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75" r:id="rId3"/>
    <p:sldMasterId id="2147483678" r:id="rId4"/>
    <p:sldMasterId id="2147483681" r:id="rId5"/>
  </p:sldMasterIdLst>
  <p:notesMasterIdLst>
    <p:notesMasterId r:id="rId37"/>
  </p:notesMasterIdLst>
  <p:sldIdLst>
    <p:sldId id="269" r:id="rId6"/>
    <p:sldId id="307" r:id="rId7"/>
    <p:sldId id="308" r:id="rId8"/>
    <p:sldId id="353" r:id="rId9"/>
    <p:sldId id="355" r:id="rId10"/>
    <p:sldId id="354" r:id="rId11"/>
    <p:sldId id="357" r:id="rId12"/>
    <p:sldId id="367" r:id="rId13"/>
    <p:sldId id="358" r:id="rId14"/>
    <p:sldId id="359" r:id="rId15"/>
    <p:sldId id="360" r:id="rId16"/>
    <p:sldId id="303" r:id="rId17"/>
    <p:sldId id="361" r:id="rId18"/>
    <p:sldId id="362" r:id="rId19"/>
    <p:sldId id="312" r:id="rId20"/>
    <p:sldId id="314" r:id="rId21"/>
    <p:sldId id="348" r:id="rId22"/>
    <p:sldId id="349" r:id="rId23"/>
    <p:sldId id="350" r:id="rId24"/>
    <p:sldId id="335" r:id="rId25"/>
    <p:sldId id="332" r:id="rId26"/>
    <p:sldId id="336" r:id="rId27"/>
    <p:sldId id="338" r:id="rId28"/>
    <p:sldId id="340" r:id="rId29"/>
    <p:sldId id="317" r:id="rId30"/>
    <p:sldId id="330" r:id="rId31"/>
    <p:sldId id="319" r:id="rId32"/>
    <p:sldId id="323" r:id="rId33"/>
    <p:sldId id="366" r:id="rId34"/>
    <p:sldId id="341" r:id="rId35"/>
    <p:sldId id="365" r:id="rId3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FF3300"/>
    <a:srgbClr val="0000FF"/>
    <a:srgbClr val="006600"/>
    <a:srgbClr val="E6CDFF"/>
    <a:srgbClr val="660066"/>
    <a:srgbClr val="EEDD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05" autoAdjust="0"/>
    <p:restoredTop sz="94660"/>
  </p:normalViewPr>
  <p:slideViewPr>
    <p:cSldViewPr showGuides="1">
      <p:cViewPr varScale="1">
        <p:scale>
          <a:sx n="81" d="100"/>
          <a:sy n="81" d="100"/>
        </p:scale>
        <p:origin x="1728" y="67"/>
      </p:cViewPr>
      <p:guideLst>
        <p:guide orient="horz" pos="2160"/>
        <p:guide pos="2880"/>
      </p:guideLst>
    </p:cSldViewPr>
  </p:slideViewPr>
  <p:notesTextViewPr>
    <p:cViewPr>
      <p:scale>
        <a:sx n="1" d="1"/>
        <a:sy n="1" d="1"/>
      </p:scale>
      <p:origin x="0" y="0"/>
    </p:cViewPr>
  </p:notesTextViewPr>
  <p:sorterViewPr>
    <p:cViewPr>
      <p:scale>
        <a:sx n="60" d="100"/>
        <a:sy n="60" d="100"/>
      </p:scale>
      <p:origin x="0" y="-293"/>
    </p:cViewPr>
  </p:sorter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7E5DC-A736-4FEC-B293-04077997BD41}" type="datetimeFigureOut">
              <a:rPr kumimoji="1" lang="ja-JP" altLang="en-US" smtClean="0"/>
              <a:t>2017/3/7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BC45B-6523-44F3-BEDF-9F14440FB6BB}" type="slidenum">
              <a:rPr kumimoji="1" lang="ja-JP" altLang="en-US" smtClean="0"/>
              <a:t>‹#›</a:t>
            </a:fld>
            <a:endParaRPr kumimoji="1" lang="ja-JP" altLang="en-US"/>
          </a:p>
        </p:txBody>
      </p:sp>
    </p:spTree>
    <p:extLst>
      <p:ext uri="{BB962C8B-B14F-4D97-AF65-F5344CB8AC3E}">
        <p14:creationId xmlns:p14="http://schemas.microsoft.com/office/powerpoint/2010/main" val="40685243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defTabSz="321457" eaLnBrk="1" fontAlgn="auto" latinLnBrk="0" hangingPunct="1">
              <a:lnSpc>
                <a:spcPct val="125000"/>
              </a:lnSpc>
              <a:spcBef>
                <a:spcPts val="0"/>
              </a:spcBef>
              <a:spcAft>
                <a:spcPts val="0"/>
              </a:spcAft>
              <a:buClrTx/>
              <a:buSzTx/>
              <a:buFontTx/>
              <a:buNone/>
              <a:tabLst/>
              <a:defRPr/>
            </a:pPr>
            <a:r>
              <a:rPr lang="ja-JP" altLang="ja-JP" sz="1687" dirty="0" smtClean="0">
                <a:effectLst/>
                <a:latin typeface="Avenir Roman"/>
                <a:ea typeface="Avenir Roman"/>
                <a:cs typeface="Avenir Roman"/>
                <a:sym typeface="Avenir Roman"/>
              </a:rPr>
              <a:t>喜ばしいことに、エクソソームを用いたリキッドバイオプシーの開発は進んでおり、既に米国において肺がんの診断薬がキット化され市販されるまでに至っています。ここには肺がんで認められる融合遺伝子を検出するための診断薬が紹介されましたが、</a:t>
            </a:r>
          </a:p>
          <a:p>
            <a:endParaRPr kumimoji="1" lang="ja-JP" altLang="en-US" dirty="0"/>
          </a:p>
        </p:txBody>
      </p:sp>
    </p:spTree>
    <p:extLst>
      <p:ext uri="{BB962C8B-B14F-4D97-AF65-F5344CB8AC3E}">
        <p14:creationId xmlns:p14="http://schemas.microsoft.com/office/powerpoint/2010/main" val="3992982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defTabSz="321457" eaLnBrk="1" fontAlgn="auto" latinLnBrk="0" hangingPunct="1">
              <a:lnSpc>
                <a:spcPct val="125000"/>
              </a:lnSpc>
              <a:spcBef>
                <a:spcPts val="0"/>
              </a:spcBef>
              <a:spcAft>
                <a:spcPts val="0"/>
              </a:spcAft>
              <a:buClrTx/>
              <a:buSzTx/>
              <a:buFontTx/>
              <a:buNone/>
              <a:tabLst/>
              <a:defRPr/>
            </a:pPr>
            <a:r>
              <a:rPr lang="ja-JP" altLang="ja-JP" sz="1687" dirty="0" smtClean="0">
                <a:effectLst/>
                <a:latin typeface="Avenir Roman"/>
                <a:ea typeface="Avenir Roman"/>
                <a:cs typeface="Avenir Roman"/>
                <a:sym typeface="Avenir Roman"/>
              </a:rPr>
              <a:t>現在までに</a:t>
            </a:r>
            <a:r>
              <a:rPr lang="en-US" altLang="ja-JP" sz="1687" dirty="0" err="1" smtClean="0">
                <a:effectLst/>
                <a:latin typeface="Avenir Roman"/>
                <a:ea typeface="Avenir Roman"/>
                <a:cs typeface="Avenir Roman"/>
                <a:sym typeface="Avenir Roman"/>
              </a:rPr>
              <a:t>exosome</a:t>
            </a:r>
            <a:r>
              <a:rPr lang="en-US" altLang="ja-JP" sz="1687" dirty="0" smtClean="0">
                <a:effectLst/>
                <a:latin typeface="Avenir Roman"/>
                <a:ea typeface="Avenir Roman"/>
                <a:cs typeface="Avenir Roman"/>
                <a:sym typeface="Avenir Roman"/>
              </a:rPr>
              <a:t> </a:t>
            </a:r>
            <a:r>
              <a:rPr lang="en-US" altLang="ja-JP" sz="1687" dirty="0" err="1" smtClean="0">
                <a:effectLst/>
                <a:latin typeface="Avenir Roman"/>
                <a:ea typeface="Avenir Roman"/>
                <a:cs typeface="Avenir Roman"/>
                <a:sym typeface="Avenir Roman"/>
              </a:rPr>
              <a:t>diagnositc</a:t>
            </a:r>
            <a:r>
              <a:rPr lang="ja-JP" altLang="ja-JP" sz="1687" dirty="0" smtClean="0">
                <a:effectLst/>
                <a:latin typeface="Avenir Roman"/>
                <a:ea typeface="Avenir Roman"/>
                <a:cs typeface="Avenir Roman"/>
                <a:sym typeface="Avenir Roman"/>
              </a:rPr>
              <a:t>社から市販されるエクソソームを用いた診断薬は</a:t>
            </a:r>
            <a:r>
              <a:rPr lang="en-US" altLang="ja-JP" sz="1687" dirty="0" smtClean="0">
                <a:effectLst/>
                <a:latin typeface="Avenir Roman"/>
                <a:ea typeface="Avenir Roman"/>
                <a:cs typeface="Avenir Roman"/>
                <a:sym typeface="Avenir Roman"/>
              </a:rPr>
              <a:t>4</a:t>
            </a:r>
            <a:r>
              <a:rPr lang="ja-JP" altLang="ja-JP" sz="1687" dirty="0" smtClean="0">
                <a:effectLst/>
                <a:latin typeface="Avenir Roman"/>
                <a:ea typeface="Avenir Roman"/>
                <a:cs typeface="Avenir Roman"/>
                <a:sym typeface="Avenir Roman"/>
              </a:rPr>
              <a:t>種類公表されて</a:t>
            </a:r>
            <a:r>
              <a:rPr lang="ja-JP" altLang="en-US" sz="1687" dirty="0" smtClean="0">
                <a:effectLst/>
                <a:latin typeface="Avenir Roman"/>
                <a:ea typeface="Avenir Roman"/>
                <a:cs typeface="Avenir Roman"/>
                <a:sym typeface="Avenir Roman"/>
              </a:rPr>
              <a:t>います。</a:t>
            </a:r>
            <a:r>
              <a:rPr lang="en-US" altLang="ja-JP" sz="1687" dirty="0" smtClean="0">
                <a:effectLst/>
                <a:latin typeface="Avenir Roman"/>
                <a:ea typeface="Avenir Roman"/>
                <a:cs typeface="Avenir Roman"/>
                <a:sym typeface="Avenir Roman"/>
              </a:rPr>
              <a:t>〜</a:t>
            </a:r>
            <a:r>
              <a:rPr lang="ja-JP" altLang="en-US" sz="1687" dirty="0" smtClean="0">
                <a:effectLst/>
                <a:latin typeface="Avenir Roman"/>
                <a:ea typeface="Avenir Roman"/>
                <a:cs typeface="Avenir Roman"/>
                <a:sym typeface="Avenir Roman"/>
              </a:rPr>
              <a:t>これら</a:t>
            </a:r>
            <a:r>
              <a:rPr lang="ja-JP" altLang="ja-JP" sz="1687" dirty="0" smtClean="0">
                <a:effectLst/>
                <a:latin typeface="Avenir Roman"/>
                <a:ea typeface="Avenir Roman"/>
                <a:cs typeface="Avenir Roman"/>
                <a:sym typeface="Avenir Roman"/>
              </a:rPr>
              <a:t>はそれぞれ、エクソソームに内包される「核酸」を検出する基盤技術</a:t>
            </a:r>
            <a:r>
              <a:rPr lang="ja-JP" altLang="en-US" sz="1687" dirty="0" smtClean="0">
                <a:effectLst/>
                <a:latin typeface="Avenir Roman"/>
                <a:ea typeface="Avenir Roman"/>
                <a:cs typeface="Avenir Roman"/>
                <a:sym typeface="Avenir Roman"/>
              </a:rPr>
              <a:t>の</a:t>
            </a:r>
            <a:r>
              <a:rPr lang="ja-JP" altLang="ja-JP" sz="1687" dirty="0" smtClean="0">
                <a:effectLst/>
                <a:latin typeface="Avenir Roman"/>
                <a:ea typeface="Avenir Roman"/>
                <a:cs typeface="Avenir Roman"/>
                <a:sym typeface="Avenir Roman"/>
              </a:rPr>
              <a:t>開発から実用に至</a:t>
            </a:r>
            <a:r>
              <a:rPr lang="ja-JP" altLang="en-US" sz="1687" dirty="0" smtClean="0">
                <a:effectLst/>
                <a:latin typeface="Avenir Roman"/>
                <a:ea typeface="Avenir Roman"/>
                <a:cs typeface="Avenir Roman"/>
                <a:sym typeface="Avenir Roman"/>
              </a:rPr>
              <a:t>った素晴らしい例であり、今後一層の分野発展を期待させるものであると考えます。</a:t>
            </a:r>
            <a:endParaRPr kumimoji="1" lang="ja-JP" altLang="en-US" dirty="0"/>
          </a:p>
        </p:txBody>
      </p:sp>
    </p:spTree>
    <p:extLst>
      <p:ext uri="{BB962C8B-B14F-4D97-AF65-F5344CB8AC3E}">
        <p14:creationId xmlns:p14="http://schemas.microsoft.com/office/powerpoint/2010/main" val="1006375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defTabSz="321457" eaLnBrk="1" fontAlgn="auto" latinLnBrk="0" hangingPunct="1">
              <a:lnSpc>
                <a:spcPct val="125000"/>
              </a:lnSpc>
              <a:spcBef>
                <a:spcPts val="0"/>
              </a:spcBef>
              <a:spcAft>
                <a:spcPts val="0"/>
              </a:spcAft>
              <a:buClrTx/>
              <a:buSzTx/>
              <a:buFontTx/>
              <a:buNone/>
              <a:tabLst/>
              <a:defRPr/>
            </a:pPr>
            <a:r>
              <a:rPr lang="ja-JP" altLang="ja-JP" sz="1687" dirty="0" smtClean="0">
                <a:effectLst/>
                <a:latin typeface="Avenir Roman"/>
                <a:ea typeface="Avenir Roman"/>
                <a:cs typeface="Avenir Roman"/>
                <a:sym typeface="Avenir Roman"/>
              </a:rPr>
              <a:t>同時期には三大医学誌と言われる</a:t>
            </a:r>
            <a:r>
              <a:rPr lang="en-US" altLang="ja-JP" sz="1687" dirty="0" smtClean="0">
                <a:effectLst/>
                <a:latin typeface="Avenir Roman"/>
                <a:ea typeface="Avenir Roman"/>
                <a:cs typeface="Avenir Roman"/>
                <a:sym typeface="Avenir Roman"/>
              </a:rPr>
              <a:t>GAMA Oncology</a:t>
            </a:r>
            <a:r>
              <a:rPr lang="ja-JP" altLang="ja-JP" sz="1687" dirty="0" smtClean="0">
                <a:effectLst/>
                <a:latin typeface="Avenir Roman"/>
                <a:ea typeface="Avenir Roman"/>
                <a:cs typeface="Avenir Roman"/>
                <a:sym typeface="Avenir Roman"/>
              </a:rPr>
              <a:t>紙において尿中エクソソームを用いた前立腺がんのリキッドバイオプシーの報告がなされたことは大きなインパクトを与えました。</a:t>
            </a:r>
          </a:p>
          <a:p>
            <a:endParaRPr kumimoji="1" lang="ja-JP" altLang="en-US" dirty="0"/>
          </a:p>
        </p:txBody>
      </p:sp>
    </p:spTree>
    <p:extLst>
      <p:ext uri="{BB962C8B-B14F-4D97-AF65-F5344CB8AC3E}">
        <p14:creationId xmlns:p14="http://schemas.microsoft.com/office/powerpoint/2010/main" val="339135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defTabSz="321457" eaLnBrk="1" fontAlgn="auto" latinLnBrk="0" hangingPunct="1">
              <a:lnSpc>
                <a:spcPct val="125000"/>
              </a:lnSpc>
              <a:spcBef>
                <a:spcPts val="0"/>
              </a:spcBef>
              <a:spcAft>
                <a:spcPts val="0"/>
              </a:spcAft>
              <a:buClrTx/>
              <a:buSzTx/>
              <a:buFontTx/>
              <a:buNone/>
              <a:tabLst/>
              <a:defRPr/>
            </a:pPr>
            <a:r>
              <a:rPr lang="ja-JP" altLang="ja-JP" sz="1687" dirty="0" smtClean="0">
                <a:effectLst/>
                <a:latin typeface="Avenir Roman"/>
                <a:ea typeface="Avenir Roman"/>
                <a:cs typeface="Avenir Roman"/>
                <a:sym typeface="Avenir Roman"/>
              </a:rPr>
              <a:t>そこで私達はまず</a:t>
            </a:r>
            <a:r>
              <a:rPr lang="ja-JP" altLang="en-US" sz="1687" dirty="0" smtClean="0">
                <a:effectLst/>
                <a:latin typeface="Avenir Roman"/>
                <a:ea typeface="Avenir Roman"/>
                <a:cs typeface="Avenir Roman"/>
                <a:sym typeface="Avenir Roman"/>
              </a:rPr>
              <a:t>、</a:t>
            </a:r>
            <a:r>
              <a:rPr lang="ja-JP" altLang="ja-JP" sz="1687" dirty="0" smtClean="0">
                <a:effectLst/>
                <a:latin typeface="Avenir Roman"/>
                <a:ea typeface="Avenir Roman"/>
                <a:cs typeface="Avenir Roman"/>
                <a:sym typeface="Avenir Roman"/>
              </a:rPr>
              <a:t>多検体</a:t>
            </a:r>
            <a:r>
              <a:rPr lang="ja-JP" altLang="en-US" sz="1687" dirty="0" smtClean="0">
                <a:effectLst/>
                <a:latin typeface="Avenir Roman"/>
                <a:ea typeface="Avenir Roman"/>
                <a:cs typeface="Avenir Roman"/>
                <a:sym typeface="Avenir Roman"/>
              </a:rPr>
              <a:t>処理が可能で、</a:t>
            </a:r>
            <a:r>
              <a:rPr lang="ja-JP" altLang="ja-JP" sz="1687" dirty="0" smtClean="0">
                <a:effectLst/>
                <a:latin typeface="Avenir Roman"/>
                <a:ea typeface="Avenir Roman"/>
                <a:cs typeface="Avenir Roman"/>
                <a:sym typeface="Avenir Roman"/>
              </a:rPr>
              <a:t>質量分析に耐えうる高精製度と高再現性を</a:t>
            </a:r>
            <a:r>
              <a:rPr lang="ja-JP" altLang="en-US" sz="1687" dirty="0" smtClean="0">
                <a:effectLst/>
                <a:latin typeface="Avenir Roman"/>
                <a:ea typeface="Avenir Roman"/>
                <a:cs typeface="Avenir Roman"/>
                <a:sym typeface="Avenir Roman"/>
              </a:rPr>
              <a:t>得る事が出来るエクソソーム精製手法の確立を試み、</a:t>
            </a:r>
            <a:r>
              <a:rPr lang="en-US" altLang="ja-JP" sz="1687" dirty="0" smtClean="0">
                <a:effectLst/>
                <a:latin typeface="Avenir Roman"/>
                <a:ea typeface="Avenir Roman"/>
                <a:cs typeface="Avenir Roman"/>
                <a:sym typeface="Avenir Roman"/>
              </a:rPr>
              <a:t>MISIA</a:t>
            </a:r>
            <a:r>
              <a:rPr lang="ja-JP" altLang="en-US" sz="1687" dirty="0" smtClean="0">
                <a:effectLst/>
                <a:latin typeface="Avenir Roman"/>
                <a:ea typeface="Avenir Roman"/>
                <a:cs typeface="Avenir Roman"/>
                <a:sym typeface="Avenir Roman"/>
              </a:rPr>
              <a:t>チップの開発に成功しました。</a:t>
            </a:r>
            <a:endParaRPr lang="en-US" altLang="ja-JP" sz="1687" dirty="0" smtClean="0">
              <a:effectLst/>
              <a:latin typeface="Avenir Roman"/>
              <a:ea typeface="Avenir Roman"/>
              <a:cs typeface="Avenir Roman"/>
              <a:sym typeface="Avenir Roman"/>
            </a:endParaRPr>
          </a:p>
          <a:p>
            <a:pPr marL="0" marR="0" indent="0" defTabSz="321457" eaLnBrk="1" fontAlgn="auto" latinLnBrk="0" hangingPunct="1">
              <a:lnSpc>
                <a:spcPct val="125000"/>
              </a:lnSpc>
              <a:spcBef>
                <a:spcPts val="0"/>
              </a:spcBef>
              <a:spcAft>
                <a:spcPts val="0"/>
              </a:spcAft>
              <a:buClrTx/>
              <a:buSzTx/>
              <a:buFontTx/>
              <a:buNone/>
              <a:tabLst/>
              <a:defRPr/>
            </a:pPr>
            <a:r>
              <a:rPr lang="en-US" altLang="ja-JP" sz="1687" dirty="0" smtClean="0">
                <a:effectLst/>
                <a:latin typeface="Avenir Roman"/>
                <a:ea typeface="Avenir Roman"/>
                <a:cs typeface="Avenir Roman"/>
                <a:sym typeface="Avenir Roman"/>
              </a:rPr>
              <a:t>MISIA</a:t>
            </a:r>
            <a:r>
              <a:rPr lang="ja-JP" altLang="en-US" sz="1687" dirty="0" smtClean="0">
                <a:effectLst/>
                <a:latin typeface="Avenir Roman"/>
                <a:ea typeface="Avenir Roman"/>
                <a:cs typeface="Avenir Roman"/>
                <a:sym typeface="Avenir Roman"/>
              </a:rPr>
              <a:t>チップは、</a:t>
            </a:r>
            <a:r>
              <a:rPr lang="ja-JP" altLang="ja-JP" sz="1687" dirty="0" smtClean="0">
                <a:effectLst/>
                <a:latin typeface="Avenir Roman"/>
                <a:ea typeface="Avenir Roman"/>
                <a:cs typeface="Avenir Roman"/>
                <a:sym typeface="Avenir Roman"/>
              </a:rPr>
              <a:t>エクソソームマーカーである</a:t>
            </a:r>
            <a:r>
              <a:rPr lang="en-US" altLang="ja-JP" sz="1687" dirty="0" smtClean="0">
                <a:effectLst/>
                <a:latin typeface="Avenir Roman"/>
                <a:ea typeface="Avenir Roman"/>
                <a:cs typeface="Avenir Roman"/>
                <a:sym typeface="Avenir Roman"/>
              </a:rPr>
              <a:t>CD9</a:t>
            </a:r>
            <a:r>
              <a:rPr lang="ja-JP" altLang="ja-JP" sz="1687" dirty="0" smtClean="0">
                <a:effectLst/>
                <a:latin typeface="Avenir Roman"/>
                <a:ea typeface="Avenir Roman"/>
                <a:cs typeface="Avenir Roman"/>
                <a:sym typeface="Avenir Roman"/>
              </a:rPr>
              <a:t>に対する 抗体を固相化 したチップを作製し</a:t>
            </a:r>
            <a:r>
              <a:rPr lang="ja-JP" altLang="en-US" sz="1687" dirty="0" smtClean="0">
                <a:effectLst/>
                <a:latin typeface="Avenir Roman"/>
                <a:ea typeface="Avenir Roman"/>
                <a:cs typeface="Avenir Roman"/>
                <a:sym typeface="Avenir Roman"/>
              </a:rPr>
              <a:t>、</a:t>
            </a:r>
            <a:r>
              <a:rPr lang="ja-JP" altLang="ja-JP" sz="1687" dirty="0" smtClean="0">
                <a:effectLst/>
                <a:latin typeface="Avenir Roman"/>
                <a:ea typeface="Avenir Roman"/>
                <a:cs typeface="Avenir Roman"/>
                <a:sym typeface="Avenir Roman"/>
              </a:rPr>
              <a:t>血清をチップへ添加</a:t>
            </a:r>
            <a:r>
              <a:rPr lang="en-US" altLang="ja-JP" sz="1687" dirty="0" smtClean="0">
                <a:effectLst/>
                <a:latin typeface="Avenir Roman"/>
                <a:ea typeface="Avenir Roman"/>
                <a:cs typeface="Avenir Roman"/>
                <a:sym typeface="Avenir Roman"/>
              </a:rPr>
              <a:t>,CD9 </a:t>
            </a:r>
            <a:r>
              <a:rPr lang="ja-JP" altLang="ja-JP" sz="1687" dirty="0" smtClean="0">
                <a:effectLst/>
                <a:latin typeface="Avenir Roman"/>
                <a:ea typeface="Avenir Roman"/>
                <a:cs typeface="Avenir Roman"/>
                <a:sym typeface="Avenir Roman"/>
              </a:rPr>
              <a:t>陽性のエクソソームを補足して精製する方法によって</a:t>
            </a:r>
            <a:r>
              <a:rPr lang="en-US" altLang="ja-JP" sz="1687" dirty="0" smtClean="0">
                <a:effectLst/>
                <a:latin typeface="Avenir Roman"/>
                <a:ea typeface="Avenir Roman"/>
                <a:cs typeface="Avenir Roman"/>
                <a:sym typeface="Avenir Roman"/>
              </a:rPr>
              <a:t>,</a:t>
            </a:r>
            <a:r>
              <a:rPr lang="ja-JP" altLang="ja-JP" sz="1687" dirty="0" smtClean="0">
                <a:effectLst/>
                <a:latin typeface="Avenir Roman"/>
                <a:ea typeface="Avenir Roman"/>
                <a:cs typeface="Avenir Roman"/>
                <a:sym typeface="Avenir Roman"/>
              </a:rPr>
              <a:t>プロテオーム解析可能な純度のエクソソームを得ること</a:t>
            </a:r>
            <a:r>
              <a:rPr lang="ja-JP" altLang="en-US" sz="1687" dirty="0" smtClean="0">
                <a:effectLst/>
                <a:latin typeface="Avenir Roman"/>
                <a:ea typeface="Avenir Roman"/>
                <a:cs typeface="Avenir Roman"/>
                <a:sym typeface="Avenir Roman"/>
              </a:rPr>
              <a:t>ができます。</a:t>
            </a:r>
            <a:endParaRPr lang="ja-JP" altLang="ja-JP" sz="1687" dirty="0" smtClean="0">
              <a:effectLst/>
              <a:latin typeface="Avenir Roman"/>
              <a:ea typeface="Avenir Roman"/>
              <a:cs typeface="Avenir Roman"/>
              <a:sym typeface="Avenir Roman"/>
            </a:endParaRPr>
          </a:p>
          <a:p>
            <a:endParaRPr kumimoji="1" lang="ja-JP" altLang="en-US" dirty="0"/>
          </a:p>
        </p:txBody>
      </p:sp>
    </p:spTree>
    <p:extLst>
      <p:ext uri="{BB962C8B-B14F-4D97-AF65-F5344CB8AC3E}">
        <p14:creationId xmlns:p14="http://schemas.microsoft.com/office/powerpoint/2010/main" val="393106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defTabSz="321457" eaLnBrk="1" fontAlgn="auto" latinLnBrk="0" hangingPunct="1">
              <a:lnSpc>
                <a:spcPct val="125000"/>
              </a:lnSpc>
              <a:spcBef>
                <a:spcPts val="0"/>
              </a:spcBef>
              <a:spcAft>
                <a:spcPts val="0"/>
              </a:spcAft>
              <a:buClrTx/>
              <a:buSzTx/>
              <a:buFontTx/>
              <a:buNone/>
              <a:tabLst/>
              <a:defRPr/>
            </a:pPr>
            <a:r>
              <a:rPr lang="ja-JP" altLang="ja-JP" sz="1687" dirty="0" smtClean="0">
                <a:effectLst/>
                <a:latin typeface="Avenir Roman"/>
                <a:ea typeface="Avenir Roman"/>
                <a:cs typeface="Avenir Roman"/>
                <a:sym typeface="Avenir Roman"/>
              </a:rPr>
              <a:t>さらに、精製したエクソソーム表面上の抗原を定量</a:t>
            </a:r>
            <a:r>
              <a:rPr lang="ja-JP" altLang="en-US" sz="1687" dirty="0" smtClean="0">
                <a:effectLst/>
                <a:latin typeface="Avenir Roman"/>
                <a:ea typeface="Avenir Roman"/>
                <a:cs typeface="Avenir Roman"/>
                <a:sym typeface="Avenir Roman"/>
              </a:rPr>
              <a:t>的に</a:t>
            </a:r>
            <a:r>
              <a:rPr lang="ja-JP" altLang="ja-JP" sz="1687" dirty="0" smtClean="0">
                <a:effectLst/>
                <a:latin typeface="Avenir Roman"/>
                <a:ea typeface="Avenir Roman"/>
                <a:cs typeface="Avenir Roman"/>
                <a:sym typeface="Avenir Roman"/>
              </a:rPr>
              <a:t>検出することを目的として、初めてエクソソームのサンドイッチ</a:t>
            </a:r>
            <a:r>
              <a:rPr lang="en-US" altLang="ja-JP" sz="1687" dirty="0" smtClean="0">
                <a:effectLst/>
                <a:latin typeface="Avenir Roman"/>
                <a:ea typeface="Avenir Roman"/>
                <a:cs typeface="Avenir Roman"/>
                <a:sym typeface="Avenir Roman"/>
              </a:rPr>
              <a:t>ELISA</a:t>
            </a:r>
            <a:r>
              <a:rPr lang="ja-JP" altLang="ja-JP" sz="1687" dirty="0" smtClean="0">
                <a:effectLst/>
                <a:latin typeface="Avenir Roman"/>
                <a:ea typeface="Avenir Roman"/>
                <a:cs typeface="Avenir Roman"/>
                <a:sym typeface="Avenir Roman"/>
              </a:rPr>
              <a:t>実験系を構築することに成功。</a:t>
            </a:r>
            <a:r>
              <a:rPr lang="en-US" altLang="ja-JP" sz="1687" dirty="0" smtClean="0">
                <a:effectLst/>
                <a:latin typeface="Avenir Roman"/>
                <a:ea typeface="Avenir Roman"/>
                <a:cs typeface="Avenir Roman"/>
                <a:sym typeface="Avenir Roman"/>
              </a:rPr>
              <a:t>ELISA</a:t>
            </a:r>
            <a:r>
              <a:rPr lang="ja-JP" altLang="ja-JP" sz="1687" dirty="0" smtClean="0">
                <a:effectLst/>
                <a:latin typeface="Avenir Roman"/>
                <a:ea typeface="Avenir Roman"/>
                <a:cs typeface="Avenir Roman"/>
                <a:sym typeface="Avenir Roman"/>
              </a:rPr>
              <a:t>による検出系</a:t>
            </a:r>
            <a:r>
              <a:rPr lang="ja-JP" altLang="en-US" sz="1687" dirty="0" smtClean="0">
                <a:effectLst/>
                <a:latin typeface="Avenir Roman"/>
                <a:ea typeface="Avenir Roman"/>
                <a:cs typeface="Avenir Roman"/>
                <a:sym typeface="Avenir Roman"/>
              </a:rPr>
              <a:t>の</a:t>
            </a:r>
            <a:r>
              <a:rPr lang="ja-JP" altLang="ja-JP" sz="1687" dirty="0" smtClean="0">
                <a:effectLst/>
                <a:latin typeface="Avenir Roman"/>
                <a:ea typeface="Avenir Roman"/>
                <a:cs typeface="Avenir Roman"/>
                <a:sym typeface="Avenir Roman"/>
              </a:rPr>
              <a:t>確立</a:t>
            </a:r>
            <a:r>
              <a:rPr lang="ja-JP" altLang="en-US" sz="1687" dirty="0" smtClean="0">
                <a:effectLst/>
                <a:latin typeface="Avenir Roman"/>
                <a:ea typeface="Avenir Roman"/>
                <a:cs typeface="Avenir Roman"/>
                <a:sym typeface="Avenir Roman"/>
              </a:rPr>
              <a:t>に成功したことは</a:t>
            </a:r>
            <a:r>
              <a:rPr lang="ja-JP" altLang="ja-JP" sz="1687" dirty="0" smtClean="0">
                <a:effectLst/>
                <a:latin typeface="Avenir Roman"/>
                <a:ea typeface="Avenir Roman"/>
                <a:cs typeface="Avenir Roman"/>
                <a:sym typeface="Avenir Roman"/>
              </a:rPr>
              <a:t>、エクソソーム診断に新しい設備を必要とせず、どの施設でも実施可能となる点で優れ</a:t>
            </a:r>
            <a:r>
              <a:rPr lang="ja-JP" altLang="en-US" sz="1687" dirty="0" smtClean="0">
                <a:effectLst/>
                <a:latin typeface="Avenir Roman"/>
                <a:ea typeface="Avenir Roman"/>
                <a:cs typeface="Avenir Roman"/>
                <a:sym typeface="Avenir Roman"/>
              </a:rPr>
              <a:t>ており、実用化に向けてきわめて大きな意義を有します</a:t>
            </a:r>
            <a:r>
              <a:rPr lang="ja-JP" altLang="ja-JP" sz="1687" dirty="0" smtClean="0">
                <a:effectLst/>
                <a:latin typeface="Avenir Roman"/>
                <a:ea typeface="Avenir Roman"/>
                <a:cs typeface="Avenir Roman"/>
                <a:sym typeface="Avenir Roman"/>
              </a:rPr>
              <a:t>。</a:t>
            </a:r>
            <a:endParaRPr lang="en-US" altLang="ja-JP" sz="1687" dirty="0" smtClean="0">
              <a:effectLst/>
              <a:latin typeface="Avenir Roman"/>
              <a:ea typeface="Avenir Roman"/>
              <a:cs typeface="Avenir Roman"/>
              <a:sym typeface="Avenir Roman"/>
            </a:endParaRPr>
          </a:p>
          <a:p>
            <a:pPr marL="0" marR="0" indent="0" defTabSz="321457" eaLnBrk="1" fontAlgn="auto" latinLnBrk="0" hangingPunct="1">
              <a:lnSpc>
                <a:spcPct val="125000"/>
              </a:lnSpc>
              <a:spcBef>
                <a:spcPts val="0"/>
              </a:spcBef>
              <a:spcAft>
                <a:spcPts val="0"/>
              </a:spcAft>
              <a:buClrTx/>
              <a:buSzTx/>
              <a:buFontTx/>
              <a:buNone/>
              <a:tabLst/>
              <a:defRPr/>
            </a:pPr>
            <a:r>
              <a:rPr lang="ja-JP" altLang="ja-JP" sz="1687" dirty="0" smtClean="0">
                <a:effectLst/>
                <a:latin typeface="Avenir Roman"/>
                <a:ea typeface="Avenir Roman"/>
                <a:cs typeface="Avenir Roman"/>
                <a:sym typeface="Avenir Roman"/>
              </a:rPr>
              <a:t>この方法を用いた肺がん患者由来血清エクソソームの定量的プロテオーム解析より、従来から利用されている腫瘍マーカー</a:t>
            </a:r>
            <a:r>
              <a:rPr lang="en-US" altLang="ja-JP" sz="1687" dirty="0" smtClean="0">
                <a:effectLst/>
                <a:latin typeface="Avenir Roman"/>
                <a:ea typeface="Avenir Roman"/>
                <a:cs typeface="Avenir Roman"/>
                <a:sym typeface="Avenir Roman"/>
              </a:rPr>
              <a:t>CEA</a:t>
            </a:r>
            <a:r>
              <a:rPr lang="ja-JP" altLang="ja-JP" sz="1687" dirty="0" smtClean="0">
                <a:effectLst/>
                <a:latin typeface="Avenir Roman"/>
                <a:ea typeface="Avenir Roman"/>
                <a:cs typeface="Avenir Roman"/>
                <a:sym typeface="Avenir Roman"/>
              </a:rPr>
              <a:t>よりも</a:t>
            </a:r>
            <a:r>
              <a:rPr lang="en-US" altLang="ja-JP" sz="1687" dirty="0" smtClean="0">
                <a:effectLst/>
                <a:latin typeface="Avenir Roman"/>
                <a:ea typeface="Avenir Roman"/>
                <a:cs typeface="Avenir Roman"/>
                <a:sym typeface="Avenir Roman"/>
              </a:rPr>
              <a:t>2.5</a:t>
            </a:r>
            <a:r>
              <a:rPr lang="ja-JP" altLang="ja-JP" sz="1687" dirty="0" smtClean="0">
                <a:effectLst/>
                <a:latin typeface="Avenir Roman"/>
                <a:ea typeface="Avenir Roman"/>
                <a:cs typeface="Avenir Roman"/>
                <a:sym typeface="Avenir Roman"/>
              </a:rPr>
              <a:t>倍の検出率で早期癌を検出しうる新規バイオマーカー</a:t>
            </a:r>
            <a:r>
              <a:rPr lang="en-US" altLang="ja-JP" sz="1687" dirty="0" smtClean="0">
                <a:effectLst/>
                <a:latin typeface="Avenir Roman"/>
                <a:ea typeface="Avenir Roman"/>
                <a:cs typeface="Avenir Roman"/>
                <a:sym typeface="Avenir Roman"/>
              </a:rPr>
              <a:t>CD91</a:t>
            </a:r>
            <a:r>
              <a:rPr lang="ja-JP" altLang="ja-JP" sz="1687" dirty="0" smtClean="0">
                <a:effectLst/>
                <a:latin typeface="Avenir Roman"/>
                <a:ea typeface="Avenir Roman"/>
                <a:cs typeface="Avenir Roman"/>
                <a:sym typeface="Avenir Roman"/>
              </a:rPr>
              <a:t>を同定することに成功</a:t>
            </a:r>
            <a:r>
              <a:rPr lang="ja-JP" altLang="en-US" sz="1687" dirty="0" smtClean="0">
                <a:effectLst/>
                <a:latin typeface="Avenir Roman"/>
                <a:ea typeface="Avenir Roman"/>
                <a:cs typeface="Avenir Roman"/>
                <a:sym typeface="Avenir Roman"/>
              </a:rPr>
              <a:t>しましたので</a:t>
            </a:r>
            <a:r>
              <a:rPr lang="ja-JP" altLang="ja-JP" sz="1687" dirty="0" smtClean="0">
                <a:effectLst/>
                <a:latin typeface="Avenir Roman"/>
                <a:ea typeface="Avenir Roman"/>
                <a:cs typeface="Avenir Roman"/>
                <a:sym typeface="Avenir Roman"/>
              </a:rPr>
              <a:t>、現在診断キット化を進めています。</a:t>
            </a:r>
          </a:p>
        </p:txBody>
      </p:sp>
    </p:spTree>
    <p:extLst>
      <p:ext uri="{BB962C8B-B14F-4D97-AF65-F5344CB8AC3E}">
        <p14:creationId xmlns:p14="http://schemas.microsoft.com/office/powerpoint/2010/main" val="90000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defTabSz="321457" eaLnBrk="1" fontAlgn="auto" latinLnBrk="0" hangingPunct="1">
              <a:lnSpc>
                <a:spcPct val="125000"/>
              </a:lnSpc>
              <a:spcBef>
                <a:spcPts val="0"/>
              </a:spcBef>
              <a:spcAft>
                <a:spcPts val="0"/>
              </a:spcAft>
              <a:buClrTx/>
              <a:buSzTx/>
              <a:buFontTx/>
              <a:buNone/>
              <a:tabLst/>
              <a:defRPr/>
            </a:pPr>
            <a:r>
              <a:rPr lang="ja-JP" altLang="ja-JP" sz="1687" dirty="0" smtClean="0">
                <a:effectLst/>
                <a:latin typeface="Avenir Roman"/>
                <a:ea typeface="Avenir Roman"/>
                <a:cs typeface="Avenir Roman"/>
                <a:sym typeface="Avenir Roman"/>
              </a:rPr>
              <a:t>加えて私たちは、エクソソームの高純度精製に特化したクロマトグラフィーカラム、</a:t>
            </a:r>
            <a:r>
              <a:rPr lang="en-US" altLang="ja-JP" sz="1687" dirty="0" smtClean="0">
                <a:effectLst/>
                <a:latin typeface="Avenir Roman"/>
                <a:ea typeface="Avenir Roman"/>
                <a:cs typeface="Avenir Roman"/>
                <a:sym typeface="Avenir Roman"/>
              </a:rPr>
              <a:t>EV-Second</a:t>
            </a:r>
            <a:r>
              <a:rPr lang="ja-JP" altLang="ja-JP" sz="1687" dirty="0" smtClean="0">
                <a:effectLst/>
                <a:latin typeface="Avenir Roman"/>
                <a:ea typeface="Avenir Roman"/>
                <a:cs typeface="Avenir Roman"/>
                <a:sym typeface="Avenir Roman"/>
              </a:rPr>
              <a:t>を開発し上市しております。</a:t>
            </a:r>
            <a:r>
              <a:rPr lang="en-US" altLang="ja-JP" sz="1687" dirty="0" smtClean="0">
                <a:effectLst/>
                <a:latin typeface="Avenir Roman"/>
                <a:ea typeface="Avenir Roman"/>
                <a:cs typeface="Avenir Roman"/>
                <a:sym typeface="Avenir Roman"/>
              </a:rPr>
              <a:t>EV-Second</a:t>
            </a:r>
            <a:r>
              <a:rPr lang="ja-JP" altLang="ja-JP" sz="1687" dirty="0" smtClean="0">
                <a:effectLst/>
                <a:latin typeface="Avenir Roman"/>
                <a:ea typeface="Avenir Roman"/>
                <a:cs typeface="Avenir Roman"/>
                <a:sym typeface="Avenir Roman"/>
              </a:rPr>
              <a:t>は血清、血漿などからワンステップで高品質のエクソソームを単離することが可能であり、赤が抗</a:t>
            </a:r>
            <a:r>
              <a:rPr lang="en-US" altLang="ja-JP" sz="1687" dirty="0" smtClean="0">
                <a:effectLst/>
                <a:latin typeface="Avenir Roman"/>
                <a:ea typeface="Avenir Roman"/>
                <a:cs typeface="Avenir Roman"/>
                <a:sym typeface="Avenir Roman"/>
              </a:rPr>
              <a:t>CD9</a:t>
            </a:r>
            <a:r>
              <a:rPr lang="ja-JP" altLang="ja-JP" sz="1687" dirty="0" smtClean="0">
                <a:effectLst/>
                <a:latin typeface="Avenir Roman"/>
                <a:ea typeface="Avenir Roman"/>
                <a:cs typeface="Avenir Roman"/>
                <a:sym typeface="Avenir Roman"/>
              </a:rPr>
              <a:t>抗体を用いた</a:t>
            </a:r>
            <a:r>
              <a:rPr lang="en-US" altLang="ja-JP" sz="1687" dirty="0" smtClean="0">
                <a:effectLst/>
                <a:latin typeface="Avenir Roman"/>
                <a:ea typeface="Avenir Roman"/>
                <a:cs typeface="Avenir Roman"/>
                <a:sym typeface="Avenir Roman"/>
              </a:rPr>
              <a:t>ELISA</a:t>
            </a:r>
            <a:r>
              <a:rPr lang="ja-JP" altLang="ja-JP" sz="1687" dirty="0" smtClean="0">
                <a:effectLst/>
                <a:latin typeface="Avenir Roman"/>
                <a:ea typeface="Avenir Roman"/>
                <a:cs typeface="Avenir Roman"/>
                <a:sym typeface="Avenir Roman"/>
              </a:rPr>
              <a:t>による各フラクションにおけるエクソソーム量、青がブラッドフォード法によるタンパク質定量結果を示し、血清タンパク質とエクソソームを</a:t>
            </a:r>
            <a:r>
              <a:rPr lang="ja-JP" altLang="en-US" sz="1687" dirty="0" smtClean="0">
                <a:effectLst/>
                <a:latin typeface="Avenir Roman"/>
                <a:ea typeface="Avenir Roman"/>
                <a:cs typeface="Avenir Roman"/>
                <a:sym typeface="Avenir Roman"/>
              </a:rPr>
              <a:t>きれいに</a:t>
            </a:r>
            <a:r>
              <a:rPr lang="ja-JP" altLang="ja-JP" sz="1687" dirty="0" smtClean="0">
                <a:effectLst/>
                <a:latin typeface="Avenir Roman"/>
                <a:ea typeface="Avenir Roman"/>
                <a:cs typeface="Avenir Roman"/>
                <a:sym typeface="Avenir Roman"/>
              </a:rPr>
              <a:t>分離できることを示しています。このカラムを用い、最近興味深い知見を得ましたので次にご紹介させていただきます。</a:t>
            </a:r>
          </a:p>
          <a:p>
            <a:pPr marL="0" marR="0" indent="0" defTabSz="321457" eaLnBrk="1" fontAlgn="auto" latinLnBrk="0" hangingPunct="1">
              <a:lnSpc>
                <a:spcPct val="125000"/>
              </a:lnSpc>
              <a:spcBef>
                <a:spcPts val="0"/>
              </a:spcBef>
              <a:spcAft>
                <a:spcPts val="0"/>
              </a:spcAft>
              <a:buClrTx/>
              <a:buSzTx/>
              <a:buFontTx/>
              <a:buNone/>
              <a:tabLst/>
              <a:defRPr/>
            </a:pPr>
            <a:endParaRPr lang="en-US" altLang="ja-JP" sz="1687" dirty="0" smtClean="0">
              <a:effectLst/>
              <a:latin typeface="Avenir Roman"/>
              <a:ea typeface="Avenir Roman"/>
              <a:cs typeface="Avenir Roman"/>
              <a:sym typeface="Avenir Roman"/>
            </a:endParaRPr>
          </a:p>
        </p:txBody>
      </p:sp>
    </p:spTree>
    <p:extLst>
      <p:ext uri="{BB962C8B-B14F-4D97-AF65-F5344CB8AC3E}">
        <p14:creationId xmlns:p14="http://schemas.microsoft.com/office/powerpoint/2010/main" val="2231452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87" dirty="0" smtClean="0">
                <a:effectLst/>
                <a:latin typeface="Avenir Roman"/>
                <a:ea typeface="Avenir Roman"/>
                <a:cs typeface="Avenir Roman"/>
                <a:sym typeface="Avenir Roman"/>
              </a:rPr>
              <a:t>ヘリコバクター・ピロリ、通称ピロリ菌という細菌をご存知でしょうか？わりと名の通った細菌なので聞いた事がある方、自分も感染しているぜ、という方も多くいらっしゃるかもしれません。ピロリ菌はヒトの胃上皮細胞に感染し、その持続感染は胃炎や胃潰瘍、さらには胃発癌に関与する事が明らかにされています。</a:t>
            </a:r>
          </a:p>
          <a:p>
            <a:r>
              <a:rPr lang="en-US" altLang="ja-JP" sz="1687" dirty="0" smtClean="0">
                <a:effectLst/>
                <a:latin typeface="Avenir Roman"/>
                <a:ea typeface="Avenir Roman"/>
                <a:cs typeface="Avenir Roman"/>
                <a:sym typeface="Avenir Roman"/>
              </a:rPr>
              <a:t>CagA</a:t>
            </a:r>
            <a:r>
              <a:rPr lang="ja-JP" altLang="en-US" sz="1687" dirty="0" smtClean="0">
                <a:effectLst/>
                <a:latin typeface="Avenir Roman"/>
                <a:ea typeface="Avenir Roman"/>
                <a:cs typeface="Avenir Roman"/>
                <a:sym typeface="Avenir Roman"/>
              </a:rPr>
              <a:t>は</a:t>
            </a:r>
            <a:r>
              <a:rPr lang="en-US" altLang="ja-JP" sz="1687" dirty="0" smtClean="0">
                <a:effectLst/>
                <a:latin typeface="Avenir Roman"/>
                <a:ea typeface="Avenir Roman"/>
                <a:cs typeface="Avenir Roman"/>
                <a:sym typeface="Avenir Roman"/>
              </a:rPr>
              <a:t>〜</a:t>
            </a:r>
            <a:endParaRPr lang="ja-JP" altLang="ja-JP" sz="1687" dirty="0" smtClean="0">
              <a:effectLst/>
              <a:latin typeface="Avenir Roman"/>
              <a:ea typeface="Avenir Roman"/>
              <a:cs typeface="Avenir Roman"/>
              <a:sym typeface="Avenir Roman"/>
            </a:endParaRPr>
          </a:p>
          <a:p>
            <a:r>
              <a:rPr lang="ja-JP" altLang="ja-JP" sz="1687" dirty="0" smtClean="0">
                <a:effectLst/>
                <a:latin typeface="Avenir Roman"/>
                <a:ea typeface="Avenir Roman"/>
                <a:cs typeface="Avenir Roman"/>
                <a:sym typeface="Avenir Roman"/>
              </a:rPr>
              <a:t>私たちは胃がん患者由来血清サンプルから</a:t>
            </a:r>
            <a:r>
              <a:rPr lang="en-US" altLang="ja-JP" sz="1687" dirty="0" smtClean="0">
                <a:effectLst/>
                <a:latin typeface="Avenir Roman"/>
                <a:ea typeface="Avenir Roman"/>
                <a:cs typeface="Avenir Roman"/>
                <a:sym typeface="Avenir Roman"/>
              </a:rPr>
              <a:t>EV-Second</a:t>
            </a:r>
            <a:r>
              <a:rPr lang="ja-JP" altLang="ja-JP" sz="1687" dirty="0" smtClean="0">
                <a:effectLst/>
                <a:latin typeface="Avenir Roman"/>
                <a:ea typeface="Avenir Roman"/>
                <a:cs typeface="Avenir Roman"/>
                <a:sym typeface="Avenir Roman"/>
              </a:rPr>
              <a:t>カラムを用いてエクソソームを精製し網羅的プロテオーム解析を行ったところ、驚くべき事に、ピロリ菌株が持つＣａｇＡの配列と全く同一の配列が、ピロリ菌感染胃がん患者由来のエクソソームからのみ同定されることを明らかにしました。</a:t>
            </a:r>
          </a:p>
          <a:p>
            <a:endParaRPr kumimoji="1" lang="ja-JP" altLang="en-US" dirty="0"/>
          </a:p>
        </p:txBody>
      </p:sp>
    </p:spTree>
    <p:extLst>
      <p:ext uri="{BB962C8B-B14F-4D97-AF65-F5344CB8AC3E}">
        <p14:creationId xmlns:p14="http://schemas.microsoft.com/office/powerpoint/2010/main" val="183983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defTabSz="321457" eaLnBrk="1" fontAlgn="auto" latinLnBrk="0" hangingPunct="1">
              <a:lnSpc>
                <a:spcPct val="125000"/>
              </a:lnSpc>
              <a:spcBef>
                <a:spcPts val="0"/>
              </a:spcBef>
              <a:spcAft>
                <a:spcPts val="0"/>
              </a:spcAft>
              <a:buClrTx/>
              <a:buSzTx/>
              <a:buFontTx/>
              <a:buNone/>
              <a:tabLst/>
              <a:defRPr/>
            </a:pPr>
            <a:r>
              <a:rPr lang="ja-JP" altLang="ja-JP" sz="1687" dirty="0" smtClean="0">
                <a:effectLst/>
                <a:latin typeface="Avenir Roman"/>
                <a:ea typeface="Avenir Roman"/>
                <a:cs typeface="Avenir Roman"/>
                <a:sym typeface="Avenir Roman"/>
              </a:rPr>
              <a:t>このことは、胃上皮細胞に注入されたピロリ菌</a:t>
            </a:r>
            <a:r>
              <a:rPr lang="en-US" altLang="ja-JP" sz="1687" dirty="0" smtClean="0">
                <a:effectLst/>
                <a:latin typeface="Avenir Roman"/>
                <a:ea typeface="Avenir Roman"/>
                <a:cs typeface="Avenir Roman"/>
                <a:sym typeface="Avenir Roman"/>
              </a:rPr>
              <a:t>CagA</a:t>
            </a:r>
            <a:r>
              <a:rPr lang="ja-JP" altLang="ja-JP" sz="1687" dirty="0" smtClean="0">
                <a:effectLst/>
                <a:latin typeface="Avenir Roman"/>
                <a:ea typeface="Avenir Roman"/>
                <a:cs typeface="Avenir Roman"/>
                <a:sym typeface="Avenir Roman"/>
              </a:rPr>
              <a:t>タンパク質が、感染細胞から分泌されるエクソソームに内包されて体内を循環することを</a:t>
            </a:r>
            <a:r>
              <a:rPr lang="ja-JP" altLang="en-US" sz="1687" dirty="0" smtClean="0">
                <a:effectLst/>
                <a:latin typeface="Avenir Roman"/>
                <a:ea typeface="Avenir Roman"/>
                <a:cs typeface="Avenir Roman"/>
                <a:sym typeface="Avenir Roman"/>
              </a:rPr>
              <a:t>明らかにした</a:t>
            </a:r>
            <a:r>
              <a:rPr lang="ja-JP" altLang="ja-JP" sz="1687" dirty="0" smtClean="0">
                <a:effectLst/>
                <a:latin typeface="Avenir Roman"/>
                <a:ea typeface="Avenir Roman"/>
                <a:cs typeface="Avenir Roman"/>
                <a:sym typeface="Avenir Roman"/>
              </a:rPr>
              <a:t>ものです。かねてから、心筋梗塞などの心疾患、</a:t>
            </a:r>
            <a:r>
              <a:rPr lang="ja-JP" altLang="en-US" sz="1687" dirty="0" smtClean="0">
                <a:effectLst/>
                <a:latin typeface="Avenir Roman"/>
                <a:ea typeface="Avenir Roman"/>
                <a:cs typeface="Avenir Roman"/>
                <a:sym typeface="Avenir Roman"/>
              </a:rPr>
              <a:t>血液疾患</a:t>
            </a:r>
            <a:r>
              <a:rPr lang="ja-JP" altLang="ja-JP" sz="1687" dirty="0" smtClean="0">
                <a:effectLst/>
                <a:latin typeface="Avenir Roman"/>
                <a:ea typeface="Avenir Roman"/>
                <a:cs typeface="Avenir Roman"/>
                <a:sym typeface="Avenir Roman"/>
              </a:rPr>
              <a:t>神経変性疾患</a:t>
            </a:r>
            <a:r>
              <a:rPr lang="ja-JP" altLang="en-US" sz="1687" dirty="0" smtClean="0">
                <a:effectLst/>
                <a:latin typeface="Avenir Roman"/>
                <a:ea typeface="Avenir Roman"/>
                <a:cs typeface="Avenir Roman"/>
                <a:sym typeface="Avenir Roman"/>
              </a:rPr>
              <a:t>のなかに</a:t>
            </a:r>
            <a:r>
              <a:rPr lang="ja-JP" altLang="ja-JP" sz="1687" dirty="0" smtClean="0">
                <a:effectLst/>
                <a:latin typeface="Avenir Roman"/>
                <a:ea typeface="Avenir Roman"/>
                <a:cs typeface="Avenir Roman"/>
                <a:sym typeface="Avenir Roman"/>
              </a:rPr>
              <a:t>は「疫学的には」ピロリ菌感染と相関を示すことが報告されていましたが、ピロリ菌は胃以外には一切感染し</a:t>
            </a:r>
            <a:r>
              <a:rPr lang="ja-JP" altLang="en-US" sz="1687" dirty="0" smtClean="0">
                <a:effectLst/>
                <a:latin typeface="Avenir Roman"/>
                <a:ea typeface="Avenir Roman"/>
                <a:cs typeface="Avenir Roman"/>
                <a:sym typeface="Avenir Roman"/>
              </a:rPr>
              <a:t>な</a:t>
            </a:r>
            <a:r>
              <a:rPr lang="ja-JP" altLang="ja-JP" sz="1687" dirty="0" smtClean="0">
                <a:effectLst/>
                <a:latin typeface="Avenir Roman"/>
                <a:ea typeface="Avenir Roman"/>
                <a:cs typeface="Avenir Roman"/>
                <a:sym typeface="Avenir Roman"/>
              </a:rPr>
              <a:t>いためその発症メカニズムは全く明らかにされていませんでした。本研究から得られた知見は、ピロリ菌感染に起因するこのような</a:t>
            </a:r>
            <a:r>
              <a:rPr lang="en-US" altLang="ja-JP" sz="1687" dirty="0" smtClean="0">
                <a:effectLst/>
                <a:latin typeface="Avenir Roman"/>
                <a:ea typeface="Avenir Roman"/>
                <a:cs typeface="Avenir Roman"/>
                <a:sym typeface="Avenir Roman"/>
              </a:rPr>
              <a:t>Extragastric disease</a:t>
            </a:r>
            <a:r>
              <a:rPr lang="ja-JP" altLang="ja-JP" sz="1687" dirty="0" smtClean="0">
                <a:effectLst/>
                <a:latin typeface="Avenir Roman"/>
                <a:ea typeface="Avenir Roman"/>
                <a:cs typeface="Avenir Roman"/>
                <a:sym typeface="Avenir Roman"/>
              </a:rPr>
              <a:t>発症機構</a:t>
            </a:r>
            <a:r>
              <a:rPr lang="ja-JP" altLang="en-US" sz="1687" dirty="0" smtClean="0">
                <a:effectLst/>
                <a:latin typeface="Avenir Roman"/>
                <a:ea typeface="Avenir Roman"/>
                <a:cs typeface="Avenir Roman"/>
                <a:sym typeface="Avenir Roman"/>
              </a:rPr>
              <a:t>の解明に向けた大きな足がかりを初めて提唱できたものと考えています。</a:t>
            </a:r>
            <a:endParaRPr lang="ja-JP" altLang="ja-JP" sz="1687" dirty="0" smtClean="0">
              <a:effectLst/>
              <a:latin typeface="Avenir Roman"/>
              <a:ea typeface="Avenir Roman"/>
              <a:cs typeface="Avenir Roman"/>
              <a:sym typeface="Avenir Roman"/>
            </a:endParaRPr>
          </a:p>
          <a:p>
            <a:endParaRPr kumimoji="1" lang="ja-JP" altLang="en-US" dirty="0"/>
          </a:p>
        </p:txBody>
      </p:sp>
    </p:spTree>
    <p:extLst>
      <p:ext uri="{BB962C8B-B14F-4D97-AF65-F5344CB8AC3E}">
        <p14:creationId xmlns:p14="http://schemas.microsoft.com/office/powerpoint/2010/main" val="3538572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さて、ここからは、私たちの最新のエクソソーム研究を少しご紹介させていただきます。</a:t>
            </a:r>
            <a:endParaRPr kumimoji="1" lang="en-US" altLang="ja-JP" dirty="0" smtClean="0"/>
          </a:p>
          <a:p>
            <a:r>
              <a:rPr lang="ja-JP" altLang="ja-JP" sz="1687" dirty="0" smtClean="0">
                <a:effectLst/>
                <a:latin typeface="Avenir Roman"/>
                <a:ea typeface="Avenir Roman"/>
                <a:cs typeface="Avenir Roman"/>
                <a:sym typeface="Avenir Roman"/>
              </a:rPr>
              <a:t>腎がんは早期では無症状</a:t>
            </a:r>
            <a:r>
              <a:rPr lang="ja-JP" altLang="en-US" sz="1687" dirty="0" smtClean="0">
                <a:effectLst/>
                <a:latin typeface="Avenir Roman"/>
                <a:ea typeface="Avenir Roman"/>
                <a:cs typeface="Avenir Roman"/>
                <a:sym typeface="Avenir Roman"/>
              </a:rPr>
              <a:t>です。しかし血管新生が盛んで、進行に伴い</a:t>
            </a:r>
            <a:r>
              <a:rPr lang="ja-JP" altLang="ja-JP" sz="1687" dirty="0" smtClean="0">
                <a:effectLst/>
                <a:latin typeface="Avenir Roman"/>
                <a:ea typeface="Avenir Roman"/>
                <a:cs typeface="Avenir Roman"/>
                <a:sym typeface="Avenir Roman"/>
              </a:rPr>
              <a:t>他臓器に転移を生じやすいこと</a:t>
            </a:r>
            <a:r>
              <a:rPr lang="ja-JP" altLang="en-US" sz="1687" dirty="0" smtClean="0">
                <a:effectLst/>
                <a:latin typeface="Avenir Roman"/>
                <a:ea typeface="Avenir Roman"/>
                <a:cs typeface="Avenir Roman"/>
                <a:sym typeface="Avenir Roman"/>
              </a:rPr>
              <a:t>が知られ、症状が出る頃にはかなり進行していることからサイレントキラーとも言われています。</a:t>
            </a:r>
            <a:endParaRPr lang="en-US" altLang="ja-JP" sz="1687" dirty="0" smtClean="0">
              <a:effectLst/>
              <a:latin typeface="Avenir Roman"/>
              <a:ea typeface="Avenir Roman"/>
              <a:cs typeface="Avenir Roman"/>
              <a:sym typeface="Avenir Roman"/>
            </a:endParaRPr>
          </a:p>
          <a:p>
            <a:endParaRPr kumimoji="1" lang="en-US" altLang="ja-JP" dirty="0" smtClean="0"/>
          </a:p>
        </p:txBody>
      </p:sp>
    </p:spTree>
    <p:extLst>
      <p:ext uri="{BB962C8B-B14F-4D97-AF65-F5344CB8AC3E}">
        <p14:creationId xmlns:p14="http://schemas.microsoft.com/office/powerpoint/2010/main" val="3044287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230467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325481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320905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6" name="Shape 16"/>
          <p:cNvSpPr>
            <a:spLocks noGrp="1"/>
          </p:cNvSpPr>
          <p:nvPr>
            <p:ph type="title"/>
          </p:nvPr>
        </p:nvSpPr>
        <p:spPr>
          <a:xfrm>
            <a:off x="669727" y="285750"/>
            <a:ext cx="7804547" cy="1491258"/>
          </a:xfrm>
          <a:prstGeom prst="rect">
            <a:avLst/>
          </a:prstGeom>
        </p:spPr>
        <p:txBody>
          <a:bodyPr/>
          <a:lstStyle/>
          <a:p>
            <a:pPr lvl="0">
              <a:defRPr sz="1800">
                <a:solidFill>
                  <a:srgbClr val="000000"/>
                </a:solidFill>
              </a:defRPr>
            </a:pPr>
            <a:r>
              <a:rPr sz="5625">
                <a:solidFill>
                  <a:srgbClr val="FFFFFF"/>
                </a:solidFill>
              </a:rPr>
              <a:t>タイトルテキスト</a:t>
            </a:r>
          </a:p>
        </p:txBody>
      </p:sp>
    </p:spTree>
    <p:extLst>
      <p:ext uri="{BB962C8B-B14F-4D97-AF65-F5344CB8AC3E}">
        <p14:creationId xmlns:p14="http://schemas.microsoft.com/office/powerpoint/2010/main" val="29092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画像（3点）">
    <p:bg>
      <p:bgPr>
        <a:solidFill>
          <a:schemeClr val="tx1"/>
        </a:solidFill>
        <a:effectLst/>
      </p:bgPr>
    </p:bg>
    <p:spTree>
      <p:nvGrpSpPr>
        <p:cNvPr id="1" name=""/>
        <p:cNvGrpSpPr/>
        <p:nvPr/>
      </p:nvGrpSpPr>
      <p:grpSpPr>
        <a:xfrm>
          <a:off x="0" y="0"/>
          <a:ext cx="0" cy="0"/>
          <a:chOff x="0" y="0"/>
          <a:chExt cx="0" cy="0"/>
        </a:xfrm>
      </p:grpSpPr>
      <p:pic>
        <p:nvPicPr>
          <p:cNvPr id="19" name="図 18"/>
          <p:cNvPicPr>
            <a:picLocks noChangeAspect="1"/>
          </p:cNvPicPr>
          <p:nvPr userDrawn="1"/>
        </p:nvPicPr>
        <p:blipFill>
          <a:blip r:embed="rId2"/>
          <a:stretch>
            <a:fillRect/>
          </a:stretch>
        </p:blipFill>
        <p:spPr>
          <a:xfrm>
            <a:off x="0" y="-12756"/>
            <a:ext cx="9144000" cy="812800"/>
          </a:xfrm>
          <a:prstGeom prst="rect">
            <a:avLst/>
          </a:prstGeom>
        </p:spPr>
      </p:pic>
      <p:grpSp>
        <p:nvGrpSpPr>
          <p:cNvPr id="20" name="Group 15"/>
          <p:cNvGrpSpPr>
            <a:grpSpLocks/>
          </p:cNvGrpSpPr>
          <p:nvPr userDrawn="1"/>
        </p:nvGrpSpPr>
        <p:grpSpPr bwMode="auto">
          <a:xfrm>
            <a:off x="0" y="162412"/>
            <a:ext cx="9163125" cy="675901"/>
            <a:chOff x="0" y="130"/>
            <a:chExt cx="5760" cy="397"/>
          </a:xfrm>
          <a:solidFill>
            <a:schemeClr val="accent1">
              <a:lumMod val="50000"/>
            </a:schemeClr>
          </a:solidFill>
        </p:grpSpPr>
        <p:sp>
          <p:nvSpPr>
            <p:cNvPr id="21" name="Rectangle 6"/>
            <p:cNvSpPr>
              <a:spLocks noChangeArrowheads="1"/>
            </p:cNvSpPr>
            <p:nvPr/>
          </p:nvSpPr>
          <p:spPr bwMode="ltGray">
            <a:xfrm>
              <a:off x="0" y="481"/>
              <a:ext cx="5760" cy="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sp>
          <p:nvSpPr>
            <p:cNvPr id="22" name="Rectangle 14"/>
            <p:cNvSpPr>
              <a:spLocks noChangeArrowheads="1"/>
            </p:cNvSpPr>
            <p:nvPr userDrawn="1"/>
          </p:nvSpPr>
          <p:spPr bwMode="ltGray">
            <a:xfrm>
              <a:off x="0" y="130"/>
              <a:ext cx="4884" cy="36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grpSp>
      <p:sp>
        <p:nvSpPr>
          <p:cNvPr id="23" name="Rectangle 13"/>
          <p:cNvSpPr>
            <a:spLocks noChangeArrowheads="1"/>
          </p:cNvSpPr>
          <p:nvPr userDrawn="1"/>
        </p:nvSpPr>
        <p:spPr bwMode="auto">
          <a:xfrm>
            <a:off x="7764166" y="850304"/>
            <a:ext cx="1392185" cy="7925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pic>
        <p:nvPicPr>
          <p:cNvPr id="24" name="図 2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088016" y="12756"/>
            <a:ext cx="809999" cy="795961"/>
          </a:xfrm>
          <a:prstGeom prst="rect">
            <a:avLst/>
          </a:prstGeom>
        </p:spPr>
      </p:pic>
      <p:sp>
        <p:nvSpPr>
          <p:cNvPr id="25" name="Rectangle 7"/>
          <p:cNvSpPr>
            <a:spLocks noGrp="1" noChangeArrowheads="1"/>
          </p:cNvSpPr>
          <p:nvPr>
            <p:ph type="title" hasCustomPrompt="1"/>
          </p:nvPr>
        </p:nvSpPr>
        <p:spPr bwMode="white">
          <a:xfrm>
            <a:off x="321468" y="273785"/>
            <a:ext cx="7014144" cy="45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defRPr sz="3375">
                <a:latin typeface="Arial"/>
                <a:cs typeface="Arial"/>
              </a:defRPr>
            </a:lvl1pPr>
          </a:lstStyle>
          <a:p>
            <a:pPr lvl="0"/>
            <a:r>
              <a:rPr lang="en-US" altLang="ja-JP" dirty="0" smtClean="0"/>
              <a:t>Title</a:t>
            </a:r>
            <a:endParaRPr lang="en-US" altLang="ja-JP" dirty="0"/>
          </a:p>
        </p:txBody>
      </p:sp>
    </p:spTree>
    <p:extLst>
      <p:ext uri="{BB962C8B-B14F-4D97-AF65-F5344CB8AC3E}">
        <p14:creationId xmlns:p14="http://schemas.microsoft.com/office/powerpoint/2010/main" val="360949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6" name="Shape 16"/>
          <p:cNvSpPr>
            <a:spLocks noGrp="1"/>
          </p:cNvSpPr>
          <p:nvPr>
            <p:ph type="title"/>
          </p:nvPr>
        </p:nvSpPr>
        <p:spPr>
          <a:xfrm>
            <a:off x="669727" y="285750"/>
            <a:ext cx="7804547" cy="1491258"/>
          </a:xfrm>
          <a:prstGeom prst="rect">
            <a:avLst/>
          </a:prstGeom>
        </p:spPr>
        <p:txBody>
          <a:bodyPr/>
          <a:lstStyle/>
          <a:p>
            <a:pPr lvl="0">
              <a:defRPr sz="1800">
                <a:solidFill>
                  <a:srgbClr val="000000"/>
                </a:solidFill>
              </a:defRPr>
            </a:pPr>
            <a:r>
              <a:rPr sz="5625">
                <a:solidFill>
                  <a:srgbClr val="FFFFFF"/>
                </a:solidFill>
              </a:rPr>
              <a:t>タイトルテキスト</a:t>
            </a:r>
          </a:p>
        </p:txBody>
      </p:sp>
    </p:spTree>
    <p:extLst>
      <p:ext uri="{BB962C8B-B14F-4D97-AF65-F5344CB8AC3E}">
        <p14:creationId xmlns:p14="http://schemas.microsoft.com/office/powerpoint/2010/main" val="6000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画像（3点）">
    <p:bg>
      <p:bgPr>
        <a:solidFill>
          <a:schemeClr val="tx1"/>
        </a:solidFill>
        <a:effectLst/>
      </p:bgPr>
    </p:bg>
    <p:spTree>
      <p:nvGrpSpPr>
        <p:cNvPr id="1" name=""/>
        <p:cNvGrpSpPr/>
        <p:nvPr/>
      </p:nvGrpSpPr>
      <p:grpSpPr>
        <a:xfrm>
          <a:off x="0" y="0"/>
          <a:ext cx="0" cy="0"/>
          <a:chOff x="0" y="0"/>
          <a:chExt cx="0" cy="0"/>
        </a:xfrm>
      </p:grpSpPr>
      <p:pic>
        <p:nvPicPr>
          <p:cNvPr id="19" name="図 18"/>
          <p:cNvPicPr>
            <a:picLocks noChangeAspect="1"/>
          </p:cNvPicPr>
          <p:nvPr userDrawn="1"/>
        </p:nvPicPr>
        <p:blipFill>
          <a:blip r:embed="rId2"/>
          <a:stretch>
            <a:fillRect/>
          </a:stretch>
        </p:blipFill>
        <p:spPr>
          <a:xfrm>
            <a:off x="0" y="-12756"/>
            <a:ext cx="9144000" cy="812800"/>
          </a:xfrm>
          <a:prstGeom prst="rect">
            <a:avLst/>
          </a:prstGeom>
        </p:spPr>
      </p:pic>
      <p:grpSp>
        <p:nvGrpSpPr>
          <p:cNvPr id="20" name="Group 15"/>
          <p:cNvGrpSpPr>
            <a:grpSpLocks/>
          </p:cNvGrpSpPr>
          <p:nvPr userDrawn="1"/>
        </p:nvGrpSpPr>
        <p:grpSpPr bwMode="auto">
          <a:xfrm>
            <a:off x="0" y="162412"/>
            <a:ext cx="9163125" cy="675901"/>
            <a:chOff x="0" y="130"/>
            <a:chExt cx="5760" cy="397"/>
          </a:xfrm>
          <a:solidFill>
            <a:schemeClr val="accent1">
              <a:lumMod val="50000"/>
            </a:schemeClr>
          </a:solidFill>
        </p:grpSpPr>
        <p:sp>
          <p:nvSpPr>
            <p:cNvPr id="21" name="Rectangle 6"/>
            <p:cNvSpPr>
              <a:spLocks noChangeArrowheads="1"/>
            </p:cNvSpPr>
            <p:nvPr/>
          </p:nvSpPr>
          <p:spPr bwMode="ltGray">
            <a:xfrm>
              <a:off x="0" y="481"/>
              <a:ext cx="5760" cy="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sp>
          <p:nvSpPr>
            <p:cNvPr id="22" name="Rectangle 14"/>
            <p:cNvSpPr>
              <a:spLocks noChangeArrowheads="1"/>
            </p:cNvSpPr>
            <p:nvPr userDrawn="1"/>
          </p:nvSpPr>
          <p:spPr bwMode="ltGray">
            <a:xfrm>
              <a:off x="0" y="130"/>
              <a:ext cx="4884" cy="36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grpSp>
      <p:sp>
        <p:nvSpPr>
          <p:cNvPr id="23" name="Rectangle 13"/>
          <p:cNvSpPr>
            <a:spLocks noChangeArrowheads="1"/>
          </p:cNvSpPr>
          <p:nvPr userDrawn="1"/>
        </p:nvSpPr>
        <p:spPr bwMode="auto">
          <a:xfrm>
            <a:off x="7764166" y="850304"/>
            <a:ext cx="1392185" cy="7925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pic>
        <p:nvPicPr>
          <p:cNvPr id="24" name="図 2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088016" y="12756"/>
            <a:ext cx="809999" cy="795961"/>
          </a:xfrm>
          <a:prstGeom prst="rect">
            <a:avLst/>
          </a:prstGeom>
        </p:spPr>
      </p:pic>
      <p:sp>
        <p:nvSpPr>
          <p:cNvPr id="25" name="Rectangle 7"/>
          <p:cNvSpPr>
            <a:spLocks noGrp="1" noChangeArrowheads="1"/>
          </p:cNvSpPr>
          <p:nvPr>
            <p:ph type="title" hasCustomPrompt="1"/>
          </p:nvPr>
        </p:nvSpPr>
        <p:spPr bwMode="white">
          <a:xfrm>
            <a:off x="321468" y="273785"/>
            <a:ext cx="7014144" cy="45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defRPr sz="3375">
                <a:latin typeface="Arial"/>
                <a:cs typeface="Arial"/>
              </a:defRPr>
            </a:lvl1pPr>
          </a:lstStyle>
          <a:p>
            <a:pPr lvl="0"/>
            <a:r>
              <a:rPr lang="en-US" altLang="ja-JP" dirty="0" smtClean="0"/>
              <a:t>Title</a:t>
            </a:r>
            <a:endParaRPr lang="en-US" altLang="ja-JP" dirty="0"/>
          </a:p>
        </p:txBody>
      </p:sp>
    </p:spTree>
    <p:extLst>
      <p:ext uri="{BB962C8B-B14F-4D97-AF65-F5344CB8AC3E}">
        <p14:creationId xmlns:p14="http://schemas.microsoft.com/office/powerpoint/2010/main" val="101534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6" name="Shape 16"/>
          <p:cNvSpPr>
            <a:spLocks noGrp="1"/>
          </p:cNvSpPr>
          <p:nvPr>
            <p:ph type="title"/>
          </p:nvPr>
        </p:nvSpPr>
        <p:spPr>
          <a:xfrm>
            <a:off x="669727" y="285750"/>
            <a:ext cx="7804547" cy="1491258"/>
          </a:xfrm>
          <a:prstGeom prst="rect">
            <a:avLst/>
          </a:prstGeom>
        </p:spPr>
        <p:txBody>
          <a:bodyPr/>
          <a:lstStyle/>
          <a:p>
            <a:pPr lvl="0">
              <a:defRPr sz="1800">
                <a:solidFill>
                  <a:srgbClr val="000000"/>
                </a:solidFill>
              </a:defRPr>
            </a:pPr>
            <a:r>
              <a:rPr sz="5625">
                <a:solidFill>
                  <a:srgbClr val="FFFFFF"/>
                </a:solidFill>
              </a:rPr>
              <a:t>タイトルテキスト</a:t>
            </a:r>
          </a:p>
        </p:txBody>
      </p:sp>
    </p:spTree>
    <p:extLst>
      <p:ext uri="{BB962C8B-B14F-4D97-AF65-F5344CB8AC3E}">
        <p14:creationId xmlns:p14="http://schemas.microsoft.com/office/powerpoint/2010/main" val="6165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画像（3点）">
    <p:bg>
      <p:bgPr>
        <a:solidFill>
          <a:schemeClr val="tx1"/>
        </a:solidFill>
        <a:effectLst/>
      </p:bgPr>
    </p:bg>
    <p:spTree>
      <p:nvGrpSpPr>
        <p:cNvPr id="1" name=""/>
        <p:cNvGrpSpPr/>
        <p:nvPr/>
      </p:nvGrpSpPr>
      <p:grpSpPr>
        <a:xfrm>
          <a:off x="0" y="0"/>
          <a:ext cx="0" cy="0"/>
          <a:chOff x="0" y="0"/>
          <a:chExt cx="0" cy="0"/>
        </a:xfrm>
      </p:grpSpPr>
      <p:pic>
        <p:nvPicPr>
          <p:cNvPr id="19" name="図 18"/>
          <p:cNvPicPr>
            <a:picLocks noChangeAspect="1"/>
          </p:cNvPicPr>
          <p:nvPr userDrawn="1"/>
        </p:nvPicPr>
        <p:blipFill>
          <a:blip r:embed="rId2"/>
          <a:stretch>
            <a:fillRect/>
          </a:stretch>
        </p:blipFill>
        <p:spPr>
          <a:xfrm>
            <a:off x="0" y="-12756"/>
            <a:ext cx="9144000" cy="812800"/>
          </a:xfrm>
          <a:prstGeom prst="rect">
            <a:avLst/>
          </a:prstGeom>
        </p:spPr>
      </p:pic>
      <p:grpSp>
        <p:nvGrpSpPr>
          <p:cNvPr id="20" name="Group 15"/>
          <p:cNvGrpSpPr>
            <a:grpSpLocks/>
          </p:cNvGrpSpPr>
          <p:nvPr userDrawn="1"/>
        </p:nvGrpSpPr>
        <p:grpSpPr bwMode="auto">
          <a:xfrm>
            <a:off x="0" y="162412"/>
            <a:ext cx="9163125" cy="675901"/>
            <a:chOff x="0" y="130"/>
            <a:chExt cx="5760" cy="397"/>
          </a:xfrm>
          <a:solidFill>
            <a:schemeClr val="accent1">
              <a:lumMod val="50000"/>
            </a:schemeClr>
          </a:solidFill>
        </p:grpSpPr>
        <p:sp>
          <p:nvSpPr>
            <p:cNvPr id="21" name="Rectangle 6"/>
            <p:cNvSpPr>
              <a:spLocks noChangeArrowheads="1"/>
            </p:cNvSpPr>
            <p:nvPr/>
          </p:nvSpPr>
          <p:spPr bwMode="ltGray">
            <a:xfrm>
              <a:off x="0" y="481"/>
              <a:ext cx="5760" cy="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sp>
          <p:nvSpPr>
            <p:cNvPr id="22" name="Rectangle 14"/>
            <p:cNvSpPr>
              <a:spLocks noChangeArrowheads="1"/>
            </p:cNvSpPr>
            <p:nvPr userDrawn="1"/>
          </p:nvSpPr>
          <p:spPr bwMode="ltGray">
            <a:xfrm>
              <a:off x="0" y="130"/>
              <a:ext cx="4884" cy="36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grpSp>
      <p:sp>
        <p:nvSpPr>
          <p:cNvPr id="23" name="Rectangle 13"/>
          <p:cNvSpPr>
            <a:spLocks noChangeArrowheads="1"/>
          </p:cNvSpPr>
          <p:nvPr userDrawn="1"/>
        </p:nvSpPr>
        <p:spPr bwMode="auto">
          <a:xfrm>
            <a:off x="7764166" y="850304"/>
            <a:ext cx="1392185" cy="7925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pic>
        <p:nvPicPr>
          <p:cNvPr id="24" name="図 2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088016" y="12756"/>
            <a:ext cx="809999" cy="795961"/>
          </a:xfrm>
          <a:prstGeom prst="rect">
            <a:avLst/>
          </a:prstGeom>
        </p:spPr>
      </p:pic>
      <p:sp>
        <p:nvSpPr>
          <p:cNvPr id="25" name="Rectangle 7"/>
          <p:cNvSpPr>
            <a:spLocks noGrp="1" noChangeArrowheads="1"/>
          </p:cNvSpPr>
          <p:nvPr>
            <p:ph type="title" hasCustomPrompt="1"/>
          </p:nvPr>
        </p:nvSpPr>
        <p:spPr bwMode="white">
          <a:xfrm>
            <a:off x="321468" y="273785"/>
            <a:ext cx="7014144" cy="45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defRPr sz="3375">
                <a:latin typeface="Arial"/>
                <a:cs typeface="Arial"/>
              </a:defRPr>
            </a:lvl1pPr>
          </a:lstStyle>
          <a:p>
            <a:pPr lvl="0"/>
            <a:r>
              <a:rPr lang="en-US" altLang="ja-JP" dirty="0" smtClean="0"/>
              <a:t>Title</a:t>
            </a:r>
            <a:endParaRPr lang="en-US" altLang="ja-JP" dirty="0"/>
          </a:p>
        </p:txBody>
      </p:sp>
    </p:spTree>
    <p:extLst>
      <p:ext uri="{BB962C8B-B14F-4D97-AF65-F5344CB8AC3E}">
        <p14:creationId xmlns:p14="http://schemas.microsoft.com/office/powerpoint/2010/main" val="11905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6" name="Shape 16"/>
          <p:cNvSpPr>
            <a:spLocks noGrp="1"/>
          </p:cNvSpPr>
          <p:nvPr>
            <p:ph type="title"/>
          </p:nvPr>
        </p:nvSpPr>
        <p:spPr>
          <a:xfrm>
            <a:off x="669727" y="285750"/>
            <a:ext cx="7804547" cy="1491258"/>
          </a:xfrm>
          <a:prstGeom prst="rect">
            <a:avLst/>
          </a:prstGeom>
        </p:spPr>
        <p:txBody>
          <a:bodyPr/>
          <a:lstStyle/>
          <a:p>
            <a:pPr lvl="0">
              <a:defRPr sz="1800">
                <a:solidFill>
                  <a:srgbClr val="000000"/>
                </a:solidFill>
              </a:defRPr>
            </a:pPr>
            <a:r>
              <a:rPr sz="5625">
                <a:solidFill>
                  <a:srgbClr val="FFFFFF"/>
                </a:solidFill>
              </a:rPr>
              <a:t>タイトルテキスト</a:t>
            </a:r>
          </a:p>
        </p:txBody>
      </p:sp>
    </p:spTree>
    <p:extLst>
      <p:ext uri="{BB962C8B-B14F-4D97-AF65-F5344CB8AC3E}">
        <p14:creationId xmlns:p14="http://schemas.microsoft.com/office/powerpoint/2010/main" val="268156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画像（3点）">
    <p:bg>
      <p:bgPr>
        <a:solidFill>
          <a:schemeClr val="tx1"/>
        </a:solidFill>
        <a:effectLst/>
      </p:bgPr>
    </p:bg>
    <p:spTree>
      <p:nvGrpSpPr>
        <p:cNvPr id="1" name=""/>
        <p:cNvGrpSpPr/>
        <p:nvPr/>
      </p:nvGrpSpPr>
      <p:grpSpPr>
        <a:xfrm>
          <a:off x="0" y="0"/>
          <a:ext cx="0" cy="0"/>
          <a:chOff x="0" y="0"/>
          <a:chExt cx="0" cy="0"/>
        </a:xfrm>
      </p:grpSpPr>
      <p:pic>
        <p:nvPicPr>
          <p:cNvPr id="19" name="図 18"/>
          <p:cNvPicPr>
            <a:picLocks noChangeAspect="1"/>
          </p:cNvPicPr>
          <p:nvPr userDrawn="1"/>
        </p:nvPicPr>
        <p:blipFill>
          <a:blip r:embed="rId2"/>
          <a:stretch>
            <a:fillRect/>
          </a:stretch>
        </p:blipFill>
        <p:spPr>
          <a:xfrm>
            <a:off x="0" y="-12756"/>
            <a:ext cx="9144000" cy="812800"/>
          </a:xfrm>
          <a:prstGeom prst="rect">
            <a:avLst/>
          </a:prstGeom>
        </p:spPr>
      </p:pic>
      <p:grpSp>
        <p:nvGrpSpPr>
          <p:cNvPr id="20" name="Group 15"/>
          <p:cNvGrpSpPr>
            <a:grpSpLocks/>
          </p:cNvGrpSpPr>
          <p:nvPr userDrawn="1"/>
        </p:nvGrpSpPr>
        <p:grpSpPr bwMode="auto">
          <a:xfrm>
            <a:off x="0" y="162412"/>
            <a:ext cx="9163125" cy="675901"/>
            <a:chOff x="0" y="130"/>
            <a:chExt cx="5760" cy="397"/>
          </a:xfrm>
          <a:solidFill>
            <a:schemeClr val="accent1">
              <a:lumMod val="50000"/>
            </a:schemeClr>
          </a:solidFill>
        </p:grpSpPr>
        <p:sp>
          <p:nvSpPr>
            <p:cNvPr id="21" name="Rectangle 6"/>
            <p:cNvSpPr>
              <a:spLocks noChangeArrowheads="1"/>
            </p:cNvSpPr>
            <p:nvPr/>
          </p:nvSpPr>
          <p:spPr bwMode="ltGray">
            <a:xfrm>
              <a:off x="0" y="481"/>
              <a:ext cx="5760" cy="4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sp>
          <p:nvSpPr>
            <p:cNvPr id="22" name="Rectangle 14"/>
            <p:cNvSpPr>
              <a:spLocks noChangeArrowheads="1"/>
            </p:cNvSpPr>
            <p:nvPr userDrawn="1"/>
          </p:nvSpPr>
          <p:spPr bwMode="ltGray">
            <a:xfrm>
              <a:off x="0" y="130"/>
              <a:ext cx="4884" cy="36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grpSp>
      <p:sp>
        <p:nvSpPr>
          <p:cNvPr id="23" name="Rectangle 13"/>
          <p:cNvSpPr>
            <a:spLocks noChangeArrowheads="1"/>
          </p:cNvSpPr>
          <p:nvPr userDrawn="1"/>
        </p:nvSpPr>
        <p:spPr bwMode="auto">
          <a:xfrm>
            <a:off x="7764166" y="850304"/>
            <a:ext cx="1392185" cy="7925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10751"/>
            <a:endParaRPr kumimoji="0" lang="ja-JP" altLang="en-US" sz="1879" kern="0">
              <a:solidFill>
                <a:srgbClr val="FFFFFF"/>
              </a:solidFill>
              <a:sym typeface="ヒラギノ角ゴ ProN W3"/>
            </a:endParaRPr>
          </a:p>
        </p:txBody>
      </p:sp>
      <p:pic>
        <p:nvPicPr>
          <p:cNvPr id="24" name="図 2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088016" y="12756"/>
            <a:ext cx="809999" cy="795961"/>
          </a:xfrm>
          <a:prstGeom prst="rect">
            <a:avLst/>
          </a:prstGeom>
        </p:spPr>
      </p:pic>
      <p:sp>
        <p:nvSpPr>
          <p:cNvPr id="25" name="Rectangle 7"/>
          <p:cNvSpPr>
            <a:spLocks noGrp="1" noChangeArrowheads="1"/>
          </p:cNvSpPr>
          <p:nvPr>
            <p:ph type="title" hasCustomPrompt="1"/>
          </p:nvPr>
        </p:nvSpPr>
        <p:spPr bwMode="white">
          <a:xfrm>
            <a:off x="321468" y="273785"/>
            <a:ext cx="7014144" cy="45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defRPr sz="3375">
                <a:latin typeface="Arial"/>
                <a:cs typeface="Arial"/>
              </a:defRPr>
            </a:lvl1pPr>
          </a:lstStyle>
          <a:p>
            <a:pPr lvl="0"/>
            <a:r>
              <a:rPr lang="en-US" altLang="ja-JP" dirty="0" smtClean="0"/>
              <a:t>Title</a:t>
            </a:r>
            <a:endParaRPr lang="en-US" altLang="ja-JP" dirty="0"/>
          </a:p>
        </p:txBody>
      </p:sp>
    </p:spTree>
    <p:extLst>
      <p:ext uri="{BB962C8B-B14F-4D97-AF65-F5344CB8AC3E}">
        <p14:creationId xmlns:p14="http://schemas.microsoft.com/office/powerpoint/2010/main" val="342361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33250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54760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24265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415000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171859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42486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204926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A7B8501-434F-4035-AC52-52A84516B00A}" type="datetimeFigureOut">
              <a:rPr kumimoji="1" lang="ja-JP" altLang="en-US" smtClean="0"/>
              <a:t>2017/3/7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304834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B8501-434F-4035-AC52-52A84516B00A}" type="datetimeFigureOut">
              <a:rPr kumimoji="1" lang="ja-JP" altLang="en-US" smtClean="0"/>
              <a:t>2017/3/7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E0501-836D-43C4-B0F2-26121F9FE2C6}" type="slidenum">
              <a:rPr kumimoji="1" lang="ja-JP" altLang="en-US" smtClean="0"/>
              <a:t>‹#›</a:t>
            </a:fld>
            <a:endParaRPr kumimoji="1" lang="ja-JP" altLang="en-US"/>
          </a:p>
        </p:txBody>
      </p:sp>
    </p:spTree>
    <p:extLst>
      <p:ext uri="{BB962C8B-B14F-4D97-AF65-F5344CB8AC3E}">
        <p14:creationId xmlns:p14="http://schemas.microsoft.com/office/powerpoint/2010/main" val="770081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703739"/>
      </p:ext>
    </p:extLst>
  </p:cSld>
  <p:clrMap bg1="dk1" tx1="lt1" bg2="dk2" tx2="lt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10751">
        <a:defRPr sz="5625">
          <a:solidFill>
            <a:srgbClr val="FFFFFF"/>
          </a:solidFill>
          <a:latin typeface="+mn-lt"/>
          <a:ea typeface="+mn-ea"/>
          <a:cs typeface="+mn-cs"/>
          <a:sym typeface="ヒラギノ角ゴ ProN W3"/>
        </a:defRPr>
      </a:lvl1pPr>
      <a:lvl2pPr indent="160729" algn="ctr" defTabSz="410751">
        <a:defRPr sz="5625">
          <a:solidFill>
            <a:srgbClr val="FFFFFF"/>
          </a:solidFill>
          <a:latin typeface="+mn-lt"/>
          <a:ea typeface="+mn-ea"/>
          <a:cs typeface="+mn-cs"/>
          <a:sym typeface="ヒラギノ角ゴ ProN W3"/>
        </a:defRPr>
      </a:lvl2pPr>
      <a:lvl3pPr indent="321457" algn="ctr" defTabSz="410751">
        <a:defRPr sz="5625">
          <a:solidFill>
            <a:srgbClr val="FFFFFF"/>
          </a:solidFill>
          <a:latin typeface="+mn-lt"/>
          <a:ea typeface="+mn-ea"/>
          <a:cs typeface="+mn-cs"/>
          <a:sym typeface="ヒラギノ角ゴ ProN W3"/>
        </a:defRPr>
      </a:lvl3pPr>
      <a:lvl4pPr indent="482186" algn="ctr" defTabSz="410751">
        <a:defRPr sz="5625">
          <a:solidFill>
            <a:srgbClr val="FFFFFF"/>
          </a:solidFill>
          <a:latin typeface="+mn-lt"/>
          <a:ea typeface="+mn-ea"/>
          <a:cs typeface="+mn-cs"/>
          <a:sym typeface="ヒラギノ角ゴ ProN W3"/>
        </a:defRPr>
      </a:lvl4pPr>
      <a:lvl5pPr indent="642915" algn="ctr" defTabSz="410751">
        <a:defRPr sz="5625">
          <a:solidFill>
            <a:srgbClr val="FFFFFF"/>
          </a:solidFill>
          <a:latin typeface="+mn-lt"/>
          <a:ea typeface="+mn-ea"/>
          <a:cs typeface="+mn-cs"/>
          <a:sym typeface="ヒラギノ角ゴ ProN W3"/>
        </a:defRPr>
      </a:lvl5pPr>
      <a:lvl6pPr indent="803643" algn="ctr" defTabSz="410751">
        <a:defRPr sz="5625">
          <a:solidFill>
            <a:srgbClr val="FFFFFF"/>
          </a:solidFill>
          <a:latin typeface="+mn-lt"/>
          <a:ea typeface="+mn-ea"/>
          <a:cs typeface="+mn-cs"/>
          <a:sym typeface="ヒラギノ角ゴ ProN W3"/>
        </a:defRPr>
      </a:lvl6pPr>
      <a:lvl7pPr indent="964372" algn="ctr" defTabSz="410751">
        <a:defRPr sz="5625">
          <a:solidFill>
            <a:srgbClr val="FFFFFF"/>
          </a:solidFill>
          <a:latin typeface="+mn-lt"/>
          <a:ea typeface="+mn-ea"/>
          <a:cs typeface="+mn-cs"/>
          <a:sym typeface="ヒラギノ角ゴ ProN W3"/>
        </a:defRPr>
      </a:lvl7pPr>
      <a:lvl8pPr indent="1125101" algn="ctr" defTabSz="410751">
        <a:defRPr sz="5625">
          <a:solidFill>
            <a:srgbClr val="FFFFFF"/>
          </a:solidFill>
          <a:latin typeface="+mn-lt"/>
          <a:ea typeface="+mn-ea"/>
          <a:cs typeface="+mn-cs"/>
          <a:sym typeface="ヒラギノ角ゴ ProN W3"/>
        </a:defRPr>
      </a:lvl8pPr>
      <a:lvl9pPr indent="1285829" algn="ctr" defTabSz="410751">
        <a:defRPr sz="5625">
          <a:solidFill>
            <a:srgbClr val="FFFFFF"/>
          </a:solidFill>
          <a:latin typeface="+mn-lt"/>
          <a:ea typeface="+mn-ea"/>
          <a:cs typeface="+mn-cs"/>
          <a:sym typeface="ヒラギノ角ゴ ProN W3"/>
        </a:defRPr>
      </a:lvl9pPr>
    </p:titleStyle>
    <p:bodyStyle>
      <a:lvl1pPr marL="321457" indent="-321457" defTabSz="410751">
        <a:spcBef>
          <a:spcPts val="2953"/>
        </a:spcBef>
        <a:buSzPct val="75000"/>
        <a:buChar char="•"/>
        <a:defRPr sz="2672">
          <a:solidFill>
            <a:srgbClr val="FFFFFF"/>
          </a:solidFill>
          <a:latin typeface="+mn-lt"/>
          <a:ea typeface="+mn-ea"/>
          <a:cs typeface="+mn-cs"/>
          <a:sym typeface="ヒラギノ角ゴ ProN W3"/>
        </a:defRPr>
      </a:lvl1pPr>
      <a:lvl2pPr marL="642915" indent="-321457" defTabSz="410751">
        <a:spcBef>
          <a:spcPts val="2953"/>
        </a:spcBef>
        <a:buSzPct val="75000"/>
        <a:buChar char="•"/>
        <a:defRPr sz="2672">
          <a:solidFill>
            <a:srgbClr val="FFFFFF"/>
          </a:solidFill>
          <a:latin typeface="+mn-lt"/>
          <a:ea typeface="+mn-ea"/>
          <a:cs typeface="+mn-cs"/>
          <a:sym typeface="ヒラギノ角ゴ ProN W3"/>
        </a:defRPr>
      </a:lvl2pPr>
      <a:lvl3pPr marL="964372" indent="-321457" defTabSz="410751">
        <a:spcBef>
          <a:spcPts val="2953"/>
        </a:spcBef>
        <a:buSzPct val="75000"/>
        <a:buChar char="•"/>
        <a:defRPr sz="2672">
          <a:solidFill>
            <a:srgbClr val="FFFFFF"/>
          </a:solidFill>
          <a:latin typeface="+mn-lt"/>
          <a:ea typeface="+mn-ea"/>
          <a:cs typeface="+mn-cs"/>
          <a:sym typeface="ヒラギノ角ゴ ProN W3"/>
        </a:defRPr>
      </a:lvl3pPr>
      <a:lvl4pPr marL="1285829" indent="-321457" defTabSz="410751">
        <a:spcBef>
          <a:spcPts val="2953"/>
        </a:spcBef>
        <a:buSzPct val="75000"/>
        <a:buChar char="•"/>
        <a:defRPr sz="2672">
          <a:solidFill>
            <a:srgbClr val="FFFFFF"/>
          </a:solidFill>
          <a:latin typeface="+mn-lt"/>
          <a:ea typeface="+mn-ea"/>
          <a:cs typeface="+mn-cs"/>
          <a:sym typeface="ヒラギノ角ゴ ProN W3"/>
        </a:defRPr>
      </a:lvl4pPr>
      <a:lvl5pPr marL="1607287" indent="-321457" defTabSz="410751">
        <a:spcBef>
          <a:spcPts val="2953"/>
        </a:spcBef>
        <a:buSzPct val="75000"/>
        <a:buChar char="•"/>
        <a:defRPr sz="2672">
          <a:solidFill>
            <a:srgbClr val="FFFFFF"/>
          </a:solidFill>
          <a:latin typeface="+mn-lt"/>
          <a:ea typeface="+mn-ea"/>
          <a:cs typeface="+mn-cs"/>
          <a:sym typeface="ヒラギノ角ゴ ProN W3"/>
        </a:defRPr>
      </a:lvl5pPr>
      <a:lvl6pPr marL="1928744" indent="-321457" defTabSz="410751">
        <a:spcBef>
          <a:spcPts val="2953"/>
        </a:spcBef>
        <a:buSzPct val="75000"/>
        <a:buChar char="•"/>
        <a:defRPr sz="2672">
          <a:solidFill>
            <a:srgbClr val="FFFFFF"/>
          </a:solidFill>
          <a:latin typeface="+mn-lt"/>
          <a:ea typeface="+mn-ea"/>
          <a:cs typeface="+mn-cs"/>
          <a:sym typeface="ヒラギノ角ゴ ProN W3"/>
        </a:defRPr>
      </a:lvl6pPr>
      <a:lvl7pPr marL="2250201" indent="-321457" defTabSz="410751">
        <a:spcBef>
          <a:spcPts val="2953"/>
        </a:spcBef>
        <a:buSzPct val="75000"/>
        <a:buChar char="•"/>
        <a:defRPr sz="2672">
          <a:solidFill>
            <a:srgbClr val="FFFFFF"/>
          </a:solidFill>
          <a:latin typeface="+mn-lt"/>
          <a:ea typeface="+mn-ea"/>
          <a:cs typeface="+mn-cs"/>
          <a:sym typeface="ヒラギノ角ゴ ProN W3"/>
        </a:defRPr>
      </a:lvl7pPr>
      <a:lvl8pPr marL="2571659" indent="-321457" defTabSz="410751">
        <a:spcBef>
          <a:spcPts val="2953"/>
        </a:spcBef>
        <a:buSzPct val="75000"/>
        <a:buChar char="•"/>
        <a:defRPr sz="2672">
          <a:solidFill>
            <a:srgbClr val="FFFFFF"/>
          </a:solidFill>
          <a:latin typeface="+mn-lt"/>
          <a:ea typeface="+mn-ea"/>
          <a:cs typeface="+mn-cs"/>
          <a:sym typeface="ヒラギノ角ゴ ProN W3"/>
        </a:defRPr>
      </a:lvl8pPr>
      <a:lvl9pPr marL="2893116" indent="-321457" defTabSz="410751">
        <a:spcBef>
          <a:spcPts val="2953"/>
        </a:spcBef>
        <a:buSzPct val="75000"/>
        <a:buChar char="•"/>
        <a:defRPr sz="2672">
          <a:solidFill>
            <a:srgbClr val="FFFFFF"/>
          </a:solidFill>
          <a:latin typeface="+mn-lt"/>
          <a:ea typeface="+mn-ea"/>
          <a:cs typeface="+mn-cs"/>
          <a:sym typeface="ヒラギノ角ゴ ProN W3"/>
        </a:defRPr>
      </a:lvl9pPr>
    </p:bodyStyle>
    <p:otherStyle>
      <a:lvl1pPr algn="ctr" defTabSz="410751">
        <a:defRPr>
          <a:solidFill>
            <a:schemeClr val="tx1"/>
          </a:solidFill>
          <a:latin typeface="+mn-lt"/>
          <a:ea typeface="+mn-ea"/>
          <a:cs typeface="+mn-cs"/>
          <a:sym typeface="ヒラギノ角ゴ ProN W3"/>
        </a:defRPr>
      </a:lvl1pPr>
      <a:lvl2pPr indent="160729" algn="ctr" defTabSz="410751">
        <a:defRPr>
          <a:solidFill>
            <a:schemeClr val="tx1"/>
          </a:solidFill>
          <a:latin typeface="+mn-lt"/>
          <a:ea typeface="+mn-ea"/>
          <a:cs typeface="+mn-cs"/>
          <a:sym typeface="ヒラギノ角ゴ ProN W3"/>
        </a:defRPr>
      </a:lvl2pPr>
      <a:lvl3pPr indent="321457" algn="ctr" defTabSz="410751">
        <a:defRPr>
          <a:solidFill>
            <a:schemeClr val="tx1"/>
          </a:solidFill>
          <a:latin typeface="+mn-lt"/>
          <a:ea typeface="+mn-ea"/>
          <a:cs typeface="+mn-cs"/>
          <a:sym typeface="ヒラギノ角ゴ ProN W3"/>
        </a:defRPr>
      </a:lvl3pPr>
      <a:lvl4pPr indent="482186" algn="ctr" defTabSz="410751">
        <a:defRPr>
          <a:solidFill>
            <a:schemeClr val="tx1"/>
          </a:solidFill>
          <a:latin typeface="+mn-lt"/>
          <a:ea typeface="+mn-ea"/>
          <a:cs typeface="+mn-cs"/>
          <a:sym typeface="ヒラギノ角ゴ ProN W3"/>
        </a:defRPr>
      </a:lvl4pPr>
      <a:lvl5pPr indent="642915" algn="ctr" defTabSz="410751">
        <a:defRPr>
          <a:solidFill>
            <a:schemeClr val="tx1"/>
          </a:solidFill>
          <a:latin typeface="+mn-lt"/>
          <a:ea typeface="+mn-ea"/>
          <a:cs typeface="+mn-cs"/>
          <a:sym typeface="ヒラギノ角ゴ ProN W3"/>
        </a:defRPr>
      </a:lvl5pPr>
      <a:lvl6pPr indent="803643" algn="ctr" defTabSz="410751">
        <a:defRPr>
          <a:solidFill>
            <a:schemeClr val="tx1"/>
          </a:solidFill>
          <a:latin typeface="+mn-lt"/>
          <a:ea typeface="+mn-ea"/>
          <a:cs typeface="+mn-cs"/>
          <a:sym typeface="ヒラギノ角ゴ ProN W3"/>
        </a:defRPr>
      </a:lvl6pPr>
      <a:lvl7pPr indent="964372" algn="ctr" defTabSz="410751">
        <a:defRPr>
          <a:solidFill>
            <a:schemeClr val="tx1"/>
          </a:solidFill>
          <a:latin typeface="+mn-lt"/>
          <a:ea typeface="+mn-ea"/>
          <a:cs typeface="+mn-cs"/>
          <a:sym typeface="ヒラギノ角ゴ ProN W3"/>
        </a:defRPr>
      </a:lvl7pPr>
      <a:lvl8pPr indent="1125101" algn="ctr" defTabSz="410751">
        <a:defRPr>
          <a:solidFill>
            <a:schemeClr val="tx1"/>
          </a:solidFill>
          <a:latin typeface="+mn-lt"/>
          <a:ea typeface="+mn-ea"/>
          <a:cs typeface="+mn-cs"/>
          <a:sym typeface="ヒラギノ角ゴ ProN W3"/>
        </a:defRPr>
      </a:lvl8pPr>
      <a:lvl9pPr indent="1285829" algn="ctr" defTabSz="410751">
        <a:defRPr>
          <a:solidFill>
            <a:schemeClr val="tx1"/>
          </a:solidFill>
          <a:latin typeface="+mn-lt"/>
          <a:ea typeface="+mn-ea"/>
          <a:cs typeface="+mn-cs"/>
          <a:sym typeface="ヒラギノ角ゴ ProN W3"/>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760024"/>
      </p:ext>
    </p:extLst>
  </p:cSld>
  <p:clrMap bg1="dk1" tx1="lt1" bg2="dk2" tx2="lt2" accent1="accent1" accent2="accent2" accent3="accent3" accent4="accent4" accent5="accent5" accent6="accent6" hlink="hlink" folHlink="folHlink"/>
  <p:sldLayoutIdLst>
    <p:sldLayoutId id="2147483676" r:id="rId1"/>
    <p:sldLayoutId id="214748367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10751">
        <a:defRPr sz="5625">
          <a:solidFill>
            <a:srgbClr val="FFFFFF"/>
          </a:solidFill>
          <a:latin typeface="+mn-lt"/>
          <a:ea typeface="+mn-ea"/>
          <a:cs typeface="+mn-cs"/>
          <a:sym typeface="ヒラギノ角ゴ ProN W3"/>
        </a:defRPr>
      </a:lvl1pPr>
      <a:lvl2pPr indent="160729" algn="ctr" defTabSz="410751">
        <a:defRPr sz="5625">
          <a:solidFill>
            <a:srgbClr val="FFFFFF"/>
          </a:solidFill>
          <a:latin typeface="+mn-lt"/>
          <a:ea typeface="+mn-ea"/>
          <a:cs typeface="+mn-cs"/>
          <a:sym typeface="ヒラギノ角ゴ ProN W3"/>
        </a:defRPr>
      </a:lvl2pPr>
      <a:lvl3pPr indent="321457" algn="ctr" defTabSz="410751">
        <a:defRPr sz="5625">
          <a:solidFill>
            <a:srgbClr val="FFFFFF"/>
          </a:solidFill>
          <a:latin typeface="+mn-lt"/>
          <a:ea typeface="+mn-ea"/>
          <a:cs typeface="+mn-cs"/>
          <a:sym typeface="ヒラギノ角ゴ ProN W3"/>
        </a:defRPr>
      </a:lvl3pPr>
      <a:lvl4pPr indent="482186" algn="ctr" defTabSz="410751">
        <a:defRPr sz="5625">
          <a:solidFill>
            <a:srgbClr val="FFFFFF"/>
          </a:solidFill>
          <a:latin typeface="+mn-lt"/>
          <a:ea typeface="+mn-ea"/>
          <a:cs typeface="+mn-cs"/>
          <a:sym typeface="ヒラギノ角ゴ ProN W3"/>
        </a:defRPr>
      </a:lvl4pPr>
      <a:lvl5pPr indent="642915" algn="ctr" defTabSz="410751">
        <a:defRPr sz="5625">
          <a:solidFill>
            <a:srgbClr val="FFFFFF"/>
          </a:solidFill>
          <a:latin typeface="+mn-lt"/>
          <a:ea typeface="+mn-ea"/>
          <a:cs typeface="+mn-cs"/>
          <a:sym typeface="ヒラギノ角ゴ ProN W3"/>
        </a:defRPr>
      </a:lvl5pPr>
      <a:lvl6pPr indent="803643" algn="ctr" defTabSz="410751">
        <a:defRPr sz="5625">
          <a:solidFill>
            <a:srgbClr val="FFFFFF"/>
          </a:solidFill>
          <a:latin typeface="+mn-lt"/>
          <a:ea typeface="+mn-ea"/>
          <a:cs typeface="+mn-cs"/>
          <a:sym typeface="ヒラギノ角ゴ ProN W3"/>
        </a:defRPr>
      </a:lvl6pPr>
      <a:lvl7pPr indent="964372" algn="ctr" defTabSz="410751">
        <a:defRPr sz="5625">
          <a:solidFill>
            <a:srgbClr val="FFFFFF"/>
          </a:solidFill>
          <a:latin typeface="+mn-lt"/>
          <a:ea typeface="+mn-ea"/>
          <a:cs typeface="+mn-cs"/>
          <a:sym typeface="ヒラギノ角ゴ ProN W3"/>
        </a:defRPr>
      </a:lvl7pPr>
      <a:lvl8pPr indent="1125101" algn="ctr" defTabSz="410751">
        <a:defRPr sz="5625">
          <a:solidFill>
            <a:srgbClr val="FFFFFF"/>
          </a:solidFill>
          <a:latin typeface="+mn-lt"/>
          <a:ea typeface="+mn-ea"/>
          <a:cs typeface="+mn-cs"/>
          <a:sym typeface="ヒラギノ角ゴ ProN W3"/>
        </a:defRPr>
      </a:lvl8pPr>
      <a:lvl9pPr indent="1285829" algn="ctr" defTabSz="410751">
        <a:defRPr sz="5625">
          <a:solidFill>
            <a:srgbClr val="FFFFFF"/>
          </a:solidFill>
          <a:latin typeface="+mn-lt"/>
          <a:ea typeface="+mn-ea"/>
          <a:cs typeface="+mn-cs"/>
          <a:sym typeface="ヒラギノ角ゴ ProN W3"/>
        </a:defRPr>
      </a:lvl9pPr>
    </p:titleStyle>
    <p:bodyStyle>
      <a:lvl1pPr marL="321457" indent="-321457" defTabSz="410751">
        <a:spcBef>
          <a:spcPts val="2953"/>
        </a:spcBef>
        <a:buSzPct val="75000"/>
        <a:buChar char="•"/>
        <a:defRPr sz="2672">
          <a:solidFill>
            <a:srgbClr val="FFFFFF"/>
          </a:solidFill>
          <a:latin typeface="+mn-lt"/>
          <a:ea typeface="+mn-ea"/>
          <a:cs typeface="+mn-cs"/>
          <a:sym typeface="ヒラギノ角ゴ ProN W3"/>
        </a:defRPr>
      </a:lvl1pPr>
      <a:lvl2pPr marL="642915" indent="-321457" defTabSz="410751">
        <a:spcBef>
          <a:spcPts val="2953"/>
        </a:spcBef>
        <a:buSzPct val="75000"/>
        <a:buChar char="•"/>
        <a:defRPr sz="2672">
          <a:solidFill>
            <a:srgbClr val="FFFFFF"/>
          </a:solidFill>
          <a:latin typeface="+mn-lt"/>
          <a:ea typeface="+mn-ea"/>
          <a:cs typeface="+mn-cs"/>
          <a:sym typeface="ヒラギノ角ゴ ProN W3"/>
        </a:defRPr>
      </a:lvl2pPr>
      <a:lvl3pPr marL="964372" indent="-321457" defTabSz="410751">
        <a:spcBef>
          <a:spcPts val="2953"/>
        </a:spcBef>
        <a:buSzPct val="75000"/>
        <a:buChar char="•"/>
        <a:defRPr sz="2672">
          <a:solidFill>
            <a:srgbClr val="FFFFFF"/>
          </a:solidFill>
          <a:latin typeface="+mn-lt"/>
          <a:ea typeface="+mn-ea"/>
          <a:cs typeface="+mn-cs"/>
          <a:sym typeface="ヒラギノ角ゴ ProN W3"/>
        </a:defRPr>
      </a:lvl3pPr>
      <a:lvl4pPr marL="1285829" indent="-321457" defTabSz="410751">
        <a:spcBef>
          <a:spcPts val="2953"/>
        </a:spcBef>
        <a:buSzPct val="75000"/>
        <a:buChar char="•"/>
        <a:defRPr sz="2672">
          <a:solidFill>
            <a:srgbClr val="FFFFFF"/>
          </a:solidFill>
          <a:latin typeface="+mn-lt"/>
          <a:ea typeface="+mn-ea"/>
          <a:cs typeface="+mn-cs"/>
          <a:sym typeface="ヒラギノ角ゴ ProN W3"/>
        </a:defRPr>
      </a:lvl4pPr>
      <a:lvl5pPr marL="1607287" indent="-321457" defTabSz="410751">
        <a:spcBef>
          <a:spcPts val="2953"/>
        </a:spcBef>
        <a:buSzPct val="75000"/>
        <a:buChar char="•"/>
        <a:defRPr sz="2672">
          <a:solidFill>
            <a:srgbClr val="FFFFFF"/>
          </a:solidFill>
          <a:latin typeface="+mn-lt"/>
          <a:ea typeface="+mn-ea"/>
          <a:cs typeface="+mn-cs"/>
          <a:sym typeface="ヒラギノ角ゴ ProN W3"/>
        </a:defRPr>
      </a:lvl5pPr>
      <a:lvl6pPr marL="1928744" indent="-321457" defTabSz="410751">
        <a:spcBef>
          <a:spcPts val="2953"/>
        </a:spcBef>
        <a:buSzPct val="75000"/>
        <a:buChar char="•"/>
        <a:defRPr sz="2672">
          <a:solidFill>
            <a:srgbClr val="FFFFFF"/>
          </a:solidFill>
          <a:latin typeface="+mn-lt"/>
          <a:ea typeface="+mn-ea"/>
          <a:cs typeface="+mn-cs"/>
          <a:sym typeface="ヒラギノ角ゴ ProN W3"/>
        </a:defRPr>
      </a:lvl6pPr>
      <a:lvl7pPr marL="2250201" indent="-321457" defTabSz="410751">
        <a:spcBef>
          <a:spcPts val="2953"/>
        </a:spcBef>
        <a:buSzPct val="75000"/>
        <a:buChar char="•"/>
        <a:defRPr sz="2672">
          <a:solidFill>
            <a:srgbClr val="FFFFFF"/>
          </a:solidFill>
          <a:latin typeface="+mn-lt"/>
          <a:ea typeface="+mn-ea"/>
          <a:cs typeface="+mn-cs"/>
          <a:sym typeface="ヒラギノ角ゴ ProN W3"/>
        </a:defRPr>
      </a:lvl7pPr>
      <a:lvl8pPr marL="2571659" indent="-321457" defTabSz="410751">
        <a:spcBef>
          <a:spcPts val="2953"/>
        </a:spcBef>
        <a:buSzPct val="75000"/>
        <a:buChar char="•"/>
        <a:defRPr sz="2672">
          <a:solidFill>
            <a:srgbClr val="FFFFFF"/>
          </a:solidFill>
          <a:latin typeface="+mn-lt"/>
          <a:ea typeface="+mn-ea"/>
          <a:cs typeface="+mn-cs"/>
          <a:sym typeface="ヒラギノ角ゴ ProN W3"/>
        </a:defRPr>
      </a:lvl8pPr>
      <a:lvl9pPr marL="2893116" indent="-321457" defTabSz="410751">
        <a:spcBef>
          <a:spcPts val="2953"/>
        </a:spcBef>
        <a:buSzPct val="75000"/>
        <a:buChar char="•"/>
        <a:defRPr sz="2672">
          <a:solidFill>
            <a:srgbClr val="FFFFFF"/>
          </a:solidFill>
          <a:latin typeface="+mn-lt"/>
          <a:ea typeface="+mn-ea"/>
          <a:cs typeface="+mn-cs"/>
          <a:sym typeface="ヒラギノ角ゴ ProN W3"/>
        </a:defRPr>
      </a:lvl9pPr>
    </p:bodyStyle>
    <p:otherStyle>
      <a:lvl1pPr algn="ctr" defTabSz="410751">
        <a:defRPr>
          <a:solidFill>
            <a:schemeClr val="tx1"/>
          </a:solidFill>
          <a:latin typeface="+mn-lt"/>
          <a:ea typeface="+mn-ea"/>
          <a:cs typeface="+mn-cs"/>
          <a:sym typeface="ヒラギノ角ゴ ProN W3"/>
        </a:defRPr>
      </a:lvl1pPr>
      <a:lvl2pPr indent="160729" algn="ctr" defTabSz="410751">
        <a:defRPr>
          <a:solidFill>
            <a:schemeClr val="tx1"/>
          </a:solidFill>
          <a:latin typeface="+mn-lt"/>
          <a:ea typeface="+mn-ea"/>
          <a:cs typeface="+mn-cs"/>
          <a:sym typeface="ヒラギノ角ゴ ProN W3"/>
        </a:defRPr>
      </a:lvl2pPr>
      <a:lvl3pPr indent="321457" algn="ctr" defTabSz="410751">
        <a:defRPr>
          <a:solidFill>
            <a:schemeClr val="tx1"/>
          </a:solidFill>
          <a:latin typeface="+mn-lt"/>
          <a:ea typeface="+mn-ea"/>
          <a:cs typeface="+mn-cs"/>
          <a:sym typeface="ヒラギノ角ゴ ProN W3"/>
        </a:defRPr>
      </a:lvl3pPr>
      <a:lvl4pPr indent="482186" algn="ctr" defTabSz="410751">
        <a:defRPr>
          <a:solidFill>
            <a:schemeClr val="tx1"/>
          </a:solidFill>
          <a:latin typeface="+mn-lt"/>
          <a:ea typeface="+mn-ea"/>
          <a:cs typeface="+mn-cs"/>
          <a:sym typeface="ヒラギノ角ゴ ProN W3"/>
        </a:defRPr>
      </a:lvl4pPr>
      <a:lvl5pPr indent="642915" algn="ctr" defTabSz="410751">
        <a:defRPr>
          <a:solidFill>
            <a:schemeClr val="tx1"/>
          </a:solidFill>
          <a:latin typeface="+mn-lt"/>
          <a:ea typeface="+mn-ea"/>
          <a:cs typeface="+mn-cs"/>
          <a:sym typeface="ヒラギノ角ゴ ProN W3"/>
        </a:defRPr>
      </a:lvl5pPr>
      <a:lvl6pPr indent="803643" algn="ctr" defTabSz="410751">
        <a:defRPr>
          <a:solidFill>
            <a:schemeClr val="tx1"/>
          </a:solidFill>
          <a:latin typeface="+mn-lt"/>
          <a:ea typeface="+mn-ea"/>
          <a:cs typeface="+mn-cs"/>
          <a:sym typeface="ヒラギノ角ゴ ProN W3"/>
        </a:defRPr>
      </a:lvl6pPr>
      <a:lvl7pPr indent="964372" algn="ctr" defTabSz="410751">
        <a:defRPr>
          <a:solidFill>
            <a:schemeClr val="tx1"/>
          </a:solidFill>
          <a:latin typeface="+mn-lt"/>
          <a:ea typeface="+mn-ea"/>
          <a:cs typeface="+mn-cs"/>
          <a:sym typeface="ヒラギノ角ゴ ProN W3"/>
        </a:defRPr>
      </a:lvl7pPr>
      <a:lvl8pPr indent="1125101" algn="ctr" defTabSz="410751">
        <a:defRPr>
          <a:solidFill>
            <a:schemeClr val="tx1"/>
          </a:solidFill>
          <a:latin typeface="+mn-lt"/>
          <a:ea typeface="+mn-ea"/>
          <a:cs typeface="+mn-cs"/>
          <a:sym typeface="ヒラギノ角ゴ ProN W3"/>
        </a:defRPr>
      </a:lvl8pPr>
      <a:lvl9pPr indent="1285829" algn="ctr" defTabSz="410751">
        <a:defRPr>
          <a:solidFill>
            <a:schemeClr val="tx1"/>
          </a:solidFill>
          <a:latin typeface="+mn-lt"/>
          <a:ea typeface="+mn-ea"/>
          <a:cs typeface="+mn-cs"/>
          <a:sym typeface="ヒラギノ角ゴ ProN W3"/>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73258"/>
      </p:ext>
    </p:extLst>
  </p:cSld>
  <p:clrMap bg1="dk1" tx1="lt1" bg2="dk2" tx2="lt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10751">
        <a:defRPr sz="5625">
          <a:solidFill>
            <a:srgbClr val="FFFFFF"/>
          </a:solidFill>
          <a:latin typeface="+mn-lt"/>
          <a:ea typeface="+mn-ea"/>
          <a:cs typeface="+mn-cs"/>
          <a:sym typeface="ヒラギノ角ゴ ProN W3"/>
        </a:defRPr>
      </a:lvl1pPr>
      <a:lvl2pPr indent="160729" algn="ctr" defTabSz="410751">
        <a:defRPr sz="5625">
          <a:solidFill>
            <a:srgbClr val="FFFFFF"/>
          </a:solidFill>
          <a:latin typeface="+mn-lt"/>
          <a:ea typeface="+mn-ea"/>
          <a:cs typeface="+mn-cs"/>
          <a:sym typeface="ヒラギノ角ゴ ProN W3"/>
        </a:defRPr>
      </a:lvl2pPr>
      <a:lvl3pPr indent="321457" algn="ctr" defTabSz="410751">
        <a:defRPr sz="5625">
          <a:solidFill>
            <a:srgbClr val="FFFFFF"/>
          </a:solidFill>
          <a:latin typeface="+mn-lt"/>
          <a:ea typeface="+mn-ea"/>
          <a:cs typeface="+mn-cs"/>
          <a:sym typeface="ヒラギノ角ゴ ProN W3"/>
        </a:defRPr>
      </a:lvl3pPr>
      <a:lvl4pPr indent="482186" algn="ctr" defTabSz="410751">
        <a:defRPr sz="5625">
          <a:solidFill>
            <a:srgbClr val="FFFFFF"/>
          </a:solidFill>
          <a:latin typeface="+mn-lt"/>
          <a:ea typeface="+mn-ea"/>
          <a:cs typeface="+mn-cs"/>
          <a:sym typeface="ヒラギノ角ゴ ProN W3"/>
        </a:defRPr>
      </a:lvl4pPr>
      <a:lvl5pPr indent="642915" algn="ctr" defTabSz="410751">
        <a:defRPr sz="5625">
          <a:solidFill>
            <a:srgbClr val="FFFFFF"/>
          </a:solidFill>
          <a:latin typeface="+mn-lt"/>
          <a:ea typeface="+mn-ea"/>
          <a:cs typeface="+mn-cs"/>
          <a:sym typeface="ヒラギノ角ゴ ProN W3"/>
        </a:defRPr>
      </a:lvl5pPr>
      <a:lvl6pPr indent="803643" algn="ctr" defTabSz="410751">
        <a:defRPr sz="5625">
          <a:solidFill>
            <a:srgbClr val="FFFFFF"/>
          </a:solidFill>
          <a:latin typeface="+mn-lt"/>
          <a:ea typeface="+mn-ea"/>
          <a:cs typeface="+mn-cs"/>
          <a:sym typeface="ヒラギノ角ゴ ProN W3"/>
        </a:defRPr>
      </a:lvl6pPr>
      <a:lvl7pPr indent="964372" algn="ctr" defTabSz="410751">
        <a:defRPr sz="5625">
          <a:solidFill>
            <a:srgbClr val="FFFFFF"/>
          </a:solidFill>
          <a:latin typeface="+mn-lt"/>
          <a:ea typeface="+mn-ea"/>
          <a:cs typeface="+mn-cs"/>
          <a:sym typeface="ヒラギノ角ゴ ProN W3"/>
        </a:defRPr>
      </a:lvl7pPr>
      <a:lvl8pPr indent="1125101" algn="ctr" defTabSz="410751">
        <a:defRPr sz="5625">
          <a:solidFill>
            <a:srgbClr val="FFFFFF"/>
          </a:solidFill>
          <a:latin typeface="+mn-lt"/>
          <a:ea typeface="+mn-ea"/>
          <a:cs typeface="+mn-cs"/>
          <a:sym typeface="ヒラギノ角ゴ ProN W3"/>
        </a:defRPr>
      </a:lvl8pPr>
      <a:lvl9pPr indent="1285829" algn="ctr" defTabSz="410751">
        <a:defRPr sz="5625">
          <a:solidFill>
            <a:srgbClr val="FFFFFF"/>
          </a:solidFill>
          <a:latin typeface="+mn-lt"/>
          <a:ea typeface="+mn-ea"/>
          <a:cs typeface="+mn-cs"/>
          <a:sym typeface="ヒラギノ角ゴ ProN W3"/>
        </a:defRPr>
      </a:lvl9pPr>
    </p:titleStyle>
    <p:bodyStyle>
      <a:lvl1pPr marL="321457" indent="-321457" defTabSz="410751">
        <a:spcBef>
          <a:spcPts val="2953"/>
        </a:spcBef>
        <a:buSzPct val="75000"/>
        <a:buChar char="•"/>
        <a:defRPr sz="2672">
          <a:solidFill>
            <a:srgbClr val="FFFFFF"/>
          </a:solidFill>
          <a:latin typeface="+mn-lt"/>
          <a:ea typeface="+mn-ea"/>
          <a:cs typeface="+mn-cs"/>
          <a:sym typeface="ヒラギノ角ゴ ProN W3"/>
        </a:defRPr>
      </a:lvl1pPr>
      <a:lvl2pPr marL="642915" indent="-321457" defTabSz="410751">
        <a:spcBef>
          <a:spcPts val="2953"/>
        </a:spcBef>
        <a:buSzPct val="75000"/>
        <a:buChar char="•"/>
        <a:defRPr sz="2672">
          <a:solidFill>
            <a:srgbClr val="FFFFFF"/>
          </a:solidFill>
          <a:latin typeface="+mn-lt"/>
          <a:ea typeface="+mn-ea"/>
          <a:cs typeface="+mn-cs"/>
          <a:sym typeface="ヒラギノ角ゴ ProN W3"/>
        </a:defRPr>
      </a:lvl2pPr>
      <a:lvl3pPr marL="964372" indent="-321457" defTabSz="410751">
        <a:spcBef>
          <a:spcPts val="2953"/>
        </a:spcBef>
        <a:buSzPct val="75000"/>
        <a:buChar char="•"/>
        <a:defRPr sz="2672">
          <a:solidFill>
            <a:srgbClr val="FFFFFF"/>
          </a:solidFill>
          <a:latin typeface="+mn-lt"/>
          <a:ea typeface="+mn-ea"/>
          <a:cs typeface="+mn-cs"/>
          <a:sym typeface="ヒラギノ角ゴ ProN W3"/>
        </a:defRPr>
      </a:lvl3pPr>
      <a:lvl4pPr marL="1285829" indent="-321457" defTabSz="410751">
        <a:spcBef>
          <a:spcPts val="2953"/>
        </a:spcBef>
        <a:buSzPct val="75000"/>
        <a:buChar char="•"/>
        <a:defRPr sz="2672">
          <a:solidFill>
            <a:srgbClr val="FFFFFF"/>
          </a:solidFill>
          <a:latin typeface="+mn-lt"/>
          <a:ea typeface="+mn-ea"/>
          <a:cs typeface="+mn-cs"/>
          <a:sym typeface="ヒラギノ角ゴ ProN W3"/>
        </a:defRPr>
      </a:lvl4pPr>
      <a:lvl5pPr marL="1607287" indent="-321457" defTabSz="410751">
        <a:spcBef>
          <a:spcPts val="2953"/>
        </a:spcBef>
        <a:buSzPct val="75000"/>
        <a:buChar char="•"/>
        <a:defRPr sz="2672">
          <a:solidFill>
            <a:srgbClr val="FFFFFF"/>
          </a:solidFill>
          <a:latin typeface="+mn-lt"/>
          <a:ea typeface="+mn-ea"/>
          <a:cs typeface="+mn-cs"/>
          <a:sym typeface="ヒラギノ角ゴ ProN W3"/>
        </a:defRPr>
      </a:lvl5pPr>
      <a:lvl6pPr marL="1928744" indent="-321457" defTabSz="410751">
        <a:spcBef>
          <a:spcPts val="2953"/>
        </a:spcBef>
        <a:buSzPct val="75000"/>
        <a:buChar char="•"/>
        <a:defRPr sz="2672">
          <a:solidFill>
            <a:srgbClr val="FFFFFF"/>
          </a:solidFill>
          <a:latin typeface="+mn-lt"/>
          <a:ea typeface="+mn-ea"/>
          <a:cs typeface="+mn-cs"/>
          <a:sym typeface="ヒラギノ角ゴ ProN W3"/>
        </a:defRPr>
      </a:lvl6pPr>
      <a:lvl7pPr marL="2250201" indent="-321457" defTabSz="410751">
        <a:spcBef>
          <a:spcPts val="2953"/>
        </a:spcBef>
        <a:buSzPct val="75000"/>
        <a:buChar char="•"/>
        <a:defRPr sz="2672">
          <a:solidFill>
            <a:srgbClr val="FFFFFF"/>
          </a:solidFill>
          <a:latin typeface="+mn-lt"/>
          <a:ea typeface="+mn-ea"/>
          <a:cs typeface="+mn-cs"/>
          <a:sym typeface="ヒラギノ角ゴ ProN W3"/>
        </a:defRPr>
      </a:lvl7pPr>
      <a:lvl8pPr marL="2571659" indent="-321457" defTabSz="410751">
        <a:spcBef>
          <a:spcPts val="2953"/>
        </a:spcBef>
        <a:buSzPct val="75000"/>
        <a:buChar char="•"/>
        <a:defRPr sz="2672">
          <a:solidFill>
            <a:srgbClr val="FFFFFF"/>
          </a:solidFill>
          <a:latin typeface="+mn-lt"/>
          <a:ea typeface="+mn-ea"/>
          <a:cs typeface="+mn-cs"/>
          <a:sym typeface="ヒラギノ角ゴ ProN W3"/>
        </a:defRPr>
      </a:lvl8pPr>
      <a:lvl9pPr marL="2893116" indent="-321457" defTabSz="410751">
        <a:spcBef>
          <a:spcPts val="2953"/>
        </a:spcBef>
        <a:buSzPct val="75000"/>
        <a:buChar char="•"/>
        <a:defRPr sz="2672">
          <a:solidFill>
            <a:srgbClr val="FFFFFF"/>
          </a:solidFill>
          <a:latin typeface="+mn-lt"/>
          <a:ea typeface="+mn-ea"/>
          <a:cs typeface="+mn-cs"/>
          <a:sym typeface="ヒラギノ角ゴ ProN W3"/>
        </a:defRPr>
      </a:lvl9pPr>
    </p:bodyStyle>
    <p:otherStyle>
      <a:lvl1pPr algn="ctr" defTabSz="410751">
        <a:defRPr>
          <a:solidFill>
            <a:schemeClr val="tx1"/>
          </a:solidFill>
          <a:latin typeface="+mn-lt"/>
          <a:ea typeface="+mn-ea"/>
          <a:cs typeface="+mn-cs"/>
          <a:sym typeface="ヒラギノ角ゴ ProN W3"/>
        </a:defRPr>
      </a:lvl1pPr>
      <a:lvl2pPr indent="160729" algn="ctr" defTabSz="410751">
        <a:defRPr>
          <a:solidFill>
            <a:schemeClr val="tx1"/>
          </a:solidFill>
          <a:latin typeface="+mn-lt"/>
          <a:ea typeface="+mn-ea"/>
          <a:cs typeface="+mn-cs"/>
          <a:sym typeface="ヒラギノ角ゴ ProN W3"/>
        </a:defRPr>
      </a:lvl2pPr>
      <a:lvl3pPr indent="321457" algn="ctr" defTabSz="410751">
        <a:defRPr>
          <a:solidFill>
            <a:schemeClr val="tx1"/>
          </a:solidFill>
          <a:latin typeface="+mn-lt"/>
          <a:ea typeface="+mn-ea"/>
          <a:cs typeface="+mn-cs"/>
          <a:sym typeface="ヒラギノ角ゴ ProN W3"/>
        </a:defRPr>
      </a:lvl3pPr>
      <a:lvl4pPr indent="482186" algn="ctr" defTabSz="410751">
        <a:defRPr>
          <a:solidFill>
            <a:schemeClr val="tx1"/>
          </a:solidFill>
          <a:latin typeface="+mn-lt"/>
          <a:ea typeface="+mn-ea"/>
          <a:cs typeface="+mn-cs"/>
          <a:sym typeface="ヒラギノ角ゴ ProN W3"/>
        </a:defRPr>
      </a:lvl4pPr>
      <a:lvl5pPr indent="642915" algn="ctr" defTabSz="410751">
        <a:defRPr>
          <a:solidFill>
            <a:schemeClr val="tx1"/>
          </a:solidFill>
          <a:latin typeface="+mn-lt"/>
          <a:ea typeface="+mn-ea"/>
          <a:cs typeface="+mn-cs"/>
          <a:sym typeface="ヒラギノ角ゴ ProN W3"/>
        </a:defRPr>
      </a:lvl5pPr>
      <a:lvl6pPr indent="803643" algn="ctr" defTabSz="410751">
        <a:defRPr>
          <a:solidFill>
            <a:schemeClr val="tx1"/>
          </a:solidFill>
          <a:latin typeface="+mn-lt"/>
          <a:ea typeface="+mn-ea"/>
          <a:cs typeface="+mn-cs"/>
          <a:sym typeface="ヒラギノ角ゴ ProN W3"/>
        </a:defRPr>
      </a:lvl6pPr>
      <a:lvl7pPr indent="964372" algn="ctr" defTabSz="410751">
        <a:defRPr>
          <a:solidFill>
            <a:schemeClr val="tx1"/>
          </a:solidFill>
          <a:latin typeface="+mn-lt"/>
          <a:ea typeface="+mn-ea"/>
          <a:cs typeface="+mn-cs"/>
          <a:sym typeface="ヒラギノ角ゴ ProN W3"/>
        </a:defRPr>
      </a:lvl7pPr>
      <a:lvl8pPr indent="1125101" algn="ctr" defTabSz="410751">
        <a:defRPr>
          <a:solidFill>
            <a:schemeClr val="tx1"/>
          </a:solidFill>
          <a:latin typeface="+mn-lt"/>
          <a:ea typeface="+mn-ea"/>
          <a:cs typeface="+mn-cs"/>
          <a:sym typeface="ヒラギノ角ゴ ProN W3"/>
        </a:defRPr>
      </a:lvl8pPr>
      <a:lvl9pPr indent="1285829" algn="ctr" defTabSz="410751">
        <a:defRPr>
          <a:solidFill>
            <a:schemeClr val="tx1"/>
          </a:solidFill>
          <a:latin typeface="+mn-lt"/>
          <a:ea typeface="+mn-ea"/>
          <a:cs typeface="+mn-cs"/>
          <a:sym typeface="ヒラギノ角ゴ ProN W3"/>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765621"/>
      </p:ext>
    </p:extLst>
  </p:cSld>
  <p:clrMap bg1="dk1" tx1="lt1" bg2="dk2" tx2="lt2" accent1="accent1" accent2="accent2" accent3="accent3" accent4="accent4" accent5="accent5" accent6="accent6" hlink="hlink" folHlink="folHlink"/>
  <p:sldLayoutIdLst>
    <p:sldLayoutId id="2147483682" r:id="rId1"/>
    <p:sldLayoutId id="214748368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10751">
        <a:defRPr sz="5625">
          <a:solidFill>
            <a:srgbClr val="FFFFFF"/>
          </a:solidFill>
          <a:latin typeface="+mn-lt"/>
          <a:ea typeface="+mn-ea"/>
          <a:cs typeface="+mn-cs"/>
          <a:sym typeface="ヒラギノ角ゴ ProN W3"/>
        </a:defRPr>
      </a:lvl1pPr>
      <a:lvl2pPr indent="160729" algn="ctr" defTabSz="410751">
        <a:defRPr sz="5625">
          <a:solidFill>
            <a:srgbClr val="FFFFFF"/>
          </a:solidFill>
          <a:latin typeface="+mn-lt"/>
          <a:ea typeface="+mn-ea"/>
          <a:cs typeface="+mn-cs"/>
          <a:sym typeface="ヒラギノ角ゴ ProN W3"/>
        </a:defRPr>
      </a:lvl2pPr>
      <a:lvl3pPr indent="321457" algn="ctr" defTabSz="410751">
        <a:defRPr sz="5625">
          <a:solidFill>
            <a:srgbClr val="FFFFFF"/>
          </a:solidFill>
          <a:latin typeface="+mn-lt"/>
          <a:ea typeface="+mn-ea"/>
          <a:cs typeface="+mn-cs"/>
          <a:sym typeface="ヒラギノ角ゴ ProN W3"/>
        </a:defRPr>
      </a:lvl3pPr>
      <a:lvl4pPr indent="482186" algn="ctr" defTabSz="410751">
        <a:defRPr sz="5625">
          <a:solidFill>
            <a:srgbClr val="FFFFFF"/>
          </a:solidFill>
          <a:latin typeface="+mn-lt"/>
          <a:ea typeface="+mn-ea"/>
          <a:cs typeface="+mn-cs"/>
          <a:sym typeface="ヒラギノ角ゴ ProN W3"/>
        </a:defRPr>
      </a:lvl4pPr>
      <a:lvl5pPr indent="642915" algn="ctr" defTabSz="410751">
        <a:defRPr sz="5625">
          <a:solidFill>
            <a:srgbClr val="FFFFFF"/>
          </a:solidFill>
          <a:latin typeface="+mn-lt"/>
          <a:ea typeface="+mn-ea"/>
          <a:cs typeface="+mn-cs"/>
          <a:sym typeface="ヒラギノ角ゴ ProN W3"/>
        </a:defRPr>
      </a:lvl5pPr>
      <a:lvl6pPr indent="803643" algn="ctr" defTabSz="410751">
        <a:defRPr sz="5625">
          <a:solidFill>
            <a:srgbClr val="FFFFFF"/>
          </a:solidFill>
          <a:latin typeface="+mn-lt"/>
          <a:ea typeface="+mn-ea"/>
          <a:cs typeface="+mn-cs"/>
          <a:sym typeface="ヒラギノ角ゴ ProN W3"/>
        </a:defRPr>
      </a:lvl6pPr>
      <a:lvl7pPr indent="964372" algn="ctr" defTabSz="410751">
        <a:defRPr sz="5625">
          <a:solidFill>
            <a:srgbClr val="FFFFFF"/>
          </a:solidFill>
          <a:latin typeface="+mn-lt"/>
          <a:ea typeface="+mn-ea"/>
          <a:cs typeface="+mn-cs"/>
          <a:sym typeface="ヒラギノ角ゴ ProN W3"/>
        </a:defRPr>
      </a:lvl7pPr>
      <a:lvl8pPr indent="1125101" algn="ctr" defTabSz="410751">
        <a:defRPr sz="5625">
          <a:solidFill>
            <a:srgbClr val="FFFFFF"/>
          </a:solidFill>
          <a:latin typeface="+mn-lt"/>
          <a:ea typeface="+mn-ea"/>
          <a:cs typeface="+mn-cs"/>
          <a:sym typeface="ヒラギノ角ゴ ProN W3"/>
        </a:defRPr>
      </a:lvl8pPr>
      <a:lvl9pPr indent="1285829" algn="ctr" defTabSz="410751">
        <a:defRPr sz="5625">
          <a:solidFill>
            <a:srgbClr val="FFFFFF"/>
          </a:solidFill>
          <a:latin typeface="+mn-lt"/>
          <a:ea typeface="+mn-ea"/>
          <a:cs typeface="+mn-cs"/>
          <a:sym typeface="ヒラギノ角ゴ ProN W3"/>
        </a:defRPr>
      </a:lvl9pPr>
    </p:titleStyle>
    <p:bodyStyle>
      <a:lvl1pPr marL="321457" indent="-321457" defTabSz="410751">
        <a:spcBef>
          <a:spcPts val="2953"/>
        </a:spcBef>
        <a:buSzPct val="75000"/>
        <a:buChar char="•"/>
        <a:defRPr sz="2672">
          <a:solidFill>
            <a:srgbClr val="FFFFFF"/>
          </a:solidFill>
          <a:latin typeface="+mn-lt"/>
          <a:ea typeface="+mn-ea"/>
          <a:cs typeface="+mn-cs"/>
          <a:sym typeface="ヒラギノ角ゴ ProN W3"/>
        </a:defRPr>
      </a:lvl1pPr>
      <a:lvl2pPr marL="642915" indent="-321457" defTabSz="410751">
        <a:spcBef>
          <a:spcPts val="2953"/>
        </a:spcBef>
        <a:buSzPct val="75000"/>
        <a:buChar char="•"/>
        <a:defRPr sz="2672">
          <a:solidFill>
            <a:srgbClr val="FFFFFF"/>
          </a:solidFill>
          <a:latin typeface="+mn-lt"/>
          <a:ea typeface="+mn-ea"/>
          <a:cs typeface="+mn-cs"/>
          <a:sym typeface="ヒラギノ角ゴ ProN W3"/>
        </a:defRPr>
      </a:lvl2pPr>
      <a:lvl3pPr marL="964372" indent="-321457" defTabSz="410751">
        <a:spcBef>
          <a:spcPts val="2953"/>
        </a:spcBef>
        <a:buSzPct val="75000"/>
        <a:buChar char="•"/>
        <a:defRPr sz="2672">
          <a:solidFill>
            <a:srgbClr val="FFFFFF"/>
          </a:solidFill>
          <a:latin typeface="+mn-lt"/>
          <a:ea typeface="+mn-ea"/>
          <a:cs typeface="+mn-cs"/>
          <a:sym typeface="ヒラギノ角ゴ ProN W3"/>
        </a:defRPr>
      </a:lvl3pPr>
      <a:lvl4pPr marL="1285829" indent="-321457" defTabSz="410751">
        <a:spcBef>
          <a:spcPts val="2953"/>
        </a:spcBef>
        <a:buSzPct val="75000"/>
        <a:buChar char="•"/>
        <a:defRPr sz="2672">
          <a:solidFill>
            <a:srgbClr val="FFFFFF"/>
          </a:solidFill>
          <a:latin typeface="+mn-lt"/>
          <a:ea typeface="+mn-ea"/>
          <a:cs typeface="+mn-cs"/>
          <a:sym typeface="ヒラギノ角ゴ ProN W3"/>
        </a:defRPr>
      </a:lvl4pPr>
      <a:lvl5pPr marL="1607287" indent="-321457" defTabSz="410751">
        <a:spcBef>
          <a:spcPts val="2953"/>
        </a:spcBef>
        <a:buSzPct val="75000"/>
        <a:buChar char="•"/>
        <a:defRPr sz="2672">
          <a:solidFill>
            <a:srgbClr val="FFFFFF"/>
          </a:solidFill>
          <a:latin typeface="+mn-lt"/>
          <a:ea typeface="+mn-ea"/>
          <a:cs typeface="+mn-cs"/>
          <a:sym typeface="ヒラギノ角ゴ ProN W3"/>
        </a:defRPr>
      </a:lvl5pPr>
      <a:lvl6pPr marL="1928744" indent="-321457" defTabSz="410751">
        <a:spcBef>
          <a:spcPts val="2953"/>
        </a:spcBef>
        <a:buSzPct val="75000"/>
        <a:buChar char="•"/>
        <a:defRPr sz="2672">
          <a:solidFill>
            <a:srgbClr val="FFFFFF"/>
          </a:solidFill>
          <a:latin typeface="+mn-lt"/>
          <a:ea typeface="+mn-ea"/>
          <a:cs typeface="+mn-cs"/>
          <a:sym typeface="ヒラギノ角ゴ ProN W3"/>
        </a:defRPr>
      </a:lvl6pPr>
      <a:lvl7pPr marL="2250201" indent="-321457" defTabSz="410751">
        <a:spcBef>
          <a:spcPts val="2953"/>
        </a:spcBef>
        <a:buSzPct val="75000"/>
        <a:buChar char="•"/>
        <a:defRPr sz="2672">
          <a:solidFill>
            <a:srgbClr val="FFFFFF"/>
          </a:solidFill>
          <a:latin typeface="+mn-lt"/>
          <a:ea typeface="+mn-ea"/>
          <a:cs typeface="+mn-cs"/>
          <a:sym typeface="ヒラギノ角ゴ ProN W3"/>
        </a:defRPr>
      </a:lvl7pPr>
      <a:lvl8pPr marL="2571659" indent="-321457" defTabSz="410751">
        <a:spcBef>
          <a:spcPts val="2953"/>
        </a:spcBef>
        <a:buSzPct val="75000"/>
        <a:buChar char="•"/>
        <a:defRPr sz="2672">
          <a:solidFill>
            <a:srgbClr val="FFFFFF"/>
          </a:solidFill>
          <a:latin typeface="+mn-lt"/>
          <a:ea typeface="+mn-ea"/>
          <a:cs typeface="+mn-cs"/>
          <a:sym typeface="ヒラギノ角ゴ ProN W3"/>
        </a:defRPr>
      </a:lvl8pPr>
      <a:lvl9pPr marL="2893116" indent="-321457" defTabSz="410751">
        <a:spcBef>
          <a:spcPts val="2953"/>
        </a:spcBef>
        <a:buSzPct val="75000"/>
        <a:buChar char="•"/>
        <a:defRPr sz="2672">
          <a:solidFill>
            <a:srgbClr val="FFFFFF"/>
          </a:solidFill>
          <a:latin typeface="+mn-lt"/>
          <a:ea typeface="+mn-ea"/>
          <a:cs typeface="+mn-cs"/>
          <a:sym typeface="ヒラギノ角ゴ ProN W3"/>
        </a:defRPr>
      </a:lvl9pPr>
    </p:bodyStyle>
    <p:otherStyle>
      <a:lvl1pPr algn="ctr" defTabSz="410751">
        <a:defRPr>
          <a:solidFill>
            <a:schemeClr val="tx1"/>
          </a:solidFill>
          <a:latin typeface="+mn-lt"/>
          <a:ea typeface="+mn-ea"/>
          <a:cs typeface="+mn-cs"/>
          <a:sym typeface="ヒラギノ角ゴ ProN W3"/>
        </a:defRPr>
      </a:lvl1pPr>
      <a:lvl2pPr indent="160729" algn="ctr" defTabSz="410751">
        <a:defRPr>
          <a:solidFill>
            <a:schemeClr val="tx1"/>
          </a:solidFill>
          <a:latin typeface="+mn-lt"/>
          <a:ea typeface="+mn-ea"/>
          <a:cs typeface="+mn-cs"/>
          <a:sym typeface="ヒラギノ角ゴ ProN W3"/>
        </a:defRPr>
      </a:lvl2pPr>
      <a:lvl3pPr indent="321457" algn="ctr" defTabSz="410751">
        <a:defRPr>
          <a:solidFill>
            <a:schemeClr val="tx1"/>
          </a:solidFill>
          <a:latin typeface="+mn-lt"/>
          <a:ea typeface="+mn-ea"/>
          <a:cs typeface="+mn-cs"/>
          <a:sym typeface="ヒラギノ角ゴ ProN W3"/>
        </a:defRPr>
      </a:lvl3pPr>
      <a:lvl4pPr indent="482186" algn="ctr" defTabSz="410751">
        <a:defRPr>
          <a:solidFill>
            <a:schemeClr val="tx1"/>
          </a:solidFill>
          <a:latin typeface="+mn-lt"/>
          <a:ea typeface="+mn-ea"/>
          <a:cs typeface="+mn-cs"/>
          <a:sym typeface="ヒラギノ角ゴ ProN W3"/>
        </a:defRPr>
      </a:lvl4pPr>
      <a:lvl5pPr indent="642915" algn="ctr" defTabSz="410751">
        <a:defRPr>
          <a:solidFill>
            <a:schemeClr val="tx1"/>
          </a:solidFill>
          <a:latin typeface="+mn-lt"/>
          <a:ea typeface="+mn-ea"/>
          <a:cs typeface="+mn-cs"/>
          <a:sym typeface="ヒラギノ角ゴ ProN W3"/>
        </a:defRPr>
      </a:lvl5pPr>
      <a:lvl6pPr indent="803643" algn="ctr" defTabSz="410751">
        <a:defRPr>
          <a:solidFill>
            <a:schemeClr val="tx1"/>
          </a:solidFill>
          <a:latin typeface="+mn-lt"/>
          <a:ea typeface="+mn-ea"/>
          <a:cs typeface="+mn-cs"/>
          <a:sym typeface="ヒラギノ角ゴ ProN W3"/>
        </a:defRPr>
      </a:lvl6pPr>
      <a:lvl7pPr indent="964372" algn="ctr" defTabSz="410751">
        <a:defRPr>
          <a:solidFill>
            <a:schemeClr val="tx1"/>
          </a:solidFill>
          <a:latin typeface="+mn-lt"/>
          <a:ea typeface="+mn-ea"/>
          <a:cs typeface="+mn-cs"/>
          <a:sym typeface="ヒラギノ角ゴ ProN W3"/>
        </a:defRPr>
      </a:lvl7pPr>
      <a:lvl8pPr indent="1125101" algn="ctr" defTabSz="410751">
        <a:defRPr>
          <a:solidFill>
            <a:schemeClr val="tx1"/>
          </a:solidFill>
          <a:latin typeface="+mn-lt"/>
          <a:ea typeface="+mn-ea"/>
          <a:cs typeface="+mn-cs"/>
          <a:sym typeface="ヒラギノ角ゴ ProN W3"/>
        </a:defRPr>
      </a:lvl8pPr>
      <a:lvl9pPr indent="1285829" algn="ctr" defTabSz="410751">
        <a:defRPr>
          <a:solidFill>
            <a:schemeClr val="tx1"/>
          </a:solidFill>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4.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gif"/><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6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jpe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4.emf"/></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6.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image" Target="../media/image102.png"/><Relationship Id="rId7" Type="http://schemas.openxmlformats.org/officeDocument/2006/relationships/image" Target="../media/image106.emf"/><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9.png"/><Relationship Id="rId7" Type="http://schemas.openxmlformats.org/officeDocument/2006/relationships/image" Target="../media/image54.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6.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13.emf"/><Relationship Id="rId4" Type="http://schemas.openxmlformats.org/officeDocument/2006/relationships/image" Target="../media/image112.emf"/></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5.emf"/><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7.png"/><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19.emf"/><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9.xml"/><Relationship Id="rId4" Type="http://schemas.openxmlformats.org/officeDocument/2006/relationships/image" Target="../media/image126.gif"/></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gif"/></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525"/>
            <a:ext cx="9144000" cy="1620000"/>
          </a:xfrm>
          <a:prstGeom prst="rect">
            <a:avLst/>
          </a:prstGeom>
          <a:pattFill prst="lgGrid">
            <a:fgClr>
              <a:schemeClr val="bg2">
                <a:lumMod val="90000"/>
              </a:schemeClr>
            </a:fgClr>
            <a:bgClr>
              <a:schemeClr val="bg1"/>
            </a:bgClr>
          </a:patt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0" name="Picture 6" descr="Aiming to Improve the Well-being of People Everywhere by Achieving Better Cancer Contr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19054" cy="162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0" y="3165582"/>
            <a:ext cx="9144000" cy="1478418"/>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n-US" altLang="ja-JP" sz="3200" b="1" spc="50" dirty="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Exosomal </a:t>
            </a:r>
            <a:r>
              <a:rPr lang="en-US" altLang="ja-JP" sz="3200" b="1" spc="50" dirty="0" smtClean="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Liquid Biopsy </a:t>
            </a:r>
            <a:r>
              <a:rPr lang="en-US" altLang="ja-JP" sz="3200" b="1" spc="50" dirty="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for </a:t>
            </a:r>
            <a:endParaRPr lang="en-US" altLang="ja-JP" sz="3200" b="1" spc="50" dirty="0" smtClean="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lnSpc>
                <a:spcPct val="150000"/>
              </a:lnSpc>
            </a:pPr>
            <a:r>
              <a:rPr lang="en-US" altLang="ja-JP" sz="3200" b="1" spc="50" dirty="0" smtClean="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Early Detection </a:t>
            </a:r>
            <a:r>
              <a:rPr lang="en-US" altLang="ja-JP" sz="3200" b="1" spc="50" dirty="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of </a:t>
            </a:r>
            <a:r>
              <a:rPr lang="en-US" altLang="ja-JP" sz="3200" b="1" spc="50" dirty="0" smtClean="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Kidney Cancer</a:t>
            </a:r>
            <a:endParaRPr lang="ja-JP" altLang="en-US" sz="3200" b="1" spc="50" dirty="0" smtClean="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6" name="正方形/長方形 5"/>
          <p:cNvSpPr/>
          <p:nvPr/>
        </p:nvSpPr>
        <p:spPr>
          <a:xfrm>
            <a:off x="3532393" y="5229000"/>
            <a:ext cx="2074607" cy="584775"/>
          </a:xfrm>
          <a:prstGeom prst="rect">
            <a:avLst/>
          </a:prstGeom>
        </p:spPr>
        <p:txBody>
          <a:bodyPr wrap="none">
            <a:spAutoFit/>
          </a:bodyPr>
          <a:lstStyle/>
          <a:p>
            <a:r>
              <a:rPr lang="en-US" altLang="ja-JP" sz="3200" b="1" dirty="0" smtClean="0">
                <a:latin typeface="Arial" panose="020B0604020202020204" pitchFamily="34" charset="0"/>
                <a:ea typeface="メイリオ" panose="020B0604030504040204" pitchFamily="50" charset="-128"/>
                <a:cs typeface="Arial" panose="020B0604020202020204" pitchFamily="34" charset="0"/>
              </a:rPr>
              <a:t>Koji Ueda</a:t>
            </a:r>
            <a:endParaRPr lang="ja-JP" altLang="en-US" sz="3200" b="1" dirty="0">
              <a:latin typeface="Arial" panose="020B0604020202020204" pitchFamily="34" charset="0"/>
              <a:ea typeface="メイリオ" panose="020B0604030504040204" pitchFamily="50" charset="-128"/>
              <a:cs typeface="Arial" panose="020B0604020202020204" pitchFamily="34" charset="0"/>
            </a:endParaRPr>
          </a:p>
        </p:txBody>
      </p:sp>
      <p:sp>
        <p:nvSpPr>
          <p:cNvPr id="9" name="Text Box 3"/>
          <p:cNvSpPr txBox="1">
            <a:spLocks noChangeArrowheads="1"/>
          </p:cNvSpPr>
          <p:nvPr/>
        </p:nvSpPr>
        <p:spPr bwMode="auto">
          <a:xfrm>
            <a:off x="0" y="2061966"/>
            <a:ext cx="9144000" cy="872034"/>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n-US" altLang="ja-JP" b="1" spc="50" dirty="0">
                <a:ln w="11430"/>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The 4th Annual US Japan Workshop on </a:t>
            </a:r>
            <a:r>
              <a:rPr lang="en-US" altLang="ja-JP" b="1" spc="50" dirty="0" smtClean="0">
                <a:ln w="11430"/>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Cancer </a:t>
            </a:r>
            <a:r>
              <a:rPr lang="en-US" altLang="ja-JP" b="1" spc="50" dirty="0">
                <a:ln w="11430"/>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Biomarkers </a:t>
            </a:r>
            <a:endParaRPr lang="en-US" altLang="ja-JP" b="1" spc="50" dirty="0" smtClean="0">
              <a:ln w="11430"/>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lnSpc>
                <a:spcPct val="150000"/>
              </a:lnSpc>
            </a:pPr>
            <a:r>
              <a:rPr lang="en-US" altLang="ja-JP" b="1" spc="50" dirty="0" smtClean="0">
                <a:ln w="11430"/>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in Collaboration </a:t>
            </a:r>
            <a:r>
              <a:rPr lang="en-US" altLang="ja-JP" b="1" spc="50" dirty="0">
                <a:ln w="11430"/>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with NCI EDRN</a:t>
            </a:r>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75" y="6219000"/>
            <a:ext cx="4170125" cy="720000"/>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7792" y="99000"/>
            <a:ext cx="1239208" cy="854999"/>
          </a:xfrm>
          <a:prstGeom prst="rect">
            <a:avLst/>
          </a:prstGeom>
          <a:effectLst>
            <a:outerShdw blurRad="63500" sx="102000" sy="102000" algn="ctr" rotWithShape="0">
              <a:prstClr val="black">
                <a:alpha val="40000"/>
              </a:prstClr>
            </a:outerShdw>
          </a:effectLst>
        </p:spPr>
      </p:pic>
      <p:pic>
        <p:nvPicPr>
          <p:cNvPr id="19" name="Picture 6" descr="http://www.mc.vanderbilt.edu/documents/msrc/images/Exosome_micrograph.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693"/>
          <a:stretch/>
        </p:blipFill>
        <p:spPr bwMode="auto">
          <a:xfrm>
            <a:off x="6597000" y="549000"/>
            <a:ext cx="1087019" cy="1080000"/>
          </a:xfrm>
          <a:prstGeom prst="rect">
            <a:avLst/>
          </a:prstGeom>
          <a:ln>
            <a:solidFill>
              <a:schemeClr val="tx1"/>
            </a:solidFill>
          </a:ln>
          <a:effectLst>
            <a:outerShdw blurRad="292100" dist="139700" dir="2700000" algn="tl" rotWithShape="0">
              <a:srgbClr val="333333">
                <a:alpha val="65000"/>
              </a:srgbClr>
            </a:outerShdw>
            <a:softEdge rad="127000"/>
          </a:effectLst>
          <a:extLst>
            <a:ext uri="{909E8E84-426E-40DD-AFC4-6F175D3DCCD1}">
              <a14:hiddenFill xmlns:a14="http://schemas.microsoft.com/office/drawing/2010/main">
                <a:solidFill>
                  <a:srgbClr val="FFFFFF"/>
                </a:solidFill>
              </a14:hiddenFill>
            </a:ext>
          </a:extLst>
        </p:spPr>
      </p:pic>
      <p:pic>
        <p:nvPicPr>
          <p:cNvPr id="16" name="図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9639" y="874873"/>
            <a:ext cx="720000" cy="563168"/>
          </a:xfrm>
          <a:prstGeom prst="rect">
            <a:avLst/>
          </a:prstGeom>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9639" y="1099873"/>
            <a:ext cx="612361" cy="439127"/>
          </a:xfrm>
          <a:prstGeom prst="rect">
            <a:avLst/>
          </a:prstGeom>
        </p:spPr>
      </p:pic>
      <p:pic>
        <p:nvPicPr>
          <p:cNvPr id="18" name="図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7475" y="72000"/>
            <a:ext cx="736042" cy="432000"/>
          </a:xfrm>
          <a:prstGeom prst="rect">
            <a:avLst/>
          </a:prstGeom>
        </p:spPr>
      </p:pic>
      <p:sp>
        <p:nvSpPr>
          <p:cNvPr id="24" name="テキスト ボックス 23"/>
          <p:cNvSpPr txBox="1"/>
          <p:nvPr/>
        </p:nvSpPr>
        <p:spPr>
          <a:xfrm>
            <a:off x="2097000" y="99000"/>
            <a:ext cx="3595856" cy="338554"/>
          </a:xfrm>
          <a:prstGeom prst="rect">
            <a:avLst/>
          </a:prstGeom>
          <a:noFill/>
        </p:spPr>
        <p:txBody>
          <a:bodyPr wrap="none" rtlCol="0">
            <a:spAutoFit/>
          </a:bodyPr>
          <a:lstStyle/>
          <a:p>
            <a:r>
              <a:rPr kumimoji="1" lang="en-US" altLang="ja-JP" sz="1600" b="1" dirty="0" smtClean="0">
                <a:solidFill>
                  <a:schemeClr val="bg1"/>
                </a:solidFill>
                <a:latin typeface="Arial Narrow" panose="020B0606020202030204" pitchFamily="34" charset="0"/>
              </a:rPr>
              <a:t>Japanese Foundation for Cancer Research</a:t>
            </a:r>
            <a:endParaRPr kumimoji="1" lang="ja-JP" altLang="en-US" sz="16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7710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831967" y="4575670"/>
            <a:ext cx="3384324" cy="923330"/>
          </a:xfrm>
          <a:prstGeom prst="rect">
            <a:avLst/>
          </a:prstGeom>
        </p:spPr>
        <p:txBody>
          <a:bodyPr wrap="none">
            <a:spAutoFit/>
          </a:bodyPr>
          <a:lstStyle>
            <a:defPPr>
              <a:defRPr lang="ja-JP"/>
            </a:defPPr>
            <a:lvl1pPr marL="0" algn="l" defTabSz="3840072" rtl="0" eaLnBrk="1" latinLnBrk="0" hangingPunct="1">
              <a:defRPr kumimoji="1" sz="7559" kern="1200">
                <a:solidFill>
                  <a:schemeClr val="tx1"/>
                </a:solidFill>
                <a:latin typeface="+mn-lt"/>
                <a:ea typeface="+mn-ea"/>
                <a:cs typeface="+mn-cs"/>
              </a:defRPr>
            </a:lvl1pPr>
            <a:lvl2pPr marL="1920035" algn="l" defTabSz="3840072" rtl="0" eaLnBrk="1" latinLnBrk="0" hangingPunct="1">
              <a:defRPr kumimoji="1" sz="7559" kern="1200">
                <a:solidFill>
                  <a:schemeClr val="tx1"/>
                </a:solidFill>
                <a:latin typeface="+mn-lt"/>
                <a:ea typeface="+mn-ea"/>
                <a:cs typeface="+mn-cs"/>
              </a:defRPr>
            </a:lvl2pPr>
            <a:lvl3pPr marL="3840072" algn="l" defTabSz="3840072" rtl="0" eaLnBrk="1" latinLnBrk="0" hangingPunct="1">
              <a:defRPr kumimoji="1" sz="7559" kern="1200">
                <a:solidFill>
                  <a:schemeClr val="tx1"/>
                </a:solidFill>
                <a:latin typeface="+mn-lt"/>
                <a:ea typeface="+mn-ea"/>
                <a:cs typeface="+mn-cs"/>
              </a:defRPr>
            </a:lvl3pPr>
            <a:lvl4pPr marL="5760107" algn="l" defTabSz="3840072" rtl="0" eaLnBrk="1" latinLnBrk="0" hangingPunct="1">
              <a:defRPr kumimoji="1" sz="7559" kern="1200">
                <a:solidFill>
                  <a:schemeClr val="tx1"/>
                </a:solidFill>
                <a:latin typeface="+mn-lt"/>
                <a:ea typeface="+mn-ea"/>
                <a:cs typeface="+mn-cs"/>
              </a:defRPr>
            </a:lvl4pPr>
            <a:lvl5pPr marL="7680144" algn="l" defTabSz="3840072" rtl="0" eaLnBrk="1" latinLnBrk="0" hangingPunct="1">
              <a:defRPr kumimoji="1" sz="7559" kern="1200">
                <a:solidFill>
                  <a:schemeClr val="tx1"/>
                </a:solidFill>
                <a:latin typeface="+mn-lt"/>
                <a:ea typeface="+mn-ea"/>
                <a:cs typeface="+mn-cs"/>
              </a:defRPr>
            </a:lvl5pPr>
            <a:lvl6pPr marL="9600179" algn="l" defTabSz="3840072" rtl="0" eaLnBrk="1" latinLnBrk="0" hangingPunct="1">
              <a:defRPr kumimoji="1" sz="7559" kern="1200">
                <a:solidFill>
                  <a:schemeClr val="tx1"/>
                </a:solidFill>
                <a:latin typeface="+mn-lt"/>
                <a:ea typeface="+mn-ea"/>
                <a:cs typeface="+mn-cs"/>
              </a:defRPr>
            </a:lvl6pPr>
            <a:lvl7pPr marL="11520216" algn="l" defTabSz="3840072" rtl="0" eaLnBrk="1" latinLnBrk="0" hangingPunct="1">
              <a:defRPr kumimoji="1" sz="7559" kern="1200">
                <a:solidFill>
                  <a:schemeClr val="tx1"/>
                </a:solidFill>
                <a:latin typeface="+mn-lt"/>
                <a:ea typeface="+mn-ea"/>
                <a:cs typeface="+mn-cs"/>
              </a:defRPr>
            </a:lvl7pPr>
            <a:lvl8pPr marL="13440251" algn="l" defTabSz="3840072" rtl="0" eaLnBrk="1" latinLnBrk="0" hangingPunct="1">
              <a:defRPr kumimoji="1" sz="7559" kern="1200">
                <a:solidFill>
                  <a:schemeClr val="tx1"/>
                </a:solidFill>
                <a:latin typeface="+mn-lt"/>
                <a:ea typeface="+mn-ea"/>
                <a:cs typeface="+mn-cs"/>
              </a:defRPr>
            </a:lvl8pPr>
            <a:lvl9pPr marL="15360288" algn="l" defTabSz="3840072" rtl="0" eaLnBrk="1" latinLnBrk="0" hangingPunct="1">
              <a:defRPr kumimoji="1" sz="7559" kern="1200">
                <a:solidFill>
                  <a:schemeClr val="tx1"/>
                </a:solidFill>
                <a:latin typeface="+mn-lt"/>
                <a:ea typeface="+mn-ea"/>
                <a:cs typeface="+mn-cs"/>
              </a:defRPr>
            </a:lvl9pPr>
          </a:lstStyle>
          <a:p>
            <a:pPr algn="ctr"/>
            <a:r>
              <a:rPr lang="en-US" altLang="ja-JP" sz="1800" b="1" dirty="0">
                <a:solidFill>
                  <a:srgbClr val="000000"/>
                </a:solidFill>
                <a:effectLst>
                  <a:glow rad="63500">
                    <a:schemeClr val="accent3">
                      <a:satMod val="175000"/>
                      <a:alpha val="40000"/>
                    </a:schemeClr>
                  </a:glow>
                </a:effectLst>
                <a:latin typeface="Century" panose="02040604050505020304" pitchFamily="18" charset="0"/>
                <a:ea typeface="HG丸ｺﾞｼｯｸM-PRO" panose="020F0600000000000000" pitchFamily="50" charset="-128"/>
                <a:sym typeface="ヒラギノ角ゴ ProN W3"/>
              </a:rPr>
              <a:t>Size exclusion </a:t>
            </a:r>
            <a:r>
              <a:rPr lang="en-US" altLang="ja-JP" sz="1800" b="1" dirty="0" smtClean="0">
                <a:solidFill>
                  <a:srgbClr val="000000"/>
                </a:solidFill>
                <a:latin typeface="Century" panose="02040604050505020304" pitchFamily="18" charset="0"/>
                <a:ea typeface="HG丸ｺﾞｼｯｸM-PRO" panose="020F0600000000000000" pitchFamily="50" charset="-128"/>
                <a:sym typeface="ヒラギノ角ゴ ProN W3"/>
              </a:rPr>
              <a:t>effect</a:t>
            </a:r>
          </a:p>
          <a:p>
            <a:pPr algn="ctr"/>
            <a:r>
              <a:rPr lang="en-US" altLang="ja-JP" sz="1800" b="1" dirty="0" smtClean="0">
                <a:solidFill>
                  <a:srgbClr val="000000"/>
                </a:solidFill>
                <a:latin typeface="Century" panose="02040604050505020304" pitchFamily="18" charset="0"/>
                <a:ea typeface="HG丸ｺﾞｼｯｸM-PRO" panose="020F0600000000000000" pitchFamily="50" charset="-128"/>
                <a:sym typeface="ヒラギノ角ゴ ProN W3"/>
              </a:rPr>
              <a:t>+</a:t>
            </a:r>
          </a:p>
          <a:p>
            <a:pPr algn="ctr"/>
            <a:r>
              <a:rPr lang="en-US" altLang="ja-JP" sz="1800" b="1" dirty="0" smtClean="0">
                <a:solidFill>
                  <a:srgbClr val="000000"/>
                </a:solidFill>
                <a:effectLst>
                  <a:glow rad="63500">
                    <a:schemeClr val="accent6">
                      <a:satMod val="175000"/>
                      <a:alpha val="40000"/>
                    </a:schemeClr>
                  </a:glow>
                </a:effectLst>
                <a:latin typeface="Century" panose="02040604050505020304" pitchFamily="18" charset="0"/>
                <a:ea typeface="HG丸ｺﾞｼｯｸM-PRO" panose="020F0600000000000000" pitchFamily="50" charset="-128"/>
                <a:sym typeface="ヒラギノ角ゴ ProN W3"/>
              </a:rPr>
              <a:t>Weak </a:t>
            </a:r>
            <a:r>
              <a:rPr lang="en-US" altLang="ja-JP" sz="1800" b="1" dirty="0">
                <a:solidFill>
                  <a:srgbClr val="000000"/>
                </a:solidFill>
                <a:effectLst>
                  <a:glow rad="63500">
                    <a:schemeClr val="accent6">
                      <a:satMod val="175000"/>
                      <a:alpha val="40000"/>
                    </a:schemeClr>
                  </a:glow>
                </a:effectLst>
                <a:latin typeface="Century" panose="02040604050505020304" pitchFamily="18" charset="0"/>
                <a:ea typeface="HG丸ｺﾞｼｯｸM-PRO" panose="020F0600000000000000" pitchFamily="50" charset="-128"/>
                <a:sym typeface="ヒラギノ角ゴ ProN W3"/>
              </a:rPr>
              <a:t>hydrophobic </a:t>
            </a:r>
            <a:r>
              <a:rPr lang="en-US" altLang="ja-JP" sz="1800" b="1" dirty="0" smtClean="0">
                <a:solidFill>
                  <a:srgbClr val="000000"/>
                </a:solidFill>
                <a:latin typeface="Century" panose="02040604050505020304" pitchFamily="18" charset="0"/>
                <a:ea typeface="HG丸ｺﾞｼｯｸM-PRO" panose="020F0600000000000000" pitchFamily="50" charset="-128"/>
                <a:sym typeface="ヒラギノ角ゴ ProN W3"/>
              </a:rPr>
              <a:t>interaction</a:t>
            </a:r>
            <a:endParaRPr lang="en-US" altLang="ja-JP" sz="1800" b="1" dirty="0">
              <a:solidFill>
                <a:srgbClr val="000000"/>
              </a:solidFill>
              <a:latin typeface="Century" panose="02040604050505020304" pitchFamily="18" charset="0"/>
              <a:ea typeface="HG丸ｺﾞｼｯｸM-PRO" panose="020F0600000000000000" pitchFamily="50" charset="-128"/>
              <a:sym typeface="ヒラギノ角ゴ ProN W3"/>
            </a:endParaRPr>
          </a:p>
        </p:txBody>
      </p:sp>
      <p:sp>
        <p:nvSpPr>
          <p:cNvPr id="6" name="正方形/長方形 5"/>
          <p:cNvSpPr/>
          <p:nvPr/>
        </p:nvSpPr>
        <p:spPr>
          <a:xfrm>
            <a:off x="1639457" y="6247575"/>
            <a:ext cx="3775393" cy="584775"/>
          </a:xfrm>
          <a:prstGeom prst="rect">
            <a:avLst/>
          </a:prstGeom>
        </p:spPr>
        <p:txBody>
          <a:bodyPr wrap="none">
            <a:spAutoFit/>
          </a:bodyPr>
          <a:lstStyle>
            <a:defPPr>
              <a:defRPr lang="ja-JP"/>
            </a:defPPr>
            <a:lvl1pPr marL="0" algn="l" defTabSz="3840072" rtl="0" eaLnBrk="1" latinLnBrk="0" hangingPunct="1">
              <a:defRPr kumimoji="1" sz="7559" kern="1200">
                <a:solidFill>
                  <a:schemeClr val="tx1"/>
                </a:solidFill>
                <a:latin typeface="+mn-lt"/>
                <a:ea typeface="+mn-ea"/>
                <a:cs typeface="+mn-cs"/>
              </a:defRPr>
            </a:lvl1pPr>
            <a:lvl2pPr marL="1920035" algn="l" defTabSz="3840072" rtl="0" eaLnBrk="1" latinLnBrk="0" hangingPunct="1">
              <a:defRPr kumimoji="1" sz="7559" kern="1200">
                <a:solidFill>
                  <a:schemeClr val="tx1"/>
                </a:solidFill>
                <a:latin typeface="+mn-lt"/>
                <a:ea typeface="+mn-ea"/>
                <a:cs typeface="+mn-cs"/>
              </a:defRPr>
            </a:lvl2pPr>
            <a:lvl3pPr marL="3840072" algn="l" defTabSz="3840072" rtl="0" eaLnBrk="1" latinLnBrk="0" hangingPunct="1">
              <a:defRPr kumimoji="1" sz="7559" kern="1200">
                <a:solidFill>
                  <a:schemeClr val="tx1"/>
                </a:solidFill>
                <a:latin typeface="+mn-lt"/>
                <a:ea typeface="+mn-ea"/>
                <a:cs typeface="+mn-cs"/>
              </a:defRPr>
            </a:lvl3pPr>
            <a:lvl4pPr marL="5760107" algn="l" defTabSz="3840072" rtl="0" eaLnBrk="1" latinLnBrk="0" hangingPunct="1">
              <a:defRPr kumimoji="1" sz="7559" kern="1200">
                <a:solidFill>
                  <a:schemeClr val="tx1"/>
                </a:solidFill>
                <a:latin typeface="+mn-lt"/>
                <a:ea typeface="+mn-ea"/>
                <a:cs typeface="+mn-cs"/>
              </a:defRPr>
            </a:lvl4pPr>
            <a:lvl5pPr marL="7680144" algn="l" defTabSz="3840072" rtl="0" eaLnBrk="1" latinLnBrk="0" hangingPunct="1">
              <a:defRPr kumimoji="1" sz="7559" kern="1200">
                <a:solidFill>
                  <a:schemeClr val="tx1"/>
                </a:solidFill>
                <a:latin typeface="+mn-lt"/>
                <a:ea typeface="+mn-ea"/>
                <a:cs typeface="+mn-cs"/>
              </a:defRPr>
            </a:lvl5pPr>
            <a:lvl6pPr marL="9600179" algn="l" defTabSz="3840072" rtl="0" eaLnBrk="1" latinLnBrk="0" hangingPunct="1">
              <a:defRPr kumimoji="1" sz="7559" kern="1200">
                <a:solidFill>
                  <a:schemeClr val="tx1"/>
                </a:solidFill>
                <a:latin typeface="+mn-lt"/>
                <a:ea typeface="+mn-ea"/>
                <a:cs typeface="+mn-cs"/>
              </a:defRPr>
            </a:lvl6pPr>
            <a:lvl7pPr marL="11520216" algn="l" defTabSz="3840072" rtl="0" eaLnBrk="1" latinLnBrk="0" hangingPunct="1">
              <a:defRPr kumimoji="1" sz="7559" kern="1200">
                <a:solidFill>
                  <a:schemeClr val="tx1"/>
                </a:solidFill>
                <a:latin typeface="+mn-lt"/>
                <a:ea typeface="+mn-ea"/>
                <a:cs typeface="+mn-cs"/>
              </a:defRPr>
            </a:lvl7pPr>
            <a:lvl8pPr marL="13440251" algn="l" defTabSz="3840072" rtl="0" eaLnBrk="1" latinLnBrk="0" hangingPunct="1">
              <a:defRPr kumimoji="1" sz="7559" kern="1200">
                <a:solidFill>
                  <a:schemeClr val="tx1"/>
                </a:solidFill>
                <a:latin typeface="+mn-lt"/>
                <a:ea typeface="+mn-ea"/>
                <a:cs typeface="+mn-cs"/>
              </a:defRPr>
            </a:lvl8pPr>
            <a:lvl9pPr marL="15360288" algn="l" defTabSz="3840072" rtl="0" eaLnBrk="1" latinLnBrk="0" hangingPunct="1">
              <a:defRPr kumimoji="1" sz="7559" kern="1200">
                <a:solidFill>
                  <a:schemeClr val="tx1"/>
                </a:solidFill>
                <a:latin typeface="+mn-lt"/>
                <a:ea typeface="+mn-ea"/>
                <a:cs typeface="+mn-cs"/>
              </a:defRPr>
            </a:lvl9pPr>
          </a:lstStyle>
          <a:p>
            <a:pPr algn="ctr"/>
            <a:r>
              <a:rPr lang="en-US" altLang="ja-JP" sz="1600" b="1" dirty="0" smtClean="0">
                <a:solidFill>
                  <a:srgbClr val="000000"/>
                </a:solidFill>
                <a:latin typeface="Arial Narrow" panose="020B0606020202030204" pitchFamily="34" charset="0"/>
                <a:ea typeface="HG丸ｺﾞｼｯｸM-PRO" panose="020F0600000000000000" pitchFamily="50" charset="-128"/>
                <a:sym typeface="ヒラギノ角ゴ ProN W3"/>
              </a:rPr>
              <a:t>* Commercially available (GL </a:t>
            </a:r>
            <a:r>
              <a:rPr lang="en-US" altLang="ja-JP" sz="1600" b="1" dirty="0">
                <a:solidFill>
                  <a:srgbClr val="000000"/>
                </a:solidFill>
                <a:latin typeface="Arial Narrow" panose="020B0606020202030204" pitchFamily="34" charset="0"/>
                <a:ea typeface="HG丸ｺﾞｼｯｸM-PRO" panose="020F0600000000000000" pitchFamily="50" charset="-128"/>
                <a:sym typeface="ヒラギノ角ゴ ProN W3"/>
              </a:rPr>
              <a:t>Sciences Inc</a:t>
            </a:r>
            <a:r>
              <a:rPr lang="en-US" altLang="ja-JP" sz="1600" b="1" dirty="0" smtClean="0">
                <a:solidFill>
                  <a:srgbClr val="000000"/>
                </a:solidFill>
                <a:latin typeface="Arial Narrow" panose="020B0606020202030204" pitchFamily="34" charset="0"/>
                <a:ea typeface="HG丸ｺﾞｼｯｸM-PRO" panose="020F0600000000000000" pitchFamily="50" charset="-128"/>
                <a:sym typeface="ヒラギノ角ゴ ProN W3"/>
              </a:rPr>
              <a:t>.)</a:t>
            </a:r>
            <a:endParaRPr lang="en-US" altLang="ja-JP" sz="1600" b="1" dirty="0">
              <a:solidFill>
                <a:srgbClr val="000000"/>
              </a:solidFill>
              <a:latin typeface="Arial Narrow" panose="020B0606020202030204" pitchFamily="34" charset="0"/>
              <a:ea typeface="HG丸ｺﾞｼｯｸM-PRO" panose="020F0600000000000000" pitchFamily="50" charset="-128"/>
              <a:sym typeface="ヒラギノ角ゴ ProN W3"/>
            </a:endParaRPr>
          </a:p>
          <a:p>
            <a:pPr algn="ctr"/>
            <a:r>
              <a:rPr lang="en-US" altLang="ja-JP" sz="1600" b="1" dirty="0" smtClean="0">
                <a:solidFill>
                  <a:srgbClr val="000000"/>
                </a:solidFill>
                <a:latin typeface="Arial Narrow" panose="020B0606020202030204" pitchFamily="34" charset="0"/>
                <a:ea typeface="HG丸ｺﾞｼｯｸM-PRO" panose="020F0600000000000000" pitchFamily="50" charset="-128"/>
                <a:sym typeface="ヒラギノ角ゴ ProN W3"/>
              </a:rPr>
              <a:t>10 </a:t>
            </a:r>
            <a:r>
              <a:rPr lang="en-US" altLang="ja-JP" sz="1600" b="1" dirty="0">
                <a:solidFill>
                  <a:srgbClr val="000000"/>
                </a:solidFill>
                <a:latin typeface="Arial Narrow" panose="020B0606020202030204" pitchFamily="34" charset="0"/>
                <a:ea typeface="HG丸ｺﾞｼｯｸM-PRO" panose="020F0600000000000000" pitchFamily="50" charset="-128"/>
                <a:sym typeface="ヒラギノ角ゴ ProN W3"/>
              </a:rPr>
              <a:t>pcs. : #</a:t>
            </a:r>
            <a:r>
              <a:rPr lang="en-US" altLang="ja-JP" sz="1600" b="1" dirty="0" smtClean="0">
                <a:solidFill>
                  <a:srgbClr val="000000"/>
                </a:solidFill>
                <a:latin typeface="Arial Narrow" panose="020B0606020202030204" pitchFamily="34" charset="0"/>
                <a:ea typeface="HG丸ｺﾞｼｯｸM-PRO" panose="020F0600000000000000" pitchFamily="50" charset="-128"/>
                <a:sym typeface="ヒラギノ角ゴ ProN W3"/>
              </a:rPr>
              <a:t>5010-21390    25 </a:t>
            </a:r>
            <a:r>
              <a:rPr lang="en-US" altLang="ja-JP" sz="1600" b="1" dirty="0">
                <a:solidFill>
                  <a:srgbClr val="000000"/>
                </a:solidFill>
                <a:latin typeface="Arial Narrow" panose="020B0606020202030204" pitchFamily="34" charset="0"/>
                <a:ea typeface="HG丸ｺﾞｼｯｸM-PRO" panose="020F0600000000000000" pitchFamily="50" charset="-128"/>
                <a:sym typeface="ヒラギノ角ゴ ProN W3"/>
              </a:rPr>
              <a:t>pcs. : #</a:t>
            </a:r>
            <a:r>
              <a:rPr lang="en-US" altLang="ja-JP" sz="1600" b="1" dirty="0" smtClean="0">
                <a:solidFill>
                  <a:srgbClr val="000000"/>
                </a:solidFill>
                <a:latin typeface="Arial Narrow" panose="020B0606020202030204" pitchFamily="34" charset="0"/>
                <a:ea typeface="HG丸ｺﾞｼｯｸM-PRO" panose="020F0600000000000000" pitchFamily="50" charset="-128"/>
                <a:sym typeface="ヒラギノ角ゴ ProN W3"/>
              </a:rPr>
              <a:t>5010-21392</a:t>
            </a:r>
          </a:p>
        </p:txBody>
      </p:sp>
      <p:sp>
        <p:nvSpPr>
          <p:cNvPr id="89" name="円柱 88"/>
          <p:cNvSpPr/>
          <p:nvPr/>
        </p:nvSpPr>
        <p:spPr>
          <a:xfrm>
            <a:off x="801042" y="4352499"/>
            <a:ext cx="180023" cy="540069"/>
          </a:xfrm>
          <a:prstGeom prst="can">
            <a:avLst>
              <a:gd name="adj" fmla="val 39109"/>
            </a:avLst>
          </a:prstGeom>
          <a:gradFill flip="none" rotWithShape="1">
            <a:gsLst>
              <a:gs pos="0">
                <a:sysClr val="window" lastClr="FFFFFF">
                  <a:lumMod val="85000"/>
                  <a:alpha val="20000"/>
                </a:sysClr>
              </a:gs>
              <a:gs pos="4000">
                <a:sysClr val="window" lastClr="FFFFFF">
                  <a:lumMod val="50000"/>
                  <a:alpha val="50000"/>
                </a:sysClr>
              </a:gs>
              <a:gs pos="100000">
                <a:sysClr val="window" lastClr="FFFFFF">
                  <a:lumMod val="85000"/>
                  <a:alpha val="20000"/>
                </a:sysClr>
              </a:gs>
            </a:gsLst>
            <a:lin ang="0" scaled="1"/>
            <a:tileRect/>
          </a:grad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90" name="Picture 3" descr="F:\DCIM\137___10\IMG_15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42" t="10873" r="24574"/>
          <a:stretch/>
        </p:blipFill>
        <p:spPr bwMode="auto">
          <a:xfrm>
            <a:off x="2231701" y="1666390"/>
            <a:ext cx="1800230" cy="2379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1" name="図 90"/>
          <p:cNvPicPr>
            <a:picLocks noChangeAspect="1"/>
          </p:cNvPicPr>
          <p:nvPr/>
        </p:nvPicPr>
        <p:blipFill>
          <a:blip r:embed="rId4"/>
          <a:stretch>
            <a:fillRect/>
          </a:stretch>
        </p:blipFill>
        <p:spPr>
          <a:xfrm>
            <a:off x="4250051" y="1666390"/>
            <a:ext cx="4642501" cy="2554515"/>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92" name="Text Box 9"/>
          <p:cNvSpPr txBox="1">
            <a:spLocks noChangeArrowheads="1"/>
          </p:cNvSpPr>
          <p:nvPr/>
        </p:nvSpPr>
        <p:spPr bwMode="auto">
          <a:xfrm>
            <a:off x="-88357" y="779131"/>
            <a:ext cx="9315435" cy="867930"/>
          </a:xfrm>
          <a:prstGeom prst="rect">
            <a:avLst/>
          </a:prstGeom>
          <a:noFill/>
          <a:ln w="9525">
            <a:noFill/>
            <a:miter lim="800000"/>
            <a:headEnd/>
            <a:tailEnd/>
          </a:ln>
          <a:effectLst/>
        </p:spPr>
        <p:txBody>
          <a:bodyPr wrap="none">
            <a:spAutoFit/>
          </a:bodyPr>
          <a:lstStyle/>
          <a:p>
            <a:pPr algn="ctr">
              <a:lnSpc>
                <a:spcPct val="120000"/>
              </a:lnSpc>
            </a:pPr>
            <a:r>
              <a:rPr lang="en-US" altLang="ja-JP" sz="2400" b="1" dirty="0" smtClean="0">
                <a:solidFill>
                  <a:prstClr val="black"/>
                </a:solidFill>
                <a:latin typeface="Arial" panose="020B0604020202020204" pitchFamily="34" charset="0"/>
                <a:ea typeface="ＭＳ Ｐ明朝" pitchFamily="18" charset="-128"/>
                <a:cs typeface="Arial" panose="020B0604020202020204" pitchFamily="34" charset="0"/>
              </a:rPr>
              <a:t>EV-Second </a:t>
            </a:r>
          </a:p>
          <a:p>
            <a:pPr algn="ctr">
              <a:lnSpc>
                <a:spcPct val="120000"/>
              </a:lnSpc>
            </a:pPr>
            <a:r>
              <a:rPr lang="en-US" altLang="ja-JP" b="1" dirty="0" smtClean="0">
                <a:solidFill>
                  <a:prstClr val="black"/>
                </a:solidFill>
                <a:latin typeface="Arial" panose="020B0604020202020204" pitchFamily="34" charset="0"/>
                <a:ea typeface="ＭＳ Ｐ明朝" pitchFamily="18" charset="-128"/>
                <a:cs typeface="Arial" panose="020B0604020202020204" pitchFamily="34" charset="0"/>
              </a:rPr>
              <a:t>(</a:t>
            </a:r>
            <a:r>
              <a:rPr lang="en-US" altLang="ja-JP" b="1" dirty="0">
                <a:solidFill>
                  <a:srgbClr val="FF0000"/>
                </a:solidFill>
                <a:latin typeface="Arial" panose="020B0604020202020204" pitchFamily="34" charset="0"/>
                <a:ea typeface="ＭＳ Ｐ明朝" pitchFamily="18" charset="-128"/>
                <a:cs typeface="Arial" panose="020B0604020202020204" pitchFamily="34" charset="0"/>
              </a:rPr>
              <a:t>E</a:t>
            </a:r>
            <a:r>
              <a:rPr lang="en-US" altLang="ja-JP" b="1" dirty="0">
                <a:solidFill>
                  <a:prstClr val="black"/>
                </a:solidFill>
                <a:latin typeface="Arial" panose="020B0604020202020204" pitchFamily="34" charset="0"/>
                <a:ea typeface="ＭＳ Ｐ明朝" pitchFamily="18" charset="-128"/>
                <a:cs typeface="Arial" panose="020B0604020202020204" pitchFamily="34" charset="0"/>
              </a:rPr>
              <a:t>xtracellular </a:t>
            </a:r>
            <a:r>
              <a:rPr lang="en-US" altLang="ja-JP" b="1" dirty="0" smtClean="0">
                <a:solidFill>
                  <a:srgbClr val="FF0000"/>
                </a:solidFill>
                <a:latin typeface="Arial" panose="020B0604020202020204" pitchFamily="34" charset="0"/>
                <a:ea typeface="ＭＳ Ｐ明朝" pitchFamily="18" charset="-128"/>
                <a:cs typeface="Arial" panose="020B0604020202020204" pitchFamily="34" charset="0"/>
              </a:rPr>
              <a:t>V</a:t>
            </a:r>
            <a:r>
              <a:rPr lang="en-US" altLang="ja-JP" b="1" dirty="0" smtClean="0">
                <a:solidFill>
                  <a:prstClr val="black"/>
                </a:solidFill>
                <a:latin typeface="Arial" panose="020B0604020202020204" pitchFamily="34" charset="0"/>
                <a:ea typeface="ＭＳ Ｐ明朝" pitchFamily="18" charset="-128"/>
                <a:cs typeface="Arial" panose="020B0604020202020204" pitchFamily="34" charset="0"/>
              </a:rPr>
              <a:t>esicle Isolation by </a:t>
            </a:r>
            <a:r>
              <a:rPr lang="en-US" altLang="ja-JP" b="1" dirty="0" smtClean="0">
                <a:solidFill>
                  <a:srgbClr val="FF0000"/>
                </a:solidFill>
                <a:latin typeface="Arial" panose="020B0604020202020204" pitchFamily="34" charset="0"/>
                <a:ea typeface="ＭＳ Ｐ明朝" pitchFamily="18" charset="-128"/>
                <a:cs typeface="Arial" panose="020B0604020202020204" pitchFamily="34" charset="0"/>
              </a:rPr>
              <a:t>S</a:t>
            </a:r>
            <a:r>
              <a:rPr lang="en-US" altLang="ja-JP" b="1" dirty="0" smtClean="0">
                <a:solidFill>
                  <a:prstClr val="black"/>
                </a:solidFill>
                <a:latin typeface="Arial" panose="020B0604020202020204" pitchFamily="34" charset="0"/>
                <a:ea typeface="ＭＳ Ｐ明朝" pitchFamily="18" charset="-128"/>
                <a:cs typeface="Arial" panose="020B0604020202020204" pitchFamily="34" charset="0"/>
              </a:rPr>
              <a:t>ize </a:t>
            </a:r>
            <a:r>
              <a:rPr lang="en-US" altLang="ja-JP" b="1" dirty="0" smtClean="0">
                <a:solidFill>
                  <a:srgbClr val="FF0000"/>
                </a:solidFill>
                <a:latin typeface="Arial" panose="020B0604020202020204" pitchFamily="34" charset="0"/>
                <a:ea typeface="ＭＳ Ｐ明朝" pitchFamily="18" charset="-128"/>
                <a:cs typeface="Arial" panose="020B0604020202020204" pitchFamily="34" charset="0"/>
              </a:rPr>
              <a:t>E</a:t>
            </a:r>
            <a:r>
              <a:rPr lang="en-US" altLang="ja-JP" b="1" dirty="0" smtClean="0">
                <a:solidFill>
                  <a:prstClr val="black"/>
                </a:solidFill>
                <a:latin typeface="Arial" panose="020B0604020202020204" pitchFamily="34" charset="0"/>
                <a:ea typeface="ＭＳ Ｐ明朝" pitchFamily="18" charset="-128"/>
                <a:cs typeface="Arial" panose="020B0604020202020204" pitchFamily="34" charset="0"/>
              </a:rPr>
              <a:t>xclusion </a:t>
            </a:r>
            <a:r>
              <a:rPr lang="en-US" altLang="ja-JP" b="1" dirty="0" smtClean="0">
                <a:solidFill>
                  <a:srgbClr val="FF0000"/>
                </a:solidFill>
                <a:latin typeface="Arial" panose="020B0604020202020204" pitchFamily="34" charset="0"/>
                <a:ea typeface="ＭＳ Ｐ明朝" pitchFamily="18" charset="-128"/>
                <a:cs typeface="Arial" panose="020B0604020202020204" pitchFamily="34" charset="0"/>
              </a:rPr>
              <a:t>C</a:t>
            </a:r>
            <a:r>
              <a:rPr lang="en-US" altLang="ja-JP" b="1" dirty="0" smtClean="0">
                <a:solidFill>
                  <a:prstClr val="black"/>
                </a:solidFill>
                <a:latin typeface="Arial" panose="020B0604020202020204" pitchFamily="34" charset="0"/>
                <a:ea typeface="ＭＳ Ｐ明朝" pitchFamily="18" charset="-128"/>
                <a:cs typeface="Arial" panose="020B0604020202020204" pitchFamily="34" charset="0"/>
              </a:rPr>
              <a:t>hromatography </a:t>
            </a:r>
            <a:r>
              <a:rPr lang="en-US" altLang="ja-JP" b="1" dirty="0">
                <a:solidFill>
                  <a:srgbClr val="FF0000"/>
                </a:solidFill>
                <a:latin typeface="Arial" panose="020B0604020202020204" pitchFamily="34" charset="0"/>
                <a:ea typeface="ＭＳ Ｐ明朝" pitchFamily="18" charset="-128"/>
                <a:cs typeface="Arial" panose="020B0604020202020204" pitchFamily="34" charset="0"/>
              </a:rPr>
              <a:t>on </a:t>
            </a:r>
            <a:r>
              <a:rPr lang="en-US" altLang="ja-JP" b="1" dirty="0" smtClean="0">
                <a:solidFill>
                  <a:srgbClr val="FF0000"/>
                </a:solidFill>
                <a:latin typeface="Arial" panose="020B0604020202020204" pitchFamily="34" charset="0"/>
                <a:ea typeface="ＭＳ Ｐ明朝" pitchFamily="18" charset="-128"/>
                <a:cs typeface="Arial" panose="020B0604020202020204" pitchFamily="34" charset="0"/>
              </a:rPr>
              <a:t>D</a:t>
            </a:r>
            <a:r>
              <a:rPr lang="en-US" altLang="ja-JP" b="1" dirty="0" smtClean="0">
                <a:solidFill>
                  <a:prstClr val="black"/>
                </a:solidFill>
                <a:latin typeface="Arial" panose="020B0604020202020204" pitchFamily="34" charset="0"/>
                <a:ea typeface="ＭＳ Ｐ明朝" pitchFamily="18" charset="-128"/>
                <a:cs typeface="Arial" panose="020B0604020202020204" pitchFamily="34" charset="0"/>
              </a:rPr>
              <a:t>rip Column</a:t>
            </a:r>
            <a:r>
              <a:rPr lang="en-US" altLang="ja-JP" b="1" dirty="0">
                <a:solidFill>
                  <a:prstClr val="black"/>
                </a:solidFill>
                <a:latin typeface="Arial" panose="020B0604020202020204" pitchFamily="34" charset="0"/>
                <a:ea typeface="ＭＳ Ｐ明朝" pitchFamily="18" charset="-128"/>
                <a:cs typeface="Arial" panose="020B0604020202020204" pitchFamily="34" charset="0"/>
              </a:rPr>
              <a:t>)</a:t>
            </a:r>
            <a:endParaRPr lang="en-US" altLang="ja-JP" sz="2000" b="1" dirty="0" smtClean="0">
              <a:solidFill>
                <a:prstClr val="black"/>
              </a:solidFill>
              <a:effectLst>
                <a:glow rad="228600">
                  <a:srgbClr val="ED7D31">
                    <a:satMod val="175000"/>
                    <a:alpha val="40000"/>
                  </a:srgbClr>
                </a:glow>
              </a:effectLst>
              <a:latin typeface="Arial" panose="020B0604020202020204" pitchFamily="34" charset="0"/>
              <a:ea typeface="ＭＳ Ｐ明朝" pitchFamily="18" charset="-128"/>
              <a:cs typeface="Arial" panose="020B0604020202020204" pitchFamily="34" charset="0"/>
            </a:endParaRPr>
          </a:p>
        </p:txBody>
      </p:sp>
      <p:sp>
        <p:nvSpPr>
          <p:cNvPr id="93" name="正方形/長方形 92"/>
          <p:cNvSpPr/>
          <p:nvPr/>
        </p:nvSpPr>
        <p:spPr>
          <a:xfrm>
            <a:off x="4694870" y="1685440"/>
            <a:ext cx="1439818" cy="616515"/>
          </a:xfrm>
          <a:prstGeom prst="rect">
            <a:avLst/>
          </a:prstGeom>
        </p:spPr>
        <p:txBody>
          <a:bodyPr wrap="none">
            <a:spAutoFit/>
          </a:bodyPr>
          <a:lstStyle/>
          <a:p>
            <a:pPr algn="ctr">
              <a:lnSpc>
                <a:spcPct val="150000"/>
              </a:lnSpc>
            </a:pPr>
            <a:r>
              <a:rPr lang="en-US" altLang="ja-JP" sz="1200" b="1" dirty="0" smtClean="0">
                <a:solidFill>
                  <a:srgbClr val="FF0000"/>
                </a:solidFill>
                <a:latin typeface="Arial" panose="020B0604020202020204" pitchFamily="34" charset="0"/>
                <a:ea typeface="ＭＳ Ｐ明朝" pitchFamily="18" charset="-128"/>
                <a:cs typeface="Arial" panose="020B0604020202020204" pitchFamily="34" charset="0"/>
              </a:rPr>
              <a:t>Exosome</a:t>
            </a:r>
          </a:p>
          <a:p>
            <a:pPr algn="ctr">
              <a:lnSpc>
                <a:spcPct val="150000"/>
              </a:lnSpc>
            </a:pPr>
            <a:r>
              <a:rPr lang="en-US" altLang="ja-JP" sz="1200" b="1" dirty="0" smtClean="0">
                <a:solidFill>
                  <a:srgbClr val="FF0000"/>
                </a:solidFill>
                <a:latin typeface="Arial" panose="020B0604020202020204" pitchFamily="34" charset="0"/>
                <a:ea typeface="ＭＳ Ｐ明朝" pitchFamily="18" charset="-128"/>
                <a:cs typeface="Arial" panose="020B0604020202020204" pitchFamily="34" charset="0"/>
              </a:rPr>
              <a:t>(CD9/CD9 ELISA)</a:t>
            </a:r>
            <a:endParaRPr lang="ja-JP" altLang="en-US" sz="1200" dirty="0">
              <a:solidFill>
                <a:prstClr val="black"/>
              </a:solidFill>
              <a:latin typeface="Calibri" panose="020F0502020204030204"/>
              <a:ea typeface="ＭＳ Ｐゴシック" panose="020B0600070205080204" pitchFamily="50" charset="-128"/>
            </a:endParaRPr>
          </a:p>
        </p:txBody>
      </p:sp>
      <p:sp>
        <p:nvSpPr>
          <p:cNvPr id="94" name="正方形/長方形 93"/>
          <p:cNvSpPr/>
          <p:nvPr/>
        </p:nvSpPr>
        <p:spPr>
          <a:xfrm>
            <a:off x="6878477" y="1637815"/>
            <a:ext cx="1319592" cy="646331"/>
          </a:xfrm>
          <a:prstGeom prst="rect">
            <a:avLst/>
          </a:prstGeom>
        </p:spPr>
        <p:txBody>
          <a:bodyPr wrap="none">
            <a:spAutoFit/>
          </a:bodyPr>
          <a:lstStyle/>
          <a:p>
            <a:pPr algn="ctr">
              <a:lnSpc>
                <a:spcPct val="150000"/>
              </a:lnSpc>
            </a:pPr>
            <a:r>
              <a:rPr lang="en-US" altLang="ja-JP" sz="1200" b="1" dirty="0" smtClean="0">
                <a:solidFill>
                  <a:srgbClr val="0000FF"/>
                </a:solidFill>
                <a:latin typeface="Arial" panose="020B0604020202020204" pitchFamily="34" charset="0"/>
                <a:ea typeface="ＭＳ Ｐ明朝" pitchFamily="18" charset="-128"/>
                <a:cs typeface="Arial" panose="020B0604020202020204" pitchFamily="34" charset="0"/>
              </a:rPr>
              <a:t>Serum proteins</a:t>
            </a:r>
          </a:p>
          <a:p>
            <a:pPr algn="ctr">
              <a:lnSpc>
                <a:spcPct val="150000"/>
              </a:lnSpc>
            </a:pPr>
            <a:r>
              <a:rPr lang="en-US" altLang="ja-JP" sz="1200" b="1" dirty="0" smtClean="0">
                <a:solidFill>
                  <a:srgbClr val="0000FF"/>
                </a:solidFill>
                <a:latin typeface="Arial" panose="020B0604020202020204" pitchFamily="34" charset="0"/>
                <a:ea typeface="ＭＳ Ｐ明朝" pitchFamily="18" charset="-128"/>
                <a:cs typeface="Arial" panose="020B0604020202020204" pitchFamily="34" charset="0"/>
              </a:rPr>
              <a:t>(Bradford)</a:t>
            </a:r>
            <a:endParaRPr lang="ja-JP" altLang="en-US" sz="1200" dirty="0">
              <a:solidFill>
                <a:srgbClr val="0000FF"/>
              </a:solidFill>
              <a:latin typeface="Calibri" panose="020F0502020204030204"/>
              <a:ea typeface="ＭＳ Ｐゴシック" panose="020B0600070205080204" pitchFamily="50" charset="-128"/>
            </a:endParaRPr>
          </a:p>
        </p:txBody>
      </p:sp>
      <p:sp>
        <p:nvSpPr>
          <p:cNvPr id="95" name="正方形/長方形 94"/>
          <p:cNvSpPr/>
          <p:nvPr/>
        </p:nvSpPr>
        <p:spPr>
          <a:xfrm>
            <a:off x="5749206" y="3902866"/>
            <a:ext cx="1703159" cy="339517"/>
          </a:xfrm>
          <a:prstGeom prst="rect">
            <a:avLst/>
          </a:prstGeom>
        </p:spPr>
        <p:txBody>
          <a:bodyPr wrap="none">
            <a:spAutoFit/>
          </a:bodyPr>
          <a:lstStyle/>
          <a:p>
            <a:pPr algn="ctr">
              <a:lnSpc>
                <a:spcPct val="150000"/>
              </a:lnSpc>
            </a:pPr>
            <a:r>
              <a:rPr lang="en-US" altLang="ja-JP" sz="1200" b="1" dirty="0" smtClean="0">
                <a:solidFill>
                  <a:prstClr val="black"/>
                </a:solidFill>
                <a:latin typeface="Arial" panose="020B0604020202020204" pitchFamily="34" charset="0"/>
                <a:ea typeface="ＭＳ Ｐ明朝" pitchFamily="18" charset="-128"/>
                <a:cs typeface="Arial" panose="020B0604020202020204" pitchFamily="34" charset="0"/>
              </a:rPr>
              <a:t>100 </a:t>
            </a:r>
            <a:r>
              <a:rPr lang="en-US" altLang="ja-JP" sz="1200" b="1" dirty="0" err="1" smtClean="0">
                <a:solidFill>
                  <a:prstClr val="black"/>
                </a:solidFill>
                <a:latin typeface="Arial" panose="020B0604020202020204" pitchFamily="34" charset="0"/>
                <a:ea typeface="ＭＳ Ｐ明朝" pitchFamily="18" charset="-128"/>
                <a:cs typeface="Arial" panose="020B0604020202020204" pitchFamily="34" charset="0"/>
              </a:rPr>
              <a:t>uL</a:t>
            </a:r>
            <a:r>
              <a:rPr lang="en-US" altLang="ja-JP" sz="1200" b="1" dirty="0" smtClean="0">
                <a:solidFill>
                  <a:prstClr val="black"/>
                </a:solidFill>
                <a:latin typeface="Arial" panose="020B0604020202020204" pitchFamily="34" charset="0"/>
                <a:ea typeface="ＭＳ Ｐ明朝" pitchFamily="18" charset="-128"/>
                <a:cs typeface="Arial" panose="020B0604020202020204" pitchFamily="34" charset="0"/>
              </a:rPr>
              <a:t> x 12 fractions</a:t>
            </a:r>
            <a:endParaRPr lang="ja-JP" altLang="en-US" sz="1200" dirty="0">
              <a:solidFill>
                <a:prstClr val="black"/>
              </a:solidFill>
              <a:latin typeface="Calibri" panose="020F0502020204030204"/>
              <a:ea typeface="ＭＳ Ｐゴシック" panose="020B0600070205080204" pitchFamily="50" charset="-128"/>
            </a:endParaRPr>
          </a:p>
        </p:txBody>
      </p:sp>
      <p:pic>
        <p:nvPicPr>
          <p:cNvPr id="96"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317" y="2979571"/>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079" y="3039801"/>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94" y="2972164"/>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16" y="3044713"/>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317" y="3131971"/>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079" y="3192201"/>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94" y="3124564"/>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16" y="3197113"/>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317" y="3294669"/>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079" y="3354899"/>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94" y="3287262"/>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16" y="3359811"/>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317" y="3458825"/>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079" y="3519055"/>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94" y="3451418"/>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16" y="3523967"/>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317" y="3611225"/>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079" y="3671455"/>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94" y="3603818"/>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16" y="3676367"/>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317" y="3773923"/>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079" y="3834153"/>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94" y="3766516"/>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16" y="3839065"/>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317" y="3928420"/>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079" y="3988650"/>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94" y="3921013"/>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16" y="3993562"/>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317" y="4080820"/>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079" y="4141050"/>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94" y="4073413"/>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16" y="4145962"/>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317" y="4243518"/>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079" y="4303748"/>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494" y="4236111"/>
            <a:ext cx="142674" cy="1440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D:\Research Files\自作お絵描きファイル\broken 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16" y="4308660"/>
            <a:ext cx="142674" cy="144000"/>
          </a:xfrm>
          <a:prstGeom prst="rect">
            <a:avLst/>
          </a:prstGeom>
          <a:noFill/>
          <a:extLst>
            <a:ext uri="{909E8E84-426E-40DD-AFC4-6F175D3DCCD1}">
              <a14:hiddenFill xmlns:a14="http://schemas.microsoft.com/office/drawing/2010/main">
                <a:solidFill>
                  <a:srgbClr val="FFFFFF"/>
                </a:solidFill>
              </a14:hiddenFill>
            </a:ext>
          </a:extLst>
        </p:spPr>
      </p:pic>
      <p:sp>
        <p:nvSpPr>
          <p:cNvPr id="132" name="円柱 131"/>
          <p:cNvSpPr/>
          <p:nvPr/>
        </p:nvSpPr>
        <p:spPr>
          <a:xfrm>
            <a:off x="611494" y="2504644"/>
            <a:ext cx="540069" cy="1980253"/>
          </a:xfrm>
          <a:prstGeom prst="can">
            <a:avLst>
              <a:gd name="adj" fmla="val 39109"/>
            </a:avLst>
          </a:prstGeom>
          <a:gradFill flip="none" rotWithShape="1">
            <a:gsLst>
              <a:gs pos="0">
                <a:sysClr val="window" lastClr="FFFFFF">
                  <a:lumMod val="85000"/>
                  <a:alpha val="20000"/>
                </a:sysClr>
              </a:gs>
              <a:gs pos="4000">
                <a:sysClr val="window" lastClr="FFFFFF">
                  <a:lumMod val="50000"/>
                  <a:alpha val="50000"/>
                </a:sysClr>
              </a:gs>
              <a:gs pos="100000">
                <a:sysClr val="window" lastClr="FFFFFF">
                  <a:lumMod val="85000"/>
                  <a:alpha val="20000"/>
                </a:sysClr>
              </a:gs>
            </a:gsLst>
            <a:lin ang="0" scaled="1"/>
            <a:tileRect/>
          </a:grad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3" name="円/楕円 132"/>
          <p:cNvSpPr/>
          <p:nvPr/>
        </p:nvSpPr>
        <p:spPr>
          <a:xfrm>
            <a:off x="431471" y="2429396"/>
            <a:ext cx="900115" cy="360046"/>
          </a:xfrm>
          <a:prstGeom prst="ellipse">
            <a:avLst/>
          </a:prstGeom>
          <a:solidFill>
            <a:sysClr val="window" lastClr="FFFFFF">
              <a:lumMod val="85000"/>
              <a:alpha val="75000"/>
            </a:sysClr>
          </a:solidFill>
          <a:ln w="635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4" name="円/楕円 133"/>
          <p:cNvSpPr/>
          <p:nvPr/>
        </p:nvSpPr>
        <p:spPr>
          <a:xfrm>
            <a:off x="611494" y="1670252"/>
            <a:ext cx="216000" cy="216000"/>
          </a:xfrm>
          <a:prstGeom prst="ellipse">
            <a:avLst/>
          </a:prstGeom>
          <a:solidFill>
            <a:srgbClr val="07BAF9"/>
          </a:solidFill>
          <a:ln w="12700" cap="flat" cmpd="sng" algn="ctr">
            <a:noFill/>
            <a:prstDash val="solid"/>
            <a:miter lim="800000"/>
          </a:ln>
          <a:effectLst>
            <a:glow rad="139700">
              <a:srgbClr val="4472C4">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5" name="円/楕円 134"/>
          <p:cNvSpPr/>
          <p:nvPr/>
        </p:nvSpPr>
        <p:spPr>
          <a:xfrm>
            <a:off x="1115586" y="2030298"/>
            <a:ext cx="216000" cy="216000"/>
          </a:xfrm>
          <a:prstGeom prst="ellipse">
            <a:avLst/>
          </a:prstGeom>
          <a:solidFill>
            <a:srgbClr val="07BAF9"/>
          </a:solidFill>
          <a:ln w="12700" cap="flat" cmpd="sng" algn="ctr">
            <a:noFill/>
            <a:prstDash val="solid"/>
            <a:miter lim="800000"/>
          </a:ln>
          <a:effectLst>
            <a:glow rad="139700">
              <a:srgbClr val="4472C4">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6" name="円/楕円 135"/>
          <p:cNvSpPr/>
          <p:nvPr/>
        </p:nvSpPr>
        <p:spPr>
          <a:xfrm>
            <a:off x="500269" y="2143646"/>
            <a:ext cx="216000" cy="216000"/>
          </a:xfrm>
          <a:prstGeom prst="ellipse">
            <a:avLst/>
          </a:prstGeom>
          <a:solidFill>
            <a:srgbClr val="07BAF9"/>
          </a:solidFill>
          <a:ln w="12700" cap="flat" cmpd="sng" algn="ctr">
            <a:noFill/>
            <a:prstDash val="solid"/>
            <a:miter lim="800000"/>
          </a:ln>
          <a:effectLst>
            <a:glow rad="139700">
              <a:srgbClr val="4472C4">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7" name="円/楕円 136"/>
          <p:cNvSpPr/>
          <p:nvPr/>
        </p:nvSpPr>
        <p:spPr>
          <a:xfrm>
            <a:off x="667692" y="4192478"/>
            <a:ext cx="216000" cy="216000"/>
          </a:xfrm>
          <a:prstGeom prst="ellipse">
            <a:avLst/>
          </a:prstGeom>
          <a:solidFill>
            <a:srgbClr val="07BAF9"/>
          </a:solidFill>
          <a:ln w="12700" cap="flat" cmpd="sng" algn="ctr">
            <a:noFill/>
            <a:prstDash val="solid"/>
            <a:miter lim="800000"/>
          </a:ln>
          <a:effectLst>
            <a:glow rad="139700">
              <a:srgbClr val="4472C4">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8" name="円/楕円 137"/>
          <p:cNvSpPr/>
          <p:nvPr/>
        </p:nvSpPr>
        <p:spPr>
          <a:xfrm>
            <a:off x="897463" y="4042201"/>
            <a:ext cx="216000" cy="216000"/>
          </a:xfrm>
          <a:prstGeom prst="ellipse">
            <a:avLst/>
          </a:prstGeom>
          <a:solidFill>
            <a:srgbClr val="07BAF9"/>
          </a:solidFill>
          <a:ln w="12700" cap="flat" cmpd="sng" algn="ctr">
            <a:noFill/>
            <a:prstDash val="solid"/>
            <a:miter lim="800000"/>
          </a:ln>
          <a:effectLst>
            <a:glow rad="139700">
              <a:srgbClr val="4472C4">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9" name="円/楕円 138"/>
          <p:cNvSpPr/>
          <p:nvPr/>
        </p:nvSpPr>
        <p:spPr>
          <a:xfrm>
            <a:off x="649594" y="6326302"/>
            <a:ext cx="216000" cy="216000"/>
          </a:xfrm>
          <a:prstGeom prst="ellipse">
            <a:avLst/>
          </a:prstGeom>
          <a:solidFill>
            <a:srgbClr val="07BAF9"/>
          </a:solidFill>
          <a:ln w="12700" cap="flat" cmpd="sng" algn="ctr">
            <a:noFill/>
            <a:prstDash val="solid"/>
            <a:miter lim="800000"/>
          </a:ln>
          <a:effectLst>
            <a:glow rad="139700">
              <a:srgbClr val="4472C4">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0" name="円/楕円 139"/>
          <p:cNvSpPr/>
          <p:nvPr/>
        </p:nvSpPr>
        <p:spPr>
          <a:xfrm>
            <a:off x="791517" y="6209879"/>
            <a:ext cx="216000" cy="216000"/>
          </a:xfrm>
          <a:prstGeom prst="ellipse">
            <a:avLst/>
          </a:prstGeom>
          <a:solidFill>
            <a:srgbClr val="07BAF9"/>
          </a:solidFill>
          <a:ln w="12700" cap="flat" cmpd="sng" algn="ctr">
            <a:noFill/>
            <a:prstDash val="solid"/>
            <a:miter lim="800000"/>
          </a:ln>
          <a:effectLst>
            <a:glow rad="139700">
              <a:srgbClr val="4472C4">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1" name="円/楕円 140"/>
          <p:cNvSpPr/>
          <p:nvPr/>
        </p:nvSpPr>
        <p:spPr>
          <a:xfrm>
            <a:off x="971540" y="6389902"/>
            <a:ext cx="216000" cy="216000"/>
          </a:xfrm>
          <a:prstGeom prst="ellipse">
            <a:avLst/>
          </a:prstGeom>
          <a:solidFill>
            <a:srgbClr val="07BAF9"/>
          </a:solidFill>
          <a:ln w="12700" cap="flat" cmpd="sng" algn="ctr">
            <a:noFill/>
            <a:prstDash val="solid"/>
            <a:miter lim="800000"/>
          </a:ln>
          <a:effectLst>
            <a:glow rad="139700">
              <a:srgbClr val="4472C4">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2" name="円/楕円 141"/>
          <p:cNvSpPr/>
          <p:nvPr/>
        </p:nvSpPr>
        <p:spPr>
          <a:xfrm>
            <a:off x="431471" y="1850275"/>
            <a:ext cx="144000" cy="144000"/>
          </a:xfrm>
          <a:prstGeom prst="ellipse">
            <a:avLst/>
          </a:prstGeom>
          <a:solidFill>
            <a:srgbClr val="92D050"/>
          </a:solidFill>
          <a:ln w="12700" cap="flat" cmpd="sng" algn="ctr">
            <a:noFill/>
            <a:prstDash val="solid"/>
            <a:miter lim="800000"/>
          </a:ln>
          <a:effectLst>
            <a:glow rad="228600">
              <a:srgbClr val="A5A5A5">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3" name="円/楕円 142"/>
          <p:cNvSpPr/>
          <p:nvPr/>
        </p:nvSpPr>
        <p:spPr>
          <a:xfrm>
            <a:off x="791517" y="2030298"/>
            <a:ext cx="144000" cy="144000"/>
          </a:xfrm>
          <a:prstGeom prst="ellipse">
            <a:avLst/>
          </a:prstGeom>
          <a:solidFill>
            <a:srgbClr val="92D050"/>
          </a:solidFill>
          <a:ln w="12700" cap="flat" cmpd="sng" algn="ctr">
            <a:noFill/>
            <a:prstDash val="solid"/>
            <a:miter lim="800000"/>
          </a:ln>
          <a:effectLst>
            <a:glow rad="228600">
              <a:srgbClr val="A5A5A5">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4" name="円/楕円 143"/>
          <p:cNvSpPr/>
          <p:nvPr/>
        </p:nvSpPr>
        <p:spPr>
          <a:xfrm>
            <a:off x="971540" y="1670252"/>
            <a:ext cx="144000" cy="144000"/>
          </a:xfrm>
          <a:prstGeom prst="ellipse">
            <a:avLst/>
          </a:prstGeom>
          <a:solidFill>
            <a:srgbClr val="92D050"/>
          </a:solidFill>
          <a:ln w="12700" cap="flat" cmpd="sng" algn="ctr">
            <a:noFill/>
            <a:prstDash val="solid"/>
            <a:miter lim="800000"/>
          </a:ln>
          <a:effectLst>
            <a:glow rad="228600">
              <a:srgbClr val="A5A5A5">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5" name="円/楕円 144"/>
          <p:cNvSpPr/>
          <p:nvPr/>
        </p:nvSpPr>
        <p:spPr>
          <a:xfrm>
            <a:off x="704667" y="3620805"/>
            <a:ext cx="144000" cy="144000"/>
          </a:xfrm>
          <a:prstGeom prst="ellipse">
            <a:avLst/>
          </a:prstGeom>
          <a:solidFill>
            <a:srgbClr val="92D050"/>
          </a:solidFill>
          <a:ln w="12700" cap="flat" cmpd="sng" algn="ctr">
            <a:noFill/>
            <a:prstDash val="solid"/>
            <a:miter lim="800000"/>
          </a:ln>
          <a:effectLst>
            <a:glow rad="228600">
              <a:srgbClr val="A5A5A5">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6" name="円/楕円 145"/>
          <p:cNvSpPr/>
          <p:nvPr/>
        </p:nvSpPr>
        <p:spPr>
          <a:xfrm>
            <a:off x="943917" y="3621930"/>
            <a:ext cx="144000" cy="144000"/>
          </a:xfrm>
          <a:prstGeom prst="ellipse">
            <a:avLst/>
          </a:prstGeom>
          <a:solidFill>
            <a:srgbClr val="92D050"/>
          </a:solidFill>
          <a:ln w="12700" cap="flat" cmpd="sng" algn="ctr">
            <a:noFill/>
            <a:prstDash val="solid"/>
            <a:miter lim="800000"/>
          </a:ln>
          <a:effectLst>
            <a:glow rad="228600">
              <a:srgbClr val="A5A5A5">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7" name="円/楕円 146"/>
          <p:cNvSpPr/>
          <p:nvPr/>
        </p:nvSpPr>
        <p:spPr>
          <a:xfrm>
            <a:off x="706744" y="5584085"/>
            <a:ext cx="144000" cy="144000"/>
          </a:xfrm>
          <a:prstGeom prst="ellipse">
            <a:avLst/>
          </a:prstGeom>
          <a:solidFill>
            <a:srgbClr val="92D050"/>
          </a:solidFill>
          <a:ln w="12700" cap="flat" cmpd="sng" algn="ctr">
            <a:noFill/>
            <a:prstDash val="solid"/>
            <a:miter lim="800000"/>
          </a:ln>
          <a:effectLst>
            <a:glow rad="228600">
              <a:srgbClr val="A5A5A5">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8" name="円/楕円 147"/>
          <p:cNvSpPr/>
          <p:nvPr/>
        </p:nvSpPr>
        <p:spPr>
          <a:xfrm>
            <a:off x="886767" y="5584085"/>
            <a:ext cx="144000" cy="144000"/>
          </a:xfrm>
          <a:prstGeom prst="ellipse">
            <a:avLst/>
          </a:prstGeom>
          <a:solidFill>
            <a:srgbClr val="92D050"/>
          </a:solidFill>
          <a:ln w="12700" cap="flat" cmpd="sng" algn="ctr">
            <a:noFill/>
            <a:prstDash val="solid"/>
            <a:miter lim="800000"/>
          </a:ln>
          <a:effectLst>
            <a:glow rad="228600">
              <a:srgbClr val="A5A5A5">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9" name="円/楕円 148"/>
          <p:cNvSpPr/>
          <p:nvPr/>
        </p:nvSpPr>
        <p:spPr>
          <a:xfrm>
            <a:off x="989465" y="5762031"/>
            <a:ext cx="144000" cy="144000"/>
          </a:xfrm>
          <a:prstGeom prst="ellipse">
            <a:avLst/>
          </a:prstGeom>
          <a:solidFill>
            <a:srgbClr val="92D050"/>
          </a:solidFill>
          <a:ln w="12700" cap="flat" cmpd="sng" algn="ctr">
            <a:noFill/>
            <a:prstDash val="solid"/>
            <a:miter lim="800000"/>
          </a:ln>
          <a:effectLst>
            <a:glow rad="228600">
              <a:srgbClr val="A5A5A5">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0" name="円/楕円 149"/>
          <p:cNvSpPr/>
          <p:nvPr/>
        </p:nvSpPr>
        <p:spPr>
          <a:xfrm>
            <a:off x="801042" y="5752506"/>
            <a:ext cx="144000" cy="144000"/>
          </a:xfrm>
          <a:prstGeom prst="ellipse">
            <a:avLst/>
          </a:prstGeom>
          <a:solidFill>
            <a:srgbClr val="92D050"/>
          </a:solidFill>
          <a:ln w="12700" cap="flat" cmpd="sng" algn="ctr">
            <a:noFill/>
            <a:prstDash val="solid"/>
            <a:miter lim="800000"/>
          </a:ln>
          <a:effectLst>
            <a:glow rad="228600">
              <a:srgbClr val="A5A5A5">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1" name="円/楕円 150"/>
          <p:cNvSpPr/>
          <p:nvPr/>
        </p:nvSpPr>
        <p:spPr>
          <a:xfrm>
            <a:off x="810567" y="6408000"/>
            <a:ext cx="216000" cy="216000"/>
          </a:xfrm>
          <a:prstGeom prst="ellipse">
            <a:avLst/>
          </a:prstGeom>
          <a:solidFill>
            <a:srgbClr val="07BAF9"/>
          </a:solidFill>
          <a:ln w="12700" cap="flat" cmpd="sng" algn="ctr">
            <a:noFill/>
            <a:prstDash val="solid"/>
            <a:miter lim="800000"/>
          </a:ln>
          <a:effectLst>
            <a:glow rad="139700">
              <a:srgbClr val="4472C4">
                <a:satMod val="175000"/>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2" name="円/楕円 151"/>
          <p:cNvSpPr/>
          <p:nvPr/>
        </p:nvSpPr>
        <p:spPr>
          <a:xfrm>
            <a:off x="583871" y="2002675"/>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3" name="円/楕円 152"/>
          <p:cNvSpPr/>
          <p:nvPr/>
        </p:nvSpPr>
        <p:spPr>
          <a:xfrm>
            <a:off x="899540" y="1598252"/>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4" name="円/楕円 153"/>
          <p:cNvSpPr/>
          <p:nvPr/>
        </p:nvSpPr>
        <p:spPr>
          <a:xfrm>
            <a:off x="971540" y="1908377"/>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5" name="円/楕円 154"/>
          <p:cNvSpPr/>
          <p:nvPr/>
        </p:nvSpPr>
        <p:spPr>
          <a:xfrm>
            <a:off x="736271" y="3220363"/>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6" name="円/楕円 155"/>
          <p:cNvSpPr/>
          <p:nvPr/>
        </p:nvSpPr>
        <p:spPr>
          <a:xfrm>
            <a:off x="877242" y="3276561"/>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7" name="円/楕円 156"/>
          <p:cNvSpPr/>
          <p:nvPr/>
        </p:nvSpPr>
        <p:spPr>
          <a:xfrm>
            <a:off x="1022413" y="3228936"/>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8" name="円/楕円 157"/>
          <p:cNvSpPr/>
          <p:nvPr/>
        </p:nvSpPr>
        <p:spPr>
          <a:xfrm>
            <a:off x="791517" y="5024966"/>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9" name="円/楕円 158"/>
          <p:cNvSpPr/>
          <p:nvPr/>
        </p:nvSpPr>
        <p:spPr>
          <a:xfrm>
            <a:off x="899540" y="5132989"/>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0" name="円/楕円 159"/>
          <p:cNvSpPr/>
          <p:nvPr/>
        </p:nvSpPr>
        <p:spPr>
          <a:xfrm>
            <a:off x="648642" y="3304184"/>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1" name="円/楕円 160"/>
          <p:cNvSpPr/>
          <p:nvPr/>
        </p:nvSpPr>
        <p:spPr>
          <a:xfrm>
            <a:off x="696267" y="5053541"/>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2" name="円/楕円 161"/>
          <p:cNvSpPr/>
          <p:nvPr/>
        </p:nvSpPr>
        <p:spPr>
          <a:xfrm>
            <a:off x="804290" y="5161564"/>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3" name="円/楕円 162"/>
          <p:cNvSpPr/>
          <p:nvPr/>
        </p:nvSpPr>
        <p:spPr>
          <a:xfrm>
            <a:off x="886767" y="5044016"/>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4" name="円/楕円 163"/>
          <p:cNvSpPr/>
          <p:nvPr/>
        </p:nvSpPr>
        <p:spPr>
          <a:xfrm>
            <a:off x="994790" y="5152039"/>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5" name="円/楕円 164"/>
          <p:cNvSpPr/>
          <p:nvPr/>
        </p:nvSpPr>
        <p:spPr>
          <a:xfrm>
            <a:off x="1020117" y="5024966"/>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6" name="円/楕円 165"/>
          <p:cNvSpPr/>
          <p:nvPr/>
        </p:nvSpPr>
        <p:spPr>
          <a:xfrm>
            <a:off x="715317" y="5161564"/>
            <a:ext cx="72000" cy="72000"/>
          </a:xfrm>
          <a:prstGeom prst="ellipse">
            <a:avLst/>
          </a:prstGeom>
          <a:solidFill>
            <a:srgbClr val="FF99CC"/>
          </a:solidFill>
          <a:ln w="12700" cap="flat" cmpd="sng" algn="ctr">
            <a:noFill/>
            <a:prstDash val="solid"/>
            <a:miter lim="800000"/>
          </a:ln>
          <a:effectLst>
            <a:glow rad="139700">
              <a:srgbClr val="FF99CC">
                <a:alpha val="40000"/>
              </a:srgbClr>
            </a:glow>
          </a:effectLst>
          <a:scene3d>
            <a:camera prst="orthographicFront"/>
            <a:lightRig rig="threePt" dir="t"/>
          </a:scene3d>
          <a:sp3d>
            <a:bevelT w="285750"/>
            <a:bevelB w="1143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67" name="Picture 3" descr="D:\Research Files\自作お絵描きファイル\Arrow Gol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83998" y="2355941"/>
            <a:ext cx="407788" cy="288000"/>
          </a:xfrm>
          <a:prstGeom prst="rect">
            <a:avLst/>
          </a:prstGeom>
          <a:noFill/>
          <a:extLst>
            <a:ext uri="{909E8E84-426E-40DD-AFC4-6F175D3DCCD1}">
              <a14:hiddenFill xmlns:a14="http://schemas.microsoft.com/office/drawing/2010/main">
                <a:solidFill>
                  <a:srgbClr val="FFFFFF"/>
                </a:solidFill>
              </a14:hiddenFill>
            </a:ext>
          </a:extLst>
        </p:spPr>
      </p:pic>
      <p:sp>
        <p:nvSpPr>
          <p:cNvPr id="168" name="正方形/長方形 167"/>
          <p:cNvSpPr/>
          <p:nvPr/>
        </p:nvSpPr>
        <p:spPr>
          <a:xfrm rot="5400000">
            <a:off x="7633720" y="2575414"/>
            <a:ext cx="2262159" cy="369332"/>
          </a:xfrm>
          <a:prstGeom prst="rect">
            <a:avLst/>
          </a:prstGeom>
        </p:spPr>
        <p:txBody>
          <a:bodyPr wrap="none">
            <a:spAutoFit/>
          </a:bodyPr>
          <a:lstStyle/>
          <a:p>
            <a:pPr algn="ctr">
              <a:lnSpc>
                <a:spcPct val="150000"/>
              </a:lnSpc>
            </a:pPr>
            <a:r>
              <a:rPr lang="en-US" altLang="ja-JP" sz="1200" b="1" dirty="0" smtClean="0">
                <a:solidFill>
                  <a:prstClr val="black"/>
                </a:solidFill>
                <a:latin typeface="Arial" panose="020B0604020202020204" pitchFamily="34" charset="0"/>
                <a:ea typeface="ＭＳ Ｐ明朝" pitchFamily="18" charset="-128"/>
                <a:cs typeface="Arial" panose="020B0604020202020204" pitchFamily="34" charset="0"/>
              </a:rPr>
              <a:t>Exosome conc. (OD 450 nm)</a:t>
            </a:r>
            <a:endParaRPr lang="ja-JP" altLang="en-US" sz="1200" dirty="0">
              <a:solidFill>
                <a:prstClr val="black"/>
              </a:solidFill>
              <a:latin typeface="Calibri" panose="020F0502020204030204"/>
              <a:ea typeface="ＭＳ Ｐゴシック" panose="020B0600070205080204" pitchFamily="50" charset="-128"/>
            </a:endParaRPr>
          </a:p>
        </p:txBody>
      </p:sp>
      <p:sp>
        <p:nvSpPr>
          <p:cNvPr id="169" name="正方形/長方形 168"/>
          <p:cNvSpPr/>
          <p:nvPr/>
        </p:nvSpPr>
        <p:spPr>
          <a:xfrm rot="16200000">
            <a:off x="3468785" y="2564935"/>
            <a:ext cx="1760418" cy="369332"/>
          </a:xfrm>
          <a:prstGeom prst="rect">
            <a:avLst/>
          </a:prstGeom>
        </p:spPr>
        <p:txBody>
          <a:bodyPr wrap="none">
            <a:spAutoFit/>
          </a:bodyPr>
          <a:lstStyle/>
          <a:p>
            <a:pPr algn="ctr">
              <a:lnSpc>
                <a:spcPct val="150000"/>
              </a:lnSpc>
            </a:pPr>
            <a:r>
              <a:rPr lang="en-US" altLang="ja-JP" sz="1200" b="1" dirty="0" smtClean="0">
                <a:solidFill>
                  <a:prstClr val="black"/>
                </a:solidFill>
                <a:latin typeface="Arial" panose="020B0604020202020204" pitchFamily="34" charset="0"/>
                <a:ea typeface="ＭＳ Ｐ明朝" pitchFamily="18" charset="-128"/>
                <a:cs typeface="Arial" panose="020B0604020202020204" pitchFamily="34" charset="0"/>
              </a:rPr>
              <a:t>Protein conc. (mg/ml)</a:t>
            </a:r>
            <a:endParaRPr lang="ja-JP" altLang="en-US" sz="1200" dirty="0">
              <a:solidFill>
                <a:prstClr val="black"/>
              </a:solidFill>
              <a:latin typeface="Calibri" panose="020F0502020204030204"/>
              <a:ea typeface="ＭＳ Ｐゴシック" panose="020B0600070205080204" pitchFamily="50" charset="-128"/>
            </a:endParaRPr>
          </a:p>
        </p:txBody>
      </p:sp>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000" y="4329000"/>
            <a:ext cx="4860794" cy="2376000"/>
          </a:xfrm>
          <a:prstGeom prst="rect">
            <a:avLst/>
          </a:prstGeom>
        </p:spPr>
      </p:pic>
      <p:sp>
        <p:nvSpPr>
          <p:cNvPr id="87" name="正方形/長方形 86"/>
          <p:cNvSpPr/>
          <p:nvPr/>
        </p:nvSpPr>
        <p:spPr>
          <a:xfrm>
            <a:off x="10886" y="234000"/>
            <a:ext cx="7767000" cy="461665"/>
          </a:xfrm>
          <a:prstGeom prst="rect">
            <a:avLst/>
          </a:prstGeom>
        </p:spPr>
        <p:txBody>
          <a:bodyPr wrap="square">
            <a:spAutoFit/>
          </a:bodyPr>
          <a:lstStyle/>
          <a:p>
            <a:r>
              <a:rPr lang="en-US" altLang="ja-JP" sz="2400" b="1" dirty="0">
                <a:solidFill>
                  <a:srgbClr val="FFFF00"/>
                </a:solidFill>
                <a:latin typeface="Century" panose="02040604050505020304" pitchFamily="18" charset="0"/>
                <a:ea typeface="ＭＳ Ｐゴシック"/>
              </a:rPr>
              <a:t>EV-Second</a:t>
            </a:r>
            <a:r>
              <a:rPr lang="en-US" altLang="ja-JP" sz="2400" b="1" dirty="0">
                <a:solidFill>
                  <a:prstClr val="white"/>
                </a:solidFill>
                <a:latin typeface="Century" panose="02040604050505020304" pitchFamily="18" charset="0"/>
                <a:ea typeface="ＭＳ Ｐゴシック"/>
              </a:rPr>
              <a:t>: High-purity exosome purification column</a:t>
            </a:r>
          </a:p>
        </p:txBody>
      </p:sp>
      <p:sp>
        <p:nvSpPr>
          <p:cNvPr id="88" name="正方形/長方形 87"/>
          <p:cNvSpPr/>
          <p:nvPr/>
        </p:nvSpPr>
        <p:spPr>
          <a:xfrm>
            <a:off x="6520027" y="5994000"/>
            <a:ext cx="2056973" cy="830997"/>
          </a:xfrm>
          <a:prstGeom prst="rect">
            <a:avLst/>
          </a:prstGeom>
        </p:spPr>
        <p:txBody>
          <a:bodyPr wrap="none">
            <a:spAutoFit/>
          </a:bodyPr>
          <a:lstStyle>
            <a:defPPr>
              <a:defRPr lang="ja-JP"/>
            </a:defPPr>
            <a:lvl1pPr marL="0" algn="l" defTabSz="3840072" rtl="0" eaLnBrk="1" latinLnBrk="0" hangingPunct="1">
              <a:defRPr kumimoji="1" sz="7559" kern="1200">
                <a:solidFill>
                  <a:schemeClr val="tx1"/>
                </a:solidFill>
                <a:latin typeface="+mn-lt"/>
                <a:ea typeface="+mn-ea"/>
                <a:cs typeface="+mn-cs"/>
              </a:defRPr>
            </a:lvl1pPr>
            <a:lvl2pPr marL="1920035" algn="l" defTabSz="3840072" rtl="0" eaLnBrk="1" latinLnBrk="0" hangingPunct="1">
              <a:defRPr kumimoji="1" sz="7559" kern="1200">
                <a:solidFill>
                  <a:schemeClr val="tx1"/>
                </a:solidFill>
                <a:latin typeface="+mn-lt"/>
                <a:ea typeface="+mn-ea"/>
                <a:cs typeface="+mn-cs"/>
              </a:defRPr>
            </a:lvl2pPr>
            <a:lvl3pPr marL="3840072" algn="l" defTabSz="3840072" rtl="0" eaLnBrk="1" latinLnBrk="0" hangingPunct="1">
              <a:defRPr kumimoji="1" sz="7559" kern="1200">
                <a:solidFill>
                  <a:schemeClr val="tx1"/>
                </a:solidFill>
                <a:latin typeface="+mn-lt"/>
                <a:ea typeface="+mn-ea"/>
                <a:cs typeface="+mn-cs"/>
              </a:defRPr>
            </a:lvl3pPr>
            <a:lvl4pPr marL="5760107" algn="l" defTabSz="3840072" rtl="0" eaLnBrk="1" latinLnBrk="0" hangingPunct="1">
              <a:defRPr kumimoji="1" sz="7559" kern="1200">
                <a:solidFill>
                  <a:schemeClr val="tx1"/>
                </a:solidFill>
                <a:latin typeface="+mn-lt"/>
                <a:ea typeface="+mn-ea"/>
                <a:cs typeface="+mn-cs"/>
              </a:defRPr>
            </a:lvl4pPr>
            <a:lvl5pPr marL="7680144" algn="l" defTabSz="3840072" rtl="0" eaLnBrk="1" latinLnBrk="0" hangingPunct="1">
              <a:defRPr kumimoji="1" sz="7559" kern="1200">
                <a:solidFill>
                  <a:schemeClr val="tx1"/>
                </a:solidFill>
                <a:latin typeface="+mn-lt"/>
                <a:ea typeface="+mn-ea"/>
                <a:cs typeface="+mn-cs"/>
              </a:defRPr>
            </a:lvl5pPr>
            <a:lvl6pPr marL="9600179" algn="l" defTabSz="3840072" rtl="0" eaLnBrk="1" latinLnBrk="0" hangingPunct="1">
              <a:defRPr kumimoji="1" sz="7559" kern="1200">
                <a:solidFill>
                  <a:schemeClr val="tx1"/>
                </a:solidFill>
                <a:latin typeface="+mn-lt"/>
                <a:ea typeface="+mn-ea"/>
                <a:cs typeface="+mn-cs"/>
              </a:defRPr>
            </a:lvl6pPr>
            <a:lvl7pPr marL="11520216" algn="l" defTabSz="3840072" rtl="0" eaLnBrk="1" latinLnBrk="0" hangingPunct="1">
              <a:defRPr kumimoji="1" sz="7559" kern="1200">
                <a:solidFill>
                  <a:schemeClr val="tx1"/>
                </a:solidFill>
                <a:latin typeface="+mn-lt"/>
                <a:ea typeface="+mn-ea"/>
                <a:cs typeface="+mn-cs"/>
              </a:defRPr>
            </a:lvl7pPr>
            <a:lvl8pPr marL="13440251" algn="l" defTabSz="3840072" rtl="0" eaLnBrk="1" latinLnBrk="0" hangingPunct="1">
              <a:defRPr kumimoji="1" sz="7559" kern="1200">
                <a:solidFill>
                  <a:schemeClr val="tx1"/>
                </a:solidFill>
                <a:latin typeface="+mn-lt"/>
                <a:ea typeface="+mn-ea"/>
                <a:cs typeface="+mn-cs"/>
              </a:defRPr>
            </a:lvl8pPr>
            <a:lvl9pPr marL="15360288" algn="l" defTabSz="3840072" rtl="0" eaLnBrk="1" latinLnBrk="0" hangingPunct="1">
              <a:defRPr kumimoji="1" sz="7559" kern="1200">
                <a:solidFill>
                  <a:schemeClr val="tx1"/>
                </a:solidFill>
                <a:latin typeface="+mn-lt"/>
                <a:ea typeface="+mn-ea"/>
                <a:cs typeface="+mn-cs"/>
              </a:defRPr>
            </a:lvl9pPr>
          </a:lstStyle>
          <a:p>
            <a:pPr algn="ctr"/>
            <a:r>
              <a:rPr lang="en-US" altLang="ja-JP" sz="1600" b="1" dirty="0" smtClean="0">
                <a:solidFill>
                  <a:srgbClr val="000000"/>
                </a:solidFill>
                <a:latin typeface="Arial Narrow" panose="020B0606020202030204" pitchFamily="34" charset="0"/>
                <a:ea typeface="HG丸ｺﾞｼｯｸM-PRO" panose="020F0600000000000000" pitchFamily="50" charset="-128"/>
                <a:sym typeface="ヒラギノ角ゴ ProN W3"/>
              </a:rPr>
              <a:t>2,150 columns</a:t>
            </a:r>
          </a:p>
          <a:p>
            <a:pPr algn="ctr"/>
            <a:r>
              <a:rPr lang="en-US" altLang="ja-JP" sz="1600" b="1" dirty="0" smtClean="0">
                <a:solidFill>
                  <a:srgbClr val="000000"/>
                </a:solidFill>
                <a:latin typeface="Arial Narrow" panose="020B0606020202030204" pitchFamily="34" charset="0"/>
                <a:ea typeface="HG丸ｺﾞｼｯｸM-PRO" panose="020F0600000000000000" pitchFamily="50" charset="-128"/>
                <a:sym typeface="ヒラギノ角ゴ ProN W3"/>
              </a:rPr>
              <a:t>shipped to 62 institutes</a:t>
            </a:r>
          </a:p>
          <a:p>
            <a:pPr algn="ctr"/>
            <a:r>
              <a:rPr lang="en-US" altLang="ja-JP" sz="1600" b="1" dirty="0" smtClean="0">
                <a:solidFill>
                  <a:srgbClr val="000000"/>
                </a:solidFill>
                <a:latin typeface="Arial Narrow" panose="020B0606020202030204" pitchFamily="34" charset="0"/>
                <a:ea typeface="HG丸ｺﾞｼｯｸM-PRO" panose="020F0600000000000000" pitchFamily="50" charset="-128"/>
                <a:sym typeface="ヒラギノ角ゴ ProN W3"/>
              </a:rPr>
              <a:t>(1</a:t>
            </a:r>
            <a:r>
              <a:rPr lang="en-US" altLang="ja-JP" sz="1600" b="1" baseline="30000" dirty="0" smtClean="0">
                <a:solidFill>
                  <a:srgbClr val="000000"/>
                </a:solidFill>
                <a:latin typeface="Arial Narrow" panose="020B0606020202030204" pitchFamily="34" charset="0"/>
                <a:ea typeface="HG丸ｺﾞｼｯｸM-PRO" panose="020F0600000000000000" pitchFamily="50" charset="-128"/>
                <a:sym typeface="ヒラギノ角ゴ ProN W3"/>
              </a:rPr>
              <a:t>st</a:t>
            </a:r>
            <a:r>
              <a:rPr lang="en-US" altLang="ja-JP" sz="1600" b="1" dirty="0" smtClean="0">
                <a:solidFill>
                  <a:srgbClr val="000000"/>
                </a:solidFill>
                <a:latin typeface="Arial Narrow" panose="020B0606020202030204" pitchFamily="34" charset="0"/>
                <a:ea typeface="HG丸ｺﾞｼｯｸM-PRO" panose="020F0600000000000000" pitchFamily="50" charset="-128"/>
                <a:sym typeface="ヒラギノ角ゴ ProN W3"/>
              </a:rPr>
              <a:t>. Mar. 2017)</a:t>
            </a:r>
          </a:p>
        </p:txBody>
      </p:sp>
    </p:spTree>
    <p:extLst>
      <p:ext uri="{BB962C8B-B14F-4D97-AF65-F5344CB8AC3E}">
        <p14:creationId xmlns:p14="http://schemas.microsoft.com/office/powerpoint/2010/main" val="273907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stretch>
            <a:fillRect/>
          </a:stretch>
        </p:blipFill>
        <p:spPr>
          <a:xfrm>
            <a:off x="33869" y="1220625"/>
            <a:ext cx="2622185" cy="1908950"/>
          </a:xfrm>
          <a:prstGeom prst="rect">
            <a:avLst/>
          </a:prstGeom>
          <a:ln>
            <a:noFill/>
          </a:ln>
          <a:effectLst>
            <a:softEdge rad="112500"/>
          </a:effectLst>
        </p:spPr>
      </p:pic>
      <p:sp>
        <p:nvSpPr>
          <p:cNvPr id="19" name="AutoShape 118"/>
          <p:cNvSpPr>
            <a:spLocks noChangeArrowheads="1"/>
          </p:cNvSpPr>
          <p:nvPr/>
        </p:nvSpPr>
        <p:spPr bwMode="auto">
          <a:xfrm>
            <a:off x="2746381" y="1989203"/>
            <a:ext cx="1756970" cy="1032881"/>
          </a:xfrm>
          <a:prstGeom prst="roundRect">
            <a:avLst>
              <a:gd name="adj" fmla="val 21402"/>
            </a:avLst>
          </a:prstGeom>
          <a:gradFill flip="none" rotWithShape="1">
            <a:gsLst>
              <a:gs pos="1000">
                <a:srgbClr val="FFCC66">
                  <a:gamma/>
                  <a:tint val="21569"/>
                  <a:invGamma/>
                </a:srgbClr>
              </a:gs>
              <a:gs pos="60000">
                <a:srgbClr val="FFCC66">
                  <a:alpha val="26000"/>
                </a:srgbClr>
              </a:gs>
            </a:gsLst>
            <a:path path="circle">
              <a:fillToRect l="50000" t="50000" r="50000" b="50000"/>
            </a:path>
            <a:tileRect/>
          </a:gradFill>
          <a:ln w="9525">
            <a:noFill/>
            <a:round/>
            <a:headEnd/>
            <a:tailEnd/>
          </a:ln>
        </p:spPr>
        <p:txBody>
          <a:bodyPr wrap="none" anchor="ctr">
            <a:prstTxWarp prst="textNoShape">
              <a:avLst/>
            </a:prstTxWarp>
          </a:bodyPr>
          <a:lstStyle/>
          <a:p>
            <a:pPr algn="ctr" defTabSz="410751"/>
            <a:endParaRPr kumimoji="0" lang="ja-JP" altLang="en-US" sz="1400" b="1" kern="0">
              <a:solidFill>
                <a:srgbClr val="FFFFFF"/>
              </a:solidFill>
              <a:latin typeface="Century" panose="02040604050505020304" pitchFamily="18" charset="0"/>
              <a:sym typeface="ヒラギノ角ゴ ProN W3"/>
            </a:endParaRPr>
          </a:p>
        </p:txBody>
      </p:sp>
      <p:sp>
        <p:nvSpPr>
          <p:cNvPr id="20" name="Rectangle 23"/>
          <p:cNvSpPr>
            <a:spLocks noChangeArrowheads="1"/>
          </p:cNvSpPr>
          <p:nvPr/>
        </p:nvSpPr>
        <p:spPr bwMode="auto">
          <a:xfrm>
            <a:off x="240979" y="922865"/>
            <a:ext cx="1683474" cy="338554"/>
          </a:xfrm>
          <a:prstGeom prst="rect">
            <a:avLst/>
          </a:prstGeom>
          <a:noFill/>
          <a:ln w="9525">
            <a:noFill/>
            <a:miter lim="800000"/>
            <a:headEnd/>
            <a:tailEnd/>
          </a:ln>
        </p:spPr>
        <p:txBody>
          <a:bodyPr wrap="none">
            <a:prstTxWarp prst="textNoShape">
              <a:avLst/>
            </a:prstTxWarp>
            <a:spAutoFit/>
          </a:bodyPr>
          <a:lstStyle/>
          <a:p>
            <a:pPr algn="ctr" defTabSz="410751"/>
            <a:r>
              <a:rPr kumimoji="0" lang="en-US" altLang="ja-JP" sz="1600" b="1" kern="0" dirty="0" smtClean="0">
                <a:solidFill>
                  <a:srgbClr val="000000"/>
                </a:solidFill>
                <a:latin typeface="Century" panose="02040604050505020304" pitchFamily="18" charset="0"/>
                <a:ea typeface="ヒラギノ角ゴ ProN W6"/>
                <a:cs typeface="ヒラギノ角ゴ ProN W6"/>
                <a:sym typeface="ヒラギノ角ゴ ProN W3"/>
              </a:rPr>
              <a:t>CagA</a:t>
            </a:r>
            <a:r>
              <a:rPr kumimoji="0" lang="en-US" altLang="ja-JP" sz="1600" b="1" kern="0" baseline="30000" dirty="0" smtClean="0">
                <a:solidFill>
                  <a:srgbClr val="000000"/>
                </a:solidFill>
                <a:latin typeface="Century" panose="02040604050505020304" pitchFamily="18" charset="0"/>
                <a:ea typeface="ヒラギノ角ゴ ProN W6"/>
                <a:cs typeface="ヒラギノ角ゴ ProN W6"/>
                <a:sym typeface="ヒラギノ角ゴ ProN W3"/>
              </a:rPr>
              <a:t>+</a:t>
            </a:r>
            <a:r>
              <a:rPr kumimoji="0" lang="en-US" altLang="ja-JP" sz="1600" b="1" kern="0" dirty="0" smtClean="0">
                <a:solidFill>
                  <a:srgbClr val="000000"/>
                </a:solidFill>
                <a:latin typeface="Century" panose="02040604050505020304" pitchFamily="18" charset="0"/>
                <a:ea typeface="ヒラギノ角ゴ ProN W6"/>
                <a:cs typeface="ヒラギノ角ゴ ProN W6"/>
                <a:sym typeface="ヒラギノ角ゴ ProN W3"/>
              </a:rPr>
              <a:t> </a:t>
            </a:r>
            <a:r>
              <a:rPr kumimoji="0" lang="en-US" altLang="ja-JP" sz="1600" b="1" i="1" kern="0" dirty="0" smtClean="0">
                <a:solidFill>
                  <a:srgbClr val="000000"/>
                </a:solidFill>
                <a:latin typeface="Century" panose="02040604050505020304" pitchFamily="18" charset="0"/>
                <a:ea typeface="ヒラギノ角ゴ ProN W6"/>
                <a:cs typeface="ヒラギノ角ゴ ProN W6"/>
                <a:sym typeface="ヒラギノ角ゴ ProN W3"/>
              </a:rPr>
              <a:t>H. pylori</a:t>
            </a:r>
            <a:endParaRPr kumimoji="0" lang="en-US" altLang="ja-JP" sz="1600" b="1" i="1" kern="0" dirty="0">
              <a:solidFill>
                <a:srgbClr val="000000"/>
              </a:solidFill>
              <a:latin typeface="Century" panose="02040604050505020304" pitchFamily="18" charset="0"/>
              <a:ea typeface="ヒラギノ角ゴ ProN W6"/>
              <a:cs typeface="ヒラギノ角ゴ ProN W6"/>
              <a:sym typeface="ヒラギノ角ゴ ProN W3"/>
            </a:endParaRPr>
          </a:p>
        </p:txBody>
      </p:sp>
      <p:sp>
        <p:nvSpPr>
          <p:cNvPr id="32" name="Oval 38"/>
          <p:cNvSpPr>
            <a:spLocks noChangeAspect="1" noChangeArrowheads="1"/>
          </p:cNvSpPr>
          <p:nvPr/>
        </p:nvSpPr>
        <p:spPr bwMode="auto">
          <a:xfrm rot="6117591">
            <a:off x="3174268" y="1994050"/>
            <a:ext cx="259738" cy="708055"/>
          </a:xfrm>
          <a:prstGeom prst="ellipse">
            <a:avLst/>
          </a:prstGeom>
          <a:gradFill rotWithShape="0">
            <a:gsLst>
              <a:gs pos="0">
                <a:srgbClr val="FF6666">
                  <a:gamma/>
                  <a:tint val="33333"/>
                  <a:invGamma/>
                </a:srgbClr>
              </a:gs>
              <a:gs pos="100000">
                <a:srgbClr val="FF6666"/>
              </a:gs>
            </a:gsLst>
            <a:path path="shape">
              <a:fillToRect l="50000" t="50000" r="50000" b="50000"/>
            </a:path>
          </a:gradFill>
          <a:ln w="9525">
            <a:noFill/>
            <a:round/>
            <a:headEnd/>
            <a:tailEnd/>
          </a:ln>
          <a:effectLst/>
        </p:spPr>
        <p:txBody>
          <a:bodyPr wrap="none" lIns="91430" tIns="45716" rIns="91430" bIns="45716">
            <a:prstTxWarp prst="textNoShape">
              <a:avLst/>
            </a:prstTxWarp>
            <a:spAutoFit/>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37" name="Oval 39"/>
          <p:cNvSpPr>
            <a:spLocks noChangeAspect="1" noChangeArrowheads="1"/>
          </p:cNvSpPr>
          <p:nvPr/>
        </p:nvSpPr>
        <p:spPr bwMode="auto">
          <a:xfrm rot="19800000">
            <a:off x="3503924" y="2043114"/>
            <a:ext cx="259738" cy="708055"/>
          </a:xfrm>
          <a:prstGeom prst="ellipse">
            <a:avLst/>
          </a:prstGeom>
          <a:gradFill rotWithShape="0">
            <a:gsLst>
              <a:gs pos="0">
                <a:srgbClr val="FF6666">
                  <a:gamma/>
                  <a:tint val="33333"/>
                  <a:invGamma/>
                </a:srgbClr>
              </a:gs>
              <a:gs pos="100000">
                <a:srgbClr val="FF6666"/>
              </a:gs>
            </a:gsLst>
            <a:path path="shape">
              <a:fillToRect l="50000" t="50000" r="50000" b="50000"/>
            </a:path>
          </a:gradFill>
          <a:ln w="9525">
            <a:noFill/>
            <a:round/>
            <a:headEnd/>
            <a:tailEnd/>
          </a:ln>
          <a:effectLst/>
        </p:spPr>
        <p:txBody>
          <a:bodyPr wrap="none" lIns="91430" tIns="45716" rIns="91430" bIns="45716">
            <a:prstTxWarp prst="textNoShape">
              <a:avLst/>
            </a:prstTxWarp>
            <a:spAutoFit/>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39" name="Rectangle 40"/>
          <p:cNvSpPr>
            <a:spLocks noChangeArrowheads="1"/>
          </p:cNvSpPr>
          <p:nvPr/>
        </p:nvSpPr>
        <p:spPr bwMode="auto">
          <a:xfrm>
            <a:off x="3820174" y="2208662"/>
            <a:ext cx="639899" cy="307768"/>
          </a:xfrm>
          <a:prstGeom prst="rect">
            <a:avLst/>
          </a:prstGeom>
          <a:noFill/>
          <a:ln w="9525">
            <a:solidFill>
              <a:srgbClr val="000000"/>
            </a:solidFill>
            <a:miter lim="800000"/>
            <a:headEnd/>
            <a:tailEnd/>
          </a:ln>
          <a:effectLst/>
        </p:spPr>
        <p:txBody>
          <a:bodyPr wrap="none" lIns="91430" tIns="45716" rIns="91430" bIns="45716">
            <a:prstTxWarp prst="textNoShape">
              <a:avLst/>
            </a:prstTxWarp>
            <a:spAutoFit/>
          </a:bodyPr>
          <a:lstStyle/>
          <a:p>
            <a:pPr algn="ctr" defTabSz="410751"/>
            <a:r>
              <a:rPr kumimoji="0" lang="en-US" altLang="ja-JP" sz="1400" b="1" kern="0" dirty="0">
                <a:solidFill>
                  <a:srgbClr val="000000"/>
                </a:solidFill>
                <a:latin typeface="Century" panose="02040604050505020304" pitchFamily="18" charset="0"/>
                <a:ea typeface="ＭＳ Ｐゴシック"/>
                <a:cs typeface="Comic Sans MS"/>
                <a:sym typeface="ヒラギノ角ゴ ProN W3"/>
              </a:rPr>
              <a:t>CagA</a:t>
            </a:r>
          </a:p>
        </p:txBody>
      </p:sp>
      <p:grpSp>
        <p:nvGrpSpPr>
          <p:cNvPr id="3" name="図形グループ 2"/>
          <p:cNvGrpSpPr>
            <a:grpSpLocks noChangeAspect="1"/>
          </p:cNvGrpSpPr>
          <p:nvPr/>
        </p:nvGrpSpPr>
        <p:grpSpPr>
          <a:xfrm>
            <a:off x="3298322" y="1162223"/>
            <a:ext cx="1563006" cy="882073"/>
            <a:chOff x="3280695" y="1082013"/>
            <a:chExt cx="1736269" cy="979854"/>
          </a:xfrm>
        </p:grpSpPr>
        <p:sp>
          <p:nvSpPr>
            <p:cNvPr id="41" name="Freeform 10"/>
            <p:cNvSpPr>
              <a:spLocks/>
            </p:cNvSpPr>
            <p:nvPr/>
          </p:nvSpPr>
          <p:spPr bwMode="auto">
            <a:xfrm rot="21560462">
              <a:off x="4437526" y="1198622"/>
              <a:ext cx="579438" cy="111125"/>
            </a:xfrm>
            <a:custGeom>
              <a:avLst/>
              <a:gdLst>
                <a:gd name="T0" fmla="*/ 0 w 624"/>
                <a:gd name="T1" fmla="*/ 2147483647 h 152"/>
                <a:gd name="T2" fmla="*/ 2147483647 w 624"/>
                <a:gd name="T3" fmla="*/ 2147483647 h 152"/>
                <a:gd name="T4" fmla="*/ 2147483647 w 624"/>
                <a:gd name="T5" fmla="*/ 2147483647 h 152"/>
                <a:gd name="T6" fmla="*/ 2147483647 w 624"/>
                <a:gd name="T7" fmla="*/ 2147483647 h 152"/>
                <a:gd name="T8" fmla="*/ 0 60000 65536"/>
                <a:gd name="T9" fmla="*/ 0 60000 65536"/>
                <a:gd name="T10" fmla="*/ 0 60000 65536"/>
                <a:gd name="T11" fmla="*/ 0 60000 65536"/>
                <a:gd name="T12" fmla="*/ 0 w 624"/>
                <a:gd name="T13" fmla="*/ 0 h 152"/>
                <a:gd name="T14" fmla="*/ 624 w 624"/>
                <a:gd name="T15" fmla="*/ 152 h 152"/>
              </a:gdLst>
              <a:ahLst/>
              <a:cxnLst>
                <a:cxn ang="T8">
                  <a:pos x="T0" y="T1"/>
                </a:cxn>
                <a:cxn ang="T9">
                  <a:pos x="T2" y="T3"/>
                </a:cxn>
                <a:cxn ang="T10">
                  <a:pos x="T4" y="T5"/>
                </a:cxn>
                <a:cxn ang="T11">
                  <a:pos x="T6" y="T7"/>
                </a:cxn>
              </a:cxnLst>
              <a:rect l="T12" t="T13" r="T14" b="T15"/>
              <a:pathLst>
                <a:path w="624" h="152">
                  <a:moveTo>
                    <a:pt x="0" y="104"/>
                  </a:moveTo>
                  <a:cubicBezTo>
                    <a:pt x="60" y="52"/>
                    <a:pt x="120" y="0"/>
                    <a:pt x="192" y="8"/>
                  </a:cubicBezTo>
                  <a:cubicBezTo>
                    <a:pt x="264" y="16"/>
                    <a:pt x="360" y="152"/>
                    <a:pt x="432" y="152"/>
                  </a:cubicBezTo>
                  <a:cubicBezTo>
                    <a:pt x="504" y="152"/>
                    <a:pt x="564" y="80"/>
                    <a:pt x="624" y="8"/>
                  </a:cubicBezTo>
                </a:path>
              </a:pathLst>
            </a:custGeom>
            <a:noFill/>
            <a:ln w="19050">
              <a:solidFill>
                <a:srgbClr val="FF6666"/>
              </a:solidFill>
              <a:round/>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42" name="Freeform 11"/>
            <p:cNvSpPr>
              <a:spLocks/>
            </p:cNvSpPr>
            <p:nvPr/>
          </p:nvSpPr>
          <p:spPr bwMode="auto">
            <a:xfrm rot="19942504">
              <a:off x="4388936" y="1082013"/>
              <a:ext cx="579438" cy="141287"/>
            </a:xfrm>
            <a:custGeom>
              <a:avLst/>
              <a:gdLst>
                <a:gd name="T0" fmla="*/ 0 w 624"/>
                <a:gd name="T1" fmla="*/ 2147483647 h 152"/>
                <a:gd name="T2" fmla="*/ 2147483647 w 624"/>
                <a:gd name="T3" fmla="*/ 2147483647 h 152"/>
                <a:gd name="T4" fmla="*/ 2147483647 w 624"/>
                <a:gd name="T5" fmla="*/ 2147483647 h 152"/>
                <a:gd name="T6" fmla="*/ 2147483647 w 624"/>
                <a:gd name="T7" fmla="*/ 2147483647 h 152"/>
                <a:gd name="T8" fmla="*/ 0 60000 65536"/>
                <a:gd name="T9" fmla="*/ 0 60000 65536"/>
                <a:gd name="T10" fmla="*/ 0 60000 65536"/>
                <a:gd name="T11" fmla="*/ 0 60000 65536"/>
                <a:gd name="T12" fmla="*/ 0 w 624"/>
                <a:gd name="T13" fmla="*/ 0 h 152"/>
                <a:gd name="T14" fmla="*/ 624 w 624"/>
                <a:gd name="T15" fmla="*/ 152 h 152"/>
              </a:gdLst>
              <a:ahLst/>
              <a:cxnLst>
                <a:cxn ang="T8">
                  <a:pos x="T0" y="T1"/>
                </a:cxn>
                <a:cxn ang="T9">
                  <a:pos x="T2" y="T3"/>
                </a:cxn>
                <a:cxn ang="T10">
                  <a:pos x="T4" y="T5"/>
                </a:cxn>
                <a:cxn ang="T11">
                  <a:pos x="T6" y="T7"/>
                </a:cxn>
              </a:cxnLst>
              <a:rect l="T12" t="T13" r="T14" b="T15"/>
              <a:pathLst>
                <a:path w="624" h="152">
                  <a:moveTo>
                    <a:pt x="0" y="104"/>
                  </a:moveTo>
                  <a:cubicBezTo>
                    <a:pt x="60" y="52"/>
                    <a:pt x="120" y="0"/>
                    <a:pt x="192" y="8"/>
                  </a:cubicBezTo>
                  <a:cubicBezTo>
                    <a:pt x="264" y="16"/>
                    <a:pt x="360" y="152"/>
                    <a:pt x="432" y="152"/>
                  </a:cubicBezTo>
                  <a:cubicBezTo>
                    <a:pt x="504" y="152"/>
                    <a:pt x="564" y="80"/>
                    <a:pt x="624" y="8"/>
                  </a:cubicBezTo>
                </a:path>
              </a:pathLst>
            </a:custGeom>
            <a:noFill/>
            <a:ln w="19050">
              <a:solidFill>
                <a:srgbClr val="FF6666"/>
              </a:solidFill>
              <a:round/>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43" name="Freeform 28"/>
            <p:cNvSpPr>
              <a:spLocks noChangeAspect="1"/>
            </p:cNvSpPr>
            <p:nvPr/>
          </p:nvSpPr>
          <p:spPr bwMode="auto">
            <a:xfrm rot="463243">
              <a:off x="3457329" y="1139080"/>
              <a:ext cx="985979" cy="861450"/>
            </a:xfrm>
            <a:custGeom>
              <a:avLst/>
              <a:gdLst>
                <a:gd name="T0" fmla="*/ 2147483647 w 808"/>
                <a:gd name="T1" fmla="*/ 2147483647 h 628"/>
                <a:gd name="T2" fmla="*/ 2147483647 w 808"/>
                <a:gd name="T3" fmla="*/ 2147483647 h 628"/>
                <a:gd name="T4" fmla="*/ 2147483647 w 808"/>
                <a:gd name="T5" fmla="*/ 2147483647 h 628"/>
                <a:gd name="T6" fmla="*/ 2147483647 w 808"/>
                <a:gd name="T7" fmla="*/ 2147483647 h 628"/>
                <a:gd name="T8" fmla="*/ 2147483647 w 808"/>
                <a:gd name="T9" fmla="*/ 2147483647 h 628"/>
                <a:gd name="T10" fmla="*/ 2147483647 w 808"/>
                <a:gd name="T11" fmla="*/ 2147483647 h 628"/>
                <a:gd name="T12" fmla="*/ 2147483647 w 808"/>
                <a:gd name="T13" fmla="*/ 2147483647 h 628"/>
                <a:gd name="T14" fmla="*/ 2147483647 w 808"/>
                <a:gd name="T15" fmla="*/ 2147483647 h 628"/>
                <a:gd name="T16" fmla="*/ 2147483647 w 808"/>
                <a:gd name="T17" fmla="*/ 2147483647 h 628"/>
                <a:gd name="T18" fmla="*/ 2147483647 w 808"/>
                <a:gd name="T19" fmla="*/ 2147483647 h 628"/>
                <a:gd name="T20" fmla="*/ 2147483647 w 808"/>
                <a:gd name="T21" fmla="*/ 2147483647 h 628"/>
                <a:gd name="T22" fmla="*/ 2147483647 w 808"/>
                <a:gd name="T23" fmla="*/ 2147483647 h 628"/>
                <a:gd name="T24" fmla="*/ 2147483647 w 808"/>
                <a:gd name="T25" fmla="*/ 2147483647 h 628"/>
                <a:gd name="T26" fmla="*/ 2147483647 w 808"/>
                <a:gd name="T27" fmla="*/ 2147483647 h 628"/>
                <a:gd name="T28" fmla="*/ 2147483647 w 808"/>
                <a:gd name="T29" fmla="*/ 2147483647 h 628"/>
                <a:gd name="T30" fmla="*/ 2147483647 w 808"/>
                <a:gd name="T31" fmla="*/ 2147483647 h 628"/>
                <a:gd name="T32" fmla="*/ 2147483647 w 808"/>
                <a:gd name="T33" fmla="*/ 2147483647 h 628"/>
                <a:gd name="T34" fmla="*/ 2147483647 w 808"/>
                <a:gd name="T35" fmla="*/ 2147483647 h 628"/>
                <a:gd name="T36" fmla="*/ 2147483647 w 808"/>
                <a:gd name="T37" fmla="*/ 2147483647 h 628"/>
                <a:gd name="T38" fmla="*/ 2147483647 w 808"/>
                <a:gd name="T39" fmla="*/ 2147483647 h 628"/>
                <a:gd name="T40" fmla="*/ 2147483647 w 808"/>
                <a:gd name="T41" fmla="*/ 2147483647 h 628"/>
                <a:gd name="T42" fmla="*/ 2147483647 w 808"/>
                <a:gd name="T43" fmla="*/ 2147483647 h 628"/>
                <a:gd name="T44" fmla="*/ 2147483647 w 808"/>
                <a:gd name="T45" fmla="*/ 2147483647 h 628"/>
                <a:gd name="T46" fmla="*/ 2147483647 w 808"/>
                <a:gd name="T47" fmla="*/ 2147483647 h 6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08"/>
                <a:gd name="T73" fmla="*/ 0 h 628"/>
                <a:gd name="T74" fmla="*/ 808 w 808"/>
                <a:gd name="T75" fmla="*/ 628 h 6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08" h="628">
                  <a:moveTo>
                    <a:pt x="361" y="271"/>
                  </a:moveTo>
                  <a:cubicBezTo>
                    <a:pt x="315" y="292"/>
                    <a:pt x="223" y="296"/>
                    <a:pt x="181" y="307"/>
                  </a:cubicBezTo>
                  <a:cubicBezTo>
                    <a:pt x="139" y="318"/>
                    <a:pt x="133" y="322"/>
                    <a:pt x="109" y="339"/>
                  </a:cubicBezTo>
                  <a:cubicBezTo>
                    <a:pt x="85" y="356"/>
                    <a:pt x="57" y="383"/>
                    <a:pt x="40" y="407"/>
                  </a:cubicBezTo>
                  <a:cubicBezTo>
                    <a:pt x="23" y="431"/>
                    <a:pt x="10" y="459"/>
                    <a:pt x="5" y="483"/>
                  </a:cubicBezTo>
                  <a:cubicBezTo>
                    <a:pt x="0" y="507"/>
                    <a:pt x="1" y="533"/>
                    <a:pt x="12" y="554"/>
                  </a:cubicBezTo>
                  <a:cubicBezTo>
                    <a:pt x="23" y="575"/>
                    <a:pt x="45" y="595"/>
                    <a:pt x="69" y="607"/>
                  </a:cubicBezTo>
                  <a:cubicBezTo>
                    <a:pt x="93" y="619"/>
                    <a:pt x="124" y="621"/>
                    <a:pt x="157" y="623"/>
                  </a:cubicBezTo>
                  <a:cubicBezTo>
                    <a:pt x="190" y="625"/>
                    <a:pt x="225" y="628"/>
                    <a:pt x="268" y="621"/>
                  </a:cubicBezTo>
                  <a:cubicBezTo>
                    <a:pt x="311" y="614"/>
                    <a:pt x="371" y="597"/>
                    <a:pt x="417" y="579"/>
                  </a:cubicBezTo>
                  <a:cubicBezTo>
                    <a:pt x="463" y="561"/>
                    <a:pt x="504" y="538"/>
                    <a:pt x="545" y="515"/>
                  </a:cubicBezTo>
                  <a:cubicBezTo>
                    <a:pt x="586" y="492"/>
                    <a:pt x="630" y="465"/>
                    <a:pt x="661" y="439"/>
                  </a:cubicBezTo>
                  <a:cubicBezTo>
                    <a:pt x="692" y="413"/>
                    <a:pt x="713" y="385"/>
                    <a:pt x="733" y="358"/>
                  </a:cubicBezTo>
                  <a:cubicBezTo>
                    <a:pt x="753" y="331"/>
                    <a:pt x="769" y="307"/>
                    <a:pt x="781" y="279"/>
                  </a:cubicBezTo>
                  <a:cubicBezTo>
                    <a:pt x="793" y="251"/>
                    <a:pt x="802" y="217"/>
                    <a:pt x="805" y="191"/>
                  </a:cubicBezTo>
                  <a:cubicBezTo>
                    <a:pt x="808" y="165"/>
                    <a:pt x="804" y="141"/>
                    <a:pt x="799" y="122"/>
                  </a:cubicBezTo>
                  <a:cubicBezTo>
                    <a:pt x="794" y="103"/>
                    <a:pt x="790" y="94"/>
                    <a:pt x="777" y="79"/>
                  </a:cubicBezTo>
                  <a:cubicBezTo>
                    <a:pt x="764" y="64"/>
                    <a:pt x="743" y="43"/>
                    <a:pt x="720" y="30"/>
                  </a:cubicBezTo>
                  <a:cubicBezTo>
                    <a:pt x="697" y="17"/>
                    <a:pt x="664" y="6"/>
                    <a:pt x="641" y="3"/>
                  </a:cubicBezTo>
                  <a:cubicBezTo>
                    <a:pt x="618" y="0"/>
                    <a:pt x="600" y="4"/>
                    <a:pt x="581" y="11"/>
                  </a:cubicBezTo>
                  <a:cubicBezTo>
                    <a:pt x="562" y="18"/>
                    <a:pt x="544" y="31"/>
                    <a:pt x="529" y="47"/>
                  </a:cubicBezTo>
                  <a:cubicBezTo>
                    <a:pt x="514" y="63"/>
                    <a:pt x="500" y="83"/>
                    <a:pt x="488" y="105"/>
                  </a:cubicBezTo>
                  <a:cubicBezTo>
                    <a:pt x="476" y="127"/>
                    <a:pt x="478" y="155"/>
                    <a:pt x="457" y="183"/>
                  </a:cubicBezTo>
                  <a:cubicBezTo>
                    <a:pt x="436" y="211"/>
                    <a:pt x="407" y="250"/>
                    <a:pt x="361" y="271"/>
                  </a:cubicBezTo>
                  <a:close/>
                </a:path>
              </a:pathLst>
            </a:custGeom>
            <a:gradFill rotWithShape="0">
              <a:gsLst>
                <a:gs pos="0">
                  <a:srgbClr val="ECBC8E">
                    <a:alpha val="70000"/>
                  </a:srgbClr>
                </a:gs>
                <a:gs pos="100000">
                  <a:srgbClr val="FFF9E5"/>
                </a:gs>
              </a:gsLst>
              <a:path path="rect">
                <a:fillToRect l="100000" b="100000"/>
              </a:path>
            </a:gradFill>
            <a:ln w="25400">
              <a:solidFill>
                <a:srgbClr val="FF6666"/>
              </a:solidFill>
              <a:round/>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44" name="Oval 156"/>
            <p:cNvSpPr>
              <a:spLocks noChangeAspect="1" noChangeArrowheads="1"/>
            </p:cNvSpPr>
            <p:nvPr/>
          </p:nvSpPr>
          <p:spPr bwMode="auto">
            <a:xfrm rot="16560879">
              <a:off x="3529702" y="1334059"/>
              <a:ext cx="288531" cy="786545"/>
            </a:xfrm>
            <a:prstGeom prst="ellipse">
              <a:avLst/>
            </a:prstGeom>
            <a:gradFill rotWithShape="0">
              <a:gsLst>
                <a:gs pos="0">
                  <a:srgbClr val="FFCCCC"/>
                </a:gs>
                <a:gs pos="100000">
                  <a:srgbClr val="FF6666"/>
                </a:gs>
              </a:gsLst>
              <a:path path="shape">
                <a:fillToRect l="50000" t="50000" r="50000" b="50000"/>
              </a:path>
            </a:gradFill>
            <a:ln w="9525">
              <a:noFill/>
              <a:round/>
              <a:headEnd/>
              <a:tailEnd/>
            </a:ln>
          </p:spPr>
          <p:txBody>
            <a:bodyPr wrap="none" lIns="91430" tIns="45716" rIns="91430" bIns="45716">
              <a:prstTxWarp prst="textNoShape">
                <a:avLst/>
              </a:prstTxWarp>
              <a:spAutoFit/>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45" name="Oval 157"/>
            <p:cNvSpPr>
              <a:spLocks noChangeAspect="1" noChangeArrowheads="1"/>
            </p:cNvSpPr>
            <p:nvPr/>
          </p:nvSpPr>
          <p:spPr bwMode="auto">
            <a:xfrm rot="6136155">
              <a:off x="4114698" y="1123716"/>
              <a:ext cx="288529" cy="786545"/>
            </a:xfrm>
            <a:prstGeom prst="ellipse">
              <a:avLst/>
            </a:prstGeom>
            <a:gradFill rotWithShape="0">
              <a:gsLst>
                <a:gs pos="0">
                  <a:srgbClr val="FFCCCC"/>
                </a:gs>
                <a:gs pos="100000">
                  <a:srgbClr val="FF6666"/>
                </a:gs>
              </a:gsLst>
              <a:path path="shape">
                <a:fillToRect l="50000" t="50000" r="50000" b="50000"/>
              </a:path>
            </a:gradFill>
            <a:ln w="9525">
              <a:noFill/>
              <a:round/>
              <a:headEnd/>
              <a:tailEnd/>
            </a:ln>
          </p:spPr>
          <p:txBody>
            <a:bodyPr wrap="none" lIns="91430" tIns="45716" rIns="91430" bIns="45716">
              <a:prstTxWarp prst="textNoShape">
                <a:avLst/>
              </a:prstTxWarp>
              <a:spAutoFit/>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46" name="Oval 158"/>
            <p:cNvSpPr>
              <a:spLocks noChangeAspect="1" noChangeArrowheads="1"/>
            </p:cNvSpPr>
            <p:nvPr/>
          </p:nvSpPr>
          <p:spPr bwMode="auto">
            <a:xfrm rot="19839538">
              <a:off x="3841647" y="1275322"/>
              <a:ext cx="288531" cy="786545"/>
            </a:xfrm>
            <a:prstGeom prst="ellipse">
              <a:avLst/>
            </a:prstGeom>
            <a:gradFill rotWithShape="0">
              <a:gsLst>
                <a:gs pos="0">
                  <a:srgbClr val="FFCCCC"/>
                </a:gs>
                <a:gs pos="100000">
                  <a:srgbClr val="FF6666"/>
                </a:gs>
              </a:gsLst>
              <a:path path="shape">
                <a:fillToRect l="50000" t="50000" r="50000" b="50000"/>
              </a:path>
            </a:gradFill>
            <a:ln w="9525">
              <a:noFill/>
              <a:round/>
              <a:headEnd/>
              <a:tailEnd/>
            </a:ln>
          </p:spPr>
          <p:txBody>
            <a:bodyPr wrap="none" lIns="91430" tIns="45716" rIns="91430" bIns="45716">
              <a:prstTxWarp prst="textNoShape">
                <a:avLst/>
              </a:prstTxWarp>
              <a:spAutoFit/>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grpSp>
      <p:sp>
        <p:nvSpPr>
          <p:cNvPr id="47" name="Line 286"/>
          <p:cNvSpPr>
            <a:spLocks noChangeShapeType="1"/>
          </p:cNvSpPr>
          <p:nvPr/>
        </p:nvSpPr>
        <p:spPr bwMode="auto">
          <a:xfrm>
            <a:off x="2922835" y="1994049"/>
            <a:ext cx="1440000" cy="0"/>
          </a:xfrm>
          <a:prstGeom prst="line">
            <a:avLst/>
          </a:prstGeom>
          <a:noFill/>
          <a:ln w="57150">
            <a:solidFill>
              <a:srgbClr val="FF8000">
                <a:alpha val="55000"/>
              </a:srgbClr>
            </a:solidFill>
            <a:round/>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57" name="Rectangle 37"/>
          <p:cNvSpPr>
            <a:spLocks noChangeArrowheads="1"/>
          </p:cNvSpPr>
          <p:nvPr/>
        </p:nvSpPr>
        <p:spPr bwMode="auto">
          <a:xfrm>
            <a:off x="2797581" y="1688802"/>
            <a:ext cx="564577" cy="276999"/>
          </a:xfrm>
          <a:prstGeom prst="rect">
            <a:avLst/>
          </a:prstGeom>
          <a:noFill/>
          <a:ln w="9525">
            <a:noFill/>
            <a:miter lim="800000"/>
            <a:headEnd/>
            <a:tailEnd/>
          </a:ln>
        </p:spPr>
        <p:txBody>
          <a:bodyPr wrap="none">
            <a:prstTxWarp prst="textNoShape">
              <a:avLst/>
            </a:prstTxWarp>
            <a:spAutoFit/>
          </a:bodyPr>
          <a:lstStyle/>
          <a:p>
            <a:pPr algn="ctr" defTabSz="410751"/>
            <a:r>
              <a:rPr kumimoji="0" lang="en-US" altLang="ja-JP" sz="1200" b="1" kern="0" dirty="0" smtClean="0">
                <a:solidFill>
                  <a:srgbClr val="000000"/>
                </a:solidFill>
                <a:latin typeface="Century" panose="02040604050505020304" pitchFamily="18" charset="0"/>
                <a:sym typeface="ヒラギノ角ゴ ProN W3"/>
              </a:rPr>
              <a:t>T4SS</a:t>
            </a:r>
            <a:endParaRPr kumimoji="0" lang="ja-JP" altLang="en-US" sz="1200" b="1" kern="0" dirty="0">
              <a:solidFill>
                <a:srgbClr val="000000"/>
              </a:solidFill>
              <a:latin typeface="Century" panose="02040604050505020304" pitchFamily="18" charset="0"/>
              <a:sym typeface="ヒラギノ角ゴ ProN W3"/>
            </a:endParaRPr>
          </a:p>
        </p:txBody>
      </p:sp>
      <p:grpSp>
        <p:nvGrpSpPr>
          <p:cNvPr id="2" name="図形グループ 1"/>
          <p:cNvGrpSpPr/>
          <p:nvPr/>
        </p:nvGrpSpPr>
        <p:grpSpPr>
          <a:xfrm>
            <a:off x="3249924" y="1586732"/>
            <a:ext cx="284163" cy="590550"/>
            <a:chOff x="2520514" y="3805001"/>
            <a:chExt cx="284163" cy="590550"/>
          </a:xfrm>
        </p:grpSpPr>
        <p:sp>
          <p:nvSpPr>
            <p:cNvPr id="59" name="Rectangle 42"/>
            <p:cNvSpPr>
              <a:spLocks noChangeArrowheads="1"/>
            </p:cNvSpPr>
            <p:nvPr/>
          </p:nvSpPr>
          <p:spPr bwMode="auto">
            <a:xfrm>
              <a:off x="2595294" y="3805001"/>
              <a:ext cx="135963" cy="25676"/>
            </a:xfrm>
            <a:prstGeom prst="rect">
              <a:avLst/>
            </a:prstGeom>
            <a:solidFill>
              <a:srgbClr val="666666"/>
            </a:solidFill>
            <a:ln w="9525">
              <a:solidFill>
                <a:schemeClr val="bg2"/>
              </a:solidFill>
              <a:miter lim="800000"/>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60" name="Rectangle 43" descr="25%"/>
            <p:cNvSpPr>
              <a:spLocks noChangeArrowheads="1"/>
            </p:cNvSpPr>
            <p:nvPr/>
          </p:nvSpPr>
          <p:spPr bwMode="auto">
            <a:xfrm>
              <a:off x="2592574" y="3949721"/>
              <a:ext cx="140042" cy="262596"/>
            </a:xfrm>
            <a:prstGeom prst="rect">
              <a:avLst/>
            </a:prstGeom>
            <a:pattFill prst="pct25">
              <a:fgClr>
                <a:schemeClr val="tx1"/>
              </a:fgClr>
              <a:bgClr>
                <a:srgbClr val="FFFFFF"/>
              </a:bgClr>
            </a:pattFill>
            <a:ln w="9525">
              <a:solidFill>
                <a:schemeClr val="bg2"/>
              </a:solidFill>
              <a:miter lim="800000"/>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61" name="Rectangle 44"/>
            <p:cNvSpPr>
              <a:spLocks noChangeArrowheads="1"/>
            </p:cNvSpPr>
            <p:nvPr/>
          </p:nvSpPr>
          <p:spPr bwMode="auto">
            <a:xfrm>
              <a:off x="2595294" y="4080435"/>
              <a:ext cx="134604" cy="25676"/>
            </a:xfrm>
            <a:prstGeom prst="rect">
              <a:avLst/>
            </a:prstGeom>
            <a:solidFill>
              <a:srgbClr val="666666"/>
            </a:solidFill>
            <a:ln w="9525">
              <a:solidFill>
                <a:schemeClr val="bg2"/>
              </a:solidFill>
              <a:miter lim="800000"/>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62" name="Rectangle 45"/>
            <p:cNvSpPr>
              <a:spLocks noChangeArrowheads="1"/>
            </p:cNvSpPr>
            <p:nvPr/>
          </p:nvSpPr>
          <p:spPr bwMode="auto">
            <a:xfrm>
              <a:off x="2595294" y="4107279"/>
              <a:ext cx="134604" cy="105039"/>
            </a:xfrm>
            <a:prstGeom prst="rect">
              <a:avLst/>
            </a:prstGeom>
            <a:solidFill>
              <a:srgbClr val="FF6666">
                <a:alpha val="62000"/>
              </a:srgbClr>
            </a:solidFill>
            <a:ln w="9525">
              <a:solidFill>
                <a:schemeClr val="bg2"/>
              </a:solidFill>
              <a:miter lim="800000"/>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63" name="AutoShape 46" descr="50%"/>
            <p:cNvSpPr>
              <a:spLocks noChangeArrowheads="1"/>
            </p:cNvSpPr>
            <p:nvPr/>
          </p:nvSpPr>
          <p:spPr bwMode="auto">
            <a:xfrm rot="10800000">
              <a:off x="2634723" y="4212317"/>
              <a:ext cx="55745" cy="183234"/>
            </a:xfrm>
            <a:prstGeom prst="triangle">
              <a:avLst>
                <a:gd name="adj" fmla="val 50000"/>
              </a:avLst>
            </a:prstGeom>
            <a:pattFill prst="pct50">
              <a:fgClr>
                <a:srgbClr val="FF6666">
                  <a:alpha val="62000"/>
                </a:srgbClr>
              </a:fgClr>
              <a:bgClr>
                <a:srgbClr val="FFFFFF"/>
              </a:bgClr>
            </a:pattFill>
            <a:ln w="9525">
              <a:solidFill>
                <a:schemeClr val="bg2"/>
              </a:solidFill>
              <a:miter lim="800000"/>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64" name="Rectangle 47"/>
            <p:cNvSpPr>
              <a:spLocks noChangeArrowheads="1"/>
            </p:cNvSpPr>
            <p:nvPr/>
          </p:nvSpPr>
          <p:spPr bwMode="auto">
            <a:xfrm>
              <a:off x="2655118" y="3830677"/>
              <a:ext cx="14956" cy="249758"/>
            </a:xfrm>
            <a:prstGeom prst="rect">
              <a:avLst/>
            </a:prstGeom>
            <a:solidFill>
              <a:srgbClr val="666666"/>
            </a:solidFill>
            <a:ln w="9525">
              <a:solidFill>
                <a:schemeClr val="bg2"/>
              </a:solidFill>
              <a:miter lim="800000"/>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sp>
          <p:nvSpPr>
            <p:cNvPr id="65" name="AutoShape 48"/>
            <p:cNvSpPr>
              <a:spLocks noChangeArrowheads="1"/>
            </p:cNvSpPr>
            <p:nvPr/>
          </p:nvSpPr>
          <p:spPr bwMode="auto">
            <a:xfrm rot="10800000">
              <a:off x="2520514" y="3921710"/>
              <a:ext cx="284163" cy="2684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6666"/>
            </a:solidFill>
            <a:ln w="9525">
              <a:solidFill>
                <a:schemeClr val="bg2"/>
              </a:solidFill>
              <a:miter lim="800000"/>
              <a:headEnd/>
              <a:tailEnd/>
            </a:ln>
          </p:spPr>
          <p:txBody>
            <a:bodyPr wrap="none" anchor="ctr">
              <a:prstTxWarp prst="textNoShape">
                <a:avLst/>
              </a:prstTxWarp>
            </a:bodyPr>
            <a:lstStyle/>
            <a:p>
              <a:pPr algn="ctr" defTabSz="410751"/>
              <a:endParaRPr kumimoji="0" lang="ja-JP" altLang="en-US" sz="2672" b="1" kern="0">
                <a:solidFill>
                  <a:srgbClr val="FFFFFF"/>
                </a:solidFill>
                <a:latin typeface="Century" panose="02040604050505020304" pitchFamily="18" charset="0"/>
                <a:sym typeface="ヒラギノ角ゴ ProN W3"/>
              </a:endParaRPr>
            </a:p>
          </p:txBody>
        </p:sp>
      </p:grpSp>
      <p:sp>
        <p:nvSpPr>
          <p:cNvPr id="67" name="爆発 1 66"/>
          <p:cNvSpPr/>
          <p:nvPr/>
        </p:nvSpPr>
        <p:spPr bwMode="auto">
          <a:xfrm>
            <a:off x="2592000" y="2469600"/>
            <a:ext cx="1891044" cy="914400"/>
          </a:xfrm>
          <a:prstGeom prst="irregularSeal1">
            <a:avLst/>
          </a:prstGeom>
          <a:solidFill>
            <a:schemeClr val="bg2">
              <a:lumMod val="50000"/>
            </a:schemeClr>
          </a:solidFill>
          <a:ln>
            <a:solidFill>
              <a:schemeClr val="bg2">
                <a:lumMod val="50000"/>
              </a:schemeClr>
            </a:solid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lnSpc>
                <a:spcPct val="80000"/>
              </a:lnSpc>
              <a:spcBef>
                <a:spcPct val="0"/>
              </a:spcBef>
              <a:spcAft>
                <a:spcPct val="0"/>
              </a:spcAft>
            </a:pPr>
            <a:r>
              <a:rPr kumimoji="0" lang="en-US" altLang="ja-JP" sz="2000" b="1" kern="0" dirty="0" smtClean="0">
                <a:solidFill>
                  <a:srgbClr val="FFFF00"/>
                </a:solidFill>
                <a:latin typeface="Century" panose="02040604050505020304" pitchFamily="18" charset="0"/>
                <a:ea typeface="ヒラギノ角ゴ ProN W6"/>
                <a:cs typeface="ヒラギノ角ゴ ProN W6"/>
                <a:sym typeface="ヒラギノ角ゴ ProN W3"/>
              </a:rPr>
              <a:t>cancer</a:t>
            </a:r>
            <a:endParaRPr kumimoji="0" lang="ja-JP" altLang="en-US" sz="2000" b="1" kern="0" dirty="0">
              <a:solidFill>
                <a:srgbClr val="FFFF00"/>
              </a:solidFill>
              <a:latin typeface="Century" panose="02040604050505020304" pitchFamily="18" charset="0"/>
              <a:ea typeface="ヒラギノ角ゴ ProN W6"/>
              <a:cs typeface="ヒラギノ角ゴ ProN W6"/>
              <a:sym typeface="ヒラギノ角ゴ ProN W3"/>
            </a:endParaRPr>
          </a:p>
        </p:txBody>
      </p:sp>
      <p:grpSp>
        <p:nvGrpSpPr>
          <p:cNvPr id="5" name="図形グループ 4"/>
          <p:cNvGrpSpPr/>
          <p:nvPr/>
        </p:nvGrpSpPr>
        <p:grpSpPr>
          <a:xfrm>
            <a:off x="246417" y="3298472"/>
            <a:ext cx="4094055" cy="3392883"/>
            <a:chOff x="246417" y="3298472"/>
            <a:chExt cx="4094055" cy="3392883"/>
          </a:xfrm>
        </p:grpSpPr>
        <p:sp>
          <p:nvSpPr>
            <p:cNvPr id="69" name="正方形/長方形 68"/>
            <p:cNvSpPr/>
            <p:nvPr/>
          </p:nvSpPr>
          <p:spPr>
            <a:xfrm>
              <a:off x="1700134" y="3644367"/>
              <a:ext cx="2640338" cy="3046988"/>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50000"/>
                </a:lnSpc>
              </a:pPr>
              <a:r>
                <a:rPr lang="en-US" altLang="ja-JP" sz="1600" b="1" dirty="0" smtClean="0">
                  <a:solidFill>
                    <a:srgbClr val="53585F"/>
                  </a:solidFill>
                  <a:latin typeface="Century" panose="02040604050505020304" pitchFamily="18" charset="0"/>
                  <a:sym typeface="ヒラギノ角ゴ ProN W3"/>
                </a:rPr>
                <a:t>Serum samples of </a:t>
              </a:r>
            </a:p>
            <a:p>
              <a:pPr algn="ctr">
                <a:lnSpc>
                  <a:spcPct val="150000"/>
                </a:lnSpc>
              </a:pPr>
              <a:r>
                <a:rPr lang="en-US" altLang="ja-JP" sz="1600" b="1" dirty="0" smtClean="0">
                  <a:solidFill>
                    <a:srgbClr val="53585F"/>
                  </a:solidFill>
                  <a:latin typeface="Century" panose="02040604050505020304" pitchFamily="18" charset="0"/>
                  <a:sym typeface="ヒラギノ角ゴ ProN W3"/>
                </a:rPr>
                <a:t>Gastric Cancer patients</a:t>
              </a:r>
            </a:p>
            <a:p>
              <a:pPr algn="ctr">
                <a:lnSpc>
                  <a:spcPct val="150000"/>
                </a:lnSpc>
              </a:pPr>
              <a:endParaRPr lang="en-US" altLang="ja-JP" sz="1600" b="1" dirty="0" smtClean="0">
                <a:solidFill>
                  <a:srgbClr val="53585F"/>
                </a:solidFill>
                <a:latin typeface="Century" panose="02040604050505020304" pitchFamily="18" charset="0"/>
                <a:sym typeface="ヒラギノ角ゴ ProN W3"/>
              </a:endParaRPr>
            </a:p>
            <a:p>
              <a:pPr algn="ctr">
                <a:lnSpc>
                  <a:spcPct val="150000"/>
                </a:lnSpc>
              </a:pPr>
              <a:r>
                <a:rPr lang="en-US" altLang="ja-JP" sz="1600" b="1" dirty="0" smtClean="0">
                  <a:solidFill>
                    <a:srgbClr val="53585F"/>
                  </a:solidFill>
                  <a:latin typeface="Century" panose="02040604050505020304" pitchFamily="18" charset="0"/>
                  <a:sym typeface="ヒラギノ角ゴ ProN W3"/>
                </a:rPr>
                <a:t>Exosome purification</a:t>
              </a:r>
              <a:endParaRPr lang="en-US" altLang="ja-JP" sz="1600" b="1" dirty="0">
                <a:solidFill>
                  <a:srgbClr val="53585F"/>
                </a:solidFill>
                <a:effectLst>
                  <a:glow rad="101600">
                    <a:srgbClr val="189B1A">
                      <a:satMod val="175000"/>
                      <a:alpha val="40000"/>
                    </a:srgbClr>
                  </a:glow>
                </a:effectLst>
                <a:latin typeface="Century" panose="02040604050505020304" pitchFamily="18" charset="0"/>
                <a:sym typeface="ヒラギノ角ゴ ProN W3"/>
              </a:endParaRPr>
            </a:p>
            <a:p>
              <a:pPr algn="ctr">
                <a:lnSpc>
                  <a:spcPct val="150000"/>
                </a:lnSpc>
              </a:pPr>
              <a:endParaRPr lang="en-US" altLang="ja-JP" sz="1600" b="1" dirty="0" smtClean="0">
                <a:solidFill>
                  <a:srgbClr val="53585F"/>
                </a:solidFill>
                <a:effectLst>
                  <a:glow rad="101600">
                    <a:srgbClr val="189B1A">
                      <a:satMod val="175000"/>
                      <a:alpha val="40000"/>
                    </a:srgbClr>
                  </a:glow>
                </a:effectLst>
                <a:latin typeface="Century" panose="02040604050505020304" pitchFamily="18" charset="0"/>
                <a:sym typeface="ヒラギノ角ゴ ProN W3"/>
              </a:endParaRPr>
            </a:p>
            <a:p>
              <a:pPr algn="ctr">
                <a:lnSpc>
                  <a:spcPct val="150000"/>
                </a:lnSpc>
              </a:pPr>
              <a:r>
                <a:rPr lang="en-US" altLang="ja-JP" sz="1600" b="1" dirty="0" smtClean="0">
                  <a:solidFill>
                    <a:srgbClr val="53585F"/>
                  </a:solidFill>
                  <a:latin typeface="Century" panose="02040604050505020304" pitchFamily="18" charset="0"/>
                  <a:sym typeface="ヒラギノ角ゴ ProN W3"/>
                </a:rPr>
                <a:t>LC/MS/MS analysis</a:t>
              </a:r>
            </a:p>
            <a:p>
              <a:pPr algn="ctr">
                <a:lnSpc>
                  <a:spcPct val="150000"/>
                </a:lnSpc>
              </a:pPr>
              <a:endParaRPr lang="en-US" altLang="ja-JP" sz="1600" b="1" dirty="0">
                <a:solidFill>
                  <a:srgbClr val="53585F"/>
                </a:solidFill>
                <a:latin typeface="Century" panose="02040604050505020304" pitchFamily="18" charset="0"/>
                <a:sym typeface="ヒラギノ角ゴ ProN W3"/>
              </a:endParaRPr>
            </a:p>
            <a:p>
              <a:pPr algn="ctr">
                <a:lnSpc>
                  <a:spcPct val="150000"/>
                </a:lnSpc>
              </a:pPr>
              <a:r>
                <a:rPr lang="en-US" altLang="ja-JP" sz="1600" b="1" dirty="0" smtClean="0">
                  <a:solidFill>
                    <a:srgbClr val="53585F"/>
                  </a:solidFill>
                  <a:latin typeface="Century" panose="02040604050505020304" pitchFamily="18" charset="0"/>
                  <a:ea typeface="ヒラギノ角ゴ ProN W6"/>
                  <a:cs typeface="ヒラギノ角ゴ ProN W6"/>
                  <a:sym typeface="ヒラギノ角ゴ ProN W3"/>
                </a:rPr>
                <a:t>Quantitate</a:t>
              </a:r>
              <a:r>
                <a:rPr lang="en-US" altLang="ja-JP" sz="1600" b="1" dirty="0" smtClean="0">
                  <a:solidFill>
                    <a:srgbClr val="53585F"/>
                  </a:solidFill>
                  <a:latin typeface="Century" panose="02040604050505020304" pitchFamily="18" charset="0"/>
                  <a:sym typeface="ヒラギノ角ゴ ProN W3"/>
                </a:rPr>
                <a:t> </a:t>
              </a:r>
              <a:r>
                <a:rPr lang="en-US" altLang="ja-JP" sz="1600" b="1" dirty="0" smtClean="0">
                  <a:solidFill>
                    <a:srgbClr val="FF6666"/>
                  </a:solidFill>
                  <a:latin typeface="Century" panose="02040604050505020304" pitchFamily="18" charset="0"/>
                  <a:ea typeface="ヒラギノ角ゴ ProN W6"/>
                  <a:cs typeface="ヒラギノ角ゴ ProN W6"/>
                  <a:sym typeface="ヒラギノ角ゴ ProN W3"/>
                </a:rPr>
                <a:t>CagA</a:t>
              </a:r>
              <a:r>
                <a:rPr lang="en-US" altLang="ja-JP" sz="1600" b="1" dirty="0" smtClean="0">
                  <a:solidFill>
                    <a:srgbClr val="53585F"/>
                  </a:solidFill>
                  <a:latin typeface="Century" panose="02040604050505020304" pitchFamily="18" charset="0"/>
                  <a:sym typeface="ヒラギノ角ゴ ProN W3"/>
                </a:rPr>
                <a:t> or </a:t>
              </a:r>
              <a:r>
                <a:rPr lang="en-US" altLang="ja-JP" sz="1600" b="1" dirty="0" smtClean="0">
                  <a:solidFill>
                    <a:srgbClr val="3366FF"/>
                  </a:solidFill>
                  <a:latin typeface="Century" panose="02040604050505020304" pitchFamily="18" charset="0"/>
                  <a:ea typeface="ヒラギノ角ゴ ProN W6"/>
                  <a:cs typeface="ヒラギノ角ゴ ProN W6"/>
                  <a:sym typeface="ヒラギノ角ゴ ProN W3"/>
                </a:rPr>
                <a:t>CD63</a:t>
              </a:r>
              <a:endParaRPr lang="en-US" altLang="ja-JP" sz="1600" b="1" dirty="0">
                <a:solidFill>
                  <a:srgbClr val="3366FF"/>
                </a:solidFill>
                <a:latin typeface="Century" panose="02040604050505020304" pitchFamily="18" charset="0"/>
                <a:ea typeface="ヒラギノ角ゴ ProN W6"/>
                <a:cs typeface="ヒラギノ角ゴ ProN W6"/>
                <a:sym typeface="ヒラギノ角ゴ ProN W3"/>
              </a:endParaRPr>
            </a:p>
          </p:txBody>
        </p:sp>
        <p:pic>
          <p:nvPicPr>
            <p:cNvPr id="70" name="Picture 2" descr="D:\Research Files\自作お絵描きファイル\Arrow Gold.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2822304" y="4355407"/>
              <a:ext cx="395998" cy="60601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1" name="Picture 2" descr="D:\Research Files\自作お絵描きファイル\Arrow Gold.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2822304" y="5072394"/>
              <a:ext cx="395998" cy="60601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2" name="Picture 2" descr="D:\Research Files\自作お絵描きファイル\Arrow Gold.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2822304" y="5775508"/>
              <a:ext cx="395998" cy="60601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3" name="Picture 3" descr="D:\Research Files\自作お絵描きファイル\96 well with serum.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6417" y="3797967"/>
              <a:ext cx="1462956" cy="576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K_Ueda\Desktop\図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0747998" flipH="1">
              <a:off x="815075" y="4524062"/>
              <a:ext cx="325641" cy="893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6" name="Picture 4" descr="D:\Research Files\自作お絵描きファイル\Orbitrap.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7900" y="5444141"/>
              <a:ext cx="1139990" cy="85516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5" name="Rectangle 23"/>
            <p:cNvSpPr>
              <a:spLocks noChangeArrowheads="1"/>
            </p:cNvSpPr>
            <p:nvPr/>
          </p:nvSpPr>
          <p:spPr bwMode="auto">
            <a:xfrm>
              <a:off x="331685" y="3298472"/>
              <a:ext cx="1273105" cy="369332"/>
            </a:xfrm>
            <a:prstGeom prst="rect">
              <a:avLst/>
            </a:prstGeom>
            <a:solidFill>
              <a:schemeClr val="tx1"/>
            </a:solidFill>
            <a:ln w="9525">
              <a:noFill/>
              <a:miter lim="800000"/>
              <a:headEnd/>
              <a:tailEnd/>
            </a:ln>
          </p:spPr>
          <p:txBody>
            <a:bodyPr wrap="none">
              <a:prstTxWarp prst="textNoShape">
                <a:avLst/>
              </a:prstTxWarp>
              <a:spAutoFit/>
            </a:bodyPr>
            <a:lstStyle/>
            <a:p>
              <a:pPr algn="ctr" defTabSz="410751"/>
              <a:r>
                <a:rPr kumimoji="0" lang="en-US" altLang="ja-JP" b="1" kern="0" dirty="0">
                  <a:solidFill>
                    <a:srgbClr val="000000"/>
                  </a:solidFill>
                  <a:latin typeface="Century" panose="02040604050505020304" pitchFamily="18" charset="0"/>
                  <a:ea typeface="ヒラギノ角ゴ ProN W6"/>
                  <a:cs typeface="ヒラギノ角ゴ ProN W6"/>
                  <a:sym typeface="ヒラギノ角ゴ ProN W3"/>
                </a:rPr>
                <a:t>Work flow</a:t>
              </a:r>
            </a:p>
          </p:txBody>
        </p:sp>
      </p:grpSp>
      <p:grpSp>
        <p:nvGrpSpPr>
          <p:cNvPr id="6" name="図形グループ 5"/>
          <p:cNvGrpSpPr/>
          <p:nvPr/>
        </p:nvGrpSpPr>
        <p:grpSpPr>
          <a:xfrm>
            <a:off x="4780705" y="988482"/>
            <a:ext cx="4405415" cy="5887613"/>
            <a:chOff x="4780705" y="988482"/>
            <a:chExt cx="4405415" cy="5887613"/>
          </a:xfrm>
        </p:grpSpPr>
        <p:pic>
          <p:nvPicPr>
            <p:cNvPr id="21" name="図 20"/>
            <p:cNvPicPr>
              <a:picLocks noChangeAspect="1"/>
            </p:cNvPicPr>
            <p:nvPr/>
          </p:nvPicPr>
          <p:blipFill rotWithShape="1">
            <a:blip r:embed="rId8" cstate="print">
              <a:extLst>
                <a:ext uri="{28A0092B-C50C-407E-A947-70E740481C1C}">
                  <a14:useLocalDpi xmlns:a14="http://schemas.microsoft.com/office/drawing/2010/main"/>
                </a:ext>
              </a:extLst>
            </a:blip>
            <a:srcRect t="12491"/>
            <a:stretch/>
          </p:blipFill>
          <p:spPr>
            <a:xfrm>
              <a:off x="4780705" y="1943560"/>
              <a:ext cx="4247998" cy="1734165"/>
            </a:xfrm>
            <a:prstGeom prst="rect">
              <a:avLst/>
            </a:prstGeom>
            <a:noFill/>
            <a:ln>
              <a:noFill/>
            </a:ln>
          </p:spPr>
        </p:pic>
        <p:pic>
          <p:nvPicPr>
            <p:cNvPr id="22" name="図 21"/>
            <p:cNvPicPr>
              <a:picLocks noChangeAspect="1"/>
            </p:cNvPicPr>
            <p:nvPr/>
          </p:nvPicPr>
          <p:blipFill rotWithShape="1">
            <a:blip r:embed="rId9" cstate="screen">
              <a:extLst>
                <a:ext uri="{28A0092B-C50C-407E-A947-70E740481C1C}">
                  <a14:useLocalDpi xmlns:a14="http://schemas.microsoft.com/office/drawing/2010/main"/>
                </a:ext>
              </a:extLst>
            </a:blip>
            <a:srcRect t="9380" b="7242"/>
            <a:stretch/>
          </p:blipFill>
          <p:spPr>
            <a:xfrm>
              <a:off x="4782331" y="4445863"/>
              <a:ext cx="4244747" cy="1911268"/>
            </a:xfrm>
            <a:prstGeom prst="rect">
              <a:avLst/>
            </a:prstGeom>
            <a:noFill/>
            <a:ln>
              <a:noFill/>
            </a:ln>
          </p:spPr>
        </p:pic>
        <p:sp>
          <p:nvSpPr>
            <p:cNvPr id="34" name="正方形/長方形 33"/>
            <p:cNvSpPr/>
            <p:nvPr/>
          </p:nvSpPr>
          <p:spPr>
            <a:xfrm>
              <a:off x="5435510" y="1732940"/>
              <a:ext cx="957313" cy="338554"/>
            </a:xfrm>
            <a:prstGeom prst="rect">
              <a:avLst/>
            </a:prstGeom>
            <a:solidFill>
              <a:schemeClr val="tx1"/>
            </a:solidFill>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600" b="1" dirty="0" smtClean="0">
                  <a:solidFill>
                    <a:srgbClr val="53585F"/>
                  </a:solidFill>
                  <a:latin typeface="Century" panose="02040604050505020304" pitchFamily="18" charset="0"/>
                  <a:ea typeface="ヒラギノ角ゴ ProN W6"/>
                  <a:cs typeface="ヒラギノ角ゴ ProN W6"/>
                  <a:sym typeface="ヒラギノ角ゴ ProN W3"/>
                </a:rPr>
                <a:t>Infected</a:t>
              </a:r>
              <a:endParaRPr lang="ja-JP" altLang="en-US" sz="1600" b="1" dirty="0">
                <a:solidFill>
                  <a:srgbClr val="53585F"/>
                </a:solidFill>
                <a:latin typeface="Century" panose="02040604050505020304" pitchFamily="18" charset="0"/>
                <a:ea typeface="ヒラギノ角ゴ ProN W6"/>
                <a:cs typeface="ヒラギノ角ゴ ProN W6"/>
                <a:sym typeface="ヒラギノ角ゴ ProN W3"/>
              </a:endParaRPr>
            </a:p>
          </p:txBody>
        </p:sp>
        <p:sp>
          <p:nvSpPr>
            <p:cNvPr id="35" name="正方形/長方形 34"/>
            <p:cNvSpPr/>
            <p:nvPr/>
          </p:nvSpPr>
          <p:spPr>
            <a:xfrm>
              <a:off x="7235562" y="1732940"/>
              <a:ext cx="1734565" cy="338554"/>
            </a:xfrm>
            <a:prstGeom prst="rect">
              <a:avLst/>
            </a:prstGeom>
            <a:solidFill>
              <a:srgbClr val="FFFFFF"/>
            </a:solid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600" b="1" dirty="0">
                  <a:solidFill>
                    <a:srgbClr val="53585F"/>
                  </a:solidFill>
                  <a:latin typeface="Century" panose="02040604050505020304" pitchFamily="18" charset="0"/>
                  <a:ea typeface="ヒラギノ角ゴ ProN W6"/>
                  <a:cs typeface="ヒラギノ角ゴ ProN W6"/>
                  <a:sym typeface="ヒラギノ角ゴ ProN W3"/>
                </a:rPr>
                <a:t>U</a:t>
              </a:r>
              <a:r>
                <a:rPr lang="en-US" altLang="ja-JP" sz="1600" b="1" dirty="0" smtClean="0">
                  <a:solidFill>
                    <a:srgbClr val="53585F"/>
                  </a:solidFill>
                  <a:latin typeface="Century" panose="02040604050505020304" pitchFamily="18" charset="0"/>
                  <a:ea typeface="ヒラギノ角ゴ ProN W6"/>
                  <a:cs typeface="ヒラギノ角ゴ ProN W6"/>
                  <a:sym typeface="ヒラギノ角ゴ ProN W3"/>
                </a:rPr>
                <a:t>ninfected</a:t>
              </a:r>
              <a:endParaRPr lang="ja-JP" altLang="en-US" sz="1600" b="1" dirty="0">
                <a:solidFill>
                  <a:srgbClr val="53585F"/>
                </a:solidFill>
                <a:latin typeface="Century" panose="02040604050505020304" pitchFamily="18" charset="0"/>
                <a:ea typeface="ヒラギノ角ゴ ProN W6"/>
                <a:cs typeface="ヒラギノ角ゴ ProN W6"/>
                <a:sym typeface="ヒラギノ角ゴ ProN W3"/>
              </a:endParaRPr>
            </a:p>
          </p:txBody>
        </p:sp>
        <p:sp>
          <p:nvSpPr>
            <p:cNvPr id="77" name="正方形/長方形 76"/>
            <p:cNvSpPr/>
            <p:nvPr/>
          </p:nvSpPr>
          <p:spPr>
            <a:xfrm>
              <a:off x="4970492" y="3768715"/>
              <a:ext cx="2475357" cy="338554"/>
            </a:xfrm>
            <a:prstGeom prst="rect">
              <a:avLst/>
            </a:prstGeom>
            <a:solidFill>
              <a:schemeClr val="accent2">
                <a:lumMod val="20000"/>
                <a:lumOff val="80000"/>
              </a:schemeClr>
            </a:solidFill>
            <a:ln>
              <a:solidFill>
                <a:schemeClr val="tx1">
                  <a:lumMod val="95000"/>
                </a:schemeClr>
              </a:solidFill>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600" b="1" dirty="0" smtClean="0">
                  <a:solidFill>
                    <a:srgbClr val="3366FF"/>
                  </a:solidFill>
                  <a:latin typeface="Century" panose="02040604050505020304" pitchFamily="18" charset="0"/>
                  <a:ea typeface="ヒラギノ角ゴ ProN W6"/>
                  <a:cs typeface="ヒラギノ角ゴ ProN W6"/>
                  <a:sym typeface="ヒラギノ角ゴ ProN W3"/>
                </a:rPr>
                <a:t>CD63</a:t>
              </a:r>
              <a:r>
                <a:rPr lang="en-US" altLang="ja-JP" sz="1600" b="1" dirty="0" smtClean="0">
                  <a:solidFill>
                    <a:srgbClr val="53585F">
                      <a:lumMod val="50000"/>
                    </a:srgbClr>
                  </a:solidFill>
                  <a:latin typeface="Century" panose="02040604050505020304" pitchFamily="18" charset="0"/>
                  <a:ea typeface="ヒラギノ角ゴ ProN W6"/>
                  <a:cs typeface="ヒラギノ角ゴ ProN W6"/>
                  <a:sym typeface="ヒラギノ角ゴ ProN W3"/>
                </a:rPr>
                <a:t> </a:t>
              </a:r>
              <a:r>
                <a:rPr lang="en-US" altLang="ja-JP" sz="1600" b="1" dirty="0" smtClean="0">
                  <a:solidFill>
                    <a:srgbClr val="53585F">
                      <a:lumMod val="50000"/>
                    </a:srgbClr>
                  </a:solidFill>
                  <a:latin typeface="Century" panose="02040604050505020304" pitchFamily="18" charset="0"/>
                  <a:sym typeface="ヒラギノ角ゴ ProN W3"/>
                </a:rPr>
                <a:t>(exosome marker)</a:t>
              </a:r>
              <a:endParaRPr lang="ja-JP" altLang="en-US" sz="1600" b="1" dirty="0">
                <a:solidFill>
                  <a:srgbClr val="53585F">
                    <a:lumMod val="50000"/>
                  </a:srgbClr>
                </a:solidFill>
                <a:latin typeface="Century" panose="02040604050505020304" pitchFamily="18" charset="0"/>
                <a:sym typeface="ヒラギノ角ゴ ProN W3"/>
              </a:endParaRPr>
            </a:p>
          </p:txBody>
        </p:sp>
        <p:sp>
          <p:nvSpPr>
            <p:cNvPr id="78" name="正方形/長方形 77"/>
            <p:cNvSpPr/>
            <p:nvPr/>
          </p:nvSpPr>
          <p:spPr>
            <a:xfrm>
              <a:off x="4996249" y="1341756"/>
              <a:ext cx="2880789" cy="338554"/>
            </a:xfrm>
            <a:prstGeom prst="rect">
              <a:avLst/>
            </a:prstGeom>
            <a:solidFill>
              <a:schemeClr val="accent2">
                <a:lumMod val="20000"/>
                <a:lumOff val="80000"/>
              </a:schemeClr>
            </a:solidFill>
            <a:ln>
              <a:solidFill>
                <a:schemeClr val="tx1">
                  <a:lumMod val="95000"/>
                </a:schemeClr>
              </a:solidFill>
            </a:ln>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600" b="1" dirty="0" smtClean="0">
                  <a:solidFill>
                    <a:srgbClr val="FF6666"/>
                  </a:solidFill>
                  <a:latin typeface="Century" panose="02040604050505020304" pitchFamily="18" charset="0"/>
                  <a:ea typeface="ヒラギノ角ゴ ProN W6"/>
                  <a:cs typeface="ヒラギノ角ゴ ProN W6"/>
                  <a:sym typeface="ヒラギノ角ゴ ProN W3"/>
                </a:rPr>
                <a:t>CagA</a:t>
              </a:r>
              <a:r>
                <a:rPr lang="en-US" altLang="ja-JP" sz="1600" b="1" dirty="0" smtClean="0">
                  <a:solidFill>
                    <a:srgbClr val="53585F">
                      <a:lumMod val="50000"/>
                    </a:srgbClr>
                  </a:solidFill>
                  <a:latin typeface="Century" panose="02040604050505020304" pitchFamily="18" charset="0"/>
                  <a:ea typeface="ヒラギノ角ゴ ProN W6"/>
                  <a:cs typeface="ヒラギノ角ゴ ProN W6"/>
                  <a:sym typeface="ヒラギノ角ゴ ProN W3"/>
                </a:rPr>
                <a:t> </a:t>
              </a:r>
              <a:r>
                <a:rPr lang="en-US" altLang="ja-JP" sz="1600" b="1" dirty="0" smtClean="0">
                  <a:solidFill>
                    <a:srgbClr val="53585F">
                      <a:lumMod val="50000"/>
                    </a:srgbClr>
                  </a:solidFill>
                  <a:latin typeface="Century" panose="02040604050505020304" pitchFamily="18" charset="0"/>
                  <a:sym typeface="ヒラギノ角ゴ ProN W3"/>
                </a:rPr>
                <a:t>from Serum </a:t>
              </a:r>
              <a:r>
                <a:rPr lang="en-US" altLang="ja-JP" sz="1600" b="1" dirty="0" err="1" smtClean="0">
                  <a:solidFill>
                    <a:srgbClr val="53585F">
                      <a:lumMod val="50000"/>
                    </a:srgbClr>
                  </a:solidFill>
                  <a:latin typeface="Century" panose="02040604050505020304" pitchFamily="18" charset="0"/>
                  <a:sym typeface="ヒラギノ角ゴ ProN W3"/>
                </a:rPr>
                <a:t>Exosomes</a:t>
              </a:r>
              <a:endParaRPr lang="ja-JP" altLang="en-US" sz="1600" b="1" dirty="0">
                <a:solidFill>
                  <a:srgbClr val="53585F">
                    <a:lumMod val="50000"/>
                  </a:srgbClr>
                </a:solidFill>
                <a:latin typeface="Century" panose="02040604050505020304" pitchFamily="18" charset="0"/>
                <a:sym typeface="ヒラギノ角ゴ ProN W3"/>
              </a:endParaRPr>
            </a:p>
          </p:txBody>
        </p:sp>
        <p:sp>
          <p:nvSpPr>
            <p:cNvPr id="79" name="正方形/長方形 78"/>
            <p:cNvSpPr/>
            <p:nvPr/>
          </p:nvSpPr>
          <p:spPr>
            <a:xfrm>
              <a:off x="5435510" y="4117496"/>
              <a:ext cx="957313" cy="338554"/>
            </a:xfrm>
            <a:prstGeom prst="rect">
              <a:avLst/>
            </a:prstGeom>
            <a:noFill/>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600" b="1" dirty="0" smtClean="0">
                  <a:solidFill>
                    <a:srgbClr val="53585F"/>
                  </a:solidFill>
                  <a:latin typeface="Century" panose="02040604050505020304" pitchFamily="18" charset="0"/>
                  <a:ea typeface="ヒラギノ角ゴ ProN W6"/>
                  <a:cs typeface="ヒラギノ角ゴ ProN W6"/>
                  <a:sym typeface="ヒラギノ角ゴ ProN W3"/>
                </a:rPr>
                <a:t>Infected</a:t>
              </a:r>
              <a:endParaRPr lang="ja-JP" altLang="en-US" sz="1600" b="1" dirty="0">
                <a:solidFill>
                  <a:srgbClr val="53585F"/>
                </a:solidFill>
                <a:latin typeface="Century" panose="02040604050505020304" pitchFamily="18" charset="0"/>
                <a:ea typeface="ヒラギノ角ゴ ProN W6"/>
                <a:cs typeface="ヒラギノ角ゴ ProN W6"/>
                <a:sym typeface="ヒラギノ角ゴ ProN W3"/>
              </a:endParaRPr>
            </a:p>
          </p:txBody>
        </p:sp>
        <p:sp>
          <p:nvSpPr>
            <p:cNvPr id="80" name="正方形/長方形 79"/>
            <p:cNvSpPr/>
            <p:nvPr/>
          </p:nvSpPr>
          <p:spPr>
            <a:xfrm>
              <a:off x="7235562" y="4117496"/>
              <a:ext cx="1734565" cy="338554"/>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600" b="1" dirty="0">
                  <a:solidFill>
                    <a:srgbClr val="53585F"/>
                  </a:solidFill>
                  <a:latin typeface="Century" panose="02040604050505020304" pitchFamily="18" charset="0"/>
                  <a:ea typeface="ヒラギノ角ゴ ProN W6"/>
                  <a:cs typeface="ヒラギノ角ゴ ProN W6"/>
                  <a:sym typeface="ヒラギノ角ゴ ProN W3"/>
                </a:rPr>
                <a:t>U</a:t>
              </a:r>
              <a:r>
                <a:rPr lang="en-US" altLang="ja-JP" sz="1600" b="1" dirty="0" smtClean="0">
                  <a:solidFill>
                    <a:srgbClr val="53585F"/>
                  </a:solidFill>
                  <a:latin typeface="Century" panose="02040604050505020304" pitchFamily="18" charset="0"/>
                  <a:ea typeface="ヒラギノ角ゴ ProN W6"/>
                  <a:cs typeface="ヒラギノ角ゴ ProN W6"/>
                  <a:sym typeface="ヒラギノ角ゴ ProN W3"/>
                </a:rPr>
                <a:t>ninfected</a:t>
              </a:r>
              <a:endParaRPr lang="ja-JP" altLang="en-US" sz="1600" b="1" dirty="0">
                <a:solidFill>
                  <a:srgbClr val="53585F"/>
                </a:solidFill>
                <a:latin typeface="Century" panose="02040604050505020304" pitchFamily="18" charset="0"/>
                <a:ea typeface="ヒラギノ角ゴ ProN W6"/>
                <a:cs typeface="ヒラギノ角ゴ ProN W6"/>
                <a:sym typeface="ヒラギノ角ゴ ProN W3"/>
              </a:endParaRPr>
            </a:p>
          </p:txBody>
        </p:sp>
        <p:sp>
          <p:nvSpPr>
            <p:cNvPr id="81" name="正方形/長方形 80"/>
            <p:cNvSpPr/>
            <p:nvPr/>
          </p:nvSpPr>
          <p:spPr>
            <a:xfrm>
              <a:off x="5696681" y="988482"/>
              <a:ext cx="2416046" cy="338554"/>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1600" b="1" dirty="0" smtClean="0">
                  <a:solidFill>
                    <a:srgbClr val="231F20"/>
                  </a:solidFill>
                  <a:latin typeface="Century" panose="02040604050505020304" pitchFamily="18" charset="0"/>
                  <a:ea typeface="ヒラギノ角ゴ ProN W6"/>
                  <a:cs typeface="ヒラギノ角ゴ ProN W6"/>
                  <a:sym typeface="ヒラギノ角ゴ ProN W3"/>
                </a:rPr>
                <a:t>[Mass Chromatograms]</a:t>
              </a:r>
              <a:endParaRPr lang="ja-JP" altLang="en-US" sz="1600" b="1" dirty="0">
                <a:solidFill>
                  <a:srgbClr val="FFFFFF"/>
                </a:solidFill>
                <a:latin typeface="Century" panose="02040604050505020304" pitchFamily="18" charset="0"/>
                <a:ea typeface="ヒラギノ角ゴ ProN W6"/>
                <a:cs typeface="ヒラギノ角ゴ ProN W6"/>
                <a:sym typeface="ヒラギノ角ゴ ProN W3"/>
              </a:endParaRPr>
            </a:p>
          </p:txBody>
        </p:sp>
        <p:sp>
          <p:nvSpPr>
            <p:cNvPr id="48" name="正方形/長方形 47"/>
            <p:cNvSpPr/>
            <p:nvPr/>
          </p:nvSpPr>
          <p:spPr>
            <a:xfrm>
              <a:off x="5186306" y="6352875"/>
              <a:ext cx="3999814" cy="523220"/>
            </a:xfrm>
            <a:prstGeom prst="rect">
              <a:avLst/>
            </a:prstGeom>
          </p:spPr>
          <p:txBody>
            <a:bodyPr wrap="none">
              <a:spAutoFit/>
            </a:bodyPr>
            <a:lstStyle/>
            <a:p>
              <a:pPr algn="r" defTabSz="410751"/>
              <a:r>
                <a:rPr kumimoji="0" lang="en-US" altLang="ja-JP" sz="1400" b="1" i="1" kern="0" dirty="0" err="1" smtClean="0">
                  <a:solidFill>
                    <a:schemeClr val="bg2"/>
                  </a:solidFill>
                  <a:latin typeface="Century" panose="02040604050505020304" pitchFamily="18" charset="0"/>
                  <a:ea typeface="ヒラギノ角ゴ ProN W6"/>
                  <a:cs typeface="ヒラギノ角ゴ ProN W6"/>
                  <a:sym typeface="ヒラギノ角ゴ ProN W3"/>
                </a:rPr>
                <a:t>Sci</a:t>
              </a:r>
              <a:r>
                <a:rPr kumimoji="0" lang="en-US" altLang="ja-JP" sz="1400" b="1" i="1" kern="0" dirty="0" smtClean="0">
                  <a:solidFill>
                    <a:schemeClr val="bg2"/>
                  </a:solidFill>
                  <a:latin typeface="Century" panose="02040604050505020304" pitchFamily="18" charset="0"/>
                  <a:ea typeface="ヒラギノ角ゴ ProN W6"/>
                  <a:cs typeface="ヒラギノ角ゴ ProN W6"/>
                  <a:sym typeface="ヒラギノ角ゴ ProN W3"/>
                </a:rPr>
                <a:t> </a:t>
              </a:r>
              <a:r>
                <a:rPr kumimoji="0" lang="en-US" altLang="ja-JP" sz="1400" b="1" i="1" kern="0" dirty="0">
                  <a:solidFill>
                    <a:schemeClr val="bg2"/>
                  </a:solidFill>
                  <a:latin typeface="Century" panose="02040604050505020304" pitchFamily="18" charset="0"/>
                  <a:ea typeface="ヒラギノ角ゴ ProN W6"/>
                  <a:cs typeface="ヒラギノ角ゴ ProN W6"/>
                  <a:sym typeface="ヒラギノ角ゴ ProN W3"/>
                </a:rPr>
                <a:t>Rep. </a:t>
              </a:r>
              <a:r>
                <a:rPr kumimoji="0" lang="en-US" altLang="ja-JP" sz="1400" b="1" kern="0" dirty="0">
                  <a:solidFill>
                    <a:schemeClr val="bg2"/>
                  </a:solidFill>
                  <a:latin typeface="Century" panose="02040604050505020304" pitchFamily="18" charset="0"/>
                  <a:ea typeface="ヒラギノ角ゴ ProN W6"/>
                  <a:cs typeface="ヒラギノ角ゴ ProN W6"/>
                  <a:sym typeface="ヒラギノ角ゴ ProN W3"/>
                </a:rPr>
                <a:t>2016 (PMID: 26739388</a:t>
              </a:r>
              <a:r>
                <a:rPr kumimoji="0" lang="en-US" altLang="ja-JP" sz="1400" b="1" kern="0" dirty="0" smtClean="0">
                  <a:solidFill>
                    <a:schemeClr val="bg2"/>
                  </a:solidFill>
                  <a:latin typeface="Century" panose="02040604050505020304" pitchFamily="18" charset="0"/>
                  <a:ea typeface="ヒラギノ角ゴ ProN W6"/>
                  <a:cs typeface="ヒラギノ角ゴ ProN W6"/>
                  <a:sym typeface="ヒラギノ角ゴ ProN W3"/>
                </a:rPr>
                <a:t>)</a:t>
              </a:r>
            </a:p>
            <a:p>
              <a:pPr algn="r" defTabSz="410751"/>
              <a:r>
                <a:rPr kumimoji="0" lang="en-US" altLang="ja-JP" sz="1400" b="1" i="1" kern="0" dirty="0" smtClean="0">
                  <a:solidFill>
                    <a:schemeClr val="bg2"/>
                  </a:solidFill>
                  <a:latin typeface="Century" panose="02040604050505020304" pitchFamily="18" charset="0"/>
                  <a:ea typeface="ヒラギノ角ゴ ProN W6"/>
                  <a:cs typeface="ヒラギノ角ゴ ProN W6"/>
                  <a:sym typeface="ヒラギノ角ゴ ProN W3"/>
                </a:rPr>
                <a:t>Proc. Natl. Acad. Sci.</a:t>
              </a:r>
              <a:r>
                <a:rPr kumimoji="0" lang="en-US" altLang="ja-JP" sz="1400" b="1" kern="0" dirty="0" smtClean="0">
                  <a:solidFill>
                    <a:schemeClr val="bg2"/>
                  </a:solidFill>
                  <a:latin typeface="Century" panose="02040604050505020304" pitchFamily="18" charset="0"/>
                  <a:ea typeface="ヒラギノ角ゴ ProN W6"/>
                  <a:cs typeface="ヒラギノ角ゴ ProN W6"/>
                  <a:sym typeface="ヒラギノ角ゴ ProN W3"/>
                </a:rPr>
                <a:t> 2008</a:t>
              </a:r>
              <a:r>
                <a:rPr kumimoji="0" lang="ja-JP" altLang="en-US" sz="1400" b="1" kern="0" dirty="0">
                  <a:solidFill>
                    <a:schemeClr val="bg2"/>
                  </a:solidFill>
                  <a:latin typeface="Century" panose="02040604050505020304" pitchFamily="18" charset="0"/>
                  <a:ea typeface="ヒラギノ角ゴ ProN W6"/>
                  <a:cs typeface="ヒラギノ角ゴ ProN W6"/>
                  <a:sym typeface="ヒラギノ角ゴ ProN W3"/>
                </a:rPr>
                <a:t> </a:t>
              </a:r>
              <a:r>
                <a:rPr kumimoji="0" lang="en-US" altLang="ja-JP" sz="1400" b="1" kern="0" dirty="0" smtClean="0">
                  <a:solidFill>
                    <a:schemeClr val="bg2"/>
                  </a:solidFill>
                  <a:latin typeface="Century" panose="02040604050505020304" pitchFamily="18" charset="0"/>
                  <a:ea typeface="ヒラギノ角ゴ ProN W6"/>
                  <a:cs typeface="ヒラギノ角ゴ ProN W6"/>
                  <a:sym typeface="ヒラギノ角ゴ ProN W3"/>
                </a:rPr>
                <a:t>(</a:t>
              </a:r>
              <a:r>
                <a:rPr kumimoji="0" lang="en-US" altLang="ja-JP" sz="1400" b="1" kern="0" dirty="0">
                  <a:solidFill>
                    <a:schemeClr val="bg2"/>
                  </a:solidFill>
                  <a:latin typeface="Century" panose="02040604050505020304" pitchFamily="18" charset="0"/>
                  <a:ea typeface="ヒラギノ角ゴ ProN W6"/>
                  <a:cs typeface="ヒラギノ角ゴ ProN W6"/>
                  <a:sym typeface="ヒラギノ角ゴ ProN W3"/>
                </a:rPr>
                <a:t>PMID:18192401 ) </a:t>
              </a:r>
              <a:endParaRPr kumimoji="0" lang="ja-JP" altLang="en-US" sz="1400" b="1" kern="0" dirty="0">
                <a:solidFill>
                  <a:schemeClr val="bg2"/>
                </a:solidFill>
                <a:latin typeface="Century" panose="02040604050505020304" pitchFamily="18" charset="0"/>
                <a:ea typeface="ヒラギノ角ゴ ProN W6"/>
                <a:cs typeface="ヒラギノ角ゴ ProN W6"/>
                <a:sym typeface="ヒラギノ角ゴ ProN W3"/>
              </a:endParaRPr>
            </a:p>
          </p:txBody>
        </p:sp>
      </p:grpSp>
      <p:sp>
        <p:nvSpPr>
          <p:cNvPr id="49" name="正方形/長方形 48"/>
          <p:cNvSpPr/>
          <p:nvPr/>
        </p:nvSpPr>
        <p:spPr>
          <a:xfrm>
            <a:off x="10886" y="234000"/>
            <a:ext cx="7767000" cy="492443"/>
          </a:xfrm>
          <a:prstGeom prst="rect">
            <a:avLst/>
          </a:prstGeom>
        </p:spPr>
        <p:txBody>
          <a:bodyPr wrap="square">
            <a:spAutoFit/>
          </a:bodyPr>
          <a:lstStyle/>
          <a:p>
            <a:r>
              <a:rPr lang="en-US" altLang="ja-JP" sz="2600" b="1" i="1" dirty="0">
                <a:solidFill>
                  <a:prstClr val="white"/>
                </a:solidFill>
                <a:latin typeface="Century" panose="02040604050505020304" pitchFamily="18" charset="0"/>
                <a:ea typeface="ＭＳ Ｐゴシック"/>
              </a:rPr>
              <a:t>H. pylori </a:t>
            </a:r>
            <a:r>
              <a:rPr lang="en-US" altLang="ja-JP" sz="2600" b="1" i="1" dirty="0" smtClean="0">
                <a:solidFill>
                  <a:prstClr val="white"/>
                </a:solidFill>
                <a:latin typeface="Century" panose="02040604050505020304" pitchFamily="18" charset="0"/>
                <a:ea typeface="ＭＳ Ｐゴシック"/>
              </a:rPr>
              <a:t> </a:t>
            </a:r>
            <a:r>
              <a:rPr lang="en-US" altLang="ja-JP" sz="2600" b="1" dirty="0" err="1" smtClean="0">
                <a:solidFill>
                  <a:prstClr val="white"/>
                </a:solidFill>
                <a:latin typeface="Century" panose="02040604050505020304" pitchFamily="18" charset="0"/>
                <a:ea typeface="ＭＳ Ｐゴシック"/>
              </a:rPr>
              <a:t>CagA</a:t>
            </a:r>
            <a:r>
              <a:rPr lang="en-US" altLang="ja-JP" sz="2600" b="1" dirty="0" smtClean="0">
                <a:solidFill>
                  <a:prstClr val="white"/>
                </a:solidFill>
                <a:latin typeface="Century" panose="02040604050505020304" pitchFamily="18" charset="0"/>
                <a:ea typeface="ＭＳ Ｐゴシック"/>
              </a:rPr>
              <a:t> </a:t>
            </a:r>
            <a:r>
              <a:rPr lang="en-US" altLang="ja-JP" sz="2600" b="1" dirty="0">
                <a:solidFill>
                  <a:prstClr val="white"/>
                </a:solidFill>
                <a:latin typeface="Century" panose="02040604050505020304" pitchFamily="18" charset="0"/>
                <a:ea typeface="ＭＳ Ｐゴシック"/>
              </a:rPr>
              <a:t>was </a:t>
            </a:r>
            <a:r>
              <a:rPr lang="en-US" altLang="ja-JP" sz="2600" b="1" dirty="0" smtClean="0">
                <a:solidFill>
                  <a:prstClr val="white"/>
                </a:solidFill>
                <a:latin typeface="Century" panose="02040604050505020304" pitchFamily="18" charset="0"/>
                <a:ea typeface="ＭＳ Ｐゴシック"/>
              </a:rPr>
              <a:t>Detected </a:t>
            </a:r>
            <a:r>
              <a:rPr lang="en-US" altLang="ja-JP" sz="2600" b="1" dirty="0">
                <a:solidFill>
                  <a:prstClr val="white"/>
                </a:solidFill>
                <a:latin typeface="Century" panose="02040604050505020304" pitchFamily="18" charset="0"/>
                <a:ea typeface="ＭＳ Ｐゴシック"/>
              </a:rPr>
              <a:t>in </a:t>
            </a:r>
            <a:r>
              <a:rPr lang="en-US" altLang="ja-JP" sz="2600" b="1" dirty="0" smtClean="0">
                <a:solidFill>
                  <a:prstClr val="white"/>
                </a:solidFill>
                <a:latin typeface="Century" panose="02040604050505020304" pitchFamily="18" charset="0"/>
                <a:ea typeface="ＭＳ Ｐゴシック"/>
              </a:rPr>
              <a:t>Serum Exosomes</a:t>
            </a:r>
            <a:endParaRPr lang="en-US" altLang="ja-JP" sz="2600" b="1" dirty="0">
              <a:solidFill>
                <a:prstClr val="white"/>
              </a:solidFill>
              <a:latin typeface="Century" panose="02040604050505020304" pitchFamily="18" charset="0"/>
              <a:ea typeface="ＭＳ Ｐゴシック"/>
            </a:endParaRPr>
          </a:p>
        </p:txBody>
      </p:sp>
    </p:spTree>
    <p:extLst>
      <p:ext uri="{BB962C8B-B14F-4D97-AF65-F5344CB8AC3E}">
        <p14:creationId xmlns:p14="http://schemas.microsoft.com/office/powerpoint/2010/main" val="209221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257000" y="587774"/>
            <a:ext cx="4500000" cy="2019557"/>
          </a:xfrm>
          <a:prstGeom prst="rect">
            <a:avLst/>
          </a:prstGeom>
          <a:ln>
            <a:solidFill>
              <a:schemeClr val="tx1"/>
            </a:solidFill>
          </a:ln>
          <a:effectLst>
            <a:outerShdw blurRad="292100" dist="139700" dir="2700000" algn="tl" rotWithShape="0">
              <a:srgbClr val="333333">
                <a:alpha val="65000"/>
              </a:srgbClr>
            </a:outerShdw>
          </a:effectLst>
        </p:spPr>
      </p:pic>
      <p:pic>
        <p:nvPicPr>
          <p:cNvPr id="2" name="図 1"/>
          <p:cNvPicPr>
            <a:picLocks noChangeAspect="1"/>
          </p:cNvPicPr>
          <p:nvPr/>
        </p:nvPicPr>
        <p:blipFill>
          <a:blip r:embed="rId3"/>
          <a:stretch>
            <a:fillRect/>
          </a:stretch>
        </p:blipFill>
        <p:spPr>
          <a:xfrm>
            <a:off x="4257000" y="2702774"/>
            <a:ext cx="4500000" cy="3876226"/>
          </a:xfrm>
          <a:prstGeom prst="rect">
            <a:avLst/>
          </a:prstGeom>
          <a:ln>
            <a:solidFill>
              <a:schemeClr val="tx1"/>
            </a:solid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000" y="1323332"/>
            <a:ext cx="1485000" cy="367002"/>
          </a:xfrm>
          <a:prstGeom prst="rect">
            <a:avLst/>
          </a:prstGeom>
        </p:spPr>
      </p:pic>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7000" y="1323332"/>
            <a:ext cx="1485000" cy="367002"/>
          </a:xfrm>
          <a:prstGeom prst="rect">
            <a:avLst/>
          </a:prstGeom>
        </p:spPr>
      </p:pic>
      <p:sp>
        <p:nvSpPr>
          <p:cNvPr id="7" name="正方形/長方形 6"/>
          <p:cNvSpPr/>
          <p:nvPr/>
        </p:nvSpPr>
        <p:spPr>
          <a:xfrm>
            <a:off x="1487656" y="594000"/>
            <a:ext cx="1354090" cy="369332"/>
          </a:xfrm>
          <a:prstGeom prst="rect">
            <a:avLst/>
          </a:prstGeom>
        </p:spPr>
        <p:txBody>
          <a:bodyPr wrap="none">
            <a:spAutoFit/>
          </a:bodyPr>
          <a:lstStyle/>
          <a:p>
            <a:pPr algn="ctr"/>
            <a:r>
              <a:rPr lang="en-US" altLang="ja-JP" b="1" dirty="0" smtClean="0">
                <a:latin typeface="Arial Narrow" panose="020B0606020202030204" pitchFamily="34" charset="0"/>
              </a:rPr>
              <a:t>WT-A10 cells</a:t>
            </a:r>
            <a:endParaRPr lang="ja-JP" altLang="en-US" dirty="0"/>
          </a:p>
        </p:txBody>
      </p:sp>
      <p:sp>
        <p:nvSpPr>
          <p:cNvPr id="8" name="正方形/長方形 7"/>
          <p:cNvSpPr/>
          <p:nvPr/>
        </p:nvSpPr>
        <p:spPr>
          <a:xfrm>
            <a:off x="594253" y="1728332"/>
            <a:ext cx="1160895" cy="369332"/>
          </a:xfrm>
          <a:prstGeom prst="rect">
            <a:avLst/>
          </a:prstGeom>
        </p:spPr>
        <p:txBody>
          <a:bodyPr wrap="none">
            <a:spAutoFit/>
          </a:bodyPr>
          <a:lstStyle/>
          <a:p>
            <a:pPr algn="ctr"/>
            <a:r>
              <a:rPr lang="en-US" altLang="ja-JP" b="1" dirty="0" smtClean="0">
                <a:solidFill>
                  <a:srgbClr val="FF0000"/>
                </a:solidFill>
                <a:latin typeface="Arial Narrow" panose="020B0606020202030204" pitchFamily="34" charset="0"/>
              </a:rPr>
              <a:t>HA-CagA</a:t>
            </a:r>
            <a:r>
              <a:rPr lang="en-US" altLang="ja-JP" b="1" baseline="30000" dirty="0" smtClean="0">
                <a:solidFill>
                  <a:srgbClr val="FF0000"/>
                </a:solidFill>
                <a:latin typeface="Arial Narrow" panose="020B0606020202030204" pitchFamily="34" charset="0"/>
              </a:rPr>
              <a:t>++</a:t>
            </a:r>
            <a:endParaRPr lang="ja-JP" altLang="en-US" baseline="30000" dirty="0">
              <a:solidFill>
                <a:srgbClr val="FF0000"/>
              </a:solidFill>
            </a:endParaRPr>
          </a:p>
        </p:txBody>
      </p:sp>
      <p:sp>
        <p:nvSpPr>
          <p:cNvPr id="9" name="正方形/長方形 8"/>
          <p:cNvSpPr/>
          <p:nvPr/>
        </p:nvSpPr>
        <p:spPr>
          <a:xfrm>
            <a:off x="2576195" y="1728332"/>
            <a:ext cx="1247009" cy="369332"/>
          </a:xfrm>
          <a:prstGeom prst="rect">
            <a:avLst/>
          </a:prstGeom>
        </p:spPr>
        <p:txBody>
          <a:bodyPr wrap="none">
            <a:spAutoFit/>
          </a:bodyPr>
          <a:lstStyle/>
          <a:p>
            <a:pPr algn="ctr"/>
            <a:r>
              <a:rPr lang="en-US" altLang="ja-JP" b="1" dirty="0" smtClean="0">
                <a:latin typeface="Arial Narrow" panose="020B0606020202030204" pitchFamily="34" charset="0"/>
              </a:rPr>
              <a:t>HA-CagA (-)</a:t>
            </a:r>
            <a:endParaRPr lang="ja-JP" altLang="en-US" baseline="30000" dirty="0"/>
          </a:p>
        </p:txBody>
      </p:sp>
      <p:pic>
        <p:nvPicPr>
          <p:cNvPr id="10" name="Picture 2" descr="D:\Research Files\自作お絵描きファイル\Arrow Gold.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5400000">
            <a:off x="1948653" y="2056679"/>
            <a:ext cx="458762" cy="70206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480771" y="2574000"/>
            <a:ext cx="3326553" cy="400110"/>
          </a:xfrm>
          <a:prstGeom prst="rect">
            <a:avLst/>
          </a:prstGeom>
        </p:spPr>
        <p:txBody>
          <a:bodyPr wrap="none">
            <a:spAutoFit/>
          </a:bodyPr>
          <a:lstStyle/>
          <a:p>
            <a:pPr algn="ctr"/>
            <a:r>
              <a:rPr lang="en-US" altLang="ja-JP" sz="2000" b="1" dirty="0" smtClean="0">
                <a:latin typeface="Arial Narrow" panose="020B0606020202030204" pitchFamily="34" charset="0"/>
              </a:rPr>
              <a:t>Isolate exosomes from medium</a:t>
            </a:r>
            <a:endParaRPr lang="ja-JP" altLang="en-US" sz="2000" dirty="0"/>
          </a:p>
        </p:txBody>
      </p:sp>
      <p:pic>
        <p:nvPicPr>
          <p:cNvPr id="12" name="Picture 2" descr="D:\Research Files\自作お絵描きファイル\Arrow Gold.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5400000">
            <a:off x="1955515" y="3028584"/>
            <a:ext cx="458762" cy="70206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206121" y="4018890"/>
            <a:ext cx="3889591" cy="400110"/>
          </a:xfrm>
          <a:prstGeom prst="rect">
            <a:avLst/>
          </a:prstGeom>
        </p:spPr>
        <p:txBody>
          <a:bodyPr wrap="none">
            <a:spAutoFit/>
          </a:bodyPr>
          <a:lstStyle/>
          <a:p>
            <a:pPr algn="ctr"/>
            <a:r>
              <a:rPr lang="en-US" altLang="ja-JP" sz="2000" b="1" dirty="0" smtClean="0">
                <a:latin typeface="Arial Narrow" panose="020B0606020202030204" pitchFamily="34" charset="0"/>
              </a:rPr>
              <a:t>Add</a:t>
            </a:r>
            <a:r>
              <a:rPr lang="ja-JP" altLang="en-US" sz="2000" b="1" dirty="0" smtClean="0">
                <a:latin typeface="Arial Narrow" panose="020B0606020202030204" pitchFamily="34" charset="0"/>
              </a:rPr>
              <a:t> </a:t>
            </a:r>
            <a:r>
              <a:rPr lang="en-US" altLang="ja-JP" sz="2000" b="1" dirty="0" smtClean="0">
                <a:latin typeface="Arial Narrow" panose="020B0606020202030204" pitchFamily="34" charset="0"/>
              </a:rPr>
              <a:t>exosomes to media of AGS cells</a:t>
            </a:r>
            <a:endParaRPr lang="ja-JP" altLang="en-US" sz="2000" dirty="0"/>
          </a:p>
        </p:txBody>
      </p:sp>
      <p:pic>
        <p:nvPicPr>
          <p:cNvPr id="14" name="Picture 2" descr="D:\Research Files\自作お絵描きファイル\Arrow Gold.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5400000">
            <a:off x="1955515" y="4747347"/>
            <a:ext cx="458762" cy="70206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252000" y="5421114"/>
            <a:ext cx="3844322" cy="707886"/>
          </a:xfrm>
          <a:prstGeom prst="rect">
            <a:avLst/>
          </a:prstGeom>
        </p:spPr>
        <p:txBody>
          <a:bodyPr wrap="none">
            <a:spAutoFit/>
          </a:bodyPr>
          <a:lstStyle/>
          <a:p>
            <a:pPr marL="342900" indent="-342900">
              <a:buFont typeface="Arial" panose="020B0604020202020204" pitchFamily="34" charset="0"/>
              <a:buChar char="•"/>
            </a:pPr>
            <a:r>
              <a:rPr lang="en-US" altLang="ja-JP" sz="2000" b="1" dirty="0" smtClean="0">
                <a:solidFill>
                  <a:srgbClr val="006600"/>
                </a:solidFill>
                <a:latin typeface="Arial Narrow" panose="020B0606020202030204" pitchFamily="34" charset="0"/>
              </a:rPr>
              <a:t>Check exosome incorporation</a:t>
            </a:r>
          </a:p>
          <a:p>
            <a:pPr marL="342900" indent="-342900">
              <a:buFont typeface="Arial" panose="020B0604020202020204" pitchFamily="34" charset="0"/>
              <a:buChar char="•"/>
            </a:pPr>
            <a:r>
              <a:rPr lang="en-US" altLang="ja-JP" sz="2000" b="1" dirty="0" smtClean="0">
                <a:solidFill>
                  <a:srgbClr val="006600"/>
                </a:solidFill>
                <a:latin typeface="Arial Narrow" panose="020B0606020202030204" pitchFamily="34" charset="0"/>
              </a:rPr>
              <a:t>Observe cell morphology change</a:t>
            </a:r>
            <a:endParaRPr lang="ja-JP" altLang="en-US" sz="2000" dirty="0">
              <a:solidFill>
                <a:srgbClr val="006600"/>
              </a:solidFill>
            </a:endParaRPr>
          </a:p>
        </p:txBody>
      </p:sp>
      <p:sp>
        <p:nvSpPr>
          <p:cNvPr id="16" name="正方形/長方形 15"/>
          <p:cNvSpPr/>
          <p:nvPr/>
        </p:nvSpPr>
        <p:spPr>
          <a:xfrm>
            <a:off x="731494" y="997699"/>
            <a:ext cx="845104" cy="369332"/>
          </a:xfrm>
          <a:prstGeom prst="rect">
            <a:avLst/>
          </a:prstGeom>
        </p:spPr>
        <p:txBody>
          <a:bodyPr wrap="none">
            <a:spAutoFit/>
          </a:bodyPr>
          <a:lstStyle/>
          <a:p>
            <a:pPr algn="ctr"/>
            <a:r>
              <a:rPr lang="en-US" altLang="ja-JP" b="1" dirty="0" smtClean="0">
                <a:solidFill>
                  <a:srgbClr val="FF0000"/>
                </a:solidFill>
                <a:latin typeface="Arial Narrow" panose="020B0606020202030204" pitchFamily="34" charset="0"/>
              </a:rPr>
              <a:t>Dox-off</a:t>
            </a:r>
            <a:endParaRPr lang="ja-JP" altLang="en-US" dirty="0">
              <a:solidFill>
                <a:srgbClr val="FF0000"/>
              </a:solidFill>
            </a:endParaRPr>
          </a:p>
        </p:txBody>
      </p:sp>
      <p:sp>
        <p:nvSpPr>
          <p:cNvPr id="17" name="正方形/長方形 16"/>
          <p:cNvSpPr/>
          <p:nvPr/>
        </p:nvSpPr>
        <p:spPr>
          <a:xfrm>
            <a:off x="2741705" y="999000"/>
            <a:ext cx="835485" cy="369332"/>
          </a:xfrm>
          <a:prstGeom prst="rect">
            <a:avLst/>
          </a:prstGeom>
        </p:spPr>
        <p:txBody>
          <a:bodyPr wrap="none">
            <a:spAutoFit/>
          </a:bodyPr>
          <a:lstStyle/>
          <a:p>
            <a:pPr algn="ctr"/>
            <a:r>
              <a:rPr lang="en-US" altLang="ja-JP" b="1" dirty="0" smtClean="0">
                <a:latin typeface="Arial Narrow" panose="020B0606020202030204" pitchFamily="34" charset="0"/>
              </a:rPr>
              <a:t>Dox-on</a:t>
            </a:r>
            <a:endParaRPr lang="ja-JP" altLang="en-US" dirty="0"/>
          </a:p>
        </p:txBody>
      </p:sp>
      <p:pic>
        <p:nvPicPr>
          <p:cNvPr id="18" name="図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000" y="4419000"/>
            <a:ext cx="1485000" cy="367002"/>
          </a:xfrm>
          <a:prstGeom prst="rect">
            <a:avLst/>
          </a:prstGeom>
        </p:spPr>
      </p:pic>
      <p:pic>
        <p:nvPicPr>
          <p:cNvPr id="19" name="図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7000" y="4419000"/>
            <a:ext cx="1485000" cy="367002"/>
          </a:xfrm>
          <a:prstGeom prst="rect">
            <a:avLst/>
          </a:prstGeom>
        </p:spPr>
      </p:pic>
      <p:sp>
        <p:nvSpPr>
          <p:cNvPr id="20" name="正方形/長方形 19"/>
          <p:cNvSpPr/>
          <p:nvPr/>
        </p:nvSpPr>
        <p:spPr>
          <a:xfrm>
            <a:off x="521467" y="3654000"/>
            <a:ext cx="3286477" cy="338554"/>
          </a:xfrm>
          <a:prstGeom prst="rect">
            <a:avLst/>
          </a:prstGeom>
        </p:spPr>
        <p:txBody>
          <a:bodyPr wrap="none">
            <a:spAutoFit/>
          </a:bodyPr>
          <a:lstStyle/>
          <a:p>
            <a:pPr algn="ctr"/>
            <a:r>
              <a:rPr lang="en-US" altLang="ja-JP" sz="1600" b="1" dirty="0" smtClean="0">
                <a:latin typeface="Arial Narrow" panose="020B0606020202030204" pitchFamily="34" charset="0"/>
              </a:rPr>
              <a:t>Label exosomes with fluorescence dye</a:t>
            </a:r>
            <a:endParaRPr lang="ja-JP" altLang="en-US" sz="1600" dirty="0"/>
          </a:p>
        </p:txBody>
      </p:sp>
      <p:sp>
        <p:nvSpPr>
          <p:cNvPr id="21" name="円/楕円 20"/>
          <p:cNvSpPr/>
          <p:nvPr/>
        </p:nvSpPr>
        <p:spPr>
          <a:xfrm>
            <a:off x="837000" y="3001015"/>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1017000" y="3153415"/>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792000" y="3153415"/>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882000" y="3316015"/>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1062000" y="2956015"/>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612000" y="3153415"/>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612000" y="2956015"/>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3222000" y="3024000"/>
            <a:ext cx="180000" cy="180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3402000" y="3176400"/>
            <a:ext cx="180000" cy="180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3177000" y="3176400"/>
            <a:ext cx="180000" cy="180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3267000" y="3339000"/>
            <a:ext cx="180000" cy="180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3447000" y="2979000"/>
            <a:ext cx="180000" cy="180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2997000" y="3176400"/>
            <a:ext cx="180000" cy="180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2997000" y="2979000"/>
            <a:ext cx="180000" cy="1800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27000" y="3429000"/>
            <a:ext cx="1527982" cy="338554"/>
          </a:xfrm>
          <a:prstGeom prst="rect">
            <a:avLst/>
          </a:prstGeom>
        </p:spPr>
        <p:txBody>
          <a:bodyPr wrap="none">
            <a:spAutoFit/>
          </a:bodyPr>
          <a:lstStyle/>
          <a:p>
            <a:pPr algn="ctr"/>
            <a:r>
              <a:rPr lang="en-US" altLang="ja-JP" sz="1600" b="1" dirty="0" err="1" smtClean="0">
                <a:solidFill>
                  <a:srgbClr val="FF0000"/>
                </a:solidFill>
                <a:latin typeface="Arial Narrow" panose="020B0606020202030204" pitchFamily="34" charset="0"/>
              </a:rPr>
              <a:t>CagA</a:t>
            </a:r>
            <a:r>
              <a:rPr lang="en-US" altLang="ja-JP" sz="1600" b="1" baseline="30000" dirty="0" smtClean="0">
                <a:solidFill>
                  <a:srgbClr val="FF0000"/>
                </a:solidFill>
                <a:latin typeface="Arial Narrow" panose="020B0606020202030204" pitchFamily="34" charset="0"/>
              </a:rPr>
              <a:t>++</a:t>
            </a:r>
            <a:r>
              <a:rPr lang="en-US" altLang="ja-JP" sz="1600" b="1" dirty="0" smtClean="0">
                <a:solidFill>
                  <a:srgbClr val="FF0000"/>
                </a:solidFill>
                <a:latin typeface="Arial Narrow" panose="020B0606020202030204" pitchFamily="34" charset="0"/>
              </a:rPr>
              <a:t> exosome</a:t>
            </a:r>
            <a:endParaRPr lang="ja-JP" altLang="en-US" sz="1600" dirty="0">
              <a:solidFill>
                <a:srgbClr val="FF0000"/>
              </a:solidFill>
            </a:endParaRPr>
          </a:p>
        </p:txBody>
      </p:sp>
      <p:sp>
        <p:nvSpPr>
          <p:cNvPr id="36" name="正方形/長方形 35"/>
          <p:cNvSpPr/>
          <p:nvPr/>
        </p:nvSpPr>
        <p:spPr>
          <a:xfrm>
            <a:off x="2637000" y="3450446"/>
            <a:ext cx="1605248" cy="338554"/>
          </a:xfrm>
          <a:prstGeom prst="rect">
            <a:avLst/>
          </a:prstGeom>
        </p:spPr>
        <p:txBody>
          <a:bodyPr wrap="none">
            <a:spAutoFit/>
          </a:bodyPr>
          <a:lstStyle/>
          <a:p>
            <a:pPr algn="ctr"/>
            <a:r>
              <a:rPr lang="en-US" altLang="ja-JP" sz="1600" b="1" dirty="0" err="1" smtClean="0">
                <a:solidFill>
                  <a:srgbClr val="0000FF"/>
                </a:solidFill>
                <a:latin typeface="Arial Narrow" panose="020B0606020202030204" pitchFamily="34" charset="0"/>
              </a:rPr>
              <a:t>CagA</a:t>
            </a:r>
            <a:r>
              <a:rPr lang="en-US" altLang="ja-JP" sz="1600" b="1" dirty="0" smtClean="0">
                <a:solidFill>
                  <a:srgbClr val="0000FF"/>
                </a:solidFill>
                <a:latin typeface="Arial Narrow" panose="020B0606020202030204" pitchFamily="34" charset="0"/>
              </a:rPr>
              <a:t> (-) exosome</a:t>
            </a:r>
            <a:endParaRPr lang="ja-JP" altLang="en-US" sz="1600" baseline="30000" dirty="0">
              <a:solidFill>
                <a:srgbClr val="0000FF"/>
              </a:solidFill>
            </a:endParaRPr>
          </a:p>
        </p:txBody>
      </p:sp>
      <p:sp>
        <p:nvSpPr>
          <p:cNvPr id="39" name="正方形/長方形 38"/>
          <p:cNvSpPr/>
          <p:nvPr/>
        </p:nvSpPr>
        <p:spPr>
          <a:xfrm>
            <a:off x="6255364" y="6541660"/>
            <a:ext cx="2869696" cy="307777"/>
          </a:xfrm>
          <a:prstGeom prst="rect">
            <a:avLst/>
          </a:prstGeom>
        </p:spPr>
        <p:txBody>
          <a:bodyPr wrap="none">
            <a:spAutoFit/>
          </a:bodyPr>
          <a:lstStyle/>
          <a:p>
            <a:pPr algn="r"/>
            <a:r>
              <a:rPr lang="en-US" altLang="ja-JP" sz="1400" b="1" i="1" dirty="0" err="1">
                <a:latin typeface="Century" panose="02040604050505020304" pitchFamily="18" charset="0"/>
              </a:rPr>
              <a:t>Sci</a:t>
            </a:r>
            <a:r>
              <a:rPr lang="en-US" altLang="ja-JP" sz="1400" b="1" i="1" dirty="0">
                <a:latin typeface="Century" panose="02040604050505020304" pitchFamily="18" charset="0"/>
              </a:rPr>
              <a:t> Rep. 2016 </a:t>
            </a:r>
            <a:r>
              <a:rPr lang="en-US" altLang="ja-JP" sz="1400" b="1" i="1" dirty="0" smtClean="0">
                <a:latin typeface="Century" panose="02040604050505020304" pitchFamily="18" charset="0"/>
              </a:rPr>
              <a:t>(PMID</a:t>
            </a:r>
            <a:r>
              <a:rPr lang="en-US" altLang="ja-JP" sz="1400" b="1" i="1" dirty="0">
                <a:latin typeface="Century" panose="02040604050505020304" pitchFamily="18" charset="0"/>
              </a:rPr>
              <a:t>: </a:t>
            </a:r>
            <a:r>
              <a:rPr lang="en-US" altLang="ja-JP" sz="1400" b="1" i="1" dirty="0" smtClean="0">
                <a:latin typeface="Century" panose="02040604050505020304" pitchFamily="18" charset="0"/>
              </a:rPr>
              <a:t>26739388)</a:t>
            </a:r>
            <a:endParaRPr lang="ja-JP" altLang="en-US" sz="1400" b="1" i="1" dirty="0">
              <a:latin typeface="Century" panose="02040604050505020304" pitchFamily="18" charset="0"/>
            </a:endParaRPr>
          </a:p>
        </p:txBody>
      </p:sp>
      <p:pic>
        <p:nvPicPr>
          <p:cNvPr id="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正方形/長方形 40"/>
          <p:cNvSpPr/>
          <p:nvPr/>
        </p:nvSpPr>
        <p:spPr>
          <a:xfrm>
            <a:off x="10886" y="234000"/>
            <a:ext cx="7767000" cy="492443"/>
          </a:xfrm>
          <a:prstGeom prst="rect">
            <a:avLst/>
          </a:prstGeom>
        </p:spPr>
        <p:txBody>
          <a:bodyPr wrap="square">
            <a:spAutoFit/>
          </a:bodyPr>
          <a:lstStyle/>
          <a:p>
            <a:r>
              <a:rPr lang="en-US" altLang="ja-JP" sz="2600" b="1" dirty="0" err="1" smtClean="0">
                <a:solidFill>
                  <a:schemeClr val="bg1"/>
                </a:solidFill>
                <a:latin typeface="Century" panose="02040604050505020304" pitchFamily="18" charset="0"/>
              </a:rPr>
              <a:t>CagA</a:t>
            </a:r>
            <a:r>
              <a:rPr lang="en-US" altLang="ja-JP" sz="2600" b="1" dirty="0" smtClean="0">
                <a:solidFill>
                  <a:schemeClr val="bg1"/>
                </a:solidFill>
                <a:latin typeface="Century" panose="02040604050505020304" pitchFamily="18" charset="0"/>
              </a:rPr>
              <a:t> </a:t>
            </a:r>
            <a:r>
              <a:rPr lang="en-US" altLang="ja-JP" sz="2600" b="1" dirty="0">
                <a:solidFill>
                  <a:schemeClr val="bg1"/>
                </a:solidFill>
                <a:latin typeface="Century" panose="02040604050505020304" pitchFamily="18" charset="0"/>
              </a:rPr>
              <a:t>is Delivered to Targeted Cells by Exosomes</a:t>
            </a:r>
          </a:p>
        </p:txBody>
      </p:sp>
    </p:spTree>
    <p:extLst>
      <p:ext uri="{BB962C8B-B14F-4D97-AF65-F5344CB8AC3E}">
        <p14:creationId xmlns:p14="http://schemas.microsoft.com/office/powerpoint/2010/main" val="37369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akiyoshi-lab.jp/wp-content/uploads/2016/02/20160112Nikkei.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7333" y="1037984"/>
            <a:ext cx="2892967" cy="301191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4"/>
          <a:stretch>
            <a:fillRect/>
          </a:stretch>
        </p:blipFill>
        <p:spPr>
          <a:xfrm>
            <a:off x="371272" y="988175"/>
            <a:ext cx="5067722" cy="3365284"/>
          </a:xfrm>
          <a:prstGeom prst="rect">
            <a:avLst/>
          </a:prstGeom>
        </p:spPr>
      </p:pic>
      <p:pic>
        <p:nvPicPr>
          <p:cNvPr id="3074" name="Picture 2" descr="http://www.jst.go.jp/pr/announce/20160107/icons/logo.gif"/>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48543"/>
          <a:stretch/>
        </p:blipFill>
        <p:spPr bwMode="auto">
          <a:xfrm>
            <a:off x="549764" y="1106879"/>
            <a:ext cx="541838" cy="4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6"/>
          <a:stretch>
            <a:fillRect/>
          </a:stretch>
        </p:blipFill>
        <p:spPr>
          <a:xfrm>
            <a:off x="4715100" y="4435477"/>
            <a:ext cx="4320000" cy="2368523"/>
          </a:xfrm>
          <a:prstGeom prst="rect">
            <a:avLst/>
          </a:prstGeom>
          <a:noFill/>
          <a:ln>
            <a:solidFill>
              <a:srgbClr val="53585F"/>
            </a:solidFill>
          </a:ln>
        </p:spPr>
      </p:pic>
      <p:pic>
        <p:nvPicPr>
          <p:cNvPr id="11" name="図 10"/>
          <p:cNvPicPr>
            <a:picLocks noChangeAspect="1"/>
          </p:cNvPicPr>
          <p:nvPr/>
        </p:nvPicPr>
        <p:blipFill>
          <a:blip r:embed="rId7"/>
          <a:stretch>
            <a:fillRect/>
          </a:stretch>
        </p:blipFill>
        <p:spPr>
          <a:xfrm>
            <a:off x="450450" y="4884575"/>
            <a:ext cx="3960000" cy="1919425"/>
          </a:xfrm>
          <a:prstGeom prst="rect">
            <a:avLst/>
          </a:prstGeom>
          <a:noFill/>
          <a:ln>
            <a:solidFill>
              <a:srgbClr val="53585F"/>
            </a:solidFill>
          </a:ln>
        </p:spPr>
      </p:pic>
      <p:sp>
        <p:nvSpPr>
          <p:cNvPr id="14" name="正方形/長方形 13"/>
          <p:cNvSpPr/>
          <p:nvPr/>
        </p:nvSpPr>
        <p:spPr>
          <a:xfrm>
            <a:off x="1375208" y="5766904"/>
            <a:ext cx="1999123" cy="216316"/>
          </a:xfrm>
          <a:prstGeom prst="rect">
            <a:avLst/>
          </a:prstGeom>
          <a:solidFill>
            <a:srgbClr val="FFFF00">
              <a:alpha val="13000"/>
            </a:srgbClr>
          </a:solidFill>
          <a:ln w="19050" cap="flat" cmpd="sng">
            <a:solidFill>
              <a:srgbClr val="FFCC66"/>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kumimoji="0" lang="ja-JP" altLang="en-US" sz="2400" kern="0">
              <a:solidFill>
                <a:srgbClr val="FFFFFF"/>
              </a:solidFill>
              <a:effectLst>
                <a:outerShdw blurRad="25400" dist="23998" dir="2700000" rotWithShape="0">
                  <a:srgbClr val="000000">
                    <a:alpha val="31034"/>
                  </a:srgbClr>
                </a:outerShdw>
              </a:effectLst>
              <a:sym typeface="ヒラギノ角ゴ ProN W3"/>
            </a:endParaRPr>
          </a:p>
        </p:txBody>
      </p:sp>
      <p:sp>
        <p:nvSpPr>
          <p:cNvPr id="15" name="正方形/長方形 14"/>
          <p:cNvSpPr/>
          <p:nvPr/>
        </p:nvSpPr>
        <p:spPr>
          <a:xfrm>
            <a:off x="6006791" y="5224485"/>
            <a:ext cx="1328821" cy="216316"/>
          </a:xfrm>
          <a:prstGeom prst="rect">
            <a:avLst/>
          </a:prstGeom>
          <a:solidFill>
            <a:srgbClr val="FFFF00">
              <a:alpha val="13000"/>
            </a:srgbClr>
          </a:solidFill>
          <a:ln w="19050" cap="flat" cmpd="sng">
            <a:solidFill>
              <a:srgbClr val="FFCC66"/>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kumimoji="0" lang="ja-JP" altLang="en-US" sz="2400" kern="0">
              <a:solidFill>
                <a:srgbClr val="FFFFFF"/>
              </a:solidFill>
              <a:effectLst>
                <a:outerShdw blurRad="25400" dist="23998" dir="2700000" rotWithShape="0">
                  <a:srgbClr val="000000">
                    <a:alpha val="31034"/>
                  </a:srgbClr>
                </a:outerShdw>
              </a:effectLst>
              <a:sym typeface="ヒラギノ角ゴ ProN W3"/>
            </a:endParaRPr>
          </a:p>
        </p:txBody>
      </p:sp>
      <p:sp>
        <p:nvSpPr>
          <p:cNvPr id="17" name="正方形/長方形 16"/>
          <p:cNvSpPr/>
          <p:nvPr/>
        </p:nvSpPr>
        <p:spPr>
          <a:xfrm>
            <a:off x="10886" y="234000"/>
            <a:ext cx="7767000" cy="492443"/>
          </a:xfrm>
          <a:prstGeom prst="rect">
            <a:avLst/>
          </a:prstGeom>
        </p:spPr>
        <p:txBody>
          <a:bodyPr wrap="square">
            <a:spAutoFit/>
          </a:bodyPr>
          <a:lstStyle/>
          <a:p>
            <a:r>
              <a:rPr lang="en-US" altLang="ja-JP" sz="2600" b="1" i="1" dirty="0">
                <a:solidFill>
                  <a:prstClr val="white"/>
                </a:solidFill>
                <a:latin typeface="Century" panose="02040604050505020304" pitchFamily="18" charset="0"/>
                <a:ea typeface="ＭＳ Ｐゴシック"/>
              </a:rPr>
              <a:t>H. pylori </a:t>
            </a:r>
            <a:r>
              <a:rPr lang="en-US" altLang="ja-JP" sz="2600" b="1" i="1" dirty="0" smtClean="0">
                <a:solidFill>
                  <a:prstClr val="white"/>
                </a:solidFill>
                <a:latin typeface="Century" panose="02040604050505020304" pitchFamily="18" charset="0"/>
                <a:ea typeface="ＭＳ Ｐゴシック"/>
              </a:rPr>
              <a:t> </a:t>
            </a:r>
            <a:r>
              <a:rPr lang="en-US" altLang="ja-JP" sz="2600" b="1" dirty="0" smtClean="0">
                <a:solidFill>
                  <a:prstClr val="white"/>
                </a:solidFill>
                <a:latin typeface="Century" panose="02040604050505020304" pitchFamily="18" charset="0"/>
                <a:ea typeface="ＭＳ Ｐゴシック"/>
              </a:rPr>
              <a:t>Infection &amp; Extragastric Disease</a:t>
            </a:r>
            <a:endParaRPr lang="en-US" altLang="ja-JP" sz="2600" b="1" dirty="0">
              <a:solidFill>
                <a:prstClr val="white"/>
              </a:solidFill>
              <a:latin typeface="Century" panose="02040604050505020304" pitchFamily="18" charset="0"/>
              <a:ea typeface="ＭＳ Ｐゴシック"/>
            </a:endParaRPr>
          </a:p>
        </p:txBody>
      </p:sp>
      <p:sp>
        <p:nvSpPr>
          <p:cNvPr id="16" name="正方形/長方形 15"/>
          <p:cNvSpPr/>
          <p:nvPr/>
        </p:nvSpPr>
        <p:spPr>
          <a:xfrm>
            <a:off x="6992468" y="4059000"/>
            <a:ext cx="2034532" cy="276999"/>
          </a:xfrm>
          <a:prstGeom prst="rect">
            <a:avLst/>
          </a:prstGeom>
        </p:spPr>
        <p:txBody>
          <a:bodyPr wrap="none">
            <a:spAutoFit/>
          </a:bodyPr>
          <a:lstStyle/>
          <a:p>
            <a:pPr algn="r" defTabSz="410751"/>
            <a:r>
              <a:rPr kumimoji="0" lang="en-US" altLang="zh-TW" sz="1200" b="1" kern="0" dirty="0" smtClean="0">
                <a:solidFill>
                  <a:srgbClr val="000000"/>
                </a:solidFill>
                <a:latin typeface="Century" panose="02040604050505020304" pitchFamily="18" charset="0"/>
                <a:ea typeface="HG丸ｺﾞｼｯｸM-PRO" panose="020F0600000000000000" pitchFamily="50" charset="-128"/>
                <a:sym typeface="ヒラギノ角ゴ ProN W3"/>
              </a:rPr>
              <a:t>(The Nikkei, 28/Dec/2015)</a:t>
            </a:r>
          </a:p>
        </p:txBody>
      </p:sp>
      <p:sp>
        <p:nvSpPr>
          <p:cNvPr id="19" name="メモ 18"/>
          <p:cNvSpPr/>
          <p:nvPr/>
        </p:nvSpPr>
        <p:spPr>
          <a:xfrm>
            <a:off x="5562000" y="2557278"/>
            <a:ext cx="2475000" cy="576000"/>
          </a:xfrm>
          <a:prstGeom prst="foldedCorner">
            <a:avLst>
              <a:gd name="adj" fmla="val 35344"/>
            </a:avLst>
          </a:prstGeom>
          <a:gradFill flip="none" rotWithShape="1">
            <a:gsLst>
              <a:gs pos="0">
                <a:schemeClr val="tx2">
                  <a:lumMod val="90000"/>
                  <a:tint val="66000"/>
                  <a:satMod val="160000"/>
                </a:schemeClr>
              </a:gs>
              <a:gs pos="50000">
                <a:schemeClr val="tx2">
                  <a:lumMod val="90000"/>
                  <a:tint val="44500"/>
                  <a:satMod val="160000"/>
                </a:schemeClr>
              </a:gs>
              <a:gs pos="100000">
                <a:schemeClr val="tx2">
                  <a:lumMod val="90000"/>
                  <a:tint val="23500"/>
                  <a:satMod val="160000"/>
                </a:schemeClr>
              </a:gs>
            </a:gsLst>
            <a:path path="circle">
              <a:fillToRect r="100000" b="100000"/>
            </a:path>
            <a:tileRect l="-100000" t="-100000"/>
          </a:gradFill>
          <a:ln w="12700" cap="flat">
            <a:noFill/>
            <a:miter lim="400000"/>
          </a:ln>
          <a:effectLst>
            <a:glow rad="63500">
              <a:schemeClr val="accent6">
                <a:satMod val="175000"/>
                <a:alpha val="40000"/>
              </a:schemeClr>
            </a:glow>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20" name="正方形/長方形 19"/>
          <p:cNvSpPr/>
          <p:nvPr/>
        </p:nvSpPr>
        <p:spPr>
          <a:xfrm>
            <a:off x="5291214" y="2514903"/>
            <a:ext cx="2961000" cy="584775"/>
          </a:xfrm>
          <a:prstGeom prst="rect">
            <a:avLst/>
          </a:prstGeom>
        </p:spPr>
        <p:txBody>
          <a:bodyPr wrap="square">
            <a:spAutoFit/>
          </a:bodyPr>
          <a:lstStyle/>
          <a:p>
            <a:pPr lvl="0" algn="ctr"/>
            <a:r>
              <a:rPr kumimoji="0" lang="en-US" altLang="zh-TW" sz="1600" b="1" i="1" kern="0" dirty="0" smtClean="0">
                <a:solidFill>
                  <a:srgbClr val="000000"/>
                </a:solidFill>
                <a:latin typeface="Times New Roman" panose="02020603050405020304" pitchFamily="18" charset="0"/>
                <a:ea typeface="HG丸ｺﾞｼｯｸM-PRO" panose="020F0600000000000000" pitchFamily="50" charset="-128"/>
                <a:cs typeface="Times New Roman" panose="02020603050405020304" pitchFamily="18" charset="0"/>
                <a:sym typeface="ヒラギノ角ゴ ProN W3"/>
              </a:rPr>
              <a:t>H. pylori</a:t>
            </a:r>
            <a:r>
              <a:rPr kumimoji="0" lang="en-US" altLang="zh-TW" sz="1600" b="1" kern="0" dirty="0" smtClean="0">
                <a:solidFill>
                  <a:srgbClr val="000000"/>
                </a:solidFill>
                <a:latin typeface="Times New Roman" panose="02020603050405020304" pitchFamily="18" charset="0"/>
                <a:ea typeface="HG丸ｺﾞｼｯｸM-PRO" panose="020F0600000000000000" pitchFamily="50" charset="-128"/>
                <a:cs typeface="Times New Roman" panose="02020603050405020304" pitchFamily="18" charset="0"/>
                <a:sym typeface="ヒラギノ角ゴ ProN W3"/>
              </a:rPr>
              <a:t> proteins in blood stream to whole body</a:t>
            </a:r>
            <a:endParaRPr lang="ja-JP" altLang="en-US" sz="1600" dirty="0">
              <a:solidFill>
                <a:srgbClr val="FFFFFF"/>
              </a:solidFill>
              <a:latin typeface="Times New Roman" panose="02020603050405020304" pitchFamily="18" charset="0"/>
              <a:cs typeface="Times New Roman" panose="02020603050405020304" pitchFamily="18" charset="0"/>
            </a:endParaRPr>
          </a:p>
        </p:txBody>
      </p:sp>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202178" flipH="1">
            <a:off x="6672726" y="2049853"/>
            <a:ext cx="774054" cy="612000"/>
          </a:xfrm>
          <a:prstGeom prst="rect">
            <a:avLst/>
          </a:prstGeom>
        </p:spPr>
      </p:pic>
      <p:sp>
        <p:nvSpPr>
          <p:cNvPr id="4" name="正方形/長方形 3"/>
          <p:cNvSpPr/>
          <p:nvPr/>
        </p:nvSpPr>
        <p:spPr>
          <a:xfrm>
            <a:off x="477000" y="3024000"/>
            <a:ext cx="945000" cy="495000"/>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2" name="正方形/長方形 1"/>
          <p:cNvSpPr/>
          <p:nvPr/>
        </p:nvSpPr>
        <p:spPr>
          <a:xfrm>
            <a:off x="162000" y="2844000"/>
            <a:ext cx="1124026" cy="646331"/>
          </a:xfrm>
          <a:prstGeom prst="rect">
            <a:avLst/>
          </a:prstGeom>
        </p:spPr>
        <p:txBody>
          <a:bodyPr wrap="none">
            <a:spAutoFit/>
          </a:bodyPr>
          <a:lstStyle/>
          <a:p>
            <a:pPr algn="ctr"/>
            <a:r>
              <a:rPr kumimoji="0" lang="en-US" altLang="zh-TW" b="1" kern="0" dirty="0" err="1" smtClean="0">
                <a:solidFill>
                  <a:srgbClr val="000000"/>
                </a:solidFill>
                <a:latin typeface="Century" panose="02040604050505020304" pitchFamily="18" charset="0"/>
                <a:ea typeface="HG丸ｺﾞｼｯｸM-PRO" panose="020F0600000000000000" pitchFamily="50" charset="-128"/>
                <a:sym typeface="ヒラギノ角ゴ ProN W3"/>
              </a:rPr>
              <a:t>CagA</a:t>
            </a:r>
            <a:r>
              <a:rPr kumimoji="0" lang="en-US" altLang="zh-TW" b="1" kern="0" baseline="30000" dirty="0" smtClean="0">
                <a:solidFill>
                  <a:srgbClr val="000000"/>
                </a:solidFill>
                <a:latin typeface="Century" panose="02040604050505020304" pitchFamily="18" charset="0"/>
                <a:ea typeface="HG丸ｺﾞｼｯｸM-PRO" panose="020F0600000000000000" pitchFamily="50" charset="-128"/>
                <a:sym typeface="ヒラギノ角ゴ ProN W3"/>
              </a:rPr>
              <a:t>+</a:t>
            </a:r>
            <a:r>
              <a:rPr kumimoji="0" lang="en-US" altLang="zh-TW" b="1" kern="0" dirty="0" smtClean="0">
                <a:solidFill>
                  <a:srgbClr val="000000"/>
                </a:solidFill>
                <a:latin typeface="Century" panose="02040604050505020304" pitchFamily="18" charset="0"/>
                <a:ea typeface="HG丸ｺﾞｼｯｸM-PRO" panose="020F0600000000000000" pitchFamily="50" charset="-128"/>
                <a:sym typeface="ヒラギノ角ゴ ProN W3"/>
              </a:rPr>
              <a:t> </a:t>
            </a:r>
          </a:p>
          <a:p>
            <a:pPr algn="ctr"/>
            <a:r>
              <a:rPr kumimoji="0" lang="en-US" altLang="zh-TW" b="1" i="1" kern="0" dirty="0" smtClean="0">
                <a:solidFill>
                  <a:srgbClr val="000000"/>
                </a:solidFill>
                <a:latin typeface="Century" panose="02040604050505020304" pitchFamily="18" charset="0"/>
                <a:ea typeface="HG丸ｺﾞｼｯｸM-PRO" panose="020F0600000000000000" pitchFamily="50" charset="-128"/>
                <a:sym typeface="ヒラギノ角ゴ ProN W3"/>
              </a:rPr>
              <a:t>H. pylori</a:t>
            </a:r>
          </a:p>
        </p:txBody>
      </p:sp>
      <p:sp>
        <p:nvSpPr>
          <p:cNvPr id="25" name="正方形/長方形 24"/>
          <p:cNvSpPr/>
          <p:nvPr/>
        </p:nvSpPr>
        <p:spPr>
          <a:xfrm>
            <a:off x="2142000" y="4059000"/>
            <a:ext cx="945000" cy="495000"/>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23" name="正方形/長方形 22"/>
          <p:cNvSpPr/>
          <p:nvPr/>
        </p:nvSpPr>
        <p:spPr>
          <a:xfrm>
            <a:off x="37304" y="4471223"/>
            <a:ext cx="2869696" cy="307777"/>
          </a:xfrm>
          <a:prstGeom prst="rect">
            <a:avLst/>
          </a:prstGeom>
        </p:spPr>
        <p:txBody>
          <a:bodyPr wrap="none">
            <a:spAutoFit/>
          </a:bodyPr>
          <a:lstStyle/>
          <a:p>
            <a:pPr algn="r"/>
            <a:r>
              <a:rPr lang="en-US" altLang="ja-JP" sz="1400" b="1" i="1" dirty="0" err="1">
                <a:solidFill>
                  <a:prstClr val="black"/>
                </a:solidFill>
                <a:latin typeface="Century" panose="02040604050505020304" pitchFamily="18" charset="0"/>
                <a:ea typeface="ＭＳ Ｐゴシック" panose="020B0600070205080204" pitchFamily="50" charset="-128"/>
              </a:rPr>
              <a:t>Sci</a:t>
            </a:r>
            <a:r>
              <a:rPr lang="en-US" altLang="ja-JP" sz="1400" b="1" i="1" dirty="0">
                <a:solidFill>
                  <a:prstClr val="black"/>
                </a:solidFill>
                <a:latin typeface="Century" panose="02040604050505020304" pitchFamily="18" charset="0"/>
                <a:ea typeface="ＭＳ Ｐゴシック" panose="020B0600070205080204" pitchFamily="50" charset="-128"/>
              </a:rPr>
              <a:t> Rep. 2016 </a:t>
            </a:r>
            <a:r>
              <a:rPr lang="en-US" altLang="ja-JP" sz="1400" b="1" i="1" dirty="0" smtClean="0">
                <a:solidFill>
                  <a:prstClr val="black"/>
                </a:solidFill>
                <a:latin typeface="Century" panose="02040604050505020304" pitchFamily="18" charset="0"/>
                <a:ea typeface="ＭＳ Ｐゴシック" panose="020B0600070205080204" pitchFamily="50" charset="-128"/>
              </a:rPr>
              <a:t>(PMID</a:t>
            </a:r>
            <a:r>
              <a:rPr lang="en-US" altLang="ja-JP" sz="1400" b="1" i="1" dirty="0">
                <a:solidFill>
                  <a:prstClr val="black"/>
                </a:solidFill>
                <a:latin typeface="Century" panose="02040604050505020304" pitchFamily="18" charset="0"/>
                <a:ea typeface="ＭＳ Ｐゴシック" panose="020B0600070205080204" pitchFamily="50" charset="-128"/>
              </a:rPr>
              <a:t>: </a:t>
            </a:r>
            <a:r>
              <a:rPr lang="en-US" altLang="ja-JP" sz="1400" b="1" i="1" dirty="0" smtClean="0">
                <a:solidFill>
                  <a:prstClr val="black"/>
                </a:solidFill>
                <a:latin typeface="Century" panose="02040604050505020304" pitchFamily="18" charset="0"/>
                <a:ea typeface="ＭＳ Ｐゴシック" panose="020B0600070205080204" pitchFamily="50" charset="-128"/>
              </a:rPr>
              <a:t>26739388)</a:t>
            </a:r>
            <a:endParaRPr lang="ja-JP" altLang="en-US" sz="1400" b="1" i="1" dirty="0">
              <a:solidFill>
                <a:prstClr val="black"/>
              </a:solidFill>
              <a:latin typeface="Century" panose="02040604050505020304" pitchFamily="18" charset="0"/>
              <a:ea typeface="ＭＳ Ｐゴシック" panose="020B0600070205080204" pitchFamily="50" charset="-128"/>
            </a:endParaRPr>
          </a:p>
        </p:txBody>
      </p:sp>
      <p:sp>
        <p:nvSpPr>
          <p:cNvPr id="26" name="正方形/長方形 25"/>
          <p:cNvSpPr/>
          <p:nvPr/>
        </p:nvSpPr>
        <p:spPr>
          <a:xfrm>
            <a:off x="4392000" y="3654000"/>
            <a:ext cx="945000" cy="495000"/>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24" name="正方形/長方形 23"/>
          <p:cNvSpPr/>
          <p:nvPr/>
        </p:nvSpPr>
        <p:spPr>
          <a:xfrm>
            <a:off x="1823407" y="3959668"/>
            <a:ext cx="1587294" cy="369332"/>
          </a:xfrm>
          <a:prstGeom prst="rect">
            <a:avLst/>
          </a:prstGeom>
        </p:spPr>
        <p:txBody>
          <a:bodyPr wrap="none">
            <a:spAutoFit/>
          </a:bodyPr>
          <a:lstStyle/>
          <a:p>
            <a:pPr algn="ctr"/>
            <a:r>
              <a:rPr kumimoji="0" lang="en-US" altLang="zh-TW" b="1" kern="0" dirty="0" smtClean="0">
                <a:solidFill>
                  <a:srgbClr val="000000"/>
                </a:solidFill>
                <a:latin typeface="Century" panose="02040604050505020304" pitchFamily="18" charset="0"/>
                <a:ea typeface="HG丸ｺﾞｼｯｸM-PRO" panose="020F0600000000000000" pitchFamily="50" charset="-128"/>
                <a:sym typeface="ヒラギノ角ゴ ProN W3"/>
              </a:rPr>
              <a:t>Infected cells</a:t>
            </a:r>
            <a:endParaRPr kumimoji="0" lang="en-US" altLang="zh-TW" b="1" i="1" kern="0" dirty="0" smtClean="0">
              <a:solidFill>
                <a:srgbClr val="000000"/>
              </a:solidFill>
              <a:latin typeface="Century" panose="02040604050505020304" pitchFamily="18" charset="0"/>
              <a:ea typeface="HG丸ｺﾞｼｯｸM-PRO" panose="020F0600000000000000" pitchFamily="50" charset="-128"/>
              <a:sym typeface="ヒラギノ角ゴ ProN W3"/>
            </a:endParaRPr>
          </a:p>
        </p:txBody>
      </p:sp>
      <p:sp>
        <p:nvSpPr>
          <p:cNvPr id="27" name="正方形/長方形 26"/>
          <p:cNvSpPr/>
          <p:nvPr/>
        </p:nvSpPr>
        <p:spPr>
          <a:xfrm>
            <a:off x="4019294" y="3519000"/>
            <a:ext cx="1595310" cy="369332"/>
          </a:xfrm>
          <a:prstGeom prst="rect">
            <a:avLst/>
          </a:prstGeom>
        </p:spPr>
        <p:txBody>
          <a:bodyPr wrap="none">
            <a:spAutoFit/>
          </a:bodyPr>
          <a:lstStyle/>
          <a:p>
            <a:pPr algn="ctr"/>
            <a:r>
              <a:rPr kumimoji="0" lang="en-US" altLang="zh-TW" b="1" kern="0" dirty="0" smtClean="0">
                <a:solidFill>
                  <a:srgbClr val="000000"/>
                </a:solidFill>
                <a:latin typeface="Century" panose="02040604050505020304" pitchFamily="18" charset="0"/>
                <a:ea typeface="HG丸ｺﾞｼｯｸM-PRO" panose="020F0600000000000000" pitchFamily="50" charset="-128"/>
                <a:sym typeface="ヒラギノ角ゴ ProN W3"/>
              </a:rPr>
              <a:t>Other organs</a:t>
            </a:r>
            <a:endParaRPr kumimoji="0" lang="en-US" altLang="zh-TW" b="1" i="1" kern="0" dirty="0" smtClean="0">
              <a:solidFill>
                <a:srgbClr val="000000"/>
              </a:solidFill>
              <a:latin typeface="Century" panose="02040604050505020304" pitchFamily="18" charset="0"/>
              <a:ea typeface="HG丸ｺﾞｼｯｸM-PRO" panose="020F0600000000000000" pitchFamily="50" charset="-128"/>
              <a:sym typeface="ヒラギノ角ゴ ProN W3"/>
            </a:endParaRPr>
          </a:p>
        </p:txBody>
      </p:sp>
      <p:sp>
        <p:nvSpPr>
          <p:cNvPr id="28" name="正方形/長方形 27"/>
          <p:cNvSpPr/>
          <p:nvPr/>
        </p:nvSpPr>
        <p:spPr>
          <a:xfrm>
            <a:off x="3042000" y="1011150"/>
            <a:ext cx="1017600" cy="180000"/>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29" name="正方形/長方形 28"/>
          <p:cNvSpPr/>
          <p:nvPr/>
        </p:nvSpPr>
        <p:spPr>
          <a:xfrm>
            <a:off x="3033356" y="864000"/>
            <a:ext cx="1133644" cy="369332"/>
          </a:xfrm>
          <a:prstGeom prst="rect">
            <a:avLst/>
          </a:prstGeom>
        </p:spPr>
        <p:txBody>
          <a:bodyPr wrap="none">
            <a:spAutoFit/>
          </a:bodyPr>
          <a:lstStyle/>
          <a:p>
            <a:pPr algn="ctr"/>
            <a:r>
              <a:rPr kumimoji="0" lang="en-US" altLang="zh-TW" b="1" kern="0" dirty="0" smtClean="0">
                <a:solidFill>
                  <a:srgbClr val="000000"/>
                </a:solidFill>
                <a:latin typeface="Century" panose="02040604050505020304" pitchFamily="18" charset="0"/>
                <a:ea typeface="HG丸ｺﾞｼｯｸM-PRO" panose="020F0600000000000000" pitchFamily="50" charset="-128"/>
                <a:sym typeface="ヒラギノ角ゴ ProN W3"/>
              </a:rPr>
              <a:t>Exosome</a:t>
            </a:r>
            <a:endParaRPr kumimoji="0" lang="en-US" altLang="zh-TW" b="1" i="1" kern="0" dirty="0" smtClean="0">
              <a:solidFill>
                <a:srgbClr val="000000"/>
              </a:solidFill>
              <a:latin typeface="Century" panose="02040604050505020304" pitchFamily="18" charset="0"/>
              <a:ea typeface="HG丸ｺﾞｼｯｸM-PRO" panose="020F0600000000000000" pitchFamily="50" charset="-128"/>
              <a:sym typeface="ヒラギノ角ゴ ProN W3"/>
            </a:endParaRPr>
          </a:p>
        </p:txBody>
      </p:sp>
    </p:spTree>
    <p:extLst>
      <p:ext uri="{BB962C8B-B14F-4D97-AF65-F5344CB8AC3E}">
        <p14:creationId xmlns:p14="http://schemas.microsoft.com/office/powerpoint/2010/main" val="43078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197000" y="1494000"/>
            <a:ext cx="3023905" cy="1277273"/>
          </a:xfrm>
          <a:prstGeom prst="rect">
            <a:avLst/>
          </a:prstGeom>
        </p:spPr>
        <p:txBody>
          <a:bodyPr wrap="none">
            <a:spAutoFit/>
          </a:bodyPr>
          <a:lstStyle/>
          <a:p>
            <a:pPr marL="342900" indent="-342900" defTabSz="410751">
              <a:buFont typeface="Arial" panose="020B0604020202020204" pitchFamily="34" charset="0"/>
              <a:buChar char="•"/>
            </a:pPr>
            <a:r>
              <a:rPr kumimoji="0" lang="en-US" altLang="ja-JP" sz="2000" b="1" kern="0" dirty="0" smtClean="0">
                <a:solidFill>
                  <a:schemeClr val="bg2"/>
                </a:solidFill>
                <a:latin typeface="Century" panose="02040604050505020304" pitchFamily="18" charset="0"/>
                <a:sym typeface="ヒラギノ角ゴ ProN W3"/>
              </a:rPr>
              <a:t>Worldwide statistics</a:t>
            </a:r>
          </a:p>
          <a:p>
            <a:pPr defTabSz="410751"/>
            <a:endParaRPr kumimoji="0" lang="en-US" altLang="ja-JP" sz="900" b="1" kern="0" dirty="0" smtClean="0">
              <a:solidFill>
                <a:schemeClr val="bg2"/>
              </a:solidFill>
              <a:latin typeface="Century" panose="02040604050505020304" pitchFamily="18" charset="0"/>
              <a:sym typeface="ヒラギノ角ゴ ProN W3"/>
            </a:endParaRPr>
          </a:p>
          <a:p>
            <a:pPr defTabSz="410751"/>
            <a:r>
              <a:rPr kumimoji="0" lang="en-US" altLang="ja-JP" sz="2000" b="1" kern="0" dirty="0" smtClean="0">
                <a:solidFill>
                  <a:schemeClr val="bg2"/>
                </a:solidFill>
                <a:latin typeface="Century" panose="02040604050505020304" pitchFamily="18" charset="0"/>
                <a:cs typeface="Comic Sans MS"/>
                <a:sym typeface="ヒラギノ角ゴ ProN W3"/>
              </a:rPr>
              <a:t>	</a:t>
            </a:r>
            <a:r>
              <a:rPr kumimoji="0" lang="en-US" altLang="ja-JP" sz="2000" b="1" kern="0" dirty="0" smtClean="0">
                <a:solidFill>
                  <a:schemeClr val="bg2"/>
                </a:solidFill>
                <a:effectLst>
                  <a:glow rad="63500">
                    <a:schemeClr val="accent1">
                      <a:satMod val="175000"/>
                      <a:alpha val="40000"/>
                    </a:schemeClr>
                  </a:glow>
                </a:effectLst>
                <a:latin typeface="Century" panose="02040604050505020304" pitchFamily="18" charset="0"/>
                <a:cs typeface="Comic Sans MS"/>
                <a:sym typeface="ヒラギノ角ゴ ProN W3"/>
              </a:rPr>
              <a:t>338,000 </a:t>
            </a:r>
            <a:r>
              <a:rPr kumimoji="0" lang="en-US" altLang="ja-JP" sz="2000" b="1" kern="0" dirty="0" smtClean="0">
                <a:solidFill>
                  <a:schemeClr val="bg2"/>
                </a:solidFill>
                <a:effectLst>
                  <a:glow rad="63500">
                    <a:schemeClr val="accent1">
                      <a:satMod val="175000"/>
                      <a:alpha val="40000"/>
                    </a:schemeClr>
                  </a:glow>
                </a:effectLst>
                <a:latin typeface="Century" panose="02040604050505020304" pitchFamily="18" charset="0"/>
                <a:sym typeface="ヒラギノ角ゴ ProN W3"/>
              </a:rPr>
              <a:t>	new cases</a:t>
            </a:r>
          </a:p>
          <a:p>
            <a:pPr defTabSz="410751"/>
            <a:r>
              <a:rPr kumimoji="0" lang="en-US" altLang="ja-JP" sz="800" b="1" kern="0" dirty="0" smtClean="0">
                <a:solidFill>
                  <a:schemeClr val="bg2"/>
                </a:solidFill>
                <a:latin typeface="Century" panose="02040604050505020304" pitchFamily="18" charset="0"/>
                <a:sym typeface="ヒラギノ角ゴ ProN W3"/>
              </a:rPr>
              <a:t> </a:t>
            </a:r>
            <a:endParaRPr kumimoji="0" lang="en-US" altLang="ja-JP" sz="100" b="1" kern="0" dirty="0">
              <a:solidFill>
                <a:schemeClr val="bg2"/>
              </a:solidFill>
              <a:latin typeface="Century" panose="02040604050505020304" pitchFamily="18" charset="0"/>
              <a:sym typeface="ヒラギノ角ゴ ProN W3"/>
            </a:endParaRPr>
          </a:p>
          <a:p>
            <a:pPr defTabSz="410751"/>
            <a:r>
              <a:rPr kumimoji="0" lang="en-US" altLang="ja-JP" sz="2000" b="1" kern="0" dirty="0" smtClean="0">
                <a:solidFill>
                  <a:schemeClr val="bg2"/>
                </a:solidFill>
                <a:latin typeface="Century" panose="02040604050505020304" pitchFamily="18" charset="0"/>
                <a:cs typeface="Comic Sans MS"/>
                <a:sym typeface="ヒラギノ角ゴ ProN W3"/>
              </a:rPr>
              <a:t>	</a:t>
            </a:r>
            <a:r>
              <a:rPr kumimoji="0" lang="en-US" altLang="ja-JP" sz="2000" b="1" kern="0" dirty="0" smtClean="0">
                <a:solidFill>
                  <a:schemeClr val="bg2"/>
                </a:solidFill>
                <a:effectLst>
                  <a:glow rad="63500">
                    <a:schemeClr val="accent5">
                      <a:satMod val="175000"/>
                      <a:alpha val="40000"/>
                    </a:schemeClr>
                  </a:glow>
                </a:effectLst>
                <a:latin typeface="Century" panose="02040604050505020304" pitchFamily="18" charset="0"/>
                <a:cs typeface="Comic Sans MS"/>
                <a:sym typeface="ヒラギノ角ゴ ProN W3"/>
              </a:rPr>
              <a:t>143,000</a:t>
            </a:r>
            <a:r>
              <a:rPr kumimoji="0" lang="en-US" altLang="ja-JP" sz="2000" b="1" kern="0" dirty="0" smtClean="0">
                <a:solidFill>
                  <a:schemeClr val="bg2"/>
                </a:solidFill>
                <a:effectLst>
                  <a:glow rad="63500">
                    <a:schemeClr val="accent5">
                      <a:satMod val="175000"/>
                      <a:alpha val="40000"/>
                    </a:schemeClr>
                  </a:glow>
                </a:effectLst>
                <a:latin typeface="Century" panose="02040604050505020304" pitchFamily="18" charset="0"/>
                <a:sym typeface="ヒラギノ角ゴ ProN W3"/>
              </a:rPr>
              <a:t>	deaths</a:t>
            </a:r>
            <a:r>
              <a:rPr kumimoji="0" lang="en-US" altLang="ja-JP" sz="2000" b="1" kern="0" dirty="0" smtClean="0">
                <a:solidFill>
                  <a:schemeClr val="bg2"/>
                </a:solidFill>
                <a:latin typeface="Century" panose="02040604050505020304" pitchFamily="18" charset="0"/>
                <a:sym typeface="ヒラギノ角ゴ ProN W3"/>
              </a:rPr>
              <a:t> </a:t>
            </a:r>
            <a:endParaRPr kumimoji="0" lang="ja-JP" altLang="en-US" sz="2000" b="1" kern="0" dirty="0">
              <a:solidFill>
                <a:schemeClr val="bg2"/>
              </a:solidFill>
              <a:latin typeface="Century" panose="02040604050505020304" pitchFamily="18" charset="0"/>
              <a:sym typeface="ヒラギノ角ゴ ProN W3"/>
            </a:endParaRPr>
          </a:p>
        </p:txBody>
      </p:sp>
      <p:pic>
        <p:nvPicPr>
          <p:cNvPr id="19" name="図 18"/>
          <p:cNvPicPr>
            <a:picLocks noChangeAspect="1"/>
          </p:cNvPicPr>
          <p:nvPr/>
        </p:nvPicPr>
        <p:blipFill>
          <a:blip r:embed="rId3">
            <a:extLst>
              <a:ext uri="{BEBA8EAE-BF5A-486C-A8C5-ECC9F3942E4B}">
                <a14:imgProps xmlns:a14="http://schemas.microsoft.com/office/drawing/2010/main">
                  <a14:imgLayer r:embed="rId4">
                    <a14:imgEffect>
                      <a14:backgroundRemoval t="3167" b="98167" l="4600" r="95400"/>
                    </a14:imgEffect>
                    <a14:imgEffect>
                      <a14:sharpenSoften amount="50000"/>
                    </a14:imgEffect>
                  </a14:imgLayer>
                </a14:imgProps>
              </a:ext>
            </a:extLst>
          </a:blip>
          <a:stretch>
            <a:fillRect/>
          </a:stretch>
        </p:blipFill>
        <p:spPr>
          <a:xfrm flipH="1">
            <a:off x="5242338" y="2964406"/>
            <a:ext cx="1849662" cy="2219594"/>
          </a:xfrm>
          <a:prstGeom prst="rect">
            <a:avLst/>
          </a:prstGeom>
        </p:spPr>
      </p:pic>
      <p:sp>
        <p:nvSpPr>
          <p:cNvPr id="8" name="正方形/長方形 7"/>
          <p:cNvSpPr/>
          <p:nvPr/>
        </p:nvSpPr>
        <p:spPr>
          <a:xfrm>
            <a:off x="1107000" y="954000"/>
            <a:ext cx="6907806" cy="584776"/>
          </a:xfrm>
          <a:prstGeom prst="rect">
            <a:avLst/>
          </a:prstGeom>
        </p:spPr>
        <p:txBody>
          <a:bodyPr wrap="square">
            <a:spAutoFit/>
          </a:bodyPr>
          <a:lstStyle/>
          <a:p>
            <a:pPr algn="ctr" defTabSz="410751"/>
            <a:r>
              <a:rPr kumimoji="0" lang="en-US" altLang="ja-JP" sz="3200" b="1" kern="0" dirty="0">
                <a:solidFill>
                  <a:srgbClr val="004080"/>
                </a:solidFill>
                <a:latin typeface="Century" panose="02040604050505020304" pitchFamily="18" charset="0"/>
                <a:cs typeface="Comic Sans MS"/>
                <a:sym typeface="ヒラギノ角ゴ ProN W3"/>
              </a:rPr>
              <a:t>Kidney C</a:t>
            </a:r>
            <a:r>
              <a:rPr kumimoji="0" lang="en-US" altLang="ja-JP" sz="3200" b="1" kern="0" dirty="0" smtClean="0">
                <a:solidFill>
                  <a:srgbClr val="004080"/>
                </a:solidFill>
                <a:latin typeface="Century" panose="02040604050505020304" pitchFamily="18" charset="0"/>
                <a:cs typeface="Comic Sans MS"/>
                <a:sym typeface="ヒラギノ角ゴ ProN W3"/>
              </a:rPr>
              <a:t>ancer</a:t>
            </a:r>
            <a:endParaRPr kumimoji="0" lang="ja-JP" altLang="en-US" sz="3200" kern="0" dirty="0">
              <a:solidFill>
                <a:srgbClr val="004080"/>
              </a:solidFill>
              <a:latin typeface="Century" panose="02040604050505020304" pitchFamily="18" charset="0"/>
              <a:cs typeface="Comic Sans MS"/>
              <a:sym typeface="ヒラギノ角ゴ ProN W3"/>
            </a:endParaRPr>
          </a:p>
        </p:txBody>
      </p:sp>
      <p:sp>
        <p:nvSpPr>
          <p:cNvPr id="9" name="正方形/長方形 8"/>
          <p:cNvSpPr/>
          <p:nvPr/>
        </p:nvSpPr>
        <p:spPr>
          <a:xfrm>
            <a:off x="10886" y="234000"/>
            <a:ext cx="7767000" cy="492443"/>
          </a:xfrm>
          <a:prstGeom prst="rect">
            <a:avLst/>
          </a:prstGeom>
        </p:spPr>
        <p:txBody>
          <a:bodyPr wrap="square">
            <a:spAutoFit/>
          </a:bodyPr>
          <a:lstStyle/>
          <a:p>
            <a:r>
              <a:rPr lang="en-US" altLang="ja-JP" sz="2600" b="1" dirty="0" smtClean="0">
                <a:solidFill>
                  <a:prstClr val="white"/>
                </a:solidFill>
                <a:latin typeface="Century" panose="02040604050505020304" pitchFamily="18" charset="0"/>
                <a:ea typeface="ＭＳ Ｐゴシック"/>
              </a:rPr>
              <a:t>Clinical Characteristics of Kidney Cancer</a:t>
            </a:r>
            <a:endParaRPr lang="en-US" altLang="ja-JP" sz="2600" b="1" dirty="0">
              <a:solidFill>
                <a:prstClr val="white"/>
              </a:solidFill>
              <a:latin typeface="Century" panose="02040604050505020304" pitchFamily="18" charset="0"/>
              <a:ea typeface="ＭＳ Ｐゴシック"/>
            </a:endParaRPr>
          </a:p>
        </p:txBody>
      </p:sp>
      <p:pic>
        <p:nvPicPr>
          <p:cNvPr id="10" name="図 9"/>
          <p:cNvPicPr>
            <a:picLocks noChangeAspect="1"/>
          </p:cNvPicPr>
          <p:nvPr/>
        </p:nvPicPr>
        <p:blipFill rotWithShape="1">
          <a:blip r:embed="rId5" cstate="print">
            <a:extLst>
              <a:ext uri="{28A0092B-C50C-407E-A947-70E740481C1C}">
                <a14:useLocalDpi xmlns:a14="http://schemas.microsoft.com/office/drawing/2010/main"/>
              </a:ext>
            </a:extLst>
          </a:blip>
          <a:srcRect t="9915"/>
          <a:stretch/>
        </p:blipFill>
        <p:spPr>
          <a:xfrm>
            <a:off x="1663006" y="2934000"/>
            <a:ext cx="2521253" cy="2351982"/>
          </a:xfrm>
          <a:prstGeom prst="rect">
            <a:avLst/>
          </a:prstGeom>
        </p:spPr>
      </p:pic>
      <p:sp>
        <p:nvSpPr>
          <p:cNvPr id="12" name="テキスト ボックス 11"/>
          <p:cNvSpPr txBox="1"/>
          <p:nvPr/>
        </p:nvSpPr>
        <p:spPr>
          <a:xfrm>
            <a:off x="1197000" y="5319000"/>
            <a:ext cx="7155000" cy="1417183"/>
          </a:xfrm>
          <a:prstGeom prst="rect">
            <a:avLst/>
          </a:prstGeom>
          <a:noFill/>
        </p:spPr>
        <p:txBody>
          <a:bodyPr wrap="square" rtlCol="0">
            <a:spAutoFit/>
          </a:bodyPr>
          <a:lstStyle/>
          <a:p>
            <a:pPr marL="285750" indent="-285750" defTabSz="457200" fontAlgn="base">
              <a:lnSpc>
                <a:spcPct val="150000"/>
              </a:lnSpc>
              <a:spcBef>
                <a:spcPct val="0"/>
              </a:spcBef>
              <a:spcAft>
                <a:spcPct val="0"/>
              </a:spcAft>
              <a:buFont typeface="Arial" panose="020B0604020202020204" pitchFamily="34" charset="0"/>
              <a:buChar char="•"/>
            </a:pPr>
            <a:r>
              <a:rPr lang="en-US" altLang="ja-JP" sz="2000" b="1" dirty="0" smtClean="0">
                <a:solidFill>
                  <a:prstClr val="black"/>
                </a:solidFill>
                <a:latin typeface="Century" panose="02040604050505020304" pitchFamily="18" charset="0"/>
                <a:ea typeface="ヒラギノ角ゴ ProN W6"/>
                <a:cs typeface="ヒラギノ角ゴ ProN W6"/>
                <a:sym typeface="ヒラギノ角ゴ ProN W3"/>
              </a:rPr>
              <a:t>80% of cases were diagnosed incidentally. </a:t>
            </a:r>
            <a:br>
              <a:rPr lang="en-US" altLang="ja-JP" sz="2000" b="1" dirty="0" smtClean="0">
                <a:solidFill>
                  <a:prstClr val="black"/>
                </a:solidFill>
                <a:latin typeface="Century" panose="02040604050505020304" pitchFamily="18" charset="0"/>
                <a:ea typeface="ヒラギノ角ゴ ProN W6"/>
                <a:cs typeface="ヒラギノ角ゴ ProN W6"/>
                <a:sym typeface="ヒラギノ角ゴ ProN W3"/>
              </a:rPr>
            </a:br>
            <a:r>
              <a:rPr lang="en-US" altLang="ja-JP" sz="2000" b="1" dirty="0" smtClean="0">
                <a:solidFill>
                  <a:prstClr val="black"/>
                </a:solidFill>
                <a:latin typeface="Century" panose="02040604050505020304" pitchFamily="18" charset="0"/>
                <a:ea typeface="ヒラギノ角ゴ ProN W6"/>
                <a:cs typeface="ヒラギノ角ゴ ProN W6"/>
                <a:sym typeface="ヒラギノ角ゴ ProN W3"/>
              </a:rPr>
              <a:t>(Imaging tests for other diseases or medical checkup)</a:t>
            </a:r>
          </a:p>
          <a:p>
            <a:pPr marL="285750" indent="-285750" defTabSz="457200" fontAlgn="base">
              <a:lnSpc>
                <a:spcPct val="150000"/>
              </a:lnSpc>
              <a:spcBef>
                <a:spcPct val="0"/>
              </a:spcBef>
              <a:spcAft>
                <a:spcPct val="0"/>
              </a:spcAft>
              <a:buFont typeface="Arial" panose="020B0604020202020204" pitchFamily="34" charset="0"/>
              <a:buChar char="•"/>
            </a:pPr>
            <a:r>
              <a:rPr lang="en-US" altLang="ja-JP" sz="2000" b="1" dirty="0">
                <a:solidFill>
                  <a:srgbClr val="FF0000"/>
                </a:solidFill>
                <a:latin typeface="Century" panose="02040604050505020304" pitchFamily="18" charset="0"/>
                <a:ea typeface="ヒラギノ角ゴ ProN W6"/>
                <a:cs typeface="ヒラギノ角ゴ ProN W6"/>
                <a:sym typeface="ヒラギノ角ゴ ProN W3"/>
              </a:rPr>
              <a:t>No specific biomarker for kidney </a:t>
            </a:r>
            <a:r>
              <a:rPr lang="en-US" altLang="ja-JP" sz="2000" b="1" dirty="0" smtClean="0">
                <a:solidFill>
                  <a:srgbClr val="FF0000"/>
                </a:solidFill>
                <a:latin typeface="Century" panose="02040604050505020304" pitchFamily="18" charset="0"/>
                <a:ea typeface="ヒラギノ角ゴ ProN W6"/>
                <a:cs typeface="ヒラギノ角ゴ ProN W6"/>
                <a:sym typeface="ヒラギノ角ゴ ProN W3"/>
              </a:rPr>
              <a:t>cancer</a:t>
            </a:r>
            <a:endParaRPr lang="en-US" altLang="ja-JP" sz="2000" b="1" dirty="0">
              <a:solidFill>
                <a:srgbClr val="FF0000"/>
              </a:solidFill>
              <a:latin typeface="Century" panose="02040604050505020304" pitchFamily="18" charset="0"/>
              <a:ea typeface="ヒラギノ角ゴ ProN W6"/>
              <a:cs typeface="ヒラギノ角ゴ ProN W6"/>
              <a:sym typeface="ヒラギノ角ゴ ProN W3"/>
            </a:endParaRPr>
          </a:p>
        </p:txBody>
      </p:sp>
      <p:sp>
        <p:nvSpPr>
          <p:cNvPr id="3" name="正方形/長方形 2"/>
          <p:cNvSpPr/>
          <p:nvPr/>
        </p:nvSpPr>
        <p:spPr>
          <a:xfrm>
            <a:off x="1689379" y="3395982"/>
            <a:ext cx="180000" cy="1350000"/>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2" name="テキスト ボックス 1"/>
          <p:cNvSpPr txBox="1"/>
          <p:nvPr/>
        </p:nvSpPr>
        <p:spPr>
          <a:xfrm rot="16200000">
            <a:off x="841536" y="3833259"/>
            <a:ext cx="1808187"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1200" b="0" i="0" u="none" strike="noStrike" cap="none" spc="0" normalizeH="0" baseline="0" dirty="0" smtClean="0">
                <a:ln>
                  <a:noFill/>
                </a:ln>
                <a:solidFill>
                  <a:schemeClr val="bg2"/>
                </a:solidFill>
                <a:effectLst/>
                <a:uFillTx/>
                <a:latin typeface="Arial Unicode MS" panose="020B0604020202020204" pitchFamily="50" charset="-128"/>
                <a:ea typeface="Arial Unicode MS" panose="020B0604020202020204" pitchFamily="50" charset="-128"/>
                <a:cs typeface="Arial Unicode MS" panose="020B0604020202020204" pitchFamily="50" charset="-128"/>
                <a:sym typeface="ヒラギノ角ゴ ProN W3"/>
              </a:rPr>
              <a:t>Relative survival rate (%)</a:t>
            </a:r>
            <a:endParaRPr kumimoji="0" lang="ja-JP" altLang="en-US" sz="1200" b="0" i="0" u="none" strike="noStrike" cap="none" spc="0" normalizeH="0" baseline="0" dirty="0">
              <a:ln>
                <a:noFill/>
              </a:ln>
              <a:solidFill>
                <a:schemeClr val="bg2"/>
              </a:solidFill>
              <a:effectLst/>
              <a:uFillTx/>
              <a:latin typeface="Arial Unicode MS" panose="020B0604020202020204" pitchFamily="50" charset="-128"/>
              <a:ea typeface="Arial Unicode MS" panose="020B0604020202020204" pitchFamily="50" charset="-128"/>
              <a:cs typeface="Arial Unicode MS" panose="020B0604020202020204" pitchFamily="50" charset="-128"/>
              <a:sym typeface="ヒラギノ角ゴ ProN W3"/>
            </a:endParaRPr>
          </a:p>
        </p:txBody>
      </p:sp>
      <p:sp>
        <p:nvSpPr>
          <p:cNvPr id="15" name="正方形/長方形 14"/>
          <p:cNvSpPr/>
          <p:nvPr/>
        </p:nvSpPr>
        <p:spPr>
          <a:xfrm rot="5400000">
            <a:off x="2879259" y="4475982"/>
            <a:ext cx="180000" cy="1350000"/>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16" name="テキスト ボックス 15"/>
          <p:cNvSpPr txBox="1"/>
          <p:nvPr/>
        </p:nvSpPr>
        <p:spPr>
          <a:xfrm>
            <a:off x="2050147" y="4953724"/>
            <a:ext cx="1936428"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1200" b="0" i="0" u="none" strike="noStrike" cap="none" spc="0" normalizeH="0" baseline="0" dirty="0" smtClean="0">
                <a:ln>
                  <a:noFill/>
                </a:ln>
                <a:solidFill>
                  <a:schemeClr val="bg2"/>
                </a:solidFill>
                <a:effectLst/>
                <a:uFillTx/>
                <a:latin typeface="Arial Unicode MS" panose="020B0604020202020204" pitchFamily="50" charset="-128"/>
                <a:ea typeface="Arial Unicode MS" panose="020B0604020202020204" pitchFamily="50" charset="-128"/>
                <a:cs typeface="Arial Unicode MS" panose="020B0604020202020204" pitchFamily="50" charset="-128"/>
                <a:sym typeface="ヒラギノ角ゴ ProN W3"/>
              </a:rPr>
              <a:t>Duration of survival</a:t>
            </a:r>
            <a:r>
              <a:rPr kumimoji="0" lang="en-US" altLang="ja-JP" sz="1200" b="0" i="0" u="none" strike="noStrike" cap="none" spc="0" normalizeH="0" dirty="0" smtClean="0">
                <a:ln>
                  <a:noFill/>
                </a:ln>
                <a:solidFill>
                  <a:schemeClr val="bg2"/>
                </a:solidFill>
                <a:effectLst/>
                <a:uFillTx/>
                <a:latin typeface="Arial Unicode MS" panose="020B0604020202020204" pitchFamily="50" charset="-128"/>
                <a:ea typeface="Arial Unicode MS" panose="020B0604020202020204" pitchFamily="50" charset="-128"/>
                <a:cs typeface="Arial Unicode MS" panose="020B0604020202020204" pitchFamily="50" charset="-128"/>
                <a:sym typeface="ヒラギノ角ゴ ProN W3"/>
              </a:rPr>
              <a:t> (years)</a:t>
            </a:r>
            <a:endParaRPr kumimoji="0" lang="ja-JP" altLang="en-US" sz="1200" b="0" i="0" u="none" strike="noStrike" cap="none" spc="0" normalizeH="0" baseline="0" dirty="0">
              <a:ln>
                <a:noFill/>
              </a:ln>
              <a:solidFill>
                <a:schemeClr val="bg2"/>
              </a:solidFill>
              <a:effectLst/>
              <a:uFillTx/>
              <a:latin typeface="Arial Unicode MS" panose="020B0604020202020204" pitchFamily="50" charset="-128"/>
              <a:ea typeface="Arial Unicode MS" panose="020B0604020202020204" pitchFamily="50" charset="-128"/>
              <a:cs typeface="Arial Unicode MS" panose="020B0604020202020204" pitchFamily="50" charset="-128"/>
              <a:sym typeface="ヒラギノ角ゴ ProN W3"/>
            </a:endParaRPr>
          </a:p>
        </p:txBody>
      </p:sp>
    </p:spTree>
    <p:extLst>
      <p:ext uri="{BB962C8B-B14F-4D97-AF65-F5344CB8AC3E}">
        <p14:creationId xmlns:p14="http://schemas.microsoft.com/office/powerpoint/2010/main" val="1491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角丸四角形 45"/>
          <p:cNvSpPr/>
          <p:nvPr/>
        </p:nvSpPr>
        <p:spPr>
          <a:xfrm>
            <a:off x="4932000" y="5229000"/>
            <a:ext cx="4140000" cy="1584000"/>
          </a:xfrm>
          <a:prstGeom prst="roundRect">
            <a:avLst/>
          </a:prstGeom>
          <a:solidFill>
            <a:schemeClr val="accent4"/>
          </a:solidFill>
          <a:ln>
            <a:solidFill>
              <a:schemeClr val="bg1">
                <a:lumMod val="8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anose="02040604050505020304" pitchFamily="18" charset="0"/>
            </a:endParaRPr>
          </a:p>
        </p:txBody>
      </p:sp>
      <p:pic>
        <p:nvPicPr>
          <p:cNvPr id="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000" y="1134000"/>
            <a:ext cx="2386476" cy="1800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図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97000" y="1134450"/>
            <a:ext cx="2400277" cy="1800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円/楕円 6"/>
          <p:cNvSpPr/>
          <p:nvPr/>
        </p:nvSpPr>
        <p:spPr>
          <a:xfrm rot="2535920">
            <a:off x="4800458" y="1758799"/>
            <a:ext cx="675000" cy="405000"/>
          </a:xfrm>
          <a:prstGeom prst="ellipse">
            <a:avLst/>
          </a:prstGeom>
          <a:noFill/>
          <a:ln w="444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anose="02040604050505020304" pitchFamily="18" charset="0"/>
            </a:endParaRPr>
          </a:p>
        </p:txBody>
      </p:sp>
      <p:sp>
        <p:nvSpPr>
          <p:cNvPr id="8" name="円/楕円 7"/>
          <p:cNvSpPr/>
          <p:nvPr/>
        </p:nvSpPr>
        <p:spPr>
          <a:xfrm rot="189404">
            <a:off x="1605456" y="1578348"/>
            <a:ext cx="675000" cy="4050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anose="02040604050505020304" pitchFamily="18" charset="0"/>
            </a:endParaRPr>
          </a:p>
        </p:txBody>
      </p:sp>
      <p:sp>
        <p:nvSpPr>
          <p:cNvPr id="9" name="正方形/長方形 8"/>
          <p:cNvSpPr/>
          <p:nvPr/>
        </p:nvSpPr>
        <p:spPr>
          <a:xfrm>
            <a:off x="657000" y="761858"/>
            <a:ext cx="2284600" cy="400110"/>
          </a:xfrm>
          <a:prstGeom prst="rect">
            <a:avLst/>
          </a:prstGeom>
        </p:spPr>
        <p:txBody>
          <a:bodyPr wrap="none">
            <a:spAutoFit/>
          </a:bodyPr>
          <a:lstStyle/>
          <a:p>
            <a:r>
              <a:rPr lang="en-US" altLang="ja-JP" sz="2000" b="1" dirty="0" smtClean="0">
                <a:solidFill>
                  <a:srgbClr val="FF0000"/>
                </a:solidFill>
                <a:latin typeface="Century" panose="02040604050505020304" pitchFamily="18" charset="0"/>
                <a:ea typeface="Ebrima" panose="02000000000000000000" pitchFamily="2" charset="0"/>
                <a:cs typeface="Ebrima" panose="02000000000000000000" pitchFamily="2" charset="0"/>
              </a:rPr>
              <a:t>Cancerous region</a:t>
            </a:r>
            <a:endParaRPr lang="ja-JP" altLang="en-US" sz="2000" dirty="0">
              <a:solidFill>
                <a:srgbClr val="FF0000"/>
              </a:solidFill>
              <a:latin typeface="Century" panose="02040604050505020304" pitchFamily="18" charset="0"/>
              <a:cs typeface="Ebrima" panose="02000000000000000000" pitchFamily="2" charset="0"/>
            </a:endParaRPr>
          </a:p>
        </p:txBody>
      </p:sp>
      <p:sp>
        <p:nvSpPr>
          <p:cNvPr id="10" name="正方形/長方形 9"/>
          <p:cNvSpPr/>
          <p:nvPr/>
        </p:nvSpPr>
        <p:spPr>
          <a:xfrm>
            <a:off x="4120715" y="761858"/>
            <a:ext cx="1947970" cy="400110"/>
          </a:xfrm>
          <a:prstGeom prst="rect">
            <a:avLst/>
          </a:prstGeom>
        </p:spPr>
        <p:txBody>
          <a:bodyPr wrap="none">
            <a:spAutoFit/>
          </a:bodyPr>
          <a:lstStyle/>
          <a:p>
            <a:pPr algn="ctr"/>
            <a:r>
              <a:rPr lang="en-US" altLang="ja-JP" sz="2000" b="1" dirty="0" smtClean="0">
                <a:solidFill>
                  <a:srgbClr val="0000FF"/>
                </a:solidFill>
                <a:latin typeface="Century" panose="02040604050505020304" pitchFamily="18" charset="0"/>
                <a:ea typeface="Ebrima" panose="02000000000000000000" pitchFamily="2" charset="0"/>
                <a:cs typeface="Ebrima" panose="02000000000000000000" pitchFamily="2" charset="0"/>
              </a:rPr>
              <a:t>Normal region</a:t>
            </a:r>
            <a:endParaRPr lang="ja-JP" altLang="en-US" sz="2000" dirty="0">
              <a:solidFill>
                <a:srgbClr val="0000FF"/>
              </a:solidFill>
              <a:latin typeface="Century" panose="02040604050505020304" pitchFamily="18" charset="0"/>
              <a:cs typeface="Ebrima" panose="02000000000000000000" pitchFamily="2" charset="0"/>
            </a:endParaRPr>
          </a:p>
        </p:txBody>
      </p:sp>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58786">
            <a:off x="4789233" y="2956302"/>
            <a:ext cx="496144" cy="1713333"/>
          </a:xfrm>
          <a:prstGeom prst="rect">
            <a:avLst/>
          </a:prstGeom>
          <a:ln>
            <a:noFill/>
          </a:ln>
          <a:effectLst>
            <a:outerShdw blurRad="292100" dist="139700" dir="2700000" algn="tl" rotWithShape="0">
              <a:srgbClr val="333333">
                <a:alpha val="65000"/>
              </a:srgbClr>
            </a:outerShdw>
          </a:effectLst>
        </p:spPr>
      </p:pic>
      <p:pic>
        <p:nvPicPr>
          <p:cNvPr id="12" name="図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26913">
            <a:off x="4705138" y="4150309"/>
            <a:ext cx="249361" cy="216000"/>
          </a:xfrm>
          <a:prstGeom prst="rect">
            <a:avLst/>
          </a:prstGeom>
          <a:effectLst>
            <a:glow rad="101600">
              <a:schemeClr val="bg1">
                <a:alpha val="60000"/>
              </a:schemeClr>
            </a:glow>
          </a:effectLst>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58786">
            <a:off x="1395773" y="2956302"/>
            <a:ext cx="496144" cy="1713333"/>
          </a:xfrm>
          <a:prstGeom prst="rect">
            <a:avLst/>
          </a:prstGeom>
          <a:ln>
            <a:noFill/>
          </a:ln>
          <a:effectLst>
            <a:outerShdw blurRad="292100" dist="139700" dir="2700000" algn="tl" rotWithShape="0">
              <a:srgbClr val="333333">
                <a:alpha val="65000"/>
              </a:srgbClr>
            </a:outerShdw>
          </a:effectLst>
        </p:spPr>
      </p:pic>
      <p:pic>
        <p:nvPicPr>
          <p:cNvPr id="15" name="図 14"/>
          <p:cNvPicPr>
            <a:picLocks noChangeAspect="1"/>
          </p:cNvPicPr>
          <p:nvPr/>
        </p:nvPicPr>
        <p:blipFill rotWithShape="1">
          <a:blip r:embed="rId7">
            <a:extLst>
              <a:ext uri="{28A0092B-C50C-407E-A947-70E740481C1C}">
                <a14:useLocalDpi xmlns:a14="http://schemas.microsoft.com/office/drawing/2010/main" val="0"/>
              </a:ext>
            </a:extLst>
          </a:blip>
          <a:srcRect b="7358"/>
          <a:stretch/>
        </p:blipFill>
        <p:spPr>
          <a:xfrm rot="4120042">
            <a:off x="1303551" y="4155133"/>
            <a:ext cx="269938" cy="252000"/>
          </a:xfrm>
          <a:prstGeom prst="rect">
            <a:avLst/>
          </a:prstGeom>
          <a:effectLst>
            <a:glow rad="101600">
              <a:schemeClr val="bg1">
                <a:alpha val="60000"/>
              </a:schemeClr>
            </a:glow>
          </a:effectLst>
        </p:spPr>
      </p:pic>
      <p:sp>
        <p:nvSpPr>
          <p:cNvPr id="18" name="フリーフォーム 17"/>
          <p:cNvSpPr/>
          <p:nvPr/>
        </p:nvSpPr>
        <p:spPr>
          <a:xfrm>
            <a:off x="1735012" y="1978775"/>
            <a:ext cx="446616" cy="1417045"/>
          </a:xfrm>
          <a:custGeom>
            <a:avLst/>
            <a:gdLst>
              <a:gd name="connsiteX0" fmla="*/ 216563 w 446616"/>
              <a:gd name="connsiteY0" fmla="*/ 0 h 1638300"/>
              <a:gd name="connsiteX1" fmla="*/ 7013 w 446616"/>
              <a:gd name="connsiteY1" fmla="*/ 800100 h 1638300"/>
              <a:gd name="connsiteX2" fmla="*/ 445163 w 446616"/>
              <a:gd name="connsiteY2" fmla="*/ 819150 h 1638300"/>
              <a:gd name="connsiteX3" fmla="*/ 121313 w 446616"/>
              <a:gd name="connsiteY3" fmla="*/ 1638300 h 1638300"/>
            </a:gdLst>
            <a:ahLst/>
            <a:cxnLst>
              <a:cxn ang="0">
                <a:pos x="connsiteX0" y="connsiteY0"/>
              </a:cxn>
              <a:cxn ang="0">
                <a:pos x="connsiteX1" y="connsiteY1"/>
              </a:cxn>
              <a:cxn ang="0">
                <a:pos x="connsiteX2" y="connsiteY2"/>
              </a:cxn>
              <a:cxn ang="0">
                <a:pos x="connsiteX3" y="connsiteY3"/>
              </a:cxn>
            </a:cxnLst>
            <a:rect l="l" t="t" r="r" b="b"/>
            <a:pathLst>
              <a:path w="446616" h="1638300">
                <a:moveTo>
                  <a:pt x="216563" y="0"/>
                </a:moveTo>
                <a:cubicBezTo>
                  <a:pt x="92738" y="331787"/>
                  <a:pt x="-31087" y="663575"/>
                  <a:pt x="7013" y="800100"/>
                </a:cubicBezTo>
                <a:cubicBezTo>
                  <a:pt x="45113" y="936625"/>
                  <a:pt x="426113" y="679450"/>
                  <a:pt x="445163" y="819150"/>
                </a:cubicBezTo>
                <a:cubicBezTo>
                  <a:pt x="464213" y="958850"/>
                  <a:pt x="292763" y="1298575"/>
                  <a:pt x="121313" y="1638300"/>
                </a:cubicBezTo>
              </a:path>
            </a:pathLst>
          </a:custGeom>
          <a:noFill/>
          <a:ln w="25400">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anose="02040604050505020304" pitchFamily="18" charset="0"/>
            </a:endParaRPr>
          </a:p>
        </p:txBody>
      </p:sp>
      <p:sp>
        <p:nvSpPr>
          <p:cNvPr id="19" name="フリーフォーム 18"/>
          <p:cNvSpPr/>
          <p:nvPr/>
        </p:nvSpPr>
        <p:spPr>
          <a:xfrm>
            <a:off x="5113734" y="2231375"/>
            <a:ext cx="446616" cy="1152825"/>
          </a:xfrm>
          <a:custGeom>
            <a:avLst/>
            <a:gdLst>
              <a:gd name="connsiteX0" fmla="*/ 216563 w 446616"/>
              <a:gd name="connsiteY0" fmla="*/ 0 h 1638300"/>
              <a:gd name="connsiteX1" fmla="*/ 7013 w 446616"/>
              <a:gd name="connsiteY1" fmla="*/ 800100 h 1638300"/>
              <a:gd name="connsiteX2" fmla="*/ 445163 w 446616"/>
              <a:gd name="connsiteY2" fmla="*/ 819150 h 1638300"/>
              <a:gd name="connsiteX3" fmla="*/ 121313 w 446616"/>
              <a:gd name="connsiteY3" fmla="*/ 1638300 h 1638300"/>
            </a:gdLst>
            <a:ahLst/>
            <a:cxnLst>
              <a:cxn ang="0">
                <a:pos x="connsiteX0" y="connsiteY0"/>
              </a:cxn>
              <a:cxn ang="0">
                <a:pos x="connsiteX1" y="connsiteY1"/>
              </a:cxn>
              <a:cxn ang="0">
                <a:pos x="connsiteX2" y="connsiteY2"/>
              </a:cxn>
              <a:cxn ang="0">
                <a:pos x="connsiteX3" y="connsiteY3"/>
              </a:cxn>
            </a:cxnLst>
            <a:rect l="l" t="t" r="r" b="b"/>
            <a:pathLst>
              <a:path w="446616" h="1638300">
                <a:moveTo>
                  <a:pt x="216563" y="0"/>
                </a:moveTo>
                <a:cubicBezTo>
                  <a:pt x="92738" y="331787"/>
                  <a:pt x="-31087" y="663575"/>
                  <a:pt x="7013" y="800100"/>
                </a:cubicBezTo>
                <a:cubicBezTo>
                  <a:pt x="45113" y="936625"/>
                  <a:pt x="426113" y="679450"/>
                  <a:pt x="445163" y="819150"/>
                </a:cubicBezTo>
                <a:cubicBezTo>
                  <a:pt x="464213" y="958850"/>
                  <a:pt x="292763" y="1298575"/>
                  <a:pt x="121313" y="1638300"/>
                </a:cubicBezTo>
              </a:path>
            </a:pathLst>
          </a:custGeom>
          <a:noFill/>
          <a:ln w="25400">
            <a:solidFill>
              <a:srgbClr val="0000FF"/>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anose="02040604050505020304" pitchFamily="18" charset="0"/>
            </a:endParaRPr>
          </a:p>
        </p:txBody>
      </p:sp>
      <p:pic>
        <p:nvPicPr>
          <p:cNvPr id="20" name="図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000" y="5000867"/>
            <a:ext cx="496144" cy="1713333"/>
          </a:xfrm>
          <a:prstGeom prst="rect">
            <a:avLst/>
          </a:prstGeom>
          <a:ln>
            <a:noFill/>
          </a:ln>
          <a:effectLst>
            <a:outerShdw blurRad="292100" dist="139700" dir="2700000" algn="tl" rotWithShape="0">
              <a:srgbClr val="333333">
                <a:alpha val="65000"/>
              </a:srgbClr>
            </a:outerShdw>
          </a:effectLst>
        </p:spPr>
      </p:pic>
      <p:pic>
        <p:nvPicPr>
          <p:cNvPr id="21" name="図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41214">
            <a:off x="3441073" y="6321493"/>
            <a:ext cx="207801" cy="180000"/>
          </a:xfrm>
          <a:prstGeom prst="rect">
            <a:avLst/>
          </a:prstGeom>
          <a:effectLst>
            <a:glow rad="101600">
              <a:schemeClr val="bg1">
                <a:alpha val="60000"/>
              </a:schemeClr>
            </a:glow>
          </a:effectLst>
        </p:spPr>
      </p:pic>
      <p:pic>
        <p:nvPicPr>
          <p:cNvPr id="22" name="図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000" y="5000867"/>
            <a:ext cx="496144" cy="1713333"/>
          </a:xfrm>
          <a:prstGeom prst="rect">
            <a:avLst/>
          </a:prstGeom>
          <a:ln>
            <a:noFill/>
          </a:ln>
          <a:effectLst>
            <a:outerShdw blurRad="292100" dist="139700" dir="2700000" algn="tl" rotWithShape="0">
              <a:srgbClr val="333333">
                <a:alpha val="65000"/>
              </a:srgbClr>
            </a:outerShdw>
          </a:effectLst>
        </p:spPr>
      </p:pic>
      <p:pic>
        <p:nvPicPr>
          <p:cNvPr id="23" name="図 22"/>
          <p:cNvPicPr>
            <a:picLocks noChangeAspect="1"/>
          </p:cNvPicPr>
          <p:nvPr/>
        </p:nvPicPr>
        <p:blipFill rotWithShape="1">
          <a:blip r:embed="rId7">
            <a:extLst>
              <a:ext uri="{28A0092B-C50C-407E-A947-70E740481C1C}">
                <a14:useLocalDpi xmlns:a14="http://schemas.microsoft.com/office/drawing/2010/main" val="0"/>
              </a:ext>
            </a:extLst>
          </a:blip>
          <a:srcRect b="7358"/>
          <a:stretch/>
        </p:blipFill>
        <p:spPr>
          <a:xfrm rot="2561256">
            <a:off x="2719934" y="6303292"/>
            <a:ext cx="231376" cy="216000"/>
          </a:xfrm>
          <a:prstGeom prst="rect">
            <a:avLst/>
          </a:prstGeom>
          <a:effectLst>
            <a:glow rad="101600">
              <a:schemeClr val="bg1">
                <a:alpha val="60000"/>
              </a:schemeClr>
            </a:glow>
          </a:effectLst>
        </p:spPr>
      </p:pic>
      <p:cxnSp>
        <p:nvCxnSpPr>
          <p:cNvPr id="27" name="直線コネクタ 26"/>
          <p:cNvCxnSpPr/>
          <p:nvPr/>
        </p:nvCxnSpPr>
        <p:spPr>
          <a:xfrm flipH="1">
            <a:off x="3847725" y="4400150"/>
            <a:ext cx="765000" cy="612000"/>
          </a:xfrm>
          <a:prstGeom prst="line">
            <a:avLst/>
          </a:prstGeom>
          <a:ln w="25400">
            <a:solidFill>
              <a:schemeClr val="tx1"/>
            </a:solidFill>
            <a:headEnd type="none"/>
            <a:tailEnd type="arrow"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737000" y="4400150"/>
            <a:ext cx="765000" cy="612000"/>
          </a:xfrm>
          <a:prstGeom prst="line">
            <a:avLst/>
          </a:prstGeom>
          <a:ln w="25400">
            <a:solidFill>
              <a:schemeClr val="tx1"/>
            </a:solidFill>
            <a:headEnd type="none"/>
            <a:tailEnd type="arrow" w="lg" len="lg"/>
          </a:ln>
        </p:spPr>
        <p:style>
          <a:lnRef idx="1">
            <a:schemeClr val="accent1"/>
          </a:lnRef>
          <a:fillRef idx="0">
            <a:schemeClr val="accent1"/>
          </a:fillRef>
          <a:effectRef idx="0">
            <a:schemeClr val="accent1"/>
          </a:effectRef>
          <a:fontRef idx="minor">
            <a:schemeClr val="tx1"/>
          </a:fontRef>
        </p:style>
      </p:cxnSp>
      <p:pic>
        <p:nvPicPr>
          <p:cNvPr id="29" name="図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9775" y="5518800"/>
            <a:ext cx="90000" cy="90000"/>
          </a:xfrm>
          <a:prstGeom prst="rect">
            <a:avLst/>
          </a:prstGeom>
          <a:effectLst>
            <a:glow rad="63500">
              <a:schemeClr val="bg1">
                <a:alpha val="40000"/>
              </a:schemeClr>
            </a:glow>
          </a:effectLst>
        </p:spPr>
      </p:pic>
      <p:pic>
        <p:nvPicPr>
          <p:cNvPr id="30" name="図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2175" y="5671200"/>
            <a:ext cx="90000" cy="90000"/>
          </a:xfrm>
          <a:prstGeom prst="rect">
            <a:avLst/>
          </a:prstGeom>
          <a:effectLst>
            <a:glow rad="63500">
              <a:schemeClr val="bg1">
                <a:alpha val="40000"/>
              </a:schemeClr>
            </a:glow>
          </a:effectLst>
        </p:spPr>
      </p:pic>
      <p:pic>
        <p:nvPicPr>
          <p:cNvPr id="31" name="図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7000" y="5782325"/>
            <a:ext cx="90000" cy="90000"/>
          </a:xfrm>
          <a:prstGeom prst="rect">
            <a:avLst/>
          </a:prstGeom>
          <a:effectLst>
            <a:glow rad="63500">
              <a:schemeClr val="bg1">
                <a:alpha val="40000"/>
              </a:schemeClr>
            </a:glow>
          </a:effectLst>
        </p:spPr>
      </p:pic>
      <p:pic>
        <p:nvPicPr>
          <p:cNvPr id="32" name="図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8825" y="5886200"/>
            <a:ext cx="90000" cy="90000"/>
          </a:xfrm>
          <a:prstGeom prst="rect">
            <a:avLst/>
          </a:prstGeom>
          <a:effectLst>
            <a:glow rad="63500">
              <a:schemeClr val="bg1">
                <a:alpha val="40000"/>
              </a:schemeClr>
            </a:glow>
          </a:effectLst>
        </p:spPr>
      </p:pic>
      <p:pic>
        <p:nvPicPr>
          <p:cNvPr id="33" name="図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2875" y="5918500"/>
            <a:ext cx="90000" cy="90000"/>
          </a:xfrm>
          <a:prstGeom prst="rect">
            <a:avLst/>
          </a:prstGeom>
          <a:effectLst>
            <a:glow rad="63500">
              <a:schemeClr val="bg1">
                <a:alpha val="40000"/>
              </a:schemeClr>
            </a:glow>
          </a:effectLst>
        </p:spPr>
      </p:pic>
      <p:pic>
        <p:nvPicPr>
          <p:cNvPr id="34" name="図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6125" y="5480150"/>
            <a:ext cx="90000" cy="90000"/>
          </a:xfrm>
          <a:prstGeom prst="rect">
            <a:avLst/>
          </a:prstGeom>
          <a:effectLst>
            <a:glow rad="63500">
              <a:schemeClr val="bg1">
                <a:alpha val="40000"/>
              </a:schemeClr>
            </a:glow>
          </a:effectLst>
        </p:spPr>
      </p:pic>
      <p:pic>
        <p:nvPicPr>
          <p:cNvPr id="35" name="図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2000" y="5499200"/>
            <a:ext cx="90000" cy="90000"/>
          </a:xfrm>
          <a:prstGeom prst="rect">
            <a:avLst/>
          </a:prstGeom>
          <a:effectLst>
            <a:glow rad="63500">
              <a:schemeClr val="bg1">
                <a:alpha val="40000"/>
              </a:schemeClr>
            </a:glow>
          </a:effectLst>
        </p:spPr>
      </p:pic>
      <p:pic>
        <p:nvPicPr>
          <p:cNvPr id="36" name="図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8675" y="5724200"/>
            <a:ext cx="90000" cy="90000"/>
          </a:xfrm>
          <a:prstGeom prst="rect">
            <a:avLst/>
          </a:prstGeom>
          <a:effectLst>
            <a:glow rad="63500">
              <a:schemeClr val="bg1">
                <a:alpha val="40000"/>
              </a:schemeClr>
            </a:glow>
          </a:effectLst>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3000" y="5904200"/>
            <a:ext cx="90000" cy="90000"/>
          </a:xfrm>
          <a:prstGeom prst="rect">
            <a:avLst/>
          </a:prstGeom>
          <a:effectLst>
            <a:glow rad="63500">
              <a:schemeClr val="bg1">
                <a:alpha val="40000"/>
              </a:schemeClr>
            </a:glow>
          </a:effectLst>
        </p:spPr>
      </p:pic>
      <p:pic>
        <p:nvPicPr>
          <p:cNvPr id="38" name="図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5550" y="5769200"/>
            <a:ext cx="90000" cy="90000"/>
          </a:xfrm>
          <a:prstGeom prst="rect">
            <a:avLst/>
          </a:prstGeom>
          <a:effectLst>
            <a:glow rad="63500">
              <a:schemeClr val="bg1">
                <a:alpha val="40000"/>
              </a:schemeClr>
            </a:glow>
          </a:effectLst>
        </p:spPr>
      </p:pic>
      <p:pic>
        <p:nvPicPr>
          <p:cNvPr id="39" name="図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7000" y="5904200"/>
            <a:ext cx="90000" cy="90000"/>
          </a:xfrm>
          <a:prstGeom prst="rect">
            <a:avLst/>
          </a:prstGeom>
          <a:effectLst>
            <a:glow rad="63500">
              <a:schemeClr val="bg1">
                <a:alpha val="40000"/>
              </a:schemeClr>
            </a:glow>
          </a:effectLst>
        </p:spPr>
      </p:pic>
      <p:pic>
        <p:nvPicPr>
          <p:cNvPr id="40" name="図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3000" y="5634200"/>
            <a:ext cx="90000" cy="90000"/>
          </a:xfrm>
          <a:prstGeom prst="rect">
            <a:avLst/>
          </a:prstGeom>
          <a:effectLst>
            <a:glow rad="63500">
              <a:schemeClr val="bg1">
                <a:alpha val="40000"/>
              </a:schemeClr>
            </a:glow>
          </a:effectLst>
        </p:spPr>
      </p:pic>
      <p:pic>
        <p:nvPicPr>
          <p:cNvPr id="41" name="図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2702350" y="6029003"/>
            <a:ext cx="219754" cy="216000"/>
          </a:xfrm>
          <a:prstGeom prst="rect">
            <a:avLst/>
          </a:prstGeom>
        </p:spPr>
      </p:pic>
      <p:pic>
        <p:nvPicPr>
          <p:cNvPr id="42" name="図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3424998" y="6028378"/>
            <a:ext cx="219754" cy="216000"/>
          </a:xfrm>
          <a:prstGeom prst="rect">
            <a:avLst/>
          </a:prstGeom>
        </p:spPr>
      </p:pic>
      <p:sp>
        <p:nvSpPr>
          <p:cNvPr id="43" name="正方形/長方形 42"/>
          <p:cNvSpPr/>
          <p:nvPr/>
        </p:nvSpPr>
        <p:spPr>
          <a:xfrm>
            <a:off x="2484600" y="4554200"/>
            <a:ext cx="1338828" cy="369332"/>
          </a:xfrm>
          <a:prstGeom prst="rect">
            <a:avLst/>
          </a:prstGeom>
        </p:spPr>
        <p:txBody>
          <a:bodyPr wrap="none">
            <a:spAutoFit/>
          </a:bodyPr>
          <a:lstStyle/>
          <a:p>
            <a:r>
              <a:rPr lang="en-US" altLang="ja-JP" b="1" dirty="0" smtClean="0">
                <a:latin typeface="Century" panose="02040604050505020304" pitchFamily="18" charset="0"/>
              </a:rPr>
              <a:t>Incubation</a:t>
            </a:r>
            <a:endParaRPr lang="ja-JP" altLang="en-US" dirty="0">
              <a:latin typeface="Century" panose="02040604050505020304" pitchFamily="18" charset="0"/>
            </a:endParaRPr>
          </a:p>
        </p:txBody>
      </p:sp>
      <p:sp>
        <p:nvSpPr>
          <p:cNvPr id="44" name="正方形/長方形 43"/>
          <p:cNvSpPr/>
          <p:nvPr/>
        </p:nvSpPr>
        <p:spPr>
          <a:xfrm>
            <a:off x="5471827" y="3384000"/>
            <a:ext cx="3283849" cy="1754326"/>
          </a:xfrm>
          <a:prstGeom prst="rect">
            <a:avLst/>
          </a:prstGeom>
        </p:spPr>
        <p:txBody>
          <a:bodyPr wrap="none">
            <a:spAutoFit/>
          </a:bodyPr>
          <a:lstStyle/>
          <a:p>
            <a:pPr algn="ctr">
              <a:lnSpc>
                <a:spcPct val="150000"/>
              </a:lnSpc>
            </a:pPr>
            <a:r>
              <a:rPr lang="en-US" altLang="ja-JP" sz="2400" b="1" dirty="0">
                <a:solidFill>
                  <a:srgbClr val="FF0000"/>
                </a:solidFill>
                <a:latin typeface="Century" panose="02040604050505020304" pitchFamily="18" charset="0"/>
                <a:ea typeface="Ebrima" panose="02000000000000000000" pitchFamily="2" charset="0"/>
                <a:cs typeface="Ebrima" panose="02000000000000000000" pitchFamily="2" charset="0"/>
              </a:rPr>
              <a:t>T</a:t>
            </a:r>
            <a:r>
              <a:rPr lang="en-US" altLang="ja-JP" sz="2400" b="1" dirty="0">
                <a:solidFill>
                  <a:prstClr val="black"/>
                </a:solidFill>
                <a:latin typeface="Century" panose="02040604050505020304" pitchFamily="18" charset="0"/>
                <a:ea typeface="Ebrima" panose="02000000000000000000" pitchFamily="2" charset="0"/>
                <a:cs typeface="Ebrima" panose="02000000000000000000" pitchFamily="2" charset="0"/>
              </a:rPr>
              <a:t>issue-</a:t>
            </a:r>
            <a:r>
              <a:rPr lang="en-US" altLang="ja-JP" sz="2400" b="1" dirty="0">
                <a:solidFill>
                  <a:srgbClr val="FF0000"/>
                </a:solidFill>
                <a:latin typeface="Century" panose="02040604050505020304" pitchFamily="18" charset="0"/>
                <a:ea typeface="Ebrima" panose="02000000000000000000" pitchFamily="2" charset="0"/>
                <a:cs typeface="Ebrima" panose="02000000000000000000" pitchFamily="2" charset="0"/>
              </a:rPr>
              <a:t>e</a:t>
            </a:r>
            <a:r>
              <a:rPr lang="en-US" altLang="ja-JP" sz="2400" b="1" dirty="0">
                <a:solidFill>
                  <a:prstClr val="black"/>
                </a:solidFill>
                <a:latin typeface="Century" panose="02040604050505020304" pitchFamily="18" charset="0"/>
                <a:ea typeface="Ebrima" panose="02000000000000000000" pitchFamily="2" charset="0"/>
                <a:cs typeface="Ebrima" panose="02000000000000000000" pitchFamily="2" charset="0"/>
              </a:rPr>
              <a:t>xudative </a:t>
            </a:r>
            <a:endParaRPr lang="en-US" altLang="ja-JP" sz="2400" b="1" dirty="0" smtClean="0">
              <a:solidFill>
                <a:prstClr val="black"/>
              </a:solidFill>
              <a:latin typeface="Century" panose="02040604050505020304" pitchFamily="18" charset="0"/>
              <a:ea typeface="Ebrima" panose="02000000000000000000" pitchFamily="2" charset="0"/>
              <a:cs typeface="Ebrima" panose="02000000000000000000" pitchFamily="2" charset="0"/>
            </a:endParaRPr>
          </a:p>
          <a:p>
            <a:pPr algn="ctr">
              <a:lnSpc>
                <a:spcPct val="150000"/>
              </a:lnSpc>
            </a:pPr>
            <a:r>
              <a:rPr lang="en-US" altLang="ja-JP" sz="2400" b="1" dirty="0" smtClean="0">
                <a:solidFill>
                  <a:srgbClr val="FF0000"/>
                </a:solidFill>
                <a:latin typeface="Century" panose="02040604050505020304" pitchFamily="18" charset="0"/>
                <a:ea typeface="Ebrima" panose="02000000000000000000" pitchFamily="2" charset="0"/>
                <a:cs typeface="Ebrima" panose="02000000000000000000" pitchFamily="2" charset="0"/>
              </a:rPr>
              <a:t>E</a:t>
            </a:r>
            <a:r>
              <a:rPr lang="en-US" altLang="ja-JP" sz="2400" b="1" dirty="0" smtClean="0">
                <a:solidFill>
                  <a:prstClr val="black"/>
                </a:solidFill>
                <a:latin typeface="Century" panose="02040604050505020304" pitchFamily="18" charset="0"/>
                <a:ea typeface="Ebrima" panose="02000000000000000000" pitchFamily="2" charset="0"/>
                <a:cs typeface="Ebrima" panose="02000000000000000000" pitchFamily="2" charset="0"/>
              </a:rPr>
              <a:t>xtracellular </a:t>
            </a:r>
            <a:r>
              <a:rPr lang="en-US" altLang="ja-JP" sz="2400" b="1" dirty="0" smtClean="0">
                <a:solidFill>
                  <a:srgbClr val="FF0000"/>
                </a:solidFill>
                <a:latin typeface="Century" panose="02040604050505020304" pitchFamily="18" charset="0"/>
                <a:ea typeface="Ebrima" panose="02000000000000000000" pitchFamily="2" charset="0"/>
                <a:cs typeface="Ebrima" panose="02000000000000000000" pitchFamily="2" charset="0"/>
              </a:rPr>
              <a:t>V</a:t>
            </a:r>
            <a:r>
              <a:rPr lang="en-US" altLang="ja-JP" sz="2400" b="1" dirty="0" smtClean="0">
                <a:solidFill>
                  <a:prstClr val="black"/>
                </a:solidFill>
                <a:latin typeface="Century" panose="02040604050505020304" pitchFamily="18" charset="0"/>
                <a:ea typeface="Ebrima" panose="02000000000000000000" pitchFamily="2" charset="0"/>
                <a:cs typeface="Ebrima" panose="02000000000000000000" pitchFamily="2" charset="0"/>
              </a:rPr>
              <a:t>esicles</a:t>
            </a:r>
          </a:p>
          <a:p>
            <a:pPr algn="ctr">
              <a:lnSpc>
                <a:spcPct val="150000"/>
              </a:lnSpc>
            </a:pPr>
            <a:r>
              <a:rPr lang="en-US" altLang="ja-JP" sz="2400" b="1" dirty="0" smtClean="0">
                <a:solidFill>
                  <a:prstClr val="black"/>
                </a:solidFill>
                <a:latin typeface="Century" panose="02040604050505020304" pitchFamily="18" charset="0"/>
                <a:ea typeface="Ebrima" panose="02000000000000000000" pitchFamily="2" charset="0"/>
                <a:cs typeface="Ebrima" panose="02000000000000000000" pitchFamily="2" charset="0"/>
              </a:rPr>
              <a:t>(</a:t>
            </a:r>
            <a:r>
              <a:rPr lang="en-US" altLang="ja-JP" sz="2400" b="1" dirty="0" smtClean="0">
                <a:solidFill>
                  <a:srgbClr val="FF0000"/>
                </a:solidFill>
                <a:latin typeface="Century" panose="02040604050505020304" pitchFamily="18" charset="0"/>
                <a:ea typeface="Ebrima" panose="02000000000000000000" pitchFamily="2" charset="0"/>
                <a:cs typeface="Ebrima" panose="02000000000000000000" pitchFamily="2" charset="0"/>
              </a:rPr>
              <a:t>Te-EV</a:t>
            </a:r>
            <a:r>
              <a:rPr lang="en-US" altLang="ja-JP" sz="2400" b="1" dirty="0" smtClean="0">
                <a:solidFill>
                  <a:prstClr val="black"/>
                </a:solidFill>
                <a:latin typeface="Century" panose="02040604050505020304" pitchFamily="18" charset="0"/>
                <a:ea typeface="Ebrima" panose="02000000000000000000" pitchFamily="2" charset="0"/>
                <a:cs typeface="Ebrima" panose="02000000000000000000" pitchFamily="2" charset="0"/>
              </a:rPr>
              <a:t>)</a:t>
            </a:r>
            <a:endParaRPr lang="en-US" altLang="ja-JP" sz="2400" b="1" dirty="0">
              <a:solidFill>
                <a:prstClr val="black"/>
              </a:solidFill>
              <a:latin typeface="Century" panose="02040604050505020304" pitchFamily="18" charset="0"/>
              <a:ea typeface="Ebrima" panose="02000000000000000000" pitchFamily="2" charset="0"/>
              <a:cs typeface="Ebrima" panose="02000000000000000000" pitchFamily="2" charset="0"/>
            </a:endParaRPr>
          </a:p>
        </p:txBody>
      </p:sp>
      <p:sp>
        <p:nvSpPr>
          <p:cNvPr id="45" name="正方形/長方形 44"/>
          <p:cNvSpPr/>
          <p:nvPr/>
        </p:nvSpPr>
        <p:spPr>
          <a:xfrm>
            <a:off x="4910325" y="5229000"/>
            <a:ext cx="4227439" cy="1569660"/>
          </a:xfrm>
          <a:prstGeom prst="rect">
            <a:avLst/>
          </a:prstGeom>
        </p:spPr>
        <p:txBody>
          <a:bodyPr wrap="none">
            <a:spAutoFit/>
          </a:bodyPr>
          <a:lstStyle/>
          <a:p>
            <a:pPr marL="285750" indent="-285750">
              <a:lnSpc>
                <a:spcPct val="150000"/>
              </a:lnSpc>
              <a:buFont typeface="Arial" panose="020B0604020202020204" pitchFamily="34" charset="0"/>
              <a:buChar char="•"/>
            </a:pPr>
            <a:r>
              <a:rPr lang="en-US" altLang="ja-JP" sz="1600" b="1" dirty="0" smtClean="0">
                <a:solidFill>
                  <a:srgbClr val="FF0000"/>
                </a:solidFill>
                <a:latin typeface="Century" panose="02040604050505020304" pitchFamily="18" charset="0"/>
                <a:ea typeface="Ebrima" panose="02000000000000000000" pitchFamily="2" charset="0"/>
                <a:cs typeface="Ebrima" panose="02000000000000000000" pitchFamily="2" charset="0"/>
              </a:rPr>
              <a:t>Directly</a:t>
            </a:r>
            <a:r>
              <a:rPr lang="en-US" altLang="ja-JP" sz="1600" b="1" dirty="0" smtClean="0">
                <a:latin typeface="Century" panose="02040604050505020304" pitchFamily="18" charset="0"/>
                <a:ea typeface="Ebrima" panose="02000000000000000000" pitchFamily="2" charset="0"/>
                <a:cs typeface="Ebrima" panose="02000000000000000000" pitchFamily="2" charset="0"/>
              </a:rPr>
              <a:t> derived from </a:t>
            </a:r>
            <a:r>
              <a:rPr lang="en-US" altLang="ja-JP" sz="1600" b="1" dirty="0" smtClean="0">
                <a:solidFill>
                  <a:srgbClr val="FF0000"/>
                </a:solidFill>
                <a:latin typeface="Century" panose="02040604050505020304" pitchFamily="18" charset="0"/>
                <a:ea typeface="Ebrima" panose="02000000000000000000" pitchFamily="2" charset="0"/>
                <a:cs typeface="Ebrima" panose="02000000000000000000" pitchFamily="2" charset="0"/>
              </a:rPr>
              <a:t>cancerous region</a:t>
            </a:r>
          </a:p>
          <a:p>
            <a:pPr marL="285750" indent="-285750">
              <a:lnSpc>
                <a:spcPct val="150000"/>
              </a:lnSpc>
              <a:buFont typeface="Arial" panose="020B0604020202020204" pitchFamily="34" charset="0"/>
              <a:buChar char="•"/>
            </a:pPr>
            <a:r>
              <a:rPr lang="en-US" altLang="ja-JP" sz="1600" b="1" dirty="0" smtClean="0">
                <a:solidFill>
                  <a:srgbClr val="0000FF"/>
                </a:solidFill>
                <a:latin typeface="Century" panose="02040604050505020304" pitchFamily="18" charset="0"/>
                <a:ea typeface="Ebrima" panose="02000000000000000000" pitchFamily="2" charset="0"/>
                <a:cs typeface="Ebrima" panose="02000000000000000000" pitchFamily="2" charset="0"/>
              </a:rPr>
              <a:t>No obstruction </a:t>
            </a:r>
            <a:r>
              <a:rPr lang="en-US" altLang="ja-JP" sz="1600" b="1" dirty="0" smtClean="0">
                <a:latin typeface="Century" panose="02040604050505020304" pitchFamily="18" charset="0"/>
                <a:ea typeface="Ebrima" panose="02000000000000000000" pitchFamily="2" charset="0"/>
                <a:cs typeface="Ebrima" panose="02000000000000000000" pitchFamily="2" charset="0"/>
              </a:rPr>
              <a:t>by </a:t>
            </a:r>
            <a:r>
              <a:rPr lang="en-US" altLang="ja-JP" sz="1600" b="1" dirty="0" smtClean="0">
                <a:solidFill>
                  <a:srgbClr val="0000FF"/>
                </a:solidFill>
                <a:latin typeface="Century" panose="02040604050505020304" pitchFamily="18" charset="0"/>
                <a:ea typeface="Ebrima" panose="02000000000000000000" pitchFamily="2" charset="0"/>
                <a:cs typeface="Ebrima" panose="02000000000000000000" pitchFamily="2" charset="0"/>
              </a:rPr>
              <a:t>serum components</a:t>
            </a:r>
            <a:endParaRPr lang="en-US" altLang="ja-JP" sz="1600" dirty="0" smtClean="0">
              <a:solidFill>
                <a:srgbClr val="0000FF"/>
              </a:solidFill>
              <a:latin typeface="Century" panose="02040604050505020304" pitchFamily="18" charset="0"/>
              <a:ea typeface="Ebrima" panose="02000000000000000000" pitchFamily="2" charset="0"/>
              <a:cs typeface="Ebrima" panose="02000000000000000000" pitchFamily="2" charset="0"/>
            </a:endParaRPr>
          </a:p>
          <a:p>
            <a:pPr marL="285750" indent="-285750">
              <a:lnSpc>
                <a:spcPct val="150000"/>
              </a:lnSpc>
              <a:buFont typeface="Arial" panose="020B0604020202020204" pitchFamily="34" charset="0"/>
              <a:buChar char="•"/>
            </a:pPr>
            <a:r>
              <a:rPr lang="en-US" altLang="ja-JP" sz="1600" b="1" dirty="0" smtClean="0">
                <a:latin typeface="Century" panose="02040604050505020304" pitchFamily="18" charset="0"/>
                <a:ea typeface="Ebrima" panose="02000000000000000000" pitchFamily="2" charset="0"/>
                <a:cs typeface="Ebrima" panose="02000000000000000000" pitchFamily="2" charset="0"/>
              </a:rPr>
              <a:t>Available for </a:t>
            </a:r>
            <a:r>
              <a:rPr lang="en-US" altLang="ja-JP" sz="1600" b="1" dirty="0" smtClean="0">
                <a:solidFill>
                  <a:srgbClr val="006600"/>
                </a:solidFill>
                <a:latin typeface="Century" panose="02040604050505020304" pitchFamily="18" charset="0"/>
                <a:ea typeface="Ebrima" panose="02000000000000000000" pitchFamily="2" charset="0"/>
                <a:cs typeface="Ebrima" panose="02000000000000000000" pitchFamily="2" charset="0"/>
              </a:rPr>
              <a:t>T vs. N paired analysis</a:t>
            </a:r>
          </a:p>
          <a:p>
            <a:pPr marL="285750" indent="-285750">
              <a:lnSpc>
                <a:spcPct val="150000"/>
              </a:lnSpc>
              <a:buFont typeface="Arial" panose="020B0604020202020204" pitchFamily="34" charset="0"/>
              <a:buChar char="•"/>
            </a:pPr>
            <a:r>
              <a:rPr lang="en-US" altLang="ja-JP" sz="1600" b="1" dirty="0" smtClean="0">
                <a:solidFill>
                  <a:srgbClr val="7030A0"/>
                </a:solidFill>
                <a:latin typeface="Century" panose="02040604050505020304" pitchFamily="18" charset="0"/>
                <a:ea typeface="Ebrima" panose="02000000000000000000" pitchFamily="2" charset="0"/>
                <a:cs typeface="Ebrima" panose="02000000000000000000" pitchFamily="2" charset="0"/>
              </a:rPr>
              <a:t>Amplification of biomarker resources</a:t>
            </a:r>
          </a:p>
        </p:txBody>
      </p:sp>
      <p:sp>
        <p:nvSpPr>
          <p:cNvPr id="5" name="フリーフォーム 4"/>
          <p:cNvSpPr/>
          <p:nvPr/>
        </p:nvSpPr>
        <p:spPr>
          <a:xfrm>
            <a:off x="3714750" y="4867275"/>
            <a:ext cx="2790825" cy="966967"/>
          </a:xfrm>
          <a:custGeom>
            <a:avLst/>
            <a:gdLst>
              <a:gd name="connsiteX0" fmla="*/ 0 w 2790825"/>
              <a:gd name="connsiteY0" fmla="*/ 914400 h 966967"/>
              <a:gd name="connsiteX1" fmla="*/ 1028700 w 2790825"/>
              <a:gd name="connsiteY1" fmla="*/ 895350 h 966967"/>
              <a:gd name="connsiteX2" fmla="*/ 1028700 w 2790825"/>
              <a:gd name="connsiteY2" fmla="*/ 219075 h 966967"/>
              <a:gd name="connsiteX3" fmla="*/ 2790825 w 2790825"/>
              <a:gd name="connsiteY3" fmla="*/ 0 h 966967"/>
            </a:gdLst>
            <a:ahLst/>
            <a:cxnLst>
              <a:cxn ang="0">
                <a:pos x="connsiteX0" y="connsiteY0"/>
              </a:cxn>
              <a:cxn ang="0">
                <a:pos x="connsiteX1" y="connsiteY1"/>
              </a:cxn>
              <a:cxn ang="0">
                <a:pos x="connsiteX2" y="connsiteY2"/>
              </a:cxn>
              <a:cxn ang="0">
                <a:pos x="connsiteX3" y="connsiteY3"/>
              </a:cxn>
            </a:cxnLst>
            <a:rect l="l" t="t" r="r" b="b"/>
            <a:pathLst>
              <a:path w="2790825" h="966967">
                <a:moveTo>
                  <a:pt x="0" y="914400"/>
                </a:moveTo>
                <a:cubicBezTo>
                  <a:pt x="428625" y="962818"/>
                  <a:pt x="857250" y="1011237"/>
                  <a:pt x="1028700" y="895350"/>
                </a:cubicBezTo>
                <a:cubicBezTo>
                  <a:pt x="1200150" y="779463"/>
                  <a:pt x="735013" y="368300"/>
                  <a:pt x="1028700" y="219075"/>
                </a:cubicBezTo>
                <a:cubicBezTo>
                  <a:pt x="1322387" y="69850"/>
                  <a:pt x="2056606" y="34925"/>
                  <a:pt x="2790825" y="0"/>
                </a:cubicBezTo>
              </a:path>
            </a:pathLst>
          </a:custGeom>
          <a:noFill/>
          <a:ln w="25400">
            <a:solidFill>
              <a:srgbClr val="FF0000"/>
            </a:solidFill>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entury" panose="02040604050505020304" pitchFamily="18" charset="0"/>
            </a:endParaRPr>
          </a:p>
        </p:txBody>
      </p:sp>
      <p:sp>
        <p:nvSpPr>
          <p:cNvPr id="14" name="正方形/長方形 13"/>
          <p:cNvSpPr/>
          <p:nvPr/>
        </p:nvSpPr>
        <p:spPr>
          <a:xfrm>
            <a:off x="10886" y="234000"/>
            <a:ext cx="7767000" cy="492443"/>
          </a:xfrm>
          <a:prstGeom prst="rect">
            <a:avLst/>
          </a:prstGeom>
        </p:spPr>
        <p:txBody>
          <a:bodyPr wrap="square">
            <a:spAutoFit/>
          </a:bodyPr>
          <a:lstStyle/>
          <a:p>
            <a:r>
              <a:rPr lang="en-US" altLang="ja-JP" sz="2600" b="1" dirty="0">
                <a:solidFill>
                  <a:schemeClr val="bg1"/>
                </a:solidFill>
                <a:latin typeface="Century" panose="02040604050505020304" pitchFamily="18" charset="0"/>
              </a:rPr>
              <a:t>Tissue-exudative </a:t>
            </a:r>
            <a:r>
              <a:rPr lang="en-US" altLang="ja-JP" sz="2600" b="1" dirty="0" smtClean="0">
                <a:solidFill>
                  <a:schemeClr val="bg1"/>
                </a:solidFill>
                <a:latin typeface="Century" panose="02040604050505020304" pitchFamily="18" charset="0"/>
              </a:rPr>
              <a:t>Extracellular Vesicle (</a:t>
            </a:r>
            <a:r>
              <a:rPr lang="en-US" altLang="ja-JP" sz="2600" b="1" dirty="0" err="1" smtClean="0">
                <a:solidFill>
                  <a:schemeClr val="bg1"/>
                </a:solidFill>
                <a:latin typeface="Century" panose="02040604050505020304" pitchFamily="18" charset="0"/>
              </a:rPr>
              <a:t>Te</a:t>
            </a:r>
            <a:r>
              <a:rPr lang="en-US" altLang="ja-JP" sz="2600" b="1" dirty="0" smtClean="0">
                <a:solidFill>
                  <a:schemeClr val="bg1"/>
                </a:solidFill>
                <a:latin typeface="Century" panose="02040604050505020304" pitchFamily="18" charset="0"/>
              </a:rPr>
              <a:t>-EV</a:t>
            </a:r>
            <a:r>
              <a:rPr lang="en-US" altLang="ja-JP" sz="2600" b="1" dirty="0">
                <a:solidFill>
                  <a:schemeClr val="bg1"/>
                </a:solidFill>
                <a:latin typeface="Century" panose="02040604050505020304" pitchFamily="18" charset="0"/>
              </a:rPr>
              <a:t>)</a:t>
            </a:r>
          </a:p>
        </p:txBody>
      </p:sp>
    </p:spTree>
    <p:extLst>
      <p:ext uri="{BB962C8B-B14F-4D97-AF65-F5344CB8AC3E}">
        <p14:creationId xmlns:p14="http://schemas.microsoft.com/office/powerpoint/2010/main" val="111331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7" y="4869000"/>
            <a:ext cx="1450747" cy="864000"/>
          </a:xfrm>
          <a:prstGeom prst="rect">
            <a:avLst/>
          </a:prstGeom>
        </p:spPr>
      </p:pic>
      <p:pic>
        <p:nvPicPr>
          <p:cNvPr id="10" name="Picture 5" descr="D:\Research Files\自作お絵描きファイル\Server 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2000" y="5697000"/>
            <a:ext cx="1055590" cy="792000"/>
          </a:xfrm>
          <a:prstGeom prst="rect">
            <a:avLst/>
          </a:prstGeom>
          <a:ln>
            <a:solidFill>
              <a:schemeClr val="tx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6147000" y="6399000"/>
            <a:ext cx="2970000" cy="413575"/>
          </a:xfrm>
          <a:prstGeom prst="rect">
            <a:avLst/>
          </a:prstGeom>
        </p:spPr>
        <p:txBody>
          <a:bodyPr wrap="square">
            <a:spAutoFit/>
          </a:bodyPr>
          <a:lstStyle/>
          <a:p>
            <a:pPr algn="ctr">
              <a:lnSpc>
                <a:spcPct val="150000"/>
              </a:lnSpc>
            </a:pPr>
            <a:r>
              <a:rPr lang="en-US" altLang="ja-JP" sz="1600" b="1" dirty="0" smtClean="0">
                <a:latin typeface="Century" pitchFamily="18" charset="0"/>
              </a:rPr>
              <a:t>Expressionist Server</a:t>
            </a:r>
            <a:endParaRPr lang="en-US" altLang="ja-JP" sz="1600" b="1" dirty="0">
              <a:latin typeface="Century" pitchFamily="18" charset="0"/>
            </a:endParaRPr>
          </a:p>
        </p:txBody>
      </p:sp>
      <p:pic>
        <p:nvPicPr>
          <p:cNvPr id="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正方形/長方形 30"/>
          <p:cNvSpPr/>
          <p:nvPr/>
        </p:nvSpPr>
        <p:spPr>
          <a:xfrm>
            <a:off x="10886" y="234000"/>
            <a:ext cx="7767000" cy="492443"/>
          </a:xfrm>
          <a:prstGeom prst="rect">
            <a:avLst/>
          </a:prstGeom>
        </p:spPr>
        <p:txBody>
          <a:bodyPr wrap="square">
            <a:spAutoFit/>
          </a:bodyPr>
          <a:lstStyle/>
          <a:p>
            <a:r>
              <a:rPr lang="en-US" altLang="ja-JP" sz="2600" b="1" dirty="0" err="1" smtClean="0">
                <a:solidFill>
                  <a:schemeClr val="bg1"/>
                </a:solidFill>
                <a:latin typeface="Century" panose="02040604050505020304" pitchFamily="18" charset="0"/>
              </a:rPr>
              <a:t>Te</a:t>
            </a:r>
            <a:r>
              <a:rPr lang="en-US" altLang="ja-JP" sz="2600" b="1" dirty="0" smtClean="0">
                <a:solidFill>
                  <a:schemeClr val="bg1"/>
                </a:solidFill>
                <a:latin typeface="Century" panose="02040604050505020304" pitchFamily="18" charset="0"/>
              </a:rPr>
              <a:t>-EV Biomarker </a:t>
            </a:r>
            <a:r>
              <a:rPr lang="en-US" altLang="ja-JP" sz="2600" b="1" dirty="0">
                <a:solidFill>
                  <a:schemeClr val="bg1"/>
                </a:solidFill>
                <a:latin typeface="Century" panose="02040604050505020304" pitchFamily="18" charset="0"/>
              </a:rPr>
              <a:t>Screening Workflow</a:t>
            </a:r>
          </a:p>
        </p:txBody>
      </p:sp>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6760" y="926375"/>
            <a:ext cx="3869010" cy="5940000"/>
          </a:xfrm>
          <a:prstGeom prst="rect">
            <a:avLst/>
          </a:prstGeom>
        </p:spPr>
      </p:pic>
      <p:sp>
        <p:nvSpPr>
          <p:cNvPr id="28" name="正方形/長方形 27"/>
          <p:cNvSpPr/>
          <p:nvPr/>
        </p:nvSpPr>
        <p:spPr>
          <a:xfrm>
            <a:off x="27000" y="5490425"/>
            <a:ext cx="2970000" cy="413575"/>
          </a:xfrm>
          <a:prstGeom prst="rect">
            <a:avLst/>
          </a:prstGeom>
        </p:spPr>
        <p:txBody>
          <a:bodyPr wrap="square">
            <a:spAutoFit/>
          </a:bodyPr>
          <a:lstStyle/>
          <a:p>
            <a:pPr>
              <a:lnSpc>
                <a:spcPct val="150000"/>
              </a:lnSpc>
            </a:pPr>
            <a:r>
              <a:rPr lang="en-US" altLang="ja-JP" sz="1600" b="1" dirty="0" err="1" smtClean="0">
                <a:latin typeface="Century" pitchFamily="18" charset="0"/>
              </a:rPr>
              <a:t>Orbitrap</a:t>
            </a:r>
            <a:r>
              <a:rPr lang="en-US" altLang="ja-JP" sz="1600" b="1" dirty="0" smtClean="0">
                <a:latin typeface="Century" pitchFamily="18" charset="0"/>
              </a:rPr>
              <a:t> </a:t>
            </a:r>
            <a:r>
              <a:rPr lang="en-US" altLang="ja-JP" sz="1600" b="1" dirty="0">
                <a:latin typeface="Century" pitchFamily="18" charset="0"/>
              </a:rPr>
              <a:t>Fusion </a:t>
            </a:r>
            <a:r>
              <a:rPr lang="en-US" altLang="ja-JP" sz="1600" b="1" dirty="0" err="1" smtClean="0">
                <a:latin typeface="Century" pitchFamily="18" charset="0"/>
              </a:rPr>
              <a:t>Lumos</a:t>
            </a:r>
            <a:endParaRPr lang="en-US" altLang="ja-JP" sz="1600" b="1" dirty="0">
              <a:latin typeface="Century" pitchFamily="18" charset="0"/>
            </a:endParaRPr>
          </a:p>
        </p:txBody>
      </p:sp>
    </p:spTree>
    <p:extLst>
      <p:ext uri="{BB962C8B-B14F-4D97-AF65-F5344CB8AC3E}">
        <p14:creationId xmlns:p14="http://schemas.microsoft.com/office/powerpoint/2010/main" val="140483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331" y="5186881"/>
            <a:ext cx="1656000"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110" y="5188064"/>
            <a:ext cx="1656000"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正方形/長方形 23"/>
          <p:cNvSpPr/>
          <p:nvPr/>
        </p:nvSpPr>
        <p:spPr>
          <a:xfrm>
            <a:off x="4585740" y="5060310"/>
            <a:ext cx="1468596"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BP : Tumor specific</a:t>
            </a:r>
            <a:endParaRPr lang="ja-JP" altLang="ja-JP" sz="1200" b="1" dirty="0">
              <a:solidFill>
                <a:sysClr val="windowText" lastClr="000000"/>
              </a:solidFill>
              <a:latin typeface="Times New Roman"/>
              <a:cs typeface="Times New Roman"/>
            </a:endParaRPr>
          </a:p>
        </p:txBody>
      </p:sp>
      <p:sp>
        <p:nvSpPr>
          <p:cNvPr id="34" name="正方形/長方形 33"/>
          <p:cNvSpPr/>
          <p:nvPr/>
        </p:nvSpPr>
        <p:spPr>
          <a:xfrm>
            <a:off x="1511205" y="5054487"/>
            <a:ext cx="1502710"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CC : Tumor specific</a:t>
            </a:r>
            <a:endParaRPr lang="ja-JP" altLang="ja-JP" sz="1200" b="1" dirty="0">
              <a:solidFill>
                <a:sysClr val="windowText" lastClr="000000"/>
              </a:solidFill>
              <a:latin typeface="Times New Roman"/>
              <a:cs typeface="Times New Roman"/>
            </a:endParaRPr>
          </a:p>
        </p:txBody>
      </p:sp>
      <p:sp>
        <p:nvSpPr>
          <p:cNvPr id="35" name="正方形/長方形 34"/>
          <p:cNvSpPr/>
          <p:nvPr/>
        </p:nvSpPr>
        <p:spPr>
          <a:xfrm>
            <a:off x="4258709" y="6391857"/>
            <a:ext cx="441146"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a:t>
            </a:r>
            <a:endParaRPr lang="ja-JP" altLang="ja-JP" sz="1200" b="1" dirty="0">
              <a:solidFill>
                <a:sysClr val="windowText" lastClr="000000"/>
              </a:solidFill>
              <a:latin typeface="Times New Roman"/>
              <a:cs typeface="Times New Roman"/>
            </a:endParaRPr>
          </a:p>
        </p:txBody>
      </p:sp>
      <p:pic>
        <p:nvPicPr>
          <p:cNvPr id="36" name="図 35"/>
          <p:cNvPicPr preferRelativeResize="0">
            <a:picLocks/>
          </p:cNvPicPr>
          <p:nvPr/>
        </p:nvPicPr>
        <p:blipFill>
          <a:blip r:embed="rId4"/>
          <a:stretch>
            <a:fillRect/>
          </a:stretch>
        </p:blipFill>
        <p:spPr>
          <a:xfrm>
            <a:off x="7464200" y="5178539"/>
            <a:ext cx="1656000" cy="1548000"/>
          </a:xfrm>
          <a:prstGeom prst="rect">
            <a:avLst/>
          </a:prstGeom>
        </p:spPr>
      </p:pic>
      <p:sp>
        <p:nvSpPr>
          <p:cNvPr id="37" name="正方形/長方形 36"/>
          <p:cNvSpPr/>
          <p:nvPr/>
        </p:nvSpPr>
        <p:spPr>
          <a:xfrm>
            <a:off x="7537858" y="5059150"/>
            <a:ext cx="1513981"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MF : Tumor specific</a:t>
            </a:r>
            <a:endParaRPr lang="ja-JP" altLang="ja-JP" sz="1200" b="1" dirty="0">
              <a:solidFill>
                <a:sysClr val="windowText" lastClr="000000"/>
              </a:solidFill>
              <a:latin typeface="Times New Roman"/>
              <a:cs typeface="Times New Roman"/>
            </a:endParaRPr>
          </a:p>
        </p:txBody>
      </p:sp>
      <p:sp>
        <p:nvSpPr>
          <p:cNvPr id="38" name="正方形/長方形 37"/>
          <p:cNvSpPr/>
          <p:nvPr/>
        </p:nvSpPr>
        <p:spPr>
          <a:xfrm>
            <a:off x="7154999" y="6403630"/>
            <a:ext cx="441146"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a:t>
            </a:r>
            <a:endParaRPr lang="ja-JP" altLang="ja-JP" sz="1200" b="1" dirty="0">
              <a:solidFill>
                <a:sysClr val="windowText" lastClr="000000"/>
              </a:solidFill>
              <a:latin typeface="Times New Roman"/>
              <a:cs typeface="Times New Roman"/>
            </a:endParaRPr>
          </a:p>
        </p:txBody>
      </p:sp>
      <p:sp>
        <p:nvSpPr>
          <p:cNvPr id="39" name="正方形/長方形 38"/>
          <p:cNvSpPr/>
          <p:nvPr/>
        </p:nvSpPr>
        <p:spPr>
          <a:xfrm>
            <a:off x="413542" y="5250627"/>
            <a:ext cx="1249536" cy="267595"/>
          </a:xfrm>
          <a:prstGeom prst="rect">
            <a:avLst/>
          </a:prstGeom>
        </p:spPr>
        <p:txBody>
          <a:bodyPr wrap="none">
            <a:spAutoFit/>
          </a:bodyPr>
          <a:lstStyle/>
          <a:p>
            <a:pPr algn="r">
              <a:lnSpc>
                <a:spcPts val="1400"/>
              </a:lnSpc>
            </a:pPr>
            <a:r>
              <a:rPr lang="en-US" altLang="ja-JP" sz="1000" b="1" dirty="0">
                <a:solidFill>
                  <a:prstClr val="black"/>
                </a:solidFill>
                <a:latin typeface="Times New Roman"/>
                <a:cs typeface="Times New Roman"/>
              </a:rPr>
              <a:t>Integral membrane</a:t>
            </a:r>
          </a:p>
        </p:txBody>
      </p:sp>
      <p:sp>
        <p:nvSpPr>
          <p:cNvPr id="40" name="正方形/長方形 39"/>
          <p:cNvSpPr/>
          <p:nvPr/>
        </p:nvSpPr>
        <p:spPr>
          <a:xfrm>
            <a:off x="210369" y="5427027"/>
            <a:ext cx="1461245" cy="267595"/>
          </a:xfrm>
          <a:prstGeom prst="rect">
            <a:avLst/>
          </a:prstGeom>
        </p:spPr>
        <p:txBody>
          <a:bodyPr wrap="none">
            <a:spAutoFit/>
          </a:bodyPr>
          <a:lstStyle/>
          <a:p>
            <a:pPr algn="r">
              <a:lnSpc>
                <a:spcPts val="1400"/>
              </a:lnSpc>
            </a:pPr>
            <a:r>
              <a:rPr lang="en-US" altLang="ja-JP" sz="1000" b="1" dirty="0">
                <a:solidFill>
                  <a:prstClr val="black"/>
                </a:solidFill>
                <a:latin typeface="Times New Roman"/>
                <a:cs typeface="Times New Roman"/>
              </a:rPr>
              <a:t>Endoplasmic reticulum</a:t>
            </a:r>
          </a:p>
        </p:txBody>
      </p:sp>
      <p:sp>
        <p:nvSpPr>
          <p:cNvPr id="41" name="正方形/長方形 40"/>
          <p:cNvSpPr/>
          <p:nvPr/>
        </p:nvSpPr>
        <p:spPr>
          <a:xfrm>
            <a:off x="512322" y="5607027"/>
            <a:ext cx="1159292" cy="267595"/>
          </a:xfrm>
          <a:prstGeom prst="rect">
            <a:avLst/>
          </a:prstGeom>
        </p:spPr>
        <p:txBody>
          <a:bodyPr wrap="none">
            <a:spAutoFit/>
          </a:bodyPr>
          <a:lstStyle/>
          <a:p>
            <a:pPr algn="r">
              <a:lnSpc>
                <a:spcPts val="1400"/>
              </a:lnSpc>
            </a:pPr>
            <a:r>
              <a:rPr lang="en-US" altLang="ja-JP" sz="1000" b="1" dirty="0">
                <a:solidFill>
                  <a:prstClr val="black"/>
                </a:solidFill>
                <a:latin typeface="Times New Roman"/>
                <a:cs typeface="Times New Roman"/>
              </a:rPr>
              <a:t>Insoluble fraction</a:t>
            </a:r>
          </a:p>
        </p:txBody>
      </p:sp>
      <p:sp>
        <p:nvSpPr>
          <p:cNvPr id="42" name="正方形/長方形 41"/>
          <p:cNvSpPr/>
          <p:nvPr/>
        </p:nvSpPr>
        <p:spPr>
          <a:xfrm>
            <a:off x="952572" y="5797827"/>
            <a:ext cx="719042" cy="267595"/>
          </a:xfrm>
          <a:prstGeom prst="rect">
            <a:avLst/>
          </a:prstGeom>
        </p:spPr>
        <p:txBody>
          <a:bodyPr wrap="none">
            <a:spAutoFit/>
          </a:bodyPr>
          <a:lstStyle/>
          <a:p>
            <a:pPr algn="r">
              <a:lnSpc>
                <a:spcPts val="1400"/>
              </a:lnSpc>
            </a:pPr>
            <a:r>
              <a:rPr lang="en-US" altLang="ja-JP" sz="1000" b="1" dirty="0">
                <a:solidFill>
                  <a:prstClr val="black"/>
                </a:solidFill>
                <a:latin typeface="Times New Roman"/>
                <a:cs typeface="Times New Roman"/>
              </a:rPr>
              <a:t>Lysosome</a:t>
            </a:r>
          </a:p>
        </p:txBody>
      </p:sp>
      <p:sp>
        <p:nvSpPr>
          <p:cNvPr id="43" name="正方形/長方形 42"/>
          <p:cNvSpPr/>
          <p:nvPr/>
        </p:nvSpPr>
        <p:spPr>
          <a:xfrm>
            <a:off x="1054800" y="5974227"/>
            <a:ext cx="627358" cy="267595"/>
          </a:xfrm>
          <a:prstGeom prst="rect">
            <a:avLst/>
          </a:prstGeom>
        </p:spPr>
        <p:txBody>
          <a:bodyPr wrap="none">
            <a:spAutoFit/>
          </a:bodyPr>
          <a:lstStyle/>
          <a:p>
            <a:pPr algn="r">
              <a:lnSpc>
                <a:spcPts val="1400"/>
              </a:lnSpc>
            </a:pPr>
            <a:r>
              <a:rPr lang="en-US" altLang="ja-JP" sz="1000" b="1" dirty="0">
                <a:solidFill>
                  <a:prstClr val="black"/>
                </a:solidFill>
                <a:latin typeface="Times New Roman"/>
                <a:cs typeface="Times New Roman"/>
              </a:rPr>
              <a:t>Vacuole</a:t>
            </a:r>
          </a:p>
        </p:txBody>
      </p:sp>
      <p:sp>
        <p:nvSpPr>
          <p:cNvPr id="44" name="正方形/長方形 43"/>
          <p:cNvSpPr/>
          <p:nvPr/>
        </p:nvSpPr>
        <p:spPr>
          <a:xfrm>
            <a:off x="802800" y="6147027"/>
            <a:ext cx="858178" cy="267595"/>
          </a:xfrm>
          <a:prstGeom prst="rect">
            <a:avLst/>
          </a:prstGeom>
        </p:spPr>
        <p:txBody>
          <a:bodyPr wrap="none">
            <a:spAutoFit/>
          </a:bodyPr>
          <a:lstStyle/>
          <a:p>
            <a:pPr algn="r">
              <a:lnSpc>
                <a:spcPts val="1400"/>
              </a:lnSpc>
            </a:pPr>
            <a:r>
              <a:rPr lang="en-US" altLang="ja-JP" sz="1000" b="1" dirty="0">
                <a:solidFill>
                  <a:prstClr val="black"/>
                </a:solidFill>
                <a:latin typeface="Times New Roman"/>
                <a:cs typeface="Times New Roman"/>
              </a:rPr>
              <a:t>Spindle pole</a:t>
            </a:r>
          </a:p>
        </p:txBody>
      </p:sp>
      <p:sp>
        <p:nvSpPr>
          <p:cNvPr id="45" name="正方形/長方形 44"/>
          <p:cNvSpPr/>
          <p:nvPr/>
        </p:nvSpPr>
        <p:spPr>
          <a:xfrm>
            <a:off x="3502963" y="5281421"/>
            <a:ext cx="1249060" cy="246221"/>
          </a:xfrm>
          <a:prstGeom prst="rect">
            <a:avLst/>
          </a:prstGeom>
        </p:spPr>
        <p:txBody>
          <a:bodyPr wrap="none">
            <a:spAutoFit/>
          </a:bodyPr>
          <a:lstStyle/>
          <a:p>
            <a:pPr algn="r"/>
            <a:r>
              <a:rPr lang="en-US" altLang="ja-JP" sz="1000" b="1" dirty="0">
                <a:solidFill>
                  <a:prstClr val="black"/>
                </a:solidFill>
                <a:latin typeface="Times New Roman"/>
                <a:cs typeface="Times New Roman"/>
              </a:rPr>
              <a:t>Protein localization</a:t>
            </a:r>
          </a:p>
        </p:txBody>
      </p:sp>
      <p:sp>
        <p:nvSpPr>
          <p:cNvPr id="46" name="正方形/長方形 45"/>
          <p:cNvSpPr/>
          <p:nvPr/>
        </p:nvSpPr>
        <p:spPr>
          <a:xfrm>
            <a:off x="3883451" y="5464372"/>
            <a:ext cx="868572" cy="246221"/>
          </a:xfrm>
          <a:prstGeom prst="rect">
            <a:avLst/>
          </a:prstGeom>
        </p:spPr>
        <p:txBody>
          <a:bodyPr wrap="none">
            <a:spAutoFit/>
          </a:bodyPr>
          <a:lstStyle/>
          <a:p>
            <a:pPr algn="r"/>
            <a:r>
              <a:rPr lang="en-US" altLang="ja-JP" sz="1000" b="1" dirty="0">
                <a:solidFill>
                  <a:prstClr val="black"/>
                </a:solidFill>
                <a:latin typeface="Times New Roman"/>
                <a:cs typeface="Times New Roman"/>
              </a:rPr>
              <a:t>Homeostasis</a:t>
            </a:r>
          </a:p>
        </p:txBody>
      </p:sp>
      <p:sp>
        <p:nvSpPr>
          <p:cNvPr id="47" name="正方形/長方形 46"/>
          <p:cNvSpPr/>
          <p:nvPr/>
        </p:nvSpPr>
        <p:spPr>
          <a:xfrm>
            <a:off x="3540371" y="5631796"/>
            <a:ext cx="1211652" cy="246221"/>
          </a:xfrm>
          <a:prstGeom prst="rect">
            <a:avLst/>
          </a:prstGeom>
        </p:spPr>
        <p:txBody>
          <a:bodyPr wrap="none">
            <a:spAutoFit/>
          </a:bodyPr>
          <a:lstStyle/>
          <a:p>
            <a:pPr algn="r"/>
            <a:r>
              <a:rPr lang="en-US" altLang="ja-JP" sz="1000" b="1" dirty="0">
                <a:solidFill>
                  <a:prstClr val="black"/>
                </a:solidFill>
                <a:latin typeface="Times New Roman"/>
                <a:cs typeface="Times New Roman"/>
              </a:rPr>
              <a:t>Protein catabolism</a:t>
            </a:r>
          </a:p>
        </p:txBody>
      </p:sp>
      <p:sp>
        <p:nvSpPr>
          <p:cNvPr id="48" name="正方形/長方形 47"/>
          <p:cNvSpPr/>
          <p:nvPr/>
        </p:nvSpPr>
        <p:spPr>
          <a:xfrm>
            <a:off x="3353736" y="5808627"/>
            <a:ext cx="1402948" cy="246221"/>
          </a:xfrm>
          <a:prstGeom prst="rect">
            <a:avLst/>
          </a:prstGeom>
        </p:spPr>
        <p:txBody>
          <a:bodyPr wrap="none">
            <a:spAutoFit/>
          </a:bodyPr>
          <a:lstStyle/>
          <a:p>
            <a:pPr algn="r"/>
            <a:r>
              <a:rPr lang="en-US" altLang="ja-JP" sz="1000" b="1" dirty="0">
                <a:solidFill>
                  <a:prstClr val="black"/>
                </a:solidFill>
                <a:latin typeface="Times New Roman"/>
                <a:cs typeface="Times New Roman"/>
              </a:rPr>
              <a:t>Fatty acid metabolism</a:t>
            </a:r>
          </a:p>
        </p:txBody>
      </p:sp>
      <p:sp>
        <p:nvSpPr>
          <p:cNvPr id="49" name="正方形/長方形 48"/>
          <p:cNvSpPr/>
          <p:nvPr/>
        </p:nvSpPr>
        <p:spPr>
          <a:xfrm>
            <a:off x="3006000" y="6006627"/>
            <a:ext cx="1755421" cy="246221"/>
          </a:xfrm>
          <a:prstGeom prst="rect">
            <a:avLst/>
          </a:prstGeom>
        </p:spPr>
        <p:txBody>
          <a:bodyPr wrap="none">
            <a:spAutoFit/>
          </a:bodyPr>
          <a:lstStyle/>
          <a:p>
            <a:pPr algn="r"/>
            <a:r>
              <a:rPr lang="en-US" altLang="ja-JP" sz="1000" b="1" dirty="0">
                <a:solidFill>
                  <a:prstClr val="black"/>
                </a:solidFill>
                <a:latin typeface="Times New Roman"/>
                <a:cs typeface="Times New Roman"/>
              </a:rPr>
              <a:t>Monosaccharide metabolism</a:t>
            </a:r>
          </a:p>
        </p:txBody>
      </p:sp>
      <p:sp>
        <p:nvSpPr>
          <p:cNvPr id="50" name="正方形/長方形 49"/>
          <p:cNvSpPr/>
          <p:nvPr/>
        </p:nvSpPr>
        <p:spPr>
          <a:xfrm>
            <a:off x="3355200" y="6169034"/>
            <a:ext cx="1403324" cy="246221"/>
          </a:xfrm>
          <a:prstGeom prst="rect">
            <a:avLst/>
          </a:prstGeom>
        </p:spPr>
        <p:txBody>
          <a:bodyPr wrap="none">
            <a:spAutoFit/>
          </a:bodyPr>
          <a:lstStyle/>
          <a:p>
            <a:pPr algn="r"/>
            <a:r>
              <a:rPr lang="en-US" altLang="ja-JP" sz="1000" b="1" dirty="0">
                <a:solidFill>
                  <a:prstClr val="black"/>
                </a:solidFill>
                <a:latin typeface="Times New Roman"/>
                <a:cs typeface="Times New Roman"/>
              </a:rPr>
              <a:t>Induction of apoptosis</a:t>
            </a:r>
          </a:p>
        </p:txBody>
      </p:sp>
      <p:sp>
        <p:nvSpPr>
          <p:cNvPr id="51" name="正方形/長方形 50"/>
          <p:cNvSpPr/>
          <p:nvPr/>
        </p:nvSpPr>
        <p:spPr>
          <a:xfrm>
            <a:off x="6439176" y="5272001"/>
            <a:ext cx="1223412" cy="246221"/>
          </a:xfrm>
          <a:prstGeom prst="rect">
            <a:avLst/>
          </a:prstGeom>
        </p:spPr>
        <p:txBody>
          <a:bodyPr wrap="none">
            <a:spAutoFit/>
          </a:bodyPr>
          <a:lstStyle/>
          <a:p>
            <a:pPr algn="r"/>
            <a:r>
              <a:rPr lang="en-US" altLang="ja-JP" sz="1000" b="1" dirty="0">
                <a:solidFill>
                  <a:prstClr val="black"/>
                </a:solidFill>
                <a:latin typeface="Times New Roman"/>
                <a:cs typeface="Times New Roman"/>
              </a:rPr>
              <a:t>Nucleotide binding</a:t>
            </a:r>
          </a:p>
        </p:txBody>
      </p:sp>
      <p:sp>
        <p:nvSpPr>
          <p:cNvPr id="52" name="正方形/長方形 51"/>
          <p:cNvSpPr/>
          <p:nvPr/>
        </p:nvSpPr>
        <p:spPr>
          <a:xfrm>
            <a:off x="6717600" y="5437827"/>
            <a:ext cx="954107" cy="246221"/>
          </a:xfrm>
          <a:prstGeom prst="rect">
            <a:avLst/>
          </a:prstGeom>
        </p:spPr>
        <p:txBody>
          <a:bodyPr wrap="none">
            <a:spAutoFit/>
          </a:bodyPr>
          <a:lstStyle/>
          <a:p>
            <a:pPr algn="r"/>
            <a:r>
              <a:rPr lang="en-US" altLang="ja-JP" sz="1000" b="1" dirty="0">
                <a:solidFill>
                  <a:prstClr val="black"/>
                </a:solidFill>
                <a:latin typeface="Times New Roman"/>
                <a:cs typeface="Times New Roman"/>
              </a:rPr>
              <a:t>Actin binding</a:t>
            </a:r>
          </a:p>
        </p:txBody>
      </p:sp>
      <p:sp>
        <p:nvSpPr>
          <p:cNvPr id="53" name="正方形/長方形 52"/>
          <p:cNvSpPr/>
          <p:nvPr/>
        </p:nvSpPr>
        <p:spPr>
          <a:xfrm>
            <a:off x="6521455" y="5624964"/>
            <a:ext cx="1140644" cy="246221"/>
          </a:xfrm>
          <a:prstGeom prst="rect">
            <a:avLst/>
          </a:prstGeom>
        </p:spPr>
        <p:txBody>
          <a:bodyPr wrap="none">
            <a:spAutoFit/>
          </a:bodyPr>
          <a:lstStyle/>
          <a:p>
            <a:pPr algn="r"/>
            <a:r>
              <a:rPr lang="en-US" altLang="ja-JP" sz="1000" b="1" dirty="0">
                <a:solidFill>
                  <a:prstClr val="black"/>
                </a:solidFill>
                <a:latin typeface="Times New Roman"/>
                <a:cs typeface="Times New Roman"/>
              </a:rPr>
              <a:t>Enzyme inhibitor</a:t>
            </a:r>
          </a:p>
        </p:txBody>
      </p:sp>
      <p:sp>
        <p:nvSpPr>
          <p:cNvPr id="54" name="正方形/長方形 53"/>
          <p:cNvSpPr/>
          <p:nvPr/>
        </p:nvSpPr>
        <p:spPr>
          <a:xfrm>
            <a:off x="6158008" y="5809094"/>
            <a:ext cx="1505540" cy="246221"/>
          </a:xfrm>
          <a:prstGeom prst="rect">
            <a:avLst/>
          </a:prstGeom>
        </p:spPr>
        <p:txBody>
          <a:bodyPr wrap="none">
            <a:spAutoFit/>
          </a:bodyPr>
          <a:lstStyle/>
          <a:p>
            <a:pPr algn="r"/>
            <a:r>
              <a:rPr lang="en-US" altLang="ja-JP" sz="1000" b="1" dirty="0">
                <a:solidFill>
                  <a:prstClr val="black"/>
                </a:solidFill>
                <a:latin typeface="Times New Roman"/>
                <a:cs typeface="Times New Roman"/>
              </a:rPr>
              <a:t>Carboxylic acid binding</a:t>
            </a:r>
          </a:p>
        </p:txBody>
      </p:sp>
      <p:sp>
        <p:nvSpPr>
          <p:cNvPr id="55" name="正方形/長方形 54"/>
          <p:cNvSpPr/>
          <p:nvPr/>
        </p:nvSpPr>
        <p:spPr>
          <a:xfrm>
            <a:off x="6685200" y="5977827"/>
            <a:ext cx="985216" cy="246221"/>
          </a:xfrm>
          <a:prstGeom prst="rect">
            <a:avLst/>
          </a:prstGeom>
        </p:spPr>
        <p:txBody>
          <a:bodyPr wrap="none">
            <a:spAutoFit/>
          </a:bodyPr>
          <a:lstStyle/>
          <a:p>
            <a:pPr algn="r"/>
            <a:r>
              <a:rPr lang="en-US" altLang="ja-JP" sz="1000" b="1" dirty="0">
                <a:solidFill>
                  <a:prstClr val="black"/>
                </a:solidFill>
                <a:latin typeface="Times New Roman"/>
                <a:cs typeface="Times New Roman"/>
              </a:rPr>
              <a:t>Anion binding</a:t>
            </a:r>
          </a:p>
        </p:txBody>
      </p:sp>
      <p:sp>
        <p:nvSpPr>
          <p:cNvPr id="56" name="正方形/長方形 55"/>
          <p:cNvSpPr/>
          <p:nvPr/>
        </p:nvSpPr>
        <p:spPr>
          <a:xfrm>
            <a:off x="6478608" y="6161427"/>
            <a:ext cx="1184940" cy="246221"/>
          </a:xfrm>
          <a:prstGeom prst="rect">
            <a:avLst/>
          </a:prstGeom>
        </p:spPr>
        <p:txBody>
          <a:bodyPr wrap="none">
            <a:spAutoFit/>
          </a:bodyPr>
          <a:lstStyle/>
          <a:p>
            <a:pPr algn="r"/>
            <a:r>
              <a:rPr lang="en-US" altLang="ja-JP" sz="1000" b="1" dirty="0">
                <a:solidFill>
                  <a:prstClr val="black"/>
                </a:solidFill>
                <a:latin typeface="Times New Roman"/>
                <a:cs typeface="Times New Roman"/>
              </a:rPr>
              <a:t>Hydrolase activity</a:t>
            </a:r>
          </a:p>
        </p:txBody>
      </p:sp>
      <p:sp>
        <p:nvSpPr>
          <p:cNvPr id="57" name="正方形/長方形 56"/>
          <p:cNvSpPr/>
          <p:nvPr/>
        </p:nvSpPr>
        <p:spPr>
          <a:xfrm>
            <a:off x="1151431" y="6396596"/>
            <a:ext cx="441146"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a:t>
            </a:r>
            <a:endParaRPr lang="ja-JP" altLang="ja-JP" sz="1200" b="1" dirty="0">
              <a:solidFill>
                <a:sysClr val="windowText" lastClr="000000"/>
              </a:solidFill>
              <a:latin typeface="Times New Roman"/>
              <a:cs typeface="Times New Roman"/>
            </a:endParaRPr>
          </a:p>
        </p:txBody>
      </p:sp>
      <p:sp>
        <p:nvSpPr>
          <p:cNvPr id="58" name="正方形/長方形 57"/>
          <p:cNvSpPr/>
          <p:nvPr/>
        </p:nvSpPr>
        <p:spPr>
          <a:xfrm>
            <a:off x="4597296" y="6402493"/>
            <a:ext cx="261610"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59" name="正方形/長方形 58"/>
          <p:cNvSpPr/>
          <p:nvPr/>
        </p:nvSpPr>
        <p:spPr>
          <a:xfrm>
            <a:off x="4892400" y="6401335"/>
            <a:ext cx="261610"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5</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60" name="正方形/長方形 59"/>
          <p:cNvSpPr/>
          <p:nvPr/>
        </p:nvSpPr>
        <p:spPr>
          <a:xfrm>
            <a:off x="5205600" y="6402506"/>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10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61" name="正方形/長方形 60"/>
          <p:cNvSpPr/>
          <p:nvPr/>
        </p:nvSpPr>
        <p:spPr>
          <a:xfrm>
            <a:off x="5529600" y="6401335"/>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15</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62" name="正方形/長方形 61"/>
          <p:cNvSpPr/>
          <p:nvPr/>
        </p:nvSpPr>
        <p:spPr>
          <a:xfrm>
            <a:off x="5853653" y="6402302"/>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rPr>
              <a:t>2</a:t>
            </a: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grpSp>
        <p:nvGrpSpPr>
          <p:cNvPr id="63" name="図形グループ 154"/>
          <p:cNvGrpSpPr/>
          <p:nvPr/>
        </p:nvGrpSpPr>
        <p:grpSpPr>
          <a:xfrm>
            <a:off x="7494490" y="6402627"/>
            <a:ext cx="1611921" cy="278170"/>
            <a:chOff x="7460654" y="3115597"/>
            <a:chExt cx="1611921" cy="278170"/>
          </a:xfrm>
        </p:grpSpPr>
        <p:sp>
          <p:nvSpPr>
            <p:cNvPr id="64" name="正方形/長方形 63"/>
            <p:cNvSpPr/>
            <p:nvPr/>
          </p:nvSpPr>
          <p:spPr>
            <a:xfrm>
              <a:off x="7460654" y="3116755"/>
              <a:ext cx="261610"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65" name="正方形/長方形 64"/>
            <p:cNvSpPr/>
            <p:nvPr/>
          </p:nvSpPr>
          <p:spPr>
            <a:xfrm>
              <a:off x="7719082" y="3115597"/>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10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66" name="正方形/長方形 65"/>
            <p:cNvSpPr/>
            <p:nvPr/>
          </p:nvSpPr>
          <p:spPr>
            <a:xfrm>
              <a:off x="7957845" y="3116768"/>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rPr>
                <a:t>2</a:t>
              </a: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67" name="正方形/長方形 66"/>
            <p:cNvSpPr/>
            <p:nvPr/>
          </p:nvSpPr>
          <p:spPr>
            <a:xfrm>
              <a:off x="8199045" y="3115597"/>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30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68" name="正方形/長方形 67"/>
            <p:cNvSpPr/>
            <p:nvPr/>
          </p:nvSpPr>
          <p:spPr>
            <a:xfrm>
              <a:off x="8470568" y="3116564"/>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40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69" name="正方形/長方形 68"/>
            <p:cNvSpPr/>
            <p:nvPr/>
          </p:nvSpPr>
          <p:spPr>
            <a:xfrm>
              <a:off x="8734021" y="3116768"/>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50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grpSp>
      <p:sp>
        <p:nvSpPr>
          <p:cNvPr id="70" name="テキスト ボックス 69"/>
          <p:cNvSpPr txBox="1"/>
          <p:nvPr/>
        </p:nvSpPr>
        <p:spPr>
          <a:xfrm>
            <a:off x="3102289" y="2815780"/>
            <a:ext cx="2845266" cy="523220"/>
          </a:xfrm>
          <a:prstGeom prst="rect">
            <a:avLst/>
          </a:prstGeom>
          <a:noFill/>
        </p:spPr>
        <p:txBody>
          <a:bodyPr wrap="none" rtlCol="0">
            <a:spAutoFit/>
          </a:bodyPr>
          <a:lstStyle/>
          <a:p>
            <a:pPr defTabSz="457200"/>
            <a:r>
              <a:rPr lang="en-US" altLang="ja-JP" sz="2800" b="1" dirty="0" smtClean="0">
                <a:solidFill>
                  <a:prstClr val="black"/>
                </a:solidFill>
                <a:latin typeface="Times New Roman"/>
                <a:cs typeface="Times New Roman"/>
              </a:rPr>
              <a:t>BP</a:t>
            </a:r>
            <a:r>
              <a:rPr lang="en-US" altLang="ja-JP" sz="2800" b="1" dirty="0">
                <a:solidFill>
                  <a:prstClr val="black"/>
                </a:solidFill>
                <a:latin typeface="Times New Roman"/>
                <a:cs typeface="Times New Roman"/>
              </a:rPr>
              <a:t> : </a:t>
            </a:r>
            <a:r>
              <a:rPr lang="en-US" altLang="ja-JP" sz="2000" b="1" dirty="0" smtClean="0">
                <a:solidFill>
                  <a:prstClr val="black"/>
                </a:solidFill>
                <a:latin typeface="Times New Roman"/>
                <a:cs typeface="Times New Roman"/>
              </a:rPr>
              <a:t>biological process</a:t>
            </a:r>
            <a:endParaRPr lang="ja-JP" altLang="en-US" sz="2800" b="1" dirty="0">
              <a:solidFill>
                <a:prstClr val="black"/>
              </a:solidFill>
              <a:latin typeface="Times New Roman"/>
              <a:cs typeface="Times New Roman"/>
            </a:endParaRPr>
          </a:p>
        </p:txBody>
      </p:sp>
      <p:sp>
        <p:nvSpPr>
          <p:cNvPr id="72" name="テキスト ボックス 71"/>
          <p:cNvSpPr txBox="1"/>
          <p:nvPr/>
        </p:nvSpPr>
        <p:spPr>
          <a:xfrm>
            <a:off x="8329" y="2815780"/>
            <a:ext cx="3007746" cy="523220"/>
          </a:xfrm>
          <a:prstGeom prst="rect">
            <a:avLst/>
          </a:prstGeom>
          <a:noFill/>
        </p:spPr>
        <p:txBody>
          <a:bodyPr wrap="none" rtlCol="0">
            <a:spAutoFit/>
          </a:bodyPr>
          <a:lstStyle/>
          <a:p>
            <a:pPr defTabSz="457200"/>
            <a:r>
              <a:rPr lang="en-US" altLang="ja-JP" sz="2800" b="1" dirty="0" smtClean="0">
                <a:solidFill>
                  <a:prstClr val="black"/>
                </a:solidFill>
                <a:latin typeface="Times New Roman"/>
                <a:cs typeface="Times New Roman"/>
              </a:rPr>
              <a:t>CC: </a:t>
            </a:r>
            <a:r>
              <a:rPr lang="en-US" altLang="ja-JP" sz="2000" b="1" dirty="0" smtClean="0">
                <a:solidFill>
                  <a:prstClr val="black"/>
                </a:solidFill>
                <a:latin typeface="Times New Roman"/>
                <a:cs typeface="Times New Roman"/>
              </a:rPr>
              <a:t>cellular component</a:t>
            </a:r>
            <a:endParaRPr lang="ja-JP" altLang="en-US" sz="2000" b="1" dirty="0">
              <a:solidFill>
                <a:prstClr val="black"/>
              </a:solidFill>
              <a:latin typeface="Times New Roman"/>
              <a:cs typeface="Times New Roman"/>
            </a:endParaRPr>
          </a:p>
        </p:txBody>
      </p:sp>
      <p:pic>
        <p:nvPicPr>
          <p:cNvPr id="74" name="Picture 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9433" y="3477744"/>
            <a:ext cx="1656000"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テキスト ボックス 74"/>
          <p:cNvSpPr txBox="1"/>
          <p:nvPr/>
        </p:nvSpPr>
        <p:spPr>
          <a:xfrm>
            <a:off x="46813" y="3542408"/>
            <a:ext cx="1624801" cy="1165276"/>
          </a:xfrm>
          <a:prstGeom prst="rect">
            <a:avLst/>
          </a:prstGeom>
          <a:noFill/>
        </p:spPr>
        <p:txBody>
          <a:bodyPr wrap="none" rtlCol="0">
            <a:spAutoFit/>
          </a:bodyPr>
          <a:lstStyle/>
          <a:p>
            <a:pPr algn="r">
              <a:lnSpc>
                <a:spcPts val="1400"/>
              </a:lnSpc>
            </a:pPr>
            <a:r>
              <a:rPr lang="en-US" altLang="ja-JP" sz="1000" b="1" dirty="0" smtClean="0">
                <a:solidFill>
                  <a:prstClr val="black"/>
                </a:solidFill>
                <a:latin typeface="Times New Roman"/>
                <a:cs typeface="Times New Roman"/>
              </a:rPr>
              <a:t>Organelle envelope</a:t>
            </a:r>
          </a:p>
          <a:p>
            <a:pPr algn="r">
              <a:lnSpc>
                <a:spcPts val="1400"/>
              </a:lnSpc>
            </a:pPr>
            <a:r>
              <a:rPr lang="en-US" altLang="ja-JP" sz="1000" b="1" dirty="0" smtClean="0">
                <a:solidFill>
                  <a:prstClr val="black"/>
                </a:solidFill>
                <a:latin typeface="Times New Roman"/>
                <a:cs typeface="Times New Roman"/>
              </a:rPr>
              <a:t>Extracellular matrix</a:t>
            </a:r>
          </a:p>
          <a:p>
            <a:pPr algn="r">
              <a:lnSpc>
                <a:spcPts val="1400"/>
              </a:lnSpc>
            </a:pPr>
            <a:r>
              <a:rPr lang="en-US" altLang="ja-JP" sz="1000" b="1" dirty="0" smtClean="0">
                <a:solidFill>
                  <a:prstClr val="black"/>
                </a:solidFill>
                <a:latin typeface="Times New Roman"/>
                <a:cs typeface="Times New Roman"/>
              </a:rPr>
              <a:t>Mitochondrial membrane</a:t>
            </a:r>
          </a:p>
          <a:p>
            <a:pPr algn="r">
              <a:lnSpc>
                <a:spcPts val="1400"/>
              </a:lnSpc>
            </a:pPr>
            <a:r>
              <a:rPr lang="en-US" altLang="ja-JP" sz="1000" b="1" dirty="0" smtClean="0">
                <a:solidFill>
                  <a:prstClr val="black"/>
                </a:solidFill>
                <a:latin typeface="Times New Roman"/>
                <a:cs typeface="Times New Roman"/>
              </a:rPr>
              <a:t>NADH </a:t>
            </a:r>
            <a:r>
              <a:rPr lang="en-US" altLang="ja-JP" sz="1000" b="1" dirty="0" err="1" smtClean="0">
                <a:solidFill>
                  <a:prstClr val="black"/>
                </a:solidFill>
                <a:latin typeface="Times New Roman"/>
                <a:cs typeface="Times New Roman"/>
              </a:rPr>
              <a:t>dehydro</a:t>
            </a:r>
            <a:r>
              <a:rPr lang="en-US" altLang="ja-JP" sz="1000" b="1" dirty="0" smtClean="0">
                <a:solidFill>
                  <a:prstClr val="black"/>
                </a:solidFill>
                <a:latin typeface="Times New Roman"/>
                <a:cs typeface="Times New Roman"/>
              </a:rPr>
              <a:t> complex</a:t>
            </a:r>
          </a:p>
          <a:p>
            <a:pPr algn="r">
              <a:lnSpc>
                <a:spcPts val="1400"/>
              </a:lnSpc>
            </a:pPr>
            <a:r>
              <a:rPr lang="en-US" altLang="ja-JP" sz="1000" b="1" dirty="0" smtClean="0">
                <a:solidFill>
                  <a:prstClr val="black"/>
                </a:solidFill>
                <a:latin typeface="Times New Roman"/>
                <a:cs typeface="Times New Roman"/>
              </a:rPr>
              <a:t>Mitochondrial respiratory</a:t>
            </a:r>
          </a:p>
          <a:p>
            <a:pPr algn="r">
              <a:lnSpc>
                <a:spcPts val="1400"/>
              </a:lnSpc>
            </a:pPr>
            <a:r>
              <a:rPr lang="en-US" altLang="ja-JP" sz="1000" b="1" dirty="0" smtClean="0">
                <a:solidFill>
                  <a:prstClr val="black"/>
                </a:solidFill>
                <a:latin typeface="Times New Roman"/>
                <a:cs typeface="Times New Roman"/>
              </a:rPr>
              <a:t>Proton-transport complex</a:t>
            </a:r>
          </a:p>
        </p:txBody>
      </p:sp>
      <p:pic>
        <p:nvPicPr>
          <p:cNvPr id="77" name="Picture 7"/>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810" y="3476039"/>
            <a:ext cx="1656000"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正方形/長方形 77"/>
          <p:cNvSpPr/>
          <p:nvPr/>
        </p:nvSpPr>
        <p:spPr>
          <a:xfrm>
            <a:off x="4597315" y="3348285"/>
            <a:ext cx="1530888"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BP : Normal specific</a:t>
            </a:r>
            <a:endParaRPr lang="ja-JP" altLang="ja-JP" sz="1200" b="1" dirty="0">
              <a:solidFill>
                <a:sysClr val="windowText" lastClr="000000"/>
              </a:solidFill>
              <a:latin typeface="Times New Roman"/>
              <a:cs typeface="Times New Roman"/>
            </a:endParaRPr>
          </a:p>
        </p:txBody>
      </p:sp>
      <p:sp>
        <p:nvSpPr>
          <p:cNvPr id="79" name="正方形/長方形 78"/>
          <p:cNvSpPr/>
          <p:nvPr/>
        </p:nvSpPr>
        <p:spPr>
          <a:xfrm>
            <a:off x="1520182" y="3339000"/>
            <a:ext cx="1565002"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CC : Normal specific</a:t>
            </a:r>
            <a:endParaRPr lang="ja-JP" altLang="ja-JP" sz="1200" b="1" dirty="0">
              <a:solidFill>
                <a:sysClr val="windowText" lastClr="000000"/>
              </a:solidFill>
              <a:latin typeface="Times New Roman"/>
              <a:cs typeface="Times New Roman"/>
            </a:endParaRPr>
          </a:p>
        </p:txBody>
      </p:sp>
      <p:sp>
        <p:nvSpPr>
          <p:cNvPr id="82" name="テキスト ボックス 81"/>
          <p:cNvSpPr txBox="1"/>
          <p:nvPr/>
        </p:nvSpPr>
        <p:spPr>
          <a:xfrm>
            <a:off x="6147000" y="2815780"/>
            <a:ext cx="3093796" cy="523220"/>
          </a:xfrm>
          <a:prstGeom prst="rect">
            <a:avLst/>
          </a:prstGeom>
          <a:noFill/>
        </p:spPr>
        <p:txBody>
          <a:bodyPr wrap="none" rtlCol="0">
            <a:spAutoFit/>
          </a:bodyPr>
          <a:lstStyle/>
          <a:p>
            <a:pPr defTabSz="457200"/>
            <a:r>
              <a:rPr lang="en-US" altLang="ja-JP" sz="2800" b="1" dirty="0" smtClean="0">
                <a:solidFill>
                  <a:prstClr val="black"/>
                </a:solidFill>
                <a:latin typeface="Times New Roman"/>
                <a:cs typeface="Times New Roman"/>
              </a:rPr>
              <a:t>MF</a:t>
            </a:r>
            <a:r>
              <a:rPr lang="en-US" altLang="ja-JP" sz="2800" b="1" dirty="0">
                <a:solidFill>
                  <a:prstClr val="black"/>
                </a:solidFill>
                <a:latin typeface="Times New Roman"/>
                <a:cs typeface="Times New Roman"/>
              </a:rPr>
              <a:t> : </a:t>
            </a:r>
            <a:r>
              <a:rPr lang="en-US" altLang="ja-JP" sz="2000" b="1" dirty="0" smtClean="0">
                <a:solidFill>
                  <a:prstClr val="black"/>
                </a:solidFill>
                <a:latin typeface="Times New Roman"/>
                <a:cs typeface="Times New Roman"/>
              </a:rPr>
              <a:t>molecular function</a:t>
            </a:r>
            <a:endParaRPr lang="ja-JP" altLang="en-US" sz="2800" b="1" dirty="0">
              <a:solidFill>
                <a:prstClr val="black"/>
              </a:solidFill>
              <a:latin typeface="Times New Roman"/>
              <a:cs typeface="Times New Roman"/>
            </a:endParaRPr>
          </a:p>
        </p:txBody>
      </p:sp>
      <p:pic>
        <p:nvPicPr>
          <p:cNvPr id="84" name="図 83"/>
          <p:cNvPicPr preferRelativeResize="0">
            <a:picLocks/>
          </p:cNvPicPr>
          <p:nvPr/>
        </p:nvPicPr>
        <p:blipFill>
          <a:blip r:embed="rId7"/>
          <a:stretch>
            <a:fillRect/>
          </a:stretch>
        </p:blipFill>
        <p:spPr>
          <a:xfrm>
            <a:off x="7464200" y="3476600"/>
            <a:ext cx="1656000" cy="1548000"/>
          </a:xfrm>
          <a:prstGeom prst="rect">
            <a:avLst/>
          </a:prstGeom>
        </p:spPr>
      </p:pic>
      <p:sp>
        <p:nvSpPr>
          <p:cNvPr id="85" name="正方形/長方形 84"/>
          <p:cNvSpPr/>
          <p:nvPr/>
        </p:nvSpPr>
        <p:spPr>
          <a:xfrm>
            <a:off x="7549433" y="3347125"/>
            <a:ext cx="1576273"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MF : Normal specific</a:t>
            </a:r>
            <a:endParaRPr lang="ja-JP" altLang="ja-JP" sz="1200" b="1" dirty="0">
              <a:solidFill>
                <a:sysClr val="windowText" lastClr="000000"/>
              </a:solidFill>
              <a:latin typeface="Times New Roman"/>
              <a:cs typeface="Times New Roman"/>
            </a:endParaRPr>
          </a:p>
        </p:txBody>
      </p:sp>
      <p:pic>
        <p:nvPicPr>
          <p:cNvPr id="87" name="図 8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2000" y="1075646"/>
            <a:ext cx="2727271" cy="1800000"/>
          </a:xfrm>
          <a:prstGeom prst="rect">
            <a:avLst/>
          </a:prstGeom>
        </p:spPr>
      </p:pic>
      <p:sp>
        <p:nvSpPr>
          <p:cNvPr id="107" name="正方形/長方形 106"/>
          <p:cNvSpPr/>
          <p:nvPr/>
        </p:nvSpPr>
        <p:spPr>
          <a:xfrm>
            <a:off x="3105418" y="3569427"/>
            <a:ext cx="1646605" cy="246221"/>
          </a:xfrm>
          <a:prstGeom prst="rect">
            <a:avLst/>
          </a:prstGeom>
        </p:spPr>
        <p:txBody>
          <a:bodyPr wrap="none">
            <a:spAutoFit/>
          </a:bodyPr>
          <a:lstStyle/>
          <a:p>
            <a:pPr algn="r"/>
            <a:r>
              <a:rPr lang="en-US" altLang="ja-JP" sz="1000" b="1" dirty="0" err="1">
                <a:solidFill>
                  <a:prstClr val="black"/>
                </a:solidFill>
                <a:latin typeface="Times New Roman"/>
                <a:cs typeface="Times New Roman"/>
              </a:rPr>
              <a:t>Transmembrane</a:t>
            </a:r>
            <a:r>
              <a:rPr lang="en-US" altLang="ja-JP" sz="1000" b="1" dirty="0">
                <a:solidFill>
                  <a:prstClr val="black"/>
                </a:solidFill>
                <a:latin typeface="Times New Roman"/>
                <a:cs typeface="Times New Roman"/>
              </a:rPr>
              <a:t> transport</a:t>
            </a:r>
          </a:p>
        </p:txBody>
      </p:sp>
      <p:sp>
        <p:nvSpPr>
          <p:cNvPr id="108" name="正方形/長方形 107"/>
          <p:cNvSpPr/>
          <p:nvPr/>
        </p:nvSpPr>
        <p:spPr>
          <a:xfrm>
            <a:off x="3451667" y="3758983"/>
            <a:ext cx="1300356" cy="246221"/>
          </a:xfrm>
          <a:prstGeom prst="rect">
            <a:avLst/>
          </a:prstGeom>
        </p:spPr>
        <p:txBody>
          <a:bodyPr wrap="none">
            <a:spAutoFit/>
          </a:bodyPr>
          <a:lstStyle/>
          <a:p>
            <a:pPr algn="r"/>
            <a:r>
              <a:rPr lang="en-US" altLang="ja-JP" sz="1000" b="1" dirty="0">
                <a:solidFill>
                  <a:prstClr val="black"/>
                </a:solidFill>
                <a:latin typeface="Times New Roman"/>
                <a:cs typeface="Times New Roman"/>
              </a:rPr>
              <a:t>Oxidation reduction</a:t>
            </a:r>
          </a:p>
        </p:txBody>
      </p:sp>
      <p:sp>
        <p:nvSpPr>
          <p:cNvPr id="109" name="正方形/長方形 108"/>
          <p:cNvSpPr/>
          <p:nvPr/>
        </p:nvSpPr>
        <p:spPr>
          <a:xfrm>
            <a:off x="3503065" y="3929427"/>
            <a:ext cx="1249060" cy="246221"/>
          </a:xfrm>
          <a:prstGeom prst="rect">
            <a:avLst/>
          </a:prstGeom>
        </p:spPr>
        <p:txBody>
          <a:bodyPr wrap="none">
            <a:spAutoFit/>
          </a:bodyPr>
          <a:lstStyle/>
          <a:p>
            <a:pPr algn="r"/>
            <a:r>
              <a:rPr lang="en-US" altLang="ja-JP" sz="1000" b="1" dirty="0">
                <a:solidFill>
                  <a:prstClr val="black"/>
                </a:solidFill>
                <a:latin typeface="Times New Roman"/>
                <a:cs typeface="Times New Roman"/>
              </a:rPr>
              <a:t>Protein localization</a:t>
            </a:r>
          </a:p>
        </p:txBody>
      </p:sp>
      <p:sp>
        <p:nvSpPr>
          <p:cNvPr id="110" name="正方形/長方形 109"/>
          <p:cNvSpPr/>
          <p:nvPr/>
        </p:nvSpPr>
        <p:spPr>
          <a:xfrm>
            <a:off x="3149991" y="4090625"/>
            <a:ext cx="1602134" cy="246221"/>
          </a:xfrm>
          <a:prstGeom prst="rect">
            <a:avLst/>
          </a:prstGeom>
        </p:spPr>
        <p:txBody>
          <a:bodyPr wrap="none">
            <a:spAutoFit/>
          </a:bodyPr>
          <a:lstStyle/>
          <a:p>
            <a:pPr algn="r"/>
            <a:r>
              <a:rPr lang="en-US" altLang="ja-JP" sz="1000" b="1" dirty="0">
                <a:solidFill>
                  <a:prstClr val="black"/>
                </a:solidFill>
                <a:latin typeface="Times New Roman"/>
                <a:cs typeface="Times New Roman"/>
              </a:rPr>
              <a:t>Generation of metabolites</a:t>
            </a:r>
          </a:p>
        </p:txBody>
      </p:sp>
      <p:sp>
        <p:nvSpPr>
          <p:cNvPr id="111" name="正方形/長方形 110"/>
          <p:cNvSpPr/>
          <p:nvPr/>
        </p:nvSpPr>
        <p:spPr>
          <a:xfrm>
            <a:off x="3110400" y="4267827"/>
            <a:ext cx="1659429" cy="246221"/>
          </a:xfrm>
          <a:prstGeom prst="rect">
            <a:avLst/>
          </a:prstGeom>
        </p:spPr>
        <p:txBody>
          <a:bodyPr wrap="none">
            <a:spAutoFit/>
          </a:bodyPr>
          <a:lstStyle/>
          <a:p>
            <a:pPr algn="r"/>
            <a:r>
              <a:rPr lang="en-US" altLang="ja-JP" sz="1000" b="1" dirty="0">
                <a:solidFill>
                  <a:prstClr val="black"/>
                </a:solidFill>
                <a:latin typeface="Times New Roman"/>
                <a:cs typeface="Times New Roman"/>
              </a:rPr>
              <a:t>Oxidative phosphorylation</a:t>
            </a:r>
          </a:p>
        </p:txBody>
      </p:sp>
      <p:sp>
        <p:nvSpPr>
          <p:cNvPr id="112" name="正方形/長方形 111"/>
          <p:cNvSpPr/>
          <p:nvPr/>
        </p:nvSpPr>
        <p:spPr>
          <a:xfrm>
            <a:off x="3420247" y="4458627"/>
            <a:ext cx="1331878" cy="246221"/>
          </a:xfrm>
          <a:prstGeom prst="rect">
            <a:avLst/>
          </a:prstGeom>
        </p:spPr>
        <p:txBody>
          <a:bodyPr wrap="none">
            <a:spAutoFit/>
          </a:bodyPr>
          <a:lstStyle/>
          <a:p>
            <a:pPr algn="r"/>
            <a:r>
              <a:rPr lang="en-US" altLang="ja-JP" sz="1000" b="1" dirty="0">
                <a:solidFill>
                  <a:prstClr val="black"/>
                </a:solidFill>
                <a:latin typeface="Times New Roman"/>
                <a:cs typeface="Times New Roman"/>
              </a:rPr>
              <a:t>Response to stimulus</a:t>
            </a:r>
          </a:p>
        </p:txBody>
      </p:sp>
      <p:sp>
        <p:nvSpPr>
          <p:cNvPr id="113" name="正方形/長方形 112"/>
          <p:cNvSpPr/>
          <p:nvPr/>
        </p:nvSpPr>
        <p:spPr>
          <a:xfrm>
            <a:off x="6511571" y="3569427"/>
            <a:ext cx="1120820" cy="246221"/>
          </a:xfrm>
          <a:prstGeom prst="rect">
            <a:avLst/>
          </a:prstGeom>
        </p:spPr>
        <p:txBody>
          <a:bodyPr wrap="none">
            <a:spAutoFit/>
          </a:bodyPr>
          <a:lstStyle/>
          <a:p>
            <a:pPr algn="r"/>
            <a:r>
              <a:rPr lang="en-US" altLang="ja-JP" sz="1000" b="1" dirty="0">
                <a:solidFill>
                  <a:prstClr val="black"/>
                </a:solidFill>
                <a:latin typeface="Times New Roman"/>
                <a:cs typeface="Times New Roman"/>
              </a:rPr>
              <a:t>Cofactor binding</a:t>
            </a:r>
          </a:p>
        </p:txBody>
      </p:sp>
      <p:sp>
        <p:nvSpPr>
          <p:cNvPr id="114" name="正方形/長方形 113"/>
          <p:cNvSpPr/>
          <p:nvPr/>
        </p:nvSpPr>
        <p:spPr>
          <a:xfrm>
            <a:off x="6420864" y="3731427"/>
            <a:ext cx="1211527" cy="246221"/>
          </a:xfrm>
          <a:prstGeom prst="rect">
            <a:avLst/>
          </a:prstGeom>
        </p:spPr>
        <p:txBody>
          <a:bodyPr wrap="none">
            <a:spAutoFit/>
          </a:bodyPr>
          <a:lstStyle/>
          <a:p>
            <a:pPr algn="r"/>
            <a:r>
              <a:rPr lang="en-US" altLang="ja-JP" sz="1000" b="1" dirty="0" err="1">
                <a:solidFill>
                  <a:prstClr val="black"/>
                </a:solidFill>
                <a:latin typeface="Times New Roman"/>
                <a:cs typeface="Times New Roman"/>
              </a:rPr>
              <a:t>Symporter</a:t>
            </a:r>
            <a:r>
              <a:rPr lang="en-US" altLang="ja-JP" sz="1000" b="1" dirty="0">
                <a:solidFill>
                  <a:prstClr val="black"/>
                </a:solidFill>
                <a:latin typeface="Times New Roman"/>
                <a:cs typeface="Times New Roman"/>
              </a:rPr>
              <a:t> activity</a:t>
            </a:r>
          </a:p>
        </p:txBody>
      </p:sp>
      <p:sp>
        <p:nvSpPr>
          <p:cNvPr id="115" name="正方形/長方形 114"/>
          <p:cNvSpPr/>
          <p:nvPr/>
        </p:nvSpPr>
        <p:spPr>
          <a:xfrm>
            <a:off x="6146350" y="3918627"/>
            <a:ext cx="1486041" cy="246221"/>
          </a:xfrm>
          <a:prstGeom prst="rect">
            <a:avLst/>
          </a:prstGeom>
        </p:spPr>
        <p:txBody>
          <a:bodyPr wrap="none">
            <a:spAutoFit/>
          </a:bodyPr>
          <a:lstStyle/>
          <a:p>
            <a:pPr algn="r"/>
            <a:r>
              <a:rPr lang="en-US" altLang="ja-JP" sz="1000" b="1" dirty="0">
                <a:solidFill>
                  <a:prstClr val="black"/>
                </a:solidFill>
                <a:latin typeface="Times New Roman"/>
                <a:cs typeface="Times New Roman"/>
              </a:rPr>
              <a:t>NADH </a:t>
            </a:r>
            <a:r>
              <a:rPr lang="en-US" altLang="ja-JP" sz="1000" b="1" dirty="0" err="1">
                <a:solidFill>
                  <a:prstClr val="black"/>
                </a:solidFill>
                <a:latin typeface="Times New Roman"/>
                <a:cs typeface="Times New Roman"/>
              </a:rPr>
              <a:t>dehydro</a:t>
            </a:r>
            <a:r>
              <a:rPr lang="en-US" altLang="ja-JP" sz="1000" b="1" dirty="0">
                <a:solidFill>
                  <a:prstClr val="black"/>
                </a:solidFill>
                <a:latin typeface="Times New Roman"/>
                <a:cs typeface="Times New Roman"/>
              </a:rPr>
              <a:t> activity</a:t>
            </a:r>
          </a:p>
        </p:txBody>
      </p:sp>
      <p:sp>
        <p:nvSpPr>
          <p:cNvPr id="116" name="正方形/長方形 115"/>
          <p:cNvSpPr/>
          <p:nvPr/>
        </p:nvSpPr>
        <p:spPr>
          <a:xfrm>
            <a:off x="6373533" y="4100776"/>
            <a:ext cx="1261884" cy="246221"/>
          </a:xfrm>
          <a:prstGeom prst="rect">
            <a:avLst/>
          </a:prstGeom>
        </p:spPr>
        <p:txBody>
          <a:bodyPr wrap="none">
            <a:spAutoFit/>
          </a:bodyPr>
          <a:lstStyle/>
          <a:p>
            <a:pPr algn="r"/>
            <a:r>
              <a:rPr lang="en-US" altLang="ja-JP" sz="1000" b="1" dirty="0">
                <a:solidFill>
                  <a:prstClr val="black"/>
                </a:solidFill>
                <a:latin typeface="Times New Roman"/>
                <a:cs typeface="Times New Roman"/>
              </a:rPr>
              <a:t>Sodium ion binding</a:t>
            </a:r>
          </a:p>
        </p:txBody>
      </p:sp>
      <p:sp>
        <p:nvSpPr>
          <p:cNvPr id="117" name="正方形/長方形 116"/>
          <p:cNvSpPr/>
          <p:nvPr/>
        </p:nvSpPr>
        <p:spPr>
          <a:xfrm>
            <a:off x="6437653" y="4267827"/>
            <a:ext cx="1197764" cy="246221"/>
          </a:xfrm>
          <a:prstGeom prst="rect">
            <a:avLst/>
          </a:prstGeom>
        </p:spPr>
        <p:txBody>
          <a:bodyPr wrap="none">
            <a:spAutoFit/>
          </a:bodyPr>
          <a:lstStyle/>
          <a:p>
            <a:pPr algn="r"/>
            <a:r>
              <a:rPr lang="en-US" altLang="ja-JP" sz="1000" b="1" dirty="0">
                <a:solidFill>
                  <a:prstClr val="black"/>
                </a:solidFill>
                <a:latin typeface="Times New Roman"/>
                <a:cs typeface="Times New Roman"/>
              </a:rPr>
              <a:t>Anion transporter</a:t>
            </a:r>
          </a:p>
        </p:txBody>
      </p:sp>
      <p:sp>
        <p:nvSpPr>
          <p:cNvPr id="118" name="正方形/長方形 117"/>
          <p:cNvSpPr/>
          <p:nvPr/>
        </p:nvSpPr>
        <p:spPr>
          <a:xfrm>
            <a:off x="6267915" y="4447827"/>
            <a:ext cx="1364476" cy="246221"/>
          </a:xfrm>
          <a:prstGeom prst="rect">
            <a:avLst/>
          </a:prstGeom>
        </p:spPr>
        <p:txBody>
          <a:bodyPr wrap="none">
            <a:spAutoFit/>
          </a:bodyPr>
          <a:lstStyle/>
          <a:p>
            <a:pPr algn="r"/>
            <a:r>
              <a:rPr lang="en-US" altLang="ja-JP" sz="1000" b="1" dirty="0">
                <a:solidFill>
                  <a:prstClr val="black"/>
                </a:solidFill>
                <a:latin typeface="Times New Roman"/>
                <a:cs typeface="Times New Roman"/>
              </a:rPr>
              <a:t>NES receptor activity</a:t>
            </a:r>
          </a:p>
        </p:txBody>
      </p:sp>
      <p:sp>
        <p:nvSpPr>
          <p:cNvPr id="119" name="正方形/長方形 118"/>
          <p:cNvSpPr/>
          <p:nvPr/>
        </p:nvSpPr>
        <p:spPr>
          <a:xfrm>
            <a:off x="1511609" y="4692614"/>
            <a:ext cx="261610"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20" name="正方形/長方形 119"/>
          <p:cNvSpPr/>
          <p:nvPr/>
        </p:nvSpPr>
        <p:spPr>
          <a:xfrm>
            <a:off x="1151431" y="4689314"/>
            <a:ext cx="441146"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a:t>
            </a:r>
            <a:endParaRPr lang="ja-JP" altLang="ja-JP" sz="1200" b="1" dirty="0">
              <a:solidFill>
                <a:sysClr val="windowText" lastClr="000000"/>
              </a:solidFill>
              <a:latin typeface="Times New Roman"/>
              <a:cs typeface="Times New Roman"/>
            </a:endParaRPr>
          </a:p>
        </p:txBody>
      </p:sp>
      <p:sp>
        <p:nvSpPr>
          <p:cNvPr id="121" name="正方形/長方形 120"/>
          <p:cNvSpPr/>
          <p:nvPr/>
        </p:nvSpPr>
        <p:spPr>
          <a:xfrm>
            <a:off x="1770037" y="4691456"/>
            <a:ext cx="261610"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5</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22" name="正方形/長方形 121"/>
          <p:cNvSpPr/>
          <p:nvPr/>
        </p:nvSpPr>
        <p:spPr>
          <a:xfrm>
            <a:off x="2008800" y="4692627"/>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10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23" name="正方形/長方形 122"/>
          <p:cNvSpPr/>
          <p:nvPr/>
        </p:nvSpPr>
        <p:spPr>
          <a:xfrm>
            <a:off x="2250000" y="4691456"/>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15</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24" name="正方形/長方形 123"/>
          <p:cNvSpPr/>
          <p:nvPr/>
        </p:nvSpPr>
        <p:spPr>
          <a:xfrm>
            <a:off x="2521523" y="4692423"/>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rPr>
              <a:t>2</a:t>
            </a: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25" name="正方形/長方形 124"/>
          <p:cNvSpPr/>
          <p:nvPr/>
        </p:nvSpPr>
        <p:spPr>
          <a:xfrm>
            <a:off x="2784976" y="4692627"/>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25</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39" name="正方形/長方形 138"/>
          <p:cNvSpPr/>
          <p:nvPr/>
        </p:nvSpPr>
        <p:spPr>
          <a:xfrm>
            <a:off x="4568309" y="4689301"/>
            <a:ext cx="261610"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40" name="正方形/長方形 139"/>
          <p:cNvSpPr/>
          <p:nvPr/>
        </p:nvSpPr>
        <p:spPr>
          <a:xfrm>
            <a:off x="4899600" y="4688143"/>
            <a:ext cx="261610"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5</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41" name="正方形/長方形 140"/>
          <p:cNvSpPr/>
          <p:nvPr/>
        </p:nvSpPr>
        <p:spPr>
          <a:xfrm>
            <a:off x="5209200" y="4689314"/>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10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42" name="正方形/長方形 141"/>
          <p:cNvSpPr/>
          <p:nvPr/>
        </p:nvSpPr>
        <p:spPr>
          <a:xfrm>
            <a:off x="5544000" y="4688143"/>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15</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43" name="正方形/長方形 142"/>
          <p:cNvSpPr/>
          <p:nvPr/>
        </p:nvSpPr>
        <p:spPr>
          <a:xfrm>
            <a:off x="5860800" y="4689314"/>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20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44" name="正方形/長方形 143"/>
          <p:cNvSpPr/>
          <p:nvPr/>
        </p:nvSpPr>
        <p:spPr>
          <a:xfrm>
            <a:off x="4258709" y="4686512"/>
            <a:ext cx="441146"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a:t>
            </a:r>
            <a:endParaRPr lang="ja-JP" altLang="ja-JP" sz="1200" b="1" dirty="0">
              <a:solidFill>
                <a:sysClr val="windowText" lastClr="000000"/>
              </a:solidFill>
              <a:latin typeface="Times New Roman"/>
              <a:cs typeface="Times New Roman"/>
            </a:endParaRPr>
          </a:p>
        </p:txBody>
      </p:sp>
      <p:sp>
        <p:nvSpPr>
          <p:cNvPr id="152" name="正方形/長方形 151"/>
          <p:cNvSpPr/>
          <p:nvPr/>
        </p:nvSpPr>
        <p:spPr>
          <a:xfrm>
            <a:off x="7503634" y="4688130"/>
            <a:ext cx="261610"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53" name="正方形/長方形 152"/>
          <p:cNvSpPr/>
          <p:nvPr/>
        </p:nvSpPr>
        <p:spPr>
          <a:xfrm>
            <a:off x="7762062" y="4686972"/>
            <a:ext cx="261610"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5</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54" name="正方形/長方形 153"/>
          <p:cNvSpPr/>
          <p:nvPr/>
        </p:nvSpPr>
        <p:spPr>
          <a:xfrm>
            <a:off x="7992000" y="4688143"/>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10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55" name="正方形/長方形 154"/>
          <p:cNvSpPr/>
          <p:nvPr/>
        </p:nvSpPr>
        <p:spPr>
          <a:xfrm>
            <a:off x="8242025" y="4686972"/>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15</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56" name="正方形/長方形 155"/>
          <p:cNvSpPr/>
          <p:nvPr/>
        </p:nvSpPr>
        <p:spPr>
          <a:xfrm>
            <a:off x="8513548" y="4687939"/>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rPr>
              <a:t>2</a:t>
            </a: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57" name="正方形/長方形 156"/>
          <p:cNvSpPr/>
          <p:nvPr/>
        </p:nvSpPr>
        <p:spPr>
          <a:xfrm>
            <a:off x="8777001" y="4688143"/>
            <a:ext cx="338554" cy="276999"/>
          </a:xfrm>
          <a:prstGeom prst="rect">
            <a:avLst/>
          </a:prstGeom>
          <a:solidFill>
            <a:sysClr val="window" lastClr="FFFFFF"/>
          </a:solid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25</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58" name="正方形/長方形 157"/>
          <p:cNvSpPr/>
          <p:nvPr/>
        </p:nvSpPr>
        <p:spPr>
          <a:xfrm>
            <a:off x="7154999" y="4686052"/>
            <a:ext cx="441146" cy="276999"/>
          </a:xfrm>
          <a:prstGeom prst="rect">
            <a:avLst/>
          </a:prstGeom>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a:t>
            </a:r>
            <a:endParaRPr lang="ja-JP" altLang="ja-JP" sz="1200" b="1" dirty="0">
              <a:solidFill>
                <a:sysClr val="windowText" lastClr="000000"/>
              </a:solidFill>
              <a:latin typeface="Times New Roman"/>
              <a:cs typeface="Times New Roman"/>
            </a:endParaRPr>
          </a:p>
        </p:txBody>
      </p:sp>
      <p:sp>
        <p:nvSpPr>
          <p:cNvPr id="159" name="正方形/長方形 158"/>
          <p:cNvSpPr/>
          <p:nvPr/>
        </p:nvSpPr>
        <p:spPr>
          <a:xfrm>
            <a:off x="1592577" y="6415255"/>
            <a:ext cx="1492607" cy="265542"/>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a:ea typeface="ＭＳ Ｐゴシック" panose="020B0600070205080204" pitchFamily="50" charset="-128"/>
              <a:cs typeface="+mn-cs"/>
            </a:endParaRPr>
          </a:p>
        </p:txBody>
      </p:sp>
      <p:sp>
        <p:nvSpPr>
          <p:cNvPr id="160" name="正方形/長方形 159"/>
          <p:cNvSpPr/>
          <p:nvPr/>
        </p:nvSpPr>
        <p:spPr>
          <a:xfrm>
            <a:off x="1506629" y="6396596"/>
            <a:ext cx="261610" cy="276999"/>
          </a:xfrm>
          <a:prstGeom prst="rect">
            <a:avLst/>
          </a:prstGeom>
          <a:no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61" name="正方形/長方形 160"/>
          <p:cNvSpPr/>
          <p:nvPr/>
        </p:nvSpPr>
        <p:spPr>
          <a:xfrm>
            <a:off x="1699200" y="6397421"/>
            <a:ext cx="338554" cy="276999"/>
          </a:xfrm>
          <a:prstGeom prst="rect">
            <a:avLst/>
          </a:prstGeom>
          <a:noFill/>
          <a:ln>
            <a:solidFill>
              <a:sysClr val="window" lastClr="FFFFFF"/>
            </a:solidFill>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kumimoji="0" lang="en-US" altLang="ja-JP" sz="1200" b="1" i="0" u="none" strike="noStrike" kern="1200" cap="none" spc="0" normalizeH="0" baseline="0" noProof="0" dirty="0" smtClean="0">
                <a:ln>
                  <a:noFill/>
                </a:ln>
                <a:solidFill>
                  <a:sysClr val="windowText" lastClr="000000"/>
                </a:solidFill>
                <a:effectLst/>
                <a:uLnTx/>
                <a:uFillTx/>
                <a:latin typeface="Times New Roman"/>
                <a:ea typeface="ＭＳ Ｐゴシック" panose="020B0600070205080204" pitchFamily="50" charset="-128"/>
                <a:cs typeface="Times New Roman"/>
              </a:rPr>
              <a:t>10</a:t>
            </a:r>
            <a:endParaRPr kumimoji="0" lang="ja-JP" altLang="ja-JP" sz="1200" b="1" i="0" u="none" strike="noStrike" kern="1200" cap="none" spc="0" normalizeH="0" baseline="0" noProof="0" dirty="0">
              <a:ln>
                <a:noFill/>
              </a:ln>
              <a:solidFill>
                <a:sysClr val="windowText" lastClr="000000"/>
              </a:solidFill>
              <a:effectLst/>
              <a:uLnTx/>
              <a:uFillTx/>
              <a:latin typeface="Times New Roman"/>
              <a:ea typeface="ＭＳ Ｐゴシック" panose="020B0600070205080204" pitchFamily="50" charset="-128"/>
              <a:cs typeface="Times New Roman"/>
            </a:endParaRPr>
          </a:p>
        </p:txBody>
      </p:sp>
      <p:sp>
        <p:nvSpPr>
          <p:cNvPr id="162" name="正方形/長方形 161"/>
          <p:cNvSpPr/>
          <p:nvPr/>
        </p:nvSpPr>
        <p:spPr>
          <a:xfrm>
            <a:off x="1911446" y="6396596"/>
            <a:ext cx="338554" cy="276999"/>
          </a:xfrm>
          <a:prstGeom prst="rect">
            <a:avLst/>
          </a:prstGeom>
          <a:noFill/>
          <a:ln>
            <a:noFill/>
          </a:ln>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smtClean="0">
                <a:solidFill>
                  <a:sysClr val="windowText" lastClr="000000"/>
                </a:solidFill>
                <a:latin typeface="Times New Roman"/>
                <a:cs typeface="Times New Roman"/>
              </a:rPr>
              <a:t>20</a:t>
            </a:r>
            <a:endParaRPr lang="ja-JP" altLang="ja-JP" sz="1200" b="1" dirty="0">
              <a:solidFill>
                <a:sysClr val="windowText" lastClr="000000"/>
              </a:solidFill>
              <a:latin typeface="Times New Roman"/>
              <a:cs typeface="Times New Roman"/>
            </a:endParaRPr>
          </a:p>
        </p:txBody>
      </p:sp>
      <p:sp>
        <p:nvSpPr>
          <p:cNvPr id="163" name="正方形/長方形 162"/>
          <p:cNvSpPr/>
          <p:nvPr/>
        </p:nvSpPr>
        <p:spPr>
          <a:xfrm>
            <a:off x="2124000" y="6395414"/>
            <a:ext cx="338554" cy="276999"/>
          </a:xfrm>
          <a:prstGeom prst="rect">
            <a:avLst/>
          </a:prstGeom>
          <a:noFill/>
          <a:ln>
            <a:noFill/>
          </a:ln>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a:solidFill>
                  <a:sysClr val="windowText" lastClr="000000"/>
                </a:solidFill>
                <a:latin typeface="Times New Roman"/>
                <a:cs typeface="Times New Roman"/>
              </a:rPr>
              <a:t>3</a:t>
            </a:r>
            <a:r>
              <a:rPr lang="en-US" altLang="ja-JP" sz="1200" b="1" dirty="0" smtClean="0">
                <a:solidFill>
                  <a:sysClr val="windowText" lastClr="000000"/>
                </a:solidFill>
                <a:latin typeface="Times New Roman"/>
                <a:cs typeface="Times New Roman"/>
              </a:rPr>
              <a:t>0</a:t>
            </a:r>
            <a:endParaRPr lang="ja-JP" altLang="ja-JP" sz="1200" b="1" dirty="0">
              <a:solidFill>
                <a:sysClr val="windowText" lastClr="000000"/>
              </a:solidFill>
              <a:latin typeface="Times New Roman"/>
              <a:cs typeface="Times New Roman"/>
            </a:endParaRPr>
          </a:p>
        </p:txBody>
      </p:sp>
      <p:sp>
        <p:nvSpPr>
          <p:cNvPr id="164" name="正方形/長方形 163"/>
          <p:cNvSpPr/>
          <p:nvPr/>
        </p:nvSpPr>
        <p:spPr>
          <a:xfrm>
            <a:off x="2347354" y="6397421"/>
            <a:ext cx="338554" cy="276999"/>
          </a:xfrm>
          <a:prstGeom prst="rect">
            <a:avLst/>
          </a:prstGeom>
          <a:noFill/>
          <a:ln>
            <a:noFill/>
          </a:ln>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a:solidFill>
                  <a:sysClr val="windowText" lastClr="000000"/>
                </a:solidFill>
                <a:latin typeface="Times New Roman"/>
                <a:cs typeface="Times New Roman"/>
              </a:rPr>
              <a:t>4</a:t>
            </a:r>
            <a:r>
              <a:rPr lang="en-US" altLang="ja-JP" sz="1200" b="1" dirty="0" smtClean="0">
                <a:solidFill>
                  <a:sysClr val="windowText" lastClr="000000"/>
                </a:solidFill>
                <a:latin typeface="Times New Roman"/>
                <a:cs typeface="Times New Roman"/>
              </a:rPr>
              <a:t>0</a:t>
            </a:r>
            <a:endParaRPr lang="ja-JP" altLang="ja-JP" sz="1200" b="1" dirty="0">
              <a:solidFill>
                <a:sysClr val="windowText" lastClr="000000"/>
              </a:solidFill>
              <a:latin typeface="Times New Roman"/>
              <a:cs typeface="Times New Roman"/>
            </a:endParaRPr>
          </a:p>
        </p:txBody>
      </p:sp>
      <p:sp>
        <p:nvSpPr>
          <p:cNvPr id="165" name="正方形/長方形 164"/>
          <p:cNvSpPr/>
          <p:nvPr/>
        </p:nvSpPr>
        <p:spPr>
          <a:xfrm>
            <a:off x="2588554" y="6397421"/>
            <a:ext cx="338554" cy="276999"/>
          </a:xfrm>
          <a:prstGeom prst="rect">
            <a:avLst/>
          </a:prstGeom>
          <a:noFill/>
          <a:ln>
            <a:noFill/>
          </a:ln>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a:solidFill>
                  <a:sysClr val="windowText" lastClr="000000"/>
                </a:solidFill>
                <a:latin typeface="Times New Roman"/>
                <a:cs typeface="Times New Roman"/>
              </a:rPr>
              <a:t>5</a:t>
            </a:r>
            <a:r>
              <a:rPr lang="en-US" altLang="ja-JP" sz="1200" b="1" dirty="0" smtClean="0">
                <a:solidFill>
                  <a:sysClr val="windowText" lastClr="000000"/>
                </a:solidFill>
                <a:latin typeface="Times New Roman"/>
                <a:cs typeface="Times New Roman"/>
              </a:rPr>
              <a:t>0</a:t>
            </a:r>
            <a:endParaRPr lang="ja-JP" altLang="ja-JP" sz="1200" b="1" dirty="0">
              <a:solidFill>
                <a:sysClr val="windowText" lastClr="000000"/>
              </a:solidFill>
              <a:latin typeface="Times New Roman"/>
              <a:cs typeface="Times New Roman"/>
            </a:endParaRPr>
          </a:p>
        </p:txBody>
      </p:sp>
      <p:sp>
        <p:nvSpPr>
          <p:cNvPr id="166" name="正方形/長方形 165"/>
          <p:cNvSpPr/>
          <p:nvPr/>
        </p:nvSpPr>
        <p:spPr>
          <a:xfrm>
            <a:off x="2806879" y="6399027"/>
            <a:ext cx="338554" cy="276999"/>
          </a:xfrm>
          <a:prstGeom prst="rect">
            <a:avLst/>
          </a:prstGeom>
          <a:noFill/>
          <a:ln>
            <a:noFill/>
          </a:ln>
        </p:spPr>
        <p:txBody>
          <a:bodyPr wrap="none">
            <a:spAutoFit/>
          </a:bodyPr>
          <a:lstStyle/>
          <a:p>
            <a:pPr defTabSz="457200">
              <a:defRPr sz="1400" b="1" i="0" u="none" strike="noStrike" kern="1200" spc="0" baseline="0">
                <a:solidFill>
                  <a:sysClr val="windowText" lastClr="000000"/>
                </a:solidFill>
                <a:latin typeface="+mn-lt"/>
                <a:ea typeface="+mn-ea"/>
                <a:cs typeface="+mn-cs"/>
              </a:defRPr>
            </a:pPr>
            <a:r>
              <a:rPr lang="en-US" altLang="ja-JP" sz="1200" b="1" dirty="0">
                <a:solidFill>
                  <a:sysClr val="windowText" lastClr="000000"/>
                </a:solidFill>
                <a:latin typeface="Times New Roman"/>
                <a:cs typeface="Times New Roman"/>
              </a:rPr>
              <a:t>6</a:t>
            </a:r>
            <a:r>
              <a:rPr lang="en-US" altLang="ja-JP" sz="1200" b="1" dirty="0" smtClean="0">
                <a:solidFill>
                  <a:sysClr val="windowText" lastClr="000000"/>
                </a:solidFill>
                <a:latin typeface="Times New Roman"/>
                <a:cs typeface="Times New Roman"/>
              </a:rPr>
              <a:t>0</a:t>
            </a:r>
            <a:endParaRPr lang="ja-JP" altLang="ja-JP" sz="1200" b="1" dirty="0">
              <a:solidFill>
                <a:sysClr val="windowText" lastClr="000000"/>
              </a:solidFill>
              <a:latin typeface="Times New Roman"/>
              <a:cs typeface="Times New Roman"/>
            </a:endParaRPr>
          </a:p>
        </p:txBody>
      </p:sp>
      <p:pic>
        <p:nvPicPr>
          <p:cNvPr id="16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8" name="正方形/長方形 167"/>
          <p:cNvSpPr/>
          <p:nvPr/>
        </p:nvSpPr>
        <p:spPr>
          <a:xfrm>
            <a:off x="10886" y="234000"/>
            <a:ext cx="7767000" cy="492443"/>
          </a:xfrm>
          <a:prstGeom prst="rect">
            <a:avLst/>
          </a:prstGeom>
        </p:spPr>
        <p:txBody>
          <a:bodyPr wrap="square">
            <a:spAutoFit/>
          </a:bodyPr>
          <a:lstStyle/>
          <a:p>
            <a:r>
              <a:rPr lang="en-US" altLang="ja-JP" sz="2600" b="1" dirty="0" smtClean="0">
                <a:solidFill>
                  <a:schemeClr val="bg1"/>
                </a:solidFill>
                <a:latin typeface="Century" panose="02040604050505020304" pitchFamily="18" charset="0"/>
              </a:rPr>
              <a:t>Quantitative Proteome Analysis for </a:t>
            </a:r>
            <a:r>
              <a:rPr lang="en-US" altLang="ja-JP" sz="2600" b="1" dirty="0" err="1" smtClean="0">
                <a:solidFill>
                  <a:schemeClr val="bg1"/>
                </a:solidFill>
                <a:latin typeface="Century" panose="02040604050505020304" pitchFamily="18" charset="0"/>
              </a:rPr>
              <a:t>Te</a:t>
            </a:r>
            <a:r>
              <a:rPr lang="en-US" altLang="ja-JP" sz="2600" b="1" dirty="0" smtClean="0">
                <a:solidFill>
                  <a:schemeClr val="bg1"/>
                </a:solidFill>
                <a:latin typeface="Century" panose="02040604050505020304" pitchFamily="18" charset="0"/>
              </a:rPr>
              <a:t>-EVs</a:t>
            </a:r>
            <a:endParaRPr lang="en-US" altLang="ja-JP" sz="2600" b="1" dirty="0">
              <a:solidFill>
                <a:schemeClr val="bg1"/>
              </a:solidFill>
              <a:latin typeface="Century" panose="02040604050505020304" pitchFamily="18" charset="0"/>
            </a:endParaRPr>
          </a:p>
        </p:txBody>
      </p:sp>
    </p:spTree>
    <p:extLst>
      <p:ext uri="{BB962C8B-B14F-4D97-AF65-F5344CB8AC3E}">
        <p14:creationId xmlns:p14="http://schemas.microsoft.com/office/powerpoint/2010/main" val="350369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1870497" y="938318"/>
            <a:ext cx="5403018" cy="461665"/>
          </a:xfrm>
          <a:prstGeom prst="rect">
            <a:avLst/>
          </a:prstGeom>
        </p:spPr>
        <p:txBody>
          <a:bodyPr wrap="none">
            <a:spAutoFit/>
          </a:bodyPr>
          <a:lstStyle/>
          <a:p>
            <a:pPr algn="ctr" defTabSz="914400" fontAlgn="auto">
              <a:spcBef>
                <a:spcPts val="0"/>
              </a:spcBef>
              <a:spcAft>
                <a:spcPts val="0"/>
              </a:spcAft>
            </a:pPr>
            <a:r>
              <a:rPr lang="en-US" altLang="ja-JP" sz="2400" b="1" dirty="0" smtClean="0">
                <a:solidFill>
                  <a:prstClr val="black"/>
                </a:solidFill>
                <a:effectLst>
                  <a:glow rad="63500">
                    <a:srgbClr val="ED7D31">
                      <a:satMod val="175000"/>
                      <a:alpha val="40000"/>
                    </a:srgbClr>
                  </a:glow>
                </a:effectLst>
                <a:latin typeface="Century" pitchFamily="18" charset="0"/>
              </a:rPr>
              <a:t>Total Protein IDs : 3,871 (FDR &lt; 1%)</a:t>
            </a:r>
            <a:endParaRPr lang="ja-JP" altLang="en-US" sz="2400" dirty="0">
              <a:solidFill>
                <a:prstClr val="black"/>
              </a:solidFill>
              <a:effectLst>
                <a:glow rad="63500">
                  <a:srgbClr val="ED7D31">
                    <a:satMod val="175000"/>
                    <a:alpha val="40000"/>
                  </a:srgbClr>
                </a:glow>
              </a:effectLst>
              <a:latin typeface="Calibri"/>
            </a:endParaRPr>
          </a:p>
        </p:txBody>
      </p:sp>
      <p:sp>
        <p:nvSpPr>
          <p:cNvPr id="65" name="Title 1"/>
          <p:cNvSpPr txBox="1">
            <a:spLocks/>
          </p:cNvSpPr>
          <p:nvPr/>
        </p:nvSpPr>
        <p:spPr>
          <a:xfrm>
            <a:off x="2267100" y="1298318"/>
            <a:ext cx="4609800" cy="743450"/>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auto">
              <a:lnSpc>
                <a:spcPct val="150000"/>
              </a:lnSpc>
              <a:spcAft>
                <a:spcPts val="0"/>
              </a:spcAft>
            </a:pPr>
            <a:r>
              <a:rPr lang="en-US" altLang="ja-JP" sz="2000" b="1" dirty="0" smtClean="0">
                <a:solidFill>
                  <a:prstClr val="black"/>
                </a:solidFill>
                <a:latin typeface="Century" panose="02040604050505020304" pitchFamily="18" charset="0"/>
              </a:rPr>
              <a:t>Volcano Plot</a:t>
            </a:r>
          </a:p>
          <a:p>
            <a:pPr algn="ctr" fontAlgn="auto">
              <a:lnSpc>
                <a:spcPct val="150000"/>
              </a:lnSpc>
              <a:spcAft>
                <a:spcPts val="0"/>
              </a:spcAft>
            </a:pPr>
            <a:r>
              <a:rPr lang="en-US" altLang="ja-JP" sz="2000" b="1" dirty="0" smtClean="0">
                <a:solidFill>
                  <a:prstClr val="black"/>
                </a:solidFill>
                <a:latin typeface="Century" panose="02040604050505020304" pitchFamily="18" charset="0"/>
              </a:rPr>
              <a:t>(Paired t-test)</a:t>
            </a:r>
            <a:endParaRPr lang="ja-JP" altLang="en-US" sz="2000" b="1" dirty="0">
              <a:solidFill>
                <a:prstClr val="black"/>
              </a:solidFill>
              <a:latin typeface="Century" panose="02040604050505020304" pitchFamily="18" charset="0"/>
            </a:endParaRPr>
          </a:p>
        </p:txBody>
      </p:sp>
      <p:pic>
        <p:nvPicPr>
          <p:cNvPr id="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26305"/>
            <a:ext cx="8229600" cy="40620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正方形/長方形 66"/>
          <p:cNvSpPr/>
          <p:nvPr/>
        </p:nvSpPr>
        <p:spPr>
          <a:xfrm>
            <a:off x="3051391" y="2288318"/>
            <a:ext cx="3041217" cy="369332"/>
          </a:xfrm>
          <a:prstGeom prst="rect">
            <a:avLst/>
          </a:prstGeom>
        </p:spPr>
        <p:txBody>
          <a:bodyPr wrap="none">
            <a:spAutoFit/>
          </a:bodyPr>
          <a:lstStyle/>
          <a:p>
            <a:pPr defTabSz="914400" fontAlgn="auto">
              <a:spcBef>
                <a:spcPts val="0"/>
              </a:spcBef>
              <a:spcAft>
                <a:spcPts val="0"/>
              </a:spcAft>
            </a:pPr>
            <a:r>
              <a:rPr lang="en-US" altLang="ja-JP" b="1" i="1" dirty="0" smtClean="0">
                <a:solidFill>
                  <a:prstClr val="black"/>
                </a:solidFill>
                <a:latin typeface="Century" panose="02040604050505020304" pitchFamily="18" charset="0"/>
              </a:rPr>
              <a:t>p</a:t>
            </a:r>
            <a:r>
              <a:rPr lang="en-US" altLang="ja-JP" b="1" dirty="0" smtClean="0">
                <a:solidFill>
                  <a:prstClr val="black"/>
                </a:solidFill>
                <a:latin typeface="Century" panose="02040604050505020304" pitchFamily="18" charset="0"/>
              </a:rPr>
              <a:t> &lt; 0.05, Fold change &gt; 2.0</a:t>
            </a:r>
            <a:endParaRPr lang="ja-JP" altLang="en-US" b="1" dirty="0">
              <a:solidFill>
                <a:prstClr val="black"/>
              </a:solidFill>
              <a:latin typeface="Century" panose="02040604050505020304" pitchFamily="18" charset="0"/>
            </a:endParaRPr>
          </a:p>
        </p:txBody>
      </p:sp>
      <p:sp>
        <p:nvSpPr>
          <p:cNvPr id="68" name="正方形/長方形 67"/>
          <p:cNvSpPr/>
          <p:nvPr/>
        </p:nvSpPr>
        <p:spPr>
          <a:xfrm>
            <a:off x="6057000" y="2873318"/>
            <a:ext cx="2579552" cy="400110"/>
          </a:xfrm>
          <a:prstGeom prst="rect">
            <a:avLst/>
          </a:prstGeom>
        </p:spPr>
        <p:txBody>
          <a:bodyPr wrap="none">
            <a:spAutoFit/>
          </a:bodyPr>
          <a:lstStyle/>
          <a:p>
            <a:pPr defTabSz="914400" fontAlgn="auto">
              <a:spcBef>
                <a:spcPts val="0"/>
              </a:spcBef>
              <a:spcAft>
                <a:spcPts val="0"/>
              </a:spcAft>
            </a:pPr>
            <a:r>
              <a:rPr lang="en-US" altLang="ja-JP" sz="2000" b="1" dirty="0" smtClean="0">
                <a:solidFill>
                  <a:srgbClr val="FF0000"/>
                </a:solidFill>
                <a:latin typeface="Century" panose="02040604050505020304" pitchFamily="18" charset="0"/>
              </a:rPr>
              <a:t>T &gt; N (106 proteins)</a:t>
            </a:r>
            <a:endParaRPr lang="ja-JP" altLang="en-US" sz="2000" b="1" dirty="0">
              <a:solidFill>
                <a:srgbClr val="FF0000"/>
              </a:solidFill>
              <a:latin typeface="Century" panose="02040604050505020304" pitchFamily="18" charset="0"/>
            </a:endParaRPr>
          </a:p>
        </p:txBody>
      </p:sp>
      <p:sp>
        <p:nvSpPr>
          <p:cNvPr id="69" name="正方形/長方形 68"/>
          <p:cNvSpPr/>
          <p:nvPr/>
        </p:nvSpPr>
        <p:spPr>
          <a:xfrm>
            <a:off x="837000" y="3981987"/>
            <a:ext cx="1664238" cy="646331"/>
          </a:xfrm>
          <a:prstGeom prst="rect">
            <a:avLst/>
          </a:prstGeom>
        </p:spPr>
        <p:txBody>
          <a:bodyPr wrap="none">
            <a:spAutoFit/>
          </a:bodyPr>
          <a:lstStyle/>
          <a:p>
            <a:pPr defTabSz="914400" fontAlgn="auto">
              <a:spcBef>
                <a:spcPts val="0"/>
              </a:spcBef>
              <a:spcAft>
                <a:spcPts val="0"/>
              </a:spcAft>
            </a:pPr>
            <a:r>
              <a:rPr lang="en-US" altLang="ja-JP" b="1" dirty="0" smtClean="0">
                <a:solidFill>
                  <a:srgbClr val="0000FF"/>
                </a:solidFill>
                <a:latin typeface="Century" panose="02040604050505020304" pitchFamily="18" charset="0"/>
              </a:rPr>
              <a:t>T &lt; N </a:t>
            </a:r>
          </a:p>
          <a:p>
            <a:pPr defTabSz="914400" fontAlgn="auto">
              <a:spcBef>
                <a:spcPts val="0"/>
              </a:spcBef>
              <a:spcAft>
                <a:spcPts val="0"/>
              </a:spcAft>
            </a:pPr>
            <a:r>
              <a:rPr lang="en-US" altLang="ja-JP" b="1" dirty="0" smtClean="0">
                <a:solidFill>
                  <a:srgbClr val="0000FF"/>
                </a:solidFill>
                <a:latin typeface="Century" panose="02040604050505020304" pitchFamily="18" charset="0"/>
              </a:rPr>
              <a:t>(291 proteins)</a:t>
            </a:r>
            <a:endParaRPr lang="ja-JP" altLang="en-US" b="1" dirty="0">
              <a:solidFill>
                <a:srgbClr val="0000FF"/>
              </a:solidFill>
              <a:latin typeface="Century" panose="02040604050505020304" pitchFamily="18" charset="0"/>
            </a:endParaRPr>
          </a:p>
        </p:txBody>
      </p:sp>
      <p:cxnSp>
        <p:nvCxnSpPr>
          <p:cNvPr id="4" name="直線コネクタ 3"/>
          <p:cNvCxnSpPr/>
          <p:nvPr/>
        </p:nvCxnSpPr>
        <p:spPr>
          <a:xfrm>
            <a:off x="777650" y="5792518"/>
            <a:ext cx="7920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rot="5400000">
            <a:off x="3425475" y="4563443"/>
            <a:ext cx="355195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rot="5400000">
            <a:off x="2455075" y="4563993"/>
            <a:ext cx="355195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747000" y="6383318"/>
            <a:ext cx="7875000"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endParaRPr>
          </a:p>
        </p:txBody>
      </p:sp>
      <p:sp>
        <p:nvSpPr>
          <p:cNvPr id="16" name="正方形/長方形 15"/>
          <p:cNvSpPr/>
          <p:nvPr/>
        </p:nvSpPr>
        <p:spPr>
          <a:xfrm rot="16200000">
            <a:off x="4053952" y="6319884"/>
            <a:ext cx="360996"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1/2</a:t>
            </a:r>
            <a:endParaRPr lang="ja-JP" altLang="en-US" sz="1200" b="1" dirty="0">
              <a:solidFill>
                <a:prstClr val="black"/>
              </a:solidFill>
              <a:latin typeface="Arial Narrow" panose="020B0606020202030204" pitchFamily="34" charset="0"/>
            </a:endParaRPr>
          </a:p>
        </p:txBody>
      </p:sp>
      <p:sp>
        <p:nvSpPr>
          <p:cNvPr id="17" name="正方形/長方形 16"/>
          <p:cNvSpPr/>
          <p:nvPr/>
        </p:nvSpPr>
        <p:spPr>
          <a:xfrm rot="16200000">
            <a:off x="3410702" y="6315717"/>
            <a:ext cx="360996"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1/5</a:t>
            </a:r>
            <a:endParaRPr lang="ja-JP" altLang="en-US" sz="1200" b="1" dirty="0">
              <a:solidFill>
                <a:prstClr val="black"/>
              </a:solidFill>
              <a:latin typeface="Arial Narrow" panose="020B0606020202030204" pitchFamily="34" charset="0"/>
            </a:endParaRPr>
          </a:p>
        </p:txBody>
      </p:sp>
      <p:sp>
        <p:nvSpPr>
          <p:cNvPr id="18" name="正方形/長方形 17"/>
          <p:cNvSpPr/>
          <p:nvPr/>
        </p:nvSpPr>
        <p:spPr>
          <a:xfrm rot="16200000">
            <a:off x="2887438" y="6350983"/>
            <a:ext cx="431528"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1/10</a:t>
            </a:r>
            <a:endParaRPr lang="ja-JP" altLang="en-US" sz="1200" b="1" dirty="0">
              <a:solidFill>
                <a:prstClr val="black"/>
              </a:solidFill>
              <a:latin typeface="Arial Narrow" panose="020B0606020202030204" pitchFamily="34" charset="0"/>
            </a:endParaRPr>
          </a:p>
        </p:txBody>
      </p:sp>
      <p:sp>
        <p:nvSpPr>
          <p:cNvPr id="19" name="正方形/長方形 18"/>
          <p:cNvSpPr/>
          <p:nvPr/>
        </p:nvSpPr>
        <p:spPr>
          <a:xfrm rot="16200000">
            <a:off x="2405034" y="6357984"/>
            <a:ext cx="431528"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1/20</a:t>
            </a:r>
            <a:endParaRPr lang="ja-JP" altLang="en-US" sz="1200" b="1" dirty="0">
              <a:solidFill>
                <a:prstClr val="black"/>
              </a:solidFill>
              <a:latin typeface="Arial Narrow" panose="020B0606020202030204" pitchFamily="34" charset="0"/>
            </a:endParaRPr>
          </a:p>
        </p:txBody>
      </p:sp>
      <p:sp>
        <p:nvSpPr>
          <p:cNvPr id="20" name="正方形/長方形 19"/>
          <p:cNvSpPr/>
          <p:nvPr/>
        </p:nvSpPr>
        <p:spPr>
          <a:xfrm rot="16200000">
            <a:off x="1761784" y="6353817"/>
            <a:ext cx="431528"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1/50</a:t>
            </a:r>
            <a:endParaRPr lang="ja-JP" altLang="en-US" sz="1200" b="1" dirty="0">
              <a:solidFill>
                <a:prstClr val="black"/>
              </a:solidFill>
              <a:latin typeface="Arial Narrow" panose="020B0606020202030204" pitchFamily="34" charset="0"/>
            </a:endParaRPr>
          </a:p>
        </p:txBody>
      </p:sp>
      <p:sp>
        <p:nvSpPr>
          <p:cNvPr id="21" name="正方形/長方形 20"/>
          <p:cNvSpPr/>
          <p:nvPr/>
        </p:nvSpPr>
        <p:spPr>
          <a:xfrm rot="16200000">
            <a:off x="1238520" y="6389083"/>
            <a:ext cx="502061"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1/100</a:t>
            </a:r>
            <a:endParaRPr lang="ja-JP" altLang="en-US" sz="1200" b="1" dirty="0">
              <a:solidFill>
                <a:prstClr val="black"/>
              </a:solidFill>
              <a:latin typeface="Arial Narrow" panose="020B0606020202030204" pitchFamily="34" charset="0"/>
            </a:endParaRPr>
          </a:p>
        </p:txBody>
      </p:sp>
      <p:sp>
        <p:nvSpPr>
          <p:cNvPr id="22" name="正方形/長方形 21"/>
          <p:cNvSpPr/>
          <p:nvPr/>
        </p:nvSpPr>
        <p:spPr>
          <a:xfrm rot="16200000">
            <a:off x="756220" y="6389633"/>
            <a:ext cx="502061"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1/200</a:t>
            </a:r>
            <a:endParaRPr lang="ja-JP" altLang="en-US" sz="1200" b="1" dirty="0">
              <a:solidFill>
                <a:prstClr val="black"/>
              </a:solidFill>
              <a:latin typeface="Arial Narrow" panose="020B0606020202030204" pitchFamily="34" charset="0"/>
            </a:endParaRPr>
          </a:p>
        </p:txBody>
      </p:sp>
      <p:sp>
        <p:nvSpPr>
          <p:cNvPr id="23" name="正方形/長方形 22"/>
          <p:cNvSpPr/>
          <p:nvPr/>
        </p:nvSpPr>
        <p:spPr>
          <a:xfrm rot="16200000">
            <a:off x="4587951" y="6282418"/>
            <a:ext cx="255198"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a:t>
            </a:r>
            <a:endParaRPr lang="ja-JP" altLang="en-US" sz="1200" b="1" dirty="0">
              <a:solidFill>
                <a:prstClr val="black"/>
              </a:solidFill>
              <a:latin typeface="Arial Narrow" panose="020B0606020202030204" pitchFamily="34" charset="0"/>
            </a:endParaRPr>
          </a:p>
        </p:txBody>
      </p:sp>
      <p:sp>
        <p:nvSpPr>
          <p:cNvPr id="24" name="正方形/長方形 23"/>
          <p:cNvSpPr/>
          <p:nvPr/>
        </p:nvSpPr>
        <p:spPr>
          <a:xfrm rot="16200000">
            <a:off x="5071451" y="6271819"/>
            <a:ext cx="255198"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2</a:t>
            </a:r>
            <a:endParaRPr lang="ja-JP" altLang="en-US" sz="1200" b="1" dirty="0">
              <a:solidFill>
                <a:prstClr val="black"/>
              </a:solidFill>
              <a:latin typeface="Arial Narrow" panose="020B0606020202030204" pitchFamily="34" charset="0"/>
            </a:endParaRPr>
          </a:p>
        </p:txBody>
      </p:sp>
      <p:sp>
        <p:nvSpPr>
          <p:cNvPr id="25" name="正方形/長方形 24"/>
          <p:cNvSpPr/>
          <p:nvPr/>
        </p:nvSpPr>
        <p:spPr>
          <a:xfrm rot="16200000">
            <a:off x="5714151" y="6271819"/>
            <a:ext cx="255198"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5</a:t>
            </a:r>
            <a:endParaRPr lang="ja-JP" altLang="en-US" sz="1200" b="1" dirty="0">
              <a:solidFill>
                <a:prstClr val="black"/>
              </a:solidFill>
              <a:latin typeface="Arial Narrow" panose="020B0606020202030204" pitchFamily="34" charset="0"/>
            </a:endParaRPr>
          </a:p>
        </p:txBody>
      </p:sp>
      <p:sp>
        <p:nvSpPr>
          <p:cNvPr id="27" name="正方形/長方形 26"/>
          <p:cNvSpPr/>
          <p:nvPr/>
        </p:nvSpPr>
        <p:spPr>
          <a:xfrm rot="16200000">
            <a:off x="6166335" y="6318417"/>
            <a:ext cx="325731"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10</a:t>
            </a:r>
            <a:endParaRPr lang="ja-JP" altLang="en-US" sz="1200" b="1" dirty="0">
              <a:solidFill>
                <a:prstClr val="black"/>
              </a:solidFill>
              <a:latin typeface="Arial Narrow" panose="020B0606020202030204" pitchFamily="34" charset="0"/>
            </a:endParaRPr>
          </a:p>
        </p:txBody>
      </p:sp>
      <p:sp>
        <p:nvSpPr>
          <p:cNvPr id="28" name="正方形/長方形 27"/>
          <p:cNvSpPr/>
          <p:nvPr/>
        </p:nvSpPr>
        <p:spPr>
          <a:xfrm rot="16200000">
            <a:off x="6649835" y="6307818"/>
            <a:ext cx="325731"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20</a:t>
            </a:r>
            <a:endParaRPr lang="ja-JP" altLang="en-US" sz="1200" b="1" dirty="0">
              <a:solidFill>
                <a:prstClr val="black"/>
              </a:solidFill>
              <a:latin typeface="Arial Narrow" panose="020B0606020202030204" pitchFamily="34" charset="0"/>
            </a:endParaRPr>
          </a:p>
        </p:txBody>
      </p:sp>
      <p:sp>
        <p:nvSpPr>
          <p:cNvPr id="29" name="正方形/長方形 28"/>
          <p:cNvSpPr/>
          <p:nvPr/>
        </p:nvSpPr>
        <p:spPr>
          <a:xfrm rot="16200000">
            <a:off x="7292535" y="6307818"/>
            <a:ext cx="325731"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50</a:t>
            </a:r>
            <a:endParaRPr lang="ja-JP" altLang="en-US" sz="1200" b="1" dirty="0">
              <a:solidFill>
                <a:prstClr val="black"/>
              </a:solidFill>
              <a:latin typeface="Arial Narrow" panose="020B0606020202030204" pitchFamily="34" charset="0"/>
            </a:endParaRPr>
          </a:p>
        </p:txBody>
      </p:sp>
      <p:sp>
        <p:nvSpPr>
          <p:cNvPr id="30" name="正方形/長方形 29"/>
          <p:cNvSpPr/>
          <p:nvPr/>
        </p:nvSpPr>
        <p:spPr>
          <a:xfrm rot="16200000">
            <a:off x="7744169" y="6353684"/>
            <a:ext cx="396263"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100</a:t>
            </a:r>
            <a:endParaRPr lang="ja-JP" altLang="en-US" sz="1200" b="1" dirty="0">
              <a:solidFill>
                <a:prstClr val="black"/>
              </a:solidFill>
              <a:latin typeface="Arial Narrow" panose="020B0606020202030204" pitchFamily="34" charset="0"/>
            </a:endParaRPr>
          </a:p>
        </p:txBody>
      </p:sp>
      <p:sp>
        <p:nvSpPr>
          <p:cNvPr id="31" name="正方形/長方形 30"/>
          <p:cNvSpPr/>
          <p:nvPr/>
        </p:nvSpPr>
        <p:spPr>
          <a:xfrm rot="16200000">
            <a:off x="8227669" y="6343085"/>
            <a:ext cx="396263"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200</a:t>
            </a:r>
            <a:endParaRPr lang="ja-JP" altLang="en-US" sz="1200" b="1" dirty="0">
              <a:solidFill>
                <a:prstClr val="black"/>
              </a:solidFill>
              <a:latin typeface="Arial Narrow" panose="020B0606020202030204" pitchFamily="34" charset="0"/>
            </a:endParaRPr>
          </a:p>
        </p:txBody>
      </p:sp>
      <p:sp>
        <p:nvSpPr>
          <p:cNvPr id="6" name="正方形/長方形 5"/>
          <p:cNvSpPr/>
          <p:nvPr/>
        </p:nvSpPr>
        <p:spPr>
          <a:xfrm>
            <a:off x="4075294" y="6479668"/>
            <a:ext cx="1300356" cy="369332"/>
          </a:xfrm>
          <a:prstGeom prst="rect">
            <a:avLst/>
          </a:prstGeom>
        </p:spPr>
        <p:txBody>
          <a:bodyPr wrap="none">
            <a:spAutoFit/>
          </a:bodyPr>
          <a:lstStyle/>
          <a:p>
            <a:pPr defTabSz="914400" fontAlgn="auto">
              <a:spcBef>
                <a:spcPts val="0"/>
              </a:spcBef>
              <a:spcAft>
                <a:spcPts val="0"/>
              </a:spcAft>
            </a:pPr>
            <a:r>
              <a:rPr lang="en-US" altLang="ja-JP" b="1" dirty="0">
                <a:solidFill>
                  <a:prstClr val="black"/>
                </a:solidFill>
                <a:latin typeface="Arial Narrow" panose="020B0606020202030204" pitchFamily="34" charset="0"/>
              </a:rPr>
              <a:t>Fold </a:t>
            </a:r>
            <a:r>
              <a:rPr lang="en-US" altLang="ja-JP" b="1" dirty="0" smtClean="0">
                <a:solidFill>
                  <a:prstClr val="black"/>
                </a:solidFill>
                <a:latin typeface="Arial Narrow" panose="020B0606020202030204" pitchFamily="34" charset="0"/>
              </a:rPr>
              <a:t>change</a:t>
            </a:r>
            <a:endParaRPr lang="ja-JP" altLang="en-US" b="1" dirty="0">
              <a:solidFill>
                <a:prstClr val="black"/>
              </a:solidFill>
              <a:latin typeface="Arial Narrow" panose="020B0606020202030204" pitchFamily="34" charset="0"/>
            </a:endParaRPr>
          </a:p>
        </p:txBody>
      </p:sp>
      <p:sp>
        <p:nvSpPr>
          <p:cNvPr id="33" name="正方形/長方形 32"/>
          <p:cNvSpPr/>
          <p:nvPr/>
        </p:nvSpPr>
        <p:spPr>
          <a:xfrm rot="16200000">
            <a:off x="-1203349" y="4592318"/>
            <a:ext cx="3636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endParaRPr>
          </a:p>
        </p:txBody>
      </p:sp>
      <p:sp>
        <p:nvSpPr>
          <p:cNvPr id="32" name="正方形/長方形 31"/>
          <p:cNvSpPr/>
          <p:nvPr/>
        </p:nvSpPr>
        <p:spPr>
          <a:xfrm rot="16200000">
            <a:off x="-97657" y="4338643"/>
            <a:ext cx="869982" cy="369332"/>
          </a:xfrm>
          <a:prstGeom prst="rect">
            <a:avLst/>
          </a:prstGeom>
        </p:spPr>
        <p:txBody>
          <a:bodyPr wrap="none">
            <a:spAutoFit/>
          </a:bodyPr>
          <a:lstStyle/>
          <a:p>
            <a:pPr defTabSz="914400" fontAlgn="auto">
              <a:spcBef>
                <a:spcPts val="0"/>
              </a:spcBef>
              <a:spcAft>
                <a:spcPts val="0"/>
              </a:spcAft>
            </a:pPr>
            <a:r>
              <a:rPr lang="en-US" altLang="ja-JP" b="1" dirty="0" smtClean="0">
                <a:solidFill>
                  <a:prstClr val="black"/>
                </a:solidFill>
                <a:latin typeface="Arial Narrow" panose="020B0606020202030204" pitchFamily="34" charset="0"/>
              </a:rPr>
              <a:t>P-Value</a:t>
            </a:r>
            <a:endParaRPr lang="ja-JP" altLang="en-US" b="1" dirty="0">
              <a:solidFill>
                <a:prstClr val="black"/>
              </a:solidFill>
              <a:latin typeface="Arial Narrow" panose="020B0606020202030204" pitchFamily="34" charset="0"/>
            </a:endParaRPr>
          </a:p>
        </p:txBody>
      </p:sp>
      <p:sp>
        <p:nvSpPr>
          <p:cNvPr id="34" name="正方形/長方形 33"/>
          <p:cNvSpPr/>
          <p:nvPr/>
        </p:nvSpPr>
        <p:spPr>
          <a:xfrm>
            <a:off x="577553" y="6150769"/>
            <a:ext cx="255198"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a:t>
            </a:r>
            <a:endParaRPr lang="ja-JP" altLang="en-US" sz="1200" b="1" dirty="0">
              <a:solidFill>
                <a:prstClr val="black"/>
              </a:solidFill>
              <a:latin typeface="Arial Narrow" panose="020B0606020202030204" pitchFamily="34" charset="0"/>
            </a:endParaRPr>
          </a:p>
        </p:txBody>
      </p:sp>
      <p:sp>
        <p:nvSpPr>
          <p:cNvPr id="35" name="正方形/長方形 34"/>
          <p:cNvSpPr/>
          <p:nvPr/>
        </p:nvSpPr>
        <p:spPr>
          <a:xfrm>
            <a:off x="437531" y="5772368"/>
            <a:ext cx="399468"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10</a:t>
            </a:r>
            <a:r>
              <a:rPr lang="en-US" altLang="ja-JP" sz="1200" b="1" baseline="30000" dirty="0" smtClean="0">
                <a:solidFill>
                  <a:prstClr val="black"/>
                </a:solidFill>
                <a:latin typeface="Arial Narrow" panose="020B0606020202030204" pitchFamily="34" charset="0"/>
              </a:rPr>
              <a:t>-1</a:t>
            </a:r>
            <a:endParaRPr lang="ja-JP" altLang="en-US" sz="1200" b="1" baseline="30000" dirty="0">
              <a:solidFill>
                <a:prstClr val="black"/>
              </a:solidFill>
              <a:latin typeface="Arial Narrow" panose="020B0606020202030204" pitchFamily="34" charset="0"/>
            </a:endParaRPr>
          </a:p>
        </p:txBody>
      </p:sp>
      <p:sp>
        <p:nvSpPr>
          <p:cNvPr id="36" name="正方形/長方形 35"/>
          <p:cNvSpPr/>
          <p:nvPr/>
        </p:nvSpPr>
        <p:spPr>
          <a:xfrm>
            <a:off x="434100" y="5386968"/>
            <a:ext cx="399469"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10</a:t>
            </a:r>
            <a:r>
              <a:rPr lang="en-US" altLang="ja-JP" sz="1200" b="1" baseline="30000" dirty="0" smtClean="0">
                <a:solidFill>
                  <a:prstClr val="black"/>
                </a:solidFill>
                <a:latin typeface="Arial Narrow" panose="020B0606020202030204" pitchFamily="34" charset="0"/>
              </a:rPr>
              <a:t>-2</a:t>
            </a:r>
            <a:endParaRPr lang="ja-JP" altLang="en-US" sz="1200" b="1" baseline="30000" dirty="0">
              <a:solidFill>
                <a:prstClr val="black"/>
              </a:solidFill>
              <a:latin typeface="Arial Narrow" panose="020B0606020202030204" pitchFamily="34" charset="0"/>
            </a:endParaRPr>
          </a:p>
        </p:txBody>
      </p:sp>
      <p:sp>
        <p:nvSpPr>
          <p:cNvPr id="37" name="正方形/長方形 36"/>
          <p:cNvSpPr/>
          <p:nvPr/>
        </p:nvSpPr>
        <p:spPr>
          <a:xfrm>
            <a:off x="437531" y="5000919"/>
            <a:ext cx="399469"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10</a:t>
            </a:r>
            <a:r>
              <a:rPr lang="en-US" altLang="ja-JP" sz="1200" b="1" baseline="30000" dirty="0" smtClean="0">
                <a:solidFill>
                  <a:prstClr val="black"/>
                </a:solidFill>
                <a:latin typeface="Arial Narrow" panose="020B0606020202030204" pitchFamily="34" charset="0"/>
              </a:rPr>
              <a:t>-3</a:t>
            </a:r>
            <a:endParaRPr lang="ja-JP" altLang="en-US" sz="1200" b="1" baseline="30000" dirty="0">
              <a:solidFill>
                <a:prstClr val="black"/>
              </a:solidFill>
              <a:latin typeface="Arial Narrow" panose="020B0606020202030204" pitchFamily="34" charset="0"/>
            </a:endParaRPr>
          </a:p>
        </p:txBody>
      </p:sp>
      <p:sp>
        <p:nvSpPr>
          <p:cNvPr id="38" name="正方形/長方形 37"/>
          <p:cNvSpPr/>
          <p:nvPr/>
        </p:nvSpPr>
        <p:spPr>
          <a:xfrm>
            <a:off x="434101" y="4615519"/>
            <a:ext cx="399469"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10</a:t>
            </a:r>
            <a:r>
              <a:rPr lang="en-US" altLang="ja-JP" sz="1200" b="1" baseline="30000" dirty="0" smtClean="0">
                <a:solidFill>
                  <a:prstClr val="black"/>
                </a:solidFill>
                <a:latin typeface="Arial Narrow" panose="020B0606020202030204" pitchFamily="34" charset="0"/>
              </a:rPr>
              <a:t>-4</a:t>
            </a:r>
            <a:endParaRPr lang="ja-JP" altLang="en-US" sz="1200" b="1" baseline="30000" dirty="0">
              <a:solidFill>
                <a:prstClr val="black"/>
              </a:solidFill>
              <a:latin typeface="Arial Narrow" panose="020B0606020202030204" pitchFamily="34" charset="0"/>
            </a:endParaRPr>
          </a:p>
        </p:txBody>
      </p:sp>
      <p:sp>
        <p:nvSpPr>
          <p:cNvPr id="39" name="正方形/長方形 38"/>
          <p:cNvSpPr/>
          <p:nvPr/>
        </p:nvSpPr>
        <p:spPr>
          <a:xfrm>
            <a:off x="433281" y="4235919"/>
            <a:ext cx="399469"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10</a:t>
            </a:r>
            <a:r>
              <a:rPr lang="en-US" altLang="ja-JP" sz="1200" b="1" baseline="30000" dirty="0" smtClean="0">
                <a:solidFill>
                  <a:prstClr val="black"/>
                </a:solidFill>
                <a:latin typeface="Arial Narrow" panose="020B0606020202030204" pitchFamily="34" charset="0"/>
              </a:rPr>
              <a:t>-5</a:t>
            </a:r>
            <a:endParaRPr lang="ja-JP" altLang="en-US" sz="1200" b="1" baseline="30000" dirty="0">
              <a:solidFill>
                <a:prstClr val="black"/>
              </a:solidFill>
              <a:latin typeface="Arial Narrow" panose="020B0606020202030204" pitchFamily="34" charset="0"/>
            </a:endParaRPr>
          </a:p>
        </p:txBody>
      </p:sp>
      <p:sp>
        <p:nvSpPr>
          <p:cNvPr id="40" name="正方形/長方形 39"/>
          <p:cNvSpPr/>
          <p:nvPr/>
        </p:nvSpPr>
        <p:spPr>
          <a:xfrm>
            <a:off x="429851" y="3850519"/>
            <a:ext cx="399469"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10</a:t>
            </a:r>
            <a:r>
              <a:rPr lang="en-US" altLang="ja-JP" sz="1200" b="1" baseline="30000" dirty="0" smtClean="0">
                <a:solidFill>
                  <a:prstClr val="black"/>
                </a:solidFill>
                <a:latin typeface="Arial Narrow" panose="020B0606020202030204" pitchFamily="34" charset="0"/>
              </a:rPr>
              <a:t>-6</a:t>
            </a:r>
            <a:endParaRPr lang="ja-JP" altLang="en-US" sz="1200" b="1" baseline="30000" dirty="0">
              <a:solidFill>
                <a:prstClr val="black"/>
              </a:solidFill>
              <a:latin typeface="Arial Narrow" panose="020B0606020202030204" pitchFamily="34" charset="0"/>
            </a:endParaRPr>
          </a:p>
        </p:txBody>
      </p:sp>
      <p:sp>
        <p:nvSpPr>
          <p:cNvPr id="41" name="正方形/長方形 40"/>
          <p:cNvSpPr/>
          <p:nvPr/>
        </p:nvSpPr>
        <p:spPr>
          <a:xfrm>
            <a:off x="433282" y="3464470"/>
            <a:ext cx="399469"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10</a:t>
            </a:r>
            <a:r>
              <a:rPr lang="en-US" altLang="ja-JP" sz="1200" b="1" baseline="30000" dirty="0" smtClean="0">
                <a:solidFill>
                  <a:prstClr val="black"/>
                </a:solidFill>
                <a:latin typeface="Arial Narrow" panose="020B0606020202030204" pitchFamily="34" charset="0"/>
              </a:rPr>
              <a:t>-7</a:t>
            </a:r>
            <a:endParaRPr lang="ja-JP" altLang="en-US" sz="1200" b="1" baseline="30000" dirty="0">
              <a:solidFill>
                <a:prstClr val="black"/>
              </a:solidFill>
              <a:latin typeface="Arial Narrow" panose="020B0606020202030204" pitchFamily="34" charset="0"/>
            </a:endParaRPr>
          </a:p>
        </p:txBody>
      </p:sp>
      <p:sp>
        <p:nvSpPr>
          <p:cNvPr id="42" name="正方形/長方形 41"/>
          <p:cNvSpPr/>
          <p:nvPr/>
        </p:nvSpPr>
        <p:spPr>
          <a:xfrm>
            <a:off x="429852" y="3079070"/>
            <a:ext cx="399469" cy="276999"/>
          </a:xfrm>
          <a:prstGeom prst="rect">
            <a:avLst/>
          </a:prstGeom>
        </p:spPr>
        <p:txBody>
          <a:bodyPr wrap="none">
            <a:spAutoFit/>
          </a:bodyPr>
          <a:lstStyle/>
          <a:p>
            <a:pPr algn="r" defTabSz="914400" fontAlgn="auto">
              <a:spcBef>
                <a:spcPts val="0"/>
              </a:spcBef>
              <a:spcAft>
                <a:spcPts val="0"/>
              </a:spcAft>
            </a:pPr>
            <a:r>
              <a:rPr lang="en-US" altLang="ja-JP" sz="1200" b="1" dirty="0" smtClean="0">
                <a:solidFill>
                  <a:prstClr val="black"/>
                </a:solidFill>
                <a:latin typeface="Arial Narrow" panose="020B0606020202030204" pitchFamily="34" charset="0"/>
              </a:rPr>
              <a:t>10</a:t>
            </a:r>
            <a:r>
              <a:rPr lang="en-US" altLang="ja-JP" sz="1200" b="1" baseline="30000" dirty="0" smtClean="0">
                <a:solidFill>
                  <a:prstClr val="black"/>
                </a:solidFill>
                <a:latin typeface="Arial Narrow" panose="020B0606020202030204" pitchFamily="34" charset="0"/>
              </a:rPr>
              <a:t>-8</a:t>
            </a:r>
            <a:endParaRPr lang="ja-JP" altLang="en-US" sz="1200" b="1" baseline="30000" dirty="0">
              <a:solidFill>
                <a:prstClr val="black"/>
              </a:solidFill>
              <a:latin typeface="Arial Narrow" panose="020B0606020202030204" pitchFamily="34" charset="0"/>
            </a:endParaRPr>
          </a:p>
        </p:txBody>
      </p:sp>
      <p:sp>
        <p:nvSpPr>
          <p:cNvPr id="8" name="正方形/長方形 7"/>
          <p:cNvSpPr/>
          <p:nvPr/>
        </p:nvSpPr>
        <p:spPr>
          <a:xfrm>
            <a:off x="5260832" y="3486987"/>
            <a:ext cx="3522118" cy="646331"/>
          </a:xfrm>
          <a:prstGeom prst="rect">
            <a:avLst/>
          </a:prstGeom>
        </p:spPr>
        <p:txBody>
          <a:bodyPr wrap="none">
            <a:spAutoFit/>
          </a:bodyPr>
          <a:lstStyle/>
          <a:p>
            <a:pPr defTabSz="914400" fontAlgn="auto">
              <a:spcBef>
                <a:spcPts val="0"/>
              </a:spcBef>
              <a:spcAft>
                <a:spcPts val="0"/>
              </a:spcAft>
            </a:pPr>
            <a:r>
              <a:rPr lang="en-US" altLang="ja-JP" b="1" kern="100" dirty="0" smtClean="0">
                <a:solidFill>
                  <a:prstClr val="black"/>
                </a:solidFill>
                <a:effectLst>
                  <a:glow rad="63500">
                    <a:srgbClr val="FFC000">
                      <a:satMod val="175000"/>
                      <a:alpha val="40000"/>
                    </a:srgbClr>
                  </a:glow>
                </a:effectLst>
                <a:latin typeface="Times New Roman" panose="02020603050405020304" pitchFamily="18" charset="0"/>
                <a:ea typeface="ＭＳ Ｐ明朝" panose="02020600040205080304" pitchFamily="18" charset="-128"/>
              </a:rPr>
              <a:t>Azurocidin (AZU1)</a:t>
            </a:r>
          </a:p>
          <a:p>
            <a:pPr defTabSz="914400" fontAlgn="auto">
              <a:spcBef>
                <a:spcPts val="0"/>
              </a:spcBef>
              <a:spcAft>
                <a:spcPts val="0"/>
              </a:spcAft>
            </a:pPr>
            <a:r>
              <a:rPr lang="en-US" altLang="ja-JP" i="1" kern="100" dirty="0" smtClean="0">
                <a:solidFill>
                  <a:prstClr val="black"/>
                </a:solidFill>
                <a:effectLst>
                  <a:glow rad="63500">
                    <a:srgbClr val="FFC000">
                      <a:satMod val="175000"/>
                      <a:alpha val="40000"/>
                    </a:srgbClr>
                  </a:glow>
                </a:effectLst>
                <a:latin typeface="Times New Roman" panose="02020603050405020304" pitchFamily="18" charset="0"/>
                <a:ea typeface="ＭＳ Ｐ明朝" panose="02020600040205080304" pitchFamily="18" charset="-128"/>
              </a:rPr>
              <a:t>p</a:t>
            </a:r>
            <a:r>
              <a:rPr lang="en-US" altLang="ja-JP" kern="100" dirty="0" smtClean="0">
                <a:solidFill>
                  <a:prstClr val="black"/>
                </a:solidFill>
                <a:effectLst>
                  <a:glow rad="63500">
                    <a:srgbClr val="FFC000">
                      <a:satMod val="175000"/>
                      <a:alpha val="40000"/>
                    </a:srgbClr>
                  </a:glow>
                </a:effectLst>
                <a:latin typeface="Times New Roman" panose="02020603050405020304" pitchFamily="18" charset="0"/>
                <a:ea typeface="ＭＳ Ｐ明朝" panose="02020600040205080304" pitchFamily="18" charset="-128"/>
              </a:rPr>
              <a:t> </a:t>
            </a:r>
            <a:r>
              <a:rPr lang="en-US" altLang="ja-JP" kern="100" dirty="0">
                <a:solidFill>
                  <a:prstClr val="black"/>
                </a:solidFill>
                <a:effectLst>
                  <a:glow rad="63500">
                    <a:srgbClr val="FFC000">
                      <a:satMod val="175000"/>
                      <a:alpha val="40000"/>
                    </a:srgbClr>
                  </a:glow>
                </a:effectLst>
                <a:latin typeface="Times New Roman" panose="02020603050405020304" pitchFamily="18" charset="0"/>
                <a:ea typeface="ＭＳ Ｐ明朝" panose="02020600040205080304" pitchFamily="18" charset="-128"/>
              </a:rPr>
              <a:t>= 2.85 </a:t>
            </a:r>
            <a:r>
              <a:rPr lang="en-US" altLang="ja-JP" kern="100" dirty="0">
                <a:solidFill>
                  <a:prstClr val="black"/>
                </a:solidFill>
                <a:effectLst>
                  <a:glow rad="63500">
                    <a:srgbClr val="FFC000">
                      <a:satMod val="175000"/>
                      <a:alpha val="40000"/>
                    </a:srgbClr>
                  </a:glow>
                </a:effectLst>
                <a:latin typeface="Arial" panose="020B0604020202020204" pitchFamily="34" charset="0"/>
                <a:ea typeface="ＭＳ Ｐ明朝" panose="02020600040205080304" pitchFamily="18" charset="-128"/>
              </a:rPr>
              <a:t>×</a:t>
            </a:r>
            <a:r>
              <a:rPr lang="en-US" altLang="ja-JP" kern="100" dirty="0">
                <a:solidFill>
                  <a:prstClr val="black"/>
                </a:solidFill>
                <a:effectLst>
                  <a:glow rad="63500">
                    <a:srgbClr val="FFC000">
                      <a:satMod val="175000"/>
                      <a:alpha val="40000"/>
                    </a:srgbClr>
                  </a:glow>
                </a:effectLst>
                <a:latin typeface="Times New Roman" panose="02020603050405020304" pitchFamily="18" charset="0"/>
                <a:ea typeface="ＭＳ Ｐ明朝" panose="02020600040205080304" pitchFamily="18" charset="-128"/>
              </a:rPr>
              <a:t> </a:t>
            </a:r>
            <a:r>
              <a:rPr lang="en-US" altLang="ja-JP" kern="100" dirty="0" smtClean="0">
                <a:solidFill>
                  <a:prstClr val="black"/>
                </a:solidFill>
                <a:effectLst>
                  <a:glow rad="63500">
                    <a:srgbClr val="FFC000">
                      <a:satMod val="175000"/>
                      <a:alpha val="40000"/>
                    </a:srgbClr>
                  </a:glow>
                </a:effectLst>
                <a:latin typeface="Times New Roman" panose="02020603050405020304" pitchFamily="18" charset="0"/>
                <a:ea typeface="ＭＳ Ｐ明朝" panose="02020600040205080304" pitchFamily="18" charset="-128"/>
              </a:rPr>
              <a:t>10</a:t>
            </a:r>
            <a:r>
              <a:rPr lang="en-US" altLang="ja-JP" kern="100" baseline="30000" dirty="0" smtClean="0">
                <a:solidFill>
                  <a:prstClr val="black"/>
                </a:solidFill>
                <a:effectLst>
                  <a:glow rad="63500">
                    <a:srgbClr val="FFC000">
                      <a:satMod val="175000"/>
                      <a:alpha val="40000"/>
                    </a:srgbClr>
                  </a:glow>
                </a:effectLst>
                <a:latin typeface="Times New Roman" panose="02020603050405020304" pitchFamily="18" charset="0"/>
                <a:ea typeface="ＭＳ Ｐ明朝" panose="02020600040205080304" pitchFamily="18" charset="-128"/>
              </a:rPr>
              <a:t>-3</a:t>
            </a:r>
            <a:r>
              <a:rPr lang="en-US" altLang="ja-JP" kern="100" dirty="0" smtClean="0">
                <a:solidFill>
                  <a:prstClr val="black"/>
                </a:solidFill>
                <a:effectLst>
                  <a:glow rad="63500">
                    <a:srgbClr val="FFC000">
                      <a:satMod val="175000"/>
                      <a:alpha val="40000"/>
                    </a:srgbClr>
                  </a:glow>
                </a:effectLst>
                <a:latin typeface="Times New Roman" panose="02020603050405020304" pitchFamily="18" charset="0"/>
                <a:ea typeface="ＭＳ Ｐ明朝" panose="02020600040205080304" pitchFamily="18" charset="-128"/>
              </a:rPr>
              <a:t>, fold-change </a:t>
            </a:r>
            <a:r>
              <a:rPr lang="en-US" altLang="ja-JP" kern="100" dirty="0">
                <a:solidFill>
                  <a:prstClr val="black"/>
                </a:solidFill>
                <a:effectLst>
                  <a:glow rad="63500">
                    <a:srgbClr val="FFC000">
                      <a:satMod val="175000"/>
                      <a:alpha val="40000"/>
                    </a:srgbClr>
                  </a:glow>
                </a:effectLst>
                <a:latin typeface="Times New Roman" panose="02020603050405020304" pitchFamily="18" charset="0"/>
                <a:ea typeface="ＭＳ Ｐ明朝" panose="02020600040205080304" pitchFamily="18" charset="-128"/>
              </a:rPr>
              <a:t>= </a:t>
            </a:r>
            <a:r>
              <a:rPr lang="en-US" altLang="ja-JP" kern="100" dirty="0" smtClean="0">
                <a:solidFill>
                  <a:prstClr val="black"/>
                </a:solidFill>
                <a:effectLst>
                  <a:glow rad="63500">
                    <a:srgbClr val="FFC000">
                      <a:satMod val="175000"/>
                      <a:alpha val="40000"/>
                    </a:srgbClr>
                  </a:glow>
                </a:effectLst>
                <a:latin typeface="Times New Roman" panose="02020603050405020304" pitchFamily="18" charset="0"/>
                <a:ea typeface="ＭＳ Ｐ明朝" panose="02020600040205080304" pitchFamily="18" charset="-128"/>
              </a:rPr>
              <a:t>31.6</a:t>
            </a:r>
            <a:endParaRPr lang="ja-JP" altLang="en-US" dirty="0">
              <a:solidFill>
                <a:prstClr val="black"/>
              </a:solidFill>
              <a:effectLst>
                <a:glow rad="63500">
                  <a:srgbClr val="FFC000">
                    <a:satMod val="175000"/>
                    <a:alpha val="40000"/>
                  </a:srgbClr>
                </a:glow>
              </a:effectLst>
              <a:latin typeface="Calibri"/>
            </a:endParaRPr>
          </a:p>
        </p:txBody>
      </p:sp>
      <p:sp>
        <p:nvSpPr>
          <p:cNvPr id="9" name="円/楕円 8"/>
          <p:cNvSpPr/>
          <p:nvPr/>
        </p:nvSpPr>
        <p:spPr>
          <a:xfrm>
            <a:off x="7015800" y="5173568"/>
            <a:ext cx="270000" cy="270000"/>
          </a:xfrm>
          <a:prstGeom prst="ellipse">
            <a:avLst/>
          </a:prstGeom>
          <a:solidFill>
            <a:srgbClr val="FFFF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ja-JP" altLang="en-US">
              <a:solidFill>
                <a:prstClr val="white"/>
              </a:solidFill>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755402" flipH="1">
            <a:off x="7082351" y="4236101"/>
            <a:ext cx="1001712" cy="792000"/>
          </a:xfrm>
          <a:prstGeom prst="rect">
            <a:avLst/>
          </a:prstGeom>
          <a:effectLst>
            <a:glow rad="63500">
              <a:schemeClr val="accent6">
                <a:satMod val="175000"/>
                <a:alpha val="40000"/>
              </a:schemeClr>
            </a:glow>
          </a:effectLst>
        </p:spPr>
      </p:pic>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正方形/長方形 44"/>
          <p:cNvSpPr/>
          <p:nvPr/>
        </p:nvSpPr>
        <p:spPr>
          <a:xfrm>
            <a:off x="10886" y="234000"/>
            <a:ext cx="7767000" cy="492443"/>
          </a:xfrm>
          <a:prstGeom prst="rect">
            <a:avLst/>
          </a:prstGeom>
        </p:spPr>
        <p:txBody>
          <a:bodyPr wrap="square">
            <a:spAutoFit/>
          </a:bodyPr>
          <a:lstStyle/>
          <a:p>
            <a:r>
              <a:rPr lang="en-US" altLang="ja-JP" sz="2600" b="1" dirty="0" smtClean="0">
                <a:solidFill>
                  <a:schemeClr val="bg1"/>
                </a:solidFill>
                <a:latin typeface="Century" panose="02040604050505020304" pitchFamily="18" charset="0"/>
              </a:rPr>
              <a:t>Result of Statistical Analysis</a:t>
            </a:r>
            <a:endParaRPr lang="en-US" altLang="ja-JP" sz="2600" b="1" dirty="0">
              <a:solidFill>
                <a:schemeClr val="bg1"/>
              </a:solidFill>
              <a:latin typeface="Century" panose="02040604050505020304" pitchFamily="18" charset="0"/>
            </a:endParaRPr>
          </a:p>
        </p:txBody>
      </p:sp>
    </p:spTree>
    <p:extLst>
      <p:ext uri="{BB962C8B-B14F-4D97-AF65-F5344CB8AC3E}">
        <p14:creationId xmlns:p14="http://schemas.microsoft.com/office/powerpoint/2010/main" val="16097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rotWithShape="1">
          <a:blip r:embed="rId2">
            <a:extLst>
              <a:ext uri="{28A0092B-C50C-407E-A947-70E740481C1C}">
                <a14:useLocalDpi xmlns:a14="http://schemas.microsoft.com/office/drawing/2010/main" val="0"/>
              </a:ext>
            </a:extLst>
          </a:blip>
          <a:srcRect l="50673" t="37897" b="32526"/>
          <a:stretch/>
        </p:blipFill>
        <p:spPr>
          <a:xfrm>
            <a:off x="4077000" y="1609725"/>
            <a:ext cx="4932000" cy="2199300"/>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50579"/>
          <a:stretch/>
        </p:blipFill>
        <p:spPr>
          <a:xfrm>
            <a:off x="1197000" y="1809000"/>
            <a:ext cx="2215051" cy="1831080"/>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r="49558"/>
          <a:stretch/>
        </p:blipFill>
        <p:spPr>
          <a:xfrm>
            <a:off x="1142475" y="3630403"/>
            <a:ext cx="2196000" cy="1778597"/>
          </a:xfrm>
          <a:prstGeom prst="rect">
            <a:avLst/>
          </a:prstGeom>
        </p:spPr>
      </p:pic>
      <p:sp>
        <p:nvSpPr>
          <p:cNvPr id="7" name="正方形/長方形 6"/>
          <p:cNvSpPr/>
          <p:nvPr/>
        </p:nvSpPr>
        <p:spPr>
          <a:xfrm>
            <a:off x="805968" y="5364000"/>
            <a:ext cx="2770374" cy="923330"/>
          </a:xfrm>
          <a:prstGeom prst="rect">
            <a:avLst/>
          </a:prstGeom>
        </p:spPr>
        <p:txBody>
          <a:bodyPr wrap="none">
            <a:spAutoFit/>
          </a:bodyPr>
          <a:lstStyle/>
          <a:p>
            <a:pPr>
              <a:lnSpc>
                <a:spcPct val="150000"/>
              </a:lnSpc>
            </a:pPr>
            <a:r>
              <a:rPr lang="en-US" altLang="ja-JP" b="1" dirty="0" smtClean="0">
                <a:solidFill>
                  <a:srgbClr val="FF0000"/>
                </a:solidFill>
                <a:latin typeface="Century" panose="02040604050505020304" pitchFamily="18" charset="0"/>
              </a:rPr>
              <a:t>Large particle	: AZU1</a:t>
            </a:r>
          </a:p>
          <a:p>
            <a:pPr>
              <a:lnSpc>
                <a:spcPct val="150000"/>
              </a:lnSpc>
            </a:pPr>
            <a:r>
              <a:rPr lang="en-US" altLang="ja-JP" b="1" dirty="0" smtClean="0">
                <a:solidFill>
                  <a:srgbClr val="0000FF"/>
                </a:solidFill>
                <a:latin typeface="Century" panose="02040604050505020304" pitchFamily="18" charset="0"/>
              </a:rPr>
              <a:t>Small particle	: CD9</a:t>
            </a:r>
            <a:endParaRPr lang="ja-JP" altLang="en-US" dirty="0">
              <a:solidFill>
                <a:srgbClr val="0000FF"/>
              </a:solidFill>
            </a:endParaRPr>
          </a:p>
        </p:txBody>
      </p:sp>
      <p:sp>
        <p:nvSpPr>
          <p:cNvPr id="8" name="右矢印 7"/>
          <p:cNvSpPr/>
          <p:nvPr/>
        </p:nvSpPr>
        <p:spPr>
          <a:xfrm>
            <a:off x="477000" y="5560425"/>
            <a:ext cx="315000" cy="18000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右矢印 8"/>
          <p:cNvSpPr/>
          <p:nvPr/>
        </p:nvSpPr>
        <p:spPr>
          <a:xfrm>
            <a:off x="477000" y="5968050"/>
            <a:ext cx="315000" cy="180000"/>
          </a:xfrm>
          <a:prstGeom prst="rightArrow">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27000" y="954000"/>
            <a:ext cx="4121641" cy="808939"/>
          </a:xfrm>
          <a:prstGeom prst="rect">
            <a:avLst/>
          </a:prstGeom>
        </p:spPr>
        <p:txBody>
          <a:bodyPr wrap="none">
            <a:spAutoFit/>
          </a:bodyPr>
          <a:lstStyle/>
          <a:p>
            <a:pPr>
              <a:lnSpc>
                <a:spcPct val="150000"/>
              </a:lnSpc>
            </a:pPr>
            <a:r>
              <a:rPr lang="en-US" altLang="ja-JP" b="1" dirty="0" smtClean="0">
                <a:latin typeface="Century" panose="02040604050505020304" pitchFamily="18" charset="0"/>
                <a:ea typeface="HG丸ｺﾞｼｯｸM-PRO" panose="020F0600000000000000" pitchFamily="50" charset="-128"/>
              </a:rPr>
              <a:t>AZU1 expression on tumor </a:t>
            </a:r>
            <a:r>
              <a:rPr lang="en-US" altLang="ja-JP" b="1" dirty="0" err="1" smtClean="0">
                <a:latin typeface="Century" panose="02040604050505020304" pitchFamily="18" charset="0"/>
                <a:ea typeface="HG丸ｺﾞｼｯｸM-PRO" panose="020F0600000000000000" pitchFamily="50" charset="-128"/>
              </a:rPr>
              <a:t>Te</a:t>
            </a:r>
            <a:r>
              <a:rPr lang="en-US" altLang="ja-JP" b="1" dirty="0" smtClean="0">
                <a:latin typeface="Century" panose="02040604050505020304" pitchFamily="18" charset="0"/>
                <a:ea typeface="HG丸ｺﾞｼｯｸM-PRO" panose="020F0600000000000000" pitchFamily="50" charset="-128"/>
              </a:rPr>
              <a:t>-EVs</a:t>
            </a:r>
            <a:endParaRPr lang="en-US" altLang="ja-JP" sz="1500" b="1" dirty="0" smtClean="0">
              <a:latin typeface="Century" panose="02040604050505020304" pitchFamily="18" charset="0"/>
              <a:ea typeface="HG丸ｺﾞｼｯｸM-PRO" panose="020F0600000000000000" pitchFamily="50" charset="-128"/>
            </a:endParaRPr>
          </a:p>
          <a:p>
            <a:pPr>
              <a:lnSpc>
                <a:spcPct val="150000"/>
              </a:lnSpc>
            </a:pPr>
            <a:r>
              <a:rPr lang="en-US" altLang="ja-JP" sz="1500" b="1" dirty="0" smtClean="0">
                <a:latin typeface="Century" panose="02040604050505020304" pitchFamily="18" charset="0"/>
                <a:ea typeface="HG丸ｺﾞｼｯｸM-PRO" panose="020F0600000000000000" pitchFamily="50" charset="-128"/>
              </a:rPr>
              <a:t>(Gold colloidal immuno-electron microscopy)</a:t>
            </a:r>
            <a:endParaRPr lang="ja-JP" altLang="en-US" sz="1500" dirty="0">
              <a:latin typeface="Century" panose="02040604050505020304" pitchFamily="18" charset="0"/>
            </a:endParaRPr>
          </a:p>
        </p:txBody>
      </p:sp>
      <p:sp>
        <p:nvSpPr>
          <p:cNvPr id="3" name="正方形/長方形 2"/>
          <p:cNvSpPr/>
          <p:nvPr/>
        </p:nvSpPr>
        <p:spPr>
          <a:xfrm>
            <a:off x="4150575" y="1764000"/>
            <a:ext cx="225000" cy="19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606525" y="1777800"/>
            <a:ext cx="180000" cy="19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rot="16200000">
            <a:off x="3250385" y="2566910"/>
            <a:ext cx="2051652" cy="307777"/>
          </a:xfrm>
          <a:prstGeom prst="rect">
            <a:avLst/>
          </a:prstGeom>
          <a:noFill/>
        </p:spPr>
        <p:txBody>
          <a:bodyPr wrap="none" rtlCol="0">
            <a:spAutoFit/>
          </a:bodyPr>
          <a:lstStyle/>
          <a:p>
            <a:r>
              <a:rPr kumimoji="1" lang="en-US" altLang="ja-JP" sz="1400" b="1" dirty="0" smtClean="0">
                <a:latin typeface="Times New Roman" panose="02020603050405020304" pitchFamily="18" charset="0"/>
                <a:cs typeface="Times New Roman" panose="02020603050405020304" pitchFamily="18" charset="0"/>
              </a:rPr>
              <a:t>EV-AZU1 concentration</a:t>
            </a:r>
            <a:endParaRPr kumimoji="1" lang="ja-JP" altLang="en-US" sz="1400" b="1"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rot="16200000">
            <a:off x="5677760" y="2564285"/>
            <a:ext cx="2051652" cy="307777"/>
          </a:xfrm>
          <a:prstGeom prst="rect">
            <a:avLst/>
          </a:prstGeom>
          <a:noFill/>
        </p:spPr>
        <p:txBody>
          <a:bodyPr wrap="none" rtlCol="0">
            <a:spAutoFit/>
          </a:bodyPr>
          <a:lstStyle/>
          <a:p>
            <a:r>
              <a:rPr kumimoji="1" lang="en-US" altLang="ja-JP" sz="1400" b="1" dirty="0" smtClean="0">
                <a:latin typeface="Times New Roman" panose="02020603050405020304" pitchFamily="18" charset="0"/>
                <a:cs typeface="Times New Roman" panose="02020603050405020304" pitchFamily="18" charset="0"/>
              </a:rPr>
              <a:t>EV-AZU1 concentration</a:t>
            </a:r>
            <a:endParaRPr kumimoji="1" lang="ja-JP" altLang="en-US" sz="1400" b="1" dirty="0">
              <a:latin typeface="Times New Roman" panose="02020603050405020304" pitchFamily="18" charset="0"/>
              <a:cs typeface="Times New Roman" panose="02020603050405020304" pitchFamily="18" charset="0"/>
            </a:endParaRP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10886" y="234000"/>
            <a:ext cx="7767000" cy="492443"/>
          </a:xfrm>
          <a:prstGeom prst="rect">
            <a:avLst/>
          </a:prstGeom>
        </p:spPr>
        <p:txBody>
          <a:bodyPr wrap="square">
            <a:spAutoFit/>
          </a:bodyPr>
          <a:lstStyle/>
          <a:p>
            <a:r>
              <a:rPr lang="en-US" altLang="ja-JP" sz="2600" b="1" dirty="0" smtClean="0">
                <a:solidFill>
                  <a:schemeClr val="bg1"/>
                </a:solidFill>
                <a:latin typeface="Century" panose="02040604050505020304" pitchFamily="18" charset="0"/>
              </a:rPr>
              <a:t>EV-AZU1 As a Novel Biomarker for </a:t>
            </a:r>
            <a:r>
              <a:rPr lang="en-US" altLang="ja-JP" sz="2600" b="1" dirty="0" err="1" smtClean="0">
                <a:solidFill>
                  <a:schemeClr val="bg1"/>
                </a:solidFill>
                <a:latin typeface="Century" panose="02040604050505020304" pitchFamily="18" charset="0"/>
              </a:rPr>
              <a:t>ccRCC</a:t>
            </a:r>
            <a:endParaRPr lang="en-US" altLang="ja-JP" sz="2600" b="1" dirty="0">
              <a:solidFill>
                <a:schemeClr val="bg1"/>
              </a:solidFill>
              <a:latin typeface="Century" panose="02040604050505020304" pitchFamily="18" charset="0"/>
            </a:endParaRPr>
          </a:p>
        </p:txBody>
      </p:sp>
      <p:sp>
        <p:nvSpPr>
          <p:cNvPr id="4" name="正方形/長方形 3"/>
          <p:cNvSpPr/>
          <p:nvPr/>
        </p:nvSpPr>
        <p:spPr>
          <a:xfrm>
            <a:off x="2412000" y="3076223"/>
            <a:ext cx="780983" cy="307777"/>
          </a:xfrm>
          <a:prstGeom prst="rect">
            <a:avLst/>
          </a:prstGeom>
        </p:spPr>
        <p:txBody>
          <a:bodyPr wrap="none">
            <a:spAutoFit/>
          </a:bodyPr>
          <a:lstStyle/>
          <a:p>
            <a:r>
              <a:rPr lang="en-US" altLang="ja-JP" sz="1400" b="1" dirty="0" smtClean="0">
                <a:latin typeface="Arial Unicode MS" panose="020B0604020202020204" pitchFamily="50" charset="-128"/>
                <a:ea typeface="Arial Unicode MS" panose="020B0604020202020204" pitchFamily="50" charset="-128"/>
                <a:cs typeface="Arial Unicode MS" panose="020B0604020202020204" pitchFamily="50" charset="-128"/>
              </a:rPr>
              <a:t>200 nm</a:t>
            </a:r>
            <a:endParaRPr lang="ja-JP" altLang="en-US" sz="14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3" name="正方形/長方形 22"/>
          <p:cNvSpPr/>
          <p:nvPr/>
        </p:nvSpPr>
        <p:spPr>
          <a:xfrm>
            <a:off x="2412000" y="4869000"/>
            <a:ext cx="780983" cy="307777"/>
          </a:xfrm>
          <a:prstGeom prst="rect">
            <a:avLst/>
          </a:prstGeom>
        </p:spPr>
        <p:txBody>
          <a:bodyPr wrap="none">
            <a:spAutoFit/>
          </a:bodyPr>
          <a:lstStyle/>
          <a:p>
            <a:r>
              <a:rPr lang="en-US" altLang="ja-JP" sz="1400" b="1" dirty="0" smtClean="0">
                <a:latin typeface="Arial Unicode MS" panose="020B0604020202020204" pitchFamily="50" charset="-128"/>
                <a:ea typeface="Arial Unicode MS" panose="020B0604020202020204" pitchFamily="50" charset="-128"/>
                <a:cs typeface="Arial Unicode MS" panose="020B0604020202020204" pitchFamily="50" charset="-128"/>
              </a:rPr>
              <a:t>200 nm</a:t>
            </a:r>
            <a:endParaRPr lang="ja-JP" altLang="en-US" sz="14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4" name="正方形/長方形 23"/>
          <p:cNvSpPr/>
          <p:nvPr/>
        </p:nvSpPr>
        <p:spPr>
          <a:xfrm>
            <a:off x="4818495" y="795670"/>
            <a:ext cx="3866443" cy="923330"/>
          </a:xfrm>
          <a:prstGeom prst="rect">
            <a:avLst/>
          </a:prstGeom>
        </p:spPr>
        <p:txBody>
          <a:bodyPr wrap="none">
            <a:spAutoFit/>
          </a:bodyPr>
          <a:lstStyle/>
          <a:p>
            <a:pPr algn="ctr">
              <a:lnSpc>
                <a:spcPct val="150000"/>
              </a:lnSpc>
            </a:pPr>
            <a:r>
              <a:rPr lang="en-US" altLang="ja-JP" b="1" dirty="0" smtClean="0">
                <a:latin typeface="Century" panose="02040604050505020304" pitchFamily="18" charset="0"/>
                <a:ea typeface="HG丸ｺﾞｼｯｸM-PRO" panose="020F0600000000000000" pitchFamily="50" charset="-128"/>
              </a:rPr>
              <a:t>Correlation between </a:t>
            </a:r>
          </a:p>
          <a:p>
            <a:pPr algn="ctr">
              <a:lnSpc>
                <a:spcPct val="150000"/>
              </a:lnSpc>
            </a:pPr>
            <a:r>
              <a:rPr lang="en-US" altLang="ja-JP" b="1" dirty="0" smtClean="0">
                <a:latin typeface="Century" panose="02040604050505020304" pitchFamily="18" charset="0"/>
                <a:ea typeface="HG丸ｺﾞｼｯｸM-PRO" panose="020F0600000000000000" pitchFamily="50" charset="-128"/>
              </a:rPr>
              <a:t>EV-AZU1 and RCC grades / stages</a:t>
            </a:r>
            <a:endParaRPr lang="ja-JP" altLang="en-US" dirty="0"/>
          </a:p>
        </p:txBody>
      </p:sp>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565" y="4014000"/>
            <a:ext cx="5206435" cy="2597121"/>
          </a:xfrm>
          <a:prstGeom prst="rect">
            <a:avLst/>
          </a:prstGeom>
        </p:spPr>
      </p:pic>
    </p:spTree>
    <p:extLst>
      <p:ext uri="{BB962C8B-B14F-4D97-AF65-F5344CB8AC3E}">
        <p14:creationId xmlns:p14="http://schemas.microsoft.com/office/powerpoint/2010/main" val="374798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ファイル:Red White Blood ce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05" y="1403775"/>
            <a:ext cx="4545505" cy="296366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6" descr="http://www.mc.vanderbilt.edu/documents/msrc/images/Exosome_micrograp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693"/>
          <a:stretch/>
        </p:blipFill>
        <p:spPr bwMode="auto">
          <a:xfrm>
            <a:off x="5157065" y="3825200"/>
            <a:ext cx="1413125" cy="1404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4" name="直線矢印コネクタ 3"/>
          <p:cNvCxnSpPr/>
          <p:nvPr/>
        </p:nvCxnSpPr>
        <p:spPr>
          <a:xfrm>
            <a:off x="2321750" y="4239090"/>
            <a:ext cx="1350150" cy="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2411760" y="4284095"/>
            <a:ext cx="1111202" cy="369332"/>
          </a:xfrm>
          <a:prstGeom prst="rect">
            <a:avLst/>
          </a:prstGeom>
        </p:spPr>
        <p:txBody>
          <a:bodyPr wrap="none">
            <a:spAutoFit/>
          </a:bodyPr>
          <a:lstStyle/>
          <a:p>
            <a:r>
              <a:rPr lang="en-US" altLang="ja-JP" b="1" i="1" dirty="0" smtClean="0">
                <a:solidFill>
                  <a:prstClr val="black"/>
                </a:solidFill>
                <a:effectLst>
                  <a:glow rad="101600">
                    <a:schemeClr val="accent2">
                      <a:satMod val="175000"/>
                      <a:alpha val="40000"/>
                    </a:schemeClr>
                  </a:glow>
                </a:effectLst>
                <a:latin typeface="Century" pitchFamily="18" charset="0"/>
                <a:ea typeface="ＭＳ Ｐ明朝" pitchFamily="18" charset="-128"/>
              </a:rPr>
              <a:t>1 ~ 4 </a:t>
            </a:r>
            <a:r>
              <a:rPr lang="en-US" altLang="ja-JP" b="1" i="1" dirty="0" smtClean="0">
                <a:solidFill>
                  <a:prstClr val="black"/>
                </a:solidFill>
                <a:effectLst>
                  <a:glow rad="101600">
                    <a:schemeClr val="accent2">
                      <a:satMod val="175000"/>
                      <a:alpha val="40000"/>
                    </a:schemeClr>
                  </a:glow>
                </a:effectLst>
                <a:latin typeface="Symbol" pitchFamily="18" charset="2"/>
                <a:ea typeface="ＭＳ Ｐ明朝" pitchFamily="18" charset="-128"/>
              </a:rPr>
              <a:t>m</a:t>
            </a:r>
            <a:r>
              <a:rPr lang="en-US" altLang="ja-JP" b="1" i="1" dirty="0" smtClean="0">
                <a:solidFill>
                  <a:prstClr val="black"/>
                </a:solidFill>
                <a:effectLst>
                  <a:glow rad="101600">
                    <a:schemeClr val="accent2">
                      <a:satMod val="175000"/>
                      <a:alpha val="40000"/>
                    </a:schemeClr>
                  </a:glow>
                </a:effectLst>
                <a:latin typeface="Century" pitchFamily="18" charset="0"/>
                <a:ea typeface="ＭＳ Ｐ明朝" pitchFamily="18" charset="-128"/>
              </a:rPr>
              <a:t>m</a:t>
            </a:r>
            <a:endParaRPr lang="ja-JP" altLang="en-US" dirty="0">
              <a:effectLst>
                <a:glow rad="101600">
                  <a:schemeClr val="accent2">
                    <a:satMod val="175000"/>
                    <a:alpha val="40000"/>
                  </a:schemeClr>
                </a:glow>
              </a:effectLst>
            </a:endParaRPr>
          </a:p>
        </p:txBody>
      </p:sp>
      <p:cxnSp>
        <p:nvCxnSpPr>
          <p:cNvPr id="8" name="直線矢印コネクタ 7"/>
          <p:cNvCxnSpPr/>
          <p:nvPr/>
        </p:nvCxnSpPr>
        <p:spPr>
          <a:xfrm>
            <a:off x="5346610" y="4544600"/>
            <a:ext cx="288000" cy="0"/>
          </a:xfrm>
          <a:prstGeom prst="straightConnector1">
            <a:avLst/>
          </a:prstGeom>
          <a:ln w="15875">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5273307" y="3860913"/>
            <a:ext cx="1503938" cy="369332"/>
          </a:xfrm>
          <a:prstGeom prst="rect">
            <a:avLst/>
          </a:prstGeom>
        </p:spPr>
        <p:txBody>
          <a:bodyPr wrap="none">
            <a:spAutoFit/>
          </a:bodyPr>
          <a:lstStyle/>
          <a:p>
            <a:r>
              <a:rPr lang="en-US" altLang="ja-JP" b="1" i="1" dirty="0" smtClean="0">
                <a:solidFill>
                  <a:prstClr val="black"/>
                </a:solidFill>
                <a:effectLst>
                  <a:glow rad="101600">
                    <a:schemeClr val="accent2">
                      <a:satMod val="175000"/>
                      <a:alpha val="40000"/>
                    </a:schemeClr>
                  </a:glow>
                </a:effectLst>
                <a:latin typeface="Century" pitchFamily="18" charset="0"/>
                <a:ea typeface="ＭＳ Ｐ明朝" pitchFamily="18" charset="-128"/>
              </a:rPr>
              <a:t>40 ~ 100 nm</a:t>
            </a:r>
            <a:endParaRPr lang="ja-JP" altLang="en-US" dirty="0">
              <a:effectLst>
                <a:glow rad="101600">
                  <a:schemeClr val="accent2">
                    <a:satMod val="175000"/>
                    <a:alpha val="40000"/>
                  </a:schemeClr>
                </a:glow>
              </a:effectLst>
            </a:endParaRPr>
          </a:p>
        </p:txBody>
      </p:sp>
      <p:sp>
        <p:nvSpPr>
          <p:cNvPr id="7" name="正方形/長方形 6"/>
          <p:cNvSpPr/>
          <p:nvPr/>
        </p:nvSpPr>
        <p:spPr>
          <a:xfrm>
            <a:off x="251520" y="1678740"/>
            <a:ext cx="1446422" cy="400110"/>
          </a:xfrm>
          <a:prstGeom prst="rect">
            <a:avLst/>
          </a:prstGeom>
        </p:spPr>
        <p:txBody>
          <a:bodyPr wrap="none">
            <a:spAutoFit/>
          </a:bodyPr>
          <a:lstStyle/>
          <a:p>
            <a:r>
              <a:rPr lang="en-US" altLang="ja-JP" sz="2000" b="1" dirty="0">
                <a:solidFill>
                  <a:schemeClr val="bg1"/>
                </a:solidFill>
                <a:effectLst>
                  <a:glow rad="63500">
                    <a:schemeClr val="accent1">
                      <a:satMod val="175000"/>
                      <a:alpha val="40000"/>
                    </a:schemeClr>
                  </a:glow>
                </a:effectLst>
                <a:latin typeface="Times New Roman" pitchFamily="18" charset="0"/>
                <a:cs typeface="Times New Roman" pitchFamily="18" charset="0"/>
              </a:rPr>
              <a:t>erythrocyte</a:t>
            </a:r>
            <a:endParaRPr lang="ja-JP" altLang="en-US" sz="2000" b="1" dirty="0">
              <a:solidFill>
                <a:schemeClr val="bg1"/>
              </a:solidFill>
              <a:effectLst>
                <a:glow rad="63500">
                  <a:schemeClr val="accent1">
                    <a:satMod val="175000"/>
                    <a:alpha val="40000"/>
                  </a:schemeClr>
                </a:glow>
              </a:effectLst>
              <a:latin typeface="Times New Roman" pitchFamily="18" charset="0"/>
              <a:cs typeface="Times New Roman" pitchFamily="18" charset="0"/>
            </a:endParaRPr>
          </a:p>
        </p:txBody>
      </p:sp>
      <p:sp>
        <p:nvSpPr>
          <p:cNvPr id="11" name="正方形/長方形 10"/>
          <p:cNvSpPr/>
          <p:nvPr/>
        </p:nvSpPr>
        <p:spPr>
          <a:xfrm>
            <a:off x="1736685" y="1358770"/>
            <a:ext cx="1223412" cy="400110"/>
          </a:xfrm>
          <a:prstGeom prst="rect">
            <a:avLst/>
          </a:prstGeom>
        </p:spPr>
        <p:txBody>
          <a:bodyPr wrap="none">
            <a:spAutoFit/>
          </a:bodyPr>
          <a:lstStyle/>
          <a:p>
            <a:r>
              <a:rPr lang="en-US" altLang="ja-JP" sz="2000" b="1" dirty="0" smtClean="0">
                <a:solidFill>
                  <a:schemeClr val="bg1"/>
                </a:solidFill>
                <a:effectLst>
                  <a:glow rad="63500">
                    <a:schemeClr val="accent1">
                      <a:satMod val="175000"/>
                      <a:alpha val="40000"/>
                    </a:schemeClr>
                  </a:glow>
                </a:effectLst>
                <a:latin typeface="Times New Roman" pitchFamily="18" charset="0"/>
                <a:cs typeface="Times New Roman" pitchFamily="18" charset="0"/>
              </a:rPr>
              <a:t>leukocyte</a:t>
            </a:r>
            <a:endParaRPr lang="ja-JP" altLang="en-US" sz="2000" b="1" dirty="0">
              <a:solidFill>
                <a:schemeClr val="bg1"/>
              </a:solidFill>
              <a:effectLst>
                <a:glow rad="63500">
                  <a:schemeClr val="accent1">
                    <a:satMod val="175000"/>
                    <a:alpha val="40000"/>
                  </a:schemeClr>
                </a:glow>
              </a:effectLst>
              <a:latin typeface="Times New Roman" pitchFamily="18" charset="0"/>
              <a:cs typeface="Times New Roman" pitchFamily="18" charset="0"/>
            </a:endParaRPr>
          </a:p>
        </p:txBody>
      </p:sp>
      <p:sp>
        <p:nvSpPr>
          <p:cNvPr id="12" name="正方形/長方形 11"/>
          <p:cNvSpPr/>
          <p:nvPr/>
        </p:nvSpPr>
        <p:spPr>
          <a:xfrm>
            <a:off x="3487807" y="3343925"/>
            <a:ext cx="994183" cy="400110"/>
          </a:xfrm>
          <a:prstGeom prst="rect">
            <a:avLst/>
          </a:prstGeom>
        </p:spPr>
        <p:txBody>
          <a:bodyPr wrap="none">
            <a:spAutoFit/>
          </a:bodyPr>
          <a:lstStyle/>
          <a:p>
            <a:r>
              <a:rPr lang="en-US" altLang="ja-JP" sz="2000" b="1" dirty="0" smtClean="0">
                <a:solidFill>
                  <a:schemeClr val="bg1"/>
                </a:solidFill>
                <a:effectLst>
                  <a:glow rad="63500">
                    <a:schemeClr val="accent2">
                      <a:satMod val="175000"/>
                      <a:alpha val="40000"/>
                    </a:schemeClr>
                  </a:glow>
                </a:effectLst>
                <a:latin typeface="Times New Roman" pitchFamily="18" charset="0"/>
                <a:cs typeface="Times New Roman" pitchFamily="18" charset="0"/>
              </a:rPr>
              <a:t>platelet</a:t>
            </a:r>
            <a:endParaRPr lang="ja-JP" altLang="en-US" sz="2000" b="1" dirty="0">
              <a:solidFill>
                <a:schemeClr val="bg1"/>
              </a:solidFill>
              <a:effectLst>
                <a:glow rad="63500">
                  <a:schemeClr val="accent2">
                    <a:satMod val="175000"/>
                    <a:alpha val="40000"/>
                  </a:schemeClr>
                </a:glow>
              </a:effectLst>
              <a:latin typeface="Times New Roman" pitchFamily="18" charset="0"/>
              <a:cs typeface="Times New Roman" pitchFamily="18" charset="0"/>
            </a:endParaRPr>
          </a:p>
        </p:txBody>
      </p:sp>
      <p:sp>
        <p:nvSpPr>
          <p:cNvPr id="13" name="正方形/長方形 12"/>
          <p:cNvSpPr/>
          <p:nvPr/>
        </p:nvSpPr>
        <p:spPr>
          <a:xfrm>
            <a:off x="5127193" y="3293985"/>
            <a:ext cx="1560042" cy="523220"/>
          </a:xfrm>
          <a:prstGeom prst="rect">
            <a:avLst/>
          </a:prstGeom>
        </p:spPr>
        <p:txBody>
          <a:bodyPr wrap="none">
            <a:spAutoFit/>
          </a:bodyPr>
          <a:lstStyle/>
          <a:p>
            <a:r>
              <a:rPr lang="en-US" altLang="ja-JP" sz="2800" b="1" dirty="0" smtClean="0">
                <a:solidFill>
                  <a:schemeClr val="bg1"/>
                </a:solidFill>
                <a:effectLst>
                  <a:glow rad="63500">
                    <a:srgbClr val="F01C30"/>
                  </a:glow>
                </a:effectLst>
                <a:latin typeface="Times New Roman" pitchFamily="18" charset="0"/>
                <a:cs typeface="Times New Roman" pitchFamily="18" charset="0"/>
              </a:rPr>
              <a:t>Exosome</a:t>
            </a:r>
            <a:endParaRPr lang="ja-JP" altLang="en-US" sz="2800" b="1" dirty="0">
              <a:solidFill>
                <a:schemeClr val="bg1"/>
              </a:solidFill>
              <a:effectLst>
                <a:glow rad="63500">
                  <a:srgbClr val="F01C30"/>
                </a:glow>
              </a:effectLst>
              <a:latin typeface="Times New Roman" pitchFamily="18" charset="0"/>
              <a:cs typeface="Times New Roman" pitchFamily="18" charset="0"/>
            </a:endParaRPr>
          </a:p>
        </p:txBody>
      </p:sp>
      <p:pic>
        <p:nvPicPr>
          <p:cNvPr id="3076" name="Picture 4" descr="http://atp.ncifcrf.gov/cms/wp-content/uploads/2010/08/ACL-Antibody-l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7275" y="5796275"/>
            <a:ext cx="124200" cy="108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atp.ncifcrf.gov/cms/wp-content/uploads/2010/08/ACL-Antibody-l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4624500"/>
            <a:ext cx="900708" cy="783225"/>
          </a:xfrm>
          <a:prstGeom prst="rect">
            <a:avLst/>
          </a:prstGeom>
          <a:ln>
            <a:solidFill>
              <a:schemeClr val="tx1"/>
            </a:solid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
        <p:nvSpPr>
          <p:cNvPr id="10" name="円形吹き出し 9"/>
          <p:cNvSpPr/>
          <p:nvPr/>
        </p:nvSpPr>
        <p:spPr>
          <a:xfrm>
            <a:off x="7182290" y="4426369"/>
            <a:ext cx="1485165" cy="1107703"/>
          </a:xfrm>
          <a:prstGeom prst="wedgeEllipseCallout">
            <a:avLst>
              <a:gd name="adj1" fmla="val -50000"/>
              <a:gd name="adj2" fmla="val 70274"/>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rot="5400000">
            <a:off x="7911404" y="5029982"/>
            <a:ext cx="612000" cy="0"/>
          </a:xfrm>
          <a:prstGeom prst="straightConnector1">
            <a:avLst/>
          </a:prstGeom>
          <a:ln w="15875">
            <a:solidFill>
              <a:srgbClr val="FF0000"/>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8172400" y="4804700"/>
            <a:ext cx="915635" cy="369332"/>
          </a:xfrm>
          <a:prstGeom prst="rect">
            <a:avLst/>
          </a:prstGeom>
        </p:spPr>
        <p:txBody>
          <a:bodyPr wrap="none">
            <a:spAutoFit/>
          </a:bodyPr>
          <a:lstStyle/>
          <a:p>
            <a:r>
              <a:rPr lang="en-US" altLang="ja-JP" b="1" i="1" dirty="0" smtClean="0">
                <a:solidFill>
                  <a:prstClr val="black"/>
                </a:solidFill>
                <a:effectLst>
                  <a:glow rad="101600">
                    <a:schemeClr val="accent2">
                      <a:satMod val="175000"/>
                      <a:alpha val="40000"/>
                    </a:schemeClr>
                  </a:glow>
                </a:effectLst>
                <a:latin typeface="Century" pitchFamily="18" charset="0"/>
                <a:ea typeface="ＭＳ Ｐ明朝" pitchFamily="18" charset="-128"/>
              </a:rPr>
              <a:t>7.5 nm</a:t>
            </a:r>
            <a:endParaRPr lang="ja-JP" altLang="en-US" dirty="0">
              <a:effectLst>
                <a:glow rad="101600">
                  <a:schemeClr val="accent2">
                    <a:satMod val="175000"/>
                    <a:alpha val="40000"/>
                  </a:schemeClr>
                </a:glow>
              </a:effectLst>
            </a:endParaRPr>
          </a:p>
        </p:txBody>
      </p:sp>
      <p:sp>
        <p:nvSpPr>
          <p:cNvPr id="19" name="正方形/長方形 18"/>
          <p:cNvSpPr/>
          <p:nvPr/>
        </p:nvSpPr>
        <p:spPr>
          <a:xfrm>
            <a:off x="6507215" y="5954215"/>
            <a:ext cx="1210588" cy="400110"/>
          </a:xfrm>
          <a:prstGeom prst="rect">
            <a:avLst/>
          </a:prstGeom>
        </p:spPr>
        <p:txBody>
          <a:bodyPr wrap="none">
            <a:spAutoFit/>
          </a:bodyPr>
          <a:lstStyle/>
          <a:p>
            <a:r>
              <a:rPr lang="en-US" altLang="ja-JP" sz="2000" b="1" dirty="0" smtClean="0">
                <a:solidFill>
                  <a:schemeClr val="bg1"/>
                </a:solidFill>
                <a:effectLst>
                  <a:glow rad="63500">
                    <a:srgbClr val="3F6CCF"/>
                  </a:glow>
                </a:effectLst>
                <a:latin typeface="Times New Roman" pitchFamily="18" charset="0"/>
                <a:cs typeface="Times New Roman" pitchFamily="18" charset="0"/>
              </a:rPr>
              <a:t>Antibody</a:t>
            </a:r>
            <a:endParaRPr lang="ja-JP" altLang="en-US" sz="2000" b="1" dirty="0">
              <a:solidFill>
                <a:schemeClr val="bg1"/>
              </a:solidFill>
              <a:effectLst>
                <a:glow rad="63500">
                  <a:srgbClr val="3F6CCF"/>
                </a:glow>
              </a:effectLst>
              <a:latin typeface="Times New Roman" pitchFamily="18" charset="0"/>
              <a:cs typeface="Times New Roman" pitchFamily="18" charset="0"/>
            </a:endParaRPr>
          </a:p>
        </p:txBody>
      </p:sp>
      <p:cxnSp>
        <p:nvCxnSpPr>
          <p:cNvPr id="15" name="直線コネクタ 14"/>
          <p:cNvCxnSpPr/>
          <p:nvPr/>
        </p:nvCxnSpPr>
        <p:spPr>
          <a:xfrm>
            <a:off x="4662010" y="1403775"/>
            <a:ext cx="495055" cy="2430270"/>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132935" y="4374105"/>
            <a:ext cx="4995555" cy="855095"/>
          </a:xfrm>
          <a:prstGeom prst="line">
            <a:avLst/>
          </a:prstGeom>
        </p:spPr>
        <p:style>
          <a:lnRef idx="1">
            <a:schemeClr val="dk1"/>
          </a:lnRef>
          <a:fillRef idx="0">
            <a:schemeClr val="dk1"/>
          </a:fillRef>
          <a:effectRef idx="0">
            <a:schemeClr val="dk1"/>
          </a:effectRef>
          <a:fontRef idx="minor">
            <a:schemeClr val="tx1"/>
          </a:fontRef>
        </p:style>
      </p:cxnSp>
      <p:cxnSp>
        <p:nvCxnSpPr>
          <p:cNvPr id="22" name="直線コネクタ 21"/>
          <p:cNvCxnSpPr/>
          <p:nvPr/>
        </p:nvCxnSpPr>
        <p:spPr>
          <a:xfrm>
            <a:off x="6566509" y="3812855"/>
            <a:ext cx="612000" cy="198000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a:off x="6576035" y="5233963"/>
            <a:ext cx="468000" cy="675075"/>
          </a:xfrm>
          <a:prstGeom prst="line">
            <a:avLst/>
          </a:prstGeom>
        </p:spPr>
        <p:style>
          <a:lnRef idx="1">
            <a:schemeClr val="dk1"/>
          </a:lnRef>
          <a:fillRef idx="0">
            <a:schemeClr val="dk1"/>
          </a:fillRef>
          <a:effectRef idx="0">
            <a:schemeClr val="dk1"/>
          </a:effectRef>
          <a:fontRef idx="minor">
            <a:schemeClr val="tx1"/>
          </a:fontRef>
        </p:style>
      </p:cxnSp>
      <p:pic>
        <p:nvPicPr>
          <p:cNvPr id="1026" name="Picture 2" descr="http://www1.pref.shimane.lg.jp/contents/kansen/topics/flu/flu0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70" y="5409253"/>
            <a:ext cx="2171690" cy="1288537"/>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000" y="1044000"/>
            <a:ext cx="2520552" cy="2317493"/>
          </a:xfrm>
          <a:prstGeom prst="rect">
            <a:avLst/>
          </a:prstGeom>
          <a:noFill/>
          <a:ln>
            <a:noFill/>
          </a:ln>
          <a:effectLst>
            <a:glow rad="1016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フリーフォーム 1"/>
          <p:cNvSpPr/>
          <p:nvPr/>
        </p:nvSpPr>
        <p:spPr>
          <a:xfrm>
            <a:off x="7564771" y="3024000"/>
            <a:ext cx="292229" cy="876300"/>
          </a:xfrm>
          <a:custGeom>
            <a:avLst/>
            <a:gdLst>
              <a:gd name="connsiteX0" fmla="*/ 32606 w 292229"/>
              <a:gd name="connsiteY0" fmla="*/ 0 h 876300"/>
              <a:gd name="connsiteX1" fmla="*/ 32606 w 292229"/>
              <a:gd name="connsiteY1" fmla="*/ 114300 h 876300"/>
              <a:gd name="connsiteX2" fmla="*/ 13556 w 292229"/>
              <a:gd name="connsiteY2" fmla="*/ 647700 h 876300"/>
              <a:gd name="connsiteX3" fmla="*/ 261206 w 292229"/>
              <a:gd name="connsiteY3" fmla="*/ 552450 h 876300"/>
              <a:gd name="connsiteX4" fmla="*/ 280256 w 292229"/>
              <a:gd name="connsiteY4" fmla="*/ 87630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29" h="876300">
                <a:moveTo>
                  <a:pt x="32606" y="0"/>
                </a:moveTo>
                <a:cubicBezTo>
                  <a:pt x="34193" y="3175"/>
                  <a:pt x="35781" y="6350"/>
                  <a:pt x="32606" y="114300"/>
                </a:cubicBezTo>
                <a:cubicBezTo>
                  <a:pt x="29431" y="222250"/>
                  <a:pt x="-24544" y="574675"/>
                  <a:pt x="13556" y="647700"/>
                </a:cubicBezTo>
                <a:cubicBezTo>
                  <a:pt x="51656" y="720725"/>
                  <a:pt x="216756" y="514350"/>
                  <a:pt x="261206" y="552450"/>
                </a:cubicBezTo>
                <a:cubicBezTo>
                  <a:pt x="305656" y="590550"/>
                  <a:pt x="292956" y="733425"/>
                  <a:pt x="280256" y="876300"/>
                </a:cubicBezTo>
              </a:path>
            </a:pathLst>
          </a:custGeom>
          <a:noFill/>
          <a:ln>
            <a:solidFill>
              <a:srgbClr val="FF0000"/>
            </a:solidFill>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7632391" y="3924368"/>
            <a:ext cx="1410964" cy="338554"/>
          </a:xfrm>
          <a:prstGeom prst="rect">
            <a:avLst/>
          </a:prstGeom>
        </p:spPr>
        <p:txBody>
          <a:bodyPr wrap="none">
            <a:spAutoFit/>
          </a:bodyPr>
          <a:lstStyle/>
          <a:p>
            <a:r>
              <a:rPr lang="en-US" altLang="ja-JP" sz="1600" b="1" dirty="0" smtClean="0">
                <a:solidFill>
                  <a:srgbClr val="FF0000"/>
                </a:solidFill>
                <a:latin typeface="HG丸ｺﾞｼｯｸM-PRO" panose="020F0600000000000000" pitchFamily="50" charset="-128"/>
                <a:ea typeface="HG丸ｺﾞｼｯｸM-PRO" panose="020F0600000000000000" pitchFamily="50" charset="-128"/>
              </a:rPr>
              <a:t>Lipid bilayer</a:t>
            </a:r>
            <a:endParaRPr lang="ja-JP" altLang="en-US" sz="1600" dirty="0">
              <a:solidFill>
                <a:srgbClr val="FF0000"/>
              </a:solidFill>
            </a:endParaRPr>
          </a:p>
        </p:txBody>
      </p:sp>
      <p:sp>
        <p:nvSpPr>
          <p:cNvPr id="27" name="正方形/長方形 26"/>
          <p:cNvSpPr/>
          <p:nvPr/>
        </p:nvSpPr>
        <p:spPr>
          <a:xfrm>
            <a:off x="2667947" y="5115882"/>
            <a:ext cx="587020" cy="338554"/>
          </a:xfrm>
          <a:prstGeom prst="rect">
            <a:avLst/>
          </a:prstGeom>
        </p:spPr>
        <p:txBody>
          <a:bodyPr wrap="none">
            <a:spAutoFit/>
          </a:bodyPr>
          <a:lstStyle/>
          <a:p>
            <a:r>
              <a:rPr lang="en-US" altLang="ja-JP" sz="1600" b="1" dirty="0" smtClean="0">
                <a:solidFill>
                  <a:srgbClr val="0000FF"/>
                </a:solidFill>
                <a:latin typeface="HG丸ｺﾞｼｯｸM-PRO" panose="020F0600000000000000" pitchFamily="50" charset="-128"/>
                <a:ea typeface="HG丸ｺﾞｼｯｸM-PRO" panose="020F0600000000000000" pitchFamily="50" charset="-128"/>
              </a:rPr>
              <a:t>Ref.</a:t>
            </a:r>
            <a:endParaRPr lang="ja-JP" altLang="en-US" sz="1600" dirty="0">
              <a:solidFill>
                <a:srgbClr val="0000FF"/>
              </a:solidFill>
            </a:endParaRPr>
          </a:p>
        </p:txBody>
      </p:sp>
      <p:pic>
        <p:nvPicPr>
          <p:cNvPr id="2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正方形/長方形 28"/>
          <p:cNvSpPr/>
          <p:nvPr/>
        </p:nvSpPr>
        <p:spPr>
          <a:xfrm>
            <a:off x="10886" y="234000"/>
            <a:ext cx="7767000" cy="492443"/>
          </a:xfrm>
          <a:prstGeom prst="rect">
            <a:avLst/>
          </a:prstGeom>
        </p:spPr>
        <p:txBody>
          <a:bodyPr wrap="square">
            <a:spAutoFit/>
          </a:bodyPr>
          <a:lstStyle/>
          <a:p>
            <a:r>
              <a:rPr lang="en-US" altLang="ja-JP" sz="2600" b="1" dirty="0" smtClean="0">
                <a:solidFill>
                  <a:schemeClr val="bg1"/>
                </a:solidFill>
                <a:latin typeface="Century" panose="02040604050505020304" pitchFamily="18" charset="0"/>
              </a:rPr>
              <a:t>The Shape of Exosome</a:t>
            </a:r>
            <a:endParaRPr lang="en-US" altLang="ja-JP" sz="2600" b="1" dirty="0">
              <a:solidFill>
                <a:schemeClr val="bg1"/>
              </a:solidFill>
              <a:latin typeface="Century" panose="02040604050505020304" pitchFamily="18" charset="0"/>
            </a:endParaRPr>
          </a:p>
        </p:txBody>
      </p:sp>
    </p:spTree>
    <p:extLst>
      <p:ext uri="{BB962C8B-B14F-4D97-AF65-F5344CB8AC3E}">
        <p14:creationId xmlns:p14="http://schemas.microsoft.com/office/powerpoint/2010/main" val="295060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8155" y="1755869"/>
            <a:ext cx="4252450" cy="4193131"/>
          </a:xfrm>
          <a:prstGeom prst="rect">
            <a:avLst/>
          </a:prstGeom>
        </p:spPr>
      </p:pic>
      <p:cxnSp>
        <p:nvCxnSpPr>
          <p:cNvPr id="5" name="直線コネクタ 4"/>
          <p:cNvCxnSpPr/>
          <p:nvPr/>
        </p:nvCxnSpPr>
        <p:spPr>
          <a:xfrm>
            <a:off x="912160" y="4625174"/>
            <a:ext cx="325784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rot="5400000">
            <a:off x="1269693" y="3435144"/>
            <a:ext cx="316391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rot="5400000">
            <a:off x="846834" y="3435936"/>
            <a:ext cx="3163919"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2784451" y="930670"/>
            <a:ext cx="1510350" cy="923330"/>
          </a:xfrm>
          <a:prstGeom prst="rect">
            <a:avLst/>
          </a:prstGeom>
          <a:noFill/>
        </p:spPr>
        <p:txBody>
          <a:bodyPr wrap="none">
            <a:spAutoFit/>
          </a:bodyPr>
          <a:lstStyle/>
          <a:p>
            <a:pPr algn="ctr" defTabSz="914400">
              <a:lnSpc>
                <a:spcPct val="150000"/>
              </a:lnSpc>
            </a:pPr>
            <a:r>
              <a:rPr lang="en-US" altLang="ja-JP" b="1" dirty="0" smtClean="0">
                <a:solidFill>
                  <a:srgbClr val="FF0000"/>
                </a:solidFill>
                <a:latin typeface="Century" panose="02040604050505020304" pitchFamily="18" charset="0"/>
                <a:cs typeface="Arial" panose="020B0604020202020204" pitchFamily="34" charset="0"/>
              </a:rPr>
              <a:t>T &gt; N</a:t>
            </a:r>
          </a:p>
          <a:p>
            <a:pPr algn="ctr" defTabSz="914400">
              <a:lnSpc>
                <a:spcPct val="150000"/>
              </a:lnSpc>
            </a:pPr>
            <a:r>
              <a:rPr lang="en-US" altLang="ja-JP" b="1" dirty="0" smtClean="0">
                <a:solidFill>
                  <a:srgbClr val="FF0000"/>
                </a:solidFill>
                <a:latin typeface="Century" panose="02040604050505020304" pitchFamily="18" charset="0"/>
                <a:cs typeface="Arial" panose="020B0604020202020204" pitchFamily="34" charset="0"/>
              </a:rPr>
              <a:t>106 proteins</a:t>
            </a:r>
            <a:endParaRPr lang="ja-JP" altLang="en-US" b="1" dirty="0">
              <a:solidFill>
                <a:srgbClr val="FF0000"/>
              </a:solidFill>
              <a:latin typeface="Century" panose="02040604050505020304" pitchFamily="18" charset="0"/>
              <a:cs typeface="Arial" panose="020B0604020202020204" pitchFamily="34" charset="0"/>
            </a:endParaRPr>
          </a:p>
        </p:txBody>
      </p:sp>
      <p:sp>
        <p:nvSpPr>
          <p:cNvPr id="27" name="正方形/長方形 26"/>
          <p:cNvSpPr/>
          <p:nvPr/>
        </p:nvSpPr>
        <p:spPr>
          <a:xfrm>
            <a:off x="882000" y="930670"/>
            <a:ext cx="1510350" cy="923330"/>
          </a:xfrm>
          <a:prstGeom prst="rect">
            <a:avLst/>
          </a:prstGeom>
          <a:noFill/>
        </p:spPr>
        <p:txBody>
          <a:bodyPr wrap="none">
            <a:spAutoFit/>
          </a:bodyPr>
          <a:lstStyle/>
          <a:p>
            <a:pPr algn="ctr" defTabSz="914400">
              <a:lnSpc>
                <a:spcPct val="150000"/>
              </a:lnSpc>
            </a:pPr>
            <a:r>
              <a:rPr lang="en-US" altLang="ja-JP" b="1" dirty="0" smtClean="0">
                <a:solidFill>
                  <a:srgbClr val="0000FF"/>
                </a:solidFill>
                <a:latin typeface="Century" panose="02040604050505020304" pitchFamily="18" charset="0"/>
                <a:cs typeface="Arial" panose="020B0604020202020204" pitchFamily="34" charset="0"/>
              </a:rPr>
              <a:t>T &lt; N </a:t>
            </a:r>
          </a:p>
          <a:p>
            <a:pPr algn="ctr" defTabSz="914400">
              <a:lnSpc>
                <a:spcPct val="150000"/>
              </a:lnSpc>
            </a:pPr>
            <a:r>
              <a:rPr lang="en-US" altLang="ja-JP" b="1" dirty="0" smtClean="0">
                <a:solidFill>
                  <a:srgbClr val="0000FF"/>
                </a:solidFill>
                <a:latin typeface="Century" panose="02040604050505020304" pitchFamily="18" charset="0"/>
                <a:cs typeface="Arial" panose="020B0604020202020204" pitchFamily="34" charset="0"/>
              </a:rPr>
              <a:t>291 proteins</a:t>
            </a:r>
            <a:endParaRPr lang="ja-JP" altLang="en-US" b="1" dirty="0">
              <a:solidFill>
                <a:srgbClr val="0000FF"/>
              </a:solidFill>
              <a:latin typeface="Century" panose="02040604050505020304" pitchFamily="18" charset="0"/>
              <a:cs typeface="Arial" panose="020B0604020202020204" pitchFamily="34" charset="0"/>
            </a:endParaRPr>
          </a:p>
        </p:txBody>
      </p:sp>
      <p:pic>
        <p:nvPicPr>
          <p:cNvPr id="32" name="図 31" descr="1 - PFS average 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429" y="3879000"/>
            <a:ext cx="3751222" cy="2369724"/>
          </a:xfrm>
          <a:prstGeom prst="rect">
            <a:avLst/>
          </a:prstGeom>
        </p:spPr>
      </p:pic>
      <p:pic>
        <p:nvPicPr>
          <p:cNvPr id="34" name="図 33" descr="1 - OS average 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000" y="1359000"/>
            <a:ext cx="3814236" cy="2489848"/>
          </a:xfrm>
          <a:prstGeom prst="rect">
            <a:avLst/>
          </a:prstGeom>
        </p:spPr>
      </p:pic>
      <p:sp>
        <p:nvSpPr>
          <p:cNvPr id="37" name="テキスト ボックス 36"/>
          <p:cNvSpPr txBox="1"/>
          <p:nvPr/>
        </p:nvSpPr>
        <p:spPr>
          <a:xfrm>
            <a:off x="6704999" y="6280780"/>
            <a:ext cx="2367001" cy="523220"/>
          </a:xfrm>
          <a:prstGeom prst="rect">
            <a:avLst/>
          </a:prstGeom>
          <a:noFill/>
        </p:spPr>
        <p:txBody>
          <a:bodyPr wrap="square" rtlCol="0">
            <a:spAutoFit/>
          </a:bodyPr>
          <a:lstStyle/>
          <a:p>
            <a:pPr algn="r"/>
            <a:r>
              <a:rPr kumimoji="1" lang="en-US" altLang="ja-JP" sz="1400" b="1" dirty="0" smtClean="0">
                <a:latin typeface="Century" panose="02040604050505020304" pitchFamily="18" charset="0"/>
              </a:rPr>
              <a:t>P calculated by log-rank (Mantel-Cox) test</a:t>
            </a:r>
            <a:endParaRPr kumimoji="1" lang="ja-JP" altLang="en-US" sz="1400" b="1" dirty="0">
              <a:latin typeface="Century" panose="02040604050505020304" pitchFamily="18" charset="0"/>
            </a:endParaRPr>
          </a:p>
        </p:txBody>
      </p:sp>
      <p:sp>
        <p:nvSpPr>
          <p:cNvPr id="8" name="右矢印 7"/>
          <p:cNvSpPr/>
          <p:nvPr/>
        </p:nvSpPr>
        <p:spPr>
          <a:xfrm rot="8100001">
            <a:off x="3709828" y="3938970"/>
            <a:ext cx="294975" cy="255059"/>
          </a:xfrm>
          <a:prstGeom prst="rightArrow">
            <a:avLst/>
          </a:prstGeom>
          <a:solidFill>
            <a:srgbClr val="FF0000"/>
          </a:solidFill>
          <a:ln>
            <a:solidFill>
              <a:srgbClr val="0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b="1">
              <a:latin typeface="Century" panose="02040604050505020304" pitchFamily="18" charset="0"/>
            </a:endParaRPr>
          </a:p>
        </p:txBody>
      </p:sp>
      <p:sp>
        <p:nvSpPr>
          <p:cNvPr id="41" name="テキスト ボックス 40"/>
          <p:cNvSpPr txBox="1"/>
          <p:nvPr/>
        </p:nvSpPr>
        <p:spPr>
          <a:xfrm>
            <a:off x="3717000" y="3429225"/>
            <a:ext cx="1297150" cy="584775"/>
          </a:xfrm>
          <a:prstGeom prst="rect">
            <a:avLst/>
          </a:prstGeom>
          <a:noFill/>
        </p:spPr>
        <p:txBody>
          <a:bodyPr wrap="none" rtlCol="0">
            <a:spAutoFit/>
          </a:bodyPr>
          <a:lstStyle/>
          <a:p>
            <a:pPr algn="ctr"/>
            <a:r>
              <a:rPr lang="en-US" altLang="ja-JP" sz="3200" b="1" dirty="0" smtClean="0">
                <a:solidFill>
                  <a:srgbClr val="FF0000"/>
                </a:solidFill>
                <a:latin typeface="Century" panose="02040604050505020304" pitchFamily="18" charset="0"/>
              </a:rPr>
              <a:t>AZU1</a:t>
            </a:r>
          </a:p>
        </p:txBody>
      </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正方形/長方形 30"/>
          <p:cNvSpPr/>
          <p:nvPr/>
        </p:nvSpPr>
        <p:spPr>
          <a:xfrm>
            <a:off x="10886" y="234000"/>
            <a:ext cx="7767000" cy="492443"/>
          </a:xfrm>
          <a:prstGeom prst="rect">
            <a:avLst/>
          </a:prstGeom>
        </p:spPr>
        <p:txBody>
          <a:bodyPr wrap="square">
            <a:spAutoFit/>
          </a:bodyPr>
          <a:lstStyle/>
          <a:p>
            <a:r>
              <a:rPr lang="en-US" altLang="ja-JP" sz="2600" b="1" dirty="0">
                <a:solidFill>
                  <a:schemeClr val="bg1"/>
                </a:solidFill>
                <a:latin typeface="Century" panose="02040604050505020304" pitchFamily="18" charset="0"/>
              </a:rPr>
              <a:t>EV-AZU1 As a Novel Biomarker for </a:t>
            </a:r>
            <a:r>
              <a:rPr lang="en-US" altLang="ja-JP" sz="2600" b="1" dirty="0" err="1">
                <a:solidFill>
                  <a:schemeClr val="bg1"/>
                </a:solidFill>
                <a:latin typeface="Century" panose="02040604050505020304" pitchFamily="18" charset="0"/>
              </a:rPr>
              <a:t>ccRCC</a:t>
            </a:r>
            <a:endParaRPr lang="en-US" altLang="ja-JP" sz="2600" b="1" dirty="0">
              <a:solidFill>
                <a:schemeClr val="bg1"/>
              </a:solidFill>
              <a:latin typeface="Century" panose="02040604050505020304" pitchFamily="18" charset="0"/>
            </a:endParaRPr>
          </a:p>
        </p:txBody>
      </p:sp>
      <p:sp>
        <p:nvSpPr>
          <p:cNvPr id="35" name="正方形/長方形 34"/>
          <p:cNvSpPr/>
          <p:nvPr/>
        </p:nvSpPr>
        <p:spPr>
          <a:xfrm>
            <a:off x="5183139" y="1134000"/>
            <a:ext cx="3106043" cy="369332"/>
          </a:xfrm>
          <a:prstGeom prst="rect">
            <a:avLst/>
          </a:prstGeom>
        </p:spPr>
        <p:txBody>
          <a:bodyPr wrap="none">
            <a:spAutoFit/>
          </a:bodyPr>
          <a:lstStyle/>
          <a:p>
            <a:pPr algn="ctr"/>
            <a:r>
              <a:rPr lang="en-US" altLang="ja-JP" b="1" dirty="0" smtClean="0">
                <a:latin typeface="Century" panose="02040604050505020304" pitchFamily="18" charset="0"/>
                <a:ea typeface="HG丸ｺﾞｼｯｸM-PRO" panose="020F0600000000000000" pitchFamily="50" charset="-128"/>
              </a:rPr>
              <a:t>Tissue Microarray Analysis</a:t>
            </a:r>
          </a:p>
        </p:txBody>
      </p:sp>
    </p:spTree>
    <p:extLst>
      <p:ext uri="{BB962C8B-B14F-4D97-AF65-F5344CB8AC3E}">
        <p14:creationId xmlns:p14="http://schemas.microsoft.com/office/powerpoint/2010/main" val="78101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247" y="1274540"/>
            <a:ext cx="252000" cy="71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247" y="1269000"/>
            <a:ext cx="252000" cy="71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247" y="1269000"/>
            <a:ext cx="252000" cy="71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p:cNvSpPr txBox="1"/>
          <p:nvPr/>
        </p:nvSpPr>
        <p:spPr>
          <a:xfrm>
            <a:off x="2162122" y="1013375"/>
            <a:ext cx="429926"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126</a:t>
            </a:r>
            <a:endParaRPr kumimoji="1" lang="ja-JP" altLang="en-US" sz="1400" b="1" dirty="0">
              <a:latin typeface="Arial Narrow" panose="020B0606020202030204" pitchFamily="34" charset="0"/>
            </a:endParaRPr>
          </a:p>
        </p:txBody>
      </p:sp>
      <p:sp>
        <p:nvSpPr>
          <p:cNvPr id="22" name="テキスト ボックス 21"/>
          <p:cNvSpPr txBox="1"/>
          <p:nvPr/>
        </p:nvSpPr>
        <p:spPr>
          <a:xfrm>
            <a:off x="2455872" y="1013375"/>
            <a:ext cx="429926"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1</a:t>
            </a:r>
            <a:r>
              <a:rPr lang="en-US" altLang="ja-JP" sz="1400" b="1" dirty="0" smtClean="0">
                <a:latin typeface="Arial Narrow" panose="020B0606020202030204" pitchFamily="34" charset="0"/>
              </a:rPr>
              <a:t>40</a:t>
            </a:r>
            <a:endParaRPr kumimoji="1" lang="ja-JP" altLang="en-US" sz="1400" b="1" dirty="0">
              <a:latin typeface="Arial Narrow" panose="020B0606020202030204" pitchFamily="34" charset="0"/>
            </a:endParaRPr>
          </a:p>
        </p:txBody>
      </p:sp>
      <p:sp>
        <p:nvSpPr>
          <p:cNvPr id="23" name="テキスト ボックス 22"/>
          <p:cNvSpPr txBox="1"/>
          <p:nvPr/>
        </p:nvSpPr>
        <p:spPr>
          <a:xfrm>
            <a:off x="2912747" y="1013375"/>
            <a:ext cx="429926"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1</a:t>
            </a:r>
            <a:r>
              <a:rPr lang="en-US" altLang="ja-JP" sz="1400" b="1" dirty="0" smtClean="0">
                <a:latin typeface="Arial Narrow" panose="020B0606020202030204" pitchFamily="34" charset="0"/>
              </a:rPr>
              <a:t>71</a:t>
            </a:r>
            <a:endParaRPr kumimoji="1" lang="ja-JP" altLang="en-US" sz="1400" b="1" dirty="0">
              <a:latin typeface="Arial Narrow" panose="020B0606020202030204" pitchFamily="34" charset="0"/>
            </a:endParaRPr>
          </a:p>
        </p:txBody>
      </p:sp>
      <p:graphicFrame>
        <p:nvGraphicFramePr>
          <p:cNvPr id="52" name="表 51"/>
          <p:cNvGraphicFramePr>
            <a:graphicFrameLocks noGrp="1"/>
          </p:cNvGraphicFramePr>
          <p:nvPr>
            <p:extLst>
              <p:ext uri="{D42A27DB-BD31-4B8C-83A1-F6EECF244321}">
                <p14:modId xmlns:p14="http://schemas.microsoft.com/office/powerpoint/2010/main" val="1242827243"/>
              </p:ext>
            </p:extLst>
          </p:nvPr>
        </p:nvGraphicFramePr>
        <p:xfrm>
          <a:off x="1017000" y="5094000"/>
          <a:ext cx="6654837" cy="1575000"/>
        </p:xfrm>
        <a:graphic>
          <a:graphicData uri="http://schemas.openxmlformats.org/drawingml/2006/table">
            <a:tbl>
              <a:tblPr/>
              <a:tblGrid>
                <a:gridCol w="2791459"/>
                <a:gridCol w="3863378"/>
              </a:tblGrid>
              <a:tr h="393750">
                <a:tc>
                  <a:txBody>
                    <a:bodyPr/>
                    <a:lstStyle/>
                    <a:p>
                      <a:pPr algn="ctr" fontAlgn="ctr"/>
                      <a:r>
                        <a:rPr lang="en-US" sz="1600" b="1" i="0" u="none" strike="noStrike" dirty="0">
                          <a:solidFill>
                            <a:srgbClr val="000000"/>
                          </a:solidFill>
                          <a:effectLst/>
                          <a:latin typeface="Century" panose="02040604050505020304" pitchFamily="18" charset="0"/>
                          <a:ea typeface="HG丸ｺﾞｼｯｸM-PRO" panose="020F0600000000000000" pitchFamily="50" charset="-128"/>
                        </a:rPr>
                        <a:t>Target cell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entury" panose="02040604050505020304" pitchFamily="18" charset="0"/>
                          <a:ea typeface="HG丸ｺﾞｼｯｸM-PRO" panose="020F0600000000000000" pitchFamily="50" charset="-128"/>
                        </a:rPr>
                        <a:t>Action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750">
                <a:tc>
                  <a:txBody>
                    <a:bodyPr/>
                    <a:lstStyle/>
                    <a:p>
                      <a:pPr algn="l" fontAlgn="ctr"/>
                      <a:r>
                        <a:rPr lang="en-US" sz="1600" b="1" i="0" u="none" strike="noStrike" dirty="0">
                          <a:solidFill>
                            <a:srgbClr val="000000"/>
                          </a:solidFill>
                          <a:effectLst/>
                          <a:latin typeface="Century" panose="02040604050505020304" pitchFamily="18" charset="0"/>
                          <a:ea typeface="HG丸ｺﾞｼｯｸM-PRO" panose="020F0600000000000000" pitchFamily="50" charset="-128"/>
                        </a:rPr>
                        <a:t>Endothelial cells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1" i="0" u="none" strike="noStrike" dirty="0">
                          <a:solidFill>
                            <a:srgbClr val="000000"/>
                          </a:solidFill>
                          <a:effectLst/>
                          <a:latin typeface="Century" panose="02040604050505020304" pitchFamily="18" charset="0"/>
                          <a:ea typeface="HG丸ｺﾞｼｯｸM-PRO" panose="020F0600000000000000" pitchFamily="50" charset="-128"/>
                        </a:rPr>
                        <a:t>Contraction, </a:t>
                      </a:r>
                      <a:r>
                        <a:rPr lang="en-US" sz="1600" b="1" i="0" u="none" strike="noStrike" dirty="0" smtClean="0">
                          <a:solidFill>
                            <a:srgbClr val="FF0000"/>
                          </a:solidFill>
                          <a:effectLst/>
                          <a:latin typeface="Century" panose="02040604050505020304" pitchFamily="18" charset="0"/>
                          <a:ea typeface="HG丸ｺﾞｼｯｸM-PRO" panose="020F0600000000000000" pitchFamily="50" charset="-128"/>
                        </a:rPr>
                        <a:t>Vascular </a:t>
                      </a:r>
                      <a:r>
                        <a:rPr lang="en-US" sz="1600" b="1" i="0" u="none" strike="noStrike" dirty="0">
                          <a:solidFill>
                            <a:srgbClr val="FF0000"/>
                          </a:solidFill>
                          <a:effectLst/>
                          <a:latin typeface="Century" panose="02040604050505020304" pitchFamily="18" charset="0"/>
                          <a:ea typeface="HG丸ｺﾞｼｯｸM-PRO" panose="020F0600000000000000" pitchFamily="50" charset="-128"/>
                        </a:rPr>
                        <a:t>leakage</a:t>
                      </a:r>
                      <a:endParaRPr lang="en-US" sz="1600" b="1" i="0" u="none" strike="noStrike" dirty="0">
                        <a:solidFill>
                          <a:srgbClr val="000000"/>
                        </a:solidFill>
                        <a:effectLst/>
                        <a:latin typeface="Century" panose="02040604050505020304" pitchFamily="18" charset="0"/>
                        <a:ea typeface="HG丸ｺﾞｼｯｸM-PRO" panose="020F0600000000000000" pitchFamily="50" charset="-128"/>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3750">
                <a:tc>
                  <a:txBody>
                    <a:bodyPr/>
                    <a:lstStyle/>
                    <a:p>
                      <a:pPr algn="l" fontAlgn="ctr"/>
                      <a:r>
                        <a:rPr lang="en-US" sz="1600" b="1" i="0" u="none" strike="noStrike" dirty="0">
                          <a:solidFill>
                            <a:srgbClr val="000000"/>
                          </a:solidFill>
                          <a:effectLst/>
                          <a:latin typeface="Century" panose="02040604050505020304" pitchFamily="18" charset="0"/>
                          <a:ea typeface="HG丸ｺﾞｼｯｸM-PRO" panose="020F0600000000000000" pitchFamily="50" charset="-128"/>
                        </a:rPr>
                        <a:t>Monocyte/Macrophage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1" i="0" u="none" strike="noStrike" dirty="0">
                          <a:solidFill>
                            <a:srgbClr val="FF0000"/>
                          </a:solidFill>
                          <a:effectLst/>
                          <a:latin typeface="Century" panose="02040604050505020304" pitchFamily="18" charset="0"/>
                          <a:ea typeface="HG丸ｺﾞｼｯｸM-PRO" panose="020F0600000000000000" pitchFamily="50" charset="-128"/>
                        </a:rPr>
                        <a:t>Chemotaxis</a:t>
                      </a:r>
                      <a:r>
                        <a:rPr lang="en-US" sz="1600" b="1" i="0" u="none" strike="noStrike" dirty="0">
                          <a:solidFill>
                            <a:srgbClr val="000000"/>
                          </a:solidFill>
                          <a:effectLst/>
                          <a:latin typeface="Century" panose="02040604050505020304" pitchFamily="18" charset="0"/>
                          <a:ea typeface="HG丸ｺﾞｼｯｸM-PRO" panose="020F0600000000000000" pitchFamily="50" charset="-128"/>
                        </a:rPr>
                        <a:t>, </a:t>
                      </a:r>
                      <a:r>
                        <a:rPr lang="en-US" sz="1600" b="1" i="0" u="none" strike="noStrike" dirty="0" smtClean="0">
                          <a:solidFill>
                            <a:srgbClr val="000000"/>
                          </a:solidFill>
                          <a:effectLst/>
                          <a:latin typeface="Century" panose="02040604050505020304" pitchFamily="18" charset="0"/>
                          <a:ea typeface="HG丸ｺﾞｼｯｸM-PRO" panose="020F0600000000000000" pitchFamily="50" charset="-128"/>
                        </a:rPr>
                        <a:t>Cytokine </a:t>
                      </a:r>
                      <a:r>
                        <a:rPr lang="en-US" sz="1600" b="1" i="0" u="none" strike="noStrike" dirty="0">
                          <a:solidFill>
                            <a:srgbClr val="000000"/>
                          </a:solidFill>
                          <a:effectLst/>
                          <a:latin typeface="Century" panose="02040604050505020304" pitchFamily="18" charset="0"/>
                          <a:ea typeface="HG丸ｺﾞｼｯｸM-PRO" panose="020F0600000000000000" pitchFamily="50" charset="-128"/>
                        </a:rPr>
                        <a:t>expression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3750">
                <a:tc>
                  <a:txBody>
                    <a:bodyPr/>
                    <a:lstStyle/>
                    <a:p>
                      <a:pPr algn="l" fontAlgn="ctr"/>
                      <a:r>
                        <a:rPr lang="en-US" sz="1600" b="1" i="0" u="none" strike="noStrike">
                          <a:solidFill>
                            <a:srgbClr val="000000"/>
                          </a:solidFill>
                          <a:effectLst/>
                          <a:latin typeface="Century" panose="02040604050505020304" pitchFamily="18" charset="0"/>
                          <a:ea typeface="HG丸ｺﾞｼｯｸM-PRO" panose="020F0600000000000000" pitchFamily="50" charset="-128"/>
                        </a:rPr>
                        <a:t>T lymphocytes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1" i="0" u="none" strike="noStrike" dirty="0" err="1">
                          <a:solidFill>
                            <a:srgbClr val="FF0000"/>
                          </a:solidFill>
                          <a:effectLst/>
                          <a:latin typeface="Century" panose="02040604050505020304" pitchFamily="18" charset="0"/>
                          <a:ea typeface="HG丸ｺﾞｼｯｸM-PRO" panose="020F0600000000000000" pitchFamily="50" charset="-128"/>
                        </a:rPr>
                        <a:t>Chemotaxis</a:t>
                      </a:r>
                      <a:endParaRPr lang="en-US" sz="1600" b="1" i="0" u="none" strike="noStrike" dirty="0">
                        <a:solidFill>
                          <a:srgbClr val="FF0000"/>
                        </a:solidFill>
                        <a:effectLst/>
                        <a:latin typeface="Century" panose="02040604050505020304" pitchFamily="18" charset="0"/>
                        <a:ea typeface="HG丸ｺﾞｼｯｸM-PRO" panose="020F0600000000000000" pitchFamily="50" charset="-128"/>
                      </a:endParaRP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3" name="図 2"/>
          <p:cNvPicPr>
            <a:picLocks noChangeAspect="1"/>
          </p:cNvPicPr>
          <p:nvPr/>
        </p:nvPicPr>
        <p:blipFill>
          <a:blip r:embed="rId3"/>
          <a:stretch>
            <a:fillRect/>
          </a:stretch>
        </p:blipFill>
        <p:spPr>
          <a:xfrm>
            <a:off x="762871" y="1964211"/>
            <a:ext cx="3404752" cy="1374789"/>
          </a:xfrm>
          <a:prstGeom prst="rect">
            <a:avLst/>
          </a:prstGeom>
        </p:spPr>
      </p:pic>
      <p:pic>
        <p:nvPicPr>
          <p:cNvPr id="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正方形/長方形 34"/>
          <p:cNvSpPr/>
          <p:nvPr/>
        </p:nvSpPr>
        <p:spPr>
          <a:xfrm>
            <a:off x="10886" y="234000"/>
            <a:ext cx="7767000" cy="492443"/>
          </a:xfrm>
          <a:prstGeom prst="rect">
            <a:avLst/>
          </a:prstGeom>
        </p:spPr>
        <p:txBody>
          <a:bodyPr wrap="square">
            <a:spAutoFit/>
          </a:bodyPr>
          <a:lstStyle/>
          <a:p>
            <a:r>
              <a:rPr lang="en-US" altLang="ja-JP" sz="2600" b="1" dirty="0" smtClean="0">
                <a:solidFill>
                  <a:schemeClr val="bg1"/>
                </a:solidFill>
                <a:latin typeface="Century" panose="02040604050505020304" pitchFamily="18" charset="0"/>
              </a:rPr>
              <a:t>Molecular Structure of AZU1 (</a:t>
            </a:r>
            <a:r>
              <a:rPr lang="en-US" altLang="ja-JP" sz="2600" b="1" dirty="0" err="1" smtClean="0">
                <a:solidFill>
                  <a:schemeClr val="bg1"/>
                </a:solidFill>
                <a:latin typeface="Century" panose="02040604050505020304" pitchFamily="18" charset="0"/>
              </a:rPr>
              <a:t>azurocidin</a:t>
            </a:r>
            <a:r>
              <a:rPr lang="en-US" altLang="ja-JP" sz="2600" b="1" dirty="0" smtClean="0">
                <a:solidFill>
                  <a:schemeClr val="bg1"/>
                </a:solidFill>
                <a:latin typeface="Century" panose="02040604050505020304" pitchFamily="18" charset="0"/>
              </a:rPr>
              <a:t>)</a:t>
            </a:r>
            <a:endParaRPr lang="en-US" altLang="ja-JP" sz="2600" b="1" dirty="0">
              <a:solidFill>
                <a:schemeClr val="bg1"/>
              </a:solidFill>
              <a:latin typeface="Century" panose="02040604050505020304" pitchFamily="18" charset="0"/>
            </a:endParaRPr>
          </a:p>
        </p:txBody>
      </p:sp>
      <p:sp>
        <p:nvSpPr>
          <p:cNvPr id="43" name="テキスト ボックス 42"/>
          <p:cNvSpPr txBox="1"/>
          <p:nvPr/>
        </p:nvSpPr>
        <p:spPr>
          <a:xfrm>
            <a:off x="657000" y="2086223"/>
            <a:ext cx="266420" cy="307777"/>
          </a:xfrm>
          <a:prstGeom prst="rect">
            <a:avLst/>
          </a:prstGeom>
          <a:noFill/>
        </p:spPr>
        <p:txBody>
          <a:bodyPr wrap="none" rtlCol="0">
            <a:spAutoFit/>
          </a:bodyPr>
          <a:lstStyle/>
          <a:p>
            <a:pPr algn="ctr"/>
            <a:r>
              <a:rPr kumimoji="1" lang="en-US" altLang="ja-JP" sz="1400" b="1" dirty="0" smtClean="0">
                <a:latin typeface="Arial Narrow" panose="020B0606020202030204" pitchFamily="34" charset="0"/>
              </a:rPr>
              <a:t>1</a:t>
            </a:r>
            <a:endParaRPr kumimoji="1" lang="ja-JP" altLang="en-US" sz="1400" b="1" dirty="0">
              <a:latin typeface="Arial Narrow" panose="020B0606020202030204" pitchFamily="34" charset="0"/>
            </a:endParaRPr>
          </a:p>
        </p:txBody>
      </p:sp>
      <p:sp>
        <p:nvSpPr>
          <p:cNvPr id="44" name="テキスト ボックス 43"/>
          <p:cNvSpPr txBox="1"/>
          <p:nvPr/>
        </p:nvSpPr>
        <p:spPr>
          <a:xfrm>
            <a:off x="3950247" y="2124000"/>
            <a:ext cx="429926" cy="307777"/>
          </a:xfrm>
          <a:prstGeom prst="rect">
            <a:avLst/>
          </a:prstGeom>
          <a:noFill/>
        </p:spPr>
        <p:txBody>
          <a:bodyPr wrap="none" rtlCol="0">
            <a:spAutoFit/>
          </a:bodyPr>
          <a:lstStyle/>
          <a:p>
            <a:pPr algn="ctr"/>
            <a:r>
              <a:rPr kumimoji="1" lang="en-US" altLang="ja-JP" sz="1400" b="1" dirty="0" smtClean="0">
                <a:latin typeface="Arial Narrow" panose="020B0606020202030204" pitchFamily="34" charset="0"/>
              </a:rPr>
              <a:t>251</a:t>
            </a:r>
            <a:endParaRPr kumimoji="1" lang="ja-JP" altLang="en-US" sz="1400" b="1" dirty="0">
              <a:latin typeface="Arial Narrow" panose="020B0606020202030204" pitchFamily="34" charset="0"/>
            </a:endParaRPr>
          </a:p>
        </p:txBody>
      </p:sp>
      <p:sp>
        <p:nvSpPr>
          <p:cNvPr id="45" name="テキスト ボックス 44"/>
          <p:cNvSpPr txBox="1"/>
          <p:nvPr/>
        </p:nvSpPr>
        <p:spPr>
          <a:xfrm>
            <a:off x="980247" y="1719000"/>
            <a:ext cx="348172"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27</a:t>
            </a:r>
            <a:endParaRPr kumimoji="1" lang="ja-JP" altLang="en-US" sz="1400" b="1" dirty="0">
              <a:latin typeface="Arial Narrow" panose="020B0606020202030204" pitchFamily="34" charset="0"/>
            </a:endParaRPr>
          </a:p>
        </p:txBody>
      </p:sp>
      <p:sp>
        <p:nvSpPr>
          <p:cNvPr id="46" name="テキスト ボックス 45"/>
          <p:cNvSpPr txBox="1"/>
          <p:nvPr/>
        </p:nvSpPr>
        <p:spPr>
          <a:xfrm>
            <a:off x="3680247" y="1719000"/>
            <a:ext cx="429926"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244</a:t>
            </a:r>
            <a:endParaRPr kumimoji="1" lang="ja-JP" altLang="en-US" sz="1400" b="1" dirty="0">
              <a:latin typeface="Arial Narrow" panose="020B0606020202030204" pitchFamily="34" charset="0"/>
            </a:endParaRPr>
          </a:p>
        </p:txBody>
      </p:sp>
      <p:sp>
        <p:nvSpPr>
          <p:cNvPr id="6" name="正方形/長方形 5"/>
          <p:cNvSpPr/>
          <p:nvPr/>
        </p:nvSpPr>
        <p:spPr>
          <a:xfrm>
            <a:off x="4515173" y="1944000"/>
            <a:ext cx="4217950" cy="923330"/>
          </a:xfrm>
          <a:prstGeom prst="rect">
            <a:avLst/>
          </a:prstGeom>
        </p:spPr>
        <p:txBody>
          <a:bodyPr wrap="none">
            <a:spAutoFit/>
          </a:bodyPr>
          <a:lstStyle/>
          <a:p>
            <a:pPr>
              <a:lnSpc>
                <a:spcPct val="150000"/>
              </a:lnSpc>
            </a:pPr>
            <a:r>
              <a:rPr lang="en-US" altLang="ja-JP" b="1" dirty="0" smtClean="0">
                <a:latin typeface="Century" panose="02040604050505020304" pitchFamily="18" charset="0"/>
              </a:rPr>
              <a:t>1-24 	: Signal peptides</a:t>
            </a:r>
          </a:p>
          <a:p>
            <a:pPr>
              <a:lnSpc>
                <a:spcPct val="150000"/>
              </a:lnSpc>
            </a:pPr>
            <a:r>
              <a:rPr lang="en-US" altLang="ja-JP" b="1" dirty="0" smtClean="0">
                <a:latin typeface="Century" panose="02040604050505020304" pitchFamily="18" charset="0"/>
              </a:rPr>
              <a:t>27-244 	: Trypsin-like serine protease</a:t>
            </a:r>
            <a:endParaRPr lang="ja-JP" altLang="en-US" dirty="0"/>
          </a:p>
        </p:txBody>
      </p:sp>
      <p:sp>
        <p:nvSpPr>
          <p:cNvPr id="11" name="正方形/長方形 10"/>
          <p:cNvSpPr/>
          <p:nvPr/>
        </p:nvSpPr>
        <p:spPr>
          <a:xfrm>
            <a:off x="3492000" y="1179000"/>
            <a:ext cx="3748142" cy="369332"/>
          </a:xfrm>
          <a:prstGeom prst="rect">
            <a:avLst/>
          </a:prstGeom>
        </p:spPr>
        <p:txBody>
          <a:bodyPr wrap="none">
            <a:spAutoFit/>
          </a:bodyPr>
          <a:lstStyle/>
          <a:p>
            <a:r>
              <a:rPr lang="ja-JP" altLang="en-US" b="1" dirty="0" smtClean="0">
                <a:latin typeface="Century" panose="02040604050505020304" pitchFamily="18" charset="0"/>
              </a:rPr>
              <a:t>← </a:t>
            </a:r>
            <a:r>
              <a:rPr lang="en-US" altLang="ja-JP" b="1" dirty="0" smtClean="0">
                <a:latin typeface="Century" panose="02040604050505020304" pitchFamily="18" charset="0"/>
              </a:rPr>
              <a:t>predicted N-glycosylation sites</a:t>
            </a:r>
            <a:endParaRPr lang="ja-JP" altLang="en-US" dirty="0"/>
          </a:p>
        </p:txBody>
      </p:sp>
      <p:sp>
        <p:nvSpPr>
          <p:cNvPr id="32" name="正方形/長方形 31"/>
          <p:cNvSpPr/>
          <p:nvPr/>
        </p:nvSpPr>
        <p:spPr>
          <a:xfrm>
            <a:off x="702000" y="3734668"/>
            <a:ext cx="5644494" cy="1384995"/>
          </a:xfrm>
          <a:prstGeom prst="rect">
            <a:avLst/>
          </a:prstGeom>
        </p:spPr>
        <p:txBody>
          <a:bodyPr wrap="none">
            <a:spAutoFit/>
          </a:bodyPr>
          <a:lstStyle/>
          <a:p>
            <a:pPr>
              <a:lnSpc>
                <a:spcPct val="150000"/>
              </a:lnSpc>
            </a:pPr>
            <a:r>
              <a:rPr lang="en-US" altLang="ja-JP" sz="2000" b="1" u="sng" dirty="0" smtClean="0">
                <a:latin typeface="Century" panose="02040604050505020304" pitchFamily="18" charset="0"/>
              </a:rPr>
              <a:t>Known functions</a:t>
            </a:r>
          </a:p>
          <a:p>
            <a:pPr marL="285750" indent="-285750">
              <a:lnSpc>
                <a:spcPct val="150000"/>
              </a:lnSpc>
              <a:buFont typeface="Arial" panose="020B0604020202020204" pitchFamily="34" charset="0"/>
              <a:buChar char="•"/>
            </a:pPr>
            <a:r>
              <a:rPr lang="en-US" altLang="ja-JP" b="1" dirty="0" smtClean="0">
                <a:latin typeface="Century" panose="02040604050505020304" pitchFamily="18" charset="0"/>
              </a:rPr>
              <a:t>Stored in </a:t>
            </a:r>
            <a:r>
              <a:rPr lang="en-US" altLang="ja-JP" b="1" dirty="0" err="1" smtClean="0">
                <a:latin typeface="Century" panose="02040604050505020304" pitchFamily="18" charset="0"/>
              </a:rPr>
              <a:t>polymorphonuclear</a:t>
            </a:r>
            <a:r>
              <a:rPr lang="en-US" altLang="ja-JP" b="1" dirty="0" smtClean="0">
                <a:latin typeface="Century" panose="02040604050505020304" pitchFamily="18" charset="0"/>
              </a:rPr>
              <a:t> leukocytes (PMNs)</a:t>
            </a:r>
          </a:p>
          <a:p>
            <a:pPr marL="285750" indent="-285750">
              <a:lnSpc>
                <a:spcPct val="150000"/>
              </a:lnSpc>
              <a:buFont typeface="Arial" panose="020B0604020202020204" pitchFamily="34" charset="0"/>
              <a:buChar char="•"/>
            </a:pPr>
            <a:r>
              <a:rPr lang="en-US" altLang="ja-JP" b="1" dirty="0" smtClean="0">
                <a:latin typeface="Century" panose="02040604050505020304" pitchFamily="18" charset="0"/>
              </a:rPr>
              <a:t>Multifunctional inflammatory mediator</a:t>
            </a:r>
            <a:endParaRPr lang="ja-JP" altLang="en-US" b="1" dirty="0">
              <a:latin typeface="Century" panose="02040604050505020304" pitchFamily="18" charset="0"/>
            </a:endParaRPr>
          </a:p>
        </p:txBody>
      </p:sp>
      <p:sp>
        <p:nvSpPr>
          <p:cNvPr id="19" name="テキスト ボックス 18"/>
          <p:cNvSpPr txBox="1"/>
          <p:nvPr/>
        </p:nvSpPr>
        <p:spPr>
          <a:xfrm>
            <a:off x="865575" y="2076698"/>
            <a:ext cx="348172"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24</a:t>
            </a:r>
            <a:endParaRPr kumimoji="1" lang="ja-JP" altLang="en-US" sz="1400" b="1" dirty="0">
              <a:latin typeface="Arial Narrow" panose="020B0606020202030204" pitchFamily="34" charset="0"/>
            </a:endParaRPr>
          </a:p>
        </p:txBody>
      </p:sp>
    </p:spTree>
    <p:extLst>
      <p:ext uri="{BB962C8B-B14F-4D97-AF65-F5344CB8AC3E}">
        <p14:creationId xmlns:p14="http://schemas.microsoft.com/office/powerpoint/2010/main" val="4262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15"/>
          <p:cNvSpPr txBox="1">
            <a:spLocks noChangeArrowheads="1"/>
          </p:cNvSpPr>
          <p:nvPr/>
        </p:nvSpPr>
        <p:spPr bwMode="auto">
          <a:xfrm>
            <a:off x="1343497" y="4014000"/>
            <a:ext cx="768153"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solidFill>
                  <a:srgbClr val="0000FF"/>
                </a:solidFill>
                <a:latin typeface="+mn-lt"/>
                <a:cs typeface="Times New Roman"/>
              </a:rPr>
              <a:t>PMN</a:t>
            </a:r>
          </a:p>
        </p:txBody>
      </p:sp>
      <p:sp>
        <p:nvSpPr>
          <p:cNvPr id="55" name="テキスト ボックス 15"/>
          <p:cNvSpPr txBox="1">
            <a:spLocks noChangeArrowheads="1"/>
          </p:cNvSpPr>
          <p:nvPr/>
        </p:nvSpPr>
        <p:spPr bwMode="auto">
          <a:xfrm>
            <a:off x="2286192" y="3180446"/>
            <a:ext cx="890808"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786-O</a:t>
            </a:r>
          </a:p>
          <a:p>
            <a:pPr algn="ctr"/>
            <a:r>
              <a:rPr lang="en-US" altLang="ja-JP" sz="2200" b="1" dirty="0" smtClean="0">
                <a:solidFill>
                  <a:srgbClr val="FF3300"/>
                </a:solidFill>
                <a:latin typeface="+mn-lt"/>
                <a:cs typeface="Times New Roman"/>
              </a:rPr>
              <a:t>EV</a:t>
            </a:r>
            <a:endParaRPr lang="ja-JP" altLang="en-US" sz="2200" b="1" dirty="0">
              <a:solidFill>
                <a:srgbClr val="FF3300"/>
              </a:solidFill>
              <a:latin typeface="+mn-lt"/>
              <a:cs typeface="Times New Roman"/>
            </a:endParaRPr>
          </a:p>
        </p:txBody>
      </p:sp>
      <p:sp>
        <p:nvSpPr>
          <p:cNvPr id="56" name="テキスト ボックス 15"/>
          <p:cNvSpPr txBox="1">
            <a:spLocks noChangeArrowheads="1"/>
          </p:cNvSpPr>
          <p:nvPr/>
        </p:nvSpPr>
        <p:spPr bwMode="auto">
          <a:xfrm>
            <a:off x="3044699" y="3146781"/>
            <a:ext cx="957207"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Tumor</a:t>
            </a:r>
          </a:p>
          <a:p>
            <a:pPr algn="ctr"/>
            <a:r>
              <a:rPr lang="en-US" altLang="ja-JP" sz="2200" b="1" dirty="0" err="1" smtClean="0">
                <a:latin typeface="+mn-lt"/>
                <a:cs typeface="Times New Roman"/>
              </a:rPr>
              <a:t>Te</a:t>
            </a:r>
            <a:r>
              <a:rPr lang="en-US" altLang="ja-JP" sz="2200" b="1" dirty="0" smtClean="0">
                <a:latin typeface="+mn-lt"/>
                <a:cs typeface="Times New Roman"/>
              </a:rPr>
              <a:t>-</a:t>
            </a:r>
            <a:r>
              <a:rPr lang="en-US" altLang="ja-JP" sz="2200" b="1" dirty="0" smtClean="0">
                <a:solidFill>
                  <a:srgbClr val="FF3300"/>
                </a:solidFill>
                <a:latin typeface="+mn-lt"/>
                <a:cs typeface="Times New Roman"/>
              </a:rPr>
              <a:t>EV</a:t>
            </a:r>
            <a:endParaRPr lang="ja-JP" altLang="en-US" sz="2200" b="1" dirty="0">
              <a:solidFill>
                <a:srgbClr val="FF3300"/>
              </a:solidFill>
              <a:latin typeface="+mn-lt"/>
              <a:cs typeface="Times New Roman"/>
            </a:endParaRPr>
          </a:p>
        </p:txBody>
      </p:sp>
      <p:sp>
        <p:nvSpPr>
          <p:cNvPr id="58" name="テキスト ボックス 15"/>
          <p:cNvSpPr txBox="1">
            <a:spLocks noChangeArrowheads="1"/>
          </p:cNvSpPr>
          <p:nvPr/>
        </p:nvSpPr>
        <p:spPr bwMode="auto">
          <a:xfrm>
            <a:off x="1062000" y="3189756"/>
            <a:ext cx="695954"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case</a:t>
            </a:r>
          </a:p>
          <a:p>
            <a:pPr algn="ctr"/>
            <a:r>
              <a:rPr lang="en-US" altLang="ja-JP" sz="2200" b="1" dirty="0" smtClean="0">
                <a:latin typeface="+mn-lt"/>
                <a:cs typeface="Times New Roman"/>
              </a:rPr>
              <a:t>1</a:t>
            </a:r>
            <a:endParaRPr lang="ja-JP" altLang="en-US" sz="2200" b="1" dirty="0">
              <a:latin typeface="+mn-lt"/>
              <a:cs typeface="Times New Roman"/>
            </a:endParaRPr>
          </a:p>
        </p:txBody>
      </p:sp>
      <p:pic>
        <p:nvPicPr>
          <p:cNvPr id="44" name="図 43"/>
          <p:cNvPicPr>
            <a:picLocks noChangeAspect="1"/>
          </p:cNvPicPr>
          <p:nvPr/>
        </p:nvPicPr>
        <p:blipFill>
          <a:blip r:embed="rId2"/>
          <a:stretch>
            <a:fillRect/>
          </a:stretch>
        </p:blipFill>
        <p:spPr>
          <a:xfrm>
            <a:off x="740822" y="2409459"/>
            <a:ext cx="3235164" cy="810248"/>
          </a:xfrm>
          <a:prstGeom prst="rect">
            <a:avLst/>
          </a:prstGeom>
          <a:ln>
            <a:solidFill>
              <a:schemeClr val="tx1"/>
            </a:solidFill>
          </a:ln>
        </p:spPr>
      </p:pic>
      <p:sp>
        <p:nvSpPr>
          <p:cNvPr id="45" name="テキスト ボックス 15"/>
          <p:cNvSpPr txBox="1">
            <a:spLocks noChangeArrowheads="1"/>
          </p:cNvSpPr>
          <p:nvPr/>
        </p:nvSpPr>
        <p:spPr bwMode="auto">
          <a:xfrm>
            <a:off x="1788501" y="1857039"/>
            <a:ext cx="1258672"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IB : AZU1</a:t>
            </a:r>
            <a:endParaRPr lang="ja-JP" altLang="en-US" sz="2200" b="1" dirty="0">
              <a:latin typeface="+mn-lt"/>
              <a:cs typeface="Times New Roman"/>
            </a:endParaRPr>
          </a:p>
        </p:txBody>
      </p:sp>
      <p:sp>
        <p:nvSpPr>
          <p:cNvPr id="49" name="テキスト ボックス 15"/>
          <p:cNvSpPr txBox="1">
            <a:spLocks noChangeArrowheads="1"/>
          </p:cNvSpPr>
          <p:nvPr/>
        </p:nvSpPr>
        <p:spPr bwMode="auto">
          <a:xfrm>
            <a:off x="197471" y="2427420"/>
            <a:ext cx="534261" cy="48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200" b="1" dirty="0" smtClean="0">
                <a:latin typeface="+mn-lt"/>
                <a:cs typeface="Times New Roman"/>
              </a:rPr>
              <a:t>35</a:t>
            </a:r>
            <a:endParaRPr lang="ja-JP" altLang="en-US" sz="2200" b="1" dirty="0">
              <a:latin typeface="+mn-lt"/>
              <a:cs typeface="Times New Roman"/>
            </a:endParaRPr>
          </a:p>
        </p:txBody>
      </p:sp>
      <p:cxnSp>
        <p:nvCxnSpPr>
          <p:cNvPr id="50" name="直線コネクタ 49"/>
          <p:cNvCxnSpPr/>
          <p:nvPr/>
        </p:nvCxnSpPr>
        <p:spPr>
          <a:xfrm>
            <a:off x="609765" y="2639884"/>
            <a:ext cx="13105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609765" y="3078176"/>
            <a:ext cx="13105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2" name="テキスト ボックス 15"/>
          <p:cNvSpPr txBox="1">
            <a:spLocks noChangeArrowheads="1"/>
          </p:cNvSpPr>
          <p:nvPr/>
        </p:nvSpPr>
        <p:spPr bwMode="auto">
          <a:xfrm>
            <a:off x="197471" y="2856284"/>
            <a:ext cx="534261" cy="48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200" b="1" dirty="0" smtClean="0">
                <a:latin typeface="+mn-lt"/>
                <a:cs typeface="Times New Roman"/>
              </a:rPr>
              <a:t>28</a:t>
            </a:r>
            <a:endParaRPr lang="ja-JP" altLang="en-US" sz="2200" b="1" dirty="0">
              <a:latin typeface="+mn-lt"/>
              <a:cs typeface="Times New Roman"/>
            </a:endParaRPr>
          </a:p>
        </p:txBody>
      </p:sp>
      <p:sp>
        <p:nvSpPr>
          <p:cNvPr id="53" name="テキスト ボックス 15"/>
          <p:cNvSpPr txBox="1">
            <a:spLocks noChangeArrowheads="1"/>
          </p:cNvSpPr>
          <p:nvPr/>
        </p:nvSpPr>
        <p:spPr bwMode="auto">
          <a:xfrm>
            <a:off x="117000" y="2025149"/>
            <a:ext cx="723321" cy="48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200" b="1" dirty="0" err="1" smtClean="0">
                <a:latin typeface="+mn-lt"/>
                <a:cs typeface="Times New Roman"/>
              </a:rPr>
              <a:t>kDa</a:t>
            </a:r>
            <a:endParaRPr lang="ja-JP" altLang="en-US" sz="2200" b="1" dirty="0">
              <a:latin typeface="+mn-lt"/>
              <a:cs typeface="Times New Roman"/>
            </a:endParaRPr>
          </a:p>
        </p:txBody>
      </p:sp>
      <p:cxnSp>
        <p:nvCxnSpPr>
          <p:cNvPr id="57" name="直線コネクタ 56"/>
          <p:cNvCxnSpPr/>
          <p:nvPr/>
        </p:nvCxnSpPr>
        <p:spPr>
          <a:xfrm>
            <a:off x="1120889" y="4039883"/>
            <a:ext cx="1148333"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正方形/長方形 28"/>
          <p:cNvSpPr/>
          <p:nvPr/>
        </p:nvSpPr>
        <p:spPr>
          <a:xfrm>
            <a:off x="10886" y="234000"/>
            <a:ext cx="7767000" cy="461665"/>
          </a:xfrm>
          <a:prstGeom prst="rect">
            <a:avLst/>
          </a:prstGeom>
        </p:spPr>
        <p:txBody>
          <a:bodyPr wrap="square">
            <a:spAutoFit/>
          </a:bodyPr>
          <a:lstStyle/>
          <a:p>
            <a:r>
              <a:rPr lang="en-US" altLang="ja-JP" sz="2400" b="1" dirty="0" smtClean="0">
                <a:solidFill>
                  <a:schemeClr val="bg1"/>
                </a:solidFill>
                <a:latin typeface="Century" panose="02040604050505020304" pitchFamily="18" charset="0"/>
              </a:rPr>
              <a:t>Glycosylated AZU1 is specifically mounted on EVs</a:t>
            </a:r>
            <a:endParaRPr lang="en-US" altLang="ja-JP" sz="2400" b="1" dirty="0">
              <a:solidFill>
                <a:schemeClr val="bg1"/>
              </a:solidFill>
              <a:latin typeface="Century" panose="02040604050505020304" pitchFamily="18" charset="0"/>
            </a:endParaRPr>
          </a:p>
        </p:txBody>
      </p:sp>
      <p:sp>
        <p:nvSpPr>
          <p:cNvPr id="30" name="テキスト ボックス 15"/>
          <p:cNvSpPr txBox="1">
            <a:spLocks noChangeArrowheads="1"/>
          </p:cNvSpPr>
          <p:nvPr/>
        </p:nvSpPr>
        <p:spPr bwMode="auto">
          <a:xfrm>
            <a:off x="6144053" y="1880483"/>
            <a:ext cx="637195"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200" b="1" dirty="0" err="1" smtClean="0">
                <a:latin typeface="+mn-lt"/>
                <a:cs typeface="Times New Roman"/>
              </a:rPr>
              <a:t>kDa</a:t>
            </a:r>
            <a:endParaRPr lang="ja-JP" altLang="en-US" sz="2200" b="1" dirty="0">
              <a:latin typeface="+mn-lt"/>
              <a:cs typeface="Times New Roman"/>
            </a:endParaRPr>
          </a:p>
        </p:txBody>
      </p:sp>
      <p:sp>
        <p:nvSpPr>
          <p:cNvPr id="31" name="テキスト ボックス 15"/>
          <p:cNvSpPr txBox="1">
            <a:spLocks noChangeArrowheads="1"/>
          </p:cNvSpPr>
          <p:nvPr/>
        </p:nvSpPr>
        <p:spPr bwMode="auto">
          <a:xfrm>
            <a:off x="4661594" y="1854000"/>
            <a:ext cx="1221546"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IB : FLAG</a:t>
            </a:r>
            <a:endParaRPr lang="ja-JP" altLang="en-US" sz="2200" b="1" dirty="0">
              <a:latin typeface="+mn-lt"/>
              <a:cs typeface="Times New Roman"/>
            </a:endParaRPr>
          </a:p>
        </p:txBody>
      </p:sp>
      <p:pic>
        <p:nvPicPr>
          <p:cNvPr id="32" name="図 31"/>
          <p:cNvPicPr>
            <a:picLocks noChangeAspect="1"/>
          </p:cNvPicPr>
          <p:nvPr/>
        </p:nvPicPr>
        <p:blipFill>
          <a:blip r:embed="rId4"/>
          <a:stretch>
            <a:fillRect/>
          </a:stretch>
        </p:blipFill>
        <p:spPr>
          <a:xfrm>
            <a:off x="4464551" y="2311366"/>
            <a:ext cx="1710980" cy="1530525"/>
          </a:xfrm>
          <a:prstGeom prst="rect">
            <a:avLst/>
          </a:prstGeom>
          <a:ln>
            <a:solidFill>
              <a:srgbClr val="000000"/>
            </a:solidFill>
          </a:ln>
        </p:spPr>
      </p:pic>
      <p:sp>
        <p:nvSpPr>
          <p:cNvPr id="33" name="テキスト ボックス 15"/>
          <p:cNvSpPr txBox="1">
            <a:spLocks noChangeArrowheads="1"/>
          </p:cNvSpPr>
          <p:nvPr/>
        </p:nvSpPr>
        <p:spPr bwMode="auto">
          <a:xfrm>
            <a:off x="6230722" y="2568836"/>
            <a:ext cx="324986" cy="2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200" b="1" dirty="0" smtClean="0">
                <a:latin typeface="+mn-lt"/>
                <a:cs typeface="Times New Roman"/>
              </a:rPr>
              <a:t>35</a:t>
            </a:r>
            <a:endParaRPr lang="ja-JP" altLang="en-US" sz="2200" b="1" dirty="0">
              <a:latin typeface="+mn-lt"/>
              <a:cs typeface="Times New Roman"/>
            </a:endParaRPr>
          </a:p>
        </p:txBody>
      </p:sp>
      <p:cxnSp>
        <p:nvCxnSpPr>
          <p:cNvPr id="34" name="直線コネクタ 33"/>
          <p:cNvCxnSpPr/>
          <p:nvPr/>
        </p:nvCxnSpPr>
        <p:spPr>
          <a:xfrm>
            <a:off x="6175531" y="2809400"/>
            <a:ext cx="7972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a:off x="6175531" y="3459678"/>
            <a:ext cx="7972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6" name="テキスト ボックス 15"/>
          <p:cNvSpPr txBox="1">
            <a:spLocks noChangeArrowheads="1"/>
          </p:cNvSpPr>
          <p:nvPr/>
        </p:nvSpPr>
        <p:spPr bwMode="auto">
          <a:xfrm>
            <a:off x="6230722" y="3229883"/>
            <a:ext cx="324986" cy="2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200" b="1" dirty="0" smtClean="0">
                <a:latin typeface="+mn-lt"/>
                <a:cs typeface="Times New Roman"/>
              </a:rPr>
              <a:t>28</a:t>
            </a:r>
            <a:endParaRPr lang="ja-JP" altLang="en-US" sz="2200" b="1" dirty="0">
              <a:latin typeface="+mn-lt"/>
              <a:cs typeface="Times New Roman"/>
            </a:endParaRPr>
          </a:p>
        </p:txBody>
      </p:sp>
      <p:sp>
        <p:nvSpPr>
          <p:cNvPr id="38" name="テキスト ボックス 15"/>
          <p:cNvSpPr txBox="1">
            <a:spLocks noChangeArrowheads="1"/>
          </p:cNvSpPr>
          <p:nvPr/>
        </p:nvSpPr>
        <p:spPr bwMode="auto">
          <a:xfrm>
            <a:off x="4403358" y="1179000"/>
            <a:ext cx="1869159"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AZU1-FLAG EV</a:t>
            </a:r>
          </a:p>
          <a:p>
            <a:pPr algn="ctr"/>
            <a:r>
              <a:rPr lang="en-US" altLang="ja-JP" sz="2200" b="1" dirty="0" smtClean="0">
                <a:latin typeface="+mn-lt"/>
                <a:cs typeface="Times New Roman"/>
              </a:rPr>
              <a:t>(786-O)</a:t>
            </a:r>
            <a:endParaRPr lang="ja-JP" altLang="en-US" sz="2200" b="1" dirty="0">
              <a:latin typeface="+mn-lt"/>
              <a:cs typeface="Times New Roman"/>
            </a:endParaRPr>
          </a:p>
        </p:txBody>
      </p:sp>
      <p:sp>
        <p:nvSpPr>
          <p:cNvPr id="62" name="テキスト ボックス 15"/>
          <p:cNvSpPr txBox="1">
            <a:spLocks noChangeArrowheads="1"/>
          </p:cNvSpPr>
          <p:nvPr/>
        </p:nvSpPr>
        <p:spPr bwMode="auto">
          <a:xfrm>
            <a:off x="4707000" y="4194000"/>
            <a:ext cx="1287551"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err="1" smtClean="0">
                <a:latin typeface="+mn-lt"/>
                <a:cs typeface="Times New Roman"/>
              </a:rPr>
              <a:t>PNGase</a:t>
            </a:r>
            <a:r>
              <a:rPr lang="en-US" altLang="ja-JP" sz="2200" b="1" dirty="0" smtClean="0">
                <a:latin typeface="+mn-lt"/>
                <a:cs typeface="Times New Roman"/>
              </a:rPr>
              <a:t> F</a:t>
            </a:r>
            <a:endParaRPr lang="ja-JP" altLang="en-US" sz="2200" b="1" dirty="0">
              <a:latin typeface="+mn-lt"/>
              <a:cs typeface="Times New Roman"/>
            </a:endParaRPr>
          </a:p>
        </p:txBody>
      </p:sp>
      <p:sp>
        <p:nvSpPr>
          <p:cNvPr id="65" name="テキスト ボックス 15"/>
          <p:cNvSpPr txBox="1">
            <a:spLocks noChangeArrowheads="1"/>
          </p:cNvSpPr>
          <p:nvPr/>
        </p:nvSpPr>
        <p:spPr bwMode="auto">
          <a:xfrm>
            <a:off x="4754418" y="3816291"/>
            <a:ext cx="271034"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a:latin typeface="+mn-lt"/>
                <a:cs typeface="Times New Roman"/>
              </a:rPr>
              <a:t>-</a:t>
            </a:r>
            <a:endParaRPr lang="ja-JP" altLang="en-US" sz="2200" b="1" dirty="0">
              <a:latin typeface="+mn-lt"/>
              <a:cs typeface="Times New Roman"/>
            </a:endParaRPr>
          </a:p>
        </p:txBody>
      </p:sp>
      <p:sp>
        <p:nvSpPr>
          <p:cNvPr id="66" name="テキスト ボックス 15"/>
          <p:cNvSpPr txBox="1">
            <a:spLocks noChangeArrowheads="1"/>
          </p:cNvSpPr>
          <p:nvPr/>
        </p:nvSpPr>
        <p:spPr bwMode="auto">
          <a:xfrm>
            <a:off x="5638099" y="3816291"/>
            <a:ext cx="325173"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a:t>
            </a:r>
            <a:endParaRPr lang="ja-JP" altLang="en-US" sz="2200" b="1" dirty="0">
              <a:latin typeface="+mn-lt"/>
              <a:cs typeface="Times New Roman"/>
            </a:endParaRPr>
          </a:p>
        </p:txBody>
      </p:sp>
      <p:pic>
        <p:nvPicPr>
          <p:cNvPr id="67" name="図 66"/>
          <p:cNvPicPr>
            <a:picLocks noChangeAspect="1"/>
          </p:cNvPicPr>
          <p:nvPr/>
        </p:nvPicPr>
        <p:blipFill rotWithShape="1">
          <a:blip r:embed="rId5"/>
          <a:srcRect b="26849"/>
          <a:stretch/>
        </p:blipFill>
        <p:spPr>
          <a:xfrm>
            <a:off x="6778003" y="2311365"/>
            <a:ext cx="1748692" cy="1527760"/>
          </a:xfrm>
          <a:prstGeom prst="rect">
            <a:avLst/>
          </a:prstGeom>
          <a:ln>
            <a:solidFill>
              <a:srgbClr val="000000"/>
            </a:solidFill>
          </a:ln>
        </p:spPr>
      </p:pic>
      <p:sp>
        <p:nvSpPr>
          <p:cNvPr id="68" name="テキスト ボックス 15"/>
          <p:cNvSpPr txBox="1">
            <a:spLocks noChangeArrowheads="1"/>
          </p:cNvSpPr>
          <p:nvPr/>
        </p:nvSpPr>
        <p:spPr bwMode="auto">
          <a:xfrm>
            <a:off x="8566973" y="2527353"/>
            <a:ext cx="324986" cy="2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200" b="1" dirty="0" smtClean="0">
                <a:latin typeface="+mn-lt"/>
                <a:cs typeface="Times New Roman"/>
              </a:rPr>
              <a:t>35</a:t>
            </a:r>
            <a:endParaRPr lang="ja-JP" altLang="en-US" sz="2200" b="1" dirty="0">
              <a:latin typeface="+mn-lt"/>
              <a:cs typeface="Times New Roman"/>
            </a:endParaRPr>
          </a:p>
        </p:txBody>
      </p:sp>
      <p:cxnSp>
        <p:nvCxnSpPr>
          <p:cNvPr id="69" name="直線コネクタ 68"/>
          <p:cNvCxnSpPr/>
          <p:nvPr/>
        </p:nvCxnSpPr>
        <p:spPr>
          <a:xfrm>
            <a:off x="8511782" y="2777686"/>
            <a:ext cx="7972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p:cNvCxnSpPr/>
          <p:nvPr/>
        </p:nvCxnSpPr>
        <p:spPr>
          <a:xfrm>
            <a:off x="8511782" y="3504678"/>
            <a:ext cx="7972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5" name="テキスト ボックス 15"/>
          <p:cNvSpPr txBox="1">
            <a:spLocks noChangeArrowheads="1"/>
          </p:cNvSpPr>
          <p:nvPr/>
        </p:nvSpPr>
        <p:spPr bwMode="auto">
          <a:xfrm>
            <a:off x="8566973" y="3274883"/>
            <a:ext cx="324986" cy="2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200" b="1" dirty="0" smtClean="0">
                <a:latin typeface="+mn-lt"/>
                <a:cs typeface="Times New Roman"/>
              </a:rPr>
              <a:t>28</a:t>
            </a:r>
            <a:endParaRPr lang="ja-JP" altLang="en-US" sz="2200" b="1" dirty="0">
              <a:latin typeface="+mn-lt"/>
              <a:cs typeface="Times New Roman"/>
            </a:endParaRPr>
          </a:p>
        </p:txBody>
      </p:sp>
      <p:sp>
        <p:nvSpPr>
          <p:cNvPr id="76" name="テキスト ボックス 15"/>
          <p:cNvSpPr txBox="1">
            <a:spLocks noChangeArrowheads="1"/>
          </p:cNvSpPr>
          <p:nvPr/>
        </p:nvSpPr>
        <p:spPr bwMode="auto">
          <a:xfrm>
            <a:off x="8511782" y="1880483"/>
            <a:ext cx="637195"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200" b="1" dirty="0" err="1" smtClean="0">
                <a:latin typeface="+mn-lt"/>
                <a:cs typeface="Times New Roman"/>
              </a:rPr>
              <a:t>kDa</a:t>
            </a:r>
            <a:endParaRPr lang="ja-JP" altLang="en-US" sz="2200" b="1" dirty="0">
              <a:latin typeface="+mn-lt"/>
              <a:cs typeface="Times New Roman"/>
            </a:endParaRPr>
          </a:p>
        </p:txBody>
      </p:sp>
      <p:sp>
        <p:nvSpPr>
          <p:cNvPr id="78" name="テキスト ボックス 15"/>
          <p:cNvSpPr txBox="1">
            <a:spLocks noChangeArrowheads="1"/>
          </p:cNvSpPr>
          <p:nvPr/>
        </p:nvSpPr>
        <p:spPr bwMode="auto">
          <a:xfrm>
            <a:off x="7010440" y="1854000"/>
            <a:ext cx="1258672"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IB : AZU1</a:t>
            </a:r>
            <a:endParaRPr lang="ja-JP" altLang="en-US" sz="2200" b="1" dirty="0">
              <a:latin typeface="+mn-lt"/>
              <a:cs typeface="Times New Roman"/>
            </a:endParaRPr>
          </a:p>
        </p:txBody>
      </p:sp>
      <p:sp>
        <p:nvSpPr>
          <p:cNvPr id="80" name="テキスト ボックス 15"/>
          <p:cNvSpPr txBox="1">
            <a:spLocks noChangeArrowheads="1"/>
          </p:cNvSpPr>
          <p:nvPr/>
        </p:nvSpPr>
        <p:spPr bwMode="auto">
          <a:xfrm>
            <a:off x="6808279" y="1179000"/>
            <a:ext cx="1697895"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Tumor </a:t>
            </a:r>
            <a:r>
              <a:rPr lang="en-US" altLang="ja-JP" sz="2200" b="1" dirty="0" err="1" smtClean="0">
                <a:latin typeface="+mn-lt"/>
                <a:cs typeface="Times New Roman"/>
              </a:rPr>
              <a:t>Te</a:t>
            </a:r>
            <a:r>
              <a:rPr lang="en-US" altLang="ja-JP" sz="2200" b="1" dirty="0" smtClean="0">
                <a:latin typeface="+mn-lt"/>
                <a:cs typeface="Times New Roman"/>
              </a:rPr>
              <a:t>-EV</a:t>
            </a:r>
            <a:endParaRPr lang="ja-JP" altLang="en-US" sz="2200" b="1" dirty="0">
              <a:latin typeface="+mn-lt"/>
              <a:cs typeface="Times New Roman"/>
            </a:endParaRPr>
          </a:p>
        </p:txBody>
      </p:sp>
      <p:sp>
        <p:nvSpPr>
          <p:cNvPr id="84" name="テキスト ボックス 15"/>
          <p:cNvSpPr txBox="1">
            <a:spLocks noChangeArrowheads="1"/>
          </p:cNvSpPr>
          <p:nvPr/>
        </p:nvSpPr>
        <p:spPr bwMode="auto">
          <a:xfrm>
            <a:off x="7070613" y="3816291"/>
            <a:ext cx="271034"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a:latin typeface="+mn-lt"/>
                <a:cs typeface="Times New Roman"/>
              </a:rPr>
              <a:t>-</a:t>
            </a:r>
            <a:endParaRPr lang="ja-JP" altLang="en-US" sz="2200" b="1" dirty="0">
              <a:latin typeface="+mn-lt"/>
              <a:cs typeface="Times New Roman"/>
            </a:endParaRPr>
          </a:p>
        </p:txBody>
      </p:sp>
      <p:sp>
        <p:nvSpPr>
          <p:cNvPr id="85" name="テキスト ボックス 15"/>
          <p:cNvSpPr txBox="1">
            <a:spLocks noChangeArrowheads="1"/>
          </p:cNvSpPr>
          <p:nvPr/>
        </p:nvSpPr>
        <p:spPr bwMode="auto">
          <a:xfrm>
            <a:off x="7954294" y="3816291"/>
            <a:ext cx="325173"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a:t>
            </a:r>
            <a:endParaRPr lang="ja-JP" altLang="en-US" sz="2200" b="1" dirty="0">
              <a:latin typeface="+mn-lt"/>
              <a:cs typeface="Times New Roman"/>
            </a:endParaRPr>
          </a:p>
        </p:txBody>
      </p:sp>
      <p:sp>
        <p:nvSpPr>
          <p:cNvPr id="86" name="テキスト ボックス 15"/>
          <p:cNvSpPr txBox="1">
            <a:spLocks noChangeArrowheads="1"/>
          </p:cNvSpPr>
          <p:nvPr/>
        </p:nvSpPr>
        <p:spPr bwMode="auto">
          <a:xfrm>
            <a:off x="7019449" y="4194000"/>
            <a:ext cx="1287551"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err="1" smtClean="0">
                <a:latin typeface="+mn-lt"/>
                <a:cs typeface="Times New Roman"/>
              </a:rPr>
              <a:t>PNGase</a:t>
            </a:r>
            <a:r>
              <a:rPr lang="en-US" altLang="ja-JP" sz="2200" b="1" dirty="0" smtClean="0">
                <a:latin typeface="+mn-lt"/>
                <a:cs typeface="Times New Roman"/>
              </a:rPr>
              <a:t> F</a:t>
            </a:r>
            <a:endParaRPr lang="ja-JP" altLang="en-US" sz="2200" b="1" dirty="0">
              <a:latin typeface="+mn-lt"/>
              <a:cs typeface="Times New Roman"/>
            </a:endParaRPr>
          </a:p>
        </p:txBody>
      </p:sp>
      <p:sp>
        <p:nvSpPr>
          <p:cNvPr id="87" name="テキスト ボックス 15"/>
          <p:cNvSpPr txBox="1">
            <a:spLocks noChangeArrowheads="1"/>
          </p:cNvSpPr>
          <p:nvPr/>
        </p:nvSpPr>
        <p:spPr bwMode="auto">
          <a:xfrm>
            <a:off x="1671046" y="3184883"/>
            <a:ext cx="695954"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200" b="1" dirty="0" smtClean="0">
                <a:latin typeface="+mn-lt"/>
                <a:cs typeface="Times New Roman"/>
              </a:rPr>
              <a:t>case</a:t>
            </a:r>
          </a:p>
          <a:p>
            <a:pPr algn="ctr"/>
            <a:r>
              <a:rPr lang="en-US" altLang="ja-JP" sz="2200" b="1" dirty="0">
                <a:latin typeface="+mn-lt"/>
                <a:cs typeface="Times New Roman"/>
              </a:rPr>
              <a:t>2</a:t>
            </a:r>
            <a:endParaRPr lang="ja-JP" altLang="en-US" sz="2200" b="1" dirty="0">
              <a:latin typeface="+mn-lt"/>
              <a:cs typeface="Times New Roman"/>
            </a:endParaRPr>
          </a:p>
        </p:txBody>
      </p:sp>
      <p:pic>
        <p:nvPicPr>
          <p:cNvPr id="8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247" y="5071488"/>
            <a:ext cx="252000" cy="71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5247" y="5065948"/>
            <a:ext cx="252000" cy="71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3247" y="5065948"/>
            <a:ext cx="252000" cy="71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テキスト ボックス 90"/>
          <p:cNvSpPr txBox="1"/>
          <p:nvPr/>
        </p:nvSpPr>
        <p:spPr>
          <a:xfrm>
            <a:off x="4232122" y="4810323"/>
            <a:ext cx="429926"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126</a:t>
            </a:r>
            <a:endParaRPr kumimoji="1" lang="ja-JP" altLang="en-US" sz="1400" b="1" dirty="0">
              <a:latin typeface="Arial Narrow" panose="020B0606020202030204" pitchFamily="34" charset="0"/>
            </a:endParaRPr>
          </a:p>
        </p:txBody>
      </p:sp>
      <p:sp>
        <p:nvSpPr>
          <p:cNvPr id="92" name="テキスト ボックス 91"/>
          <p:cNvSpPr txBox="1"/>
          <p:nvPr/>
        </p:nvSpPr>
        <p:spPr>
          <a:xfrm>
            <a:off x="4525872" y="4810323"/>
            <a:ext cx="429926"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1</a:t>
            </a:r>
            <a:r>
              <a:rPr lang="en-US" altLang="ja-JP" sz="1400" b="1" dirty="0" smtClean="0">
                <a:latin typeface="Arial Narrow" panose="020B0606020202030204" pitchFamily="34" charset="0"/>
              </a:rPr>
              <a:t>40</a:t>
            </a:r>
            <a:endParaRPr kumimoji="1" lang="ja-JP" altLang="en-US" sz="1400" b="1" dirty="0">
              <a:latin typeface="Arial Narrow" panose="020B0606020202030204" pitchFamily="34" charset="0"/>
            </a:endParaRPr>
          </a:p>
        </p:txBody>
      </p:sp>
      <p:sp>
        <p:nvSpPr>
          <p:cNvPr id="93" name="テキスト ボックス 92"/>
          <p:cNvSpPr txBox="1"/>
          <p:nvPr/>
        </p:nvSpPr>
        <p:spPr>
          <a:xfrm>
            <a:off x="4982747" y="4810323"/>
            <a:ext cx="429926"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1</a:t>
            </a:r>
            <a:r>
              <a:rPr lang="en-US" altLang="ja-JP" sz="1400" b="1" dirty="0" smtClean="0">
                <a:latin typeface="Arial Narrow" panose="020B0606020202030204" pitchFamily="34" charset="0"/>
              </a:rPr>
              <a:t>71</a:t>
            </a:r>
            <a:endParaRPr kumimoji="1" lang="ja-JP" altLang="en-US" sz="1400" b="1" dirty="0">
              <a:latin typeface="Arial Narrow" panose="020B0606020202030204" pitchFamily="34" charset="0"/>
            </a:endParaRPr>
          </a:p>
        </p:txBody>
      </p:sp>
      <p:pic>
        <p:nvPicPr>
          <p:cNvPr id="94" name="図 93"/>
          <p:cNvPicPr>
            <a:picLocks noChangeAspect="1"/>
          </p:cNvPicPr>
          <p:nvPr/>
        </p:nvPicPr>
        <p:blipFill rotWithShape="1">
          <a:blip r:embed="rId7"/>
          <a:srcRect b="24145"/>
          <a:stretch/>
        </p:blipFill>
        <p:spPr>
          <a:xfrm>
            <a:off x="2832871" y="5761159"/>
            <a:ext cx="3404752" cy="1042841"/>
          </a:xfrm>
          <a:prstGeom prst="rect">
            <a:avLst/>
          </a:prstGeom>
        </p:spPr>
      </p:pic>
      <p:sp>
        <p:nvSpPr>
          <p:cNvPr id="95" name="テキスト ボックス 94"/>
          <p:cNvSpPr txBox="1"/>
          <p:nvPr/>
        </p:nvSpPr>
        <p:spPr>
          <a:xfrm>
            <a:off x="2727000" y="5883171"/>
            <a:ext cx="266420" cy="307777"/>
          </a:xfrm>
          <a:prstGeom prst="rect">
            <a:avLst/>
          </a:prstGeom>
          <a:noFill/>
        </p:spPr>
        <p:txBody>
          <a:bodyPr wrap="none" rtlCol="0">
            <a:spAutoFit/>
          </a:bodyPr>
          <a:lstStyle/>
          <a:p>
            <a:pPr algn="ctr"/>
            <a:r>
              <a:rPr kumimoji="1" lang="en-US" altLang="ja-JP" sz="1400" b="1" dirty="0" smtClean="0">
                <a:latin typeface="Arial Narrow" panose="020B0606020202030204" pitchFamily="34" charset="0"/>
              </a:rPr>
              <a:t>1</a:t>
            </a:r>
            <a:endParaRPr kumimoji="1" lang="ja-JP" altLang="en-US" sz="1400" b="1" dirty="0">
              <a:latin typeface="Arial Narrow" panose="020B0606020202030204" pitchFamily="34" charset="0"/>
            </a:endParaRPr>
          </a:p>
        </p:txBody>
      </p:sp>
      <p:sp>
        <p:nvSpPr>
          <p:cNvPr id="96" name="テキスト ボックス 95"/>
          <p:cNvSpPr txBox="1"/>
          <p:nvPr/>
        </p:nvSpPr>
        <p:spPr>
          <a:xfrm>
            <a:off x="6020247" y="5920948"/>
            <a:ext cx="429926" cy="307777"/>
          </a:xfrm>
          <a:prstGeom prst="rect">
            <a:avLst/>
          </a:prstGeom>
          <a:noFill/>
        </p:spPr>
        <p:txBody>
          <a:bodyPr wrap="none" rtlCol="0">
            <a:spAutoFit/>
          </a:bodyPr>
          <a:lstStyle/>
          <a:p>
            <a:pPr algn="ctr"/>
            <a:r>
              <a:rPr kumimoji="1" lang="en-US" altLang="ja-JP" sz="1400" b="1" dirty="0" smtClean="0">
                <a:latin typeface="Arial Narrow" panose="020B0606020202030204" pitchFamily="34" charset="0"/>
              </a:rPr>
              <a:t>251</a:t>
            </a:r>
            <a:endParaRPr kumimoji="1" lang="ja-JP" altLang="en-US" sz="1400" b="1" dirty="0">
              <a:latin typeface="Arial Narrow" panose="020B0606020202030204" pitchFamily="34" charset="0"/>
            </a:endParaRPr>
          </a:p>
        </p:txBody>
      </p:sp>
      <p:sp>
        <p:nvSpPr>
          <p:cNvPr id="97" name="テキスト ボックス 96"/>
          <p:cNvSpPr txBox="1"/>
          <p:nvPr/>
        </p:nvSpPr>
        <p:spPr>
          <a:xfrm>
            <a:off x="3050247" y="5515948"/>
            <a:ext cx="348172"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27</a:t>
            </a:r>
            <a:endParaRPr kumimoji="1" lang="ja-JP" altLang="en-US" sz="1400" b="1" dirty="0">
              <a:latin typeface="Arial Narrow" panose="020B0606020202030204" pitchFamily="34" charset="0"/>
            </a:endParaRPr>
          </a:p>
        </p:txBody>
      </p:sp>
      <p:sp>
        <p:nvSpPr>
          <p:cNvPr id="98" name="テキスト ボックス 97"/>
          <p:cNvSpPr txBox="1"/>
          <p:nvPr/>
        </p:nvSpPr>
        <p:spPr>
          <a:xfrm>
            <a:off x="5750247" y="5515948"/>
            <a:ext cx="429926" cy="307777"/>
          </a:xfrm>
          <a:prstGeom prst="rect">
            <a:avLst/>
          </a:prstGeom>
          <a:noFill/>
        </p:spPr>
        <p:txBody>
          <a:bodyPr wrap="none" rtlCol="0">
            <a:spAutoFit/>
          </a:bodyPr>
          <a:lstStyle/>
          <a:p>
            <a:r>
              <a:rPr kumimoji="1" lang="en-US" altLang="ja-JP" sz="1400" b="1" dirty="0" smtClean="0">
                <a:latin typeface="Arial Narrow" panose="020B0606020202030204" pitchFamily="34" charset="0"/>
              </a:rPr>
              <a:t>244</a:t>
            </a:r>
            <a:endParaRPr kumimoji="1" lang="ja-JP" altLang="en-US" sz="1400" b="1" dirty="0">
              <a:latin typeface="Arial Narrow" panose="020B0606020202030204" pitchFamily="34" charset="0"/>
            </a:endParaRPr>
          </a:p>
        </p:txBody>
      </p:sp>
    </p:spTree>
    <p:extLst>
      <p:ext uri="{BB962C8B-B14F-4D97-AF65-F5344CB8AC3E}">
        <p14:creationId xmlns:p14="http://schemas.microsoft.com/office/powerpoint/2010/main" val="351762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962508" y="1134273"/>
            <a:ext cx="7620000" cy="3352800"/>
          </a:xfrm>
          <a:prstGeom prst="rect">
            <a:avLst/>
          </a:prstGeom>
        </p:spPr>
      </p:pic>
      <p:sp>
        <p:nvSpPr>
          <p:cNvPr id="7" name="ドーナツ 6"/>
          <p:cNvSpPr/>
          <p:nvPr/>
        </p:nvSpPr>
        <p:spPr>
          <a:xfrm>
            <a:off x="1520917" y="2006345"/>
            <a:ext cx="634942" cy="634942"/>
          </a:xfrm>
          <a:prstGeom prst="donut">
            <a:avLst>
              <a:gd name="adj" fmla="val 7168"/>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10886" y="234000"/>
            <a:ext cx="7767000" cy="492443"/>
          </a:xfrm>
          <a:prstGeom prst="rect">
            <a:avLst/>
          </a:prstGeom>
        </p:spPr>
        <p:txBody>
          <a:bodyPr wrap="square">
            <a:spAutoFit/>
          </a:bodyPr>
          <a:lstStyle/>
          <a:p>
            <a:r>
              <a:rPr lang="en-US" altLang="ja-JP" sz="2600" b="1" dirty="0" smtClean="0">
                <a:solidFill>
                  <a:schemeClr val="bg1"/>
                </a:solidFill>
                <a:latin typeface="Century" panose="02040604050505020304" pitchFamily="18" charset="0"/>
              </a:rPr>
              <a:t>Ubiquitination-triggered protein sorting into EV</a:t>
            </a:r>
            <a:endParaRPr lang="en-US" altLang="ja-JP" sz="2600" b="1" dirty="0">
              <a:solidFill>
                <a:schemeClr val="bg1"/>
              </a:solidFill>
              <a:latin typeface="Century" panose="02040604050505020304" pitchFamily="18" charset="0"/>
            </a:endParaRPr>
          </a:p>
        </p:txBody>
      </p:sp>
      <p:sp>
        <p:nvSpPr>
          <p:cNvPr id="10" name="正方形/長方形 9"/>
          <p:cNvSpPr/>
          <p:nvPr/>
        </p:nvSpPr>
        <p:spPr>
          <a:xfrm>
            <a:off x="0" y="5226784"/>
            <a:ext cx="9144000" cy="1631216"/>
          </a:xfrm>
          <a:prstGeom prst="rect">
            <a:avLst/>
          </a:prstGeom>
        </p:spPr>
        <p:txBody>
          <a:bodyPr wrap="square">
            <a:spAutoFit/>
          </a:bodyPr>
          <a:lstStyle/>
          <a:p>
            <a:pPr algn="just"/>
            <a:r>
              <a:rPr lang="en-US" altLang="ja-JP" sz="2000" dirty="0"/>
              <a:t>&gt;sp|P20160|CAP7_HUMAN </a:t>
            </a:r>
            <a:r>
              <a:rPr lang="en-US" altLang="ja-JP" sz="2000" dirty="0" err="1"/>
              <a:t>Azurocidin</a:t>
            </a:r>
            <a:r>
              <a:rPr lang="en-US" altLang="ja-JP" sz="2000" dirty="0"/>
              <a:t> OS=Homo sapiens </a:t>
            </a:r>
            <a:r>
              <a:rPr lang="en-US" altLang="ja-JP" sz="2000" dirty="0" smtClean="0"/>
              <a:t>GN=AZU1</a:t>
            </a:r>
          </a:p>
          <a:p>
            <a:pPr algn="just"/>
            <a:r>
              <a:rPr lang="en-US" altLang="ja-JP" sz="2000" dirty="0" smtClean="0"/>
              <a:t>MTRLTVLALLAGLLASSRAGSSPL</a:t>
            </a:r>
            <a:r>
              <a:rPr lang="en-US" altLang="ja-JP" sz="2000" b="1" u="sng" dirty="0" smtClean="0"/>
              <a:t>LDIVGGR</a:t>
            </a:r>
            <a:r>
              <a:rPr lang="en-US" altLang="ja-JP" sz="2000" b="1" u="sng" dirty="0" smtClean="0">
                <a:solidFill>
                  <a:srgbClr val="FF0000"/>
                </a:solidFill>
              </a:rPr>
              <a:t>K</a:t>
            </a:r>
            <a:r>
              <a:rPr lang="en-US" altLang="ja-JP" sz="2000" b="1" u="sng" dirty="0" smtClean="0">
                <a:solidFill>
                  <a:srgbClr val="000000"/>
                </a:solidFill>
              </a:rPr>
              <a:t>ARPRQFP</a:t>
            </a:r>
            <a:r>
              <a:rPr lang="en-US" altLang="ja-JP" sz="2000" dirty="0" smtClean="0"/>
              <a:t>FLASIQNQGRHFCGGALIHARFVMTAASCFQSQNPGVSTVVLGAYDLRRRERQSRQTFSISSMSENGYDPQQNLNDLMLLQLDREANLTSSVTILPLPLQNATVEAGTRCQVAGWGSQRSGGRLSRFPRFVNVTVTPEDQCRPNNVCTGVLTRRGGICNGDGGTPLVCEGLAHGVASFSLGPCGRGPDFFTRVALFRDWIDGVLNNPGPGPA</a:t>
            </a:r>
            <a:endParaRPr lang="ja-JP" altLang="en-US" sz="2000" dirty="0"/>
          </a:p>
        </p:txBody>
      </p:sp>
      <p:sp>
        <p:nvSpPr>
          <p:cNvPr id="11" name="ドーナツ 10"/>
          <p:cNvSpPr/>
          <p:nvPr/>
        </p:nvSpPr>
        <p:spPr>
          <a:xfrm>
            <a:off x="3923174" y="5424565"/>
            <a:ext cx="634942" cy="634942"/>
          </a:xfrm>
          <a:prstGeom prst="donut">
            <a:avLst>
              <a:gd name="adj" fmla="val 7168"/>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正方形/長方形 1"/>
          <p:cNvSpPr/>
          <p:nvPr/>
        </p:nvSpPr>
        <p:spPr>
          <a:xfrm>
            <a:off x="27000" y="4769668"/>
            <a:ext cx="5680722" cy="400110"/>
          </a:xfrm>
          <a:prstGeom prst="rect">
            <a:avLst/>
          </a:prstGeom>
        </p:spPr>
        <p:txBody>
          <a:bodyPr wrap="none">
            <a:spAutoFit/>
          </a:bodyPr>
          <a:lstStyle/>
          <a:p>
            <a:r>
              <a:rPr lang="en-US" altLang="ja-JP" sz="2000" b="1" dirty="0" smtClean="0">
                <a:cs typeface="Times New Roman"/>
              </a:rPr>
              <a:t>Consensus ubiquitination sequence in AZU1 protein</a:t>
            </a:r>
            <a:endParaRPr lang="ja-JP" altLang="en-US" sz="2000" dirty="0"/>
          </a:p>
        </p:txBody>
      </p:sp>
    </p:spTree>
    <p:extLst>
      <p:ext uri="{BB962C8B-B14F-4D97-AF65-F5344CB8AC3E}">
        <p14:creationId xmlns:p14="http://schemas.microsoft.com/office/powerpoint/2010/main" val="181044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58414" y="5374455"/>
            <a:ext cx="928008" cy="430887"/>
          </a:xfrm>
          <a:prstGeom prst="rect">
            <a:avLst/>
          </a:prstGeom>
          <a:noFill/>
        </p:spPr>
        <p:txBody>
          <a:bodyPr wrap="none" rtlCol="0">
            <a:spAutoFit/>
          </a:bodyPr>
          <a:lstStyle/>
          <a:p>
            <a:r>
              <a:rPr kumimoji="1" lang="en-US" altLang="ja-JP" sz="2200" b="1" dirty="0" smtClean="0"/>
              <a:t>vector</a:t>
            </a:r>
            <a:endParaRPr kumimoji="1" lang="ja-JP" altLang="en-US" sz="2200" b="1" dirty="0"/>
          </a:p>
        </p:txBody>
      </p:sp>
      <p:sp>
        <p:nvSpPr>
          <p:cNvPr id="6" name="テキスト ボックス 5"/>
          <p:cNvSpPr txBox="1"/>
          <p:nvPr/>
        </p:nvSpPr>
        <p:spPr>
          <a:xfrm rot="18900000">
            <a:off x="889226" y="5457068"/>
            <a:ext cx="819317" cy="430887"/>
          </a:xfrm>
          <a:prstGeom prst="rect">
            <a:avLst/>
          </a:prstGeom>
          <a:noFill/>
        </p:spPr>
        <p:txBody>
          <a:bodyPr wrap="none" rtlCol="0">
            <a:spAutoFit/>
          </a:bodyPr>
          <a:lstStyle/>
          <a:p>
            <a:r>
              <a:rPr kumimoji="1" lang="en-US" altLang="ja-JP" sz="2200" b="1" dirty="0" smtClean="0"/>
              <a:t>mock</a:t>
            </a:r>
            <a:endParaRPr kumimoji="1" lang="ja-JP" altLang="en-US" sz="2200" b="1" dirty="0"/>
          </a:p>
        </p:txBody>
      </p:sp>
      <p:sp>
        <p:nvSpPr>
          <p:cNvPr id="9" name="テキスト ボックス 8"/>
          <p:cNvSpPr txBox="1"/>
          <p:nvPr/>
        </p:nvSpPr>
        <p:spPr>
          <a:xfrm>
            <a:off x="1095988" y="3879000"/>
            <a:ext cx="2130085" cy="430887"/>
          </a:xfrm>
          <a:prstGeom prst="rect">
            <a:avLst/>
          </a:prstGeom>
          <a:noFill/>
        </p:spPr>
        <p:txBody>
          <a:bodyPr wrap="none" rtlCol="0">
            <a:spAutoFit/>
          </a:bodyPr>
          <a:lstStyle/>
          <a:p>
            <a:r>
              <a:rPr lang="en-US" altLang="ja-JP" sz="2200" b="1" dirty="0"/>
              <a:t>w</a:t>
            </a:r>
            <a:r>
              <a:rPr kumimoji="1" lang="en-US" altLang="ja-JP" sz="2200" b="1" dirty="0" smtClean="0"/>
              <a:t>hole cell lysate</a:t>
            </a:r>
            <a:endParaRPr kumimoji="1" lang="ja-JP" altLang="en-US" sz="2200" b="1" dirty="0"/>
          </a:p>
        </p:txBody>
      </p:sp>
      <p:sp>
        <p:nvSpPr>
          <p:cNvPr id="10" name="テキスト ボックス 9"/>
          <p:cNvSpPr txBox="1"/>
          <p:nvPr/>
        </p:nvSpPr>
        <p:spPr>
          <a:xfrm>
            <a:off x="4638160" y="3879000"/>
            <a:ext cx="1396937" cy="430887"/>
          </a:xfrm>
          <a:prstGeom prst="rect">
            <a:avLst/>
          </a:prstGeom>
          <a:noFill/>
        </p:spPr>
        <p:txBody>
          <a:bodyPr wrap="none" rtlCol="0">
            <a:spAutoFit/>
          </a:bodyPr>
          <a:lstStyle/>
          <a:p>
            <a:r>
              <a:rPr kumimoji="1" lang="en-US" altLang="ja-JP" sz="2200" b="1" dirty="0" smtClean="0"/>
              <a:t>EV sample</a:t>
            </a:r>
            <a:endParaRPr kumimoji="1" lang="ja-JP" altLang="en-US" sz="2200" b="1" dirty="0"/>
          </a:p>
        </p:txBody>
      </p:sp>
      <p:sp>
        <p:nvSpPr>
          <p:cNvPr id="11" name="テキスト ボックス 10"/>
          <p:cNvSpPr txBox="1"/>
          <p:nvPr/>
        </p:nvSpPr>
        <p:spPr>
          <a:xfrm>
            <a:off x="354400" y="4384219"/>
            <a:ext cx="784189" cy="430887"/>
          </a:xfrm>
          <a:prstGeom prst="rect">
            <a:avLst/>
          </a:prstGeom>
          <a:noFill/>
        </p:spPr>
        <p:txBody>
          <a:bodyPr wrap="none" rtlCol="0">
            <a:spAutoFit/>
          </a:bodyPr>
          <a:lstStyle/>
          <a:p>
            <a:r>
              <a:rPr kumimoji="1" lang="en-US" altLang="ja-JP" sz="2200" b="1" dirty="0" smtClean="0"/>
              <a:t>FLAG</a:t>
            </a:r>
            <a:endParaRPr kumimoji="1" lang="ja-JP" altLang="en-US" sz="2200" b="1" dirty="0"/>
          </a:p>
        </p:txBody>
      </p:sp>
      <p:sp>
        <p:nvSpPr>
          <p:cNvPr id="12" name="テキスト ボックス 11"/>
          <p:cNvSpPr txBox="1"/>
          <p:nvPr/>
        </p:nvSpPr>
        <p:spPr>
          <a:xfrm>
            <a:off x="3478983" y="4384219"/>
            <a:ext cx="784189" cy="430887"/>
          </a:xfrm>
          <a:prstGeom prst="rect">
            <a:avLst/>
          </a:prstGeom>
          <a:noFill/>
        </p:spPr>
        <p:txBody>
          <a:bodyPr wrap="none" rtlCol="0">
            <a:spAutoFit/>
          </a:bodyPr>
          <a:lstStyle/>
          <a:p>
            <a:r>
              <a:rPr kumimoji="1" lang="en-US" altLang="ja-JP" sz="2200" b="1" dirty="0" smtClean="0"/>
              <a:t>FLAG</a:t>
            </a:r>
            <a:endParaRPr kumimoji="1" lang="ja-JP" altLang="en-US" sz="2200" b="1" dirty="0"/>
          </a:p>
        </p:txBody>
      </p:sp>
      <p:sp>
        <p:nvSpPr>
          <p:cNvPr id="13" name="テキスト ボックス 12"/>
          <p:cNvSpPr txBox="1"/>
          <p:nvPr/>
        </p:nvSpPr>
        <p:spPr>
          <a:xfrm>
            <a:off x="-87494" y="4906071"/>
            <a:ext cx="1267858" cy="430887"/>
          </a:xfrm>
          <a:prstGeom prst="rect">
            <a:avLst/>
          </a:prstGeom>
          <a:noFill/>
        </p:spPr>
        <p:txBody>
          <a:bodyPr wrap="none" rtlCol="0">
            <a:spAutoFit/>
          </a:bodyPr>
          <a:lstStyle/>
          <a:p>
            <a:r>
              <a:rPr lang="en-US" altLang="ja-JP" sz="2200" b="1" dirty="0" smtClean="0">
                <a:latin typeface="Symbol" charset="2"/>
                <a:cs typeface="Symbol" charset="2"/>
              </a:rPr>
              <a:t>b</a:t>
            </a:r>
            <a:r>
              <a:rPr lang="en-US" altLang="ja-JP" sz="2200" b="1" dirty="0" smtClean="0"/>
              <a:t>-tubulin</a:t>
            </a:r>
            <a:endParaRPr kumimoji="1" lang="ja-JP" altLang="en-US" sz="2200" b="1" dirty="0"/>
          </a:p>
        </p:txBody>
      </p:sp>
      <p:sp>
        <p:nvSpPr>
          <p:cNvPr id="14" name="テキスト ボックス 13"/>
          <p:cNvSpPr txBox="1"/>
          <p:nvPr/>
        </p:nvSpPr>
        <p:spPr>
          <a:xfrm rot="18900000">
            <a:off x="4083197" y="5457068"/>
            <a:ext cx="819317" cy="430887"/>
          </a:xfrm>
          <a:prstGeom prst="rect">
            <a:avLst/>
          </a:prstGeom>
          <a:noFill/>
        </p:spPr>
        <p:txBody>
          <a:bodyPr wrap="none" rtlCol="0">
            <a:spAutoFit/>
          </a:bodyPr>
          <a:lstStyle/>
          <a:p>
            <a:r>
              <a:rPr kumimoji="1" lang="en-US" altLang="ja-JP" sz="2200" b="1" dirty="0" smtClean="0"/>
              <a:t>mock</a:t>
            </a:r>
            <a:endParaRPr kumimoji="1" lang="ja-JP" altLang="en-US" sz="2200" b="1" dirty="0"/>
          </a:p>
        </p:txBody>
      </p:sp>
      <p:sp>
        <p:nvSpPr>
          <p:cNvPr id="17" name="テキスト ボックス 16"/>
          <p:cNvSpPr txBox="1"/>
          <p:nvPr/>
        </p:nvSpPr>
        <p:spPr>
          <a:xfrm>
            <a:off x="3604017" y="4905521"/>
            <a:ext cx="659155" cy="430887"/>
          </a:xfrm>
          <a:prstGeom prst="rect">
            <a:avLst/>
          </a:prstGeom>
          <a:noFill/>
        </p:spPr>
        <p:txBody>
          <a:bodyPr wrap="none" rtlCol="0">
            <a:spAutoFit/>
          </a:bodyPr>
          <a:lstStyle/>
          <a:p>
            <a:r>
              <a:rPr kumimoji="1" lang="en-US" altLang="ja-JP" sz="2200" b="1" dirty="0" smtClean="0"/>
              <a:t>CD9</a:t>
            </a:r>
            <a:endParaRPr kumimoji="1" lang="ja-JP" altLang="en-US" sz="2200" b="1" dirty="0"/>
          </a:p>
        </p:txBody>
      </p:sp>
      <p:cxnSp>
        <p:nvCxnSpPr>
          <p:cNvPr id="18" name="直線コネクタ 17"/>
          <p:cNvCxnSpPr/>
          <p:nvPr/>
        </p:nvCxnSpPr>
        <p:spPr>
          <a:xfrm>
            <a:off x="1105169" y="4281408"/>
            <a:ext cx="21204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4235004" y="4281408"/>
            <a:ext cx="21204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図 19"/>
          <p:cNvPicPr>
            <a:picLocks noChangeAspect="1"/>
          </p:cNvPicPr>
          <p:nvPr/>
        </p:nvPicPr>
        <p:blipFill>
          <a:blip r:embed="rId2"/>
          <a:stretch>
            <a:fillRect/>
          </a:stretch>
        </p:blipFill>
        <p:spPr>
          <a:xfrm>
            <a:off x="4212284" y="4917739"/>
            <a:ext cx="2169074" cy="456716"/>
          </a:xfrm>
          <a:prstGeom prst="rect">
            <a:avLst/>
          </a:prstGeom>
          <a:ln>
            <a:solidFill>
              <a:srgbClr val="000000"/>
            </a:solidFill>
          </a:ln>
        </p:spPr>
      </p:pic>
      <p:pic>
        <p:nvPicPr>
          <p:cNvPr id="21" name="図 20"/>
          <p:cNvPicPr>
            <a:picLocks noChangeAspect="1"/>
          </p:cNvPicPr>
          <p:nvPr/>
        </p:nvPicPr>
        <p:blipFill>
          <a:blip r:embed="rId3"/>
          <a:stretch>
            <a:fillRect/>
          </a:stretch>
        </p:blipFill>
        <p:spPr>
          <a:xfrm>
            <a:off x="4212284" y="4375102"/>
            <a:ext cx="2169074" cy="456716"/>
          </a:xfrm>
          <a:prstGeom prst="rect">
            <a:avLst/>
          </a:prstGeom>
          <a:ln>
            <a:solidFill>
              <a:srgbClr val="000000"/>
            </a:solidFill>
          </a:ln>
        </p:spPr>
      </p:pic>
      <p:pic>
        <p:nvPicPr>
          <p:cNvPr id="22" name="図 21"/>
          <p:cNvPicPr>
            <a:picLocks noChangeAspect="1"/>
          </p:cNvPicPr>
          <p:nvPr/>
        </p:nvPicPr>
        <p:blipFill>
          <a:blip r:embed="rId4"/>
          <a:stretch>
            <a:fillRect/>
          </a:stretch>
        </p:blipFill>
        <p:spPr>
          <a:xfrm>
            <a:off x="1086422" y="4375102"/>
            <a:ext cx="2169074" cy="456716"/>
          </a:xfrm>
          <a:prstGeom prst="rect">
            <a:avLst/>
          </a:prstGeom>
          <a:ln>
            <a:solidFill>
              <a:srgbClr val="000000"/>
            </a:solidFill>
          </a:ln>
        </p:spPr>
      </p:pic>
      <p:pic>
        <p:nvPicPr>
          <p:cNvPr id="24" name="図 23"/>
          <p:cNvPicPr>
            <a:picLocks noChangeAspect="1"/>
          </p:cNvPicPr>
          <p:nvPr/>
        </p:nvPicPr>
        <p:blipFill>
          <a:blip r:embed="rId5"/>
          <a:stretch>
            <a:fillRect/>
          </a:stretch>
        </p:blipFill>
        <p:spPr>
          <a:xfrm>
            <a:off x="1088571" y="4917739"/>
            <a:ext cx="2166925" cy="456716"/>
          </a:xfrm>
          <a:prstGeom prst="rect">
            <a:avLst/>
          </a:prstGeom>
          <a:ln>
            <a:solidFill>
              <a:schemeClr val="tx1"/>
            </a:solidFill>
          </a:ln>
        </p:spPr>
      </p:pic>
      <p:sp>
        <p:nvSpPr>
          <p:cNvPr id="25" name="テキスト ボックス 24"/>
          <p:cNvSpPr txBox="1"/>
          <p:nvPr/>
        </p:nvSpPr>
        <p:spPr>
          <a:xfrm>
            <a:off x="3435996" y="5374455"/>
            <a:ext cx="928008" cy="430887"/>
          </a:xfrm>
          <a:prstGeom prst="rect">
            <a:avLst/>
          </a:prstGeom>
          <a:noFill/>
        </p:spPr>
        <p:txBody>
          <a:bodyPr wrap="none" rtlCol="0">
            <a:spAutoFit/>
          </a:bodyPr>
          <a:lstStyle/>
          <a:p>
            <a:r>
              <a:rPr kumimoji="1" lang="en-US" altLang="ja-JP" sz="2200" b="1" dirty="0" smtClean="0"/>
              <a:t>vector</a:t>
            </a:r>
            <a:endParaRPr kumimoji="1" lang="ja-JP" altLang="en-US" sz="2200" b="1" dirty="0"/>
          </a:p>
        </p:txBody>
      </p:sp>
      <p:pic>
        <p:nvPicPr>
          <p:cNvPr id="2" name="図 1"/>
          <p:cNvPicPr>
            <a:picLocks noChangeAspect="1"/>
          </p:cNvPicPr>
          <p:nvPr/>
        </p:nvPicPr>
        <p:blipFill>
          <a:blip r:embed="rId6"/>
          <a:stretch>
            <a:fillRect/>
          </a:stretch>
        </p:blipFill>
        <p:spPr>
          <a:xfrm>
            <a:off x="2169622" y="1102602"/>
            <a:ext cx="4787277" cy="555243"/>
          </a:xfrm>
          <a:prstGeom prst="rect">
            <a:avLst/>
          </a:prstGeom>
          <a:ln>
            <a:solidFill>
              <a:srgbClr val="000000"/>
            </a:solidFill>
          </a:ln>
        </p:spPr>
      </p:pic>
      <p:sp>
        <p:nvSpPr>
          <p:cNvPr id="28" name="テキスト ボックス 27"/>
          <p:cNvSpPr txBox="1"/>
          <p:nvPr/>
        </p:nvSpPr>
        <p:spPr>
          <a:xfrm>
            <a:off x="354400" y="1162960"/>
            <a:ext cx="1833630" cy="430887"/>
          </a:xfrm>
          <a:prstGeom prst="rect">
            <a:avLst/>
          </a:prstGeom>
          <a:noFill/>
        </p:spPr>
        <p:txBody>
          <a:bodyPr wrap="none" rtlCol="0">
            <a:spAutoFit/>
          </a:bodyPr>
          <a:lstStyle/>
          <a:p>
            <a:r>
              <a:rPr kumimoji="1" lang="en-US" altLang="ja-JP" sz="2200" b="1" dirty="0" smtClean="0"/>
              <a:t>WB:</a:t>
            </a:r>
            <a:r>
              <a:rPr kumimoji="1" lang="ja-JP" altLang="en-US" sz="2200" b="1" dirty="0" smtClean="0"/>
              <a:t> </a:t>
            </a:r>
            <a:r>
              <a:rPr kumimoji="1" lang="en-US" altLang="ja-JP" sz="2200" b="1" dirty="0" smtClean="0"/>
              <a:t>Ubiquitin</a:t>
            </a:r>
            <a:endParaRPr kumimoji="1" lang="ja-JP" altLang="en-US" sz="2200" b="1" dirty="0"/>
          </a:p>
        </p:txBody>
      </p:sp>
      <p:sp>
        <p:nvSpPr>
          <p:cNvPr id="30" name="テキスト ボックス 29"/>
          <p:cNvSpPr txBox="1"/>
          <p:nvPr/>
        </p:nvSpPr>
        <p:spPr>
          <a:xfrm>
            <a:off x="7131862" y="1247751"/>
            <a:ext cx="470652" cy="430887"/>
          </a:xfrm>
          <a:prstGeom prst="rect">
            <a:avLst/>
          </a:prstGeom>
          <a:noFill/>
        </p:spPr>
        <p:txBody>
          <a:bodyPr wrap="none" rtlCol="0">
            <a:spAutoFit/>
          </a:bodyPr>
          <a:lstStyle/>
          <a:p>
            <a:r>
              <a:rPr kumimoji="1" lang="en-US" altLang="ja-JP" sz="2200" b="1" dirty="0" smtClean="0"/>
              <a:t>35</a:t>
            </a:r>
            <a:endParaRPr kumimoji="1" lang="ja-JP" altLang="en-US" sz="2200" b="1" dirty="0"/>
          </a:p>
        </p:txBody>
      </p:sp>
      <p:cxnSp>
        <p:nvCxnSpPr>
          <p:cNvPr id="31" name="直線コネクタ 30"/>
          <p:cNvCxnSpPr/>
          <p:nvPr/>
        </p:nvCxnSpPr>
        <p:spPr>
          <a:xfrm>
            <a:off x="6956899" y="1489115"/>
            <a:ext cx="1944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1855402" y="5375564"/>
            <a:ext cx="582211" cy="430887"/>
          </a:xfrm>
          <a:prstGeom prst="rect">
            <a:avLst/>
          </a:prstGeom>
          <a:noFill/>
        </p:spPr>
        <p:txBody>
          <a:bodyPr wrap="none" rtlCol="0">
            <a:spAutoFit/>
          </a:bodyPr>
          <a:lstStyle/>
          <a:p>
            <a:r>
              <a:rPr kumimoji="1" lang="en-US" altLang="ja-JP" sz="2200" b="1" dirty="0" smtClean="0"/>
              <a:t>WT</a:t>
            </a:r>
            <a:endParaRPr kumimoji="1" lang="ja-JP" altLang="en-US" sz="2200" b="1" dirty="0"/>
          </a:p>
        </p:txBody>
      </p:sp>
      <p:sp>
        <p:nvSpPr>
          <p:cNvPr id="35" name="テキスト ボックス 34"/>
          <p:cNvSpPr txBox="1"/>
          <p:nvPr/>
        </p:nvSpPr>
        <p:spPr>
          <a:xfrm>
            <a:off x="2486933" y="5374455"/>
            <a:ext cx="787395" cy="430887"/>
          </a:xfrm>
          <a:prstGeom prst="rect">
            <a:avLst/>
          </a:prstGeom>
          <a:noFill/>
        </p:spPr>
        <p:txBody>
          <a:bodyPr wrap="none" rtlCol="0">
            <a:spAutoFit/>
          </a:bodyPr>
          <a:lstStyle/>
          <a:p>
            <a:r>
              <a:rPr kumimoji="1" lang="en-US" altLang="ja-JP" sz="2200" b="1" dirty="0" smtClean="0"/>
              <a:t>K32R</a:t>
            </a:r>
            <a:endParaRPr kumimoji="1" lang="ja-JP" altLang="en-US" sz="2200" b="1" dirty="0"/>
          </a:p>
        </p:txBody>
      </p:sp>
      <p:sp>
        <p:nvSpPr>
          <p:cNvPr id="36" name="テキスト ボックス 35"/>
          <p:cNvSpPr txBox="1"/>
          <p:nvPr/>
        </p:nvSpPr>
        <p:spPr>
          <a:xfrm>
            <a:off x="1770766" y="5771977"/>
            <a:ext cx="1503562" cy="430887"/>
          </a:xfrm>
          <a:prstGeom prst="rect">
            <a:avLst/>
          </a:prstGeom>
          <a:noFill/>
        </p:spPr>
        <p:txBody>
          <a:bodyPr wrap="none" rtlCol="0">
            <a:spAutoFit/>
          </a:bodyPr>
          <a:lstStyle/>
          <a:p>
            <a:r>
              <a:rPr kumimoji="1" lang="en-US" altLang="ja-JP" sz="2200" b="1" dirty="0" smtClean="0"/>
              <a:t>AZU1-FLAG</a:t>
            </a:r>
            <a:endParaRPr kumimoji="1" lang="ja-JP" altLang="en-US" sz="2200" b="1" dirty="0"/>
          </a:p>
        </p:txBody>
      </p:sp>
      <p:sp>
        <p:nvSpPr>
          <p:cNvPr id="37" name="テキスト ボックス 36"/>
          <p:cNvSpPr txBox="1"/>
          <p:nvPr/>
        </p:nvSpPr>
        <p:spPr>
          <a:xfrm>
            <a:off x="4995836" y="5376673"/>
            <a:ext cx="582211" cy="430887"/>
          </a:xfrm>
          <a:prstGeom prst="rect">
            <a:avLst/>
          </a:prstGeom>
          <a:noFill/>
        </p:spPr>
        <p:txBody>
          <a:bodyPr wrap="none" rtlCol="0">
            <a:spAutoFit/>
          </a:bodyPr>
          <a:lstStyle/>
          <a:p>
            <a:r>
              <a:rPr kumimoji="1" lang="en-US" altLang="ja-JP" sz="2200" b="1" dirty="0" smtClean="0"/>
              <a:t>WT</a:t>
            </a:r>
            <a:endParaRPr kumimoji="1" lang="ja-JP" altLang="en-US" sz="2200" b="1" dirty="0"/>
          </a:p>
        </p:txBody>
      </p:sp>
      <p:sp>
        <p:nvSpPr>
          <p:cNvPr id="38" name="テキスト ボックス 37"/>
          <p:cNvSpPr txBox="1"/>
          <p:nvPr/>
        </p:nvSpPr>
        <p:spPr>
          <a:xfrm>
            <a:off x="5627367" y="5375564"/>
            <a:ext cx="787395" cy="430887"/>
          </a:xfrm>
          <a:prstGeom prst="rect">
            <a:avLst/>
          </a:prstGeom>
          <a:noFill/>
        </p:spPr>
        <p:txBody>
          <a:bodyPr wrap="none" rtlCol="0">
            <a:spAutoFit/>
          </a:bodyPr>
          <a:lstStyle/>
          <a:p>
            <a:r>
              <a:rPr kumimoji="1" lang="en-US" altLang="ja-JP" sz="2200" b="1" dirty="0" smtClean="0"/>
              <a:t>K32R</a:t>
            </a:r>
            <a:endParaRPr kumimoji="1" lang="ja-JP" altLang="en-US" sz="2200" b="1" dirty="0"/>
          </a:p>
        </p:txBody>
      </p:sp>
      <p:sp>
        <p:nvSpPr>
          <p:cNvPr id="39" name="テキスト ボックス 38"/>
          <p:cNvSpPr txBox="1"/>
          <p:nvPr/>
        </p:nvSpPr>
        <p:spPr>
          <a:xfrm>
            <a:off x="4937236" y="5771977"/>
            <a:ext cx="1503562" cy="430887"/>
          </a:xfrm>
          <a:prstGeom prst="rect">
            <a:avLst/>
          </a:prstGeom>
          <a:noFill/>
        </p:spPr>
        <p:txBody>
          <a:bodyPr wrap="none" rtlCol="0">
            <a:spAutoFit/>
          </a:bodyPr>
          <a:lstStyle/>
          <a:p>
            <a:r>
              <a:rPr kumimoji="1" lang="en-US" altLang="ja-JP" sz="2200" b="1" dirty="0" smtClean="0"/>
              <a:t>AZU1-FLAG</a:t>
            </a:r>
            <a:endParaRPr kumimoji="1" lang="ja-JP" altLang="en-US" sz="2200" b="1" dirty="0"/>
          </a:p>
        </p:txBody>
      </p:sp>
      <p:cxnSp>
        <p:nvCxnSpPr>
          <p:cNvPr id="40" name="直線コネクタ 39"/>
          <p:cNvCxnSpPr/>
          <p:nvPr/>
        </p:nvCxnSpPr>
        <p:spPr>
          <a:xfrm>
            <a:off x="1816866" y="5801200"/>
            <a:ext cx="14004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4951827" y="5807560"/>
            <a:ext cx="14004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5" name="図 44" descr="1 - EV.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5348" y="4478189"/>
            <a:ext cx="2191650" cy="2476662"/>
          </a:xfrm>
          <a:prstGeom prst="rect">
            <a:avLst/>
          </a:prstGeom>
        </p:spPr>
      </p:pic>
      <p:pic>
        <p:nvPicPr>
          <p:cNvPr id="47" name="図 46" descr="1 - WCL.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348" y="2724551"/>
            <a:ext cx="2148877" cy="1875555"/>
          </a:xfrm>
          <a:prstGeom prst="rect">
            <a:avLst/>
          </a:prstGeom>
        </p:spPr>
      </p:pic>
      <p:sp>
        <p:nvSpPr>
          <p:cNvPr id="48" name="テキスト ボックス 15"/>
          <p:cNvSpPr txBox="1">
            <a:spLocks noChangeArrowheads="1"/>
          </p:cNvSpPr>
          <p:nvPr/>
        </p:nvSpPr>
        <p:spPr bwMode="auto">
          <a:xfrm>
            <a:off x="6956899" y="819000"/>
            <a:ext cx="723321" cy="48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18" rIns="91437" bIns="45718">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200" b="1" dirty="0" err="1" smtClean="0">
                <a:latin typeface="+mn-lt"/>
                <a:cs typeface="Times New Roman"/>
              </a:rPr>
              <a:t>kDa</a:t>
            </a:r>
            <a:endParaRPr lang="ja-JP" altLang="en-US" sz="2200" b="1" dirty="0">
              <a:latin typeface="+mn-lt"/>
              <a:cs typeface="Times New Roman"/>
            </a:endParaRPr>
          </a:p>
        </p:txBody>
      </p:sp>
      <p:sp>
        <p:nvSpPr>
          <p:cNvPr id="49" name="テキスト ボックス 48"/>
          <p:cNvSpPr txBox="1"/>
          <p:nvPr/>
        </p:nvSpPr>
        <p:spPr>
          <a:xfrm>
            <a:off x="1686059" y="1657845"/>
            <a:ext cx="487871" cy="430887"/>
          </a:xfrm>
          <a:prstGeom prst="rect">
            <a:avLst/>
          </a:prstGeom>
          <a:noFill/>
        </p:spPr>
        <p:txBody>
          <a:bodyPr wrap="none" rtlCol="0">
            <a:spAutoFit/>
          </a:bodyPr>
          <a:lstStyle/>
          <a:p>
            <a:r>
              <a:rPr kumimoji="1" lang="en-US" altLang="ja-JP" sz="2200" b="1" dirty="0" smtClean="0"/>
              <a:t>IP:</a:t>
            </a:r>
            <a:endParaRPr kumimoji="1" lang="ja-JP" altLang="en-US" sz="2200" b="1" dirty="0"/>
          </a:p>
        </p:txBody>
      </p:sp>
      <p:sp>
        <p:nvSpPr>
          <p:cNvPr id="50" name="テキスト ボックス 49"/>
          <p:cNvSpPr txBox="1"/>
          <p:nvPr/>
        </p:nvSpPr>
        <p:spPr>
          <a:xfrm rot="16200000">
            <a:off x="2415667" y="1749904"/>
            <a:ext cx="573419" cy="430887"/>
          </a:xfrm>
          <a:prstGeom prst="rect">
            <a:avLst/>
          </a:prstGeom>
          <a:noFill/>
        </p:spPr>
        <p:txBody>
          <a:bodyPr wrap="none" rtlCol="0">
            <a:spAutoFit/>
          </a:bodyPr>
          <a:lstStyle/>
          <a:p>
            <a:r>
              <a:rPr kumimoji="1" lang="en-US" altLang="ja-JP" sz="2200" b="1" dirty="0" err="1" smtClean="0"/>
              <a:t>IgG</a:t>
            </a:r>
            <a:endParaRPr kumimoji="1" lang="ja-JP" altLang="en-US" sz="2200" b="1" dirty="0"/>
          </a:p>
        </p:txBody>
      </p:sp>
      <p:sp>
        <p:nvSpPr>
          <p:cNvPr id="51" name="テキスト ボックス 50"/>
          <p:cNvSpPr txBox="1"/>
          <p:nvPr/>
        </p:nvSpPr>
        <p:spPr>
          <a:xfrm rot="16200000">
            <a:off x="3875363" y="1749904"/>
            <a:ext cx="573419" cy="430887"/>
          </a:xfrm>
          <a:prstGeom prst="rect">
            <a:avLst/>
          </a:prstGeom>
          <a:noFill/>
        </p:spPr>
        <p:txBody>
          <a:bodyPr wrap="none" rtlCol="0">
            <a:spAutoFit/>
          </a:bodyPr>
          <a:lstStyle/>
          <a:p>
            <a:r>
              <a:rPr kumimoji="1" lang="en-US" altLang="ja-JP" sz="2200" b="1" dirty="0" err="1" smtClean="0"/>
              <a:t>IgG</a:t>
            </a:r>
            <a:endParaRPr kumimoji="1" lang="ja-JP" altLang="en-US" sz="2200" b="1" dirty="0"/>
          </a:p>
        </p:txBody>
      </p:sp>
      <p:sp>
        <p:nvSpPr>
          <p:cNvPr id="52" name="テキスト ボックス 51"/>
          <p:cNvSpPr txBox="1"/>
          <p:nvPr/>
        </p:nvSpPr>
        <p:spPr>
          <a:xfrm rot="16200000">
            <a:off x="5381193" y="1749904"/>
            <a:ext cx="573419" cy="430887"/>
          </a:xfrm>
          <a:prstGeom prst="rect">
            <a:avLst/>
          </a:prstGeom>
          <a:noFill/>
        </p:spPr>
        <p:txBody>
          <a:bodyPr wrap="none" rtlCol="0">
            <a:spAutoFit/>
          </a:bodyPr>
          <a:lstStyle/>
          <a:p>
            <a:r>
              <a:rPr kumimoji="1" lang="en-US" altLang="ja-JP" sz="2200" b="1" dirty="0" err="1" smtClean="0"/>
              <a:t>IgG</a:t>
            </a:r>
            <a:endParaRPr kumimoji="1" lang="ja-JP" altLang="en-US" sz="2200" b="1" dirty="0"/>
          </a:p>
        </p:txBody>
      </p:sp>
      <p:sp>
        <p:nvSpPr>
          <p:cNvPr id="53" name="テキスト ボックス 52"/>
          <p:cNvSpPr txBox="1"/>
          <p:nvPr/>
        </p:nvSpPr>
        <p:spPr>
          <a:xfrm rot="16200000">
            <a:off x="2938746" y="1925867"/>
            <a:ext cx="966931" cy="430887"/>
          </a:xfrm>
          <a:prstGeom prst="rect">
            <a:avLst/>
          </a:prstGeom>
          <a:noFill/>
        </p:spPr>
        <p:txBody>
          <a:bodyPr wrap="none" rtlCol="0">
            <a:spAutoFit/>
          </a:bodyPr>
          <a:lstStyle/>
          <a:p>
            <a:r>
              <a:rPr kumimoji="1" lang="en-US" altLang="ja-JP" sz="2200" b="1" dirty="0" err="1" smtClean="0">
                <a:latin typeface="Symbol" charset="2"/>
                <a:cs typeface="Symbol" charset="2"/>
              </a:rPr>
              <a:t>a</a:t>
            </a:r>
            <a:r>
              <a:rPr lang="en-US" altLang="ja-JP" sz="2200" b="1" dirty="0" err="1"/>
              <a:t>F</a:t>
            </a:r>
            <a:r>
              <a:rPr kumimoji="1" lang="en-US" altLang="ja-JP" sz="2200" b="1" dirty="0" err="1" smtClean="0"/>
              <a:t>LAG</a:t>
            </a:r>
            <a:endParaRPr kumimoji="1" lang="ja-JP" altLang="en-US" sz="2200" b="1" dirty="0"/>
          </a:p>
        </p:txBody>
      </p:sp>
      <p:sp>
        <p:nvSpPr>
          <p:cNvPr id="54" name="テキスト ボックス 53"/>
          <p:cNvSpPr txBox="1"/>
          <p:nvPr/>
        </p:nvSpPr>
        <p:spPr>
          <a:xfrm rot="16200000">
            <a:off x="4410868" y="1925866"/>
            <a:ext cx="966931" cy="430887"/>
          </a:xfrm>
          <a:prstGeom prst="rect">
            <a:avLst/>
          </a:prstGeom>
          <a:noFill/>
        </p:spPr>
        <p:txBody>
          <a:bodyPr wrap="none" rtlCol="0">
            <a:spAutoFit/>
          </a:bodyPr>
          <a:lstStyle/>
          <a:p>
            <a:r>
              <a:rPr kumimoji="1" lang="en-US" altLang="ja-JP" sz="2200" b="1" dirty="0" err="1" smtClean="0">
                <a:latin typeface="Symbol" charset="2"/>
                <a:cs typeface="Symbol" charset="2"/>
              </a:rPr>
              <a:t>a</a:t>
            </a:r>
            <a:r>
              <a:rPr lang="en-US" altLang="ja-JP" sz="2200" b="1" dirty="0" err="1"/>
              <a:t>F</a:t>
            </a:r>
            <a:r>
              <a:rPr kumimoji="1" lang="en-US" altLang="ja-JP" sz="2200" b="1" dirty="0" err="1" smtClean="0"/>
              <a:t>LAG</a:t>
            </a:r>
            <a:endParaRPr kumimoji="1" lang="ja-JP" altLang="en-US" sz="2200" b="1" dirty="0"/>
          </a:p>
        </p:txBody>
      </p:sp>
      <p:sp>
        <p:nvSpPr>
          <p:cNvPr id="55" name="テキスト ボックス 54"/>
          <p:cNvSpPr txBox="1"/>
          <p:nvPr/>
        </p:nvSpPr>
        <p:spPr>
          <a:xfrm rot="16200000">
            <a:off x="5931296" y="1925867"/>
            <a:ext cx="966931" cy="430887"/>
          </a:xfrm>
          <a:prstGeom prst="rect">
            <a:avLst/>
          </a:prstGeom>
          <a:noFill/>
        </p:spPr>
        <p:txBody>
          <a:bodyPr wrap="none" rtlCol="0">
            <a:spAutoFit/>
          </a:bodyPr>
          <a:lstStyle/>
          <a:p>
            <a:r>
              <a:rPr kumimoji="1" lang="en-US" altLang="ja-JP" sz="2200" b="1" dirty="0" err="1" smtClean="0">
                <a:latin typeface="Symbol" charset="2"/>
                <a:cs typeface="Symbol" charset="2"/>
              </a:rPr>
              <a:t>a</a:t>
            </a:r>
            <a:r>
              <a:rPr lang="en-US" altLang="ja-JP" sz="2200" b="1" dirty="0" err="1"/>
              <a:t>F</a:t>
            </a:r>
            <a:r>
              <a:rPr kumimoji="1" lang="en-US" altLang="ja-JP" sz="2200" b="1" dirty="0" err="1" smtClean="0"/>
              <a:t>LAG</a:t>
            </a:r>
            <a:endParaRPr kumimoji="1" lang="ja-JP" altLang="en-US" sz="2200" b="1" dirty="0"/>
          </a:p>
        </p:txBody>
      </p:sp>
      <p:sp>
        <p:nvSpPr>
          <p:cNvPr id="57" name="テキスト ボックス 56"/>
          <p:cNvSpPr txBox="1"/>
          <p:nvPr/>
        </p:nvSpPr>
        <p:spPr>
          <a:xfrm>
            <a:off x="2760456" y="2799000"/>
            <a:ext cx="819317" cy="430887"/>
          </a:xfrm>
          <a:prstGeom prst="rect">
            <a:avLst/>
          </a:prstGeom>
          <a:noFill/>
        </p:spPr>
        <p:txBody>
          <a:bodyPr wrap="none" rtlCol="0">
            <a:spAutoFit/>
          </a:bodyPr>
          <a:lstStyle/>
          <a:p>
            <a:r>
              <a:rPr kumimoji="1" lang="en-US" altLang="ja-JP" sz="2200" b="1" dirty="0" smtClean="0"/>
              <a:t>mock</a:t>
            </a:r>
            <a:endParaRPr kumimoji="1" lang="ja-JP" altLang="en-US" sz="2200" b="1" dirty="0"/>
          </a:p>
        </p:txBody>
      </p:sp>
      <p:sp>
        <p:nvSpPr>
          <p:cNvPr id="58" name="テキスト ボックス 57"/>
          <p:cNvSpPr txBox="1"/>
          <p:nvPr/>
        </p:nvSpPr>
        <p:spPr>
          <a:xfrm>
            <a:off x="4343070" y="2571634"/>
            <a:ext cx="582211" cy="430887"/>
          </a:xfrm>
          <a:prstGeom prst="rect">
            <a:avLst/>
          </a:prstGeom>
          <a:noFill/>
        </p:spPr>
        <p:txBody>
          <a:bodyPr wrap="none" rtlCol="0">
            <a:spAutoFit/>
          </a:bodyPr>
          <a:lstStyle/>
          <a:p>
            <a:r>
              <a:rPr kumimoji="1" lang="en-US" altLang="ja-JP" sz="2200" b="1" dirty="0" smtClean="0"/>
              <a:t>WT</a:t>
            </a:r>
            <a:endParaRPr kumimoji="1" lang="ja-JP" altLang="en-US" sz="2200" b="1" dirty="0"/>
          </a:p>
        </p:txBody>
      </p:sp>
      <p:sp>
        <p:nvSpPr>
          <p:cNvPr id="59" name="テキスト ボックス 58"/>
          <p:cNvSpPr txBox="1"/>
          <p:nvPr/>
        </p:nvSpPr>
        <p:spPr>
          <a:xfrm>
            <a:off x="5634950" y="2571634"/>
            <a:ext cx="787395" cy="430887"/>
          </a:xfrm>
          <a:prstGeom prst="rect">
            <a:avLst/>
          </a:prstGeom>
          <a:noFill/>
        </p:spPr>
        <p:txBody>
          <a:bodyPr wrap="none" rtlCol="0">
            <a:spAutoFit/>
          </a:bodyPr>
          <a:lstStyle/>
          <a:p>
            <a:r>
              <a:rPr kumimoji="1" lang="en-US" altLang="ja-JP" sz="2200" b="1" dirty="0" smtClean="0"/>
              <a:t>K32R</a:t>
            </a:r>
            <a:endParaRPr kumimoji="1" lang="ja-JP" altLang="en-US" sz="2200" b="1" dirty="0"/>
          </a:p>
        </p:txBody>
      </p:sp>
      <p:sp>
        <p:nvSpPr>
          <p:cNvPr id="60" name="テキスト ボックス 59"/>
          <p:cNvSpPr txBox="1"/>
          <p:nvPr/>
        </p:nvSpPr>
        <p:spPr>
          <a:xfrm>
            <a:off x="1241614" y="2799433"/>
            <a:ext cx="1025024" cy="430887"/>
          </a:xfrm>
          <a:prstGeom prst="rect">
            <a:avLst/>
          </a:prstGeom>
          <a:noFill/>
        </p:spPr>
        <p:txBody>
          <a:bodyPr wrap="none" rtlCol="0">
            <a:spAutoFit/>
          </a:bodyPr>
          <a:lstStyle/>
          <a:p>
            <a:r>
              <a:rPr kumimoji="1" lang="en-US" altLang="ja-JP" sz="2200" b="1" dirty="0" smtClean="0"/>
              <a:t>Vector:</a:t>
            </a:r>
            <a:endParaRPr kumimoji="1" lang="ja-JP" altLang="en-US" sz="2200" b="1" dirty="0"/>
          </a:p>
        </p:txBody>
      </p:sp>
      <p:sp>
        <p:nvSpPr>
          <p:cNvPr id="61" name="テキスト ボックス 60"/>
          <p:cNvSpPr txBox="1"/>
          <p:nvPr/>
        </p:nvSpPr>
        <p:spPr>
          <a:xfrm>
            <a:off x="4596022" y="2979000"/>
            <a:ext cx="1503562" cy="430887"/>
          </a:xfrm>
          <a:prstGeom prst="rect">
            <a:avLst/>
          </a:prstGeom>
          <a:noFill/>
        </p:spPr>
        <p:txBody>
          <a:bodyPr wrap="none" rtlCol="0">
            <a:spAutoFit/>
          </a:bodyPr>
          <a:lstStyle/>
          <a:p>
            <a:r>
              <a:rPr kumimoji="1" lang="en-US" altLang="ja-JP" sz="2200" b="1" dirty="0" smtClean="0"/>
              <a:t>AZU1-FLAG</a:t>
            </a:r>
            <a:endParaRPr kumimoji="1" lang="ja-JP" altLang="en-US" sz="2200" b="1" dirty="0"/>
          </a:p>
        </p:txBody>
      </p:sp>
      <p:cxnSp>
        <p:nvCxnSpPr>
          <p:cNvPr id="62" name="直線コネクタ 61"/>
          <p:cNvCxnSpPr/>
          <p:nvPr/>
        </p:nvCxnSpPr>
        <p:spPr>
          <a:xfrm>
            <a:off x="3866157" y="2970728"/>
            <a:ext cx="29844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a:off x="2395150" y="2606651"/>
            <a:ext cx="14004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a:off x="3895822" y="2606651"/>
            <a:ext cx="14004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5399384" y="2606651"/>
            <a:ext cx="14004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正方形/長方形 68"/>
          <p:cNvSpPr/>
          <p:nvPr/>
        </p:nvSpPr>
        <p:spPr>
          <a:xfrm>
            <a:off x="10886" y="234000"/>
            <a:ext cx="7767000" cy="477054"/>
          </a:xfrm>
          <a:prstGeom prst="rect">
            <a:avLst/>
          </a:prstGeom>
        </p:spPr>
        <p:txBody>
          <a:bodyPr wrap="square">
            <a:spAutoFit/>
          </a:bodyPr>
          <a:lstStyle/>
          <a:p>
            <a:r>
              <a:rPr lang="en-US" altLang="ja-JP" sz="2500" b="1" dirty="0" smtClean="0">
                <a:solidFill>
                  <a:schemeClr val="bg1"/>
                </a:solidFill>
                <a:latin typeface="Century" panose="02040604050505020304" pitchFamily="18" charset="0"/>
              </a:rPr>
              <a:t>Ubiquitination is essential for AZU1 sorting to EV</a:t>
            </a:r>
            <a:endParaRPr lang="en-US" altLang="ja-JP" sz="2500" b="1" dirty="0">
              <a:solidFill>
                <a:schemeClr val="bg1"/>
              </a:solidFill>
              <a:latin typeface="Century" panose="02040604050505020304" pitchFamily="18" charset="0"/>
            </a:endParaRPr>
          </a:p>
        </p:txBody>
      </p:sp>
      <p:sp>
        <p:nvSpPr>
          <p:cNvPr id="3" name="角丸四角形 2"/>
          <p:cNvSpPr/>
          <p:nvPr/>
        </p:nvSpPr>
        <p:spPr>
          <a:xfrm>
            <a:off x="4560125" y="1001500"/>
            <a:ext cx="720000" cy="1620000"/>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角丸四角形 69"/>
          <p:cNvSpPr/>
          <p:nvPr/>
        </p:nvSpPr>
        <p:spPr>
          <a:xfrm>
            <a:off x="6057000" y="987125"/>
            <a:ext cx="720000" cy="1620000"/>
          </a:xfrm>
          <a:prstGeom prst="roundRect">
            <a:avLst/>
          </a:prstGeom>
          <a:solidFill>
            <a:srgbClr val="0000FF"/>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70"/>
          <p:cNvSpPr/>
          <p:nvPr/>
        </p:nvSpPr>
        <p:spPr>
          <a:xfrm>
            <a:off x="4875125" y="4329000"/>
            <a:ext cx="720000" cy="1440000"/>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角丸四角形 71"/>
          <p:cNvSpPr/>
          <p:nvPr/>
        </p:nvSpPr>
        <p:spPr>
          <a:xfrm>
            <a:off x="5607000" y="4314625"/>
            <a:ext cx="720000" cy="1440000"/>
          </a:xfrm>
          <a:prstGeom prst="roundRect">
            <a:avLst/>
          </a:prstGeom>
          <a:solidFill>
            <a:srgbClr val="0000FF"/>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855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00" y="1539000"/>
            <a:ext cx="3188770" cy="3780000"/>
          </a:xfrm>
          <a:prstGeom prst="rect">
            <a:avLst/>
          </a:prstGeom>
        </p:spPr>
      </p:pic>
      <p:sp>
        <p:nvSpPr>
          <p:cNvPr id="5" name="正方形/長方形 4"/>
          <p:cNvSpPr/>
          <p:nvPr/>
        </p:nvSpPr>
        <p:spPr>
          <a:xfrm>
            <a:off x="342000" y="5319000"/>
            <a:ext cx="3692036" cy="830997"/>
          </a:xfrm>
          <a:prstGeom prst="rect">
            <a:avLst/>
          </a:prstGeom>
        </p:spPr>
        <p:txBody>
          <a:bodyPr wrap="none">
            <a:spAutoFit/>
          </a:bodyPr>
          <a:lstStyle/>
          <a:p>
            <a:pPr marL="285750" indent="-285750">
              <a:lnSpc>
                <a:spcPct val="150000"/>
              </a:lnSpc>
              <a:buFont typeface="Arial" panose="020B0604020202020204" pitchFamily="34" charset="0"/>
              <a:buChar char="•"/>
            </a:pPr>
            <a:r>
              <a:rPr lang="en-US" altLang="ja-JP" sz="1600" b="1" dirty="0" smtClean="0">
                <a:latin typeface="Century" panose="02040604050505020304" pitchFamily="18" charset="0"/>
              </a:rPr>
              <a:t>EV : 5 µg protein (100K×g pellet)</a:t>
            </a:r>
          </a:p>
          <a:p>
            <a:pPr marL="285750" indent="-285750">
              <a:lnSpc>
                <a:spcPct val="150000"/>
              </a:lnSpc>
              <a:buFont typeface="Arial" panose="020B0604020202020204" pitchFamily="34" charset="0"/>
              <a:buChar char="•"/>
            </a:pPr>
            <a:r>
              <a:rPr lang="en-US" altLang="ja-JP" sz="1600" b="1" dirty="0" smtClean="0">
                <a:latin typeface="Century" panose="02040604050505020304" pitchFamily="18" charset="0"/>
              </a:rPr>
              <a:t>Whole cell lysate : 10 µg protein</a:t>
            </a:r>
            <a:endParaRPr lang="ja-JP" altLang="en-US" sz="1600" dirty="0"/>
          </a:p>
        </p:txBody>
      </p:sp>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18848" y="4868771"/>
            <a:ext cx="1369505" cy="1404176"/>
          </a:xfrm>
          <a:prstGeom prst="rect">
            <a:avLst/>
          </a:prstGeom>
        </p:spPr>
      </p:pic>
      <p:sp>
        <p:nvSpPr>
          <p:cNvPr id="7" name="テキスト ボックス 6"/>
          <p:cNvSpPr txBox="1"/>
          <p:nvPr/>
        </p:nvSpPr>
        <p:spPr>
          <a:xfrm>
            <a:off x="5769974" y="4284000"/>
            <a:ext cx="1614737" cy="584771"/>
          </a:xfrm>
          <a:prstGeom prst="rect">
            <a:avLst/>
          </a:prstGeom>
          <a:noFill/>
        </p:spPr>
        <p:txBody>
          <a:bodyPr wrap="square" lIns="91437" tIns="45718" rIns="91437" bIns="45718" rtlCol="0">
            <a:spAutoFit/>
          </a:bodyPr>
          <a:lstStyle/>
          <a:p>
            <a:pPr algn="ctr"/>
            <a:r>
              <a:rPr lang="en-US" altLang="ja-JP" sz="1600" dirty="0" smtClean="0">
                <a:latin typeface="Times New Roman"/>
                <a:cs typeface="Times New Roman"/>
              </a:rPr>
              <a:t>Caki-1 EV</a:t>
            </a:r>
          </a:p>
          <a:p>
            <a:pPr algn="ctr"/>
            <a:r>
              <a:rPr lang="ja-JP" altLang="ja-JP" sz="1600" dirty="0" smtClean="0">
                <a:latin typeface="Times New Roman"/>
                <a:cs typeface="Times New Roman"/>
              </a:rPr>
              <a:t>(</a:t>
            </a:r>
            <a:r>
              <a:rPr lang="en-US" altLang="ja-JP" sz="1600" dirty="0">
                <a:latin typeface="Times New Roman"/>
                <a:cs typeface="Times New Roman"/>
              </a:rPr>
              <a:t>PKH67)</a:t>
            </a:r>
          </a:p>
        </p:txBody>
      </p:sp>
      <p:cxnSp>
        <p:nvCxnSpPr>
          <p:cNvPr id="8" name="直線コネクタ 7"/>
          <p:cNvCxnSpPr/>
          <p:nvPr/>
        </p:nvCxnSpPr>
        <p:spPr>
          <a:xfrm>
            <a:off x="6830926" y="6169940"/>
            <a:ext cx="396000" cy="0"/>
          </a:xfrm>
          <a:prstGeom prst="line">
            <a:avLst/>
          </a:prstGeom>
          <a:ln w="254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図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14588" y="4868771"/>
            <a:ext cx="1369505" cy="1404176"/>
          </a:xfrm>
          <a:prstGeom prst="rect">
            <a:avLst/>
          </a:prstGeom>
        </p:spPr>
      </p:pic>
      <p:sp>
        <p:nvSpPr>
          <p:cNvPr id="10" name="テキスト ボックス 9"/>
          <p:cNvSpPr txBox="1"/>
          <p:nvPr/>
        </p:nvSpPr>
        <p:spPr>
          <a:xfrm>
            <a:off x="7572257" y="4284000"/>
            <a:ext cx="1664289" cy="584771"/>
          </a:xfrm>
          <a:prstGeom prst="rect">
            <a:avLst/>
          </a:prstGeom>
          <a:noFill/>
        </p:spPr>
        <p:txBody>
          <a:bodyPr wrap="square" lIns="91437" tIns="45718" rIns="91437" bIns="45718" rtlCol="0">
            <a:spAutoFit/>
          </a:bodyPr>
          <a:lstStyle/>
          <a:p>
            <a:pPr algn="ctr"/>
            <a:r>
              <a:rPr lang="en-US" altLang="ja-JP" sz="1600" dirty="0" smtClean="0">
                <a:latin typeface="Times New Roman"/>
                <a:cs typeface="Times New Roman"/>
              </a:rPr>
              <a:t>Caki-2 EV</a:t>
            </a:r>
          </a:p>
          <a:p>
            <a:pPr algn="ctr"/>
            <a:r>
              <a:rPr lang="ja-JP" altLang="ja-JP" sz="1600" dirty="0" smtClean="0">
                <a:latin typeface="Times New Roman"/>
                <a:cs typeface="Times New Roman"/>
              </a:rPr>
              <a:t>(</a:t>
            </a:r>
            <a:r>
              <a:rPr lang="en-US" altLang="ja-JP" sz="1600" dirty="0">
                <a:latin typeface="Times New Roman"/>
                <a:cs typeface="Times New Roman"/>
              </a:rPr>
              <a:t>PKH67)</a:t>
            </a:r>
          </a:p>
        </p:txBody>
      </p:sp>
      <p:cxnSp>
        <p:nvCxnSpPr>
          <p:cNvPr id="11" name="直線コネクタ 10"/>
          <p:cNvCxnSpPr/>
          <p:nvPr/>
        </p:nvCxnSpPr>
        <p:spPr>
          <a:xfrm>
            <a:off x="8624637" y="6169940"/>
            <a:ext cx="396000" cy="0"/>
          </a:xfrm>
          <a:prstGeom prst="line">
            <a:avLst/>
          </a:prstGeom>
          <a:ln w="254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図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67000" y="4868771"/>
            <a:ext cx="1369505" cy="1404176"/>
          </a:xfrm>
          <a:prstGeom prst="rect">
            <a:avLst/>
          </a:prstGeom>
        </p:spPr>
      </p:pic>
      <p:sp>
        <p:nvSpPr>
          <p:cNvPr id="13" name="テキスト ボックス 12"/>
          <p:cNvSpPr txBox="1"/>
          <p:nvPr/>
        </p:nvSpPr>
        <p:spPr>
          <a:xfrm>
            <a:off x="4262426" y="4284000"/>
            <a:ext cx="1189203" cy="584771"/>
          </a:xfrm>
          <a:prstGeom prst="rect">
            <a:avLst/>
          </a:prstGeom>
          <a:noFill/>
        </p:spPr>
        <p:txBody>
          <a:bodyPr wrap="square" lIns="91437" tIns="45718" rIns="91437" bIns="45718" rtlCol="0">
            <a:spAutoFit/>
          </a:bodyPr>
          <a:lstStyle/>
          <a:p>
            <a:pPr algn="ctr"/>
            <a:r>
              <a:rPr lang="en-US" altLang="ja-JP" sz="1600" dirty="0" smtClean="0">
                <a:latin typeface="Times New Roman"/>
                <a:cs typeface="Times New Roman"/>
              </a:rPr>
              <a:t>PBS</a:t>
            </a:r>
          </a:p>
          <a:p>
            <a:pPr algn="ctr"/>
            <a:r>
              <a:rPr lang="en-US" altLang="ja-JP" sz="1600" dirty="0" smtClean="0">
                <a:latin typeface="Times New Roman"/>
                <a:cs typeface="Times New Roman"/>
              </a:rPr>
              <a:t>(PKH67)</a:t>
            </a:r>
            <a:endParaRPr lang="en-US" altLang="ja-JP" sz="1600" dirty="0">
              <a:latin typeface="Times New Roman"/>
              <a:cs typeface="Times New Roman"/>
            </a:endParaRPr>
          </a:p>
        </p:txBody>
      </p:sp>
      <p:cxnSp>
        <p:nvCxnSpPr>
          <p:cNvPr id="14" name="直線コネクタ 13"/>
          <p:cNvCxnSpPr/>
          <p:nvPr/>
        </p:nvCxnSpPr>
        <p:spPr>
          <a:xfrm>
            <a:off x="5055629" y="6169940"/>
            <a:ext cx="396000" cy="0"/>
          </a:xfrm>
          <a:prstGeom prst="line">
            <a:avLst/>
          </a:prstGeom>
          <a:ln w="254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8511445" y="5907660"/>
            <a:ext cx="585392" cy="276999"/>
          </a:xfrm>
          <a:prstGeom prst="rect">
            <a:avLst/>
          </a:prstGeom>
          <a:noFill/>
        </p:spPr>
        <p:txBody>
          <a:bodyPr wrap="none" rtlCol="0">
            <a:spAutoFit/>
          </a:bodyPr>
          <a:lstStyle/>
          <a:p>
            <a:r>
              <a:rPr kumimoji="1" lang="en-US" altLang="ja-JP" sz="1200" dirty="0" smtClean="0">
                <a:solidFill>
                  <a:schemeClr val="bg1"/>
                </a:solidFill>
                <a:latin typeface="Times New Roman"/>
                <a:cs typeface="Times New Roman"/>
              </a:rPr>
              <a:t>20 </a:t>
            </a:r>
            <a:r>
              <a:rPr kumimoji="1" lang="en-US" altLang="ja-JP" sz="1200" dirty="0" smtClean="0">
                <a:solidFill>
                  <a:schemeClr val="bg1"/>
                </a:solidFill>
                <a:latin typeface="Symbol" charset="2"/>
                <a:cs typeface="Symbol" charset="2"/>
              </a:rPr>
              <a:t>m</a:t>
            </a:r>
            <a:r>
              <a:rPr kumimoji="1" lang="en-US" altLang="ja-JP" sz="1200" dirty="0" smtClean="0">
                <a:solidFill>
                  <a:schemeClr val="bg1"/>
                </a:solidFill>
                <a:latin typeface="Times New Roman"/>
                <a:cs typeface="Times New Roman"/>
              </a:rPr>
              <a:t>m</a:t>
            </a:r>
            <a:endParaRPr kumimoji="1" lang="ja-JP" altLang="en-US" sz="1200" dirty="0">
              <a:solidFill>
                <a:schemeClr val="bg1"/>
              </a:solidFill>
              <a:latin typeface="Times New Roman"/>
              <a:cs typeface="Times New Roman"/>
            </a:endParaRPr>
          </a:p>
        </p:txBody>
      </p:sp>
      <p:sp>
        <p:nvSpPr>
          <p:cNvPr id="16" name="テキスト ボックス 15"/>
          <p:cNvSpPr txBox="1"/>
          <p:nvPr/>
        </p:nvSpPr>
        <p:spPr>
          <a:xfrm>
            <a:off x="6722277" y="5907660"/>
            <a:ext cx="585392" cy="276999"/>
          </a:xfrm>
          <a:prstGeom prst="rect">
            <a:avLst/>
          </a:prstGeom>
          <a:noFill/>
        </p:spPr>
        <p:txBody>
          <a:bodyPr wrap="none" rtlCol="0">
            <a:spAutoFit/>
          </a:bodyPr>
          <a:lstStyle/>
          <a:p>
            <a:r>
              <a:rPr kumimoji="1" lang="en-US" altLang="ja-JP" sz="1200" dirty="0" smtClean="0">
                <a:solidFill>
                  <a:schemeClr val="bg1"/>
                </a:solidFill>
                <a:latin typeface="Times New Roman"/>
                <a:cs typeface="Times New Roman"/>
              </a:rPr>
              <a:t>20 </a:t>
            </a:r>
            <a:r>
              <a:rPr kumimoji="1" lang="en-US" altLang="ja-JP" sz="1200" dirty="0" smtClean="0">
                <a:solidFill>
                  <a:schemeClr val="bg1"/>
                </a:solidFill>
                <a:latin typeface="Symbol" charset="2"/>
                <a:cs typeface="Symbol" charset="2"/>
              </a:rPr>
              <a:t>m</a:t>
            </a:r>
            <a:r>
              <a:rPr kumimoji="1" lang="en-US" altLang="ja-JP" sz="1200" dirty="0" smtClean="0">
                <a:solidFill>
                  <a:schemeClr val="bg1"/>
                </a:solidFill>
                <a:latin typeface="Times New Roman"/>
                <a:cs typeface="Times New Roman"/>
              </a:rPr>
              <a:t>m</a:t>
            </a:r>
            <a:endParaRPr kumimoji="1" lang="ja-JP" altLang="en-US" sz="1200" dirty="0">
              <a:solidFill>
                <a:schemeClr val="bg1"/>
              </a:solidFill>
              <a:latin typeface="Times New Roman"/>
              <a:cs typeface="Times New Roman"/>
            </a:endParaRPr>
          </a:p>
        </p:txBody>
      </p:sp>
      <p:sp>
        <p:nvSpPr>
          <p:cNvPr id="17" name="テキスト ボックス 16"/>
          <p:cNvSpPr txBox="1"/>
          <p:nvPr/>
        </p:nvSpPr>
        <p:spPr>
          <a:xfrm>
            <a:off x="4951113" y="5907660"/>
            <a:ext cx="585392" cy="276999"/>
          </a:xfrm>
          <a:prstGeom prst="rect">
            <a:avLst/>
          </a:prstGeom>
          <a:noFill/>
        </p:spPr>
        <p:txBody>
          <a:bodyPr wrap="none" rtlCol="0">
            <a:spAutoFit/>
          </a:bodyPr>
          <a:lstStyle/>
          <a:p>
            <a:r>
              <a:rPr kumimoji="1" lang="en-US" altLang="ja-JP" sz="1200" dirty="0" smtClean="0">
                <a:solidFill>
                  <a:schemeClr val="bg1"/>
                </a:solidFill>
                <a:latin typeface="Times New Roman"/>
                <a:cs typeface="Times New Roman"/>
              </a:rPr>
              <a:t>20 </a:t>
            </a:r>
            <a:r>
              <a:rPr kumimoji="1" lang="en-US" altLang="ja-JP" sz="1200" dirty="0" smtClean="0">
                <a:solidFill>
                  <a:schemeClr val="bg1"/>
                </a:solidFill>
                <a:latin typeface="Symbol" charset="2"/>
                <a:cs typeface="Symbol" charset="2"/>
              </a:rPr>
              <a:t>m</a:t>
            </a:r>
            <a:r>
              <a:rPr kumimoji="1" lang="en-US" altLang="ja-JP" sz="1200" dirty="0" smtClean="0">
                <a:solidFill>
                  <a:schemeClr val="bg1"/>
                </a:solidFill>
                <a:latin typeface="Times New Roman"/>
                <a:cs typeface="Times New Roman"/>
              </a:rPr>
              <a:t>m</a:t>
            </a:r>
            <a:endParaRPr kumimoji="1" lang="ja-JP" altLang="en-US" sz="1200" dirty="0">
              <a:solidFill>
                <a:schemeClr val="bg1"/>
              </a:solidFill>
              <a:latin typeface="Times New Roman"/>
              <a:cs typeface="Times New Roman"/>
            </a:endParaRPr>
          </a:p>
        </p:txBody>
      </p:sp>
      <p:pic>
        <p:nvPicPr>
          <p:cNvPr id="18" name="図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2000" y="1179000"/>
            <a:ext cx="1485000" cy="367002"/>
          </a:xfrm>
          <a:prstGeom prst="rect">
            <a:avLst/>
          </a:prstGeom>
        </p:spPr>
      </p:pic>
      <p:sp>
        <p:nvSpPr>
          <p:cNvPr id="20" name="正方形/長方形 19"/>
          <p:cNvSpPr/>
          <p:nvPr/>
        </p:nvSpPr>
        <p:spPr>
          <a:xfrm>
            <a:off x="4862764" y="1484668"/>
            <a:ext cx="3423886" cy="369332"/>
          </a:xfrm>
          <a:prstGeom prst="rect">
            <a:avLst/>
          </a:prstGeom>
        </p:spPr>
        <p:txBody>
          <a:bodyPr wrap="none">
            <a:spAutoFit/>
          </a:bodyPr>
          <a:lstStyle/>
          <a:p>
            <a:pPr algn="ctr"/>
            <a:r>
              <a:rPr lang="en-US" altLang="ja-JP" b="1" dirty="0" smtClean="0">
                <a:latin typeface="Arial Narrow" panose="020B0606020202030204" pitchFamily="34" charset="0"/>
              </a:rPr>
              <a:t>786-O, ACHN, Caki-1, or Caki-2 cells</a:t>
            </a:r>
            <a:endParaRPr lang="ja-JP" altLang="en-US" baseline="30000" dirty="0"/>
          </a:p>
        </p:txBody>
      </p:sp>
      <p:pic>
        <p:nvPicPr>
          <p:cNvPr id="22" name="Picture 2" descr="D:\Research Files\自作お絵描きファイル\Arrow Gold.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5400000">
            <a:off x="6425616" y="1826616"/>
            <a:ext cx="324000" cy="28876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4935447" y="2034000"/>
            <a:ext cx="3326553" cy="400110"/>
          </a:xfrm>
          <a:prstGeom prst="rect">
            <a:avLst/>
          </a:prstGeom>
        </p:spPr>
        <p:txBody>
          <a:bodyPr wrap="none">
            <a:spAutoFit/>
          </a:bodyPr>
          <a:lstStyle/>
          <a:p>
            <a:pPr algn="ctr"/>
            <a:r>
              <a:rPr lang="en-US" altLang="ja-JP" sz="2000" b="1" dirty="0" smtClean="0">
                <a:latin typeface="Arial Narrow" panose="020B0606020202030204" pitchFamily="34" charset="0"/>
              </a:rPr>
              <a:t>Isolate exosomes from medium</a:t>
            </a:r>
            <a:endParaRPr lang="ja-JP" altLang="en-US" sz="2000" dirty="0"/>
          </a:p>
        </p:txBody>
      </p:sp>
      <p:pic>
        <p:nvPicPr>
          <p:cNvPr id="24" name="Picture 2" descr="D:\Research Files\自作お絵描きファイル\Arrow Gold.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5400000">
            <a:off x="6443547" y="2456616"/>
            <a:ext cx="324000" cy="2887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図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77000" y="3294000"/>
            <a:ext cx="1485000" cy="367002"/>
          </a:xfrm>
          <a:prstGeom prst="rect">
            <a:avLst/>
          </a:prstGeom>
        </p:spPr>
      </p:pic>
      <p:sp>
        <p:nvSpPr>
          <p:cNvPr id="31" name="正方形/長方形 30"/>
          <p:cNvSpPr/>
          <p:nvPr/>
        </p:nvSpPr>
        <p:spPr>
          <a:xfrm>
            <a:off x="6912000" y="2349000"/>
            <a:ext cx="1917512" cy="830997"/>
          </a:xfrm>
          <a:prstGeom prst="rect">
            <a:avLst/>
          </a:prstGeom>
        </p:spPr>
        <p:txBody>
          <a:bodyPr wrap="none">
            <a:spAutoFit/>
          </a:bodyPr>
          <a:lstStyle/>
          <a:p>
            <a:pPr algn="ctr"/>
            <a:r>
              <a:rPr lang="en-US" altLang="ja-JP" sz="1600" b="1" dirty="0" smtClean="0">
                <a:latin typeface="Arial Narrow" panose="020B0606020202030204" pitchFamily="34" charset="0"/>
              </a:rPr>
              <a:t>Label exosomes with </a:t>
            </a:r>
          </a:p>
          <a:p>
            <a:pPr algn="ctr"/>
            <a:r>
              <a:rPr lang="en-US" altLang="ja-JP" sz="1600" b="1" dirty="0" smtClean="0">
                <a:latin typeface="Arial Narrow" panose="020B0606020202030204" pitchFamily="34" charset="0"/>
              </a:rPr>
              <a:t>fluorescence dye</a:t>
            </a:r>
          </a:p>
          <a:p>
            <a:pPr algn="ctr"/>
            <a:r>
              <a:rPr lang="en-US" altLang="ja-JP" sz="1600" b="1" dirty="0" smtClean="0">
                <a:latin typeface="Arial Narrow" panose="020B0606020202030204" pitchFamily="34" charset="0"/>
              </a:rPr>
              <a:t>(PKH67)</a:t>
            </a:r>
            <a:endParaRPr lang="ja-JP" altLang="en-US" sz="1600" dirty="0"/>
          </a:p>
        </p:txBody>
      </p:sp>
      <p:sp>
        <p:nvSpPr>
          <p:cNvPr id="32" name="円/楕円 31"/>
          <p:cNvSpPr/>
          <p:nvPr/>
        </p:nvSpPr>
        <p:spPr>
          <a:xfrm>
            <a:off x="5742000" y="24516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5922000" y="26040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5697000" y="26040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5787000" y="27666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5967000" y="24066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5517000" y="26040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5517000" y="24066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5371174" y="2910446"/>
            <a:ext cx="910826" cy="338554"/>
          </a:xfrm>
          <a:prstGeom prst="rect">
            <a:avLst/>
          </a:prstGeom>
        </p:spPr>
        <p:txBody>
          <a:bodyPr wrap="none">
            <a:spAutoFit/>
          </a:bodyPr>
          <a:lstStyle/>
          <a:p>
            <a:pPr algn="ctr"/>
            <a:r>
              <a:rPr lang="en-US" altLang="ja-JP" sz="1600" b="1" dirty="0" smtClean="0">
                <a:solidFill>
                  <a:srgbClr val="FF0000"/>
                </a:solidFill>
                <a:latin typeface="Arial Narrow" panose="020B0606020202030204" pitchFamily="34" charset="0"/>
              </a:rPr>
              <a:t>exosome</a:t>
            </a:r>
            <a:endParaRPr lang="ja-JP" altLang="en-US" sz="1600" dirty="0">
              <a:solidFill>
                <a:srgbClr val="FF0000"/>
              </a:solidFill>
            </a:endParaRPr>
          </a:p>
        </p:txBody>
      </p:sp>
      <p:sp>
        <p:nvSpPr>
          <p:cNvPr id="48" name="正方形/長方形 47"/>
          <p:cNvSpPr/>
          <p:nvPr/>
        </p:nvSpPr>
        <p:spPr>
          <a:xfrm>
            <a:off x="5967000" y="3599668"/>
            <a:ext cx="1322799" cy="369332"/>
          </a:xfrm>
          <a:prstGeom prst="rect">
            <a:avLst/>
          </a:prstGeom>
        </p:spPr>
        <p:txBody>
          <a:bodyPr wrap="none">
            <a:spAutoFit/>
          </a:bodyPr>
          <a:lstStyle/>
          <a:p>
            <a:pPr algn="ctr"/>
            <a:r>
              <a:rPr lang="en-US" altLang="ja-JP" b="1" dirty="0" smtClean="0">
                <a:latin typeface="Arial Narrow" panose="020B0606020202030204" pitchFamily="34" charset="0"/>
              </a:rPr>
              <a:t>HUVEC cells</a:t>
            </a:r>
            <a:endParaRPr lang="ja-JP" altLang="en-US" baseline="30000" dirty="0"/>
          </a:p>
        </p:txBody>
      </p:sp>
      <p:pic>
        <p:nvPicPr>
          <p:cNvPr id="49" name="図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173763" flipH="1">
            <a:off x="6125644" y="2829733"/>
            <a:ext cx="591922" cy="468000"/>
          </a:xfrm>
          <a:prstGeom prst="rect">
            <a:avLst/>
          </a:prstGeom>
        </p:spPr>
      </p:pic>
      <p:pic>
        <p:nvPicPr>
          <p:cNvPr id="3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正方形/長方形 39"/>
          <p:cNvSpPr/>
          <p:nvPr/>
        </p:nvSpPr>
        <p:spPr>
          <a:xfrm>
            <a:off x="10886" y="234000"/>
            <a:ext cx="7767000" cy="446276"/>
          </a:xfrm>
          <a:prstGeom prst="rect">
            <a:avLst/>
          </a:prstGeom>
        </p:spPr>
        <p:txBody>
          <a:bodyPr wrap="square">
            <a:spAutoFit/>
          </a:bodyPr>
          <a:lstStyle/>
          <a:p>
            <a:r>
              <a:rPr lang="en-US" altLang="ja-JP" sz="2300" b="1" dirty="0">
                <a:solidFill>
                  <a:schemeClr val="bg1"/>
                </a:solidFill>
                <a:latin typeface="Century" panose="02040604050505020304" pitchFamily="18" charset="0"/>
              </a:rPr>
              <a:t>Effect of AZU1</a:t>
            </a:r>
            <a:r>
              <a:rPr lang="en-US" altLang="ja-JP" sz="2300" b="1" baseline="30000" dirty="0">
                <a:solidFill>
                  <a:schemeClr val="bg1"/>
                </a:solidFill>
                <a:latin typeface="Century" panose="02040604050505020304" pitchFamily="18" charset="0"/>
              </a:rPr>
              <a:t>++</a:t>
            </a:r>
            <a:r>
              <a:rPr lang="en-US" altLang="ja-JP" sz="2300" b="1" dirty="0">
                <a:solidFill>
                  <a:schemeClr val="bg1"/>
                </a:solidFill>
                <a:latin typeface="Century" panose="02040604050505020304" pitchFamily="18" charset="0"/>
              </a:rPr>
              <a:t> EV on Cell Proliferation &amp; Migration</a:t>
            </a:r>
          </a:p>
        </p:txBody>
      </p:sp>
      <p:sp>
        <p:nvSpPr>
          <p:cNvPr id="2" name="テキスト ボックス 1"/>
          <p:cNvSpPr txBox="1"/>
          <p:nvPr/>
        </p:nvSpPr>
        <p:spPr>
          <a:xfrm>
            <a:off x="703765" y="2003418"/>
            <a:ext cx="808235" cy="369332"/>
          </a:xfrm>
          <a:prstGeom prst="rect">
            <a:avLst/>
          </a:prstGeom>
          <a:solidFill>
            <a:schemeClr val="bg1"/>
          </a:solidFill>
        </p:spPr>
        <p:txBody>
          <a:bodyPr wrap="none" rtlCol="0">
            <a:spAutoFit/>
          </a:bodyPr>
          <a:lstStyle/>
          <a:p>
            <a:r>
              <a:rPr kumimoji="1" lang="en-US" altLang="ja-JP" dirty="0" smtClean="0">
                <a:latin typeface="Century" panose="02040604050505020304" pitchFamily="18" charset="0"/>
              </a:rPr>
              <a:t>AZU1</a:t>
            </a:r>
            <a:endParaRPr kumimoji="1" lang="ja-JP" altLang="en-US" dirty="0">
              <a:latin typeface="Century" panose="02040604050505020304" pitchFamily="18" charset="0"/>
            </a:endParaRPr>
          </a:p>
        </p:txBody>
      </p:sp>
      <p:sp>
        <p:nvSpPr>
          <p:cNvPr id="41" name="テキスト ボックス 40"/>
          <p:cNvSpPr txBox="1"/>
          <p:nvPr/>
        </p:nvSpPr>
        <p:spPr>
          <a:xfrm>
            <a:off x="658765" y="3611543"/>
            <a:ext cx="808235" cy="369332"/>
          </a:xfrm>
          <a:prstGeom prst="rect">
            <a:avLst/>
          </a:prstGeom>
          <a:solidFill>
            <a:schemeClr val="bg1"/>
          </a:solidFill>
        </p:spPr>
        <p:txBody>
          <a:bodyPr wrap="none" rtlCol="0">
            <a:spAutoFit/>
          </a:bodyPr>
          <a:lstStyle/>
          <a:p>
            <a:r>
              <a:rPr kumimoji="1" lang="en-US" altLang="ja-JP" dirty="0" smtClean="0">
                <a:latin typeface="Century" panose="02040604050505020304" pitchFamily="18" charset="0"/>
              </a:rPr>
              <a:t>AZU1</a:t>
            </a:r>
            <a:endParaRPr kumimoji="1" lang="ja-JP" altLang="en-US" dirty="0">
              <a:latin typeface="Century" panose="02040604050505020304" pitchFamily="18" charset="0"/>
            </a:endParaRPr>
          </a:p>
        </p:txBody>
      </p:sp>
    </p:spTree>
    <p:extLst>
      <p:ext uri="{BB962C8B-B14F-4D97-AF65-F5344CB8AC3E}">
        <p14:creationId xmlns:p14="http://schemas.microsoft.com/office/powerpoint/2010/main" val="214689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2000" y="1179000"/>
            <a:ext cx="1485000" cy="367002"/>
          </a:xfrm>
          <a:prstGeom prst="rect">
            <a:avLst/>
          </a:prstGeom>
        </p:spPr>
      </p:pic>
      <p:sp>
        <p:nvSpPr>
          <p:cNvPr id="20" name="正方形/長方形 19"/>
          <p:cNvSpPr/>
          <p:nvPr/>
        </p:nvSpPr>
        <p:spPr>
          <a:xfrm>
            <a:off x="4862764" y="1484668"/>
            <a:ext cx="3423886" cy="369332"/>
          </a:xfrm>
          <a:prstGeom prst="rect">
            <a:avLst/>
          </a:prstGeom>
        </p:spPr>
        <p:txBody>
          <a:bodyPr wrap="none">
            <a:spAutoFit/>
          </a:bodyPr>
          <a:lstStyle/>
          <a:p>
            <a:pPr algn="ctr"/>
            <a:r>
              <a:rPr lang="en-US" altLang="ja-JP" b="1" dirty="0" smtClean="0">
                <a:latin typeface="Arial Narrow" panose="020B0606020202030204" pitchFamily="34" charset="0"/>
              </a:rPr>
              <a:t>786-O, ACHN, Caki-1, or Caki-2 cells</a:t>
            </a:r>
            <a:endParaRPr lang="ja-JP" altLang="en-US" baseline="30000" dirty="0"/>
          </a:p>
        </p:txBody>
      </p:sp>
      <p:pic>
        <p:nvPicPr>
          <p:cNvPr id="22" name="Picture 2" descr="D:\Research Files\自作お絵描きファイル\Arrow Gold.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6425616" y="1826616"/>
            <a:ext cx="324000" cy="28876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3" name="正方形/長方形 22"/>
          <p:cNvSpPr/>
          <p:nvPr/>
        </p:nvSpPr>
        <p:spPr>
          <a:xfrm>
            <a:off x="4935447" y="2034000"/>
            <a:ext cx="3326553" cy="400110"/>
          </a:xfrm>
          <a:prstGeom prst="rect">
            <a:avLst/>
          </a:prstGeom>
        </p:spPr>
        <p:txBody>
          <a:bodyPr wrap="none">
            <a:spAutoFit/>
          </a:bodyPr>
          <a:lstStyle/>
          <a:p>
            <a:pPr algn="ctr"/>
            <a:r>
              <a:rPr lang="en-US" altLang="ja-JP" sz="2000" b="1" dirty="0" smtClean="0">
                <a:latin typeface="Arial Narrow" panose="020B0606020202030204" pitchFamily="34" charset="0"/>
              </a:rPr>
              <a:t>Isolate exosomes from medium</a:t>
            </a:r>
            <a:endParaRPr lang="ja-JP" altLang="en-US" sz="2000" dirty="0"/>
          </a:p>
        </p:txBody>
      </p:sp>
      <p:pic>
        <p:nvPicPr>
          <p:cNvPr id="24" name="Picture 2" descr="D:\Research Files\自作お絵描きファイル\Arrow Gold.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6443547" y="2456616"/>
            <a:ext cx="324000" cy="2887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図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77000" y="3294000"/>
            <a:ext cx="1485000" cy="367002"/>
          </a:xfrm>
          <a:prstGeom prst="rect">
            <a:avLst/>
          </a:prstGeom>
        </p:spPr>
      </p:pic>
      <p:sp>
        <p:nvSpPr>
          <p:cNvPr id="31" name="正方形/長方形 30"/>
          <p:cNvSpPr/>
          <p:nvPr/>
        </p:nvSpPr>
        <p:spPr>
          <a:xfrm>
            <a:off x="6912000" y="2349000"/>
            <a:ext cx="1917512" cy="830997"/>
          </a:xfrm>
          <a:prstGeom prst="rect">
            <a:avLst/>
          </a:prstGeom>
        </p:spPr>
        <p:txBody>
          <a:bodyPr wrap="none">
            <a:spAutoFit/>
          </a:bodyPr>
          <a:lstStyle/>
          <a:p>
            <a:pPr algn="ctr"/>
            <a:r>
              <a:rPr lang="en-US" altLang="ja-JP" sz="1600" b="1" dirty="0" smtClean="0">
                <a:latin typeface="Arial Narrow" panose="020B0606020202030204" pitchFamily="34" charset="0"/>
              </a:rPr>
              <a:t>Label exosomes with </a:t>
            </a:r>
          </a:p>
          <a:p>
            <a:pPr algn="ctr"/>
            <a:r>
              <a:rPr lang="en-US" altLang="ja-JP" sz="1600" b="1" dirty="0" smtClean="0">
                <a:latin typeface="Arial Narrow" panose="020B0606020202030204" pitchFamily="34" charset="0"/>
              </a:rPr>
              <a:t>fluorescence dye</a:t>
            </a:r>
          </a:p>
          <a:p>
            <a:pPr algn="ctr"/>
            <a:r>
              <a:rPr lang="en-US" altLang="ja-JP" sz="1600" b="1" dirty="0" smtClean="0">
                <a:latin typeface="Arial Narrow" panose="020B0606020202030204" pitchFamily="34" charset="0"/>
              </a:rPr>
              <a:t>(PKH67)</a:t>
            </a:r>
            <a:endParaRPr lang="ja-JP" altLang="en-US" sz="1600" dirty="0"/>
          </a:p>
        </p:txBody>
      </p:sp>
      <p:sp>
        <p:nvSpPr>
          <p:cNvPr id="32" name="円/楕円 31"/>
          <p:cNvSpPr/>
          <p:nvPr/>
        </p:nvSpPr>
        <p:spPr>
          <a:xfrm>
            <a:off x="5742000" y="24516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5922000" y="26040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5697000" y="26040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5787000" y="27666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5967000" y="24066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5517000" y="26040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5517000" y="2406683"/>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5371174" y="2910446"/>
            <a:ext cx="910826" cy="338554"/>
          </a:xfrm>
          <a:prstGeom prst="rect">
            <a:avLst/>
          </a:prstGeom>
        </p:spPr>
        <p:txBody>
          <a:bodyPr wrap="none">
            <a:spAutoFit/>
          </a:bodyPr>
          <a:lstStyle/>
          <a:p>
            <a:pPr algn="ctr"/>
            <a:r>
              <a:rPr lang="en-US" altLang="ja-JP" sz="1600" b="1" dirty="0" smtClean="0">
                <a:solidFill>
                  <a:srgbClr val="FF0000"/>
                </a:solidFill>
                <a:latin typeface="Arial Narrow" panose="020B0606020202030204" pitchFamily="34" charset="0"/>
              </a:rPr>
              <a:t>exosome</a:t>
            </a:r>
            <a:endParaRPr lang="ja-JP" altLang="en-US" sz="1600" dirty="0">
              <a:solidFill>
                <a:srgbClr val="FF0000"/>
              </a:solidFill>
            </a:endParaRPr>
          </a:p>
        </p:txBody>
      </p:sp>
      <p:sp>
        <p:nvSpPr>
          <p:cNvPr id="48" name="正方形/長方形 47"/>
          <p:cNvSpPr/>
          <p:nvPr/>
        </p:nvSpPr>
        <p:spPr>
          <a:xfrm>
            <a:off x="5967000" y="3599668"/>
            <a:ext cx="1322799" cy="369332"/>
          </a:xfrm>
          <a:prstGeom prst="rect">
            <a:avLst/>
          </a:prstGeom>
        </p:spPr>
        <p:txBody>
          <a:bodyPr wrap="none">
            <a:spAutoFit/>
          </a:bodyPr>
          <a:lstStyle/>
          <a:p>
            <a:pPr algn="ctr"/>
            <a:r>
              <a:rPr lang="en-US" altLang="ja-JP" b="1" dirty="0" smtClean="0">
                <a:latin typeface="Arial Narrow" panose="020B0606020202030204" pitchFamily="34" charset="0"/>
              </a:rPr>
              <a:t>HUVEC cells</a:t>
            </a:r>
            <a:endParaRPr lang="ja-JP" altLang="en-US" baseline="30000" dirty="0"/>
          </a:p>
        </p:txBody>
      </p:sp>
      <p:pic>
        <p:nvPicPr>
          <p:cNvPr id="39" name="図 38" descr="1 - 151220+160201 sample.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7000" y="1355374"/>
            <a:ext cx="2520000" cy="2388626"/>
          </a:xfrm>
          <a:prstGeom prst="rect">
            <a:avLst/>
          </a:prstGeom>
          <a:solidFill>
            <a:schemeClr val="bg1"/>
          </a:solidFill>
          <a:ln>
            <a:solidFill>
              <a:schemeClr val="tx1"/>
            </a:solidFill>
          </a:ln>
        </p:spPr>
      </p:pic>
      <p:pic>
        <p:nvPicPr>
          <p:cNvPr id="40" name="図 39" descr="1 - Data 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000" y="4167871"/>
            <a:ext cx="2520000" cy="2636129"/>
          </a:xfrm>
          <a:prstGeom prst="rect">
            <a:avLst/>
          </a:prstGeom>
          <a:solidFill>
            <a:schemeClr val="bg1"/>
          </a:solidFill>
          <a:ln>
            <a:solidFill>
              <a:schemeClr val="tx1"/>
            </a:solidFill>
          </a:ln>
        </p:spPr>
      </p:pic>
      <p:sp>
        <p:nvSpPr>
          <p:cNvPr id="19" name="角丸四角形 18"/>
          <p:cNvSpPr/>
          <p:nvPr/>
        </p:nvSpPr>
        <p:spPr>
          <a:xfrm>
            <a:off x="4392000" y="4509000"/>
            <a:ext cx="4590000" cy="1710000"/>
          </a:xfrm>
          <a:prstGeom prst="roundRect">
            <a:avLst/>
          </a:prstGeom>
          <a:solidFill>
            <a:srgbClr val="FFFF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146560" y="1034668"/>
            <a:ext cx="2444965" cy="369332"/>
          </a:xfrm>
          <a:prstGeom prst="rect">
            <a:avLst/>
          </a:prstGeom>
        </p:spPr>
        <p:txBody>
          <a:bodyPr wrap="none">
            <a:spAutoFit/>
          </a:bodyPr>
          <a:lstStyle/>
          <a:p>
            <a:pPr algn="ctr"/>
            <a:r>
              <a:rPr lang="en-US" altLang="ja-JP" b="1" dirty="0" smtClean="0">
                <a:effectLst>
                  <a:glow rad="63500">
                    <a:schemeClr val="accent2">
                      <a:satMod val="175000"/>
                      <a:alpha val="40000"/>
                    </a:schemeClr>
                  </a:glow>
                </a:effectLst>
                <a:latin typeface="Century" panose="02040604050505020304" pitchFamily="18" charset="0"/>
              </a:rPr>
              <a:t>Wound healing assay</a:t>
            </a:r>
            <a:endParaRPr lang="ja-JP" altLang="en-US" dirty="0">
              <a:effectLst>
                <a:glow rad="63500">
                  <a:schemeClr val="accent2">
                    <a:satMod val="175000"/>
                    <a:alpha val="40000"/>
                  </a:schemeClr>
                </a:glow>
              </a:effectLst>
            </a:endParaRPr>
          </a:p>
        </p:txBody>
      </p:sp>
      <p:sp>
        <p:nvSpPr>
          <p:cNvPr id="41" name="正方形/長方形 40"/>
          <p:cNvSpPr/>
          <p:nvPr/>
        </p:nvSpPr>
        <p:spPr>
          <a:xfrm>
            <a:off x="816366" y="3850618"/>
            <a:ext cx="3116238" cy="369332"/>
          </a:xfrm>
          <a:prstGeom prst="rect">
            <a:avLst/>
          </a:prstGeom>
        </p:spPr>
        <p:txBody>
          <a:bodyPr wrap="none">
            <a:spAutoFit/>
          </a:bodyPr>
          <a:lstStyle/>
          <a:p>
            <a:pPr algn="ctr"/>
            <a:r>
              <a:rPr lang="en-US" altLang="ja-JP" b="1" dirty="0">
                <a:effectLst>
                  <a:glow rad="63500">
                    <a:schemeClr val="accent1">
                      <a:satMod val="175000"/>
                      <a:alpha val="40000"/>
                    </a:schemeClr>
                  </a:glow>
                </a:effectLst>
                <a:latin typeface="Century" panose="02040604050505020304" pitchFamily="18" charset="0"/>
              </a:rPr>
              <a:t>Proliferation assay (</a:t>
            </a:r>
            <a:r>
              <a:rPr lang="en-US" altLang="ja-JP" b="1" dirty="0" smtClean="0">
                <a:effectLst>
                  <a:glow rad="63500">
                    <a:schemeClr val="accent1">
                      <a:satMod val="175000"/>
                      <a:alpha val="40000"/>
                    </a:schemeClr>
                  </a:glow>
                </a:effectLst>
                <a:latin typeface="Century" panose="02040604050505020304" pitchFamily="18" charset="0"/>
              </a:rPr>
              <a:t>WST-8)</a:t>
            </a:r>
            <a:endParaRPr lang="ja-JP" altLang="en-US" dirty="0">
              <a:effectLst>
                <a:glow rad="63500">
                  <a:schemeClr val="accent1">
                    <a:satMod val="175000"/>
                    <a:alpha val="40000"/>
                  </a:schemeClr>
                </a:glow>
              </a:effectLst>
            </a:endParaRPr>
          </a:p>
        </p:txBody>
      </p:sp>
      <p:sp>
        <p:nvSpPr>
          <p:cNvPr id="42" name="正方形/長方形 41"/>
          <p:cNvSpPr/>
          <p:nvPr/>
        </p:nvSpPr>
        <p:spPr>
          <a:xfrm>
            <a:off x="4437000" y="4689000"/>
            <a:ext cx="4472698" cy="1338828"/>
          </a:xfrm>
          <a:prstGeom prst="rect">
            <a:avLst/>
          </a:prstGeom>
        </p:spPr>
        <p:txBody>
          <a:bodyPr wrap="none">
            <a:spAutoFit/>
          </a:bodyPr>
          <a:lstStyle/>
          <a:p>
            <a:pPr algn="ctr">
              <a:lnSpc>
                <a:spcPct val="150000"/>
              </a:lnSpc>
            </a:pPr>
            <a:r>
              <a:rPr lang="en-US" altLang="ja-JP" b="1" dirty="0" err="1" smtClean="0">
                <a:effectLst/>
                <a:latin typeface="Century" panose="02040604050505020304" pitchFamily="18" charset="0"/>
              </a:rPr>
              <a:t>ccRCC</a:t>
            </a:r>
            <a:r>
              <a:rPr lang="en-US" altLang="ja-JP" b="1" dirty="0" smtClean="0">
                <a:effectLst/>
                <a:latin typeface="Century" panose="02040604050505020304" pitchFamily="18" charset="0"/>
              </a:rPr>
              <a:t> cells-derived AZU1</a:t>
            </a:r>
            <a:r>
              <a:rPr lang="en-US" altLang="ja-JP" b="1" baseline="30000" dirty="0" smtClean="0">
                <a:effectLst/>
                <a:latin typeface="Century" panose="02040604050505020304" pitchFamily="18" charset="0"/>
              </a:rPr>
              <a:t>++</a:t>
            </a:r>
            <a:r>
              <a:rPr lang="en-US" altLang="ja-JP" b="1" dirty="0" smtClean="0">
                <a:effectLst/>
                <a:latin typeface="Century" panose="02040604050505020304" pitchFamily="18" charset="0"/>
              </a:rPr>
              <a:t>-EVs</a:t>
            </a:r>
          </a:p>
          <a:p>
            <a:pPr algn="ctr">
              <a:lnSpc>
                <a:spcPct val="150000"/>
              </a:lnSpc>
            </a:pPr>
            <a:r>
              <a:rPr lang="en-US" altLang="ja-JP" b="1" dirty="0" smtClean="0">
                <a:effectLst/>
                <a:latin typeface="Century" panose="02040604050505020304" pitchFamily="18" charset="0"/>
              </a:rPr>
              <a:t>did </a:t>
            </a:r>
            <a:r>
              <a:rPr lang="en-US" altLang="ja-JP" b="1" dirty="0" smtClean="0">
                <a:solidFill>
                  <a:srgbClr val="FF0000"/>
                </a:solidFill>
                <a:effectLst/>
                <a:latin typeface="Century" panose="02040604050505020304" pitchFamily="18" charset="0"/>
              </a:rPr>
              <a:t>not</a:t>
            </a:r>
            <a:r>
              <a:rPr lang="en-US" altLang="ja-JP" b="1" dirty="0" smtClean="0">
                <a:effectLst/>
                <a:latin typeface="Century" panose="02040604050505020304" pitchFamily="18" charset="0"/>
              </a:rPr>
              <a:t> affect to</a:t>
            </a:r>
          </a:p>
          <a:p>
            <a:pPr algn="ctr">
              <a:lnSpc>
                <a:spcPct val="150000"/>
              </a:lnSpc>
            </a:pPr>
            <a:r>
              <a:rPr lang="en-US" altLang="ja-JP" b="1" dirty="0" smtClean="0">
                <a:effectLst/>
                <a:latin typeface="Century" panose="02040604050505020304" pitchFamily="18" charset="0"/>
              </a:rPr>
              <a:t>HUVEC cell </a:t>
            </a:r>
            <a:r>
              <a:rPr lang="en-US" altLang="ja-JP" b="1" dirty="0" smtClean="0">
                <a:solidFill>
                  <a:srgbClr val="0000FF"/>
                </a:solidFill>
                <a:effectLst/>
                <a:latin typeface="Century" panose="02040604050505020304" pitchFamily="18" charset="0"/>
              </a:rPr>
              <a:t>proliferation</a:t>
            </a:r>
            <a:r>
              <a:rPr lang="en-US" altLang="ja-JP" b="1" dirty="0" smtClean="0">
                <a:effectLst/>
                <a:latin typeface="Century" panose="02040604050505020304" pitchFamily="18" charset="0"/>
              </a:rPr>
              <a:t> and </a:t>
            </a:r>
            <a:r>
              <a:rPr lang="en-US" altLang="ja-JP" b="1" dirty="0" smtClean="0">
                <a:solidFill>
                  <a:srgbClr val="0000FF"/>
                </a:solidFill>
                <a:effectLst/>
                <a:latin typeface="Century" panose="02040604050505020304" pitchFamily="18" charset="0"/>
              </a:rPr>
              <a:t>migration</a:t>
            </a:r>
            <a:endParaRPr lang="ja-JP" altLang="en-US" dirty="0">
              <a:solidFill>
                <a:srgbClr val="0000FF"/>
              </a:solidFill>
              <a:effectLst/>
            </a:endParaRPr>
          </a:p>
        </p:txBody>
      </p:sp>
      <p:pic>
        <p:nvPicPr>
          <p:cNvPr id="43" name="図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3763" flipH="1">
            <a:off x="6125644" y="2829733"/>
            <a:ext cx="591922" cy="468000"/>
          </a:xfrm>
          <a:prstGeom prst="rect">
            <a:avLst/>
          </a:prstGeom>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正方形/長方形 28"/>
          <p:cNvSpPr/>
          <p:nvPr/>
        </p:nvSpPr>
        <p:spPr>
          <a:xfrm>
            <a:off x="10886" y="234000"/>
            <a:ext cx="7767000" cy="446276"/>
          </a:xfrm>
          <a:prstGeom prst="rect">
            <a:avLst/>
          </a:prstGeom>
        </p:spPr>
        <p:txBody>
          <a:bodyPr wrap="square">
            <a:spAutoFit/>
          </a:bodyPr>
          <a:lstStyle/>
          <a:p>
            <a:r>
              <a:rPr lang="en-US" altLang="ja-JP" sz="2300" b="1" dirty="0">
                <a:solidFill>
                  <a:schemeClr val="bg1"/>
                </a:solidFill>
                <a:latin typeface="Century" panose="02040604050505020304" pitchFamily="18" charset="0"/>
              </a:rPr>
              <a:t>Effect of AZU1</a:t>
            </a:r>
            <a:r>
              <a:rPr lang="en-US" altLang="ja-JP" sz="2300" b="1" baseline="30000" dirty="0">
                <a:solidFill>
                  <a:schemeClr val="bg1"/>
                </a:solidFill>
                <a:latin typeface="Century" panose="02040604050505020304" pitchFamily="18" charset="0"/>
              </a:rPr>
              <a:t>++</a:t>
            </a:r>
            <a:r>
              <a:rPr lang="en-US" altLang="ja-JP" sz="2300" b="1" dirty="0">
                <a:solidFill>
                  <a:schemeClr val="bg1"/>
                </a:solidFill>
                <a:latin typeface="Century" panose="02040604050505020304" pitchFamily="18" charset="0"/>
              </a:rPr>
              <a:t> EV on Cell Proliferation &amp; Migration</a:t>
            </a:r>
          </a:p>
        </p:txBody>
      </p:sp>
    </p:spTree>
    <p:extLst>
      <p:ext uri="{BB962C8B-B14F-4D97-AF65-F5344CB8AC3E}">
        <p14:creationId xmlns:p14="http://schemas.microsoft.com/office/powerpoint/2010/main" val="355800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275" y="5094000"/>
            <a:ext cx="4397358" cy="338554"/>
          </a:xfrm>
          <a:prstGeom prst="rect">
            <a:avLst/>
          </a:prstGeom>
        </p:spPr>
        <p:txBody>
          <a:bodyPr wrap="none">
            <a:spAutoFit/>
          </a:bodyPr>
          <a:lstStyle/>
          <a:p>
            <a:r>
              <a:rPr lang="en-US" altLang="ja-JP" sz="16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TEER : </a:t>
            </a:r>
            <a:r>
              <a:rPr lang="en-US" altLang="ja-JP" sz="1600" dirty="0" err="1"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TransEndothelial</a:t>
            </a:r>
            <a:r>
              <a:rPr lang="en-US" altLang="ja-JP" sz="16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Electrical Resistance</a:t>
            </a:r>
            <a:endParaRPr lang="ja-JP" altLang="en-US" sz="16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1026" name="Picture 2" descr="https://static-content.springer.com/image/art%3A10.1186%2F2045-8118-10-5/MediaObjects/12987_2012_Article_52_Fig1_HT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00" y="2574000"/>
            <a:ext cx="4166928" cy="2205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231624" y="1378337"/>
            <a:ext cx="4177747" cy="1015663"/>
          </a:xfrm>
          <a:prstGeom prst="rect">
            <a:avLst/>
          </a:prstGeom>
        </p:spPr>
        <p:txBody>
          <a:bodyPr wrap="none">
            <a:spAutoFit/>
          </a:bodyPr>
          <a:lstStyle/>
          <a:p>
            <a:pPr algn="ctr">
              <a:lnSpc>
                <a:spcPct val="150000"/>
              </a:lnSpc>
            </a:pPr>
            <a:r>
              <a:rPr lang="en-US" altLang="ja-JP" sz="2000" b="1" dirty="0" smtClean="0">
                <a:effectLst>
                  <a:glow rad="63500">
                    <a:schemeClr val="accent6">
                      <a:satMod val="175000"/>
                      <a:alpha val="40000"/>
                    </a:schemeClr>
                  </a:glow>
                </a:effectLst>
                <a:latin typeface="Century" panose="02040604050505020304" pitchFamily="18" charset="0"/>
              </a:rPr>
              <a:t>Impedance-based </a:t>
            </a:r>
          </a:p>
          <a:p>
            <a:pPr algn="ctr">
              <a:lnSpc>
                <a:spcPct val="150000"/>
              </a:lnSpc>
            </a:pPr>
            <a:r>
              <a:rPr lang="en-US" altLang="ja-JP" sz="2000" b="1" dirty="0" smtClean="0">
                <a:effectLst>
                  <a:glow rad="63500">
                    <a:schemeClr val="accent6">
                      <a:satMod val="175000"/>
                      <a:alpha val="40000"/>
                    </a:schemeClr>
                  </a:glow>
                </a:effectLst>
                <a:latin typeface="Century" panose="02040604050505020304" pitchFamily="18" charset="0"/>
              </a:rPr>
              <a:t>trans-well cell permeability assay</a:t>
            </a:r>
            <a:endParaRPr lang="ja-JP" altLang="en-US" sz="2000" dirty="0">
              <a:effectLst>
                <a:glow rad="63500">
                  <a:schemeClr val="accent6">
                    <a:satMod val="175000"/>
                    <a:alpha val="40000"/>
                  </a:schemeClr>
                </a:glow>
              </a:effectLst>
            </a:endParaRPr>
          </a:p>
        </p:txBody>
      </p:sp>
      <p:sp>
        <p:nvSpPr>
          <p:cNvPr id="8" name="円/楕円 7"/>
          <p:cNvSpPr/>
          <p:nvPr/>
        </p:nvSpPr>
        <p:spPr>
          <a:xfrm>
            <a:off x="1297826" y="2655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477826" y="28076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1252826" y="28076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1342826" y="2970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1522826" y="2610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072826" y="28076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072826" y="2610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927000" y="3114000"/>
            <a:ext cx="910826" cy="338554"/>
          </a:xfrm>
          <a:prstGeom prst="rect">
            <a:avLst/>
          </a:prstGeom>
        </p:spPr>
        <p:txBody>
          <a:bodyPr wrap="none">
            <a:spAutoFit/>
          </a:bodyPr>
          <a:lstStyle/>
          <a:p>
            <a:pPr algn="ctr"/>
            <a:r>
              <a:rPr lang="en-US" altLang="ja-JP" sz="1600" b="1" dirty="0" smtClean="0">
                <a:solidFill>
                  <a:srgbClr val="FF0000"/>
                </a:solidFill>
                <a:latin typeface="Arial Narrow" panose="020B0606020202030204" pitchFamily="34" charset="0"/>
              </a:rPr>
              <a:t>exosome</a:t>
            </a:r>
            <a:endParaRPr lang="ja-JP" altLang="en-US" sz="1600" dirty="0">
              <a:solidFill>
                <a:srgbClr val="FF0000"/>
              </a:solidFill>
            </a:endParaRPr>
          </a:p>
        </p:txBody>
      </p:sp>
      <p:sp>
        <p:nvSpPr>
          <p:cNvPr id="17" name="正方形/長方形 16"/>
          <p:cNvSpPr/>
          <p:nvPr/>
        </p:nvSpPr>
        <p:spPr>
          <a:xfrm>
            <a:off x="1125365" y="4026343"/>
            <a:ext cx="697627" cy="307777"/>
          </a:xfrm>
          <a:prstGeom prst="rect">
            <a:avLst/>
          </a:prstGeom>
        </p:spPr>
        <p:txBody>
          <a:bodyPr wrap="none">
            <a:spAutoFit/>
          </a:bodyPr>
          <a:lstStyle/>
          <a:p>
            <a:pPr algn="ctr"/>
            <a:r>
              <a:rPr lang="en-US" altLang="ja-JP" sz="1400" b="1" dirty="0" smtClean="0">
                <a:latin typeface="Arial Narrow" panose="020B0606020202030204" pitchFamily="34" charset="0"/>
              </a:rPr>
              <a:t>HUVEC</a:t>
            </a:r>
            <a:endParaRPr lang="ja-JP" altLang="en-US" sz="1400" baseline="30000"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241180">
            <a:off x="937479" y="3529997"/>
            <a:ext cx="591922" cy="468000"/>
          </a:xfrm>
          <a:prstGeom prst="rect">
            <a:avLst/>
          </a:prstGeom>
        </p:spPr>
      </p:pic>
      <p:sp>
        <p:nvSpPr>
          <p:cNvPr id="18" name="角丸四角形 17"/>
          <p:cNvSpPr/>
          <p:nvPr/>
        </p:nvSpPr>
        <p:spPr>
          <a:xfrm>
            <a:off x="2457000" y="3474000"/>
            <a:ext cx="630000" cy="359537"/>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5080800" y="5881003"/>
            <a:ext cx="3991200" cy="877997"/>
          </a:xfrm>
          <a:prstGeom prst="rect">
            <a:avLst/>
          </a:prstGeom>
        </p:spPr>
        <p:txBody>
          <a:bodyPr wrap="square">
            <a:spAutoFit/>
          </a:bodyPr>
          <a:lstStyle/>
          <a:p>
            <a:pPr algn="ctr">
              <a:lnSpc>
                <a:spcPct val="150000"/>
              </a:lnSpc>
            </a:pPr>
            <a:r>
              <a:rPr lang="en-US" altLang="ja-JP" b="1" dirty="0" smtClean="0">
                <a:solidFill>
                  <a:srgbClr val="FF0000"/>
                </a:solidFill>
                <a:effectLst/>
                <a:latin typeface="Century" panose="02040604050505020304" pitchFamily="18" charset="0"/>
              </a:rPr>
              <a:t>AZU1</a:t>
            </a:r>
            <a:r>
              <a:rPr lang="en-US" altLang="ja-JP" b="1" baseline="30000" dirty="0" smtClean="0">
                <a:solidFill>
                  <a:srgbClr val="FF0000"/>
                </a:solidFill>
                <a:effectLst/>
                <a:latin typeface="Century" panose="02040604050505020304" pitchFamily="18" charset="0"/>
              </a:rPr>
              <a:t>++</a:t>
            </a:r>
            <a:r>
              <a:rPr lang="en-US" altLang="ja-JP" b="1" dirty="0" smtClean="0">
                <a:solidFill>
                  <a:srgbClr val="FF0000"/>
                </a:solidFill>
                <a:effectLst/>
                <a:latin typeface="Century" panose="02040604050505020304" pitchFamily="18" charset="0"/>
              </a:rPr>
              <a:t> exosomes </a:t>
            </a:r>
            <a:r>
              <a:rPr lang="en-US" altLang="ja-JP" b="1" dirty="0" smtClean="0">
                <a:effectLst/>
                <a:latin typeface="Century" panose="02040604050505020304" pitchFamily="18" charset="0"/>
              </a:rPr>
              <a:t>significantly </a:t>
            </a:r>
            <a:r>
              <a:rPr lang="en-US" altLang="ja-JP" b="1" dirty="0" smtClean="0">
                <a:solidFill>
                  <a:srgbClr val="FF3300"/>
                </a:solidFill>
                <a:effectLst/>
                <a:latin typeface="Century" panose="02040604050505020304" pitchFamily="18" charset="0"/>
              </a:rPr>
              <a:t>reduced HUVEC cell permeability</a:t>
            </a:r>
            <a:endParaRPr lang="ja-JP" altLang="en-US" dirty="0">
              <a:solidFill>
                <a:srgbClr val="FF3300"/>
              </a:solidFill>
              <a:effectLst/>
            </a:endParaRPr>
          </a:p>
        </p:txBody>
      </p:sp>
      <p:pic>
        <p:nvPicPr>
          <p:cNvPr id="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正方形/長方形 31"/>
          <p:cNvSpPr/>
          <p:nvPr/>
        </p:nvSpPr>
        <p:spPr>
          <a:xfrm>
            <a:off x="10886" y="118156"/>
            <a:ext cx="7767000" cy="800219"/>
          </a:xfrm>
          <a:prstGeom prst="rect">
            <a:avLst/>
          </a:prstGeom>
        </p:spPr>
        <p:txBody>
          <a:bodyPr wrap="square">
            <a:spAutoFit/>
          </a:bodyPr>
          <a:lstStyle/>
          <a:p>
            <a:r>
              <a:rPr lang="en-US" altLang="ja-JP" sz="2300" b="1" dirty="0" smtClean="0">
                <a:solidFill>
                  <a:schemeClr val="bg1"/>
                </a:solidFill>
                <a:latin typeface="Century" panose="02040604050505020304" pitchFamily="18" charset="0"/>
              </a:rPr>
              <a:t>AZU1</a:t>
            </a:r>
            <a:r>
              <a:rPr lang="en-US" altLang="ja-JP" sz="2300" b="1" baseline="30000" dirty="0">
                <a:solidFill>
                  <a:schemeClr val="bg1"/>
                </a:solidFill>
                <a:latin typeface="Century" panose="02040604050505020304" pitchFamily="18" charset="0"/>
              </a:rPr>
              <a:t>++</a:t>
            </a:r>
            <a:r>
              <a:rPr lang="en-US" altLang="ja-JP" sz="2300" b="1" dirty="0">
                <a:solidFill>
                  <a:schemeClr val="bg1"/>
                </a:solidFill>
                <a:latin typeface="Century" panose="02040604050505020304" pitchFamily="18" charset="0"/>
              </a:rPr>
              <a:t> EV </a:t>
            </a:r>
            <a:r>
              <a:rPr lang="en-US" altLang="ja-JP" sz="2300" b="1" dirty="0" smtClean="0">
                <a:solidFill>
                  <a:schemeClr val="bg1"/>
                </a:solidFill>
                <a:latin typeface="Century" panose="02040604050505020304" pitchFamily="18" charset="0"/>
              </a:rPr>
              <a:t>Upregulates </a:t>
            </a:r>
          </a:p>
          <a:p>
            <a:r>
              <a:rPr lang="en-US" altLang="ja-JP" sz="2300" b="1" dirty="0">
                <a:solidFill>
                  <a:schemeClr val="bg1"/>
                </a:solidFill>
                <a:latin typeface="Century" panose="02040604050505020304" pitchFamily="18" charset="0"/>
              </a:rPr>
              <a:t> </a:t>
            </a:r>
            <a:r>
              <a:rPr lang="en-US" altLang="ja-JP" sz="2300" b="1" dirty="0" smtClean="0">
                <a:solidFill>
                  <a:schemeClr val="bg1"/>
                </a:solidFill>
                <a:latin typeface="Century" panose="02040604050505020304" pitchFamily="18" charset="0"/>
              </a:rPr>
              <a:t>            Permeability of Vascular Endothelial Cell Sheet</a:t>
            </a:r>
            <a:endParaRPr lang="en-US" altLang="ja-JP" sz="2300" b="1" dirty="0">
              <a:solidFill>
                <a:schemeClr val="bg1"/>
              </a:solidFill>
              <a:latin typeface="Century" panose="02040604050505020304" pitchFamily="18" charset="0"/>
            </a:endParaRPr>
          </a:p>
        </p:txBody>
      </p:sp>
      <p:pic>
        <p:nvPicPr>
          <p:cNvPr id="33" name="図 32" descr="1 - 160318+16032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2023" y="1192599"/>
            <a:ext cx="3464977" cy="4666401"/>
          </a:xfrm>
          <a:prstGeom prst="rect">
            <a:avLst/>
          </a:prstGeom>
        </p:spPr>
      </p:pic>
    </p:spTree>
    <p:extLst>
      <p:ext uri="{BB962C8B-B14F-4D97-AF65-F5344CB8AC3E}">
        <p14:creationId xmlns:p14="http://schemas.microsoft.com/office/powerpoint/2010/main" val="149605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275" y="5094000"/>
            <a:ext cx="4397358" cy="338554"/>
          </a:xfrm>
          <a:prstGeom prst="rect">
            <a:avLst/>
          </a:prstGeom>
        </p:spPr>
        <p:txBody>
          <a:bodyPr wrap="none">
            <a:spAutoFit/>
          </a:bodyPr>
          <a:lstStyle/>
          <a:p>
            <a:r>
              <a:rPr lang="en-US" altLang="ja-JP" sz="16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TEER : </a:t>
            </a:r>
            <a:r>
              <a:rPr lang="en-US" altLang="ja-JP" sz="1600" dirty="0" err="1"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TransEndothelial</a:t>
            </a:r>
            <a:r>
              <a:rPr lang="en-US" altLang="ja-JP" sz="16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Electrical Resistance</a:t>
            </a:r>
            <a:endParaRPr lang="ja-JP" altLang="en-US" sz="16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9" name="Picture 2" descr="https://static-content.springer.com/image/art%3A10.1186%2F2045-8118-10-5/MediaObjects/12987_2012_Article_52_Fig1_HT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00" y="2574000"/>
            <a:ext cx="4166928" cy="2205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231624" y="1378337"/>
            <a:ext cx="4177747" cy="1015663"/>
          </a:xfrm>
          <a:prstGeom prst="rect">
            <a:avLst/>
          </a:prstGeom>
        </p:spPr>
        <p:txBody>
          <a:bodyPr wrap="none">
            <a:spAutoFit/>
          </a:bodyPr>
          <a:lstStyle/>
          <a:p>
            <a:pPr algn="ctr">
              <a:lnSpc>
                <a:spcPct val="150000"/>
              </a:lnSpc>
            </a:pPr>
            <a:r>
              <a:rPr lang="en-US" altLang="ja-JP" sz="2000" b="1" dirty="0" smtClean="0">
                <a:effectLst>
                  <a:glow rad="63500">
                    <a:schemeClr val="accent6">
                      <a:satMod val="175000"/>
                      <a:alpha val="40000"/>
                    </a:schemeClr>
                  </a:glow>
                </a:effectLst>
                <a:latin typeface="Century" panose="02040604050505020304" pitchFamily="18" charset="0"/>
              </a:rPr>
              <a:t>Impedance-based </a:t>
            </a:r>
          </a:p>
          <a:p>
            <a:pPr algn="ctr">
              <a:lnSpc>
                <a:spcPct val="150000"/>
              </a:lnSpc>
            </a:pPr>
            <a:r>
              <a:rPr lang="en-US" altLang="ja-JP" sz="2000" b="1" dirty="0" smtClean="0">
                <a:effectLst>
                  <a:glow rad="63500">
                    <a:schemeClr val="accent6">
                      <a:satMod val="175000"/>
                      <a:alpha val="40000"/>
                    </a:schemeClr>
                  </a:glow>
                </a:effectLst>
                <a:latin typeface="Century" panose="02040604050505020304" pitchFamily="18" charset="0"/>
              </a:rPr>
              <a:t>trans-well cell permeability assay</a:t>
            </a:r>
            <a:endParaRPr lang="ja-JP" altLang="en-US" sz="2000" dirty="0">
              <a:effectLst>
                <a:glow rad="63500">
                  <a:schemeClr val="accent6">
                    <a:satMod val="175000"/>
                    <a:alpha val="40000"/>
                  </a:schemeClr>
                </a:glow>
              </a:effectLst>
            </a:endParaRPr>
          </a:p>
        </p:txBody>
      </p:sp>
      <p:sp>
        <p:nvSpPr>
          <p:cNvPr id="12" name="円/楕円 11"/>
          <p:cNvSpPr/>
          <p:nvPr/>
        </p:nvSpPr>
        <p:spPr>
          <a:xfrm>
            <a:off x="1297826" y="2655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1477826" y="28076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252826" y="28076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342826" y="2970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1522826" y="2610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1072826" y="28076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1072826" y="2610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927000" y="3114000"/>
            <a:ext cx="910826" cy="338554"/>
          </a:xfrm>
          <a:prstGeom prst="rect">
            <a:avLst/>
          </a:prstGeom>
        </p:spPr>
        <p:txBody>
          <a:bodyPr wrap="none">
            <a:spAutoFit/>
          </a:bodyPr>
          <a:lstStyle/>
          <a:p>
            <a:pPr algn="ctr"/>
            <a:r>
              <a:rPr lang="en-US" altLang="ja-JP" sz="1600" b="1" dirty="0" smtClean="0">
                <a:solidFill>
                  <a:srgbClr val="FF0000"/>
                </a:solidFill>
                <a:latin typeface="Arial Narrow" panose="020B0606020202030204" pitchFamily="34" charset="0"/>
              </a:rPr>
              <a:t>exosome</a:t>
            </a:r>
            <a:endParaRPr lang="ja-JP" altLang="en-US" sz="1600" dirty="0">
              <a:solidFill>
                <a:srgbClr val="FF0000"/>
              </a:solidFill>
            </a:endParaRPr>
          </a:p>
        </p:txBody>
      </p:sp>
      <p:sp>
        <p:nvSpPr>
          <p:cNvPr id="20" name="正方形/長方形 19"/>
          <p:cNvSpPr/>
          <p:nvPr/>
        </p:nvSpPr>
        <p:spPr>
          <a:xfrm>
            <a:off x="1125365" y="4026343"/>
            <a:ext cx="697627" cy="307777"/>
          </a:xfrm>
          <a:prstGeom prst="rect">
            <a:avLst/>
          </a:prstGeom>
        </p:spPr>
        <p:txBody>
          <a:bodyPr wrap="none">
            <a:spAutoFit/>
          </a:bodyPr>
          <a:lstStyle/>
          <a:p>
            <a:pPr algn="ctr"/>
            <a:r>
              <a:rPr lang="en-US" altLang="ja-JP" sz="1400" b="1" dirty="0" smtClean="0">
                <a:latin typeface="Arial Narrow" panose="020B0606020202030204" pitchFamily="34" charset="0"/>
              </a:rPr>
              <a:t>HUVEC</a:t>
            </a:r>
            <a:endParaRPr lang="ja-JP" altLang="en-US" sz="1400" baseline="30000" dirty="0"/>
          </a:p>
        </p:txBody>
      </p:sp>
      <p:pic>
        <p:nvPicPr>
          <p:cNvPr id="21" name="図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241180">
            <a:off x="937479" y="3529997"/>
            <a:ext cx="591922" cy="468000"/>
          </a:xfrm>
          <a:prstGeom prst="rect">
            <a:avLst/>
          </a:prstGeom>
        </p:spPr>
      </p:pic>
      <p:sp>
        <p:nvSpPr>
          <p:cNvPr id="22" name="角丸四角形 21"/>
          <p:cNvSpPr/>
          <p:nvPr/>
        </p:nvSpPr>
        <p:spPr>
          <a:xfrm>
            <a:off x="2457000" y="3474000"/>
            <a:ext cx="630000" cy="359537"/>
          </a:xfrm>
          <a:prstGeom prst="roundRect">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000" y="1854000"/>
            <a:ext cx="4320000" cy="2936372"/>
          </a:xfrm>
          <a:prstGeom prst="rect">
            <a:avLst/>
          </a:prstGeom>
          <a:solidFill>
            <a:schemeClr val="bg1"/>
          </a:solidFill>
          <a:ln>
            <a:solidFill>
              <a:schemeClr val="tx1"/>
            </a:solidFill>
          </a:ln>
        </p:spPr>
      </p:pic>
      <p:sp>
        <p:nvSpPr>
          <p:cNvPr id="3" name="正方形/長方形 2"/>
          <p:cNvSpPr/>
          <p:nvPr/>
        </p:nvSpPr>
        <p:spPr>
          <a:xfrm>
            <a:off x="7570575" y="1937100"/>
            <a:ext cx="1222258" cy="738664"/>
          </a:xfrm>
          <a:prstGeom prst="rect">
            <a:avLst/>
          </a:prstGeom>
        </p:spPr>
        <p:txBody>
          <a:bodyPr wrap="none">
            <a:spAutoFit/>
          </a:bodyPr>
          <a:lstStyle/>
          <a:p>
            <a:r>
              <a:rPr lang="en-US" altLang="ja-JP" sz="1400" b="1" dirty="0" smtClean="0">
                <a:latin typeface="Arial Narrow" panose="020B0606020202030204" pitchFamily="34" charset="0"/>
              </a:rPr>
              <a:t>PBS</a:t>
            </a:r>
          </a:p>
          <a:p>
            <a:r>
              <a:rPr lang="en-US" altLang="ja-JP" sz="1400" b="1" dirty="0" smtClean="0">
                <a:latin typeface="Arial Narrow" panose="020B0606020202030204" pitchFamily="34" charset="0"/>
              </a:rPr>
              <a:t>Normal </a:t>
            </a:r>
            <a:r>
              <a:rPr lang="en-US" altLang="ja-JP" sz="1400" b="1" dirty="0" err="1" smtClean="0">
                <a:latin typeface="Arial Narrow" panose="020B0606020202030204" pitchFamily="34" charset="0"/>
              </a:rPr>
              <a:t>Te</a:t>
            </a:r>
            <a:r>
              <a:rPr lang="en-US" altLang="ja-JP" sz="1400" b="1" dirty="0" smtClean="0">
                <a:latin typeface="Arial Narrow" panose="020B0606020202030204" pitchFamily="34" charset="0"/>
              </a:rPr>
              <a:t>-EVs</a:t>
            </a:r>
          </a:p>
          <a:p>
            <a:r>
              <a:rPr lang="en-US" altLang="ja-JP" sz="1400" b="1" dirty="0" smtClean="0">
                <a:latin typeface="Arial Narrow" panose="020B0606020202030204" pitchFamily="34" charset="0"/>
              </a:rPr>
              <a:t>Tumor </a:t>
            </a:r>
            <a:r>
              <a:rPr lang="en-US" altLang="ja-JP" sz="1400" b="1" dirty="0" err="1" smtClean="0">
                <a:latin typeface="Arial Narrow" panose="020B0606020202030204" pitchFamily="34" charset="0"/>
              </a:rPr>
              <a:t>Te</a:t>
            </a:r>
            <a:r>
              <a:rPr lang="en-US" altLang="ja-JP" sz="1400" b="1" dirty="0" smtClean="0">
                <a:latin typeface="Arial Narrow" panose="020B0606020202030204" pitchFamily="34" charset="0"/>
              </a:rPr>
              <a:t>-EVs</a:t>
            </a:r>
            <a:endParaRPr lang="ja-JP" altLang="en-US" sz="1400" dirty="0">
              <a:latin typeface="Arial Narrow" panose="020B0606020202030204" pitchFamily="34" charset="0"/>
            </a:endParaRPr>
          </a:p>
        </p:txBody>
      </p:sp>
      <p:pic>
        <p:nvPicPr>
          <p:cNvPr id="23" name="図 22"/>
          <p:cNvPicPr>
            <a:picLocks noChangeAspect="1"/>
          </p:cNvPicPr>
          <p:nvPr/>
        </p:nvPicPr>
        <p:blipFill rotWithShape="1">
          <a:blip r:embed="rId5" cstate="print">
            <a:extLst>
              <a:ext uri="{28A0092B-C50C-407E-A947-70E740481C1C}">
                <a14:useLocalDpi xmlns:a14="http://schemas.microsoft.com/office/drawing/2010/main"/>
              </a:ext>
            </a:extLst>
          </a:blip>
          <a:srcRect l="34552" r="17882"/>
          <a:stretch/>
        </p:blipFill>
        <p:spPr>
          <a:xfrm>
            <a:off x="6070274" y="4914000"/>
            <a:ext cx="2911726" cy="432000"/>
          </a:xfrm>
          <a:prstGeom prst="rect">
            <a:avLst/>
          </a:prstGeom>
          <a:ln>
            <a:solidFill>
              <a:srgbClr val="000000"/>
            </a:solidFill>
          </a:ln>
        </p:spPr>
      </p:pic>
      <p:sp>
        <p:nvSpPr>
          <p:cNvPr id="24" name="テキスト ボックス 23"/>
          <p:cNvSpPr txBox="1"/>
          <p:nvPr/>
        </p:nvSpPr>
        <p:spPr>
          <a:xfrm>
            <a:off x="8123852" y="5319000"/>
            <a:ext cx="295274" cy="276999"/>
          </a:xfrm>
          <a:prstGeom prst="rect">
            <a:avLst/>
          </a:prstGeom>
          <a:noFill/>
        </p:spPr>
        <p:txBody>
          <a:bodyPr wrap="none" rtlCol="0">
            <a:spAutoFit/>
          </a:bodyPr>
          <a:lstStyle/>
          <a:p>
            <a:r>
              <a:rPr kumimoji="1" lang="en-US" altLang="ja-JP" sz="1200" b="1" dirty="0" smtClean="0">
                <a:latin typeface="Times New Roman"/>
                <a:cs typeface="Times New Roman"/>
              </a:rPr>
              <a:t>N</a:t>
            </a:r>
            <a:endParaRPr kumimoji="1" lang="ja-JP" altLang="en-US" sz="1200" b="1" dirty="0">
              <a:latin typeface="Times New Roman"/>
              <a:cs typeface="Times New Roman"/>
            </a:endParaRPr>
          </a:p>
        </p:txBody>
      </p:sp>
      <p:sp>
        <p:nvSpPr>
          <p:cNvPr id="25" name="テキスト ボックス 24"/>
          <p:cNvSpPr txBox="1"/>
          <p:nvPr/>
        </p:nvSpPr>
        <p:spPr>
          <a:xfrm>
            <a:off x="8694692" y="5319223"/>
            <a:ext cx="287308" cy="276999"/>
          </a:xfrm>
          <a:prstGeom prst="rect">
            <a:avLst/>
          </a:prstGeom>
          <a:noFill/>
        </p:spPr>
        <p:txBody>
          <a:bodyPr wrap="none" rtlCol="0">
            <a:spAutoFit/>
          </a:bodyPr>
          <a:lstStyle/>
          <a:p>
            <a:r>
              <a:rPr kumimoji="1" lang="en-US" altLang="ja-JP" sz="1200" b="1" dirty="0" smtClean="0">
                <a:latin typeface="Times New Roman"/>
                <a:cs typeface="Times New Roman"/>
              </a:rPr>
              <a:t>T</a:t>
            </a:r>
            <a:endParaRPr kumimoji="1" lang="ja-JP" altLang="en-US" sz="1200" b="1" dirty="0">
              <a:latin typeface="Times New Roman"/>
              <a:cs typeface="Times New Roman"/>
            </a:endParaRPr>
          </a:p>
        </p:txBody>
      </p:sp>
      <p:sp>
        <p:nvSpPr>
          <p:cNvPr id="26" name="テキスト ボックス 25"/>
          <p:cNvSpPr txBox="1"/>
          <p:nvPr/>
        </p:nvSpPr>
        <p:spPr>
          <a:xfrm>
            <a:off x="7107902" y="5319446"/>
            <a:ext cx="295274" cy="276999"/>
          </a:xfrm>
          <a:prstGeom prst="rect">
            <a:avLst/>
          </a:prstGeom>
          <a:noFill/>
        </p:spPr>
        <p:txBody>
          <a:bodyPr wrap="none" rtlCol="0">
            <a:spAutoFit/>
          </a:bodyPr>
          <a:lstStyle/>
          <a:p>
            <a:r>
              <a:rPr kumimoji="1" lang="en-US" altLang="ja-JP" sz="1200" b="1" dirty="0" smtClean="0">
                <a:latin typeface="Times New Roman"/>
                <a:cs typeface="Times New Roman"/>
              </a:rPr>
              <a:t>N</a:t>
            </a:r>
            <a:endParaRPr kumimoji="1" lang="ja-JP" altLang="en-US" sz="1200" b="1" dirty="0">
              <a:latin typeface="Times New Roman"/>
              <a:cs typeface="Times New Roman"/>
            </a:endParaRPr>
          </a:p>
        </p:txBody>
      </p:sp>
      <p:sp>
        <p:nvSpPr>
          <p:cNvPr id="27" name="テキスト ボックス 26"/>
          <p:cNvSpPr txBox="1"/>
          <p:nvPr/>
        </p:nvSpPr>
        <p:spPr>
          <a:xfrm>
            <a:off x="7598267" y="5319669"/>
            <a:ext cx="287308" cy="276999"/>
          </a:xfrm>
          <a:prstGeom prst="rect">
            <a:avLst/>
          </a:prstGeom>
          <a:noFill/>
        </p:spPr>
        <p:txBody>
          <a:bodyPr wrap="none" rtlCol="0">
            <a:spAutoFit/>
          </a:bodyPr>
          <a:lstStyle/>
          <a:p>
            <a:r>
              <a:rPr kumimoji="1" lang="en-US" altLang="ja-JP" sz="1200" b="1" dirty="0" smtClean="0">
                <a:latin typeface="Times New Roman"/>
                <a:cs typeface="Times New Roman"/>
              </a:rPr>
              <a:t>T</a:t>
            </a:r>
            <a:endParaRPr kumimoji="1" lang="ja-JP" altLang="en-US" sz="1200" b="1" dirty="0">
              <a:latin typeface="Times New Roman"/>
              <a:cs typeface="Times New Roman"/>
            </a:endParaRPr>
          </a:p>
        </p:txBody>
      </p:sp>
      <p:sp>
        <p:nvSpPr>
          <p:cNvPr id="28" name="テキスト ボックス 27"/>
          <p:cNvSpPr txBox="1"/>
          <p:nvPr/>
        </p:nvSpPr>
        <p:spPr>
          <a:xfrm>
            <a:off x="6118143" y="5319892"/>
            <a:ext cx="295274" cy="276999"/>
          </a:xfrm>
          <a:prstGeom prst="rect">
            <a:avLst/>
          </a:prstGeom>
          <a:noFill/>
        </p:spPr>
        <p:txBody>
          <a:bodyPr wrap="none" rtlCol="0">
            <a:spAutoFit/>
          </a:bodyPr>
          <a:lstStyle/>
          <a:p>
            <a:r>
              <a:rPr kumimoji="1" lang="en-US" altLang="ja-JP" sz="1200" b="1" dirty="0" smtClean="0">
                <a:latin typeface="Times New Roman"/>
                <a:cs typeface="Times New Roman"/>
              </a:rPr>
              <a:t>N</a:t>
            </a:r>
            <a:endParaRPr kumimoji="1" lang="ja-JP" altLang="en-US" sz="1200" b="1" dirty="0">
              <a:latin typeface="Times New Roman"/>
              <a:cs typeface="Times New Roman"/>
            </a:endParaRPr>
          </a:p>
        </p:txBody>
      </p:sp>
      <p:sp>
        <p:nvSpPr>
          <p:cNvPr id="29" name="テキスト ボックス 28"/>
          <p:cNvSpPr txBox="1"/>
          <p:nvPr/>
        </p:nvSpPr>
        <p:spPr>
          <a:xfrm>
            <a:off x="6582317" y="5321230"/>
            <a:ext cx="287308" cy="276999"/>
          </a:xfrm>
          <a:prstGeom prst="rect">
            <a:avLst/>
          </a:prstGeom>
          <a:noFill/>
        </p:spPr>
        <p:txBody>
          <a:bodyPr wrap="none" rtlCol="0">
            <a:spAutoFit/>
          </a:bodyPr>
          <a:lstStyle/>
          <a:p>
            <a:r>
              <a:rPr kumimoji="1" lang="en-US" altLang="ja-JP" sz="1200" b="1" dirty="0" smtClean="0">
                <a:latin typeface="Times New Roman"/>
                <a:cs typeface="Times New Roman"/>
              </a:rPr>
              <a:t>T</a:t>
            </a:r>
            <a:endParaRPr kumimoji="1" lang="ja-JP" altLang="en-US" sz="1200" b="1" dirty="0">
              <a:latin typeface="Times New Roman"/>
              <a:cs typeface="Times New Roman"/>
            </a:endParaRPr>
          </a:p>
        </p:txBody>
      </p:sp>
      <p:sp>
        <p:nvSpPr>
          <p:cNvPr id="30" name="テキスト ボックス 29"/>
          <p:cNvSpPr txBox="1"/>
          <p:nvPr/>
        </p:nvSpPr>
        <p:spPr>
          <a:xfrm>
            <a:off x="6337201" y="5591526"/>
            <a:ext cx="338554" cy="276999"/>
          </a:xfrm>
          <a:prstGeom prst="rect">
            <a:avLst/>
          </a:prstGeom>
          <a:noFill/>
        </p:spPr>
        <p:txBody>
          <a:bodyPr wrap="none" rtlCol="0">
            <a:spAutoFit/>
          </a:bodyPr>
          <a:lstStyle/>
          <a:p>
            <a:r>
              <a:rPr kumimoji="1" lang="en-US" altLang="ja-JP" sz="1200" b="1" dirty="0" smtClean="0">
                <a:latin typeface="Times New Roman"/>
                <a:cs typeface="Times New Roman"/>
              </a:rPr>
              <a:t>14</a:t>
            </a:r>
            <a:endParaRPr kumimoji="1" lang="ja-JP" altLang="en-US" sz="1200" b="1" dirty="0">
              <a:latin typeface="Times New Roman"/>
              <a:cs typeface="Times New Roman"/>
            </a:endParaRPr>
          </a:p>
        </p:txBody>
      </p:sp>
      <p:sp>
        <p:nvSpPr>
          <p:cNvPr id="31" name="テキスト ボックス 30"/>
          <p:cNvSpPr txBox="1"/>
          <p:nvPr/>
        </p:nvSpPr>
        <p:spPr>
          <a:xfrm>
            <a:off x="7317000" y="5589000"/>
            <a:ext cx="338554" cy="276999"/>
          </a:xfrm>
          <a:prstGeom prst="rect">
            <a:avLst/>
          </a:prstGeom>
          <a:noFill/>
        </p:spPr>
        <p:txBody>
          <a:bodyPr wrap="none" rtlCol="0">
            <a:spAutoFit/>
          </a:bodyPr>
          <a:lstStyle/>
          <a:p>
            <a:r>
              <a:rPr kumimoji="1" lang="en-US" altLang="ja-JP" sz="1200" b="1" dirty="0" smtClean="0">
                <a:latin typeface="Times New Roman"/>
                <a:cs typeface="Times New Roman"/>
              </a:rPr>
              <a:t>15</a:t>
            </a:r>
            <a:endParaRPr kumimoji="1" lang="ja-JP" altLang="en-US" sz="1200" b="1" dirty="0">
              <a:latin typeface="Times New Roman"/>
              <a:cs typeface="Times New Roman"/>
            </a:endParaRPr>
          </a:p>
        </p:txBody>
      </p:sp>
      <p:sp>
        <p:nvSpPr>
          <p:cNvPr id="32" name="テキスト ボックス 31"/>
          <p:cNvSpPr txBox="1"/>
          <p:nvPr/>
        </p:nvSpPr>
        <p:spPr>
          <a:xfrm>
            <a:off x="8397000" y="5589000"/>
            <a:ext cx="338554" cy="276999"/>
          </a:xfrm>
          <a:prstGeom prst="rect">
            <a:avLst/>
          </a:prstGeom>
          <a:noFill/>
        </p:spPr>
        <p:txBody>
          <a:bodyPr wrap="none" rtlCol="0">
            <a:spAutoFit/>
          </a:bodyPr>
          <a:lstStyle/>
          <a:p>
            <a:r>
              <a:rPr kumimoji="1" lang="en-US" altLang="ja-JP" sz="1200" b="1" dirty="0" smtClean="0">
                <a:latin typeface="Times New Roman"/>
                <a:cs typeface="Times New Roman"/>
              </a:rPr>
              <a:t>16</a:t>
            </a:r>
            <a:endParaRPr kumimoji="1" lang="ja-JP" altLang="en-US" sz="1200" b="1" dirty="0">
              <a:latin typeface="Times New Roman"/>
              <a:cs typeface="Times New Roman"/>
            </a:endParaRPr>
          </a:p>
        </p:txBody>
      </p:sp>
      <p:cxnSp>
        <p:nvCxnSpPr>
          <p:cNvPr id="33" name="直線コネクタ 32"/>
          <p:cNvCxnSpPr/>
          <p:nvPr/>
        </p:nvCxnSpPr>
        <p:spPr>
          <a:xfrm>
            <a:off x="6192000" y="5589000"/>
            <a:ext cx="58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201050" y="5589000"/>
            <a:ext cx="58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8262000" y="5589000"/>
            <a:ext cx="58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5247000" y="4935446"/>
            <a:ext cx="718466" cy="338554"/>
          </a:xfrm>
          <a:prstGeom prst="rect">
            <a:avLst/>
          </a:prstGeom>
          <a:noFill/>
        </p:spPr>
        <p:txBody>
          <a:bodyPr wrap="none" rtlCol="0">
            <a:spAutoFit/>
          </a:bodyPr>
          <a:lstStyle/>
          <a:p>
            <a:r>
              <a:rPr lang="en-US" altLang="ja-JP" sz="1600" b="1" dirty="0" smtClean="0">
                <a:latin typeface="Times New Roman"/>
                <a:cs typeface="Times New Roman"/>
              </a:rPr>
              <a:t>AZU</a:t>
            </a:r>
            <a:r>
              <a:rPr kumimoji="1" lang="en-US" altLang="ja-JP" sz="1600" b="1" dirty="0" smtClean="0">
                <a:latin typeface="Times New Roman"/>
                <a:cs typeface="Times New Roman"/>
              </a:rPr>
              <a:t>1</a:t>
            </a:r>
            <a:endParaRPr kumimoji="1" lang="ja-JP" altLang="en-US" sz="1600" b="1" dirty="0">
              <a:latin typeface="Times New Roman"/>
              <a:cs typeface="Times New Roman"/>
            </a:endParaRPr>
          </a:p>
        </p:txBody>
      </p:sp>
      <p:sp>
        <p:nvSpPr>
          <p:cNvPr id="37" name="二等辺三角形 36"/>
          <p:cNvSpPr/>
          <p:nvPr/>
        </p:nvSpPr>
        <p:spPr>
          <a:xfrm flipV="1">
            <a:off x="8638425" y="3654000"/>
            <a:ext cx="144000" cy="252000"/>
          </a:xfrm>
          <a:prstGeom prst="triangle">
            <a:avLst/>
          </a:prstGeom>
          <a:solidFill>
            <a:srgbClr val="FF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二等辺三角形 37"/>
          <p:cNvSpPr/>
          <p:nvPr/>
        </p:nvSpPr>
        <p:spPr>
          <a:xfrm flipV="1">
            <a:off x="6687000" y="3204000"/>
            <a:ext cx="144000" cy="252000"/>
          </a:xfrm>
          <a:prstGeom prst="triangl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二等辺三角形 38"/>
          <p:cNvSpPr/>
          <p:nvPr/>
        </p:nvSpPr>
        <p:spPr>
          <a:xfrm flipV="1">
            <a:off x="8790825" y="3601050"/>
            <a:ext cx="144000" cy="252000"/>
          </a:xfrm>
          <a:prstGeom prst="triangle">
            <a:avLst/>
          </a:prstGeom>
          <a:solidFill>
            <a:srgbClr val="FF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4591050" y="5842575"/>
            <a:ext cx="4500000" cy="972000"/>
          </a:xfrm>
          <a:prstGeom prst="roundRect">
            <a:avLst/>
          </a:prstGeom>
          <a:solidFill>
            <a:schemeClr val="accent2"/>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flipV="1">
            <a:off x="6801300" y="3394500"/>
            <a:ext cx="144000" cy="252000"/>
          </a:xfrm>
          <a:prstGeom prst="triangl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5376737" y="819000"/>
            <a:ext cx="2972288" cy="1015663"/>
          </a:xfrm>
          <a:prstGeom prst="rect">
            <a:avLst/>
          </a:prstGeom>
        </p:spPr>
        <p:txBody>
          <a:bodyPr wrap="none">
            <a:spAutoFit/>
          </a:bodyPr>
          <a:lstStyle/>
          <a:p>
            <a:pPr algn="ctr">
              <a:lnSpc>
                <a:spcPct val="150000"/>
              </a:lnSpc>
            </a:pPr>
            <a:r>
              <a:rPr lang="en-US" altLang="ja-JP" sz="2000" b="1" dirty="0" smtClean="0">
                <a:latin typeface="Century" panose="02040604050505020304" pitchFamily="18" charset="0"/>
              </a:rPr>
              <a:t>Cell permeability assay</a:t>
            </a:r>
          </a:p>
          <a:p>
            <a:pPr algn="ctr">
              <a:lnSpc>
                <a:spcPct val="150000"/>
              </a:lnSpc>
            </a:pPr>
            <a:r>
              <a:rPr lang="en-US" altLang="ja-JP" sz="2000" b="1" dirty="0" smtClean="0">
                <a:latin typeface="Century" panose="02040604050505020304" pitchFamily="18" charset="0"/>
              </a:rPr>
              <a:t>using </a:t>
            </a:r>
            <a:r>
              <a:rPr lang="en-US" altLang="ja-JP" sz="2000" b="1" dirty="0" err="1" smtClean="0">
                <a:solidFill>
                  <a:srgbClr val="FF3300"/>
                </a:solidFill>
                <a:latin typeface="Century" panose="02040604050505020304" pitchFamily="18" charset="0"/>
              </a:rPr>
              <a:t>Te</a:t>
            </a:r>
            <a:r>
              <a:rPr lang="en-US" altLang="ja-JP" sz="2000" b="1" dirty="0" smtClean="0">
                <a:solidFill>
                  <a:srgbClr val="FF3300"/>
                </a:solidFill>
                <a:latin typeface="Century" panose="02040604050505020304" pitchFamily="18" charset="0"/>
              </a:rPr>
              <a:t>-EVs</a:t>
            </a:r>
            <a:endParaRPr lang="ja-JP" altLang="en-US" sz="2000" dirty="0">
              <a:solidFill>
                <a:srgbClr val="FF3300"/>
              </a:solidFill>
            </a:endParaRPr>
          </a:p>
        </p:txBody>
      </p:sp>
      <p:sp>
        <p:nvSpPr>
          <p:cNvPr id="42" name="正方形/長方形 41"/>
          <p:cNvSpPr/>
          <p:nvPr/>
        </p:nvSpPr>
        <p:spPr>
          <a:xfrm>
            <a:off x="4728293" y="5814000"/>
            <a:ext cx="4202176" cy="1015663"/>
          </a:xfrm>
          <a:prstGeom prst="rect">
            <a:avLst/>
          </a:prstGeom>
        </p:spPr>
        <p:txBody>
          <a:bodyPr wrap="none">
            <a:spAutoFit/>
          </a:bodyPr>
          <a:lstStyle/>
          <a:p>
            <a:pPr algn="ctr">
              <a:lnSpc>
                <a:spcPts val="2400"/>
              </a:lnSpc>
            </a:pPr>
            <a:r>
              <a:rPr lang="en-US" altLang="ja-JP" sz="1600" b="1" dirty="0" smtClean="0">
                <a:solidFill>
                  <a:srgbClr val="FF0000"/>
                </a:solidFill>
                <a:effectLst/>
                <a:latin typeface="Century" panose="02040604050505020304" pitchFamily="18" charset="0"/>
              </a:rPr>
              <a:t>Vascular endothelial cell permeability</a:t>
            </a:r>
            <a:r>
              <a:rPr lang="en-US" altLang="ja-JP" sz="1600" b="1" dirty="0" smtClean="0">
                <a:effectLst/>
                <a:latin typeface="Century" panose="02040604050505020304" pitchFamily="18" charset="0"/>
              </a:rPr>
              <a:t> was</a:t>
            </a:r>
          </a:p>
          <a:p>
            <a:pPr algn="ctr">
              <a:lnSpc>
                <a:spcPts val="2400"/>
              </a:lnSpc>
            </a:pPr>
            <a:r>
              <a:rPr lang="en-US" altLang="ja-JP" sz="1600" b="1" dirty="0" smtClean="0">
                <a:solidFill>
                  <a:srgbClr val="0000FF"/>
                </a:solidFill>
                <a:effectLst/>
                <a:latin typeface="Century" panose="02040604050505020304" pitchFamily="18" charset="0"/>
              </a:rPr>
              <a:t>reduced by </a:t>
            </a:r>
            <a:r>
              <a:rPr lang="en-US" altLang="ja-JP" sz="1600" b="1" dirty="0" err="1" smtClean="0">
                <a:solidFill>
                  <a:srgbClr val="0000FF"/>
                </a:solidFill>
                <a:effectLst/>
                <a:latin typeface="Century" panose="02040604050505020304" pitchFamily="18" charset="0"/>
              </a:rPr>
              <a:t>ccRCC</a:t>
            </a:r>
            <a:r>
              <a:rPr lang="en-US" altLang="ja-JP" sz="1600" b="1" dirty="0" smtClean="0">
                <a:solidFill>
                  <a:srgbClr val="0000FF"/>
                </a:solidFill>
                <a:effectLst/>
                <a:latin typeface="Century" panose="02040604050505020304" pitchFamily="18" charset="0"/>
              </a:rPr>
              <a:t>-derived exosomes </a:t>
            </a:r>
          </a:p>
          <a:p>
            <a:pPr algn="ctr">
              <a:lnSpc>
                <a:spcPts val="2400"/>
              </a:lnSpc>
            </a:pPr>
            <a:r>
              <a:rPr lang="en-US" altLang="ja-JP" sz="1600" b="1" dirty="0" smtClean="0">
                <a:effectLst/>
                <a:latin typeface="Century" panose="02040604050505020304" pitchFamily="18" charset="0"/>
              </a:rPr>
              <a:t>in </a:t>
            </a:r>
            <a:r>
              <a:rPr lang="en-US" altLang="ja-JP" sz="1600" b="1" dirty="0" smtClean="0">
                <a:solidFill>
                  <a:srgbClr val="006600"/>
                </a:solidFill>
                <a:effectLst/>
                <a:latin typeface="Century" panose="02040604050505020304" pitchFamily="18" charset="0"/>
              </a:rPr>
              <a:t>AZU1 expression-dependent manner</a:t>
            </a:r>
            <a:r>
              <a:rPr lang="en-US" altLang="ja-JP" sz="1600" b="1" dirty="0" smtClean="0">
                <a:effectLst/>
                <a:latin typeface="Century" panose="02040604050505020304" pitchFamily="18" charset="0"/>
              </a:rPr>
              <a:t>.</a:t>
            </a:r>
            <a:endParaRPr lang="ja-JP" altLang="en-US" sz="1600" dirty="0">
              <a:effectLst/>
            </a:endParaRPr>
          </a:p>
        </p:txBody>
      </p:sp>
      <p:pic>
        <p:nvPicPr>
          <p:cNvPr id="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正方形/長方形 45"/>
          <p:cNvSpPr/>
          <p:nvPr/>
        </p:nvSpPr>
        <p:spPr>
          <a:xfrm>
            <a:off x="10886" y="118156"/>
            <a:ext cx="7767000" cy="800219"/>
          </a:xfrm>
          <a:prstGeom prst="rect">
            <a:avLst/>
          </a:prstGeom>
        </p:spPr>
        <p:txBody>
          <a:bodyPr wrap="square">
            <a:spAutoFit/>
          </a:bodyPr>
          <a:lstStyle/>
          <a:p>
            <a:r>
              <a:rPr lang="en-US" altLang="ja-JP" sz="2300" b="1" dirty="0" smtClean="0">
                <a:solidFill>
                  <a:schemeClr val="bg1"/>
                </a:solidFill>
                <a:latin typeface="Century" panose="02040604050505020304" pitchFamily="18" charset="0"/>
              </a:rPr>
              <a:t>AZU1</a:t>
            </a:r>
            <a:r>
              <a:rPr lang="en-US" altLang="ja-JP" sz="2300" b="1" baseline="30000" dirty="0">
                <a:solidFill>
                  <a:schemeClr val="bg1"/>
                </a:solidFill>
                <a:latin typeface="Century" panose="02040604050505020304" pitchFamily="18" charset="0"/>
              </a:rPr>
              <a:t>++</a:t>
            </a:r>
            <a:r>
              <a:rPr lang="en-US" altLang="ja-JP" sz="2300" b="1" dirty="0">
                <a:solidFill>
                  <a:schemeClr val="bg1"/>
                </a:solidFill>
                <a:latin typeface="Century" panose="02040604050505020304" pitchFamily="18" charset="0"/>
              </a:rPr>
              <a:t> EV </a:t>
            </a:r>
            <a:r>
              <a:rPr lang="en-US" altLang="ja-JP" sz="2300" b="1" dirty="0" smtClean="0">
                <a:solidFill>
                  <a:schemeClr val="bg1"/>
                </a:solidFill>
                <a:latin typeface="Century" panose="02040604050505020304" pitchFamily="18" charset="0"/>
              </a:rPr>
              <a:t>Upregulates </a:t>
            </a:r>
          </a:p>
          <a:p>
            <a:r>
              <a:rPr lang="en-US" altLang="ja-JP" sz="2300" b="1" dirty="0">
                <a:solidFill>
                  <a:schemeClr val="bg1"/>
                </a:solidFill>
                <a:latin typeface="Century" panose="02040604050505020304" pitchFamily="18" charset="0"/>
              </a:rPr>
              <a:t> </a:t>
            </a:r>
            <a:r>
              <a:rPr lang="en-US" altLang="ja-JP" sz="2300" b="1" dirty="0" smtClean="0">
                <a:solidFill>
                  <a:schemeClr val="bg1"/>
                </a:solidFill>
                <a:latin typeface="Century" panose="02040604050505020304" pitchFamily="18" charset="0"/>
              </a:rPr>
              <a:t>            Permeability of Vascular Endothelial Cell Sheet</a:t>
            </a:r>
            <a:endParaRPr lang="en-US" altLang="ja-JP" sz="2300" b="1" dirty="0">
              <a:solidFill>
                <a:schemeClr val="bg1"/>
              </a:solidFill>
              <a:latin typeface="Century" panose="02040604050505020304" pitchFamily="18" charset="0"/>
            </a:endParaRPr>
          </a:p>
        </p:txBody>
      </p:sp>
    </p:spTree>
    <p:extLst>
      <p:ext uri="{BB962C8B-B14F-4D97-AF65-F5344CB8AC3E}">
        <p14:creationId xmlns:p14="http://schemas.microsoft.com/office/powerpoint/2010/main" val="327868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00" y="1843838"/>
            <a:ext cx="3645000" cy="3880162"/>
          </a:xfrm>
          <a:prstGeom prst="rect">
            <a:avLst/>
          </a:prstGeom>
        </p:spPr>
      </p:pic>
      <p:sp>
        <p:nvSpPr>
          <p:cNvPr id="10" name="正方形/長方形 9"/>
          <p:cNvSpPr/>
          <p:nvPr/>
        </p:nvSpPr>
        <p:spPr>
          <a:xfrm>
            <a:off x="27000" y="1314000"/>
            <a:ext cx="4807855" cy="585930"/>
          </a:xfrm>
          <a:prstGeom prst="rect">
            <a:avLst/>
          </a:prstGeom>
        </p:spPr>
        <p:txBody>
          <a:bodyPr wrap="none">
            <a:spAutoFit/>
          </a:bodyPr>
          <a:lstStyle/>
          <a:p>
            <a:pPr algn="ctr">
              <a:lnSpc>
                <a:spcPct val="150000"/>
              </a:lnSpc>
            </a:pPr>
            <a:r>
              <a:rPr lang="en-US" altLang="ja-JP" sz="2400" b="1" dirty="0" smtClean="0">
                <a:effectLst>
                  <a:glow rad="101600">
                    <a:schemeClr val="accent2">
                      <a:satMod val="175000"/>
                      <a:alpha val="40000"/>
                    </a:schemeClr>
                  </a:glow>
                </a:effectLst>
                <a:latin typeface="Century" panose="02040604050505020304" pitchFamily="18" charset="0"/>
              </a:rPr>
              <a:t>Trans-cell sheet migration assay</a:t>
            </a:r>
            <a:endParaRPr lang="ja-JP" altLang="en-US" sz="2400" dirty="0">
              <a:effectLst>
                <a:glow rad="101600">
                  <a:schemeClr val="accent2">
                    <a:satMod val="175000"/>
                    <a:alpha val="40000"/>
                  </a:schemeClr>
                </a:glow>
              </a:effectLst>
            </a:endParaRPr>
          </a:p>
        </p:txBody>
      </p:sp>
      <p:sp>
        <p:nvSpPr>
          <p:cNvPr id="12" name="円/楕円 11"/>
          <p:cNvSpPr/>
          <p:nvPr/>
        </p:nvSpPr>
        <p:spPr>
          <a:xfrm>
            <a:off x="2034946" y="2610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2214946" y="27626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989946" y="27626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079946" y="2925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259946" y="2565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1809946" y="27626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1809946" y="2565237"/>
            <a:ext cx="180000" cy="1800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664120" y="3069000"/>
            <a:ext cx="910826" cy="338554"/>
          </a:xfrm>
          <a:prstGeom prst="rect">
            <a:avLst/>
          </a:prstGeom>
        </p:spPr>
        <p:txBody>
          <a:bodyPr wrap="none">
            <a:spAutoFit/>
          </a:bodyPr>
          <a:lstStyle/>
          <a:p>
            <a:pPr algn="ctr"/>
            <a:r>
              <a:rPr lang="en-US" altLang="ja-JP" sz="1600" b="1" dirty="0" smtClean="0">
                <a:solidFill>
                  <a:srgbClr val="FF0000"/>
                </a:solidFill>
                <a:latin typeface="Arial Narrow" panose="020B0606020202030204" pitchFamily="34" charset="0"/>
              </a:rPr>
              <a:t>exosome</a:t>
            </a:r>
            <a:endParaRPr lang="ja-JP" altLang="en-US" sz="1600" dirty="0">
              <a:solidFill>
                <a:srgbClr val="FF0000"/>
              </a:solidFill>
            </a:endParaRPr>
          </a:p>
        </p:txBody>
      </p:sp>
      <p:sp>
        <p:nvSpPr>
          <p:cNvPr id="20" name="正方形/長方形 19"/>
          <p:cNvSpPr/>
          <p:nvPr/>
        </p:nvSpPr>
        <p:spPr>
          <a:xfrm>
            <a:off x="3609830" y="4499668"/>
            <a:ext cx="846707" cy="369332"/>
          </a:xfrm>
          <a:prstGeom prst="rect">
            <a:avLst/>
          </a:prstGeom>
        </p:spPr>
        <p:txBody>
          <a:bodyPr wrap="none">
            <a:spAutoFit/>
          </a:bodyPr>
          <a:lstStyle/>
          <a:p>
            <a:pPr algn="ctr"/>
            <a:r>
              <a:rPr lang="en-US" altLang="ja-JP" b="1" dirty="0" smtClean="0">
                <a:latin typeface="Arial Narrow" panose="020B0606020202030204" pitchFamily="34" charset="0"/>
              </a:rPr>
              <a:t>HUVEC</a:t>
            </a:r>
            <a:endParaRPr lang="ja-JP" altLang="en-US" baseline="30000" dirty="0"/>
          </a:p>
        </p:txBody>
      </p:sp>
      <p:pic>
        <p:nvPicPr>
          <p:cNvPr id="21" name="図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241180">
            <a:off x="1674599" y="3484997"/>
            <a:ext cx="591922" cy="468000"/>
          </a:xfrm>
          <a:prstGeom prst="rect">
            <a:avLst/>
          </a:prstGeom>
        </p:spPr>
      </p:pic>
      <p:sp>
        <p:nvSpPr>
          <p:cNvPr id="43" name="角丸四角形 42"/>
          <p:cNvSpPr/>
          <p:nvPr/>
        </p:nvSpPr>
        <p:spPr>
          <a:xfrm>
            <a:off x="3051525" y="5693775"/>
            <a:ext cx="6012000" cy="900000"/>
          </a:xfrm>
          <a:prstGeom prst="roundRect">
            <a:avLst/>
          </a:prstGeom>
          <a:solidFill>
            <a:schemeClr val="accent2"/>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3101980" y="5781114"/>
            <a:ext cx="5925020" cy="707886"/>
          </a:xfrm>
          <a:prstGeom prst="rect">
            <a:avLst/>
          </a:prstGeom>
        </p:spPr>
        <p:txBody>
          <a:bodyPr wrap="none">
            <a:spAutoFit/>
          </a:bodyPr>
          <a:lstStyle/>
          <a:p>
            <a:pPr algn="ctr">
              <a:lnSpc>
                <a:spcPts val="2400"/>
              </a:lnSpc>
            </a:pPr>
            <a:r>
              <a:rPr lang="en-US" altLang="ja-JP" sz="1600" b="1" dirty="0" smtClean="0">
                <a:effectLst/>
                <a:latin typeface="Century" panose="02040604050505020304" pitchFamily="18" charset="0"/>
              </a:rPr>
              <a:t>Pre-treatment of HUVEC cell sheet by </a:t>
            </a:r>
            <a:r>
              <a:rPr lang="en-US" altLang="ja-JP" sz="1600" b="1" dirty="0" smtClean="0">
                <a:solidFill>
                  <a:srgbClr val="FF0000"/>
                </a:solidFill>
                <a:effectLst/>
                <a:latin typeface="Century" panose="02040604050505020304" pitchFamily="18" charset="0"/>
              </a:rPr>
              <a:t>AZU1</a:t>
            </a:r>
            <a:r>
              <a:rPr lang="en-US" altLang="ja-JP" sz="1600" b="1" baseline="30000" dirty="0" smtClean="0">
                <a:solidFill>
                  <a:srgbClr val="FF0000"/>
                </a:solidFill>
                <a:effectLst/>
                <a:latin typeface="Century" panose="02040604050505020304" pitchFamily="18" charset="0"/>
              </a:rPr>
              <a:t>++</a:t>
            </a:r>
            <a:r>
              <a:rPr lang="en-US" altLang="ja-JP" sz="1600" b="1" dirty="0" smtClean="0">
                <a:solidFill>
                  <a:srgbClr val="FF0000"/>
                </a:solidFill>
                <a:effectLst/>
                <a:latin typeface="Century" panose="02040604050505020304" pitchFamily="18" charset="0"/>
              </a:rPr>
              <a:t>-EVs</a:t>
            </a:r>
          </a:p>
          <a:p>
            <a:pPr algn="ctr">
              <a:lnSpc>
                <a:spcPts val="2400"/>
              </a:lnSpc>
            </a:pPr>
            <a:r>
              <a:rPr lang="en-US" altLang="ja-JP" sz="1600" b="1" dirty="0" smtClean="0">
                <a:latin typeface="Century" panose="02040604050505020304" pitchFamily="18" charset="0"/>
              </a:rPr>
              <a:t>significantly </a:t>
            </a:r>
            <a:r>
              <a:rPr lang="en-US" altLang="ja-JP" sz="1600" b="1" dirty="0" smtClean="0">
                <a:solidFill>
                  <a:srgbClr val="FF0000"/>
                </a:solidFill>
                <a:latin typeface="Century" panose="02040604050505020304" pitchFamily="18" charset="0"/>
              </a:rPr>
              <a:t>increased</a:t>
            </a:r>
            <a:r>
              <a:rPr lang="en-US" altLang="ja-JP" sz="1600" b="1" dirty="0" smtClean="0">
                <a:latin typeface="Century" panose="02040604050505020304" pitchFamily="18" charset="0"/>
              </a:rPr>
              <a:t> number of </a:t>
            </a:r>
            <a:r>
              <a:rPr lang="en-US" altLang="ja-JP" sz="1600" b="1" dirty="0" smtClean="0">
                <a:solidFill>
                  <a:srgbClr val="FF0000"/>
                </a:solidFill>
                <a:latin typeface="Century" panose="02040604050505020304" pitchFamily="18" charset="0"/>
              </a:rPr>
              <a:t>transmigrated cancer cells</a:t>
            </a:r>
            <a:r>
              <a:rPr lang="en-US" altLang="ja-JP" sz="1600" b="1" dirty="0" smtClean="0">
                <a:latin typeface="Century" panose="02040604050505020304" pitchFamily="18" charset="0"/>
              </a:rPr>
              <a:t>.</a:t>
            </a:r>
            <a:endParaRPr lang="ja-JP" altLang="en-US" sz="1600" dirty="0">
              <a:effectLst/>
            </a:endParaRPr>
          </a:p>
        </p:txBody>
      </p:sp>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正方形/長方形 45"/>
          <p:cNvSpPr/>
          <p:nvPr/>
        </p:nvSpPr>
        <p:spPr>
          <a:xfrm>
            <a:off x="3560880" y="4165425"/>
            <a:ext cx="1281120" cy="369332"/>
          </a:xfrm>
          <a:prstGeom prst="rect">
            <a:avLst/>
          </a:prstGeom>
        </p:spPr>
        <p:txBody>
          <a:bodyPr wrap="none">
            <a:spAutoFit/>
          </a:bodyPr>
          <a:lstStyle/>
          <a:p>
            <a:pPr algn="ctr"/>
            <a:r>
              <a:rPr lang="en-US" altLang="ja-JP" b="1" dirty="0" err="1" smtClean="0">
                <a:solidFill>
                  <a:srgbClr val="FF3300"/>
                </a:solidFill>
                <a:latin typeface="Arial Narrow" panose="020B0606020202030204" pitchFamily="34" charset="0"/>
              </a:rPr>
              <a:t>ccRCC</a:t>
            </a:r>
            <a:r>
              <a:rPr lang="en-US" altLang="ja-JP" b="1" dirty="0" smtClean="0">
                <a:solidFill>
                  <a:srgbClr val="FF3300"/>
                </a:solidFill>
                <a:latin typeface="Arial Narrow" panose="020B0606020202030204" pitchFamily="34" charset="0"/>
              </a:rPr>
              <a:t> cells</a:t>
            </a:r>
            <a:endParaRPr lang="ja-JP" altLang="en-US" baseline="30000" dirty="0">
              <a:solidFill>
                <a:srgbClr val="FF3300"/>
              </a:solidFill>
            </a:endParaRPr>
          </a:p>
        </p:txBody>
      </p:sp>
      <p:cxnSp>
        <p:nvCxnSpPr>
          <p:cNvPr id="60" name="直線コネクタ 59"/>
          <p:cNvCxnSpPr/>
          <p:nvPr/>
        </p:nvCxnSpPr>
        <p:spPr>
          <a:xfrm flipH="1">
            <a:off x="2727000" y="4376504"/>
            <a:ext cx="900000" cy="0"/>
          </a:xfrm>
          <a:prstGeom prst="line">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H="1">
            <a:off x="2727000" y="4669011"/>
            <a:ext cx="900000" cy="0"/>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4" name="図 63" descr="1 - upper chambe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3452" y="1629000"/>
            <a:ext cx="3133548" cy="3548282"/>
          </a:xfrm>
          <a:prstGeom prst="rect">
            <a:avLst/>
          </a:prstGeom>
        </p:spPr>
      </p:pic>
      <p:sp>
        <p:nvSpPr>
          <p:cNvPr id="66" name="正方形/長方形 65"/>
          <p:cNvSpPr/>
          <p:nvPr/>
        </p:nvSpPr>
        <p:spPr>
          <a:xfrm>
            <a:off x="56675" y="5264668"/>
            <a:ext cx="3525325" cy="400110"/>
          </a:xfrm>
          <a:prstGeom prst="rect">
            <a:avLst/>
          </a:prstGeom>
        </p:spPr>
        <p:txBody>
          <a:bodyPr wrap="none">
            <a:spAutoFit/>
          </a:bodyPr>
          <a:lstStyle/>
          <a:p>
            <a:pPr algn="ctr"/>
            <a:r>
              <a:rPr lang="en-US" altLang="ja-JP" sz="2000" b="1" dirty="0" smtClean="0">
                <a:effectLst>
                  <a:glow rad="63500">
                    <a:schemeClr val="accent1">
                      <a:satMod val="175000"/>
                      <a:alpha val="40000"/>
                    </a:schemeClr>
                  </a:glow>
                </a:effectLst>
                <a:latin typeface="Arial Narrow" panose="020B0606020202030204" pitchFamily="34" charset="0"/>
              </a:rPr>
              <a:t>Count transmigrated </a:t>
            </a:r>
            <a:r>
              <a:rPr lang="en-US" altLang="ja-JP" sz="2000" b="1" dirty="0" err="1" smtClean="0">
                <a:effectLst>
                  <a:glow rad="63500">
                    <a:schemeClr val="accent1">
                      <a:satMod val="175000"/>
                      <a:alpha val="40000"/>
                    </a:schemeClr>
                  </a:glow>
                </a:effectLst>
                <a:latin typeface="Arial Narrow" panose="020B0606020202030204" pitchFamily="34" charset="0"/>
              </a:rPr>
              <a:t>ccRCC</a:t>
            </a:r>
            <a:r>
              <a:rPr lang="en-US" altLang="ja-JP" sz="2000" b="1" dirty="0" smtClean="0">
                <a:effectLst>
                  <a:glow rad="63500">
                    <a:schemeClr val="accent1">
                      <a:satMod val="175000"/>
                      <a:alpha val="40000"/>
                    </a:schemeClr>
                  </a:glow>
                </a:effectLst>
                <a:latin typeface="Arial Narrow" panose="020B0606020202030204" pitchFamily="34" charset="0"/>
              </a:rPr>
              <a:t> cells</a:t>
            </a:r>
            <a:endParaRPr lang="ja-JP" altLang="en-US" sz="2000" baseline="30000" dirty="0">
              <a:effectLst>
                <a:glow rad="63500">
                  <a:schemeClr val="accent1">
                    <a:satMod val="175000"/>
                    <a:alpha val="40000"/>
                  </a:schemeClr>
                </a:glow>
              </a:effectLst>
            </a:endParaRPr>
          </a:p>
        </p:txBody>
      </p:sp>
      <p:sp>
        <p:nvSpPr>
          <p:cNvPr id="67" name="正方形/長方形 66"/>
          <p:cNvSpPr/>
          <p:nvPr/>
        </p:nvSpPr>
        <p:spPr>
          <a:xfrm>
            <a:off x="10886" y="118156"/>
            <a:ext cx="7767000" cy="800219"/>
          </a:xfrm>
          <a:prstGeom prst="rect">
            <a:avLst/>
          </a:prstGeom>
        </p:spPr>
        <p:txBody>
          <a:bodyPr wrap="square">
            <a:spAutoFit/>
          </a:bodyPr>
          <a:lstStyle/>
          <a:p>
            <a:r>
              <a:rPr lang="en-US" altLang="ja-JP" sz="2300" b="1" dirty="0" smtClean="0">
                <a:solidFill>
                  <a:schemeClr val="bg1"/>
                </a:solidFill>
                <a:latin typeface="Century" panose="02040604050505020304" pitchFamily="18" charset="0"/>
              </a:rPr>
              <a:t>AZU1</a:t>
            </a:r>
            <a:r>
              <a:rPr lang="en-US" altLang="ja-JP" sz="2300" b="1" baseline="30000" dirty="0">
                <a:solidFill>
                  <a:schemeClr val="bg1"/>
                </a:solidFill>
                <a:latin typeface="Century" panose="02040604050505020304" pitchFamily="18" charset="0"/>
              </a:rPr>
              <a:t>++</a:t>
            </a:r>
            <a:r>
              <a:rPr lang="en-US" altLang="ja-JP" sz="2300" b="1" dirty="0">
                <a:solidFill>
                  <a:schemeClr val="bg1"/>
                </a:solidFill>
                <a:latin typeface="Century" panose="02040604050505020304" pitchFamily="18" charset="0"/>
              </a:rPr>
              <a:t> EV </a:t>
            </a:r>
            <a:r>
              <a:rPr lang="en-US" altLang="ja-JP" sz="2300" b="1" dirty="0" smtClean="0">
                <a:solidFill>
                  <a:schemeClr val="bg1"/>
                </a:solidFill>
                <a:latin typeface="Century" panose="02040604050505020304" pitchFamily="18" charset="0"/>
              </a:rPr>
              <a:t>Upregulates </a:t>
            </a:r>
          </a:p>
          <a:p>
            <a:r>
              <a:rPr lang="en-US" altLang="ja-JP" sz="2300" b="1" dirty="0">
                <a:solidFill>
                  <a:schemeClr val="bg1"/>
                </a:solidFill>
                <a:latin typeface="Century" panose="02040604050505020304" pitchFamily="18" charset="0"/>
              </a:rPr>
              <a:t> </a:t>
            </a:r>
            <a:r>
              <a:rPr lang="en-US" altLang="ja-JP" sz="2300" b="1" dirty="0" smtClean="0">
                <a:solidFill>
                  <a:schemeClr val="bg1"/>
                </a:solidFill>
                <a:latin typeface="Century" panose="02040604050505020304" pitchFamily="18" charset="0"/>
              </a:rPr>
              <a:t>            Permeability of Vascular Endothelial Cell Sheet</a:t>
            </a:r>
            <a:endParaRPr lang="en-US" altLang="ja-JP" sz="2300" b="1" dirty="0">
              <a:solidFill>
                <a:schemeClr val="bg1"/>
              </a:solidFill>
              <a:latin typeface="Century" panose="02040604050505020304" pitchFamily="18" charset="0"/>
            </a:endParaRPr>
          </a:p>
        </p:txBody>
      </p:sp>
    </p:spTree>
    <p:extLst>
      <p:ext uri="{BB962C8B-B14F-4D97-AF65-F5344CB8AC3E}">
        <p14:creationId xmlns:p14="http://schemas.microsoft.com/office/powerpoint/2010/main" val="387642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72" y="1082519"/>
            <a:ext cx="6625628" cy="4788000"/>
          </a:xfrm>
          <a:prstGeom prst="rect">
            <a:avLst/>
          </a:prstGeom>
          <a:solidFill>
            <a:schemeClr val="bg1"/>
          </a:solidFill>
        </p:spPr>
      </p:pic>
      <p:sp>
        <p:nvSpPr>
          <p:cNvPr id="4" name="正方形/長方形 3"/>
          <p:cNvSpPr/>
          <p:nvPr/>
        </p:nvSpPr>
        <p:spPr>
          <a:xfrm>
            <a:off x="6012000" y="2558220"/>
            <a:ext cx="1016625" cy="1200329"/>
          </a:xfrm>
          <a:prstGeom prst="rect">
            <a:avLst/>
          </a:prstGeom>
        </p:spPr>
        <p:txBody>
          <a:bodyPr wrap="none">
            <a:spAutoFit/>
          </a:bodyPr>
          <a:lstStyle/>
          <a:p>
            <a:pPr>
              <a:lnSpc>
                <a:spcPct val="150000"/>
              </a:lnSpc>
            </a:pPr>
            <a:r>
              <a:rPr lang="en-US" altLang="ja-JP" sz="1600" b="1" dirty="0" smtClean="0">
                <a:solidFill>
                  <a:srgbClr val="FF0000"/>
                </a:solidFill>
                <a:latin typeface="Century" panose="02040604050505020304" pitchFamily="18" charset="0"/>
                <a:ea typeface="HG丸ｺﾞｼｯｸM-PRO" panose="020F0600000000000000" pitchFamily="50" charset="-128"/>
              </a:rPr>
              <a:t>Blood</a:t>
            </a:r>
            <a:endParaRPr lang="en-US" altLang="ja-JP" sz="1600" dirty="0">
              <a:solidFill>
                <a:srgbClr val="FF0000"/>
              </a:solidFill>
              <a:latin typeface="Century" panose="02040604050505020304" pitchFamily="18" charset="0"/>
            </a:endParaRPr>
          </a:p>
          <a:p>
            <a:pPr>
              <a:lnSpc>
                <a:spcPct val="150000"/>
              </a:lnSpc>
            </a:pPr>
            <a:r>
              <a:rPr lang="en-US" altLang="ja-JP" sz="1600" b="1" dirty="0" smtClean="0">
                <a:solidFill>
                  <a:srgbClr val="FF0000"/>
                </a:solidFill>
                <a:latin typeface="Century" panose="02040604050505020304" pitchFamily="18" charset="0"/>
                <a:ea typeface="HG丸ｺﾞｼｯｸM-PRO" panose="020F0600000000000000" pitchFamily="50" charset="-128"/>
              </a:rPr>
              <a:t>CSF</a:t>
            </a:r>
          </a:p>
          <a:p>
            <a:pPr>
              <a:lnSpc>
                <a:spcPct val="150000"/>
              </a:lnSpc>
            </a:pPr>
            <a:r>
              <a:rPr lang="en-US" altLang="ja-JP" sz="1600" b="1" dirty="0" smtClean="0">
                <a:solidFill>
                  <a:srgbClr val="FF0000"/>
                </a:solidFill>
                <a:latin typeface="Century" panose="02040604050505020304" pitchFamily="18" charset="0"/>
                <a:ea typeface="HG丸ｺﾞｼｯｸM-PRO" panose="020F0600000000000000" pitchFamily="50" charset="-128"/>
              </a:rPr>
              <a:t>Urine …</a:t>
            </a:r>
          </a:p>
        </p:txBody>
      </p:sp>
      <p:sp>
        <p:nvSpPr>
          <p:cNvPr id="6" name="正方形/長方形 5"/>
          <p:cNvSpPr/>
          <p:nvPr/>
        </p:nvSpPr>
        <p:spPr>
          <a:xfrm>
            <a:off x="971540" y="5855623"/>
            <a:ext cx="7200920" cy="923330"/>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altLang="ja-JP" b="1" dirty="0" smtClean="0">
                <a:latin typeface="Century" panose="02040604050505020304" pitchFamily="18" charset="0"/>
                <a:ea typeface="HG丸ｺﾞｼｯｸM-PRO" panose="020F0600000000000000" pitchFamily="50" charset="-128"/>
                <a:cs typeface="Times New Roman" panose="02020603050405020304" pitchFamily="18" charset="0"/>
              </a:rPr>
              <a:t> </a:t>
            </a:r>
            <a:r>
              <a:rPr lang="en-US" altLang="ja-JP" b="1" dirty="0" smtClean="0">
                <a:solidFill>
                  <a:srgbClr val="FF0000"/>
                </a:solidFill>
                <a:latin typeface="Century" panose="02040604050505020304" pitchFamily="18" charset="0"/>
                <a:ea typeface="HG丸ｺﾞｼｯｸM-PRO" panose="020F0600000000000000" pitchFamily="50" charset="-128"/>
                <a:cs typeface="Times New Roman" panose="02020603050405020304" pitchFamily="18" charset="0"/>
              </a:rPr>
              <a:t>Any</a:t>
            </a:r>
            <a:r>
              <a:rPr lang="en-US" altLang="ja-JP" b="1" dirty="0" smtClean="0">
                <a:latin typeface="Century" panose="02040604050505020304" pitchFamily="18" charset="0"/>
                <a:ea typeface="HG丸ｺﾞｼｯｸM-PRO" panose="020F0600000000000000" pitchFamily="50" charset="-128"/>
                <a:cs typeface="Times New Roman" panose="02020603050405020304" pitchFamily="18" charset="0"/>
              </a:rPr>
              <a:t> body fluids contain tissue-derived exosomes</a:t>
            </a:r>
          </a:p>
          <a:p>
            <a:pPr marL="285750" indent="-285750">
              <a:lnSpc>
                <a:spcPct val="150000"/>
              </a:lnSpc>
              <a:buFont typeface="Wingdings" panose="05000000000000000000" pitchFamily="2" charset="2"/>
              <a:buChar char="Ø"/>
            </a:pPr>
            <a:r>
              <a:rPr lang="en-US" altLang="ja-JP" b="1" dirty="0" smtClean="0">
                <a:latin typeface="Century" panose="02040604050505020304" pitchFamily="18" charset="0"/>
                <a:ea typeface="HG丸ｺﾞｼｯｸM-PRO" panose="020F0600000000000000" pitchFamily="50" charset="-128"/>
                <a:cs typeface="Times New Roman" panose="02020603050405020304" pitchFamily="18" charset="0"/>
              </a:rPr>
              <a:t> Useful for </a:t>
            </a:r>
            <a:r>
              <a:rPr lang="en-US" altLang="ja-JP" b="1" dirty="0" smtClean="0">
                <a:solidFill>
                  <a:srgbClr val="0000FF"/>
                </a:solidFill>
                <a:latin typeface="Century" panose="02040604050505020304" pitchFamily="18" charset="0"/>
                <a:ea typeface="HG丸ｺﾞｼｯｸM-PRO" panose="020F0600000000000000" pitchFamily="50" charset="-128"/>
                <a:cs typeface="Times New Roman" panose="02020603050405020304" pitchFamily="18" charset="0"/>
              </a:rPr>
              <a:t>molecular-biological reporters</a:t>
            </a:r>
            <a:r>
              <a:rPr lang="en-US" altLang="ja-JP" b="1" dirty="0" smtClean="0">
                <a:latin typeface="Century" panose="02040604050505020304" pitchFamily="18" charset="0"/>
                <a:ea typeface="HG丸ｺﾞｼｯｸM-PRO" panose="020F0600000000000000" pitchFamily="50" charset="-128"/>
                <a:cs typeface="Times New Roman" panose="02020603050405020304" pitchFamily="18" charset="0"/>
              </a:rPr>
              <a:t> of originals cells</a:t>
            </a:r>
            <a:endParaRPr lang="ja-JP" altLang="en-US" b="1" dirty="0">
              <a:latin typeface="Century" panose="02040604050505020304" pitchFamily="18" charset="0"/>
              <a:ea typeface="HG丸ｺﾞｼｯｸM-PRO" panose="020F0600000000000000" pitchFamily="50" charset="-128"/>
            </a:endParaRPr>
          </a:p>
        </p:txBody>
      </p:sp>
      <p:sp>
        <p:nvSpPr>
          <p:cNvPr id="7" name="正方形/長方形 6"/>
          <p:cNvSpPr/>
          <p:nvPr/>
        </p:nvSpPr>
        <p:spPr>
          <a:xfrm>
            <a:off x="2707950" y="938220"/>
            <a:ext cx="1813317" cy="373372"/>
          </a:xfrm>
          <a:prstGeom prst="rect">
            <a:avLst/>
          </a:prstGeom>
          <a:solidFill>
            <a:schemeClr val="bg1"/>
          </a:solidFill>
        </p:spPr>
        <p:txBody>
          <a:bodyPr wrap="none">
            <a:spAutoFit/>
          </a:bodyPr>
          <a:lstStyle/>
          <a:p>
            <a:pPr>
              <a:lnSpc>
                <a:spcPct val="150000"/>
              </a:lnSpc>
            </a:pPr>
            <a:r>
              <a:rPr lang="en-US" altLang="ja-JP" sz="1400" b="1" dirty="0" smtClean="0">
                <a:latin typeface="Century" panose="02040604050505020304" pitchFamily="18" charset="0"/>
                <a:ea typeface="HG丸ｺﾞｼｯｸM-PRO" panose="020F0600000000000000" pitchFamily="50" charset="-128"/>
              </a:rPr>
              <a:t>Membrane proteins</a:t>
            </a:r>
          </a:p>
        </p:txBody>
      </p:sp>
      <p:sp>
        <p:nvSpPr>
          <p:cNvPr id="8" name="正方形/長方形 7"/>
          <p:cNvSpPr/>
          <p:nvPr/>
        </p:nvSpPr>
        <p:spPr>
          <a:xfrm>
            <a:off x="1852950" y="2513220"/>
            <a:ext cx="1175322" cy="307777"/>
          </a:xfrm>
          <a:prstGeom prst="rect">
            <a:avLst/>
          </a:prstGeom>
          <a:solidFill>
            <a:schemeClr val="bg1"/>
          </a:solidFill>
        </p:spPr>
        <p:txBody>
          <a:bodyPr wrap="none">
            <a:spAutoFit/>
          </a:bodyPr>
          <a:lstStyle/>
          <a:p>
            <a:r>
              <a:rPr lang="en-US" altLang="ja-JP" sz="1400" b="1" dirty="0" smtClean="0">
                <a:latin typeface="Century" panose="02040604050505020304" pitchFamily="18" charset="0"/>
                <a:ea typeface="HG丸ｺﾞｼｯｸM-PRO" panose="020F0600000000000000" pitchFamily="50" charset="-128"/>
              </a:rPr>
              <a:t>Endocytosis</a:t>
            </a:r>
          </a:p>
        </p:txBody>
      </p:sp>
      <p:sp>
        <p:nvSpPr>
          <p:cNvPr id="9" name="正方形/長方形 8"/>
          <p:cNvSpPr/>
          <p:nvPr/>
        </p:nvSpPr>
        <p:spPr>
          <a:xfrm>
            <a:off x="583959" y="3547575"/>
            <a:ext cx="998991" cy="523220"/>
          </a:xfrm>
          <a:prstGeom prst="rect">
            <a:avLst/>
          </a:prstGeom>
          <a:solidFill>
            <a:schemeClr val="bg1"/>
          </a:solidFill>
        </p:spPr>
        <p:txBody>
          <a:bodyPr wrap="none">
            <a:spAutoFit/>
          </a:bodyPr>
          <a:lstStyle/>
          <a:p>
            <a:r>
              <a:rPr lang="en-US" altLang="ja-JP" sz="1400" b="1" dirty="0" smtClean="0">
                <a:latin typeface="Century" panose="02040604050505020304" pitchFamily="18" charset="0"/>
                <a:ea typeface="HG丸ｺﾞｼｯｸM-PRO" panose="020F0600000000000000" pitchFamily="50" charset="-128"/>
              </a:rPr>
              <a:t>Early</a:t>
            </a:r>
          </a:p>
          <a:p>
            <a:r>
              <a:rPr lang="en-US" altLang="ja-JP" sz="1400" b="1" dirty="0" smtClean="0">
                <a:latin typeface="Century" panose="02040604050505020304" pitchFamily="18" charset="0"/>
                <a:ea typeface="HG丸ｺﾞｼｯｸM-PRO" panose="020F0600000000000000" pitchFamily="50" charset="-128"/>
              </a:rPr>
              <a:t>endosome</a:t>
            </a:r>
          </a:p>
        </p:txBody>
      </p:sp>
      <p:sp>
        <p:nvSpPr>
          <p:cNvPr id="10" name="正方形/長方形 9"/>
          <p:cNvSpPr/>
          <p:nvPr/>
        </p:nvSpPr>
        <p:spPr>
          <a:xfrm>
            <a:off x="162000" y="5312745"/>
            <a:ext cx="987514" cy="307777"/>
          </a:xfrm>
          <a:prstGeom prst="rect">
            <a:avLst/>
          </a:prstGeom>
          <a:solidFill>
            <a:schemeClr val="bg1"/>
          </a:solidFill>
        </p:spPr>
        <p:txBody>
          <a:bodyPr wrap="none">
            <a:spAutoFit/>
          </a:bodyPr>
          <a:lstStyle/>
          <a:p>
            <a:r>
              <a:rPr lang="en-US" altLang="ja-JP" sz="1400" b="1" dirty="0" smtClean="0">
                <a:latin typeface="Century" panose="02040604050505020304" pitchFamily="18" charset="0"/>
                <a:ea typeface="HG丸ｺﾞｼｯｸM-PRO" panose="020F0600000000000000" pitchFamily="50" charset="-128"/>
              </a:rPr>
              <a:t>Lysosome</a:t>
            </a:r>
          </a:p>
        </p:txBody>
      </p:sp>
      <p:sp>
        <p:nvSpPr>
          <p:cNvPr id="11" name="正方形/長方形 10"/>
          <p:cNvSpPr/>
          <p:nvPr/>
        </p:nvSpPr>
        <p:spPr>
          <a:xfrm>
            <a:off x="3624375" y="5265120"/>
            <a:ext cx="1055097" cy="307777"/>
          </a:xfrm>
          <a:prstGeom prst="rect">
            <a:avLst/>
          </a:prstGeom>
          <a:solidFill>
            <a:schemeClr val="bg1"/>
          </a:solidFill>
        </p:spPr>
        <p:txBody>
          <a:bodyPr wrap="none">
            <a:spAutoFit/>
          </a:bodyPr>
          <a:lstStyle/>
          <a:p>
            <a:r>
              <a:rPr lang="en-US" altLang="ja-JP" sz="1400" b="1" dirty="0" smtClean="0">
                <a:latin typeface="Century" panose="02040604050505020304" pitchFamily="18" charset="0"/>
                <a:ea typeface="HG丸ｺﾞｼｯｸM-PRO" panose="020F0600000000000000" pitchFamily="50" charset="-128"/>
              </a:rPr>
              <a:t>  Recycle   </a:t>
            </a:r>
          </a:p>
        </p:txBody>
      </p:sp>
      <p:sp>
        <p:nvSpPr>
          <p:cNvPr id="12" name="正方形/長方形 11"/>
          <p:cNvSpPr/>
          <p:nvPr/>
        </p:nvSpPr>
        <p:spPr>
          <a:xfrm>
            <a:off x="4597950" y="3053220"/>
            <a:ext cx="955711" cy="276999"/>
          </a:xfrm>
          <a:prstGeom prst="rect">
            <a:avLst/>
          </a:prstGeom>
          <a:solidFill>
            <a:schemeClr val="bg1"/>
          </a:solidFill>
        </p:spPr>
        <p:txBody>
          <a:bodyPr wrap="none">
            <a:spAutoFit/>
          </a:bodyPr>
          <a:lstStyle/>
          <a:p>
            <a:r>
              <a:rPr lang="en-US" altLang="ja-JP" sz="1200" b="1" dirty="0" smtClean="0">
                <a:latin typeface="Century" panose="02040604050505020304" pitchFamily="18" charset="0"/>
                <a:ea typeface="HG丸ｺﾞｼｯｸM-PRO" panose="020F0600000000000000" pitchFamily="50" charset="-128"/>
              </a:rPr>
              <a:t>Proteins    </a:t>
            </a:r>
          </a:p>
        </p:txBody>
      </p:sp>
      <p:sp>
        <p:nvSpPr>
          <p:cNvPr id="13" name="正方形/長方形 12"/>
          <p:cNvSpPr/>
          <p:nvPr/>
        </p:nvSpPr>
        <p:spPr>
          <a:xfrm>
            <a:off x="6147000" y="5239170"/>
            <a:ext cx="1133644" cy="369332"/>
          </a:xfrm>
          <a:prstGeom prst="rect">
            <a:avLst/>
          </a:prstGeom>
          <a:solidFill>
            <a:schemeClr val="bg1"/>
          </a:solidFill>
        </p:spPr>
        <p:txBody>
          <a:bodyPr wrap="none">
            <a:spAutoFit/>
          </a:bodyPr>
          <a:lstStyle/>
          <a:p>
            <a:r>
              <a:rPr lang="en-US" altLang="ja-JP" b="1" dirty="0" smtClean="0">
                <a:effectLst>
                  <a:glow rad="101600">
                    <a:schemeClr val="accent4">
                      <a:satMod val="175000"/>
                      <a:alpha val="40000"/>
                    </a:schemeClr>
                  </a:glow>
                </a:effectLst>
                <a:latin typeface="Century" panose="02040604050505020304" pitchFamily="18" charset="0"/>
                <a:ea typeface="HG丸ｺﾞｼｯｸM-PRO" panose="020F0600000000000000" pitchFamily="50" charset="-128"/>
              </a:rPr>
              <a:t>Exosome</a:t>
            </a:r>
          </a:p>
        </p:txBody>
      </p:sp>
      <p:pic>
        <p:nvPicPr>
          <p:cNvPr id="14" name="図 13" descr="スクリーンショット 2016-09-23 6.24.56.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675528" y="2288220"/>
            <a:ext cx="832782" cy="787766"/>
          </a:xfrm>
          <a:prstGeom prst="rect">
            <a:avLst/>
          </a:prstGeom>
        </p:spPr>
      </p:pic>
      <p:pic>
        <p:nvPicPr>
          <p:cNvPr id="15" name="図 14" descr="スクリーンショット 2016-09-23 6.24.56.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302545" y="3021986"/>
            <a:ext cx="832782" cy="787766"/>
          </a:xfrm>
          <a:prstGeom prst="rect">
            <a:avLst/>
          </a:prstGeom>
        </p:spPr>
      </p:pic>
      <p:pic>
        <p:nvPicPr>
          <p:cNvPr id="16" name="図 15" descr="スクリーンショット 2016-09-23 6.24.56.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287163" y="2927920"/>
            <a:ext cx="832782" cy="787766"/>
          </a:xfrm>
          <a:prstGeom prst="rect">
            <a:avLst/>
          </a:prstGeom>
        </p:spPr>
      </p:pic>
      <p:sp>
        <p:nvSpPr>
          <p:cNvPr id="17" name="円/楕円 16"/>
          <p:cNvSpPr>
            <a:spLocks noChangeAspect="1"/>
          </p:cNvSpPr>
          <p:nvPr/>
        </p:nvSpPr>
        <p:spPr>
          <a:xfrm>
            <a:off x="7460071" y="3440437"/>
            <a:ext cx="108574" cy="108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18" name="円/楕円 17"/>
          <p:cNvSpPr>
            <a:spLocks noChangeAspect="1"/>
          </p:cNvSpPr>
          <p:nvPr/>
        </p:nvSpPr>
        <p:spPr>
          <a:xfrm>
            <a:off x="7811942" y="2883235"/>
            <a:ext cx="89844" cy="89369"/>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19" name="円/楕円 18"/>
          <p:cNvSpPr>
            <a:spLocks noChangeAspect="1"/>
          </p:cNvSpPr>
          <p:nvPr/>
        </p:nvSpPr>
        <p:spPr>
          <a:xfrm>
            <a:off x="7723793" y="2987266"/>
            <a:ext cx="36192" cy="36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20" name="円/楕円 19"/>
          <p:cNvSpPr>
            <a:spLocks noChangeAspect="1"/>
          </p:cNvSpPr>
          <p:nvPr/>
        </p:nvSpPr>
        <p:spPr>
          <a:xfrm>
            <a:off x="7859422" y="2634028"/>
            <a:ext cx="108574" cy="108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21" name="円/楕円 20"/>
          <p:cNvSpPr>
            <a:spLocks noChangeAspect="1"/>
          </p:cNvSpPr>
          <p:nvPr/>
        </p:nvSpPr>
        <p:spPr>
          <a:xfrm>
            <a:off x="7687601" y="3554051"/>
            <a:ext cx="36192" cy="36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22" name="円/楕円 21"/>
          <p:cNvSpPr>
            <a:spLocks noChangeAspect="1"/>
          </p:cNvSpPr>
          <p:nvPr/>
        </p:nvSpPr>
        <p:spPr>
          <a:xfrm>
            <a:off x="8005693" y="2777236"/>
            <a:ext cx="72383" cy="72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23" name="円/楕円 22"/>
          <p:cNvSpPr>
            <a:spLocks noChangeAspect="1"/>
          </p:cNvSpPr>
          <p:nvPr/>
        </p:nvSpPr>
        <p:spPr>
          <a:xfrm>
            <a:off x="7079261" y="2815950"/>
            <a:ext cx="108574" cy="108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24" name="円/楕円 23"/>
          <p:cNvSpPr>
            <a:spLocks noChangeAspect="1"/>
          </p:cNvSpPr>
          <p:nvPr/>
        </p:nvSpPr>
        <p:spPr>
          <a:xfrm>
            <a:off x="6902772" y="2304331"/>
            <a:ext cx="108574" cy="108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25" name="円/楕円 24"/>
          <p:cNvSpPr>
            <a:spLocks noChangeAspect="1"/>
          </p:cNvSpPr>
          <p:nvPr/>
        </p:nvSpPr>
        <p:spPr>
          <a:xfrm>
            <a:off x="8341450" y="2961280"/>
            <a:ext cx="108574" cy="108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26" name="円/楕円 25"/>
          <p:cNvSpPr>
            <a:spLocks noChangeAspect="1"/>
          </p:cNvSpPr>
          <p:nvPr/>
        </p:nvSpPr>
        <p:spPr>
          <a:xfrm>
            <a:off x="7210711" y="3878269"/>
            <a:ext cx="72383" cy="72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27" name="円/楕円 26"/>
          <p:cNvSpPr>
            <a:spLocks noChangeAspect="1"/>
          </p:cNvSpPr>
          <p:nvPr/>
        </p:nvSpPr>
        <p:spPr>
          <a:xfrm>
            <a:off x="6812928" y="3343157"/>
            <a:ext cx="89844" cy="89369"/>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28" name="円/楕円 27"/>
          <p:cNvSpPr>
            <a:spLocks noChangeAspect="1"/>
          </p:cNvSpPr>
          <p:nvPr/>
        </p:nvSpPr>
        <p:spPr>
          <a:xfrm>
            <a:off x="7051254" y="4016297"/>
            <a:ext cx="36192" cy="36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29" name="円/楕円 28"/>
          <p:cNvSpPr>
            <a:spLocks noChangeAspect="1"/>
          </p:cNvSpPr>
          <p:nvPr/>
        </p:nvSpPr>
        <p:spPr>
          <a:xfrm>
            <a:off x="7405784" y="2961280"/>
            <a:ext cx="108574" cy="108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30" name="円/楕円 29"/>
          <p:cNvSpPr>
            <a:spLocks noChangeAspect="1"/>
          </p:cNvSpPr>
          <p:nvPr/>
        </p:nvSpPr>
        <p:spPr>
          <a:xfrm>
            <a:off x="7429825" y="3822441"/>
            <a:ext cx="36192" cy="36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31" name="円/楕円 30"/>
          <p:cNvSpPr>
            <a:spLocks noChangeAspect="1"/>
          </p:cNvSpPr>
          <p:nvPr/>
        </p:nvSpPr>
        <p:spPr>
          <a:xfrm>
            <a:off x="6687000" y="3870105"/>
            <a:ext cx="36192" cy="36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32" name="円/楕円 31"/>
          <p:cNvSpPr>
            <a:spLocks noChangeAspect="1"/>
          </p:cNvSpPr>
          <p:nvPr/>
        </p:nvSpPr>
        <p:spPr>
          <a:xfrm>
            <a:off x="6910243" y="3638780"/>
            <a:ext cx="72383" cy="72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33" name="円/楕円 32"/>
          <p:cNvSpPr>
            <a:spLocks noChangeAspect="1"/>
          </p:cNvSpPr>
          <p:nvPr/>
        </p:nvSpPr>
        <p:spPr>
          <a:xfrm>
            <a:off x="8232876" y="3518756"/>
            <a:ext cx="108574" cy="108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34" name="円/楕円 33"/>
          <p:cNvSpPr>
            <a:spLocks noChangeAspect="1"/>
          </p:cNvSpPr>
          <p:nvPr/>
        </p:nvSpPr>
        <p:spPr>
          <a:xfrm>
            <a:off x="7357443" y="2412331"/>
            <a:ext cx="108574" cy="108000"/>
          </a:xfrm>
          <a:prstGeom prst="ellipse">
            <a:avLst/>
          </a:prstGeom>
          <a:solidFill>
            <a:schemeClr val="accent4">
              <a:lumMod val="75000"/>
              <a:alpha val="42000"/>
            </a:schemeClr>
          </a:solidFill>
          <a:ln w="19050" cmpd="sng">
            <a:solidFill>
              <a:schemeClr val="accent4">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584200" rtl="0" latinLnBrk="1" hangingPunct="0"/>
            <a:endParaRPr lang="ja-JP" altLang="en-US" sz="2400">
              <a:solidFill>
                <a:srgbClr val="FFFFFF"/>
              </a:solidFill>
              <a:effectLst>
                <a:outerShdw blurRad="25400" dist="23998" dir="2700000" rotWithShape="0">
                  <a:srgbClr val="000000">
                    <a:alpha val="31034"/>
                  </a:srgbClr>
                </a:outerShdw>
              </a:effectLst>
            </a:endParaRPr>
          </a:p>
        </p:txBody>
      </p:sp>
      <p:sp>
        <p:nvSpPr>
          <p:cNvPr id="35" name="テキスト ボックス 34"/>
          <p:cNvSpPr txBox="1"/>
          <p:nvPr/>
        </p:nvSpPr>
        <p:spPr>
          <a:xfrm>
            <a:off x="7499520" y="1957832"/>
            <a:ext cx="1474763"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altLang="ja-JP" sz="1600" b="1" dirty="0" smtClean="0">
                <a:latin typeface="Century" panose="02040604050505020304" pitchFamily="18" charset="0"/>
                <a:ea typeface="HG丸ｺﾞｼｯｸM-PRO" panose="020F0600000000000000" pitchFamily="50" charset="-128"/>
                <a:cs typeface="ヒラギノ角ゴ ProN W6"/>
              </a:rPr>
              <a:t>Recipient cells</a:t>
            </a:r>
            <a:endParaRPr kumimoji="0" lang="ja-JP" altLang="en-US" sz="1600" b="1" u="none" strike="noStrike" cap="none" spc="0" normalizeH="0" baseline="0" dirty="0">
              <a:ln>
                <a:noFill/>
              </a:ln>
              <a:effectLst/>
              <a:uFillTx/>
              <a:latin typeface="Century" panose="02040604050505020304" pitchFamily="18" charset="0"/>
              <a:ea typeface="HG丸ｺﾞｼｯｸM-PRO" panose="020F0600000000000000" pitchFamily="50" charset="-128"/>
              <a:cs typeface="ヒラギノ角ゴ ProN W6"/>
              <a:sym typeface="ヒラギノ角ゴ ProN W3"/>
            </a:endParaRPr>
          </a:p>
        </p:txBody>
      </p:sp>
      <p:pic>
        <p:nvPicPr>
          <p:cNvPr id="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正方形/長方形 36"/>
          <p:cNvSpPr/>
          <p:nvPr/>
        </p:nvSpPr>
        <p:spPr>
          <a:xfrm>
            <a:off x="10886" y="234000"/>
            <a:ext cx="7767000" cy="492443"/>
          </a:xfrm>
          <a:prstGeom prst="rect">
            <a:avLst/>
          </a:prstGeom>
        </p:spPr>
        <p:txBody>
          <a:bodyPr wrap="square">
            <a:spAutoFit/>
          </a:bodyPr>
          <a:lstStyle/>
          <a:p>
            <a:r>
              <a:rPr lang="en-US" altLang="ja-JP" sz="2600" b="1" dirty="0">
                <a:solidFill>
                  <a:schemeClr val="bg1"/>
                </a:solidFill>
                <a:latin typeface="Century" panose="02040604050505020304" pitchFamily="18" charset="0"/>
              </a:rPr>
              <a:t>Biosynthesis Pathway of Exosomes</a:t>
            </a:r>
          </a:p>
        </p:txBody>
      </p:sp>
    </p:spTree>
    <p:extLst>
      <p:ext uri="{BB962C8B-B14F-4D97-AF65-F5344CB8AC3E}">
        <p14:creationId xmlns:p14="http://schemas.microsoft.com/office/powerpoint/2010/main" val="293180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84758" y="1019575"/>
            <a:ext cx="5976347" cy="5378888"/>
          </a:xfrm>
          <a:prstGeom prst="rect">
            <a:avLst/>
          </a:prstGeom>
          <a:ln>
            <a:solidFill>
              <a:srgbClr val="000000"/>
            </a:solidFill>
          </a:ln>
        </p:spPr>
      </p:pic>
      <p:cxnSp>
        <p:nvCxnSpPr>
          <p:cNvPr id="19" name="直線矢印コネクタ 18"/>
          <p:cNvCxnSpPr/>
          <p:nvPr/>
        </p:nvCxnSpPr>
        <p:spPr>
          <a:xfrm flipV="1">
            <a:off x="1213544" y="3839493"/>
            <a:ext cx="1018415" cy="64828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下カーブ矢印 21"/>
          <p:cNvSpPr/>
          <p:nvPr/>
        </p:nvSpPr>
        <p:spPr>
          <a:xfrm rot="14982227">
            <a:off x="1433361" y="4399228"/>
            <a:ext cx="679469" cy="221404"/>
          </a:xfrm>
          <a:prstGeom prst="curved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正方形/長方形 39"/>
          <p:cNvSpPr/>
          <p:nvPr/>
        </p:nvSpPr>
        <p:spPr>
          <a:xfrm>
            <a:off x="6798999" y="2087934"/>
            <a:ext cx="1980029" cy="400110"/>
          </a:xfrm>
          <a:prstGeom prst="rect">
            <a:avLst/>
          </a:prstGeom>
        </p:spPr>
        <p:txBody>
          <a:bodyPr wrap="none">
            <a:spAutoFit/>
          </a:bodyPr>
          <a:lstStyle/>
          <a:p>
            <a:r>
              <a:rPr lang="en-US" altLang="ja-JP" sz="2000" b="1" dirty="0"/>
              <a:t>Vascular leakage</a:t>
            </a:r>
            <a:endParaRPr lang="ja-JP" altLang="en-US" sz="2000" dirty="0"/>
          </a:p>
        </p:txBody>
      </p:sp>
      <p:sp>
        <p:nvSpPr>
          <p:cNvPr id="41" name="正方形/長方形 40"/>
          <p:cNvSpPr/>
          <p:nvPr/>
        </p:nvSpPr>
        <p:spPr>
          <a:xfrm>
            <a:off x="6752559" y="6211708"/>
            <a:ext cx="2031526" cy="584776"/>
          </a:xfrm>
          <a:prstGeom prst="rect">
            <a:avLst/>
          </a:prstGeom>
          <a:solidFill>
            <a:srgbClr val="9966FF"/>
          </a:solidFill>
          <a:ln>
            <a:noFill/>
          </a:ln>
          <a:effectLst/>
          <a:scene3d>
            <a:camera prst="orthographicFront">
              <a:rot lat="0" lon="0" rev="0"/>
            </a:camera>
            <a:lightRig rig="chilly" dir="t">
              <a:rot lat="0" lon="0" rev="18480000"/>
            </a:lightRig>
          </a:scene3d>
          <a:sp3d prstMaterial="clear">
            <a:bevelT h="63500"/>
          </a:sp3d>
        </p:spPr>
        <p:txBody>
          <a:bodyPr wrap="none">
            <a:spAutoFit/>
          </a:bodyPr>
          <a:lstStyle/>
          <a:p>
            <a:r>
              <a:rPr lang="en-US" altLang="ja-JP" sz="3200" b="1" dirty="0" smtClean="0"/>
              <a:t>Metastasis</a:t>
            </a:r>
            <a:endParaRPr lang="ja-JP" altLang="en-US" sz="3200" b="1" dirty="0"/>
          </a:p>
        </p:txBody>
      </p:sp>
      <p:pic>
        <p:nvPicPr>
          <p:cNvPr id="43" name="図 42" descr="1 - TEV averag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695" y="2528654"/>
            <a:ext cx="2839593" cy="2497074"/>
          </a:xfrm>
          <a:prstGeom prst="rect">
            <a:avLst/>
          </a:prstGeom>
          <a:ln>
            <a:solidFill>
              <a:srgbClr val="000000"/>
            </a:solidFill>
          </a:ln>
        </p:spPr>
      </p:pic>
      <p:sp>
        <p:nvSpPr>
          <p:cNvPr id="44" name="左カーブ矢印 43"/>
          <p:cNvSpPr/>
          <p:nvPr/>
        </p:nvSpPr>
        <p:spPr>
          <a:xfrm rot="15628720">
            <a:off x="5663405" y="145150"/>
            <a:ext cx="1076973" cy="272330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下矢印 45"/>
          <p:cNvSpPr/>
          <p:nvPr/>
        </p:nvSpPr>
        <p:spPr>
          <a:xfrm>
            <a:off x="7357246" y="5299942"/>
            <a:ext cx="808902" cy="8271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4842000" y="5859000"/>
            <a:ext cx="899670" cy="400110"/>
          </a:xfrm>
          <a:prstGeom prst="rect">
            <a:avLst/>
          </a:prstGeom>
          <a:noFill/>
        </p:spPr>
        <p:txBody>
          <a:bodyPr wrap="none" rtlCol="0">
            <a:spAutoFit/>
          </a:bodyPr>
          <a:lstStyle/>
          <a:p>
            <a:r>
              <a:rPr kumimoji="1" lang="en-US" altLang="ja-JP" sz="2000" b="1" dirty="0" smtClean="0"/>
              <a:t>Glycan</a:t>
            </a:r>
            <a:endParaRPr kumimoji="1" lang="ja-JP" altLang="en-US" sz="2000" b="1" dirty="0"/>
          </a:p>
        </p:txBody>
      </p:sp>
      <p:sp>
        <p:nvSpPr>
          <p:cNvPr id="54" name="テキスト ボックス 53"/>
          <p:cNvSpPr txBox="1"/>
          <p:nvPr/>
        </p:nvSpPr>
        <p:spPr>
          <a:xfrm>
            <a:off x="4797000" y="5139000"/>
            <a:ext cx="1178778" cy="400110"/>
          </a:xfrm>
          <a:prstGeom prst="rect">
            <a:avLst/>
          </a:prstGeom>
          <a:noFill/>
        </p:spPr>
        <p:txBody>
          <a:bodyPr wrap="none" rtlCol="0">
            <a:spAutoFit/>
          </a:bodyPr>
          <a:lstStyle/>
          <a:p>
            <a:r>
              <a:rPr kumimoji="1" lang="en-US" altLang="ja-JP" sz="2000" b="1" dirty="0" smtClean="0"/>
              <a:t>Ubiquitin</a:t>
            </a:r>
            <a:endParaRPr kumimoji="1" lang="ja-JP" altLang="en-US" sz="2000" b="1" dirty="0"/>
          </a:p>
        </p:txBody>
      </p:sp>
      <p:sp>
        <p:nvSpPr>
          <p:cNvPr id="56" name="下カーブ矢印 55"/>
          <p:cNvSpPr/>
          <p:nvPr/>
        </p:nvSpPr>
        <p:spPr>
          <a:xfrm rot="12017773" flipH="1">
            <a:off x="1095484" y="3950465"/>
            <a:ext cx="679469" cy="221404"/>
          </a:xfrm>
          <a:prstGeom prst="curvedDown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00"/>
            <a:ext cx="9144000" cy="937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正方形/長方形 59"/>
          <p:cNvSpPr/>
          <p:nvPr/>
        </p:nvSpPr>
        <p:spPr>
          <a:xfrm>
            <a:off x="10886" y="234000"/>
            <a:ext cx="7767000" cy="492443"/>
          </a:xfrm>
          <a:prstGeom prst="rect">
            <a:avLst/>
          </a:prstGeom>
        </p:spPr>
        <p:txBody>
          <a:bodyPr wrap="square">
            <a:spAutoFit/>
          </a:bodyPr>
          <a:lstStyle/>
          <a:p>
            <a:r>
              <a:rPr lang="en-US" altLang="ja-JP" sz="2600" b="1" dirty="0" smtClean="0">
                <a:solidFill>
                  <a:schemeClr val="bg1"/>
                </a:solidFill>
                <a:latin typeface="Century" panose="02040604050505020304" pitchFamily="18" charset="0"/>
              </a:rPr>
              <a:t>EV-AZU1-mediated </a:t>
            </a:r>
            <a:r>
              <a:rPr lang="en-US" altLang="ja-JP" sz="2600" b="1" dirty="0" err="1">
                <a:solidFill>
                  <a:schemeClr val="bg1"/>
                </a:solidFill>
                <a:latin typeface="Century" panose="02040604050505020304" pitchFamily="18" charset="0"/>
              </a:rPr>
              <a:t>H</a:t>
            </a:r>
            <a:r>
              <a:rPr lang="en-US" altLang="ja-JP" sz="2600" b="1" dirty="0" err="1" smtClean="0">
                <a:solidFill>
                  <a:schemeClr val="bg1"/>
                </a:solidFill>
                <a:latin typeface="Century" panose="02040604050505020304" pitchFamily="18" charset="0"/>
              </a:rPr>
              <a:t>ematogenous</a:t>
            </a:r>
            <a:r>
              <a:rPr lang="en-US" altLang="ja-JP" sz="2600" b="1" dirty="0" smtClean="0">
                <a:solidFill>
                  <a:schemeClr val="bg1"/>
                </a:solidFill>
                <a:latin typeface="Century" panose="02040604050505020304" pitchFamily="18" charset="0"/>
              </a:rPr>
              <a:t> Metastasis</a:t>
            </a:r>
            <a:endParaRPr lang="en-US" altLang="ja-JP" sz="2600" b="1" dirty="0">
              <a:solidFill>
                <a:schemeClr val="bg1"/>
              </a:solidFill>
              <a:latin typeface="Century" panose="02040604050505020304" pitchFamily="18" charset="0"/>
            </a:endParaRPr>
          </a:p>
        </p:txBody>
      </p:sp>
      <p:sp>
        <p:nvSpPr>
          <p:cNvPr id="2" name="フローチャート: 端子 1"/>
          <p:cNvSpPr/>
          <p:nvPr/>
        </p:nvSpPr>
        <p:spPr>
          <a:xfrm>
            <a:off x="2232000" y="3699000"/>
            <a:ext cx="675000" cy="180000"/>
          </a:xfrm>
          <a:prstGeom prst="flowChartTerminator">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Comic Sans MS" panose="030F0702030302020204" pitchFamily="66" charset="0"/>
              </a:rPr>
              <a:t>AZU1</a:t>
            </a:r>
            <a:endParaRPr kumimoji="1" lang="ja-JP" altLang="en-US" sz="1200" b="1" dirty="0">
              <a:solidFill>
                <a:schemeClr val="tx1"/>
              </a:solidFill>
              <a:latin typeface="Comic Sans MS" panose="030F0702030302020204" pitchFamily="66" charset="0"/>
            </a:endParaRPr>
          </a:p>
        </p:txBody>
      </p:sp>
      <p:sp>
        <p:nvSpPr>
          <p:cNvPr id="62" name="フローチャート: 端子 61"/>
          <p:cNvSpPr/>
          <p:nvPr/>
        </p:nvSpPr>
        <p:spPr>
          <a:xfrm>
            <a:off x="567000" y="4554000"/>
            <a:ext cx="675000" cy="180000"/>
          </a:xfrm>
          <a:prstGeom prst="flowChartTerminator">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Comic Sans MS" panose="030F0702030302020204" pitchFamily="66" charset="0"/>
              </a:rPr>
              <a:t>AZU1</a:t>
            </a:r>
            <a:endParaRPr kumimoji="1" lang="ja-JP" altLang="en-US" sz="1200" b="1" dirty="0">
              <a:solidFill>
                <a:schemeClr val="tx1"/>
              </a:solidFill>
              <a:latin typeface="Comic Sans MS" panose="030F0702030302020204" pitchFamily="66" charset="0"/>
            </a:endParaRPr>
          </a:p>
        </p:txBody>
      </p:sp>
      <p:sp>
        <p:nvSpPr>
          <p:cNvPr id="63" name="フローチャート: 端子 62"/>
          <p:cNvSpPr/>
          <p:nvPr/>
        </p:nvSpPr>
        <p:spPr>
          <a:xfrm>
            <a:off x="702000" y="4831292"/>
            <a:ext cx="675000" cy="180000"/>
          </a:xfrm>
          <a:prstGeom prst="flowChartTerminator">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Comic Sans MS" panose="030F0702030302020204" pitchFamily="66" charset="0"/>
              </a:rPr>
              <a:t>AZU1</a:t>
            </a:r>
            <a:endParaRPr kumimoji="1" lang="ja-JP" altLang="en-US" sz="1200" b="1" dirty="0">
              <a:solidFill>
                <a:schemeClr val="tx1"/>
              </a:solidFill>
              <a:latin typeface="Comic Sans MS" panose="030F0702030302020204" pitchFamily="66" charset="0"/>
            </a:endParaRPr>
          </a:p>
        </p:txBody>
      </p:sp>
      <p:sp>
        <p:nvSpPr>
          <p:cNvPr id="64" name="フローチャート: 端子 63"/>
          <p:cNvSpPr/>
          <p:nvPr/>
        </p:nvSpPr>
        <p:spPr>
          <a:xfrm>
            <a:off x="972000" y="5122281"/>
            <a:ext cx="675000" cy="180000"/>
          </a:xfrm>
          <a:prstGeom prst="flowChartTerminator">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Comic Sans MS" panose="030F0702030302020204" pitchFamily="66" charset="0"/>
              </a:rPr>
              <a:t>AZU1</a:t>
            </a:r>
            <a:endParaRPr kumimoji="1" lang="ja-JP" altLang="en-US" sz="1200" b="1" dirty="0">
              <a:solidFill>
                <a:schemeClr val="tx1"/>
              </a:solidFill>
              <a:latin typeface="Comic Sans MS" panose="030F0702030302020204" pitchFamily="66" charset="0"/>
            </a:endParaRPr>
          </a:p>
        </p:txBody>
      </p:sp>
      <p:sp>
        <p:nvSpPr>
          <p:cNvPr id="65" name="フローチャート: 端子 64"/>
          <p:cNvSpPr/>
          <p:nvPr/>
        </p:nvSpPr>
        <p:spPr>
          <a:xfrm>
            <a:off x="1197000" y="5364000"/>
            <a:ext cx="675000" cy="180000"/>
          </a:xfrm>
          <a:prstGeom prst="flowChartTerminator">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Comic Sans MS" panose="030F0702030302020204" pitchFamily="66" charset="0"/>
              </a:rPr>
              <a:t>AZU1</a:t>
            </a:r>
            <a:endParaRPr kumimoji="1" lang="ja-JP" altLang="en-US" sz="1200" b="1" dirty="0">
              <a:solidFill>
                <a:schemeClr val="tx1"/>
              </a:solidFill>
              <a:latin typeface="Comic Sans MS" panose="030F0702030302020204" pitchFamily="66" charset="0"/>
            </a:endParaRPr>
          </a:p>
        </p:txBody>
      </p:sp>
      <p:pic>
        <p:nvPicPr>
          <p:cNvPr id="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7000" y="3188672"/>
            <a:ext cx="180000" cy="510328"/>
          </a:xfrm>
          <a:prstGeom prst="rect">
            <a:avLst/>
          </a:prstGeom>
          <a:noFill/>
          <a:ln>
            <a:noFill/>
          </a:ln>
          <a:effectLst>
            <a:glow rad="228600">
              <a:srgbClr val="FFFF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000" y="4493672"/>
            <a:ext cx="180000" cy="510328"/>
          </a:xfrm>
          <a:prstGeom prst="rect">
            <a:avLst/>
          </a:prstGeom>
          <a:noFill/>
          <a:ln>
            <a:noFill/>
          </a:ln>
          <a:effectLst>
            <a:glow rad="228600">
              <a:srgbClr val="FFFF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000" y="5798672"/>
            <a:ext cx="180000" cy="510328"/>
          </a:xfrm>
          <a:prstGeom prst="rect">
            <a:avLst/>
          </a:prstGeom>
          <a:noFill/>
          <a:ln>
            <a:noFill/>
          </a:ln>
          <a:effectLst>
            <a:glow rad="228600">
              <a:srgbClr val="FFFF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フローチャート: 端子 68"/>
          <p:cNvSpPr/>
          <p:nvPr/>
        </p:nvSpPr>
        <p:spPr>
          <a:xfrm>
            <a:off x="4591734" y="5274000"/>
            <a:ext cx="180000" cy="180000"/>
          </a:xfrm>
          <a:prstGeom prst="flowChartTerminator">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Comic Sans MS" panose="030F0702030302020204" pitchFamily="66" charset="0"/>
              </a:rPr>
              <a:t>U</a:t>
            </a:r>
            <a:endParaRPr kumimoji="1" lang="ja-JP" altLang="en-US" sz="1200" b="1" dirty="0">
              <a:solidFill>
                <a:schemeClr val="tx1"/>
              </a:solidFill>
              <a:latin typeface="Comic Sans MS" panose="030F0702030302020204" pitchFamily="66" charset="0"/>
            </a:endParaRPr>
          </a:p>
        </p:txBody>
      </p:sp>
      <p:sp>
        <p:nvSpPr>
          <p:cNvPr id="70" name="フローチャート: 端子 69"/>
          <p:cNvSpPr/>
          <p:nvPr/>
        </p:nvSpPr>
        <p:spPr>
          <a:xfrm>
            <a:off x="1107000" y="3609000"/>
            <a:ext cx="180000" cy="180000"/>
          </a:xfrm>
          <a:prstGeom prst="flowChartTerminator">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Comic Sans MS" panose="030F0702030302020204" pitchFamily="66" charset="0"/>
              </a:rPr>
              <a:t>U</a:t>
            </a:r>
            <a:endParaRPr kumimoji="1" lang="ja-JP" altLang="en-US" sz="1200" b="1" dirty="0">
              <a:solidFill>
                <a:schemeClr val="tx1"/>
              </a:solidFill>
              <a:latin typeface="Comic Sans MS" panose="030F0702030302020204" pitchFamily="66" charset="0"/>
            </a:endParaRPr>
          </a:p>
        </p:txBody>
      </p:sp>
      <p:sp>
        <p:nvSpPr>
          <p:cNvPr id="71" name="フローチャート: 端子 70"/>
          <p:cNvSpPr/>
          <p:nvPr/>
        </p:nvSpPr>
        <p:spPr>
          <a:xfrm>
            <a:off x="2256011" y="3888427"/>
            <a:ext cx="180000" cy="180000"/>
          </a:xfrm>
          <a:prstGeom prst="flowChartTerminator">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chemeClr val="tx1"/>
                </a:solidFill>
                <a:latin typeface="Comic Sans MS" panose="030F0702030302020204" pitchFamily="66" charset="0"/>
              </a:rPr>
              <a:t>U</a:t>
            </a:r>
            <a:endParaRPr kumimoji="1" lang="ja-JP" altLang="en-US" sz="1200" b="1" dirty="0">
              <a:solidFill>
                <a:schemeClr val="tx1"/>
              </a:solidFill>
              <a:latin typeface="Comic Sans MS" panose="030F0702030302020204" pitchFamily="66" charset="0"/>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9519">
            <a:off x="3269877" y="885345"/>
            <a:ext cx="908383" cy="1292464"/>
          </a:xfrm>
          <a:prstGeom prst="rect">
            <a:avLst/>
          </a:prstGeom>
        </p:spPr>
      </p:pic>
      <p:pic>
        <p:nvPicPr>
          <p:cNvPr id="75" name="図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89814">
            <a:off x="3482987" y="2315602"/>
            <a:ext cx="648000" cy="921987"/>
          </a:xfrm>
          <a:prstGeom prst="rect">
            <a:avLst/>
          </a:prstGeom>
        </p:spPr>
      </p:pic>
      <p:pic>
        <p:nvPicPr>
          <p:cNvPr id="76" name="図 7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93649">
            <a:off x="4369871" y="1084790"/>
            <a:ext cx="576000" cy="819544"/>
          </a:xfrm>
          <a:prstGeom prst="rect">
            <a:avLst/>
          </a:prstGeom>
        </p:spPr>
      </p:pic>
    </p:spTree>
    <p:extLst>
      <p:ext uri="{BB962C8B-B14F-4D97-AF65-F5344CB8AC3E}">
        <p14:creationId xmlns:p14="http://schemas.microsoft.com/office/powerpoint/2010/main" val="143563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8880" y="273785"/>
            <a:ext cx="7014144" cy="459879"/>
          </a:xfrm>
        </p:spPr>
        <p:txBody>
          <a:bodyPr/>
          <a:lstStyle/>
          <a:p>
            <a:r>
              <a:rPr kumimoji="1" lang="en-US" altLang="ja-JP" sz="3600" dirty="0" smtClean="0">
                <a:latin typeface="Comic Sans MS" panose="030F0702030302020204" pitchFamily="66" charset="0"/>
                <a:ea typeface="Arial Unicode MS" panose="020B0604020202020204" pitchFamily="50" charset="-128"/>
                <a:cs typeface="Arial Unicode MS" panose="020B0604020202020204" pitchFamily="50" charset="-128"/>
              </a:rPr>
              <a:t>Acknowledgement</a:t>
            </a:r>
            <a:endParaRPr kumimoji="1" lang="ja-JP" altLang="en-US" sz="3600" dirty="0">
              <a:latin typeface="Comic Sans MS" panose="030F0702030302020204" pitchFamily="66" charset="0"/>
              <a:ea typeface="Arial Unicode MS" panose="020B0604020202020204" pitchFamily="50" charset="-128"/>
              <a:cs typeface="Arial Unicode MS" panose="020B0604020202020204" pitchFamily="50" charset="-128"/>
            </a:endParaRPr>
          </a:p>
        </p:txBody>
      </p:sp>
      <p:sp>
        <p:nvSpPr>
          <p:cNvPr id="6" name="テキスト ボックス 5"/>
          <p:cNvSpPr txBox="1"/>
          <p:nvPr/>
        </p:nvSpPr>
        <p:spPr>
          <a:xfrm>
            <a:off x="368382" y="1051901"/>
            <a:ext cx="4034949" cy="5398402"/>
          </a:xfrm>
          <a:prstGeom prst="rect">
            <a:avLst/>
          </a:prstGeom>
          <a:noFill/>
        </p:spPr>
        <p:txBody>
          <a:bodyPr wrap="square" rtlCol="0">
            <a:spAutoFit/>
          </a:bodyPr>
          <a:lstStyle/>
          <a:p>
            <a:pPr algn="just" defTabSz="410751"/>
            <a:r>
              <a:rPr lang="en-US" altLang="ja-JP" sz="1600" b="1"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Project </a:t>
            </a:r>
            <a:r>
              <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for Realization of </a:t>
            </a:r>
            <a:r>
              <a:rPr lang="en-US" altLang="ja-JP" sz="1600" b="1"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Personalized </a:t>
            </a:r>
            <a:r>
              <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Cancer </a:t>
            </a:r>
            <a:r>
              <a:rPr lang="en-US" altLang="ja-JP" sz="1600" b="1"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Medicine,</a:t>
            </a:r>
            <a:endPar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algn="just" defTabSz="410751"/>
            <a:r>
              <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Cancer Proteomics Group</a:t>
            </a:r>
          </a:p>
          <a:p>
            <a:pPr defTabSz="410751"/>
            <a:endParaRPr lang="en-US" altLang="ja-JP" sz="7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lnSpc>
                <a:spcPct val="120000"/>
              </a:lnSpc>
            </a:pPr>
            <a:r>
              <a:rPr lang="en-US" altLang="ja-JP" sz="1600" kern="0" dirty="0" err="1"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Risa</a:t>
            </a:r>
            <a:r>
              <a:rPr lang="en-US" altLang="ja-JP" sz="1600"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a:t>
            </a:r>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Fujii</a:t>
            </a:r>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a:t>
            </a:r>
            <a:r>
              <a:rPr lang="en-US" altLang="ja-JP" sz="1600"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Naomi </a:t>
            </a:r>
            <a:r>
              <a:rPr lang="en-US" altLang="ja-JP" sz="1600" kern="0" dirty="0" err="1"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Senkouji</a:t>
            </a:r>
            <a:endParaRPr lang="en-US" altLang="ja-JP" sz="1600"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lnSpc>
                <a:spcPct val="120000"/>
              </a:lnSpc>
            </a:pPr>
            <a:r>
              <a:rPr lang="en-US" altLang="ja-JP" sz="1600"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Satoshi </a:t>
            </a:r>
            <a:r>
              <a:rPr lang="en-US" altLang="ja-JP" sz="1600" kern="0" dirty="0" err="1"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Muraoka</a:t>
            </a:r>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a:t>
            </a:r>
            <a:r>
              <a:rPr lang="en-US" altLang="ja-JP" sz="1600"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Yoshimi </a:t>
            </a:r>
            <a:r>
              <a:rPr lang="en-US" altLang="ja-JP" sz="1600" kern="0" dirty="0" err="1"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Haga</a:t>
            </a:r>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lnSpc>
                <a:spcPct val="120000"/>
              </a:lnSpc>
            </a:pPr>
            <a:r>
              <a:rPr lang="en-US" altLang="ja-JP" sz="1600"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Koji Ueda</a:t>
            </a:r>
          </a:p>
          <a:p>
            <a:pPr defTabSz="410751">
              <a:lnSpc>
                <a:spcPct val="120000"/>
              </a:lnSpc>
            </a:pPr>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Kyoto University, Graduate School of Engineering</a:t>
            </a:r>
          </a:p>
          <a:p>
            <a:pPr defTabSz="410751"/>
            <a:endParaRPr lang="en-US" altLang="ja-JP" sz="7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Asako</a:t>
            </a:r>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a:t>
            </a:r>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Shimoda</a:t>
            </a:r>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Kazunari</a:t>
            </a:r>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a:t>
            </a:r>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Akiyoshi</a:t>
            </a:r>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Kobe university, Graduate School of Medicine</a:t>
            </a:r>
          </a:p>
          <a:p>
            <a:pPr defTabSz="410751"/>
            <a:endParaRPr lang="en-US" altLang="ja-JP" sz="7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Takeshi </a:t>
            </a:r>
            <a:r>
              <a:rPr lang="en-US" altLang="ja-JP" sz="1600"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Azuma</a:t>
            </a:r>
          </a:p>
          <a:p>
            <a:pPr defTabSz="410751"/>
            <a:endParaRPr lang="en-US" altLang="ja-JP" sz="1600" b="1"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b="1"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University </a:t>
            </a:r>
            <a:r>
              <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of Tokyo, Graduate School of Medicine</a:t>
            </a:r>
          </a:p>
          <a:p>
            <a:pPr defTabSz="410751"/>
            <a:endParaRPr lang="en-US" altLang="ja-JP" sz="7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Masanori </a:t>
            </a:r>
            <a:r>
              <a:rPr lang="en-US" altLang="ja-JP" sz="1600" kern="0" dirty="0" err="1"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Hatakeyama</a:t>
            </a:r>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p:txBody>
      </p:sp>
      <p:sp>
        <p:nvSpPr>
          <p:cNvPr id="8" name="テキスト ボックス 7"/>
          <p:cNvSpPr txBox="1"/>
          <p:nvPr/>
        </p:nvSpPr>
        <p:spPr>
          <a:xfrm>
            <a:off x="4771713" y="1051901"/>
            <a:ext cx="4003905" cy="4124206"/>
          </a:xfrm>
          <a:prstGeom prst="rect">
            <a:avLst/>
          </a:prstGeom>
          <a:noFill/>
        </p:spPr>
        <p:txBody>
          <a:bodyPr wrap="square" rtlCol="0">
            <a:spAutoFit/>
          </a:bodyPr>
          <a:lstStyle/>
          <a:p>
            <a:pPr defTabSz="410751"/>
            <a:r>
              <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Hiroshima University Hospital, Department of Respiratory Internal Medicine</a:t>
            </a:r>
            <a:endParaRPr lang="en-US" altLang="ja-JP" sz="7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endParaRPr lang="en-US" altLang="ja-JP" sz="8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Nobuhisa</a:t>
            </a:r>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Ishikawa</a:t>
            </a:r>
          </a:p>
          <a:p>
            <a:pPr defTabSz="410751"/>
            <a:endPar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b="1"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Osaka </a:t>
            </a:r>
            <a:r>
              <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University, Graduate School of Pharmaceutical Science</a:t>
            </a:r>
          </a:p>
          <a:p>
            <a:pPr defTabSz="410751"/>
            <a:endParaRPr lang="en-US" altLang="ja-JP" sz="7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Kentaro</a:t>
            </a:r>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a:t>
            </a:r>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Jingushi</a:t>
            </a:r>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Kazutake</a:t>
            </a:r>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a:t>
            </a:r>
            <a:r>
              <a:rPr lang="en-US" altLang="ja-JP" sz="1600" kern="0" dirty="0" err="1"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Tsujikawa</a:t>
            </a:r>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Osaka University, Graduate School of </a:t>
            </a:r>
            <a:r>
              <a:rPr lang="en-US" altLang="ja-JP" sz="1600" b="1" kern="0" dirty="0"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Medicine, Department pf Therapeutic Urologic Oncology</a:t>
            </a:r>
            <a:endParaRPr lang="en-US" altLang="ja-JP" sz="1600" b="1"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endParaRPr lang="en-US" altLang="ja-JP" sz="7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Motohide</a:t>
            </a:r>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 </a:t>
            </a:r>
            <a:r>
              <a:rPr lang="en-US" altLang="ja-JP" sz="1600" kern="0" dirty="0" err="1">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Uemura</a:t>
            </a:r>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a:p>
            <a:pPr defTabSz="410751"/>
            <a:r>
              <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Norio </a:t>
            </a:r>
            <a:r>
              <a:rPr lang="en-US" altLang="ja-JP" sz="1600" kern="0" dirty="0" err="1" smtClean="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rPr>
              <a:t>Nonomura</a:t>
            </a:r>
            <a:endParaRPr lang="en-US" altLang="ja-JP" sz="1600" kern="0" dirty="0">
              <a:solidFill>
                <a:srgbClr val="000000"/>
              </a:solidFill>
              <a:latin typeface="Comic Sans MS" panose="030F0702030302020204" pitchFamily="66" charset="0"/>
              <a:ea typeface="Arial Unicode MS" panose="020B0604020202020204" pitchFamily="50" charset="-128"/>
              <a:cs typeface="Arial" panose="020B0604020202020204" pitchFamily="34" charset="0"/>
              <a:sym typeface="ヒラギノ角ゴ ProN W3"/>
            </a:endParaRPr>
          </a:p>
        </p:txBody>
      </p:sp>
      <p:pic>
        <p:nvPicPr>
          <p:cNvPr id="10" name="図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2" y="5184000"/>
            <a:ext cx="787449" cy="540000"/>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595" y="5814000"/>
            <a:ext cx="644356" cy="504000"/>
          </a:xfrm>
          <a:prstGeom prst="rect">
            <a:avLst/>
          </a:prstGeom>
        </p:spPr>
      </p:pic>
      <p:sp>
        <p:nvSpPr>
          <p:cNvPr id="7" name="正方形/長方形 6"/>
          <p:cNvSpPr/>
          <p:nvPr/>
        </p:nvSpPr>
        <p:spPr>
          <a:xfrm>
            <a:off x="5344292" y="5768672"/>
            <a:ext cx="3762000" cy="461665"/>
          </a:xfrm>
          <a:prstGeom prst="rect">
            <a:avLst/>
          </a:prstGeom>
        </p:spPr>
        <p:txBody>
          <a:bodyPr wrap="square">
            <a:spAutoFit/>
          </a:bodyPr>
          <a:lstStyle/>
          <a:p>
            <a:r>
              <a:rPr lang="en-US" altLang="ja-JP" sz="1200" b="1" dirty="0">
                <a:solidFill>
                  <a:schemeClr val="bg2"/>
                </a:solidFill>
                <a:latin typeface="Comic Sans MS" panose="030F0702030302020204" pitchFamily="66" charset="0"/>
              </a:rPr>
              <a:t>Project for Cancer Research and Therapeutic Evolution (</a:t>
            </a:r>
            <a:r>
              <a:rPr lang="en-US" altLang="ja-JP" sz="1200" b="1" dirty="0" smtClean="0">
                <a:solidFill>
                  <a:schemeClr val="bg2"/>
                </a:solidFill>
                <a:latin typeface="Comic Sans MS" panose="030F0702030302020204" pitchFamily="66" charset="0"/>
              </a:rPr>
              <a:t>P-CREATE, 2016~)</a:t>
            </a:r>
            <a:endParaRPr lang="ja-JP" altLang="en-US" sz="1200" b="1" dirty="0">
              <a:solidFill>
                <a:schemeClr val="bg2"/>
              </a:solidFill>
              <a:latin typeface="Comic Sans MS" panose="030F0702030302020204" pitchFamily="66" charset="0"/>
            </a:endParaRPr>
          </a:p>
        </p:txBody>
      </p:sp>
      <p:sp>
        <p:nvSpPr>
          <p:cNvPr id="11" name="正方形/長方形 10"/>
          <p:cNvSpPr/>
          <p:nvPr/>
        </p:nvSpPr>
        <p:spPr>
          <a:xfrm>
            <a:off x="5344292" y="6325616"/>
            <a:ext cx="3762000" cy="461665"/>
          </a:xfrm>
          <a:prstGeom prst="rect">
            <a:avLst/>
          </a:prstGeom>
        </p:spPr>
        <p:txBody>
          <a:bodyPr wrap="square">
            <a:spAutoFit/>
          </a:bodyPr>
          <a:lstStyle/>
          <a:p>
            <a:r>
              <a:rPr lang="en-US" altLang="ja-JP" sz="1200" b="1" dirty="0">
                <a:solidFill>
                  <a:schemeClr val="bg2"/>
                </a:solidFill>
                <a:latin typeface="Comic Sans MS" panose="030F0702030302020204" pitchFamily="66" charset="0"/>
              </a:rPr>
              <a:t>Project for Development of Innovative Research on Cancer Therapeutics (P-DIRECT)</a:t>
            </a:r>
            <a:endParaRPr lang="ja-JP" altLang="en-US" sz="1200" b="1" dirty="0">
              <a:solidFill>
                <a:schemeClr val="bg2"/>
              </a:solidFill>
              <a:latin typeface="Comic Sans MS" panose="030F0702030302020204" pitchFamily="66" charset="0"/>
            </a:endParaRP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000" y="6363000"/>
            <a:ext cx="961260" cy="396000"/>
          </a:xfrm>
          <a:prstGeom prst="rect">
            <a:avLst/>
          </a:prstGeom>
        </p:spPr>
      </p:pic>
    </p:spTree>
    <p:extLst>
      <p:ext uri="{BB962C8B-B14F-4D97-AF65-F5344CB8AC3E}">
        <p14:creationId xmlns:p14="http://schemas.microsoft.com/office/powerpoint/2010/main" val="168089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スクリーンショット 2016-09-23 20.36.57.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0258" y="1512941"/>
            <a:ext cx="5186452" cy="1392517"/>
          </a:xfrm>
          <a:prstGeom prst="rect">
            <a:avLst/>
          </a:prstGeom>
        </p:spPr>
      </p:pic>
      <p:pic>
        <p:nvPicPr>
          <p:cNvPr id="6" name="図 5" descr="スクリーンショット 2016-09-23 20.37.06.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3623" y="888376"/>
            <a:ext cx="5039999" cy="644460"/>
          </a:xfrm>
          <a:prstGeom prst="rect">
            <a:avLst/>
          </a:prstGeom>
        </p:spPr>
      </p:pic>
      <p:pic>
        <p:nvPicPr>
          <p:cNvPr id="10" name="図 9"/>
          <p:cNvPicPr>
            <a:picLocks noChangeAspect="1"/>
          </p:cNvPicPr>
          <p:nvPr/>
        </p:nvPicPr>
        <p:blipFill>
          <a:blip r:embed="rId5"/>
          <a:stretch>
            <a:fillRect/>
          </a:stretch>
        </p:blipFill>
        <p:spPr>
          <a:xfrm>
            <a:off x="4311954" y="1946024"/>
            <a:ext cx="948435" cy="324000"/>
          </a:xfrm>
          <a:prstGeom prst="rect">
            <a:avLst/>
          </a:prstGeom>
        </p:spPr>
      </p:pic>
      <p:pic>
        <p:nvPicPr>
          <p:cNvPr id="11" name="図 10"/>
          <p:cNvPicPr>
            <a:picLocks noChangeAspect="1"/>
          </p:cNvPicPr>
          <p:nvPr/>
        </p:nvPicPr>
        <p:blipFill>
          <a:blip r:embed="rId6"/>
          <a:stretch>
            <a:fillRect/>
          </a:stretch>
        </p:blipFill>
        <p:spPr>
          <a:xfrm>
            <a:off x="161951" y="3119387"/>
            <a:ext cx="4314825" cy="3629025"/>
          </a:xfrm>
          <a:prstGeom prst="rect">
            <a:avLst/>
          </a:prstGeom>
          <a:ln>
            <a:noFill/>
          </a:ln>
          <a:effectLst>
            <a:outerShdw blurRad="190500" algn="tl" rotWithShape="0">
              <a:srgbClr val="000000">
                <a:alpha val="70000"/>
              </a:srgbClr>
            </a:outerShdw>
          </a:effectLst>
        </p:spPr>
      </p:pic>
      <p:pic>
        <p:nvPicPr>
          <p:cNvPr id="12" name="図 11"/>
          <p:cNvPicPr>
            <a:picLocks noChangeAspect="1"/>
          </p:cNvPicPr>
          <p:nvPr/>
        </p:nvPicPr>
        <p:blipFill rotWithShape="1">
          <a:blip r:embed="rId7" cstate="print">
            <a:extLst>
              <a:ext uri="{28A0092B-C50C-407E-A947-70E740481C1C}">
                <a14:useLocalDpi xmlns:a14="http://schemas.microsoft.com/office/drawing/2010/main"/>
              </a:ext>
            </a:extLst>
          </a:blip>
          <a:srcRect t="3717"/>
          <a:stretch/>
        </p:blipFill>
        <p:spPr>
          <a:xfrm>
            <a:off x="4662001" y="2777363"/>
            <a:ext cx="4391025" cy="3971049"/>
          </a:xfrm>
          <a:prstGeom prst="rect">
            <a:avLst/>
          </a:prstGeom>
          <a:ln>
            <a:noFill/>
          </a:ln>
          <a:effectLst>
            <a:outerShdw blurRad="190500" algn="tl" rotWithShape="0">
              <a:srgbClr val="000000">
                <a:alpha val="70000"/>
              </a:srgbClr>
            </a:outerShdw>
          </a:effectLst>
        </p:spPr>
      </p:pic>
      <p:pic>
        <p:nvPicPr>
          <p:cNvPr id="17" name="図 16"/>
          <p:cNvPicPr>
            <a:picLocks noChangeAspect="1"/>
          </p:cNvPicPr>
          <p:nvPr/>
        </p:nvPicPr>
        <p:blipFill rotWithShape="1">
          <a:blip r:embed="rId8" cstate="print">
            <a:extLst>
              <a:ext uri="{28A0092B-C50C-407E-A947-70E740481C1C}">
                <a14:useLocalDpi xmlns:a14="http://schemas.microsoft.com/office/drawing/2010/main"/>
              </a:ext>
            </a:extLst>
          </a:blip>
          <a:srcRect l="5924" t="22695" r="8203"/>
          <a:stretch/>
        </p:blipFill>
        <p:spPr>
          <a:xfrm>
            <a:off x="6211247" y="1041738"/>
            <a:ext cx="2630497" cy="1554753"/>
          </a:xfrm>
          <a:prstGeom prst="rect">
            <a:avLst/>
          </a:prstGeom>
          <a:noFill/>
          <a:ln>
            <a:noFill/>
          </a:ln>
        </p:spPr>
      </p:pic>
      <p:sp>
        <p:nvSpPr>
          <p:cNvPr id="13" name="タイトル 1"/>
          <p:cNvSpPr>
            <a:spLocks noGrp="1"/>
          </p:cNvSpPr>
          <p:nvPr>
            <p:ph type="title"/>
          </p:nvPr>
        </p:nvSpPr>
        <p:spPr>
          <a:xfrm>
            <a:off x="27000" y="269121"/>
            <a:ext cx="7419342" cy="459879"/>
          </a:xfrm>
        </p:spPr>
        <p:txBody>
          <a:bodyPr/>
          <a:lstStyle/>
          <a:p>
            <a:pPr algn="l"/>
            <a:r>
              <a:rPr kumimoji="1" lang="en-US" altLang="ja-JP" sz="2800" b="1" dirty="0">
                <a:latin typeface="Century" panose="02040604050505020304" pitchFamily="18" charset="0"/>
                <a:ea typeface="HG丸ｺﾞｼｯｸM-PRO" panose="020F0600000000000000" pitchFamily="50" charset="-128"/>
              </a:rPr>
              <a:t>Exosome Diagnostic Reaches Market</a:t>
            </a:r>
            <a:endParaRPr kumimoji="1" lang="ja-JP" altLang="en-US" sz="2000" b="1" dirty="0">
              <a:latin typeface="Century" panose="02040604050505020304" pitchFamily="18" charset="0"/>
              <a:ea typeface="HG丸ｺﾞｼｯｸM-PRO" panose="020F0600000000000000" pitchFamily="50" charset="-128"/>
            </a:endParaRPr>
          </a:p>
        </p:txBody>
      </p:sp>
    </p:spTree>
    <p:extLst>
      <p:ext uri="{BB962C8B-B14F-4D97-AF65-F5344CB8AC3E}">
        <p14:creationId xmlns:p14="http://schemas.microsoft.com/office/powerpoint/2010/main" val="124512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2000" y="1070908"/>
            <a:ext cx="4104000" cy="838379"/>
          </a:xfrm>
          <a:prstGeom prst="rect">
            <a:avLst/>
          </a:prstGeom>
          <a:ln>
            <a:noFill/>
          </a:ln>
          <a:effectLst/>
        </p:spPr>
      </p:pic>
      <p:sp>
        <p:nvSpPr>
          <p:cNvPr id="12" name="正方形/長方形 11"/>
          <p:cNvSpPr/>
          <p:nvPr/>
        </p:nvSpPr>
        <p:spPr>
          <a:xfrm>
            <a:off x="5384008" y="1610908"/>
            <a:ext cx="2967992" cy="369332"/>
          </a:xfrm>
          <a:prstGeom prst="rect">
            <a:avLst/>
          </a:prstGeom>
        </p:spPr>
        <p:txBody>
          <a:bodyPr wrap="none">
            <a:spAutoFit/>
          </a:bodyPr>
          <a:lstStyle/>
          <a:p>
            <a:pPr defTabSz="457200" fontAlgn="base">
              <a:spcBef>
                <a:spcPct val="0"/>
              </a:spcBef>
              <a:spcAft>
                <a:spcPct val="0"/>
              </a:spcAft>
            </a:pPr>
            <a:r>
              <a:rPr lang="ja-JP" altLang="en-US" dirty="0">
                <a:solidFill>
                  <a:prstClr val="black"/>
                </a:solidFill>
                <a:latin typeface="Arial" charset="0"/>
                <a:ea typeface="ＭＳ Ｐゴシック"/>
                <a:sym typeface="ヒラギノ角ゴ ProN W3"/>
              </a:rPr>
              <a:t>http://www.exosomedx.com/</a:t>
            </a:r>
          </a:p>
        </p:txBody>
      </p:sp>
      <p:sp>
        <p:nvSpPr>
          <p:cNvPr id="13" name="タイトル 1"/>
          <p:cNvSpPr>
            <a:spLocks noGrp="1"/>
          </p:cNvSpPr>
          <p:nvPr>
            <p:ph type="title"/>
          </p:nvPr>
        </p:nvSpPr>
        <p:spPr>
          <a:xfrm>
            <a:off x="27000" y="269121"/>
            <a:ext cx="7419342" cy="459879"/>
          </a:xfrm>
        </p:spPr>
        <p:txBody>
          <a:bodyPr/>
          <a:lstStyle/>
          <a:p>
            <a:pPr algn="l"/>
            <a:r>
              <a:rPr kumimoji="1" lang="en-US" altLang="ja-JP" sz="2800" b="1" dirty="0">
                <a:latin typeface="Century" panose="02040604050505020304" pitchFamily="18" charset="0"/>
                <a:ea typeface="HG丸ｺﾞｼｯｸM-PRO" panose="020F0600000000000000" pitchFamily="50" charset="-128"/>
              </a:rPr>
              <a:t>Exosome Diagnostic Reaches Market</a:t>
            </a:r>
            <a:endParaRPr kumimoji="1" lang="ja-JP" altLang="en-US" sz="2000" b="1" dirty="0">
              <a:latin typeface="Century" panose="02040604050505020304" pitchFamily="18" charset="0"/>
              <a:ea typeface="HG丸ｺﾞｼｯｸM-PRO" panose="020F0600000000000000" pitchFamily="50" charset="-128"/>
            </a:endParaRPr>
          </a:p>
        </p:txBody>
      </p:sp>
      <p:pic>
        <p:nvPicPr>
          <p:cNvPr id="2" name="図 1"/>
          <p:cNvPicPr>
            <a:picLocks noChangeAspect="1"/>
          </p:cNvPicPr>
          <p:nvPr/>
        </p:nvPicPr>
        <p:blipFill>
          <a:blip r:embed="rId4"/>
          <a:stretch>
            <a:fillRect/>
          </a:stretch>
        </p:blipFill>
        <p:spPr>
          <a:xfrm>
            <a:off x="27000" y="2349000"/>
            <a:ext cx="4531665" cy="3006525"/>
          </a:xfrm>
          <a:prstGeom prst="rect">
            <a:avLst/>
          </a:prstGeom>
          <a:ln>
            <a:solidFill>
              <a:schemeClr val="bg2"/>
            </a:solidFill>
          </a:ln>
        </p:spPr>
      </p:pic>
      <p:pic>
        <p:nvPicPr>
          <p:cNvPr id="3" name="図 2"/>
          <p:cNvPicPr>
            <a:picLocks noChangeAspect="1"/>
          </p:cNvPicPr>
          <p:nvPr/>
        </p:nvPicPr>
        <p:blipFill>
          <a:blip r:embed="rId5"/>
          <a:stretch>
            <a:fillRect/>
          </a:stretch>
        </p:blipFill>
        <p:spPr>
          <a:xfrm>
            <a:off x="4571999" y="2349000"/>
            <a:ext cx="4541040" cy="3672000"/>
          </a:xfrm>
          <a:prstGeom prst="rect">
            <a:avLst/>
          </a:prstGeom>
          <a:ln>
            <a:solidFill>
              <a:schemeClr val="bg2"/>
            </a:solidFill>
          </a:ln>
        </p:spPr>
      </p:pic>
    </p:spTree>
    <p:extLst>
      <p:ext uri="{BB962C8B-B14F-4D97-AF65-F5344CB8AC3E}">
        <p14:creationId xmlns:p14="http://schemas.microsoft.com/office/powerpoint/2010/main" val="34844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61954" y="1009017"/>
            <a:ext cx="5040000" cy="572544"/>
          </a:xfrm>
          <a:prstGeom prst="rect">
            <a:avLst/>
          </a:prstGeom>
        </p:spPr>
      </p:pic>
      <p:pic>
        <p:nvPicPr>
          <p:cNvPr id="4" name="図 3"/>
          <p:cNvPicPr>
            <a:picLocks noChangeAspect="1"/>
          </p:cNvPicPr>
          <p:nvPr/>
        </p:nvPicPr>
        <p:blipFill rotWithShape="1">
          <a:blip r:embed="rId4" cstate="print">
            <a:extLst>
              <a:ext uri="{28A0092B-C50C-407E-A947-70E740481C1C}">
                <a14:useLocalDpi xmlns:a14="http://schemas.microsoft.com/office/drawing/2010/main"/>
              </a:ext>
            </a:extLst>
          </a:blip>
          <a:srcRect b="9208"/>
          <a:stretch/>
        </p:blipFill>
        <p:spPr>
          <a:xfrm>
            <a:off x="161952" y="1907667"/>
            <a:ext cx="5972175" cy="3191054"/>
          </a:xfrm>
          <a:prstGeom prst="rect">
            <a:avLst/>
          </a:prstGeom>
        </p:spPr>
      </p:pic>
      <p:pic>
        <p:nvPicPr>
          <p:cNvPr id="5" name="Picture 4" descr="Canc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a:xfrm>
            <a:off x="6789436" y="1115579"/>
            <a:ext cx="1730107" cy="1584176"/>
          </a:xfrm>
          <a:prstGeom prst="rect">
            <a:avLst/>
          </a:prstGeom>
          <a:ln>
            <a:solidFill>
              <a:schemeClr val="tx1"/>
            </a:solidFill>
          </a:ln>
          <a:effectLst/>
        </p:spPr>
      </p:pic>
      <p:pic>
        <p:nvPicPr>
          <p:cNvPr id="6" name="Picture 2"/>
          <p:cNvPicPr>
            <a:picLocks noChangeAspect="1" noChangeArrowheads="1"/>
          </p:cNvPicPr>
          <p:nvPr/>
        </p:nvPicPr>
        <p:blipFill>
          <a:blip r:embed="rId6" cstate="print"/>
          <a:srcRect/>
          <a:stretch>
            <a:fillRect/>
          </a:stretch>
        </p:blipFill>
        <p:spPr bwMode="auto">
          <a:xfrm>
            <a:off x="6281978" y="2868223"/>
            <a:ext cx="2745022" cy="2077313"/>
          </a:xfrm>
          <a:prstGeom prst="rect">
            <a:avLst/>
          </a:prstGeom>
          <a:noFill/>
          <a:ln>
            <a:noFill/>
          </a:ln>
        </p:spPr>
      </p:pic>
      <p:pic>
        <p:nvPicPr>
          <p:cNvPr id="7" name="Picture 2" descr="http://www.prostrcision.com/wp-content/uploads/2010/01/table5_q17_315-b.gif"/>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b="9058"/>
          <a:stretch/>
        </p:blipFill>
        <p:spPr bwMode="auto">
          <a:xfrm>
            <a:off x="6320857" y="5098721"/>
            <a:ext cx="2667264" cy="1440000"/>
          </a:xfrm>
          <a:prstGeom prst="rect">
            <a:avLst/>
          </a:prstGeom>
          <a:noFill/>
          <a:extLst>
            <a:ext uri="{909E8E84-426E-40DD-AFC4-6F175D3DCCD1}">
              <a14:hiddenFill xmlns:a14="http://schemas.microsoft.com/office/drawing/2010/main">
                <a:solidFill>
                  <a:srgbClr val="FFFFFF"/>
                </a:solidFill>
              </a14:hiddenFill>
            </a:ext>
          </a:extLst>
        </p:spPr>
      </p:pic>
      <p:sp>
        <p:nvSpPr>
          <p:cNvPr id="11" name="タイトル 1"/>
          <p:cNvSpPr>
            <a:spLocks noGrp="1"/>
          </p:cNvSpPr>
          <p:nvPr>
            <p:ph type="title"/>
          </p:nvPr>
        </p:nvSpPr>
        <p:spPr>
          <a:xfrm>
            <a:off x="27000" y="269121"/>
            <a:ext cx="7419342" cy="459879"/>
          </a:xfrm>
        </p:spPr>
        <p:txBody>
          <a:bodyPr/>
          <a:lstStyle/>
          <a:p>
            <a:pPr algn="l"/>
            <a:r>
              <a:rPr kumimoji="1" lang="en-US" altLang="ja-JP" sz="2800" b="1" dirty="0">
                <a:latin typeface="Century" panose="02040604050505020304" pitchFamily="18" charset="0"/>
                <a:ea typeface="HG丸ｺﾞｼｯｸM-PRO" panose="020F0600000000000000" pitchFamily="50" charset="-128"/>
              </a:rPr>
              <a:t>Exosome Diagnostic Reaches Market</a:t>
            </a:r>
            <a:endParaRPr kumimoji="1" lang="ja-JP" altLang="en-US" sz="2000" b="1" dirty="0">
              <a:latin typeface="Century" panose="02040604050505020304" pitchFamily="18" charset="0"/>
              <a:ea typeface="HG丸ｺﾞｼｯｸM-PRO" panose="020F0600000000000000" pitchFamily="50" charset="-128"/>
            </a:endParaRPr>
          </a:p>
        </p:txBody>
      </p:sp>
      <p:sp>
        <p:nvSpPr>
          <p:cNvPr id="8" name="角丸四角形 7"/>
          <p:cNvSpPr/>
          <p:nvPr/>
        </p:nvSpPr>
        <p:spPr>
          <a:xfrm>
            <a:off x="1107000" y="2169000"/>
            <a:ext cx="4410000" cy="360000"/>
          </a:xfrm>
          <a:prstGeom prst="roundRect">
            <a:avLst/>
          </a:prstGeom>
          <a:solidFill>
            <a:srgbClr val="FFC000"/>
          </a:solidFill>
          <a:ln w="12700" cap="flat">
            <a:noFill/>
            <a:miter lim="400000"/>
          </a:ln>
          <a:effectLst/>
          <a:scene3d>
            <a:camera prst="orthographicFront">
              <a:rot lat="0" lon="0" rev="0"/>
            </a:camera>
            <a:lightRig rig="chilly" dir="t">
              <a:rot lat="0" lon="0" rev="18480000"/>
            </a:lightRig>
          </a:scene3d>
          <a:sp3d prstMaterial="clear">
            <a:bevelT h="635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pic>
        <p:nvPicPr>
          <p:cNvPr id="3076" name="Picture 4" descr="「urine」の画像検索結果"/>
          <p:cNvPicPr>
            <a:picLocks noChangeAspect="1" noChangeArrowheads="1"/>
          </p:cNvPicPr>
          <p:nvPr/>
        </p:nvPicPr>
        <p:blipFill rotWithShape="1">
          <a:blip r:embed="rId8">
            <a:extLst>
              <a:ext uri="{28A0092B-C50C-407E-A947-70E740481C1C}">
                <a14:useLocalDpi xmlns:a14="http://schemas.microsoft.com/office/drawing/2010/main" val="0"/>
              </a:ext>
            </a:extLst>
          </a:blip>
          <a:srcRect l="22309" t="7091" r="10066" b="3235"/>
          <a:stretch/>
        </p:blipFill>
        <p:spPr bwMode="auto">
          <a:xfrm flipH="1">
            <a:off x="207000" y="5544001"/>
            <a:ext cx="1018725" cy="898330"/>
          </a:xfrm>
          <a:prstGeom prst="rect">
            <a:avLst/>
          </a:prstGeom>
          <a:noFill/>
          <a:extLst>
            <a:ext uri="{909E8E84-426E-40DD-AFC4-6F175D3DCCD1}">
              <a14:hiddenFill xmlns:a14="http://schemas.microsoft.com/office/drawing/2010/main">
                <a:solidFill>
                  <a:srgbClr val="FFFFFF"/>
                </a:solidFill>
              </a14:hiddenFill>
            </a:ext>
          </a:extLst>
        </p:spPr>
      </p:pic>
      <p:sp>
        <p:nvSpPr>
          <p:cNvPr id="13" name="円/楕円 12"/>
          <p:cNvSpPr/>
          <p:nvPr/>
        </p:nvSpPr>
        <p:spPr>
          <a:xfrm>
            <a:off x="2952000" y="5589001"/>
            <a:ext cx="194400" cy="194400"/>
          </a:xfrm>
          <a:prstGeom prst="ellipse">
            <a:avLst/>
          </a:prstGeom>
          <a:solidFill>
            <a:schemeClr val="accent6">
              <a:lumMod val="40000"/>
              <a:lumOff val="6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15" name="円/楕円 14"/>
          <p:cNvSpPr/>
          <p:nvPr/>
        </p:nvSpPr>
        <p:spPr>
          <a:xfrm>
            <a:off x="3252600" y="5906626"/>
            <a:ext cx="194400" cy="194400"/>
          </a:xfrm>
          <a:prstGeom prst="ellipse">
            <a:avLst/>
          </a:prstGeom>
          <a:solidFill>
            <a:schemeClr val="accent6">
              <a:lumMod val="40000"/>
              <a:lumOff val="6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16" name="円/楕円 15"/>
          <p:cNvSpPr/>
          <p:nvPr/>
        </p:nvSpPr>
        <p:spPr>
          <a:xfrm>
            <a:off x="2862000" y="6174001"/>
            <a:ext cx="166800" cy="166800"/>
          </a:xfrm>
          <a:prstGeom prst="ellipse">
            <a:avLst/>
          </a:prstGeom>
          <a:solidFill>
            <a:schemeClr val="accent6">
              <a:lumMod val="40000"/>
              <a:lumOff val="6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17" name="円/楕円 16"/>
          <p:cNvSpPr/>
          <p:nvPr/>
        </p:nvSpPr>
        <p:spPr>
          <a:xfrm>
            <a:off x="2952000" y="5904001"/>
            <a:ext cx="166800" cy="166800"/>
          </a:xfrm>
          <a:prstGeom prst="ellipse">
            <a:avLst/>
          </a:prstGeom>
          <a:solidFill>
            <a:schemeClr val="accent6">
              <a:lumMod val="40000"/>
              <a:lumOff val="6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18" name="円/楕円 17"/>
          <p:cNvSpPr/>
          <p:nvPr/>
        </p:nvSpPr>
        <p:spPr>
          <a:xfrm>
            <a:off x="3267000" y="5679001"/>
            <a:ext cx="121800" cy="121800"/>
          </a:xfrm>
          <a:prstGeom prst="ellipse">
            <a:avLst/>
          </a:prstGeom>
          <a:solidFill>
            <a:schemeClr val="accent6">
              <a:lumMod val="40000"/>
              <a:lumOff val="6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19" name="円/楕円 18"/>
          <p:cNvSpPr/>
          <p:nvPr/>
        </p:nvSpPr>
        <p:spPr>
          <a:xfrm>
            <a:off x="3222000" y="6219001"/>
            <a:ext cx="121800" cy="121800"/>
          </a:xfrm>
          <a:prstGeom prst="ellipse">
            <a:avLst/>
          </a:prstGeom>
          <a:solidFill>
            <a:schemeClr val="accent6">
              <a:lumMod val="40000"/>
              <a:lumOff val="6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22" name="円/楕円 21"/>
          <p:cNvSpPr/>
          <p:nvPr/>
        </p:nvSpPr>
        <p:spPr>
          <a:xfrm>
            <a:off x="2727000" y="5769001"/>
            <a:ext cx="121800" cy="121800"/>
          </a:xfrm>
          <a:prstGeom prst="ellipse">
            <a:avLst/>
          </a:prstGeom>
          <a:solidFill>
            <a:schemeClr val="accent6">
              <a:lumMod val="40000"/>
              <a:lumOff val="6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pic>
        <p:nvPicPr>
          <p:cNvPr id="3078" name="Picture 6" descr="「qiagen column」の画像検索結果"/>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7000" y="5634001"/>
            <a:ext cx="1117500" cy="11175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463446" flipH="1">
            <a:off x="1101091" y="5685216"/>
            <a:ext cx="774054" cy="612000"/>
          </a:xfrm>
          <a:prstGeom prst="rect">
            <a:avLst/>
          </a:prstGeom>
        </p:spPr>
      </p:pic>
      <p:pic>
        <p:nvPicPr>
          <p:cNvPr id="25" name="図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463446" flipH="1">
            <a:off x="3396091" y="5595216"/>
            <a:ext cx="774054" cy="612000"/>
          </a:xfrm>
          <a:prstGeom prst="rect">
            <a:avLst/>
          </a:prstGeom>
        </p:spPr>
      </p:pic>
      <p:sp>
        <p:nvSpPr>
          <p:cNvPr id="23" name="正方形/長方形 22"/>
          <p:cNvSpPr/>
          <p:nvPr/>
        </p:nvSpPr>
        <p:spPr>
          <a:xfrm>
            <a:off x="4176589" y="5319000"/>
            <a:ext cx="1890261" cy="1152239"/>
          </a:xfrm>
          <a:prstGeom prst="rect">
            <a:avLst/>
          </a:prstGeom>
        </p:spPr>
        <p:txBody>
          <a:bodyPr wrap="none">
            <a:spAutoFit/>
          </a:bodyPr>
          <a:lstStyle/>
          <a:p>
            <a:pPr marL="285750" indent="-285750">
              <a:lnSpc>
                <a:spcPct val="150000"/>
              </a:lnSpc>
              <a:buFont typeface="Arial" panose="020B0604020202020204" pitchFamily="34" charset="0"/>
              <a:buChar char="•"/>
            </a:pPr>
            <a:r>
              <a:rPr lang="en-US" altLang="ja-JP" sz="1600" b="1" dirty="0" smtClean="0">
                <a:solidFill>
                  <a:srgbClr val="333333"/>
                </a:solidFill>
                <a:latin typeface="Century" panose="02040604050505020304" pitchFamily="18" charset="0"/>
                <a:ea typeface="HG丸ｺﾞｼｯｸM-PRO" panose="020F0600000000000000" pitchFamily="50" charset="-128"/>
              </a:rPr>
              <a:t>ERG mRNA</a:t>
            </a:r>
          </a:p>
          <a:p>
            <a:pPr marL="285750" indent="-285750">
              <a:lnSpc>
                <a:spcPct val="150000"/>
              </a:lnSpc>
              <a:buFont typeface="Arial" panose="020B0604020202020204" pitchFamily="34" charset="0"/>
              <a:buChar char="•"/>
            </a:pPr>
            <a:r>
              <a:rPr lang="en-US" altLang="ja-JP" sz="1600" b="1" dirty="0" smtClean="0">
                <a:solidFill>
                  <a:srgbClr val="333333"/>
                </a:solidFill>
                <a:latin typeface="Century" panose="02040604050505020304" pitchFamily="18" charset="0"/>
                <a:ea typeface="HG丸ｺﾞｼｯｸM-PRO" panose="020F0600000000000000" pitchFamily="50" charset="-128"/>
              </a:rPr>
              <a:t>PCA3 lncRNA</a:t>
            </a:r>
          </a:p>
          <a:p>
            <a:pPr marL="285750" indent="-285750">
              <a:lnSpc>
                <a:spcPct val="150000"/>
              </a:lnSpc>
              <a:buFont typeface="Arial" panose="020B0604020202020204" pitchFamily="34" charset="0"/>
              <a:buChar char="•"/>
            </a:pPr>
            <a:r>
              <a:rPr lang="en-US" altLang="ja-JP" sz="1600" b="1" dirty="0" smtClean="0">
                <a:solidFill>
                  <a:srgbClr val="333333"/>
                </a:solidFill>
                <a:latin typeface="Century" panose="02040604050505020304" pitchFamily="18" charset="0"/>
                <a:ea typeface="HG丸ｺﾞｼｯｸM-PRO" panose="020F0600000000000000" pitchFamily="50" charset="-128"/>
              </a:rPr>
              <a:t>SPDEF mRNA</a:t>
            </a:r>
            <a:endParaRPr lang="ja-JP" altLang="en-US" sz="1600" b="1" dirty="0">
              <a:latin typeface="Century" panose="02040604050505020304" pitchFamily="18" charset="0"/>
              <a:ea typeface="HG丸ｺﾞｼｯｸM-PRO" panose="020F0600000000000000" pitchFamily="50" charset="-128"/>
            </a:endParaRPr>
          </a:p>
        </p:txBody>
      </p:sp>
    </p:spTree>
    <p:extLst>
      <p:ext uri="{BB962C8B-B14F-4D97-AF65-F5344CB8AC3E}">
        <p14:creationId xmlns:p14="http://schemas.microsoft.com/office/powerpoint/2010/main" val="92432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599699" y="5198671"/>
            <a:ext cx="5928226" cy="1200329"/>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lnSpc>
                <a:spcPct val="150000"/>
              </a:lnSpc>
              <a:spcBef>
                <a:spcPct val="0"/>
              </a:spcBef>
              <a:spcAft>
                <a:spcPct val="0"/>
              </a:spcAft>
            </a:pPr>
            <a:r>
              <a:rPr lang="en-US" altLang="ja-JP"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mic Sans MS" pitchFamily="66" charset="0"/>
                <a:sym typeface="ヒラギノ角ゴ ProN W3"/>
              </a:rPr>
              <a:t>Automatic Exosome </a:t>
            </a:r>
            <a:r>
              <a:rPr lang="en-US" altLang="ja-JP"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mic Sans MS" pitchFamily="66" charset="0"/>
                <a:sym typeface="ヒラギノ角ゴ ProN W3"/>
              </a:rPr>
              <a:t>I</a:t>
            </a:r>
            <a:r>
              <a:rPr lang="en-US" altLang="ja-JP"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mic Sans MS" pitchFamily="66" charset="0"/>
                <a:sym typeface="ヒラギノ角ゴ ProN W3"/>
              </a:rPr>
              <a:t>solation &amp; Elution</a:t>
            </a:r>
          </a:p>
          <a:p>
            <a:pPr algn="ctr" defTabSz="457200" fontAlgn="base">
              <a:lnSpc>
                <a:spcPct val="150000"/>
              </a:lnSpc>
              <a:spcBef>
                <a:spcPct val="0"/>
              </a:spcBef>
              <a:spcAft>
                <a:spcPct val="0"/>
              </a:spcAft>
            </a:pPr>
            <a:r>
              <a:rPr lang="en-US" altLang="ja-JP"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mic Sans MS" pitchFamily="66" charset="0"/>
                <a:sym typeface="ヒラギノ角ゴ ProN W3"/>
              </a:rPr>
              <a:t>in 30 min./ 96 samples</a:t>
            </a:r>
            <a:endParaRPr lang="ja-JP" alt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omic Sans MS" pitchFamily="66" charset="0"/>
              <a:sym typeface="ヒラギノ角ゴ ProN W3"/>
            </a:endParaRPr>
          </a:p>
        </p:txBody>
      </p:sp>
      <p:pic>
        <p:nvPicPr>
          <p:cNvPr id="10" name="Picture 2" descr="C:\Users\K_Ueda\Desktop\141085001724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6125" y="1494092"/>
            <a:ext cx="2161548" cy="3456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3" descr="C:\Users\K_Ueda\Desktop\1410850047779.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881410" y="2349188"/>
            <a:ext cx="1314450" cy="21600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3" name="直線コネクタ 12"/>
          <p:cNvCxnSpPr/>
          <p:nvPr/>
        </p:nvCxnSpPr>
        <p:spPr>
          <a:xfrm flipH="1">
            <a:off x="1720805" y="2368238"/>
            <a:ext cx="1152000" cy="936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flipV="1">
            <a:off x="1727709" y="3808998"/>
            <a:ext cx="1152000" cy="684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フリーフォーム 14"/>
          <p:cNvSpPr/>
          <p:nvPr/>
        </p:nvSpPr>
        <p:spPr>
          <a:xfrm>
            <a:off x="3045000" y="4268002"/>
            <a:ext cx="177506" cy="376441"/>
          </a:xfrm>
          <a:custGeom>
            <a:avLst/>
            <a:gdLst>
              <a:gd name="connsiteX0" fmla="*/ 177506 w 177506"/>
              <a:gd name="connsiteY0" fmla="*/ 14491 h 376441"/>
              <a:gd name="connsiteX1" fmla="*/ 15581 w 177506"/>
              <a:gd name="connsiteY1" fmla="*/ 43066 h 376441"/>
              <a:gd name="connsiteX2" fmla="*/ 15581 w 177506"/>
              <a:gd name="connsiteY2" fmla="*/ 376441 h 376441"/>
            </a:gdLst>
            <a:ahLst/>
            <a:cxnLst>
              <a:cxn ang="0">
                <a:pos x="connsiteX0" y="connsiteY0"/>
              </a:cxn>
              <a:cxn ang="0">
                <a:pos x="connsiteX1" y="connsiteY1"/>
              </a:cxn>
              <a:cxn ang="0">
                <a:pos x="connsiteX2" y="connsiteY2"/>
              </a:cxn>
            </a:cxnLst>
            <a:rect l="l" t="t" r="r" b="b"/>
            <a:pathLst>
              <a:path w="177506" h="376441">
                <a:moveTo>
                  <a:pt x="177506" y="14491"/>
                </a:moveTo>
                <a:cubicBezTo>
                  <a:pt x="110037" y="-1384"/>
                  <a:pt x="42568" y="-17259"/>
                  <a:pt x="15581" y="43066"/>
                </a:cubicBezTo>
                <a:cubicBezTo>
                  <a:pt x="-11406" y="103391"/>
                  <a:pt x="2087" y="239916"/>
                  <a:pt x="15581" y="376441"/>
                </a:cubicBezTo>
              </a:path>
            </a:pathLst>
          </a:custGeom>
          <a:noFill/>
          <a:ln w="19050">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a:solidFill>
                <a:prstClr val="white"/>
              </a:solidFill>
              <a:sym typeface="ヒラギノ角ゴ ProN W3"/>
            </a:endParaRPr>
          </a:p>
        </p:txBody>
      </p:sp>
      <p:sp>
        <p:nvSpPr>
          <p:cNvPr id="16" name="テキスト ボックス 15"/>
          <p:cNvSpPr txBox="1"/>
          <p:nvPr/>
        </p:nvSpPr>
        <p:spPr>
          <a:xfrm>
            <a:off x="2293456" y="4637538"/>
            <a:ext cx="2433680" cy="584775"/>
          </a:xfrm>
          <a:prstGeom prst="rect">
            <a:avLst/>
          </a:prstGeom>
          <a:noFill/>
        </p:spPr>
        <p:txBody>
          <a:bodyPr wrap="none" rtlCol="0">
            <a:spAutoFit/>
          </a:bodyPr>
          <a:lstStyle/>
          <a:p>
            <a:pPr algn="ctr" defTabSz="457200" fontAlgn="base">
              <a:spcBef>
                <a:spcPct val="0"/>
              </a:spcBef>
              <a:spcAft>
                <a:spcPct val="0"/>
              </a:spcAft>
            </a:pPr>
            <a:r>
              <a:rPr lang="en-US" altLang="ja-JP" sz="1600" b="1" dirty="0" smtClean="0">
                <a:solidFill>
                  <a:prstClr val="black"/>
                </a:solidFill>
                <a:latin typeface="Century" panose="02040604050505020304" pitchFamily="18" charset="0"/>
                <a:ea typeface="HG丸ｺﾞｼｯｸM-PRO" panose="020F0600000000000000" pitchFamily="50" charset="-128"/>
                <a:sym typeface="ヒラギノ角ゴ ProN W3"/>
              </a:rPr>
              <a:t>Monolithic silica </a:t>
            </a:r>
          </a:p>
          <a:p>
            <a:pPr algn="ctr" defTabSz="457200" fontAlgn="base">
              <a:spcBef>
                <a:spcPct val="0"/>
              </a:spcBef>
              <a:spcAft>
                <a:spcPct val="0"/>
              </a:spcAft>
            </a:pPr>
            <a:r>
              <a:rPr lang="en-US" altLang="ja-JP" sz="1600" b="1" dirty="0" smtClean="0">
                <a:solidFill>
                  <a:prstClr val="black"/>
                </a:solidFill>
                <a:latin typeface="Century" panose="02040604050505020304" pitchFamily="18" charset="0"/>
                <a:ea typeface="HG丸ｺﾞｼｯｸM-PRO" panose="020F0600000000000000" pitchFamily="50" charset="-128"/>
                <a:sym typeface="ヒラギノ角ゴ ProN W3"/>
              </a:rPr>
              <a:t>with anti-CD9 antibody</a:t>
            </a:r>
            <a:endParaRPr lang="ja-JP" altLang="en-US" sz="1600" b="1" dirty="0">
              <a:solidFill>
                <a:prstClr val="black"/>
              </a:solidFill>
              <a:latin typeface="Century" panose="02040604050505020304" pitchFamily="18" charset="0"/>
              <a:ea typeface="HG丸ｺﾞｼｯｸM-PRO" panose="020F0600000000000000" pitchFamily="50" charset="-128"/>
              <a:sym typeface="ヒラギノ角ゴ ProN W3"/>
            </a:endParaRPr>
          </a:p>
        </p:txBody>
      </p:sp>
      <p:sp>
        <p:nvSpPr>
          <p:cNvPr id="6" name="AutoShape 2" descr="「monolith silica」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ja-JP" altLang="en-US">
              <a:solidFill>
                <a:prstClr val="black"/>
              </a:solidFill>
              <a:latin typeface="Arial" charset="0"/>
              <a:sym typeface="ヒラギノ角ゴ ProN W3"/>
            </a:endParaRPr>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74772" y="3747128"/>
            <a:ext cx="1285875" cy="857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7" name="正方形/長方形 16"/>
          <p:cNvSpPr/>
          <p:nvPr/>
        </p:nvSpPr>
        <p:spPr>
          <a:xfrm>
            <a:off x="4195209" y="6544242"/>
            <a:ext cx="4948791" cy="338554"/>
          </a:xfrm>
          <a:prstGeom prst="rect">
            <a:avLst/>
          </a:prstGeom>
        </p:spPr>
        <p:txBody>
          <a:bodyPr wrap="none">
            <a:spAutoFit/>
          </a:bodyPr>
          <a:lstStyle/>
          <a:p>
            <a:pPr algn="r" defTabSz="457200" fontAlgn="base">
              <a:spcBef>
                <a:spcPct val="0"/>
              </a:spcBef>
              <a:spcAft>
                <a:spcPct val="0"/>
              </a:spcAft>
            </a:pPr>
            <a:r>
              <a:rPr lang="en-US" altLang="ja-JP" sz="1600" b="1" i="1" dirty="0" smtClean="0">
                <a:solidFill>
                  <a:prstClr val="black"/>
                </a:solidFill>
                <a:latin typeface="Century" panose="02040604050505020304" pitchFamily="18" charset="0"/>
                <a:sym typeface="ヒラギノ角ゴ ProN W3"/>
              </a:rPr>
              <a:t>Collaborative development with Thermo Scientific</a:t>
            </a:r>
            <a:endParaRPr lang="ja-JP" altLang="en-US" sz="1600" b="1" i="1" dirty="0">
              <a:solidFill>
                <a:prstClr val="black"/>
              </a:solidFill>
              <a:latin typeface="Century" panose="02040604050505020304" pitchFamily="18" charset="0"/>
              <a:sym typeface="ヒラギノ角ゴ ProN W3"/>
            </a:endParaRPr>
          </a:p>
        </p:txBody>
      </p:sp>
      <p:pic>
        <p:nvPicPr>
          <p:cNvPr id="18" name="Picture 20" descr="D:\Research Files\自作お絵描きファイル\golgi.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60349" y="3103607"/>
            <a:ext cx="198129" cy="18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D:\Research Files\自作お絵描きファイル\golgi.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01592" y="2742823"/>
            <a:ext cx="198129" cy="18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D:\Research Files\自作お絵描きファイル\golgi.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881243" y="2895223"/>
            <a:ext cx="198129" cy="180000"/>
          </a:xfrm>
          <a:prstGeom prst="rect">
            <a:avLst/>
          </a:prstGeom>
          <a:noFill/>
          <a:extLst>
            <a:ext uri="{909E8E84-426E-40DD-AFC4-6F175D3DCCD1}">
              <a14:hiddenFill xmlns:a14="http://schemas.microsoft.com/office/drawing/2010/main">
                <a:solidFill>
                  <a:srgbClr val="FFFFFF"/>
                </a:solidFill>
              </a14:hiddenFill>
            </a:ext>
          </a:extLst>
        </p:spPr>
      </p:pic>
      <p:sp>
        <p:nvSpPr>
          <p:cNvPr id="21" name="円/楕円 20"/>
          <p:cNvSpPr/>
          <p:nvPr/>
        </p:nvSpPr>
        <p:spPr>
          <a:xfrm>
            <a:off x="7300303" y="2563538"/>
            <a:ext cx="900115" cy="900115"/>
          </a:xfrm>
          <a:prstGeom prst="ellipse">
            <a:avLst/>
          </a:prstGeom>
          <a:solidFill>
            <a:srgbClr val="1F497D">
              <a:lumMod val="60000"/>
              <a:lumOff val="40000"/>
              <a:alpha val="5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266700" h="381000"/>
            <a:bevelB w="107950" h="190500"/>
          </a:sp3d>
        </p:spPr>
        <p:txBody>
          <a:bodyPr rtlCol="0" anchor="ctr"/>
          <a:lstStyle/>
          <a:p>
            <a:pPr algn="ctr">
              <a:defRPr/>
            </a:pPr>
            <a:endParaRPr kumimoji="0" lang="ja-JP" altLang="en-US" kern="0" smtClean="0">
              <a:solidFill>
                <a:prstClr val="white"/>
              </a:solidFill>
              <a:sym typeface="ヒラギノ角ゴ ProN W3"/>
            </a:endParaRPr>
          </a:p>
        </p:txBody>
      </p:sp>
      <p:pic>
        <p:nvPicPr>
          <p:cNvPr id="22" name="図 2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54303" y="1526738"/>
            <a:ext cx="432000" cy="3555000"/>
          </a:xfrm>
          <a:prstGeom prst="rect">
            <a:avLst/>
          </a:prstGeom>
        </p:spPr>
      </p:pic>
      <p:pic>
        <p:nvPicPr>
          <p:cNvPr id="23" name="図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5400000">
            <a:off x="6753572" y="3052744"/>
            <a:ext cx="499461" cy="396000"/>
          </a:xfrm>
          <a:prstGeom prst="rect">
            <a:avLst/>
          </a:prstGeom>
        </p:spPr>
      </p:pic>
      <p:pic>
        <p:nvPicPr>
          <p:cNvPr id="24" name="図 2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4228046">
            <a:off x="6555673" y="2137178"/>
            <a:ext cx="499461" cy="396000"/>
          </a:xfrm>
          <a:prstGeom prst="rect">
            <a:avLst/>
          </a:prstGeom>
        </p:spPr>
      </p:pic>
      <p:pic>
        <p:nvPicPr>
          <p:cNvPr id="25" name="図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6759224">
            <a:off x="6676774" y="3815688"/>
            <a:ext cx="499461" cy="396000"/>
          </a:xfrm>
          <a:prstGeom prst="rect">
            <a:avLst/>
          </a:prstGeom>
        </p:spPr>
      </p:pic>
      <p:sp>
        <p:nvSpPr>
          <p:cNvPr id="26" name="正方形/長方形 25"/>
          <p:cNvSpPr/>
          <p:nvPr/>
        </p:nvSpPr>
        <p:spPr>
          <a:xfrm>
            <a:off x="4769751" y="3342128"/>
            <a:ext cx="1738577" cy="338554"/>
          </a:xfrm>
          <a:prstGeom prst="rect">
            <a:avLst/>
          </a:prstGeom>
        </p:spPr>
        <p:txBody>
          <a:bodyPr wrap="none">
            <a:spAutoFit/>
          </a:bodyPr>
          <a:lstStyle/>
          <a:p>
            <a:pPr defTabSz="457200" fontAlgn="base">
              <a:spcBef>
                <a:spcPct val="0"/>
              </a:spcBef>
              <a:spcAft>
                <a:spcPct val="0"/>
              </a:spcAft>
            </a:pPr>
            <a:r>
              <a:rPr lang="en-US" altLang="ja-JP" sz="1600" b="1" dirty="0">
                <a:solidFill>
                  <a:srgbClr val="4F81BD">
                    <a:lumMod val="50000"/>
                  </a:srgbClr>
                </a:solidFill>
                <a:latin typeface="Comic Sans MS"/>
                <a:ea typeface="HG丸ｺﾞｼｯｸM-PRO" panose="020F0600000000000000" pitchFamily="50" charset="-128"/>
                <a:cs typeface="Comic Sans MS"/>
                <a:sym typeface="ヒラギノ角ゴ ProN W3"/>
              </a:rPr>
              <a:t>monolithic silica</a:t>
            </a:r>
            <a:endParaRPr lang="ja-JP" altLang="en-US" sz="1600" dirty="0">
              <a:solidFill>
                <a:srgbClr val="4F81BD">
                  <a:lumMod val="50000"/>
                </a:srgbClr>
              </a:solidFill>
              <a:latin typeface="Comic Sans MS"/>
              <a:cs typeface="Comic Sans MS"/>
              <a:sym typeface="ヒラギノ角ゴ ProN W3"/>
            </a:endParaRPr>
          </a:p>
        </p:txBody>
      </p:sp>
      <p:sp>
        <p:nvSpPr>
          <p:cNvPr id="27" name="正方形/長方形 26"/>
          <p:cNvSpPr/>
          <p:nvPr/>
        </p:nvSpPr>
        <p:spPr>
          <a:xfrm>
            <a:off x="7570303" y="3652459"/>
            <a:ext cx="584916" cy="338554"/>
          </a:xfrm>
          <a:prstGeom prst="rect">
            <a:avLst/>
          </a:prstGeom>
        </p:spPr>
        <p:txBody>
          <a:bodyPr wrap="none">
            <a:spAutoFit/>
          </a:bodyPr>
          <a:lstStyle/>
          <a:p>
            <a:pPr defTabSz="457200" fontAlgn="base">
              <a:spcBef>
                <a:spcPct val="0"/>
              </a:spcBef>
              <a:spcAft>
                <a:spcPct val="0"/>
              </a:spcAft>
            </a:pPr>
            <a:r>
              <a:rPr lang="en-US" altLang="ja-JP" sz="1600" b="1" dirty="0" smtClean="0">
                <a:solidFill>
                  <a:srgbClr val="FF0000"/>
                </a:solidFill>
                <a:latin typeface="Comic Sans MS"/>
                <a:ea typeface="HG丸ｺﾞｼｯｸM-PRO" panose="020F0600000000000000" pitchFamily="50" charset="-128"/>
                <a:cs typeface="Comic Sans MS"/>
                <a:sym typeface="ヒラギノ角ゴ ProN W3"/>
              </a:rPr>
              <a:t>CD9</a:t>
            </a:r>
            <a:endParaRPr lang="ja-JP" altLang="en-US" sz="1600" dirty="0">
              <a:solidFill>
                <a:srgbClr val="FF0000"/>
              </a:solidFill>
              <a:latin typeface="Comic Sans MS"/>
              <a:cs typeface="Comic Sans MS"/>
              <a:sym typeface="ヒラギノ角ゴ ProN W3"/>
            </a:endParaRPr>
          </a:p>
        </p:txBody>
      </p:sp>
      <p:sp>
        <p:nvSpPr>
          <p:cNvPr id="28" name="正方形/長方形 27"/>
          <p:cNvSpPr/>
          <p:nvPr/>
        </p:nvSpPr>
        <p:spPr>
          <a:xfrm>
            <a:off x="6895303" y="4261013"/>
            <a:ext cx="2056973" cy="338554"/>
          </a:xfrm>
          <a:prstGeom prst="rect">
            <a:avLst/>
          </a:prstGeom>
        </p:spPr>
        <p:txBody>
          <a:bodyPr wrap="none">
            <a:spAutoFit/>
          </a:bodyPr>
          <a:lstStyle/>
          <a:p>
            <a:pPr defTabSz="457200" fontAlgn="base">
              <a:spcBef>
                <a:spcPct val="0"/>
              </a:spcBef>
              <a:spcAft>
                <a:spcPct val="0"/>
              </a:spcAft>
            </a:pPr>
            <a:r>
              <a:rPr lang="en-US" altLang="ja-JP" sz="1600" b="1" dirty="0" smtClean="0">
                <a:solidFill>
                  <a:srgbClr val="C00000"/>
                </a:solidFill>
                <a:latin typeface="Comic Sans MS"/>
                <a:ea typeface="HG丸ｺﾞｼｯｸM-PRO" panose="020F0600000000000000" pitchFamily="50" charset="-128"/>
                <a:cs typeface="Comic Sans MS"/>
                <a:sym typeface="ヒラギノ角ゴ ProN W3"/>
              </a:rPr>
              <a:t>Anti-CD9 antibody</a:t>
            </a:r>
            <a:endParaRPr lang="ja-JP" altLang="en-US" sz="1600" dirty="0">
              <a:solidFill>
                <a:srgbClr val="C00000"/>
              </a:solidFill>
              <a:latin typeface="Comic Sans MS"/>
              <a:cs typeface="Comic Sans MS"/>
              <a:sym typeface="ヒラギノ角ゴ ProN W3"/>
            </a:endParaRPr>
          </a:p>
        </p:txBody>
      </p:sp>
      <p:sp>
        <p:nvSpPr>
          <p:cNvPr id="29" name="正方形/長方形 28"/>
          <p:cNvSpPr/>
          <p:nvPr/>
        </p:nvSpPr>
        <p:spPr>
          <a:xfrm>
            <a:off x="7696659" y="2281013"/>
            <a:ext cx="1023738" cy="338554"/>
          </a:xfrm>
          <a:prstGeom prst="rect">
            <a:avLst/>
          </a:prstGeom>
        </p:spPr>
        <p:txBody>
          <a:bodyPr wrap="none">
            <a:spAutoFit/>
          </a:bodyPr>
          <a:lstStyle/>
          <a:p>
            <a:pPr defTabSz="457200" fontAlgn="base">
              <a:spcBef>
                <a:spcPct val="0"/>
              </a:spcBef>
              <a:spcAft>
                <a:spcPct val="0"/>
              </a:spcAft>
            </a:pPr>
            <a:r>
              <a:rPr lang="en-US" altLang="ja-JP" sz="1600" b="1" dirty="0" smtClean="0">
                <a:solidFill>
                  <a:srgbClr val="0000FF"/>
                </a:solidFill>
                <a:latin typeface="Comic Sans MS"/>
                <a:ea typeface="HG丸ｺﾞｼｯｸM-PRO" panose="020F0600000000000000" pitchFamily="50" charset="-128"/>
                <a:cs typeface="Comic Sans MS"/>
                <a:sym typeface="ヒラギノ角ゴ ProN W3"/>
              </a:rPr>
              <a:t>Exosome</a:t>
            </a:r>
            <a:endParaRPr lang="ja-JP" altLang="en-US" sz="1600" dirty="0">
              <a:solidFill>
                <a:srgbClr val="0000FF"/>
              </a:solidFill>
              <a:latin typeface="Comic Sans MS"/>
              <a:cs typeface="Comic Sans MS"/>
              <a:sym typeface="ヒラギノ角ゴ ProN W3"/>
            </a:endParaRPr>
          </a:p>
        </p:txBody>
      </p:sp>
      <p:sp>
        <p:nvSpPr>
          <p:cNvPr id="30" name="フリーフォーム 29"/>
          <p:cNvSpPr/>
          <p:nvPr/>
        </p:nvSpPr>
        <p:spPr>
          <a:xfrm>
            <a:off x="7270378" y="3165488"/>
            <a:ext cx="323850" cy="618066"/>
          </a:xfrm>
          <a:custGeom>
            <a:avLst/>
            <a:gdLst>
              <a:gd name="connsiteX0" fmla="*/ 323850 w 323850"/>
              <a:gd name="connsiteY0" fmla="*/ 609600 h 618066"/>
              <a:gd name="connsiteX1" fmla="*/ 57150 w 323850"/>
              <a:gd name="connsiteY1" fmla="*/ 533400 h 618066"/>
              <a:gd name="connsiteX2" fmla="*/ 0 w 323850"/>
              <a:gd name="connsiteY2" fmla="*/ 0 h 618066"/>
            </a:gdLst>
            <a:ahLst/>
            <a:cxnLst>
              <a:cxn ang="0">
                <a:pos x="connsiteX0" y="connsiteY0"/>
              </a:cxn>
              <a:cxn ang="0">
                <a:pos x="connsiteX1" y="connsiteY1"/>
              </a:cxn>
              <a:cxn ang="0">
                <a:pos x="connsiteX2" y="connsiteY2"/>
              </a:cxn>
            </a:cxnLst>
            <a:rect l="l" t="t" r="r" b="b"/>
            <a:pathLst>
              <a:path w="323850" h="618066">
                <a:moveTo>
                  <a:pt x="323850" y="609600"/>
                </a:moveTo>
                <a:cubicBezTo>
                  <a:pt x="217487" y="622300"/>
                  <a:pt x="111125" y="635000"/>
                  <a:pt x="57150" y="533400"/>
                </a:cubicBezTo>
                <a:cubicBezTo>
                  <a:pt x="3175" y="431800"/>
                  <a:pt x="1587" y="215900"/>
                  <a:pt x="0" y="0"/>
                </a:cubicBezTo>
              </a:path>
            </a:pathLst>
          </a:custGeom>
          <a:no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a:solidFill>
                <a:prstClr val="white"/>
              </a:solidFill>
              <a:sym typeface="ヒラギノ角ゴ ProN W3"/>
            </a:endParaRPr>
          </a:p>
        </p:txBody>
      </p:sp>
      <p:pic>
        <p:nvPicPr>
          <p:cNvPr id="31" name="Picture 19" descr="D:\Research Files\自作お絵描きファイル\smooth_er.gif"/>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rot="16200000">
            <a:off x="7183747" y="2913282"/>
            <a:ext cx="231396" cy="2520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0" y="269121"/>
            <a:ext cx="7767000" cy="459879"/>
          </a:xfrm>
        </p:spPr>
        <p:txBody>
          <a:bodyPr/>
          <a:lstStyle/>
          <a:p>
            <a:pPr algn="l"/>
            <a:r>
              <a:rPr kumimoji="1" lang="en-US" altLang="ja-JP" sz="2600" b="1" dirty="0" smtClean="0">
                <a:latin typeface="Century" panose="02040604050505020304" pitchFamily="18" charset="0"/>
                <a:ea typeface="HG丸ｺﾞｼｯｸM-PRO" panose="020F0600000000000000" pitchFamily="50" charset="-128"/>
              </a:rPr>
              <a:t>Mass Spectrometric Immunoassay (MISIA) Tips</a:t>
            </a:r>
            <a:endParaRPr kumimoji="1" lang="ja-JP" altLang="en-US" sz="2600" b="1" dirty="0">
              <a:latin typeface="Century" panose="02040604050505020304" pitchFamily="18" charset="0"/>
              <a:ea typeface="HG丸ｺﾞｼｯｸM-PRO" panose="020F0600000000000000" pitchFamily="50" charset="-128"/>
            </a:endParaRPr>
          </a:p>
        </p:txBody>
      </p:sp>
      <p:sp>
        <p:nvSpPr>
          <p:cNvPr id="3" name="正方形/長方形 2"/>
          <p:cNvSpPr/>
          <p:nvPr/>
        </p:nvSpPr>
        <p:spPr>
          <a:xfrm>
            <a:off x="4723039" y="1743167"/>
            <a:ext cx="4247999" cy="3239989"/>
          </a:xfrm>
          <a:prstGeom prst="rect">
            <a:avLst/>
          </a:prstGeom>
          <a:noFill/>
          <a:ln w="12700" cap="flat">
            <a:solidFill>
              <a:schemeClr val="bg2"/>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kumimoji="0" lang="ja-JP" altLang="en-US" sz="2400" kern="0">
              <a:solidFill>
                <a:srgbClr val="FFFFFF"/>
              </a:solidFill>
              <a:effectLst>
                <a:outerShdw blurRad="25400" dist="23998" dir="2700000" rotWithShape="0">
                  <a:srgbClr val="000000">
                    <a:alpha val="31034"/>
                  </a:srgbClr>
                </a:outerShdw>
              </a:effectLst>
              <a:sym typeface="ヒラギノ角ゴ ProN W3"/>
            </a:endParaRPr>
          </a:p>
        </p:txBody>
      </p:sp>
    </p:spTree>
    <p:extLst>
      <p:ext uri="{BB962C8B-B14F-4D97-AF65-F5344CB8AC3E}">
        <p14:creationId xmlns:p14="http://schemas.microsoft.com/office/powerpoint/2010/main" val="229181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a:spLocks noGrp="1"/>
          </p:cNvSpPr>
          <p:nvPr>
            <p:ph type="title"/>
          </p:nvPr>
        </p:nvSpPr>
        <p:spPr>
          <a:xfrm>
            <a:off x="0" y="269121"/>
            <a:ext cx="7767000" cy="459879"/>
          </a:xfrm>
        </p:spPr>
        <p:txBody>
          <a:bodyPr/>
          <a:lstStyle/>
          <a:p>
            <a:pPr algn="l"/>
            <a:r>
              <a:rPr kumimoji="1" lang="en-US" altLang="ja-JP" sz="2600" b="1" dirty="0">
                <a:latin typeface="Century" panose="02040604050505020304" pitchFamily="18" charset="0"/>
                <a:ea typeface="HG丸ｺﾞｼｯｸM-PRO" panose="020F0600000000000000" pitchFamily="50" charset="-128"/>
              </a:rPr>
              <a:t>Identified </a:t>
            </a:r>
            <a:r>
              <a:rPr kumimoji="1" lang="en-US" altLang="ja-JP" sz="2600" b="1" dirty="0" smtClean="0">
                <a:latin typeface="Century" panose="02040604050505020304" pitchFamily="18" charset="0"/>
                <a:ea typeface="HG丸ｺﾞｼｯｸM-PRO" panose="020F0600000000000000" pitchFamily="50" charset="-128"/>
              </a:rPr>
              <a:t>19 </a:t>
            </a:r>
            <a:r>
              <a:rPr kumimoji="1" lang="en-US" altLang="ja-JP" sz="2600" b="1" dirty="0">
                <a:latin typeface="Century" panose="02040604050505020304" pitchFamily="18" charset="0"/>
                <a:ea typeface="HG丸ｺﾞｼｯｸM-PRO" panose="020F0600000000000000" pitchFamily="50" charset="-128"/>
              </a:rPr>
              <a:t>Exosomal </a:t>
            </a:r>
            <a:r>
              <a:rPr kumimoji="1" lang="en-US" altLang="ja-JP" sz="2600" b="1" dirty="0" smtClean="0">
                <a:latin typeface="Century" panose="02040604050505020304" pitchFamily="18" charset="0"/>
                <a:ea typeface="HG丸ｺﾞｼｯｸM-PRO" panose="020F0600000000000000" pitchFamily="50" charset="-128"/>
              </a:rPr>
              <a:t>Biomarker Candidates</a:t>
            </a:r>
            <a:endParaRPr kumimoji="1" lang="en-US" altLang="ja-JP" sz="2600" b="1" dirty="0">
              <a:latin typeface="Century" panose="02040604050505020304" pitchFamily="18" charset="0"/>
              <a:ea typeface="HG丸ｺﾞｼｯｸM-PRO" panose="020F0600000000000000" pitchFamily="50" charset="-128"/>
            </a:endParaRPr>
          </a:p>
        </p:txBody>
      </p:sp>
      <p:pic>
        <p:nvPicPr>
          <p:cNvPr id="15" name="図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825" y="864000"/>
            <a:ext cx="8701175" cy="5940000"/>
          </a:xfrm>
          <a:prstGeom prst="rect">
            <a:avLst/>
          </a:prstGeom>
        </p:spPr>
      </p:pic>
      <p:sp>
        <p:nvSpPr>
          <p:cNvPr id="16" name="正方形/長方形 15"/>
          <p:cNvSpPr/>
          <p:nvPr/>
        </p:nvSpPr>
        <p:spPr>
          <a:xfrm>
            <a:off x="117000" y="1809000"/>
            <a:ext cx="180000" cy="180000"/>
          </a:xfrm>
          <a:prstGeom prst="rect">
            <a:avLst/>
          </a:prstGeom>
          <a:solidFill>
            <a:srgbClr val="00B0F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17" name="正方形/長方形 16"/>
          <p:cNvSpPr/>
          <p:nvPr/>
        </p:nvSpPr>
        <p:spPr>
          <a:xfrm>
            <a:off x="117000" y="2124000"/>
            <a:ext cx="180000" cy="180000"/>
          </a:xfrm>
          <a:prstGeom prst="rect">
            <a:avLst/>
          </a:prstGeom>
          <a:solidFill>
            <a:schemeClr val="accent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18" name="正方形/長方形 17"/>
          <p:cNvSpPr/>
          <p:nvPr/>
        </p:nvSpPr>
        <p:spPr>
          <a:xfrm>
            <a:off x="117000" y="2439000"/>
            <a:ext cx="180000" cy="180000"/>
          </a:xfrm>
          <a:prstGeom prst="rect">
            <a:avLst/>
          </a:prstGeom>
          <a:solidFill>
            <a:srgbClr val="FFC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19" name="正方形/長方形 18"/>
          <p:cNvSpPr/>
          <p:nvPr/>
        </p:nvSpPr>
        <p:spPr>
          <a:xfrm>
            <a:off x="117000" y="2754000"/>
            <a:ext cx="180000" cy="18000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20" name="テキスト ボックス 19"/>
          <p:cNvSpPr txBox="1"/>
          <p:nvPr/>
        </p:nvSpPr>
        <p:spPr>
          <a:xfrm>
            <a:off x="297000" y="1671667"/>
            <a:ext cx="2707472"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584200" rtl="0" fontAlgn="auto" latinLnBrk="1" hangingPunct="0">
              <a:lnSpc>
                <a:spcPct val="150000"/>
              </a:lnSpc>
              <a:spcBef>
                <a:spcPts val="0"/>
              </a:spcBef>
              <a:spcAft>
                <a:spcPts val="0"/>
              </a:spcAft>
              <a:buClrTx/>
              <a:buSzTx/>
              <a:buFontTx/>
              <a:buNone/>
              <a:tabLst/>
            </a:pPr>
            <a:r>
              <a:rPr kumimoji="0" lang="en-US" altLang="ja-JP" sz="1400" b="1" i="0" u="none" strike="noStrike" cap="none" spc="0" normalizeH="0" baseline="0" dirty="0" smtClean="0">
                <a:ln>
                  <a:noFill/>
                </a:ln>
                <a:solidFill>
                  <a:schemeClr val="bg2">
                    <a:lumMod val="50000"/>
                  </a:schemeClr>
                </a:solidFill>
                <a:effectLst/>
                <a:uFillTx/>
                <a:latin typeface="Arial Narrow" panose="020B0606020202030204" pitchFamily="34" charset="0"/>
                <a:sym typeface="ヒラギノ角ゴ ProN W3"/>
              </a:rPr>
              <a:t>N: Normal</a:t>
            </a:r>
          </a:p>
          <a:p>
            <a:pPr marL="0" marR="0" indent="0" defTabSz="584200" rtl="0" fontAlgn="auto" latinLnBrk="1" hangingPunct="0">
              <a:lnSpc>
                <a:spcPct val="150000"/>
              </a:lnSpc>
              <a:spcBef>
                <a:spcPts val="0"/>
              </a:spcBef>
              <a:spcAft>
                <a:spcPts val="0"/>
              </a:spcAft>
              <a:buClrTx/>
              <a:buSzTx/>
              <a:buFontTx/>
              <a:buNone/>
              <a:tabLst/>
            </a:pPr>
            <a:r>
              <a:rPr kumimoji="0" lang="en-US" altLang="ja-JP" sz="1400" b="1" dirty="0" smtClean="0">
                <a:solidFill>
                  <a:schemeClr val="bg2">
                    <a:lumMod val="50000"/>
                  </a:schemeClr>
                </a:solidFill>
                <a:latin typeface="Arial Narrow" panose="020B0606020202030204" pitchFamily="34" charset="0"/>
                <a:sym typeface="ヒラギノ角ゴ ProN W3"/>
              </a:rPr>
              <a:t>IP: Interstitial pneumonia</a:t>
            </a:r>
          </a:p>
          <a:p>
            <a:pPr marL="0" marR="0" indent="0" defTabSz="584200" rtl="0" fontAlgn="auto" latinLnBrk="1" hangingPunct="0">
              <a:lnSpc>
                <a:spcPct val="150000"/>
              </a:lnSpc>
              <a:spcBef>
                <a:spcPts val="0"/>
              </a:spcBef>
              <a:spcAft>
                <a:spcPts val="0"/>
              </a:spcAft>
              <a:buClrTx/>
              <a:buSzTx/>
              <a:buFontTx/>
              <a:buNone/>
              <a:tabLst/>
            </a:pPr>
            <a:r>
              <a:rPr kumimoji="0" lang="en-US" altLang="ja-JP" sz="1400" b="1" i="0" u="none" strike="noStrike" cap="none" spc="0" normalizeH="0" baseline="0" dirty="0" smtClean="0">
                <a:ln>
                  <a:noFill/>
                </a:ln>
                <a:solidFill>
                  <a:schemeClr val="bg2">
                    <a:lumMod val="50000"/>
                  </a:schemeClr>
                </a:solidFill>
                <a:effectLst/>
                <a:uFillTx/>
                <a:latin typeface="Arial Narrow" panose="020B0606020202030204" pitchFamily="34" charset="0"/>
                <a:sym typeface="ヒラギノ角ゴ ProN W3"/>
              </a:rPr>
              <a:t>ADC: Lung adenocarcinoma</a:t>
            </a:r>
          </a:p>
          <a:p>
            <a:pPr marL="0" marR="0" indent="0" defTabSz="584200" rtl="0" fontAlgn="auto" latinLnBrk="1" hangingPunct="0">
              <a:lnSpc>
                <a:spcPct val="150000"/>
              </a:lnSpc>
              <a:spcBef>
                <a:spcPts val="0"/>
              </a:spcBef>
              <a:spcAft>
                <a:spcPts val="0"/>
              </a:spcAft>
              <a:buClrTx/>
              <a:buSzTx/>
              <a:buFontTx/>
              <a:buNone/>
              <a:tabLst/>
            </a:pPr>
            <a:r>
              <a:rPr kumimoji="0" lang="en-US" altLang="ja-JP" sz="1400" b="1" dirty="0" smtClean="0">
                <a:solidFill>
                  <a:schemeClr val="bg2">
                    <a:lumMod val="50000"/>
                  </a:schemeClr>
                </a:solidFill>
                <a:latin typeface="Arial Narrow" panose="020B0606020202030204" pitchFamily="34" charset="0"/>
                <a:sym typeface="ヒラギノ角ゴ ProN W3"/>
              </a:rPr>
              <a:t>SCC: Lung squamous cell carcinoma</a:t>
            </a:r>
            <a:endParaRPr kumimoji="0" lang="ja-JP" altLang="en-US" sz="1400" b="1" i="0" u="none" strike="noStrike" cap="none" spc="0" normalizeH="0" baseline="0" dirty="0">
              <a:ln>
                <a:noFill/>
              </a:ln>
              <a:solidFill>
                <a:schemeClr val="bg2">
                  <a:lumMod val="50000"/>
                </a:schemeClr>
              </a:solidFill>
              <a:effectLst/>
              <a:uFillTx/>
              <a:latin typeface="Arial Narrow" panose="020B0606020202030204" pitchFamily="34" charset="0"/>
              <a:sym typeface="ヒラギノ角ゴ ProN W3"/>
            </a:endParaRPr>
          </a:p>
        </p:txBody>
      </p:sp>
      <p:sp>
        <p:nvSpPr>
          <p:cNvPr id="21" name="正方形/長方形 20"/>
          <p:cNvSpPr/>
          <p:nvPr/>
        </p:nvSpPr>
        <p:spPr>
          <a:xfrm>
            <a:off x="64555" y="982669"/>
            <a:ext cx="2842445" cy="646331"/>
          </a:xfrm>
          <a:prstGeom prst="rect">
            <a:avLst/>
          </a:prstGeom>
        </p:spPr>
        <p:txBody>
          <a:bodyPr wrap="none">
            <a:spAutoFit/>
          </a:bodyPr>
          <a:lstStyle/>
          <a:p>
            <a:r>
              <a:rPr lang="en-US" altLang="ja-JP" b="1" dirty="0" smtClean="0">
                <a:solidFill>
                  <a:prstClr val="black"/>
                </a:solidFill>
                <a:latin typeface="Century" panose="02040604050505020304" pitchFamily="18" charset="0"/>
                <a:ea typeface="HG丸ｺﾞｼｯｸM-PRO" panose="020F0600000000000000" pitchFamily="50" charset="-128"/>
                <a:sym typeface="ヒラギノ角ゴ ProN W3"/>
              </a:rPr>
              <a:t>Protein expression levels</a:t>
            </a:r>
          </a:p>
          <a:p>
            <a:r>
              <a:rPr lang="en-US" altLang="ja-JP" b="1" dirty="0" smtClean="0">
                <a:solidFill>
                  <a:prstClr val="black"/>
                </a:solidFill>
                <a:latin typeface="Century" panose="02040604050505020304" pitchFamily="18" charset="0"/>
                <a:ea typeface="HG丸ｺﾞｼｯｸM-PRO" panose="020F0600000000000000" pitchFamily="50" charset="-128"/>
                <a:sym typeface="ヒラギノ角ゴ ProN W3"/>
              </a:rPr>
              <a:t>in serum exosome</a:t>
            </a:r>
            <a:endParaRPr lang="ja-JP" altLang="en-US" dirty="0"/>
          </a:p>
        </p:txBody>
      </p:sp>
    </p:spTree>
    <p:extLst>
      <p:ext uri="{BB962C8B-B14F-4D97-AF65-F5344CB8AC3E}">
        <p14:creationId xmlns:p14="http://schemas.microsoft.com/office/powerpoint/2010/main" val="236500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6462000" y="4959000"/>
            <a:ext cx="829602" cy="829602"/>
          </a:xfrm>
          <a:prstGeom prst="rect">
            <a:avLst/>
          </a:prstGeom>
        </p:spPr>
      </p:pic>
      <p:sp>
        <p:nvSpPr>
          <p:cNvPr id="8" name="正方形/長方形 7"/>
          <p:cNvSpPr/>
          <p:nvPr/>
        </p:nvSpPr>
        <p:spPr>
          <a:xfrm>
            <a:off x="7025579" y="4562390"/>
            <a:ext cx="2034532" cy="276999"/>
          </a:xfrm>
          <a:prstGeom prst="rect">
            <a:avLst/>
          </a:prstGeom>
        </p:spPr>
        <p:txBody>
          <a:bodyPr wrap="none">
            <a:spAutoFit/>
          </a:bodyPr>
          <a:lstStyle/>
          <a:p>
            <a:pPr algn="r" defTabSz="410751"/>
            <a:r>
              <a:rPr kumimoji="0" lang="en-US" altLang="zh-TW" sz="1200" b="1" kern="0" dirty="0" smtClean="0">
                <a:solidFill>
                  <a:srgbClr val="000000"/>
                </a:solidFill>
                <a:latin typeface="Century" panose="02040604050505020304" pitchFamily="18" charset="0"/>
                <a:ea typeface="HG丸ｺﾞｼｯｸM-PRO" panose="020F0600000000000000" pitchFamily="50" charset="-128"/>
                <a:sym typeface="ヒラギノ角ゴ ProN W3"/>
              </a:rPr>
              <a:t>(The Nikkei, 28/Dec/2015)</a:t>
            </a:r>
          </a:p>
        </p:txBody>
      </p:sp>
      <p:sp>
        <p:nvSpPr>
          <p:cNvPr id="2" name="タイトル 1"/>
          <p:cNvSpPr>
            <a:spLocks noGrp="1"/>
          </p:cNvSpPr>
          <p:nvPr>
            <p:ph type="title"/>
          </p:nvPr>
        </p:nvSpPr>
        <p:spPr>
          <a:xfrm>
            <a:off x="4456" y="273785"/>
            <a:ext cx="7852544" cy="459879"/>
          </a:xfrm>
        </p:spPr>
        <p:txBody>
          <a:bodyPr/>
          <a:lstStyle/>
          <a:p>
            <a:pPr algn="l"/>
            <a:r>
              <a:rPr kumimoji="1" lang="en-US" altLang="ja-JP" sz="2600" b="1" dirty="0" smtClean="0">
                <a:latin typeface="Century" panose="02040604050505020304" pitchFamily="18" charset="0"/>
                <a:ea typeface="HG丸ｺﾞｼｯｸM-PRO" panose="020F0600000000000000" pitchFamily="50" charset="-128"/>
              </a:rPr>
              <a:t>Exo-CD91 As a Novel Biomarker for Lung Cancer </a:t>
            </a:r>
            <a:endParaRPr kumimoji="1" lang="ja-JP" altLang="en-US" sz="2600" b="1" dirty="0">
              <a:latin typeface="Century" panose="02040604050505020304" pitchFamily="18" charset="0"/>
              <a:ea typeface="HG丸ｺﾞｼｯｸM-PRO" panose="020F0600000000000000" pitchFamily="50" charset="-128"/>
            </a:endParaRPr>
          </a:p>
        </p:txBody>
      </p:sp>
      <p:grpSp>
        <p:nvGrpSpPr>
          <p:cNvPr id="4" name="図形グループ 3"/>
          <p:cNvGrpSpPr>
            <a:grpSpLocks noChangeAspect="1"/>
          </p:cNvGrpSpPr>
          <p:nvPr/>
        </p:nvGrpSpPr>
        <p:grpSpPr>
          <a:xfrm>
            <a:off x="5455624" y="992792"/>
            <a:ext cx="3551588" cy="3465874"/>
            <a:chOff x="389808" y="1788176"/>
            <a:chExt cx="3909902" cy="3815537"/>
          </a:xfrm>
        </p:grpSpPr>
        <p:pic>
          <p:nvPicPr>
            <p:cNvPr id="5" name="図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21278" t="3193" b="25"/>
            <a:stretch/>
          </p:blipFill>
          <p:spPr>
            <a:xfrm>
              <a:off x="389808" y="1788176"/>
              <a:ext cx="3909902" cy="3815537"/>
            </a:xfrm>
            <a:prstGeom prst="rect">
              <a:avLst/>
            </a:prstGeom>
            <a:ln>
              <a:solidFill>
                <a:schemeClr val="tx1"/>
              </a:solidFill>
            </a:ln>
            <a:effectLst/>
          </p:spPr>
        </p:pic>
        <p:sp>
          <p:nvSpPr>
            <p:cNvPr id="3" name="正方形/長方形 2"/>
            <p:cNvSpPr/>
            <p:nvPr/>
          </p:nvSpPr>
          <p:spPr>
            <a:xfrm>
              <a:off x="389808" y="4598621"/>
              <a:ext cx="988376" cy="519535"/>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kumimoji="0" lang="ja-JP" altLang="en-US" sz="2400" kern="0">
                <a:solidFill>
                  <a:srgbClr val="FFFFFF"/>
                </a:solidFill>
                <a:effectLst>
                  <a:outerShdw blurRad="25400" dist="23998" dir="2700000" rotWithShape="0">
                    <a:srgbClr val="000000">
                      <a:alpha val="31034"/>
                    </a:srgbClr>
                  </a:outerShdw>
                </a:effectLst>
                <a:latin typeface="Century" panose="02040604050505020304" pitchFamily="18" charset="0"/>
                <a:sym typeface="ヒラギノ角ゴ ProN W3"/>
              </a:endParaRPr>
            </a:p>
          </p:txBody>
        </p:sp>
      </p:grpSp>
      <p:grpSp>
        <p:nvGrpSpPr>
          <p:cNvPr id="12" name="図形グループ 11"/>
          <p:cNvGrpSpPr/>
          <p:nvPr/>
        </p:nvGrpSpPr>
        <p:grpSpPr>
          <a:xfrm>
            <a:off x="52094" y="1723408"/>
            <a:ext cx="3719642" cy="3699012"/>
            <a:chOff x="4116320" y="3366829"/>
            <a:chExt cx="1834196" cy="1920532"/>
          </a:xfrm>
        </p:grpSpPr>
        <p:pic>
          <p:nvPicPr>
            <p:cNvPr id="6" name="図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35932" y="3431303"/>
              <a:ext cx="1814584" cy="1856058"/>
            </a:xfrm>
            <a:prstGeom prst="rect">
              <a:avLst/>
            </a:prstGeom>
          </p:spPr>
        </p:pic>
        <p:sp>
          <p:nvSpPr>
            <p:cNvPr id="7" name="正方形/長方形 6"/>
            <p:cNvSpPr/>
            <p:nvPr/>
          </p:nvSpPr>
          <p:spPr>
            <a:xfrm>
              <a:off x="4116320" y="3366829"/>
              <a:ext cx="298225" cy="125810"/>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kumimoji="0" lang="ja-JP" altLang="en-US" sz="2400" kern="0">
                <a:solidFill>
                  <a:srgbClr val="FFFFFF"/>
                </a:solidFill>
                <a:effectLst>
                  <a:outerShdw blurRad="25400" dist="23998" dir="2700000" rotWithShape="0">
                    <a:srgbClr val="000000">
                      <a:alpha val="31034"/>
                    </a:srgbClr>
                  </a:outerShdw>
                </a:effectLst>
                <a:sym typeface="ヒラギノ角ゴ ProN W3"/>
              </a:endParaRPr>
            </a:p>
          </p:txBody>
        </p:sp>
      </p:grpSp>
      <p:grpSp>
        <p:nvGrpSpPr>
          <p:cNvPr id="9" name="図形グループ 8"/>
          <p:cNvGrpSpPr>
            <a:grpSpLocks noChangeAspect="1"/>
          </p:cNvGrpSpPr>
          <p:nvPr/>
        </p:nvGrpSpPr>
        <p:grpSpPr>
          <a:xfrm>
            <a:off x="3687582" y="3029179"/>
            <a:ext cx="2614005" cy="2927964"/>
            <a:chOff x="620265" y="1843171"/>
            <a:chExt cx="3438545" cy="3819036"/>
          </a:xfrm>
        </p:grpSpPr>
        <p:pic>
          <p:nvPicPr>
            <p:cNvPr id="10" name="図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69378" y="1949801"/>
              <a:ext cx="3289432" cy="3712406"/>
            </a:xfrm>
            <a:prstGeom prst="rect">
              <a:avLst/>
            </a:prstGeom>
          </p:spPr>
        </p:pic>
        <p:sp>
          <p:nvSpPr>
            <p:cNvPr id="19" name="正方形/長方形 18"/>
            <p:cNvSpPr/>
            <p:nvPr/>
          </p:nvSpPr>
          <p:spPr>
            <a:xfrm>
              <a:off x="620265" y="1843171"/>
              <a:ext cx="298225" cy="615545"/>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kumimoji="0" lang="ja-JP" altLang="en-US" sz="2400" kern="0">
                <a:solidFill>
                  <a:srgbClr val="FFFFFF"/>
                </a:solidFill>
                <a:effectLst>
                  <a:outerShdw blurRad="25400" dist="23998" dir="2700000" rotWithShape="0">
                    <a:srgbClr val="000000">
                      <a:alpha val="31034"/>
                    </a:srgbClr>
                  </a:outerShdw>
                </a:effectLst>
                <a:latin typeface="Century" panose="02040604050505020304" pitchFamily="18" charset="0"/>
                <a:sym typeface="ヒラギノ角ゴ ProN W3"/>
              </a:endParaRPr>
            </a:p>
          </p:txBody>
        </p:sp>
      </p:grpSp>
      <p:sp>
        <p:nvSpPr>
          <p:cNvPr id="20" name="Rectangle 23"/>
          <p:cNvSpPr>
            <a:spLocks noChangeArrowheads="1"/>
          </p:cNvSpPr>
          <p:nvPr/>
        </p:nvSpPr>
        <p:spPr bwMode="auto">
          <a:xfrm>
            <a:off x="3717000" y="2574000"/>
            <a:ext cx="1441420" cy="584775"/>
          </a:xfrm>
          <a:prstGeom prst="rect">
            <a:avLst/>
          </a:prstGeom>
          <a:solidFill>
            <a:schemeClr val="tx1"/>
          </a:solidFill>
          <a:ln w="9525">
            <a:noFill/>
            <a:miter lim="800000"/>
            <a:headEnd/>
            <a:tailEnd/>
          </a:ln>
        </p:spPr>
        <p:txBody>
          <a:bodyPr wrap="none">
            <a:prstTxWarp prst="textNoShape">
              <a:avLst/>
            </a:prstTxWarp>
            <a:spAutoFit/>
          </a:bodyPr>
          <a:lstStyle/>
          <a:p>
            <a:pPr marL="285750" indent="-285750" defTabSz="410751">
              <a:buFont typeface="Wingdings" charset="2"/>
              <a:buChar char="n"/>
            </a:pPr>
            <a:r>
              <a:rPr kumimoji="0" lang="en-US" altLang="ja-JP" sz="1600" b="1" kern="0" dirty="0" smtClean="0">
                <a:solidFill>
                  <a:srgbClr val="000000"/>
                </a:solidFill>
                <a:latin typeface="Century" panose="02040604050505020304" pitchFamily="18" charset="0"/>
                <a:ea typeface="HG丸ｺﾞｼｯｸM-PRO" panose="020F0600000000000000" pitchFamily="50" charset="-128"/>
                <a:cs typeface="ヒラギノ角ゴ ProN W6"/>
                <a:sym typeface="ヒラギノ角ゴ ProN W3"/>
              </a:rPr>
              <a:t>Exo-CD91</a:t>
            </a:r>
          </a:p>
          <a:p>
            <a:pPr defTabSz="410751"/>
            <a:r>
              <a:rPr kumimoji="0" lang="en-US" altLang="ja-JP" sz="1600" b="1" kern="0" dirty="0" smtClean="0">
                <a:solidFill>
                  <a:srgbClr val="000000"/>
                </a:solidFill>
                <a:latin typeface="Century" panose="02040604050505020304" pitchFamily="18" charset="0"/>
                <a:ea typeface="HG丸ｺﾞｼｯｸM-PRO" panose="020F0600000000000000" pitchFamily="50" charset="-128"/>
                <a:cs typeface="ヒラギノ角ゴ ProN W6"/>
                <a:sym typeface="ヒラギノ角ゴ ProN W3"/>
              </a:rPr>
              <a:t> </a:t>
            </a:r>
            <a:r>
              <a:rPr kumimoji="0" lang="en-US" altLang="ja-JP" sz="1400" b="1" kern="0" dirty="0" smtClean="0">
                <a:solidFill>
                  <a:srgbClr val="000000"/>
                </a:solidFill>
                <a:latin typeface="Century" panose="02040604050505020304" pitchFamily="18" charset="0"/>
                <a:ea typeface="HG丸ｺﾞｼｯｸM-PRO" panose="020F0600000000000000" pitchFamily="50" charset="-128"/>
                <a:cs typeface="ヒラギノ角ゴ ProN W6"/>
                <a:sym typeface="ヒラギノ角ゴ ProN W3"/>
              </a:rPr>
              <a:t>(n=212)</a:t>
            </a:r>
            <a:endParaRPr kumimoji="0" lang="en-US" altLang="ja-JP" sz="1400" b="1" kern="0" dirty="0">
              <a:solidFill>
                <a:srgbClr val="000000"/>
              </a:solidFill>
              <a:latin typeface="Century" panose="02040604050505020304" pitchFamily="18" charset="0"/>
              <a:ea typeface="HG丸ｺﾞｼｯｸM-PRO" panose="020F0600000000000000" pitchFamily="50" charset="-128"/>
              <a:cs typeface="ヒラギノ角ゴ ProN W6"/>
              <a:sym typeface="ヒラギノ角ゴ ProN W3"/>
            </a:endParaRPr>
          </a:p>
        </p:txBody>
      </p:sp>
      <p:sp>
        <p:nvSpPr>
          <p:cNvPr id="21" name="正方形/長方形 20"/>
          <p:cNvSpPr/>
          <p:nvPr/>
        </p:nvSpPr>
        <p:spPr>
          <a:xfrm>
            <a:off x="342000" y="1134000"/>
            <a:ext cx="3533340"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ja-JP" sz="2000" b="1" spc="50" dirty="0" smtClean="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Exosome sandwich ELISA</a:t>
            </a:r>
            <a:endParaRPr lang="ja-JP" altLang="en-US" sz="2000" b="1" u="sng" spc="50" dirty="0">
              <a:ln w="11430"/>
              <a:solidFill>
                <a:srgbClr val="0000FF"/>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23" name="正方形/長方形 22"/>
          <p:cNvSpPr/>
          <p:nvPr/>
        </p:nvSpPr>
        <p:spPr>
          <a:xfrm>
            <a:off x="3267000" y="5994000"/>
            <a:ext cx="4050000" cy="553998"/>
          </a:xfrm>
          <a:prstGeom prst="rect">
            <a:avLst/>
          </a:prstGeom>
          <a:gradFill rotWithShape="1">
            <a:gsLst>
              <a:gs pos="0">
                <a:srgbClr val="FFC000">
                  <a:lumMod val="110000"/>
                  <a:satMod val="105000"/>
                  <a:tint val="67000"/>
                  <a:alpha val="25000"/>
                </a:srgbClr>
              </a:gs>
              <a:gs pos="50000">
                <a:srgbClr val="FFC000">
                  <a:lumMod val="105000"/>
                  <a:satMod val="103000"/>
                  <a:tint val="73000"/>
                  <a:alpha val="25000"/>
                </a:srgbClr>
              </a:gs>
              <a:gs pos="100000">
                <a:srgbClr val="FFC000">
                  <a:lumMod val="105000"/>
                  <a:satMod val="109000"/>
                  <a:tint val="81000"/>
                  <a:alpha val="25000"/>
                </a:srgbClr>
              </a:gs>
            </a:gsLst>
            <a:lin ang="5400000" scaled="0"/>
          </a:gradFill>
          <a:ln w="19050" cap="flat" cmpd="sng" algn="ctr">
            <a:solidFill>
              <a:srgbClr val="ED7D31"/>
            </a:solidFill>
            <a:prstDash val="solid"/>
            <a:miter lim="800000"/>
          </a:ln>
          <a:effectLst/>
        </p:spPr>
        <p:txBody>
          <a:bodyPr wrap="square">
            <a:spAutoFit/>
          </a:bodyPr>
          <a:lstStyle/>
          <a:p>
            <a:pPr marL="0" marR="0" lvl="0" indent="0" defTabSz="914400" eaLnBrk="1" fontAlgn="auto" latinLnBrk="0" hangingPunct="1">
              <a:lnSpc>
                <a:spcPts val="1800"/>
              </a:lnSpc>
              <a:spcBef>
                <a:spcPts val="0"/>
              </a:spcBef>
              <a:spcAft>
                <a:spcPts val="0"/>
              </a:spcAft>
              <a:buClrTx/>
              <a:buSzTx/>
              <a:buFontTx/>
              <a:buNone/>
              <a:tabLst/>
              <a:defRPr/>
            </a:pPr>
            <a:r>
              <a:rPr kumimoji="0" lang="en-US" altLang="ja-JP" sz="1400" b="1" i="0" u="none" strike="noStrike" kern="0" cap="none" spc="0" normalizeH="0" baseline="0" noProof="0" dirty="0" smtClean="0">
                <a:ln>
                  <a:noFill/>
                </a:ln>
                <a:solidFill>
                  <a:srgbClr val="FF0000"/>
                </a:solidFill>
                <a:effectLst/>
                <a:uLnTx/>
                <a:uFillTx/>
                <a:latin typeface="Century" panose="02040604050505020304" pitchFamily="18" charset="0"/>
                <a:ea typeface="HG丸ｺﾞｼｯｸM-PRO" panose="020F0600000000000000" pitchFamily="50" charset="-128"/>
              </a:rPr>
              <a:t>Over 2.5 times</a:t>
            </a:r>
            <a:r>
              <a:rPr kumimoji="0" lang="en-US" altLang="ja-JP" sz="1400" b="1" i="0" u="none" strike="noStrike" kern="0" cap="none" spc="0" normalizeH="0" baseline="0" noProof="0" dirty="0" smtClean="0">
                <a:ln>
                  <a:noFill/>
                </a:ln>
                <a:solidFill>
                  <a:prstClr val="black"/>
                </a:solidFill>
                <a:effectLst/>
                <a:uLnTx/>
                <a:uFillTx/>
                <a:latin typeface="Century" panose="02040604050505020304" pitchFamily="18" charset="0"/>
                <a:ea typeface="HG丸ｺﾞｼｯｸM-PRO" panose="020F0600000000000000" pitchFamily="50" charset="-128"/>
              </a:rPr>
              <a:t> higher detection rate for</a:t>
            </a:r>
          </a:p>
          <a:p>
            <a:pPr marL="0" marR="0" lvl="0" indent="0" defTabSz="914400" eaLnBrk="1" fontAlgn="auto" latinLnBrk="0" hangingPunct="1">
              <a:lnSpc>
                <a:spcPts val="1800"/>
              </a:lnSpc>
              <a:spcBef>
                <a:spcPts val="0"/>
              </a:spcBef>
              <a:spcAft>
                <a:spcPts val="0"/>
              </a:spcAft>
              <a:buClrTx/>
              <a:buSzTx/>
              <a:buFontTx/>
              <a:buNone/>
              <a:tabLst/>
              <a:defRPr/>
            </a:pPr>
            <a:r>
              <a:rPr kumimoji="0" lang="en-US" altLang="ja-JP" sz="1400" b="1" i="0" u="none" strike="noStrike" kern="0" cap="none" spc="0" normalizeH="0" baseline="0" noProof="0" dirty="0" smtClean="0">
                <a:ln>
                  <a:noFill/>
                </a:ln>
                <a:solidFill>
                  <a:srgbClr val="FF0000"/>
                </a:solidFill>
                <a:effectLst/>
                <a:uLnTx/>
                <a:uFillTx/>
                <a:latin typeface="Century" panose="02040604050505020304" pitchFamily="18" charset="0"/>
                <a:ea typeface="HG丸ｺﾞｼｯｸM-PRO" panose="020F0600000000000000" pitchFamily="50" charset="-128"/>
              </a:rPr>
              <a:t>stage-I, II lung ADC </a:t>
            </a:r>
            <a:r>
              <a:rPr kumimoji="0" lang="en-US" altLang="ja-JP" sz="1400" b="1" i="0" u="none" strike="noStrike" kern="0" cap="none" spc="0" normalizeH="0" baseline="0" noProof="0" dirty="0" smtClean="0">
                <a:ln>
                  <a:noFill/>
                </a:ln>
                <a:solidFill>
                  <a:prstClr val="black"/>
                </a:solidFill>
                <a:effectLst/>
                <a:uLnTx/>
                <a:uFillTx/>
                <a:latin typeface="Century" panose="02040604050505020304" pitchFamily="18" charset="0"/>
                <a:ea typeface="HG丸ｺﾞｼｯｸM-PRO" panose="020F0600000000000000" pitchFamily="50" charset="-128"/>
              </a:rPr>
              <a:t>compared to </a:t>
            </a:r>
            <a:r>
              <a:rPr kumimoji="0" lang="en-US" altLang="ja-JP" sz="1400" b="1" i="0" u="none" strike="noStrike" kern="0" cap="none" spc="0" normalizeH="0" baseline="0" noProof="0" dirty="0" smtClean="0">
                <a:ln>
                  <a:noFill/>
                </a:ln>
                <a:solidFill>
                  <a:srgbClr val="0000FF"/>
                </a:solidFill>
                <a:effectLst/>
                <a:uLnTx/>
                <a:uFillTx/>
                <a:latin typeface="Century" panose="02040604050505020304" pitchFamily="18" charset="0"/>
                <a:ea typeface="HG丸ｺﾞｼｯｸM-PRO" panose="020F0600000000000000" pitchFamily="50" charset="-128"/>
              </a:rPr>
              <a:t>CEA</a:t>
            </a:r>
            <a:r>
              <a:rPr kumimoji="0" lang="en-US" altLang="ja-JP" sz="1400" b="1" i="0" u="none" strike="noStrike" kern="0" cap="none" spc="0" normalizeH="0" baseline="0" noProof="0" dirty="0" smtClean="0">
                <a:ln>
                  <a:noFill/>
                </a:ln>
                <a:solidFill>
                  <a:prstClr val="black"/>
                </a:solidFill>
                <a:effectLst/>
                <a:uLnTx/>
                <a:uFillTx/>
                <a:latin typeface="Century" panose="02040604050505020304" pitchFamily="18" charset="0"/>
                <a:ea typeface="HG丸ｺﾞｼｯｸM-PRO" panose="020F0600000000000000" pitchFamily="50" charset="-128"/>
              </a:rPr>
              <a:t>. </a:t>
            </a:r>
            <a:endParaRPr kumimoji="0" lang="ja-JP" altLang="en-US" sz="1400" b="0" i="0" u="none" strike="noStrike" kern="0" cap="none" spc="0" normalizeH="0" baseline="0" noProof="0" dirty="0" smtClean="0">
              <a:ln>
                <a:noFill/>
              </a:ln>
              <a:solidFill>
                <a:prstClr val="black"/>
              </a:solidFill>
              <a:effectLst/>
              <a:uLnTx/>
              <a:uFillTx/>
              <a:latin typeface="Century" panose="02040604050505020304" pitchFamily="18" charset="0"/>
              <a:ea typeface="ＭＳ Ｐゴシック" panose="020B0600070205080204" pitchFamily="50" charset="-128"/>
            </a:endParaRPr>
          </a:p>
        </p:txBody>
      </p:sp>
      <p:sp>
        <p:nvSpPr>
          <p:cNvPr id="25" name="正方形/長方形 24"/>
          <p:cNvSpPr/>
          <p:nvPr/>
        </p:nvSpPr>
        <p:spPr>
          <a:xfrm>
            <a:off x="6255364" y="6541660"/>
            <a:ext cx="2869696" cy="307777"/>
          </a:xfrm>
          <a:prstGeom prst="rect">
            <a:avLst/>
          </a:prstGeom>
        </p:spPr>
        <p:txBody>
          <a:bodyPr wrap="none">
            <a:spAutoFit/>
          </a:bodyPr>
          <a:lstStyle/>
          <a:p>
            <a:pPr algn="r"/>
            <a:r>
              <a:rPr lang="en-US" altLang="ja-JP" sz="1400" b="1" i="1" dirty="0" err="1">
                <a:solidFill>
                  <a:prstClr val="black"/>
                </a:solidFill>
                <a:latin typeface="Century" panose="02040604050505020304" pitchFamily="18" charset="0"/>
                <a:ea typeface="ＭＳ Ｐゴシック" panose="020B0600070205080204" pitchFamily="50" charset="-128"/>
              </a:rPr>
              <a:t>Sci</a:t>
            </a:r>
            <a:r>
              <a:rPr lang="en-US" altLang="ja-JP" sz="1400" b="1" i="1" dirty="0">
                <a:solidFill>
                  <a:prstClr val="black"/>
                </a:solidFill>
                <a:latin typeface="Century" panose="02040604050505020304" pitchFamily="18" charset="0"/>
                <a:ea typeface="ＭＳ Ｐゴシック" panose="020B0600070205080204" pitchFamily="50" charset="-128"/>
              </a:rPr>
              <a:t> Rep. 2014 (PMID: 25167841)</a:t>
            </a:r>
            <a:endParaRPr lang="ja-JP" altLang="en-US" sz="1400" b="1" i="1" dirty="0">
              <a:solidFill>
                <a:prstClr val="black"/>
              </a:solidFill>
              <a:latin typeface="Century" panose="02040604050505020304" pitchFamily="18" charset="0"/>
              <a:ea typeface="ＭＳ Ｐゴシック" panose="020B0600070205080204" pitchFamily="50" charset="-128"/>
            </a:endParaRPr>
          </a:p>
        </p:txBody>
      </p:sp>
      <p:sp>
        <p:nvSpPr>
          <p:cNvPr id="27" name="正方形/長方形 26"/>
          <p:cNvSpPr/>
          <p:nvPr/>
        </p:nvSpPr>
        <p:spPr>
          <a:xfrm>
            <a:off x="4615453" y="1359000"/>
            <a:ext cx="1029448" cy="338554"/>
          </a:xfrm>
          <a:prstGeom prst="rect">
            <a:avLst/>
          </a:prstGeom>
          <a:noFill/>
        </p:spPr>
        <p:txBody>
          <a:bodyPr wrap="none">
            <a:spAutoFit/>
          </a:bodyPr>
          <a:lstStyle/>
          <a:p>
            <a:pPr algn="ctr"/>
            <a:r>
              <a:rPr kumimoji="0" lang="en-US" altLang="zh-TW" sz="1600" b="1" kern="0" dirty="0" smtClean="0">
                <a:solidFill>
                  <a:srgbClr val="FF0000"/>
                </a:solidFill>
                <a:latin typeface="Century" panose="02040604050505020304" pitchFamily="18" charset="0"/>
                <a:ea typeface="HG丸ｺﾞｼｯｸM-PRO" panose="020F0600000000000000" pitchFamily="50" charset="-128"/>
                <a:sym typeface="ヒラギノ角ゴ ProN W3"/>
              </a:rPr>
              <a:t>Exosome</a:t>
            </a:r>
            <a:endParaRPr lang="ja-JP" altLang="en-US" sz="1600" dirty="0">
              <a:solidFill>
                <a:srgbClr val="FF0000"/>
              </a:solidFill>
              <a:latin typeface="Century" panose="02040604050505020304" pitchFamily="18" charset="0"/>
            </a:endParaRPr>
          </a:p>
        </p:txBody>
      </p:sp>
      <p:sp>
        <p:nvSpPr>
          <p:cNvPr id="14" name="メモ 13"/>
          <p:cNvSpPr/>
          <p:nvPr/>
        </p:nvSpPr>
        <p:spPr>
          <a:xfrm>
            <a:off x="6295800" y="3727278"/>
            <a:ext cx="2475000" cy="765000"/>
          </a:xfrm>
          <a:prstGeom prst="foldedCorner">
            <a:avLst>
              <a:gd name="adj" fmla="val 35344"/>
            </a:avLst>
          </a:prstGeom>
          <a:gradFill flip="none" rotWithShape="1">
            <a:gsLst>
              <a:gs pos="0">
                <a:schemeClr val="tx2">
                  <a:lumMod val="90000"/>
                  <a:tint val="66000"/>
                  <a:satMod val="160000"/>
                </a:schemeClr>
              </a:gs>
              <a:gs pos="50000">
                <a:schemeClr val="tx2">
                  <a:lumMod val="90000"/>
                  <a:tint val="44500"/>
                  <a:satMod val="160000"/>
                </a:schemeClr>
              </a:gs>
              <a:gs pos="100000">
                <a:schemeClr val="tx2">
                  <a:lumMod val="90000"/>
                  <a:tint val="23500"/>
                  <a:satMod val="160000"/>
                </a:schemeClr>
              </a:gs>
            </a:gsLst>
            <a:path path="circle">
              <a:fillToRect r="100000" b="100000"/>
            </a:path>
            <a:tileRect l="-100000" t="-100000"/>
          </a:gradFill>
          <a:ln w="12700" cap="flat">
            <a:noFill/>
            <a:miter lim="400000"/>
          </a:ln>
          <a:effectLst>
            <a:glow rad="63500">
              <a:schemeClr val="accent6">
                <a:satMod val="175000"/>
                <a:alpha val="40000"/>
              </a:schemeClr>
            </a:glow>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ja-JP" altLang="en-US"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endParaRPr>
          </a:p>
        </p:txBody>
      </p:sp>
      <p:sp>
        <p:nvSpPr>
          <p:cNvPr id="13" name="正方形/長方形 12"/>
          <p:cNvSpPr/>
          <p:nvPr/>
        </p:nvSpPr>
        <p:spPr>
          <a:xfrm>
            <a:off x="5954325" y="3684903"/>
            <a:ext cx="2961000" cy="830997"/>
          </a:xfrm>
          <a:prstGeom prst="rect">
            <a:avLst/>
          </a:prstGeom>
        </p:spPr>
        <p:txBody>
          <a:bodyPr wrap="square">
            <a:spAutoFit/>
          </a:bodyPr>
          <a:lstStyle/>
          <a:p>
            <a:pPr lvl="0" algn="ctr"/>
            <a:r>
              <a:rPr kumimoji="0" lang="en-US" altLang="zh-TW" sz="1600" b="1" kern="0" dirty="0">
                <a:solidFill>
                  <a:srgbClr val="000000"/>
                </a:solidFill>
                <a:latin typeface="Times New Roman" panose="02020603050405020304" pitchFamily="18" charset="0"/>
                <a:ea typeface="HG丸ｺﾞｼｯｸM-PRO" panose="020F0600000000000000" pitchFamily="50" charset="-128"/>
                <a:cs typeface="Times New Roman" panose="02020603050405020304" pitchFamily="18" charset="0"/>
                <a:sym typeface="ヒラギノ角ゴ ProN W3"/>
              </a:rPr>
              <a:t>Cancer detection</a:t>
            </a:r>
          </a:p>
          <a:p>
            <a:pPr lvl="0" algn="ctr"/>
            <a:r>
              <a:rPr kumimoji="0" lang="en-US" altLang="ja-JP" sz="1600" b="1" kern="0" dirty="0">
                <a:solidFill>
                  <a:srgbClr val="000000"/>
                </a:solidFill>
                <a:latin typeface="Times New Roman" panose="02020603050405020304" pitchFamily="18" charset="0"/>
                <a:ea typeface="HG丸ｺﾞｼｯｸM-PRO" panose="020F0600000000000000" pitchFamily="50" charset="-128"/>
                <a:cs typeface="Times New Roman" panose="02020603050405020304" pitchFamily="18" charset="0"/>
                <a:sym typeface="ヒラギノ角ゴ ProN W3"/>
              </a:rPr>
              <a:t>using a drop of blood</a:t>
            </a:r>
          </a:p>
          <a:p>
            <a:pPr lvl="0" algn="ctr"/>
            <a:r>
              <a:rPr kumimoji="0" lang="en-US" altLang="ja-JP" sz="1600" b="1" kern="0" dirty="0">
                <a:solidFill>
                  <a:srgbClr val="000000"/>
                </a:solidFill>
                <a:latin typeface="Times New Roman" panose="02020603050405020304" pitchFamily="18" charset="0"/>
                <a:ea typeface="HG丸ｺﾞｼｯｸM-PRO" panose="020F0600000000000000" pitchFamily="50" charset="-128"/>
                <a:cs typeface="Times New Roman" panose="02020603050405020304" pitchFamily="18" charset="0"/>
                <a:sym typeface="ヒラギノ角ゴ ProN W3"/>
              </a:rPr>
              <a:t>(Early/ Cheap/ Sensitive)</a:t>
            </a:r>
            <a:endParaRPr lang="ja-JP" altLang="en-US" sz="1600" dirty="0">
              <a:solidFill>
                <a:srgbClr val="FFFFFF"/>
              </a:solidFill>
              <a:latin typeface="Times New Roman" panose="02020603050405020304" pitchFamily="18" charset="0"/>
              <a:cs typeface="Times New Roman" panose="02020603050405020304" pitchFamily="18" charset="0"/>
            </a:endParaRPr>
          </a:p>
        </p:txBody>
      </p:sp>
      <p:pic>
        <p:nvPicPr>
          <p:cNvPr id="24" name="図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695294" flipH="1">
            <a:off x="7448854" y="3219853"/>
            <a:ext cx="774054" cy="612000"/>
          </a:xfrm>
          <a:prstGeom prst="rect">
            <a:avLst/>
          </a:prstGeom>
        </p:spPr>
      </p:pic>
    </p:spTree>
    <p:extLst>
      <p:ext uri="{BB962C8B-B14F-4D97-AF65-F5344CB8AC3E}">
        <p14:creationId xmlns:p14="http://schemas.microsoft.com/office/powerpoint/2010/main" val="70177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TM04033925[[fn=しずく]]</Template>
  <TotalTime>4089</TotalTime>
  <Words>2205</Words>
  <Application>Microsoft Office PowerPoint</Application>
  <PresentationFormat>画面に合わせる (4:3)</PresentationFormat>
  <Paragraphs>534</Paragraphs>
  <Slides>31</Slides>
  <Notes>9</Notes>
  <HiddenSlides>0</HiddenSlides>
  <MMClips>0</MMClips>
  <ScaleCrop>false</ScaleCrop>
  <HeadingPairs>
    <vt:vector size="6" baseType="variant">
      <vt:variant>
        <vt:lpstr>使用されているフォント</vt:lpstr>
      </vt:variant>
      <vt:variant>
        <vt:i4>18</vt:i4>
      </vt:variant>
      <vt:variant>
        <vt:lpstr>テーマ</vt:lpstr>
      </vt:variant>
      <vt:variant>
        <vt:i4>5</vt:i4>
      </vt:variant>
      <vt:variant>
        <vt:lpstr>スライド タイトル</vt:lpstr>
      </vt:variant>
      <vt:variant>
        <vt:i4>31</vt:i4>
      </vt:variant>
    </vt:vector>
  </HeadingPairs>
  <TitlesOfParts>
    <vt:vector size="54" baseType="lpstr">
      <vt:lpstr>Arial Unicode MS</vt:lpstr>
      <vt:lpstr>Avenir Roman</vt:lpstr>
      <vt:lpstr>HG丸ｺﾞｼｯｸM-PRO</vt:lpstr>
      <vt:lpstr>ＭＳ Ｐゴシック</vt:lpstr>
      <vt:lpstr>ＭＳ Ｐ明朝</vt:lpstr>
      <vt:lpstr>ヒラギノ角ゴ ProN W3</vt:lpstr>
      <vt:lpstr>ヒラギノ角ゴ ProN W6</vt:lpstr>
      <vt:lpstr>メイリオ</vt:lpstr>
      <vt:lpstr>Arial</vt:lpstr>
      <vt:lpstr>Arial Narrow</vt:lpstr>
      <vt:lpstr>Calibri</vt:lpstr>
      <vt:lpstr>Calibri Light</vt:lpstr>
      <vt:lpstr>Century</vt:lpstr>
      <vt:lpstr>Comic Sans MS</vt:lpstr>
      <vt:lpstr>Ebrima</vt:lpstr>
      <vt:lpstr>Symbol</vt:lpstr>
      <vt:lpstr>Times New Roman</vt:lpstr>
      <vt:lpstr>Wingdings</vt:lpstr>
      <vt:lpstr>Office テーマ</vt:lpstr>
      <vt:lpstr>Gradient</vt:lpstr>
      <vt:lpstr>1_Gradient</vt:lpstr>
      <vt:lpstr>2_Gradient</vt:lpstr>
      <vt:lpstr>3_Gradient</vt:lpstr>
      <vt:lpstr>PowerPoint プレゼンテーション</vt:lpstr>
      <vt:lpstr>PowerPoint プレゼンテーション</vt:lpstr>
      <vt:lpstr>PowerPoint プレゼンテーション</vt:lpstr>
      <vt:lpstr>Exosome Diagnostic Reaches Market</vt:lpstr>
      <vt:lpstr>Exosome Diagnostic Reaches Market</vt:lpstr>
      <vt:lpstr>Exosome Diagnostic Reaches Market</vt:lpstr>
      <vt:lpstr>Mass Spectrometric Immunoassay (MISIA) Tips</vt:lpstr>
      <vt:lpstr>Identified 19 Exosomal Biomarker Candidates</vt:lpstr>
      <vt:lpstr>Exo-CD91 As a Novel Biomarker for Lung Cancer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Acknowledgement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k-ueda</dc:creator>
  <cp:lastModifiedBy>k-ueda</cp:lastModifiedBy>
  <cp:revision>219</cp:revision>
  <dcterms:created xsi:type="dcterms:W3CDTF">2015-07-17T01:45:58Z</dcterms:created>
  <dcterms:modified xsi:type="dcterms:W3CDTF">2017-03-06T19:55:40Z</dcterms:modified>
</cp:coreProperties>
</file>