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7" r:id="rId2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3EC"/>
    <a:srgbClr val="099DE7"/>
    <a:srgbClr val="098DE7"/>
    <a:srgbClr val="9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71429" autoAdjust="0"/>
  </p:normalViewPr>
  <p:slideViewPr>
    <p:cSldViewPr snapToGrid="0">
      <p:cViewPr>
        <p:scale>
          <a:sx n="82" d="100"/>
          <a:sy n="82" d="100"/>
        </p:scale>
        <p:origin x="-882" y="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84564875670607"/>
          <c:y val="6.8254651165554639E-2"/>
          <c:w val="0.85008117355907598"/>
          <c:h val="0.68369688257939742"/>
        </c:manualLayout>
      </c:layout>
      <c:scatterChart>
        <c:scatterStyle val="smoothMarker"/>
        <c:varyColors val="0"/>
        <c:ser>
          <c:idx val="3"/>
          <c:order val="0"/>
          <c:tx>
            <c:v>I期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Sheet1!$K$5:$K$10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Sheet1!$L$5:$L$10</c:f>
              <c:numCache>
                <c:formatCode>General</c:formatCode>
                <c:ptCount val="6"/>
                <c:pt idx="0">
                  <c:v>1</c:v>
                </c:pt>
                <c:pt idx="1">
                  <c:v>0.83499999999999996</c:v>
                </c:pt>
                <c:pt idx="2">
                  <c:v>0.68899999999999995</c:v>
                </c:pt>
                <c:pt idx="3">
                  <c:v>0.56000000000000005</c:v>
                </c:pt>
                <c:pt idx="4">
                  <c:v>0.48799999999999999</c:v>
                </c:pt>
                <c:pt idx="5">
                  <c:v>0.45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6E1-4394-8FC8-7B36FE005C8A}"/>
            </c:ext>
          </c:extLst>
        </c:ser>
        <c:ser>
          <c:idx val="0"/>
          <c:order val="1"/>
          <c:tx>
            <c:v>II期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Sheet1!$K$5:$K$10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Sheet1!$M$5:$M$10</c:f>
              <c:numCache>
                <c:formatCode>General</c:formatCode>
                <c:ptCount val="6"/>
                <c:pt idx="0">
                  <c:v>1</c:v>
                </c:pt>
                <c:pt idx="1">
                  <c:v>0.69299999999999995</c:v>
                </c:pt>
                <c:pt idx="2">
                  <c:v>0.40200000000000002</c:v>
                </c:pt>
                <c:pt idx="3">
                  <c:v>0.27300000000000002</c:v>
                </c:pt>
                <c:pt idx="4">
                  <c:v>0.188</c:v>
                </c:pt>
                <c:pt idx="5">
                  <c:v>0.17100000000000001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6E1-4394-8FC8-7B36FE005C8A}"/>
            </c:ext>
          </c:extLst>
        </c:ser>
        <c:ser>
          <c:idx val="1"/>
          <c:order val="2"/>
          <c:tx>
            <c:v>III期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Sheet1!$K$5:$K$10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Sheet1!$N$5:$N$10</c:f>
              <c:numCache>
                <c:formatCode>General</c:formatCode>
                <c:ptCount val="6"/>
                <c:pt idx="0">
                  <c:v>1</c:v>
                </c:pt>
                <c:pt idx="1">
                  <c:v>0.6</c:v>
                </c:pt>
                <c:pt idx="2">
                  <c:v>0.247</c:v>
                </c:pt>
                <c:pt idx="3">
                  <c:v>0.128</c:v>
                </c:pt>
                <c:pt idx="4">
                  <c:v>8.4000000000000005E-2</c:v>
                </c:pt>
                <c:pt idx="5">
                  <c:v>6.6000000000000003E-2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E6E1-4394-8FC8-7B36FE005C8A}"/>
            </c:ext>
          </c:extLst>
        </c:ser>
        <c:ser>
          <c:idx val="2"/>
          <c:order val="3"/>
          <c:tx>
            <c:v>IV機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Sheet1!$K$5:$K$10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Sheet1!$O$5:$O$10</c:f>
              <c:numCache>
                <c:formatCode>General</c:formatCode>
                <c:ptCount val="6"/>
                <c:pt idx="0">
                  <c:v>1</c:v>
                </c:pt>
                <c:pt idx="1">
                  <c:v>0.182</c:v>
                </c:pt>
                <c:pt idx="2">
                  <c:v>6.7000000000000004E-2</c:v>
                </c:pt>
                <c:pt idx="3">
                  <c:v>0.03</c:v>
                </c:pt>
                <c:pt idx="4">
                  <c:v>1.2999999999999999E-2</c:v>
                </c:pt>
                <c:pt idx="5">
                  <c:v>1.0999999999999999E-2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E6E1-4394-8FC8-7B36FE005C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18080"/>
        <c:axId val="76720384"/>
      </c:scatterChart>
      <c:valAx>
        <c:axId val="76718080"/>
        <c:scaling>
          <c:orientation val="minMax"/>
          <c:max val="5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20384"/>
        <c:crosses val="autoZero"/>
        <c:crossBetween val="midCat"/>
      </c:valAx>
      <c:valAx>
        <c:axId val="76720384"/>
        <c:scaling>
          <c:orientation val="minMax"/>
          <c:max val="1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180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27052-A861-4097-89BF-54C47565509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C713FE6-E207-4089-BB06-95575F27CD73}">
      <dgm:prSet phldrT="[テキスト]" custT="1"/>
      <dgm:spPr/>
      <dgm:t>
        <a:bodyPr/>
        <a:lstStyle/>
        <a:p>
          <a:r>
            <a:rPr kumimoji="1" lang="en-US" altLang="ja-JP" sz="2000" b="1" dirty="0">
              <a:latin typeface="+mn-lt"/>
              <a:ea typeface="メイリオ" panose="020B0604030504040204" pitchFamily="50" charset="-128"/>
            </a:rPr>
            <a:t>Enrollment</a:t>
          </a:r>
        </a:p>
        <a:p>
          <a:r>
            <a: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N = 3610</a:t>
          </a:r>
          <a:endParaRPr kumimoji="1" lang="ja-JP" altLang="en-US" sz="20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CD76D60F-14CD-4AB5-A3E2-C646F8A0A9D1}" type="parTrans" cxnId="{4D3E7013-F9A1-4E4D-8F11-41FAD66AE6A6}">
      <dgm:prSet/>
      <dgm:spPr/>
      <dgm:t>
        <a:bodyPr/>
        <a:lstStyle/>
        <a:p>
          <a:endParaRPr kumimoji="1" lang="ja-JP" altLang="en-US"/>
        </a:p>
      </dgm:t>
    </dgm:pt>
    <dgm:pt modelId="{DB83111D-E50C-4C6E-B9AF-01E0215C9482}" type="sibTrans" cxnId="{4D3E7013-F9A1-4E4D-8F11-41FAD66AE6A6}">
      <dgm:prSet/>
      <dgm:spPr/>
      <dgm:t>
        <a:bodyPr/>
        <a:lstStyle/>
        <a:p>
          <a:endParaRPr kumimoji="1" lang="ja-JP" altLang="en-US"/>
        </a:p>
      </dgm:t>
    </dgm:pt>
    <dgm:pt modelId="{391DD483-048B-428C-912D-41F3227A6E6B}">
      <dgm:prSet phldrT="[テキスト]" custT="1"/>
      <dgm:spPr/>
      <dgm:t>
        <a:bodyPr/>
        <a:lstStyle/>
        <a:p>
          <a:endParaRPr kumimoji="1" lang="ja-JP" altLang="en-US" sz="1800" dirty="0"/>
        </a:p>
      </dgm:t>
    </dgm:pt>
    <dgm:pt modelId="{A6A64B85-1B95-42CD-8899-E6CF5BE1F867}" type="parTrans" cxnId="{7856821C-A185-48C0-AD7D-CB3194790A31}">
      <dgm:prSet/>
      <dgm:spPr/>
      <dgm:t>
        <a:bodyPr/>
        <a:lstStyle/>
        <a:p>
          <a:endParaRPr kumimoji="1" lang="ja-JP" altLang="en-US"/>
        </a:p>
      </dgm:t>
    </dgm:pt>
    <dgm:pt modelId="{56542E82-E7DB-4A31-85E3-1F45C5770386}" type="sibTrans" cxnId="{7856821C-A185-48C0-AD7D-CB3194790A31}">
      <dgm:prSet/>
      <dgm:spPr/>
      <dgm:t>
        <a:bodyPr/>
        <a:lstStyle/>
        <a:p>
          <a:endParaRPr kumimoji="1" lang="ja-JP" altLang="en-US"/>
        </a:p>
      </dgm:t>
    </dgm:pt>
    <dgm:pt modelId="{88563F14-A13B-4543-A3A9-074AFA85EC28}">
      <dgm:prSet phldrT="[テキスト]" custT="1"/>
      <dgm:spPr/>
      <dgm:t>
        <a:bodyPr/>
        <a:lstStyle/>
        <a:p>
          <a:r>
            <a: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Positive</a:t>
          </a:r>
        </a:p>
        <a:p>
          <a:r>
            <a: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N = 77</a:t>
          </a:r>
          <a:endParaRPr kumimoji="1" lang="ja-JP" altLang="en-US" sz="20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D2E08630-A846-42E8-A9AF-5FECBA0FAD61}" type="parTrans" cxnId="{2940C1E9-147A-4AC1-813E-845BC9282C84}">
      <dgm:prSet/>
      <dgm:spPr/>
      <dgm:t>
        <a:bodyPr/>
        <a:lstStyle/>
        <a:p>
          <a:endParaRPr kumimoji="1" lang="ja-JP" altLang="en-US"/>
        </a:p>
      </dgm:t>
    </dgm:pt>
    <dgm:pt modelId="{98E604BC-9E35-4F79-BE5E-2449167212F2}" type="sibTrans" cxnId="{2940C1E9-147A-4AC1-813E-845BC9282C84}">
      <dgm:prSet/>
      <dgm:spPr/>
      <dgm:t>
        <a:bodyPr/>
        <a:lstStyle/>
        <a:p>
          <a:endParaRPr kumimoji="1" lang="ja-JP" altLang="en-US"/>
        </a:p>
      </dgm:t>
    </dgm:pt>
    <dgm:pt modelId="{21A57631-A166-4330-A189-CF1364C079AD}">
      <dgm:prSet phldrT="[テキスト]" custT="1"/>
      <dgm:spPr/>
      <dgm:t>
        <a:bodyPr/>
        <a:lstStyle/>
        <a:p>
          <a:r>
            <a:rPr kumimoji="1" lang="en-US" altLang="ja-JP" sz="2000" b="1" dirty="0">
              <a:latin typeface="+mn-lt"/>
              <a:ea typeface="メイリオ" panose="020B0604030504040204" pitchFamily="50" charset="-128"/>
            </a:rPr>
            <a:t>Imaging</a:t>
          </a:r>
        </a:p>
        <a:p>
          <a:r>
            <a:rPr kumimoji="1" lang="en-US" altLang="ja-JP" sz="2000" b="1" dirty="0">
              <a:latin typeface="+mn-lt"/>
              <a:ea typeface="メイリオ" panose="020B0604030504040204" pitchFamily="50" charset="-128"/>
            </a:rPr>
            <a:t>N = 40</a:t>
          </a:r>
          <a:endParaRPr kumimoji="1" lang="ja-JP" altLang="en-US" sz="2000" b="1" dirty="0">
            <a:latin typeface="+mn-lt"/>
            <a:ea typeface="メイリオ" panose="020B0604030504040204" pitchFamily="50" charset="-128"/>
          </a:endParaRPr>
        </a:p>
      </dgm:t>
    </dgm:pt>
    <dgm:pt modelId="{B310BDC0-A065-4E84-9330-44AA0F2E0271}" type="parTrans" cxnId="{A6B9CF98-E110-4E7A-8835-19E72B674D38}">
      <dgm:prSet/>
      <dgm:spPr/>
      <dgm:t>
        <a:bodyPr/>
        <a:lstStyle/>
        <a:p>
          <a:endParaRPr kumimoji="1" lang="ja-JP" altLang="en-US"/>
        </a:p>
      </dgm:t>
    </dgm:pt>
    <dgm:pt modelId="{53A06B5F-8B23-4C4D-87B9-4C87C24226F2}" type="sibTrans" cxnId="{A6B9CF98-E110-4E7A-8835-19E72B674D38}">
      <dgm:prSet/>
      <dgm:spPr/>
      <dgm:t>
        <a:bodyPr/>
        <a:lstStyle/>
        <a:p>
          <a:endParaRPr kumimoji="1" lang="ja-JP" altLang="en-US"/>
        </a:p>
      </dgm:t>
    </dgm:pt>
    <dgm:pt modelId="{B76E5394-2DCB-4A14-89F5-F519B371A0A3}">
      <dgm:prSet custT="1"/>
      <dgm:spPr/>
      <dgm:t>
        <a:bodyPr/>
        <a:lstStyle/>
        <a:p>
          <a:r>
            <a: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Any diseases of pancreas</a:t>
          </a:r>
        </a:p>
        <a:p>
          <a:r>
            <a: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rPr>
            <a:t>N = 18</a:t>
          </a:r>
          <a:endParaRPr kumimoji="1" lang="ja-JP" altLang="en-US" sz="2000" b="1" dirty="0">
            <a:latin typeface="メイリオ" panose="020B0604030504040204" pitchFamily="50" charset="-128"/>
            <a:ea typeface="メイリオ" panose="020B0604030504040204" pitchFamily="50" charset="-128"/>
          </a:endParaRPr>
        </a:p>
      </dgm:t>
    </dgm:pt>
    <dgm:pt modelId="{AC862239-1EED-4F19-9C63-5B9905406446}" type="parTrans" cxnId="{56BBA1F4-70B8-48F6-B5E4-9CCA2B15F46D}">
      <dgm:prSet/>
      <dgm:spPr/>
      <dgm:t>
        <a:bodyPr/>
        <a:lstStyle/>
        <a:p>
          <a:endParaRPr kumimoji="1" lang="ja-JP" altLang="en-US"/>
        </a:p>
      </dgm:t>
    </dgm:pt>
    <dgm:pt modelId="{C2C83849-9067-43CE-8D26-15FEFBECE6D0}" type="sibTrans" cxnId="{56BBA1F4-70B8-48F6-B5E4-9CCA2B15F46D}">
      <dgm:prSet/>
      <dgm:spPr/>
      <dgm:t>
        <a:bodyPr/>
        <a:lstStyle/>
        <a:p>
          <a:endParaRPr kumimoji="1" lang="ja-JP" altLang="en-US"/>
        </a:p>
      </dgm:t>
    </dgm:pt>
    <dgm:pt modelId="{5D5E6D6F-F665-4F73-BF91-F67F1FB4FFA3}">
      <dgm:prSet phldrT="[テキスト]" custT="1"/>
      <dgm:spPr/>
      <dgm:t>
        <a:bodyPr/>
        <a:lstStyle/>
        <a:p>
          <a:endParaRPr kumimoji="1" lang="ja-JP" altLang="en-US" sz="1800" dirty="0"/>
        </a:p>
      </dgm:t>
    </dgm:pt>
    <dgm:pt modelId="{5E49B453-DD42-43F3-A893-FFFAD70CBCED}" type="sibTrans" cxnId="{65A5FAD8-4140-458F-93E6-CAB106C36AC4}">
      <dgm:prSet/>
      <dgm:spPr/>
      <dgm:t>
        <a:bodyPr/>
        <a:lstStyle/>
        <a:p>
          <a:endParaRPr kumimoji="1" lang="ja-JP" altLang="en-US"/>
        </a:p>
      </dgm:t>
    </dgm:pt>
    <dgm:pt modelId="{D6BF41FF-F728-4034-99B7-1B7A0F404E60}" type="parTrans" cxnId="{65A5FAD8-4140-458F-93E6-CAB106C36AC4}">
      <dgm:prSet/>
      <dgm:spPr/>
      <dgm:t>
        <a:bodyPr/>
        <a:lstStyle/>
        <a:p>
          <a:endParaRPr kumimoji="1" lang="ja-JP" altLang="en-US"/>
        </a:p>
      </dgm:t>
    </dgm:pt>
    <dgm:pt modelId="{DEDBB259-141B-46E1-92C3-E70750D9178C}" type="pres">
      <dgm:prSet presAssocID="{BC327052-A861-4097-89BF-54C47565509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9A7EC5D4-BD12-4207-AB08-C1A9788FD3F8}" type="pres">
      <dgm:prSet presAssocID="{AC713FE6-E207-4089-BB06-95575F27CD73}" presName="composite" presStyleCnt="0"/>
      <dgm:spPr/>
    </dgm:pt>
    <dgm:pt modelId="{A0C54C1E-F4F1-448A-AA13-721276BEE51B}" type="pres">
      <dgm:prSet presAssocID="{AC713FE6-E207-4089-BB06-95575F27CD73}" presName="bentUpArrow1" presStyleLbl="alignImgPlace1" presStyleIdx="0" presStyleCnt="3"/>
      <dgm:spPr/>
    </dgm:pt>
    <dgm:pt modelId="{9EB0D482-6629-41F9-9D7C-B0938A7FC3D5}" type="pres">
      <dgm:prSet presAssocID="{AC713FE6-E207-4089-BB06-95575F27CD73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3E065EF-3F2E-4342-97A2-8EE985188B33}" type="pres">
      <dgm:prSet presAssocID="{AC713FE6-E207-4089-BB06-95575F27CD73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CBCEDB8-6D00-4A1C-BC78-237ED011185D}" type="pres">
      <dgm:prSet presAssocID="{DB83111D-E50C-4C6E-B9AF-01E0215C9482}" presName="sibTrans" presStyleCnt="0"/>
      <dgm:spPr/>
    </dgm:pt>
    <dgm:pt modelId="{D211C704-4CE8-42F8-9280-3F2B2FD2B355}" type="pres">
      <dgm:prSet presAssocID="{88563F14-A13B-4543-A3A9-074AFA85EC28}" presName="composite" presStyleCnt="0"/>
      <dgm:spPr/>
    </dgm:pt>
    <dgm:pt modelId="{29CA95F5-274B-4203-88E8-55099F8E27FE}" type="pres">
      <dgm:prSet presAssocID="{88563F14-A13B-4543-A3A9-074AFA85EC28}" presName="bentUpArrow1" presStyleLbl="alignImgPlace1" presStyleIdx="1" presStyleCnt="3"/>
      <dgm:spPr/>
    </dgm:pt>
    <dgm:pt modelId="{003D34DB-91C5-4945-811B-5A4843184ABC}" type="pres">
      <dgm:prSet presAssocID="{88563F14-A13B-4543-A3A9-074AFA85EC28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4732CFD-C083-4913-BA8C-A0ACCB4F8CB8}" type="pres">
      <dgm:prSet presAssocID="{88563F14-A13B-4543-A3A9-074AFA85EC28}" presName="ChildText" presStyleLbl="revTx" presStyleIdx="1" presStyleCnt="3" custScaleX="251698" custLinFactX="200000" custLinFactNeighborX="295650" custLinFactNeighborY="2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B136762-FF78-4790-ABC0-15A6BE38FFF8}" type="pres">
      <dgm:prSet presAssocID="{98E604BC-9E35-4F79-BE5E-2449167212F2}" presName="sibTrans" presStyleCnt="0"/>
      <dgm:spPr/>
    </dgm:pt>
    <dgm:pt modelId="{9E08C89B-D6BB-4F55-B00C-9F81E2BEA815}" type="pres">
      <dgm:prSet presAssocID="{21A57631-A166-4330-A189-CF1364C079AD}" presName="composite" presStyleCnt="0"/>
      <dgm:spPr/>
    </dgm:pt>
    <dgm:pt modelId="{D512D446-C6C4-4774-A56D-2516B9A1BB03}" type="pres">
      <dgm:prSet presAssocID="{21A57631-A166-4330-A189-CF1364C079AD}" presName="bentUpArrow1" presStyleLbl="alignImgPlace1" presStyleIdx="2" presStyleCnt="3"/>
      <dgm:spPr/>
    </dgm:pt>
    <dgm:pt modelId="{9E4DFB85-0B88-4142-ADF0-A2B46F83CF55}" type="pres">
      <dgm:prSet presAssocID="{21A57631-A166-4330-A189-CF1364C079AD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C949E95-6255-4199-989C-D2EB9876B338}" type="pres">
      <dgm:prSet presAssocID="{21A57631-A166-4330-A189-CF1364C079AD}" presName="ChildText" presStyleLbl="revTx" presStyleIdx="2" presStyleCnt="3" custScaleX="136415" custLinFactNeighborX="23233" custLinFactNeighborY="2435">
        <dgm:presLayoutVars>
          <dgm:chMax val="0"/>
          <dgm:chPref val="0"/>
          <dgm:bulletEnabled val="1"/>
        </dgm:presLayoutVars>
      </dgm:prSet>
      <dgm:spPr/>
    </dgm:pt>
    <dgm:pt modelId="{2765F2EF-1909-40D6-BEBD-2601030F1CA4}" type="pres">
      <dgm:prSet presAssocID="{53A06B5F-8B23-4C4D-87B9-4C87C24226F2}" presName="sibTrans" presStyleCnt="0"/>
      <dgm:spPr/>
    </dgm:pt>
    <dgm:pt modelId="{21FEDAB8-1DB3-43AE-8A82-F8F537C04B84}" type="pres">
      <dgm:prSet presAssocID="{B76E5394-2DCB-4A14-89F5-F519B371A0A3}" presName="composite" presStyleCnt="0"/>
      <dgm:spPr/>
    </dgm:pt>
    <dgm:pt modelId="{B5D6778B-2ECB-4117-8CB6-B7A9345C8EA7}" type="pres">
      <dgm:prSet presAssocID="{B76E5394-2DCB-4A14-89F5-F519B371A0A3}" presName="ParentText" presStyleLbl="node1" presStyleIdx="3" presStyleCnt="4" custScaleX="144796" custScaleY="148461" custLinFactNeighborX="-5891" custLinFactNeighborY="3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0549ADC-7487-4B48-9008-5576E1D50124}" type="presOf" srcId="{BC327052-A861-4097-89BF-54C475655095}" destId="{DEDBB259-141B-46E1-92C3-E70750D9178C}" srcOrd="0" destOrd="0" presId="urn:microsoft.com/office/officeart/2005/8/layout/StepDownProcess"/>
    <dgm:cxn modelId="{A1768CF4-D93D-428A-8018-64C16557A2FA}" type="presOf" srcId="{AC713FE6-E207-4089-BB06-95575F27CD73}" destId="{9EB0D482-6629-41F9-9D7C-B0938A7FC3D5}" srcOrd="0" destOrd="0" presId="urn:microsoft.com/office/officeart/2005/8/layout/StepDownProcess"/>
    <dgm:cxn modelId="{A6B9CF98-E110-4E7A-8835-19E72B674D38}" srcId="{BC327052-A861-4097-89BF-54C475655095}" destId="{21A57631-A166-4330-A189-CF1364C079AD}" srcOrd="2" destOrd="0" parTransId="{B310BDC0-A065-4E84-9330-44AA0F2E0271}" sibTransId="{53A06B5F-8B23-4C4D-87B9-4C87C24226F2}"/>
    <dgm:cxn modelId="{7856821C-A185-48C0-AD7D-CB3194790A31}" srcId="{AC713FE6-E207-4089-BB06-95575F27CD73}" destId="{391DD483-048B-428C-912D-41F3227A6E6B}" srcOrd="0" destOrd="0" parTransId="{A6A64B85-1B95-42CD-8899-E6CF5BE1F867}" sibTransId="{56542E82-E7DB-4A31-85E3-1F45C5770386}"/>
    <dgm:cxn modelId="{6F8280A6-0CDB-4C4F-95D6-08C38280672A}" type="presOf" srcId="{5D5E6D6F-F665-4F73-BF91-F67F1FB4FFA3}" destId="{B4732CFD-C083-4913-BA8C-A0ACCB4F8CB8}" srcOrd="0" destOrd="0" presId="urn:microsoft.com/office/officeart/2005/8/layout/StepDownProcess"/>
    <dgm:cxn modelId="{FE34F25E-1DE8-4A36-AE9D-72D30855105F}" type="presOf" srcId="{21A57631-A166-4330-A189-CF1364C079AD}" destId="{9E4DFB85-0B88-4142-ADF0-A2B46F83CF55}" srcOrd="0" destOrd="0" presId="urn:microsoft.com/office/officeart/2005/8/layout/StepDownProcess"/>
    <dgm:cxn modelId="{56BBA1F4-70B8-48F6-B5E4-9CCA2B15F46D}" srcId="{BC327052-A861-4097-89BF-54C475655095}" destId="{B76E5394-2DCB-4A14-89F5-F519B371A0A3}" srcOrd="3" destOrd="0" parTransId="{AC862239-1EED-4F19-9C63-5B9905406446}" sibTransId="{C2C83849-9067-43CE-8D26-15FEFBECE6D0}"/>
    <dgm:cxn modelId="{D9519E4C-54CB-4767-9732-AED3B397DA48}" type="presOf" srcId="{391DD483-048B-428C-912D-41F3227A6E6B}" destId="{73E065EF-3F2E-4342-97A2-8EE985188B33}" srcOrd="0" destOrd="0" presId="urn:microsoft.com/office/officeart/2005/8/layout/StepDownProcess"/>
    <dgm:cxn modelId="{63CC127B-4143-4F2C-886B-9563B6321D7B}" type="presOf" srcId="{B76E5394-2DCB-4A14-89F5-F519B371A0A3}" destId="{B5D6778B-2ECB-4117-8CB6-B7A9345C8EA7}" srcOrd="0" destOrd="0" presId="urn:microsoft.com/office/officeart/2005/8/layout/StepDownProcess"/>
    <dgm:cxn modelId="{4D3E7013-F9A1-4E4D-8F11-41FAD66AE6A6}" srcId="{BC327052-A861-4097-89BF-54C475655095}" destId="{AC713FE6-E207-4089-BB06-95575F27CD73}" srcOrd="0" destOrd="0" parTransId="{CD76D60F-14CD-4AB5-A3E2-C646F8A0A9D1}" sibTransId="{DB83111D-E50C-4C6E-B9AF-01E0215C9482}"/>
    <dgm:cxn modelId="{2940C1E9-147A-4AC1-813E-845BC9282C84}" srcId="{BC327052-A861-4097-89BF-54C475655095}" destId="{88563F14-A13B-4543-A3A9-074AFA85EC28}" srcOrd="1" destOrd="0" parTransId="{D2E08630-A846-42E8-A9AF-5FECBA0FAD61}" sibTransId="{98E604BC-9E35-4F79-BE5E-2449167212F2}"/>
    <dgm:cxn modelId="{5946D248-CED3-4AF2-95F7-1C0316B18B73}" type="presOf" srcId="{88563F14-A13B-4543-A3A9-074AFA85EC28}" destId="{003D34DB-91C5-4945-811B-5A4843184ABC}" srcOrd="0" destOrd="0" presId="urn:microsoft.com/office/officeart/2005/8/layout/StepDownProcess"/>
    <dgm:cxn modelId="{65A5FAD8-4140-458F-93E6-CAB106C36AC4}" srcId="{88563F14-A13B-4543-A3A9-074AFA85EC28}" destId="{5D5E6D6F-F665-4F73-BF91-F67F1FB4FFA3}" srcOrd="0" destOrd="0" parTransId="{D6BF41FF-F728-4034-99B7-1B7A0F404E60}" sibTransId="{5E49B453-DD42-43F3-A893-FFFAD70CBCED}"/>
    <dgm:cxn modelId="{6D177270-83B4-4A73-9B82-B6CED10B0B80}" type="presParOf" srcId="{DEDBB259-141B-46E1-92C3-E70750D9178C}" destId="{9A7EC5D4-BD12-4207-AB08-C1A9788FD3F8}" srcOrd="0" destOrd="0" presId="urn:microsoft.com/office/officeart/2005/8/layout/StepDownProcess"/>
    <dgm:cxn modelId="{3BBD4806-EA00-48A1-AA34-4063D8D6FD92}" type="presParOf" srcId="{9A7EC5D4-BD12-4207-AB08-C1A9788FD3F8}" destId="{A0C54C1E-F4F1-448A-AA13-721276BEE51B}" srcOrd="0" destOrd="0" presId="urn:microsoft.com/office/officeart/2005/8/layout/StepDownProcess"/>
    <dgm:cxn modelId="{289F1B3D-D97C-4328-823D-60F080209F81}" type="presParOf" srcId="{9A7EC5D4-BD12-4207-AB08-C1A9788FD3F8}" destId="{9EB0D482-6629-41F9-9D7C-B0938A7FC3D5}" srcOrd="1" destOrd="0" presId="urn:microsoft.com/office/officeart/2005/8/layout/StepDownProcess"/>
    <dgm:cxn modelId="{509C4893-D35F-4C8B-846E-CA8FF7425972}" type="presParOf" srcId="{9A7EC5D4-BD12-4207-AB08-C1A9788FD3F8}" destId="{73E065EF-3F2E-4342-97A2-8EE985188B33}" srcOrd="2" destOrd="0" presId="urn:microsoft.com/office/officeart/2005/8/layout/StepDownProcess"/>
    <dgm:cxn modelId="{2EB76A38-AA14-4B94-8504-9EA3A541FC78}" type="presParOf" srcId="{DEDBB259-141B-46E1-92C3-E70750D9178C}" destId="{7CBCEDB8-6D00-4A1C-BC78-237ED011185D}" srcOrd="1" destOrd="0" presId="urn:microsoft.com/office/officeart/2005/8/layout/StepDownProcess"/>
    <dgm:cxn modelId="{BFAC17B4-CCAF-4020-AC8F-B4E200A7D9D4}" type="presParOf" srcId="{DEDBB259-141B-46E1-92C3-E70750D9178C}" destId="{D211C704-4CE8-42F8-9280-3F2B2FD2B355}" srcOrd="2" destOrd="0" presId="urn:microsoft.com/office/officeart/2005/8/layout/StepDownProcess"/>
    <dgm:cxn modelId="{CFBF60E4-63F2-41C8-AEC3-25CDC8659FFB}" type="presParOf" srcId="{D211C704-4CE8-42F8-9280-3F2B2FD2B355}" destId="{29CA95F5-274B-4203-88E8-55099F8E27FE}" srcOrd="0" destOrd="0" presId="urn:microsoft.com/office/officeart/2005/8/layout/StepDownProcess"/>
    <dgm:cxn modelId="{1F816AAA-8B94-42ED-94D6-7AA680C4B0CB}" type="presParOf" srcId="{D211C704-4CE8-42F8-9280-3F2B2FD2B355}" destId="{003D34DB-91C5-4945-811B-5A4843184ABC}" srcOrd="1" destOrd="0" presId="urn:microsoft.com/office/officeart/2005/8/layout/StepDownProcess"/>
    <dgm:cxn modelId="{F488AB85-72C5-4B62-9F37-01C84A4DB566}" type="presParOf" srcId="{D211C704-4CE8-42F8-9280-3F2B2FD2B355}" destId="{B4732CFD-C083-4913-BA8C-A0ACCB4F8CB8}" srcOrd="2" destOrd="0" presId="urn:microsoft.com/office/officeart/2005/8/layout/StepDownProcess"/>
    <dgm:cxn modelId="{F6EB450D-62C0-410E-A465-D71B2F05943C}" type="presParOf" srcId="{DEDBB259-141B-46E1-92C3-E70750D9178C}" destId="{FB136762-FF78-4790-ABC0-15A6BE38FFF8}" srcOrd="3" destOrd="0" presId="urn:microsoft.com/office/officeart/2005/8/layout/StepDownProcess"/>
    <dgm:cxn modelId="{59987D43-C001-4F83-9F1E-096CE296B33C}" type="presParOf" srcId="{DEDBB259-141B-46E1-92C3-E70750D9178C}" destId="{9E08C89B-D6BB-4F55-B00C-9F81E2BEA815}" srcOrd="4" destOrd="0" presId="urn:microsoft.com/office/officeart/2005/8/layout/StepDownProcess"/>
    <dgm:cxn modelId="{89A32977-42CF-4A3E-AFB7-331C926880FC}" type="presParOf" srcId="{9E08C89B-D6BB-4F55-B00C-9F81E2BEA815}" destId="{D512D446-C6C4-4774-A56D-2516B9A1BB03}" srcOrd="0" destOrd="0" presId="urn:microsoft.com/office/officeart/2005/8/layout/StepDownProcess"/>
    <dgm:cxn modelId="{20D61FD9-9EFA-4CA4-80D3-940E8671D114}" type="presParOf" srcId="{9E08C89B-D6BB-4F55-B00C-9F81E2BEA815}" destId="{9E4DFB85-0B88-4142-ADF0-A2B46F83CF55}" srcOrd="1" destOrd="0" presId="urn:microsoft.com/office/officeart/2005/8/layout/StepDownProcess"/>
    <dgm:cxn modelId="{EC6C6532-B8F6-43A0-A05B-AE97BF55E4D9}" type="presParOf" srcId="{9E08C89B-D6BB-4F55-B00C-9F81E2BEA815}" destId="{EC949E95-6255-4199-989C-D2EB9876B338}" srcOrd="2" destOrd="0" presId="urn:microsoft.com/office/officeart/2005/8/layout/StepDownProcess"/>
    <dgm:cxn modelId="{1AB592D0-1AE4-451A-9E3D-1120A7E1E0E0}" type="presParOf" srcId="{DEDBB259-141B-46E1-92C3-E70750D9178C}" destId="{2765F2EF-1909-40D6-BEBD-2601030F1CA4}" srcOrd="5" destOrd="0" presId="urn:microsoft.com/office/officeart/2005/8/layout/StepDownProcess"/>
    <dgm:cxn modelId="{FC9BE30E-388B-4981-BBFF-A40D1E14C83B}" type="presParOf" srcId="{DEDBB259-141B-46E1-92C3-E70750D9178C}" destId="{21FEDAB8-1DB3-43AE-8A82-F8F537C04B84}" srcOrd="6" destOrd="0" presId="urn:microsoft.com/office/officeart/2005/8/layout/StepDownProcess"/>
    <dgm:cxn modelId="{71FF14B9-133C-4CF9-9BA7-91AB1C4B5C32}" type="presParOf" srcId="{21FEDAB8-1DB3-43AE-8A82-F8F537C04B84}" destId="{B5D6778B-2ECB-4117-8CB6-B7A9345C8EA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54C1E-F4F1-448A-AA13-721276BEE51B}">
      <dsp:nvSpPr>
        <dsp:cNvPr id="0" name=""/>
        <dsp:cNvSpPr/>
      </dsp:nvSpPr>
      <dsp:spPr>
        <a:xfrm rot="5400000">
          <a:off x="500122" y="1127068"/>
          <a:ext cx="1000915" cy="11395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0D482-6629-41F9-9D7C-B0938A7FC3D5}">
      <dsp:nvSpPr>
        <dsp:cNvPr id="0" name=""/>
        <dsp:cNvSpPr/>
      </dsp:nvSpPr>
      <dsp:spPr>
        <a:xfrm>
          <a:off x="234940" y="17534"/>
          <a:ext cx="1684951" cy="117941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>
              <a:latin typeface="+mn-lt"/>
              <a:ea typeface="メイリオ" panose="020B0604030504040204" pitchFamily="50" charset="-128"/>
            </a:rPr>
            <a:t>Enrollment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N = 3610</a:t>
          </a:r>
          <a:endParaRPr kumimoji="1" lang="ja-JP" altLang="en-US" sz="20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292524" y="75118"/>
        <a:ext cx="1569783" cy="1064243"/>
      </dsp:txXfrm>
    </dsp:sp>
    <dsp:sp modelId="{73E065EF-3F2E-4342-97A2-8EE985188B33}">
      <dsp:nvSpPr>
        <dsp:cNvPr id="0" name=""/>
        <dsp:cNvSpPr/>
      </dsp:nvSpPr>
      <dsp:spPr>
        <a:xfrm>
          <a:off x="1919892" y="130018"/>
          <a:ext cx="1225473" cy="953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ja-JP" altLang="en-US" sz="1800" kern="1200" dirty="0"/>
        </a:p>
      </dsp:txBody>
      <dsp:txXfrm>
        <a:off x="1919892" y="130018"/>
        <a:ext cx="1225473" cy="953252"/>
      </dsp:txXfrm>
    </dsp:sp>
    <dsp:sp modelId="{29CA95F5-274B-4203-88E8-55099F8E27FE}">
      <dsp:nvSpPr>
        <dsp:cNvPr id="0" name=""/>
        <dsp:cNvSpPr/>
      </dsp:nvSpPr>
      <dsp:spPr>
        <a:xfrm rot="5400000">
          <a:off x="1897126" y="2451937"/>
          <a:ext cx="1000915" cy="11395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D34DB-91C5-4945-811B-5A4843184ABC}">
      <dsp:nvSpPr>
        <dsp:cNvPr id="0" name=""/>
        <dsp:cNvSpPr/>
      </dsp:nvSpPr>
      <dsp:spPr>
        <a:xfrm>
          <a:off x="1631944" y="1342402"/>
          <a:ext cx="1684951" cy="117941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Positive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N = 77</a:t>
          </a:r>
          <a:endParaRPr kumimoji="1" lang="ja-JP" altLang="en-US" sz="20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1689528" y="1399986"/>
        <a:ext cx="1569783" cy="1064243"/>
      </dsp:txXfrm>
    </dsp:sp>
    <dsp:sp modelId="{B4732CFD-C083-4913-BA8C-A0ACCB4F8CB8}">
      <dsp:nvSpPr>
        <dsp:cNvPr id="0" name=""/>
        <dsp:cNvSpPr/>
      </dsp:nvSpPr>
      <dsp:spPr>
        <a:xfrm>
          <a:off x="4016143" y="1668205"/>
          <a:ext cx="3084492" cy="953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ja-JP" altLang="en-US" sz="1800" kern="1200" dirty="0"/>
        </a:p>
      </dsp:txBody>
      <dsp:txXfrm>
        <a:off x="4016143" y="1668205"/>
        <a:ext cx="3084492" cy="953252"/>
      </dsp:txXfrm>
    </dsp:sp>
    <dsp:sp modelId="{D512D446-C6C4-4774-A56D-2516B9A1BB03}">
      <dsp:nvSpPr>
        <dsp:cNvPr id="0" name=""/>
        <dsp:cNvSpPr/>
      </dsp:nvSpPr>
      <dsp:spPr>
        <a:xfrm rot="5400000">
          <a:off x="3294130" y="3776805"/>
          <a:ext cx="1000915" cy="11395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DFB85-0B88-4142-ADF0-A2B46F83CF55}">
      <dsp:nvSpPr>
        <dsp:cNvPr id="0" name=""/>
        <dsp:cNvSpPr/>
      </dsp:nvSpPr>
      <dsp:spPr>
        <a:xfrm>
          <a:off x="3028948" y="2667271"/>
          <a:ext cx="1684951" cy="117941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>
              <a:latin typeface="+mn-lt"/>
              <a:ea typeface="メイリオ" panose="020B0604030504040204" pitchFamily="50" charset="-128"/>
            </a:rPr>
            <a:t>Imaging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>
              <a:latin typeface="+mn-lt"/>
              <a:ea typeface="メイリオ" panose="020B0604030504040204" pitchFamily="50" charset="-128"/>
            </a:rPr>
            <a:t>N = 40</a:t>
          </a:r>
          <a:endParaRPr kumimoji="1" lang="ja-JP" altLang="en-US" sz="2000" b="1" kern="1200" dirty="0">
            <a:latin typeface="+mn-lt"/>
            <a:ea typeface="メイリオ" panose="020B0604030504040204" pitchFamily="50" charset="-128"/>
          </a:endParaRPr>
        </a:p>
      </dsp:txBody>
      <dsp:txXfrm>
        <a:off x="3086532" y="2724855"/>
        <a:ext cx="1569783" cy="1064243"/>
      </dsp:txXfrm>
    </dsp:sp>
    <dsp:sp modelId="{EC949E95-6255-4199-989C-D2EB9876B338}">
      <dsp:nvSpPr>
        <dsp:cNvPr id="0" name=""/>
        <dsp:cNvSpPr/>
      </dsp:nvSpPr>
      <dsp:spPr>
        <a:xfrm>
          <a:off x="4775486" y="2802966"/>
          <a:ext cx="1671729" cy="953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D6778B-2ECB-4117-8CB6-B7A9345C8EA7}">
      <dsp:nvSpPr>
        <dsp:cNvPr id="0" name=""/>
        <dsp:cNvSpPr/>
      </dsp:nvSpPr>
      <dsp:spPr>
        <a:xfrm>
          <a:off x="4326692" y="3995831"/>
          <a:ext cx="2439742" cy="17509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Any diseases of pancreas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>
              <a:latin typeface="メイリオ" panose="020B0604030504040204" pitchFamily="50" charset="-128"/>
              <a:ea typeface="メイリオ" panose="020B0604030504040204" pitchFamily="50" charset="-128"/>
            </a:rPr>
            <a:t>N = 18</a:t>
          </a:r>
          <a:endParaRPr kumimoji="1" lang="ja-JP" altLang="en-US" sz="2000" b="1" kern="1200" dirty="0">
            <a:latin typeface="メイリオ" panose="020B0604030504040204" pitchFamily="50" charset="-128"/>
            <a:ea typeface="メイリオ" panose="020B0604030504040204" pitchFamily="50" charset="-128"/>
          </a:endParaRPr>
        </a:p>
      </dsp:txBody>
      <dsp:txXfrm>
        <a:off x="4412182" y="4081321"/>
        <a:ext cx="2268762" cy="1579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3DBB5-4E91-4380-BC94-0E5BBAC3EDB7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A1E41-0D9B-4A99-B05C-1D643B4417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4743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Thank you very much for inviting me.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</a:t>
            </a:r>
            <a:r>
              <a:rPr kumimoji="1" lang="en-US" altLang="ja-JP" baseline="0" dirty="0"/>
              <a:t> am </a:t>
            </a:r>
            <a:r>
              <a:rPr kumimoji="1" lang="en-US" altLang="ja-JP" baseline="0" dirty="0" smtClean="0"/>
              <a:t>Honda </a:t>
            </a:r>
            <a:r>
              <a:rPr kumimoji="1" lang="en-US" altLang="ja-JP" baseline="0" dirty="0"/>
              <a:t>from National Cancer Center.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Today,</a:t>
            </a:r>
            <a:r>
              <a:rPr kumimoji="1" lang="ja-JP" altLang="en-US" baseline="0" dirty="0"/>
              <a:t> </a:t>
            </a:r>
            <a:r>
              <a:rPr kumimoji="1" lang="en-US" altLang="ja-JP" baseline="0" dirty="0"/>
              <a:t>I would like to talk about a plasma biomarker for the detection of early-stage pancreatic cancer and risk diseases for pancreatic malignancy using antibodies for apolipoprotein A2 isoforms.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A1E41-0D9B-4A99-B05C-1D643B4417D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28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This slide shows the results for the pancreatic reference set from NCI EDRN.</a:t>
            </a:r>
            <a:endParaRPr lang="ja-JP" altLang="ja-JP" dirty="0"/>
          </a:p>
          <a:p>
            <a:r>
              <a:rPr lang="en-US" altLang="ja-JP" dirty="0"/>
              <a:t>A statistically significant reduction in apoA2-ATQ/AT was observed for patients with chronic pancreatitis, stage-IA/IB/IIA pancreatic cancer, and stage-IIB pancreatic cancer in comparison with healthy controls.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There were 61 healthy controls, 62 cases of chronic pancreatitis, 31 cases of acute benign biliary obstruction, and 97 cases of stage-I or stage-II pancreatic cancer.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0345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The AUC value of CA19-9 was 0.783 and could be used distinguish patients with stage-I and stage-II pancreatic cancer, whereas the AUC value of apoA2-ATQ/AT was 0.809.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Thus, the AUC value of apoA2-ATQ/AT was higher than that of CA19-9.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7561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This slide shows the results of ROC analysis with apoA2 isoforms and CA19-9.</a:t>
            </a:r>
            <a:endParaRPr lang="ja-JP" altLang="ja-JP" dirty="0"/>
          </a:p>
          <a:p>
            <a:r>
              <a:rPr lang="en-US" altLang="ja-JP" dirty="0"/>
              <a:t>Notably,</a:t>
            </a:r>
            <a:r>
              <a:rPr lang="en-US" altLang="ja-JP" baseline="0" dirty="0"/>
              <a:t> c</a:t>
            </a:r>
            <a:r>
              <a:rPr lang="en-US" altLang="ja-JP" dirty="0"/>
              <a:t>ombination analysis with CA19-9 and apoA2 isoforms significantly improved the AUC value of a single assay of CA19-9, from 0.783 to 0.879.</a:t>
            </a:r>
            <a:endParaRPr lang="ja-JP" altLang="ja-JP" dirty="0"/>
          </a:p>
          <a:p>
            <a:r>
              <a:rPr lang="en-US" altLang="ja-JP" dirty="0"/>
              <a:t>The AUC value increased</a:t>
            </a:r>
            <a:r>
              <a:rPr lang="en-US" altLang="ja-JP" baseline="0" dirty="0"/>
              <a:t> by</a:t>
            </a:r>
            <a:r>
              <a:rPr lang="en-US" altLang="ja-JP" dirty="0"/>
              <a:t> approximately 0.1. The 95% confidence interval of the improved AUC value ranged from 0.04 to 0.169, and was statistically significant.</a:t>
            </a:r>
            <a:endParaRPr lang="ja-JP" altLang="ja-JP" dirty="0"/>
          </a:p>
          <a:p>
            <a:r>
              <a:rPr lang="en-US" altLang="ja-JP" dirty="0"/>
              <a:t>Thus, the validation study conducted by NCI EDRN confirmed the diagnostic accuracy of our ELISA kit for apoA2 isoforms.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860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We</a:t>
            </a:r>
            <a:r>
              <a:rPr kumimoji="1" lang="en-US" altLang="ja-JP" baseline="0" dirty="0"/>
              <a:t> recently organized </a:t>
            </a:r>
            <a:r>
              <a:rPr lang="en-US" altLang="ja-JP" dirty="0"/>
              <a:t>the Kobe Pancreatic Cancer Screening Network to conduct </a:t>
            </a:r>
            <a:r>
              <a:rPr kumimoji="1" lang="en-US" altLang="ja-JP" baseline="0" dirty="0"/>
              <a:t>a</a:t>
            </a:r>
            <a:r>
              <a:rPr kumimoji="1" lang="en-US" altLang="ja-JP" dirty="0"/>
              <a:t> </a:t>
            </a:r>
            <a:r>
              <a:rPr kumimoji="1" lang="en-US" altLang="ja-JP" baseline="0" dirty="0"/>
              <a:t>proof of concept study for pancreatic cancer screening using </a:t>
            </a:r>
            <a:r>
              <a:rPr lang="en-US" altLang="ja-JP" dirty="0"/>
              <a:t>apoA2 isoforms as</a:t>
            </a:r>
            <a:r>
              <a:rPr kumimoji="1" lang="en-US" altLang="ja-JP" baseline="0" dirty="0"/>
              <a:t> biomarkers. </a:t>
            </a:r>
            <a:r>
              <a:rPr lang="en-US" altLang="ja-JP" dirty="0"/>
              <a:t>This network screened</a:t>
            </a:r>
            <a:r>
              <a:rPr lang="en-US" altLang="ja-JP" baseline="0" dirty="0"/>
              <a:t> for </a:t>
            </a:r>
            <a:r>
              <a:rPr lang="en-US" altLang="ja-JP" dirty="0"/>
              <a:t>early-stage pancreatic cancer and risk diseases of pancreatic malignancies using apoA2 isoforms with support from </a:t>
            </a:r>
            <a:r>
              <a:rPr lang="en-US" altLang="ja-JP" u="sng" dirty="0"/>
              <a:t>AMED.</a:t>
            </a:r>
          </a:p>
          <a:p>
            <a:endParaRPr lang="en-US" altLang="ja-JP" u="sng" dirty="0"/>
          </a:p>
          <a:p>
            <a:r>
              <a:rPr lang="en-US" altLang="ja-JP" dirty="0"/>
              <a:t>This is a Japanese poster for recruiting patients for this screening.</a:t>
            </a:r>
            <a:endParaRPr lang="ja-JP" altLang="ja-JP" dirty="0"/>
          </a:p>
          <a:p>
            <a:r>
              <a:rPr lang="en-US" altLang="ja-JP" dirty="0"/>
              <a:t>Seven cancer screening centers in four prefectures are participating in the Kobe Pancreatic Cancer Screening Network.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6681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The aim of this project is to develop an efficient method to screen for pancreatic cancer.</a:t>
            </a:r>
            <a:endParaRPr lang="ja-JP" altLang="ja-JP" dirty="0"/>
          </a:p>
          <a:p>
            <a:r>
              <a:rPr lang="en-US" altLang="ja-JP" dirty="0"/>
              <a:t>This slide shows a schematic of this clinical development.</a:t>
            </a:r>
            <a:endParaRPr lang="ja-JP" altLang="ja-JP" dirty="0"/>
          </a:p>
          <a:p>
            <a:r>
              <a:rPr lang="en-US" altLang="ja-JP" dirty="0"/>
              <a:t>First, patients were enrolled at the Kobe Pancreatic Cancer Screening Network. After obtaining informed consent, blood was</a:t>
            </a:r>
            <a:r>
              <a:rPr lang="en-US" altLang="ja-JP" baseline="0" dirty="0"/>
              <a:t> </a:t>
            </a:r>
            <a:r>
              <a:rPr lang="en-US" altLang="ja-JP" dirty="0"/>
              <a:t>collected from the enrolled patients. The plasma levels of apoA2 isoforms were measured using the apoA2 ELISA kit, and the results returned to the patients. A second screening with imaging was recommended for patients presenting abnormalities in the apoA2 </a:t>
            </a:r>
            <a:r>
              <a:rPr lang="en-US" altLang="ja-JP" u="sng" dirty="0"/>
              <a:t>isoform level.</a:t>
            </a:r>
            <a:r>
              <a:rPr lang="en-US" altLang="ja-JP" dirty="0"/>
              <a:t> </a:t>
            </a:r>
            <a:endParaRPr lang="en-US" altLang="ja-JP" b="1" dirty="0"/>
          </a:p>
          <a:p>
            <a:r>
              <a:rPr lang="en-US" altLang="ja-JP" dirty="0"/>
              <a:t>The final diagnosis was reported to the </a:t>
            </a:r>
            <a:r>
              <a:rPr lang="en-US" altLang="ja-JP" dirty="0" smtClean="0"/>
              <a:t>patients. We </a:t>
            </a:r>
            <a:r>
              <a:rPr lang="en-US" altLang="ja-JP" dirty="0"/>
              <a:t>would like to enroll between 5000 and 10000 cases in this project.</a:t>
            </a:r>
            <a:endParaRPr lang="ja-JP" altLang="ja-JP" dirty="0"/>
          </a:p>
          <a:p>
            <a:r>
              <a:rPr lang="en-US" altLang="ja-JP" dirty="0"/>
              <a:t>We would also like to identify the clinical profile of false-positive patients from these data.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6978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shows the results of an interim analysis of pancreatic cancer screening using apoA2-I.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Subjects were enrolled from 6 screening centers and</a:t>
            </a:r>
            <a:r>
              <a:rPr kumimoji="1" lang="en-US" altLang="ja-JP" baseline="0" dirty="0"/>
              <a:t> plasma apoA2-I levels were measured.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Forty of 70 positive subjects underwent Dynamic CT, MRCP, or EUS, and 18 subjects were diagnosed with pancreatic diseases:</a:t>
            </a:r>
          </a:p>
          <a:p>
            <a:r>
              <a:rPr kumimoji="1" lang="en-US" altLang="ja-JP" baseline="0" dirty="0"/>
              <a:t>one PDAC, one PNET, six IPMN, two with pancreatic cysts, one AIP, one chronic pancreatitis, and three early stage of CP.</a:t>
            </a:r>
          </a:p>
          <a:p>
            <a:endParaRPr kumimoji="1" lang="en-US" altLang="ja-JP" baseline="0" dirty="0"/>
          </a:p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AB0610-C334-404E-81AC-5A986202100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4622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addition, the risk of pancreatic cancer is being assessed through collaboration with a WHO IARC EPIC study.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EPIC study is one of the largest cohort studies in the world, with more than half a million (</a:t>
            </a:r>
            <a:r>
              <a:rPr kumimoji="1" lang="en-US" altLang="ja-JP" u="sng" dirty="0"/>
              <a:t>521,000) </a:t>
            </a:r>
            <a:r>
              <a:rPr kumimoji="1" lang="en-US" altLang="ja-JP" dirty="0"/>
              <a:t>participants recruited across 10 European countries and followed for almost 15 years. 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A1E41-0D9B-4A99-B05C-1D643B4417D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6475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u="sng" dirty="0"/>
              <a:t>This</a:t>
            </a:r>
            <a:r>
              <a:rPr kumimoji="1" lang="en-US" altLang="ja-JP" u="sng" baseline="0" dirty="0"/>
              <a:t> is the final slide. </a:t>
            </a:r>
            <a:r>
              <a:rPr kumimoji="1" lang="en-US" altLang="ja-JP" b="1" u="none" baseline="0" dirty="0"/>
              <a:t>[There are two more slides]</a:t>
            </a:r>
            <a:endParaRPr kumimoji="1" lang="en-US" altLang="ja-JP" u="sng" baseline="0" dirty="0"/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We are developing an efficient screening method for pancreatic cancer by closely collaborating with NCI EDRN and WHO IARC</a:t>
            </a:r>
            <a:r>
              <a:rPr kumimoji="1" lang="ja-JP" altLang="en-US" baseline="0" dirty="0"/>
              <a:t> </a:t>
            </a:r>
            <a:r>
              <a:rPr kumimoji="1" lang="en-US" altLang="ja-JP" baseline="0" dirty="0"/>
              <a:t>to blindly validate the clinical usefulness of a biomarker to detect early stage pancreatic cancer and to assess the personal risk of pancreatic cancer.</a:t>
            </a:r>
          </a:p>
          <a:p>
            <a:endParaRPr kumimoji="1" lang="en-US" altLang="ja-JP" baseline="0" dirty="0"/>
          </a:p>
          <a:p>
            <a:endParaRPr kumimoji="1" lang="en-US" altLang="ja-JP" baseline="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A1E41-0D9B-4A99-B05C-1D643B4417D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734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D7B9C-4AD1-4DE4-8428-DA07DE0FD9FC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I appreciate the assistance of the many collaborators who worked with me on this project.</a:t>
            </a:r>
            <a:endParaRPr lang="ja-JP" altLang="ja-JP" dirty="0"/>
          </a:p>
          <a:p>
            <a:r>
              <a:rPr lang="en-US" altLang="ja-JP" dirty="0"/>
              <a:t>In particular, I received much support from doctors participating in the multi-institutional study, Dr. </a:t>
            </a:r>
            <a:r>
              <a:rPr lang="en-US" altLang="ja-JP" dirty="0" err="1"/>
              <a:t>Srivastiva</a:t>
            </a:r>
            <a:r>
              <a:rPr lang="en-US" altLang="ja-JP" dirty="0"/>
              <a:t> of NCI, Dr. Felix of Heidelberg University, and Dr. Yoshida and Professor Azuma of Kobe University.</a:t>
            </a:r>
            <a:endParaRPr lang="ja-JP" altLang="ja-JP" dirty="0"/>
          </a:p>
          <a:p>
            <a:r>
              <a:rPr lang="en-US" altLang="ja-JP" dirty="0"/>
              <a:t>This work was supported by the Japan Agency for Medical Research and Development (AMED) Practical Research for Innovation Cancer Control, </a:t>
            </a:r>
            <a:r>
              <a:rPr lang="en-US" altLang="ja-JP" u="sng" dirty="0"/>
              <a:t>P-direct, and AMED CREST</a:t>
            </a:r>
            <a:r>
              <a:rPr lang="en-US" altLang="ja-JP" u="sng"/>
              <a:t>. </a:t>
            </a:r>
            <a:endParaRPr lang="en-US" altLang="ja-JP" dirty="0"/>
          </a:p>
          <a:p>
            <a:r>
              <a:rPr lang="en-US" altLang="ja-JP" dirty="0"/>
              <a:t>Thank you very much.</a:t>
            </a:r>
            <a:endParaRPr lang="ja-JP" altLang="ja-JP" dirty="0"/>
          </a:p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787716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have developed a plasma biomarker for the early detection of pancreatic cancer in collaboration with National Cancer Institute Early Detection Research Network.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We have identified a</a:t>
            </a:r>
            <a:r>
              <a:rPr kumimoji="1" lang="en-US" altLang="ja-JP" baseline="0" dirty="0"/>
              <a:t> </a:t>
            </a:r>
            <a:r>
              <a:rPr kumimoji="1" lang="en-US" altLang="ja-JP" dirty="0"/>
              <a:t>novel plasma biomarker for the early detection of pancreatic cancer</a:t>
            </a:r>
            <a:r>
              <a:rPr kumimoji="1" lang="en-US" altLang="ja-JP" baseline="0" dirty="0"/>
              <a:t> using the </a:t>
            </a:r>
            <a:r>
              <a:rPr kumimoji="1" lang="en-US" altLang="ja-JP" dirty="0"/>
              <a:t>proteomic profiles of patient plasma.</a:t>
            </a:r>
          </a:p>
          <a:p>
            <a:r>
              <a:rPr kumimoji="1" lang="en-US" altLang="ja-JP" dirty="0"/>
              <a:t>The AUC values obtained using</a:t>
            </a:r>
            <a:r>
              <a:rPr kumimoji="1" lang="en-US" altLang="ja-JP" baseline="0" dirty="0"/>
              <a:t> this biomarker </a:t>
            </a:r>
            <a:r>
              <a:rPr kumimoji="1" lang="en-US" altLang="ja-JP" dirty="0"/>
              <a:t>could distinguish patients with pancreatic cancer more</a:t>
            </a:r>
            <a:r>
              <a:rPr kumimoji="1" lang="en-US" altLang="ja-JP" baseline="0" dirty="0"/>
              <a:t> accurately </a:t>
            </a:r>
            <a:r>
              <a:rPr kumimoji="1" lang="en-US" altLang="ja-JP" dirty="0"/>
              <a:t>than the AUC values obtained using CA19-9, the current major biomarker for pancreatic cancer. These data were validated in a multi-institutional study in Japan.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National Cancer Institute Early Detection Research Network NCI IDRN blindly validated the clinical utility of this new biomarker using a reference set of pancreatic cancer samples.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We have begun experimental pancreatic cancer screening of</a:t>
            </a:r>
            <a:r>
              <a:rPr kumimoji="1" lang="en-US" altLang="ja-JP" baseline="0" dirty="0"/>
              <a:t> the</a:t>
            </a:r>
            <a:r>
              <a:rPr kumimoji="1" lang="en-US" altLang="ja-JP" dirty="0"/>
              <a:t> general population using this biomarker, with</a:t>
            </a:r>
            <a:r>
              <a:rPr kumimoji="1" lang="en-US" altLang="ja-JP" baseline="0" dirty="0"/>
              <a:t> the </a:t>
            </a:r>
            <a:r>
              <a:rPr kumimoji="1" lang="en-US" altLang="ja-JP" dirty="0"/>
              <a:t>support of the AMED.</a:t>
            </a:r>
            <a:r>
              <a:rPr kumimoji="1" lang="en-US" altLang="ja-JP" b="1" dirty="0"/>
              <a:t> [Why</a:t>
            </a:r>
            <a:r>
              <a:rPr kumimoji="1" lang="en-US" altLang="ja-JP" b="1" baseline="0" dirty="0"/>
              <a:t> is this slide here, after the acknowledgments? It repeats what you’ve already said]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2A46-7446-41C0-8602-5F8BE5FEC92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0122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shows the unmet medical needs for early detection of pancreatic cancer.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One such need</a:t>
            </a:r>
            <a:r>
              <a:rPr kumimoji="1" lang="en-US" altLang="ja-JP" baseline="0" dirty="0"/>
              <a:t> is a minimally invasive screening tool for detecting the early stage of pancreatic cancer and premalignant lesions.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Another need is cost effective screening methods for detecting the early stage of pancreatic cancer.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Such tools and methods will allow the development of efficient strategies for pancreatic cancer screening and are necessary for reducing mortality due to pancreatic cancer. 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This scheme shows one screening strategy for pancreatic cancer.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Subjects at risk of pancreatic cancer are enriched using a blood test to detect pancreatic cancer or risk diseases, then risk subjects are enriched in a second screening using the blood biomarker and enhanced high resolution imaging.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Mortality due to pancreatic cancer is reduced by early treatment of pancreatic cancer and its risk diseases.</a:t>
            </a:r>
          </a:p>
          <a:p>
            <a:endParaRPr kumimoji="1" lang="en-US" altLang="ja-JP" baseline="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AB0610-C334-404E-81AC-5A986202100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476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0" baseline="0" dirty="0"/>
              <a:t>We attempted to identify a blood biomarker for the efficient screening and early detection of pancreatic cancer using proteomics. </a:t>
            </a:r>
          </a:p>
          <a:p>
            <a:endParaRPr kumimoji="1" lang="en-US" altLang="ja-JP" b="1" baseline="0" dirty="0"/>
          </a:p>
          <a:p>
            <a:r>
              <a:rPr lang="en-US" altLang="ja-JP" dirty="0"/>
              <a:t>We identified one plasma molecule, an isoform of apolipoprotein A2,</a:t>
            </a:r>
            <a:r>
              <a:rPr lang="en-US" altLang="ja-JP" baseline="0" dirty="0"/>
              <a:t> from the plasma proteomic profiles of pancreatic cancer patients</a:t>
            </a:r>
            <a:r>
              <a:rPr lang="en-US" altLang="ja-JP" dirty="0"/>
              <a:t>.</a:t>
            </a:r>
            <a:endParaRPr lang="ja-JP" altLang="ja-JP" dirty="0"/>
          </a:p>
          <a:p>
            <a:r>
              <a:rPr lang="en-US" altLang="ja-JP" baseline="0" dirty="0"/>
              <a:t>Circulating apoA2 consists of 5 different isoforms</a:t>
            </a:r>
            <a:r>
              <a:rPr lang="en-US" altLang="ja-JP" dirty="0"/>
              <a:t>.</a:t>
            </a:r>
            <a:endParaRPr lang="ja-JP" altLang="ja-JP" dirty="0"/>
          </a:p>
          <a:p>
            <a:endParaRPr kumimoji="1" lang="en-US" altLang="ja-JP" b="1" baseline="0" dirty="0"/>
          </a:p>
          <a:p>
            <a:r>
              <a:rPr lang="en-US" altLang="ja-JP" dirty="0"/>
              <a:t>Circulating apoA2 dimerizes, and the</a:t>
            </a:r>
            <a:r>
              <a:rPr lang="en-US" altLang="ja-JP" baseline="0" dirty="0"/>
              <a:t> C-terminal ends of the </a:t>
            </a:r>
            <a:r>
              <a:rPr lang="en-US" altLang="ja-JP" dirty="0"/>
              <a:t>apoA2 isoforms are different. The amino acids of apoA2 were </a:t>
            </a:r>
            <a:r>
              <a:rPr lang="en-US" altLang="ja-JP" u="sng" dirty="0"/>
              <a:t>cleaved from the C-terminal end.</a:t>
            </a:r>
            <a:r>
              <a:rPr lang="en-US" altLang="ja-JP" u="none" dirty="0"/>
              <a:t> </a:t>
            </a:r>
            <a:r>
              <a:rPr lang="en-US" altLang="ja-JP" dirty="0" smtClean="0"/>
              <a:t>We </a:t>
            </a:r>
            <a:r>
              <a:rPr lang="en-US" altLang="ja-JP" dirty="0"/>
              <a:t>named the</a:t>
            </a:r>
            <a:r>
              <a:rPr lang="en-US" altLang="ja-JP" baseline="0" dirty="0"/>
              <a:t> </a:t>
            </a:r>
            <a:r>
              <a:rPr lang="en-US" altLang="ja-JP" u="sng" baseline="0" dirty="0"/>
              <a:t>cleaved dimeric products</a:t>
            </a:r>
            <a:r>
              <a:rPr lang="en-US" altLang="ja-JP" u="sng" dirty="0"/>
              <a:t> </a:t>
            </a:r>
            <a:r>
              <a:rPr lang="en-US" altLang="ja-JP" dirty="0" smtClean="0"/>
              <a:t>apoA2-ATQ/ATQ</a:t>
            </a:r>
            <a:r>
              <a:rPr lang="en-US" altLang="ja-JP" dirty="0"/>
              <a:t>, apoA2-ATQ/AT, apoA2-AT/AT, apoA2-AT/A, and apoA2-A/A.</a:t>
            </a:r>
            <a:endParaRPr lang="ja-JP" altLang="ja-JP" dirty="0"/>
          </a:p>
          <a:p>
            <a:r>
              <a:rPr lang="en-US" altLang="ja-JP" dirty="0"/>
              <a:t>Because these isoforms have different molecular weights, the amount of each isoform in plasma can be measured using matrix-assisted laser desorption ionization–mass spectrometry, abbreviated MALDI–MS.</a:t>
            </a:r>
            <a:endParaRPr lang="ja-JP" altLang="ja-JP" dirty="0"/>
          </a:p>
          <a:p>
            <a:r>
              <a:rPr lang="en-US" altLang="ja-JP" dirty="0"/>
              <a:t>Our previous study demonstrated that apoA2-ATQ/AT is significantly reduced in the plasma of patients with pancreatic cancer in comparison with healthy controls.</a:t>
            </a:r>
            <a:endParaRPr lang="ja-JP" altLang="ja-JP" dirty="0"/>
          </a:p>
          <a:p>
            <a:r>
              <a:rPr lang="en-US" altLang="ja-JP" dirty="0"/>
              <a:t>We recently reported a multi-institutional analysis using mass spectrometry showing that apoA2 isoforms are an important biomarker for detecting early-stage pancreatic cancer.</a:t>
            </a:r>
            <a:endParaRPr lang="ja-JP" altLang="ja-JP" dirty="0"/>
          </a:p>
          <a:p>
            <a:endParaRPr kumimoji="1" lang="en-US" altLang="ja-JP" b="1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C0414-B9C8-4BC5-BD11-2D7019A68526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3145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In conjunction with a Japanese diagnostic company, we have developed ELISA kits to measure the concentration of apoA2 isoforms in the blood stream, thus allowing the </a:t>
            </a:r>
            <a:r>
              <a:rPr kumimoji="1" lang="en-US" altLang="ja-JP" dirty="0"/>
              <a:t>easy</a:t>
            </a:r>
            <a:r>
              <a:rPr kumimoji="1" lang="en-US" altLang="ja-JP" baseline="0" dirty="0"/>
              <a:t> clinical examination of apoA2 isoforms as an early detection biomarker for pancreatic cancer.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These schemes show the ELISA system for measuring apoA2 isoforms.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The results of mass spectrometry and ELISA provided</a:t>
            </a:r>
            <a:r>
              <a:rPr kumimoji="1" lang="en-US" altLang="ja-JP" baseline="0" dirty="0"/>
              <a:t> h</a:t>
            </a:r>
            <a:r>
              <a:rPr kumimoji="1" lang="en-US" altLang="ja-JP" dirty="0"/>
              <a:t>igh correlation coefficients.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594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We analyzed the expression level of circulating apoA2 isoforms in the plasma of healthy controls and patients with pancreatic cancer collected from multiple institutions in Japan.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A </a:t>
            </a:r>
            <a:r>
              <a:rPr lang="en-US" altLang="ja-JP" u="sng" dirty="0"/>
              <a:t>statistically significant</a:t>
            </a:r>
            <a:r>
              <a:rPr lang="en-US" altLang="ja-JP" dirty="0"/>
              <a:t> reduction in apoA2-ATQ/AT was found in all stages of pancreatic cancer in comparison with healthy controls.</a:t>
            </a:r>
            <a:endParaRPr lang="ja-JP" altLang="ja-JP" dirty="0"/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5499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ELISA of apoA2 isoforms revealed a statistically significant reduction in apoA2-ATQ/AT for all stages of pancreatic cancer.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AUC values of apoA2-ATQ/AT were greater than 0.93, including for stage-I and stage-II pancreatic cancer.</a:t>
            </a:r>
          </a:p>
          <a:p>
            <a:r>
              <a:rPr kumimoji="1" lang="en-US" altLang="ja-JP" dirty="0"/>
              <a:t>Moreover, the AUC values of apoA2-ATQ/AT were higher than the values of </a:t>
            </a:r>
            <a:r>
              <a:rPr kumimoji="1" lang="en-US" altLang="ja-JP" u="sng" dirty="0"/>
              <a:t>CA19-9</a:t>
            </a:r>
            <a:r>
              <a:rPr kumimoji="1" lang="en-US" altLang="ja-JP" u="none" dirty="0"/>
              <a:t> </a:t>
            </a:r>
            <a:r>
              <a:rPr kumimoji="1" lang="en-US" altLang="ja-JP" dirty="0" smtClean="0"/>
              <a:t>for </a:t>
            </a:r>
            <a:r>
              <a:rPr kumimoji="1" lang="en-US" altLang="ja-JP" dirty="0"/>
              <a:t>all stages.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727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This slide shows a scatter graph for apoA2-ATQ/AT and CA19-9.</a:t>
            </a:r>
            <a:endParaRPr lang="ja-JP" altLang="ja-JP" dirty="0"/>
          </a:p>
          <a:p>
            <a:r>
              <a:rPr lang="en-US" altLang="ja-JP" dirty="0"/>
              <a:t>The X axis is the concentration of CA19-9, and the Y axis is the concentration of apoA2-ATQ/AT.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Blue dots indicate healthy controls, red </a:t>
            </a:r>
            <a:r>
              <a:rPr lang="en-US" altLang="ja-JP" u="sng" dirty="0"/>
              <a:t>crosses</a:t>
            </a:r>
            <a:r>
              <a:rPr lang="en-US" altLang="ja-JP" dirty="0"/>
              <a:t> indicate patients with stage-I and stage-II pancreatic cancer, and orange triangles indicate patients with stage-III and stage-IV pancreatic cancer.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Combination analysis of apoA2-ATQ/AT and CA19-9 significantly improved diagnostic accuracy for detecting patients with pancreatic cancer.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The sensitivity and specificity of the combination analysis were 91.8% and 98.1%, respectively.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/>
              <a:t>In particular</a:t>
            </a:r>
            <a:r>
              <a:rPr lang="en-US" altLang="ja-JP" u="none" dirty="0"/>
              <a:t>, CA19-9 was not detected in some patients with </a:t>
            </a:r>
            <a:r>
              <a:rPr lang="en-US" altLang="ja-JP" dirty="0"/>
              <a:t>stage-III and stage-IV pancreatic cancer.</a:t>
            </a:r>
            <a:r>
              <a:rPr lang="en-US" altLang="ja-JP" baseline="0" dirty="0"/>
              <a:t> </a:t>
            </a:r>
            <a:r>
              <a:rPr lang="en-US" altLang="ja-JP" u="sng" baseline="0" dirty="0"/>
              <a:t>These stages of pancreatic cancer do not produce</a:t>
            </a:r>
            <a:r>
              <a:rPr lang="en-US" altLang="ja-JP" u="none" baseline="0" dirty="0"/>
              <a:t> </a:t>
            </a:r>
            <a:r>
              <a:rPr lang="en-US" altLang="ja-JP" u="sng" dirty="0" err="1" smtClean="0"/>
              <a:t>Lwise</a:t>
            </a:r>
            <a:r>
              <a:rPr lang="en-US" altLang="ja-JP" dirty="0" smtClean="0"/>
              <a:t> antigen</a:t>
            </a:r>
            <a:r>
              <a:rPr lang="en-US" altLang="ja-JP" dirty="0"/>
              <a:t>. ApoA2 isoforms were detected in patients that tested negative for CA19-9.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8434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Interestingly, apoA2-I can be used to detect not only early stages</a:t>
            </a:r>
            <a:r>
              <a:rPr kumimoji="1" lang="en-US" altLang="ja-JP" baseline="0" dirty="0"/>
              <a:t> of pancreatic cancer, but also precancerous lesions of PDAC, such as IPMN and MCN, with very good AUC values.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For example, the AUC value of patients with IPMN compared to healthy subjects was 0.92, allowing patients with IPMN to be discriminated from healthy controls.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A1E41-0D9B-4A99-B05C-1D643B4417D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30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clinical usefulness of the proposed method in a clinical setting</a:t>
            </a:r>
            <a:r>
              <a:rPr kumimoji="1" lang="en-US" altLang="ja-JP" baseline="0" dirty="0"/>
              <a:t> was validated</a:t>
            </a:r>
            <a:r>
              <a:rPr kumimoji="1" lang="en-US" altLang="ja-JP" dirty="0"/>
              <a:t> </a:t>
            </a:r>
            <a:r>
              <a:rPr kumimoji="1" lang="en-US" altLang="ja-JP" baseline="0" dirty="0"/>
              <a:t>by NCI EDRN.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I was the PI of this study, NCI EDRN was the management office, and the data management center was the Fred Hutch Cancer Research Center.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8A109-80E3-4F00-B6E8-209E9DE5F4FF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05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77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053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82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4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92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82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33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15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961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712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85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3AF9-5962-4013-AD0F-F696EF359E7F}" type="datetimeFigureOut">
              <a:rPr kumimoji="1" lang="ja-JP" altLang="en-US" smtClean="0"/>
              <a:t>2017/3/6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65AE-9B28-44A4-906C-4D77196C7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27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7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.gif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gif"/><Relationship Id="rId15" Type="http://schemas.openxmlformats.org/officeDocument/2006/relationships/image" Target="../media/image1.gif"/><Relationship Id="rId10" Type="http://schemas.openxmlformats.org/officeDocument/2006/relationships/image" Target="../media/image38.gif"/><Relationship Id="rId4" Type="http://schemas.openxmlformats.org/officeDocument/2006/relationships/image" Target="../media/image4.png"/><Relationship Id="rId9" Type="http://schemas.openxmlformats.org/officeDocument/2006/relationships/image" Target="../media/image37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1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1.png"/><Relationship Id="rId5" Type="http://schemas.openxmlformats.org/officeDocument/2006/relationships/image" Target="../media/image45.png"/><Relationship Id="rId15" Type="http://schemas.openxmlformats.org/officeDocument/2006/relationships/image" Target="../media/image54.gif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0.png"/><Relationship Id="rId10" Type="http://schemas.openxmlformats.org/officeDocument/2006/relationships/image" Target="../media/image23.png"/><Relationship Id="rId4" Type="http://schemas.openxmlformats.org/officeDocument/2006/relationships/image" Target="../media/image59.png"/><Relationship Id="rId9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37203" y="3191939"/>
            <a:ext cx="8641829" cy="32608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237203" y="1694137"/>
            <a:ext cx="8641829" cy="17417"/>
          </a:xfrm>
          <a:prstGeom prst="line">
            <a:avLst/>
          </a:prstGeom>
          <a:ln w="127000">
            <a:solidFill>
              <a:srgbClr val="098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104717" y="163835"/>
            <a:ext cx="8906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085850" algn="ctr">
              <a:spcAft>
                <a:spcPts val="0"/>
              </a:spcAft>
              <a:tabLst>
                <a:tab pos="1600200" algn="l"/>
              </a:tabLst>
            </a:pPr>
            <a:r>
              <a:rPr lang="ja-JP" altLang="en-US" sz="2400" b="1" dirty="0">
                <a:effectLst/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</a:t>
            </a:r>
            <a:r>
              <a:rPr lang="en-US" altLang="ja-JP" sz="2400" b="1" dirty="0"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A p</a:t>
            </a:r>
            <a:r>
              <a:rPr lang="en-US" altLang="ja-JP" sz="2400" b="1" dirty="0">
                <a:effectLst/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lasma biomarker for the detection of early-stage pancreatic cancer and risk diseases for pancreatic malignancy using antibodies for apolipoprotein-A2 isoforms </a:t>
            </a:r>
            <a:endParaRPr lang="ja-JP" altLang="ja-JP" sz="2400" b="1" dirty="0">
              <a:effectLst/>
              <a:latin typeface="+mj-lt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2483" y="2072609"/>
            <a:ext cx="5509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err="1">
                <a:ea typeface="Arial Unicode MS" panose="020B0604020202020204" pitchFamily="50" charset="-128"/>
                <a:cs typeface="Arial Unicode MS" panose="020B0604020202020204" pitchFamily="50" charset="-128"/>
              </a:rPr>
              <a:t>Kazufumi</a:t>
            </a:r>
            <a:r>
              <a:rPr lang="en-US" altLang="ja-JP" sz="2400" b="1" dirty="0">
                <a:ea typeface="Arial Unicode MS" panose="020B0604020202020204" pitchFamily="50" charset="-128"/>
                <a:cs typeface="Arial Unicode MS" panose="020B0604020202020204" pitchFamily="50" charset="-128"/>
              </a:rPr>
              <a:t> Honda, </a:t>
            </a:r>
            <a:r>
              <a:rPr lang="en-US" altLang="ja-JP" sz="2000" b="1" dirty="0">
                <a:ea typeface="Arial Unicode MS" panose="020B0604020202020204" pitchFamily="50" charset="-128"/>
                <a:cs typeface="Arial Unicode MS" panose="020B0604020202020204" pitchFamily="50" charset="-128"/>
              </a:rPr>
              <a:t>D. D. s. and Ph. D.</a:t>
            </a:r>
          </a:p>
          <a:p>
            <a:r>
              <a:rPr lang="en-US" altLang="ja-JP" sz="2400" b="1" dirty="0">
                <a:ea typeface="Arial Unicode MS" panose="020B0604020202020204" pitchFamily="50" charset="-128"/>
                <a:cs typeface="Arial Unicode MS" panose="020B0604020202020204" pitchFamily="50" charset="-128"/>
              </a:rPr>
              <a:t>National Cancer Center Research Institute</a:t>
            </a:r>
            <a:endParaRPr lang="ja-JP" altLang="en-US" sz="2400" b="1" dirty="0"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8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112"/>
            <a:ext cx="1151228" cy="1151228"/>
          </a:xfrm>
          <a:prstGeom prst="rect">
            <a:avLst/>
          </a:prstGeom>
        </p:spPr>
      </p:pic>
      <p:pic>
        <p:nvPicPr>
          <p:cNvPr id="11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7" y="3369544"/>
            <a:ext cx="8641829" cy="32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直線コネクタ 98"/>
          <p:cNvCxnSpPr/>
          <p:nvPr/>
        </p:nvCxnSpPr>
        <p:spPr>
          <a:xfrm>
            <a:off x="487002" y="654588"/>
            <a:ext cx="8355725" cy="15765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0" name="テキスト ボックス 99"/>
          <p:cNvSpPr txBox="1"/>
          <p:nvPr/>
        </p:nvSpPr>
        <p:spPr>
          <a:xfrm>
            <a:off x="1152345" y="71204"/>
            <a:ext cx="6729727" cy="43088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kumimoji="1" lang="en-US" altLang="ja-JP" sz="2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Results for pancreatic reference set from </a:t>
            </a:r>
            <a:r>
              <a:rPr lang="en-US" altLang="ja-JP" sz="2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NCI EDRN</a:t>
            </a:r>
            <a:endParaRPr kumimoji="1" lang="ja-JP" altLang="en-US" sz="2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004" y="61002"/>
            <a:ext cx="6845392" cy="744795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 rot="5400000">
            <a:off x="7108263" y="4787900"/>
            <a:ext cx="4667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IIB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2062" y="6488668"/>
            <a:ext cx="271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Honda et al., Sci Rep. 2015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pic>
        <p:nvPicPr>
          <p:cNvPr id="8" name="図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62" y="864583"/>
            <a:ext cx="1529974" cy="9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9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7904"/>
            <a:ext cx="9121468" cy="4310383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913742" y="174617"/>
            <a:ext cx="7293983" cy="43088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dirty="0">
                <a:solidFill>
                  <a:srgbClr val="0983E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Results of ROC analyses of CA19-9 and apoAII isoforms</a:t>
            </a:r>
            <a:endParaRPr kumimoji="1" lang="ja-JP" altLang="en-US" sz="2200" dirty="0">
              <a:solidFill>
                <a:srgbClr val="0983E7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54" y="920865"/>
            <a:ext cx="8425402" cy="14631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47471" y="6400590"/>
            <a:ext cx="271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Honda et al., Sci Rep. 2015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7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432960" y="1132079"/>
            <a:ext cx="6183899" cy="5201168"/>
            <a:chOff x="467938" y="6517735"/>
            <a:chExt cx="2601728" cy="2275772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865103" y="6671153"/>
              <a:ext cx="2051380" cy="1979816"/>
              <a:chOff x="4500563" y="193675"/>
              <a:chExt cx="6492875" cy="6388100"/>
            </a:xfrm>
          </p:grpSpPr>
          <p:sp>
            <p:nvSpPr>
              <p:cNvPr id="16" name="Freeform 56"/>
              <p:cNvSpPr>
                <a:spLocks noEditPoints="1"/>
              </p:cNvSpPr>
              <p:nvPr/>
            </p:nvSpPr>
            <p:spPr bwMode="auto">
              <a:xfrm>
                <a:off x="4652963" y="193675"/>
                <a:ext cx="6340475" cy="6230938"/>
              </a:xfrm>
              <a:custGeom>
                <a:avLst/>
                <a:gdLst>
                  <a:gd name="T0" fmla="*/ 68 w 3994"/>
                  <a:gd name="T1" fmla="*/ 3925 h 3925"/>
                  <a:gd name="T2" fmla="*/ 3994 w 3994"/>
                  <a:gd name="T3" fmla="*/ 3925 h 3925"/>
                  <a:gd name="T4" fmla="*/ 3994 w 3994"/>
                  <a:gd name="T5" fmla="*/ 0 h 3925"/>
                  <a:gd name="T6" fmla="*/ 68 w 3994"/>
                  <a:gd name="T7" fmla="*/ 0 h 3925"/>
                  <a:gd name="T8" fmla="*/ 68 w 3994"/>
                  <a:gd name="T9" fmla="*/ 3925 h 3925"/>
                  <a:gd name="T10" fmla="*/ 68 w 3994"/>
                  <a:gd name="T11" fmla="*/ 3781 h 3925"/>
                  <a:gd name="T12" fmla="*/ 68 w 3994"/>
                  <a:gd name="T13" fmla="*/ 147 h 3925"/>
                  <a:gd name="T14" fmla="*/ 68 w 3994"/>
                  <a:gd name="T15" fmla="*/ 3781 h 3925"/>
                  <a:gd name="T16" fmla="*/ 0 w 3994"/>
                  <a:gd name="T17" fmla="*/ 3781 h 3925"/>
                  <a:gd name="T18" fmla="*/ 68 w 3994"/>
                  <a:gd name="T19" fmla="*/ 3055 h 3925"/>
                  <a:gd name="T20" fmla="*/ 0 w 3994"/>
                  <a:gd name="T21" fmla="*/ 3055 h 3925"/>
                  <a:gd name="T22" fmla="*/ 68 w 3994"/>
                  <a:gd name="T23" fmla="*/ 2326 h 3925"/>
                  <a:gd name="T24" fmla="*/ 0 w 3994"/>
                  <a:gd name="T25" fmla="*/ 2326 h 3925"/>
                  <a:gd name="T26" fmla="*/ 68 w 3994"/>
                  <a:gd name="T27" fmla="*/ 1600 h 3925"/>
                  <a:gd name="T28" fmla="*/ 0 w 3994"/>
                  <a:gd name="T29" fmla="*/ 1600 h 3925"/>
                  <a:gd name="T30" fmla="*/ 68 w 3994"/>
                  <a:gd name="T31" fmla="*/ 873 h 3925"/>
                  <a:gd name="T32" fmla="*/ 0 w 3994"/>
                  <a:gd name="T33" fmla="*/ 873 h 3925"/>
                  <a:gd name="T34" fmla="*/ 68 w 3994"/>
                  <a:gd name="T35" fmla="*/ 147 h 3925"/>
                  <a:gd name="T36" fmla="*/ 0 w 3994"/>
                  <a:gd name="T37" fmla="*/ 147 h 39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94" h="3925">
                    <a:moveTo>
                      <a:pt x="68" y="3925"/>
                    </a:moveTo>
                    <a:lnTo>
                      <a:pt x="3994" y="3925"/>
                    </a:lnTo>
                    <a:lnTo>
                      <a:pt x="3994" y="0"/>
                    </a:lnTo>
                    <a:lnTo>
                      <a:pt x="68" y="0"/>
                    </a:lnTo>
                    <a:lnTo>
                      <a:pt x="68" y="3925"/>
                    </a:lnTo>
                    <a:moveTo>
                      <a:pt x="68" y="3781"/>
                    </a:moveTo>
                    <a:lnTo>
                      <a:pt x="68" y="147"/>
                    </a:lnTo>
                    <a:moveTo>
                      <a:pt x="68" y="3781"/>
                    </a:moveTo>
                    <a:lnTo>
                      <a:pt x="0" y="3781"/>
                    </a:lnTo>
                    <a:moveTo>
                      <a:pt x="68" y="3055"/>
                    </a:moveTo>
                    <a:lnTo>
                      <a:pt x="0" y="3055"/>
                    </a:lnTo>
                    <a:moveTo>
                      <a:pt x="68" y="2326"/>
                    </a:moveTo>
                    <a:lnTo>
                      <a:pt x="0" y="2326"/>
                    </a:lnTo>
                    <a:moveTo>
                      <a:pt x="68" y="1600"/>
                    </a:moveTo>
                    <a:lnTo>
                      <a:pt x="0" y="1600"/>
                    </a:lnTo>
                    <a:moveTo>
                      <a:pt x="68" y="873"/>
                    </a:moveTo>
                    <a:lnTo>
                      <a:pt x="0" y="873"/>
                    </a:lnTo>
                    <a:moveTo>
                      <a:pt x="68" y="147"/>
                    </a:moveTo>
                    <a:lnTo>
                      <a:pt x="0" y="147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dirty="0"/>
              </a:p>
            </p:txBody>
          </p:sp>
          <p:sp>
            <p:nvSpPr>
              <p:cNvPr id="17" name="Rectangle 57"/>
              <p:cNvSpPr>
                <a:spLocks noChangeArrowheads="1"/>
              </p:cNvSpPr>
              <p:nvPr/>
            </p:nvSpPr>
            <p:spPr bwMode="auto">
              <a:xfrm>
                <a:off x="4500563" y="6305550"/>
                <a:ext cx="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ja-JP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Rectangle 58"/>
              <p:cNvSpPr>
                <a:spLocks noChangeArrowheads="1"/>
              </p:cNvSpPr>
              <p:nvPr/>
            </p:nvSpPr>
            <p:spPr bwMode="auto">
              <a:xfrm>
                <a:off x="4500563" y="5151438"/>
                <a:ext cx="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ja-JP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59"/>
              <p:cNvSpPr>
                <a:spLocks noChangeArrowheads="1"/>
              </p:cNvSpPr>
              <p:nvPr/>
            </p:nvSpPr>
            <p:spPr bwMode="auto">
              <a:xfrm>
                <a:off x="4500563" y="3998913"/>
                <a:ext cx="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ja-JP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60"/>
              <p:cNvSpPr>
                <a:spLocks noChangeArrowheads="1"/>
              </p:cNvSpPr>
              <p:nvPr/>
            </p:nvSpPr>
            <p:spPr bwMode="auto">
              <a:xfrm>
                <a:off x="4500563" y="2844800"/>
                <a:ext cx="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ja-JP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61"/>
              <p:cNvSpPr>
                <a:spLocks noChangeArrowheads="1"/>
              </p:cNvSpPr>
              <p:nvPr/>
            </p:nvSpPr>
            <p:spPr bwMode="auto">
              <a:xfrm>
                <a:off x="4500563" y="1690687"/>
                <a:ext cx="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ja-JP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angle 62"/>
              <p:cNvSpPr>
                <a:spLocks noChangeArrowheads="1"/>
              </p:cNvSpPr>
              <p:nvPr/>
            </p:nvSpPr>
            <p:spPr bwMode="auto">
              <a:xfrm>
                <a:off x="4500563" y="536575"/>
                <a:ext cx="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ja-JP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" name="Line 63"/>
              <p:cNvSpPr>
                <a:spLocks noChangeShapeType="1"/>
              </p:cNvSpPr>
              <p:nvPr/>
            </p:nvSpPr>
            <p:spPr bwMode="auto">
              <a:xfrm flipV="1">
                <a:off x="4760913" y="193675"/>
                <a:ext cx="6232525" cy="6230938"/>
              </a:xfrm>
              <a:prstGeom prst="line">
                <a:avLst/>
              </a:prstGeom>
              <a:noFill/>
              <a:ln w="11113" cap="rnd">
                <a:solidFill>
                  <a:srgbClr val="A8A8A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dirty="0"/>
              </a:p>
            </p:txBody>
          </p:sp>
          <p:sp>
            <p:nvSpPr>
              <p:cNvPr id="24" name="Freeform 64"/>
              <p:cNvSpPr>
                <a:spLocks/>
              </p:cNvSpPr>
              <p:nvPr/>
            </p:nvSpPr>
            <p:spPr bwMode="auto">
              <a:xfrm>
                <a:off x="4991100" y="427037"/>
                <a:ext cx="5768975" cy="5768976"/>
              </a:xfrm>
              <a:custGeom>
                <a:avLst/>
                <a:gdLst>
                  <a:gd name="T0" fmla="*/ 3575 w 3634"/>
                  <a:gd name="T1" fmla="*/ 36 h 3634"/>
                  <a:gd name="T2" fmla="*/ 3457 w 3634"/>
                  <a:gd name="T3" fmla="*/ 73 h 3634"/>
                  <a:gd name="T4" fmla="*/ 3336 w 3634"/>
                  <a:gd name="T5" fmla="*/ 111 h 3634"/>
                  <a:gd name="T6" fmla="*/ 3159 w 3634"/>
                  <a:gd name="T7" fmla="*/ 111 h 3634"/>
                  <a:gd name="T8" fmla="*/ 3038 w 3634"/>
                  <a:gd name="T9" fmla="*/ 147 h 3634"/>
                  <a:gd name="T10" fmla="*/ 2920 w 3634"/>
                  <a:gd name="T11" fmla="*/ 185 h 3634"/>
                  <a:gd name="T12" fmla="*/ 2740 w 3634"/>
                  <a:gd name="T13" fmla="*/ 185 h 3634"/>
                  <a:gd name="T14" fmla="*/ 2562 w 3634"/>
                  <a:gd name="T15" fmla="*/ 185 h 3634"/>
                  <a:gd name="T16" fmla="*/ 2383 w 3634"/>
                  <a:gd name="T17" fmla="*/ 185 h 3634"/>
                  <a:gd name="T18" fmla="*/ 2205 w 3634"/>
                  <a:gd name="T19" fmla="*/ 185 h 3634"/>
                  <a:gd name="T20" fmla="*/ 2025 w 3634"/>
                  <a:gd name="T21" fmla="*/ 185 h 3634"/>
                  <a:gd name="T22" fmla="*/ 1848 w 3634"/>
                  <a:gd name="T23" fmla="*/ 185 h 3634"/>
                  <a:gd name="T24" fmla="*/ 1668 w 3634"/>
                  <a:gd name="T25" fmla="*/ 185 h 3634"/>
                  <a:gd name="T26" fmla="*/ 1609 w 3634"/>
                  <a:gd name="T27" fmla="*/ 258 h 3634"/>
                  <a:gd name="T28" fmla="*/ 1550 w 3634"/>
                  <a:gd name="T29" fmla="*/ 334 h 3634"/>
                  <a:gd name="T30" fmla="*/ 1429 w 3634"/>
                  <a:gd name="T31" fmla="*/ 369 h 3634"/>
                  <a:gd name="T32" fmla="*/ 1311 w 3634"/>
                  <a:gd name="T33" fmla="*/ 407 h 3634"/>
                  <a:gd name="T34" fmla="*/ 1192 w 3634"/>
                  <a:gd name="T35" fmla="*/ 445 h 3634"/>
                  <a:gd name="T36" fmla="*/ 1072 w 3634"/>
                  <a:gd name="T37" fmla="*/ 480 h 3634"/>
                  <a:gd name="T38" fmla="*/ 953 w 3634"/>
                  <a:gd name="T39" fmla="*/ 518 h 3634"/>
                  <a:gd name="T40" fmla="*/ 894 w 3634"/>
                  <a:gd name="T41" fmla="*/ 592 h 3634"/>
                  <a:gd name="T42" fmla="*/ 776 w 3634"/>
                  <a:gd name="T43" fmla="*/ 629 h 3634"/>
                  <a:gd name="T44" fmla="*/ 655 w 3634"/>
                  <a:gd name="T45" fmla="*/ 667 h 3634"/>
                  <a:gd name="T46" fmla="*/ 596 w 3634"/>
                  <a:gd name="T47" fmla="*/ 741 h 3634"/>
                  <a:gd name="T48" fmla="*/ 596 w 3634"/>
                  <a:gd name="T49" fmla="*/ 852 h 3634"/>
                  <a:gd name="T50" fmla="*/ 596 w 3634"/>
                  <a:gd name="T51" fmla="*/ 963 h 3634"/>
                  <a:gd name="T52" fmla="*/ 478 w 3634"/>
                  <a:gd name="T53" fmla="*/ 1001 h 3634"/>
                  <a:gd name="T54" fmla="*/ 416 w 3634"/>
                  <a:gd name="T55" fmla="*/ 1074 h 3634"/>
                  <a:gd name="T56" fmla="*/ 416 w 3634"/>
                  <a:gd name="T57" fmla="*/ 1185 h 3634"/>
                  <a:gd name="T58" fmla="*/ 298 w 3634"/>
                  <a:gd name="T59" fmla="*/ 1223 h 3634"/>
                  <a:gd name="T60" fmla="*/ 239 w 3634"/>
                  <a:gd name="T61" fmla="*/ 1297 h 3634"/>
                  <a:gd name="T62" fmla="*/ 239 w 3634"/>
                  <a:gd name="T63" fmla="*/ 1408 h 3634"/>
                  <a:gd name="T64" fmla="*/ 180 w 3634"/>
                  <a:gd name="T65" fmla="*/ 1483 h 3634"/>
                  <a:gd name="T66" fmla="*/ 120 w 3634"/>
                  <a:gd name="T67" fmla="*/ 1557 h 3634"/>
                  <a:gd name="T68" fmla="*/ 59 w 3634"/>
                  <a:gd name="T69" fmla="*/ 1630 h 3634"/>
                  <a:gd name="T70" fmla="*/ 59 w 3634"/>
                  <a:gd name="T71" fmla="*/ 1741 h 3634"/>
                  <a:gd name="T72" fmla="*/ 59 w 3634"/>
                  <a:gd name="T73" fmla="*/ 1852 h 3634"/>
                  <a:gd name="T74" fmla="*/ 0 w 3634"/>
                  <a:gd name="T75" fmla="*/ 1928 h 3634"/>
                  <a:gd name="T76" fmla="*/ 0 w 3634"/>
                  <a:gd name="T77" fmla="*/ 2039 h 3634"/>
                  <a:gd name="T78" fmla="*/ 0 w 3634"/>
                  <a:gd name="T79" fmla="*/ 2151 h 3634"/>
                  <a:gd name="T80" fmla="*/ 0 w 3634"/>
                  <a:gd name="T81" fmla="*/ 2262 h 3634"/>
                  <a:gd name="T82" fmla="*/ 0 w 3634"/>
                  <a:gd name="T83" fmla="*/ 2373 h 3634"/>
                  <a:gd name="T84" fmla="*/ 0 w 3634"/>
                  <a:gd name="T85" fmla="*/ 2484 h 3634"/>
                  <a:gd name="T86" fmla="*/ 0 w 3634"/>
                  <a:gd name="T87" fmla="*/ 2595 h 3634"/>
                  <a:gd name="T88" fmla="*/ 0 w 3634"/>
                  <a:gd name="T89" fmla="*/ 2706 h 3634"/>
                  <a:gd name="T90" fmla="*/ 0 w 3634"/>
                  <a:gd name="T91" fmla="*/ 2818 h 3634"/>
                  <a:gd name="T92" fmla="*/ 0 w 3634"/>
                  <a:gd name="T93" fmla="*/ 2929 h 3634"/>
                  <a:gd name="T94" fmla="*/ 0 w 3634"/>
                  <a:gd name="T95" fmla="*/ 3040 h 3634"/>
                  <a:gd name="T96" fmla="*/ 0 w 3634"/>
                  <a:gd name="T97" fmla="*/ 3151 h 3634"/>
                  <a:gd name="T98" fmla="*/ 0 w 3634"/>
                  <a:gd name="T99" fmla="*/ 3262 h 3634"/>
                  <a:gd name="T100" fmla="*/ 0 w 3634"/>
                  <a:gd name="T101" fmla="*/ 3374 h 3634"/>
                  <a:gd name="T102" fmla="*/ 0 w 3634"/>
                  <a:gd name="T103" fmla="*/ 3485 h 3634"/>
                  <a:gd name="T104" fmla="*/ 0 w 3634"/>
                  <a:gd name="T105" fmla="*/ 3596 h 3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634" h="3634">
                    <a:moveTo>
                      <a:pt x="3634" y="0"/>
                    </a:moveTo>
                    <a:lnTo>
                      <a:pt x="3634" y="36"/>
                    </a:lnTo>
                    <a:lnTo>
                      <a:pt x="3575" y="36"/>
                    </a:lnTo>
                    <a:lnTo>
                      <a:pt x="3575" y="73"/>
                    </a:lnTo>
                    <a:lnTo>
                      <a:pt x="3516" y="73"/>
                    </a:lnTo>
                    <a:lnTo>
                      <a:pt x="3457" y="73"/>
                    </a:lnTo>
                    <a:lnTo>
                      <a:pt x="3395" y="73"/>
                    </a:lnTo>
                    <a:lnTo>
                      <a:pt x="3336" y="73"/>
                    </a:lnTo>
                    <a:lnTo>
                      <a:pt x="3336" y="111"/>
                    </a:lnTo>
                    <a:lnTo>
                      <a:pt x="3277" y="111"/>
                    </a:lnTo>
                    <a:lnTo>
                      <a:pt x="3218" y="111"/>
                    </a:lnTo>
                    <a:lnTo>
                      <a:pt x="3159" y="111"/>
                    </a:lnTo>
                    <a:lnTo>
                      <a:pt x="3159" y="147"/>
                    </a:lnTo>
                    <a:lnTo>
                      <a:pt x="3100" y="147"/>
                    </a:lnTo>
                    <a:lnTo>
                      <a:pt x="3038" y="147"/>
                    </a:lnTo>
                    <a:lnTo>
                      <a:pt x="3038" y="185"/>
                    </a:lnTo>
                    <a:lnTo>
                      <a:pt x="2979" y="185"/>
                    </a:lnTo>
                    <a:lnTo>
                      <a:pt x="2920" y="185"/>
                    </a:lnTo>
                    <a:lnTo>
                      <a:pt x="2861" y="185"/>
                    </a:lnTo>
                    <a:lnTo>
                      <a:pt x="2801" y="185"/>
                    </a:lnTo>
                    <a:lnTo>
                      <a:pt x="2740" y="185"/>
                    </a:lnTo>
                    <a:lnTo>
                      <a:pt x="2681" y="185"/>
                    </a:lnTo>
                    <a:lnTo>
                      <a:pt x="2622" y="185"/>
                    </a:lnTo>
                    <a:lnTo>
                      <a:pt x="2562" y="185"/>
                    </a:lnTo>
                    <a:lnTo>
                      <a:pt x="2503" y="185"/>
                    </a:lnTo>
                    <a:lnTo>
                      <a:pt x="2444" y="185"/>
                    </a:lnTo>
                    <a:lnTo>
                      <a:pt x="2383" y="185"/>
                    </a:lnTo>
                    <a:lnTo>
                      <a:pt x="2323" y="185"/>
                    </a:lnTo>
                    <a:lnTo>
                      <a:pt x="2264" y="185"/>
                    </a:lnTo>
                    <a:lnTo>
                      <a:pt x="2205" y="185"/>
                    </a:lnTo>
                    <a:lnTo>
                      <a:pt x="2146" y="185"/>
                    </a:lnTo>
                    <a:lnTo>
                      <a:pt x="2084" y="185"/>
                    </a:lnTo>
                    <a:lnTo>
                      <a:pt x="2025" y="185"/>
                    </a:lnTo>
                    <a:lnTo>
                      <a:pt x="1966" y="185"/>
                    </a:lnTo>
                    <a:lnTo>
                      <a:pt x="1907" y="185"/>
                    </a:lnTo>
                    <a:lnTo>
                      <a:pt x="1848" y="185"/>
                    </a:lnTo>
                    <a:lnTo>
                      <a:pt x="1789" y="185"/>
                    </a:lnTo>
                    <a:lnTo>
                      <a:pt x="1727" y="185"/>
                    </a:lnTo>
                    <a:lnTo>
                      <a:pt x="1668" y="185"/>
                    </a:lnTo>
                    <a:lnTo>
                      <a:pt x="1609" y="185"/>
                    </a:lnTo>
                    <a:lnTo>
                      <a:pt x="1609" y="222"/>
                    </a:lnTo>
                    <a:lnTo>
                      <a:pt x="1609" y="258"/>
                    </a:lnTo>
                    <a:lnTo>
                      <a:pt x="1609" y="296"/>
                    </a:lnTo>
                    <a:lnTo>
                      <a:pt x="1609" y="334"/>
                    </a:lnTo>
                    <a:lnTo>
                      <a:pt x="1550" y="334"/>
                    </a:lnTo>
                    <a:lnTo>
                      <a:pt x="1550" y="369"/>
                    </a:lnTo>
                    <a:lnTo>
                      <a:pt x="1490" y="369"/>
                    </a:lnTo>
                    <a:lnTo>
                      <a:pt x="1429" y="369"/>
                    </a:lnTo>
                    <a:lnTo>
                      <a:pt x="1370" y="369"/>
                    </a:lnTo>
                    <a:lnTo>
                      <a:pt x="1311" y="369"/>
                    </a:lnTo>
                    <a:lnTo>
                      <a:pt x="1311" y="407"/>
                    </a:lnTo>
                    <a:lnTo>
                      <a:pt x="1251" y="407"/>
                    </a:lnTo>
                    <a:lnTo>
                      <a:pt x="1251" y="445"/>
                    </a:lnTo>
                    <a:lnTo>
                      <a:pt x="1192" y="445"/>
                    </a:lnTo>
                    <a:lnTo>
                      <a:pt x="1133" y="445"/>
                    </a:lnTo>
                    <a:lnTo>
                      <a:pt x="1133" y="480"/>
                    </a:lnTo>
                    <a:lnTo>
                      <a:pt x="1072" y="480"/>
                    </a:lnTo>
                    <a:lnTo>
                      <a:pt x="1012" y="480"/>
                    </a:lnTo>
                    <a:lnTo>
                      <a:pt x="1012" y="518"/>
                    </a:lnTo>
                    <a:lnTo>
                      <a:pt x="953" y="518"/>
                    </a:lnTo>
                    <a:lnTo>
                      <a:pt x="953" y="556"/>
                    </a:lnTo>
                    <a:lnTo>
                      <a:pt x="894" y="556"/>
                    </a:lnTo>
                    <a:lnTo>
                      <a:pt x="894" y="592"/>
                    </a:lnTo>
                    <a:lnTo>
                      <a:pt x="835" y="592"/>
                    </a:lnTo>
                    <a:lnTo>
                      <a:pt x="776" y="592"/>
                    </a:lnTo>
                    <a:lnTo>
                      <a:pt x="776" y="629"/>
                    </a:lnTo>
                    <a:lnTo>
                      <a:pt x="714" y="629"/>
                    </a:lnTo>
                    <a:lnTo>
                      <a:pt x="655" y="629"/>
                    </a:lnTo>
                    <a:lnTo>
                      <a:pt x="655" y="667"/>
                    </a:lnTo>
                    <a:lnTo>
                      <a:pt x="596" y="667"/>
                    </a:lnTo>
                    <a:lnTo>
                      <a:pt x="596" y="705"/>
                    </a:lnTo>
                    <a:lnTo>
                      <a:pt x="596" y="741"/>
                    </a:lnTo>
                    <a:lnTo>
                      <a:pt x="596" y="778"/>
                    </a:lnTo>
                    <a:lnTo>
                      <a:pt x="596" y="816"/>
                    </a:lnTo>
                    <a:lnTo>
                      <a:pt x="596" y="852"/>
                    </a:lnTo>
                    <a:lnTo>
                      <a:pt x="596" y="890"/>
                    </a:lnTo>
                    <a:lnTo>
                      <a:pt x="596" y="927"/>
                    </a:lnTo>
                    <a:lnTo>
                      <a:pt x="596" y="963"/>
                    </a:lnTo>
                    <a:lnTo>
                      <a:pt x="537" y="963"/>
                    </a:lnTo>
                    <a:lnTo>
                      <a:pt x="537" y="1001"/>
                    </a:lnTo>
                    <a:lnTo>
                      <a:pt x="478" y="1001"/>
                    </a:lnTo>
                    <a:lnTo>
                      <a:pt x="478" y="1039"/>
                    </a:lnTo>
                    <a:lnTo>
                      <a:pt x="478" y="1074"/>
                    </a:lnTo>
                    <a:lnTo>
                      <a:pt x="416" y="1074"/>
                    </a:lnTo>
                    <a:lnTo>
                      <a:pt x="416" y="1112"/>
                    </a:lnTo>
                    <a:lnTo>
                      <a:pt x="416" y="1150"/>
                    </a:lnTo>
                    <a:lnTo>
                      <a:pt x="416" y="1185"/>
                    </a:lnTo>
                    <a:lnTo>
                      <a:pt x="357" y="1185"/>
                    </a:lnTo>
                    <a:lnTo>
                      <a:pt x="298" y="1185"/>
                    </a:lnTo>
                    <a:lnTo>
                      <a:pt x="298" y="1223"/>
                    </a:lnTo>
                    <a:lnTo>
                      <a:pt x="239" y="1223"/>
                    </a:lnTo>
                    <a:lnTo>
                      <a:pt x="239" y="1261"/>
                    </a:lnTo>
                    <a:lnTo>
                      <a:pt x="239" y="1297"/>
                    </a:lnTo>
                    <a:lnTo>
                      <a:pt x="239" y="1334"/>
                    </a:lnTo>
                    <a:lnTo>
                      <a:pt x="239" y="1372"/>
                    </a:lnTo>
                    <a:lnTo>
                      <a:pt x="239" y="1408"/>
                    </a:lnTo>
                    <a:lnTo>
                      <a:pt x="239" y="1446"/>
                    </a:lnTo>
                    <a:lnTo>
                      <a:pt x="180" y="1446"/>
                    </a:lnTo>
                    <a:lnTo>
                      <a:pt x="180" y="1483"/>
                    </a:lnTo>
                    <a:lnTo>
                      <a:pt x="180" y="1519"/>
                    </a:lnTo>
                    <a:lnTo>
                      <a:pt x="120" y="1519"/>
                    </a:lnTo>
                    <a:lnTo>
                      <a:pt x="120" y="1557"/>
                    </a:lnTo>
                    <a:lnTo>
                      <a:pt x="120" y="1595"/>
                    </a:lnTo>
                    <a:lnTo>
                      <a:pt x="120" y="1630"/>
                    </a:lnTo>
                    <a:lnTo>
                      <a:pt x="59" y="1630"/>
                    </a:lnTo>
                    <a:lnTo>
                      <a:pt x="59" y="1668"/>
                    </a:lnTo>
                    <a:lnTo>
                      <a:pt x="59" y="1706"/>
                    </a:lnTo>
                    <a:lnTo>
                      <a:pt x="59" y="1741"/>
                    </a:lnTo>
                    <a:lnTo>
                      <a:pt x="59" y="1779"/>
                    </a:lnTo>
                    <a:lnTo>
                      <a:pt x="59" y="1817"/>
                    </a:lnTo>
                    <a:lnTo>
                      <a:pt x="59" y="1852"/>
                    </a:lnTo>
                    <a:lnTo>
                      <a:pt x="0" y="1852"/>
                    </a:lnTo>
                    <a:lnTo>
                      <a:pt x="0" y="1890"/>
                    </a:lnTo>
                    <a:lnTo>
                      <a:pt x="0" y="1928"/>
                    </a:lnTo>
                    <a:lnTo>
                      <a:pt x="0" y="1964"/>
                    </a:lnTo>
                    <a:lnTo>
                      <a:pt x="0" y="2002"/>
                    </a:lnTo>
                    <a:lnTo>
                      <a:pt x="0" y="2039"/>
                    </a:lnTo>
                    <a:lnTo>
                      <a:pt x="0" y="2075"/>
                    </a:lnTo>
                    <a:lnTo>
                      <a:pt x="0" y="2113"/>
                    </a:lnTo>
                    <a:lnTo>
                      <a:pt x="0" y="2151"/>
                    </a:lnTo>
                    <a:lnTo>
                      <a:pt x="0" y="2186"/>
                    </a:lnTo>
                    <a:lnTo>
                      <a:pt x="0" y="2224"/>
                    </a:lnTo>
                    <a:lnTo>
                      <a:pt x="0" y="2262"/>
                    </a:lnTo>
                    <a:lnTo>
                      <a:pt x="0" y="2297"/>
                    </a:lnTo>
                    <a:lnTo>
                      <a:pt x="0" y="2335"/>
                    </a:lnTo>
                    <a:lnTo>
                      <a:pt x="0" y="2373"/>
                    </a:lnTo>
                    <a:lnTo>
                      <a:pt x="0" y="2408"/>
                    </a:lnTo>
                    <a:lnTo>
                      <a:pt x="0" y="2446"/>
                    </a:lnTo>
                    <a:lnTo>
                      <a:pt x="0" y="2484"/>
                    </a:lnTo>
                    <a:lnTo>
                      <a:pt x="0" y="2522"/>
                    </a:lnTo>
                    <a:lnTo>
                      <a:pt x="0" y="2557"/>
                    </a:lnTo>
                    <a:lnTo>
                      <a:pt x="0" y="2595"/>
                    </a:lnTo>
                    <a:lnTo>
                      <a:pt x="0" y="2633"/>
                    </a:lnTo>
                    <a:lnTo>
                      <a:pt x="0" y="2669"/>
                    </a:lnTo>
                    <a:lnTo>
                      <a:pt x="0" y="2706"/>
                    </a:lnTo>
                    <a:lnTo>
                      <a:pt x="0" y="2744"/>
                    </a:lnTo>
                    <a:lnTo>
                      <a:pt x="0" y="2780"/>
                    </a:lnTo>
                    <a:lnTo>
                      <a:pt x="0" y="2818"/>
                    </a:lnTo>
                    <a:lnTo>
                      <a:pt x="0" y="2856"/>
                    </a:lnTo>
                    <a:lnTo>
                      <a:pt x="0" y="2891"/>
                    </a:lnTo>
                    <a:lnTo>
                      <a:pt x="0" y="2929"/>
                    </a:lnTo>
                    <a:lnTo>
                      <a:pt x="0" y="2967"/>
                    </a:lnTo>
                    <a:lnTo>
                      <a:pt x="0" y="3002"/>
                    </a:lnTo>
                    <a:lnTo>
                      <a:pt x="0" y="3040"/>
                    </a:lnTo>
                    <a:lnTo>
                      <a:pt x="0" y="3078"/>
                    </a:lnTo>
                    <a:lnTo>
                      <a:pt x="0" y="3113"/>
                    </a:lnTo>
                    <a:lnTo>
                      <a:pt x="0" y="3151"/>
                    </a:lnTo>
                    <a:lnTo>
                      <a:pt x="0" y="3189"/>
                    </a:lnTo>
                    <a:lnTo>
                      <a:pt x="0" y="3225"/>
                    </a:lnTo>
                    <a:lnTo>
                      <a:pt x="0" y="3262"/>
                    </a:lnTo>
                    <a:lnTo>
                      <a:pt x="0" y="3300"/>
                    </a:lnTo>
                    <a:lnTo>
                      <a:pt x="0" y="3336"/>
                    </a:lnTo>
                    <a:lnTo>
                      <a:pt x="0" y="3374"/>
                    </a:lnTo>
                    <a:lnTo>
                      <a:pt x="0" y="3411"/>
                    </a:lnTo>
                    <a:lnTo>
                      <a:pt x="0" y="3447"/>
                    </a:lnTo>
                    <a:lnTo>
                      <a:pt x="0" y="3485"/>
                    </a:lnTo>
                    <a:lnTo>
                      <a:pt x="0" y="3523"/>
                    </a:lnTo>
                    <a:lnTo>
                      <a:pt x="0" y="3558"/>
                    </a:lnTo>
                    <a:lnTo>
                      <a:pt x="0" y="3596"/>
                    </a:lnTo>
                    <a:lnTo>
                      <a:pt x="0" y="3634"/>
                    </a:lnTo>
                  </a:path>
                </a:pathLst>
              </a:cu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dirty="0"/>
              </a:p>
            </p:txBody>
          </p:sp>
          <p:sp>
            <p:nvSpPr>
              <p:cNvPr id="25" name="Freeform 65"/>
              <p:cNvSpPr>
                <a:spLocks noEditPoints="1"/>
              </p:cNvSpPr>
              <p:nvPr/>
            </p:nvSpPr>
            <p:spPr bwMode="auto">
              <a:xfrm>
                <a:off x="4991100" y="6424613"/>
                <a:ext cx="5768975" cy="109538"/>
              </a:xfrm>
              <a:custGeom>
                <a:avLst/>
                <a:gdLst>
                  <a:gd name="T0" fmla="*/ 3634 w 3634"/>
                  <a:gd name="T1" fmla="*/ 0 h 69"/>
                  <a:gd name="T2" fmla="*/ 0 w 3634"/>
                  <a:gd name="T3" fmla="*/ 0 h 69"/>
                  <a:gd name="T4" fmla="*/ 3634 w 3634"/>
                  <a:gd name="T5" fmla="*/ 0 h 69"/>
                  <a:gd name="T6" fmla="*/ 3634 w 3634"/>
                  <a:gd name="T7" fmla="*/ 69 h 69"/>
                  <a:gd name="T8" fmla="*/ 2908 w 3634"/>
                  <a:gd name="T9" fmla="*/ 0 h 69"/>
                  <a:gd name="T10" fmla="*/ 2908 w 3634"/>
                  <a:gd name="T11" fmla="*/ 69 h 69"/>
                  <a:gd name="T12" fmla="*/ 2181 w 3634"/>
                  <a:gd name="T13" fmla="*/ 0 h 69"/>
                  <a:gd name="T14" fmla="*/ 2181 w 3634"/>
                  <a:gd name="T15" fmla="*/ 69 h 69"/>
                  <a:gd name="T16" fmla="*/ 1455 w 3634"/>
                  <a:gd name="T17" fmla="*/ 0 h 69"/>
                  <a:gd name="T18" fmla="*/ 1455 w 3634"/>
                  <a:gd name="T19" fmla="*/ 69 h 69"/>
                  <a:gd name="T20" fmla="*/ 726 w 3634"/>
                  <a:gd name="T21" fmla="*/ 0 h 69"/>
                  <a:gd name="T22" fmla="*/ 726 w 3634"/>
                  <a:gd name="T23" fmla="*/ 69 h 69"/>
                  <a:gd name="T24" fmla="*/ 0 w 3634"/>
                  <a:gd name="T25" fmla="*/ 0 h 69"/>
                  <a:gd name="T26" fmla="*/ 0 w 3634"/>
                  <a:gd name="T2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34" h="69">
                    <a:moveTo>
                      <a:pt x="3634" y="0"/>
                    </a:moveTo>
                    <a:lnTo>
                      <a:pt x="0" y="0"/>
                    </a:lnTo>
                    <a:moveTo>
                      <a:pt x="3634" y="0"/>
                    </a:moveTo>
                    <a:lnTo>
                      <a:pt x="3634" y="69"/>
                    </a:lnTo>
                    <a:moveTo>
                      <a:pt x="2908" y="0"/>
                    </a:moveTo>
                    <a:lnTo>
                      <a:pt x="2908" y="69"/>
                    </a:lnTo>
                    <a:moveTo>
                      <a:pt x="2181" y="0"/>
                    </a:moveTo>
                    <a:lnTo>
                      <a:pt x="2181" y="69"/>
                    </a:lnTo>
                    <a:moveTo>
                      <a:pt x="1455" y="0"/>
                    </a:moveTo>
                    <a:lnTo>
                      <a:pt x="1455" y="69"/>
                    </a:lnTo>
                    <a:moveTo>
                      <a:pt x="726" y="0"/>
                    </a:moveTo>
                    <a:lnTo>
                      <a:pt x="726" y="69"/>
                    </a:lnTo>
                    <a:moveTo>
                      <a:pt x="0" y="0"/>
                    </a:moveTo>
                    <a:lnTo>
                      <a:pt x="0" y="69"/>
                    </a:ln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dirty="0"/>
              </a:p>
            </p:txBody>
          </p:sp>
          <p:sp>
            <p:nvSpPr>
              <p:cNvPr id="26" name="Freeform 16"/>
              <p:cNvSpPr>
                <a:spLocks/>
              </p:cNvSpPr>
              <p:nvPr/>
            </p:nvSpPr>
            <p:spPr bwMode="auto">
              <a:xfrm>
                <a:off x="4991099" y="427038"/>
                <a:ext cx="5768975" cy="5768976"/>
              </a:xfrm>
              <a:custGeom>
                <a:avLst/>
                <a:gdLst>
                  <a:gd name="T0" fmla="*/ 3394 w 3633"/>
                  <a:gd name="T1" fmla="*/ 73 h 3634"/>
                  <a:gd name="T2" fmla="*/ 3394 w 3633"/>
                  <a:gd name="T3" fmla="*/ 185 h 3634"/>
                  <a:gd name="T4" fmla="*/ 3394 w 3633"/>
                  <a:gd name="T5" fmla="*/ 296 h 3634"/>
                  <a:gd name="T6" fmla="*/ 3276 w 3633"/>
                  <a:gd name="T7" fmla="*/ 369 h 3634"/>
                  <a:gd name="T8" fmla="*/ 3099 w 3633"/>
                  <a:gd name="T9" fmla="*/ 407 h 3634"/>
                  <a:gd name="T10" fmla="*/ 2978 w 3633"/>
                  <a:gd name="T11" fmla="*/ 445 h 3634"/>
                  <a:gd name="T12" fmla="*/ 2801 w 3633"/>
                  <a:gd name="T13" fmla="*/ 445 h 3634"/>
                  <a:gd name="T14" fmla="*/ 2680 w 3633"/>
                  <a:gd name="T15" fmla="*/ 480 h 3634"/>
                  <a:gd name="T16" fmla="*/ 2503 w 3633"/>
                  <a:gd name="T17" fmla="*/ 480 h 3634"/>
                  <a:gd name="T18" fmla="*/ 2382 w 3633"/>
                  <a:gd name="T19" fmla="*/ 518 h 3634"/>
                  <a:gd name="T20" fmla="*/ 2264 w 3633"/>
                  <a:gd name="T21" fmla="*/ 556 h 3634"/>
                  <a:gd name="T22" fmla="*/ 2145 w 3633"/>
                  <a:gd name="T23" fmla="*/ 629 h 3634"/>
                  <a:gd name="T24" fmla="*/ 2025 w 3633"/>
                  <a:gd name="T25" fmla="*/ 667 h 3634"/>
                  <a:gd name="T26" fmla="*/ 2025 w 3633"/>
                  <a:gd name="T27" fmla="*/ 778 h 3634"/>
                  <a:gd name="T28" fmla="*/ 1788 w 3633"/>
                  <a:gd name="T29" fmla="*/ 778 h 3634"/>
                  <a:gd name="T30" fmla="*/ 1608 w 3633"/>
                  <a:gd name="T31" fmla="*/ 778 h 3634"/>
                  <a:gd name="T32" fmla="*/ 1490 w 3633"/>
                  <a:gd name="T33" fmla="*/ 816 h 3634"/>
                  <a:gd name="T34" fmla="*/ 1429 w 3633"/>
                  <a:gd name="T35" fmla="*/ 890 h 3634"/>
                  <a:gd name="T36" fmla="*/ 1251 w 3633"/>
                  <a:gd name="T37" fmla="*/ 890 h 3634"/>
                  <a:gd name="T38" fmla="*/ 1133 w 3633"/>
                  <a:gd name="T39" fmla="*/ 927 h 3634"/>
                  <a:gd name="T40" fmla="*/ 953 w 3633"/>
                  <a:gd name="T41" fmla="*/ 927 h 3634"/>
                  <a:gd name="T42" fmla="*/ 894 w 3633"/>
                  <a:gd name="T43" fmla="*/ 1001 h 3634"/>
                  <a:gd name="T44" fmla="*/ 776 w 3633"/>
                  <a:gd name="T45" fmla="*/ 1039 h 3634"/>
                  <a:gd name="T46" fmla="*/ 655 w 3633"/>
                  <a:gd name="T47" fmla="*/ 1074 h 3634"/>
                  <a:gd name="T48" fmla="*/ 596 w 3633"/>
                  <a:gd name="T49" fmla="*/ 1150 h 3634"/>
                  <a:gd name="T50" fmla="*/ 416 w 3633"/>
                  <a:gd name="T51" fmla="*/ 1185 h 3634"/>
                  <a:gd name="T52" fmla="*/ 357 w 3633"/>
                  <a:gd name="T53" fmla="*/ 1261 h 3634"/>
                  <a:gd name="T54" fmla="*/ 298 w 3633"/>
                  <a:gd name="T55" fmla="*/ 1334 h 3634"/>
                  <a:gd name="T56" fmla="*/ 239 w 3633"/>
                  <a:gd name="T57" fmla="*/ 1408 h 3634"/>
                  <a:gd name="T58" fmla="*/ 239 w 3633"/>
                  <a:gd name="T59" fmla="*/ 1519 h 3634"/>
                  <a:gd name="T60" fmla="*/ 239 w 3633"/>
                  <a:gd name="T61" fmla="*/ 1630 h 3634"/>
                  <a:gd name="T62" fmla="*/ 120 w 3633"/>
                  <a:gd name="T63" fmla="*/ 1668 h 3634"/>
                  <a:gd name="T64" fmla="*/ 120 w 3633"/>
                  <a:gd name="T65" fmla="*/ 1779 h 3634"/>
                  <a:gd name="T66" fmla="*/ 120 w 3633"/>
                  <a:gd name="T67" fmla="*/ 1890 h 3634"/>
                  <a:gd name="T68" fmla="*/ 59 w 3633"/>
                  <a:gd name="T69" fmla="*/ 1964 h 3634"/>
                  <a:gd name="T70" fmla="*/ 59 w 3633"/>
                  <a:gd name="T71" fmla="*/ 2113 h 3634"/>
                  <a:gd name="T72" fmla="*/ 59 w 3633"/>
                  <a:gd name="T73" fmla="*/ 2224 h 3634"/>
                  <a:gd name="T74" fmla="*/ 59 w 3633"/>
                  <a:gd name="T75" fmla="*/ 2373 h 3634"/>
                  <a:gd name="T76" fmla="*/ 59 w 3633"/>
                  <a:gd name="T77" fmla="*/ 2484 h 3634"/>
                  <a:gd name="T78" fmla="*/ 59 w 3633"/>
                  <a:gd name="T79" fmla="*/ 2595 h 3634"/>
                  <a:gd name="T80" fmla="*/ 59 w 3633"/>
                  <a:gd name="T81" fmla="*/ 2706 h 3634"/>
                  <a:gd name="T82" fmla="*/ 59 w 3633"/>
                  <a:gd name="T83" fmla="*/ 2818 h 3634"/>
                  <a:gd name="T84" fmla="*/ 59 w 3633"/>
                  <a:gd name="T85" fmla="*/ 2929 h 3634"/>
                  <a:gd name="T86" fmla="*/ 0 w 3633"/>
                  <a:gd name="T87" fmla="*/ 3002 h 3634"/>
                  <a:gd name="T88" fmla="*/ 0 w 3633"/>
                  <a:gd name="T89" fmla="*/ 3113 h 3634"/>
                  <a:gd name="T90" fmla="*/ 0 w 3633"/>
                  <a:gd name="T91" fmla="*/ 3225 h 3634"/>
                  <a:gd name="T92" fmla="*/ 0 w 3633"/>
                  <a:gd name="T93" fmla="*/ 3336 h 3634"/>
                  <a:gd name="T94" fmla="*/ 0 w 3633"/>
                  <a:gd name="T95" fmla="*/ 3485 h 3634"/>
                  <a:gd name="T96" fmla="*/ 0 w 3633"/>
                  <a:gd name="T97" fmla="*/ 3596 h 3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33" h="3634">
                    <a:moveTo>
                      <a:pt x="3633" y="0"/>
                    </a:moveTo>
                    <a:lnTo>
                      <a:pt x="3394" y="36"/>
                    </a:lnTo>
                    <a:lnTo>
                      <a:pt x="3394" y="73"/>
                    </a:lnTo>
                    <a:lnTo>
                      <a:pt x="3394" y="111"/>
                    </a:lnTo>
                    <a:lnTo>
                      <a:pt x="3394" y="147"/>
                    </a:lnTo>
                    <a:lnTo>
                      <a:pt x="3394" y="185"/>
                    </a:lnTo>
                    <a:lnTo>
                      <a:pt x="3394" y="222"/>
                    </a:lnTo>
                    <a:lnTo>
                      <a:pt x="3394" y="258"/>
                    </a:lnTo>
                    <a:lnTo>
                      <a:pt x="3394" y="296"/>
                    </a:lnTo>
                    <a:lnTo>
                      <a:pt x="3394" y="334"/>
                    </a:lnTo>
                    <a:lnTo>
                      <a:pt x="3394" y="369"/>
                    </a:lnTo>
                    <a:lnTo>
                      <a:pt x="3276" y="369"/>
                    </a:lnTo>
                    <a:lnTo>
                      <a:pt x="3217" y="407"/>
                    </a:lnTo>
                    <a:lnTo>
                      <a:pt x="3158" y="407"/>
                    </a:lnTo>
                    <a:lnTo>
                      <a:pt x="3099" y="407"/>
                    </a:lnTo>
                    <a:lnTo>
                      <a:pt x="3037" y="407"/>
                    </a:lnTo>
                    <a:lnTo>
                      <a:pt x="3037" y="445"/>
                    </a:lnTo>
                    <a:lnTo>
                      <a:pt x="2978" y="445"/>
                    </a:lnTo>
                    <a:lnTo>
                      <a:pt x="2919" y="445"/>
                    </a:lnTo>
                    <a:lnTo>
                      <a:pt x="2860" y="445"/>
                    </a:lnTo>
                    <a:lnTo>
                      <a:pt x="2801" y="445"/>
                    </a:lnTo>
                    <a:lnTo>
                      <a:pt x="2739" y="445"/>
                    </a:lnTo>
                    <a:lnTo>
                      <a:pt x="2739" y="480"/>
                    </a:lnTo>
                    <a:lnTo>
                      <a:pt x="2680" y="480"/>
                    </a:lnTo>
                    <a:lnTo>
                      <a:pt x="2621" y="480"/>
                    </a:lnTo>
                    <a:lnTo>
                      <a:pt x="2562" y="480"/>
                    </a:lnTo>
                    <a:lnTo>
                      <a:pt x="2503" y="480"/>
                    </a:lnTo>
                    <a:lnTo>
                      <a:pt x="2443" y="480"/>
                    </a:lnTo>
                    <a:lnTo>
                      <a:pt x="2382" y="480"/>
                    </a:lnTo>
                    <a:lnTo>
                      <a:pt x="2382" y="518"/>
                    </a:lnTo>
                    <a:lnTo>
                      <a:pt x="2323" y="518"/>
                    </a:lnTo>
                    <a:lnTo>
                      <a:pt x="2264" y="518"/>
                    </a:lnTo>
                    <a:lnTo>
                      <a:pt x="2264" y="556"/>
                    </a:lnTo>
                    <a:lnTo>
                      <a:pt x="2205" y="556"/>
                    </a:lnTo>
                    <a:lnTo>
                      <a:pt x="2205" y="592"/>
                    </a:lnTo>
                    <a:lnTo>
                      <a:pt x="2145" y="629"/>
                    </a:lnTo>
                    <a:lnTo>
                      <a:pt x="2145" y="667"/>
                    </a:lnTo>
                    <a:lnTo>
                      <a:pt x="2084" y="667"/>
                    </a:lnTo>
                    <a:lnTo>
                      <a:pt x="2025" y="667"/>
                    </a:lnTo>
                    <a:lnTo>
                      <a:pt x="2025" y="705"/>
                    </a:lnTo>
                    <a:lnTo>
                      <a:pt x="2025" y="741"/>
                    </a:lnTo>
                    <a:lnTo>
                      <a:pt x="2025" y="778"/>
                    </a:lnTo>
                    <a:lnTo>
                      <a:pt x="1966" y="778"/>
                    </a:lnTo>
                    <a:lnTo>
                      <a:pt x="1906" y="778"/>
                    </a:lnTo>
                    <a:lnTo>
                      <a:pt x="1788" y="778"/>
                    </a:lnTo>
                    <a:lnTo>
                      <a:pt x="1727" y="778"/>
                    </a:lnTo>
                    <a:lnTo>
                      <a:pt x="1667" y="778"/>
                    </a:lnTo>
                    <a:lnTo>
                      <a:pt x="1608" y="778"/>
                    </a:lnTo>
                    <a:lnTo>
                      <a:pt x="1549" y="778"/>
                    </a:lnTo>
                    <a:lnTo>
                      <a:pt x="1549" y="816"/>
                    </a:lnTo>
                    <a:lnTo>
                      <a:pt x="1490" y="816"/>
                    </a:lnTo>
                    <a:lnTo>
                      <a:pt x="1429" y="816"/>
                    </a:lnTo>
                    <a:lnTo>
                      <a:pt x="1429" y="852"/>
                    </a:lnTo>
                    <a:lnTo>
                      <a:pt x="1429" y="890"/>
                    </a:lnTo>
                    <a:lnTo>
                      <a:pt x="1369" y="890"/>
                    </a:lnTo>
                    <a:lnTo>
                      <a:pt x="1310" y="890"/>
                    </a:lnTo>
                    <a:lnTo>
                      <a:pt x="1251" y="890"/>
                    </a:lnTo>
                    <a:lnTo>
                      <a:pt x="1192" y="890"/>
                    </a:lnTo>
                    <a:lnTo>
                      <a:pt x="1192" y="927"/>
                    </a:lnTo>
                    <a:lnTo>
                      <a:pt x="1133" y="927"/>
                    </a:lnTo>
                    <a:lnTo>
                      <a:pt x="1071" y="927"/>
                    </a:lnTo>
                    <a:lnTo>
                      <a:pt x="1012" y="927"/>
                    </a:lnTo>
                    <a:lnTo>
                      <a:pt x="953" y="927"/>
                    </a:lnTo>
                    <a:lnTo>
                      <a:pt x="953" y="963"/>
                    </a:lnTo>
                    <a:lnTo>
                      <a:pt x="953" y="1001"/>
                    </a:lnTo>
                    <a:lnTo>
                      <a:pt x="894" y="1001"/>
                    </a:lnTo>
                    <a:lnTo>
                      <a:pt x="894" y="1039"/>
                    </a:lnTo>
                    <a:lnTo>
                      <a:pt x="835" y="1039"/>
                    </a:lnTo>
                    <a:lnTo>
                      <a:pt x="776" y="1039"/>
                    </a:lnTo>
                    <a:lnTo>
                      <a:pt x="714" y="1039"/>
                    </a:lnTo>
                    <a:lnTo>
                      <a:pt x="714" y="1074"/>
                    </a:lnTo>
                    <a:lnTo>
                      <a:pt x="655" y="1074"/>
                    </a:lnTo>
                    <a:lnTo>
                      <a:pt x="596" y="1074"/>
                    </a:lnTo>
                    <a:lnTo>
                      <a:pt x="596" y="1112"/>
                    </a:lnTo>
                    <a:lnTo>
                      <a:pt x="596" y="1150"/>
                    </a:lnTo>
                    <a:lnTo>
                      <a:pt x="596" y="1185"/>
                    </a:lnTo>
                    <a:lnTo>
                      <a:pt x="478" y="1185"/>
                    </a:lnTo>
                    <a:lnTo>
                      <a:pt x="416" y="1185"/>
                    </a:lnTo>
                    <a:lnTo>
                      <a:pt x="416" y="1223"/>
                    </a:lnTo>
                    <a:lnTo>
                      <a:pt x="357" y="1223"/>
                    </a:lnTo>
                    <a:lnTo>
                      <a:pt x="357" y="1261"/>
                    </a:lnTo>
                    <a:lnTo>
                      <a:pt x="357" y="1297"/>
                    </a:lnTo>
                    <a:lnTo>
                      <a:pt x="357" y="1334"/>
                    </a:lnTo>
                    <a:lnTo>
                      <a:pt x="298" y="1334"/>
                    </a:lnTo>
                    <a:lnTo>
                      <a:pt x="298" y="1372"/>
                    </a:lnTo>
                    <a:lnTo>
                      <a:pt x="239" y="1372"/>
                    </a:lnTo>
                    <a:lnTo>
                      <a:pt x="239" y="1408"/>
                    </a:lnTo>
                    <a:lnTo>
                      <a:pt x="239" y="1446"/>
                    </a:lnTo>
                    <a:lnTo>
                      <a:pt x="239" y="1483"/>
                    </a:lnTo>
                    <a:lnTo>
                      <a:pt x="239" y="1519"/>
                    </a:lnTo>
                    <a:lnTo>
                      <a:pt x="239" y="1557"/>
                    </a:lnTo>
                    <a:lnTo>
                      <a:pt x="239" y="1595"/>
                    </a:lnTo>
                    <a:lnTo>
                      <a:pt x="239" y="1630"/>
                    </a:lnTo>
                    <a:lnTo>
                      <a:pt x="179" y="1630"/>
                    </a:lnTo>
                    <a:lnTo>
                      <a:pt x="179" y="1668"/>
                    </a:lnTo>
                    <a:lnTo>
                      <a:pt x="120" y="1668"/>
                    </a:lnTo>
                    <a:lnTo>
                      <a:pt x="120" y="1706"/>
                    </a:lnTo>
                    <a:lnTo>
                      <a:pt x="120" y="1741"/>
                    </a:lnTo>
                    <a:lnTo>
                      <a:pt x="120" y="1779"/>
                    </a:lnTo>
                    <a:lnTo>
                      <a:pt x="120" y="1817"/>
                    </a:lnTo>
                    <a:lnTo>
                      <a:pt x="120" y="1852"/>
                    </a:lnTo>
                    <a:lnTo>
                      <a:pt x="120" y="1890"/>
                    </a:lnTo>
                    <a:lnTo>
                      <a:pt x="120" y="1928"/>
                    </a:lnTo>
                    <a:lnTo>
                      <a:pt x="120" y="1964"/>
                    </a:lnTo>
                    <a:lnTo>
                      <a:pt x="59" y="1964"/>
                    </a:lnTo>
                    <a:lnTo>
                      <a:pt x="59" y="2002"/>
                    </a:lnTo>
                    <a:lnTo>
                      <a:pt x="59" y="2039"/>
                    </a:lnTo>
                    <a:lnTo>
                      <a:pt x="59" y="2113"/>
                    </a:lnTo>
                    <a:lnTo>
                      <a:pt x="59" y="2151"/>
                    </a:lnTo>
                    <a:lnTo>
                      <a:pt x="59" y="2186"/>
                    </a:lnTo>
                    <a:lnTo>
                      <a:pt x="59" y="2224"/>
                    </a:lnTo>
                    <a:lnTo>
                      <a:pt x="59" y="2262"/>
                    </a:lnTo>
                    <a:lnTo>
                      <a:pt x="59" y="2297"/>
                    </a:lnTo>
                    <a:lnTo>
                      <a:pt x="59" y="2373"/>
                    </a:lnTo>
                    <a:lnTo>
                      <a:pt x="59" y="2408"/>
                    </a:lnTo>
                    <a:lnTo>
                      <a:pt x="59" y="2446"/>
                    </a:lnTo>
                    <a:lnTo>
                      <a:pt x="59" y="2484"/>
                    </a:lnTo>
                    <a:lnTo>
                      <a:pt x="59" y="2522"/>
                    </a:lnTo>
                    <a:lnTo>
                      <a:pt x="59" y="2557"/>
                    </a:lnTo>
                    <a:lnTo>
                      <a:pt x="59" y="2595"/>
                    </a:lnTo>
                    <a:lnTo>
                      <a:pt x="59" y="2633"/>
                    </a:lnTo>
                    <a:lnTo>
                      <a:pt x="59" y="2669"/>
                    </a:lnTo>
                    <a:lnTo>
                      <a:pt x="59" y="2706"/>
                    </a:lnTo>
                    <a:lnTo>
                      <a:pt x="59" y="2744"/>
                    </a:lnTo>
                    <a:lnTo>
                      <a:pt x="59" y="2780"/>
                    </a:lnTo>
                    <a:lnTo>
                      <a:pt x="59" y="2818"/>
                    </a:lnTo>
                    <a:lnTo>
                      <a:pt x="59" y="2856"/>
                    </a:lnTo>
                    <a:lnTo>
                      <a:pt x="59" y="2891"/>
                    </a:lnTo>
                    <a:lnTo>
                      <a:pt x="59" y="2929"/>
                    </a:lnTo>
                    <a:lnTo>
                      <a:pt x="59" y="2967"/>
                    </a:lnTo>
                    <a:lnTo>
                      <a:pt x="0" y="2967"/>
                    </a:lnTo>
                    <a:lnTo>
                      <a:pt x="0" y="3002"/>
                    </a:lnTo>
                    <a:lnTo>
                      <a:pt x="0" y="3040"/>
                    </a:lnTo>
                    <a:lnTo>
                      <a:pt x="0" y="3078"/>
                    </a:lnTo>
                    <a:lnTo>
                      <a:pt x="0" y="3113"/>
                    </a:lnTo>
                    <a:lnTo>
                      <a:pt x="0" y="3151"/>
                    </a:lnTo>
                    <a:lnTo>
                      <a:pt x="0" y="3189"/>
                    </a:lnTo>
                    <a:lnTo>
                      <a:pt x="0" y="3225"/>
                    </a:lnTo>
                    <a:lnTo>
                      <a:pt x="0" y="3262"/>
                    </a:lnTo>
                    <a:lnTo>
                      <a:pt x="0" y="3300"/>
                    </a:lnTo>
                    <a:lnTo>
                      <a:pt x="0" y="3336"/>
                    </a:lnTo>
                    <a:lnTo>
                      <a:pt x="0" y="3374"/>
                    </a:lnTo>
                    <a:lnTo>
                      <a:pt x="0" y="3447"/>
                    </a:lnTo>
                    <a:lnTo>
                      <a:pt x="0" y="3485"/>
                    </a:lnTo>
                    <a:lnTo>
                      <a:pt x="0" y="3523"/>
                    </a:lnTo>
                    <a:lnTo>
                      <a:pt x="0" y="3558"/>
                    </a:lnTo>
                    <a:lnTo>
                      <a:pt x="0" y="3596"/>
                    </a:lnTo>
                    <a:lnTo>
                      <a:pt x="0" y="3634"/>
                    </a:lnTo>
                  </a:path>
                </a:pathLst>
              </a:custGeom>
              <a:noFill/>
              <a:ln w="22225" cap="rnd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4" name="テキスト ボックス 3"/>
            <p:cNvSpPr txBox="1"/>
            <p:nvPr/>
          </p:nvSpPr>
          <p:spPr>
            <a:xfrm>
              <a:off x="467938" y="651773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E</a:t>
              </a:r>
              <a:endParaRPr kumimoji="1" lang="ja-JP" altLang="en-US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48033" y="8069437"/>
              <a:ext cx="34313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0.2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69844" y="8434526"/>
              <a:ext cx="34313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38447" y="7714917"/>
              <a:ext cx="34313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0.4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38447" y="7360435"/>
              <a:ext cx="34313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0.6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38447" y="7005110"/>
              <a:ext cx="34313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0.8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20318" y="6644854"/>
              <a:ext cx="34313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1.0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923029" y="8645373"/>
              <a:ext cx="2146637" cy="148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0                                0.2                         0.4                          0.6                         0.8                          1.0</a:t>
              </a:r>
            </a:p>
            <a:p>
              <a:pPr algn="ctr"/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1-specificity  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16200000">
              <a:off x="326014" y="7500772"/>
              <a:ext cx="685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Sensitivity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001720" y="6743476"/>
              <a:ext cx="684002" cy="175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Combination</a:t>
              </a:r>
              <a:endParaRPr kumimoji="1" lang="ja-JP" altLang="en-US" sz="20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221522" y="7601258"/>
              <a:ext cx="1419794" cy="8888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Combination AUC = 0.879</a:t>
              </a:r>
            </a:p>
            <a:p>
              <a:r>
                <a:rPr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(95% CI, 0.823–0.930)</a:t>
              </a:r>
            </a:p>
            <a:p>
              <a:endParaRPr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r>
                <a:rPr kumimoji="1"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Improved AUC = 0.0978</a:t>
              </a:r>
            </a:p>
            <a:p>
              <a:r>
                <a:rPr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(95% CI, 0.04–0.169)</a:t>
              </a:r>
            </a:p>
            <a:p>
              <a:endParaRPr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r>
                <a:rPr lang="en-US" altLang="ja-JP" dirty="0">
                  <a:solidFill>
                    <a:srgbClr val="0070C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CA19-9 AUC = 0.783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808321" y="8242151"/>
              <a:ext cx="1847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8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cxnSp>
        <p:nvCxnSpPr>
          <p:cNvPr id="27" name="直線コネクタ 26"/>
          <p:cNvCxnSpPr/>
          <p:nvPr/>
        </p:nvCxnSpPr>
        <p:spPr>
          <a:xfrm>
            <a:off x="440977" y="1008380"/>
            <a:ext cx="8355725" cy="15765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948977" y="260775"/>
            <a:ext cx="7090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>
                <a:solidFill>
                  <a:srgbClr val="0983E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Combination analysis with apoAII</a:t>
            </a:r>
            <a:r>
              <a:rPr lang="en-US" altLang="ja-JP" sz="2200" dirty="0">
                <a:solidFill>
                  <a:srgbClr val="0983E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sz="2200" dirty="0">
                <a:solidFill>
                  <a:srgbClr val="0983E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isoforms and CA19-9</a:t>
            </a:r>
            <a:endParaRPr kumimoji="1" lang="ja-JP" altLang="en-US" sz="2200" dirty="0">
              <a:solidFill>
                <a:srgbClr val="0983E7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47471" y="6400590"/>
            <a:ext cx="271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Honda et al., Sci Rep. 2015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3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2939" y="85319"/>
            <a:ext cx="3582297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Experimental cancer screening for pancreatic cancer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6" y="1009358"/>
            <a:ext cx="2737973" cy="145425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16338" y="726237"/>
            <a:ext cx="256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Kobe University and NCC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6730" y="2325914"/>
            <a:ext cx="428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Kobe Pancreatic Cancer Screening Network</a:t>
            </a:r>
            <a:endParaRPr kumimoji="1" lang="ja-JP" altLang="en-US" b="1" dirty="0"/>
          </a:p>
        </p:txBody>
      </p:sp>
      <p:sp>
        <p:nvSpPr>
          <p:cNvPr id="13" name="正方形/長方形 12"/>
          <p:cNvSpPr/>
          <p:nvPr/>
        </p:nvSpPr>
        <p:spPr>
          <a:xfrm>
            <a:off x="1583473" y="3176894"/>
            <a:ext cx="19891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Red Cross Fukui Hospital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99" y="2679401"/>
            <a:ext cx="3578662" cy="4060288"/>
          </a:xfrm>
          <a:prstGeom prst="rect">
            <a:avLst/>
          </a:prstGeom>
        </p:spPr>
      </p:pic>
      <p:pic>
        <p:nvPicPr>
          <p:cNvPr id="8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432" y="0"/>
            <a:ext cx="4861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1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右矢印 6"/>
          <p:cNvSpPr/>
          <p:nvPr/>
        </p:nvSpPr>
        <p:spPr>
          <a:xfrm>
            <a:off x="5311918" y="1445687"/>
            <a:ext cx="604641" cy="433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28652" y="1297019"/>
            <a:ext cx="157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Blood collection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6824866" y="2131198"/>
            <a:ext cx="518320" cy="2394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87" y="4408581"/>
            <a:ext cx="659254" cy="625989"/>
          </a:xfrm>
          <a:prstGeom prst="rect">
            <a:avLst/>
          </a:prstGeom>
        </p:spPr>
      </p:pic>
      <p:sp>
        <p:nvSpPr>
          <p:cNvPr id="13" name="下矢印 12"/>
          <p:cNvSpPr/>
          <p:nvPr/>
        </p:nvSpPr>
        <p:spPr>
          <a:xfrm rot="5400000">
            <a:off x="4008955" y="2327179"/>
            <a:ext cx="484632" cy="158700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68599" y="2812529"/>
            <a:ext cx="2278481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Return results to patients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1909820" y="3942292"/>
            <a:ext cx="404629" cy="28167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790836" y="4506601"/>
            <a:ext cx="2600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NCC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>
            <a:off x="6824866" y="4946735"/>
            <a:ext cx="518320" cy="515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4109472" y="4572268"/>
            <a:ext cx="1491690" cy="392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62137" y="5105042"/>
            <a:ext cx="202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Report patient results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42641" y="5570279"/>
            <a:ext cx="187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PMDA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0082" y="5773771"/>
            <a:ext cx="541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j-lt"/>
                <a:ea typeface="HG丸ｺﾞｼｯｸM-PRO" panose="020F0600000000000000" pitchFamily="50" charset="-128"/>
              </a:rPr>
              <a:t>Goal: enrolment of 5000–10000 cases</a:t>
            </a:r>
            <a:endParaRPr kumimoji="1" lang="ja-JP" altLang="en-US" dirty="0">
              <a:solidFill>
                <a:srgbClr val="FF0000"/>
              </a:solidFill>
              <a:latin typeface="+mj-lt"/>
              <a:ea typeface="HG丸ｺﾞｼｯｸM-PRO" panose="020F0600000000000000" pitchFamily="50" charset="-128"/>
            </a:endParaRPr>
          </a:p>
        </p:txBody>
      </p:sp>
      <p:sp>
        <p:nvSpPr>
          <p:cNvPr id="32" name="Text Box 6133"/>
          <p:cNvSpPr txBox="1">
            <a:spLocks noChangeArrowheads="1"/>
          </p:cNvSpPr>
          <p:nvPr/>
        </p:nvSpPr>
        <p:spPr bwMode="auto">
          <a:xfrm>
            <a:off x="787004" y="481527"/>
            <a:ext cx="7643754" cy="7078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ja-JP" sz="2000" dirty="0">
                <a:solidFill>
                  <a:srgbClr val="CC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Development of an efficient screening method for pancreatic cancer</a:t>
            </a:r>
            <a:endParaRPr lang="ja-JP" altLang="en-US" sz="2000" dirty="0">
              <a:solidFill>
                <a:srgbClr val="CC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16418" y="6463225"/>
            <a:ext cx="7348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accent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AMED</a:t>
            </a:r>
            <a:r>
              <a:rPr lang="ja-JP" altLang="en-US" sz="1400" b="1" dirty="0">
                <a:solidFill>
                  <a:schemeClr val="accent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z="1400" b="1" dirty="0">
                <a:solidFill>
                  <a:schemeClr val="accent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Practical Research for Innovation Cancer Control </a:t>
            </a:r>
            <a:r>
              <a:rPr lang="ja-JP" altLang="en-US" sz="1400" b="1" dirty="0">
                <a:solidFill>
                  <a:schemeClr val="accent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（</a:t>
            </a:r>
            <a:r>
              <a:rPr lang="en-US" altLang="ja-JP" sz="1400" b="1" dirty="0">
                <a:solidFill>
                  <a:schemeClr val="accent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PI: Honda K.</a:t>
            </a:r>
            <a:r>
              <a:rPr lang="ja-JP" altLang="en-US" sz="1400" b="1" dirty="0">
                <a:solidFill>
                  <a:schemeClr val="accent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　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60640" y="911584"/>
            <a:ext cx="9863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endParaRPr lang="ja-JP" altLang="en-US" sz="1600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41" y="1102695"/>
            <a:ext cx="1473484" cy="1441505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68" y="1120573"/>
            <a:ext cx="2737973" cy="145425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144" y="2031486"/>
            <a:ext cx="1422313" cy="98771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294702" y="3142503"/>
            <a:ext cx="18879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Measure apo</a:t>
            </a:r>
            <a:r>
              <a:rPr lang="en-US" altLang="ja-JP" dirty="0"/>
              <a:t>AII </a:t>
            </a:r>
            <a:r>
              <a:rPr kumimoji="1" lang="en-US" altLang="ja-JP" dirty="0"/>
              <a:t>isoforms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595809" y="3488685"/>
            <a:ext cx="137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Under cutoff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/>
        </p:nvGrpSpPr>
        <p:grpSpPr>
          <a:xfrm>
            <a:off x="464558" y="4289625"/>
            <a:ext cx="3397581" cy="1489890"/>
            <a:chOff x="480746" y="4160885"/>
            <a:chExt cx="3397581" cy="1489890"/>
          </a:xfrm>
        </p:grpSpPr>
        <p:grpSp>
          <p:nvGrpSpPr>
            <p:cNvPr id="39" name="グループ化 38"/>
            <p:cNvGrpSpPr/>
            <p:nvPr/>
          </p:nvGrpSpPr>
          <p:grpSpPr>
            <a:xfrm>
              <a:off x="480746" y="4160885"/>
              <a:ext cx="3397581" cy="1489890"/>
              <a:chOff x="4949292" y="1268134"/>
              <a:chExt cx="3527964" cy="924077"/>
            </a:xfrm>
          </p:grpSpPr>
          <p:sp>
            <p:nvSpPr>
              <p:cNvPr id="41" name="角丸四角形 40"/>
              <p:cNvSpPr/>
              <p:nvPr/>
            </p:nvSpPr>
            <p:spPr>
              <a:xfrm>
                <a:off x="4949292" y="1268134"/>
                <a:ext cx="3403240" cy="92407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6806768" y="1406680"/>
                <a:ext cx="1670488" cy="591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dirty="0">
                    <a:solidFill>
                      <a:srgbClr val="FF0000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Recommendation for second screening with imaging</a:t>
                </a:r>
                <a:endParaRPr lang="ja-JP" altLang="en-US" sz="1400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56" y="4304138"/>
              <a:ext cx="1651588" cy="1306043"/>
            </a:xfrm>
            <a:prstGeom prst="rect">
              <a:avLst/>
            </a:prstGeom>
          </p:spPr>
        </p:pic>
      </p:grpSp>
      <p:sp>
        <p:nvSpPr>
          <p:cNvPr id="4" name="テキスト ボックス 3"/>
          <p:cNvSpPr txBox="1"/>
          <p:nvPr/>
        </p:nvSpPr>
        <p:spPr>
          <a:xfrm>
            <a:off x="281684" y="16640"/>
            <a:ext cx="468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The Kobe Pancreatic Cancer Screening Network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031479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154784"/>
              </p:ext>
            </p:extLst>
          </p:nvPr>
        </p:nvGraphicFramePr>
        <p:xfrm>
          <a:off x="588123" y="491591"/>
          <a:ext cx="710063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-16816" y="4660536"/>
            <a:ext cx="41384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ea typeface="HG丸ｺﾞｼｯｸM-PRO" panose="020F0600000000000000" pitchFamily="50" charset="-128"/>
              </a:rPr>
              <a:t>EUS</a:t>
            </a:r>
            <a:r>
              <a:rPr kumimoji="1" lang="ja-JP" altLang="en-US" dirty="0">
                <a:ea typeface="HG丸ｺﾞｼｯｸM-PRO" panose="020F0600000000000000" pitchFamily="50" charset="-128"/>
              </a:rPr>
              <a:t>：</a:t>
            </a:r>
            <a:r>
              <a:rPr lang="en-US" altLang="ja-JP" dirty="0"/>
              <a:t>Endoscopic Ultrasonography</a:t>
            </a:r>
            <a:endParaRPr kumimoji="1" lang="en-US" altLang="ja-JP" dirty="0">
              <a:ea typeface="HG丸ｺﾞｼｯｸM-PRO" panose="020F0600000000000000" pitchFamily="50" charset="-128"/>
            </a:endParaRPr>
          </a:p>
          <a:p>
            <a:r>
              <a:rPr kumimoji="1" lang="en-US" altLang="ja-JP" dirty="0">
                <a:ea typeface="HG丸ｺﾞｼｯｸM-PRO" panose="020F0600000000000000" pitchFamily="50" charset="-128"/>
              </a:rPr>
              <a:t>PDAC</a:t>
            </a:r>
            <a:r>
              <a:rPr kumimoji="1" lang="ja-JP" altLang="en-US" dirty="0">
                <a:ea typeface="HG丸ｺﾞｼｯｸM-PRO" panose="020F0600000000000000" pitchFamily="50" charset="-128"/>
              </a:rPr>
              <a:t>：</a:t>
            </a:r>
            <a:r>
              <a:rPr kumimoji="1" lang="en-US" altLang="ja-JP" dirty="0">
                <a:ea typeface="HG丸ｺﾞｼｯｸM-PRO" panose="020F0600000000000000" pitchFamily="50" charset="-128"/>
              </a:rPr>
              <a:t>Pancreatic ductal adenocarcinoma</a:t>
            </a:r>
          </a:p>
          <a:p>
            <a:r>
              <a:rPr lang="en-US" altLang="ja-JP" dirty="0">
                <a:ea typeface="HG丸ｺﾞｼｯｸM-PRO" panose="020F0600000000000000" pitchFamily="50" charset="-128"/>
              </a:rPr>
              <a:t>PNET</a:t>
            </a:r>
            <a:r>
              <a:rPr lang="ja-JP" altLang="en-US" dirty="0">
                <a:ea typeface="HG丸ｺﾞｼｯｸM-PRO" panose="020F0600000000000000" pitchFamily="50" charset="-128"/>
              </a:rPr>
              <a:t>：</a:t>
            </a:r>
            <a:r>
              <a:rPr lang="en-US" altLang="ja-JP" dirty="0">
                <a:ea typeface="HG丸ｺﾞｼｯｸM-PRO" panose="020F0600000000000000" pitchFamily="50" charset="-128"/>
              </a:rPr>
              <a:t>Pancreatic neuroendocrine tumor</a:t>
            </a:r>
          </a:p>
          <a:p>
            <a:r>
              <a:rPr kumimoji="1" lang="en-US" altLang="ja-JP" dirty="0">
                <a:ea typeface="HG丸ｺﾞｼｯｸM-PRO" panose="020F0600000000000000" pitchFamily="50" charset="-128"/>
              </a:rPr>
              <a:t>IPMN</a:t>
            </a:r>
            <a:r>
              <a:rPr kumimoji="1" lang="ja-JP" altLang="en-US" dirty="0">
                <a:ea typeface="HG丸ｺﾞｼｯｸM-PRO" panose="020F0600000000000000" pitchFamily="50" charset="-128"/>
              </a:rPr>
              <a:t>：</a:t>
            </a:r>
            <a:r>
              <a:rPr kumimoji="1" lang="en-US" altLang="ja-JP" dirty="0" err="1">
                <a:ea typeface="HG丸ｺﾞｼｯｸM-PRO" panose="020F0600000000000000" pitchFamily="50" charset="-128"/>
              </a:rPr>
              <a:t>Intraductal</a:t>
            </a:r>
            <a:r>
              <a:rPr kumimoji="1" lang="en-US" altLang="ja-JP" dirty="0">
                <a:ea typeface="HG丸ｺﾞｼｯｸM-PRO" panose="020F0600000000000000" pitchFamily="50" charset="-128"/>
              </a:rPr>
              <a:t> mucinous neoplasm</a:t>
            </a:r>
          </a:p>
          <a:p>
            <a:r>
              <a:rPr lang="en-US" altLang="ja-JP" dirty="0">
                <a:ea typeface="HG丸ｺﾞｼｯｸM-PRO" panose="020F0600000000000000" pitchFamily="50" charset="-128"/>
              </a:rPr>
              <a:t>AIP</a:t>
            </a:r>
            <a:r>
              <a:rPr lang="ja-JP" altLang="en-US" dirty="0">
                <a:ea typeface="HG丸ｺﾞｼｯｸM-PRO" panose="020F0600000000000000" pitchFamily="50" charset="-128"/>
              </a:rPr>
              <a:t>：</a:t>
            </a:r>
            <a:r>
              <a:rPr lang="en-US" altLang="ja-JP" dirty="0">
                <a:ea typeface="HG丸ｺﾞｼｯｸM-PRO" panose="020F0600000000000000" pitchFamily="50" charset="-128"/>
              </a:rPr>
              <a:t>Autoimmune pancreatitis</a:t>
            </a:r>
          </a:p>
          <a:p>
            <a:r>
              <a:rPr lang="en-US" altLang="ja-JP" dirty="0">
                <a:ea typeface="HG丸ｺﾞｼｯｸM-PRO" panose="020F0600000000000000" pitchFamily="50" charset="-128"/>
              </a:rPr>
              <a:t>CP: Chronic pancreatitis</a:t>
            </a:r>
          </a:p>
          <a:p>
            <a:endParaRPr kumimoji="1" lang="en-US" altLang="ja-JP" dirty="0">
              <a:ea typeface="HG丸ｺﾞｼｯｸM-PRO" panose="020F06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79092" y="1837396"/>
            <a:ext cx="8018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ea typeface="HG丸ｺﾞｼｯｸM-PRO" panose="020F0600000000000000" pitchFamily="50" charset="-128"/>
              </a:rPr>
              <a:t>2.1%</a:t>
            </a:r>
            <a:endParaRPr kumimoji="1" lang="ja-JP" altLang="en-US" sz="2400" b="1" dirty="0">
              <a:ea typeface="HG丸ｺﾞｼｯｸM-PRO" panose="020F06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09513" y="3141078"/>
            <a:ext cx="72006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ea typeface="HG丸ｺﾞｼｯｸM-PRO" panose="020F0600000000000000" pitchFamily="50" charset="-128"/>
              </a:rPr>
              <a:t>52%</a:t>
            </a:r>
            <a:endParaRPr kumimoji="1" lang="ja-JP" altLang="en-US" sz="2400" b="1" dirty="0">
              <a:ea typeface="HG丸ｺﾞｼｯｸM-PRO" panose="020F06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63519" y="4429704"/>
            <a:ext cx="7152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ea typeface="HG丸ｺﾞｼｯｸM-PRO" panose="020F0600000000000000" pitchFamily="50" charset="-128"/>
              </a:rPr>
              <a:t>45%</a:t>
            </a:r>
            <a:endParaRPr kumimoji="1" lang="ja-JP" altLang="en-US" sz="2400" b="1" dirty="0">
              <a:ea typeface="HG丸ｺﾞｼｯｸM-PRO" panose="020F0600000000000000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324722" y="913637"/>
            <a:ext cx="2544244" cy="2626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PDAC</a:t>
            </a:r>
            <a:r>
              <a:rPr lang="ja-JP" altLang="en-US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 = 1</a:t>
            </a:r>
            <a:endParaRPr lang="ja-JP" altLang="en-US" b="1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PNET</a:t>
            </a:r>
            <a:r>
              <a:rPr lang="ja-JP" altLang="en-US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 = 1</a:t>
            </a:r>
            <a:endParaRPr lang="ja-JP" altLang="en-US" b="1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Pancreatic mass n = 3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IPMN</a:t>
            </a:r>
            <a:r>
              <a:rPr lang="ja-JP" altLang="en-US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 = 6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Pancreatic cyst n = 2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AIP</a:t>
            </a:r>
            <a:r>
              <a:rPr lang="ja-JP" altLang="en-US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 = 1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CP</a:t>
            </a:r>
            <a:r>
              <a:rPr lang="ja-JP" altLang="en-US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 = 1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Early stage CP n = 3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431748" y="3644867"/>
            <a:ext cx="392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ea typeface="HG丸ｺﾞｼｯｸM-PRO" panose="020F0600000000000000" pitchFamily="50" charset="-128"/>
              </a:rPr>
              <a:t>・</a:t>
            </a:r>
            <a:r>
              <a:rPr lang="en-US" altLang="ja-JP" b="1" dirty="0">
                <a:ea typeface="HG丸ｺﾞｼｯｸM-PRO" panose="020F0600000000000000" pitchFamily="50" charset="-128"/>
              </a:rPr>
              <a:t>Dynamic CT/ MRCP/ EUS</a:t>
            </a:r>
          </a:p>
          <a:p>
            <a:endParaRPr lang="ja-JP" altLang="en-US" b="1" dirty="0"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007867" y="2018604"/>
            <a:ext cx="2136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ea typeface="HG丸ｺﾞｼｯｸM-PRO" panose="020F0600000000000000" pitchFamily="50" charset="-128"/>
              </a:rPr>
              <a:t>ApoA2 ATQ/AT &gt; 35 </a:t>
            </a:r>
            <a:r>
              <a:rPr lang="en-US" altLang="ja-JP" b="1" dirty="0" err="1">
                <a:ea typeface="HG丸ｺﾞｼｯｸM-PRO" panose="020F0600000000000000" pitchFamily="50" charset="-128"/>
              </a:rPr>
              <a:t>μg</a:t>
            </a:r>
            <a:r>
              <a:rPr lang="en-US" altLang="ja-JP" b="1" dirty="0">
                <a:ea typeface="HG丸ｺﾞｼｯｸM-PRO" panose="020F0600000000000000" pitchFamily="50" charset="-128"/>
              </a:rPr>
              <a:t>/ml</a:t>
            </a:r>
            <a:r>
              <a:rPr lang="ja-JP" altLang="en-US" b="1" dirty="0">
                <a:ea typeface="HG丸ｺﾞｼｯｸM-PRO" panose="020F0600000000000000" pitchFamily="50" charset="-128"/>
              </a:rPr>
              <a:t> 　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2569548" y="875269"/>
            <a:ext cx="2012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ea typeface="HG丸ｺﾞｼｯｸM-PRO" panose="020F0600000000000000" pitchFamily="50" charset="-128"/>
              </a:rPr>
              <a:t>6 screening centers</a:t>
            </a:r>
            <a:endParaRPr lang="ja-JP" altLang="en-US" b="1" dirty="0">
              <a:ea typeface="HG丸ｺﾞｼｯｸM-PRO" panose="020F06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94822" y="51358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2016/11/8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160" y="-5168"/>
            <a:ext cx="896675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300" b="1" dirty="0">
                <a:solidFill>
                  <a:srgbClr val="0483EC"/>
                </a:solidFill>
              </a:rPr>
              <a:t>Interim analysis of experimental pancreatic cancer screening by apoA2-i</a:t>
            </a:r>
            <a:endParaRPr kumimoji="1" lang="ja-JP" altLang="en-US" sz="2300" b="1" dirty="0">
              <a:solidFill>
                <a:srgbClr val="0483E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000" y="6338288"/>
            <a:ext cx="515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483EC"/>
                </a:solidFill>
                <a:ea typeface="HG丸ｺﾞｼｯｸM-PRO" panose="020F0600000000000000" pitchFamily="50" charset="-128"/>
              </a:rPr>
              <a:t>2017/2/26 Enrollment of 5000 subjects</a:t>
            </a:r>
            <a:endParaRPr kumimoji="1" lang="ja-JP" altLang="en-US" sz="2400" b="1" dirty="0">
              <a:solidFill>
                <a:srgbClr val="0483EC"/>
              </a:solidFill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5623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-536" t="681" r="28941" b="-681"/>
          <a:stretch/>
        </p:blipFill>
        <p:spPr>
          <a:xfrm>
            <a:off x="281954" y="904123"/>
            <a:ext cx="4512468" cy="248094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b="24506"/>
          <a:stretch/>
        </p:blipFill>
        <p:spPr>
          <a:xfrm>
            <a:off x="4794422" y="968864"/>
            <a:ext cx="4349578" cy="433960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72" y="3279530"/>
            <a:ext cx="2150533" cy="174892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86978" y="2894"/>
            <a:ext cx="8572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rgbClr val="0483EC"/>
                </a:solidFill>
              </a:rPr>
              <a:t>Blind validation of apoA2-I for blood samples before diagnosis of  pancreatic cancer by The European Prospective Investigation into Cancer and Nutrition (EPIC) study </a:t>
            </a:r>
            <a:endParaRPr lang="ja-JP" altLang="en-US" b="1" dirty="0">
              <a:solidFill>
                <a:srgbClr val="0483EC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61438" y="320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81954" y="5616602"/>
            <a:ext cx="8721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b="1" dirty="0">
                <a:solidFill>
                  <a:srgbClr val="FF0000"/>
                </a:solidFill>
              </a:rPr>
              <a:t>The EPIC study is one of the largest cohort studies </a:t>
            </a:r>
            <a:r>
              <a:rPr lang="en-US" altLang="ja-JP" dirty="0"/>
              <a:t>in the world, with more than half a million </a:t>
            </a:r>
            <a:r>
              <a:rPr lang="en-US" altLang="ja-JP" b="1" dirty="0">
                <a:solidFill>
                  <a:srgbClr val="FF0000"/>
                </a:solidFill>
              </a:rPr>
              <a:t>(</a:t>
            </a:r>
            <a:r>
              <a:rPr lang="en-US" altLang="ja-JP" b="1" u="sng" dirty="0" smtClean="0">
                <a:solidFill>
                  <a:srgbClr val="FF0000"/>
                </a:solidFill>
              </a:rPr>
              <a:t>52,1000)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participants </a:t>
            </a:r>
            <a:r>
              <a:rPr lang="en-US" altLang="ja-JP" dirty="0"/>
              <a:t>recruited across 10 European countries and followed for almost 15 years.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4182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87940" y="87996"/>
            <a:ext cx="8011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International collaboration for clinical development of an early  detection biomarker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for</a:t>
            </a:r>
            <a: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pancreatic cancer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217706" y="1021863"/>
            <a:ext cx="8641829" cy="17417"/>
          </a:xfrm>
          <a:prstGeom prst="line">
            <a:avLst/>
          </a:prstGeom>
          <a:ln w="127000">
            <a:solidFill>
              <a:srgbClr val="439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0" y="4675440"/>
            <a:ext cx="2709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NCI-EDRN</a:t>
            </a:r>
          </a:p>
          <a:p>
            <a:r>
              <a:rPr lang="en-US" altLang="ja-JP" sz="1400" dirty="0"/>
              <a:t>Early </a:t>
            </a:r>
            <a:r>
              <a:rPr kumimoji="1" lang="en-US" altLang="ja-JP" sz="1400" dirty="0"/>
              <a:t>Detection Research Network </a:t>
            </a:r>
            <a:endParaRPr kumimoji="1" lang="ja-JP" altLang="en-US" sz="14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6" y="2031701"/>
            <a:ext cx="1717381" cy="113380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96" y="2005000"/>
            <a:ext cx="1485042" cy="1294465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1871772" y="2509783"/>
            <a:ext cx="396662" cy="383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4070616" y="2503404"/>
            <a:ext cx="396662" cy="383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77" y="2009571"/>
            <a:ext cx="1509270" cy="1193501"/>
          </a:xfrm>
          <a:prstGeom prst="rect">
            <a:avLst/>
          </a:prstGeom>
        </p:spPr>
      </p:pic>
      <p:sp>
        <p:nvSpPr>
          <p:cNvPr id="17" name="右矢印 16"/>
          <p:cNvSpPr/>
          <p:nvPr/>
        </p:nvSpPr>
        <p:spPr>
          <a:xfrm>
            <a:off x="6659391" y="2509783"/>
            <a:ext cx="396662" cy="383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070" y="1868054"/>
            <a:ext cx="1426540" cy="127070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73094" y="1139388"/>
            <a:ext cx="8943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Development of an efficient screening method for pancreatic cancer using a biomarker (apoA2-isoform)</a:t>
            </a:r>
            <a:endParaRPr kumimoji="1" lang="ja-JP" altLang="en-US" sz="1600" b="1" dirty="0"/>
          </a:p>
        </p:txBody>
      </p:sp>
      <p:sp>
        <p:nvSpPr>
          <p:cNvPr id="20" name="角丸四角形 19"/>
          <p:cNvSpPr/>
          <p:nvPr/>
        </p:nvSpPr>
        <p:spPr>
          <a:xfrm>
            <a:off x="202528" y="1605906"/>
            <a:ext cx="8857296" cy="22099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3094" y="3118899"/>
            <a:ext cx="1520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Screening hospital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19433" y="3090582"/>
            <a:ext cx="1909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Enrichment of high risk individuals </a:t>
            </a:r>
            <a:r>
              <a:rPr lang="en-US" altLang="ja-JP" sz="1400" dirty="0"/>
              <a:t>using a</a:t>
            </a:r>
            <a:r>
              <a:rPr kumimoji="1" lang="en-US" altLang="ja-JP" sz="1400" dirty="0"/>
              <a:t> non-invasive biomarker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39341" y="3138754"/>
            <a:ext cx="2292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Early detection by invasive high resolution imaging 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13794" y="3138754"/>
            <a:ext cx="25871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Reduction of mortality </a:t>
            </a:r>
            <a:r>
              <a:rPr lang="en-US" altLang="ja-JP" sz="1400" dirty="0"/>
              <a:t>from</a:t>
            </a:r>
            <a:r>
              <a:rPr kumimoji="1" lang="en-US" altLang="ja-JP" sz="1400" dirty="0"/>
              <a:t> pancreatic cancer by early treatment</a:t>
            </a:r>
            <a:endParaRPr kumimoji="1" lang="ja-JP" altLang="en-US" sz="1400" dirty="0"/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2564363" y="4638234"/>
            <a:ext cx="866274" cy="0"/>
          </a:xfrm>
          <a:prstGeom prst="straightConnector1">
            <a:avLst/>
          </a:prstGeom>
          <a:ln w="1270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2042666" y="1675319"/>
            <a:ext cx="190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First screening</a:t>
            </a:r>
            <a:endParaRPr kumimoji="1" lang="ja-JP" altLang="en-US" sz="14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298560" y="1695415"/>
            <a:ext cx="190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Second screening</a:t>
            </a:r>
            <a:endParaRPr kumimoji="1" lang="ja-JP" altLang="en-US" sz="1400" dirty="0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8525" y="5313649"/>
            <a:ext cx="1147049" cy="862984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8"/>
          <a:srcRect r="46727"/>
          <a:stretch/>
        </p:blipFill>
        <p:spPr>
          <a:xfrm>
            <a:off x="2999000" y="5249434"/>
            <a:ext cx="1578876" cy="1587549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1935087" y="3805896"/>
            <a:ext cx="227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solidFill>
                  <a:srgbClr val="FF0000"/>
                </a:solidFill>
              </a:rPr>
              <a:t>Blind validation of biomarker in stage-I/II  pancreatic cancer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678" y="5177210"/>
            <a:ext cx="1657316" cy="1396232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5062645" y="6341570"/>
            <a:ext cx="1395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Biomarker ELISA kit</a:t>
            </a:r>
            <a:endParaRPr kumimoji="1" lang="ja-JP" altLang="en-US" sz="1200" dirty="0"/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00" y="3935962"/>
            <a:ext cx="2177093" cy="489846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2399" y="4450786"/>
            <a:ext cx="1943801" cy="397222"/>
          </a:xfrm>
          <a:prstGeom prst="rect">
            <a:avLst/>
          </a:prstGeom>
        </p:spPr>
      </p:pic>
      <p:sp>
        <p:nvSpPr>
          <p:cNvPr id="47" name="正方形/長方形 46"/>
          <p:cNvSpPr/>
          <p:nvPr/>
        </p:nvSpPr>
        <p:spPr>
          <a:xfrm>
            <a:off x="6513692" y="4870721"/>
            <a:ext cx="2687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effectLst/>
              </a:rPr>
              <a:t>The European Prospective Investigation into Cancer and Nutrition (EPIC)</a:t>
            </a:r>
            <a:endParaRPr lang="ja-JP" altLang="en-US" sz="1200" dirty="0"/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5448246" y="4638234"/>
            <a:ext cx="866274" cy="0"/>
          </a:xfrm>
          <a:prstGeom prst="straightConnector1">
            <a:avLst/>
          </a:prstGeom>
          <a:ln w="1270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6872600" y="5302755"/>
            <a:ext cx="1936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dirty="0">
                <a:effectLst/>
              </a:rPr>
              <a:t>Largest cohort </a:t>
            </a:r>
            <a:r>
              <a:rPr lang="en-US" altLang="ja-JP" sz="1000" dirty="0" err="1">
                <a:effectLst/>
              </a:rPr>
              <a:t>studiy</a:t>
            </a:r>
            <a:r>
              <a:rPr lang="en-US" altLang="ja-JP" sz="1000" dirty="0">
                <a:effectLst/>
              </a:rPr>
              <a:t> in the world</a:t>
            </a:r>
            <a:endParaRPr lang="ja-JP" altLang="en-US" sz="1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593473" y="3807441"/>
            <a:ext cx="227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solidFill>
                  <a:srgbClr val="FF0000"/>
                </a:solidFill>
              </a:rPr>
              <a:t>Risk assessment of pancreatic cancer using biomarker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1266" y="5548976"/>
            <a:ext cx="1566069" cy="1125281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958" y="5031882"/>
            <a:ext cx="1722571" cy="1876098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208000" y="6356351"/>
            <a:ext cx="307350" cy="365125"/>
          </a:xfrm>
          <a:solidFill>
            <a:schemeClr val="bg1"/>
          </a:solidFill>
        </p:spPr>
        <p:txBody>
          <a:bodyPr/>
          <a:lstStyle/>
          <a:p>
            <a:fld id="{A842AABD-2285-4A9C-B680-31D4969216DF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912355" y="6566063"/>
            <a:ext cx="441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Honda and Srivastava Biomarker Med.  2016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pic>
        <p:nvPicPr>
          <p:cNvPr id="36" name="図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364" y="3908029"/>
            <a:ext cx="1214285" cy="748956"/>
          </a:xfrm>
          <a:prstGeom prst="rect">
            <a:avLst/>
          </a:prstGeom>
        </p:spPr>
      </p:pic>
      <p:pic>
        <p:nvPicPr>
          <p:cNvPr id="50" name="図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55" y="4084326"/>
            <a:ext cx="840833" cy="840833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16" cstate="print"/>
          <a:srcRect l="15663"/>
          <a:stretch/>
        </p:blipFill>
        <p:spPr bwMode="auto">
          <a:xfrm>
            <a:off x="3450580" y="4914828"/>
            <a:ext cx="2157663" cy="30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5004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4350089" y="-101878"/>
            <a:ext cx="4864503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endParaRPr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National Cancer Center Drs.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 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Miura, Y Watabe,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Mori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Yoshimoto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Fujiwara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Shiraishi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Y Yamada, K Kato,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Iwasa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Sakamoto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</a:t>
            </a:r>
            <a:r>
              <a:rPr lang="en-US" altLang="ja-JP" sz="1200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Shoji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Yamada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Takeuchi</a:t>
            </a:r>
            <a:endParaRPr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Multi-institutional </a:t>
            </a: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Drs. S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Nakamori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H Nagai, N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Sata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T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Ioka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A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Tsuchida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Y Saito, Y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Yasunami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M Shimahara, T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Okusaka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University of Heidelberg</a:t>
            </a: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Dr. Klaus Felix,  Prof. Markus W Bucher</a:t>
            </a: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NCI Early Detection Research Network (EDRN)</a:t>
            </a: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Dr. S Srivastava</a:t>
            </a: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Kobe University</a:t>
            </a: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Dr. Yoshida, Prof. Azuma</a:t>
            </a: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Dr. Kobayashi, Dr. Nishiumi</a:t>
            </a: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Tohoku</a:t>
            </a:r>
            <a:r>
              <a:rPr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University</a:t>
            </a: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Prof.</a:t>
            </a:r>
            <a:r>
              <a:rPr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Terasaki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</a:t>
            </a:r>
            <a:r>
              <a:rPr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Dr.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Yoneyama</a:t>
            </a:r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Kumamoto</a:t>
            </a:r>
            <a:r>
              <a:rPr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University</a:t>
            </a: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Prof.</a:t>
            </a:r>
            <a:r>
              <a:rPr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Ohtsuki</a:t>
            </a:r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dkfz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</a:p>
          <a:p>
            <a:pPr algn="l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Prof.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Kaaks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Dr. Canzian</a:t>
            </a: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174" y="3812184"/>
            <a:ext cx="2267152" cy="438803"/>
          </a:xfrm>
          <a:prstGeom prst="rect">
            <a:avLst/>
          </a:prstGeom>
        </p:spPr>
      </p:pic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1589773" y="346213"/>
            <a:ext cx="1847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ja-JP" altLang="ja-JP" sz="2100">
              <a:latin typeface="Arial" charset="0"/>
              <a:ea typeface="HG創英角ﾎﾟｯﾌﾟ体" pitchFamily="49" charset="-128"/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-1709" y="2839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latin typeface="Arial" charset="0"/>
                <a:ea typeface="HG創英角ﾎﾟｯﾌﾟ体" pitchFamily="49" charset="-128"/>
              </a:rPr>
              <a:t>Acknowledgment</a:t>
            </a:r>
            <a:endParaRPr lang="ja-JP" altLang="en-US" dirty="0">
              <a:latin typeface="Arial" charset="0"/>
              <a:ea typeface="HG創英角ﾎﾟｯﾌﾟ体" pitchFamily="49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90538" y="6761836"/>
            <a:ext cx="2593968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086100"/>
            <a:endParaRPr lang="ja-JP" altLang="ja-JP" sz="825">
              <a:ea typeface="HGPｺﾞｼｯｸE" pitchFamily="50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69782" y="2340687"/>
            <a:ext cx="2070995" cy="1673249"/>
            <a:chOff x="6305" y="24222"/>
            <a:chExt cx="4082" cy="3509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5" y="24222"/>
              <a:ext cx="2586" cy="2488"/>
            </a:xfrm>
            <a:prstGeom prst="rect">
              <a:avLst/>
            </a:prstGeom>
            <a:noFill/>
          </p:spPr>
        </p:pic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V="1">
              <a:off x="8028" y="25674"/>
              <a:ext cx="31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825"/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8409" y="25537"/>
              <a:ext cx="1978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ja-JP" altLang="en-US" sz="825" b="1" dirty="0">
                  <a:ea typeface="ＭＳ Ｐゴシック" pitchFamily="50" charset="-128"/>
                </a:rPr>
                <a:t>自治医大病院</a:t>
              </a: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7983" y="25946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825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8412" y="25758"/>
              <a:ext cx="1791" cy="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ja-JP" altLang="en-US" sz="825" b="1" dirty="0">
                  <a:ea typeface="ＭＳ Ｐゴシック" pitchFamily="50" charset="-128"/>
                </a:rPr>
                <a:t>国立がんセンター中央病院</a:t>
              </a:r>
            </a:p>
            <a:p>
              <a:r>
                <a:rPr lang="ja-JP" altLang="en-US" sz="825" b="1" dirty="0">
                  <a:ea typeface="ＭＳ Ｐゴシック" pitchFamily="50" charset="-128"/>
                </a:rPr>
                <a:t>東京医大病院</a:t>
              </a:r>
              <a:endParaRPr lang="en-US" altLang="ja-JP" sz="825" b="1" dirty="0">
                <a:ea typeface="ＭＳ Ｐゴシック" pitchFamily="50" charset="-128"/>
              </a:endParaRPr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8333" y="26237"/>
              <a:ext cx="323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ja-JP" altLang="ja-JP" sz="825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H="1" flipV="1">
              <a:off x="7121" y="25265"/>
              <a:ext cx="318" cy="8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825"/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6350" y="24718"/>
              <a:ext cx="2270" cy="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825" b="1" dirty="0">
                  <a:ea typeface="ＭＳ Ｐゴシック" pitchFamily="50" charset="-128"/>
                </a:rPr>
                <a:t>大阪府立成人病センター</a:t>
              </a:r>
            </a:p>
            <a:p>
              <a:r>
                <a:rPr lang="ja-JP" altLang="en-US" sz="825" b="1" dirty="0">
                  <a:ea typeface="ＭＳ Ｐゴシック" pitchFamily="50" charset="-128"/>
                </a:rPr>
                <a:t>大阪医療センター</a:t>
              </a:r>
            </a:p>
            <a:p>
              <a:r>
                <a:rPr lang="ja-JP" altLang="en-US" sz="825" b="1" dirty="0">
                  <a:ea typeface="ＭＳ Ｐゴシック" pitchFamily="50" charset="-128"/>
                </a:rPr>
                <a:t>大阪医大病院</a:t>
              </a: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6902" y="26327"/>
              <a:ext cx="48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825"/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7280" y="26664"/>
              <a:ext cx="1613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ja-JP" altLang="en-US" sz="825" b="1" dirty="0">
                  <a:ea typeface="ＭＳ Ｐゴシック" pitchFamily="50" charset="-128"/>
                </a:rPr>
                <a:t>福岡大学病院</a:t>
              </a: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6430" y="27318"/>
              <a:ext cx="3905" cy="4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endParaRPr lang="ja-JP" altLang="en-US" sz="825" dirty="0">
                <a:solidFill>
                  <a:srgbClr val="FF3300"/>
                </a:solidFill>
              </a:endParaRPr>
            </a:p>
          </p:txBody>
        </p:sp>
      </p:grp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-268088" y="3435630"/>
            <a:ext cx="184731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086100"/>
            <a:endParaRPr lang="ja-JP" altLang="ja-JP" sz="825">
              <a:ea typeface="ＭＳ Ｐゴシック" pitchFamily="50" charset="-128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877581" y="920916"/>
            <a:ext cx="1322718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3086100"/>
            <a:endParaRPr lang="ja-JP" altLang="ja-JP" sz="825">
              <a:ea typeface="ＭＳ Ｐゴシック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029" y="2647918"/>
            <a:ext cx="1393041" cy="50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8748" y="2252150"/>
            <a:ext cx="571283" cy="382789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7143591" y="7102109"/>
            <a:ext cx="8448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EDRN</a:t>
            </a:r>
            <a:endParaRPr lang="ja-JP" altLang="en-US" sz="21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47" y="-1352279"/>
            <a:ext cx="986753" cy="92508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004" y="2707346"/>
            <a:ext cx="1069941" cy="425233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9368" y="5267533"/>
            <a:ext cx="889561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ＡＭＥＤ　革新がん　「膵がん検診の効率化を目指した血液バイオマーカーの実用化」（代表研究者　本田一文）</a:t>
            </a:r>
            <a:r>
              <a:rPr lang="ja-JP" altLang="en-US" sz="1200" dirty="0">
                <a:solidFill>
                  <a:srgbClr val="2AADF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、ＡＭＥＤ　創薬支援ネットワーク「進行卵巣がんの創薬」（代表研究者　本田一文）文科省科学研究費　基盤（</a:t>
            </a:r>
            <a:r>
              <a:rPr lang="en-US" altLang="ja-JP" sz="1200" dirty="0">
                <a:solidFill>
                  <a:srgbClr val="2AADF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B)</a:t>
            </a:r>
            <a:r>
              <a:rPr lang="ja-JP" altLang="en-US" sz="1200" dirty="0">
                <a:solidFill>
                  <a:srgbClr val="2AADF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z="1200" dirty="0">
                <a:solidFill>
                  <a:srgbClr val="2AADF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1200" dirty="0">
                <a:solidFill>
                  <a:srgbClr val="2AADF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代表　</a:t>
            </a:r>
            <a:endParaRPr lang="en-US" altLang="ja-JP" sz="1200" dirty="0">
              <a:solidFill>
                <a:srgbClr val="2AADF6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dirty="0">
                <a:solidFill>
                  <a:srgbClr val="2AADF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本田一文）、挑戦的萌芽研究</a:t>
            </a:r>
            <a:r>
              <a:rPr lang="en-US" altLang="ja-JP" sz="1200" dirty="0">
                <a:solidFill>
                  <a:srgbClr val="2AADF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1200" dirty="0">
                <a:solidFill>
                  <a:srgbClr val="2AADF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代表　本田一文）</a:t>
            </a:r>
            <a:r>
              <a:rPr lang="ja-JP" altLang="en-US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en-US" altLang="ja-JP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CREST</a:t>
            </a:r>
            <a:r>
              <a:rPr lang="ja-JP" altLang="en-US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　（代表研究者　末松　誠先生</a:t>
            </a:r>
            <a:r>
              <a:rPr lang="en-US" altLang="ja-JP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,</a:t>
            </a:r>
            <a:r>
              <a:rPr lang="ja-JP" altLang="en-US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ja-JP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加部泰明</a:t>
            </a:r>
            <a:r>
              <a:rPr lang="ja-JP" altLang="en-US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先生</a:t>
            </a:r>
            <a:r>
              <a:rPr lang="en-US" altLang="ja-JP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 (</a:t>
            </a:r>
            <a:r>
              <a:rPr lang="ja-JP" altLang="en-US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代表研究者　吉田　優先生）、次世代がん</a:t>
            </a:r>
            <a:r>
              <a:rPr lang="zh-TW" altLang="en-US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医療創生研究事業</a:t>
            </a:r>
            <a:r>
              <a:rPr lang="ja-JP" altLang="en-US" sz="12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（代表研究者　本田一文）</a:t>
            </a:r>
            <a:endParaRPr lang="en-US" altLang="ja-JP" sz="12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ja-JP" sz="1200" b="1" dirty="0">
              <a:solidFill>
                <a:srgbClr val="0070C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lang="ja-JP" altLang="en-US" sz="1350" b="1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63" y="4287854"/>
            <a:ext cx="1330063" cy="42118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0"/>
          <a:srcRect l="49259"/>
          <a:stretch/>
        </p:blipFill>
        <p:spPr>
          <a:xfrm>
            <a:off x="7755062" y="2004826"/>
            <a:ext cx="791936" cy="1138194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41" y="4764671"/>
            <a:ext cx="2206532" cy="489634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58" y="6208905"/>
            <a:ext cx="2552542" cy="611543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81" y="3112049"/>
            <a:ext cx="2075055" cy="4669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b="30452"/>
          <a:stretch/>
        </p:blipFill>
        <p:spPr>
          <a:xfrm>
            <a:off x="373938" y="365571"/>
            <a:ext cx="3753868" cy="1712236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1" y="3596501"/>
            <a:ext cx="1404100" cy="417435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>
          <a:xfrm>
            <a:off x="2057799" y="3673243"/>
            <a:ext cx="42946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Keio University</a:t>
            </a:r>
          </a:p>
          <a:p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Prof. Suematsu,  Dr.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Kabe</a:t>
            </a:r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Toray</a:t>
            </a:r>
          </a:p>
          <a:p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Dr. Kobayashi, Dr. Jung</a:t>
            </a:r>
          </a:p>
          <a:p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Fred Hutch Cancer Center</a:t>
            </a:r>
          </a:p>
          <a:p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Prof. Huang,  MS Marsh</a:t>
            </a:r>
          </a:p>
          <a:p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70760" y="6010334"/>
            <a:ext cx="6648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This work was supported by a grant from the Japan Agency for Medical Research and Development (AMED) Practical Research for Innovation Cancer,</a:t>
            </a:r>
            <a:r>
              <a:rPr lang="ja-JP" altLang="en-US" dirty="0"/>
              <a:t>　</a:t>
            </a:r>
            <a:r>
              <a:rPr lang="en-US" altLang="ja-JP" dirty="0"/>
              <a:t>AMED P-CREATE, and AMED-CREST. </a:t>
            </a:r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16"/>
          <a:srcRect b="27298"/>
          <a:stretch/>
        </p:blipFill>
        <p:spPr>
          <a:xfrm>
            <a:off x="255550" y="4084318"/>
            <a:ext cx="1426588" cy="1130233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7"/>
          <a:srcRect l="17832" t="65413" r="43788"/>
          <a:stretch/>
        </p:blipFill>
        <p:spPr>
          <a:xfrm>
            <a:off x="7788552" y="3345540"/>
            <a:ext cx="1309049" cy="1204769"/>
          </a:xfrm>
          <a:prstGeom prst="rect">
            <a:avLst/>
          </a:prstGeom>
        </p:spPr>
      </p:pic>
      <p:pic>
        <p:nvPicPr>
          <p:cNvPr id="41" name="図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36" y="1357170"/>
            <a:ext cx="857387" cy="533485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2243092"/>
            <a:ext cx="2794000" cy="36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7505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/>
          <a:srcRect l="-1" r="47424"/>
          <a:stretch/>
        </p:blipFill>
        <p:spPr>
          <a:xfrm>
            <a:off x="6371740" y="586166"/>
            <a:ext cx="2155835" cy="258897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07887" y="5735"/>
            <a:ext cx="90361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4396FB"/>
                </a:solidFill>
                <a:latin typeface="+mj-lt"/>
                <a:ea typeface="HG丸ｺﾞｼｯｸM-PRO" panose="020F0600000000000000" pitchFamily="50" charset="-128"/>
              </a:rPr>
              <a:t>Plasma biomarker development  for early detection of pancreatic cancer, a collaboration by </a:t>
            </a:r>
            <a:r>
              <a:rPr lang="en-US" altLang="ja-JP" sz="1600" b="1" dirty="0">
                <a:solidFill>
                  <a:srgbClr val="4396FB"/>
                </a:solidFill>
                <a:ea typeface="HG丸ｺﾞｼｯｸM-PRO" panose="020F0600000000000000" pitchFamily="50" charset="-128"/>
              </a:rPr>
              <a:t>NCI and NCC</a:t>
            </a:r>
            <a:endParaRPr lang="ja-JP" altLang="en-US" sz="1600" b="1" dirty="0">
              <a:solidFill>
                <a:srgbClr val="4396FB"/>
              </a:solidFill>
              <a:latin typeface="+mj-lt"/>
              <a:ea typeface="HG丸ｺﾞｼｯｸM-PRO" panose="020F0600000000000000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272759" y="410127"/>
            <a:ext cx="8641829" cy="17417"/>
          </a:xfrm>
          <a:prstGeom prst="line">
            <a:avLst/>
          </a:prstGeom>
          <a:ln w="127000">
            <a:solidFill>
              <a:srgbClr val="439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107728" y="495174"/>
            <a:ext cx="2918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A2EC8"/>
                </a:solidFill>
                <a:latin typeface="+mj-lt"/>
                <a:ea typeface="HG丸ｺﾞｼｯｸM-PRO" panose="020F0600000000000000" pitchFamily="50" charset="-128"/>
              </a:rPr>
              <a:t>Plasma biomarker for pancreatic cancer: apoA2 isoforms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b="41266"/>
          <a:stretch/>
        </p:blipFill>
        <p:spPr>
          <a:xfrm>
            <a:off x="361684" y="1048796"/>
            <a:ext cx="2899673" cy="221408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44759"/>
            <a:ext cx="1946787" cy="1464554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-152697" y="3522986"/>
            <a:ext cx="281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A2EC8"/>
                </a:solidFill>
                <a:latin typeface="+mj-lt"/>
                <a:ea typeface="HG丸ｺﾞｼｯｸM-PRO" panose="020F0600000000000000" pitchFamily="50" charset="-128"/>
              </a:rPr>
              <a:t>Development of diagnostic kit for early detection of pancreatic cancer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/>
          <a:srcRect t="17217"/>
          <a:stretch/>
        </p:blipFill>
        <p:spPr>
          <a:xfrm>
            <a:off x="1847388" y="4194788"/>
            <a:ext cx="1934410" cy="207116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253" y="775267"/>
            <a:ext cx="2521170" cy="2497169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4210351" y="518189"/>
            <a:ext cx="459614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A2EC8"/>
                </a:solidFill>
                <a:latin typeface="+mj-lt"/>
                <a:ea typeface="HG丸ｺﾞｼｯｸM-PRO" panose="020F0600000000000000" pitchFamily="50" charset="-128"/>
              </a:rPr>
              <a:t>Detection rate using apoA2-i  for pancreatic cancer is higher than using CA19-9 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4316051" y="3430614"/>
            <a:ext cx="183261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A2EC8"/>
                </a:solidFill>
                <a:latin typeface="+mj-lt"/>
                <a:ea typeface="HG丸ｺﾞｼｯｸM-PRO" panose="020F0600000000000000" pitchFamily="50" charset="-128"/>
              </a:rPr>
              <a:t>Blind validation of biomarker by  NCI EDRN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8"/>
          <a:srcRect b="24877"/>
          <a:stretch/>
        </p:blipFill>
        <p:spPr>
          <a:xfrm>
            <a:off x="6439182" y="3843872"/>
            <a:ext cx="2704818" cy="2864588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5957601" y="3262878"/>
            <a:ext cx="331702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A2EC8"/>
                </a:solidFill>
                <a:latin typeface="+mj-lt"/>
                <a:ea typeface="HG丸ｺﾞｼｯｸM-PRO" panose="020F0600000000000000" pitchFamily="50" charset="-128"/>
              </a:rPr>
              <a:t>Experimental pancreatic cancer screening of the general population using a biomarker in Japan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545" y="4067132"/>
            <a:ext cx="2579647" cy="2790868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8711240" y="6457890"/>
            <a:ext cx="442750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/>
              <a:t>#4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672" y="6011377"/>
            <a:ext cx="2990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/>
                </a:solidFill>
              </a:rPr>
              <a:t>Honda  et al. Cancer Res, 2005.</a:t>
            </a:r>
          </a:p>
          <a:p>
            <a:r>
              <a:rPr lang="en-US" altLang="ja-JP" sz="1200" dirty="0">
                <a:solidFill>
                  <a:schemeClr val="accent2"/>
                </a:solidFill>
              </a:rPr>
              <a:t>Honda et al. </a:t>
            </a:r>
            <a:r>
              <a:rPr lang="en-US" altLang="ja-JP" sz="1200" dirty="0" err="1">
                <a:solidFill>
                  <a:schemeClr val="accent2"/>
                </a:solidFill>
              </a:rPr>
              <a:t>Plos</a:t>
            </a:r>
            <a:r>
              <a:rPr lang="en-US" altLang="ja-JP" sz="1200" dirty="0">
                <a:solidFill>
                  <a:schemeClr val="accent2"/>
                </a:solidFill>
              </a:rPr>
              <a:t> One, 2013.</a:t>
            </a:r>
          </a:p>
          <a:p>
            <a:r>
              <a:rPr kumimoji="1" lang="en-US" altLang="ja-JP" sz="1200" dirty="0">
                <a:solidFill>
                  <a:schemeClr val="accent2"/>
                </a:solidFill>
              </a:rPr>
              <a:t>Honda et al. </a:t>
            </a:r>
            <a:r>
              <a:rPr kumimoji="1" lang="en-US" altLang="ja-JP" sz="1200" dirty="0" err="1">
                <a:solidFill>
                  <a:schemeClr val="accent2"/>
                </a:solidFill>
              </a:rPr>
              <a:t>Sci</a:t>
            </a:r>
            <a:r>
              <a:rPr kumimoji="1" lang="en-US" altLang="ja-JP" sz="1200" dirty="0">
                <a:solidFill>
                  <a:schemeClr val="accent2"/>
                </a:solidFill>
              </a:rPr>
              <a:t> Rep. 2015.</a:t>
            </a:r>
          </a:p>
          <a:p>
            <a:r>
              <a:rPr lang="en-US" altLang="ja-JP" sz="1200" dirty="0">
                <a:solidFill>
                  <a:schemeClr val="accent2"/>
                </a:solidFill>
              </a:rPr>
              <a:t>Honda</a:t>
            </a:r>
            <a:r>
              <a:rPr lang="ja-JP" altLang="en-US" sz="1200" dirty="0">
                <a:solidFill>
                  <a:schemeClr val="accent2"/>
                </a:solidFill>
              </a:rPr>
              <a:t> </a:t>
            </a:r>
            <a:r>
              <a:rPr lang="en-US" altLang="ja-JP" sz="1200" dirty="0">
                <a:solidFill>
                  <a:schemeClr val="accent2"/>
                </a:solidFill>
              </a:rPr>
              <a:t>and</a:t>
            </a:r>
            <a:r>
              <a:rPr lang="ja-JP" altLang="en-US" sz="1200" dirty="0">
                <a:solidFill>
                  <a:schemeClr val="accent2"/>
                </a:solidFill>
              </a:rPr>
              <a:t> </a:t>
            </a:r>
            <a:r>
              <a:rPr lang="en-US" altLang="ja-JP" sz="1200" dirty="0">
                <a:solidFill>
                  <a:schemeClr val="accent2"/>
                </a:solidFill>
              </a:rPr>
              <a:t>Srivastava.</a:t>
            </a:r>
            <a:r>
              <a:rPr lang="ja-JP" altLang="en-US" sz="1200" dirty="0">
                <a:solidFill>
                  <a:schemeClr val="accent2"/>
                </a:solidFill>
              </a:rPr>
              <a:t> </a:t>
            </a:r>
            <a:r>
              <a:rPr lang="en-US" altLang="ja-JP" sz="1200" dirty="0">
                <a:solidFill>
                  <a:schemeClr val="accent2"/>
                </a:solidFill>
              </a:rPr>
              <a:t>Biomarker</a:t>
            </a:r>
            <a:r>
              <a:rPr lang="ja-JP" altLang="en-US" sz="1200" dirty="0">
                <a:solidFill>
                  <a:schemeClr val="accent2"/>
                </a:solidFill>
              </a:rPr>
              <a:t> </a:t>
            </a:r>
            <a:r>
              <a:rPr lang="en-US" altLang="ja-JP" sz="1200" dirty="0">
                <a:solidFill>
                  <a:schemeClr val="accent2"/>
                </a:solidFill>
              </a:rPr>
              <a:t>Med.</a:t>
            </a:r>
            <a:r>
              <a:rPr lang="ja-JP" altLang="en-US" sz="1200" dirty="0">
                <a:solidFill>
                  <a:schemeClr val="accent2"/>
                </a:solidFill>
              </a:rPr>
              <a:t> </a:t>
            </a:r>
            <a:r>
              <a:rPr lang="en-US" altLang="ja-JP" sz="1200" dirty="0">
                <a:solidFill>
                  <a:schemeClr val="accent2"/>
                </a:solidFill>
              </a:rPr>
              <a:t>2016.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pic>
        <p:nvPicPr>
          <p:cNvPr id="18" name="図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9372" y="3430614"/>
            <a:ext cx="972877" cy="6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コネクタ 6"/>
          <p:cNvCxnSpPr/>
          <p:nvPr/>
        </p:nvCxnSpPr>
        <p:spPr>
          <a:xfrm flipV="1">
            <a:off x="83770" y="672396"/>
            <a:ext cx="8641829" cy="17417"/>
          </a:xfrm>
          <a:prstGeom prst="line">
            <a:avLst/>
          </a:prstGeom>
          <a:ln w="127000">
            <a:solidFill>
              <a:srgbClr val="439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53842" y="2144374"/>
            <a:ext cx="8998401" cy="2271512"/>
            <a:chOff x="202528" y="1605906"/>
            <a:chExt cx="8998401" cy="2271512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06" y="2031701"/>
              <a:ext cx="1717381" cy="1133805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96" y="2005000"/>
              <a:ext cx="1485042" cy="1294465"/>
            </a:xfrm>
            <a:prstGeom prst="rect">
              <a:avLst/>
            </a:prstGeom>
          </p:spPr>
        </p:pic>
        <p:sp>
          <p:nvSpPr>
            <p:cNvPr id="14" name="右矢印 13"/>
            <p:cNvSpPr/>
            <p:nvPr/>
          </p:nvSpPr>
          <p:spPr>
            <a:xfrm>
              <a:off x="1871772" y="2509783"/>
              <a:ext cx="396662" cy="383177"/>
            </a:xfrm>
            <a:prstGeom prst="rightArrow">
              <a:avLst/>
            </a:prstGeom>
            <a:ln>
              <a:solidFill>
                <a:srgbClr val="098D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右矢印 14"/>
            <p:cNvSpPr/>
            <p:nvPr/>
          </p:nvSpPr>
          <p:spPr>
            <a:xfrm>
              <a:off x="4070616" y="2503404"/>
              <a:ext cx="396662" cy="383177"/>
            </a:xfrm>
            <a:prstGeom prst="rightArrow">
              <a:avLst/>
            </a:prstGeom>
            <a:ln>
              <a:solidFill>
                <a:srgbClr val="098D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177" y="2009571"/>
              <a:ext cx="1509270" cy="1193501"/>
            </a:xfrm>
            <a:prstGeom prst="rect">
              <a:avLst/>
            </a:prstGeom>
          </p:spPr>
        </p:pic>
        <p:sp>
          <p:nvSpPr>
            <p:cNvPr id="17" name="右矢印 16"/>
            <p:cNvSpPr/>
            <p:nvPr/>
          </p:nvSpPr>
          <p:spPr>
            <a:xfrm>
              <a:off x="6659391" y="2509783"/>
              <a:ext cx="396662" cy="383177"/>
            </a:xfrm>
            <a:prstGeom prst="rightArrow">
              <a:avLst/>
            </a:prstGeom>
            <a:ln>
              <a:solidFill>
                <a:srgbClr val="098D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0070" y="1868054"/>
              <a:ext cx="1426540" cy="1270700"/>
            </a:xfrm>
            <a:prstGeom prst="rect">
              <a:avLst/>
            </a:prstGeom>
          </p:spPr>
        </p:pic>
        <p:sp>
          <p:nvSpPr>
            <p:cNvPr id="20" name="角丸四角形 19"/>
            <p:cNvSpPr/>
            <p:nvPr/>
          </p:nvSpPr>
          <p:spPr>
            <a:xfrm>
              <a:off x="202528" y="1605906"/>
              <a:ext cx="8857296" cy="220997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373094" y="3118899"/>
              <a:ext cx="15202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Screening hospital</a:t>
              </a:r>
              <a:endParaRPr kumimoji="1" lang="ja-JP" altLang="en-US" sz="1400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019433" y="3090582"/>
              <a:ext cx="19096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/>
                <a:t>Enrichment of high risk individuals </a:t>
              </a:r>
              <a:r>
                <a:rPr lang="en-US" altLang="ja-JP" sz="1400" dirty="0"/>
                <a:t>using a</a:t>
              </a:r>
              <a:r>
                <a:rPr kumimoji="1" lang="en-US" altLang="ja-JP" sz="1400" dirty="0"/>
                <a:t> non-invasive biomarker</a:t>
              </a:r>
              <a:endParaRPr kumimoji="1" lang="ja-JP" altLang="en-US" sz="14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239341" y="3138754"/>
              <a:ext cx="2292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/>
                <a:t>Early detection by invasive high resolution imaging </a:t>
              </a:r>
              <a:endParaRPr kumimoji="1" lang="ja-JP" altLang="en-US" sz="140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613794" y="3138754"/>
              <a:ext cx="25871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/>
                <a:t>Reduction of mortality </a:t>
              </a:r>
              <a:r>
                <a:rPr lang="en-US" altLang="ja-JP" sz="1400" dirty="0"/>
                <a:t>from</a:t>
              </a:r>
              <a:r>
                <a:rPr kumimoji="1" lang="en-US" altLang="ja-JP" sz="1400" dirty="0"/>
                <a:t> pancreatic cancer by early treatment</a:t>
              </a:r>
              <a:endParaRPr kumimoji="1" lang="ja-JP" altLang="en-US" sz="14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2042666" y="1675319"/>
              <a:ext cx="1909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/>
                <a:t>First screening</a:t>
              </a:r>
              <a:endParaRPr kumimoji="1" lang="ja-JP" altLang="en-US" sz="14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298560" y="1695415"/>
              <a:ext cx="1909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/>
                <a:t>Second screening</a:t>
              </a:r>
              <a:endParaRPr kumimoji="1" lang="ja-JP" altLang="en-US" sz="1400" dirty="0"/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83770" y="879115"/>
            <a:ext cx="8927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altLang="ja-JP" sz="2000" dirty="0"/>
              <a:t>Minimally invasive examination for screening early stage and premalignant lesions due to pancreatic cancer.</a:t>
            </a:r>
          </a:p>
          <a:p>
            <a:endParaRPr lang="en-US" altLang="ja-JP" sz="1200" dirty="0"/>
          </a:p>
          <a:p>
            <a:r>
              <a:rPr lang="en-US" altLang="ja-JP" sz="2000" dirty="0"/>
              <a:t>2.    Cost effective screening methods for detecting early stage pancreatic cancer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24407" y="100033"/>
            <a:ext cx="853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/>
              <a:t>Unmet medical needs for early detection of pancreatic cancer</a:t>
            </a:r>
          </a:p>
        </p:txBody>
      </p:sp>
      <p:graphicFrame>
        <p:nvGraphicFramePr>
          <p:cNvPr id="73" name="グラフ 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4248"/>
              </p:ext>
            </p:extLst>
          </p:nvPr>
        </p:nvGraphicFramePr>
        <p:xfrm>
          <a:off x="461110" y="4904582"/>
          <a:ext cx="3077593" cy="2224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3516145" y="6562068"/>
            <a:ext cx="606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(years)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9164" y="4414382"/>
            <a:ext cx="30508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5-Y survival rates of PDAC</a:t>
            </a:r>
          </a:p>
          <a:p>
            <a:r>
              <a:rPr lang="en-US" altLang="ja-JP" sz="1000" b="1" dirty="0"/>
              <a:t>(Japanese Association of Clinical Cancer Centers 2017)</a:t>
            </a:r>
            <a:endParaRPr kumimoji="1" lang="ja-JP" altLang="en-US" sz="1000" b="1" dirty="0"/>
          </a:p>
        </p:txBody>
      </p:sp>
      <p:sp>
        <p:nvSpPr>
          <p:cNvPr id="23" name="テキスト ボックス 22"/>
          <p:cNvSpPr txBox="1"/>
          <p:nvPr/>
        </p:nvSpPr>
        <p:spPr>
          <a:xfrm rot="16200000">
            <a:off x="12966" y="5566499"/>
            <a:ext cx="641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OS rate</a:t>
            </a:r>
            <a:endParaRPr kumimoji="1" lang="ja-JP" altLang="en-US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82875" y="5292811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solidFill>
                  <a:srgbClr val="9A7500"/>
                </a:solidFill>
              </a:rPr>
              <a:t>Stage-I; 45%</a:t>
            </a:r>
            <a:endParaRPr kumimoji="1" lang="ja-JP" altLang="en-US" sz="1000" b="1" dirty="0">
              <a:solidFill>
                <a:srgbClr val="9A7500"/>
              </a:solidFill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094684" y="5801907"/>
            <a:ext cx="872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solidFill>
                  <a:srgbClr val="00B0F0"/>
                </a:solidFill>
              </a:rPr>
              <a:t>Stage-II; 17%</a:t>
            </a:r>
            <a:endParaRPr kumimoji="1" lang="ja-JP" altLang="en-US" sz="1000" b="1" dirty="0">
              <a:solidFill>
                <a:srgbClr val="00B0F0"/>
              </a:solidFill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094684" y="6038907"/>
            <a:ext cx="939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solidFill>
                  <a:srgbClr val="C00000"/>
                </a:solidFill>
              </a:rPr>
              <a:t>Stage-III; 6.6%</a:t>
            </a:r>
            <a:endParaRPr kumimoji="1" lang="ja-JP" altLang="en-US" sz="1000" b="1" dirty="0">
              <a:solidFill>
                <a:srgbClr val="C00000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860724" y="6036779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solidFill>
                  <a:schemeClr val="tx2"/>
                </a:solidFill>
              </a:rPr>
              <a:t>Stage-IV; 1.1%</a:t>
            </a:r>
            <a:endParaRPr kumimoji="1" lang="ja-JP" altLang="en-US" sz="1000" b="1" dirty="0">
              <a:solidFill>
                <a:schemeClr val="tx2"/>
              </a:solidFill>
            </a:endParaRPr>
          </a:p>
        </p:txBody>
      </p:sp>
      <p:cxnSp>
        <p:nvCxnSpPr>
          <p:cNvPr id="77" name="直線矢印コネクタ 76"/>
          <p:cNvCxnSpPr/>
          <p:nvPr/>
        </p:nvCxnSpPr>
        <p:spPr>
          <a:xfrm flipV="1">
            <a:off x="3294040" y="5863707"/>
            <a:ext cx="10643" cy="709858"/>
          </a:xfrm>
          <a:prstGeom prst="straightConnector1">
            <a:avLst/>
          </a:prstGeom>
          <a:ln w="1524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4608289" y="4759523"/>
            <a:ext cx="331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</a:rPr>
              <a:t>Increase the rate of 5-year OS by 41 times by early detection (stage-1 vs. stage-IV)</a:t>
            </a:r>
          </a:p>
        </p:txBody>
      </p:sp>
      <p:cxnSp>
        <p:nvCxnSpPr>
          <p:cNvPr id="79" name="直線矢印コネクタ 78"/>
          <p:cNvCxnSpPr/>
          <p:nvPr/>
        </p:nvCxnSpPr>
        <p:spPr>
          <a:xfrm flipV="1">
            <a:off x="4591970" y="4800703"/>
            <a:ext cx="10643" cy="709858"/>
          </a:xfrm>
          <a:prstGeom prst="straightConnector1">
            <a:avLst/>
          </a:prstGeom>
          <a:ln w="1524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3402691" y="4386496"/>
            <a:ext cx="5758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Almost all patients </a:t>
            </a:r>
            <a:r>
              <a:rPr lang="en-US" altLang="ja-JP" sz="1600" b="1" dirty="0"/>
              <a:t>with</a:t>
            </a:r>
            <a:r>
              <a:rPr kumimoji="1" lang="en-US" altLang="ja-JP" sz="1600" b="1" dirty="0"/>
              <a:t> pancreatic cancer are at advanced stages</a:t>
            </a:r>
            <a:endParaRPr kumimoji="1" lang="ja-JP" altLang="en-US" sz="1600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198924" y="5559724"/>
            <a:ext cx="473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dirty="0">
                <a:solidFill>
                  <a:srgbClr val="099DE7"/>
                </a:solidFill>
              </a:rPr>
              <a:t>Decreasing mortality from pancreatic cancer requires the development of screening methods for early stages of pancreatic cancer and its risk diseases such as IPMN, MCN, and pancreatitis.</a:t>
            </a:r>
            <a:endParaRPr kumimoji="1" lang="ja-JP" altLang="en-US" dirty="0">
              <a:solidFill>
                <a:srgbClr val="099D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0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57708"/>
            <a:ext cx="8941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Apolipoprotein A2-isoforms (apoA2-i) in the circulating blood stream</a:t>
            </a:r>
            <a:endParaRPr lang="ja-JP" altLang="en-US" sz="2400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907" y="6519446"/>
            <a:ext cx="2121592" cy="37036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08524" y="6519446"/>
            <a:ext cx="3178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accent2"/>
                </a:solidFill>
              </a:rPr>
              <a:t>Honda et al., Cancer Research 2005</a:t>
            </a:r>
            <a:endParaRPr lang="ja-JP" altLang="en-US" sz="1600" b="1" dirty="0">
              <a:solidFill>
                <a:schemeClr val="accent2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64" y="583273"/>
            <a:ext cx="8404064" cy="1371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685" y="978391"/>
            <a:ext cx="5141546" cy="526852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5025"/>
            <a:ext cx="4365114" cy="3042168"/>
          </a:xfrm>
          <a:prstGeom prst="rect">
            <a:avLst/>
          </a:prstGeom>
        </p:spPr>
      </p:pic>
      <p:sp>
        <p:nvSpPr>
          <p:cNvPr id="12" name="テキスト ボックス 7"/>
          <p:cNvSpPr txBox="1"/>
          <p:nvPr/>
        </p:nvSpPr>
        <p:spPr>
          <a:xfrm>
            <a:off x="3780907" y="6504866"/>
            <a:ext cx="26290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accent2"/>
                </a:solidFill>
              </a:rPr>
              <a:t>Honda et al., PLOS ONE 2012</a:t>
            </a:r>
            <a:endParaRPr lang="ja-JP" altLang="en-US" sz="1600" b="1" dirty="0">
              <a:solidFill>
                <a:schemeClr val="accent2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/>
          <a:srcRect l="-355" t="673" r="10642" b="-673"/>
          <a:stretch/>
        </p:blipFill>
        <p:spPr>
          <a:xfrm>
            <a:off x="-67876" y="3791773"/>
            <a:ext cx="2203269" cy="258975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8"/>
          <a:srcRect r="50296" b="18462"/>
          <a:stretch/>
        </p:blipFill>
        <p:spPr>
          <a:xfrm>
            <a:off x="2203269" y="4030640"/>
            <a:ext cx="2185621" cy="245964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9"/>
          <a:srcRect t="-1190" b="84148"/>
          <a:stretch/>
        </p:blipFill>
        <p:spPr>
          <a:xfrm>
            <a:off x="1742664" y="3770349"/>
            <a:ext cx="2799627" cy="4986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468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グループ化 63"/>
          <p:cNvGrpSpPr/>
          <p:nvPr/>
        </p:nvGrpSpPr>
        <p:grpSpPr>
          <a:xfrm>
            <a:off x="2012202" y="991971"/>
            <a:ext cx="7380783" cy="1799069"/>
            <a:chOff x="729502" y="1074124"/>
            <a:chExt cx="7380783" cy="1799069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729502" y="1074124"/>
              <a:ext cx="387181" cy="414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</a:t>
              </a:r>
              <a:endParaRPr kumimoji="1" lang="ja-JP" altLang="en-US" dirty="0"/>
            </a:p>
          </p:txBody>
        </p:sp>
        <p:sp>
          <p:nvSpPr>
            <p:cNvPr id="3" name="円/楕円 2"/>
            <p:cNvSpPr/>
            <p:nvPr/>
          </p:nvSpPr>
          <p:spPr>
            <a:xfrm>
              <a:off x="1598781" y="1788009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円/楕円 3"/>
            <p:cNvSpPr/>
            <p:nvPr/>
          </p:nvSpPr>
          <p:spPr>
            <a:xfrm>
              <a:off x="1804702" y="1788009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円/楕円 4"/>
            <p:cNvSpPr/>
            <p:nvPr/>
          </p:nvSpPr>
          <p:spPr>
            <a:xfrm>
              <a:off x="2010622" y="1788009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2216543" y="1788009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2422464" y="1788009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2628385" y="1788009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2834306" y="1788009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3040226" y="1788009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1598781" y="2076684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1804702" y="2076684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2010622" y="2076684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2216543" y="2076684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2422464" y="2076684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2628385" y="2076684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2834306" y="2076684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3040226" y="2076684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9" name="直線コネクタ 18"/>
            <p:cNvCxnSpPr>
              <a:stCxn id="5" idx="4"/>
              <a:endCxn id="13" idx="0"/>
            </p:cNvCxnSpPr>
            <p:nvPr/>
          </p:nvCxnSpPr>
          <p:spPr>
            <a:xfrm>
              <a:off x="2113583" y="1996573"/>
              <a:ext cx="0" cy="80111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グループ化 19"/>
            <p:cNvGrpSpPr/>
            <p:nvPr/>
          </p:nvGrpSpPr>
          <p:grpSpPr>
            <a:xfrm>
              <a:off x="2216543" y="2365360"/>
              <a:ext cx="194670" cy="338348"/>
              <a:chOff x="738130" y="1711746"/>
              <a:chExt cx="159744" cy="199681"/>
            </a:xfrm>
          </p:grpSpPr>
          <p:cxnSp>
            <p:nvCxnSpPr>
              <p:cNvPr id="21" name="直線コネクタ 20"/>
              <p:cNvCxnSpPr/>
              <p:nvPr/>
            </p:nvCxnSpPr>
            <p:spPr>
              <a:xfrm>
                <a:off x="738130" y="1715877"/>
                <a:ext cx="79872" cy="57839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V="1">
                <a:off x="820757" y="1711746"/>
                <a:ext cx="77117" cy="70233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818002" y="1773716"/>
                <a:ext cx="0" cy="13771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正方形/長方形 23"/>
            <p:cNvSpPr/>
            <p:nvPr/>
          </p:nvSpPr>
          <p:spPr>
            <a:xfrm>
              <a:off x="1466388" y="2703708"/>
              <a:ext cx="2435421" cy="16392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428193" y="2285248"/>
              <a:ext cx="1635907" cy="466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>
                  <a:solidFill>
                    <a:srgbClr val="0070C0"/>
                  </a:solidFill>
                </a:rPr>
                <a:t>Pan-apoAII antibody</a:t>
              </a:r>
            </a:p>
            <a:p>
              <a:pPr algn="ctr"/>
              <a:r>
                <a:rPr lang="en-US" altLang="ja-JP" sz="1050" dirty="0">
                  <a:solidFill>
                    <a:srgbClr val="0070C0"/>
                  </a:solidFill>
                </a:rPr>
                <a:t>(goat polyclonal)</a:t>
              </a:r>
              <a:endParaRPr kumimoji="1" lang="ja-JP" altLang="en-US" sz="1050" dirty="0">
                <a:solidFill>
                  <a:srgbClr val="0070C0"/>
                </a:solidFill>
              </a:endParaRPr>
            </a:p>
          </p:txBody>
        </p:sp>
        <p:grpSp>
          <p:nvGrpSpPr>
            <p:cNvPr id="26" name="グループ化 25"/>
            <p:cNvGrpSpPr/>
            <p:nvPr/>
          </p:nvGrpSpPr>
          <p:grpSpPr>
            <a:xfrm rot="10800000">
              <a:off x="3051477" y="1372207"/>
              <a:ext cx="194670" cy="338348"/>
              <a:chOff x="738130" y="1711746"/>
              <a:chExt cx="159744" cy="199681"/>
            </a:xfrm>
          </p:grpSpPr>
          <p:cxnSp>
            <p:nvCxnSpPr>
              <p:cNvPr id="27" name="直線コネクタ 26"/>
              <p:cNvCxnSpPr/>
              <p:nvPr/>
            </p:nvCxnSpPr>
            <p:spPr>
              <a:xfrm>
                <a:off x="738130" y="1715877"/>
                <a:ext cx="79872" cy="57839"/>
              </a:xfrm>
              <a:prstGeom prst="line">
                <a:avLst/>
              </a:prstGeom>
              <a:ln w="635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V="1">
                <a:off x="820757" y="1711746"/>
                <a:ext cx="77117" cy="70233"/>
              </a:xfrm>
              <a:prstGeom prst="line">
                <a:avLst/>
              </a:prstGeom>
              <a:ln w="635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>
                <a:off x="818002" y="1773716"/>
                <a:ext cx="0" cy="137711"/>
              </a:xfrm>
              <a:prstGeom prst="line">
                <a:avLst/>
              </a:prstGeom>
              <a:ln w="635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テキスト ボックス 29"/>
            <p:cNvSpPr txBox="1"/>
            <p:nvPr/>
          </p:nvSpPr>
          <p:spPr>
            <a:xfrm>
              <a:off x="2573895" y="1754038"/>
              <a:ext cx="314901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A</a:t>
              </a:r>
              <a:endParaRPr kumimoji="1" lang="ja-JP" altLang="en-US" sz="10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783564" y="1753823"/>
              <a:ext cx="301228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T</a:t>
              </a:r>
              <a:endParaRPr kumimoji="1" lang="ja-JP" altLang="en-US" sz="10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980190" y="1750601"/>
              <a:ext cx="330529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Q</a:t>
              </a:r>
              <a:endParaRPr kumimoji="1" lang="ja-JP" altLang="en-US" sz="10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573895" y="2030814"/>
              <a:ext cx="314901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A</a:t>
              </a:r>
              <a:endParaRPr kumimoji="1" lang="ja-JP" altLang="en-US" sz="10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783564" y="2030598"/>
              <a:ext cx="301228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T</a:t>
              </a:r>
              <a:endParaRPr kumimoji="1" lang="ja-JP" altLang="en-US" sz="10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980190" y="2027376"/>
              <a:ext cx="330529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Q</a:t>
              </a:r>
              <a:endParaRPr kumimoji="1" lang="ja-JP" altLang="en-US" sz="10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495166" y="1157775"/>
              <a:ext cx="1635907" cy="648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>
                  <a:solidFill>
                    <a:srgbClr val="7030A0"/>
                  </a:solidFill>
                </a:rPr>
                <a:t>A</a:t>
              </a:r>
              <a:r>
                <a:rPr kumimoji="1" lang="en-US" altLang="ja-JP" sz="1050" dirty="0">
                  <a:solidFill>
                    <a:srgbClr val="7030A0"/>
                  </a:solidFill>
                </a:rPr>
                <a:t>poAII-ATQ-specific</a:t>
              </a:r>
            </a:p>
            <a:p>
              <a:pPr algn="ctr"/>
              <a:r>
                <a:rPr lang="en-US" altLang="ja-JP" sz="1050" dirty="0">
                  <a:solidFill>
                    <a:srgbClr val="7030A0"/>
                  </a:solidFill>
                </a:rPr>
                <a:t>antibody</a:t>
              </a:r>
              <a:endParaRPr kumimoji="1" lang="en-US" altLang="ja-JP" sz="1050" dirty="0">
                <a:solidFill>
                  <a:srgbClr val="7030A0"/>
                </a:solidFill>
              </a:endParaRPr>
            </a:p>
            <a:p>
              <a:pPr algn="ctr"/>
              <a:r>
                <a:rPr lang="en-US" altLang="ja-JP" sz="1050" dirty="0">
                  <a:solidFill>
                    <a:srgbClr val="7030A0"/>
                  </a:solidFill>
                </a:rPr>
                <a:t>(mouse monoclonal)</a:t>
              </a:r>
              <a:endParaRPr kumimoji="1" lang="ja-JP" altLang="en-US" sz="1050" dirty="0">
                <a:solidFill>
                  <a:srgbClr val="7030A0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275220" y="1081404"/>
              <a:ext cx="387181" cy="414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B</a:t>
              </a:r>
              <a:endParaRPr kumimoji="1" lang="ja-JP" altLang="en-US" dirty="0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5072279" y="1793566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5278200" y="1793566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5484121" y="1793566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5690041" y="1793566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5895962" y="1793566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6101883" y="1793566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6307804" y="1793566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5072279" y="2082242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5278200" y="2082242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5484121" y="2082242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5690041" y="2082242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5895962" y="2082242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6101883" y="2082242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6307804" y="2082242"/>
              <a:ext cx="205921" cy="2085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52" name="直線コネクタ 51"/>
            <p:cNvCxnSpPr>
              <a:stCxn id="40" idx="4"/>
              <a:endCxn id="47" idx="0"/>
            </p:cNvCxnSpPr>
            <p:nvPr/>
          </p:nvCxnSpPr>
          <p:spPr>
            <a:xfrm>
              <a:off x="5587081" y="2002130"/>
              <a:ext cx="0" cy="80111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グループ化 52"/>
            <p:cNvGrpSpPr/>
            <p:nvPr/>
          </p:nvGrpSpPr>
          <p:grpSpPr>
            <a:xfrm>
              <a:off x="5687458" y="1421032"/>
              <a:ext cx="194670" cy="338348"/>
              <a:chOff x="738130" y="1711746"/>
              <a:chExt cx="159744" cy="199681"/>
            </a:xfrm>
            <a:scene3d>
              <a:camera prst="orthographicFront">
                <a:rot lat="0" lon="0" rev="10799999"/>
              </a:camera>
              <a:lightRig rig="threePt" dir="t"/>
            </a:scene3d>
          </p:grpSpPr>
          <p:cxnSp>
            <p:nvCxnSpPr>
              <p:cNvPr id="54" name="直線コネクタ 53"/>
              <p:cNvCxnSpPr/>
              <p:nvPr/>
            </p:nvCxnSpPr>
            <p:spPr>
              <a:xfrm>
                <a:off x="738130" y="1715877"/>
                <a:ext cx="79872" cy="57839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V="1">
                <a:off x="820757" y="1711746"/>
                <a:ext cx="77117" cy="70233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>
                <a:off x="818002" y="1773716"/>
                <a:ext cx="0" cy="13771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正方形/長方形 56"/>
            <p:cNvSpPr/>
            <p:nvPr/>
          </p:nvSpPr>
          <p:spPr>
            <a:xfrm>
              <a:off x="4939886" y="2709266"/>
              <a:ext cx="2435421" cy="16392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5946699" y="1309658"/>
              <a:ext cx="1635907" cy="466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>
                  <a:solidFill>
                    <a:srgbClr val="0070C0"/>
                  </a:solidFill>
                </a:rPr>
                <a:t>Pan-apoAII antibody</a:t>
              </a:r>
            </a:p>
            <a:p>
              <a:r>
                <a:rPr lang="en-US" altLang="ja-JP" sz="1050" dirty="0">
                  <a:solidFill>
                    <a:srgbClr val="0070C0"/>
                  </a:solidFill>
                </a:rPr>
                <a:t>(mouse monoclonal)</a:t>
              </a:r>
              <a:endParaRPr kumimoji="1" lang="ja-JP" altLang="en-US" sz="1050" dirty="0">
                <a:solidFill>
                  <a:srgbClr val="0070C0"/>
                </a:solidFill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047393" y="1759596"/>
              <a:ext cx="314901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A</a:t>
              </a:r>
              <a:endParaRPr kumimoji="1" lang="ja-JP" altLang="en-US" sz="1000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257062" y="1759380"/>
              <a:ext cx="301228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T</a:t>
              </a:r>
              <a:endParaRPr kumimoji="1" lang="ja-JP" altLang="en-US" sz="1000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6047393" y="2036371"/>
              <a:ext cx="314901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A</a:t>
              </a:r>
              <a:endParaRPr kumimoji="1" lang="ja-JP" altLang="en-US" sz="1000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6257062" y="2036156"/>
              <a:ext cx="301228" cy="27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T</a:t>
              </a:r>
              <a:endParaRPr kumimoji="1" lang="ja-JP" altLang="en-US" sz="1000" dirty="0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474378" y="2080544"/>
              <a:ext cx="1635907" cy="648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" dirty="0">
                  <a:solidFill>
                    <a:srgbClr val="FF0000"/>
                  </a:solidFill>
                </a:rPr>
                <a:t>ApoAII-AT-specific</a:t>
              </a:r>
            </a:p>
            <a:p>
              <a:pPr algn="ctr"/>
              <a:r>
                <a:rPr lang="en-US" altLang="ja-JP" sz="1050" dirty="0">
                  <a:solidFill>
                    <a:srgbClr val="FF0000"/>
                  </a:solidFill>
                </a:rPr>
                <a:t>antibody</a:t>
              </a:r>
              <a:endParaRPr kumimoji="1" lang="en-US" altLang="ja-JP" sz="1050" dirty="0">
                <a:solidFill>
                  <a:srgbClr val="FF0000"/>
                </a:solidFill>
              </a:endParaRPr>
            </a:p>
            <a:p>
              <a:pPr algn="ctr"/>
              <a:r>
                <a:rPr lang="en-US" altLang="ja-JP" sz="1050" dirty="0">
                  <a:solidFill>
                    <a:srgbClr val="FF0000"/>
                  </a:solidFill>
                </a:rPr>
                <a:t>(rabbit polyclonal)</a:t>
              </a:r>
              <a:endParaRPr kumimoji="1" lang="ja-JP" altLang="en-US" sz="1050" dirty="0">
                <a:solidFill>
                  <a:srgbClr val="FF0000"/>
                </a:solidFill>
              </a:endParaRPr>
            </a:p>
          </p:txBody>
        </p:sp>
        <p:grpSp>
          <p:nvGrpSpPr>
            <p:cNvPr id="70" name="グループ化 69"/>
            <p:cNvGrpSpPr/>
            <p:nvPr/>
          </p:nvGrpSpPr>
          <p:grpSpPr>
            <a:xfrm rot="10800000">
              <a:off x="6375414" y="2373583"/>
              <a:ext cx="197807" cy="338348"/>
              <a:chOff x="738130" y="1711746"/>
              <a:chExt cx="159744" cy="199681"/>
            </a:xfrm>
            <a:scene3d>
              <a:camera prst="orthographicFront">
                <a:rot lat="0" lon="0" rev="10800000"/>
              </a:camera>
              <a:lightRig rig="threePt" dir="t"/>
            </a:scene3d>
          </p:grpSpPr>
          <p:cxnSp>
            <p:nvCxnSpPr>
              <p:cNvPr id="71" name="直線コネクタ 70"/>
              <p:cNvCxnSpPr/>
              <p:nvPr/>
            </p:nvCxnSpPr>
            <p:spPr>
              <a:xfrm>
                <a:off x="738130" y="1715877"/>
                <a:ext cx="79872" cy="57839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 flipV="1">
                <a:off x="820757" y="1711746"/>
                <a:ext cx="77117" cy="70233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818002" y="1773716"/>
                <a:ext cx="0" cy="137711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0" name="図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5" y="706161"/>
            <a:ext cx="8404064" cy="137172"/>
          </a:xfrm>
          <a:prstGeom prst="rect">
            <a:avLst/>
          </a:prstGeom>
        </p:spPr>
      </p:pic>
      <p:sp>
        <p:nvSpPr>
          <p:cNvPr id="81" name="テキスト ボックス 80"/>
          <p:cNvSpPr txBox="1"/>
          <p:nvPr/>
        </p:nvSpPr>
        <p:spPr>
          <a:xfrm>
            <a:off x="519325" y="176503"/>
            <a:ext cx="776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Sandwich ELISA kit with specific antibody for apoAII</a:t>
            </a:r>
            <a:r>
              <a:rPr lang="en-US" altLang="ja-JP" sz="2400" dirty="0"/>
              <a:t> </a:t>
            </a:r>
            <a:r>
              <a:rPr kumimoji="1" lang="en-US" altLang="ja-JP" sz="2400" dirty="0"/>
              <a:t>isoforms</a:t>
            </a:r>
            <a:endParaRPr kumimoji="1" lang="ja-JP" altLang="en-US" sz="2400" dirty="0"/>
          </a:p>
        </p:txBody>
      </p:sp>
      <p:pic>
        <p:nvPicPr>
          <p:cNvPr id="82" name="図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52" y="3004824"/>
            <a:ext cx="8566297" cy="3395766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25" y="1065642"/>
            <a:ext cx="2478086" cy="1719840"/>
          </a:xfrm>
          <a:prstGeom prst="rect">
            <a:avLst/>
          </a:prstGeom>
        </p:spPr>
      </p:pic>
      <p:sp>
        <p:nvSpPr>
          <p:cNvPr id="66" name="テキスト ボックス 65"/>
          <p:cNvSpPr txBox="1"/>
          <p:nvPr/>
        </p:nvSpPr>
        <p:spPr>
          <a:xfrm>
            <a:off x="6247471" y="6400590"/>
            <a:ext cx="271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Honda et al., Sci Rep. 2015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2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図 3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9191"/>
            <a:ext cx="5867400" cy="4924692"/>
          </a:xfrm>
          <a:prstGeom prst="rect">
            <a:avLst/>
          </a:prstGeom>
        </p:spPr>
      </p:pic>
      <p:pic>
        <p:nvPicPr>
          <p:cNvPr id="329" name="図 3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78" y="1430605"/>
            <a:ext cx="8404064" cy="137172"/>
          </a:xfrm>
          <a:prstGeom prst="rect">
            <a:avLst/>
          </a:prstGeom>
        </p:spPr>
      </p:pic>
      <p:sp>
        <p:nvSpPr>
          <p:cNvPr id="330" name="テキスト ボックス 329"/>
          <p:cNvSpPr txBox="1"/>
          <p:nvPr/>
        </p:nvSpPr>
        <p:spPr>
          <a:xfrm>
            <a:off x="368378" y="525117"/>
            <a:ext cx="848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Distribution of apoAII-ATQ/AT in early stages of invasive ductal adenocarcinoma of the pancreas </a:t>
            </a:r>
            <a:r>
              <a:rPr lang="en-US" altLang="ja-JP" sz="2000"/>
              <a:t>(IDACP)</a:t>
            </a:r>
          </a:p>
          <a:p>
            <a:pPr algn="ctr"/>
            <a:endParaRPr kumimoji="1" lang="ja-JP" altLang="en-US" sz="20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01" y="1567777"/>
            <a:ext cx="3187776" cy="336150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73800" y="4572000"/>
            <a:ext cx="25781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Jichi Medical University </a:t>
            </a:r>
          </a:p>
          <a:p>
            <a:r>
              <a:rPr lang="en-US" altLang="ja-JP" dirty="0"/>
              <a:t>National Cancer Center</a:t>
            </a:r>
          </a:p>
          <a:p>
            <a:r>
              <a:rPr kumimoji="1" lang="en-US" altLang="ja-JP" dirty="0"/>
              <a:t>Tokyo Medical University</a:t>
            </a:r>
          </a:p>
          <a:p>
            <a:r>
              <a:rPr lang="en-US" altLang="ja-JP" dirty="0"/>
              <a:t>National Osaka Hospital</a:t>
            </a:r>
          </a:p>
          <a:p>
            <a:r>
              <a:rPr kumimoji="1" lang="en-US" altLang="ja-JP" dirty="0"/>
              <a:t>Osaka Medical Center</a:t>
            </a:r>
          </a:p>
          <a:p>
            <a:r>
              <a:rPr lang="en-US" altLang="ja-JP" dirty="0"/>
              <a:t>Osaka Medical College </a:t>
            </a:r>
          </a:p>
          <a:p>
            <a:r>
              <a:rPr kumimoji="1" lang="en-US" altLang="ja-JP" dirty="0"/>
              <a:t>Fukuoka University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6488668"/>
            <a:ext cx="271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Honda et al., Sci Rep. 2015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70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19" y="831879"/>
            <a:ext cx="8498561" cy="5194242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>
            <a:off x="-168668" y="1024323"/>
            <a:ext cx="9481334" cy="38597"/>
          </a:xfrm>
          <a:prstGeom prst="line">
            <a:avLst/>
          </a:prstGeom>
          <a:ln w="127000">
            <a:solidFill>
              <a:srgbClr val="098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369030" y="235604"/>
            <a:ext cx="8452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Comparison of ROC analysis between </a:t>
            </a:r>
            <a:r>
              <a:rPr lang="en-US" altLang="ja-JP" sz="2400" dirty="0"/>
              <a:t>apoAII isoforms </a:t>
            </a:r>
            <a:r>
              <a:rPr kumimoji="1" lang="en-US" altLang="ja-JP" sz="2400" dirty="0"/>
              <a:t>and CA19-9 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47471" y="6400590"/>
            <a:ext cx="271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Honda et al., Sci Rep. 2015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77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662" y="1359782"/>
            <a:ext cx="5942738" cy="517823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78" y="1075005"/>
            <a:ext cx="8404064" cy="13717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85800" y="182217"/>
            <a:ext cx="7848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Combination analysis of apoAII-ATQ/AT and CA19-9</a:t>
            </a:r>
            <a:endParaRPr kumimoji="1" lang="ja-JP" altLang="en-US" sz="24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2044700" y="1485900"/>
            <a:ext cx="4991100" cy="4622800"/>
            <a:chOff x="2044700" y="1485900"/>
            <a:chExt cx="4991100" cy="4622800"/>
          </a:xfrm>
        </p:grpSpPr>
        <p:sp>
          <p:nvSpPr>
            <p:cNvPr id="9" name="正方形/長方形 8"/>
            <p:cNvSpPr/>
            <p:nvPr/>
          </p:nvSpPr>
          <p:spPr>
            <a:xfrm flipH="1" flipV="1">
              <a:off x="2044700" y="2451798"/>
              <a:ext cx="4991100" cy="365690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24400" y="1485900"/>
              <a:ext cx="2311400" cy="46228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1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7325874" y="3318644"/>
            <a:ext cx="18181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Final accuracy</a:t>
            </a:r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Sensitivity  91.8%</a:t>
            </a:r>
          </a:p>
          <a:p>
            <a:r>
              <a:rPr lang="en-US" altLang="ja-JP" dirty="0"/>
              <a:t>Specificity  98.1%</a:t>
            </a:r>
            <a:endParaRPr lang="ja-JP" altLang="en-US" dirty="0"/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1244264" y="2029274"/>
            <a:ext cx="1842267" cy="422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38651" y="163554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46 </a:t>
            </a:r>
            <a:r>
              <a:rPr kumimoji="1" lang="el-GR" altLang="ja-JP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g/ml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H="1" flipV="1">
            <a:off x="4724401" y="6108700"/>
            <a:ext cx="2515797" cy="422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297509" y="635189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75 units/ml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9708" y="6465164"/>
            <a:ext cx="271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Honda et al., Sci Rep. 2015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r="57395" b="10417"/>
          <a:stretch/>
        </p:blipFill>
        <p:spPr>
          <a:xfrm>
            <a:off x="1226420" y="869328"/>
            <a:ext cx="6793116" cy="553393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76797" y="203872"/>
            <a:ext cx="8127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Determining the efficiency of apoA2-I as a risk marker for PDAC </a:t>
            </a:r>
            <a:endParaRPr kumimoji="1" lang="ja-JP" altLang="en-US" sz="2400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-88418" y="821638"/>
            <a:ext cx="9481334" cy="38597"/>
          </a:xfrm>
          <a:prstGeom prst="line">
            <a:avLst/>
          </a:prstGeom>
          <a:ln w="127000">
            <a:solidFill>
              <a:srgbClr val="098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6247471" y="6400590"/>
            <a:ext cx="271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Honda et al., Sci Rep. 2015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19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-33274" y="142975"/>
            <a:ext cx="917727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Blind validation of the diagnostic accuracy of ELISA for apoAII isoforms using a pancreatic reference set from NCI EDRN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27248" y="986981"/>
            <a:ext cx="8933007" cy="5871019"/>
            <a:chOff x="310271" y="702576"/>
            <a:chExt cx="8933007" cy="587101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683" y="702576"/>
              <a:ext cx="7614645" cy="119871"/>
            </a:xfrm>
            <a:prstGeom prst="rect">
              <a:avLst/>
            </a:prstGeom>
          </p:spPr>
        </p:pic>
        <p:sp>
          <p:nvSpPr>
            <p:cNvPr id="6" name="下矢印 5"/>
            <p:cNvSpPr/>
            <p:nvPr/>
          </p:nvSpPr>
          <p:spPr>
            <a:xfrm rot="16200000">
              <a:off x="3728447" y="621438"/>
              <a:ext cx="443399" cy="21262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406164" y="986137"/>
              <a:ext cx="25090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Proposal for collaboration</a:t>
              </a:r>
            </a:p>
            <a:p>
              <a:pPr algn="ctr"/>
              <a:r>
                <a:rPr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MTA 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033845" y="959593"/>
              <a:ext cx="19207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NCI</a:t>
              </a:r>
              <a:r>
                <a:rPr lang="ja-JP" altLang="en-US" sz="2800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2800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EDRN</a:t>
              </a:r>
              <a:endParaRPr lang="ja-JP" altLang="en-US" sz="28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下矢印 10"/>
            <p:cNvSpPr/>
            <p:nvPr/>
          </p:nvSpPr>
          <p:spPr>
            <a:xfrm rot="5400000">
              <a:off x="3407719" y="958843"/>
              <a:ext cx="443399" cy="22172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680913" y="2329717"/>
              <a:ext cx="21716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Send reference set </a:t>
              </a:r>
              <a:endParaRPr kumimoji="1"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円弧 16"/>
            <p:cNvSpPr/>
            <p:nvPr/>
          </p:nvSpPr>
          <p:spPr>
            <a:xfrm rot="5400000">
              <a:off x="2665946" y="214327"/>
              <a:ext cx="2047982" cy="4685016"/>
            </a:xfrm>
            <a:prstGeom prst="arc">
              <a:avLst>
                <a:gd name="adj1" fmla="val 16492541"/>
                <a:gd name="adj2" fmla="val 272681"/>
              </a:avLst>
            </a:prstGeom>
            <a:ln w="127000">
              <a:solidFill>
                <a:srgbClr val="FFC000"/>
              </a:solidFill>
              <a:headEnd type="stealth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162878" y="2982311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C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Return results</a:t>
              </a:r>
              <a:endParaRPr kumimoji="1" lang="ja-JP" altLang="en-US" dirty="0">
                <a:solidFill>
                  <a:srgbClr val="FFC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>
              <a:off x="6250017" y="3122643"/>
              <a:ext cx="0" cy="1432409"/>
            </a:xfrm>
            <a:prstGeom prst="straightConnector1">
              <a:avLst/>
            </a:prstGeom>
            <a:ln w="1270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4828894" y="5543329"/>
              <a:ext cx="41601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Data management center</a:t>
              </a:r>
            </a:p>
            <a:p>
              <a:pPr algn="ctr"/>
              <a:r>
                <a:rPr lang="en-US" altLang="ja-JP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Calculation of final diagnostic accuracy</a:t>
              </a:r>
              <a:endPara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円弧 22"/>
            <p:cNvSpPr/>
            <p:nvPr/>
          </p:nvSpPr>
          <p:spPr>
            <a:xfrm rot="18338554">
              <a:off x="4207377" y="3038843"/>
              <a:ext cx="2047982" cy="4685016"/>
            </a:xfrm>
            <a:prstGeom prst="arc">
              <a:avLst>
                <a:gd name="adj1" fmla="val 16581738"/>
                <a:gd name="adj2" fmla="val 584386"/>
              </a:avLst>
            </a:prstGeom>
            <a:ln w="127000">
              <a:solidFill>
                <a:srgbClr val="00B050"/>
              </a:solidFill>
              <a:headEnd type="stealth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3135119" y="4297513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chemeClr val="accent6">
                      <a:lumMod val="50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Send final report</a:t>
              </a:r>
              <a:endParaRPr kumimoji="1" lang="ja-JP" altLang="en-US" dirty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 flipV="1">
              <a:off x="6508960" y="2648201"/>
              <a:ext cx="0" cy="146860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下矢印 28"/>
            <p:cNvSpPr/>
            <p:nvPr/>
          </p:nvSpPr>
          <p:spPr>
            <a:xfrm rot="16200000">
              <a:off x="6899759" y="1645522"/>
              <a:ext cx="633272" cy="6148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486103" y="1358389"/>
              <a:ext cx="1757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NCI post results on Internet</a:t>
              </a:r>
              <a:endParaRPr kumimoji="1" lang="ja-JP" altLang="en-US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310271" y="1067916"/>
              <a:ext cx="2135839" cy="5505679"/>
              <a:chOff x="308413" y="544536"/>
              <a:chExt cx="2135839" cy="5505679"/>
            </a:xfrm>
          </p:grpSpPr>
          <p:sp>
            <p:nvSpPr>
              <p:cNvPr id="9" name="テキスト ボックス 8"/>
              <p:cNvSpPr txBox="1"/>
              <p:nvPr/>
            </p:nvSpPr>
            <p:spPr>
              <a:xfrm>
                <a:off x="923248" y="544536"/>
                <a:ext cx="9637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NCC</a:t>
                </a:r>
                <a:endParaRPr lang="ja-JP" altLang="en-US" sz="2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343" y="2666862"/>
                <a:ext cx="1766092" cy="1225702"/>
              </a:xfrm>
              <a:prstGeom prst="rect">
                <a:avLst/>
              </a:prstGeom>
            </p:spPr>
          </p:pic>
          <p:sp>
            <p:nvSpPr>
              <p:cNvPr id="15" name="テキスト ボックス 14"/>
              <p:cNvSpPr txBox="1"/>
              <p:nvPr/>
            </p:nvSpPr>
            <p:spPr>
              <a:xfrm>
                <a:off x="490739" y="4050138"/>
                <a:ext cx="1843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Blind measurement </a:t>
                </a:r>
                <a:endParaRPr kumimoji="1" lang="ja-JP" altLang="en-US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308413" y="557577"/>
                <a:ext cx="2130205" cy="4320642"/>
              </a:xfrm>
              <a:prstGeom prst="rect">
                <a:avLst/>
              </a:prstGeom>
              <a:noFill/>
              <a:ln>
                <a:solidFill>
                  <a:srgbClr val="3AB7F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2" name="下矢印 31"/>
              <p:cNvSpPr/>
              <p:nvPr/>
            </p:nvSpPr>
            <p:spPr>
              <a:xfrm>
                <a:off x="970046" y="4979926"/>
                <a:ext cx="799434" cy="50343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499489" y="5526995"/>
                <a:ext cx="19447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Publication</a:t>
                </a:r>
                <a:endParaRPr kumimoji="1" lang="ja-JP" altLang="en-US" sz="2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403" y="4852808"/>
              <a:ext cx="3305175" cy="733425"/>
            </a:xfrm>
            <a:prstGeom prst="rect">
              <a:avLst/>
            </a:prstGeom>
          </p:spPr>
        </p:pic>
      </p:grpSp>
      <p:sp>
        <p:nvSpPr>
          <p:cNvPr id="36" name="テキスト ボックス 35"/>
          <p:cNvSpPr txBox="1"/>
          <p:nvPr/>
        </p:nvSpPr>
        <p:spPr>
          <a:xfrm>
            <a:off x="6773055" y="3405913"/>
            <a:ext cx="110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Send final report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927" y="5787711"/>
            <a:ext cx="2109055" cy="924899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7471235" y="2841240"/>
            <a:ext cx="154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After 1.5 years</a:t>
            </a:r>
            <a:endParaRPr kumimoji="1" lang="ja-JP" altLang="en-US" dirty="0"/>
          </a:p>
        </p:txBody>
      </p:sp>
      <p:pic>
        <p:nvPicPr>
          <p:cNvPr id="37" name="図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7" y="1815545"/>
            <a:ext cx="1373543" cy="1373543"/>
          </a:xfrm>
          <a:prstGeom prst="rect">
            <a:avLst/>
          </a:prstGeom>
        </p:spPr>
      </p:pic>
      <p:pic>
        <p:nvPicPr>
          <p:cNvPr id="38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5958" y="1737405"/>
            <a:ext cx="16704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47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1086</TotalTime>
  <Words>2674</Words>
  <Application>Microsoft Office PowerPoint</Application>
  <PresentationFormat>On-screen Show (4:3)</PresentationFormat>
  <Paragraphs>365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Honda Kazufumi</dc:creator>
  <cp:lastModifiedBy>AVMS Guest</cp:lastModifiedBy>
  <cp:revision>58</cp:revision>
  <dcterms:created xsi:type="dcterms:W3CDTF">2017-02-21T06:37:16Z</dcterms:created>
  <dcterms:modified xsi:type="dcterms:W3CDTF">2017-03-06T17:42:07Z</dcterms:modified>
</cp:coreProperties>
</file>