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1" r:id="rId1"/>
  </p:sldMasterIdLst>
  <p:notesMasterIdLst>
    <p:notesMasterId r:id="rId23"/>
  </p:notesMasterIdLst>
  <p:sldIdLst>
    <p:sldId id="256" r:id="rId2"/>
    <p:sldId id="258" r:id="rId3"/>
    <p:sldId id="257" r:id="rId4"/>
    <p:sldId id="268" r:id="rId5"/>
    <p:sldId id="273" r:id="rId6"/>
    <p:sldId id="274" r:id="rId7"/>
    <p:sldId id="285" r:id="rId8"/>
    <p:sldId id="270" r:id="rId9"/>
    <p:sldId id="271" r:id="rId10"/>
    <p:sldId id="272" r:id="rId11"/>
    <p:sldId id="284" r:id="rId12"/>
    <p:sldId id="283" r:id="rId13"/>
    <p:sldId id="276" r:id="rId14"/>
    <p:sldId id="277" r:id="rId15"/>
    <p:sldId id="278" r:id="rId16"/>
    <p:sldId id="279" r:id="rId17"/>
    <p:sldId id="280" r:id="rId18"/>
    <p:sldId id="287" r:id="rId19"/>
    <p:sldId id="286" r:id="rId20"/>
    <p:sldId id="281" r:id="rId21"/>
    <p:sldId id="288"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1" d="100"/>
          <a:sy n="61" d="100"/>
        </p:scale>
        <p:origin x="84"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81222423333633"/>
          <c:y val="5.0798116193799189E-2"/>
          <c:w val="0.70281258894456766"/>
          <c:h val="0.73967374532943342"/>
        </c:manualLayout>
      </c:layout>
      <c:scatterChart>
        <c:scatterStyle val="lineMarker"/>
        <c:varyColors val="0"/>
        <c:ser>
          <c:idx val="0"/>
          <c:order val="0"/>
          <c:tx>
            <c:strRef>
              <c:f>Sheet1!$B$1</c:f>
              <c:strCache>
                <c:ptCount val="1"/>
                <c:pt idx="0">
                  <c:v>肺</c:v>
                </c:pt>
              </c:strCache>
            </c:strRef>
          </c:tx>
          <c:spPr>
            <a:ln>
              <a:solidFill>
                <a:srgbClr val="FFC000"/>
              </a:solidFill>
            </a:ln>
          </c:spPr>
          <c:marker>
            <c:symbol val="none"/>
          </c:marker>
          <c:xVal>
            <c:numRef>
              <c:f>Sheet1!$A$2:$A$57</c:f>
              <c:numCache>
                <c:formatCode>General</c:formatCode>
                <c:ptCount val="56"/>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pt idx="55">
                  <c:v>2013</c:v>
                </c:pt>
              </c:numCache>
            </c:numRef>
          </c:xVal>
          <c:yVal>
            <c:numRef>
              <c:f>Sheet1!$B$2:$B$57</c:f>
              <c:numCache>
                <c:formatCode>General</c:formatCode>
                <c:ptCount val="56"/>
                <c:pt idx="0">
                  <c:v>4271</c:v>
                </c:pt>
                <c:pt idx="1">
                  <c:v>4739</c:v>
                </c:pt>
                <c:pt idx="2">
                  <c:v>5171</c:v>
                </c:pt>
                <c:pt idx="3">
                  <c:v>5698</c:v>
                </c:pt>
                <c:pt idx="4">
                  <c:v>6227</c:v>
                </c:pt>
                <c:pt idx="5">
                  <c:v>6736</c:v>
                </c:pt>
                <c:pt idx="6">
                  <c:v>7172</c:v>
                </c:pt>
                <c:pt idx="7">
                  <c:v>7725</c:v>
                </c:pt>
                <c:pt idx="8">
                  <c:v>8365</c:v>
                </c:pt>
                <c:pt idx="9">
                  <c:v>8862</c:v>
                </c:pt>
                <c:pt idx="10">
                  <c:v>9365</c:v>
                </c:pt>
                <c:pt idx="11">
                  <c:v>10133</c:v>
                </c:pt>
                <c:pt idx="12">
                  <c:v>10489</c:v>
                </c:pt>
                <c:pt idx="13">
                  <c:v>11129</c:v>
                </c:pt>
                <c:pt idx="14">
                  <c:v>12290</c:v>
                </c:pt>
                <c:pt idx="15">
                  <c:v>12856</c:v>
                </c:pt>
                <c:pt idx="16">
                  <c:v>13716</c:v>
                </c:pt>
                <c:pt idx="17">
                  <c:v>14759</c:v>
                </c:pt>
                <c:pt idx="18">
                  <c:v>15869</c:v>
                </c:pt>
                <c:pt idx="19">
                  <c:v>17235</c:v>
                </c:pt>
                <c:pt idx="20">
                  <c:v>18530</c:v>
                </c:pt>
                <c:pt idx="21">
                  <c:v>19923</c:v>
                </c:pt>
                <c:pt idx="22">
                  <c:v>21294</c:v>
                </c:pt>
                <c:pt idx="23">
                  <c:v>22799</c:v>
                </c:pt>
                <c:pt idx="24">
                  <c:v>24216</c:v>
                </c:pt>
                <c:pt idx="25">
                  <c:v>25651</c:v>
                </c:pt>
                <c:pt idx="26">
                  <c:v>27356</c:v>
                </c:pt>
                <c:pt idx="27">
                  <c:v>28590</c:v>
                </c:pt>
                <c:pt idx="28">
                  <c:v>29535</c:v>
                </c:pt>
                <c:pt idx="29">
                  <c:v>31729</c:v>
                </c:pt>
                <c:pt idx="30">
                  <c:v>33388</c:v>
                </c:pt>
                <c:pt idx="31">
                  <c:v>35477</c:v>
                </c:pt>
                <c:pt idx="32">
                  <c:v>36486</c:v>
                </c:pt>
                <c:pt idx="33">
                  <c:v>38199</c:v>
                </c:pt>
                <c:pt idx="34">
                  <c:v>40163</c:v>
                </c:pt>
                <c:pt idx="35">
                  <c:v>41527</c:v>
                </c:pt>
                <c:pt idx="36">
                  <c:v>43476</c:v>
                </c:pt>
                <c:pt idx="37">
                  <c:v>45745</c:v>
                </c:pt>
                <c:pt idx="38">
                  <c:v>48041</c:v>
                </c:pt>
                <c:pt idx="39">
                  <c:v>48994</c:v>
                </c:pt>
                <c:pt idx="40">
                  <c:v>50871</c:v>
                </c:pt>
                <c:pt idx="41">
                  <c:v>52177</c:v>
                </c:pt>
                <c:pt idx="42">
                  <c:v>53724</c:v>
                </c:pt>
                <c:pt idx="43">
                  <c:v>55034</c:v>
                </c:pt>
                <c:pt idx="44">
                  <c:v>56405</c:v>
                </c:pt>
                <c:pt idx="45">
                  <c:v>56720</c:v>
                </c:pt>
                <c:pt idx="46">
                  <c:v>59922</c:v>
                </c:pt>
                <c:pt idx="47">
                  <c:v>62063</c:v>
                </c:pt>
                <c:pt idx="48">
                  <c:v>63255</c:v>
                </c:pt>
                <c:pt idx="49">
                  <c:v>65608</c:v>
                </c:pt>
                <c:pt idx="50">
                  <c:v>66849</c:v>
                </c:pt>
                <c:pt idx="51">
                  <c:v>67583</c:v>
                </c:pt>
                <c:pt idx="52">
                  <c:v>69813</c:v>
                </c:pt>
                <c:pt idx="53">
                  <c:v>70293</c:v>
                </c:pt>
                <c:pt idx="54" formatCode="0_ ">
                  <c:v>71518</c:v>
                </c:pt>
                <c:pt idx="55">
                  <c:v>72734</c:v>
                </c:pt>
              </c:numCache>
            </c:numRef>
          </c:yVal>
          <c:smooth val="0"/>
          <c:extLst>
            <c:ext xmlns:c16="http://schemas.microsoft.com/office/drawing/2014/chart" uri="{C3380CC4-5D6E-409C-BE32-E72D297353CC}">
              <c16:uniqueId val="{00000000-3BD7-4165-B552-51B612178938}"/>
            </c:ext>
          </c:extLst>
        </c:ser>
        <c:ser>
          <c:idx val="1"/>
          <c:order val="1"/>
          <c:tx>
            <c:strRef>
              <c:f>Sheet1!$C$1</c:f>
              <c:strCache>
                <c:ptCount val="1"/>
                <c:pt idx="0">
                  <c:v>胃</c:v>
                </c:pt>
              </c:strCache>
            </c:strRef>
          </c:tx>
          <c:spPr>
            <a:ln>
              <a:solidFill>
                <a:srgbClr val="00B050"/>
              </a:solidFill>
            </a:ln>
          </c:spPr>
          <c:marker>
            <c:symbol val="none"/>
          </c:marker>
          <c:xVal>
            <c:numRef>
              <c:f>Sheet1!$A$2:$A$57</c:f>
              <c:numCache>
                <c:formatCode>General</c:formatCode>
                <c:ptCount val="56"/>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pt idx="55">
                  <c:v>2013</c:v>
                </c:pt>
              </c:numCache>
            </c:numRef>
          </c:xVal>
          <c:yVal>
            <c:numRef>
              <c:f>Sheet1!$C$2:$C$57</c:f>
              <c:numCache>
                <c:formatCode>General</c:formatCode>
                <c:ptCount val="56"/>
                <c:pt idx="0">
                  <c:v>40749</c:v>
                </c:pt>
                <c:pt idx="1">
                  <c:v>41884</c:v>
                </c:pt>
                <c:pt idx="2">
                  <c:v>42750</c:v>
                </c:pt>
                <c:pt idx="3">
                  <c:v>43241</c:v>
                </c:pt>
                <c:pt idx="4">
                  <c:v>43503</c:v>
                </c:pt>
                <c:pt idx="5">
                  <c:v>44536</c:v>
                </c:pt>
                <c:pt idx="6">
                  <c:v>45693</c:v>
                </c:pt>
                <c:pt idx="7">
                  <c:v>46385</c:v>
                </c:pt>
                <c:pt idx="8">
                  <c:v>46772</c:v>
                </c:pt>
                <c:pt idx="9">
                  <c:v>47665</c:v>
                </c:pt>
                <c:pt idx="10">
                  <c:v>49300</c:v>
                </c:pt>
                <c:pt idx="11">
                  <c:v>49538</c:v>
                </c:pt>
                <c:pt idx="12">
                  <c:v>48823</c:v>
                </c:pt>
                <c:pt idx="13">
                  <c:v>49445</c:v>
                </c:pt>
                <c:pt idx="14">
                  <c:v>49943</c:v>
                </c:pt>
                <c:pt idx="15">
                  <c:v>50678</c:v>
                </c:pt>
                <c:pt idx="16">
                  <c:v>50390</c:v>
                </c:pt>
                <c:pt idx="17">
                  <c:v>49857</c:v>
                </c:pt>
                <c:pt idx="18">
                  <c:v>50092</c:v>
                </c:pt>
                <c:pt idx="19">
                  <c:v>50132</c:v>
                </c:pt>
                <c:pt idx="20">
                  <c:v>49564</c:v>
                </c:pt>
                <c:pt idx="21">
                  <c:v>50620</c:v>
                </c:pt>
                <c:pt idx="22">
                  <c:v>50443</c:v>
                </c:pt>
                <c:pt idx="23">
                  <c:v>50134</c:v>
                </c:pt>
                <c:pt idx="24">
                  <c:v>49013</c:v>
                </c:pt>
                <c:pt idx="25">
                  <c:v>49366</c:v>
                </c:pt>
                <c:pt idx="26">
                  <c:v>49785</c:v>
                </c:pt>
                <c:pt idx="27">
                  <c:v>48902</c:v>
                </c:pt>
                <c:pt idx="28">
                  <c:v>48266</c:v>
                </c:pt>
                <c:pt idx="29">
                  <c:v>48340</c:v>
                </c:pt>
                <c:pt idx="30">
                  <c:v>48004</c:v>
                </c:pt>
                <c:pt idx="31">
                  <c:v>48225</c:v>
                </c:pt>
                <c:pt idx="32">
                  <c:v>47471</c:v>
                </c:pt>
                <c:pt idx="33">
                  <c:v>47896</c:v>
                </c:pt>
                <c:pt idx="34">
                  <c:v>48041</c:v>
                </c:pt>
                <c:pt idx="35">
                  <c:v>47311</c:v>
                </c:pt>
                <c:pt idx="36">
                  <c:v>47791</c:v>
                </c:pt>
                <c:pt idx="37">
                  <c:v>50076</c:v>
                </c:pt>
                <c:pt idx="38">
                  <c:v>50165</c:v>
                </c:pt>
                <c:pt idx="39">
                  <c:v>49739</c:v>
                </c:pt>
                <c:pt idx="40">
                  <c:v>50680</c:v>
                </c:pt>
                <c:pt idx="41">
                  <c:v>50676</c:v>
                </c:pt>
                <c:pt idx="42">
                  <c:v>50650</c:v>
                </c:pt>
                <c:pt idx="43">
                  <c:v>49958</c:v>
                </c:pt>
                <c:pt idx="44">
                  <c:v>49213</c:v>
                </c:pt>
                <c:pt idx="45">
                  <c:v>49535</c:v>
                </c:pt>
                <c:pt idx="46">
                  <c:v>50562</c:v>
                </c:pt>
                <c:pt idx="47">
                  <c:v>50311</c:v>
                </c:pt>
                <c:pt idx="48">
                  <c:v>50415</c:v>
                </c:pt>
                <c:pt idx="49">
                  <c:v>50597</c:v>
                </c:pt>
                <c:pt idx="50">
                  <c:v>50160</c:v>
                </c:pt>
                <c:pt idx="51">
                  <c:v>50017</c:v>
                </c:pt>
                <c:pt idx="52">
                  <c:v>50136</c:v>
                </c:pt>
                <c:pt idx="53">
                  <c:v>49830</c:v>
                </c:pt>
                <c:pt idx="54" formatCode="0_ ">
                  <c:v>49129</c:v>
                </c:pt>
                <c:pt idx="55">
                  <c:v>48632</c:v>
                </c:pt>
              </c:numCache>
            </c:numRef>
          </c:yVal>
          <c:smooth val="0"/>
          <c:extLst>
            <c:ext xmlns:c16="http://schemas.microsoft.com/office/drawing/2014/chart" uri="{C3380CC4-5D6E-409C-BE32-E72D297353CC}">
              <c16:uniqueId val="{00000001-3BD7-4165-B552-51B612178938}"/>
            </c:ext>
          </c:extLst>
        </c:ser>
        <c:ser>
          <c:idx val="2"/>
          <c:order val="2"/>
          <c:tx>
            <c:strRef>
              <c:f>Sheet1!$D$1</c:f>
              <c:strCache>
                <c:ptCount val="1"/>
                <c:pt idx="0">
                  <c:v>大腸</c:v>
                </c:pt>
              </c:strCache>
            </c:strRef>
          </c:tx>
          <c:spPr>
            <a:ln>
              <a:solidFill>
                <a:srgbClr val="FF6600"/>
              </a:solidFill>
            </a:ln>
          </c:spPr>
          <c:marker>
            <c:symbol val="none"/>
          </c:marker>
          <c:xVal>
            <c:numRef>
              <c:f>Sheet1!$A$2:$A$57</c:f>
              <c:numCache>
                <c:formatCode>General</c:formatCode>
                <c:ptCount val="56"/>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pt idx="55">
                  <c:v>2013</c:v>
                </c:pt>
              </c:numCache>
            </c:numRef>
          </c:xVal>
          <c:yVal>
            <c:numRef>
              <c:f>Sheet1!$D$2:$D$57</c:f>
              <c:numCache>
                <c:formatCode>General</c:formatCode>
                <c:ptCount val="56"/>
                <c:pt idx="0">
                  <c:v>4822</c:v>
                </c:pt>
                <c:pt idx="1">
                  <c:v>5080</c:v>
                </c:pt>
                <c:pt idx="2">
                  <c:v>5037</c:v>
                </c:pt>
                <c:pt idx="3">
                  <c:v>5480</c:v>
                </c:pt>
                <c:pt idx="4">
                  <c:v>5601</c:v>
                </c:pt>
                <c:pt idx="5">
                  <c:v>5849</c:v>
                </c:pt>
                <c:pt idx="6">
                  <c:v>6191</c:v>
                </c:pt>
                <c:pt idx="7">
                  <c:v>6600</c:v>
                </c:pt>
                <c:pt idx="8">
                  <c:v>6843</c:v>
                </c:pt>
                <c:pt idx="9">
                  <c:v>7298</c:v>
                </c:pt>
                <c:pt idx="10">
                  <c:v>7793</c:v>
                </c:pt>
                <c:pt idx="11">
                  <c:v>8284</c:v>
                </c:pt>
                <c:pt idx="12">
                  <c:v>8535</c:v>
                </c:pt>
                <c:pt idx="13">
                  <c:v>9127</c:v>
                </c:pt>
                <c:pt idx="14">
                  <c:v>9515</c:v>
                </c:pt>
                <c:pt idx="15">
                  <c:v>10497</c:v>
                </c:pt>
                <c:pt idx="16">
                  <c:v>11186</c:v>
                </c:pt>
                <c:pt idx="17">
                  <c:v>11477</c:v>
                </c:pt>
                <c:pt idx="18">
                  <c:v>12133</c:v>
                </c:pt>
                <c:pt idx="19">
                  <c:v>12733</c:v>
                </c:pt>
                <c:pt idx="20">
                  <c:v>13518</c:v>
                </c:pt>
                <c:pt idx="21">
                  <c:v>14233</c:v>
                </c:pt>
                <c:pt idx="22">
                  <c:v>14849</c:v>
                </c:pt>
                <c:pt idx="23">
                  <c:v>15909</c:v>
                </c:pt>
                <c:pt idx="24">
                  <c:v>16507</c:v>
                </c:pt>
                <c:pt idx="25">
                  <c:v>17364</c:v>
                </c:pt>
                <c:pt idx="26">
                  <c:v>18366</c:v>
                </c:pt>
                <c:pt idx="27">
                  <c:v>19159</c:v>
                </c:pt>
                <c:pt idx="28">
                  <c:v>20030</c:v>
                </c:pt>
                <c:pt idx="29">
                  <c:v>21076</c:v>
                </c:pt>
                <c:pt idx="30">
                  <c:v>22299</c:v>
                </c:pt>
                <c:pt idx="31">
                  <c:v>23663</c:v>
                </c:pt>
                <c:pt idx="32">
                  <c:v>24779</c:v>
                </c:pt>
                <c:pt idx="33">
                  <c:v>25783</c:v>
                </c:pt>
                <c:pt idx="34">
                  <c:v>27472</c:v>
                </c:pt>
                <c:pt idx="35">
                  <c:v>28061</c:v>
                </c:pt>
                <c:pt idx="36">
                  <c:v>29088</c:v>
                </c:pt>
                <c:pt idx="37">
                  <c:v>31274</c:v>
                </c:pt>
                <c:pt idx="38">
                  <c:v>32630</c:v>
                </c:pt>
                <c:pt idx="39">
                  <c:v>33194</c:v>
                </c:pt>
                <c:pt idx="40">
                  <c:v>34397</c:v>
                </c:pt>
                <c:pt idx="41">
                  <c:v>35363</c:v>
                </c:pt>
                <c:pt idx="42">
                  <c:v>35948</c:v>
                </c:pt>
                <c:pt idx="43">
                  <c:v>36947</c:v>
                </c:pt>
                <c:pt idx="44">
                  <c:v>37668</c:v>
                </c:pt>
                <c:pt idx="45">
                  <c:v>38909</c:v>
                </c:pt>
                <c:pt idx="46">
                  <c:v>40042</c:v>
                </c:pt>
                <c:pt idx="47">
                  <c:v>40830</c:v>
                </c:pt>
                <c:pt idx="48">
                  <c:v>41056</c:v>
                </c:pt>
                <c:pt idx="49">
                  <c:v>41859</c:v>
                </c:pt>
                <c:pt idx="50">
                  <c:v>43011</c:v>
                </c:pt>
                <c:pt idx="51">
                  <c:v>42434</c:v>
                </c:pt>
                <c:pt idx="52">
                  <c:v>44238</c:v>
                </c:pt>
                <c:pt idx="53">
                  <c:v>45744</c:v>
                </c:pt>
                <c:pt idx="54" formatCode="0_ ">
                  <c:v>47276</c:v>
                </c:pt>
                <c:pt idx="55">
                  <c:v>47654</c:v>
                </c:pt>
              </c:numCache>
            </c:numRef>
          </c:yVal>
          <c:smooth val="0"/>
          <c:extLst>
            <c:ext xmlns:c16="http://schemas.microsoft.com/office/drawing/2014/chart" uri="{C3380CC4-5D6E-409C-BE32-E72D297353CC}">
              <c16:uniqueId val="{00000002-3BD7-4165-B552-51B612178938}"/>
            </c:ext>
          </c:extLst>
        </c:ser>
        <c:ser>
          <c:idx val="3"/>
          <c:order val="3"/>
          <c:tx>
            <c:strRef>
              <c:f>Sheet1!$E$1</c:f>
              <c:strCache>
                <c:ptCount val="1"/>
                <c:pt idx="0">
                  <c:v>肝臓</c:v>
                </c:pt>
              </c:strCache>
            </c:strRef>
          </c:tx>
          <c:spPr>
            <a:ln>
              <a:solidFill>
                <a:srgbClr val="0070C0"/>
              </a:solidFill>
            </a:ln>
          </c:spPr>
          <c:marker>
            <c:symbol val="none"/>
          </c:marker>
          <c:xVal>
            <c:numRef>
              <c:f>Sheet1!$A$2:$A$57</c:f>
              <c:numCache>
                <c:formatCode>General</c:formatCode>
                <c:ptCount val="56"/>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pt idx="55">
                  <c:v>2013</c:v>
                </c:pt>
              </c:numCache>
            </c:numRef>
          </c:xVal>
          <c:yVal>
            <c:numRef>
              <c:f>Sheet1!$E$2:$E$57</c:f>
              <c:numCache>
                <c:formatCode>General</c:formatCode>
                <c:ptCount val="56"/>
                <c:pt idx="0">
                  <c:v>8291</c:v>
                </c:pt>
                <c:pt idx="1">
                  <c:v>8412</c:v>
                </c:pt>
                <c:pt idx="2">
                  <c:v>8817</c:v>
                </c:pt>
                <c:pt idx="3">
                  <c:v>8594</c:v>
                </c:pt>
                <c:pt idx="4">
                  <c:v>8629</c:v>
                </c:pt>
                <c:pt idx="5">
                  <c:v>8706</c:v>
                </c:pt>
                <c:pt idx="6">
                  <c:v>8691</c:v>
                </c:pt>
                <c:pt idx="7">
                  <c:v>8503</c:v>
                </c:pt>
                <c:pt idx="8">
                  <c:v>8907</c:v>
                </c:pt>
                <c:pt idx="9">
                  <c:v>8769</c:v>
                </c:pt>
                <c:pt idx="10">
                  <c:v>9012</c:v>
                </c:pt>
                <c:pt idx="11">
                  <c:v>9472</c:v>
                </c:pt>
                <c:pt idx="12">
                  <c:v>9516</c:v>
                </c:pt>
                <c:pt idx="13">
                  <c:v>9761</c:v>
                </c:pt>
                <c:pt idx="14">
                  <c:v>9788</c:v>
                </c:pt>
                <c:pt idx="15">
                  <c:v>10032</c:v>
                </c:pt>
                <c:pt idx="16">
                  <c:v>10116</c:v>
                </c:pt>
                <c:pt idx="17">
                  <c:v>10588</c:v>
                </c:pt>
                <c:pt idx="18">
                  <c:v>11492</c:v>
                </c:pt>
                <c:pt idx="19">
                  <c:v>11999</c:v>
                </c:pt>
                <c:pt idx="20">
                  <c:v>13051</c:v>
                </c:pt>
                <c:pt idx="21">
                  <c:v>13886</c:v>
                </c:pt>
                <c:pt idx="22">
                  <c:v>14510</c:v>
                </c:pt>
                <c:pt idx="23">
                  <c:v>15425</c:v>
                </c:pt>
                <c:pt idx="24">
                  <c:v>16557</c:v>
                </c:pt>
                <c:pt idx="25">
                  <c:v>17646</c:v>
                </c:pt>
                <c:pt idx="26">
                  <c:v>18607</c:v>
                </c:pt>
                <c:pt idx="27">
                  <c:v>19871</c:v>
                </c:pt>
                <c:pt idx="28">
                  <c:v>20746</c:v>
                </c:pt>
                <c:pt idx="29">
                  <c:v>22129</c:v>
                </c:pt>
                <c:pt idx="30">
                  <c:v>22985</c:v>
                </c:pt>
                <c:pt idx="31">
                  <c:v>24079</c:v>
                </c:pt>
                <c:pt idx="32">
                  <c:v>25352</c:v>
                </c:pt>
                <c:pt idx="33">
                  <c:v>25768</c:v>
                </c:pt>
                <c:pt idx="34">
                  <c:v>26999</c:v>
                </c:pt>
                <c:pt idx="35">
                  <c:v>27765</c:v>
                </c:pt>
                <c:pt idx="36">
                  <c:v>28677</c:v>
                </c:pt>
                <c:pt idx="37">
                  <c:v>31707</c:v>
                </c:pt>
                <c:pt idx="38">
                  <c:v>32175</c:v>
                </c:pt>
                <c:pt idx="39">
                  <c:v>32359</c:v>
                </c:pt>
                <c:pt idx="40">
                  <c:v>33433</c:v>
                </c:pt>
                <c:pt idx="41">
                  <c:v>33816</c:v>
                </c:pt>
                <c:pt idx="42">
                  <c:v>33981</c:v>
                </c:pt>
                <c:pt idx="43">
                  <c:v>34311</c:v>
                </c:pt>
                <c:pt idx="44">
                  <c:v>34637</c:v>
                </c:pt>
                <c:pt idx="45">
                  <c:v>34089</c:v>
                </c:pt>
                <c:pt idx="46">
                  <c:v>34510</c:v>
                </c:pt>
                <c:pt idx="47">
                  <c:v>34268</c:v>
                </c:pt>
                <c:pt idx="48">
                  <c:v>33662</c:v>
                </c:pt>
                <c:pt idx="49">
                  <c:v>33599</c:v>
                </c:pt>
                <c:pt idx="50">
                  <c:v>33665</c:v>
                </c:pt>
                <c:pt idx="51">
                  <c:v>32725</c:v>
                </c:pt>
                <c:pt idx="52">
                  <c:v>32765</c:v>
                </c:pt>
                <c:pt idx="53">
                  <c:v>31875</c:v>
                </c:pt>
                <c:pt idx="54" formatCode="0_ ">
                  <c:v>30690</c:v>
                </c:pt>
                <c:pt idx="55">
                  <c:v>30175</c:v>
                </c:pt>
              </c:numCache>
            </c:numRef>
          </c:yVal>
          <c:smooth val="0"/>
          <c:extLst>
            <c:ext xmlns:c16="http://schemas.microsoft.com/office/drawing/2014/chart" uri="{C3380CC4-5D6E-409C-BE32-E72D297353CC}">
              <c16:uniqueId val="{00000003-3BD7-4165-B552-51B612178938}"/>
            </c:ext>
          </c:extLst>
        </c:ser>
        <c:ser>
          <c:idx val="4"/>
          <c:order val="4"/>
          <c:tx>
            <c:strRef>
              <c:f>Sheet1!$F$1</c:f>
              <c:strCache>
                <c:ptCount val="1"/>
                <c:pt idx="0">
                  <c:v>すい臓</c:v>
                </c:pt>
              </c:strCache>
            </c:strRef>
          </c:tx>
          <c:spPr>
            <a:ln w="53975">
              <a:solidFill>
                <a:srgbClr val="FF0000"/>
              </a:solidFill>
            </a:ln>
          </c:spPr>
          <c:marker>
            <c:symbol val="none"/>
          </c:marker>
          <c:xVal>
            <c:numRef>
              <c:f>Sheet1!$A$2:$A$57</c:f>
              <c:numCache>
                <c:formatCode>General</c:formatCode>
                <c:ptCount val="56"/>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pt idx="55">
                  <c:v>2013</c:v>
                </c:pt>
              </c:numCache>
            </c:numRef>
          </c:xVal>
          <c:yVal>
            <c:numRef>
              <c:f>Sheet1!$F$2:$F$57</c:f>
              <c:numCache>
                <c:formatCode>General</c:formatCode>
                <c:ptCount val="56"/>
                <c:pt idx="0">
                  <c:v>1620</c:v>
                </c:pt>
                <c:pt idx="1">
                  <c:v>1775</c:v>
                </c:pt>
                <c:pt idx="2">
                  <c:v>1975</c:v>
                </c:pt>
                <c:pt idx="3">
                  <c:v>2079</c:v>
                </c:pt>
                <c:pt idx="4">
                  <c:v>2330</c:v>
                </c:pt>
                <c:pt idx="5">
                  <c:v>2434</c:v>
                </c:pt>
                <c:pt idx="6">
                  <c:v>2786</c:v>
                </c:pt>
                <c:pt idx="7">
                  <c:v>3066</c:v>
                </c:pt>
                <c:pt idx="8">
                  <c:v>3255</c:v>
                </c:pt>
                <c:pt idx="9">
                  <c:v>3585</c:v>
                </c:pt>
                <c:pt idx="10">
                  <c:v>3800</c:v>
                </c:pt>
                <c:pt idx="11">
                  <c:v>4083</c:v>
                </c:pt>
                <c:pt idx="12">
                  <c:v>4399</c:v>
                </c:pt>
                <c:pt idx="13">
                  <c:v>4540</c:v>
                </c:pt>
                <c:pt idx="14">
                  <c:v>4930</c:v>
                </c:pt>
                <c:pt idx="15">
                  <c:v>5088</c:v>
                </c:pt>
                <c:pt idx="16">
                  <c:v>5402</c:v>
                </c:pt>
                <c:pt idx="17">
                  <c:v>5635</c:v>
                </c:pt>
                <c:pt idx="18">
                  <c:v>5929</c:v>
                </c:pt>
                <c:pt idx="19">
                  <c:v>6345</c:v>
                </c:pt>
                <c:pt idx="20">
                  <c:v>6807</c:v>
                </c:pt>
                <c:pt idx="21">
                  <c:v>7210</c:v>
                </c:pt>
                <c:pt idx="22">
                  <c:v>7835</c:v>
                </c:pt>
                <c:pt idx="23">
                  <c:v>8252</c:v>
                </c:pt>
                <c:pt idx="24">
                  <c:v>8776</c:v>
                </c:pt>
                <c:pt idx="25">
                  <c:v>9261</c:v>
                </c:pt>
                <c:pt idx="26">
                  <c:v>9485</c:v>
                </c:pt>
                <c:pt idx="27">
                  <c:v>10421</c:v>
                </c:pt>
                <c:pt idx="28">
                  <c:v>11166</c:v>
                </c:pt>
                <c:pt idx="29">
                  <c:v>12025</c:v>
                </c:pt>
                <c:pt idx="30">
                  <c:v>12555</c:v>
                </c:pt>
                <c:pt idx="31">
                  <c:v>12988</c:v>
                </c:pt>
                <c:pt idx="32">
                  <c:v>13318</c:v>
                </c:pt>
                <c:pt idx="33">
                  <c:v>13605</c:v>
                </c:pt>
                <c:pt idx="34">
                  <c:v>14147</c:v>
                </c:pt>
                <c:pt idx="35">
                  <c:v>14713</c:v>
                </c:pt>
                <c:pt idx="36">
                  <c:v>14990</c:v>
                </c:pt>
                <c:pt idx="37">
                  <c:v>16019</c:v>
                </c:pt>
                <c:pt idx="38">
                  <c:v>16613</c:v>
                </c:pt>
                <c:pt idx="39">
                  <c:v>17006</c:v>
                </c:pt>
                <c:pt idx="40">
                  <c:v>17643</c:v>
                </c:pt>
                <c:pt idx="41">
                  <c:v>18654</c:v>
                </c:pt>
                <c:pt idx="42">
                  <c:v>19094</c:v>
                </c:pt>
                <c:pt idx="43">
                  <c:v>19397</c:v>
                </c:pt>
                <c:pt idx="44">
                  <c:v>20137</c:v>
                </c:pt>
                <c:pt idx="45">
                  <c:v>21148</c:v>
                </c:pt>
                <c:pt idx="46">
                  <c:v>22260</c:v>
                </c:pt>
                <c:pt idx="47">
                  <c:v>22927</c:v>
                </c:pt>
                <c:pt idx="48">
                  <c:v>23366</c:v>
                </c:pt>
                <c:pt idx="49">
                  <c:v>24634</c:v>
                </c:pt>
                <c:pt idx="50">
                  <c:v>25976</c:v>
                </c:pt>
                <c:pt idx="51">
                  <c:v>26791</c:v>
                </c:pt>
                <c:pt idx="52">
                  <c:v>28017</c:v>
                </c:pt>
                <c:pt idx="53">
                  <c:v>28829</c:v>
                </c:pt>
                <c:pt idx="54" formatCode="0_ ">
                  <c:v>29916</c:v>
                </c:pt>
                <c:pt idx="55">
                  <c:v>30672</c:v>
                </c:pt>
              </c:numCache>
            </c:numRef>
          </c:yVal>
          <c:smooth val="0"/>
          <c:extLst>
            <c:ext xmlns:c16="http://schemas.microsoft.com/office/drawing/2014/chart" uri="{C3380CC4-5D6E-409C-BE32-E72D297353CC}">
              <c16:uniqueId val="{00000004-3BD7-4165-B552-51B612178938}"/>
            </c:ext>
          </c:extLst>
        </c:ser>
        <c:ser>
          <c:idx val="5"/>
          <c:order val="5"/>
          <c:tx>
            <c:strRef>
              <c:f>Sheet1!$G$1</c:f>
              <c:strCache>
                <c:ptCount val="1"/>
                <c:pt idx="0">
                  <c:v>食道</c:v>
                </c:pt>
              </c:strCache>
            </c:strRef>
          </c:tx>
          <c:spPr>
            <a:ln>
              <a:solidFill>
                <a:srgbClr val="7030A0"/>
              </a:solidFill>
            </a:ln>
          </c:spPr>
          <c:marker>
            <c:symbol val="none"/>
          </c:marker>
          <c:xVal>
            <c:numRef>
              <c:f>Sheet1!$A$2:$A$57</c:f>
              <c:numCache>
                <c:formatCode>General</c:formatCode>
                <c:ptCount val="56"/>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pt idx="55">
                  <c:v>2013</c:v>
                </c:pt>
              </c:numCache>
            </c:numRef>
          </c:xVal>
          <c:yVal>
            <c:numRef>
              <c:f>Sheet1!$G$2:$G$57</c:f>
              <c:numCache>
                <c:formatCode>General</c:formatCode>
                <c:ptCount val="56"/>
                <c:pt idx="0">
                  <c:v>3294</c:v>
                </c:pt>
                <c:pt idx="1">
                  <c:v>3362</c:v>
                </c:pt>
                <c:pt idx="2">
                  <c:v>3467</c:v>
                </c:pt>
                <c:pt idx="3">
                  <c:v>3716</c:v>
                </c:pt>
                <c:pt idx="4">
                  <c:v>3677</c:v>
                </c:pt>
                <c:pt idx="5">
                  <c:v>3815</c:v>
                </c:pt>
                <c:pt idx="6">
                  <c:v>4033</c:v>
                </c:pt>
                <c:pt idx="7">
                  <c:v>3958</c:v>
                </c:pt>
                <c:pt idx="8">
                  <c:v>4166</c:v>
                </c:pt>
                <c:pt idx="9">
                  <c:v>4344</c:v>
                </c:pt>
                <c:pt idx="10">
                  <c:v>4630</c:v>
                </c:pt>
                <c:pt idx="11">
                  <c:v>4751</c:v>
                </c:pt>
                <c:pt idx="12">
                  <c:v>4823</c:v>
                </c:pt>
                <c:pt idx="13">
                  <c:v>5000</c:v>
                </c:pt>
                <c:pt idx="14">
                  <c:v>4921</c:v>
                </c:pt>
                <c:pt idx="15">
                  <c:v>5110</c:v>
                </c:pt>
                <c:pt idx="16">
                  <c:v>5208</c:v>
                </c:pt>
                <c:pt idx="17">
                  <c:v>4997</c:v>
                </c:pt>
                <c:pt idx="18">
                  <c:v>5090</c:v>
                </c:pt>
                <c:pt idx="19">
                  <c:v>5241</c:v>
                </c:pt>
                <c:pt idx="20">
                  <c:v>5325</c:v>
                </c:pt>
                <c:pt idx="21">
                  <c:v>5479</c:v>
                </c:pt>
                <c:pt idx="22">
                  <c:v>5733</c:v>
                </c:pt>
                <c:pt idx="23">
                  <c:v>5638</c:v>
                </c:pt>
                <c:pt idx="24">
                  <c:v>5854</c:v>
                </c:pt>
                <c:pt idx="25">
                  <c:v>5996</c:v>
                </c:pt>
                <c:pt idx="26">
                  <c:v>5958</c:v>
                </c:pt>
                <c:pt idx="27">
                  <c:v>6197</c:v>
                </c:pt>
                <c:pt idx="28">
                  <c:v>6385</c:v>
                </c:pt>
                <c:pt idx="29">
                  <c:v>6700</c:v>
                </c:pt>
                <c:pt idx="30">
                  <c:v>6824</c:v>
                </c:pt>
                <c:pt idx="31">
                  <c:v>7041</c:v>
                </c:pt>
                <c:pt idx="32">
                  <c:v>7274</c:v>
                </c:pt>
                <c:pt idx="33">
                  <c:v>7557</c:v>
                </c:pt>
                <c:pt idx="34">
                  <c:v>7854</c:v>
                </c:pt>
                <c:pt idx="35">
                  <c:v>8040</c:v>
                </c:pt>
                <c:pt idx="36">
                  <c:v>8143</c:v>
                </c:pt>
                <c:pt idx="37">
                  <c:v>8638</c:v>
                </c:pt>
                <c:pt idx="38">
                  <c:v>9138</c:v>
                </c:pt>
                <c:pt idx="39">
                  <c:v>9599</c:v>
                </c:pt>
                <c:pt idx="40">
                  <c:v>9705</c:v>
                </c:pt>
                <c:pt idx="41">
                  <c:v>9991</c:v>
                </c:pt>
                <c:pt idx="42">
                  <c:v>10256</c:v>
                </c:pt>
                <c:pt idx="43">
                  <c:v>10677</c:v>
                </c:pt>
                <c:pt idx="44">
                  <c:v>10739</c:v>
                </c:pt>
                <c:pt idx="45">
                  <c:v>11048</c:v>
                </c:pt>
                <c:pt idx="46">
                  <c:v>11172</c:v>
                </c:pt>
                <c:pt idx="47">
                  <c:v>11182</c:v>
                </c:pt>
                <c:pt idx="48">
                  <c:v>11345</c:v>
                </c:pt>
                <c:pt idx="49">
                  <c:v>11669</c:v>
                </c:pt>
                <c:pt idx="50">
                  <c:v>11746</c:v>
                </c:pt>
                <c:pt idx="51">
                  <c:v>11713</c:v>
                </c:pt>
                <c:pt idx="52">
                  <c:v>11867</c:v>
                </c:pt>
                <c:pt idx="53">
                  <c:v>11970</c:v>
                </c:pt>
                <c:pt idx="54">
                  <c:v>11592</c:v>
                </c:pt>
                <c:pt idx="55">
                  <c:v>11543</c:v>
                </c:pt>
              </c:numCache>
            </c:numRef>
          </c:yVal>
          <c:smooth val="0"/>
          <c:extLst>
            <c:ext xmlns:c16="http://schemas.microsoft.com/office/drawing/2014/chart" uri="{C3380CC4-5D6E-409C-BE32-E72D297353CC}">
              <c16:uniqueId val="{00000005-3BD7-4165-B552-51B612178938}"/>
            </c:ext>
          </c:extLst>
        </c:ser>
        <c:ser>
          <c:idx val="6"/>
          <c:order val="6"/>
          <c:tx>
            <c:strRef>
              <c:f>Sheet1!$H$1</c:f>
              <c:strCache>
                <c:ptCount val="1"/>
                <c:pt idx="0">
                  <c:v>胆のう・胆管</c:v>
                </c:pt>
              </c:strCache>
            </c:strRef>
          </c:tx>
          <c:marker>
            <c:symbol val="none"/>
          </c:marker>
          <c:xVal>
            <c:numRef>
              <c:f>Sheet1!$A$2:$A$57</c:f>
              <c:numCache>
                <c:formatCode>General</c:formatCode>
                <c:ptCount val="56"/>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pt idx="55">
                  <c:v>2013</c:v>
                </c:pt>
              </c:numCache>
            </c:numRef>
          </c:xVal>
          <c:yVal>
            <c:numRef>
              <c:f>Sheet1!$H$2:$H$57</c:f>
              <c:numCache>
                <c:formatCode>General</c:formatCode>
                <c:ptCount val="56"/>
                <c:pt idx="0">
                  <c:v>920</c:v>
                </c:pt>
                <c:pt idx="1">
                  <c:v>1026</c:v>
                </c:pt>
                <c:pt idx="2">
                  <c:v>1144</c:v>
                </c:pt>
                <c:pt idx="3">
                  <c:v>1356</c:v>
                </c:pt>
                <c:pt idx="4">
                  <c:v>1508</c:v>
                </c:pt>
                <c:pt idx="5">
                  <c:v>1674</c:v>
                </c:pt>
                <c:pt idx="6">
                  <c:v>1919</c:v>
                </c:pt>
                <c:pt idx="7">
                  <c:v>2041</c:v>
                </c:pt>
                <c:pt idx="8">
                  <c:v>2264</c:v>
                </c:pt>
                <c:pt idx="9">
                  <c:v>2494</c:v>
                </c:pt>
                <c:pt idx="10">
                  <c:v>2575</c:v>
                </c:pt>
                <c:pt idx="11">
                  <c:v>2771</c:v>
                </c:pt>
                <c:pt idx="12">
                  <c:v>3104</c:v>
                </c:pt>
                <c:pt idx="13">
                  <c:v>3332</c:v>
                </c:pt>
                <c:pt idx="14">
                  <c:v>3750</c:v>
                </c:pt>
                <c:pt idx="15">
                  <c:v>3928</c:v>
                </c:pt>
                <c:pt idx="16">
                  <c:v>4076</c:v>
                </c:pt>
                <c:pt idx="17">
                  <c:v>4484</c:v>
                </c:pt>
                <c:pt idx="18">
                  <c:v>4907</c:v>
                </c:pt>
                <c:pt idx="19">
                  <c:v>5354</c:v>
                </c:pt>
                <c:pt idx="20">
                  <c:v>5611</c:v>
                </c:pt>
                <c:pt idx="21">
                  <c:v>5993</c:v>
                </c:pt>
                <c:pt idx="22">
                  <c:v>6599</c:v>
                </c:pt>
                <c:pt idx="23">
                  <c:v>7056</c:v>
                </c:pt>
                <c:pt idx="24">
                  <c:v>7518</c:v>
                </c:pt>
                <c:pt idx="25">
                  <c:v>8168</c:v>
                </c:pt>
                <c:pt idx="26">
                  <c:v>8802</c:v>
                </c:pt>
                <c:pt idx="27">
                  <c:v>9470</c:v>
                </c:pt>
                <c:pt idx="28">
                  <c:v>9881</c:v>
                </c:pt>
                <c:pt idx="29">
                  <c:v>10687</c:v>
                </c:pt>
                <c:pt idx="30">
                  <c:v>11100</c:v>
                </c:pt>
                <c:pt idx="31">
                  <c:v>11605</c:v>
                </c:pt>
                <c:pt idx="32">
                  <c:v>11871</c:v>
                </c:pt>
                <c:pt idx="33">
                  <c:v>12573</c:v>
                </c:pt>
                <c:pt idx="34">
                  <c:v>12916</c:v>
                </c:pt>
                <c:pt idx="35">
                  <c:v>13268</c:v>
                </c:pt>
                <c:pt idx="36">
                  <c:v>13525</c:v>
                </c:pt>
                <c:pt idx="37">
                  <c:v>13746</c:v>
                </c:pt>
                <c:pt idx="38">
                  <c:v>14067</c:v>
                </c:pt>
                <c:pt idx="39">
                  <c:v>14345</c:v>
                </c:pt>
                <c:pt idx="40">
                  <c:v>14848</c:v>
                </c:pt>
                <c:pt idx="41">
                  <c:v>14897</c:v>
                </c:pt>
                <c:pt idx="42">
                  <c:v>15153</c:v>
                </c:pt>
                <c:pt idx="43">
                  <c:v>15565</c:v>
                </c:pt>
                <c:pt idx="44">
                  <c:v>15713</c:v>
                </c:pt>
                <c:pt idx="45">
                  <c:v>15897</c:v>
                </c:pt>
                <c:pt idx="46">
                  <c:v>16359</c:v>
                </c:pt>
                <c:pt idx="47">
                  <c:v>16586</c:v>
                </c:pt>
                <c:pt idx="48">
                  <c:v>16855</c:v>
                </c:pt>
                <c:pt idx="49">
                  <c:v>16841</c:v>
                </c:pt>
                <c:pt idx="50">
                  <c:v>17311</c:v>
                </c:pt>
                <c:pt idx="51">
                  <c:v>17599</c:v>
                </c:pt>
                <c:pt idx="52">
                  <c:v>17585</c:v>
                </c:pt>
                <c:pt idx="53">
                  <c:v>18186</c:v>
                </c:pt>
                <c:pt idx="54" formatCode="0_ ">
                  <c:v>18209</c:v>
                </c:pt>
                <c:pt idx="55">
                  <c:v>18225</c:v>
                </c:pt>
              </c:numCache>
            </c:numRef>
          </c:yVal>
          <c:smooth val="0"/>
          <c:extLst>
            <c:ext xmlns:c16="http://schemas.microsoft.com/office/drawing/2014/chart" uri="{C3380CC4-5D6E-409C-BE32-E72D297353CC}">
              <c16:uniqueId val="{00000006-3BD7-4165-B552-51B612178938}"/>
            </c:ext>
          </c:extLst>
        </c:ser>
        <c:dLbls>
          <c:showLegendKey val="0"/>
          <c:showVal val="0"/>
          <c:showCatName val="0"/>
          <c:showSerName val="0"/>
          <c:showPercent val="0"/>
          <c:showBubbleSize val="0"/>
        </c:dLbls>
        <c:axId val="120373344"/>
        <c:axId val="120376088"/>
      </c:scatterChart>
      <c:valAx>
        <c:axId val="120373344"/>
        <c:scaling>
          <c:orientation val="minMax"/>
          <c:max val="2015"/>
          <c:min val="1968"/>
        </c:scaling>
        <c:delete val="0"/>
        <c:axPos val="b"/>
        <c:numFmt formatCode="General" sourceLinked="1"/>
        <c:majorTickMark val="out"/>
        <c:minorTickMark val="none"/>
        <c:tickLblPos val="nextTo"/>
        <c:spPr>
          <a:ln>
            <a:solidFill>
              <a:schemeClr val="tx1"/>
            </a:solidFill>
          </a:ln>
        </c:spPr>
        <c:txPr>
          <a:bodyPr rot="0" vert="horz"/>
          <a:lstStyle/>
          <a:p>
            <a:pPr>
              <a:defRPr sz="1400" b="0" i="0" u="none" strike="noStrike" baseline="0">
                <a:solidFill>
                  <a:srgbClr val="000000"/>
                </a:solidFill>
                <a:latin typeface="+mj-lt"/>
                <a:ea typeface="ＭＳ Ｐゴシック"/>
                <a:cs typeface="ＭＳ Ｐゴシック"/>
              </a:defRPr>
            </a:pPr>
            <a:endParaRPr lang="ja-JP"/>
          </a:p>
        </c:txPr>
        <c:crossAx val="120376088"/>
        <c:crosses val="autoZero"/>
        <c:crossBetween val="midCat"/>
        <c:majorUnit val="10"/>
      </c:valAx>
      <c:valAx>
        <c:axId val="120376088"/>
        <c:scaling>
          <c:orientation val="minMax"/>
        </c:scaling>
        <c:delete val="0"/>
        <c:axPos val="l"/>
        <c:numFmt formatCode="General" sourceLinked="1"/>
        <c:majorTickMark val="out"/>
        <c:minorTickMark val="none"/>
        <c:tickLblPos val="nextTo"/>
        <c:spPr>
          <a:ln>
            <a:solidFill>
              <a:schemeClr val="tx1"/>
            </a:solidFill>
          </a:ln>
        </c:spPr>
        <c:txPr>
          <a:bodyPr/>
          <a:lstStyle/>
          <a:p>
            <a:pPr>
              <a:defRPr sz="1200">
                <a:latin typeface="+mn-lt"/>
                <a:ea typeface="+mn-ea"/>
              </a:defRPr>
            </a:pPr>
            <a:endParaRPr lang="ja-JP"/>
          </a:p>
        </c:txPr>
        <c:crossAx val="120373344"/>
        <c:crossesAt val="1968"/>
        <c:crossBetween val="midCat"/>
        <c:dispUnits>
          <c:builtInUnit val="thousands"/>
          <c:dispUnitsLbl>
            <c:layout>
              <c:manualLayout>
                <c:xMode val="edge"/>
                <c:yMode val="edge"/>
                <c:x val="4.1119712765262731E-2"/>
                <c:y val="7.6990656232844446E-3"/>
              </c:manualLayout>
            </c:layout>
            <c:tx>
              <c:rich>
                <a:bodyPr rot="0" vert="horz"/>
                <a:lstStyle/>
                <a:p>
                  <a:pPr algn="ctr">
                    <a:defRPr sz="1200" b="0" i="0" u="none" strike="noStrike" baseline="0">
                      <a:solidFill>
                        <a:srgbClr val="000000"/>
                      </a:solidFill>
                      <a:latin typeface="+mn-lt"/>
                      <a:ea typeface="ＭＳ Ｐゴシック"/>
                      <a:cs typeface="ＭＳ Ｐゴシック"/>
                    </a:defRPr>
                  </a:pPr>
                  <a:r>
                    <a:rPr lang="ja-JP" altLang="en-US" sz="1200" b="0" i="0" u="none" strike="noStrike" baseline="0">
                      <a:solidFill>
                        <a:srgbClr val="000000"/>
                      </a:solidFill>
                      <a:latin typeface="+mn-lt"/>
                      <a:ea typeface="ＭＳ Ｐゴシック"/>
                    </a:rPr>
                    <a:t>x10</a:t>
                  </a:r>
                  <a:r>
                    <a:rPr lang="ja-JP" altLang="en-US" sz="1200" b="0" i="0" u="none" strike="noStrike" baseline="30000">
                      <a:solidFill>
                        <a:srgbClr val="000000"/>
                      </a:solidFill>
                      <a:latin typeface="+mn-lt"/>
                      <a:ea typeface="ＭＳ Ｐゴシック"/>
                    </a:rPr>
                    <a:t>3</a:t>
                  </a:r>
                </a:p>
              </c:rich>
            </c:tx>
          </c:dispUnitsLbl>
        </c:dispUnits>
      </c:valAx>
      <c:spPr>
        <a:noFill/>
        <a:ln w="17775">
          <a:noFill/>
        </a:ln>
      </c:spPr>
    </c:plotArea>
    <c:plotVisOnly val="1"/>
    <c:dispBlanksAs val="gap"/>
    <c:showDLblsOverMax val="0"/>
  </c:chart>
  <c:txPr>
    <a:bodyPr/>
    <a:lstStyle/>
    <a:p>
      <a:pPr>
        <a:defRPr sz="1259"/>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22857260060086"/>
          <c:y val="8.9744024025173272E-2"/>
          <c:w val="0.7181004940139748"/>
          <c:h val="0.62916801666909306"/>
        </c:manualLayout>
      </c:layout>
      <c:barChart>
        <c:barDir val="col"/>
        <c:grouping val="clustered"/>
        <c:varyColors val="0"/>
        <c:ser>
          <c:idx val="0"/>
          <c:order val="0"/>
          <c:tx>
            <c:strRef>
              <c:f>Sheet1!$B$1</c:f>
              <c:strCache>
                <c:ptCount val="1"/>
                <c:pt idx="0">
                  <c:v>系列 1</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Pt>
            <c:idx val="0"/>
            <c:invertIfNegative val="0"/>
            <c:bubble3D val="0"/>
            <c:spPr>
              <a:solidFill>
                <a:srgbClr val="FF0000"/>
              </a:solidFill>
              <a:ln w="9525" cap="flat" cmpd="sng" algn="ctr">
                <a:solidFill>
                  <a:schemeClr val="accent1">
                    <a:shade val="95000"/>
                  </a:schemeClr>
                </a:solidFill>
                <a:round/>
              </a:ln>
              <a:effectLst/>
            </c:spPr>
            <c:extLst>
              <c:ext xmlns:c16="http://schemas.microsoft.com/office/drawing/2014/chart" uri="{C3380CC4-5D6E-409C-BE32-E72D297353CC}">
                <c16:uniqueId val="{00000001-6004-40F5-89B1-C6619D0FD10B}"/>
              </c:ext>
            </c:extLst>
          </c:dPt>
          <c:cat>
            <c:strRef>
              <c:f>Sheet1!$A$2:$A$18</c:f>
              <c:strCache>
                <c:ptCount val="17"/>
                <c:pt idx="0">
                  <c:v>Pancreas</c:v>
                </c:pt>
                <c:pt idx="1">
                  <c:v>Biliary tract</c:v>
                </c:pt>
                <c:pt idx="2">
                  <c:v>Liver</c:v>
                </c:pt>
                <c:pt idx="3">
                  <c:v>Lung</c:v>
                </c:pt>
                <c:pt idx="4">
                  <c:v>Esophagus</c:v>
                </c:pt>
                <c:pt idx="5">
                  <c:v>Leukemia</c:v>
                </c:pt>
                <c:pt idx="6">
                  <c:v>Ovary</c:v>
                </c:pt>
                <c:pt idx="7">
                  <c:v>Lymphoma</c:v>
                </c:pt>
                <c:pt idx="8">
                  <c:v>Stomach</c:v>
                </c:pt>
                <c:pt idx="9">
                  <c:v>Kidney</c:v>
                </c:pt>
                <c:pt idx="10">
                  <c:v>Colorectal</c:v>
                </c:pt>
                <c:pt idx="11">
                  <c:v>Bladder</c:v>
                </c:pt>
                <c:pt idx="12">
                  <c:v>Uterus</c:v>
                </c:pt>
                <c:pt idx="13">
                  <c:v>Blest</c:v>
                </c:pt>
                <c:pt idx="14">
                  <c:v>Skin</c:v>
                </c:pt>
                <c:pt idx="15">
                  <c:v>Thyroid</c:v>
                </c:pt>
                <c:pt idx="16">
                  <c:v>Prostate</c:v>
                </c:pt>
              </c:strCache>
            </c:strRef>
          </c:cat>
          <c:val>
            <c:numRef>
              <c:f>Sheet1!$B$2:$B$18</c:f>
              <c:numCache>
                <c:formatCode>General</c:formatCode>
                <c:ptCount val="17"/>
                <c:pt idx="0">
                  <c:v>7</c:v>
                </c:pt>
                <c:pt idx="1">
                  <c:v>21.1</c:v>
                </c:pt>
                <c:pt idx="2">
                  <c:v>27.9</c:v>
                </c:pt>
                <c:pt idx="3">
                  <c:v>29.7</c:v>
                </c:pt>
                <c:pt idx="4">
                  <c:v>33.700000000000003</c:v>
                </c:pt>
                <c:pt idx="5">
                  <c:v>37.299999999999997</c:v>
                </c:pt>
                <c:pt idx="6">
                  <c:v>55</c:v>
                </c:pt>
                <c:pt idx="7">
                  <c:v>58.7</c:v>
                </c:pt>
                <c:pt idx="8">
                  <c:v>63.3</c:v>
                </c:pt>
                <c:pt idx="9">
                  <c:v>65.7</c:v>
                </c:pt>
                <c:pt idx="10">
                  <c:v>69.2</c:v>
                </c:pt>
                <c:pt idx="11">
                  <c:v>73.5</c:v>
                </c:pt>
                <c:pt idx="12">
                  <c:v>75</c:v>
                </c:pt>
                <c:pt idx="13">
                  <c:v>89.1</c:v>
                </c:pt>
                <c:pt idx="14">
                  <c:v>90.9</c:v>
                </c:pt>
                <c:pt idx="15">
                  <c:v>92.2</c:v>
                </c:pt>
                <c:pt idx="16">
                  <c:v>93.8</c:v>
                </c:pt>
              </c:numCache>
            </c:numRef>
          </c:val>
          <c:extLst>
            <c:ext xmlns:c16="http://schemas.microsoft.com/office/drawing/2014/chart" uri="{C3380CC4-5D6E-409C-BE32-E72D297353CC}">
              <c16:uniqueId val="{00000002-6004-40F5-89B1-C6619D0FD10B}"/>
            </c:ext>
          </c:extLst>
        </c:ser>
        <c:dLbls>
          <c:showLegendKey val="0"/>
          <c:showVal val="0"/>
          <c:showCatName val="0"/>
          <c:showSerName val="0"/>
          <c:showPercent val="0"/>
          <c:showBubbleSize val="0"/>
        </c:dLbls>
        <c:gapWidth val="80"/>
        <c:axId val="120376480"/>
        <c:axId val="120374520"/>
      </c:barChart>
      <c:catAx>
        <c:axId val="120376480"/>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0" spcFirstLastPara="1" vertOverflow="ellipsis" vert="eaVert" wrap="square" anchor="ctr" anchorCtr="1"/>
          <a:lstStyle/>
          <a:p>
            <a:pPr>
              <a:defRPr sz="1400" b="0" i="0" u="none" strike="noStrike" kern="1200" baseline="0">
                <a:solidFill>
                  <a:schemeClr val="tx1"/>
                </a:solidFill>
                <a:latin typeface="+mn-lt"/>
                <a:ea typeface="+mn-ea"/>
                <a:cs typeface="+mn-cs"/>
              </a:defRPr>
            </a:pPr>
            <a:endParaRPr lang="ja-JP"/>
          </a:p>
        </c:txPr>
        <c:crossAx val="120374520"/>
        <c:crosses val="autoZero"/>
        <c:auto val="1"/>
        <c:lblAlgn val="ctr"/>
        <c:lblOffset val="100"/>
        <c:noMultiLvlLbl val="0"/>
      </c:catAx>
      <c:valAx>
        <c:axId val="120374520"/>
        <c:scaling>
          <c:orientation val="minMax"/>
        </c:scaling>
        <c:delete val="0"/>
        <c:axPos val="l"/>
        <c:numFmt formatCode="General" sourceLinked="1"/>
        <c:majorTickMark val="none"/>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20376480"/>
        <c:crosses val="autoZero"/>
        <c:crossBetween val="between"/>
        <c:majorUnit val="20"/>
      </c:valAx>
      <c:spPr>
        <a:noFill/>
        <a:ln>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55489606990683"/>
          <c:y val="5.2372430731542935E-2"/>
          <c:w val="0.77769050471205114"/>
          <c:h val="0.79039889451930645"/>
        </c:manualLayout>
      </c:layout>
      <c:barChart>
        <c:barDir val="col"/>
        <c:grouping val="clustered"/>
        <c:varyColors val="0"/>
        <c:ser>
          <c:idx val="0"/>
          <c:order val="0"/>
          <c:spPr>
            <a:solidFill>
              <a:srgbClr val="FF5050"/>
            </a:solidFill>
            <a:ln>
              <a:solidFill>
                <a:schemeClr val="tx1"/>
              </a:solidFill>
            </a:ln>
          </c:spPr>
          <c:invertIfNegative val="0"/>
          <c:dPt>
            <c:idx val="18"/>
            <c:invertIfNegative val="0"/>
            <c:bubble3D val="0"/>
            <c:spPr>
              <a:solidFill>
                <a:srgbClr val="0000FF"/>
              </a:solidFill>
              <a:ln>
                <a:solidFill>
                  <a:schemeClr val="tx1"/>
                </a:solidFill>
              </a:ln>
            </c:spPr>
            <c:extLst>
              <c:ext xmlns:c16="http://schemas.microsoft.com/office/drawing/2014/chart" uri="{C3380CC4-5D6E-409C-BE32-E72D297353CC}">
                <c16:uniqueId val="{00000001-79B3-4C0F-8C0F-ED466BB29EE8}"/>
              </c:ext>
            </c:extLst>
          </c:dPt>
          <c:dPt>
            <c:idx val="19"/>
            <c:invertIfNegative val="0"/>
            <c:bubble3D val="0"/>
            <c:spPr>
              <a:solidFill>
                <a:srgbClr val="0000FF"/>
              </a:solidFill>
              <a:ln>
                <a:solidFill>
                  <a:schemeClr val="tx1"/>
                </a:solidFill>
              </a:ln>
            </c:spPr>
            <c:extLst>
              <c:ext xmlns:c16="http://schemas.microsoft.com/office/drawing/2014/chart" uri="{C3380CC4-5D6E-409C-BE32-E72D297353CC}">
                <c16:uniqueId val="{00000003-79B3-4C0F-8C0F-ED466BB29EE8}"/>
              </c:ext>
            </c:extLst>
          </c:dPt>
          <c:dPt>
            <c:idx val="20"/>
            <c:invertIfNegative val="0"/>
            <c:bubble3D val="0"/>
            <c:spPr>
              <a:solidFill>
                <a:srgbClr val="0000FF"/>
              </a:solidFill>
              <a:ln>
                <a:solidFill>
                  <a:schemeClr val="tx1"/>
                </a:solidFill>
              </a:ln>
            </c:spPr>
            <c:extLst>
              <c:ext xmlns:c16="http://schemas.microsoft.com/office/drawing/2014/chart" uri="{C3380CC4-5D6E-409C-BE32-E72D297353CC}">
                <c16:uniqueId val="{00000005-79B3-4C0F-8C0F-ED466BB29EE8}"/>
              </c:ext>
            </c:extLst>
          </c:dPt>
          <c:dPt>
            <c:idx val="21"/>
            <c:invertIfNegative val="0"/>
            <c:bubble3D val="0"/>
            <c:spPr>
              <a:solidFill>
                <a:srgbClr val="0000FF"/>
              </a:solidFill>
              <a:ln>
                <a:solidFill>
                  <a:schemeClr val="tx1"/>
                </a:solidFill>
              </a:ln>
            </c:spPr>
            <c:extLst>
              <c:ext xmlns:c16="http://schemas.microsoft.com/office/drawing/2014/chart" uri="{C3380CC4-5D6E-409C-BE32-E72D297353CC}">
                <c16:uniqueId val="{00000007-79B3-4C0F-8C0F-ED466BB29EE8}"/>
              </c:ext>
            </c:extLst>
          </c:dPt>
          <c:val>
            <c:numRef>
              <c:f>Sheet1!$B$2:$B$24</c:f>
              <c:numCache>
                <c:formatCode>General</c:formatCode>
                <c:ptCount val="23"/>
                <c:pt idx="0">
                  <c:v>0</c:v>
                </c:pt>
                <c:pt idx="1">
                  <c:v>3000</c:v>
                </c:pt>
                <c:pt idx="2">
                  <c:v>2800</c:v>
                </c:pt>
                <c:pt idx="3">
                  <c:v>5000</c:v>
                </c:pt>
                <c:pt idx="4">
                  <c:v>2600</c:v>
                </c:pt>
                <c:pt idx="5">
                  <c:v>800</c:v>
                </c:pt>
                <c:pt idx="6">
                  <c:v>10</c:v>
                </c:pt>
                <c:pt idx="7">
                  <c:v>900</c:v>
                </c:pt>
                <c:pt idx="8">
                  <c:v>20</c:v>
                </c:pt>
                <c:pt idx="9">
                  <c:v>2000</c:v>
                </c:pt>
                <c:pt idx="10">
                  <c:v>2600</c:v>
                </c:pt>
                <c:pt idx="11">
                  <c:v>2650</c:v>
                </c:pt>
                <c:pt idx="12">
                  <c:v>2300</c:v>
                </c:pt>
                <c:pt idx="13">
                  <c:v>2800</c:v>
                </c:pt>
                <c:pt idx="14">
                  <c:v>3100</c:v>
                </c:pt>
                <c:pt idx="15">
                  <c:v>2900</c:v>
                </c:pt>
                <c:pt idx="16">
                  <c:v>5200</c:v>
                </c:pt>
                <c:pt idx="20">
                  <c:v>5</c:v>
                </c:pt>
                <c:pt idx="21">
                  <c:v>5</c:v>
                </c:pt>
                <c:pt idx="22">
                  <c:v>0</c:v>
                </c:pt>
              </c:numCache>
            </c:numRef>
          </c:val>
          <c:extLst>
            <c:ext xmlns:c16="http://schemas.microsoft.com/office/drawing/2014/chart" uri="{C3380CC4-5D6E-409C-BE32-E72D297353CC}">
              <c16:uniqueId val="{00000008-79B3-4C0F-8C0F-ED466BB29EE8}"/>
            </c:ext>
          </c:extLst>
        </c:ser>
        <c:dLbls>
          <c:showLegendKey val="0"/>
          <c:showVal val="0"/>
          <c:showCatName val="0"/>
          <c:showSerName val="0"/>
          <c:showPercent val="0"/>
          <c:showBubbleSize val="0"/>
        </c:dLbls>
        <c:gapWidth val="0"/>
        <c:axId val="170105784"/>
        <c:axId val="170104608"/>
      </c:barChart>
      <c:catAx>
        <c:axId val="170105784"/>
        <c:scaling>
          <c:orientation val="minMax"/>
        </c:scaling>
        <c:delete val="0"/>
        <c:axPos val="b"/>
        <c:majorTickMark val="none"/>
        <c:minorTickMark val="none"/>
        <c:tickLblPos val="none"/>
        <c:spPr>
          <a:ln w="22225"/>
        </c:spPr>
        <c:crossAx val="170104608"/>
        <c:crosses val="autoZero"/>
        <c:auto val="1"/>
        <c:lblAlgn val="ctr"/>
        <c:lblOffset val="100"/>
        <c:noMultiLvlLbl val="0"/>
      </c:catAx>
      <c:valAx>
        <c:axId val="170104608"/>
        <c:scaling>
          <c:orientation val="minMax"/>
        </c:scaling>
        <c:delete val="0"/>
        <c:axPos val="l"/>
        <c:majorGridlines>
          <c:spPr>
            <a:ln>
              <a:noFill/>
            </a:ln>
          </c:spPr>
        </c:majorGridlines>
        <c:numFmt formatCode="General" sourceLinked="1"/>
        <c:majorTickMark val="out"/>
        <c:minorTickMark val="none"/>
        <c:tickLblPos val="nextTo"/>
        <c:txPr>
          <a:bodyPr/>
          <a:lstStyle/>
          <a:p>
            <a:pPr>
              <a:defRPr sz="1600">
                <a:latin typeface="Arial Narrow" panose="020B0606020202030204" pitchFamily="34" charset="0"/>
              </a:defRPr>
            </a:pPr>
            <a:endParaRPr lang="ja-JP"/>
          </a:p>
        </c:txPr>
        <c:crossAx val="170105784"/>
        <c:crosses val="autoZero"/>
        <c:crossBetween val="between"/>
      </c:valAx>
      <c:spPr>
        <a:noFill/>
        <a:ln w="19050">
          <a:solidFill>
            <a:schemeClr val="tx1"/>
          </a:solidFill>
        </a:ln>
      </c:spPr>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0.03522</cdr:x>
      <cdr:y>0.19181</cdr:y>
    </cdr:from>
    <cdr:to>
      <cdr:x>0.14476</cdr:x>
      <cdr:y>0.58385</cdr:y>
    </cdr:to>
    <cdr:sp macro="" textlink="">
      <cdr:nvSpPr>
        <cdr:cNvPr id="2" name="テキスト ボックス 1"/>
        <cdr:cNvSpPr txBox="1"/>
      </cdr:nvSpPr>
      <cdr:spPr>
        <a:xfrm xmlns:a="http://schemas.openxmlformats.org/drawingml/2006/main" rot="16200000">
          <a:off x="-337874" y="1168750"/>
          <a:ext cx="1406107" cy="44451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400" dirty="0"/>
            <a:t>Estimated death</a:t>
          </a:r>
          <a:endParaRPr lang="ja-JP" alt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0.03629</cdr:y>
    </cdr:from>
    <cdr:to>
      <cdr:x>0.05795</cdr:x>
      <cdr:y>0.1136</cdr:y>
    </cdr:to>
    <cdr:sp macro="" textlink="">
      <cdr:nvSpPr>
        <cdr:cNvPr id="2" name="テキスト ボックス 1"/>
        <cdr:cNvSpPr txBox="1"/>
      </cdr:nvSpPr>
      <cdr:spPr>
        <a:xfrm xmlns:a="http://schemas.openxmlformats.org/drawingml/2006/main">
          <a:off x="0" y="127459"/>
          <a:ext cx="217386" cy="2714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a:t>(%)</a:t>
          </a:r>
          <a:endParaRPr lang="ja-JP" altLang="en-US" sz="1100" dirty="0"/>
        </a:p>
      </cdr:txBody>
    </cdr:sp>
  </cdr:relSizeAnchor>
  <cdr:relSizeAnchor xmlns:cdr="http://schemas.openxmlformats.org/drawingml/2006/chartDrawing">
    <cdr:from>
      <cdr:x>0.01575</cdr:x>
      <cdr:y>0.27941</cdr:y>
    </cdr:from>
    <cdr:to>
      <cdr:x>0.10241</cdr:x>
      <cdr:y>0.64301</cdr:y>
    </cdr:to>
    <cdr:sp macro="" textlink="">
      <cdr:nvSpPr>
        <cdr:cNvPr id="3" name="テキスト ボックス 2"/>
        <cdr:cNvSpPr txBox="1"/>
      </cdr:nvSpPr>
      <cdr:spPr>
        <a:xfrm xmlns:a="http://schemas.openxmlformats.org/drawingml/2006/main" rot="16200000">
          <a:off x="-428033" y="1581923"/>
          <a:ext cx="1406107" cy="4034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400" dirty="0"/>
            <a:t>5 year survival rate</a:t>
          </a:r>
          <a:endParaRPr lang="ja-JP" alt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138B4-E6FE-4E5E-BA01-FD35650A6FE8}" type="datetimeFigureOut">
              <a:rPr kumimoji="1" lang="ja-JP" altLang="en-US" smtClean="0"/>
              <a:t>2017/3/4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57B38-BC05-4D24-96B7-49DE4657916D}" type="slidenum">
              <a:rPr kumimoji="1" lang="ja-JP" altLang="en-US" smtClean="0"/>
              <a:t>‹#›</a:t>
            </a:fld>
            <a:endParaRPr kumimoji="1" lang="ja-JP" altLang="en-US"/>
          </a:p>
        </p:txBody>
      </p:sp>
    </p:spTree>
    <p:extLst>
      <p:ext uri="{BB962C8B-B14F-4D97-AF65-F5344CB8AC3E}">
        <p14:creationId xmlns:p14="http://schemas.microsoft.com/office/powerpoint/2010/main" val="17160298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1E57B38-BC05-4D24-96B7-49DE4657916D}" type="slidenum">
              <a:rPr kumimoji="1" lang="ja-JP" altLang="en-US" smtClean="0"/>
              <a:t>1</a:t>
            </a:fld>
            <a:endParaRPr kumimoji="1" lang="ja-JP" altLang="en-US"/>
          </a:p>
        </p:txBody>
      </p:sp>
    </p:spTree>
    <p:extLst>
      <p:ext uri="{BB962C8B-B14F-4D97-AF65-F5344CB8AC3E}">
        <p14:creationId xmlns:p14="http://schemas.microsoft.com/office/powerpoint/2010/main" val="219441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pPr>
              <a:defRPr/>
            </a:pPr>
            <a:r>
              <a:rPr kumimoji="1" lang="ja-JP" altLang="en-US" dirty="0"/>
              <a:t>ご存知のように膵がんは死亡者罹患者ともに増加傾向で部位別</a:t>
            </a:r>
            <a:r>
              <a:rPr kumimoji="1" lang="en-US" altLang="ja-JP" dirty="0"/>
              <a:t>4</a:t>
            </a:r>
            <a:r>
              <a:rPr kumimoji="1" lang="ja-JP" altLang="en-US" dirty="0"/>
              <a:t>位まで上がってきており、また</a:t>
            </a:r>
            <a:r>
              <a:rPr kumimoji="1" lang="en-US" altLang="ja-JP" dirty="0"/>
              <a:t>5</a:t>
            </a:r>
            <a:r>
              <a:rPr kumimoji="1" lang="ja-JP" altLang="en-US" dirty="0"/>
              <a:t>年生存率は多臓器癌と比較してダントツに低い現状が続いています。ほとんどの患者が高度進行状態で診断されており、健診レベルで一次スクリーニングに使える検査が存在しないことが大きな原因です。先ほどの結果から、</a:t>
            </a:r>
            <a:r>
              <a:rPr lang="en-US" altLang="ja-JP" sz="1200" dirty="0"/>
              <a:t>HSATII RNA</a:t>
            </a:r>
            <a:r>
              <a:rPr lang="ja-JP" altLang="en-US" sz="1200" dirty="0"/>
              <a:t>測定により、</a:t>
            </a:r>
            <a:r>
              <a:rPr lang="ja-JP" altLang="en-US" sz="1200" b="1" dirty="0">
                <a:solidFill>
                  <a:srgbClr val="FF0000"/>
                </a:solidFill>
              </a:rPr>
              <a:t>無症状の癌患者</a:t>
            </a:r>
            <a:r>
              <a:rPr lang="ja-JP" altLang="en-US" sz="1200" dirty="0"/>
              <a:t>の拾い上げだけでなく、高リスク群である</a:t>
            </a:r>
            <a:r>
              <a:rPr lang="ja-JP" altLang="en-US" sz="1200" b="1" dirty="0">
                <a:solidFill>
                  <a:srgbClr val="FF0000"/>
                </a:solidFill>
              </a:rPr>
              <a:t>前癌病変患者を囲い込み</a:t>
            </a:r>
            <a:r>
              <a:rPr lang="ja-JP" altLang="en-US" sz="1200" dirty="0"/>
              <a:t>、綿密な画像フォローの外来へ回すことが可能となります。</a:t>
            </a:r>
            <a:endParaRPr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A5D55C58-9AA0-4E4B-B533-DEAC45325886}" type="slidenum">
              <a:rPr kumimoji="1" lang="ja-JP" altLang="en-US" smtClean="0"/>
              <a:t>2</a:t>
            </a:fld>
            <a:endParaRPr kumimoji="1" lang="ja-JP" altLang="en-US"/>
          </a:p>
        </p:txBody>
      </p:sp>
    </p:spTree>
    <p:extLst>
      <p:ext uri="{BB962C8B-B14F-4D97-AF65-F5344CB8AC3E}">
        <p14:creationId xmlns:p14="http://schemas.microsoft.com/office/powerpoint/2010/main" val="406405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そこで我々はこのような反復配列の定量を可能とする手法として、</a:t>
            </a:r>
            <a:r>
              <a:rPr lang="en-US" altLang="ja-JP" sz="1200" b="1" u="sng" dirty="0">
                <a:solidFill>
                  <a:srgbClr val="FF0000"/>
                </a:solidFill>
                <a:latin typeface="Arial" charset="0"/>
              </a:rPr>
              <a:t>T</a:t>
            </a:r>
            <a:r>
              <a:rPr lang="en-US" altLang="ja-JP" sz="1200" b="1" dirty="0">
                <a:solidFill>
                  <a:srgbClr val="FF0000"/>
                </a:solidFill>
                <a:latin typeface="Arial" charset="0"/>
              </a:rPr>
              <a:t>andem</a:t>
            </a:r>
            <a:r>
              <a:rPr lang="ja-JP" altLang="en-US" sz="1200" b="1" dirty="0">
                <a:solidFill>
                  <a:srgbClr val="FF0000"/>
                </a:solidFill>
                <a:latin typeface="Arial" charset="0"/>
              </a:rPr>
              <a:t> </a:t>
            </a:r>
            <a:r>
              <a:rPr lang="en-US" altLang="ja-JP" sz="1200" b="1" u="sng" dirty="0">
                <a:solidFill>
                  <a:srgbClr val="FF0000"/>
                </a:solidFill>
                <a:latin typeface="Arial" charset="0"/>
              </a:rPr>
              <a:t>R</a:t>
            </a:r>
            <a:r>
              <a:rPr lang="en-US" altLang="ja-JP" sz="1200" b="1" dirty="0">
                <a:solidFill>
                  <a:srgbClr val="FF0000"/>
                </a:solidFill>
                <a:latin typeface="Arial" charset="0"/>
              </a:rPr>
              <a:t>epeat</a:t>
            </a:r>
            <a:r>
              <a:rPr lang="ja-JP" altLang="en-US" sz="1200" b="1" dirty="0">
                <a:solidFill>
                  <a:srgbClr val="FF0000"/>
                </a:solidFill>
                <a:latin typeface="Arial" charset="0"/>
              </a:rPr>
              <a:t> </a:t>
            </a:r>
            <a:r>
              <a:rPr lang="en-US" altLang="ja-JP" sz="1200" b="1" u="sng" dirty="0">
                <a:solidFill>
                  <a:srgbClr val="FF0000"/>
                </a:solidFill>
                <a:latin typeface="Arial" charset="0"/>
              </a:rPr>
              <a:t>A</a:t>
            </a:r>
            <a:r>
              <a:rPr lang="en-US" altLang="ja-JP" sz="1200" b="1" dirty="0">
                <a:solidFill>
                  <a:srgbClr val="FF0000"/>
                </a:solidFill>
                <a:latin typeface="Arial" charset="0"/>
              </a:rPr>
              <a:t>mplification</a:t>
            </a:r>
            <a:r>
              <a:rPr lang="ja-JP" altLang="en-US" sz="1200" b="1" dirty="0">
                <a:solidFill>
                  <a:srgbClr val="FF0000"/>
                </a:solidFill>
                <a:latin typeface="Arial" charset="0"/>
              </a:rPr>
              <a:t> </a:t>
            </a:r>
            <a:r>
              <a:rPr lang="en-US" altLang="ja-JP" sz="1200" b="1" dirty="0">
                <a:solidFill>
                  <a:srgbClr val="FF0000"/>
                </a:solidFill>
                <a:latin typeface="Arial" charset="0"/>
              </a:rPr>
              <a:t>of</a:t>
            </a:r>
            <a:r>
              <a:rPr lang="ja-JP" altLang="en-US" sz="1200" b="1" dirty="0">
                <a:solidFill>
                  <a:srgbClr val="FF0000"/>
                </a:solidFill>
                <a:latin typeface="Arial" charset="0"/>
              </a:rPr>
              <a:t> </a:t>
            </a:r>
            <a:r>
              <a:rPr lang="en-US" altLang="ja-JP" sz="1200" b="1" dirty="0">
                <a:solidFill>
                  <a:srgbClr val="FF0000"/>
                </a:solidFill>
                <a:latin typeface="Arial" charset="0"/>
              </a:rPr>
              <a:t>nuclease</a:t>
            </a:r>
            <a:r>
              <a:rPr lang="ja-JP" altLang="en-US" sz="1200" b="1" dirty="0">
                <a:solidFill>
                  <a:srgbClr val="FF0000"/>
                </a:solidFill>
                <a:latin typeface="Arial" charset="0"/>
              </a:rPr>
              <a:t> </a:t>
            </a:r>
            <a:r>
              <a:rPr lang="en-US" altLang="ja-JP" sz="1200" b="1" u="sng" dirty="0">
                <a:solidFill>
                  <a:srgbClr val="FF0000"/>
                </a:solidFill>
                <a:latin typeface="Arial" charset="0"/>
              </a:rPr>
              <a:t>P</a:t>
            </a:r>
            <a:r>
              <a:rPr lang="en-US" altLang="ja-JP" sz="1200" b="1" dirty="0">
                <a:solidFill>
                  <a:srgbClr val="FF0000"/>
                </a:solidFill>
                <a:latin typeface="Arial" charset="0"/>
              </a:rPr>
              <a:t>rotection</a:t>
            </a:r>
            <a:r>
              <a:rPr lang="ja-JP" altLang="en-US" sz="1200" b="1" dirty="0">
                <a:solidFill>
                  <a:srgbClr val="FF0000"/>
                </a:solidFill>
                <a:latin typeface="Arial" charset="0"/>
              </a:rPr>
              <a:t> </a:t>
            </a:r>
            <a:r>
              <a:rPr lang="en-US" altLang="ja-JP" sz="1200" b="1" dirty="0">
                <a:solidFill>
                  <a:srgbClr val="FF0000"/>
                </a:solidFill>
                <a:latin typeface="Arial" charset="0"/>
              </a:rPr>
              <a:t>(TRAP)</a:t>
            </a:r>
            <a:r>
              <a:rPr lang="ja-JP" altLang="en-US" sz="1200" b="1" dirty="0">
                <a:latin typeface="Arial" charset="0"/>
              </a:rPr>
              <a:t>法</a:t>
            </a:r>
          </a:p>
          <a:p>
            <a:r>
              <a:rPr kumimoji="1" lang="ja-JP" altLang="en-US" dirty="0"/>
              <a:t>を開発しました。　具体的には、このような繰り返し出現する</a:t>
            </a:r>
            <a:r>
              <a:rPr kumimoji="1" lang="en-US" altLang="ja-JP" dirty="0"/>
              <a:t>HSATII</a:t>
            </a:r>
            <a:r>
              <a:rPr kumimoji="1" lang="ja-JP" altLang="en-US" dirty="0"/>
              <a:t>コア配列に対して相補的なビオチン化プローブを作成し、抽出した</a:t>
            </a:r>
            <a:r>
              <a:rPr kumimoji="1" lang="en-US" altLang="ja-JP" dirty="0"/>
              <a:t>total RNA</a:t>
            </a:r>
            <a:r>
              <a:rPr kumimoji="1" lang="ja-JP" altLang="en-US" dirty="0"/>
              <a:t>とハイブリダイズします。</a:t>
            </a:r>
          </a:p>
        </p:txBody>
      </p:sp>
      <p:sp>
        <p:nvSpPr>
          <p:cNvPr id="4" name="スライド番号プレースホルダー 3"/>
          <p:cNvSpPr>
            <a:spLocks noGrp="1"/>
          </p:cNvSpPr>
          <p:nvPr>
            <p:ph type="sldNum" sz="quarter" idx="10"/>
          </p:nvPr>
        </p:nvSpPr>
        <p:spPr/>
        <p:txBody>
          <a:bodyPr/>
          <a:lstStyle/>
          <a:p>
            <a:fld id="{A5D55C58-9AA0-4E4B-B533-DEAC45325886}" type="slidenum">
              <a:rPr kumimoji="1" lang="ja-JP" altLang="en-US" smtClean="0"/>
              <a:t>7</a:t>
            </a:fld>
            <a:endParaRPr kumimoji="1" lang="ja-JP" altLang="en-US"/>
          </a:p>
        </p:txBody>
      </p:sp>
    </p:spTree>
    <p:extLst>
      <p:ext uri="{BB962C8B-B14F-4D97-AF65-F5344CB8AC3E}">
        <p14:creationId xmlns:p14="http://schemas.microsoft.com/office/powerpoint/2010/main" val="344340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そこで我々はこのような反復配列の定量を可能とする手法として、</a:t>
            </a:r>
            <a:r>
              <a:rPr lang="en-US" altLang="ja-JP" sz="1200" b="1" u="sng" dirty="0">
                <a:solidFill>
                  <a:srgbClr val="FF0000"/>
                </a:solidFill>
                <a:latin typeface="Arial" charset="0"/>
              </a:rPr>
              <a:t>T</a:t>
            </a:r>
            <a:r>
              <a:rPr lang="en-US" altLang="ja-JP" sz="1200" b="1" dirty="0">
                <a:solidFill>
                  <a:srgbClr val="FF0000"/>
                </a:solidFill>
                <a:latin typeface="Arial" charset="0"/>
              </a:rPr>
              <a:t>andem</a:t>
            </a:r>
            <a:r>
              <a:rPr lang="ja-JP" altLang="en-US" sz="1200" b="1" dirty="0">
                <a:solidFill>
                  <a:srgbClr val="FF0000"/>
                </a:solidFill>
                <a:latin typeface="Arial" charset="0"/>
              </a:rPr>
              <a:t> </a:t>
            </a:r>
            <a:r>
              <a:rPr lang="en-US" altLang="ja-JP" sz="1200" b="1" u="sng" dirty="0">
                <a:solidFill>
                  <a:srgbClr val="FF0000"/>
                </a:solidFill>
                <a:latin typeface="Arial" charset="0"/>
              </a:rPr>
              <a:t>R</a:t>
            </a:r>
            <a:r>
              <a:rPr lang="en-US" altLang="ja-JP" sz="1200" b="1" dirty="0">
                <a:solidFill>
                  <a:srgbClr val="FF0000"/>
                </a:solidFill>
                <a:latin typeface="Arial" charset="0"/>
              </a:rPr>
              <a:t>epeat</a:t>
            </a:r>
            <a:r>
              <a:rPr lang="ja-JP" altLang="en-US" sz="1200" b="1" dirty="0">
                <a:solidFill>
                  <a:srgbClr val="FF0000"/>
                </a:solidFill>
                <a:latin typeface="Arial" charset="0"/>
              </a:rPr>
              <a:t> </a:t>
            </a:r>
            <a:r>
              <a:rPr lang="en-US" altLang="ja-JP" sz="1200" b="1" u="sng" dirty="0">
                <a:solidFill>
                  <a:srgbClr val="FF0000"/>
                </a:solidFill>
                <a:latin typeface="Arial" charset="0"/>
              </a:rPr>
              <a:t>A</a:t>
            </a:r>
            <a:r>
              <a:rPr lang="en-US" altLang="ja-JP" sz="1200" b="1" dirty="0">
                <a:solidFill>
                  <a:srgbClr val="FF0000"/>
                </a:solidFill>
                <a:latin typeface="Arial" charset="0"/>
              </a:rPr>
              <a:t>mplification</a:t>
            </a:r>
            <a:r>
              <a:rPr lang="ja-JP" altLang="en-US" sz="1200" b="1" dirty="0">
                <a:solidFill>
                  <a:srgbClr val="FF0000"/>
                </a:solidFill>
                <a:latin typeface="Arial" charset="0"/>
              </a:rPr>
              <a:t> </a:t>
            </a:r>
            <a:r>
              <a:rPr lang="en-US" altLang="ja-JP" sz="1200" b="1" dirty="0">
                <a:solidFill>
                  <a:srgbClr val="FF0000"/>
                </a:solidFill>
                <a:latin typeface="Arial" charset="0"/>
              </a:rPr>
              <a:t>of</a:t>
            </a:r>
            <a:r>
              <a:rPr lang="ja-JP" altLang="en-US" sz="1200" b="1" dirty="0">
                <a:solidFill>
                  <a:srgbClr val="FF0000"/>
                </a:solidFill>
                <a:latin typeface="Arial" charset="0"/>
              </a:rPr>
              <a:t> </a:t>
            </a:r>
            <a:r>
              <a:rPr lang="en-US" altLang="ja-JP" sz="1200" b="1" dirty="0">
                <a:solidFill>
                  <a:srgbClr val="FF0000"/>
                </a:solidFill>
                <a:latin typeface="Arial" charset="0"/>
              </a:rPr>
              <a:t>nuclease</a:t>
            </a:r>
            <a:r>
              <a:rPr lang="ja-JP" altLang="en-US" sz="1200" b="1" dirty="0">
                <a:solidFill>
                  <a:srgbClr val="FF0000"/>
                </a:solidFill>
                <a:latin typeface="Arial" charset="0"/>
              </a:rPr>
              <a:t> </a:t>
            </a:r>
            <a:r>
              <a:rPr lang="en-US" altLang="ja-JP" sz="1200" b="1" u="sng" dirty="0">
                <a:solidFill>
                  <a:srgbClr val="FF0000"/>
                </a:solidFill>
                <a:latin typeface="Arial" charset="0"/>
              </a:rPr>
              <a:t>P</a:t>
            </a:r>
            <a:r>
              <a:rPr lang="en-US" altLang="ja-JP" sz="1200" b="1" dirty="0">
                <a:solidFill>
                  <a:srgbClr val="FF0000"/>
                </a:solidFill>
                <a:latin typeface="Arial" charset="0"/>
              </a:rPr>
              <a:t>rotection</a:t>
            </a:r>
            <a:r>
              <a:rPr lang="ja-JP" altLang="en-US" sz="1200" b="1" dirty="0">
                <a:solidFill>
                  <a:srgbClr val="FF0000"/>
                </a:solidFill>
                <a:latin typeface="Arial" charset="0"/>
              </a:rPr>
              <a:t> </a:t>
            </a:r>
            <a:r>
              <a:rPr lang="en-US" altLang="ja-JP" sz="1200" b="1" dirty="0">
                <a:solidFill>
                  <a:srgbClr val="FF0000"/>
                </a:solidFill>
                <a:latin typeface="Arial" charset="0"/>
              </a:rPr>
              <a:t>(TRAP)</a:t>
            </a:r>
            <a:r>
              <a:rPr lang="ja-JP" altLang="en-US" sz="1200" b="1" dirty="0">
                <a:latin typeface="Arial" charset="0"/>
              </a:rPr>
              <a:t>法</a:t>
            </a:r>
          </a:p>
          <a:p>
            <a:r>
              <a:rPr kumimoji="1" lang="ja-JP" altLang="en-US" dirty="0"/>
              <a:t>を開発しました。　具体的には、このような繰り返し出現する</a:t>
            </a:r>
            <a:r>
              <a:rPr kumimoji="1" lang="en-US" altLang="ja-JP" dirty="0"/>
              <a:t>HSATII</a:t>
            </a:r>
            <a:r>
              <a:rPr kumimoji="1" lang="ja-JP" altLang="en-US" dirty="0"/>
              <a:t>コア配列に対して相補的なビオチン化プローブを作成し、抽出した</a:t>
            </a:r>
            <a:r>
              <a:rPr kumimoji="1" lang="en-US" altLang="ja-JP" dirty="0"/>
              <a:t>total RNA</a:t>
            </a:r>
            <a:r>
              <a:rPr kumimoji="1" lang="ja-JP" altLang="en-US" dirty="0"/>
              <a:t>とハイブリダイズします。</a:t>
            </a:r>
          </a:p>
        </p:txBody>
      </p:sp>
      <p:sp>
        <p:nvSpPr>
          <p:cNvPr id="4" name="スライド番号プレースホルダー 3"/>
          <p:cNvSpPr>
            <a:spLocks noGrp="1"/>
          </p:cNvSpPr>
          <p:nvPr>
            <p:ph type="sldNum" sz="quarter" idx="10"/>
          </p:nvPr>
        </p:nvSpPr>
        <p:spPr/>
        <p:txBody>
          <a:bodyPr/>
          <a:lstStyle/>
          <a:p>
            <a:fld id="{A5D55C58-9AA0-4E4B-B533-DEAC45325886}" type="slidenum">
              <a:rPr kumimoji="1" lang="ja-JP" altLang="en-US" smtClean="0"/>
              <a:t>8</a:t>
            </a:fld>
            <a:endParaRPr kumimoji="1" lang="ja-JP" altLang="en-US"/>
          </a:p>
        </p:txBody>
      </p:sp>
    </p:spTree>
    <p:extLst>
      <p:ext uri="{BB962C8B-B14F-4D97-AF65-F5344CB8AC3E}">
        <p14:creationId xmlns:p14="http://schemas.microsoft.com/office/powerpoint/2010/main" val="304224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次に一重鎖</a:t>
            </a:r>
            <a:r>
              <a:rPr kumimoji="1" lang="en-US" altLang="ja-JP" dirty="0"/>
              <a:t>RNA</a:t>
            </a:r>
            <a:r>
              <a:rPr kumimoji="1" lang="ja-JP" altLang="en-US" dirty="0"/>
              <a:t>のみを分解する</a:t>
            </a:r>
            <a:r>
              <a:rPr kumimoji="1" lang="en-US" altLang="ja-JP" dirty="0" err="1"/>
              <a:t>Rnase</a:t>
            </a:r>
            <a:r>
              <a:rPr kumimoji="1" lang="ja-JP" altLang="en-US" dirty="0"/>
              <a:t>で処理して、コア配列以外の部分、およびほかの</a:t>
            </a:r>
            <a:r>
              <a:rPr kumimoji="1" lang="en-US" altLang="ja-JP" dirty="0"/>
              <a:t>mRNA</a:t>
            </a:r>
            <a:r>
              <a:rPr kumimoji="1" lang="ja-JP" altLang="en-US" dirty="0"/>
              <a:t>や余剰な</a:t>
            </a:r>
            <a:r>
              <a:rPr kumimoji="1" lang="en-US" altLang="ja-JP" dirty="0"/>
              <a:t>probe</a:t>
            </a:r>
            <a:r>
              <a:rPr kumimoji="1" lang="ja-JP" altLang="en-US" dirty="0"/>
              <a:t>を分解します。</a:t>
            </a:r>
            <a:endParaRPr kumimoji="1" lang="en-US" altLang="ja-JP" dirty="0"/>
          </a:p>
          <a:p>
            <a:r>
              <a:rPr kumimoji="1" lang="ja-JP" altLang="en-US" dirty="0"/>
              <a:t>これによってコア配列のみが残り、</a:t>
            </a:r>
          </a:p>
        </p:txBody>
      </p:sp>
      <p:sp>
        <p:nvSpPr>
          <p:cNvPr id="4" name="スライド番号プレースホルダー 3"/>
          <p:cNvSpPr>
            <a:spLocks noGrp="1"/>
          </p:cNvSpPr>
          <p:nvPr>
            <p:ph type="sldNum" sz="quarter" idx="10"/>
          </p:nvPr>
        </p:nvSpPr>
        <p:spPr/>
        <p:txBody>
          <a:bodyPr/>
          <a:lstStyle/>
          <a:p>
            <a:fld id="{A5D55C58-9AA0-4E4B-B533-DEAC45325886}" type="slidenum">
              <a:rPr kumimoji="1" lang="ja-JP" altLang="en-US" smtClean="0"/>
              <a:t>9</a:t>
            </a:fld>
            <a:endParaRPr kumimoji="1" lang="ja-JP" altLang="en-US"/>
          </a:p>
        </p:txBody>
      </p:sp>
    </p:spTree>
    <p:extLst>
      <p:ext uri="{BB962C8B-B14F-4D97-AF65-F5344CB8AC3E}">
        <p14:creationId xmlns:p14="http://schemas.microsoft.com/office/powerpoint/2010/main" val="153384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結果的にコア配列を濃縮して回収することができます。それのみならず</a:t>
            </a:r>
            <a:r>
              <a:rPr kumimoji="1" lang="en-US" altLang="ja-JP" dirty="0"/>
              <a:t>probe</a:t>
            </a:r>
            <a:r>
              <a:rPr kumimoji="1" lang="ja-JP" altLang="en-US" dirty="0"/>
              <a:t>と同じ配列にそろっていますので、これまで不可能だった</a:t>
            </a:r>
            <a:r>
              <a:rPr kumimoji="1" lang="en-US" altLang="ja-JP" dirty="0"/>
              <a:t>PCR</a:t>
            </a:r>
            <a:r>
              <a:rPr kumimoji="1" lang="ja-JP" altLang="en-US" dirty="0"/>
              <a:t>をかけることが可能となります。</a:t>
            </a:r>
            <a:r>
              <a:rPr kumimoji="1" lang="en-US" altLang="ja-JP" dirty="0"/>
              <a:t>TRAP</a:t>
            </a:r>
            <a:r>
              <a:rPr kumimoji="1" lang="ja-JP" altLang="en-US" dirty="0"/>
              <a:t>法にて濃縮したサンプルは微量検体を高感度測定できる</a:t>
            </a:r>
            <a:r>
              <a:rPr kumimoji="1" lang="en-US" altLang="ja-JP" dirty="0"/>
              <a:t>Droplet digital PCR</a:t>
            </a:r>
            <a:r>
              <a:rPr kumimoji="1" lang="ja-JP" altLang="en-US" dirty="0"/>
              <a:t>を用いて定量します。</a:t>
            </a:r>
          </a:p>
        </p:txBody>
      </p:sp>
      <p:sp>
        <p:nvSpPr>
          <p:cNvPr id="4" name="スライド番号プレースホルダー 3"/>
          <p:cNvSpPr>
            <a:spLocks noGrp="1"/>
          </p:cNvSpPr>
          <p:nvPr>
            <p:ph type="sldNum" sz="quarter" idx="10"/>
          </p:nvPr>
        </p:nvSpPr>
        <p:spPr/>
        <p:txBody>
          <a:bodyPr/>
          <a:lstStyle/>
          <a:p>
            <a:fld id="{A5D55C58-9AA0-4E4B-B533-DEAC45325886}" type="slidenum">
              <a:rPr kumimoji="1" lang="ja-JP" altLang="en-US" smtClean="0"/>
              <a:t>10</a:t>
            </a:fld>
            <a:endParaRPr kumimoji="1" lang="ja-JP" altLang="en-US"/>
          </a:p>
        </p:txBody>
      </p:sp>
    </p:spTree>
    <p:extLst>
      <p:ext uri="{BB962C8B-B14F-4D97-AF65-F5344CB8AC3E}">
        <p14:creationId xmlns:p14="http://schemas.microsoft.com/office/powerpoint/2010/main" val="200532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DD53B02-6089-4B95-9BD2-12D88BB46485}" type="slidenum">
              <a:rPr kumimoji="1" lang="ja-JP" altLang="en-US" smtClean="0"/>
              <a:t>14</a:t>
            </a:fld>
            <a:endParaRPr kumimoji="1" lang="ja-JP" altLang="en-US"/>
          </a:p>
        </p:txBody>
      </p:sp>
    </p:spTree>
    <p:extLst>
      <p:ext uri="{BB962C8B-B14F-4D97-AF65-F5344CB8AC3E}">
        <p14:creationId xmlns:p14="http://schemas.microsoft.com/office/powerpoint/2010/main" val="424441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DD53B02-6089-4B95-9BD2-12D88BB46485}" type="slidenum">
              <a:rPr kumimoji="1" lang="ja-JP" altLang="en-US" smtClean="0"/>
              <a:t>16</a:t>
            </a:fld>
            <a:endParaRPr kumimoji="1" lang="ja-JP" altLang="en-US"/>
          </a:p>
        </p:txBody>
      </p:sp>
    </p:spTree>
    <p:extLst>
      <p:ext uri="{BB962C8B-B14F-4D97-AF65-F5344CB8AC3E}">
        <p14:creationId xmlns:p14="http://schemas.microsoft.com/office/powerpoint/2010/main" val="1753039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B51AB77-70D6-4EF0-A8EE-E284A3D99330}" type="datetimeFigureOut">
              <a:rPr kumimoji="1" lang="ja-JP" altLang="en-US" smtClean="0"/>
              <a:t>2017/3/4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6F6E82-696E-41E5-89CC-0B95FA13D853}" type="slidenum">
              <a:rPr kumimoji="1" lang="ja-JP" altLang="en-US" smtClean="0"/>
              <a:t>‹#›</a:t>
            </a:fld>
            <a:endParaRPr kumimoji="1" lang="ja-JP" altLang="en-US"/>
          </a:p>
        </p:txBody>
      </p:sp>
    </p:spTree>
    <p:extLst>
      <p:ext uri="{BB962C8B-B14F-4D97-AF65-F5344CB8AC3E}">
        <p14:creationId xmlns:p14="http://schemas.microsoft.com/office/powerpoint/2010/main" val="78849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51AB77-70D6-4EF0-A8EE-E284A3D99330}" type="datetimeFigureOut">
              <a:rPr kumimoji="1" lang="ja-JP" altLang="en-US" smtClean="0"/>
              <a:t>2017/3/4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6F6E82-696E-41E5-89CC-0B95FA13D853}" type="slidenum">
              <a:rPr kumimoji="1" lang="ja-JP" altLang="en-US" smtClean="0"/>
              <a:t>‹#›</a:t>
            </a:fld>
            <a:endParaRPr kumimoji="1" lang="ja-JP" altLang="en-US"/>
          </a:p>
        </p:txBody>
      </p:sp>
    </p:spTree>
    <p:extLst>
      <p:ext uri="{BB962C8B-B14F-4D97-AF65-F5344CB8AC3E}">
        <p14:creationId xmlns:p14="http://schemas.microsoft.com/office/powerpoint/2010/main" val="421907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51AB77-70D6-4EF0-A8EE-E284A3D99330}" type="datetimeFigureOut">
              <a:rPr kumimoji="1" lang="ja-JP" altLang="en-US" smtClean="0"/>
              <a:t>2017/3/4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6F6E82-696E-41E5-89CC-0B95FA13D853}" type="slidenum">
              <a:rPr kumimoji="1" lang="ja-JP" altLang="en-US" smtClean="0"/>
              <a:t>‹#›</a:t>
            </a:fld>
            <a:endParaRPr kumimoji="1" lang="ja-JP" altLang="en-US"/>
          </a:p>
        </p:txBody>
      </p:sp>
    </p:spTree>
    <p:extLst>
      <p:ext uri="{BB962C8B-B14F-4D97-AF65-F5344CB8AC3E}">
        <p14:creationId xmlns:p14="http://schemas.microsoft.com/office/powerpoint/2010/main" val="288844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51AB77-70D6-4EF0-A8EE-E284A3D99330}" type="datetimeFigureOut">
              <a:rPr kumimoji="1" lang="ja-JP" altLang="en-US" smtClean="0"/>
              <a:t>2017/3/4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6F6E82-696E-41E5-89CC-0B95FA13D853}" type="slidenum">
              <a:rPr kumimoji="1" lang="ja-JP" altLang="en-US" smtClean="0"/>
              <a:t>‹#›</a:t>
            </a:fld>
            <a:endParaRPr kumimoji="1" lang="ja-JP" altLang="en-US"/>
          </a:p>
        </p:txBody>
      </p:sp>
    </p:spTree>
    <p:extLst>
      <p:ext uri="{BB962C8B-B14F-4D97-AF65-F5344CB8AC3E}">
        <p14:creationId xmlns:p14="http://schemas.microsoft.com/office/powerpoint/2010/main" val="71870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51AB77-70D6-4EF0-A8EE-E284A3D99330}" type="datetimeFigureOut">
              <a:rPr kumimoji="1" lang="ja-JP" altLang="en-US" smtClean="0"/>
              <a:t>2017/3/4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6F6E82-696E-41E5-89CC-0B95FA13D853}" type="slidenum">
              <a:rPr kumimoji="1" lang="ja-JP" altLang="en-US" smtClean="0"/>
              <a:t>‹#›</a:t>
            </a:fld>
            <a:endParaRPr kumimoji="1" lang="ja-JP" altLang="en-US"/>
          </a:p>
        </p:txBody>
      </p:sp>
    </p:spTree>
    <p:extLst>
      <p:ext uri="{BB962C8B-B14F-4D97-AF65-F5344CB8AC3E}">
        <p14:creationId xmlns:p14="http://schemas.microsoft.com/office/powerpoint/2010/main" val="214978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B51AB77-70D6-4EF0-A8EE-E284A3D99330}" type="datetimeFigureOut">
              <a:rPr kumimoji="1" lang="ja-JP" altLang="en-US" smtClean="0"/>
              <a:t>2017/3/4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6F6E82-696E-41E5-89CC-0B95FA13D853}" type="slidenum">
              <a:rPr kumimoji="1" lang="ja-JP" altLang="en-US" smtClean="0"/>
              <a:t>‹#›</a:t>
            </a:fld>
            <a:endParaRPr kumimoji="1" lang="ja-JP" altLang="en-US"/>
          </a:p>
        </p:txBody>
      </p:sp>
    </p:spTree>
    <p:extLst>
      <p:ext uri="{BB962C8B-B14F-4D97-AF65-F5344CB8AC3E}">
        <p14:creationId xmlns:p14="http://schemas.microsoft.com/office/powerpoint/2010/main" val="277536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B51AB77-70D6-4EF0-A8EE-E284A3D99330}" type="datetimeFigureOut">
              <a:rPr kumimoji="1" lang="ja-JP" altLang="en-US" smtClean="0"/>
              <a:t>2017/3/4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26F6E82-696E-41E5-89CC-0B95FA13D853}" type="slidenum">
              <a:rPr kumimoji="1" lang="ja-JP" altLang="en-US" smtClean="0"/>
              <a:t>‹#›</a:t>
            </a:fld>
            <a:endParaRPr kumimoji="1" lang="ja-JP" altLang="en-US"/>
          </a:p>
        </p:txBody>
      </p:sp>
    </p:spTree>
    <p:extLst>
      <p:ext uri="{BB962C8B-B14F-4D97-AF65-F5344CB8AC3E}">
        <p14:creationId xmlns:p14="http://schemas.microsoft.com/office/powerpoint/2010/main" val="136979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B51AB77-70D6-4EF0-A8EE-E284A3D99330}" type="datetimeFigureOut">
              <a:rPr kumimoji="1" lang="ja-JP" altLang="en-US" smtClean="0"/>
              <a:t>2017/3/4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26F6E82-696E-41E5-89CC-0B95FA13D853}" type="slidenum">
              <a:rPr kumimoji="1" lang="ja-JP" altLang="en-US" smtClean="0"/>
              <a:t>‹#›</a:t>
            </a:fld>
            <a:endParaRPr kumimoji="1" lang="ja-JP" altLang="en-US"/>
          </a:p>
        </p:txBody>
      </p:sp>
    </p:spTree>
    <p:extLst>
      <p:ext uri="{BB962C8B-B14F-4D97-AF65-F5344CB8AC3E}">
        <p14:creationId xmlns:p14="http://schemas.microsoft.com/office/powerpoint/2010/main" val="132589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B51AB77-70D6-4EF0-A8EE-E284A3D99330}" type="datetimeFigureOut">
              <a:rPr kumimoji="1" lang="ja-JP" altLang="en-US" smtClean="0"/>
              <a:t>2017/3/4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26F6E82-696E-41E5-89CC-0B95FA13D853}" type="slidenum">
              <a:rPr kumimoji="1" lang="ja-JP" altLang="en-US" smtClean="0"/>
              <a:t>‹#›</a:t>
            </a:fld>
            <a:endParaRPr kumimoji="1" lang="ja-JP" altLang="en-US"/>
          </a:p>
        </p:txBody>
      </p:sp>
    </p:spTree>
    <p:extLst>
      <p:ext uri="{BB962C8B-B14F-4D97-AF65-F5344CB8AC3E}">
        <p14:creationId xmlns:p14="http://schemas.microsoft.com/office/powerpoint/2010/main" val="322385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51AB77-70D6-4EF0-A8EE-E284A3D99330}" type="datetimeFigureOut">
              <a:rPr kumimoji="1" lang="ja-JP" altLang="en-US" smtClean="0"/>
              <a:t>2017/3/4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6F6E82-696E-41E5-89CC-0B95FA13D853}" type="slidenum">
              <a:rPr kumimoji="1" lang="ja-JP" altLang="en-US" smtClean="0"/>
              <a:t>‹#›</a:t>
            </a:fld>
            <a:endParaRPr kumimoji="1" lang="ja-JP" altLang="en-US"/>
          </a:p>
        </p:txBody>
      </p:sp>
    </p:spTree>
    <p:extLst>
      <p:ext uri="{BB962C8B-B14F-4D97-AF65-F5344CB8AC3E}">
        <p14:creationId xmlns:p14="http://schemas.microsoft.com/office/powerpoint/2010/main" val="3360688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51AB77-70D6-4EF0-A8EE-E284A3D99330}" type="datetimeFigureOut">
              <a:rPr kumimoji="1" lang="ja-JP" altLang="en-US" smtClean="0"/>
              <a:t>2017/3/4</a:t>
            </a:fld>
            <a:endParaRPr kumimoji="1" lang="ja-JP" altLang="en-US"/>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426F6E82-696E-41E5-89CC-0B95FA13D853}" type="slidenum">
              <a:rPr kumimoji="1" lang="ja-JP" altLang="en-US" smtClean="0"/>
              <a:t>‹#›</a:t>
            </a:fld>
            <a:endParaRPr kumimoji="1" lang="ja-JP" altLang="en-US"/>
          </a:p>
        </p:txBody>
      </p:sp>
    </p:spTree>
    <p:extLst>
      <p:ext uri="{BB962C8B-B14F-4D97-AF65-F5344CB8AC3E}">
        <p14:creationId xmlns:p14="http://schemas.microsoft.com/office/powerpoint/2010/main" val="157651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51AB77-70D6-4EF0-A8EE-E284A3D99330}" type="datetimeFigureOut">
              <a:rPr kumimoji="1" lang="ja-JP" altLang="en-US" smtClean="0"/>
              <a:t>2017/3/4</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F6E82-696E-41E5-89CC-0B95FA13D853}" type="slidenum">
              <a:rPr kumimoji="1" lang="ja-JP" altLang="en-US" smtClean="0"/>
              <a:t>‹#›</a:t>
            </a:fld>
            <a:endParaRPr kumimoji="1" lang="ja-JP" altLang="en-US"/>
          </a:p>
        </p:txBody>
      </p:sp>
    </p:spTree>
    <p:extLst>
      <p:ext uri="{BB962C8B-B14F-4D97-AF65-F5344CB8AC3E}">
        <p14:creationId xmlns:p14="http://schemas.microsoft.com/office/powerpoint/2010/main" val="437768147"/>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9389" y="2000751"/>
            <a:ext cx="8955157" cy="2387600"/>
          </a:xfrm>
        </p:spPr>
        <p:txBody>
          <a:bodyPr anchor="ctr">
            <a:normAutofit fontScale="90000"/>
          </a:bodyPr>
          <a:lstStyle/>
          <a:p>
            <a:r>
              <a:rPr lang="en-US" altLang="ja-JP" dirty="0"/>
              <a:t>Establishment of highly sensitive method of repetitive RNAs </a:t>
            </a:r>
            <a:br>
              <a:rPr lang="en-US" altLang="ja-JP" dirty="0"/>
            </a:br>
            <a:r>
              <a:rPr lang="en-US" altLang="ja-JP" dirty="0"/>
              <a:t>in the serum as an early detecting marker of pancreatic cancer.</a:t>
            </a:r>
            <a:br>
              <a:rPr lang="en-US" altLang="ja-JP" dirty="0"/>
            </a:br>
            <a:endParaRPr kumimoji="1" lang="ja-JP" altLang="en-US" dirty="0"/>
          </a:p>
        </p:txBody>
      </p:sp>
      <p:sp>
        <p:nvSpPr>
          <p:cNvPr id="3" name="サブタイトル 2"/>
          <p:cNvSpPr>
            <a:spLocks noGrp="1"/>
          </p:cNvSpPr>
          <p:nvPr>
            <p:ph type="subTitle" idx="1"/>
          </p:nvPr>
        </p:nvSpPr>
        <p:spPr>
          <a:xfrm>
            <a:off x="1147968" y="4833495"/>
            <a:ext cx="6858000" cy="1655762"/>
          </a:xfrm>
        </p:spPr>
        <p:txBody>
          <a:bodyPr>
            <a:normAutofit/>
          </a:bodyPr>
          <a:lstStyle/>
          <a:p>
            <a:r>
              <a:rPr kumimoji="1" lang="en-US" altLang="ja-JP" sz="2400" dirty="0"/>
              <a:t>Takahiro Kishikawa</a:t>
            </a:r>
          </a:p>
          <a:p>
            <a:r>
              <a:rPr lang="en-US" altLang="ja-JP" sz="2400" dirty="0"/>
              <a:t>The Department of Gastroenterology</a:t>
            </a:r>
            <a:endParaRPr kumimoji="1" lang="en-US" altLang="ja-JP" sz="2400" dirty="0"/>
          </a:p>
          <a:p>
            <a:r>
              <a:rPr lang="en-US" altLang="ja-JP" sz="2400" dirty="0"/>
              <a:t>University of Tokyo Hospital</a:t>
            </a:r>
            <a:endParaRPr kumimoji="1" lang="ja-JP" altLang="en-US" sz="2400" dirty="0"/>
          </a:p>
        </p:txBody>
      </p:sp>
      <p:sp>
        <p:nvSpPr>
          <p:cNvPr id="4" name="テキスト ボックス 3"/>
          <p:cNvSpPr txBox="1"/>
          <p:nvPr/>
        </p:nvSpPr>
        <p:spPr>
          <a:xfrm>
            <a:off x="779461" y="125540"/>
            <a:ext cx="8275086" cy="646331"/>
          </a:xfrm>
          <a:prstGeom prst="rect">
            <a:avLst/>
          </a:prstGeom>
          <a:noFill/>
        </p:spPr>
        <p:txBody>
          <a:bodyPr wrap="none" rtlCol="0">
            <a:spAutoFit/>
          </a:bodyPr>
          <a:lstStyle/>
          <a:p>
            <a:pPr algn="r"/>
            <a:r>
              <a:rPr lang="en-US" altLang="ja-JP" sz="1200" dirty="0"/>
              <a:t>Fourth Annual US Japan Workshop on Cancer Biomarkers in Collaboration with NCI Early Detection Research Network</a:t>
            </a:r>
          </a:p>
          <a:p>
            <a:pPr algn="r"/>
            <a:r>
              <a:rPr lang="en-US" altLang="ja-JP" sz="1200" dirty="0"/>
              <a:t>@Tempe Mission Palms Hotel and Conference Center</a:t>
            </a:r>
          </a:p>
          <a:p>
            <a:pPr algn="r"/>
            <a:r>
              <a:rPr lang="fr-FR" altLang="ja-JP" sz="1200" dirty="0"/>
              <a:t>Session 3: Emerging Novel Technologies</a:t>
            </a:r>
            <a:endParaRPr lang="en-US" altLang="ja-JP" sz="1200" dirty="0"/>
          </a:p>
        </p:txBody>
      </p:sp>
      <p:sp>
        <p:nvSpPr>
          <p:cNvPr id="5" name="正方形/長方形 4"/>
          <p:cNvSpPr/>
          <p:nvPr/>
        </p:nvSpPr>
        <p:spPr>
          <a:xfrm>
            <a:off x="7574655" y="761659"/>
            <a:ext cx="1479892" cy="369332"/>
          </a:xfrm>
          <a:prstGeom prst="rect">
            <a:avLst/>
          </a:prstGeom>
        </p:spPr>
        <p:txBody>
          <a:bodyPr wrap="none">
            <a:spAutoFit/>
          </a:bodyPr>
          <a:lstStyle/>
          <a:p>
            <a:pPr algn="r"/>
            <a:r>
              <a:rPr lang="en-US" altLang="ja-JP" dirty="0"/>
              <a:t>Mar 6</a:t>
            </a:r>
            <a:r>
              <a:rPr lang="en-US" altLang="ja-JP" baseline="30000" dirty="0"/>
              <a:t>th</a:t>
            </a:r>
            <a:r>
              <a:rPr lang="en-US" altLang="ja-JP" dirty="0"/>
              <a:t> 2017</a:t>
            </a:r>
            <a:endParaRPr lang="ja-JP" altLang="en-US" dirty="0"/>
          </a:p>
        </p:txBody>
      </p:sp>
    </p:spTree>
    <p:extLst>
      <p:ext uri="{BB962C8B-B14F-4D97-AF65-F5344CB8AC3E}">
        <p14:creationId xmlns:p14="http://schemas.microsoft.com/office/powerpoint/2010/main" val="3457969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bwMode="auto">
          <a:xfrm>
            <a:off x="1210619" y="1637331"/>
            <a:ext cx="6050207" cy="30823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59" name="テキスト ボックス 72"/>
          <p:cNvSpPr txBox="1">
            <a:spLocks noChangeArrowheads="1"/>
          </p:cNvSpPr>
          <p:nvPr/>
        </p:nvSpPr>
        <p:spPr bwMode="auto">
          <a:xfrm>
            <a:off x="1210620" y="4314246"/>
            <a:ext cx="1326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dirty="0"/>
              <a:t>Other mRNAs</a:t>
            </a:r>
            <a:endParaRPr lang="ja-JP" altLang="en-US" sz="1400" dirty="0"/>
          </a:p>
        </p:txBody>
      </p:sp>
      <p:sp>
        <p:nvSpPr>
          <p:cNvPr id="182" name="テキスト ボックス 77"/>
          <p:cNvSpPr txBox="1">
            <a:spLocks noChangeArrowheads="1"/>
          </p:cNvSpPr>
          <p:nvPr/>
        </p:nvSpPr>
        <p:spPr bwMode="auto">
          <a:xfrm>
            <a:off x="1210621" y="2606856"/>
            <a:ext cx="1265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dirty="0"/>
              <a:t>HSATII RNA</a:t>
            </a:r>
            <a:endParaRPr lang="ja-JP" altLang="en-US" sz="1400" dirty="0"/>
          </a:p>
        </p:txBody>
      </p:sp>
      <p:sp>
        <p:nvSpPr>
          <p:cNvPr id="183" name="左中かっこ 182"/>
          <p:cNvSpPr/>
          <p:nvPr/>
        </p:nvSpPr>
        <p:spPr>
          <a:xfrm>
            <a:off x="2411234" y="2040408"/>
            <a:ext cx="125730" cy="143103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テキスト ボックス 3"/>
          <p:cNvSpPr txBox="1">
            <a:spLocks noChangeArrowheads="1"/>
          </p:cNvSpPr>
          <p:nvPr/>
        </p:nvSpPr>
        <p:spPr bwMode="auto">
          <a:xfrm>
            <a:off x="-12566" y="0"/>
            <a:ext cx="9156566" cy="892552"/>
          </a:xfrm>
          <a:prstGeom prst="rect">
            <a:avLst/>
          </a:prstGeom>
          <a:ln>
            <a:headEnd/>
            <a:tailEnd/>
          </a:ln>
          <a:effectLst/>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en-US" altLang="ja-JP" sz="2600" b="1" u="sng" dirty="0">
                <a:solidFill>
                  <a:srgbClr val="FF0000"/>
                </a:solidFill>
                <a:latin typeface="Arial" charset="0"/>
              </a:rPr>
              <a:t>T</a:t>
            </a:r>
            <a:r>
              <a:rPr lang="en-US" altLang="ja-JP" sz="2600" b="1" dirty="0">
                <a:latin typeface="Arial" charset="0"/>
              </a:rPr>
              <a:t>andem</a:t>
            </a:r>
            <a:r>
              <a:rPr lang="ja-JP" altLang="en-US" sz="2600" b="1" dirty="0">
                <a:latin typeface="Arial" charset="0"/>
              </a:rPr>
              <a:t> </a:t>
            </a:r>
            <a:r>
              <a:rPr lang="en-US" altLang="ja-JP" sz="2600" b="1" u="sng" dirty="0">
                <a:solidFill>
                  <a:srgbClr val="FF0000"/>
                </a:solidFill>
                <a:latin typeface="Arial" charset="0"/>
              </a:rPr>
              <a:t>R</a:t>
            </a:r>
            <a:r>
              <a:rPr lang="en-US" altLang="ja-JP" sz="2600" b="1" dirty="0">
                <a:latin typeface="Arial" charset="0"/>
              </a:rPr>
              <a:t>epeat</a:t>
            </a:r>
            <a:r>
              <a:rPr lang="ja-JP" altLang="en-US" sz="2600" b="1" dirty="0">
                <a:latin typeface="Arial" charset="0"/>
              </a:rPr>
              <a:t> </a:t>
            </a:r>
            <a:r>
              <a:rPr lang="en-US" altLang="ja-JP" sz="2600" b="1" u="sng" dirty="0">
                <a:solidFill>
                  <a:srgbClr val="FF0000"/>
                </a:solidFill>
                <a:latin typeface="Arial" charset="0"/>
              </a:rPr>
              <a:t>A</a:t>
            </a:r>
            <a:r>
              <a:rPr lang="en-US" altLang="ja-JP" sz="2600" b="1" dirty="0">
                <a:latin typeface="Arial" charset="0"/>
              </a:rPr>
              <a:t>mplification</a:t>
            </a:r>
            <a:r>
              <a:rPr lang="ja-JP" altLang="en-US" sz="2600" b="1" dirty="0">
                <a:latin typeface="Arial" charset="0"/>
              </a:rPr>
              <a:t> </a:t>
            </a:r>
            <a:r>
              <a:rPr lang="en-US" altLang="ja-JP" sz="2600" b="1" dirty="0">
                <a:latin typeface="Arial" charset="0"/>
              </a:rPr>
              <a:t>of</a:t>
            </a:r>
            <a:r>
              <a:rPr lang="ja-JP" altLang="en-US" sz="2600" b="1" dirty="0">
                <a:latin typeface="Arial" charset="0"/>
              </a:rPr>
              <a:t> </a:t>
            </a:r>
            <a:r>
              <a:rPr lang="en-US" altLang="ja-JP" sz="2600" b="1" dirty="0">
                <a:latin typeface="Arial" charset="0"/>
              </a:rPr>
              <a:t>nuclease</a:t>
            </a:r>
            <a:r>
              <a:rPr lang="ja-JP" altLang="en-US" sz="2600" b="1" dirty="0">
                <a:latin typeface="Arial" charset="0"/>
              </a:rPr>
              <a:t> </a:t>
            </a:r>
            <a:r>
              <a:rPr lang="en-US" altLang="ja-JP" sz="2600" b="1" u="sng" dirty="0">
                <a:solidFill>
                  <a:srgbClr val="FF0000"/>
                </a:solidFill>
                <a:latin typeface="Arial" charset="0"/>
              </a:rPr>
              <a:t>P</a:t>
            </a:r>
            <a:r>
              <a:rPr lang="en-US" altLang="ja-JP" sz="2600" b="1" dirty="0">
                <a:latin typeface="Arial" charset="0"/>
              </a:rPr>
              <a:t>rotection</a:t>
            </a:r>
            <a:r>
              <a:rPr lang="ja-JP" altLang="en-US" sz="2600" b="1" dirty="0">
                <a:latin typeface="Arial" charset="0"/>
              </a:rPr>
              <a:t> </a:t>
            </a:r>
            <a:r>
              <a:rPr lang="en-US" altLang="ja-JP" sz="2600" b="1" dirty="0">
                <a:latin typeface="Arial" charset="0"/>
              </a:rPr>
              <a:t>(TRAP)</a:t>
            </a:r>
            <a:r>
              <a:rPr lang="ja-JP" altLang="en-US" sz="2600" b="1" dirty="0">
                <a:latin typeface="Arial" charset="0"/>
              </a:rPr>
              <a:t> </a:t>
            </a:r>
            <a:r>
              <a:rPr lang="en-US" altLang="ja-JP" sz="2600" b="1" dirty="0">
                <a:latin typeface="Arial" charset="0"/>
              </a:rPr>
              <a:t>method</a:t>
            </a:r>
            <a:endParaRPr lang="ja-JP" altLang="en-US" sz="2600" b="1" dirty="0">
              <a:latin typeface="Arial" charset="0"/>
            </a:endParaRPr>
          </a:p>
        </p:txBody>
      </p:sp>
      <p:grpSp>
        <p:nvGrpSpPr>
          <p:cNvPr id="145" name="グループ化 193"/>
          <p:cNvGrpSpPr>
            <a:grpSpLocks noChangeAspect="1"/>
          </p:cNvGrpSpPr>
          <p:nvPr/>
        </p:nvGrpSpPr>
        <p:grpSpPr bwMode="auto">
          <a:xfrm>
            <a:off x="4045719" y="2816403"/>
            <a:ext cx="247654" cy="129541"/>
            <a:chOff x="5697583" y="2089891"/>
            <a:chExt cx="405365" cy="212878"/>
          </a:xfrm>
        </p:grpSpPr>
        <p:sp>
          <p:nvSpPr>
            <p:cNvPr id="146" name="右矢印 145"/>
            <p:cNvSpPr>
              <a:spLocks noChangeAspect="1"/>
            </p:cNvSpPr>
            <p:nvPr/>
          </p:nvSpPr>
          <p:spPr>
            <a:xfrm flipH="1">
              <a:off x="5697583" y="2089891"/>
              <a:ext cx="305583" cy="212878"/>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47" name="円/楕円 146"/>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148" name="グループ化 16"/>
          <p:cNvGrpSpPr>
            <a:grpSpLocks noChangeAspect="1"/>
          </p:cNvGrpSpPr>
          <p:nvPr/>
        </p:nvGrpSpPr>
        <p:grpSpPr bwMode="auto">
          <a:xfrm>
            <a:off x="4088581" y="2894186"/>
            <a:ext cx="249562" cy="131439"/>
            <a:chOff x="5697583" y="2089891"/>
            <a:chExt cx="405365" cy="212878"/>
          </a:xfrm>
        </p:grpSpPr>
        <p:sp>
          <p:nvSpPr>
            <p:cNvPr id="149" name="右矢印 148"/>
            <p:cNvSpPr>
              <a:spLocks noChangeAspect="1"/>
            </p:cNvSpPr>
            <p:nvPr/>
          </p:nvSpPr>
          <p:spPr>
            <a:xfrm flipH="1">
              <a:off x="5697583" y="2089891"/>
              <a:ext cx="303249" cy="212878"/>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50" name="円/楕円 149"/>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151" name="グループ化 19"/>
          <p:cNvGrpSpPr>
            <a:grpSpLocks noChangeAspect="1"/>
          </p:cNvGrpSpPr>
          <p:nvPr/>
        </p:nvGrpSpPr>
        <p:grpSpPr bwMode="auto">
          <a:xfrm>
            <a:off x="4142556" y="2959279"/>
            <a:ext cx="247654" cy="129541"/>
            <a:chOff x="5697583" y="2089891"/>
            <a:chExt cx="405365" cy="212878"/>
          </a:xfrm>
        </p:grpSpPr>
        <p:sp>
          <p:nvSpPr>
            <p:cNvPr id="152" name="右矢印 151"/>
            <p:cNvSpPr>
              <a:spLocks noChangeAspect="1"/>
            </p:cNvSpPr>
            <p:nvPr/>
          </p:nvSpPr>
          <p:spPr>
            <a:xfrm flipH="1">
              <a:off x="5697583" y="2089891"/>
              <a:ext cx="305583" cy="212878"/>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53" name="円/楕円 152"/>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154" name="グループ化 22"/>
          <p:cNvGrpSpPr>
            <a:grpSpLocks noChangeAspect="1"/>
          </p:cNvGrpSpPr>
          <p:nvPr/>
        </p:nvGrpSpPr>
        <p:grpSpPr bwMode="auto">
          <a:xfrm>
            <a:off x="4196531" y="3002137"/>
            <a:ext cx="247654" cy="131439"/>
            <a:chOff x="5697583" y="2089891"/>
            <a:chExt cx="405365" cy="212878"/>
          </a:xfrm>
        </p:grpSpPr>
        <p:sp>
          <p:nvSpPr>
            <p:cNvPr id="155" name="右矢印 154"/>
            <p:cNvSpPr>
              <a:spLocks noChangeAspect="1"/>
            </p:cNvSpPr>
            <p:nvPr/>
          </p:nvSpPr>
          <p:spPr>
            <a:xfrm flipH="1">
              <a:off x="5697583" y="2089891"/>
              <a:ext cx="305583" cy="212878"/>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56" name="円/楕円 155"/>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157" name="グループ化 25"/>
          <p:cNvGrpSpPr>
            <a:grpSpLocks noChangeAspect="1"/>
          </p:cNvGrpSpPr>
          <p:nvPr/>
        </p:nvGrpSpPr>
        <p:grpSpPr bwMode="auto">
          <a:xfrm>
            <a:off x="4279081" y="3065637"/>
            <a:ext cx="247654" cy="131439"/>
            <a:chOff x="5697583" y="2089891"/>
            <a:chExt cx="405365" cy="212878"/>
          </a:xfrm>
        </p:grpSpPr>
        <p:sp>
          <p:nvSpPr>
            <p:cNvPr id="158" name="右矢印 157"/>
            <p:cNvSpPr>
              <a:spLocks noChangeAspect="1"/>
            </p:cNvSpPr>
            <p:nvPr/>
          </p:nvSpPr>
          <p:spPr>
            <a:xfrm flipH="1">
              <a:off x="5697583" y="2089891"/>
              <a:ext cx="305583" cy="212878"/>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59" name="円/楕円 158"/>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160" name="グループ化 28"/>
          <p:cNvGrpSpPr>
            <a:grpSpLocks noChangeAspect="1"/>
          </p:cNvGrpSpPr>
          <p:nvPr/>
        </p:nvGrpSpPr>
        <p:grpSpPr bwMode="auto">
          <a:xfrm>
            <a:off x="4334644" y="3110091"/>
            <a:ext cx="247654" cy="129541"/>
            <a:chOff x="5697583" y="2089891"/>
            <a:chExt cx="405365" cy="212878"/>
          </a:xfrm>
        </p:grpSpPr>
        <p:sp>
          <p:nvSpPr>
            <p:cNvPr id="161" name="右矢印 160"/>
            <p:cNvSpPr>
              <a:spLocks noChangeAspect="1"/>
            </p:cNvSpPr>
            <p:nvPr/>
          </p:nvSpPr>
          <p:spPr>
            <a:xfrm flipH="1">
              <a:off x="5697583" y="2089891"/>
              <a:ext cx="305583" cy="212878"/>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62" name="円/楕円 161"/>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163" name="グループ化 31"/>
          <p:cNvGrpSpPr>
            <a:grpSpLocks noChangeAspect="1"/>
          </p:cNvGrpSpPr>
          <p:nvPr/>
        </p:nvGrpSpPr>
        <p:grpSpPr bwMode="auto">
          <a:xfrm>
            <a:off x="4388619" y="3154542"/>
            <a:ext cx="247654" cy="129541"/>
            <a:chOff x="5697583" y="2089891"/>
            <a:chExt cx="405365" cy="212878"/>
          </a:xfrm>
        </p:grpSpPr>
        <p:sp>
          <p:nvSpPr>
            <p:cNvPr id="164" name="右矢印 163"/>
            <p:cNvSpPr>
              <a:spLocks noChangeAspect="1"/>
            </p:cNvSpPr>
            <p:nvPr/>
          </p:nvSpPr>
          <p:spPr>
            <a:xfrm flipH="1">
              <a:off x="5697583" y="2089891"/>
              <a:ext cx="305583" cy="212878"/>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65" name="円/楕円 164"/>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166" name="正方形/長方形 165"/>
          <p:cNvSpPr>
            <a:spLocks noChangeAspect="1"/>
          </p:cNvSpPr>
          <p:nvPr/>
        </p:nvSpPr>
        <p:spPr>
          <a:xfrm>
            <a:off x="4104450" y="2641775"/>
            <a:ext cx="234321" cy="1943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67" name="正方形/長方形 166"/>
          <p:cNvSpPr>
            <a:spLocks noChangeAspect="1"/>
          </p:cNvSpPr>
          <p:nvPr/>
        </p:nvSpPr>
        <p:spPr>
          <a:xfrm>
            <a:off x="4152075" y="2714800"/>
            <a:ext cx="234321" cy="1943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68" name="正方形/長方形 167"/>
          <p:cNvSpPr>
            <a:spLocks noChangeAspect="1"/>
          </p:cNvSpPr>
          <p:nvPr/>
        </p:nvSpPr>
        <p:spPr>
          <a:xfrm>
            <a:off x="4202875" y="2759249"/>
            <a:ext cx="234321" cy="1943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69" name="正方形/長方形 168"/>
          <p:cNvSpPr>
            <a:spLocks noChangeAspect="1"/>
          </p:cNvSpPr>
          <p:nvPr/>
        </p:nvSpPr>
        <p:spPr>
          <a:xfrm>
            <a:off x="4256850" y="2813224"/>
            <a:ext cx="234321" cy="1943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70" name="正方形/長方形 169"/>
          <p:cNvSpPr>
            <a:spLocks noChangeAspect="1"/>
          </p:cNvSpPr>
          <p:nvPr/>
        </p:nvSpPr>
        <p:spPr>
          <a:xfrm>
            <a:off x="4306061" y="2859263"/>
            <a:ext cx="234320" cy="1943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71" name="正方形/長方形 170"/>
          <p:cNvSpPr>
            <a:spLocks noChangeAspect="1"/>
          </p:cNvSpPr>
          <p:nvPr/>
        </p:nvSpPr>
        <p:spPr>
          <a:xfrm>
            <a:off x="4352100" y="2905300"/>
            <a:ext cx="234321" cy="1923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72" name="正方形/長方形 171"/>
          <p:cNvSpPr>
            <a:spLocks noChangeAspect="1"/>
          </p:cNvSpPr>
          <p:nvPr/>
        </p:nvSpPr>
        <p:spPr>
          <a:xfrm>
            <a:off x="4404486" y="2949749"/>
            <a:ext cx="234320" cy="1923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73" name="正方形/長方形 172"/>
          <p:cNvSpPr>
            <a:spLocks noChangeAspect="1"/>
          </p:cNvSpPr>
          <p:nvPr/>
        </p:nvSpPr>
        <p:spPr>
          <a:xfrm>
            <a:off x="4458461" y="3002137"/>
            <a:ext cx="234320" cy="1943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74" name="右矢印 173"/>
          <p:cNvSpPr/>
          <p:nvPr/>
        </p:nvSpPr>
        <p:spPr>
          <a:xfrm>
            <a:off x="3051945" y="2671940"/>
            <a:ext cx="831850" cy="569599"/>
          </a:xfrm>
          <a:prstGeom prst="rightArrow">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0800000" scaled="1"/>
            <a:tileRect/>
          </a:gra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sp>
        <p:nvSpPr>
          <p:cNvPr id="175" name="右矢印 174"/>
          <p:cNvSpPr/>
          <p:nvPr/>
        </p:nvSpPr>
        <p:spPr>
          <a:xfrm flipH="1">
            <a:off x="4834707" y="2667174"/>
            <a:ext cx="831850" cy="569600"/>
          </a:xfrm>
          <a:prstGeom prst="rightArrow">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0800000" scaled="1"/>
            <a:tileRect/>
          </a:gra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sp>
        <p:nvSpPr>
          <p:cNvPr id="176" name="テキスト ボックス 175"/>
          <p:cNvSpPr txBox="1"/>
          <p:nvPr/>
        </p:nvSpPr>
        <p:spPr>
          <a:xfrm>
            <a:off x="1210619" y="1250817"/>
            <a:ext cx="6050207" cy="707886"/>
          </a:xfrm>
          <a:prstGeom prst="rect">
            <a:avLst/>
          </a:prstGeom>
          <a:solidFill>
            <a:schemeClr val="bg1"/>
          </a:solidFill>
          <a:ln>
            <a:solidFill>
              <a:schemeClr val="tx1">
                <a:lumMod val="65000"/>
                <a:lumOff val="35000"/>
              </a:schemeClr>
            </a:solidFill>
          </a:ln>
        </p:spPr>
        <p:txBody>
          <a:bodyPr wrap="square">
            <a:spAutoFit/>
          </a:bodyPr>
          <a:lstStyle/>
          <a:p>
            <a:pPr>
              <a:defRPr/>
            </a:pPr>
            <a:r>
              <a:rPr lang="ja-JP" altLang="en-US" sz="2000" b="1" dirty="0"/>
              <a:t>③ </a:t>
            </a:r>
            <a:r>
              <a:rPr lang="en-US" altLang="ja-JP" sz="2000" b="1" dirty="0"/>
              <a:t>Only protected core arrays are collected with condensation</a:t>
            </a:r>
            <a:endParaRPr lang="ja-JP" altLang="en-US" sz="2000" b="1" dirty="0"/>
          </a:p>
        </p:txBody>
      </p:sp>
      <p:sp>
        <p:nvSpPr>
          <p:cNvPr id="184" name="四角形吹き出し 183"/>
          <p:cNvSpPr/>
          <p:nvPr/>
        </p:nvSpPr>
        <p:spPr>
          <a:xfrm>
            <a:off x="6227656" y="1851187"/>
            <a:ext cx="2440913" cy="1174438"/>
          </a:xfrm>
          <a:prstGeom prst="wedgeRectCallout">
            <a:avLst>
              <a:gd name="adj1" fmla="val -76306"/>
              <a:gd name="adj2" fmla="val 1904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2400" dirty="0"/>
              <a:t>Condensation</a:t>
            </a:r>
          </a:p>
          <a:p>
            <a:pPr algn="ctr"/>
            <a:r>
              <a:rPr lang="en-US" altLang="ja-JP" sz="2400" dirty="0"/>
              <a:t>and</a:t>
            </a:r>
          </a:p>
          <a:p>
            <a:pPr algn="ctr"/>
            <a:r>
              <a:rPr lang="en-US" altLang="ja-JP" sz="2400" dirty="0"/>
              <a:t>alignment</a:t>
            </a:r>
          </a:p>
        </p:txBody>
      </p:sp>
      <p:sp>
        <p:nvSpPr>
          <p:cNvPr id="56" name="角丸四角形 55"/>
          <p:cNvSpPr/>
          <p:nvPr/>
        </p:nvSpPr>
        <p:spPr>
          <a:xfrm>
            <a:off x="6041133" y="3546754"/>
            <a:ext cx="2627436" cy="629259"/>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57" name="正方形/長方形 56"/>
          <p:cNvSpPr/>
          <p:nvPr/>
        </p:nvSpPr>
        <p:spPr>
          <a:xfrm>
            <a:off x="6113961" y="3638967"/>
            <a:ext cx="2481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pPr>
            <a:r>
              <a:rPr lang="en-US" altLang="ja-JP" sz="2400" dirty="0">
                <a:latin typeface="Arial" charset="0"/>
                <a:ea typeface="ＭＳ Ｐゴシック" charset="-128"/>
              </a:rPr>
              <a:t>Suitable for PCR</a:t>
            </a:r>
          </a:p>
        </p:txBody>
      </p:sp>
      <p:sp>
        <p:nvSpPr>
          <p:cNvPr id="58" name="下矢印 57"/>
          <p:cNvSpPr/>
          <p:nvPr/>
        </p:nvSpPr>
        <p:spPr>
          <a:xfrm>
            <a:off x="6446860" y="3160976"/>
            <a:ext cx="1728192" cy="305051"/>
          </a:xfrm>
          <a:prstGeom prst="downArrow">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73"/>
          <p:cNvSpPr txBox="1">
            <a:spLocks noChangeArrowheads="1"/>
          </p:cNvSpPr>
          <p:nvPr/>
        </p:nvSpPr>
        <p:spPr bwMode="auto">
          <a:xfrm>
            <a:off x="4576333" y="4229619"/>
            <a:ext cx="16008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dirty="0" err="1"/>
              <a:t>Unbinded</a:t>
            </a:r>
            <a:r>
              <a:rPr lang="en-US" altLang="ja-JP" sz="1400" dirty="0"/>
              <a:t> probes</a:t>
            </a:r>
            <a:endParaRPr lang="ja-JP" altLang="en-US" sz="1400" dirty="0"/>
          </a:p>
        </p:txBody>
      </p:sp>
      <p:grpSp>
        <p:nvGrpSpPr>
          <p:cNvPr id="60" name="グループ化 59"/>
          <p:cNvGrpSpPr/>
          <p:nvPr/>
        </p:nvGrpSpPr>
        <p:grpSpPr>
          <a:xfrm>
            <a:off x="5716734" y="5445224"/>
            <a:ext cx="3342334" cy="1119241"/>
            <a:chOff x="6499224" y="1736720"/>
            <a:chExt cx="2661696" cy="1119240"/>
          </a:xfrm>
        </p:grpSpPr>
        <p:sp>
          <p:nvSpPr>
            <p:cNvPr id="62" name="テキスト ボックス 46"/>
            <p:cNvSpPr txBox="1">
              <a:spLocks noChangeArrowheads="1"/>
            </p:cNvSpPr>
            <p:nvPr/>
          </p:nvSpPr>
          <p:spPr bwMode="auto">
            <a:xfrm>
              <a:off x="6899275" y="1846263"/>
              <a:ext cx="22616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spcBef>
                  <a:spcPct val="0"/>
                </a:spcBef>
                <a:buFontTx/>
                <a:buNone/>
              </a:pPr>
              <a:r>
                <a:rPr lang="ja-JP" altLang="en-US" sz="1400" dirty="0"/>
                <a:t>：</a:t>
              </a:r>
              <a:r>
                <a:rPr lang="en-US" altLang="ja-JP" sz="1400" dirty="0"/>
                <a:t>core sequence of HSATII</a:t>
              </a:r>
              <a:endParaRPr lang="ja-JP" altLang="en-US" sz="1400" dirty="0"/>
            </a:p>
          </p:txBody>
        </p:sp>
        <p:sp>
          <p:nvSpPr>
            <p:cNvPr id="63" name="テキスト ボックス 47"/>
            <p:cNvSpPr txBox="1">
              <a:spLocks noChangeArrowheads="1"/>
            </p:cNvSpPr>
            <p:nvPr/>
          </p:nvSpPr>
          <p:spPr bwMode="auto">
            <a:xfrm>
              <a:off x="6907213" y="2298699"/>
              <a:ext cx="21689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spcBef>
                  <a:spcPct val="0"/>
                </a:spcBef>
                <a:buFontTx/>
                <a:buNone/>
              </a:pPr>
              <a:r>
                <a:rPr lang="ja-JP" altLang="en-US" sz="1400" dirty="0"/>
                <a:t>：</a:t>
              </a:r>
              <a:r>
                <a:rPr lang="en-US" altLang="ja-JP" sz="1400" dirty="0"/>
                <a:t>biotinylated complementary</a:t>
              </a:r>
            </a:p>
            <a:p>
              <a:pPr>
                <a:spcBef>
                  <a:spcPct val="0"/>
                </a:spcBef>
                <a:buFontTx/>
                <a:buNone/>
              </a:pPr>
              <a:r>
                <a:rPr lang="en-US" altLang="ja-JP" sz="1400" dirty="0"/>
                <a:t>  RNA probe</a:t>
              </a:r>
              <a:endParaRPr lang="ja-JP" altLang="en-US" sz="1400" dirty="0"/>
            </a:p>
          </p:txBody>
        </p:sp>
        <p:grpSp>
          <p:nvGrpSpPr>
            <p:cNvPr id="64" name="グループ化 48"/>
            <p:cNvGrpSpPr>
              <a:grpSpLocks/>
            </p:cNvGrpSpPr>
            <p:nvPr/>
          </p:nvGrpSpPr>
          <p:grpSpPr bwMode="auto">
            <a:xfrm>
              <a:off x="6545263" y="2369462"/>
              <a:ext cx="349250" cy="206416"/>
              <a:chOff x="5697583" y="2089891"/>
              <a:chExt cx="405365" cy="212878"/>
            </a:xfrm>
          </p:grpSpPr>
          <p:sp>
            <p:nvSpPr>
              <p:cNvPr id="67" name="右矢印 32"/>
              <p:cNvSpPr>
                <a:spLocks noChangeAspect="1"/>
              </p:cNvSpPr>
              <p:nvPr/>
            </p:nvSpPr>
            <p:spPr>
              <a:xfrm flipH="1">
                <a:off x="5697583" y="2089891"/>
                <a:ext cx="304023" cy="212878"/>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68" name="円/楕円 33"/>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65" name="正方形/長方形 64"/>
            <p:cNvSpPr/>
            <p:nvPr/>
          </p:nvSpPr>
          <p:spPr>
            <a:xfrm>
              <a:off x="6591300" y="1855779"/>
              <a:ext cx="317500" cy="226247"/>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66" name="正方形/長方形 65"/>
            <p:cNvSpPr/>
            <p:nvPr/>
          </p:nvSpPr>
          <p:spPr>
            <a:xfrm>
              <a:off x="6499224" y="1736720"/>
              <a:ext cx="2410203" cy="1119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extLst>
      <p:ext uri="{BB962C8B-B14F-4D97-AF65-F5344CB8AC3E}">
        <p14:creationId xmlns:p14="http://schemas.microsoft.com/office/powerpoint/2010/main" val="45286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56" grpId="0" animBg="1"/>
      <p:bldP spid="57" grpId="0"/>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76985" t="48950" b="31813"/>
          <a:stretch/>
        </p:blipFill>
        <p:spPr>
          <a:xfrm>
            <a:off x="4765354" y="2517185"/>
            <a:ext cx="4121949" cy="3392522"/>
          </a:xfrm>
          <a:prstGeom prst="rect">
            <a:avLst/>
          </a:prstGeom>
        </p:spPr>
      </p:pic>
      <p:sp>
        <p:nvSpPr>
          <p:cNvPr id="5" name="テキスト ボックス 4"/>
          <p:cNvSpPr txBox="1"/>
          <p:nvPr/>
        </p:nvSpPr>
        <p:spPr>
          <a:xfrm>
            <a:off x="4986683" y="1758933"/>
            <a:ext cx="3902222" cy="707886"/>
          </a:xfrm>
          <a:prstGeom prst="rect">
            <a:avLst/>
          </a:prstGeom>
          <a:solidFill>
            <a:schemeClr val="bg1"/>
          </a:solidFill>
          <a:ln>
            <a:solidFill>
              <a:schemeClr val="tx1"/>
            </a:solidFill>
          </a:ln>
        </p:spPr>
        <p:txBody>
          <a:bodyPr wrap="none" rtlCol="0">
            <a:spAutoFit/>
          </a:bodyPr>
          <a:lstStyle/>
          <a:p>
            <a:r>
              <a:rPr kumimoji="1" lang="en-US" altLang="ja-JP" sz="2000" dirty="0"/>
              <a:t>Serial dilution of </a:t>
            </a:r>
          </a:p>
          <a:p>
            <a:r>
              <a:rPr kumimoji="1" lang="en-US" altLang="ja-JP" sz="2000" dirty="0"/>
              <a:t>HSATII-</a:t>
            </a:r>
            <a:r>
              <a:rPr lang="en-US" altLang="ja-JP" sz="2000" dirty="0"/>
              <a:t>includ</a:t>
            </a:r>
            <a:r>
              <a:rPr kumimoji="1" lang="en-US" altLang="ja-JP" sz="2000" dirty="0"/>
              <a:t>ing oligo template</a:t>
            </a:r>
            <a:endParaRPr kumimoji="1" lang="ja-JP" altLang="en-US" sz="2000" dirty="0"/>
          </a:p>
        </p:txBody>
      </p:sp>
      <p:sp>
        <p:nvSpPr>
          <p:cNvPr id="10" name="正方形/長方形 9"/>
          <p:cNvSpPr/>
          <p:nvPr/>
        </p:nvSpPr>
        <p:spPr>
          <a:xfrm>
            <a:off x="811145" y="2802770"/>
            <a:ext cx="504056" cy="397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12884" y="1418649"/>
            <a:ext cx="2187472" cy="461665"/>
          </a:xfrm>
          <a:prstGeom prst="rect">
            <a:avLst/>
          </a:prstGeom>
          <a:noFill/>
        </p:spPr>
        <p:txBody>
          <a:bodyPr wrap="square" rtlCol="0">
            <a:spAutoFit/>
          </a:bodyPr>
          <a:lstStyle/>
          <a:p>
            <a:pPr algn="ctr"/>
            <a:endParaRPr lang="ja-JP" altLang="en-US" sz="2400" dirty="0"/>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18497" t="1302" r="37213" b="9006"/>
          <a:stretch/>
        </p:blipFill>
        <p:spPr>
          <a:xfrm flipH="1">
            <a:off x="1160517" y="1829910"/>
            <a:ext cx="1564706" cy="3279936"/>
          </a:xfrm>
          <a:prstGeom prst="rect">
            <a:avLst/>
          </a:prstGeom>
          <a:ln w="19050">
            <a:solidFill>
              <a:schemeClr val="tx1"/>
            </a:solidFill>
          </a:ln>
        </p:spPr>
      </p:pic>
      <p:sp>
        <p:nvSpPr>
          <p:cNvPr id="13" name="下矢印 6"/>
          <p:cNvSpPr/>
          <p:nvPr/>
        </p:nvSpPr>
        <p:spPr>
          <a:xfrm>
            <a:off x="1272631" y="5251943"/>
            <a:ext cx="1368152" cy="300061"/>
          </a:xfrm>
          <a:prstGeom prst="downArrow">
            <a:avLst>
              <a:gd name="adj1" fmla="val 55570"/>
              <a:gd name="adj2" fmla="val 50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708559" y="6146767"/>
            <a:ext cx="2159566" cy="369332"/>
          </a:xfrm>
          <a:prstGeom prst="rect">
            <a:avLst/>
          </a:prstGeom>
          <a:noFill/>
        </p:spPr>
        <p:txBody>
          <a:bodyPr wrap="none" rtlCol="0">
            <a:spAutoFit/>
          </a:bodyPr>
          <a:lstStyle/>
          <a:p>
            <a:r>
              <a:rPr kumimoji="1" lang="en-US" altLang="ja-JP" dirty="0"/>
              <a:t>(1,000-fold dilution)</a:t>
            </a:r>
            <a:endParaRPr kumimoji="1" lang="ja-JP" altLang="en-US" dirty="0"/>
          </a:p>
        </p:txBody>
      </p:sp>
      <p:sp>
        <p:nvSpPr>
          <p:cNvPr id="15" name="テキスト ボックス 14"/>
          <p:cNvSpPr txBox="1"/>
          <p:nvPr/>
        </p:nvSpPr>
        <p:spPr>
          <a:xfrm>
            <a:off x="2702269" y="4465800"/>
            <a:ext cx="496619" cy="283153"/>
          </a:xfrm>
          <a:prstGeom prst="rect">
            <a:avLst/>
          </a:prstGeom>
          <a:noFill/>
        </p:spPr>
        <p:txBody>
          <a:bodyPr wrap="square" rtlCol="0">
            <a:spAutoFit/>
          </a:bodyPr>
          <a:lstStyle/>
          <a:p>
            <a:r>
              <a:rPr lang="en-US" altLang="ja-JP" sz="1400" dirty="0"/>
              <a:t>200</a:t>
            </a:r>
            <a:endParaRPr kumimoji="1" lang="ja-JP" altLang="en-US" sz="1400" dirty="0"/>
          </a:p>
        </p:txBody>
      </p:sp>
      <p:sp>
        <p:nvSpPr>
          <p:cNvPr id="16" name="テキスト ボックス 15"/>
          <p:cNvSpPr txBox="1"/>
          <p:nvPr/>
        </p:nvSpPr>
        <p:spPr>
          <a:xfrm>
            <a:off x="2717549" y="2078702"/>
            <a:ext cx="631904" cy="283153"/>
          </a:xfrm>
          <a:prstGeom prst="rect">
            <a:avLst/>
          </a:prstGeom>
          <a:noFill/>
        </p:spPr>
        <p:txBody>
          <a:bodyPr wrap="none" rtlCol="0">
            <a:spAutoFit/>
          </a:bodyPr>
          <a:lstStyle/>
          <a:p>
            <a:r>
              <a:rPr lang="en-US" altLang="ja-JP" sz="1400" dirty="0"/>
              <a:t>8,000</a:t>
            </a:r>
            <a:endParaRPr kumimoji="1" lang="ja-JP" altLang="en-US" sz="1400" dirty="0"/>
          </a:p>
        </p:txBody>
      </p:sp>
      <p:sp>
        <p:nvSpPr>
          <p:cNvPr id="17" name="テキスト ボックス 16"/>
          <p:cNvSpPr txBox="1"/>
          <p:nvPr/>
        </p:nvSpPr>
        <p:spPr>
          <a:xfrm>
            <a:off x="3445408" y="3308327"/>
            <a:ext cx="1189821" cy="4247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en-US" altLang="ja-JP" sz="2400" dirty="0"/>
              <a:t>HSATII</a:t>
            </a:r>
            <a:endParaRPr kumimoji="1" lang="ja-JP" altLang="en-US" sz="2400" dirty="0"/>
          </a:p>
        </p:txBody>
      </p:sp>
      <p:cxnSp>
        <p:nvCxnSpPr>
          <p:cNvPr id="18" name="直線コネクタ 17"/>
          <p:cNvCxnSpPr/>
          <p:nvPr/>
        </p:nvCxnSpPr>
        <p:spPr>
          <a:xfrm>
            <a:off x="2739875" y="2349359"/>
            <a:ext cx="144016"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9" name="直線コネクタ 18"/>
          <p:cNvCxnSpPr/>
          <p:nvPr/>
        </p:nvCxnSpPr>
        <p:spPr>
          <a:xfrm>
            <a:off x="2740611" y="3647961"/>
            <a:ext cx="144016"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20" name="直線コネクタ 19"/>
          <p:cNvCxnSpPr/>
          <p:nvPr/>
        </p:nvCxnSpPr>
        <p:spPr>
          <a:xfrm>
            <a:off x="2739875" y="4747136"/>
            <a:ext cx="144016" cy="0"/>
          </a:xfrm>
          <a:prstGeom prst="line">
            <a:avLst/>
          </a:prstGeom>
          <a:effectLst/>
        </p:spPr>
        <p:style>
          <a:lnRef idx="2">
            <a:schemeClr val="dk1"/>
          </a:lnRef>
          <a:fillRef idx="0">
            <a:schemeClr val="dk1"/>
          </a:fillRef>
          <a:effectRef idx="1">
            <a:schemeClr val="dk1"/>
          </a:effectRef>
          <a:fontRef idx="minor">
            <a:schemeClr val="tx1"/>
          </a:fontRef>
        </p:style>
      </p:cxnSp>
      <p:sp>
        <p:nvSpPr>
          <p:cNvPr id="21" name="テキスト ボックス 20"/>
          <p:cNvSpPr txBox="1"/>
          <p:nvPr/>
        </p:nvSpPr>
        <p:spPr>
          <a:xfrm>
            <a:off x="2705674" y="3386921"/>
            <a:ext cx="631904" cy="283153"/>
          </a:xfrm>
          <a:prstGeom prst="rect">
            <a:avLst/>
          </a:prstGeom>
          <a:noFill/>
        </p:spPr>
        <p:txBody>
          <a:bodyPr wrap="none" rtlCol="0">
            <a:spAutoFit/>
          </a:bodyPr>
          <a:lstStyle/>
          <a:p>
            <a:r>
              <a:rPr lang="en-US" altLang="ja-JP" sz="1400" dirty="0"/>
              <a:t>1,000</a:t>
            </a:r>
            <a:endParaRPr kumimoji="1" lang="ja-JP" altLang="en-US" sz="1400" dirty="0"/>
          </a:p>
        </p:txBody>
      </p:sp>
      <p:sp>
        <p:nvSpPr>
          <p:cNvPr id="22" name="テキスト ボックス 21"/>
          <p:cNvSpPr txBox="1"/>
          <p:nvPr/>
        </p:nvSpPr>
        <p:spPr>
          <a:xfrm>
            <a:off x="2748354" y="6245647"/>
            <a:ext cx="308098" cy="283153"/>
          </a:xfrm>
          <a:prstGeom prst="rect">
            <a:avLst/>
          </a:prstGeom>
          <a:noFill/>
        </p:spPr>
        <p:txBody>
          <a:bodyPr wrap="none" rtlCol="0">
            <a:spAutoFit/>
          </a:bodyPr>
          <a:lstStyle/>
          <a:p>
            <a:r>
              <a:rPr kumimoji="1" lang="en-US" altLang="ja-JP" sz="1400" dirty="0" err="1"/>
              <a:t>nt</a:t>
            </a:r>
            <a:endParaRPr kumimoji="1" lang="ja-JP" altLang="en-US" sz="1400" dirty="0"/>
          </a:p>
        </p:txBody>
      </p:sp>
      <p:sp>
        <p:nvSpPr>
          <p:cNvPr id="23" name="テキスト ボックス 22"/>
          <p:cNvSpPr txBox="1"/>
          <p:nvPr/>
        </p:nvSpPr>
        <p:spPr>
          <a:xfrm>
            <a:off x="2745414" y="5741591"/>
            <a:ext cx="367408" cy="283153"/>
          </a:xfrm>
          <a:prstGeom prst="rect">
            <a:avLst/>
          </a:prstGeom>
          <a:noFill/>
        </p:spPr>
        <p:txBody>
          <a:bodyPr wrap="none" rtlCol="0">
            <a:spAutoFit/>
          </a:bodyPr>
          <a:lstStyle/>
          <a:p>
            <a:r>
              <a:rPr lang="en-US" altLang="ja-JP" sz="1400" dirty="0"/>
              <a:t>21</a:t>
            </a:r>
            <a:endParaRPr kumimoji="1" lang="ja-JP" altLang="en-US" sz="1400" dirty="0"/>
          </a:p>
        </p:txBody>
      </p:sp>
      <p:cxnSp>
        <p:nvCxnSpPr>
          <p:cNvPr id="24" name="直線コネクタ 23"/>
          <p:cNvCxnSpPr/>
          <p:nvPr/>
        </p:nvCxnSpPr>
        <p:spPr>
          <a:xfrm>
            <a:off x="2732810" y="5977360"/>
            <a:ext cx="144016" cy="0"/>
          </a:xfrm>
          <a:prstGeom prst="line">
            <a:avLst/>
          </a:prstGeom>
          <a:effectLst/>
        </p:spPr>
        <p:style>
          <a:lnRef idx="2">
            <a:schemeClr val="dk1"/>
          </a:lnRef>
          <a:fillRef idx="0">
            <a:schemeClr val="dk1"/>
          </a:fillRef>
          <a:effectRef idx="1">
            <a:schemeClr val="dk1"/>
          </a:effectRef>
          <a:fontRef idx="minor">
            <a:schemeClr val="tx1"/>
          </a:fontRef>
        </p:style>
      </p:cxnSp>
      <p:sp>
        <p:nvSpPr>
          <p:cNvPr id="25" name="上下矢印 23"/>
          <p:cNvSpPr/>
          <p:nvPr/>
        </p:nvSpPr>
        <p:spPr>
          <a:xfrm>
            <a:off x="3130993" y="2411758"/>
            <a:ext cx="360045" cy="2335378"/>
          </a:xfrm>
          <a:prstGeom prst="up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6" name="テキスト ボックス 25"/>
          <p:cNvSpPr txBox="1"/>
          <p:nvPr/>
        </p:nvSpPr>
        <p:spPr>
          <a:xfrm>
            <a:off x="3488845" y="5605060"/>
            <a:ext cx="1189821" cy="4247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en-US" altLang="ja-JP" sz="2400" dirty="0"/>
              <a:t>HSATII</a:t>
            </a:r>
            <a:endParaRPr kumimoji="1" lang="ja-JP" altLang="en-US" sz="2400" dirty="0"/>
          </a:p>
        </p:txBody>
      </p:sp>
      <p:sp>
        <p:nvSpPr>
          <p:cNvPr id="27" name="右矢印 10"/>
          <p:cNvSpPr/>
          <p:nvPr/>
        </p:nvSpPr>
        <p:spPr>
          <a:xfrm flipH="1">
            <a:off x="3138960" y="5772908"/>
            <a:ext cx="309219" cy="19874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9" name="テキスト ボックス 28"/>
          <p:cNvSpPr txBox="1"/>
          <p:nvPr/>
        </p:nvSpPr>
        <p:spPr>
          <a:xfrm>
            <a:off x="301043" y="1930595"/>
            <a:ext cx="625191" cy="400110"/>
          </a:xfrm>
          <a:prstGeom prst="rect">
            <a:avLst/>
          </a:prstGeom>
          <a:noFill/>
          <a:ln>
            <a:solidFill>
              <a:schemeClr val="tx1"/>
            </a:solidFill>
          </a:ln>
        </p:spPr>
        <p:txBody>
          <a:bodyPr wrap="square" rtlCol="0">
            <a:spAutoFit/>
          </a:bodyPr>
          <a:lstStyle/>
          <a:p>
            <a:pPr algn="ctr"/>
            <a:r>
              <a:rPr kumimoji="1" lang="en-US" altLang="ja-JP" sz="2000" dirty="0"/>
              <a:t>NB</a:t>
            </a:r>
            <a:endParaRPr kumimoji="1" lang="ja-JP" altLang="en-US" sz="2000" dirty="0"/>
          </a:p>
        </p:txBody>
      </p:sp>
      <p:sp>
        <p:nvSpPr>
          <p:cNvPr id="30" name="テキスト ボックス 29"/>
          <p:cNvSpPr txBox="1"/>
          <p:nvPr/>
        </p:nvSpPr>
        <p:spPr>
          <a:xfrm>
            <a:off x="43853" y="5695554"/>
            <a:ext cx="975619" cy="400110"/>
          </a:xfrm>
          <a:prstGeom prst="rect">
            <a:avLst/>
          </a:prstGeom>
          <a:noFill/>
          <a:ln>
            <a:solidFill>
              <a:schemeClr val="tx1"/>
            </a:solidFill>
          </a:ln>
        </p:spPr>
        <p:txBody>
          <a:bodyPr wrap="square" rtlCol="0">
            <a:spAutoFit/>
          </a:bodyPr>
          <a:lstStyle/>
          <a:p>
            <a:pPr algn="ctr"/>
            <a:r>
              <a:rPr kumimoji="1" lang="en-US" altLang="ja-JP" sz="2000" dirty="0"/>
              <a:t>TRAP</a:t>
            </a:r>
          </a:p>
        </p:txBody>
      </p:sp>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516" y="5736275"/>
            <a:ext cx="1564707" cy="384389"/>
          </a:xfrm>
          <a:prstGeom prst="rect">
            <a:avLst/>
          </a:prstGeom>
          <a:ln w="19050">
            <a:solidFill>
              <a:schemeClr val="tx1"/>
            </a:solidFill>
          </a:ln>
        </p:spPr>
      </p:pic>
      <p:sp>
        <p:nvSpPr>
          <p:cNvPr id="32" name="テキスト ボックス 31"/>
          <p:cNvSpPr txBox="1"/>
          <p:nvPr/>
        </p:nvSpPr>
        <p:spPr>
          <a:xfrm>
            <a:off x="992341" y="1489250"/>
            <a:ext cx="1928733" cy="369332"/>
          </a:xfrm>
          <a:prstGeom prst="rect">
            <a:avLst/>
          </a:prstGeom>
          <a:noFill/>
        </p:spPr>
        <p:txBody>
          <a:bodyPr wrap="none" rtlCol="0">
            <a:spAutoFit/>
          </a:bodyPr>
          <a:lstStyle/>
          <a:p>
            <a:r>
              <a:rPr kumimoji="1" lang="en-US" altLang="ja-JP" dirty="0"/>
              <a:t> Normal  Cancer</a:t>
            </a:r>
            <a:endParaRPr kumimoji="1" lang="ja-JP" altLang="en-US" dirty="0"/>
          </a:p>
        </p:txBody>
      </p:sp>
      <p:sp>
        <p:nvSpPr>
          <p:cNvPr id="33" name="タイトル 1"/>
          <p:cNvSpPr txBox="1">
            <a:spLocks/>
          </p:cNvSpPr>
          <p:nvPr/>
        </p:nvSpPr>
        <p:spPr>
          <a:xfrm>
            <a:off x="0" y="-1"/>
            <a:ext cx="9144000" cy="1086065"/>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a:t>HSATII RNA is condensed and aligned in same length by TRAP method </a:t>
            </a:r>
            <a:endParaRPr lang="ja-JP" altLang="en-US" sz="3200" dirty="0"/>
          </a:p>
        </p:txBody>
      </p:sp>
    </p:spTree>
    <p:extLst>
      <p:ext uri="{BB962C8B-B14F-4D97-AF65-F5344CB8AC3E}">
        <p14:creationId xmlns:p14="http://schemas.microsoft.com/office/powerpoint/2010/main" val="195488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0765" y="1674801"/>
            <a:ext cx="4748775" cy="1574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pic>
        <p:nvPicPr>
          <p:cNvPr id="3" name="図 299" descr="QX200 Droplet Digital PCR システム | | バイオ・ラッド - Internet Explorer"/>
          <p:cNvPicPr>
            <a:picLocks noChangeAspect="1"/>
          </p:cNvPicPr>
          <p:nvPr/>
        </p:nvPicPr>
        <p:blipFill>
          <a:blip r:embed="rId2">
            <a:extLst>
              <a:ext uri="{28A0092B-C50C-407E-A947-70E740481C1C}">
                <a14:useLocalDpi xmlns:a14="http://schemas.microsoft.com/office/drawing/2010/main" val="0"/>
              </a:ext>
            </a:extLst>
          </a:blip>
          <a:srcRect l="1933" t="37711" r="49033" b="38333"/>
          <a:stretch>
            <a:fillRect/>
          </a:stretch>
        </p:blipFill>
        <p:spPr bwMode="auto">
          <a:xfrm>
            <a:off x="187912" y="1763409"/>
            <a:ext cx="2438397" cy="119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25775" r="25159"/>
          <a:stretch>
            <a:fillRect/>
          </a:stretch>
        </p:blipFill>
        <p:spPr bwMode="auto">
          <a:xfrm>
            <a:off x="2932474" y="1842238"/>
            <a:ext cx="1365882" cy="10363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テキスト ボックス 4"/>
          <p:cNvSpPr txBox="1"/>
          <p:nvPr/>
        </p:nvSpPr>
        <p:spPr>
          <a:xfrm>
            <a:off x="2675094" y="2914145"/>
            <a:ext cx="1715533" cy="253916"/>
          </a:xfrm>
          <a:prstGeom prst="rect">
            <a:avLst/>
          </a:prstGeom>
          <a:noFill/>
        </p:spPr>
        <p:txBody>
          <a:bodyPr wrap="none">
            <a:spAutoFit/>
          </a:bodyPr>
          <a:lstStyle/>
          <a:p>
            <a:pPr algn="r">
              <a:defRPr/>
            </a:pPr>
            <a:r>
              <a:rPr lang="en-US" altLang="ja-JP" sz="1050" dirty="0"/>
              <a:t>Bio-Rad Laboratories, </a:t>
            </a:r>
            <a:r>
              <a:rPr lang="en-US" altLang="ja-JP" sz="1050" dirty="0" err="1"/>
              <a:t>Inc</a:t>
            </a:r>
            <a:endParaRPr lang="ja-JP" altLang="en-US" sz="1050" dirty="0"/>
          </a:p>
        </p:txBody>
      </p:sp>
      <p:sp>
        <p:nvSpPr>
          <p:cNvPr id="6" name="タイトル 1"/>
          <p:cNvSpPr txBox="1">
            <a:spLocks/>
          </p:cNvSpPr>
          <p:nvPr/>
        </p:nvSpPr>
        <p:spPr>
          <a:xfrm>
            <a:off x="0" y="-1"/>
            <a:ext cx="9144000" cy="1013255"/>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a:t>Droplet digital PCR is suitable for accurate quantitation of minute sample </a:t>
            </a:r>
            <a:endParaRPr lang="ja-JP" altLang="en-US" sz="32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064" y="2362531"/>
            <a:ext cx="3958425" cy="324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5524577" y="1542796"/>
            <a:ext cx="2905242" cy="646331"/>
          </a:xfrm>
          <a:prstGeom prst="rect">
            <a:avLst/>
          </a:prstGeom>
          <a:noFill/>
          <a:ln>
            <a:solidFill>
              <a:schemeClr val="tx1"/>
            </a:solidFill>
          </a:ln>
        </p:spPr>
        <p:txBody>
          <a:bodyPr wrap="square" rtlCol="0">
            <a:spAutoFit/>
          </a:bodyPr>
          <a:lstStyle/>
          <a:p>
            <a:r>
              <a:rPr lang="en-US" altLang="ja-JP" dirty="0"/>
              <a:t>Low CV in digital PCR </a:t>
            </a:r>
          </a:p>
          <a:p>
            <a:r>
              <a:rPr lang="en-US" altLang="ja-JP" dirty="0"/>
              <a:t>in measuring HSATII RNA</a:t>
            </a:r>
            <a:endParaRPr kumimoji="1" lang="ja-JP" altLang="en-US" dirty="0"/>
          </a:p>
        </p:txBody>
      </p:sp>
      <p:sp>
        <p:nvSpPr>
          <p:cNvPr id="11" name="テキスト ボックス 10"/>
          <p:cNvSpPr txBox="1"/>
          <p:nvPr/>
        </p:nvSpPr>
        <p:spPr>
          <a:xfrm>
            <a:off x="80765" y="1349773"/>
            <a:ext cx="2146742" cy="369332"/>
          </a:xfrm>
          <a:prstGeom prst="rect">
            <a:avLst/>
          </a:prstGeom>
          <a:noFill/>
        </p:spPr>
        <p:txBody>
          <a:bodyPr wrap="none" rtlCol="0">
            <a:spAutoFit/>
          </a:bodyPr>
          <a:lstStyle/>
          <a:p>
            <a:r>
              <a:rPr kumimoji="1" lang="en-US" altLang="ja-JP" dirty="0"/>
              <a:t>Droplet digital PCR</a:t>
            </a:r>
            <a:endParaRPr kumimoji="1" lang="ja-JP" altLang="en-US" dirty="0"/>
          </a:p>
        </p:txBody>
      </p:sp>
      <p:pic>
        <p:nvPicPr>
          <p:cNvPr id="14" name="図 13"/>
          <p:cNvPicPr>
            <a:picLocks noChangeAspect="1"/>
          </p:cNvPicPr>
          <p:nvPr/>
        </p:nvPicPr>
        <p:blipFill>
          <a:blip r:embed="rId5"/>
          <a:stretch>
            <a:fillRect/>
          </a:stretch>
        </p:blipFill>
        <p:spPr>
          <a:xfrm>
            <a:off x="495119" y="3568646"/>
            <a:ext cx="3464775" cy="2910267"/>
          </a:xfrm>
          <a:prstGeom prst="rect">
            <a:avLst/>
          </a:prstGeom>
        </p:spPr>
      </p:pic>
      <p:sp>
        <p:nvSpPr>
          <p:cNvPr id="16" name="正方形/長方形 15"/>
          <p:cNvSpPr/>
          <p:nvPr/>
        </p:nvSpPr>
        <p:spPr>
          <a:xfrm>
            <a:off x="5722654" y="2360397"/>
            <a:ext cx="2707165" cy="2506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048" t="-486" r="13772" b="21200"/>
          <a:stretch/>
        </p:blipFill>
        <p:spPr bwMode="auto">
          <a:xfrm flipH="1">
            <a:off x="5985875" y="2400327"/>
            <a:ext cx="2659279" cy="257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5847317" y="5133102"/>
            <a:ext cx="2707165" cy="523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541310" y="5172223"/>
            <a:ext cx="1676324" cy="369332"/>
          </a:xfrm>
          <a:prstGeom prst="rect">
            <a:avLst/>
          </a:prstGeom>
          <a:solidFill>
            <a:schemeClr val="bg1"/>
          </a:solidFill>
        </p:spPr>
        <p:txBody>
          <a:bodyPr wrap="square" rtlCol="0">
            <a:spAutoFit/>
          </a:bodyPr>
          <a:lstStyle/>
          <a:p>
            <a:r>
              <a:rPr kumimoji="1" lang="en-US" altLang="ja-JP" dirty="0" err="1"/>
              <a:t>Realtime</a:t>
            </a:r>
            <a:r>
              <a:rPr kumimoji="1" lang="en-US" altLang="ja-JP" dirty="0"/>
              <a:t> PCR</a:t>
            </a:r>
            <a:endParaRPr kumimoji="1" lang="ja-JP" altLang="en-US" dirty="0"/>
          </a:p>
        </p:txBody>
      </p:sp>
      <p:sp>
        <p:nvSpPr>
          <p:cNvPr id="13" name="テキスト ボックス 12"/>
          <p:cNvSpPr txBox="1"/>
          <p:nvPr/>
        </p:nvSpPr>
        <p:spPr>
          <a:xfrm>
            <a:off x="6112601" y="5541695"/>
            <a:ext cx="838691" cy="369332"/>
          </a:xfrm>
          <a:prstGeom prst="rect">
            <a:avLst/>
          </a:prstGeom>
          <a:noFill/>
        </p:spPr>
        <p:txBody>
          <a:bodyPr wrap="none" rtlCol="0">
            <a:spAutoFit/>
          </a:bodyPr>
          <a:lstStyle/>
          <a:p>
            <a:r>
              <a:rPr kumimoji="1" lang="en-US" altLang="ja-JP" dirty="0"/>
              <a:t>47.5%</a:t>
            </a:r>
            <a:endParaRPr kumimoji="1" lang="ja-JP" altLang="en-US" dirty="0"/>
          </a:p>
        </p:txBody>
      </p:sp>
      <p:sp>
        <p:nvSpPr>
          <p:cNvPr id="12" name="テキスト ボックス 11"/>
          <p:cNvSpPr txBox="1"/>
          <p:nvPr/>
        </p:nvSpPr>
        <p:spPr>
          <a:xfrm>
            <a:off x="7443667" y="5575613"/>
            <a:ext cx="821572" cy="369332"/>
          </a:xfrm>
          <a:prstGeom prst="rect">
            <a:avLst/>
          </a:prstGeom>
          <a:noFill/>
        </p:spPr>
        <p:txBody>
          <a:bodyPr wrap="none" rtlCol="0">
            <a:spAutoFit/>
          </a:bodyPr>
          <a:lstStyle/>
          <a:p>
            <a:r>
              <a:rPr kumimoji="1" lang="en-US" altLang="ja-JP" dirty="0"/>
              <a:t>11.3%</a:t>
            </a:r>
            <a:endParaRPr kumimoji="1" lang="ja-JP" altLang="en-US" dirty="0"/>
          </a:p>
        </p:txBody>
      </p:sp>
      <p:sp>
        <p:nvSpPr>
          <p:cNvPr id="9" name="テキスト ボックス 8"/>
          <p:cNvSpPr txBox="1"/>
          <p:nvPr/>
        </p:nvSpPr>
        <p:spPr>
          <a:xfrm>
            <a:off x="7194377" y="5156834"/>
            <a:ext cx="1625389" cy="400110"/>
          </a:xfrm>
          <a:prstGeom prst="rect">
            <a:avLst/>
          </a:prstGeom>
          <a:solidFill>
            <a:schemeClr val="bg1"/>
          </a:solidFill>
        </p:spPr>
        <p:txBody>
          <a:bodyPr wrap="square" rtlCol="0">
            <a:spAutoFit/>
          </a:bodyPr>
          <a:lstStyle/>
          <a:p>
            <a:r>
              <a:rPr kumimoji="1" lang="en-US" altLang="ja-JP" sz="2000" b="1" dirty="0">
                <a:solidFill>
                  <a:srgbClr val="FF0000"/>
                </a:solidFill>
              </a:rPr>
              <a:t>Digital PCR</a:t>
            </a:r>
            <a:endParaRPr kumimoji="1" lang="ja-JP" altLang="en-US" sz="2000" b="1" dirty="0">
              <a:solidFill>
                <a:srgbClr val="FF0000"/>
              </a:solidFill>
            </a:endParaRPr>
          </a:p>
        </p:txBody>
      </p:sp>
    </p:spTree>
    <p:extLst>
      <p:ext uri="{BB962C8B-B14F-4D97-AF65-F5344CB8AC3E}">
        <p14:creationId xmlns:p14="http://schemas.microsoft.com/office/powerpoint/2010/main" val="2716118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830471844"/>
              </p:ext>
            </p:extLst>
          </p:nvPr>
        </p:nvGraphicFramePr>
        <p:xfrm>
          <a:off x="526815" y="1556792"/>
          <a:ext cx="7717593" cy="3566160"/>
        </p:xfrm>
        <a:graphic>
          <a:graphicData uri="http://schemas.openxmlformats.org/drawingml/2006/table">
            <a:tbl>
              <a:tblPr firstRow="1" bandRow="1">
                <a:tableStyleId>{21E4AEA4-8DFA-4A89-87EB-49C32662AFE0}</a:tableStyleId>
              </a:tblPr>
              <a:tblGrid>
                <a:gridCol w="2469773">
                  <a:extLst>
                    <a:ext uri="{9D8B030D-6E8A-4147-A177-3AD203B41FA5}">
                      <a16:colId xmlns:a16="http://schemas.microsoft.com/office/drawing/2014/main" val="20000"/>
                    </a:ext>
                  </a:extLst>
                </a:gridCol>
                <a:gridCol w="1994053">
                  <a:extLst>
                    <a:ext uri="{9D8B030D-6E8A-4147-A177-3AD203B41FA5}">
                      <a16:colId xmlns:a16="http://schemas.microsoft.com/office/drawing/2014/main" val="20001"/>
                    </a:ext>
                  </a:extLst>
                </a:gridCol>
                <a:gridCol w="1918030">
                  <a:extLst>
                    <a:ext uri="{9D8B030D-6E8A-4147-A177-3AD203B41FA5}">
                      <a16:colId xmlns:a16="http://schemas.microsoft.com/office/drawing/2014/main" val="20002"/>
                    </a:ext>
                  </a:extLst>
                </a:gridCol>
                <a:gridCol w="1335737">
                  <a:extLst>
                    <a:ext uri="{9D8B030D-6E8A-4147-A177-3AD203B41FA5}">
                      <a16:colId xmlns:a16="http://schemas.microsoft.com/office/drawing/2014/main" val="20003"/>
                    </a:ext>
                  </a:extLst>
                </a:gridCol>
              </a:tblGrid>
              <a:tr h="370840">
                <a:tc>
                  <a:txBody>
                    <a:bodyPr/>
                    <a:lstStyle/>
                    <a:p>
                      <a:pPr algn="ctr"/>
                      <a:endParaRPr kumimoji="1" lang="ja-JP" alt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sz="2400" dirty="0"/>
                        <a:t>Control</a:t>
                      </a:r>
                    </a:p>
                    <a:p>
                      <a:pPr algn="ctr"/>
                      <a:r>
                        <a:rPr kumimoji="1" lang="ja-JP" altLang="en-US" sz="2400" dirty="0"/>
                        <a:t> </a:t>
                      </a:r>
                      <a:r>
                        <a:rPr kumimoji="1" lang="en-US" altLang="ja-JP" sz="2400" dirty="0"/>
                        <a:t>(n = 20)</a:t>
                      </a:r>
                    </a:p>
                  </a:txBody>
                  <a:tcPr>
                    <a:lnT w="12700" cap="flat" cmpd="sng" algn="ctr">
                      <a:solidFill>
                        <a:schemeClr val="tx1"/>
                      </a:solidFill>
                      <a:prstDash val="solid"/>
                      <a:round/>
                      <a:headEnd type="none" w="med" len="med"/>
                      <a:tailEnd type="none" w="med" len="med"/>
                    </a:lnT>
                  </a:tcPr>
                </a:tc>
                <a:tc>
                  <a:txBody>
                    <a:bodyPr/>
                    <a:lstStyle/>
                    <a:p>
                      <a:pPr algn="ctr"/>
                      <a:r>
                        <a:rPr kumimoji="1" lang="en-US" altLang="ja-JP" sz="2400" dirty="0"/>
                        <a:t>Cancer</a:t>
                      </a:r>
                      <a:r>
                        <a:rPr kumimoji="1" lang="ja-JP" altLang="en-US" sz="2400" dirty="0"/>
                        <a:t> </a:t>
                      </a:r>
                      <a:endParaRPr kumimoji="1" lang="en-US" altLang="ja-JP" sz="2400" dirty="0"/>
                    </a:p>
                    <a:p>
                      <a:pPr algn="ctr"/>
                      <a:r>
                        <a:rPr kumimoji="1" lang="en-US" altLang="ja-JP" sz="2400" dirty="0"/>
                        <a:t>(n = 20)</a:t>
                      </a:r>
                      <a:endParaRPr kumimoji="1" lang="ja-JP" altLang="en-US" sz="2400" dirty="0"/>
                    </a:p>
                  </a:txBody>
                  <a:tcPr>
                    <a:lnT w="12700" cap="flat" cmpd="sng" algn="ctr">
                      <a:solidFill>
                        <a:schemeClr val="tx1"/>
                      </a:solidFill>
                      <a:prstDash val="solid"/>
                      <a:round/>
                      <a:headEnd type="none" w="med" len="med"/>
                      <a:tailEnd type="none" w="med" len="med"/>
                    </a:lnT>
                  </a:tcPr>
                </a:tc>
                <a:tc>
                  <a:txBody>
                    <a:bodyPr/>
                    <a:lstStyle/>
                    <a:p>
                      <a:pPr algn="ctr"/>
                      <a:r>
                        <a:rPr kumimoji="1" lang="en-US" altLang="ja-JP" sz="2400" dirty="0"/>
                        <a:t>P</a:t>
                      </a:r>
                      <a:r>
                        <a:rPr kumimoji="1" lang="ja-JP" altLang="en-US" sz="2400" dirty="0"/>
                        <a:t> </a:t>
                      </a:r>
                      <a:r>
                        <a:rPr kumimoji="1" lang="en-US" altLang="ja-JP" sz="2400" dirty="0"/>
                        <a:t>value</a:t>
                      </a:r>
                      <a:endParaRPr kumimoji="1" lang="ja-JP" altLang="en-US" sz="24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gn="ctr"/>
                      <a:r>
                        <a:rPr kumimoji="1" lang="en-US" altLang="ja-JP" sz="2400" dirty="0"/>
                        <a:t>Age</a:t>
                      </a:r>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sz="2400" dirty="0"/>
                        <a:t>64.55</a:t>
                      </a:r>
                      <a:endParaRPr kumimoji="1" lang="ja-JP" altLang="en-US" sz="2400" dirty="0"/>
                    </a:p>
                  </a:txBody>
                  <a:tcPr/>
                </a:tc>
                <a:tc>
                  <a:txBody>
                    <a:bodyPr/>
                    <a:lstStyle/>
                    <a:p>
                      <a:pPr algn="ctr"/>
                      <a:r>
                        <a:rPr kumimoji="1" lang="en-US" altLang="ja-JP" sz="2400" dirty="0"/>
                        <a:t>67.4</a:t>
                      </a:r>
                      <a:endParaRPr kumimoji="1" lang="ja-JP" altLang="en-US" sz="2400" dirty="0"/>
                    </a:p>
                  </a:txBody>
                  <a:tcPr/>
                </a:tc>
                <a:tc>
                  <a:txBody>
                    <a:bodyPr/>
                    <a:lstStyle/>
                    <a:p>
                      <a:pPr algn="ctr"/>
                      <a:r>
                        <a:rPr kumimoji="1" lang="en-US" altLang="ja-JP" sz="2400" dirty="0"/>
                        <a:t>0.44</a:t>
                      </a:r>
                      <a:endParaRPr kumimoji="1" lang="ja-JP" altLang="en-US" sz="2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algn="ctr"/>
                      <a:r>
                        <a:rPr kumimoji="1" lang="en-US" altLang="ja-JP" sz="2400" dirty="0"/>
                        <a:t>Sex(M:F)</a:t>
                      </a:r>
                      <a:endParaRPr kumimoji="1" lang="ja-JP" altLang="en-US" sz="2400" dirty="0"/>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sz="2400" dirty="0"/>
                        <a:t>13:7</a:t>
                      </a:r>
                      <a:endParaRPr kumimoji="1" lang="ja-JP" altLang="en-US" sz="2400" dirty="0"/>
                    </a:p>
                  </a:txBody>
                  <a:tcPr/>
                </a:tc>
                <a:tc>
                  <a:txBody>
                    <a:bodyPr/>
                    <a:lstStyle/>
                    <a:p>
                      <a:pPr algn="ctr"/>
                      <a:r>
                        <a:rPr kumimoji="1" lang="en-US" altLang="ja-JP" sz="2400" dirty="0"/>
                        <a:t>11:9</a:t>
                      </a:r>
                      <a:endParaRPr kumimoji="1" lang="ja-JP" altLang="en-US" sz="2400" dirty="0"/>
                    </a:p>
                  </a:txBody>
                  <a:tcPr/>
                </a:tc>
                <a:tc>
                  <a:txBody>
                    <a:bodyPr/>
                    <a:lstStyle/>
                    <a:p>
                      <a:pPr algn="ctr"/>
                      <a:r>
                        <a:rPr kumimoji="1" lang="en-US" altLang="ja-JP" sz="2400" dirty="0"/>
                        <a:t>0.52</a:t>
                      </a:r>
                      <a:endParaRPr kumimoji="1" lang="ja-JP" altLang="en-US" sz="2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kumimoji="1" lang="en-US" altLang="ja-JP" sz="2400" dirty="0"/>
                        <a:t>CEA (ng/ml)</a:t>
                      </a:r>
                      <a:endParaRPr kumimoji="1" lang="ja-JP" altLang="en-US" sz="2400" dirty="0"/>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sz="2400" dirty="0"/>
                        <a:t>2.9</a:t>
                      </a:r>
                      <a:endParaRPr kumimoji="1" lang="ja-JP" altLang="en-US" sz="2400" dirty="0"/>
                    </a:p>
                  </a:txBody>
                  <a:tcPr/>
                </a:tc>
                <a:tc>
                  <a:txBody>
                    <a:bodyPr/>
                    <a:lstStyle/>
                    <a:p>
                      <a:pPr algn="ctr"/>
                      <a:r>
                        <a:rPr kumimoji="1" lang="en-US" altLang="ja-JP" sz="2400" dirty="0"/>
                        <a:t>3.75</a:t>
                      </a:r>
                      <a:endParaRPr kumimoji="1" lang="ja-JP" altLang="en-US" sz="2400" dirty="0"/>
                    </a:p>
                  </a:txBody>
                  <a:tcPr/>
                </a:tc>
                <a:tc>
                  <a:txBody>
                    <a:bodyPr/>
                    <a:lstStyle/>
                    <a:p>
                      <a:pPr algn="ctr"/>
                      <a:r>
                        <a:rPr kumimoji="1" lang="en-US" altLang="ja-JP" sz="2400" dirty="0"/>
                        <a:t>0.17</a:t>
                      </a:r>
                      <a:endParaRPr kumimoji="1" lang="ja-JP" altLang="en-US" sz="2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36592">
                <a:tc>
                  <a:txBody>
                    <a:bodyPr/>
                    <a:lstStyle/>
                    <a:p>
                      <a:pPr algn="ctr"/>
                      <a:r>
                        <a:rPr kumimoji="1" lang="en-US" altLang="ja-JP" sz="2400" dirty="0"/>
                        <a:t>CA19-9 (U/ml)</a:t>
                      </a:r>
                      <a:endParaRPr kumimoji="1" lang="ja-JP" altLang="en-US" sz="2400" dirty="0"/>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sz="2400" dirty="0"/>
                        <a:t>23.5</a:t>
                      </a:r>
                      <a:endParaRPr kumimoji="1" lang="ja-JP" altLang="en-US" sz="2400" dirty="0"/>
                    </a:p>
                  </a:txBody>
                  <a:tcPr/>
                </a:tc>
                <a:tc>
                  <a:txBody>
                    <a:bodyPr/>
                    <a:lstStyle/>
                    <a:p>
                      <a:pPr algn="ctr"/>
                      <a:r>
                        <a:rPr kumimoji="1" lang="en-US" altLang="ja-JP" sz="2400" dirty="0"/>
                        <a:t>281</a:t>
                      </a:r>
                      <a:endParaRPr kumimoji="1" lang="ja-JP" altLang="en-US" sz="2400" dirty="0"/>
                    </a:p>
                  </a:txBody>
                  <a:tcPr/>
                </a:tc>
                <a:tc>
                  <a:txBody>
                    <a:bodyPr/>
                    <a:lstStyle/>
                    <a:p>
                      <a:pPr algn="ctr"/>
                      <a:r>
                        <a:rPr kumimoji="1" lang="en-US" altLang="ja-JP" sz="2400" dirty="0"/>
                        <a:t>0.02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pPr algn="ctr"/>
                      <a:r>
                        <a:rPr kumimoji="1" lang="en-US" altLang="ja-JP" sz="2400" dirty="0"/>
                        <a:t>Tumor</a:t>
                      </a:r>
                      <a:r>
                        <a:rPr kumimoji="1" lang="ja-JP" altLang="en-US" sz="2400" dirty="0"/>
                        <a:t> </a:t>
                      </a:r>
                      <a:r>
                        <a:rPr kumimoji="1" lang="en-US" altLang="ja-JP" sz="2400" dirty="0"/>
                        <a:t>size</a:t>
                      </a:r>
                      <a:r>
                        <a:rPr kumimoji="1" lang="ja-JP" altLang="en-US" sz="2400" dirty="0"/>
                        <a:t> </a:t>
                      </a:r>
                      <a:r>
                        <a:rPr kumimoji="1" lang="en-US" altLang="ja-JP" sz="2400" dirty="0"/>
                        <a:t>(cm)</a:t>
                      </a:r>
                      <a:endParaRPr kumimoji="1" lang="ja-JP" altLang="en-US" sz="2400" dirty="0"/>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sz="2400" dirty="0"/>
                        <a:t>N.A.</a:t>
                      </a:r>
                      <a:endParaRPr kumimoji="1" lang="ja-JP" altLang="en-US" sz="2400" dirty="0"/>
                    </a:p>
                  </a:txBody>
                  <a:tcPr/>
                </a:tc>
                <a:tc>
                  <a:txBody>
                    <a:bodyPr/>
                    <a:lstStyle/>
                    <a:p>
                      <a:pPr algn="ctr"/>
                      <a:r>
                        <a:rPr kumimoji="1" lang="en-US" altLang="ja-JP" sz="2400" dirty="0"/>
                        <a:t>3.25</a:t>
                      </a:r>
                    </a:p>
                  </a:txBody>
                  <a:tcPr/>
                </a:tc>
                <a:tc>
                  <a:txBody>
                    <a:bodyPr/>
                    <a:lstStyle/>
                    <a:p>
                      <a:pPr algn="ctr"/>
                      <a:endParaRPr kumimoji="1" lang="ja-JP" altLang="en-US" sz="2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pPr algn="ctr"/>
                      <a:r>
                        <a:rPr kumimoji="1" lang="en-US" altLang="ja-JP" sz="2400" dirty="0"/>
                        <a:t>Stage</a:t>
                      </a:r>
                      <a:endParaRPr kumimoji="1" lang="ja-JP" alt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2400" dirty="0"/>
                        <a:t>N.A.</a:t>
                      </a:r>
                      <a:endParaRPr kumimoji="1" lang="ja-JP" altLang="en-US" sz="2400" dirty="0"/>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sz="2400" dirty="0"/>
                        <a:t>I~III:3 IV:17 </a:t>
                      </a:r>
                      <a:r>
                        <a:rPr kumimoji="1" lang="en-US" altLang="ja-JP" sz="2400" baseline="0" dirty="0"/>
                        <a:t> </a:t>
                      </a:r>
                      <a:endParaRPr kumimoji="1" lang="ja-JP" altLang="en-US" sz="2400" dirty="0"/>
                    </a:p>
                  </a:txBody>
                  <a:tcPr>
                    <a:lnB w="12700" cap="flat" cmpd="sng" algn="ctr">
                      <a:solidFill>
                        <a:schemeClr val="tx1"/>
                      </a:solidFill>
                      <a:prstDash val="solid"/>
                      <a:round/>
                      <a:headEnd type="none" w="med" len="med"/>
                      <a:tailEnd type="none" w="med" len="med"/>
                    </a:lnB>
                  </a:tcPr>
                </a:tc>
                <a:tc>
                  <a:txBody>
                    <a:bodyPr/>
                    <a:lstStyle/>
                    <a:p>
                      <a:pPr algn="ctr"/>
                      <a:endParaRPr kumimoji="1" lang="ja-JP" alt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タイトル 1"/>
          <p:cNvSpPr txBox="1">
            <a:spLocks/>
          </p:cNvSpPr>
          <p:nvPr/>
        </p:nvSpPr>
        <p:spPr>
          <a:xfrm>
            <a:off x="0" y="0"/>
            <a:ext cx="9144000" cy="764704"/>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a:t>HSATII RNA</a:t>
            </a:r>
            <a:r>
              <a:rPr lang="ja-JP" altLang="en-US" sz="3200" dirty="0"/>
              <a:t> </a:t>
            </a:r>
            <a:r>
              <a:rPr lang="en-US" altLang="ja-JP" sz="3200" dirty="0"/>
              <a:t>measurement in patient’s serum</a:t>
            </a:r>
            <a:endParaRPr lang="ja-JP" altLang="en-US" sz="3200" dirty="0"/>
          </a:p>
        </p:txBody>
      </p:sp>
      <p:sp>
        <p:nvSpPr>
          <p:cNvPr id="4" name="テキスト ボックス 3"/>
          <p:cNvSpPr txBox="1"/>
          <p:nvPr/>
        </p:nvSpPr>
        <p:spPr>
          <a:xfrm>
            <a:off x="3635896" y="980728"/>
            <a:ext cx="1782667" cy="461665"/>
          </a:xfrm>
          <a:prstGeom prst="rect">
            <a:avLst/>
          </a:prstGeom>
          <a:noFill/>
          <a:ln>
            <a:solidFill>
              <a:schemeClr val="tx1"/>
            </a:solidFill>
          </a:ln>
        </p:spPr>
        <p:txBody>
          <a:bodyPr wrap="none" rtlCol="0">
            <a:spAutoFit/>
          </a:bodyPr>
          <a:lstStyle/>
          <a:p>
            <a:pPr algn="ctr"/>
            <a:r>
              <a:rPr kumimoji="1" lang="en-US" altLang="ja-JP" sz="2400" dirty="0"/>
              <a:t>Training set</a:t>
            </a:r>
            <a:endParaRPr kumimoji="1" lang="ja-JP" altLang="en-US" sz="2400" dirty="0"/>
          </a:p>
        </p:txBody>
      </p:sp>
      <p:sp>
        <p:nvSpPr>
          <p:cNvPr id="7" name="テキスト ボックス 6"/>
          <p:cNvSpPr txBox="1"/>
          <p:nvPr/>
        </p:nvSpPr>
        <p:spPr>
          <a:xfrm>
            <a:off x="526815" y="5457840"/>
            <a:ext cx="8507585" cy="646331"/>
          </a:xfrm>
          <a:prstGeom prst="rect">
            <a:avLst/>
          </a:prstGeom>
          <a:noFill/>
        </p:spPr>
        <p:txBody>
          <a:bodyPr wrap="none" rtlCol="0">
            <a:spAutoFit/>
          </a:bodyPr>
          <a:lstStyle/>
          <a:p>
            <a:r>
              <a:rPr lang="en-US" altLang="ja-JP" dirty="0"/>
              <a:t>Patients who were hospitalized or outpatient clinic f</a:t>
            </a:r>
            <a:r>
              <a:rPr kumimoji="1" lang="en-US" altLang="ja-JP" dirty="0"/>
              <a:t>rom Mar. 2014 to Apr. 2015 </a:t>
            </a:r>
          </a:p>
          <a:p>
            <a:r>
              <a:rPr kumimoji="1" lang="en-US" altLang="ja-JP" dirty="0"/>
              <a:t>RNAs were extracted from 400</a:t>
            </a:r>
            <a:r>
              <a:rPr lang="ja-JP" altLang="en-US" dirty="0"/>
              <a:t> </a:t>
            </a:r>
            <a:r>
              <a:rPr kumimoji="1" lang="en-US" altLang="ja-JP" dirty="0"/>
              <a:t>µl serum</a:t>
            </a:r>
            <a:endParaRPr kumimoji="1" lang="ja-JP" altLang="en-US" dirty="0"/>
          </a:p>
        </p:txBody>
      </p:sp>
    </p:spTree>
    <p:extLst>
      <p:ext uri="{BB962C8B-B14F-4D97-AF65-F5344CB8AC3E}">
        <p14:creationId xmlns:p14="http://schemas.microsoft.com/office/powerpoint/2010/main" val="269029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1"/>
            <a:ext cx="9144000" cy="1118989"/>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t>HSATII RNA is highly detected  in cancer patient in the training set</a:t>
            </a:r>
            <a:endParaRPr lang="ja-JP" altLang="en-US" sz="3600" dirty="0"/>
          </a:p>
        </p:txBody>
      </p:sp>
      <p:grpSp>
        <p:nvGrpSpPr>
          <p:cNvPr id="14" name="グループ化 13"/>
          <p:cNvGrpSpPr/>
          <p:nvPr/>
        </p:nvGrpSpPr>
        <p:grpSpPr>
          <a:xfrm>
            <a:off x="467544" y="1491453"/>
            <a:ext cx="8465229" cy="4528484"/>
            <a:chOff x="644676" y="1632629"/>
            <a:chExt cx="8465229" cy="4528484"/>
          </a:xfrm>
        </p:grpSpPr>
        <p:grpSp>
          <p:nvGrpSpPr>
            <p:cNvPr id="5" name="グループ化 4"/>
            <p:cNvGrpSpPr/>
            <p:nvPr/>
          </p:nvGrpSpPr>
          <p:grpSpPr>
            <a:xfrm>
              <a:off x="644676" y="1632629"/>
              <a:ext cx="7959772" cy="4369990"/>
              <a:chOff x="467544" y="1229544"/>
              <a:chExt cx="7959772" cy="436999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5688" t="13094" r="2088" b="24283"/>
              <a:stretch/>
            </p:blipFill>
            <p:spPr>
              <a:xfrm>
                <a:off x="467544" y="1288554"/>
                <a:ext cx="7959772" cy="4310980"/>
              </a:xfrm>
              <a:prstGeom prst="rect">
                <a:avLst/>
              </a:prstGeom>
            </p:spPr>
          </p:pic>
          <p:sp>
            <p:nvSpPr>
              <p:cNvPr id="3" name="正方形/長方形 2"/>
              <p:cNvSpPr/>
              <p:nvPr/>
            </p:nvSpPr>
            <p:spPr>
              <a:xfrm>
                <a:off x="467544" y="1376772"/>
                <a:ext cx="360040" cy="32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499992" y="1229544"/>
                <a:ext cx="360040" cy="32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a:xfrm>
              <a:off x="7010320" y="4293096"/>
              <a:ext cx="100453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flipH="1">
              <a:off x="5915262" y="5699448"/>
              <a:ext cx="3194643" cy="461665"/>
            </a:xfrm>
            <a:prstGeom prst="rect">
              <a:avLst/>
            </a:prstGeom>
            <a:noFill/>
          </p:spPr>
          <p:txBody>
            <a:bodyPr wrap="square" rtlCol="0">
              <a:spAutoFit/>
            </a:bodyPr>
            <a:lstStyle/>
            <a:p>
              <a:r>
                <a:rPr kumimoji="1" lang="en-US" altLang="ja-JP" sz="2400" dirty="0">
                  <a:solidFill>
                    <a:srgbClr val="0070C0"/>
                  </a:solidFill>
                </a:rPr>
                <a:t>CA19-9</a:t>
              </a:r>
              <a:r>
                <a:rPr kumimoji="1" lang="en-US" altLang="ja-JP" sz="2400" dirty="0"/>
                <a:t>  </a:t>
              </a:r>
              <a:r>
                <a:rPr kumimoji="1" lang="en-US" altLang="ja-JP" sz="2400" dirty="0">
                  <a:solidFill>
                    <a:srgbClr val="FF0000"/>
                  </a:solidFill>
                </a:rPr>
                <a:t>HSATII</a:t>
              </a:r>
              <a:endParaRPr kumimoji="1" lang="ja-JP" altLang="en-US" sz="2400" dirty="0">
                <a:solidFill>
                  <a:srgbClr val="FF0000"/>
                </a:solidFill>
              </a:endParaRPr>
            </a:p>
          </p:txBody>
        </p:sp>
        <p:sp>
          <p:nvSpPr>
            <p:cNvPr id="10" name="テキスト ボックス 9"/>
            <p:cNvSpPr txBox="1"/>
            <p:nvPr/>
          </p:nvSpPr>
          <p:spPr>
            <a:xfrm>
              <a:off x="6620353" y="4365104"/>
              <a:ext cx="1784463" cy="830997"/>
            </a:xfrm>
            <a:prstGeom prst="rect">
              <a:avLst/>
            </a:prstGeom>
            <a:noFill/>
          </p:spPr>
          <p:txBody>
            <a:bodyPr wrap="none" rtlCol="0">
              <a:spAutoFit/>
            </a:bodyPr>
            <a:lstStyle/>
            <a:p>
              <a:r>
                <a:rPr kumimoji="1" lang="en-US" altLang="ja-JP" sz="2400" dirty="0">
                  <a:solidFill>
                    <a:srgbClr val="0070C0"/>
                  </a:solidFill>
                </a:rPr>
                <a:t>AUC = 0.80</a:t>
              </a:r>
            </a:p>
            <a:p>
              <a:r>
                <a:rPr lang="en-US" altLang="ja-JP" sz="2400" dirty="0">
                  <a:solidFill>
                    <a:srgbClr val="FF0000"/>
                  </a:solidFill>
                </a:rPr>
                <a:t>AUC = 0.92</a:t>
              </a:r>
              <a:endParaRPr kumimoji="1" lang="ja-JP" altLang="en-US" sz="2400" dirty="0">
                <a:solidFill>
                  <a:srgbClr val="FF0000"/>
                </a:solidFill>
              </a:endParaRPr>
            </a:p>
          </p:txBody>
        </p:sp>
        <p:sp>
          <p:nvSpPr>
            <p:cNvPr id="11" name="テキスト ボックス 10"/>
            <p:cNvSpPr txBox="1"/>
            <p:nvPr/>
          </p:nvSpPr>
          <p:spPr>
            <a:xfrm>
              <a:off x="1547664" y="5661248"/>
              <a:ext cx="1178528" cy="461665"/>
            </a:xfrm>
            <a:prstGeom prst="rect">
              <a:avLst/>
            </a:prstGeom>
            <a:solidFill>
              <a:schemeClr val="bg1"/>
            </a:solidFill>
          </p:spPr>
          <p:txBody>
            <a:bodyPr wrap="none" rtlCol="0">
              <a:spAutoFit/>
            </a:bodyPr>
            <a:lstStyle/>
            <a:p>
              <a:r>
                <a:rPr lang="en-US" altLang="ja-JP" sz="2400" dirty="0"/>
                <a:t>Control</a:t>
              </a:r>
              <a:endParaRPr kumimoji="1" lang="ja-JP" altLang="en-US" sz="2400" dirty="0"/>
            </a:p>
          </p:txBody>
        </p:sp>
        <p:sp>
          <p:nvSpPr>
            <p:cNvPr id="12" name="テキスト ボックス 11"/>
            <p:cNvSpPr txBox="1"/>
            <p:nvPr/>
          </p:nvSpPr>
          <p:spPr>
            <a:xfrm>
              <a:off x="2894849" y="5661248"/>
              <a:ext cx="1178528" cy="461665"/>
            </a:xfrm>
            <a:prstGeom prst="rect">
              <a:avLst/>
            </a:prstGeom>
            <a:solidFill>
              <a:schemeClr val="bg1"/>
            </a:solidFill>
          </p:spPr>
          <p:txBody>
            <a:bodyPr wrap="none" rtlCol="0">
              <a:spAutoFit/>
            </a:bodyPr>
            <a:lstStyle/>
            <a:p>
              <a:r>
                <a:rPr lang="en-US" altLang="ja-JP" sz="2400" dirty="0"/>
                <a:t>Cancer</a:t>
              </a:r>
              <a:endParaRPr kumimoji="1" lang="ja-JP" altLang="en-US" sz="2400" dirty="0"/>
            </a:p>
          </p:txBody>
        </p:sp>
        <p:sp>
          <p:nvSpPr>
            <p:cNvPr id="13" name="テキスト ボックス 12"/>
            <p:cNvSpPr txBox="1"/>
            <p:nvPr/>
          </p:nvSpPr>
          <p:spPr>
            <a:xfrm>
              <a:off x="2267744" y="1723586"/>
              <a:ext cx="1047082" cy="338554"/>
            </a:xfrm>
            <a:prstGeom prst="rect">
              <a:avLst/>
            </a:prstGeom>
            <a:noFill/>
          </p:spPr>
          <p:txBody>
            <a:bodyPr wrap="none" rtlCol="0">
              <a:spAutoFit/>
            </a:bodyPr>
            <a:lstStyle/>
            <a:p>
              <a:r>
                <a:rPr kumimoji="1" lang="en-US" altLang="ja-JP" sz="1600" i="1" dirty="0"/>
                <a:t>p </a:t>
              </a:r>
              <a:r>
                <a:rPr kumimoji="1" lang="en-US" altLang="ja-JP" sz="1600" dirty="0"/>
                <a:t>&lt; 0.001</a:t>
              </a:r>
              <a:endParaRPr kumimoji="1" lang="ja-JP" altLang="en-US" sz="1600" dirty="0"/>
            </a:p>
          </p:txBody>
        </p:sp>
      </p:grpSp>
      <p:sp>
        <p:nvSpPr>
          <p:cNvPr id="16" name="テキスト ボックス 15"/>
          <p:cNvSpPr txBox="1"/>
          <p:nvPr/>
        </p:nvSpPr>
        <p:spPr>
          <a:xfrm>
            <a:off x="1431446" y="5890987"/>
            <a:ext cx="986167" cy="369332"/>
          </a:xfrm>
          <a:prstGeom prst="rect">
            <a:avLst/>
          </a:prstGeom>
          <a:noFill/>
        </p:spPr>
        <p:txBody>
          <a:bodyPr wrap="none" rtlCol="0">
            <a:spAutoFit/>
          </a:bodyPr>
          <a:lstStyle/>
          <a:p>
            <a:r>
              <a:rPr kumimoji="1" lang="en-US" altLang="ja-JP" dirty="0"/>
              <a:t>(n = 20)</a:t>
            </a:r>
            <a:endParaRPr kumimoji="1" lang="ja-JP" altLang="en-US" dirty="0"/>
          </a:p>
        </p:txBody>
      </p:sp>
      <p:sp>
        <p:nvSpPr>
          <p:cNvPr id="17" name="テキスト ボックス 16"/>
          <p:cNvSpPr txBox="1"/>
          <p:nvPr/>
        </p:nvSpPr>
        <p:spPr>
          <a:xfrm>
            <a:off x="2813253" y="5890987"/>
            <a:ext cx="986167" cy="369332"/>
          </a:xfrm>
          <a:prstGeom prst="rect">
            <a:avLst/>
          </a:prstGeom>
          <a:noFill/>
        </p:spPr>
        <p:txBody>
          <a:bodyPr wrap="none" rtlCol="0">
            <a:spAutoFit/>
          </a:bodyPr>
          <a:lstStyle/>
          <a:p>
            <a:r>
              <a:rPr kumimoji="1" lang="en-US" altLang="ja-JP" dirty="0"/>
              <a:t>(n = 20)</a:t>
            </a:r>
            <a:endParaRPr kumimoji="1" lang="ja-JP" altLang="en-US" dirty="0"/>
          </a:p>
        </p:txBody>
      </p:sp>
      <p:sp>
        <p:nvSpPr>
          <p:cNvPr id="19" name="テキスト ボックス 18"/>
          <p:cNvSpPr txBox="1"/>
          <p:nvPr/>
        </p:nvSpPr>
        <p:spPr>
          <a:xfrm>
            <a:off x="6040530" y="1920964"/>
            <a:ext cx="1792478" cy="461665"/>
          </a:xfrm>
          <a:prstGeom prst="rect">
            <a:avLst/>
          </a:prstGeom>
          <a:solidFill>
            <a:schemeClr val="bg1"/>
          </a:solidFill>
          <a:ln>
            <a:solidFill>
              <a:schemeClr val="tx1"/>
            </a:solidFill>
          </a:ln>
        </p:spPr>
        <p:txBody>
          <a:bodyPr wrap="none" rtlCol="0">
            <a:spAutoFit/>
          </a:bodyPr>
          <a:lstStyle/>
          <a:p>
            <a:r>
              <a:rPr lang="en-US" altLang="ja-JP" sz="2400" dirty="0"/>
              <a:t>ROC curve </a:t>
            </a:r>
            <a:endParaRPr kumimoji="1" lang="ja-JP" altLang="en-US" sz="2400" dirty="0"/>
          </a:p>
        </p:txBody>
      </p:sp>
      <p:sp>
        <p:nvSpPr>
          <p:cNvPr id="7" name="正方形/長方形 6"/>
          <p:cNvSpPr/>
          <p:nvPr/>
        </p:nvSpPr>
        <p:spPr>
          <a:xfrm>
            <a:off x="305550" y="6178431"/>
            <a:ext cx="3435556" cy="400110"/>
          </a:xfrm>
          <a:prstGeom prst="rect">
            <a:avLst/>
          </a:prstGeom>
        </p:spPr>
        <p:txBody>
          <a:bodyPr wrap="none">
            <a:spAutoFit/>
          </a:bodyPr>
          <a:lstStyle/>
          <a:p>
            <a:r>
              <a:rPr lang="en-US" altLang="ja-JP" sz="2000" kern="0" dirty="0">
                <a:ea typeface="平成明朝"/>
              </a:rPr>
              <a:t>Median      3.17            14.75</a:t>
            </a:r>
            <a:endParaRPr lang="ja-JP" altLang="en-US" sz="2000" dirty="0"/>
          </a:p>
        </p:txBody>
      </p:sp>
      <p:sp>
        <p:nvSpPr>
          <p:cNvPr id="18" name="テキスト ボックス 17"/>
          <p:cNvSpPr txBox="1"/>
          <p:nvPr/>
        </p:nvSpPr>
        <p:spPr>
          <a:xfrm>
            <a:off x="1431446" y="1238571"/>
            <a:ext cx="2320315" cy="400110"/>
          </a:xfrm>
          <a:prstGeom prst="rect">
            <a:avLst/>
          </a:prstGeom>
          <a:solidFill>
            <a:schemeClr val="bg1"/>
          </a:solidFill>
          <a:ln>
            <a:solidFill>
              <a:schemeClr val="tx1"/>
            </a:solidFill>
          </a:ln>
        </p:spPr>
        <p:txBody>
          <a:bodyPr wrap="none" rtlCol="0">
            <a:spAutoFit/>
          </a:bodyPr>
          <a:lstStyle/>
          <a:p>
            <a:r>
              <a:rPr lang="en-US" altLang="ja-JP" sz="2000" dirty="0"/>
              <a:t>HSATII RNA levels</a:t>
            </a:r>
            <a:endParaRPr kumimoji="1" lang="ja-JP" altLang="en-US" sz="2000" dirty="0"/>
          </a:p>
        </p:txBody>
      </p:sp>
    </p:spTree>
    <p:extLst>
      <p:ext uri="{BB962C8B-B14F-4D97-AF65-F5344CB8AC3E}">
        <p14:creationId xmlns:p14="http://schemas.microsoft.com/office/powerpoint/2010/main" val="279298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335132012"/>
              </p:ext>
            </p:extLst>
          </p:nvPr>
        </p:nvGraphicFramePr>
        <p:xfrm>
          <a:off x="661481" y="1626365"/>
          <a:ext cx="7733488" cy="3566160"/>
        </p:xfrm>
        <a:graphic>
          <a:graphicData uri="http://schemas.openxmlformats.org/drawingml/2006/table">
            <a:tbl>
              <a:tblPr firstRow="1" bandRow="1">
                <a:tableStyleId>{21E4AEA4-8DFA-4A89-87EB-49C32662AFE0}</a:tableStyleId>
              </a:tblPr>
              <a:tblGrid>
                <a:gridCol w="2470825">
                  <a:extLst>
                    <a:ext uri="{9D8B030D-6E8A-4147-A177-3AD203B41FA5}">
                      <a16:colId xmlns:a16="http://schemas.microsoft.com/office/drawing/2014/main" val="20000"/>
                    </a:ext>
                  </a:extLst>
                </a:gridCol>
                <a:gridCol w="1741251">
                  <a:extLst>
                    <a:ext uri="{9D8B030D-6E8A-4147-A177-3AD203B41FA5}">
                      <a16:colId xmlns:a16="http://schemas.microsoft.com/office/drawing/2014/main" val="20001"/>
                    </a:ext>
                  </a:extLst>
                </a:gridCol>
                <a:gridCol w="1701768">
                  <a:extLst>
                    <a:ext uri="{9D8B030D-6E8A-4147-A177-3AD203B41FA5}">
                      <a16:colId xmlns:a16="http://schemas.microsoft.com/office/drawing/2014/main" val="20002"/>
                    </a:ext>
                  </a:extLst>
                </a:gridCol>
                <a:gridCol w="1819644">
                  <a:extLst>
                    <a:ext uri="{9D8B030D-6E8A-4147-A177-3AD203B41FA5}">
                      <a16:colId xmlns:a16="http://schemas.microsoft.com/office/drawing/2014/main" val="20003"/>
                    </a:ext>
                  </a:extLst>
                </a:gridCol>
              </a:tblGrid>
              <a:tr h="370840">
                <a:tc>
                  <a:txBody>
                    <a:bodyPr/>
                    <a:lstStyle/>
                    <a:p>
                      <a:pPr algn="ctr"/>
                      <a:endParaRPr kumimoji="1" lang="ja-JP" alt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sz="2400" dirty="0"/>
                        <a:t>Control</a:t>
                      </a:r>
                    </a:p>
                    <a:p>
                      <a:pPr algn="ctr"/>
                      <a:r>
                        <a:rPr kumimoji="1" lang="ja-JP" altLang="en-US" sz="2400" dirty="0"/>
                        <a:t> </a:t>
                      </a:r>
                      <a:r>
                        <a:rPr kumimoji="1" lang="en-US" altLang="ja-JP" sz="2400" dirty="0"/>
                        <a:t>(n = 10)</a:t>
                      </a:r>
                    </a:p>
                  </a:txBody>
                  <a:tcPr>
                    <a:lnT w="12700" cap="flat" cmpd="sng" algn="ctr">
                      <a:solidFill>
                        <a:schemeClr val="tx1"/>
                      </a:solidFill>
                      <a:prstDash val="solid"/>
                      <a:round/>
                      <a:headEnd type="none" w="med" len="med"/>
                      <a:tailEnd type="none" w="med" len="med"/>
                    </a:lnT>
                  </a:tcPr>
                </a:tc>
                <a:tc>
                  <a:txBody>
                    <a:bodyPr/>
                    <a:lstStyle/>
                    <a:p>
                      <a:pPr algn="ctr"/>
                      <a:r>
                        <a:rPr kumimoji="1" lang="en-US" altLang="ja-JP" sz="2400" dirty="0"/>
                        <a:t>IPMN</a:t>
                      </a:r>
                    </a:p>
                    <a:p>
                      <a:pPr algn="ctr"/>
                      <a:r>
                        <a:rPr kumimoji="1" lang="en-US" altLang="ja-JP" sz="2400" dirty="0"/>
                        <a:t>(n = 10)</a:t>
                      </a:r>
                      <a:endParaRPr kumimoji="1" lang="ja-JP" altLang="en-US" sz="2400" dirty="0"/>
                    </a:p>
                  </a:txBody>
                  <a:tcPr>
                    <a:lnT w="12700" cap="flat" cmpd="sng" algn="ctr">
                      <a:solidFill>
                        <a:schemeClr val="tx1"/>
                      </a:solidFill>
                      <a:prstDash val="solid"/>
                      <a:round/>
                      <a:headEnd type="none" w="med" len="med"/>
                      <a:tailEnd type="none" w="med" len="med"/>
                    </a:lnT>
                  </a:tcPr>
                </a:tc>
                <a:tc>
                  <a:txBody>
                    <a:bodyPr/>
                    <a:lstStyle/>
                    <a:p>
                      <a:pPr algn="ctr"/>
                      <a:r>
                        <a:rPr kumimoji="1" lang="en-US" altLang="ja-JP" sz="2400" dirty="0"/>
                        <a:t>Cancer</a:t>
                      </a:r>
                    </a:p>
                    <a:p>
                      <a:pPr algn="ctr"/>
                      <a:r>
                        <a:rPr kumimoji="1" lang="en-US" altLang="ja-JP" sz="2400" dirty="0"/>
                        <a:t>(n = 10)</a:t>
                      </a:r>
                      <a:endParaRPr kumimoji="1" lang="ja-JP" altLang="en-US" sz="2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gn="ctr"/>
                      <a:r>
                        <a:rPr kumimoji="1" lang="en-US" altLang="ja-JP" sz="2400" dirty="0"/>
                        <a:t>Age</a:t>
                      </a:r>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sz="2400" dirty="0"/>
                        <a:t>60.2</a:t>
                      </a:r>
                      <a:endParaRPr kumimoji="1" lang="ja-JP" altLang="en-US" sz="2400" dirty="0"/>
                    </a:p>
                  </a:txBody>
                  <a:tcPr/>
                </a:tc>
                <a:tc>
                  <a:txBody>
                    <a:bodyPr/>
                    <a:lstStyle/>
                    <a:p>
                      <a:pPr algn="ctr"/>
                      <a:r>
                        <a:rPr kumimoji="1" lang="en-US" altLang="ja-JP" sz="2400" dirty="0"/>
                        <a:t>75.1</a:t>
                      </a:r>
                      <a:endParaRPr kumimoji="1" lang="ja-JP" altLang="en-US" sz="2400" dirty="0"/>
                    </a:p>
                  </a:txBody>
                  <a:tcPr/>
                </a:tc>
                <a:tc>
                  <a:txBody>
                    <a:bodyPr/>
                    <a:lstStyle/>
                    <a:p>
                      <a:pPr algn="ctr"/>
                      <a:r>
                        <a:rPr kumimoji="1" lang="en-US" altLang="ja-JP" sz="2400" dirty="0"/>
                        <a:t>69.9</a:t>
                      </a:r>
                      <a:endParaRPr kumimoji="1" lang="ja-JP" altLang="en-US" sz="2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algn="ctr"/>
                      <a:r>
                        <a:rPr kumimoji="1" lang="en-US" altLang="ja-JP" sz="2400" dirty="0"/>
                        <a:t>Sex(M:F)</a:t>
                      </a:r>
                      <a:endParaRPr kumimoji="1" lang="ja-JP" altLang="en-US" sz="2400" dirty="0"/>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sz="2400" dirty="0"/>
                        <a:t>7:3</a:t>
                      </a:r>
                      <a:endParaRPr kumimoji="1" lang="ja-JP" altLang="en-US" sz="2400" dirty="0"/>
                    </a:p>
                  </a:txBody>
                  <a:tcPr/>
                </a:tc>
                <a:tc>
                  <a:txBody>
                    <a:bodyPr/>
                    <a:lstStyle/>
                    <a:p>
                      <a:pPr algn="ctr"/>
                      <a:r>
                        <a:rPr kumimoji="1" lang="en-US" altLang="ja-JP" sz="2400" dirty="0"/>
                        <a:t>6:4</a:t>
                      </a:r>
                      <a:endParaRPr kumimoji="1" lang="ja-JP" altLang="en-US" sz="2400" dirty="0"/>
                    </a:p>
                  </a:txBody>
                  <a:tcPr/>
                </a:tc>
                <a:tc>
                  <a:txBody>
                    <a:bodyPr/>
                    <a:lstStyle/>
                    <a:p>
                      <a:pPr algn="ctr"/>
                      <a:r>
                        <a:rPr kumimoji="1" lang="en-US" altLang="ja-JP" sz="2400" dirty="0"/>
                        <a:t>8:2</a:t>
                      </a:r>
                      <a:endParaRPr kumimoji="1" lang="ja-JP" altLang="en-US" sz="2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kumimoji="1" lang="en-US" altLang="ja-JP" sz="2400" dirty="0"/>
                        <a:t>CEA (ng/ml)</a:t>
                      </a:r>
                      <a:endParaRPr kumimoji="1" lang="ja-JP" altLang="en-US" sz="2400" dirty="0"/>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sz="2400" dirty="0"/>
                        <a:t>3.5</a:t>
                      </a:r>
                      <a:endParaRPr kumimoji="1" lang="ja-JP" altLang="en-US" sz="2400" dirty="0"/>
                    </a:p>
                  </a:txBody>
                  <a:tcPr/>
                </a:tc>
                <a:tc>
                  <a:txBody>
                    <a:bodyPr/>
                    <a:lstStyle/>
                    <a:p>
                      <a:pPr algn="ctr"/>
                      <a:r>
                        <a:rPr kumimoji="1" lang="en-US" altLang="ja-JP" sz="2400" dirty="0"/>
                        <a:t>2.65</a:t>
                      </a:r>
                      <a:endParaRPr kumimoji="1" lang="ja-JP" altLang="en-US" sz="2400" dirty="0"/>
                    </a:p>
                  </a:txBody>
                  <a:tcPr/>
                </a:tc>
                <a:tc>
                  <a:txBody>
                    <a:bodyPr/>
                    <a:lstStyle/>
                    <a:p>
                      <a:pPr algn="ctr"/>
                      <a:r>
                        <a:rPr kumimoji="1" lang="en-US" altLang="ja-JP" sz="2400" dirty="0"/>
                        <a:t>3.95</a:t>
                      </a:r>
                      <a:endParaRPr kumimoji="1" lang="ja-JP" altLang="en-US" sz="2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36592">
                <a:tc>
                  <a:txBody>
                    <a:bodyPr/>
                    <a:lstStyle/>
                    <a:p>
                      <a:pPr algn="ctr"/>
                      <a:r>
                        <a:rPr kumimoji="1" lang="en-US" altLang="ja-JP" sz="2400" dirty="0"/>
                        <a:t>CA19-9 (U/ml)</a:t>
                      </a:r>
                      <a:endParaRPr kumimoji="1" lang="ja-JP" altLang="en-US" sz="2400" dirty="0"/>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sz="2400" dirty="0"/>
                        <a:t>15</a:t>
                      </a:r>
                      <a:endParaRPr kumimoji="1" lang="ja-JP" altLang="en-US" sz="2400" dirty="0"/>
                    </a:p>
                  </a:txBody>
                  <a:tcPr/>
                </a:tc>
                <a:tc>
                  <a:txBody>
                    <a:bodyPr/>
                    <a:lstStyle/>
                    <a:p>
                      <a:pPr algn="ctr"/>
                      <a:r>
                        <a:rPr kumimoji="1" lang="en-US" altLang="ja-JP" sz="2400" dirty="0"/>
                        <a:t>13.5</a:t>
                      </a:r>
                      <a:endParaRPr kumimoji="1" lang="ja-JP" altLang="en-US" sz="2400" dirty="0"/>
                    </a:p>
                  </a:txBody>
                  <a:tcPr/>
                </a:tc>
                <a:tc>
                  <a:txBody>
                    <a:bodyPr/>
                    <a:lstStyle/>
                    <a:p>
                      <a:pPr algn="ctr"/>
                      <a:r>
                        <a:rPr kumimoji="1" lang="en-US" altLang="ja-JP" sz="2400" dirty="0"/>
                        <a:t>160.5</a:t>
                      </a:r>
                      <a:endParaRPr kumimoji="1" lang="ja-JP" altLang="en-US" sz="2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pPr algn="ctr"/>
                      <a:r>
                        <a:rPr kumimoji="1" lang="en-US" altLang="ja-JP" sz="2400" dirty="0"/>
                        <a:t>Tumor size</a:t>
                      </a:r>
                      <a:r>
                        <a:rPr kumimoji="1" lang="ja-JP" altLang="en-US" sz="2400" dirty="0"/>
                        <a:t> </a:t>
                      </a:r>
                      <a:r>
                        <a:rPr kumimoji="1" lang="en-US" altLang="ja-JP" sz="2400" dirty="0"/>
                        <a:t>(cm)</a:t>
                      </a:r>
                      <a:endParaRPr kumimoji="1" lang="ja-JP" altLang="en-US" sz="2400" dirty="0"/>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sz="2400" dirty="0"/>
                        <a:t>N.A.</a:t>
                      </a:r>
                      <a:endParaRPr kumimoji="1" lang="ja-JP" altLang="en-US" sz="2400" dirty="0"/>
                    </a:p>
                  </a:txBody>
                  <a:tcPr/>
                </a:tc>
                <a:tc>
                  <a:txBody>
                    <a:bodyPr/>
                    <a:lstStyle/>
                    <a:p>
                      <a:pPr algn="ctr"/>
                      <a:r>
                        <a:rPr kumimoji="1" lang="en-US" altLang="ja-JP" sz="2400" dirty="0"/>
                        <a:t>2.55</a:t>
                      </a:r>
                    </a:p>
                  </a:txBody>
                  <a:tcPr/>
                </a:tc>
                <a:tc>
                  <a:txBody>
                    <a:bodyPr/>
                    <a:lstStyle/>
                    <a:p>
                      <a:pPr algn="ctr"/>
                      <a:r>
                        <a:rPr kumimoji="1" lang="en-US" altLang="ja-JP" sz="2400" dirty="0"/>
                        <a:t>2.0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pPr algn="ctr"/>
                      <a:r>
                        <a:rPr kumimoji="1" lang="en-US" altLang="ja-JP" sz="2400" dirty="0"/>
                        <a:t>Stage</a:t>
                      </a:r>
                      <a:endParaRPr kumimoji="1" lang="ja-JP" alt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2400" dirty="0"/>
                        <a:t>N.A.</a:t>
                      </a:r>
                      <a:endParaRPr kumimoji="1" lang="ja-JP" altLang="en-US" sz="2400" dirty="0"/>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sz="2400" dirty="0"/>
                        <a:t>N.A.</a:t>
                      </a:r>
                      <a:endParaRPr kumimoji="1" lang="ja-JP" altLang="en-US" sz="2400" dirty="0"/>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sz="2400" dirty="0"/>
                        <a:t>I~III:5 IV:5</a:t>
                      </a:r>
                      <a:endParaRPr kumimoji="1" lang="ja-JP" alt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タイトル 1"/>
          <p:cNvSpPr txBox="1">
            <a:spLocks/>
          </p:cNvSpPr>
          <p:nvPr/>
        </p:nvSpPr>
        <p:spPr>
          <a:xfrm>
            <a:off x="0" y="0"/>
            <a:ext cx="9144000" cy="1003687"/>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t>Confirmation of quality of HSATII RNA</a:t>
            </a:r>
            <a:r>
              <a:rPr lang="ja-JP" altLang="en-US" sz="3600" dirty="0"/>
              <a:t> </a:t>
            </a:r>
            <a:r>
              <a:rPr lang="en-US" altLang="ja-JP" sz="3600" dirty="0"/>
              <a:t>as a biomarker </a:t>
            </a:r>
            <a:endParaRPr lang="ja-JP" altLang="en-US" sz="3600" dirty="0"/>
          </a:p>
        </p:txBody>
      </p:sp>
      <p:sp>
        <p:nvSpPr>
          <p:cNvPr id="4" name="テキスト ボックス 3"/>
          <p:cNvSpPr txBox="1"/>
          <p:nvPr/>
        </p:nvSpPr>
        <p:spPr>
          <a:xfrm>
            <a:off x="3420476" y="1073260"/>
            <a:ext cx="2011706" cy="461665"/>
          </a:xfrm>
          <a:prstGeom prst="rect">
            <a:avLst/>
          </a:prstGeom>
          <a:noFill/>
          <a:ln>
            <a:solidFill>
              <a:schemeClr val="tx1"/>
            </a:solidFill>
          </a:ln>
        </p:spPr>
        <p:txBody>
          <a:bodyPr wrap="none" rtlCol="0">
            <a:spAutoFit/>
          </a:bodyPr>
          <a:lstStyle/>
          <a:p>
            <a:pPr algn="ctr"/>
            <a:r>
              <a:rPr kumimoji="1" lang="en-US" altLang="ja-JP" sz="2400" dirty="0"/>
              <a:t>Validation set</a:t>
            </a:r>
            <a:endParaRPr kumimoji="1" lang="ja-JP" altLang="en-US" sz="2400" dirty="0"/>
          </a:p>
        </p:txBody>
      </p:sp>
      <p:sp>
        <p:nvSpPr>
          <p:cNvPr id="5" name="テキスト ボックス 4"/>
          <p:cNvSpPr txBox="1"/>
          <p:nvPr/>
        </p:nvSpPr>
        <p:spPr>
          <a:xfrm>
            <a:off x="656953" y="5459712"/>
            <a:ext cx="7738016" cy="646331"/>
          </a:xfrm>
          <a:prstGeom prst="rect">
            <a:avLst/>
          </a:prstGeom>
          <a:noFill/>
        </p:spPr>
        <p:txBody>
          <a:bodyPr wrap="none" rtlCol="0">
            <a:spAutoFit/>
          </a:bodyPr>
          <a:lstStyle/>
          <a:p>
            <a:r>
              <a:rPr lang="en-US" altLang="ja-JP" dirty="0"/>
              <a:t>Patients who were hospitalized or outpatient clinic f</a:t>
            </a:r>
            <a:r>
              <a:rPr kumimoji="1" lang="en-US" altLang="ja-JP" dirty="0"/>
              <a:t>rom May to Dec. 2015 </a:t>
            </a:r>
          </a:p>
          <a:p>
            <a:r>
              <a:rPr kumimoji="1" lang="en-US" altLang="ja-JP" dirty="0"/>
              <a:t>RNAs were extracted from 400</a:t>
            </a:r>
            <a:r>
              <a:rPr lang="ja-JP" altLang="en-US" dirty="0"/>
              <a:t> </a:t>
            </a:r>
            <a:r>
              <a:rPr kumimoji="1" lang="en-US" altLang="ja-JP" dirty="0"/>
              <a:t>µl serum</a:t>
            </a:r>
            <a:endParaRPr kumimoji="1" lang="ja-JP" altLang="en-US" dirty="0"/>
          </a:p>
        </p:txBody>
      </p:sp>
      <p:sp>
        <p:nvSpPr>
          <p:cNvPr id="6" name="テキスト ボックス 5"/>
          <p:cNvSpPr txBox="1"/>
          <p:nvPr/>
        </p:nvSpPr>
        <p:spPr>
          <a:xfrm>
            <a:off x="656953" y="6199094"/>
            <a:ext cx="4993675" cy="369332"/>
          </a:xfrm>
          <a:prstGeom prst="rect">
            <a:avLst/>
          </a:prstGeom>
          <a:noFill/>
          <a:ln>
            <a:solidFill>
              <a:schemeClr val="tx1"/>
            </a:solidFill>
          </a:ln>
        </p:spPr>
        <p:txBody>
          <a:bodyPr wrap="none" rtlCol="0">
            <a:spAutoFit/>
          </a:bodyPr>
          <a:lstStyle/>
          <a:p>
            <a:r>
              <a:rPr kumimoji="1" lang="en-US" altLang="ja-JP" dirty="0"/>
              <a:t>IPMN: </a:t>
            </a:r>
            <a:r>
              <a:rPr kumimoji="1" lang="en-US" altLang="ja-JP" dirty="0" err="1"/>
              <a:t>intraductal</a:t>
            </a:r>
            <a:r>
              <a:rPr kumimoji="1" lang="en-US" altLang="ja-JP" dirty="0"/>
              <a:t> papillary mucinous neoplasm</a:t>
            </a:r>
            <a:endParaRPr kumimoji="1" lang="ja-JP" altLang="en-US" dirty="0"/>
          </a:p>
        </p:txBody>
      </p:sp>
    </p:spTree>
    <p:extLst>
      <p:ext uri="{BB962C8B-B14F-4D97-AF65-F5344CB8AC3E}">
        <p14:creationId xmlns:p14="http://schemas.microsoft.com/office/powerpoint/2010/main" val="107334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10069" t="7752" r="1551" b="51162"/>
          <a:stretch/>
        </p:blipFill>
        <p:spPr>
          <a:xfrm>
            <a:off x="465783" y="1448594"/>
            <a:ext cx="8395972" cy="4467736"/>
          </a:xfrm>
          <a:prstGeom prst="rect">
            <a:avLst/>
          </a:prstGeom>
        </p:spPr>
      </p:pic>
      <p:sp>
        <p:nvSpPr>
          <p:cNvPr id="3" name="タイトル 1"/>
          <p:cNvSpPr txBox="1">
            <a:spLocks/>
          </p:cNvSpPr>
          <p:nvPr/>
        </p:nvSpPr>
        <p:spPr>
          <a:xfrm>
            <a:off x="0" y="0"/>
            <a:ext cx="9144000" cy="1067088"/>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t>The efficacy of HSATII RNA is confirmed in validation set</a:t>
            </a:r>
            <a:endParaRPr lang="ja-JP" altLang="en-US" sz="3600" dirty="0"/>
          </a:p>
        </p:txBody>
      </p:sp>
      <p:sp>
        <p:nvSpPr>
          <p:cNvPr id="4" name="テキスト ボックス 3"/>
          <p:cNvSpPr txBox="1"/>
          <p:nvPr/>
        </p:nvSpPr>
        <p:spPr>
          <a:xfrm>
            <a:off x="6984268" y="4141773"/>
            <a:ext cx="1692188" cy="769441"/>
          </a:xfrm>
          <a:prstGeom prst="rect">
            <a:avLst/>
          </a:prstGeom>
          <a:solidFill>
            <a:schemeClr val="bg1"/>
          </a:solidFill>
        </p:spPr>
        <p:txBody>
          <a:bodyPr wrap="square" rtlCol="0">
            <a:spAutoFit/>
          </a:bodyPr>
          <a:lstStyle/>
          <a:p>
            <a:r>
              <a:rPr kumimoji="1" lang="en-US" altLang="ja-JP" sz="2200" dirty="0">
                <a:solidFill>
                  <a:srgbClr val="0070C0"/>
                </a:solidFill>
              </a:rPr>
              <a:t>AUC = 0.93</a:t>
            </a:r>
          </a:p>
          <a:p>
            <a:r>
              <a:rPr lang="en-US" altLang="ja-JP" sz="2200" dirty="0">
                <a:solidFill>
                  <a:srgbClr val="FF0000"/>
                </a:solidFill>
              </a:rPr>
              <a:t>AUC = 0.90</a:t>
            </a:r>
            <a:endParaRPr kumimoji="1" lang="ja-JP" altLang="en-US" sz="2200" dirty="0">
              <a:solidFill>
                <a:srgbClr val="FF0000"/>
              </a:solidFill>
            </a:endParaRPr>
          </a:p>
        </p:txBody>
      </p:sp>
      <p:sp>
        <p:nvSpPr>
          <p:cNvPr id="6" name="正方形/長方形 5"/>
          <p:cNvSpPr/>
          <p:nvPr/>
        </p:nvSpPr>
        <p:spPr>
          <a:xfrm>
            <a:off x="5220072" y="1448594"/>
            <a:ext cx="2880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08084" y="5636037"/>
            <a:ext cx="1178528" cy="461665"/>
          </a:xfrm>
          <a:prstGeom prst="rect">
            <a:avLst/>
          </a:prstGeom>
          <a:solidFill>
            <a:schemeClr val="bg1"/>
          </a:solidFill>
        </p:spPr>
        <p:txBody>
          <a:bodyPr wrap="none" rtlCol="0">
            <a:spAutoFit/>
          </a:bodyPr>
          <a:lstStyle/>
          <a:p>
            <a:r>
              <a:rPr kumimoji="1" lang="en-US" altLang="ja-JP" sz="2400" dirty="0"/>
              <a:t>Control</a:t>
            </a:r>
            <a:endParaRPr kumimoji="1" lang="ja-JP" altLang="en-US" sz="2400" dirty="0"/>
          </a:p>
        </p:txBody>
      </p:sp>
      <p:sp>
        <p:nvSpPr>
          <p:cNvPr id="8" name="テキスト ボックス 7"/>
          <p:cNvSpPr txBox="1"/>
          <p:nvPr/>
        </p:nvSpPr>
        <p:spPr>
          <a:xfrm>
            <a:off x="2289010" y="5636037"/>
            <a:ext cx="954107" cy="461665"/>
          </a:xfrm>
          <a:prstGeom prst="rect">
            <a:avLst/>
          </a:prstGeom>
          <a:solidFill>
            <a:schemeClr val="bg1"/>
          </a:solidFill>
        </p:spPr>
        <p:txBody>
          <a:bodyPr wrap="none" rtlCol="0">
            <a:spAutoFit/>
          </a:bodyPr>
          <a:lstStyle/>
          <a:p>
            <a:r>
              <a:rPr kumimoji="1" lang="en-US" altLang="ja-JP" sz="2400" dirty="0"/>
              <a:t>IPMN</a:t>
            </a:r>
            <a:endParaRPr kumimoji="1" lang="ja-JP" altLang="en-US" sz="2400" dirty="0"/>
          </a:p>
        </p:txBody>
      </p:sp>
      <p:sp>
        <p:nvSpPr>
          <p:cNvPr id="9" name="テキスト ボックス 8"/>
          <p:cNvSpPr txBox="1"/>
          <p:nvPr/>
        </p:nvSpPr>
        <p:spPr>
          <a:xfrm>
            <a:off x="3347864" y="5608540"/>
            <a:ext cx="1178528" cy="461665"/>
          </a:xfrm>
          <a:prstGeom prst="rect">
            <a:avLst/>
          </a:prstGeom>
          <a:solidFill>
            <a:schemeClr val="bg1"/>
          </a:solidFill>
        </p:spPr>
        <p:txBody>
          <a:bodyPr wrap="none" rtlCol="0">
            <a:spAutoFit/>
          </a:bodyPr>
          <a:lstStyle/>
          <a:p>
            <a:r>
              <a:rPr kumimoji="1" lang="en-US" altLang="ja-JP" sz="2400" dirty="0"/>
              <a:t>Cancer</a:t>
            </a:r>
            <a:endParaRPr kumimoji="1" lang="ja-JP" altLang="en-US" sz="2400" dirty="0"/>
          </a:p>
        </p:txBody>
      </p:sp>
      <p:sp>
        <p:nvSpPr>
          <p:cNvPr id="10" name="テキスト ボックス 9"/>
          <p:cNvSpPr txBox="1"/>
          <p:nvPr/>
        </p:nvSpPr>
        <p:spPr>
          <a:xfrm>
            <a:off x="1248999" y="5928650"/>
            <a:ext cx="986167" cy="369332"/>
          </a:xfrm>
          <a:prstGeom prst="rect">
            <a:avLst/>
          </a:prstGeom>
          <a:noFill/>
        </p:spPr>
        <p:txBody>
          <a:bodyPr wrap="none" rtlCol="0">
            <a:spAutoFit/>
          </a:bodyPr>
          <a:lstStyle/>
          <a:p>
            <a:r>
              <a:rPr kumimoji="1" lang="en-US" altLang="ja-JP" dirty="0"/>
              <a:t>(n = 10)</a:t>
            </a:r>
            <a:endParaRPr kumimoji="1" lang="ja-JP" altLang="en-US" dirty="0"/>
          </a:p>
        </p:txBody>
      </p:sp>
      <p:sp>
        <p:nvSpPr>
          <p:cNvPr id="12" name="テキスト ボックス 11"/>
          <p:cNvSpPr txBox="1"/>
          <p:nvPr/>
        </p:nvSpPr>
        <p:spPr>
          <a:xfrm>
            <a:off x="2257111" y="5928650"/>
            <a:ext cx="986167" cy="369332"/>
          </a:xfrm>
          <a:prstGeom prst="rect">
            <a:avLst/>
          </a:prstGeom>
          <a:noFill/>
        </p:spPr>
        <p:txBody>
          <a:bodyPr wrap="none" rtlCol="0">
            <a:spAutoFit/>
          </a:bodyPr>
          <a:lstStyle/>
          <a:p>
            <a:r>
              <a:rPr kumimoji="1" lang="en-US" altLang="ja-JP" dirty="0"/>
              <a:t>(n = 10)</a:t>
            </a:r>
            <a:endParaRPr kumimoji="1" lang="ja-JP" altLang="en-US" dirty="0"/>
          </a:p>
        </p:txBody>
      </p:sp>
      <p:sp>
        <p:nvSpPr>
          <p:cNvPr id="13" name="テキスト ボックス 12"/>
          <p:cNvSpPr txBox="1"/>
          <p:nvPr/>
        </p:nvSpPr>
        <p:spPr>
          <a:xfrm>
            <a:off x="3400372" y="5919442"/>
            <a:ext cx="986167" cy="369332"/>
          </a:xfrm>
          <a:prstGeom prst="rect">
            <a:avLst/>
          </a:prstGeom>
          <a:noFill/>
        </p:spPr>
        <p:txBody>
          <a:bodyPr wrap="none" rtlCol="0">
            <a:spAutoFit/>
          </a:bodyPr>
          <a:lstStyle/>
          <a:p>
            <a:r>
              <a:rPr kumimoji="1" lang="en-US" altLang="ja-JP" dirty="0"/>
              <a:t>(n = 10)</a:t>
            </a:r>
            <a:endParaRPr kumimoji="1" lang="ja-JP" altLang="en-US" dirty="0"/>
          </a:p>
        </p:txBody>
      </p:sp>
      <p:sp>
        <p:nvSpPr>
          <p:cNvPr id="14" name="テキスト ボックス 13"/>
          <p:cNvSpPr txBox="1"/>
          <p:nvPr/>
        </p:nvSpPr>
        <p:spPr>
          <a:xfrm>
            <a:off x="6540090" y="1899814"/>
            <a:ext cx="1707519" cy="461665"/>
          </a:xfrm>
          <a:prstGeom prst="rect">
            <a:avLst/>
          </a:prstGeom>
          <a:solidFill>
            <a:schemeClr val="bg1"/>
          </a:solidFill>
          <a:ln>
            <a:solidFill>
              <a:schemeClr val="tx1"/>
            </a:solidFill>
          </a:ln>
        </p:spPr>
        <p:txBody>
          <a:bodyPr wrap="none" rtlCol="0">
            <a:spAutoFit/>
          </a:bodyPr>
          <a:lstStyle/>
          <a:p>
            <a:r>
              <a:rPr lang="en-US" altLang="ja-JP" sz="2400" dirty="0"/>
              <a:t>ROC curve</a:t>
            </a:r>
            <a:endParaRPr kumimoji="1" lang="ja-JP" altLang="en-US" sz="2400" dirty="0"/>
          </a:p>
        </p:txBody>
      </p:sp>
      <p:sp>
        <p:nvSpPr>
          <p:cNvPr id="16" name="テキスト ボックス 15"/>
          <p:cNvSpPr txBox="1"/>
          <p:nvPr/>
        </p:nvSpPr>
        <p:spPr>
          <a:xfrm>
            <a:off x="2066744" y="1530482"/>
            <a:ext cx="1024639" cy="369332"/>
          </a:xfrm>
          <a:prstGeom prst="rect">
            <a:avLst/>
          </a:prstGeom>
          <a:noFill/>
        </p:spPr>
        <p:txBody>
          <a:bodyPr wrap="none" rtlCol="0">
            <a:spAutoFit/>
          </a:bodyPr>
          <a:lstStyle/>
          <a:p>
            <a:r>
              <a:rPr kumimoji="1" lang="en-US" altLang="ja-JP" i="1" dirty="0"/>
              <a:t>p</a:t>
            </a:r>
            <a:r>
              <a:rPr kumimoji="1" lang="en-US" altLang="ja-JP" dirty="0"/>
              <a:t> = 0.04</a:t>
            </a:r>
            <a:endParaRPr kumimoji="1" lang="ja-JP" altLang="en-US" dirty="0"/>
          </a:p>
        </p:txBody>
      </p:sp>
      <p:sp>
        <p:nvSpPr>
          <p:cNvPr id="17" name="テキスト ボックス 16"/>
          <p:cNvSpPr txBox="1"/>
          <p:nvPr/>
        </p:nvSpPr>
        <p:spPr>
          <a:xfrm>
            <a:off x="1718834" y="1926127"/>
            <a:ext cx="1024639" cy="369332"/>
          </a:xfrm>
          <a:prstGeom prst="rect">
            <a:avLst/>
          </a:prstGeom>
          <a:noFill/>
        </p:spPr>
        <p:txBody>
          <a:bodyPr wrap="none" rtlCol="0">
            <a:spAutoFit/>
          </a:bodyPr>
          <a:lstStyle/>
          <a:p>
            <a:r>
              <a:rPr kumimoji="1" lang="en-US" altLang="ja-JP" i="1" dirty="0"/>
              <a:t>p</a:t>
            </a:r>
            <a:r>
              <a:rPr kumimoji="1" lang="en-US" altLang="ja-JP" dirty="0"/>
              <a:t> = 0.01</a:t>
            </a:r>
            <a:endParaRPr kumimoji="1" lang="ja-JP" altLang="en-US" dirty="0"/>
          </a:p>
        </p:txBody>
      </p:sp>
      <p:sp>
        <p:nvSpPr>
          <p:cNvPr id="5" name="テキスト ボックス 4"/>
          <p:cNvSpPr txBox="1"/>
          <p:nvPr/>
        </p:nvSpPr>
        <p:spPr>
          <a:xfrm>
            <a:off x="2326430" y="6232016"/>
            <a:ext cx="825867" cy="400110"/>
          </a:xfrm>
          <a:prstGeom prst="rect">
            <a:avLst/>
          </a:prstGeom>
          <a:noFill/>
        </p:spPr>
        <p:txBody>
          <a:bodyPr wrap="none" rtlCol="0">
            <a:spAutoFit/>
          </a:bodyPr>
          <a:lstStyle/>
          <a:p>
            <a:r>
              <a:rPr kumimoji="1" lang="en-US" altLang="ja-JP" sz="2000" dirty="0"/>
              <a:t>17.15</a:t>
            </a:r>
            <a:endParaRPr kumimoji="1" lang="ja-JP" altLang="en-US" sz="2000" dirty="0"/>
          </a:p>
        </p:txBody>
      </p:sp>
      <p:sp>
        <p:nvSpPr>
          <p:cNvPr id="18" name="テキスト ボックス 17"/>
          <p:cNvSpPr txBox="1"/>
          <p:nvPr/>
        </p:nvSpPr>
        <p:spPr>
          <a:xfrm>
            <a:off x="3400372" y="6227070"/>
            <a:ext cx="825867" cy="400110"/>
          </a:xfrm>
          <a:prstGeom prst="rect">
            <a:avLst/>
          </a:prstGeom>
          <a:noFill/>
        </p:spPr>
        <p:txBody>
          <a:bodyPr wrap="none" rtlCol="0">
            <a:spAutoFit/>
          </a:bodyPr>
          <a:lstStyle/>
          <a:p>
            <a:r>
              <a:rPr kumimoji="1" lang="en-US" altLang="ja-JP" sz="2000" dirty="0"/>
              <a:t>17.35</a:t>
            </a:r>
            <a:endParaRPr kumimoji="1" lang="ja-JP" altLang="en-US" sz="2000" dirty="0"/>
          </a:p>
        </p:txBody>
      </p:sp>
      <p:sp>
        <p:nvSpPr>
          <p:cNvPr id="19" name="テキスト ボックス 18"/>
          <p:cNvSpPr txBox="1"/>
          <p:nvPr/>
        </p:nvSpPr>
        <p:spPr>
          <a:xfrm>
            <a:off x="1466200" y="6232016"/>
            <a:ext cx="540533" cy="400110"/>
          </a:xfrm>
          <a:prstGeom prst="rect">
            <a:avLst/>
          </a:prstGeom>
          <a:noFill/>
        </p:spPr>
        <p:txBody>
          <a:bodyPr wrap="none" rtlCol="0">
            <a:spAutoFit/>
          </a:bodyPr>
          <a:lstStyle/>
          <a:p>
            <a:r>
              <a:rPr lang="en-US" altLang="ja-JP" sz="2000" dirty="0"/>
              <a:t>2.9</a:t>
            </a:r>
            <a:endParaRPr kumimoji="1" lang="ja-JP" altLang="en-US" sz="2000" dirty="0"/>
          </a:p>
        </p:txBody>
      </p:sp>
      <p:sp>
        <p:nvSpPr>
          <p:cNvPr id="20" name="テキスト ボックス 19"/>
          <p:cNvSpPr txBox="1"/>
          <p:nvPr/>
        </p:nvSpPr>
        <p:spPr>
          <a:xfrm>
            <a:off x="235041" y="6230494"/>
            <a:ext cx="1026243" cy="400110"/>
          </a:xfrm>
          <a:prstGeom prst="rect">
            <a:avLst/>
          </a:prstGeom>
          <a:noFill/>
        </p:spPr>
        <p:txBody>
          <a:bodyPr wrap="none" rtlCol="0">
            <a:spAutoFit/>
          </a:bodyPr>
          <a:lstStyle/>
          <a:p>
            <a:r>
              <a:rPr lang="en-US" altLang="ja-JP" sz="2000" dirty="0"/>
              <a:t>Median</a:t>
            </a:r>
            <a:endParaRPr kumimoji="1" lang="ja-JP" altLang="en-US" sz="2000" dirty="0"/>
          </a:p>
        </p:txBody>
      </p:sp>
      <p:sp>
        <p:nvSpPr>
          <p:cNvPr id="21" name="テキスト ボックス 20"/>
          <p:cNvSpPr txBox="1"/>
          <p:nvPr/>
        </p:nvSpPr>
        <p:spPr>
          <a:xfrm>
            <a:off x="1452552" y="1114492"/>
            <a:ext cx="2320315" cy="400110"/>
          </a:xfrm>
          <a:prstGeom prst="rect">
            <a:avLst/>
          </a:prstGeom>
          <a:solidFill>
            <a:schemeClr val="bg1"/>
          </a:solidFill>
          <a:ln>
            <a:solidFill>
              <a:schemeClr val="tx1"/>
            </a:solidFill>
          </a:ln>
        </p:spPr>
        <p:txBody>
          <a:bodyPr wrap="none" rtlCol="0">
            <a:spAutoFit/>
          </a:bodyPr>
          <a:lstStyle/>
          <a:p>
            <a:r>
              <a:rPr lang="en-US" altLang="ja-JP" sz="2000" dirty="0"/>
              <a:t>HSATII RNA levels</a:t>
            </a:r>
            <a:endParaRPr kumimoji="1" lang="ja-JP" altLang="en-US" sz="2000" dirty="0"/>
          </a:p>
        </p:txBody>
      </p:sp>
      <p:sp>
        <p:nvSpPr>
          <p:cNvPr id="22" name="テキスト ボックス 21"/>
          <p:cNvSpPr txBox="1"/>
          <p:nvPr/>
        </p:nvSpPr>
        <p:spPr>
          <a:xfrm flipH="1">
            <a:off x="6111244" y="5519856"/>
            <a:ext cx="2565212" cy="461665"/>
          </a:xfrm>
          <a:prstGeom prst="rect">
            <a:avLst/>
          </a:prstGeom>
          <a:noFill/>
        </p:spPr>
        <p:txBody>
          <a:bodyPr wrap="square" rtlCol="0">
            <a:spAutoFit/>
          </a:bodyPr>
          <a:lstStyle/>
          <a:p>
            <a:r>
              <a:rPr kumimoji="1" lang="en-US" altLang="ja-JP" sz="2400" dirty="0">
                <a:solidFill>
                  <a:srgbClr val="0070C0"/>
                </a:solidFill>
              </a:rPr>
              <a:t>CA19-9</a:t>
            </a:r>
            <a:r>
              <a:rPr kumimoji="1" lang="en-US" altLang="ja-JP" sz="2400" dirty="0"/>
              <a:t>  </a:t>
            </a:r>
            <a:r>
              <a:rPr kumimoji="1" lang="en-US" altLang="ja-JP" sz="2400" dirty="0">
                <a:solidFill>
                  <a:srgbClr val="FF0000"/>
                </a:solidFill>
              </a:rPr>
              <a:t>HSATII</a:t>
            </a:r>
            <a:endParaRPr kumimoji="1" lang="ja-JP" altLang="en-US" sz="2400" dirty="0">
              <a:solidFill>
                <a:srgbClr val="FF0000"/>
              </a:solidFill>
            </a:endParaRPr>
          </a:p>
        </p:txBody>
      </p:sp>
    </p:spTree>
    <p:extLst>
      <p:ext uri="{BB962C8B-B14F-4D97-AF65-F5344CB8AC3E}">
        <p14:creationId xmlns:p14="http://schemas.microsoft.com/office/powerpoint/2010/main" val="4274480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l="62722" t="56109" r="-9" b="14106"/>
          <a:stretch/>
        </p:blipFill>
        <p:spPr>
          <a:xfrm>
            <a:off x="4860032" y="1882729"/>
            <a:ext cx="4228374" cy="3866252"/>
          </a:xfrm>
          <a:prstGeom prst="rect">
            <a:avLst/>
          </a:prstGeom>
        </p:spPr>
      </p:pic>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11629" t="56407" r="51809" b="14106"/>
          <a:stretch/>
        </p:blipFill>
        <p:spPr>
          <a:xfrm>
            <a:off x="467544" y="1882729"/>
            <a:ext cx="4176464" cy="3855619"/>
          </a:xfrm>
          <a:prstGeom prst="rect">
            <a:avLst/>
          </a:prstGeom>
        </p:spPr>
      </p:pic>
      <p:sp>
        <p:nvSpPr>
          <p:cNvPr id="6" name="テキスト ボックス 5"/>
          <p:cNvSpPr txBox="1"/>
          <p:nvPr/>
        </p:nvSpPr>
        <p:spPr>
          <a:xfrm>
            <a:off x="2676844" y="4010156"/>
            <a:ext cx="1548172" cy="769441"/>
          </a:xfrm>
          <a:prstGeom prst="rect">
            <a:avLst/>
          </a:prstGeom>
          <a:solidFill>
            <a:schemeClr val="bg1"/>
          </a:solidFill>
        </p:spPr>
        <p:txBody>
          <a:bodyPr wrap="square" rtlCol="0">
            <a:spAutoFit/>
          </a:bodyPr>
          <a:lstStyle/>
          <a:p>
            <a:r>
              <a:rPr kumimoji="1" lang="en-US" altLang="ja-JP" sz="2200" dirty="0">
                <a:solidFill>
                  <a:srgbClr val="0070C0"/>
                </a:solidFill>
              </a:rPr>
              <a:t>AUC</a:t>
            </a:r>
            <a:r>
              <a:rPr kumimoji="1" lang="en-US" altLang="ja-JP" sz="800" dirty="0">
                <a:solidFill>
                  <a:srgbClr val="0070C0"/>
                </a:solidFill>
              </a:rPr>
              <a:t> </a:t>
            </a:r>
            <a:r>
              <a:rPr kumimoji="1" lang="en-US" altLang="ja-JP" sz="2200" dirty="0">
                <a:solidFill>
                  <a:srgbClr val="0070C0"/>
                </a:solidFill>
              </a:rPr>
              <a:t>=</a:t>
            </a:r>
            <a:r>
              <a:rPr kumimoji="1" lang="en-US" altLang="ja-JP" sz="800" dirty="0">
                <a:solidFill>
                  <a:srgbClr val="0070C0"/>
                </a:solidFill>
              </a:rPr>
              <a:t> </a:t>
            </a:r>
            <a:r>
              <a:rPr kumimoji="1" lang="en-US" altLang="ja-JP" sz="2200" dirty="0">
                <a:solidFill>
                  <a:srgbClr val="0070C0"/>
                </a:solidFill>
              </a:rPr>
              <a:t>0.55</a:t>
            </a:r>
          </a:p>
          <a:p>
            <a:r>
              <a:rPr lang="en-US" altLang="ja-JP" sz="2200" dirty="0">
                <a:solidFill>
                  <a:srgbClr val="FF0000"/>
                </a:solidFill>
              </a:rPr>
              <a:t>AUC</a:t>
            </a:r>
            <a:r>
              <a:rPr lang="en-US" altLang="ja-JP" sz="800" dirty="0">
                <a:solidFill>
                  <a:srgbClr val="FF0000"/>
                </a:solidFill>
              </a:rPr>
              <a:t> </a:t>
            </a:r>
            <a:r>
              <a:rPr lang="en-US" altLang="ja-JP" sz="2200" dirty="0">
                <a:solidFill>
                  <a:srgbClr val="FF0000"/>
                </a:solidFill>
              </a:rPr>
              <a:t>=</a:t>
            </a:r>
            <a:r>
              <a:rPr lang="en-US" altLang="ja-JP" sz="800" dirty="0">
                <a:solidFill>
                  <a:srgbClr val="FF0000"/>
                </a:solidFill>
              </a:rPr>
              <a:t> </a:t>
            </a:r>
            <a:r>
              <a:rPr lang="en-US" altLang="ja-JP" sz="2200" dirty="0">
                <a:solidFill>
                  <a:srgbClr val="FF0000"/>
                </a:solidFill>
              </a:rPr>
              <a:t>0.75</a:t>
            </a:r>
            <a:endParaRPr kumimoji="1" lang="ja-JP" altLang="en-US" sz="2200" dirty="0">
              <a:solidFill>
                <a:srgbClr val="FF0000"/>
              </a:solidFill>
            </a:endParaRPr>
          </a:p>
        </p:txBody>
      </p:sp>
      <p:sp>
        <p:nvSpPr>
          <p:cNvPr id="9" name="テキスト ボックス 8"/>
          <p:cNvSpPr txBox="1"/>
          <p:nvPr/>
        </p:nvSpPr>
        <p:spPr>
          <a:xfrm>
            <a:off x="7128284" y="4009561"/>
            <a:ext cx="1548172" cy="769441"/>
          </a:xfrm>
          <a:prstGeom prst="rect">
            <a:avLst/>
          </a:prstGeom>
          <a:solidFill>
            <a:schemeClr val="bg1"/>
          </a:solidFill>
        </p:spPr>
        <p:txBody>
          <a:bodyPr wrap="square" rtlCol="0">
            <a:spAutoFit/>
          </a:bodyPr>
          <a:lstStyle/>
          <a:p>
            <a:r>
              <a:rPr kumimoji="1" lang="en-US" altLang="ja-JP" sz="2200" dirty="0">
                <a:solidFill>
                  <a:srgbClr val="0070C0"/>
                </a:solidFill>
              </a:rPr>
              <a:t>AUC</a:t>
            </a:r>
            <a:r>
              <a:rPr kumimoji="1" lang="en-US" altLang="ja-JP" sz="800" dirty="0">
                <a:solidFill>
                  <a:srgbClr val="0070C0"/>
                </a:solidFill>
              </a:rPr>
              <a:t> </a:t>
            </a:r>
            <a:r>
              <a:rPr kumimoji="1" lang="en-US" altLang="ja-JP" sz="2200" dirty="0">
                <a:solidFill>
                  <a:srgbClr val="0070C0"/>
                </a:solidFill>
              </a:rPr>
              <a:t>=</a:t>
            </a:r>
            <a:r>
              <a:rPr kumimoji="1" lang="en-US" altLang="ja-JP" sz="800" dirty="0">
                <a:solidFill>
                  <a:srgbClr val="0070C0"/>
                </a:solidFill>
              </a:rPr>
              <a:t> </a:t>
            </a:r>
            <a:r>
              <a:rPr kumimoji="1" lang="en-US" altLang="ja-JP" sz="2200" dirty="0">
                <a:solidFill>
                  <a:srgbClr val="0070C0"/>
                </a:solidFill>
              </a:rPr>
              <a:t>0.69</a:t>
            </a:r>
          </a:p>
          <a:p>
            <a:r>
              <a:rPr lang="en-US" altLang="ja-JP" sz="2200" dirty="0">
                <a:solidFill>
                  <a:srgbClr val="FF0000"/>
                </a:solidFill>
              </a:rPr>
              <a:t>AUC</a:t>
            </a:r>
            <a:r>
              <a:rPr lang="en-US" altLang="ja-JP" sz="800" dirty="0">
                <a:solidFill>
                  <a:srgbClr val="FF0000"/>
                </a:solidFill>
              </a:rPr>
              <a:t> </a:t>
            </a:r>
            <a:r>
              <a:rPr lang="en-US" altLang="ja-JP" sz="2200" dirty="0">
                <a:solidFill>
                  <a:srgbClr val="FF0000"/>
                </a:solidFill>
              </a:rPr>
              <a:t>=</a:t>
            </a:r>
            <a:r>
              <a:rPr lang="en-US" altLang="ja-JP" sz="800" dirty="0">
                <a:solidFill>
                  <a:srgbClr val="FF0000"/>
                </a:solidFill>
              </a:rPr>
              <a:t> </a:t>
            </a:r>
            <a:r>
              <a:rPr lang="en-US" altLang="ja-JP" sz="2200" dirty="0">
                <a:solidFill>
                  <a:srgbClr val="FF0000"/>
                </a:solidFill>
              </a:rPr>
              <a:t>0.82</a:t>
            </a:r>
            <a:endParaRPr kumimoji="1" lang="ja-JP" altLang="en-US" sz="2200" dirty="0">
              <a:solidFill>
                <a:srgbClr val="FF0000"/>
              </a:solidFill>
            </a:endParaRPr>
          </a:p>
        </p:txBody>
      </p:sp>
      <p:sp>
        <p:nvSpPr>
          <p:cNvPr id="10" name="テキスト ボックス 9"/>
          <p:cNvSpPr txBox="1"/>
          <p:nvPr/>
        </p:nvSpPr>
        <p:spPr>
          <a:xfrm>
            <a:off x="6014036" y="1421064"/>
            <a:ext cx="2228495" cy="461665"/>
          </a:xfrm>
          <a:prstGeom prst="rect">
            <a:avLst/>
          </a:prstGeom>
          <a:noFill/>
          <a:ln>
            <a:solidFill>
              <a:schemeClr val="tx1"/>
            </a:solidFill>
          </a:ln>
        </p:spPr>
        <p:txBody>
          <a:bodyPr wrap="none" rtlCol="0">
            <a:spAutoFit/>
          </a:bodyPr>
          <a:lstStyle/>
          <a:p>
            <a:r>
              <a:rPr lang="en-US" altLang="ja-JP" sz="2400" dirty="0"/>
              <a:t>IPMN + cancer</a:t>
            </a:r>
            <a:endParaRPr kumimoji="1" lang="ja-JP" altLang="en-US" sz="2400" dirty="0"/>
          </a:p>
        </p:txBody>
      </p:sp>
      <p:sp>
        <p:nvSpPr>
          <p:cNvPr id="11" name="テキスト ボックス 10"/>
          <p:cNvSpPr txBox="1"/>
          <p:nvPr/>
        </p:nvSpPr>
        <p:spPr>
          <a:xfrm>
            <a:off x="2078722" y="1421064"/>
            <a:ext cx="954107" cy="461665"/>
          </a:xfrm>
          <a:prstGeom prst="rect">
            <a:avLst/>
          </a:prstGeom>
          <a:noFill/>
          <a:ln>
            <a:solidFill>
              <a:schemeClr val="tx1"/>
            </a:solidFill>
          </a:ln>
        </p:spPr>
        <p:txBody>
          <a:bodyPr wrap="none" rtlCol="0">
            <a:spAutoFit/>
          </a:bodyPr>
          <a:lstStyle/>
          <a:p>
            <a:r>
              <a:rPr lang="en-US" altLang="ja-JP" sz="2400" dirty="0"/>
              <a:t>IPMN</a:t>
            </a:r>
            <a:endParaRPr kumimoji="1" lang="ja-JP" altLang="en-US" sz="2400" dirty="0"/>
          </a:p>
        </p:txBody>
      </p:sp>
      <p:sp>
        <p:nvSpPr>
          <p:cNvPr id="12" name="テキスト ボックス 11"/>
          <p:cNvSpPr txBox="1"/>
          <p:nvPr/>
        </p:nvSpPr>
        <p:spPr>
          <a:xfrm flipH="1">
            <a:off x="3450930" y="5494537"/>
            <a:ext cx="3194643" cy="461665"/>
          </a:xfrm>
          <a:prstGeom prst="rect">
            <a:avLst/>
          </a:prstGeom>
          <a:noFill/>
        </p:spPr>
        <p:txBody>
          <a:bodyPr wrap="square" rtlCol="0">
            <a:spAutoFit/>
          </a:bodyPr>
          <a:lstStyle/>
          <a:p>
            <a:r>
              <a:rPr kumimoji="1" lang="en-US" altLang="ja-JP" sz="2400" dirty="0">
                <a:solidFill>
                  <a:srgbClr val="0070C0"/>
                </a:solidFill>
              </a:rPr>
              <a:t>CA19-9</a:t>
            </a:r>
            <a:r>
              <a:rPr kumimoji="1" lang="en-US" altLang="ja-JP" sz="2400" dirty="0"/>
              <a:t>  </a:t>
            </a:r>
            <a:r>
              <a:rPr kumimoji="1" lang="en-US" altLang="ja-JP" sz="2400" dirty="0">
                <a:solidFill>
                  <a:srgbClr val="FF0000"/>
                </a:solidFill>
              </a:rPr>
              <a:t>HSATII</a:t>
            </a:r>
            <a:endParaRPr kumimoji="1" lang="ja-JP" altLang="en-US" sz="2400" dirty="0">
              <a:solidFill>
                <a:srgbClr val="FF0000"/>
              </a:solidFill>
            </a:endParaRPr>
          </a:p>
        </p:txBody>
      </p:sp>
      <p:sp>
        <p:nvSpPr>
          <p:cNvPr id="13" name="タイトル 1"/>
          <p:cNvSpPr txBox="1">
            <a:spLocks/>
          </p:cNvSpPr>
          <p:nvPr/>
        </p:nvSpPr>
        <p:spPr>
          <a:xfrm>
            <a:off x="0" y="0"/>
            <a:ext cx="9144000" cy="1167789"/>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t>HSATII RNA was detectable even in precancerous patients </a:t>
            </a:r>
            <a:endParaRPr lang="ja-JP" altLang="en-US" sz="3600" dirty="0"/>
          </a:p>
        </p:txBody>
      </p:sp>
    </p:spTree>
    <p:extLst>
      <p:ext uri="{BB962C8B-B14F-4D97-AF65-F5344CB8AC3E}">
        <p14:creationId xmlns:p14="http://schemas.microsoft.com/office/powerpoint/2010/main" val="1552035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9144000" cy="1351722"/>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dirty="0"/>
              <a:t>Superiority of satellite RNA as a serum biomarker</a:t>
            </a:r>
            <a:endParaRPr lang="ja-JP" altLang="en-US" sz="4000" dirty="0"/>
          </a:p>
        </p:txBody>
      </p:sp>
      <p:sp>
        <p:nvSpPr>
          <p:cNvPr id="3" name="テキスト ボックス 2"/>
          <p:cNvSpPr txBox="1"/>
          <p:nvPr/>
        </p:nvSpPr>
        <p:spPr>
          <a:xfrm>
            <a:off x="397823" y="1487901"/>
            <a:ext cx="8348354" cy="4585871"/>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3200" dirty="0"/>
              <a:t>Novelty </a:t>
            </a:r>
            <a:r>
              <a:rPr lang="en-US" altLang="ja-JP" sz="3200" dirty="0"/>
              <a:t>as </a:t>
            </a:r>
            <a:r>
              <a:rPr kumimoji="1" lang="en-US" altLang="ja-JP" sz="3200" dirty="0"/>
              <a:t>target of RNA marker</a:t>
            </a:r>
          </a:p>
          <a:p>
            <a:pPr marL="914400" lvl="1" indent="-457200">
              <a:buFont typeface="Calibri" panose="020F0502020204030204" pitchFamily="34" charset="0"/>
              <a:buChar char="─"/>
            </a:pPr>
            <a:r>
              <a:rPr lang="en-US" altLang="ja-JP" sz="2400" dirty="0"/>
              <a:t>excluded from current comprehensive analysis</a:t>
            </a:r>
          </a:p>
          <a:p>
            <a:pPr marL="914400" lvl="1" indent="-457200">
              <a:buFont typeface="Calibri" panose="020F0502020204030204" pitchFamily="34" charset="0"/>
              <a:buChar char="─"/>
            </a:pPr>
            <a:endParaRPr kumimoji="1" lang="en-US" altLang="ja-JP" sz="2400" dirty="0"/>
          </a:p>
          <a:p>
            <a:pPr marL="285750" indent="-285750">
              <a:buFont typeface="Arial" panose="020B0604020202020204" pitchFamily="34" charset="0"/>
              <a:buChar char="•"/>
            </a:pPr>
            <a:r>
              <a:rPr lang="en-US" altLang="ja-JP" sz="3200" dirty="0"/>
              <a:t>Sharpness of detection</a:t>
            </a:r>
          </a:p>
          <a:p>
            <a:pPr marL="914400" lvl="1" indent="-457200">
              <a:buFont typeface="Calibri" panose="020F0502020204030204" pitchFamily="34" charset="0"/>
              <a:buChar char="─"/>
            </a:pPr>
            <a:r>
              <a:rPr lang="en-US" altLang="ja-JP" sz="2400" dirty="0"/>
              <a:t>Discriminable by a single marker </a:t>
            </a:r>
          </a:p>
          <a:p>
            <a:pPr marL="914400" lvl="1" indent="-457200">
              <a:buFont typeface="Calibri" panose="020F0502020204030204" pitchFamily="34" charset="0"/>
              <a:buChar char="─"/>
            </a:pPr>
            <a:r>
              <a:rPr lang="en-US" altLang="ja-JP" sz="2400" dirty="0"/>
              <a:t>No need to set inner control</a:t>
            </a:r>
          </a:p>
          <a:p>
            <a:pPr marL="285750" indent="-285750">
              <a:buFont typeface="Arial" panose="020B0604020202020204" pitchFamily="34" charset="0"/>
              <a:buChar char="•"/>
            </a:pPr>
            <a:endParaRPr lang="en-US" altLang="ja-JP" sz="2400" dirty="0"/>
          </a:p>
          <a:p>
            <a:pPr marL="285750" indent="-285750">
              <a:buFont typeface="Arial" panose="020B0604020202020204" pitchFamily="34" charset="0"/>
              <a:buChar char="•"/>
            </a:pPr>
            <a:r>
              <a:rPr lang="en-US" altLang="ja-JP" sz="3200" dirty="0"/>
              <a:t>Biological rationale</a:t>
            </a:r>
          </a:p>
          <a:p>
            <a:pPr marL="914400" lvl="1" indent="-457200">
              <a:buFont typeface="Calibri" panose="020F0502020204030204" pitchFamily="34" charset="0"/>
              <a:buChar char="─"/>
            </a:pPr>
            <a:r>
              <a:rPr lang="en-US" altLang="ja-JP" sz="2400" dirty="0"/>
              <a:t>Satellite RNA induces genomic instability and chromosome instability</a:t>
            </a:r>
            <a:endParaRPr kumimoji="1" lang="en-US" altLang="ja-JP" sz="2400" dirty="0"/>
          </a:p>
          <a:p>
            <a:pPr marL="285750" indent="-285750">
              <a:buFont typeface="Arial" panose="020B0604020202020204" pitchFamily="34" charset="0"/>
              <a:buChar char="•"/>
            </a:pPr>
            <a:endParaRPr kumimoji="1" lang="ja-JP" altLang="en-US" sz="2800" dirty="0"/>
          </a:p>
        </p:txBody>
      </p:sp>
      <p:sp>
        <p:nvSpPr>
          <p:cNvPr id="4" name="テキスト ボックス 3"/>
          <p:cNvSpPr txBox="1"/>
          <p:nvPr/>
        </p:nvSpPr>
        <p:spPr>
          <a:xfrm>
            <a:off x="2353478" y="5585665"/>
            <a:ext cx="5717719" cy="307777"/>
          </a:xfrm>
          <a:prstGeom prst="rect">
            <a:avLst/>
          </a:prstGeom>
          <a:noFill/>
        </p:spPr>
        <p:txBody>
          <a:bodyPr wrap="none" rtlCol="0">
            <a:spAutoFit/>
          </a:bodyPr>
          <a:lstStyle/>
          <a:p>
            <a:r>
              <a:rPr kumimoji="1" lang="en-US" altLang="ja-JP" sz="1400" dirty="0"/>
              <a:t>Kishikawa </a:t>
            </a:r>
            <a:r>
              <a:rPr kumimoji="1" lang="en-US" altLang="ja-JP" sz="1400" b="1" i="1" dirty="0"/>
              <a:t>Nat </a:t>
            </a:r>
            <a:r>
              <a:rPr kumimoji="1" lang="en-US" altLang="ja-JP" sz="1400" b="1" i="1" dirty="0" err="1"/>
              <a:t>Commun</a:t>
            </a:r>
            <a:r>
              <a:rPr kumimoji="1" lang="en-US" altLang="ja-JP" sz="1400" b="1" i="1" dirty="0"/>
              <a:t> </a:t>
            </a:r>
            <a:r>
              <a:rPr lang="en-US" altLang="ja-JP" sz="1400" dirty="0"/>
              <a:t>2016</a:t>
            </a:r>
            <a:r>
              <a:rPr kumimoji="1" lang="en-US" altLang="ja-JP" sz="1400" dirty="0"/>
              <a:t>; </a:t>
            </a:r>
            <a:r>
              <a:rPr lang="en-US" altLang="ja-JP" sz="1400" dirty="0"/>
              <a:t>Zhu. </a:t>
            </a:r>
            <a:r>
              <a:rPr lang="en-US" altLang="ja-JP" sz="1400" b="1" i="1" dirty="0"/>
              <a:t>Cell</a:t>
            </a:r>
            <a:r>
              <a:rPr lang="en-US" altLang="ja-JP" sz="1400" dirty="0"/>
              <a:t> 2011; </a:t>
            </a:r>
            <a:r>
              <a:rPr lang="en-US" altLang="ja-JP" sz="1400" dirty="0" err="1"/>
              <a:t>Bersani</a:t>
            </a:r>
            <a:r>
              <a:rPr lang="en-US" altLang="ja-JP" sz="1400" dirty="0"/>
              <a:t>. </a:t>
            </a:r>
            <a:r>
              <a:rPr lang="en-US" altLang="ja-JP" sz="1400" b="1" i="1" dirty="0"/>
              <a:t>PNAS</a:t>
            </a:r>
            <a:r>
              <a:rPr lang="en-US" altLang="ja-JP" sz="1400" dirty="0"/>
              <a:t> 2015</a:t>
            </a:r>
            <a:endParaRPr kumimoji="1" lang="ja-JP" altLang="en-US" sz="1400" dirty="0"/>
          </a:p>
        </p:txBody>
      </p:sp>
    </p:spTree>
    <p:extLst>
      <p:ext uri="{BB962C8B-B14F-4D97-AF65-F5344CB8AC3E}">
        <p14:creationId xmlns:p14="http://schemas.microsoft.com/office/powerpoint/2010/main" val="118356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9144000" cy="974558"/>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t>Future plans</a:t>
            </a:r>
            <a:endParaRPr lang="ja-JP" altLang="en-US" dirty="0"/>
          </a:p>
        </p:txBody>
      </p:sp>
      <p:sp>
        <p:nvSpPr>
          <p:cNvPr id="3" name="テキスト ボックス 2"/>
          <p:cNvSpPr txBox="1"/>
          <p:nvPr/>
        </p:nvSpPr>
        <p:spPr>
          <a:xfrm>
            <a:off x="238539" y="1205519"/>
            <a:ext cx="8647043" cy="3754874"/>
          </a:xfrm>
          <a:prstGeom prst="rect">
            <a:avLst/>
          </a:prstGeom>
          <a:noFill/>
        </p:spPr>
        <p:txBody>
          <a:bodyPr wrap="square" rtlCol="0">
            <a:spAutoFit/>
          </a:bodyPr>
          <a:lstStyle/>
          <a:p>
            <a:pPr marL="457200" indent="-457200">
              <a:buFont typeface="Arial" panose="020B0604020202020204" pitchFamily="34" charset="0"/>
              <a:buChar char="•"/>
            </a:pPr>
            <a:r>
              <a:rPr lang="en-US" altLang="ja-JP" sz="3000" dirty="0"/>
              <a:t>Prospective studies with larger cohorts</a:t>
            </a:r>
            <a:r>
              <a:rPr lang="en-US" altLang="ja-JP" sz="3200" dirty="0"/>
              <a:t> </a:t>
            </a:r>
          </a:p>
          <a:p>
            <a:pPr marL="914400" lvl="1" indent="-457200">
              <a:buFont typeface="Calibri" panose="020F0502020204030204" pitchFamily="34" charset="0"/>
              <a:buChar char="─"/>
            </a:pPr>
            <a:r>
              <a:rPr lang="en-US" altLang="ja-JP" sz="2400" dirty="0"/>
              <a:t>unbiased and age-matched inclusion</a:t>
            </a:r>
          </a:p>
          <a:p>
            <a:pPr marL="914400" lvl="1" indent="-457200">
              <a:buFont typeface="Calibri" panose="020F0502020204030204" pitchFamily="34" charset="0"/>
              <a:buChar char="─"/>
            </a:pPr>
            <a:r>
              <a:rPr lang="en-US" altLang="ja-JP" sz="2400" dirty="0"/>
              <a:t>adding benign pancreatic disease group</a:t>
            </a:r>
          </a:p>
          <a:p>
            <a:pPr lvl="1"/>
            <a:r>
              <a:rPr lang="en-US" altLang="ja-JP" sz="2800" dirty="0"/>
              <a:t>        </a:t>
            </a:r>
            <a:r>
              <a:rPr lang="en-US" altLang="ja-JP" sz="2400" dirty="0"/>
              <a:t>e.g. chronic pancreatitis, autoimmune pancreatitis</a:t>
            </a:r>
            <a:endParaRPr lang="en-US" altLang="ja-JP" sz="2800" dirty="0"/>
          </a:p>
          <a:p>
            <a:pPr marL="914400" lvl="1" indent="-457200">
              <a:buFont typeface="Calibri" panose="020F0502020204030204" pitchFamily="34" charset="0"/>
              <a:buChar char="─"/>
            </a:pPr>
            <a:r>
              <a:rPr lang="en-US" altLang="ja-JP" sz="2400" dirty="0"/>
              <a:t>appropriate starting volume of serum </a:t>
            </a:r>
          </a:p>
          <a:p>
            <a:pPr lvl="1"/>
            <a:endParaRPr kumimoji="1" lang="en-US" altLang="ja-JP" sz="2800" dirty="0"/>
          </a:p>
          <a:p>
            <a:pPr marL="457200" indent="-457200">
              <a:buFont typeface="Arial" panose="020B0604020202020204" pitchFamily="34" charset="0"/>
              <a:buChar char="•"/>
            </a:pPr>
            <a:r>
              <a:rPr lang="en-US" altLang="ja-JP" sz="3000" dirty="0"/>
              <a:t>Identifying new subset of serum repetitive RNA</a:t>
            </a:r>
          </a:p>
          <a:p>
            <a:pPr marL="914400" lvl="1" indent="-457200">
              <a:buFont typeface="Calibri" panose="020F0502020204030204" pitchFamily="34" charset="0"/>
              <a:buChar char="─"/>
            </a:pPr>
            <a:r>
              <a:rPr lang="en-US" altLang="ja-JP" sz="2400" dirty="0"/>
              <a:t>detect early change of carcinogenesis more sensitively</a:t>
            </a:r>
          </a:p>
          <a:p>
            <a:pPr marL="914400" lvl="1" indent="-457200">
              <a:buFont typeface="Calibri" panose="020F0502020204030204" pitchFamily="34" charset="0"/>
              <a:buChar char="─"/>
            </a:pPr>
            <a:r>
              <a:rPr lang="en-US" altLang="ja-JP" sz="2400" dirty="0"/>
              <a:t>combined use with HSATII RNA</a:t>
            </a:r>
            <a:endParaRPr kumimoji="1" lang="ja-JP" altLang="en-US" sz="2400" dirty="0"/>
          </a:p>
        </p:txBody>
      </p:sp>
    </p:spTree>
    <p:extLst>
      <p:ext uri="{BB962C8B-B14F-4D97-AF65-F5344CB8AC3E}">
        <p14:creationId xmlns:p14="http://schemas.microsoft.com/office/powerpoint/2010/main" val="157336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 4"/>
          <p:cNvGraphicFramePr>
            <a:graphicFrameLocks noGrp="1"/>
          </p:cNvGraphicFramePr>
          <p:nvPr>
            <p:extLst>
              <p:ext uri="{D42A27DB-BD31-4B8C-83A1-F6EECF244321}">
                <p14:modId xmlns:p14="http://schemas.microsoft.com/office/powerpoint/2010/main" val="42160144"/>
              </p:ext>
            </p:extLst>
          </p:nvPr>
        </p:nvGraphicFramePr>
        <p:xfrm>
          <a:off x="55375" y="1277742"/>
          <a:ext cx="3637660" cy="3586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7"/>
          <p:cNvGraphicFramePr>
            <a:graphicFrameLocks/>
          </p:cNvGraphicFramePr>
          <p:nvPr>
            <p:extLst>
              <p:ext uri="{D42A27DB-BD31-4B8C-83A1-F6EECF244321}">
                <p14:modId xmlns:p14="http://schemas.microsoft.com/office/powerpoint/2010/main" val="1697684958"/>
              </p:ext>
            </p:extLst>
          </p:nvPr>
        </p:nvGraphicFramePr>
        <p:xfrm>
          <a:off x="4450969" y="976497"/>
          <a:ext cx="4655126" cy="3867277"/>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133124" y="5168530"/>
            <a:ext cx="8877751" cy="1015663"/>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2000" dirty="0"/>
              <a:t>Pancreatic cancer patients are</a:t>
            </a:r>
            <a:r>
              <a:rPr lang="en-US" altLang="ja-JP" sz="2000" dirty="0"/>
              <a:t> increasing and prognosis is extremely poor.</a:t>
            </a:r>
          </a:p>
          <a:p>
            <a:pPr marL="285750" indent="-285750">
              <a:buFont typeface="Arial" panose="020B0604020202020204" pitchFamily="34" charset="0"/>
              <a:buChar char="•"/>
            </a:pPr>
            <a:r>
              <a:rPr kumimoji="1" lang="en-US" altLang="ja-JP" sz="2000" dirty="0"/>
              <a:t>Approx. 80% of patients are detected at advanced stage.</a:t>
            </a:r>
          </a:p>
          <a:p>
            <a:pPr marL="285750" indent="-285750">
              <a:buFont typeface="Arial" panose="020B0604020202020204" pitchFamily="34" charset="0"/>
              <a:buChar char="•"/>
            </a:pPr>
            <a:r>
              <a:rPr lang="en-US" altLang="ja-JP" sz="2000" dirty="0"/>
              <a:t>There is no sufficient early detecting marker useful for 1st screening.</a:t>
            </a:r>
            <a:r>
              <a:rPr kumimoji="1" lang="en-US" altLang="ja-JP" sz="2000" dirty="0"/>
              <a:t> </a:t>
            </a:r>
            <a:endParaRPr kumimoji="1" lang="ja-JP" altLang="en-US" sz="2000" dirty="0"/>
          </a:p>
        </p:txBody>
      </p:sp>
      <p:sp>
        <p:nvSpPr>
          <p:cNvPr id="7" name="右矢印 6"/>
          <p:cNvSpPr/>
          <p:nvPr/>
        </p:nvSpPr>
        <p:spPr>
          <a:xfrm flipH="1">
            <a:off x="3279940" y="2994837"/>
            <a:ext cx="288032"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16200000" flipH="1">
            <a:off x="5099913" y="3173779"/>
            <a:ext cx="288032" cy="1080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p:cNvSpPr txBox="1">
            <a:spLocks/>
          </p:cNvSpPr>
          <p:nvPr/>
        </p:nvSpPr>
        <p:spPr>
          <a:xfrm>
            <a:off x="0" y="0"/>
            <a:ext cx="9144000" cy="976497"/>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685800">
              <a:lnSpc>
                <a:spcPct val="90000"/>
              </a:lnSpc>
              <a:spcBef>
                <a:spcPct val="0"/>
              </a:spcBef>
              <a:buNone/>
              <a:defRPr sz="4400"/>
            </a:lvl1pPr>
          </a:lstStyle>
          <a:p>
            <a:r>
              <a:rPr lang="en-US" altLang="ja-JP" sz="3600" dirty="0"/>
              <a:t>Pancreatic cancer in Japan:</a:t>
            </a:r>
          </a:p>
          <a:p>
            <a:r>
              <a:rPr lang="en-US" altLang="ja-JP" sz="3600" dirty="0"/>
              <a:t>the 4th leading cause of cancer death </a:t>
            </a:r>
            <a:endParaRPr lang="ja-JP" altLang="en-US" sz="3600" dirty="0"/>
          </a:p>
        </p:txBody>
      </p:sp>
      <p:sp>
        <p:nvSpPr>
          <p:cNvPr id="9" name="テキスト ボックス 8"/>
          <p:cNvSpPr txBox="1"/>
          <p:nvPr/>
        </p:nvSpPr>
        <p:spPr>
          <a:xfrm>
            <a:off x="3276866" y="1495494"/>
            <a:ext cx="582211" cy="307777"/>
          </a:xfrm>
          <a:prstGeom prst="rect">
            <a:avLst/>
          </a:prstGeom>
          <a:noFill/>
        </p:spPr>
        <p:txBody>
          <a:bodyPr wrap="none" rtlCol="0">
            <a:spAutoFit/>
          </a:bodyPr>
          <a:lstStyle/>
          <a:p>
            <a:r>
              <a:rPr kumimoji="1" lang="en-US" altLang="ja-JP" sz="1400" dirty="0"/>
              <a:t>Lung</a:t>
            </a:r>
            <a:endParaRPr kumimoji="1" lang="ja-JP" altLang="en-US" sz="1400" dirty="0"/>
          </a:p>
        </p:txBody>
      </p:sp>
      <p:sp>
        <p:nvSpPr>
          <p:cNvPr id="17" name="テキスト ボックス 16"/>
          <p:cNvSpPr txBox="1"/>
          <p:nvPr/>
        </p:nvSpPr>
        <p:spPr>
          <a:xfrm>
            <a:off x="3276866" y="2162634"/>
            <a:ext cx="891591" cy="307777"/>
          </a:xfrm>
          <a:prstGeom prst="rect">
            <a:avLst/>
          </a:prstGeom>
          <a:noFill/>
        </p:spPr>
        <p:txBody>
          <a:bodyPr wrap="none" rtlCol="0">
            <a:spAutoFit/>
          </a:bodyPr>
          <a:lstStyle/>
          <a:p>
            <a:r>
              <a:rPr lang="en-US" altLang="ja-JP" sz="1400" dirty="0"/>
              <a:t>Stomach</a:t>
            </a:r>
            <a:endParaRPr kumimoji="1" lang="ja-JP" altLang="en-US" sz="1400" dirty="0"/>
          </a:p>
        </p:txBody>
      </p:sp>
      <p:sp>
        <p:nvSpPr>
          <p:cNvPr id="18" name="テキスト ボックス 17"/>
          <p:cNvSpPr txBox="1"/>
          <p:nvPr/>
        </p:nvSpPr>
        <p:spPr>
          <a:xfrm>
            <a:off x="3276866" y="2389376"/>
            <a:ext cx="990977" cy="307777"/>
          </a:xfrm>
          <a:prstGeom prst="rect">
            <a:avLst/>
          </a:prstGeom>
          <a:noFill/>
        </p:spPr>
        <p:txBody>
          <a:bodyPr wrap="none" rtlCol="0">
            <a:spAutoFit/>
          </a:bodyPr>
          <a:lstStyle/>
          <a:p>
            <a:r>
              <a:rPr lang="en-US" altLang="ja-JP" sz="1400" dirty="0"/>
              <a:t>Colorectal</a:t>
            </a:r>
            <a:endParaRPr kumimoji="1" lang="ja-JP" altLang="en-US" sz="1400" dirty="0"/>
          </a:p>
        </p:txBody>
      </p:sp>
      <p:sp>
        <p:nvSpPr>
          <p:cNvPr id="19" name="テキスト ボックス 18"/>
          <p:cNvSpPr txBox="1"/>
          <p:nvPr/>
        </p:nvSpPr>
        <p:spPr>
          <a:xfrm>
            <a:off x="3462892" y="3180082"/>
            <a:ext cx="572593" cy="307777"/>
          </a:xfrm>
          <a:prstGeom prst="rect">
            <a:avLst/>
          </a:prstGeom>
          <a:noFill/>
        </p:spPr>
        <p:txBody>
          <a:bodyPr wrap="none" rtlCol="0">
            <a:spAutoFit/>
          </a:bodyPr>
          <a:lstStyle/>
          <a:p>
            <a:r>
              <a:rPr lang="en-US" altLang="ja-JP" sz="1400" dirty="0"/>
              <a:t>Liver</a:t>
            </a:r>
            <a:endParaRPr kumimoji="1" lang="ja-JP" altLang="en-US" sz="1400" dirty="0"/>
          </a:p>
        </p:txBody>
      </p:sp>
      <p:sp>
        <p:nvSpPr>
          <p:cNvPr id="20" name="テキスト ボックス 19"/>
          <p:cNvSpPr txBox="1"/>
          <p:nvPr/>
        </p:nvSpPr>
        <p:spPr>
          <a:xfrm>
            <a:off x="3538315" y="2943374"/>
            <a:ext cx="981359" cy="307777"/>
          </a:xfrm>
          <a:prstGeom prst="rect">
            <a:avLst/>
          </a:prstGeom>
          <a:noFill/>
        </p:spPr>
        <p:txBody>
          <a:bodyPr wrap="none" rtlCol="0">
            <a:spAutoFit/>
          </a:bodyPr>
          <a:lstStyle/>
          <a:p>
            <a:r>
              <a:rPr lang="en-US" altLang="ja-JP" sz="1400" b="1" dirty="0">
                <a:solidFill>
                  <a:srgbClr val="FF0000"/>
                </a:solidFill>
              </a:rPr>
              <a:t>Pancreas</a:t>
            </a:r>
            <a:endParaRPr kumimoji="1" lang="ja-JP" altLang="en-US" sz="1400" b="1" dirty="0">
              <a:solidFill>
                <a:srgbClr val="FF0000"/>
              </a:solidFill>
            </a:endParaRPr>
          </a:p>
        </p:txBody>
      </p:sp>
      <p:sp>
        <p:nvSpPr>
          <p:cNvPr id="21" name="テキスト ボックス 20"/>
          <p:cNvSpPr txBox="1"/>
          <p:nvPr/>
        </p:nvSpPr>
        <p:spPr>
          <a:xfrm>
            <a:off x="3450824" y="3415118"/>
            <a:ext cx="1071127" cy="307777"/>
          </a:xfrm>
          <a:prstGeom prst="rect">
            <a:avLst/>
          </a:prstGeom>
          <a:noFill/>
        </p:spPr>
        <p:txBody>
          <a:bodyPr wrap="none" rtlCol="0">
            <a:spAutoFit/>
          </a:bodyPr>
          <a:lstStyle/>
          <a:p>
            <a:r>
              <a:rPr lang="en-US" altLang="ja-JP" sz="1400" dirty="0"/>
              <a:t>Biliary tract</a:t>
            </a:r>
            <a:endParaRPr kumimoji="1" lang="ja-JP" altLang="en-US" sz="1400" dirty="0"/>
          </a:p>
        </p:txBody>
      </p:sp>
      <p:sp>
        <p:nvSpPr>
          <p:cNvPr id="22" name="テキスト ボックス 21"/>
          <p:cNvSpPr txBox="1"/>
          <p:nvPr/>
        </p:nvSpPr>
        <p:spPr>
          <a:xfrm>
            <a:off x="3450824" y="3652705"/>
            <a:ext cx="1080745" cy="307777"/>
          </a:xfrm>
          <a:prstGeom prst="rect">
            <a:avLst/>
          </a:prstGeom>
          <a:noFill/>
        </p:spPr>
        <p:txBody>
          <a:bodyPr wrap="none" rtlCol="0">
            <a:spAutoFit/>
          </a:bodyPr>
          <a:lstStyle/>
          <a:p>
            <a:r>
              <a:rPr lang="en-US" altLang="ja-JP" sz="1400" dirty="0"/>
              <a:t>Esophagus</a:t>
            </a:r>
            <a:endParaRPr kumimoji="1" lang="ja-JP" altLang="en-US" sz="1400" dirty="0"/>
          </a:p>
        </p:txBody>
      </p:sp>
      <p:sp>
        <p:nvSpPr>
          <p:cNvPr id="2" name="正方形/長方形 1"/>
          <p:cNvSpPr/>
          <p:nvPr/>
        </p:nvSpPr>
        <p:spPr>
          <a:xfrm>
            <a:off x="5157706" y="3853078"/>
            <a:ext cx="175098" cy="807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rot="5400000">
            <a:off x="4764333" y="4115038"/>
            <a:ext cx="981359" cy="307777"/>
          </a:xfrm>
          <a:prstGeom prst="rect">
            <a:avLst/>
          </a:prstGeom>
          <a:noFill/>
        </p:spPr>
        <p:txBody>
          <a:bodyPr wrap="none" rtlCol="0">
            <a:spAutoFit/>
          </a:bodyPr>
          <a:lstStyle/>
          <a:p>
            <a:r>
              <a:rPr lang="en-US" altLang="ja-JP" sz="1400" b="1" dirty="0">
                <a:solidFill>
                  <a:srgbClr val="FF0000"/>
                </a:solidFill>
              </a:rPr>
              <a:t>Pancreas</a:t>
            </a:r>
            <a:endParaRPr kumimoji="1" lang="ja-JP" altLang="en-US" sz="1400" b="1" dirty="0">
              <a:solidFill>
                <a:srgbClr val="FF0000"/>
              </a:solidFill>
            </a:endParaRPr>
          </a:p>
        </p:txBody>
      </p:sp>
    </p:spTree>
    <p:extLst>
      <p:ext uri="{BB962C8B-B14F-4D97-AF65-F5344CB8AC3E}">
        <p14:creationId xmlns:p14="http://schemas.microsoft.com/office/powerpoint/2010/main" val="362329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9144000" cy="980728"/>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t>Summary</a:t>
            </a:r>
          </a:p>
        </p:txBody>
      </p:sp>
      <p:sp>
        <p:nvSpPr>
          <p:cNvPr id="3" name="コンテンツ プレースホルダー 2"/>
          <p:cNvSpPr txBox="1">
            <a:spLocks/>
          </p:cNvSpPr>
          <p:nvPr/>
        </p:nvSpPr>
        <p:spPr>
          <a:xfrm>
            <a:off x="457200" y="980728"/>
            <a:ext cx="8229600" cy="563382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dirty="0"/>
              <a:t>TRAP method: </a:t>
            </a:r>
          </a:p>
          <a:p>
            <a:pPr lvl="1">
              <a:buFont typeface="Calibri" panose="020F0502020204030204" pitchFamily="34" charset="0"/>
              <a:buChar char="─"/>
            </a:pPr>
            <a:r>
              <a:rPr lang="en-US" altLang="ja-JP" dirty="0"/>
              <a:t>a novel amplification procedure dedicated to highly repetitive RNAs.</a:t>
            </a:r>
          </a:p>
          <a:p>
            <a:pPr lvl="1">
              <a:buFont typeface="Calibri" panose="020F0502020204030204" pitchFamily="34" charset="0"/>
              <a:buChar char="─"/>
            </a:pPr>
            <a:r>
              <a:rPr lang="en-US" altLang="ja-JP" dirty="0"/>
              <a:t>overcome their repetitive nature and heterogeneities which impair quantitative of conventional real-time PCR. </a:t>
            </a:r>
          </a:p>
          <a:p>
            <a:pPr marL="0" indent="0">
              <a:buNone/>
            </a:pPr>
            <a:r>
              <a:rPr lang="en-US" altLang="ja-JP" dirty="0"/>
              <a:t>  </a:t>
            </a:r>
          </a:p>
          <a:p>
            <a:r>
              <a:rPr lang="en-US" altLang="ja-JP" dirty="0"/>
              <a:t>Serum HSATII RNA:</a:t>
            </a:r>
          </a:p>
          <a:p>
            <a:pPr lvl="1">
              <a:buFont typeface="Calibri" panose="020F0502020204030204" pitchFamily="34" charset="0"/>
              <a:buChar char="─"/>
            </a:pPr>
            <a:r>
              <a:rPr lang="en-US" altLang="ja-JP" dirty="0"/>
              <a:t> possibility of effective biomarker of not only advanced pancreatic cancer but also pre-cancer stage patients. </a:t>
            </a:r>
          </a:p>
        </p:txBody>
      </p:sp>
    </p:spTree>
    <p:extLst>
      <p:ext uri="{BB962C8B-B14F-4D97-AF65-F5344CB8AC3E}">
        <p14:creationId xmlns:p14="http://schemas.microsoft.com/office/powerpoint/2010/main" val="1699072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7761"/>
            <a:ext cx="9144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en-US" altLang="ja-JP" sz="4000"/>
              <a:t>Thank you</a:t>
            </a:r>
            <a:endParaRPr kumimoji="1" lang="ja-JP" altLang="en-US" sz="4000" dirty="0"/>
          </a:p>
        </p:txBody>
      </p:sp>
      <p:sp>
        <p:nvSpPr>
          <p:cNvPr id="3" name="テキスト ボックス 2"/>
          <p:cNvSpPr txBox="1"/>
          <p:nvPr/>
        </p:nvSpPr>
        <p:spPr>
          <a:xfrm>
            <a:off x="387039" y="1470216"/>
            <a:ext cx="4355680" cy="3693319"/>
          </a:xfrm>
          <a:prstGeom prst="rect">
            <a:avLst/>
          </a:prstGeom>
          <a:noFill/>
        </p:spPr>
        <p:txBody>
          <a:bodyPr wrap="none" rtlCol="0">
            <a:spAutoFit/>
          </a:bodyPr>
          <a:lstStyle/>
          <a:p>
            <a:r>
              <a:rPr kumimoji="1" lang="en-US" altLang="ja-JP" sz="2000" dirty="0"/>
              <a:t>The Department </a:t>
            </a:r>
            <a:r>
              <a:rPr lang="en-US" altLang="ja-JP" sz="2000" dirty="0"/>
              <a:t>of Gastroenterology</a:t>
            </a:r>
          </a:p>
          <a:p>
            <a:r>
              <a:rPr kumimoji="1" lang="en-US" altLang="ja-JP" sz="2000" dirty="0"/>
              <a:t>The University of Tokyo Hospital</a:t>
            </a:r>
          </a:p>
          <a:p>
            <a:endParaRPr lang="en-US" altLang="ja-JP" sz="500" dirty="0"/>
          </a:p>
          <a:p>
            <a:r>
              <a:rPr lang="en-US" altLang="ja-JP" sz="1600" dirty="0"/>
              <a:t>Takahiro </a:t>
            </a:r>
            <a:r>
              <a:rPr lang="en-US" altLang="ja-JP" sz="1600" dirty="0" err="1"/>
              <a:t>Kishikawa</a:t>
            </a:r>
            <a:endParaRPr lang="en-US" altLang="ja-JP" sz="1600" dirty="0"/>
          </a:p>
          <a:p>
            <a:r>
              <a:rPr lang="en-US" altLang="ja-JP" sz="1600" dirty="0" err="1"/>
              <a:t>Motoyuki</a:t>
            </a:r>
            <a:r>
              <a:rPr lang="en-US" altLang="ja-JP" sz="1600" dirty="0"/>
              <a:t> Otsuka</a:t>
            </a:r>
          </a:p>
          <a:p>
            <a:r>
              <a:rPr lang="en-US" altLang="ja-JP" sz="1600" dirty="0"/>
              <a:t>Takeshi Yoshikawa</a:t>
            </a:r>
          </a:p>
          <a:p>
            <a:r>
              <a:rPr lang="en-US" altLang="ja-JP" sz="1600" dirty="0" err="1"/>
              <a:t>Motoko</a:t>
            </a:r>
            <a:r>
              <a:rPr lang="en-US" altLang="ja-JP" sz="1600" dirty="0"/>
              <a:t> </a:t>
            </a:r>
            <a:r>
              <a:rPr lang="en-US" altLang="ja-JP" sz="1600" dirty="0" err="1"/>
              <a:t>Ohno</a:t>
            </a:r>
            <a:endParaRPr lang="en-US" altLang="ja-JP" sz="1600" dirty="0"/>
          </a:p>
          <a:p>
            <a:r>
              <a:rPr lang="en-US" altLang="ja-JP" sz="1600" dirty="0" err="1"/>
              <a:t>Rei</a:t>
            </a:r>
            <a:r>
              <a:rPr lang="en-US" altLang="ja-JP" sz="1600" dirty="0"/>
              <a:t> </a:t>
            </a:r>
            <a:r>
              <a:rPr lang="en-US" altLang="ja-JP" sz="1600" dirty="0" err="1"/>
              <a:t>Ishibashi</a:t>
            </a:r>
            <a:endParaRPr lang="en-US" altLang="ja-JP" sz="1600" dirty="0"/>
          </a:p>
          <a:p>
            <a:r>
              <a:rPr lang="en-US" altLang="ja-JP" sz="1600" dirty="0"/>
              <a:t>Mari </a:t>
            </a:r>
            <a:r>
              <a:rPr lang="en-US" altLang="ja-JP" sz="1600" dirty="0" err="1"/>
              <a:t>Yamagami</a:t>
            </a:r>
            <a:endParaRPr lang="en-US" altLang="ja-JP" sz="1600" dirty="0"/>
          </a:p>
          <a:p>
            <a:r>
              <a:rPr lang="en-US" altLang="ja-JP" sz="1600" dirty="0" err="1"/>
              <a:t>Kazuma</a:t>
            </a:r>
            <a:r>
              <a:rPr lang="en-US" altLang="ja-JP" sz="1600" dirty="0"/>
              <a:t> </a:t>
            </a:r>
            <a:r>
              <a:rPr lang="en-US" altLang="ja-JP" sz="1600" dirty="0" err="1"/>
              <a:t>Sekiba</a:t>
            </a:r>
            <a:endParaRPr lang="en-US" altLang="ja-JP" sz="1600" dirty="0"/>
          </a:p>
          <a:p>
            <a:r>
              <a:rPr lang="en-US" altLang="ja-JP" sz="1600" dirty="0" err="1"/>
              <a:t>Tatsunori</a:t>
            </a:r>
            <a:r>
              <a:rPr lang="en-US" altLang="ja-JP" sz="1600" dirty="0"/>
              <a:t> Suzuki</a:t>
            </a:r>
          </a:p>
          <a:p>
            <a:endParaRPr lang="en-US" altLang="ja-JP" sz="500" dirty="0"/>
          </a:p>
          <a:p>
            <a:r>
              <a:rPr lang="en-US" altLang="ja-JP" sz="1600" dirty="0"/>
              <a:t>Keisuke Yamamoto</a:t>
            </a:r>
          </a:p>
          <a:p>
            <a:endParaRPr lang="en-US" altLang="ja-JP" sz="300" dirty="0"/>
          </a:p>
          <a:p>
            <a:r>
              <a:rPr lang="en-US" altLang="ja-JP" sz="1600" dirty="0"/>
              <a:t>Kazuhiko Koike</a:t>
            </a:r>
          </a:p>
          <a:p>
            <a:endParaRPr kumimoji="1" lang="ja-JP" altLang="en-US" dirty="0"/>
          </a:p>
        </p:txBody>
      </p:sp>
      <p:sp>
        <p:nvSpPr>
          <p:cNvPr id="4" name="テキスト ボックス 3"/>
          <p:cNvSpPr txBox="1"/>
          <p:nvPr/>
        </p:nvSpPr>
        <p:spPr>
          <a:xfrm>
            <a:off x="418572" y="5095220"/>
            <a:ext cx="4592924" cy="1308050"/>
          </a:xfrm>
          <a:prstGeom prst="rect">
            <a:avLst/>
          </a:prstGeom>
          <a:noFill/>
        </p:spPr>
        <p:txBody>
          <a:bodyPr wrap="none" rtlCol="0">
            <a:spAutoFit/>
          </a:bodyPr>
          <a:lstStyle/>
          <a:p>
            <a:r>
              <a:rPr lang="ja-JP" altLang="en-US" sz="2000" dirty="0"/>
              <a:t>　　　</a:t>
            </a:r>
            <a:r>
              <a:rPr lang="en-US" altLang="ja-JP" dirty="0" err="1"/>
              <a:t>Devision</a:t>
            </a:r>
            <a:r>
              <a:rPr lang="en-US" altLang="ja-JP" dirty="0"/>
              <a:t> of Hematological Malignancy</a:t>
            </a:r>
          </a:p>
          <a:p>
            <a:r>
              <a:rPr lang="ja-JP" altLang="en-US" dirty="0"/>
              <a:t>　　　</a:t>
            </a:r>
            <a:r>
              <a:rPr lang="en-US" altLang="ja-JP" dirty="0"/>
              <a:t>The institute of Medical Sciences</a:t>
            </a:r>
          </a:p>
          <a:p>
            <a:r>
              <a:rPr lang="ja-JP" altLang="en-US" dirty="0"/>
              <a:t>　　　</a:t>
            </a:r>
            <a:r>
              <a:rPr lang="en-US" altLang="ja-JP" dirty="0"/>
              <a:t>Tokai University</a:t>
            </a:r>
          </a:p>
          <a:p>
            <a:endParaRPr kumimoji="1" lang="en-US" altLang="ja-JP" sz="700" dirty="0"/>
          </a:p>
          <a:p>
            <a:r>
              <a:rPr lang="en-US" altLang="ja-JP" sz="1600" dirty="0"/>
              <a:t>Ai </a:t>
            </a:r>
            <a:r>
              <a:rPr lang="en-US" altLang="ja-JP" sz="1600" dirty="0" err="1"/>
              <a:t>Kotani</a:t>
            </a:r>
            <a:endParaRPr kumimoji="1" lang="ja-JP" altLang="en-US" sz="1600" dirty="0"/>
          </a:p>
        </p:txBody>
      </p:sp>
      <p:sp>
        <p:nvSpPr>
          <p:cNvPr id="5" name="テキスト ボックス 4"/>
          <p:cNvSpPr txBox="1"/>
          <p:nvPr/>
        </p:nvSpPr>
        <p:spPr>
          <a:xfrm>
            <a:off x="5600345" y="3188434"/>
            <a:ext cx="3441968" cy="923330"/>
          </a:xfrm>
          <a:prstGeom prst="rect">
            <a:avLst/>
          </a:prstGeom>
          <a:noFill/>
        </p:spPr>
        <p:txBody>
          <a:bodyPr wrap="none" rtlCol="0">
            <a:spAutoFit/>
          </a:bodyPr>
          <a:lstStyle/>
          <a:p>
            <a:pPr algn="r"/>
            <a:r>
              <a:rPr lang="en-US" altLang="ja-JP" dirty="0"/>
              <a:t> Grants-in-Aid from the Ministry </a:t>
            </a:r>
          </a:p>
          <a:p>
            <a:pPr algn="r"/>
            <a:r>
              <a:rPr lang="en-US" altLang="ja-JP" dirty="0"/>
              <a:t>of Education, Culture, Sports, </a:t>
            </a:r>
          </a:p>
          <a:p>
            <a:pPr algn="r"/>
            <a:r>
              <a:rPr lang="en-US" altLang="ja-JP" dirty="0"/>
              <a:t>Science and Technology, Japan</a:t>
            </a:r>
            <a:endParaRPr kumimoji="1" lang="ja-JP" altLang="en-US" dirty="0"/>
          </a:p>
        </p:txBody>
      </p:sp>
      <p:sp>
        <p:nvSpPr>
          <p:cNvPr id="6" name="テキスト ボックス 5"/>
          <p:cNvSpPr txBox="1"/>
          <p:nvPr/>
        </p:nvSpPr>
        <p:spPr>
          <a:xfrm>
            <a:off x="5125110" y="1364207"/>
            <a:ext cx="4006290" cy="1200329"/>
          </a:xfrm>
          <a:prstGeom prst="rect">
            <a:avLst/>
          </a:prstGeom>
          <a:noFill/>
        </p:spPr>
        <p:txBody>
          <a:bodyPr wrap="none" rtlCol="0">
            <a:spAutoFit/>
          </a:bodyPr>
          <a:lstStyle/>
          <a:p>
            <a:pPr algn="r"/>
            <a:r>
              <a:rPr lang="en-US" altLang="ja-JP" dirty="0"/>
              <a:t>“Project for Cancer Research And </a:t>
            </a:r>
          </a:p>
          <a:p>
            <a:pPr algn="r"/>
            <a:r>
              <a:rPr lang="en-US" altLang="ja-JP" dirty="0"/>
              <a:t>Therapeutic Evolution(</a:t>
            </a:r>
            <a:r>
              <a:rPr kumimoji="1" lang="en-US" altLang="ja-JP" dirty="0"/>
              <a:t>P-CREATE)”</a:t>
            </a:r>
          </a:p>
          <a:p>
            <a:pPr algn="r"/>
            <a:r>
              <a:rPr lang="en-US" altLang="ja-JP" dirty="0"/>
              <a:t> Japan Agency for Medical Research </a:t>
            </a:r>
          </a:p>
          <a:p>
            <a:pPr algn="r"/>
            <a:r>
              <a:rPr lang="en-US" altLang="ja-JP" dirty="0"/>
              <a:t>and Development, AMED</a:t>
            </a:r>
            <a:endParaRPr kumimoji="1" lang="ja-JP" altLang="en-US" dirty="0"/>
          </a:p>
        </p:txBody>
      </p:sp>
      <p:grpSp>
        <p:nvGrpSpPr>
          <p:cNvPr id="7" name="Group 2"/>
          <p:cNvGrpSpPr>
            <a:grpSpLocks/>
          </p:cNvGrpSpPr>
          <p:nvPr/>
        </p:nvGrpSpPr>
        <p:grpSpPr bwMode="auto">
          <a:xfrm>
            <a:off x="288234" y="900625"/>
            <a:ext cx="3537808" cy="494815"/>
            <a:chOff x="2061" y="4325"/>
            <a:chExt cx="7560" cy="1109"/>
          </a:xfrm>
        </p:grpSpPr>
        <p:sp>
          <p:nvSpPr>
            <p:cNvPr id="8" name="AutoShape 3"/>
            <p:cNvSpPr>
              <a:spLocks noChangeAspect="1" noChangeArrowheads="1"/>
            </p:cNvSpPr>
            <p:nvPr/>
          </p:nvSpPr>
          <p:spPr bwMode="auto">
            <a:xfrm>
              <a:off x="2061" y="4325"/>
              <a:ext cx="7560" cy="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4"/>
            <p:cNvSpPr>
              <a:spLocks/>
            </p:cNvSpPr>
            <p:nvPr/>
          </p:nvSpPr>
          <p:spPr bwMode="auto">
            <a:xfrm>
              <a:off x="2185" y="4856"/>
              <a:ext cx="974" cy="575"/>
            </a:xfrm>
            <a:custGeom>
              <a:avLst/>
              <a:gdLst>
                <a:gd name="T0" fmla="*/ 324 w 324"/>
                <a:gd name="T1" fmla="*/ 7 h 190"/>
                <a:gd name="T2" fmla="*/ 317 w 324"/>
                <a:gd name="T3" fmla="*/ 0 h 190"/>
                <a:gd name="T4" fmla="*/ 316 w 324"/>
                <a:gd name="T5" fmla="*/ 1 h 190"/>
                <a:gd name="T6" fmla="*/ 129 w 324"/>
                <a:gd name="T7" fmla="*/ 14 h 190"/>
                <a:gd name="T8" fmla="*/ 70 w 324"/>
                <a:gd name="T9" fmla="*/ 16 h 190"/>
                <a:gd name="T10" fmla="*/ 66 w 324"/>
                <a:gd name="T11" fmla="*/ 16 h 190"/>
                <a:gd name="T12" fmla="*/ 24 w 324"/>
                <a:gd name="T13" fmla="*/ 36 h 190"/>
                <a:gd name="T14" fmla="*/ 4 w 324"/>
                <a:gd name="T15" fmla="*/ 73 h 190"/>
                <a:gd name="T16" fmla="*/ 10 w 324"/>
                <a:gd name="T17" fmla="*/ 122 h 190"/>
                <a:gd name="T18" fmla="*/ 41 w 324"/>
                <a:gd name="T19" fmla="*/ 160 h 190"/>
                <a:gd name="T20" fmla="*/ 90 w 324"/>
                <a:gd name="T21" fmla="*/ 182 h 190"/>
                <a:gd name="T22" fmla="*/ 121 w 324"/>
                <a:gd name="T23" fmla="*/ 189 h 190"/>
                <a:gd name="T24" fmla="*/ 128 w 324"/>
                <a:gd name="T25" fmla="*/ 175 h 190"/>
                <a:gd name="T26" fmla="*/ 123 w 324"/>
                <a:gd name="T27" fmla="*/ 169 h 190"/>
                <a:gd name="T28" fmla="*/ 76 w 324"/>
                <a:gd name="T29" fmla="*/ 163 h 190"/>
                <a:gd name="T30" fmla="*/ 31 w 324"/>
                <a:gd name="T31" fmla="*/ 132 h 190"/>
                <a:gd name="T32" fmla="*/ 17 w 324"/>
                <a:gd name="T33" fmla="*/ 111 h 190"/>
                <a:gd name="T34" fmla="*/ 13 w 324"/>
                <a:gd name="T35" fmla="*/ 85 h 190"/>
                <a:gd name="T36" fmla="*/ 67 w 324"/>
                <a:gd name="T37" fmla="*/ 27 h 190"/>
                <a:gd name="T38" fmla="*/ 112 w 324"/>
                <a:gd name="T39" fmla="*/ 39 h 190"/>
                <a:gd name="T40" fmla="*/ 129 w 324"/>
                <a:gd name="T41" fmla="*/ 57 h 190"/>
                <a:gd name="T42" fmla="*/ 141 w 324"/>
                <a:gd name="T43" fmla="*/ 83 h 190"/>
                <a:gd name="T44" fmla="*/ 145 w 324"/>
                <a:gd name="T45" fmla="*/ 143 h 190"/>
                <a:gd name="T46" fmla="*/ 139 w 324"/>
                <a:gd name="T47" fmla="*/ 167 h 190"/>
                <a:gd name="T48" fmla="*/ 135 w 324"/>
                <a:gd name="T49" fmla="*/ 181 h 190"/>
                <a:gd name="T50" fmla="*/ 134 w 324"/>
                <a:gd name="T51" fmla="*/ 183 h 190"/>
                <a:gd name="T52" fmla="*/ 141 w 324"/>
                <a:gd name="T53" fmla="*/ 190 h 190"/>
                <a:gd name="T54" fmla="*/ 143 w 324"/>
                <a:gd name="T55" fmla="*/ 190 h 190"/>
                <a:gd name="T56" fmla="*/ 259 w 324"/>
                <a:gd name="T57" fmla="*/ 148 h 190"/>
                <a:gd name="T58" fmla="*/ 259 w 324"/>
                <a:gd name="T59" fmla="*/ 148 h 190"/>
                <a:gd name="T60" fmla="*/ 261 w 324"/>
                <a:gd name="T61" fmla="*/ 143 h 190"/>
                <a:gd name="T62" fmla="*/ 260 w 324"/>
                <a:gd name="T63" fmla="*/ 139 h 190"/>
                <a:gd name="T64" fmla="*/ 223 w 324"/>
                <a:gd name="T65" fmla="*/ 89 h 190"/>
                <a:gd name="T66" fmla="*/ 273 w 324"/>
                <a:gd name="T67" fmla="*/ 127 h 190"/>
                <a:gd name="T68" fmla="*/ 277 w 324"/>
                <a:gd name="T69" fmla="*/ 128 h 190"/>
                <a:gd name="T70" fmla="*/ 281 w 324"/>
                <a:gd name="T71" fmla="*/ 126 h 190"/>
                <a:gd name="T72" fmla="*/ 281 w 324"/>
                <a:gd name="T73" fmla="*/ 126 h 190"/>
                <a:gd name="T74" fmla="*/ 324 w 324"/>
                <a:gd name="T75" fmla="*/ 9 h 190"/>
                <a:gd name="T76" fmla="*/ 324 w 324"/>
                <a:gd name="T7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4" h="190">
                  <a:moveTo>
                    <a:pt x="324" y="7"/>
                  </a:moveTo>
                  <a:cubicBezTo>
                    <a:pt x="324" y="3"/>
                    <a:pt x="321" y="0"/>
                    <a:pt x="317" y="0"/>
                  </a:cubicBezTo>
                  <a:cubicBezTo>
                    <a:pt x="317" y="0"/>
                    <a:pt x="316" y="0"/>
                    <a:pt x="316" y="1"/>
                  </a:cubicBezTo>
                  <a:cubicBezTo>
                    <a:pt x="255" y="13"/>
                    <a:pt x="193" y="18"/>
                    <a:pt x="129" y="14"/>
                  </a:cubicBezTo>
                  <a:cubicBezTo>
                    <a:pt x="109" y="13"/>
                    <a:pt x="89" y="14"/>
                    <a:pt x="70" y="16"/>
                  </a:cubicBezTo>
                  <a:cubicBezTo>
                    <a:pt x="69" y="16"/>
                    <a:pt x="67" y="16"/>
                    <a:pt x="66" y="16"/>
                  </a:cubicBezTo>
                  <a:cubicBezTo>
                    <a:pt x="50" y="19"/>
                    <a:pt x="36" y="25"/>
                    <a:pt x="24" y="36"/>
                  </a:cubicBezTo>
                  <a:cubicBezTo>
                    <a:pt x="14" y="46"/>
                    <a:pt x="7" y="59"/>
                    <a:pt x="4" y="73"/>
                  </a:cubicBezTo>
                  <a:cubicBezTo>
                    <a:pt x="0" y="90"/>
                    <a:pt x="3" y="107"/>
                    <a:pt x="10" y="122"/>
                  </a:cubicBezTo>
                  <a:cubicBezTo>
                    <a:pt x="17" y="137"/>
                    <a:pt x="28" y="150"/>
                    <a:pt x="41" y="160"/>
                  </a:cubicBezTo>
                  <a:cubicBezTo>
                    <a:pt x="56" y="170"/>
                    <a:pt x="72" y="177"/>
                    <a:pt x="90" y="182"/>
                  </a:cubicBezTo>
                  <a:cubicBezTo>
                    <a:pt x="100" y="186"/>
                    <a:pt x="110" y="188"/>
                    <a:pt x="121" y="189"/>
                  </a:cubicBezTo>
                  <a:cubicBezTo>
                    <a:pt x="121" y="185"/>
                    <a:pt x="128" y="178"/>
                    <a:pt x="128" y="175"/>
                  </a:cubicBezTo>
                  <a:cubicBezTo>
                    <a:pt x="128" y="172"/>
                    <a:pt x="126" y="169"/>
                    <a:pt x="123" y="169"/>
                  </a:cubicBezTo>
                  <a:cubicBezTo>
                    <a:pt x="105" y="169"/>
                    <a:pt x="92" y="169"/>
                    <a:pt x="76" y="163"/>
                  </a:cubicBezTo>
                  <a:cubicBezTo>
                    <a:pt x="59" y="156"/>
                    <a:pt x="43" y="146"/>
                    <a:pt x="31" y="132"/>
                  </a:cubicBezTo>
                  <a:cubicBezTo>
                    <a:pt x="25" y="126"/>
                    <a:pt x="20" y="119"/>
                    <a:pt x="17" y="111"/>
                  </a:cubicBezTo>
                  <a:cubicBezTo>
                    <a:pt x="14" y="103"/>
                    <a:pt x="13" y="94"/>
                    <a:pt x="13" y="85"/>
                  </a:cubicBezTo>
                  <a:cubicBezTo>
                    <a:pt x="15" y="56"/>
                    <a:pt x="38" y="31"/>
                    <a:pt x="67" y="27"/>
                  </a:cubicBezTo>
                  <a:cubicBezTo>
                    <a:pt x="83" y="25"/>
                    <a:pt x="99" y="29"/>
                    <a:pt x="112" y="39"/>
                  </a:cubicBezTo>
                  <a:cubicBezTo>
                    <a:pt x="119" y="44"/>
                    <a:pt x="125" y="50"/>
                    <a:pt x="129" y="57"/>
                  </a:cubicBezTo>
                  <a:cubicBezTo>
                    <a:pt x="134" y="65"/>
                    <a:pt x="138" y="74"/>
                    <a:pt x="141" y="83"/>
                  </a:cubicBezTo>
                  <a:cubicBezTo>
                    <a:pt x="147" y="102"/>
                    <a:pt x="147" y="123"/>
                    <a:pt x="145" y="143"/>
                  </a:cubicBezTo>
                  <a:cubicBezTo>
                    <a:pt x="144" y="151"/>
                    <a:pt x="142" y="159"/>
                    <a:pt x="139" y="167"/>
                  </a:cubicBezTo>
                  <a:cubicBezTo>
                    <a:pt x="138" y="172"/>
                    <a:pt x="136" y="176"/>
                    <a:pt x="135" y="181"/>
                  </a:cubicBezTo>
                  <a:cubicBezTo>
                    <a:pt x="134" y="182"/>
                    <a:pt x="134" y="183"/>
                    <a:pt x="134" y="183"/>
                  </a:cubicBezTo>
                  <a:cubicBezTo>
                    <a:pt x="134" y="187"/>
                    <a:pt x="137" y="190"/>
                    <a:pt x="141" y="190"/>
                  </a:cubicBezTo>
                  <a:cubicBezTo>
                    <a:pt x="141" y="190"/>
                    <a:pt x="142" y="190"/>
                    <a:pt x="143" y="190"/>
                  </a:cubicBezTo>
                  <a:cubicBezTo>
                    <a:pt x="187" y="190"/>
                    <a:pt x="228" y="174"/>
                    <a:pt x="259" y="148"/>
                  </a:cubicBezTo>
                  <a:cubicBezTo>
                    <a:pt x="259" y="148"/>
                    <a:pt x="259" y="148"/>
                    <a:pt x="259" y="148"/>
                  </a:cubicBezTo>
                  <a:cubicBezTo>
                    <a:pt x="261" y="146"/>
                    <a:pt x="261" y="145"/>
                    <a:pt x="261" y="143"/>
                  </a:cubicBezTo>
                  <a:cubicBezTo>
                    <a:pt x="261" y="141"/>
                    <a:pt x="261" y="140"/>
                    <a:pt x="260" y="139"/>
                  </a:cubicBezTo>
                  <a:cubicBezTo>
                    <a:pt x="248" y="119"/>
                    <a:pt x="223" y="89"/>
                    <a:pt x="223" y="89"/>
                  </a:cubicBezTo>
                  <a:cubicBezTo>
                    <a:pt x="223" y="89"/>
                    <a:pt x="252" y="115"/>
                    <a:pt x="273" y="127"/>
                  </a:cubicBezTo>
                  <a:cubicBezTo>
                    <a:pt x="274" y="127"/>
                    <a:pt x="275" y="128"/>
                    <a:pt x="277" y="128"/>
                  </a:cubicBezTo>
                  <a:cubicBezTo>
                    <a:pt x="278" y="128"/>
                    <a:pt x="280" y="127"/>
                    <a:pt x="281" y="126"/>
                  </a:cubicBezTo>
                  <a:cubicBezTo>
                    <a:pt x="281" y="126"/>
                    <a:pt x="281" y="126"/>
                    <a:pt x="281" y="126"/>
                  </a:cubicBezTo>
                  <a:cubicBezTo>
                    <a:pt x="308" y="94"/>
                    <a:pt x="324" y="53"/>
                    <a:pt x="324" y="9"/>
                  </a:cubicBezTo>
                  <a:cubicBezTo>
                    <a:pt x="324" y="8"/>
                    <a:pt x="324" y="8"/>
                    <a:pt x="324" y="7"/>
                  </a:cubicBezTo>
                  <a:close/>
                </a:path>
              </a:pathLst>
            </a:custGeom>
            <a:solidFill>
              <a:srgbClr val="508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5"/>
            <p:cNvSpPr>
              <a:spLocks/>
            </p:cNvSpPr>
            <p:nvPr/>
          </p:nvSpPr>
          <p:spPr bwMode="auto">
            <a:xfrm>
              <a:off x="2066" y="4332"/>
              <a:ext cx="1058" cy="1032"/>
            </a:xfrm>
            <a:custGeom>
              <a:avLst/>
              <a:gdLst>
                <a:gd name="T0" fmla="*/ 35 w 351"/>
                <a:gd name="T1" fmla="*/ 263 h 341"/>
                <a:gd name="T2" fmla="*/ 23 w 351"/>
                <a:gd name="T3" fmla="*/ 213 h 341"/>
                <a:gd name="T4" fmla="*/ 22 w 351"/>
                <a:gd name="T5" fmla="*/ 205 h 341"/>
                <a:gd name="T6" fmla="*/ 17 w 351"/>
                <a:gd name="T7" fmla="*/ 199 h 341"/>
                <a:gd name="T8" fmla="*/ 2 w 351"/>
                <a:gd name="T9" fmla="*/ 205 h 341"/>
                <a:gd name="T10" fmla="*/ 51 w 351"/>
                <a:gd name="T11" fmla="*/ 307 h 341"/>
                <a:gd name="T12" fmla="*/ 98 w 351"/>
                <a:gd name="T13" fmla="*/ 337 h 341"/>
                <a:gd name="T14" fmla="*/ 146 w 351"/>
                <a:gd name="T15" fmla="*/ 332 h 341"/>
                <a:gd name="T16" fmla="*/ 164 w 351"/>
                <a:gd name="T17" fmla="*/ 318 h 341"/>
                <a:gd name="T18" fmla="*/ 179 w 351"/>
                <a:gd name="T19" fmla="*/ 297 h 341"/>
                <a:gd name="T20" fmla="*/ 190 w 351"/>
                <a:gd name="T21" fmla="*/ 273 h 341"/>
                <a:gd name="T22" fmla="*/ 200 w 351"/>
                <a:gd name="T23" fmla="*/ 247 h 341"/>
                <a:gd name="T24" fmla="*/ 264 w 351"/>
                <a:gd name="T25" fmla="*/ 163 h 341"/>
                <a:gd name="T26" fmla="*/ 309 w 351"/>
                <a:gd name="T27" fmla="*/ 136 h 341"/>
                <a:gd name="T28" fmla="*/ 333 w 351"/>
                <a:gd name="T29" fmla="*/ 127 h 341"/>
                <a:gd name="T30" fmla="*/ 346 w 351"/>
                <a:gd name="T31" fmla="*/ 124 h 341"/>
                <a:gd name="T32" fmla="*/ 350 w 351"/>
                <a:gd name="T33" fmla="*/ 115 h 341"/>
                <a:gd name="T34" fmla="*/ 303 w 351"/>
                <a:gd name="T35" fmla="*/ 47 h 341"/>
                <a:gd name="T36" fmla="*/ 302 w 351"/>
                <a:gd name="T37" fmla="*/ 46 h 341"/>
                <a:gd name="T38" fmla="*/ 298 w 351"/>
                <a:gd name="T39" fmla="*/ 45 h 341"/>
                <a:gd name="T40" fmla="*/ 293 w 351"/>
                <a:gd name="T41" fmla="*/ 47 h 341"/>
                <a:gd name="T42" fmla="*/ 235 w 351"/>
                <a:gd name="T43" fmla="*/ 109 h 341"/>
                <a:gd name="T44" fmla="*/ 276 w 351"/>
                <a:gd name="T45" fmla="*/ 35 h 341"/>
                <a:gd name="T46" fmla="*/ 277 w 351"/>
                <a:gd name="T47" fmla="*/ 31 h 341"/>
                <a:gd name="T48" fmla="*/ 274 w 351"/>
                <a:gd name="T49" fmla="*/ 26 h 341"/>
                <a:gd name="T50" fmla="*/ 273 w 351"/>
                <a:gd name="T51" fmla="*/ 25 h 341"/>
                <a:gd name="T52" fmla="*/ 217 w 351"/>
                <a:gd name="T53" fmla="*/ 4 h 341"/>
                <a:gd name="T54" fmla="*/ 174 w 351"/>
                <a:gd name="T55" fmla="*/ 1 h 341"/>
                <a:gd name="T56" fmla="*/ 174 w 351"/>
                <a:gd name="T57" fmla="*/ 1 h 341"/>
                <a:gd name="T58" fmla="*/ 174 w 351"/>
                <a:gd name="T59" fmla="*/ 1 h 341"/>
                <a:gd name="T60" fmla="*/ 167 w 351"/>
                <a:gd name="T61" fmla="*/ 7 h 341"/>
                <a:gd name="T62" fmla="*/ 174 w 351"/>
                <a:gd name="T63" fmla="*/ 137 h 341"/>
                <a:gd name="T64" fmla="*/ 141 w 351"/>
                <a:gd name="T65" fmla="*/ 11 h 341"/>
                <a:gd name="T66" fmla="*/ 135 w 351"/>
                <a:gd name="T67" fmla="*/ 7 h 341"/>
                <a:gd name="T68" fmla="*/ 134 w 351"/>
                <a:gd name="T69" fmla="*/ 7 h 341"/>
                <a:gd name="T70" fmla="*/ 133 w 351"/>
                <a:gd name="T71" fmla="*/ 7 h 341"/>
                <a:gd name="T72" fmla="*/ 130 w 351"/>
                <a:gd name="T73" fmla="*/ 8 h 341"/>
                <a:gd name="T74" fmla="*/ 57 w 351"/>
                <a:gd name="T75" fmla="*/ 50 h 341"/>
                <a:gd name="T76" fmla="*/ 46 w 351"/>
                <a:gd name="T77" fmla="*/ 61 h 341"/>
                <a:gd name="T78" fmla="*/ 46 w 351"/>
                <a:gd name="T79" fmla="*/ 61 h 341"/>
                <a:gd name="T80" fmla="*/ 44 w 351"/>
                <a:gd name="T81" fmla="*/ 66 h 341"/>
                <a:gd name="T82" fmla="*/ 46 w 351"/>
                <a:gd name="T83" fmla="*/ 71 h 341"/>
                <a:gd name="T84" fmla="*/ 108 w 351"/>
                <a:gd name="T85" fmla="*/ 129 h 341"/>
                <a:gd name="T86" fmla="*/ 34 w 351"/>
                <a:gd name="T87" fmla="*/ 88 h 341"/>
                <a:gd name="T88" fmla="*/ 31 w 351"/>
                <a:gd name="T89" fmla="*/ 87 h 341"/>
                <a:gd name="T90" fmla="*/ 25 w 351"/>
                <a:gd name="T91" fmla="*/ 90 h 341"/>
                <a:gd name="T92" fmla="*/ 25 w 351"/>
                <a:gd name="T93" fmla="*/ 90 h 341"/>
                <a:gd name="T94" fmla="*/ 10 w 351"/>
                <a:gd name="T95" fmla="*/ 121 h 341"/>
                <a:gd name="T96" fmla="*/ 1 w 351"/>
                <a:gd name="T97" fmla="*/ 164 h 341"/>
                <a:gd name="T98" fmla="*/ 4 w 351"/>
                <a:gd name="T99" fmla="*/ 174 h 341"/>
                <a:gd name="T100" fmla="*/ 9 w 351"/>
                <a:gd name="T101" fmla="*/ 174 h 341"/>
                <a:gd name="T102" fmla="*/ 16 w 351"/>
                <a:gd name="T103" fmla="*/ 173 h 341"/>
                <a:gd name="T104" fmla="*/ 45 w 351"/>
                <a:gd name="T105" fmla="*/ 171 h 341"/>
                <a:gd name="T106" fmla="*/ 102 w 351"/>
                <a:gd name="T107" fmla="*/ 181 h 341"/>
                <a:gd name="T108" fmla="*/ 146 w 351"/>
                <a:gd name="T109" fmla="*/ 211 h 341"/>
                <a:gd name="T110" fmla="*/ 155 w 351"/>
                <a:gd name="T111" fmla="*/ 310 h 341"/>
                <a:gd name="T112" fmla="*/ 109 w 351"/>
                <a:gd name="T113" fmla="*/ 327 h 341"/>
                <a:gd name="T114" fmla="*/ 85 w 351"/>
                <a:gd name="T115" fmla="*/ 319 h 341"/>
                <a:gd name="T116" fmla="*/ 65 w 351"/>
                <a:gd name="T117" fmla="*/ 306 h 341"/>
                <a:gd name="T118" fmla="*/ 35 w 351"/>
                <a:gd name="T119" fmla="*/ 26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1" h="341">
                  <a:moveTo>
                    <a:pt x="35" y="263"/>
                  </a:moveTo>
                  <a:cubicBezTo>
                    <a:pt x="28" y="247"/>
                    <a:pt x="24" y="230"/>
                    <a:pt x="23" y="213"/>
                  </a:cubicBezTo>
                  <a:cubicBezTo>
                    <a:pt x="22" y="210"/>
                    <a:pt x="22" y="207"/>
                    <a:pt x="22" y="205"/>
                  </a:cubicBezTo>
                  <a:cubicBezTo>
                    <a:pt x="22" y="202"/>
                    <a:pt x="20" y="199"/>
                    <a:pt x="17" y="199"/>
                  </a:cubicBezTo>
                  <a:cubicBezTo>
                    <a:pt x="13" y="199"/>
                    <a:pt x="6" y="205"/>
                    <a:pt x="2" y="205"/>
                  </a:cubicBezTo>
                  <a:cubicBezTo>
                    <a:pt x="6" y="243"/>
                    <a:pt x="24" y="280"/>
                    <a:pt x="51" y="307"/>
                  </a:cubicBezTo>
                  <a:cubicBezTo>
                    <a:pt x="64" y="321"/>
                    <a:pt x="80" y="332"/>
                    <a:pt x="98" y="337"/>
                  </a:cubicBezTo>
                  <a:cubicBezTo>
                    <a:pt x="114" y="341"/>
                    <a:pt x="131" y="339"/>
                    <a:pt x="146" y="332"/>
                  </a:cubicBezTo>
                  <a:cubicBezTo>
                    <a:pt x="153" y="328"/>
                    <a:pt x="159" y="323"/>
                    <a:pt x="164" y="318"/>
                  </a:cubicBezTo>
                  <a:cubicBezTo>
                    <a:pt x="170" y="311"/>
                    <a:pt x="175" y="304"/>
                    <a:pt x="179" y="297"/>
                  </a:cubicBezTo>
                  <a:cubicBezTo>
                    <a:pt x="183" y="289"/>
                    <a:pt x="187" y="281"/>
                    <a:pt x="190" y="273"/>
                  </a:cubicBezTo>
                  <a:cubicBezTo>
                    <a:pt x="193" y="264"/>
                    <a:pt x="196" y="255"/>
                    <a:pt x="200" y="247"/>
                  </a:cubicBezTo>
                  <a:cubicBezTo>
                    <a:pt x="215" y="214"/>
                    <a:pt x="236" y="185"/>
                    <a:pt x="264" y="163"/>
                  </a:cubicBezTo>
                  <a:cubicBezTo>
                    <a:pt x="278" y="152"/>
                    <a:pt x="293" y="143"/>
                    <a:pt x="309" y="136"/>
                  </a:cubicBezTo>
                  <a:cubicBezTo>
                    <a:pt x="317" y="133"/>
                    <a:pt x="325" y="129"/>
                    <a:pt x="333" y="127"/>
                  </a:cubicBezTo>
                  <a:cubicBezTo>
                    <a:pt x="337" y="126"/>
                    <a:pt x="342" y="125"/>
                    <a:pt x="346" y="124"/>
                  </a:cubicBezTo>
                  <a:cubicBezTo>
                    <a:pt x="349" y="122"/>
                    <a:pt x="351" y="119"/>
                    <a:pt x="350" y="115"/>
                  </a:cubicBezTo>
                  <a:cubicBezTo>
                    <a:pt x="340" y="89"/>
                    <a:pt x="323" y="65"/>
                    <a:pt x="303" y="47"/>
                  </a:cubicBezTo>
                  <a:cubicBezTo>
                    <a:pt x="302" y="47"/>
                    <a:pt x="302" y="46"/>
                    <a:pt x="302" y="46"/>
                  </a:cubicBezTo>
                  <a:cubicBezTo>
                    <a:pt x="301" y="45"/>
                    <a:pt x="299" y="45"/>
                    <a:pt x="298" y="45"/>
                  </a:cubicBezTo>
                  <a:cubicBezTo>
                    <a:pt x="296" y="45"/>
                    <a:pt x="294" y="46"/>
                    <a:pt x="293" y="47"/>
                  </a:cubicBezTo>
                  <a:cubicBezTo>
                    <a:pt x="259" y="70"/>
                    <a:pt x="235" y="109"/>
                    <a:pt x="235" y="109"/>
                  </a:cubicBezTo>
                  <a:cubicBezTo>
                    <a:pt x="235" y="109"/>
                    <a:pt x="248" y="76"/>
                    <a:pt x="276" y="35"/>
                  </a:cubicBezTo>
                  <a:cubicBezTo>
                    <a:pt x="276" y="34"/>
                    <a:pt x="277" y="32"/>
                    <a:pt x="277" y="31"/>
                  </a:cubicBezTo>
                  <a:cubicBezTo>
                    <a:pt x="277" y="29"/>
                    <a:pt x="275" y="27"/>
                    <a:pt x="274" y="26"/>
                  </a:cubicBezTo>
                  <a:cubicBezTo>
                    <a:pt x="273" y="25"/>
                    <a:pt x="273" y="25"/>
                    <a:pt x="273" y="25"/>
                  </a:cubicBezTo>
                  <a:cubicBezTo>
                    <a:pt x="256" y="15"/>
                    <a:pt x="237" y="8"/>
                    <a:pt x="217" y="4"/>
                  </a:cubicBezTo>
                  <a:cubicBezTo>
                    <a:pt x="203" y="1"/>
                    <a:pt x="188" y="0"/>
                    <a:pt x="174" y="1"/>
                  </a:cubicBezTo>
                  <a:cubicBezTo>
                    <a:pt x="174" y="1"/>
                    <a:pt x="174" y="1"/>
                    <a:pt x="174" y="1"/>
                  </a:cubicBezTo>
                  <a:cubicBezTo>
                    <a:pt x="174" y="1"/>
                    <a:pt x="174" y="1"/>
                    <a:pt x="174" y="1"/>
                  </a:cubicBezTo>
                  <a:cubicBezTo>
                    <a:pt x="170" y="1"/>
                    <a:pt x="167" y="4"/>
                    <a:pt x="167" y="7"/>
                  </a:cubicBezTo>
                  <a:cubicBezTo>
                    <a:pt x="165" y="55"/>
                    <a:pt x="174" y="137"/>
                    <a:pt x="174" y="137"/>
                  </a:cubicBezTo>
                  <a:cubicBezTo>
                    <a:pt x="174" y="137"/>
                    <a:pt x="158" y="56"/>
                    <a:pt x="141" y="11"/>
                  </a:cubicBezTo>
                  <a:cubicBezTo>
                    <a:pt x="140" y="9"/>
                    <a:pt x="138" y="7"/>
                    <a:pt x="135" y="7"/>
                  </a:cubicBezTo>
                  <a:cubicBezTo>
                    <a:pt x="135" y="7"/>
                    <a:pt x="134" y="7"/>
                    <a:pt x="134" y="7"/>
                  </a:cubicBezTo>
                  <a:cubicBezTo>
                    <a:pt x="134" y="7"/>
                    <a:pt x="134" y="7"/>
                    <a:pt x="133" y="7"/>
                  </a:cubicBezTo>
                  <a:cubicBezTo>
                    <a:pt x="132" y="7"/>
                    <a:pt x="131" y="7"/>
                    <a:pt x="130" y="8"/>
                  </a:cubicBezTo>
                  <a:cubicBezTo>
                    <a:pt x="103" y="16"/>
                    <a:pt x="77" y="31"/>
                    <a:pt x="57" y="50"/>
                  </a:cubicBezTo>
                  <a:cubicBezTo>
                    <a:pt x="53" y="54"/>
                    <a:pt x="50" y="57"/>
                    <a:pt x="46" y="61"/>
                  </a:cubicBezTo>
                  <a:cubicBezTo>
                    <a:pt x="46" y="61"/>
                    <a:pt x="46" y="61"/>
                    <a:pt x="46" y="61"/>
                  </a:cubicBezTo>
                  <a:cubicBezTo>
                    <a:pt x="45" y="62"/>
                    <a:pt x="44" y="64"/>
                    <a:pt x="44" y="66"/>
                  </a:cubicBezTo>
                  <a:cubicBezTo>
                    <a:pt x="44" y="68"/>
                    <a:pt x="45" y="70"/>
                    <a:pt x="46" y="71"/>
                  </a:cubicBezTo>
                  <a:cubicBezTo>
                    <a:pt x="82" y="98"/>
                    <a:pt x="108" y="129"/>
                    <a:pt x="108" y="129"/>
                  </a:cubicBezTo>
                  <a:cubicBezTo>
                    <a:pt x="108" y="129"/>
                    <a:pt x="75" y="104"/>
                    <a:pt x="34" y="88"/>
                  </a:cubicBezTo>
                  <a:cubicBezTo>
                    <a:pt x="33" y="87"/>
                    <a:pt x="32" y="87"/>
                    <a:pt x="31" y="87"/>
                  </a:cubicBezTo>
                  <a:cubicBezTo>
                    <a:pt x="28" y="87"/>
                    <a:pt x="26" y="88"/>
                    <a:pt x="25" y="90"/>
                  </a:cubicBezTo>
                  <a:cubicBezTo>
                    <a:pt x="25" y="90"/>
                    <a:pt x="25" y="90"/>
                    <a:pt x="25" y="90"/>
                  </a:cubicBezTo>
                  <a:cubicBezTo>
                    <a:pt x="19" y="100"/>
                    <a:pt x="14" y="110"/>
                    <a:pt x="10" y="121"/>
                  </a:cubicBezTo>
                  <a:cubicBezTo>
                    <a:pt x="6" y="135"/>
                    <a:pt x="2" y="149"/>
                    <a:pt x="1" y="164"/>
                  </a:cubicBezTo>
                  <a:cubicBezTo>
                    <a:pt x="1" y="168"/>
                    <a:pt x="0" y="171"/>
                    <a:pt x="4" y="174"/>
                  </a:cubicBezTo>
                  <a:cubicBezTo>
                    <a:pt x="6" y="174"/>
                    <a:pt x="7" y="175"/>
                    <a:pt x="9" y="174"/>
                  </a:cubicBezTo>
                  <a:cubicBezTo>
                    <a:pt x="11" y="174"/>
                    <a:pt x="14" y="173"/>
                    <a:pt x="16" y="173"/>
                  </a:cubicBezTo>
                  <a:cubicBezTo>
                    <a:pt x="26" y="171"/>
                    <a:pt x="36" y="171"/>
                    <a:pt x="45" y="171"/>
                  </a:cubicBezTo>
                  <a:cubicBezTo>
                    <a:pt x="65" y="171"/>
                    <a:pt x="84" y="174"/>
                    <a:pt x="102" y="181"/>
                  </a:cubicBezTo>
                  <a:cubicBezTo>
                    <a:pt x="119" y="187"/>
                    <a:pt x="135" y="197"/>
                    <a:pt x="146" y="211"/>
                  </a:cubicBezTo>
                  <a:cubicBezTo>
                    <a:pt x="168" y="237"/>
                    <a:pt x="180" y="282"/>
                    <a:pt x="155" y="310"/>
                  </a:cubicBezTo>
                  <a:cubicBezTo>
                    <a:pt x="143" y="322"/>
                    <a:pt x="126" y="329"/>
                    <a:pt x="109" y="327"/>
                  </a:cubicBezTo>
                  <a:cubicBezTo>
                    <a:pt x="100" y="326"/>
                    <a:pt x="92" y="323"/>
                    <a:pt x="85" y="319"/>
                  </a:cubicBezTo>
                  <a:cubicBezTo>
                    <a:pt x="78" y="315"/>
                    <a:pt x="71" y="311"/>
                    <a:pt x="65" y="306"/>
                  </a:cubicBezTo>
                  <a:cubicBezTo>
                    <a:pt x="52" y="294"/>
                    <a:pt x="42" y="279"/>
                    <a:pt x="35" y="263"/>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6"/>
            <p:cNvSpPr>
              <a:spLocks/>
            </p:cNvSpPr>
            <p:nvPr/>
          </p:nvSpPr>
          <p:spPr bwMode="auto">
            <a:xfrm>
              <a:off x="3729" y="4883"/>
              <a:ext cx="367" cy="342"/>
            </a:xfrm>
            <a:custGeom>
              <a:avLst/>
              <a:gdLst>
                <a:gd name="T0" fmla="*/ 88 w 122"/>
                <a:gd name="T1" fmla="*/ 48 h 113"/>
                <a:gd name="T2" fmla="*/ 88 w 122"/>
                <a:gd name="T3" fmla="*/ 46 h 113"/>
                <a:gd name="T4" fmla="*/ 88 w 122"/>
                <a:gd name="T5" fmla="*/ 43 h 113"/>
                <a:gd name="T6" fmla="*/ 88 w 122"/>
                <a:gd name="T7" fmla="*/ 12 h 113"/>
                <a:gd name="T8" fmla="*/ 82 w 122"/>
                <a:gd name="T9" fmla="*/ 3 h 113"/>
                <a:gd name="T10" fmla="*/ 76 w 122"/>
                <a:gd name="T11" fmla="*/ 3 h 113"/>
                <a:gd name="T12" fmla="*/ 74 w 122"/>
                <a:gd name="T13" fmla="*/ 1 h 113"/>
                <a:gd name="T14" fmla="*/ 77 w 122"/>
                <a:gd name="T15" fmla="*/ 0 h 113"/>
                <a:gd name="T16" fmla="*/ 116 w 122"/>
                <a:gd name="T17" fmla="*/ 0 h 113"/>
                <a:gd name="T18" fmla="*/ 118 w 122"/>
                <a:gd name="T19" fmla="*/ 1 h 113"/>
                <a:gd name="T20" fmla="*/ 116 w 122"/>
                <a:gd name="T21" fmla="*/ 3 h 113"/>
                <a:gd name="T22" fmla="*/ 112 w 122"/>
                <a:gd name="T23" fmla="*/ 3 h 113"/>
                <a:gd name="T24" fmla="*/ 107 w 122"/>
                <a:gd name="T25" fmla="*/ 12 h 113"/>
                <a:gd name="T26" fmla="*/ 107 w 122"/>
                <a:gd name="T27" fmla="*/ 102 h 113"/>
                <a:gd name="T28" fmla="*/ 113 w 122"/>
                <a:gd name="T29" fmla="*/ 110 h 113"/>
                <a:gd name="T30" fmla="*/ 120 w 122"/>
                <a:gd name="T31" fmla="*/ 111 h 113"/>
                <a:gd name="T32" fmla="*/ 122 w 122"/>
                <a:gd name="T33" fmla="*/ 112 h 113"/>
                <a:gd name="T34" fmla="*/ 119 w 122"/>
                <a:gd name="T35" fmla="*/ 113 h 113"/>
                <a:gd name="T36" fmla="*/ 79 w 122"/>
                <a:gd name="T37" fmla="*/ 113 h 113"/>
                <a:gd name="T38" fmla="*/ 76 w 122"/>
                <a:gd name="T39" fmla="*/ 112 h 113"/>
                <a:gd name="T40" fmla="*/ 78 w 122"/>
                <a:gd name="T41" fmla="*/ 111 h 113"/>
                <a:gd name="T42" fmla="*/ 84 w 122"/>
                <a:gd name="T43" fmla="*/ 110 h 113"/>
                <a:gd name="T44" fmla="*/ 88 w 122"/>
                <a:gd name="T45" fmla="*/ 102 h 113"/>
                <a:gd name="T46" fmla="*/ 88 w 122"/>
                <a:gd name="T47" fmla="*/ 70 h 113"/>
                <a:gd name="T48" fmla="*/ 88 w 122"/>
                <a:gd name="T49" fmla="*/ 57 h 113"/>
                <a:gd name="T50" fmla="*/ 88 w 122"/>
                <a:gd name="T51" fmla="*/ 56 h 113"/>
                <a:gd name="T52" fmla="*/ 33 w 122"/>
                <a:gd name="T53" fmla="*/ 56 h 113"/>
                <a:gd name="T54" fmla="*/ 32 w 122"/>
                <a:gd name="T55" fmla="*/ 57 h 113"/>
                <a:gd name="T56" fmla="*/ 32 w 122"/>
                <a:gd name="T57" fmla="*/ 70 h 113"/>
                <a:gd name="T58" fmla="*/ 33 w 122"/>
                <a:gd name="T59" fmla="*/ 102 h 113"/>
                <a:gd name="T60" fmla="*/ 39 w 122"/>
                <a:gd name="T61" fmla="*/ 110 h 113"/>
                <a:gd name="T62" fmla="*/ 46 w 122"/>
                <a:gd name="T63" fmla="*/ 111 h 113"/>
                <a:gd name="T64" fmla="*/ 48 w 122"/>
                <a:gd name="T65" fmla="*/ 112 h 113"/>
                <a:gd name="T66" fmla="*/ 45 w 122"/>
                <a:gd name="T67" fmla="*/ 113 h 113"/>
                <a:gd name="T68" fmla="*/ 5 w 122"/>
                <a:gd name="T69" fmla="*/ 113 h 113"/>
                <a:gd name="T70" fmla="*/ 2 w 122"/>
                <a:gd name="T71" fmla="*/ 112 h 113"/>
                <a:gd name="T72" fmla="*/ 5 w 122"/>
                <a:gd name="T73" fmla="*/ 111 h 113"/>
                <a:gd name="T74" fmla="*/ 10 w 122"/>
                <a:gd name="T75" fmla="*/ 110 h 113"/>
                <a:gd name="T76" fmla="*/ 14 w 122"/>
                <a:gd name="T77" fmla="*/ 102 h 113"/>
                <a:gd name="T78" fmla="*/ 14 w 122"/>
                <a:gd name="T79" fmla="*/ 12 h 113"/>
                <a:gd name="T80" fmla="*/ 8 w 122"/>
                <a:gd name="T81" fmla="*/ 3 h 113"/>
                <a:gd name="T82" fmla="*/ 3 w 122"/>
                <a:gd name="T83" fmla="*/ 3 h 113"/>
                <a:gd name="T84" fmla="*/ 0 w 122"/>
                <a:gd name="T85" fmla="*/ 1 h 113"/>
                <a:gd name="T86" fmla="*/ 3 w 122"/>
                <a:gd name="T87" fmla="*/ 0 h 113"/>
                <a:gd name="T88" fmla="*/ 42 w 122"/>
                <a:gd name="T89" fmla="*/ 0 h 113"/>
                <a:gd name="T90" fmla="*/ 45 w 122"/>
                <a:gd name="T91" fmla="*/ 1 h 113"/>
                <a:gd name="T92" fmla="*/ 42 w 122"/>
                <a:gd name="T93" fmla="*/ 3 h 113"/>
                <a:gd name="T94" fmla="*/ 38 w 122"/>
                <a:gd name="T95" fmla="*/ 3 h 113"/>
                <a:gd name="T96" fmla="*/ 33 w 122"/>
                <a:gd name="T97" fmla="*/ 12 h 113"/>
                <a:gd name="T98" fmla="*/ 32 w 122"/>
                <a:gd name="T99" fmla="*/ 43 h 113"/>
                <a:gd name="T100" fmla="*/ 32 w 122"/>
                <a:gd name="T101" fmla="*/ 46 h 113"/>
                <a:gd name="T102" fmla="*/ 33 w 122"/>
                <a:gd name="T103" fmla="*/ 48 h 113"/>
                <a:gd name="T104" fmla="*/ 88 w 122"/>
                <a:gd name="T105" fmla="*/ 4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 h="113">
                  <a:moveTo>
                    <a:pt x="88" y="48"/>
                  </a:moveTo>
                  <a:cubicBezTo>
                    <a:pt x="88" y="48"/>
                    <a:pt x="88" y="47"/>
                    <a:pt x="88" y="46"/>
                  </a:cubicBezTo>
                  <a:cubicBezTo>
                    <a:pt x="88" y="43"/>
                    <a:pt x="88" y="43"/>
                    <a:pt x="88" y="43"/>
                  </a:cubicBezTo>
                  <a:cubicBezTo>
                    <a:pt x="88" y="21"/>
                    <a:pt x="88" y="16"/>
                    <a:pt x="88" y="12"/>
                  </a:cubicBezTo>
                  <a:cubicBezTo>
                    <a:pt x="88" y="6"/>
                    <a:pt x="87" y="4"/>
                    <a:pt x="82" y="3"/>
                  </a:cubicBezTo>
                  <a:cubicBezTo>
                    <a:pt x="81" y="3"/>
                    <a:pt x="78" y="3"/>
                    <a:pt x="76" y="3"/>
                  </a:cubicBezTo>
                  <a:cubicBezTo>
                    <a:pt x="75" y="3"/>
                    <a:pt x="74" y="2"/>
                    <a:pt x="74" y="1"/>
                  </a:cubicBezTo>
                  <a:cubicBezTo>
                    <a:pt x="74" y="0"/>
                    <a:pt x="75" y="0"/>
                    <a:pt x="77" y="0"/>
                  </a:cubicBezTo>
                  <a:cubicBezTo>
                    <a:pt x="85" y="0"/>
                    <a:pt x="110" y="0"/>
                    <a:pt x="116" y="0"/>
                  </a:cubicBezTo>
                  <a:cubicBezTo>
                    <a:pt x="117" y="0"/>
                    <a:pt x="118" y="0"/>
                    <a:pt x="118" y="1"/>
                  </a:cubicBezTo>
                  <a:cubicBezTo>
                    <a:pt x="118" y="2"/>
                    <a:pt x="118" y="3"/>
                    <a:pt x="116" y="3"/>
                  </a:cubicBezTo>
                  <a:cubicBezTo>
                    <a:pt x="115" y="3"/>
                    <a:pt x="114" y="3"/>
                    <a:pt x="112" y="3"/>
                  </a:cubicBezTo>
                  <a:cubicBezTo>
                    <a:pt x="108" y="4"/>
                    <a:pt x="107" y="6"/>
                    <a:pt x="107" y="12"/>
                  </a:cubicBezTo>
                  <a:cubicBezTo>
                    <a:pt x="106" y="16"/>
                    <a:pt x="106" y="95"/>
                    <a:pt x="107" y="102"/>
                  </a:cubicBezTo>
                  <a:cubicBezTo>
                    <a:pt x="107" y="106"/>
                    <a:pt x="108" y="109"/>
                    <a:pt x="113" y="110"/>
                  </a:cubicBezTo>
                  <a:cubicBezTo>
                    <a:pt x="115" y="110"/>
                    <a:pt x="118" y="111"/>
                    <a:pt x="120" y="111"/>
                  </a:cubicBezTo>
                  <a:cubicBezTo>
                    <a:pt x="121" y="111"/>
                    <a:pt x="122" y="111"/>
                    <a:pt x="122" y="112"/>
                  </a:cubicBezTo>
                  <a:cubicBezTo>
                    <a:pt x="122" y="113"/>
                    <a:pt x="121" y="113"/>
                    <a:pt x="119" y="113"/>
                  </a:cubicBezTo>
                  <a:cubicBezTo>
                    <a:pt x="110" y="113"/>
                    <a:pt x="85" y="113"/>
                    <a:pt x="79" y="113"/>
                  </a:cubicBezTo>
                  <a:cubicBezTo>
                    <a:pt x="77" y="113"/>
                    <a:pt x="76" y="113"/>
                    <a:pt x="76" y="112"/>
                  </a:cubicBezTo>
                  <a:cubicBezTo>
                    <a:pt x="76" y="111"/>
                    <a:pt x="77" y="111"/>
                    <a:pt x="78" y="111"/>
                  </a:cubicBezTo>
                  <a:cubicBezTo>
                    <a:pt x="81" y="111"/>
                    <a:pt x="82" y="110"/>
                    <a:pt x="84" y="110"/>
                  </a:cubicBezTo>
                  <a:cubicBezTo>
                    <a:pt x="86" y="109"/>
                    <a:pt x="87" y="106"/>
                    <a:pt x="88" y="102"/>
                  </a:cubicBezTo>
                  <a:cubicBezTo>
                    <a:pt x="88" y="95"/>
                    <a:pt x="88" y="84"/>
                    <a:pt x="88" y="70"/>
                  </a:cubicBezTo>
                  <a:cubicBezTo>
                    <a:pt x="88" y="57"/>
                    <a:pt x="88" y="57"/>
                    <a:pt x="88" y="57"/>
                  </a:cubicBezTo>
                  <a:cubicBezTo>
                    <a:pt x="88" y="56"/>
                    <a:pt x="88" y="56"/>
                    <a:pt x="88" y="56"/>
                  </a:cubicBezTo>
                  <a:cubicBezTo>
                    <a:pt x="33" y="56"/>
                    <a:pt x="33" y="56"/>
                    <a:pt x="33" y="56"/>
                  </a:cubicBezTo>
                  <a:cubicBezTo>
                    <a:pt x="33" y="56"/>
                    <a:pt x="32" y="56"/>
                    <a:pt x="32" y="57"/>
                  </a:cubicBezTo>
                  <a:cubicBezTo>
                    <a:pt x="32" y="70"/>
                    <a:pt x="32" y="70"/>
                    <a:pt x="32" y="70"/>
                  </a:cubicBezTo>
                  <a:cubicBezTo>
                    <a:pt x="32" y="84"/>
                    <a:pt x="32" y="95"/>
                    <a:pt x="33" y="102"/>
                  </a:cubicBezTo>
                  <a:cubicBezTo>
                    <a:pt x="33" y="106"/>
                    <a:pt x="34" y="109"/>
                    <a:pt x="39" y="110"/>
                  </a:cubicBezTo>
                  <a:cubicBezTo>
                    <a:pt x="41" y="110"/>
                    <a:pt x="44" y="111"/>
                    <a:pt x="46" y="111"/>
                  </a:cubicBezTo>
                  <a:cubicBezTo>
                    <a:pt x="47" y="111"/>
                    <a:pt x="48" y="111"/>
                    <a:pt x="48" y="112"/>
                  </a:cubicBezTo>
                  <a:cubicBezTo>
                    <a:pt x="48" y="113"/>
                    <a:pt x="47" y="113"/>
                    <a:pt x="45" y="113"/>
                  </a:cubicBezTo>
                  <a:cubicBezTo>
                    <a:pt x="36" y="113"/>
                    <a:pt x="11" y="113"/>
                    <a:pt x="5" y="113"/>
                  </a:cubicBezTo>
                  <a:cubicBezTo>
                    <a:pt x="3" y="113"/>
                    <a:pt x="2" y="113"/>
                    <a:pt x="2" y="112"/>
                  </a:cubicBezTo>
                  <a:cubicBezTo>
                    <a:pt x="2" y="111"/>
                    <a:pt x="3" y="111"/>
                    <a:pt x="5" y="111"/>
                  </a:cubicBezTo>
                  <a:cubicBezTo>
                    <a:pt x="7" y="111"/>
                    <a:pt x="8" y="110"/>
                    <a:pt x="10" y="110"/>
                  </a:cubicBezTo>
                  <a:cubicBezTo>
                    <a:pt x="13" y="109"/>
                    <a:pt x="13" y="106"/>
                    <a:pt x="14" y="102"/>
                  </a:cubicBezTo>
                  <a:cubicBezTo>
                    <a:pt x="14" y="95"/>
                    <a:pt x="14" y="16"/>
                    <a:pt x="14" y="12"/>
                  </a:cubicBezTo>
                  <a:cubicBezTo>
                    <a:pt x="14" y="6"/>
                    <a:pt x="13" y="4"/>
                    <a:pt x="8" y="3"/>
                  </a:cubicBezTo>
                  <a:cubicBezTo>
                    <a:pt x="7" y="3"/>
                    <a:pt x="5" y="3"/>
                    <a:pt x="3" y="3"/>
                  </a:cubicBezTo>
                  <a:cubicBezTo>
                    <a:pt x="1" y="3"/>
                    <a:pt x="0" y="2"/>
                    <a:pt x="0" y="1"/>
                  </a:cubicBezTo>
                  <a:cubicBezTo>
                    <a:pt x="0" y="0"/>
                    <a:pt x="1" y="0"/>
                    <a:pt x="3" y="0"/>
                  </a:cubicBezTo>
                  <a:cubicBezTo>
                    <a:pt x="11" y="0"/>
                    <a:pt x="36" y="0"/>
                    <a:pt x="42" y="0"/>
                  </a:cubicBezTo>
                  <a:cubicBezTo>
                    <a:pt x="44" y="0"/>
                    <a:pt x="45" y="0"/>
                    <a:pt x="45" y="1"/>
                  </a:cubicBezTo>
                  <a:cubicBezTo>
                    <a:pt x="45" y="2"/>
                    <a:pt x="44" y="3"/>
                    <a:pt x="42" y="3"/>
                  </a:cubicBezTo>
                  <a:cubicBezTo>
                    <a:pt x="41" y="3"/>
                    <a:pt x="40" y="3"/>
                    <a:pt x="38" y="3"/>
                  </a:cubicBezTo>
                  <a:cubicBezTo>
                    <a:pt x="34" y="4"/>
                    <a:pt x="33" y="6"/>
                    <a:pt x="33" y="12"/>
                  </a:cubicBezTo>
                  <a:cubicBezTo>
                    <a:pt x="32" y="16"/>
                    <a:pt x="32" y="21"/>
                    <a:pt x="32" y="43"/>
                  </a:cubicBezTo>
                  <a:cubicBezTo>
                    <a:pt x="32" y="46"/>
                    <a:pt x="32" y="46"/>
                    <a:pt x="32" y="46"/>
                  </a:cubicBezTo>
                  <a:cubicBezTo>
                    <a:pt x="32" y="47"/>
                    <a:pt x="33" y="48"/>
                    <a:pt x="33" y="48"/>
                  </a:cubicBezTo>
                  <a:lnTo>
                    <a:pt x="8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7"/>
            <p:cNvSpPr>
              <a:spLocks/>
            </p:cNvSpPr>
            <p:nvPr/>
          </p:nvSpPr>
          <p:spPr bwMode="auto">
            <a:xfrm>
              <a:off x="4461" y="4767"/>
              <a:ext cx="457" cy="468"/>
            </a:xfrm>
            <a:custGeom>
              <a:avLst/>
              <a:gdLst>
                <a:gd name="T0" fmla="*/ 19 w 152"/>
                <a:gd name="T1" fmla="*/ 16 h 154"/>
                <a:gd name="T2" fmla="*/ 10 w 152"/>
                <a:gd name="T3" fmla="*/ 4 h 154"/>
                <a:gd name="T4" fmla="*/ 3 w 152"/>
                <a:gd name="T5" fmla="*/ 4 h 154"/>
                <a:gd name="T6" fmla="*/ 0 w 152"/>
                <a:gd name="T7" fmla="*/ 2 h 154"/>
                <a:gd name="T8" fmla="*/ 4 w 152"/>
                <a:gd name="T9" fmla="*/ 0 h 154"/>
                <a:gd name="T10" fmla="*/ 55 w 152"/>
                <a:gd name="T11" fmla="*/ 0 h 154"/>
                <a:gd name="T12" fmla="*/ 59 w 152"/>
                <a:gd name="T13" fmla="*/ 2 h 154"/>
                <a:gd name="T14" fmla="*/ 56 w 152"/>
                <a:gd name="T15" fmla="*/ 4 h 154"/>
                <a:gd name="T16" fmla="*/ 51 w 152"/>
                <a:gd name="T17" fmla="*/ 4 h 154"/>
                <a:gd name="T18" fmla="*/ 44 w 152"/>
                <a:gd name="T19" fmla="*/ 16 h 154"/>
                <a:gd name="T20" fmla="*/ 43 w 152"/>
                <a:gd name="T21" fmla="*/ 86 h 154"/>
                <a:gd name="T22" fmla="*/ 58 w 152"/>
                <a:gd name="T23" fmla="*/ 135 h 154"/>
                <a:gd name="T24" fmla="*/ 82 w 152"/>
                <a:gd name="T25" fmla="*/ 144 h 154"/>
                <a:gd name="T26" fmla="*/ 108 w 152"/>
                <a:gd name="T27" fmla="*/ 133 h 154"/>
                <a:gd name="T28" fmla="*/ 119 w 152"/>
                <a:gd name="T29" fmla="*/ 83 h 154"/>
                <a:gd name="T30" fmla="*/ 119 w 152"/>
                <a:gd name="T31" fmla="*/ 16 h 154"/>
                <a:gd name="T32" fmla="*/ 110 w 152"/>
                <a:gd name="T33" fmla="*/ 4 h 154"/>
                <a:gd name="T34" fmla="*/ 104 w 152"/>
                <a:gd name="T35" fmla="*/ 4 h 154"/>
                <a:gd name="T36" fmla="*/ 100 w 152"/>
                <a:gd name="T37" fmla="*/ 2 h 154"/>
                <a:gd name="T38" fmla="*/ 104 w 152"/>
                <a:gd name="T39" fmla="*/ 0 h 154"/>
                <a:gd name="T40" fmla="*/ 148 w 152"/>
                <a:gd name="T41" fmla="*/ 0 h 154"/>
                <a:gd name="T42" fmla="*/ 152 w 152"/>
                <a:gd name="T43" fmla="*/ 2 h 154"/>
                <a:gd name="T44" fmla="*/ 148 w 152"/>
                <a:gd name="T45" fmla="*/ 4 h 154"/>
                <a:gd name="T46" fmla="*/ 143 w 152"/>
                <a:gd name="T47" fmla="*/ 4 h 154"/>
                <a:gd name="T48" fmla="*/ 136 w 152"/>
                <a:gd name="T49" fmla="*/ 16 h 154"/>
                <a:gd name="T50" fmla="*/ 136 w 152"/>
                <a:gd name="T51" fmla="*/ 80 h 154"/>
                <a:gd name="T52" fmla="*/ 118 w 152"/>
                <a:gd name="T53" fmla="*/ 140 h 154"/>
                <a:gd name="T54" fmla="*/ 78 w 152"/>
                <a:gd name="T55" fmla="*/ 154 h 154"/>
                <a:gd name="T56" fmla="*/ 36 w 152"/>
                <a:gd name="T57" fmla="*/ 140 h 154"/>
                <a:gd name="T58" fmla="*/ 19 w 152"/>
                <a:gd name="T59" fmla="*/ 87 h 154"/>
                <a:gd name="T60" fmla="*/ 19 w 152"/>
                <a:gd name="T61" fmla="*/ 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2" h="154">
                  <a:moveTo>
                    <a:pt x="19" y="16"/>
                  </a:moveTo>
                  <a:cubicBezTo>
                    <a:pt x="18" y="9"/>
                    <a:pt x="17" y="6"/>
                    <a:pt x="10" y="4"/>
                  </a:cubicBezTo>
                  <a:cubicBezTo>
                    <a:pt x="9" y="4"/>
                    <a:pt x="6" y="4"/>
                    <a:pt x="3" y="4"/>
                  </a:cubicBezTo>
                  <a:cubicBezTo>
                    <a:pt x="1" y="4"/>
                    <a:pt x="0" y="3"/>
                    <a:pt x="0" y="2"/>
                  </a:cubicBezTo>
                  <a:cubicBezTo>
                    <a:pt x="0" y="1"/>
                    <a:pt x="1" y="0"/>
                    <a:pt x="4" y="0"/>
                  </a:cubicBezTo>
                  <a:cubicBezTo>
                    <a:pt x="14" y="0"/>
                    <a:pt x="48" y="0"/>
                    <a:pt x="55" y="0"/>
                  </a:cubicBezTo>
                  <a:cubicBezTo>
                    <a:pt x="58" y="0"/>
                    <a:pt x="59" y="1"/>
                    <a:pt x="59" y="2"/>
                  </a:cubicBezTo>
                  <a:cubicBezTo>
                    <a:pt x="59" y="3"/>
                    <a:pt x="58" y="4"/>
                    <a:pt x="56" y="4"/>
                  </a:cubicBezTo>
                  <a:cubicBezTo>
                    <a:pt x="54" y="4"/>
                    <a:pt x="53" y="4"/>
                    <a:pt x="51" y="4"/>
                  </a:cubicBezTo>
                  <a:cubicBezTo>
                    <a:pt x="46" y="5"/>
                    <a:pt x="44" y="9"/>
                    <a:pt x="44" y="16"/>
                  </a:cubicBezTo>
                  <a:cubicBezTo>
                    <a:pt x="43" y="22"/>
                    <a:pt x="43" y="86"/>
                    <a:pt x="43" y="86"/>
                  </a:cubicBezTo>
                  <a:cubicBezTo>
                    <a:pt x="43" y="115"/>
                    <a:pt x="49" y="127"/>
                    <a:pt x="58" y="135"/>
                  </a:cubicBezTo>
                  <a:cubicBezTo>
                    <a:pt x="67" y="143"/>
                    <a:pt x="75" y="144"/>
                    <a:pt x="82" y="144"/>
                  </a:cubicBezTo>
                  <a:cubicBezTo>
                    <a:pt x="90" y="144"/>
                    <a:pt x="100" y="141"/>
                    <a:pt x="108" y="133"/>
                  </a:cubicBezTo>
                  <a:cubicBezTo>
                    <a:pt x="118" y="122"/>
                    <a:pt x="119" y="104"/>
                    <a:pt x="119" y="83"/>
                  </a:cubicBezTo>
                  <a:cubicBezTo>
                    <a:pt x="119" y="83"/>
                    <a:pt x="119" y="22"/>
                    <a:pt x="119" y="16"/>
                  </a:cubicBezTo>
                  <a:cubicBezTo>
                    <a:pt x="118" y="9"/>
                    <a:pt x="117" y="6"/>
                    <a:pt x="110" y="4"/>
                  </a:cubicBezTo>
                  <a:cubicBezTo>
                    <a:pt x="109" y="4"/>
                    <a:pt x="106" y="4"/>
                    <a:pt x="104" y="4"/>
                  </a:cubicBezTo>
                  <a:cubicBezTo>
                    <a:pt x="102" y="4"/>
                    <a:pt x="100" y="3"/>
                    <a:pt x="100" y="2"/>
                  </a:cubicBezTo>
                  <a:cubicBezTo>
                    <a:pt x="100" y="1"/>
                    <a:pt x="102" y="0"/>
                    <a:pt x="104" y="0"/>
                  </a:cubicBezTo>
                  <a:cubicBezTo>
                    <a:pt x="114" y="0"/>
                    <a:pt x="141" y="0"/>
                    <a:pt x="148" y="0"/>
                  </a:cubicBezTo>
                  <a:cubicBezTo>
                    <a:pt x="151" y="0"/>
                    <a:pt x="152" y="1"/>
                    <a:pt x="152" y="2"/>
                  </a:cubicBezTo>
                  <a:cubicBezTo>
                    <a:pt x="152" y="3"/>
                    <a:pt x="151" y="4"/>
                    <a:pt x="148" y="4"/>
                  </a:cubicBezTo>
                  <a:cubicBezTo>
                    <a:pt x="146" y="4"/>
                    <a:pt x="145" y="4"/>
                    <a:pt x="143" y="4"/>
                  </a:cubicBezTo>
                  <a:cubicBezTo>
                    <a:pt x="138" y="5"/>
                    <a:pt x="136" y="9"/>
                    <a:pt x="136" y="16"/>
                  </a:cubicBezTo>
                  <a:cubicBezTo>
                    <a:pt x="136" y="22"/>
                    <a:pt x="136" y="80"/>
                    <a:pt x="136" y="80"/>
                  </a:cubicBezTo>
                  <a:cubicBezTo>
                    <a:pt x="136" y="102"/>
                    <a:pt x="133" y="125"/>
                    <a:pt x="118" y="140"/>
                  </a:cubicBezTo>
                  <a:cubicBezTo>
                    <a:pt x="104" y="152"/>
                    <a:pt x="90" y="154"/>
                    <a:pt x="78" y="154"/>
                  </a:cubicBezTo>
                  <a:cubicBezTo>
                    <a:pt x="68" y="154"/>
                    <a:pt x="50" y="154"/>
                    <a:pt x="36" y="140"/>
                  </a:cubicBezTo>
                  <a:cubicBezTo>
                    <a:pt x="26" y="131"/>
                    <a:pt x="19" y="116"/>
                    <a:pt x="19" y="87"/>
                  </a:cubicBezTo>
                  <a:cubicBezTo>
                    <a:pt x="19" y="87"/>
                    <a:pt x="19" y="22"/>
                    <a:pt x="19"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8"/>
            <p:cNvSpPr>
              <a:spLocks/>
            </p:cNvSpPr>
            <p:nvPr/>
          </p:nvSpPr>
          <p:spPr bwMode="auto">
            <a:xfrm>
              <a:off x="6466" y="4883"/>
              <a:ext cx="138" cy="342"/>
            </a:xfrm>
            <a:custGeom>
              <a:avLst/>
              <a:gdLst>
                <a:gd name="T0" fmla="*/ 13 w 46"/>
                <a:gd name="T1" fmla="*/ 12 h 113"/>
                <a:gd name="T2" fmla="*/ 8 w 46"/>
                <a:gd name="T3" fmla="*/ 3 h 113"/>
                <a:gd name="T4" fmla="*/ 3 w 46"/>
                <a:gd name="T5" fmla="*/ 3 h 113"/>
                <a:gd name="T6" fmla="*/ 0 w 46"/>
                <a:gd name="T7" fmla="*/ 1 h 113"/>
                <a:gd name="T8" fmla="*/ 4 w 46"/>
                <a:gd name="T9" fmla="*/ 0 h 113"/>
                <a:gd name="T10" fmla="*/ 40 w 46"/>
                <a:gd name="T11" fmla="*/ 0 h 113"/>
                <a:gd name="T12" fmla="*/ 43 w 46"/>
                <a:gd name="T13" fmla="*/ 1 h 113"/>
                <a:gd name="T14" fmla="*/ 40 w 46"/>
                <a:gd name="T15" fmla="*/ 3 h 113"/>
                <a:gd name="T16" fmla="*/ 36 w 46"/>
                <a:gd name="T17" fmla="*/ 3 h 113"/>
                <a:gd name="T18" fmla="*/ 31 w 46"/>
                <a:gd name="T19" fmla="*/ 12 h 113"/>
                <a:gd name="T20" fmla="*/ 31 w 46"/>
                <a:gd name="T21" fmla="*/ 103 h 113"/>
                <a:gd name="T22" fmla="*/ 37 w 46"/>
                <a:gd name="T23" fmla="*/ 110 h 113"/>
                <a:gd name="T24" fmla="*/ 44 w 46"/>
                <a:gd name="T25" fmla="*/ 111 h 113"/>
                <a:gd name="T26" fmla="*/ 46 w 46"/>
                <a:gd name="T27" fmla="*/ 112 h 113"/>
                <a:gd name="T28" fmla="*/ 44 w 46"/>
                <a:gd name="T29" fmla="*/ 113 h 113"/>
                <a:gd name="T30" fmla="*/ 4 w 46"/>
                <a:gd name="T31" fmla="*/ 113 h 113"/>
                <a:gd name="T32" fmla="*/ 1 w 46"/>
                <a:gd name="T33" fmla="*/ 112 h 113"/>
                <a:gd name="T34" fmla="*/ 3 w 46"/>
                <a:gd name="T35" fmla="*/ 111 h 113"/>
                <a:gd name="T36" fmla="*/ 8 w 46"/>
                <a:gd name="T37" fmla="*/ 110 h 113"/>
                <a:gd name="T38" fmla="*/ 12 w 46"/>
                <a:gd name="T39" fmla="*/ 102 h 113"/>
                <a:gd name="T40" fmla="*/ 13 w 46"/>
                <a:gd name="T41" fmla="*/ 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13">
                  <a:moveTo>
                    <a:pt x="13" y="12"/>
                  </a:moveTo>
                  <a:cubicBezTo>
                    <a:pt x="12" y="6"/>
                    <a:pt x="11" y="4"/>
                    <a:pt x="8" y="3"/>
                  </a:cubicBezTo>
                  <a:cubicBezTo>
                    <a:pt x="6" y="3"/>
                    <a:pt x="4" y="3"/>
                    <a:pt x="3" y="3"/>
                  </a:cubicBezTo>
                  <a:cubicBezTo>
                    <a:pt x="1" y="3"/>
                    <a:pt x="0" y="2"/>
                    <a:pt x="0" y="1"/>
                  </a:cubicBezTo>
                  <a:cubicBezTo>
                    <a:pt x="0" y="0"/>
                    <a:pt x="2" y="0"/>
                    <a:pt x="4" y="0"/>
                  </a:cubicBezTo>
                  <a:cubicBezTo>
                    <a:pt x="9" y="0"/>
                    <a:pt x="34" y="0"/>
                    <a:pt x="40" y="0"/>
                  </a:cubicBezTo>
                  <a:cubicBezTo>
                    <a:pt x="42" y="0"/>
                    <a:pt x="43" y="0"/>
                    <a:pt x="43" y="1"/>
                  </a:cubicBezTo>
                  <a:cubicBezTo>
                    <a:pt x="43" y="2"/>
                    <a:pt x="42" y="3"/>
                    <a:pt x="40" y="3"/>
                  </a:cubicBezTo>
                  <a:cubicBezTo>
                    <a:pt x="39" y="3"/>
                    <a:pt x="38" y="3"/>
                    <a:pt x="36" y="3"/>
                  </a:cubicBezTo>
                  <a:cubicBezTo>
                    <a:pt x="32" y="4"/>
                    <a:pt x="31" y="6"/>
                    <a:pt x="31" y="12"/>
                  </a:cubicBezTo>
                  <a:cubicBezTo>
                    <a:pt x="31" y="16"/>
                    <a:pt x="31" y="96"/>
                    <a:pt x="31" y="103"/>
                  </a:cubicBezTo>
                  <a:cubicBezTo>
                    <a:pt x="32" y="107"/>
                    <a:pt x="33" y="109"/>
                    <a:pt x="37" y="110"/>
                  </a:cubicBezTo>
                  <a:cubicBezTo>
                    <a:pt x="39" y="110"/>
                    <a:pt x="42" y="111"/>
                    <a:pt x="44" y="111"/>
                  </a:cubicBezTo>
                  <a:cubicBezTo>
                    <a:pt x="46" y="111"/>
                    <a:pt x="46" y="111"/>
                    <a:pt x="46" y="112"/>
                  </a:cubicBezTo>
                  <a:cubicBezTo>
                    <a:pt x="46" y="113"/>
                    <a:pt x="45" y="113"/>
                    <a:pt x="44" y="113"/>
                  </a:cubicBezTo>
                  <a:cubicBezTo>
                    <a:pt x="34" y="113"/>
                    <a:pt x="9" y="113"/>
                    <a:pt x="4" y="113"/>
                  </a:cubicBezTo>
                  <a:cubicBezTo>
                    <a:pt x="2" y="113"/>
                    <a:pt x="1" y="113"/>
                    <a:pt x="1" y="112"/>
                  </a:cubicBezTo>
                  <a:cubicBezTo>
                    <a:pt x="1" y="111"/>
                    <a:pt x="1" y="111"/>
                    <a:pt x="3" y="111"/>
                  </a:cubicBezTo>
                  <a:cubicBezTo>
                    <a:pt x="5" y="111"/>
                    <a:pt x="7" y="110"/>
                    <a:pt x="8" y="110"/>
                  </a:cubicBezTo>
                  <a:cubicBezTo>
                    <a:pt x="11" y="109"/>
                    <a:pt x="12" y="107"/>
                    <a:pt x="12" y="102"/>
                  </a:cubicBezTo>
                  <a:cubicBezTo>
                    <a:pt x="13" y="96"/>
                    <a:pt x="13" y="16"/>
                    <a:pt x="13"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9"/>
            <p:cNvSpPr>
              <a:spLocks/>
            </p:cNvSpPr>
            <p:nvPr/>
          </p:nvSpPr>
          <p:spPr bwMode="auto">
            <a:xfrm>
              <a:off x="6926" y="4883"/>
              <a:ext cx="331" cy="342"/>
            </a:xfrm>
            <a:custGeom>
              <a:avLst/>
              <a:gdLst>
                <a:gd name="T0" fmla="*/ 46 w 110"/>
                <a:gd name="T1" fmla="*/ 74 h 113"/>
                <a:gd name="T2" fmla="*/ 43 w 110"/>
                <a:gd name="T3" fmla="*/ 59 h 113"/>
                <a:gd name="T4" fmla="*/ 18 w 110"/>
                <a:gd name="T5" fmla="*/ 15 h 113"/>
                <a:gd name="T6" fmla="*/ 8 w 110"/>
                <a:gd name="T7" fmla="*/ 4 h 113"/>
                <a:gd name="T8" fmla="*/ 2 w 110"/>
                <a:gd name="T9" fmla="*/ 3 h 113"/>
                <a:gd name="T10" fmla="*/ 0 w 110"/>
                <a:gd name="T11" fmla="*/ 1 h 113"/>
                <a:gd name="T12" fmla="*/ 3 w 110"/>
                <a:gd name="T13" fmla="*/ 0 h 113"/>
                <a:gd name="T14" fmla="*/ 36 w 110"/>
                <a:gd name="T15" fmla="*/ 0 h 113"/>
                <a:gd name="T16" fmla="*/ 38 w 110"/>
                <a:gd name="T17" fmla="*/ 1 h 113"/>
                <a:gd name="T18" fmla="*/ 35 w 110"/>
                <a:gd name="T19" fmla="*/ 3 h 113"/>
                <a:gd name="T20" fmla="*/ 33 w 110"/>
                <a:gd name="T21" fmla="*/ 6 h 113"/>
                <a:gd name="T22" fmla="*/ 35 w 110"/>
                <a:gd name="T23" fmla="*/ 11 h 113"/>
                <a:gd name="T24" fmla="*/ 59 w 110"/>
                <a:gd name="T25" fmla="*/ 55 h 113"/>
                <a:gd name="T26" fmla="*/ 80 w 110"/>
                <a:gd name="T27" fmla="*/ 14 h 113"/>
                <a:gd name="T28" fmla="*/ 82 w 110"/>
                <a:gd name="T29" fmla="*/ 6 h 113"/>
                <a:gd name="T30" fmla="*/ 79 w 110"/>
                <a:gd name="T31" fmla="*/ 3 h 113"/>
                <a:gd name="T32" fmla="*/ 77 w 110"/>
                <a:gd name="T33" fmla="*/ 1 h 113"/>
                <a:gd name="T34" fmla="*/ 79 w 110"/>
                <a:gd name="T35" fmla="*/ 0 h 113"/>
                <a:gd name="T36" fmla="*/ 108 w 110"/>
                <a:gd name="T37" fmla="*/ 0 h 113"/>
                <a:gd name="T38" fmla="*/ 110 w 110"/>
                <a:gd name="T39" fmla="*/ 1 h 113"/>
                <a:gd name="T40" fmla="*/ 108 w 110"/>
                <a:gd name="T41" fmla="*/ 3 h 113"/>
                <a:gd name="T42" fmla="*/ 101 w 110"/>
                <a:gd name="T43" fmla="*/ 4 h 113"/>
                <a:gd name="T44" fmla="*/ 94 w 110"/>
                <a:gd name="T45" fmla="*/ 12 h 113"/>
                <a:gd name="T46" fmla="*/ 66 w 110"/>
                <a:gd name="T47" fmla="*/ 59 h 113"/>
                <a:gd name="T48" fmla="*/ 64 w 110"/>
                <a:gd name="T49" fmla="*/ 74 h 113"/>
                <a:gd name="T50" fmla="*/ 65 w 110"/>
                <a:gd name="T51" fmla="*/ 102 h 113"/>
                <a:gd name="T52" fmla="*/ 71 w 110"/>
                <a:gd name="T53" fmla="*/ 110 h 113"/>
                <a:gd name="T54" fmla="*/ 78 w 110"/>
                <a:gd name="T55" fmla="*/ 111 h 113"/>
                <a:gd name="T56" fmla="*/ 80 w 110"/>
                <a:gd name="T57" fmla="*/ 112 h 113"/>
                <a:gd name="T58" fmla="*/ 77 w 110"/>
                <a:gd name="T59" fmla="*/ 113 h 113"/>
                <a:gd name="T60" fmla="*/ 37 w 110"/>
                <a:gd name="T61" fmla="*/ 113 h 113"/>
                <a:gd name="T62" fmla="*/ 34 w 110"/>
                <a:gd name="T63" fmla="*/ 112 h 113"/>
                <a:gd name="T64" fmla="*/ 36 w 110"/>
                <a:gd name="T65" fmla="*/ 111 h 113"/>
                <a:gd name="T66" fmla="*/ 41 w 110"/>
                <a:gd name="T67" fmla="*/ 110 h 113"/>
                <a:gd name="T68" fmla="*/ 46 w 110"/>
                <a:gd name="T69" fmla="*/ 102 h 113"/>
                <a:gd name="T70" fmla="*/ 46 w 110"/>
                <a:gd name="T71" fmla="*/ 7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13">
                  <a:moveTo>
                    <a:pt x="46" y="74"/>
                  </a:moveTo>
                  <a:cubicBezTo>
                    <a:pt x="46" y="66"/>
                    <a:pt x="45" y="63"/>
                    <a:pt x="43" y="59"/>
                  </a:cubicBezTo>
                  <a:cubicBezTo>
                    <a:pt x="42" y="56"/>
                    <a:pt x="23" y="23"/>
                    <a:pt x="18" y="15"/>
                  </a:cubicBezTo>
                  <a:cubicBezTo>
                    <a:pt x="14" y="10"/>
                    <a:pt x="11" y="6"/>
                    <a:pt x="8" y="4"/>
                  </a:cubicBezTo>
                  <a:cubicBezTo>
                    <a:pt x="6" y="3"/>
                    <a:pt x="4" y="3"/>
                    <a:pt x="2" y="3"/>
                  </a:cubicBezTo>
                  <a:cubicBezTo>
                    <a:pt x="1" y="3"/>
                    <a:pt x="0" y="2"/>
                    <a:pt x="0" y="1"/>
                  </a:cubicBezTo>
                  <a:cubicBezTo>
                    <a:pt x="0" y="0"/>
                    <a:pt x="1" y="0"/>
                    <a:pt x="3" y="0"/>
                  </a:cubicBezTo>
                  <a:cubicBezTo>
                    <a:pt x="5" y="0"/>
                    <a:pt x="29" y="0"/>
                    <a:pt x="36" y="0"/>
                  </a:cubicBezTo>
                  <a:cubicBezTo>
                    <a:pt x="37" y="0"/>
                    <a:pt x="38" y="0"/>
                    <a:pt x="38" y="1"/>
                  </a:cubicBezTo>
                  <a:cubicBezTo>
                    <a:pt x="38" y="2"/>
                    <a:pt x="37" y="2"/>
                    <a:pt x="35" y="3"/>
                  </a:cubicBezTo>
                  <a:cubicBezTo>
                    <a:pt x="34" y="3"/>
                    <a:pt x="33" y="4"/>
                    <a:pt x="33" y="6"/>
                  </a:cubicBezTo>
                  <a:cubicBezTo>
                    <a:pt x="33" y="7"/>
                    <a:pt x="34" y="9"/>
                    <a:pt x="35" y="11"/>
                  </a:cubicBezTo>
                  <a:cubicBezTo>
                    <a:pt x="37" y="15"/>
                    <a:pt x="57" y="51"/>
                    <a:pt x="59" y="55"/>
                  </a:cubicBezTo>
                  <a:cubicBezTo>
                    <a:pt x="60" y="52"/>
                    <a:pt x="78" y="19"/>
                    <a:pt x="80" y="14"/>
                  </a:cubicBezTo>
                  <a:cubicBezTo>
                    <a:pt x="82" y="11"/>
                    <a:pt x="82" y="8"/>
                    <a:pt x="82" y="6"/>
                  </a:cubicBezTo>
                  <a:cubicBezTo>
                    <a:pt x="82" y="5"/>
                    <a:pt x="82" y="3"/>
                    <a:pt x="79" y="3"/>
                  </a:cubicBezTo>
                  <a:cubicBezTo>
                    <a:pt x="78" y="2"/>
                    <a:pt x="77" y="2"/>
                    <a:pt x="77" y="1"/>
                  </a:cubicBezTo>
                  <a:cubicBezTo>
                    <a:pt x="77" y="0"/>
                    <a:pt x="77" y="0"/>
                    <a:pt x="79" y="0"/>
                  </a:cubicBezTo>
                  <a:cubicBezTo>
                    <a:pt x="84" y="0"/>
                    <a:pt x="105" y="0"/>
                    <a:pt x="108" y="0"/>
                  </a:cubicBezTo>
                  <a:cubicBezTo>
                    <a:pt x="109" y="0"/>
                    <a:pt x="110" y="0"/>
                    <a:pt x="110" y="1"/>
                  </a:cubicBezTo>
                  <a:cubicBezTo>
                    <a:pt x="110" y="2"/>
                    <a:pt x="109" y="3"/>
                    <a:pt x="108" y="3"/>
                  </a:cubicBezTo>
                  <a:cubicBezTo>
                    <a:pt x="106" y="3"/>
                    <a:pt x="103" y="3"/>
                    <a:pt x="101" y="4"/>
                  </a:cubicBezTo>
                  <a:cubicBezTo>
                    <a:pt x="98" y="6"/>
                    <a:pt x="97" y="8"/>
                    <a:pt x="94" y="12"/>
                  </a:cubicBezTo>
                  <a:cubicBezTo>
                    <a:pt x="89" y="18"/>
                    <a:pt x="69" y="53"/>
                    <a:pt x="66" y="59"/>
                  </a:cubicBezTo>
                  <a:cubicBezTo>
                    <a:pt x="64" y="65"/>
                    <a:pt x="64" y="69"/>
                    <a:pt x="64" y="74"/>
                  </a:cubicBezTo>
                  <a:cubicBezTo>
                    <a:pt x="64" y="74"/>
                    <a:pt x="64" y="95"/>
                    <a:pt x="65" y="102"/>
                  </a:cubicBezTo>
                  <a:cubicBezTo>
                    <a:pt x="65" y="106"/>
                    <a:pt x="66" y="109"/>
                    <a:pt x="71" y="110"/>
                  </a:cubicBezTo>
                  <a:cubicBezTo>
                    <a:pt x="73" y="110"/>
                    <a:pt x="76" y="111"/>
                    <a:pt x="78" y="111"/>
                  </a:cubicBezTo>
                  <a:cubicBezTo>
                    <a:pt x="79" y="111"/>
                    <a:pt x="80" y="111"/>
                    <a:pt x="80" y="112"/>
                  </a:cubicBezTo>
                  <a:cubicBezTo>
                    <a:pt x="80" y="113"/>
                    <a:pt x="79" y="113"/>
                    <a:pt x="77" y="113"/>
                  </a:cubicBezTo>
                  <a:cubicBezTo>
                    <a:pt x="68" y="113"/>
                    <a:pt x="43" y="113"/>
                    <a:pt x="37" y="113"/>
                  </a:cubicBezTo>
                  <a:cubicBezTo>
                    <a:pt x="35" y="113"/>
                    <a:pt x="34" y="113"/>
                    <a:pt x="34" y="112"/>
                  </a:cubicBezTo>
                  <a:cubicBezTo>
                    <a:pt x="34" y="111"/>
                    <a:pt x="35" y="111"/>
                    <a:pt x="36" y="111"/>
                  </a:cubicBezTo>
                  <a:cubicBezTo>
                    <a:pt x="38" y="111"/>
                    <a:pt x="40" y="110"/>
                    <a:pt x="41" y="110"/>
                  </a:cubicBezTo>
                  <a:cubicBezTo>
                    <a:pt x="44" y="109"/>
                    <a:pt x="46" y="106"/>
                    <a:pt x="46" y="102"/>
                  </a:cubicBezTo>
                  <a:cubicBezTo>
                    <a:pt x="46" y="95"/>
                    <a:pt x="46" y="74"/>
                    <a:pt x="4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0"/>
            <p:cNvSpPr>
              <a:spLocks noEditPoints="1"/>
            </p:cNvSpPr>
            <p:nvPr/>
          </p:nvSpPr>
          <p:spPr bwMode="auto">
            <a:xfrm>
              <a:off x="7330" y="4876"/>
              <a:ext cx="352" cy="355"/>
            </a:xfrm>
            <a:custGeom>
              <a:avLst/>
              <a:gdLst>
                <a:gd name="T0" fmla="*/ 0 w 117"/>
                <a:gd name="T1" fmla="*/ 59 h 117"/>
                <a:gd name="T2" fmla="*/ 59 w 117"/>
                <a:gd name="T3" fmla="*/ 0 h 117"/>
                <a:gd name="T4" fmla="*/ 117 w 117"/>
                <a:gd name="T5" fmla="*/ 56 h 117"/>
                <a:gd name="T6" fmla="*/ 58 w 117"/>
                <a:gd name="T7" fmla="*/ 117 h 117"/>
                <a:gd name="T8" fmla="*/ 0 w 117"/>
                <a:gd name="T9" fmla="*/ 59 h 117"/>
                <a:gd name="T10" fmla="*/ 97 w 117"/>
                <a:gd name="T11" fmla="*/ 61 h 117"/>
                <a:gd name="T12" fmla="*/ 54 w 117"/>
                <a:gd name="T13" fmla="*/ 7 h 117"/>
                <a:gd name="T14" fmla="*/ 20 w 117"/>
                <a:gd name="T15" fmla="*/ 54 h 117"/>
                <a:gd name="T16" fmla="*/ 65 w 117"/>
                <a:gd name="T17" fmla="*/ 110 h 117"/>
                <a:gd name="T18" fmla="*/ 97 w 117"/>
                <a:gd name="T19"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0" y="59"/>
                  </a:moveTo>
                  <a:cubicBezTo>
                    <a:pt x="0" y="33"/>
                    <a:pt x="16" y="0"/>
                    <a:pt x="59" y="0"/>
                  </a:cubicBezTo>
                  <a:cubicBezTo>
                    <a:pt x="95" y="0"/>
                    <a:pt x="117" y="22"/>
                    <a:pt x="117" y="56"/>
                  </a:cubicBezTo>
                  <a:cubicBezTo>
                    <a:pt x="117" y="90"/>
                    <a:pt x="94" y="117"/>
                    <a:pt x="58" y="117"/>
                  </a:cubicBezTo>
                  <a:cubicBezTo>
                    <a:pt x="17" y="117"/>
                    <a:pt x="0" y="85"/>
                    <a:pt x="0" y="59"/>
                  </a:cubicBezTo>
                  <a:moveTo>
                    <a:pt x="97" y="61"/>
                  </a:moveTo>
                  <a:cubicBezTo>
                    <a:pt x="97" y="28"/>
                    <a:pt x="77" y="7"/>
                    <a:pt x="54" y="7"/>
                  </a:cubicBezTo>
                  <a:cubicBezTo>
                    <a:pt x="37" y="7"/>
                    <a:pt x="20" y="17"/>
                    <a:pt x="20" y="54"/>
                  </a:cubicBezTo>
                  <a:cubicBezTo>
                    <a:pt x="20" y="85"/>
                    <a:pt x="37" y="110"/>
                    <a:pt x="65" y="110"/>
                  </a:cubicBezTo>
                  <a:cubicBezTo>
                    <a:pt x="75" y="110"/>
                    <a:pt x="97" y="105"/>
                    <a:pt x="97" y="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noEditPoints="1"/>
            </p:cNvSpPr>
            <p:nvPr/>
          </p:nvSpPr>
          <p:spPr bwMode="auto">
            <a:xfrm>
              <a:off x="8311" y="4876"/>
              <a:ext cx="353" cy="355"/>
            </a:xfrm>
            <a:custGeom>
              <a:avLst/>
              <a:gdLst>
                <a:gd name="T0" fmla="*/ 0 w 117"/>
                <a:gd name="T1" fmla="*/ 59 h 117"/>
                <a:gd name="T2" fmla="*/ 59 w 117"/>
                <a:gd name="T3" fmla="*/ 0 h 117"/>
                <a:gd name="T4" fmla="*/ 117 w 117"/>
                <a:gd name="T5" fmla="*/ 56 h 117"/>
                <a:gd name="T6" fmla="*/ 58 w 117"/>
                <a:gd name="T7" fmla="*/ 117 h 117"/>
                <a:gd name="T8" fmla="*/ 0 w 117"/>
                <a:gd name="T9" fmla="*/ 59 h 117"/>
                <a:gd name="T10" fmla="*/ 97 w 117"/>
                <a:gd name="T11" fmla="*/ 61 h 117"/>
                <a:gd name="T12" fmla="*/ 54 w 117"/>
                <a:gd name="T13" fmla="*/ 7 h 117"/>
                <a:gd name="T14" fmla="*/ 20 w 117"/>
                <a:gd name="T15" fmla="*/ 54 h 117"/>
                <a:gd name="T16" fmla="*/ 65 w 117"/>
                <a:gd name="T17" fmla="*/ 110 h 117"/>
                <a:gd name="T18" fmla="*/ 97 w 117"/>
                <a:gd name="T19"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0" y="59"/>
                  </a:moveTo>
                  <a:cubicBezTo>
                    <a:pt x="0" y="33"/>
                    <a:pt x="16" y="0"/>
                    <a:pt x="59" y="0"/>
                  </a:cubicBezTo>
                  <a:cubicBezTo>
                    <a:pt x="94" y="0"/>
                    <a:pt x="117" y="22"/>
                    <a:pt x="117" y="56"/>
                  </a:cubicBezTo>
                  <a:cubicBezTo>
                    <a:pt x="117" y="90"/>
                    <a:pt x="94" y="117"/>
                    <a:pt x="58" y="117"/>
                  </a:cubicBezTo>
                  <a:cubicBezTo>
                    <a:pt x="17" y="117"/>
                    <a:pt x="0" y="85"/>
                    <a:pt x="0" y="59"/>
                  </a:cubicBezTo>
                  <a:moveTo>
                    <a:pt x="97" y="61"/>
                  </a:moveTo>
                  <a:cubicBezTo>
                    <a:pt x="97" y="28"/>
                    <a:pt x="77" y="7"/>
                    <a:pt x="54" y="7"/>
                  </a:cubicBezTo>
                  <a:cubicBezTo>
                    <a:pt x="37" y="7"/>
                    <a:pt x="20" y="17"/>
                    <a:pt x="20" y="54"/>
                  </a:cubicBezTo>
                  <a:cubicBezTo>
                    <a:pt x="20" y="85"/>
                    <a:pt x="37" y="110"/>
                    <a:pt x="65" y="110"/>
                  </a:cubicBezTo>
                  <a:cubicBezTo>
                    <a:pt x="75" y="110"/>
                    <a:pt x="97" y="105"/>
                    <a:pt x="97" y="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2"/>
            <p:cNvSpPr>
              <a:spLocks/>
            </p:cNvSpPr>
            <p:nvPr/>
          </p:nvSpPr>
          <p:spPr bwMode="auto">
            <a:xfrm>
              <a:off x="8672" y="4883"/>
              <a:ext cx="627" cy="342"/>
            </a:xfrm>
            <a:custGeom>
              <a:avLst/>
              <a:gdLst>
                <a:gd name="T0" fmla="*/ 106 w 208"/>
                <a:gd name="T1" fmla="*/ 4 h 113"/>
                <a:gd name="T2" fmla="*/ 141 w 208"/>
                <a:gd name="T3" fmla="*/ 59 h 113"/>
                <a:gd name="T4" fmla="*/ 144 w 208"/>
                <a:gd name="T5" fmla="*/ 102 h 113"/>
                <a:gd name="T6" fmla="*/ 134 w 208"/>
                <a:gd name="T7" fmla="*/ 111 h 113"/>
                <a:gd name="T8" fmla="*/ 135 w 208"/>
                <a:gd name="T9" fmla="*/ 113 h 113"/>
                <a:gd name="T10" fmla="*/ 178 w 208"/>
                <a:gd name="T11" fmla="*/ 112 h 113"/>
                <a:gd name="T12" fmla="*/ 168 w 208"/>
                <a:gd name="T13" fmla="*/ 110 h 113"/>
                <a:gd name="T14" fmla="*/ 162 w 208"/>
                <a:gd name="T15" fmla="*/ 74 h 113"/>
                <a:gd name="T16" fmla="*/ 191 w 208"/>
                <a:gd name="T17" fmla="*/ 12 h 113"/>
                <a:gd name="T18" fmla="*/ 205 w 208"/>
                <a:gd name="T19" fmla="*/ 3 h 113"/>
                <a:gd name="T20" fmla="*/ 205 w 208"/>
                <a:gd name="T21" fmla="*/ 0 h 113"/>
                <a:gd name="T22" fmla="*/ 174 w 208"/>
                <a:gd name="T23" fmla="*/ 1 h 113"/>
                <a:gd name="T24" fmla="*/ 180 w 208"/>
                <a:gd name="T25" fmla="*/ 6 h 113"/>
                <a:gd name="T26" fmla="*/ 157 w 208"/>
                <a:gd name="T27" fmla="*/ 55 h 113"/>
                <a:gd name="T28" fmla="*/ 131 w 208"/>
                <a:gd name="T29" fmla="*/ 6 h 113"/>
                <a:gd name="T30" fmla="*/ 136 w 208"/>
                <a:gd name="T31" fmla="*/ 1 h 113"/>
                <a:gd name="T32" fmla="*/ 68 w 208"/>
                <a:gd name="T33" fmla="*/ 0 h 113"/>
                <a:gd name="T34" fmla="*/ 68 w 208"/>
                <a:gd name="T35" fmla="*/ 3 h 113"/>
                <a:gd name="T36" fmla="*/ 63 w 208"/>
                <a:gd name="T37" fmla="*/ 17 h 113"/>
                <a:gd name="T38" fmla="*/ 32 w 208"/>
                <a:gd name="T39" fmla="*/ 50 h 113"/>
                <a:gd name="T40" fmla="*/ 32 w 208"/>
                <a:gd name="T41" fmla="*/ 12 h 113"/>
                <a:gd name="T42" fmla="*/ 42 w 208"/>
                <a:gd name="T43" fmla="*/ 3 h 113"/>
                <a:gd name="T44" fmla="*/ 41 w 208"/>
                <a:gd name="T45" fmla="*/ 0 h 113"/>
                <a:gd name="T46" fmla="*/ 0 w 208"/>
                <a:gd name="T47" fmla="*/ 1 h 113"/>
                <a:gd name="T48" fmla="*/ 8 w 208"/>
                <a:gd name="T49" fmla="*/ 3 h 113"/>
                <a:gd name="T50" fmla="*/ 14 w 208"/>
                <a:gd name="T51" fmla="*/ 102 h 113"/>
                <a:gd name="T52" fmla="*/ 5 w 208"/>
                <a:gd name="T53" fmla="*/ 111 h 113"/>
                <a:gd name="T54" fmla="*/ 5 w 208"/>
                <a:gd name="T55" fmla="*/ 113 h 113"/>
                <a:gd name="T56" fmla="*/ 47 w 208"/>
                <a:gd name="T57" fmla="*/ 112 h 113"/>
                <a:gd name="T58" fmla="*/ 38 w 208"/>
                <a:gd name="T59" fmla="*/ 110 h 113"/>
                <a:gd name="T60" fmla="*/ 32 w 208"/>
                <a:gd name="T61" fmla="*/ 70 h 113"/>
                <a:gd name="T62" fmla="*/ 33 w 208"/>
                <a:gd name="T63" fmla="*/ 56 h 113"/>
                <a:gd name="T64" fmla="*/ 72 w 208"/>
                <a:gd name="T65" fmla="*/ 103 h 113"/>
                <a:gd name="T66" fmla="*/ 99 w 208"/>
                <a:gd name="T67" fmla="*/ 113 h 113"/>
                <a:gd name="T68" fmla="*/ 115 w 208"/>
                <a:gd name="T69" fmla="*/ 112 h 113"/>
                <a:gd name="T70" fmla="*/ 104 w 208"/>
                <a:gd name="T71" fmla="*/ 108 h 113"/>
                <a:gd name="T72" fmla="*/ 45 w 208"/>
                <a:gd name="T73" fmla="*/ 48 h 113"/>
                <a:gd name="T74" fmla="*/ 92 w 208"/>
                <a:gd name="T75" fmla="*/ 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13">
                  <a:moveTo>
                    <a:pt x="100" y="3"/>
                  </a:moveTo>
                  <a:cubicBezTo>
                    <a:pt x="102" y="3"/>
                    <a:pt x="104" y="3"/>
                    <a:pt x="106" y="4"/>
                  </a:cubicBezTo>
                  <a:cubicBezTo>
                    <a:pt x="109" y="6"/>
                    <a:pt x="112" y="10"/>
                    <a:pt x="116" y="15"/>
                  </a:cubicBezTo>
                  <a:cubicBezTo>
                    <a:pt x="121" y="23"/>
                    <a:pt x="140" y="56"/>
                    <a:pt x="141" y="59"/>
                  </a:cubicBezTo>
                  <a:cubicBezTo>
                    <a:pt x="143" y="63"/>
                    <a:pt x="144" y="66"/>
                    <a:pt x="144" y="74"/>
                  </a:cubicBezTo>
                  <a:cubicBezTo>
                    <a:pt x="144" y="74"/>
                    <a:pt x="144" y="95"/>
                    <a:pt x="144" y="102"/>
                  </a:cubicBezTo>
                  <a:cubicBezTo>
                    <a:pt x="143" y="106"/>
                    <a:pt x="142" y="109"/>
                    <a:pt x="139" y="110"/>
                  </a:cubicBezTo>
                  <a:cubicBezTo>
                    <a:pt x="138" y="110"/>
                    <a:pt x="136" y="111"/>
                    <a:pt x="134" y="111"/>
                  </a:cubicBezTo>
                  <a:cubicBezTo>
                    <a:pt x="133" y="111"/>
                    <a:pt x="132" y="111"/>
                    <a:pt x="132" y="112"/>
                  </a:cubicBezTo>
                  <a:cubicBezTo>
                    <a:pt x="132" y="113"/>
                    <a:pt x="133" y="113"/>
                    <a:pt x="135" y="113"/>
                  </a:cubicBezTo>
                  <a:cubicBezTo>
                    <a:pt x="140" y="113"/>
                    <a:pt x="166" y="113"/>
                    <a:pt x="175" y="113"/>
                  </a:cubicBezTo>
                  <a:cubicBezTo>
                    <a:pt x="176" y="113"/>
                    <a:pt x="178" y="113"/>
                    <a:pt x="178" y="112"/>
                  </a:cubicBezTo>
                  <a:cubicBezTo>
                    <a:pt x="178" y="111"/>
                    <a:pt x="177" y="111"/>
                    <a:pt x="175" y="111"/>
                  </a:cubicBezTo>
                  <a:cubicBezTo>
                    <a:pt x="173" y="111"/>
                    <a:pt x="170" y="110"/>
                    <a:pt x="168" y="110"/>
                  </a:cubicBezTo>
                  <a:cubicBezTo>
                    <a:pt x="164" y="109"/>
                    <a:pt x="163" y="106"/>
                    <a:pt x="162" y="102"/>
                  </a:cubicBezTo>
                  <a:cubicBezTo>
                    <a:pt x="162" y="95"/>
                    <a:pt x="162" y="74"/>
                    <a:pt x="162" y="74"/>
                  </a:cubicBezTo>
                  <a:cubicBezTo>
                    <a:pt x="162" y="69"/>
                    <a:pt x="162" y="65"/>
                    <a:pt x="164" y="59"/>
                  </a:cubicBezTo>
                  <a:cubicBezTo>
                    <a:pt x="167" y="53"/>
                    <a:pt x="187" y="18"/>
                    <a:pt x="191" y="12"/>
                  </a:cubicBezTo>
                  <a:cubicBezTo>
                    <a:pt x="194" y="8"/>
                    <a:pt x="196" y="6"/>
                    <a:pt x="199" y="4"/>
                  </a:cubicBezTo>
                  <a:cubicBezTo>
                    <a:pt x="201" y="3"/>
                    <a:pt x="204" y="3"/>
                    <a:pt x="205" y="3"/>
                  </a:cubicBezTo>
                  <a:cubicBezTo>
                    <a:pt x="207" y="3"/>
                    <a:pt x="208" y="2"/>
                    <a:pt x="208" y="1"/>
                  </a:cubicBezTo>
                  <a:cubicBezTo>
                    <a:pt x="208" y="0"/>
                    <a:pt x="207" y="0"/>
                    <a:pt x="205" y="0"/>
                  </a:cubicBezTo>
                  <a:cubicBezTo>
                    <a:pt x="203" y="0"/>
                    <a:pt x="181" y="0"/>
                    <a:pt x="177" y="0"/>
                  </a:cubicBezTo>
                  <a:cubicBezTo>
                    <a:pt x="175" y="0"/>
                    <a:pt x="174" y="0"/>
                    <a:pt x="174" y="1"/>
                  </a:cubicBezTo>
                  <a:cubicBezTo>
                    <a:pt x="174" y="2"/>
                    <a:pt x="176" y="2"/>
                    <a:pt x="177" y="3"/>
                  </a:cubicBezTo>
                  <a:cubicBezTo>
                    <a:pt x="179" y="3"/>
                    <a:pt x="180" y="5"/>
                    <a:pt x="180" y="6"/>
                  </a:cubicBezTo>
                  <a:cubicBezTo>
                    <a:pt x="180" y="8"/>
                    <a:pt x="179" y="11"/>
                    <a:pt x="178" y="14"/>
                  </a:cubicBezTo>
                  <a:cubicBezTo>
                    <a:pt x="176" y="19"/>
                    <a:pt x="158" y="52"/>
                    <a:pt x="157" y="55"/>
                  </a:cubicBezTo>
                  <a:cubicBezTo>
                    <a:pt x="154" y="51"/>
                    <a:pt x="134" y="15"/>
                    <a:pt x="132" y="11"/>
                  </a:cubicBezTo>
                  <a:cubicBezTo>
                    <a:pt x="131" y="9"/>
                    <a:pt x="131" y="7"/>
                    <a:pt x="131" y="6"/>
                  </a:cubicBezTo>
                  <a:cubicBezTo>
                    <a:pt x="131" y="4"/>
                    <a:pt x="131" y="3"/>
                    <a:pt x="133" y="3"/>
                  </a:cubicBezTo>
                  <a:cubicBezTo>
                    <a:pt x="135" y="2"/>
                    <a:pt x="136" y="2"/>
                    <a:pt x="136" y="1"/>
                  </a:cubicBezTo>
                  <a:cubicBezTo>
                    <a:pt x="136" y="0"/>
                    <a:pt x="135" y="0"/>
                    <a:pt x="134" y="0"/>
                  </a:cubicBezTo>
                  <a:cubicBezTo>
                    <a:pt x="127" y="0"/>
                    <a:pt x="71" y="0"/>
                    <a:pt x="68" y="0"/>
                  </a:cubicBezTo>
                  <a:cubicBezTo>
                    <a:pt x="67" y="0"/>
                    <a:pt x="66" y="0"/>
                    <a:pt x="66" y="1"/>
                  </a:cubicBezTo>
                  <a:cubicBezTo>
                    <a:pt x="66" y="2"/>
                    <a:pt x="66" y="2"/>
                    <a:pt x="68" y="3"/>
                  </a:cubicBezTo>
                  <a:cubicBezTo>
                    <a:pt x="69" y="3"/>
                    <a:pt x="70" y="4"/>
                    <a:pt x="70" y="6"/>
                  </a:cubicBezTo>
                  <a:cubicBezTo>
                    <a:pt x="70" y="8"/>
                    <a:pt x="67" y="12"/>
                    <a:pt x="63" y="17"/>
                  </a:cubicBezTo>
                  <a:cubicBezTo>
                    <a:pt x="59" y="22"/>
                    <a:pt x="38" y="44"/>
                    <a:pt x="33" y="50"/>
                  </a:cubicBezTo>
                  <a:cubicBezTo>
                    <a:pt x="32" y="50"/>
                    <a:pt x="32" y="50"/>
                    <a:pt x="32" y="50"/>
                  </a:cubicBezTo>
                  <a:cubicBezTo>
                    <a:pt x="32" y="43"/>
                    <a:pt x="32" y="43"/>
                    <a:pt x="32" y="43"/>
                  </a:cubicBezTo>
                  <a:cubicBezTo>
                    <a:pt x="32" y="21"/>
                    <a:pt x="32" y="16"/>
                    <a:pt x="32" y="12"/>
                  </a:cubicBezTo>
                  <a:cubicBezTo>
                    <a:pt x="33" y="6"/>
                    <a:pt x="34" y="4"/>
                    <a:pt x="38" y="3"/>
                  </a:cubicBezTo>
                  <a:cubicBezTo>
                    <a:pt x="39" y="3"/>
                    <a:pt x="40" y="3"/>
                    <a:pt x="42" y="3"/>
                  </a:cubicBezTo>
                  <a:cubicBezTo>
                    <a:pt x="43" y="3"/>
                    <a:pt x="44" y="2"/>
                    <a:pt x="44" y="1"/>
                  </a:cubicBezTo>
                  <a:cubicBezTo>
                    <a:pt x="44" y="0"/>
                    <a:pt x="43" y="0"/>
                    <a:pt x="41" y="0"/>
                  </a:cubicBezTo>
                  <a:cubicBezTo>
                    <a:pt x="36" y="0"/>
                    <a:pt x="11" y="0"/>
                    <a:pt x="4" y="0"/>
                  </a:cubicBezTo>
                  <a:cubicBezTo>
                    <a:pt x="1" y="0"/>
                    <a:pt x="0" y="0"/>
                    <a:pt x="0" y="1"/>
                  </a:cubicBezTo>
                  <a:cubicBezTo>
                    <a:pt x="0" y="2"/>
                    <a:pt x="1" y="3"/>
                    <a:pt x="3" y="3"/>
                  </a:cubicBezTo>
                  <a:cubicBezTo>
                    <a:pt x="5" y="3"/>
                    <a:pt x="7" y="3"/>
                    <a:pt x="8" y="3"/>
                  </a:cubicBezTo>
                  <a:cubicBezTo>
                    <a:pt x="13" y="4"/>
                    <a:pt x="14" y="6"/>
                    <a:pt x="14" y="12"/>
                  </a:cubicBezTo>
                  <a:cubicBezTo>
                    <a:pt x="15" y="16"/>
                    <a:pt x="15" y="95"/>
                    <a:pt x="14" y="102"/>
                  </a:cubicBezTo>
                  <a:cubicBezTo>
                    <a:pt x="14" y="106"/>
                    <a:pt x="13" y="109"/>
                    <a:pt x="10" y="110"/>
                  </a:cubicBezTo>
                  <a:cubicBezTo>
                    <a:pt x="9" y="110"/>
                    <a:pt x="7" y="111"/>
                    <a:pt x="5" y="111"/>
                  </a:cubicBezTo>
                  <a:cubicBezTo>
                    <a:pt x="3" y="111"/>
                    <a:pt x="3" y="111"/>
                    <a:pt x="3" y="112"/>
                  </a:cubicBezTo>
                  <a:cubicBezTo>
                    <a:pt x="3" y="113"/>
                    <a:pt x="4" y="113"/>
                    <a:pt x="5" y="113"/>
                  </a:cubicBezTo>
                  <a:cubicBezTo>
                    <a:pt x="11" y="113"/>
                    <a:pt x="36" y="113"/>
                    <a:pt x="44" y="113"/>
                  </a:cubicBezTo>
                  <a:cubicBezTo>
                    <a:pt x="45" y="113"/>
                    <a:pt x="47" y="113"/>
                    <a:pt x="47" y="112"/>
                  </a:cubicBezTo>
                  <a:cubicBezTo>
                    <a:pt x="47" y="111"/>
                    <a:pt x="46" y="111"/>
                    <a:pt x="45" y="111"/>
                  </a:cubicBezTo>
                  <a:cubicBezTo>
                    <a:pt x="43" y="111"/>
                    <a:pt x="40" y="110"/>
                    <a:pt x="38" y="110"/>
                  </a:cubicBezTo>
                  <a:cubicBezTo>
                    <a:pt x="34" y="109"/>
                    <a:pt x="33" y="106"/>
                    <a:pt x="33" y="102"/>
                  </a:cubicBezTo>
                  <a:cubicBezTo>
                    <a:pt x="32" y="95"/>
                    <a:pt x="32" y="84"/>
                    <a:pt x="32" y="70"/>
                  </a:cubicBezTo>
                  <a:cubicBezTo>
                    <a:pt x="32" y="56"/>
                    <a:pt x="32" y="56"/>
                    <a:pt x="32" y="56"/>
                  </a:cubicBezTo>
                  <a:cubicBezTo>
                    <a:pt x="33" y="56"/>
                    <a:pt x="33" y="56"/>
                    <a:pt x="33" y="56"/>
                  </a:cubicBezTo>
                  <a:cubicBezTo>
                    <a:pt x="34" y="58"/>
                    <a:pt x="34" y="58"/>
                    <a:pt x="34" y="58"/>
                  </a:cubicBezTo>
                  <a:cubicBezTo>
                    <a:pt x="37" y="63"/>
                    <a:pt x="65" y="97"/>
                    <a:pt x="72" y="103"/>
                  </a:cubicBezTo>
                  <a:cubicBezTo>
                    <a:pt x="78" y="109"/>
                    <a:pt x="82" y="112"/>
                    <a:pt x="89" y="113"/>
                  </a:cubicBezTo>
                  <a:cubicBezTo>
                    <a:pt x="92" y="113"/>
                    <a:pt x="95" y="113"/>
                    <a:pt x="99" y="113"/>
                  </a:cubicBezTo>
                  <a:cubicBezTo>
                    <a:pt x="112" y="113"/>
                    <a:pt x="112" y="113"/>
                    <a:pt x="112" y="113"/>
                  </a:cubicBezTo>
                  <a:cubicBezTo>
                    <a:pt x="114" y="113"/>
                    <a:pt x="115" y="113"/>
                    <a:pt x="115" y="112"/>
                  </a:cubicBezTo>
                  <a:cubicBezTo>
                    <a:pt x="115" y="111"/>
                    <a:pt x="114" y="111"/>
                    <a:pt x="113" y="111"/>
                  </a:cubicBezTo>
                  <a:cubicBezTo>
                    <a:pt x="112" y="111"/>
                    <a:pt x="109" y="110"/>
                    <a:pt x="104" y="108"/>
                  </a:cubicBezTo>
                  <a:cubicBezTo>
                    <a:pt x="97" y="105"/>
                    <a:pt x="90" y="98"/>
                    <a:pt x="84" y="92"/>
                  </a:cubicBezTo>
                  <a:cubicBezTo>
                    <a:pt x="78" y="87"/>
                    <a:pt x="51" y="55"/>
                    <a:pt x="45" y="48"/>
                  </a:cubicBezTo>
                  <a:cubicBezTo>
                    <a:pt x="50" y="42"/>
                    <a:pt x="72" y="20"/>
                    <a:pt x="76" y="15"/>
                  </a:cubicBezTo>
                  <a:cubicBezTo>
                    <a:pt x="82" y="9"/>
                    <a:pt x="87" y="6"/>
                    <a:pt x="92" y="4"/>
                  </a:cubicBezTo>
                  <a:cubicBezTo>
                    <a:pt x="94" y="3"/>
                    <a:pt x="98" y="3"/>
                    <a:pt x="100"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3"/>
            <p:cNvSpPr>
              <a:spLocks noEditPoints="1"/>
            </p:cNvSpPr>
            <p:nvPr/>
          </p:nvSpPr>
          <p:spPr bwMode="auto">
            <a:xfrm>
              <a:off x="9263" y="4876"/>
              <a:ext cx="353" cy="355"/>
            </a:xfrm>
            <a:custGeom>
              <a:avLst/>
              <a:gdLst>
                <a:gd name="T0" fmla="*/ 0 w 117"/>
                <a:gd name="T1" fmla="*/ 59 h 117"/>
                <a:gd name="T2" fmla="*/ 59 w 117"/>
                <a:gd name="T3" fmla="*/ 0 h 117"/>
                <a:gd name="T4" fmla="*/ 117 w 117"/>
                <a:gd name="T5" fmla="*/ 56 h 117"/>
                <a:gd name="T6" fmla="*/ 58 w 117"/>
                <a:gd name="T7" fmla="*/ 117 h 117"/>
                <a:gd name="T8" fmla="*/ 0 w 117"/>
                <a:gd name="T9" fmla="*/ 59 h 117"/>
                <a:gd name="T10" fmla="*/ 97 w 117"/>
                <a:gd name="T11" fmla="*/ 61 h 117"/>
                <a:gd name="T12" fmla="*/ 54 w 117"/>
                <a:gd name="T13" fmla="*/ 7 h 117"/>
                <a:gd name="T14" fmla="*/ 20 w 117"/>
                <a:gd name="T15" fmla="*/ 54 h 117"/>
                <a:gd name="T16" fmla="*/ 65 w 117"/>
                <a:gd name="T17" fmla="*/ 110 h 117"/>
                <a:gd name="T18" fmla="*/ 97 w 117"/>
                <a:gd name="T19"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0" y="59"/>
                  </a:moveTo>
                  <a:cubicBezTo>
                    <a:pt x="0" y="33"/>
                    <a:pt x="16" y="0"/>
                    <a:pt x="59" y="0"/>
                  </a:cubicBezTo>
                  <a:cubicBezTo>
                    <a:pt x="95" y="0"/>
                    <a:pt x="117" y="22"/>
                    <a:pt x="117" y="56"/>
                  </a:cubicBezTo>
                  <a:cubicBezTo>
                    <a:pt x="117" y="90"/>
                    <a:pt x="94" y="117"/>
                    <a:pt x="58" y="117"/>
                  </a:cubicBezTo>
                  <a:cubicBezTo>
                    <a:pt x="17" y="117"/>
                    <a:pt x="0" y="85"/>
                    <a:pt x="0" y="59"/>
                  </a:cubicBezTo>
                  <a:moveTo>
                    <a:pt x="97" y="61"/>
                  </a:moveTo>
                  <a:cubicBezTo>
                    <a:pt x="97" y="28"/>
                    <a:pt x="77" y="7"/>
                    <a:pt x="54" y="7"/>
                  </a:cubicBezTo>
                  <a:cubicBezTo>
                    <a:pt x="37" y="7"/>
                    <a:pt x="20" y="17"/>
                    <a:pt x="20" y="54"/>
                  </a:cubicBezTo>
                  <a:cubicBezTo>
                    <a:pt x="20" y="85"/>
                    <a:pt x="37" y="110"/>
                    <a:pt x="65" y="110"/>
                  </a:cubicBezTo>
                  <a:cubicBezTo>
                    <a:pt x="75" y="110"/>
                    <a:pt x="97" y="105"/>
                    <a:pt x="97" y="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4"/>
            <p:cNvSpPr>
              <a:spLocks noEditPoints="1"/>
            </p:cNvSpPr>
            <p:nvPr/>
          </p:nvSpPr>
          <p:spPr bwMode="auto">
            <a:xfrm>
              <a:off x="5935" y="4883"/>
              <a:ext cx="407" cy="400"/>
            </a:xfrm>
            <a:custGeom>
              <a:avLst/>
              <a:gdLst>
                <a:gd name="T0" fmla="*/ 130 w 135"/>
                <a:gd name="T1" fmla="*/ 126 h 132"/>
                <a:gd name="T2" fmla="*/ 96 w 135"/>
                <a:gd name="T3" fmla="*/ 112 h 132"/>
                <a:gd name="T4" fmla="*/ 60 w 135"/>
                <a:gd name="T5" fmla="*/ 60 h 132"/>
                <a:gd name="T6" fmla="*/ 79 w 135"/>
                <a:gd name="T7" fmla="*/ 27 h 132"/>
                <a:gd name="T8" fmla="*/ 69 w 135"/>
                <a:gd name="T9" fmla="*/ 6 h 132"/>
                <a:gd name="T10" fmla="*/ 43 w 135"/>
                <a:gd name="T11" fmla="*/ 0 h 132"/>
                <a:gd name="T12" fmla="*/ 4 w 135"/>
                <a:gd name="T13" fmla="*/ 0 h 132"/>
                <a:gd name="T14" fmla="*/ 0 w 135"/>
                <a:gd name="T15" fmla="*/ 1 h 132"/>
                <a:gd name="T16" fmla="*/ 3 w 135"/>
                <a:gd name="T17" fmla="*/ 3 h 132"/>
                <a:gd name="T18" fmla="*/ 8 w 135"/>
                <a:gd name="T19" fmla="*/ 3 h 132"/>
                <a:gd name="T20" fmla="*/ 14 w 135"/>
                <a:gd name="T21" fmla="*/ 12 h 132"/>
                <a:gd name="T22" fmla="*/ 15 w 135"/>
                <a:gd name="T23" fmla="*/ 43 h 132"/>
                <a:gd name="T24" fmla="*/ 15 w 135"/>
                <a:gd name="T25" fmla="*/ 70 h 132"/>
                <a:gd name="T26" fmla="*/ 14 w 135"/>
                <a:gd name="T27" fmla="*/ 102 h 132"/>
                <a:gd name="T28" fmla="*/ 10 w 135"/>
                <a:gd name="T29" fmla="*/ 110 h 132"/>
                <a:gd name="T30" fmla="*/ 5 w 135"/>
                <a:gd name="T31" fmla="*/ 111 h 132"/>
                <a:gd name="T32" fmla="*/ 3 w 135"/>
                <a:gd name="T33" fmla="*/ 112 h 132"/>
                <a:gd name="T34" fmla="*/ 5 w 135"/>
                <a:gd name="T35" fmla="*/ 113 h 132"/>
                <a:gd name="T36" fmla="*/ 44 w 135"/>
                <a:gd name="T37" fmla="*/ 113 h 132"/>
                <a:gd name="T38" fmla="*/ 47 w 135"/>
                <a:gd name="T39" fmla="*/ 112 h 132"/>
                <a:gd name="T40" fmla="*/ 45 w 135"/>
                <a:gd name="T41" fmla="*/ 111 h 132"/>
                <a:gd name="T42" fmla="*/ 38 w 135"/>
                <a:gd name="T43" fmla="*/ 110 h 132"/>
                <a:gd name="T44" fmla="*/ 32 w 135"/>
                <a:gd name="T45" fmla="*/ 102 h 132"/>
                <a:gd name="T46" fmla="*/ 32 w 135"/>
                <a:gd name="T47" fmla="*/ 70 h 132"/>
                <a:gd name="T48" fmla="*/ 32 w 135"/>
                <a:gd name="T49" fmla="*/ 67 h 132"/>
                <a:gd name="T50" fmla="*/ 33 w 135"/>
                <a:gd name="T51" fmla="*/ 66 h 132"/>
                <a:gd name="T52" fmla="*/ 45 w 135"/>
                <a:gd name="T53" fmla="*/ 67 h 132"/>
                <a:gd name="T54" fmla="*/ 48 w 135"/>
                <a:gd name="T55" fmla="*/ 68 h 132"/>
                <a:gd name="T56" fmla="*/ 63 w 135"/>
                <a:gd name="T57" fmla="*/ 98 h 132"/>
                <a:gd name="T58" fmla="*/ 82 w 135"/>
                <a:gd name="T59" fmla="*/ 121 h 132"/>
                <a:gd name="T60" fmla="*/ 107 w 135"/>
                <a:gd name="T61" fmla="*/ 131 h 132"/>
                <a:gd name="T62" fmla="*/ 131 w 135"/>
                <a:gd name="T63" fmla="*/ 130 h 132"/>
                <a:gd name="T64" fmla="*/ 135 w 135"/>
                <a:gd name="T65" fmla="*/ 127 h 132"/>
                <a:gd name="T66" fmla="*/ 130 w 135"/>
                <a:gd name="T67" fmla="*/ 126 h 132"/>
                <a:gd name="T68" fmla="*/ 54 w 135"/>
                <a:gd name="T69" fmla="*/ 57 h 132"/>
                <a:gd name="T70" fmla="*/ 44 w 135"/>
                <a:gd name="T71" fmla="*/ 59 h 132"/>
                <a:gd name="T72" fmla="*/ 33 w 135"/>
                <a:gd name="T73" fmla="*/ 58 h 132"/>
                <a:gd name="T74" fmla="*/ 32 w 135"/>
                <a:gd name="T75" fmla="*/ 55 h 132"/>
                <a:gd name="T76" fmla="*/ 32 w 135"/>
                <a:gd name="T77" fmla="*/ 10 h 132"/>
                <a:gd name="T78" fmla="*/ 33 w 135"/>
                <a:gd name="T79" fmla="*/ 8 h 132"/>
                <a:gd name="T80" fmla="*/ 40 w 135"/>
                <a:gd name="T81" fmla="*/ 7 h 132"/>
                <a:gd name="T82" fmla="*/ 62 w 135"/>
                <a:gd name="T83" fmla="*/ 34 h 132"/>
                <a:gd name="T84" fmla="*/ 54 w 135"/>
                <a:gd name="T85" fmla="*/ 5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 h="132">
                  <a:moveTo>
                    <a:pt x="130" y="126"/>
                  </a:moveTo>
                  <a:cubicBezTo>
                    <a:pt x="117" y="125"/>
                    <a:pt x="106" y="122"/>
                    <a:pt x="96" y="112"/>
                  </a:cubicBezTo>
                  <a:cubicBezTo>
                    <a:pt x="86" y="102"/>
                    <a:pt x="70" y="79"/>
                    <a:pt x="60" y="60"/>
                  </a:cubicBezTo>
                  <a:cubicBezTo>
                    <a:pt x="75" y="48"/>
                    <a:pt x="79" y="38"/>
                    <a:pt x="79" y="27"/>
                  </a:cubicBezTo>
                  <a:cubicBezTo>
                    <a:pt x="79" y="17"/>
                    <a:pt x="73" y="9"/>
                    <a:pt x="69" y="6"/>
                  </a:cubicBezTo>
                  <a:cubicBezTo>
                    <a:pt x="62" y="1"/>
                    <a:pt x="52" y="0"/>
                    <a:pt x="43" y="0"/>
                  </a:cubicBezTo>
                  <a:cubicBezTo>
                    <a:pt x="39" y="0"/>
                    <a:pt x="11" y="0"/>
                    <a:pt x="4" y="0"/>
                  </a:cubicBezTo>
                  <a:cubicBezTo>
                    <a:pt x="1" y="0"/>
                    <a:pt x="0" y="0"/>
                    <a:pt x="0" y="1"/>
                  </a:cubicBezTo>
                  <a:cubicBezTo>
                    <a:pt x="0" y="2"/>
                    <a:pt x="1" y="3"/>
                    <a:pt x="3" y="3"/>
                  </a:cubicBezTo>
                  <a:cubicBezTo>
                    <a:pt x="5" y="3"/>
                    <a:pt x="7" y="3"/>
                    <a:pt x="8" y="3"/>
                  </a:cubicBezTo>
                  <a:cubicBezTo>
                    <a:pt x="13" y="4"/>
                    <a:pt x="14" y="6"/>
                    <a:pt x="14" y="12"/>
                  </a:cubicBezTo>
                  <a:cubicBezTo>
                    <a:pt x="15" y="16"/>
                    <a:pt x="15" y="21"/>
                    <a:pt x="15" y="43"/>
                  </a:cubicBezTo>
                  <a:cubicBezTo>
                    <a:pt x="15" y="70"/>
                    <a:pt x="15" y="70"/>
                    <a:pt x="15" y="70"/>
                  </a:cubicBezTo>
                  <a:cubicBezTo>
                    <a:pt x="15" y="84"/>
                    <a:pt x="15" y="95"/>
                    <a:pt x="14" y="102"/>
                  </a:cubicBezTo>
                  <a:cubicBezTo>
                    <a:pt x="13" y="106"/>
                    <a:pt x="13" y="109"/>
                    <a:pt x="10" y="110"/>
                  </a:cubicBezTo>
                  <a:cubicBezTo>
                    <a:pt x="9" y="110"/>
                    <a:pt x="7" y="111"/>
                    <a:pt x="5" y="111"/>
                  </a:cubicBezTo>
                  <a:cubicBezTo>
                    <a:pt x="3" y="111"/>
                    <a:pt x="3" y="111"/>
                    <a:pt x="3" y="112"/>
                  </a:cubicBezTo>
                  <a:cubicBezTo>
                    <a:pt x="3" y="113"/>
                    <a:pt x="4" y="113"/>
                    <a:pt x="5" y="113"/>
                  </a:cubicBezTo>
                  <a:cubicBezTo>
                    <a:pt x="11" y="113"/>
                    <a:pt x="35" y="113"/>
                    <a:pt x="44" y="113"/>
                  </a:cubicBezTo>
                  <a:cubicBezTo>
                    <a:pt x="46" y="113"/>
                    <a:pt x="47" y="113"/>
                    <a:pt x="47" y="112"/>
                  </a:cubicBezTo>
                  <a:cubicBezTo>
                    <a:pt x="47" y="111"/>
                    <a:pt x="46" y="111"/>
                    <a:pt x="45" y="111"/>
                  </a:cubicBezTo>
                  <a:cubicBezTo>
                    <a:pt x="43" y="111"/>
                    <a:pt x="40" y="110"/>
                    <a:pt x="38" y="110"/>
                  </a:cubicBezTo>
                  <a:cubicBezTo>
                    <a:pt x="34" y="109"/>
                    <a:pt x="33" y="106"/>
                    <a:pt x="32" y="102"/>
                  </a:cubicBezTo>
                  <a:cubicBezTo>
                    <a:pt x="32" y="95"/>
                    <a:pt x="32" y="84"/>
                    <a:pt x="32" y="70"/>
                  </a:cubicBezTo>
                  <a:cubicBezTo>
                    <a:pt x="32" y="67"/>
                    <a:pt x="32" y="67"/>
                    <a:pt x="32" y="67"/>
                  </a:cubicBezTo>
                  <a:cubicBezTo>
                    <a:pt x="32" y="67"/>
                    <a:pt x="32" y="66"/>
                    <a:pt x="33" y="66"/>
                  </a:cubicBezTo>
                  <a:cubicBezTo>
                    <a:pt x="45" y="67"/>
                    <a:pt x="45" y="67"/>
                    <a:pt x="45" y="67"/>
                  </a:cubicBezTo>
                  <a:cubicBezTo>
                    <a:pt x="46" y="67"/>
                    <a:pt x="47" y="67"/>
                    <a:pt x="48" y="68"/>
                  </a:cubicBezTo>
                  <a:cubicBezTo>
                    <a:pt x="49" y="71"/>
                    <a:pt x="56" y="88"/>
                    <a:pt x="63" y="98"/>
                  </a:cubicBezTo>
                  <a:cubicBezTo>
                    <a:pt x="69" y="108"/>
                    <a:pt x="75" y="116"/>
                    <a:pt x="82" y="121"/>
                  </a:cubicBezTo>
                  <a:cubicBezTo>
                    <a:pt x="90" y="128"/>
                    <a:pt x="98" y="130"/>
                    <a:pt x="107" y="131"/>
                  </a:cubicBezTo>
                  <a:cubicBezTo>
                    <a:pt x="120" y="132"/>
                    <a:pt x="128" y="131"/>
                    <a:pt x="131" y="130"/>
                  </a:cubicBezTo>
                  <a:cubicBezTo>
                    <a:pt x="133" y="130"/>
                    <a:pt x="135" y="129"/>
                    <a:pt x="135" y="127"/>
                  </a:cubicBezTo>
                  <a:cubicBezTo>
                    <a:pt x="135" y="126"/>
                    <a:pt x="133" y="126"/>
                    <a:pt x="130" y="126"/>
                  </a:cubicBezTo>
                  <a:close/>
                  <a:moveTo>
                    <a:pt x="54" y="57"/>
                  </a:moveTo>
                  <a:cubicBezTo>
                    <a:pt x="51" y="59"/>
                    <a:pt x="49" y="59"/>
                    <a:pt x="44" y="59"/>
                  </a:cubicBezTo>
                  <a:cubicBezTo>
                    <a:pt x="40" y="59"/>
                    <a:pt x="36" y="59"/>
                    <a:pt x="33" y="58"/>
                  </a:cubicBezTo>
                  <a:cubicBezTo>
                    <a:pt x="32" y="57"/>
                    <a:pt x="32" y="57"/>
                    <a:pt x="32" y="55"/>
                  </a:cubicBezTo>
                  <a:cubicBezTo>
                    <a:pt x="32" y="10"/>
                    <a:pt x="32" y="10"/>
                    <a:pt x="32" y="10"/>
                  </a:cubicBezTo>
                  <a:cubicBezTo>
                    <a:pt x="32" y="8"/>
                    <a:pt x="32" y="8"/>
                    <a:pt x="33" y="8"/>
                  </a:cubicBezTo>
                  <a:cubicBezTo>
                    <a:pt x="34" y="7"/>
                    <a:pt x="37" y="7"/>
                    <a:pt x="40" y="7"/>
                  </a:cubicBezTo>
                  <a:cubicBezTo>
                    <a:pt x="49" y="7"/>
                    <a:pt x="62" y="13"/>
                    <a:pt x="62" y="34"/>
                  </a:cubicBezTo>
                  <a:cubicBezTo>
                    <a:pt x="62" y="47"/>
                    <a:pt x="58" y="54"/>
                    <a:pt x="54" y="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5"/>
            <p:cNvSpPr>
              <a:spLocks/>
            </p:cNvSpPr>
            <p:nvPr/>
          </p:nvSpPr>
          <p:spPr bwMode="auto">
            <a:xfrm>
              <a:off x="3415" y="4876"/>
              <a:ext cx="293" cy="349"/>
            </a:xfrm>
            <a:custGeom>
              <a:avLst/>
              <a:gdLst>
                <a:gd name="T0" fmla="*/ 96 w 97"/>
                <a:gd name="T1" fmla="*/ 1 h 115"/>
                <a:gd name="T2" fmla="*/ 92 w 97"/>
                <a:gd name="T3" fmla="*/ 2 h 115"/>
                <a:gd name="T4" fmla="*/ 11 w 97"/>
                <a:gd name="T5" fmla="*/ 2 h 115"/>
                <a:gd name="T6" fmla="*/ 5 w 97"/>
                <a:gd name="T7" fmla="*/ 0 h 115"/>
                <a:gd name="T8" fmla="*/ 3 w 97"/>
                <a:gd name="T9" fmla="*/ 3 h 115"/>
                <a:gd name="T10" fmla="*/ 0 w 97"/>
                <a:gd name="T11" fmla="*/ 20 h 115"/>
                <a:gd name="T12" fmla="*/ 0 w 97"/>
                <a:gd name="T13" fmla="*/ 20 h 115"/>
                <a:gd name="T14" fmla="*/ 0 w 97"/>
                <a:gd name="T15" fmla="*/ 21 h 115"/>
                <a:gd name="T16" fmla="*/ 2 w 97"/>
                <a:gd name="T17" fmla="*/ 22 h 115"/>
                <a:gd name="T18" fmla="*/ 3 w 97"/>
                <a:gd name="T19" fmla="*/ 21 h 115"/>
                <a:gd name="T20" fmla="*/ 3 w 97"/>
                <a:gd name="T21" fmla="*/ 21 h 115"/>
                <a:gd name="T22" fmla="*/ 3 w 97"/>
                <a:gd name="T23" fmla="*/ 21 h 115"/>
                <a:gd name="T24" fmla="*/ 3 w 97"/>
                <a:gd name="T25" fmla="*/ 21 h 115"/>
                <a:gd name="T26" fmla="*/ 6 w 97"/>
                <a:gd name="T27" fmla="*/ 15 h 115"/>
                <a:gd name="T28" fmla="*/ 19 w 97"/>
                <a:gd name="T29" fmla="*/ 11 h 115"/>
                <a:gd name="T30" fmla="*/ 41 w 97"/>
                <a:gd name="T31" fmla="*/ 11 h 115"/>
                <a:gd name="T32" fmla="*/ 40 w 97"/>
                <a:gd name="T33" fmla="*/ 104 h 115"/>
                <a:gd name="T34" fmla="*/ 36 w 97"/>
                <a:gd name="T35" fmla="*/ 112 h 115"/>
                <a:gd name="T36" fmla="*/ 31 w 97"/>
                <a:gd name="T37" fmla="*/ 113 h 115"/>
                <a:gd name="T38" fmla="*/ 28 w 97"/>
                <a:gd name="T39" fmla="*/ 114 h 115"/>
                <a:gd name="T40" fmla="*/ 31 w 97"/>
                <a:gd name="T41" fmla="*/ 115 h 115"/>
                <a:gd name="T42" fmla="*/ 72 w 97"/>
                <a:gd name="T43" fmla="*/ 115 h 115"/>
                <a:gd name="T44" fmla="*/ 74 w 97"/>
                <a:gd name="T45" fmla="*/ 114 h 115"/>
                <a:gd name="T46" fmla="*/ 72 w 97"/>
                <a:gd name="T47" fmla="*/ 113 h 115"/>
                <a:gd name="T48" fmla="*/ 65 w 97"/>
                <a:gd name="T49" fmla="*/ 112 h 115"/>
                <a:gd name="T50" fmla="*/ 59 w 97"/>
                <a:gd name="T51" fmla="*/ 104 h 115"/>
                <a:gd name="T52" fmla="*/ 59 w 97"/>
                <a:gd name="T53" fmla="*/ 11 h 115"/>
                <a:gd name="T54" fmla="*/ 76 w 97"/>
                <a:gd name="T55" fmla="*/ 11 h 115"/>
                <a:gd name="T56" fmla="*/ 93 w 97"/>
                <a:gd name="T57" fmla="*/ 19 h 115"/>
                <a:gd name="T58" fmla="*/ 93 w 97"/>
                <a:gd name="T59" fmla="*/ 22 h 115"/>
                <a:gd name="T60" fmla="*/ 95 w 97"/>
                <a:gd name="T61" fmla="*/ 24 h 115"/>
                <a:gd name="T62" fmla="*/ 97 w 97"/>
                <a:gd name="T63" fmla="*/ 22 h 115"/>
                <a:gd name="T64" fmla="*/ 97 w 97"/>
                <a:gd name="T65" fmla="*/ 4 h 115"/>
                <a:gd name="T66" fmla="*/ 96 w 97"/>
                <a:gd name="T67" fmla="*/ 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115">
                  <a:moveTo>
                    <a:pt x="96" y="1"/>
                  </a:moveTo>
                  <a:cubicBezTo>
                    <a:pt x="95" y="1"/>
                    <a:pt x="94" y="1"/>
                    <a:pt x="92" y="2"/>
                  </a:cubicBezTo>
                  <a:cubicBezTo>
                    <a:pt x="90" y="2"/>
                    <a:pt x="16" y="2"/>
                    <a:pt x="11" y="2"/>
                  </a:cubicBezTo>
                  <a:cubicBezTo>
                    <a:pt x="8" y="2"/>
                    <a:pt x="6" y="0"/>
                    <a:pt x="5" y="0"/>
                  </a:cubicBezTo>
                  <a:cubicBezTo>
                    <a:pt x="4" y="0"/>
                    <a:pt x="4" y="1"/>
                    <a:pt x="3" y="3"/>
                  </a:cubicBezTo>
                  <a:cubicBezTo>
                    <a:pt x="3" y="4"/>
                    <a:pt x="0" y="20"/>
                    <a:pt x="0" y="20"/>
                  </a:cubicBezTo>
                  <a:cubicBezTo>
                    <a:pt x="0" y="20"/>
                    <a:pt x="0" y="20"/>
                    <a:pt x="0" y="20"/>
                  </a:cubicBezTo>
                  <a:cubicBezTo>
                    <a:pt x="0" y="21"/>
                    <a:pt x="0" y="21"/>
                    <a:pt x="0" y="21"/>
                  </a:cubicBezTo>
                  <a:cubicBezTo>
                    <a:pt x="0" y="22"/>
                    <a:pt x="1" y="22"/>
                    <a:pt x="2" y="22"/>
                  </a:cubicBezTo>
                  <a:cubicBezTo>
                    <a:pt x="2" y="22"/>
                    <a:pt x="3" y="22"/>
                    <a:pt x="3" y="21"/>
                  </a:cubicBezTo>
                  <a:cubicBezTo>
                    <a:pt x="3" y="21"/>
                    <a:pt x="3" y="21"/>
                    <a:pt x="3" y="21"/>
                  </a:cubicBezTo>
                  <a:cubicBezTo>
                    <a:pt x="3" y="21"/>
                    <a:pt x="3" y="21"/>
                    <a:pt x="3" y="21"/>
                  </a:cubicBezTo>
                  <a:cubicBezTo>
                    <a:pt x="3" y="21"/>
                    <a:pt x="3" y="21"/>
                    <a:pt x="3" y="21"/>
                  </a:cubicBezTo>
                  <a:cubicBezTo>
                    <a:pt x="4" y="20"/>
                    <a:pt x="4" y="17"/>
                    <a:pt x="6" y="15"/>
                  </a:cubicBezTo>
                  <a:cubicBezTo>
                    <a:pt x="8" y="12"/>
                    <a:pt x="11" y="11"/>
                    <a:pt x="19" y="11"/>
                  </a:cubicBezTo>
                  <a:cubicBezTo>
                    <a:pt x="41" y="11"/>
                    <a:pt x="41" y="11"/>
                    <a:pt x="41" y="11"/>
                  </a:cubicBezTo>
                  <a:cubicBezTo>
                    <a:pt x="41" y="11"/>
                    <a:pt x="41" y="97"/>
                    <a:pt x="40" y="104"/>
                  </a:cubicBezTo>
                  <a:cubicBezTo>
                    <a:pt x="40" y="108"/>
                    <a:pt x="39" y="111"/>
                    <a:pt x="36" y="112"/>
                  </a:cubicBezTo>
                  <a:cubicBezTo>
                    <a:pt x="35" y="112"/>
                    <a:pt x="33" y="113"/>
                    <a:pt x="31" y="113"/>
                  </a:cubicBezTo>
                  <a:cubicBezTo>
                    <a:pt x="29" y="113"/>
                    <a:pt x="28" y="113"/>
                    <a:pt x="28" y="114"/>
                  </a:cubicBezTo>
                  <a:cubicBezTo>
                    <a:pt x="28" y="115"/>
                    <a:pt x="29" y="115"/>
                    <a:pt x="31" y="115"/>
                  </a:cubicBezTo>
                  <a:cubicBezTo>
                    <a:pt x="37" y="115"/>
                    <a:pt x="62" y="115"/>
                    <a:pt x="72" y="115"/>
                  </a:cubicBezTo>
                  <a:cubicBezTo>
                    <a:pt x="73" y="115"/>
                    <a:pt x="74" y="115"/>
                    <a:pt x="74" y="114"/>
                  </a:cubicBezTo>
                  <a:cubicBezTo>
                    <a:pt x="74" y="113"/>
                    <a:pt x="74" y="113"/>
                    <a:pt x="72" y="113"/>
                  </a:cubicBezTo>
                  <a:cubicBezTo>
                    <a:pt x="70" y="113"/>
                    <a:pt x="67" y="112"/>
                    <a:pt x="65" y="112"/>
                  </a:cubicBezTo>
                  <a:cubicBezTo>
                    <a:pt x="61" y="111"/>
                    <a:pt x="60" y="108"/>
                    <a:pt x="59" y="104"/>
                  </a:cubicBezTo>
                  <a:cubicBezTo>
                    <a:pt x="59" y="97"/>
                    <a:pt x="59" y="11"/>
                    <a:pt x="59" y="11"/>
                  </a:cubicBezTo>
                  <a:cubicBezTo>
                    <a:pt x="76" y="11"/>
                    <a:pt x="76" y="11"/>
                    <a:pt x="76" y="11"/>
                  </a:cubicBezTo>
                  <a:cubicBezTo>
                    <a:pt x="89" y="11"/>
                    <a:pt x="93" y="15"/>
                    <a:pt x="93" y="19"/>
                  </a:cubicBezTo>
                  <a:cubicBezTo>
                    <a:pt x="93" y="22"/>
                    <a:pt x="93" y="22"/>
                    <a:pt x="93" y="22"/>
                  </a:cubicBezTo>
                  <a:cubicBezTo>
                    <a:pt x="93" y="23"/>
                    <a:pt x="94" y="24"/>
                    <a:pt x="95" y="24"/>
                  </a:cubicBezTo>
                  <a:cubicBezTo>
                    <a:pt x="96" y="24"/>
                    <a:pt x="97" y="23"/>
                    <a:pt x="97" y="22"/>
                  </a:cubicBezTo>
                  <a:cubicBezTo>
                    <a:pt x="97" y="22"/>
                    <a:pt x="97" y="6"/>
                    <a:pt x="97" y="4"/>
                  </a:cubicBezTo>
                  <a:cubicBezTo>
                    <a:pt x="97" y="2"/>
                    <a:pt x="97" y="1"/>
                    <a:pt x="96"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6"/>
            <p:cNvSpPr>
              <a:spLocks/>
            </p:cNvSpPr>
            <p:nvPr/>
          </p:nvSpPr>
          <p:spPr bwMode="auto">
            <a:xfrm>
              <a:off x="6620" y="4876"/>
              <a:ext cx="291" cy="349"/>
            </a:xfrm>
            <a:custGeom>
              <a:avLst/>
              <a:gdLst>
                <a:gd name="T0" fmla="*/ 96 w 97"/>
                <a:gd name="T1" fmla="*/ 1 h 115"/>
                <a:gd name="T2" fmla="*/ 92 w 97"/>
                <a:gd name="T3" fmla="*/ 2 h 115"/>
                <a:gd name="T4" fmla="*/ 11 w 97"/>
                <a:gd name="T5" fmla="*/ 2 h 115"/>
                <a:gd name="T6" fmla="*/ 5 w 97"/>
                <a:gd name="T7" fmla="*/ 0 h 115"/>
                <a:gd name="T8" fmla="*/ 4 w 97"/>
                <a:gd name="T9" fmla="*/ 3 h 115"/>
                <a:gd name="T10" fmla="*/ 0 w 97"/>
                <a:gd name="T11" fmla="*/ 20 h 115"/>
                <a:gd name="T12" fmla="*/ 0 w 97"/>
                <a:gd name="T13" fmla="*/ 20 h 115"/>
                <a:gd name="T14" fmla="*/ 0 w 97"/>
                <a:gd name="T15" fmla="*/ 21 h 115"/>
                <a:gd name="T16" fmla="*/ 2 w 97"/>
                <a:gd name="T17" fmla="*/ 22 h 115"/>
                <a:gd name="T18" fmla="*/ 3 w 97"/>
                <a:gd name="T19" fmla="*/ 21 h 115"/>
                <a:gd name="T20" fmla="*/ 3 w 97"/>
                <a:gd name="T21" fmla="*/ 21 h 115"/>
                <a:gd name="T22" fmla="*/ 3 w 97"/>
                <a:gd name="T23" fmla="*/ 21 h 115"/>
                <a:gd name="T24" fmla="*/ 3 w 97"/>
                <a:gd name="T25" fmla="*/ 21 h 115"/>
                <a:gd name="T26" fmla="*/ 6 w 97"/>
                <a:gd name="T27" fmla="*/ 15 h 115"/>
                <a:gd name="T28" fmla="*/ 20 w 97"/>
                <a:gd name="T29" fmla="*/ 11 h 115"/>
                <a:gd name="T30" fmla="*/ 41 w 97"/>
                <a:gd name="T31" fmla="*/ 11 h 115"/>
                <a:gd name="T32" fmla="*/ 40 w 97"/>
                <a:gd name="T33" fmla="*/ 104 h 115"/>
                <a:gd name="T34" fmla="*/ 36 w 97"/>
                <a:gd name="T35" fmla="*/ 112 h 115"/>
                <a:gd name="T36" fmla="*/ 31 w 97"/>
                <a:gd name="T37" fmla="*/ 113 h 115"/>
                <a:gd name="T38" fmla="*/ 29 w 97"/>
                <a:gd name="T39" fmla="*/ 114 h 115"/>
                <a:gd name="T40" fmla="*/ 31 w 97"/>
                <a:gd name="T41" fmla="*/ 115 h 115"/>
                <a:gd name="T42" fmla="*/ 72 w 97"/>
                <a:gd name="T43" fmla="*/ 115 h 115"/>
                <a:gd name="T44" fmla="*/ 74 w 97"/>
                <a:gd name="T45" fmla="*/ 114 h 115"/>
                <a:gd name="T46" fmla="*/ 72 w 97"/>
                <a:gd name="T47" fmla="*/ 113 h 115"/>
                <a:gd name="T48" fmla="*/ 65 w 97"/>
                <a:gd name="T49" fmla="*/ 112 h 115"/>
                <a:gd name="T50" fmla="*/ 59 w 97"/>
                <a:gd name="T51" fmla="*/ 104 h 115"/>
                <a:gd name="T52" fmla="*/ 59 w 97"/>
                <a:gd name="T53" fmla="*/ 11 h 115"/>
                <a:gd name="T54" fmla="*/ 77 w 97"/>
                <a:gd name="T55" fmla="*/ 11 h 115"/>
                <a:gd name="T56" fmla="*/ 93 w 97"/>
                <a:gd name="T57" fmla="*/ 19 h 115"/>
                <a:gd name="T58" fmla="*/ 94 w 97"/>
                <a:gd name="T59" fmla="*/ 22 h 115"/>
                <a:gd name="T60" fmla="*/ 95 w 97"/>
                <a:gd name="T61" fmla="*/ 24 h 115"/>
                <a:gd name="T62" fmla="*/ 97 w 97"/>
                <a:gd name="T63" fmla="*/ 22 h 115"/>
                <a:gd name="T64" fmla="*/ 97 w 97"/>
                <a:gd name="T65" fmla="*/ 4 h 115"/>
                <a:gd name="T66" fmla="*/ 96 w 97"/>
                <a:gd name="T67" fmla="*/ 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115">
                  <a:moveTo>
                    <a:pt x="96" y="1"/>
                  </a:moveTo>
                  <a:cubicBezTo>
                    <a:pt x="95" y="1"/>
                    <a:pt x="94" y="1"/>
                    <a:pt x="92" y="2"/>
                  </a:cubicBezTo>
                  <a:cubicBezTo>
                    <a:pt x="90" y="2"/>
                    <a:pt x="16" y="2"/>
                    <a:pt x="11" y="2"/>
                  </a:cubicBezTo>
                  <a:cubicBezTo>
                    <a:pt x="8" y="2"/>
                    <a:pt x="6" y="0"/>
                    <a:pt x="5" y="0"/>
                  </a:cubicBezTo>
                  <a:cubicBezTo>
                    <a:pt x="4" y="0"/>
                    <a:pt x="4" y="1"/>
                    <a:pt x="4" y="3"/>
                  </a:cubicBezTo>
                  <a:cubicBezTo>
                    <a:pt x="3" y="4"/>
                    <a:pt x="0" y="20"/>
                    <a:pt x="0" y="20"/>
                  </a:cubicBezTo>
                  <a:cubicBezTo>
                    <a:pt x="0" y="20"/>
                    <a:pt x="0" y="20"/>
                    <a:pt x="0" y="20"/>
                  </a:cubicBezTo>
                  <a:cubicBezTo>
                    <a:pt x="0" y="21"/>
                    <a:pt x="0" y="21"/>
                    <a:pt x="0" y="21"/>
                  </a:cubicBezTo>
                  <a:cubicBezTo>
                    <a:pt x="0" y="22"/>
                    <a:pt x="1" y="22"/>
                    <a:pt x="2" y="22"/>
                  </a:cubicBezTo>
                  <a:cubicBezTo>
                    <a:pt x="2" y="22"/>
                    <a:pt x="3" y="22"/>
                    <a:pt x="3" y="21"/>
                  </a:cubicBezTo>
                  <a:cubicBezTo>
                    <a:pt x="3" y="21"/>
                    <a:pt x="3" y="21"/>
                    <a:pt x="3" y="21"/>
                  </a:cubicBezTo>
                  <a:cubicBezTo>
                    <a:pt x="3" y="21"/>
                    <a:pt x="3" y="21"/>
                    <a:pt x="3" y="21"/>
                  </a:cubicBezTo>
                  <a:cubicBezTo>
                    <a:pt x="3" y="21"/>
                    <a:pt x="3" y="21"/>
                    <a:pt x="3" y="21"/>
                  </a:cubicBezTo>
                  <a:cubicBezTo>
                    <a:pt x="4" y="20"/>
                    <a:pt x="5" y="17"/>
                    <a:pt x="6" y="15"/>
                  </a:cubicBezTo>
                  <a:cubicBezTo>
                    <a:pt x="8" y="12"/>
                    <a:pt x="11" y="11"/>
                    <a:pt x="20" y="11"/>
                  </a:cubicBezTo>
                  <a:cubicBezTo>
                    <a:pt x="41" y="11"/>
                    <a:pt x="41" y="11"/>
                    <a:pt x="41" y="11"/>
                  </a:cubicBezTo>
                  <a:cubicBezTo>
                    <a:pt x="41" y="11"/>
                    <a:pt x="41" y="97"/>
                    <a:pt x="40" y="104"/>
                  </a:cubicBezTo>
                  <a:cubicBezTo>
                    <a:pt x="40" y="108"/>
                    <a:pt x="39" y="111"/>
                    <a:pt x="36" y="112"/>
                  </a:cubicBezTo>
                  <a:cubicBezTo>
                    <a:pt x="35" y="112"/>
                    <a:pt x="33" y="113"/>
                    <a:pt x="31" y="113"/>
                  </a:cubicBezTo>
                  <a:cubicBezTo>
                    <a:pt x="29" y="113"/>
                    <a:pt x="29" y="113"/>
                    <a:pt x="29" y="114"/>
                  </a:cubicBezTo>
                  <a:cubicBezTo>
                    <a:pt x="29" y="115"/>
                    <a:pt x="30" y="115"/>
                    <a:pt x="31" y="115"/>
                  </a:cubicBezTo>
                  <a:cubicBezTo>
                    <a:pt x="37" y="115"/>
                    <a:pt x="62" y="115"/>
                    <a:pt x="72" y="115"/>
                  </a:cubicBezTo>
                  <a:cubicBezTo>
                    <a:pt x="73" y="115"/>
                    <a:pt x="74" y="115"/>
                    <a:pt x="74" y="114"/>
                  </a:cubicBezTo>
                  <a:cubicBezTo>
                    <a:pt x="74" y="113"/>
                    <a:pt x="74" y="113"/>
                    <a:pt x="72" y="113"/>
                  </a:cubicBezTo>
                  <a:cubicBezTo>
                    <a:pt x="70" y="113"/>
                    <a:pt x="67" y="112"/>
                    <a:pt x="65" y="112"/>
                  </a:cubicBezTo>
                  <a:cubicBezTo>
                    <a:pt x="61" y="111"/>
                    <a:pt x="60" y="108"/>
                    <a:pt x="59" y="104"/>
                  </a:cubicBezTo>
                  <a:cubicBezTo>
                    <a:pt x="59" y="97"/>
                    <a:pt x="59" y="11"/>
                    <a:pt x="59" y="11"/>
                  </a:cubicBezTo>
                  <a:cubicBezTo>
                    <a:pt x="77" y="11"/>
                    <a:pt x="77" y="11"/>
                    <a:pt x="77" y="11"/>
                  </a:cubicBezTo>
                  <a:cubicBezTo>
                    <a:pt x="89" y="11"/>
                    <a:pt x="93" y="15"/>
                    <a:pt x="93" y="19"/>
                  </a:cubicBezTo>
                  <a:cubicBezTo>
                    <a:pt x="94" y="22"/>
                    <a:pt x="94" y="22"/>
                    <a:pt x="94" y="22"/>
                  </a:cubicBezTo>
                  <a:cubicBezTo>
                    <a:pt x="94" y="23"/>
                    <a:pt x="94" y="24"/>
                    <a:pt x="95" y="24"/>
                  </a:cubicBezTo>
                  <a:cubicBezTo>
                    <a:pt x="96" y="24"/>
                    <a:pt x="97" y="23"/>
                    <a:pt x="97" y="22"/>
                  </a:cubicBezTo>
                  <a:cubicBezTo>
                    <a:pt x="97" y="22"/>
                    <a:pt x="97" y="6"/>
                    <a:pt x="97" y="4"/>
                  </a:cubicBezTo>
                  <a:cubicBezTo>
                    <a:pt x="97" y="2"/>
                    <a:pt x="97" y="1"/>
                    <a:pt x="96"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7"/>
            <p:cNvSpPr>
              <a:spLocks/>
            </p:cNvSpPr>
            <p:nvPr/>
          </p:nvSpPr>
          <p:spPr bwMode="auto">
            <a:xfrm>
              <a:off x="7986" y="4759"/>
              <a:ext cx="388" cy="466"/>
            </a:xfrm>
            <a:custGeom>
              <a:avLst/>
              <a:gdLst>
                <a:gd name="T0" fmla="*/ 127 w 129"/>
                <a:gd name="T1" fmla="*/ 2 h 154"/>
                <a:gd name="T2" fmla="*/ 122 w 129"/>
                <a:gd name="T3" fmla="*/ 3 h 154"/>
                <a:gd name="T4" fmla="*/ 15 w 129"/>
                <a:gd name="T5" fmla="*/ 3 h 154"/>
                <a:gd name="T6" fmla="*/ 7 w 129"/>
                <a:gd name="T7" fmla="*/ 0 h 154"/>
                <a:gd name="T8" fmla="*/ 4 w 129"/>
                <a:gd name="T9" fmla="*/ 4 h 154"/>
                <a:gd name="T10" fmla="*/ 0 w 129"/>
                <a:gd name="T11" fmla="*/ 28 h 154"/>
                <a:gd name="T12" fmla="*/ 0 w 129"/>
                <a:gd name="T13" fmla="*/ 28 h 154"/>
                <a:gd name="T14" fmla="*/ 0 w 129"/>
                <a:gd name="T15" fmla="*/ 28 h 154"/>
                <a:gd name="T16" fmla="*/ 2 w 129"/>
                <a:gd name="T17" fmla="*/ 30 h 154"/>
                <a:gd name="T18" fmla="*/ 4 w 129"/>
                <a:gd name="T19" fmla="*/ 29 h 154"/>
                <a:gd name="T20" fmla="*/ 4 w 129"/>
                <a:gd name="T21" fmla="*/ 29 h 154"/>
                <a:gd name="T22" fmla="*/ 4 w 129"/>
                <a:gd name="T23" fmla="*/ 29 h 154"/>
                <a:gd name="T24" fmla="*/ 4 w 129"/>
                <a:gd name="T25" fmla="*/ 29 h 154"/>
                <a:gd name="T26" fmla="*/ 7 w 129"/>
                <a:gd name="T27" fmla="*/ 21 h 154"/>
                <a:gd name="T28" fmla="*/ 26 w 129"/>
                <a:gd name="T29" fmla="*/ 15 h 154"/>
                <a:gd name="T30" fmla="*/ 54 w 129"/>
                <a:gd name="T31" fmla="*/ 15 h 154"/>
                <a:gd name="T32" fmla="*/ 53 w 129"/>
                <a:gd name="T33" fmla="*/ 139 h 154"/>
                <a:gd name="T34" fmla="*/ 48 w 129"/>
                <a:gd name="T35" fmla="*/ 150 h 154"/>
                <a:gd name="T36" fmla="*/ 41 w 129"/>
                <a:gd name="T37" fmla="*/ 151 h 154"/>
                <a:gd name="T38" fmla="*/ 38 w 129"/>
                <a:gd name="T39" fmla="*/ 152 h 154"/>
                <a:gd name="T40" fmla="*/ 42 w 129"/>
                <a:gd name="T41" fmla="*/ 154 h 154"/>
                <a:gd name="T42" fmla="*/ 95 w 129"/>
                <a:gd name="T43" fmla="*/ 154 h 154"/>
                <a:gd name="T44" fmla="*/ 99 w 129"/>
                <a:gd name="T45" fmla="*/ 152 h 154"/>
                <a:gd name="T46" fmla="*/ 96 w 129"/>
                <a:gd name="T47" fmla="*/ 151 h 154"/>
                <a:gd name="T48" fmla="*/ 86 w 129"/>
                <a:gd name="T49" fmla="*/ 150 h 154"/>
                <a:gd name="T50" fmla="*/ 79 w 129"/>
                <a:gd name="T51" fmla="*/ 139 h 154"/>
                <a:gd name="T52" fmla="*/ 78 w 129"/>
                <a:gd name="T53" fmla="*/ 15 h 154"/>
                <a:gd name="T54" fmla="*/ 102 w 129"/>
                <a:gd name="T55" fmla="*/ 15 h 154"/>
                <a:gd name="T56" fmla="*/ 124 w 129"/>
                <a:gd name="T57" fmla="*/ 26 h 154"/>
                <a:gd name="T58" fmla="*/ 125 w 129"/>
                <a:gd name="T59" fmla="*/ 30 h 154"/>
                <a:gd name="T60" fmla="*/ 127 w 129"/>
                <a:gd name="T61" fmla="*/ 32 h 154"/>
                <a:gd name="T62" fmla="*/ 129 w 129"/>
                <a:gd name="T63" fmla="*/ 30 h 154"/>
                <a:gd name="T64" fmla="*/ 129 w 129"/>
                <a:gd name="T65" fmla="*/ 6 h 154"/>
                <a:gd name="T66" fmla="*/ 127 w 129"/>
                <a:gd name="T67" fmla="*/ 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 h="154">
                  <a:moveTo>
                    <a:pt x="127" y="2"/>
                  </a:moveTo>
                  <a:cubicBezTo>
                    <a:pt x="127" y="2"/>
                    <a:pt x="125" y="2"/>
                    <a:pt x="122" y="3"/>
                  </a:cubicBezTo>
                  <a:cubicBezTo>
                    <a:pt x="119" y="3"/>
                    <a:pt x="21" y="3"/>
                    <a:pt x="15" y="3"/>
                  </a:cubicBezTo>
                  <a:cubicBezTo>
                    <a:pt x="10" y="3"/>
                    <a:pt x="8" y="0"/>
                    <a:pt x="7" y="0"/>
                  </a:cubicBezTo>
                  <a:cubicBezTo>
                    <a:pt x="5" y="0"/>
                    <a:pt x="5" y="1"/>
                    <a:pt x="4" y="4"/>
                  </a:cubicBezTo>
                  <a:cubicBezTo>
                    <a:pt x="4" y="6"/>
                    <a:pt x="0" y="28"/>
                    <a:pt x="0" y="28"/>
                  </a:cubicBezTo>
                  <a:cubicBezTo>
                    <a:pt x="0" y="28"/>
                    <a:pt x="0" y="28"/>
                    <a:pt x="0" y="28"/>
                  </a:cubicBezTo>
                  <a:cubicBezTo>
                    <a:pt x="0" y="28"/>
                    <a:pt x="0" y="28"/>
                    <a:pt x="0" y="28"/>
                  </a:cubicBezTo>
                  <a:cubicBezTo>
                    <a:pt x="0" y="29"/>
                    <a:pt x="1" y="30"/>
                    <a:pt x="2" y="30"/>
                  </a:cubicBezTo>
                  <a:cubicBezTo>
                    <a:pt x="3" y="30"/>
                    <a:pt x="4" y="30"/>
                    <a:pt x="4" y="29"/>
                  </a:cubicBezTo>
                  <a:cubicBezTo>
                    <a:pt x="4" y="29"/>
                    <a:pt x="4" y="29"/>
                    <a:pt x="4" y="29"/>
                  </a:cubicBezTo>
                  <a:cubicBezTo>
                    <a:pt x="4" y="29"/>
                    <a:pt x="4" y="29"/>
                    <a:pt x="4" y="29"/>
                  </a:cubicBezTo>
                  <a:cubicBezTo>
                    <a:pt x="4" y="29"/>
                    <a:pt x="4" y="29"/>
                    <a:pt x="4" y="29"/>
                  </a:cubicBezTo>
                  <a:cubicBezTo>
                    <a:pt x="5" y="27"/>
                    <a:pt x="6" y="24"/>
                    <a:pt x="7" y="21"/>
                  </a:cubicBezTo>
                  <a:cubicBezTo>
                    <a:pt x="10" y="16"/>
                    <a:pt x="15" y="15"/>
                    <a:pt x="26" y="15"/>
                  </a:cubicBezTo>
                  <a:cubicBezTo>
                    <a:pt x="54" y="15"/>
                    <a:pt x="54" y="15"/>
                    <a:pt x="54" y="15"/>
                  </a:cubicBezTo>
                  <a:cubicBezTo>
                    <a:pt x="54" y="15"/>
                    <a:pt x="54" y="131"/>
                    <a:pt x="53" y="139"/>
                  </a:cubicBezTo>
                  <a:cubicBezTo>
                    <a:pt x="53" y="145"/>
                    <a:pt x="51" y="149"/>
                    <a:pt x="48" y="150"/>
                  </a:cubicBezTo>
                  <a:cubicBezTo>
                    <a:pt x="46" y="150"/>
                    <a:pt x="44" y="151"/>
                    <a:pt x="41" y="151"/>
                  </a:cubicBezTo>
                  <a:cubicBezTo>
                    <a:pt x="39" y="151"/>
                    <a:pt x="38" y="151"/>
                    <a:pt x="38" y="152"/>
                  </a:cubicBezTo>
                  <a:cubicBezTo>
                    <a:pt x="38" y="154"/>
                    <a:pt x="39" y="154"/>
                    <a:pt x="42" y="154"/>
                  </a:cubicBezTo>
                  <a:cubicBezTo>
                    <a:pt x="49" y="154"/>
                    <a:pt x="83" y="154"/>
                    <a:pt x="95" y="154"/>
                  </a:cubicBezTo>
                  <a:cubicBezTo>
                    <a:pt x="97" y="154"/>
                    <a:pt x="99" y="154"/>
                    <a:pt x="99" y="152"/>
                  </a:cubicBezTo>
                  <a:cubicBezTo>
                    <a:pt x="99" y="151"/>
                    <a:pt x="98" y="151"/>
                    <a:pt x="96" y="151"/>
                  </a:cubicBezTo>
                  <a:cubicBezTo>
                    <a:pt x="93" y="151"/>
                    <a:pt x="89" y="150"/>
                    <a:pt x="86" y="150"/>
                  </a:cubicBezTo>
                  <a:cubicBezTo>
                    <a:pt x="81" y="149"/>
                    <a:pt x="79" y="145"/>
                    <a:pt x="79" y="139"/>
                  </a:cubicBezTo>
                  <a:cubicBezTo>
                    <a:pt x="78" y="131"/>
                    <a:pt x="78" y="15"/>
                    <a:pt x="78" y="15"/>
                  </a:cubicBezTo>
                  <a:cubicBezTo>
                    <a:pt x="102" y="15"/>
                    <a:pt x="102" y="15"/>
                    <a:pt x="102" y="15"/>
                  </a:cubicBezTo>
                  <a:cubicBezTo>
                    <a:pt x="119" y="15"/>
                    <a:pt x="124" y="21"/>
                    <a:pt x="124" y="26"/>
                  </a:cubicBezTo>
                  <a:cubicBezTo>
                    <a:pt x="125" y="30"/>
                    <a:pt x="125" y="30"/>
                    <a:pt x="125" y="30"/>
                  </a:cubicBezTo>
                  <a:cubicBezTo>
                    <a:pt x="125" y="31"/>
                    <a:pt x="125" y="32"/>
                    <a:pt x="127" y="32"/>
                  </a:cubicBezTo>
                  <a:cubicBezTo>
                    <a:pt x="128" y="32"/>
                    <a:pt x="129" y="31"/>
                    <a:pt x="129" y="30"/>
                  </a:cubicBezTo>
                  <a:cubicBezTo>
                    <a:pt x="129" y="30"/>
                    <a:pt x="129" y="9"/>
                    <a:pt x="129" y="6"/>
                  </a:cubicBezTo>
                  <a:cubicBezTo>
                    <a:pt x="129" y="3"/>
                    <a:pt x="129" y="2"/>
                    <a:pt x="12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8"/>
            <p:cNvSpPr>
              <a:spLocks/>
            </p:cNvSpPr>
            <p:nvPr/>
          </p:nvSpPr>
          <p:spPr bwMode="auto">
            <a:xfrm>
              <a:off x="4115" y="4880"/>
              <a:ext cx="219" cy="348"/>
            </a:xfrm>
            <a:custGeom>
              <a:avLst/>
              <a:gdLst>
                <a:gd name="T0" fmla="*/ 73 w 73"/>
                <a:gd name="T1" fmla="*/ 93 h 115"/>
                <a:gd name="T2" fmla="*/ 71 w 73"/>
                <a:gd name="T3" fmla="*/ 91 h 115"/>
                <a:gd name="T4" fmla="*/ 70 w 73"/>
                <a:gd name="T5" fmla="*/ 93 h 115"/>
                <a:gd name="T6" fmla="*/ 70 w 73"/>
                <a:gd name="T7" fmla="*/ 93 h 115"/>
                <a:gd name="T8" fmla="*/ 61 w 73"/>
                <a:gd name="T9" fmla="*/ 104 h 115"/>
                <a:gd name="T10" fmla="*/ 48 w 73"/>
                <a:gd name="T11" fmla="*/ 106 h 115"/>
                <a:gd name="T12" fmla="*/ 33 w 73"/>
                <a:gd name="T13" fmla="*/ 94 h 115"/>
                <a:gd name="T14" fmla="*/ 33 w 73"/>
                <a:gd name="T15" fmla="*/ 59 h 115"/>
                <a:gd name="T16" fmla="*/ 34 w 73"/>
                <a:gd name="T17" fmla="*/ 57 h 115"/>
                <a:gd name="T18" fmla="*/ 54 w 73"/>
                <a:gd name="T19" fmla="*/ 58 h 115"/>
                <a:gd name="T20" fmla="*/ 62 w 73"/>
                <a:gd name="T21" fmla="*/ 64 h 115"/>
                <a:gd name="T22" fmla="*/ 62 w 73"/>
                <a:gd name="T23" fmla="*/ 69 h 115"/>
                <a:gd name="T24" fmla="*/ 64 w 73"/>
                <a:gd name="T25" fmla="*/ 71 h 115"/>
                <a:gd name="T26" fmla="*/ 65 w 73"/>
                <a:gd name="T27" fmla="*/ 69 h 115"/>
                <a:gd name="T28" fmla="*/ 65 w 73"/>
                <a:gd name="T29" fmla="*/ 69 h 115"/>
                <a:gd name="T30" fmla="*/ 65 w 73"/>
                <a:gd name="T31" fmla="*/ 69 h 115"/>
                <a:gd name="T32" fmla="*/ 65 w 73"/>
                <a:gd name="T33" fmla="*/ 69 h 115"/>
                <a:gd name="T34" fmla="*/ 65 w 73"/>
                <a:gd name="T35" fmla="*/ 69 h 115"/>
                <a:gd name="T36" fmla="*/ 67 w 73"/>
                <a:gd name="T37" fmla="*/ 47 h 115"/>
                <a:gd name="T38" fmla="*/ 67 w 73"/>
                <a:gd name="T39" fmla="*/ 47 h 115"/>
                <a:gd name="T40" fmla="*/ 67 w 73"/>
                <a:gd name="T41" fmla="*/ 47 h 115"/>
                <a:gd name="T42" fmla="*/ 66 w 73"/>
                <a:gd name="T43" fmla="*/ 45 h 115"/>
                <a:gd name="T44" fmla="*/ 64 w 73"/>
                <a:gd name="T45" fmla="*/ 46 h 115"/>
                <a:gd name="T46" fmla="*/ 64 w 73"/>
                <a:gd name="T47" fmla="*/ 46 h 115"/>
                <a:gd name="T48" fmla="*/ 64 w 73"/>
                <a:gd name="T49" fmla="*/ 46 h 115"/>
                <a:gd name="T50" fmla="*/ 63 w 73"/>
                <a:gd name="T51" fmla="*/ 47 h 115"/>
                <a:gd name="T52" fmla="*/ 57 w 73"/>
                <a:gd name="T53" fmla="*/ 50 h 115"/>
                <a:gd name="T54" fmla="*/ 34 w 73"/>
                <a:gd name="T55" fmla="*/ 50 h 115"/>
                <a:gd name="T56" fmla="*/ 33 w 73"/>
                <a:gd name="T57" fmla="*/ 48 h 115"/>
                <a:gd name="T58" fmla="*/ 33 w 73"/>
                <a:gd name="T59" fmla="*/ 10 h 115"/>
                <a:gd name="T60" fmla="*/ 34 w 73"/>
                <a:gd name="T61" fmla="*/ 9 h 115"/>
                <a:gd name="T62" fmla="*/ 54 w 73"/>
                <a:gd name="T63" fmla="*/ 9 h 115"/>
                <a:gd name="T64" fmla="*/ 64 w 73"/>
                <a:gd name="T65" fmla="*/ 15 h 115"/>
                <a:gd name="T66" fmla="*/ 64 w 73"/>
                <a:gd name="T67" fmla="*/ 21 h 115"/>
                <a:gd name="T68" fmla="*/ 66 w 73"/>
                <a:gd name="T69" fmla="*/ 22 h 115"/>
                <a:gd name="T70" fmla="*/ 67 w 73"/>
                <a:gd name="T71" fmla="*/ 21 h 115"/>
                <a:gd name="T72" fmla="*/ 69 w 73"/>
                <a:gd name="T73" fmla="*/ 1 h 115"/>
                <a:gd name="T74" fmla="*/ 68 w 73"/>
                <a:gd name="T75" fmla="*/ 0 h 115"/>
                <a:gd name="T76" fmla="*/ 66 w 73"/>
                <a:gd name="T77" fmla="*/ 0 h 115"/>
                <a:gd name="T78" fmla="*/ 60 w 73"/>
                <a:gd name="T79" fmla="*/ 1 h 115"/>
                <a:gd name="T80" fmla="*/ 4 w 73"/>
                <a:gd name="T81" fmla="*/ 1 h 115"/>
                <a:gd name="T82" fmla="*/ 0 w 73"/>
                <a:gd name="T83" fmla="*/ 2 h 115"/>
                <a:gd name="T84" fmla="*/ 3 w 73"/>
                <a:gd name="T85" fmla="*/ 4 h 115"/>
                <a:gd name="T86" fmla="*/ 8 w 73"/>
                <a:gd name="T87" fmla="*/ 4 h 115"/>
                <a:gd name="T88" fmla="*/ 15 w 73"/>
                <a:gd name="T89" fmla="*/ 13 h 115"/>
                <a:gd name="T90" fmla="*/ 14 w 73"/>
                <a:gd name="T91" fmla="*/ 103 h 115"/>
                <a:gd name="T92" fmla="*/ 10 w 73"/>
                <a:gd name="T93" fmla="*/ 111 h 115"/>
                <a:gd name="T94" fmla="*/ 5 w 73"/>
                <a:gd name="T95" fmla="*/ 112 h 115"/>
                <a:gd name="T96" fmla="*/ 3 w 73"/>
                <a:gd name="T97" fmla="*/ 113 h 115"/>
                <a:gd name="T98" fmla="*/ 5 w 73"/>
                <a:gd name="T99" fmla="*/ 114 h 115"/>
                <a:gd name="T100" fmla="*/ 63 w 73"/>
                <a:gd name="T101" fmla="*/ 114 h 115"/>
                <a:gd name="T102" fmla="*/ 71 w 73"/>
                <a:gd name="T103" fmla="*/ 111 h 115"/>
                <a:gd name="T104" fmla="*/ 73 w 73"/>
                <a:gd name="T105" fmla="*/ 93 h 115"/>
                <a:gd name="T106" fmla="*/ 73 w 73"/>
                <a:gd name="T107" fmla="*/ 93 h 115"/>
                <a:gd name="T108" fmla="*/ 73 w 73"/>
                <a:gd name="T109" fmla="*/ 9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115">
                  <a:moveTo>
                    <a:pt x="73" y="93"/>
                  </a:moveTo>
                  <a:cubicBezTo>
                    <a:pt x="73" y="92"/>
                    <a:pt x="72" y="91"/>
                    <a:pt x="71" y="91"/>
                  </a:cubicBezTo>
                  <a:cubicBezTo>
                    <a:pt x="71" y="91"/>
                    <a:pt x="70" y="92"/>
                    <a:pt x="70" y="93"/>
                  </a:cubicBezTo>
                  <a:cubicBezTo>
                    <a:pt x="70" y="93"/>
                    <a:pt x="70" y="93"/>
                    <a:pt x="70" y="93"/>
                  </a:cubicBezTo>
                  <a:cubicBezTo>
                    <a:pt x="69" y="99"/>
                    <a:pt x="65" y="103"/>
                    <a:pt x="61" y="104"/>
                  </a:cubicBezTo>
                  <a:cubicBezTo>
                    <a:pt x="58" y="106"/>
                    <a:pt x="52" y="106"/>
                    <a:pt x="48" y="106"/>
                  </a:cubicBezTo>
                  <a:cubicBezTo>
                    <a:pt x="33" y="106"/>
                    <a:pt x="33" y="104"/>
                    <a:pt x="33" y="94"/>
                  </a:cubicBezTo>
                  <a:cubicBezTo>
                    <a:pt x="33" y="90"/>
                    <a:pt x="33" y="59"/>
                    <a:pt x="33" y="59"/>
                  </a:cubicBezTo>
                  <a:cubicBezTo>
                    <a:pt x="33" y="58"/>
                    <a:pt x="33" y="57"/>
                    <a:pt x="34" y="57"/>
                  </a:cubicBezTo>
                  <a:cubicBezTo>
                    <a:pt x="37" y="57"/>
                    <a:pt x="51" y="58"/>
                    <a:pt x="54" y="58"/>
                  </a:cubicBezTo>
                  <a:cubicBezTo>
                    <a:pt x="59" y="58"/>
                    <a:pt x="61" y="61"/>
                    <a:pt x="62" y="64"/>
                  </a:cubicBezTo>
                  <a:cubicBezTo>
                    <a:pt x="62" y="66"/>
                    <a:pt x="62" y="67"/>
                    <a:pt x="62" y="69"/>
                  </a:cubicBezTo>
                  <a:cubicBezTo>
                    <a:pt x="62" y="70"/>
                    <a:pt x="63" y="71"/>
                    <a:pt x="64" y="71"/>
                  </a:cubicBezTo>
                  <a:cubicBezTo>
                    <a:pt x="64" y="71"/>
                    <a:pt x="65" y="70"/>
                    <a:pt x="65" y="69"/>
                  </a:cubicBezTo>
                  <a:cubicBezTo>
                    <a:pt x="65" y="69"/>
                    <a:pt x="65" y="69"/>
                    <a:pt x="65" y="69"/>
                  </a:cubicBezTo>
                  <a:cubicBezTo>
                    <a:pt x="65" y="69"/>
                    <a:pt x="65" y="69"/>
                    <a:pt x="65" y="69"/>
                  </a:cubicBezTo>
                  <a:cubicBezTo>
                    <a:pt x="65" y="69"/>
                    <a:pt x="65" y="69"/>
                    <a:pt x="65" y="69"/>
                  </a:cubicBezTo>
                  <a:cubicBezTo>
                    <a:pt x="65" y="69"/>
                    <a:pt x="65" y="69"/>
                    <a:pt x="65" y="69"/>
                  </a:cubicBezTo>
                  <a:cubicBezTo>
                    <a:pt x="67" y="47"/>
                    <a:pt x="67" y="47"/>
                    <a:pt x="67" y="47"/>
                  </a:cubicBezTo>
                  <a:cubicBezTo>
                    <a:pt x="67" y="47"/>
                    <a:pt x="67" y="47"/>
                    <a:pt x="67" y="47"/>
                  </a:cubicBezTo>
                  <a:cubicBezTo>
                    <a:pt x="67" y="47"/>
                    <a:pt x="67" y="47"/>
                    <a:pt x="67" y="47"/>
                  </a:cubicBezTo>
                  <a:cubicBezTo>
                    <a:pt x="67" y="46"/>
                    <a:pt x="66" y="45"/>
                    <a:pt x="66" y="45"/>
                  </a:cubicBezTo>
                  <a:cubicBezTo>
                    <a:pt x="65" y="45"/>
                    <a:pt x="65" y="46"/>
                    <a:pt x="64" y="46"/>
                  </a:cubicBezTo>
                  <a:cubicBezTo>
                    <a:pt x="64" y="46"/>
                    <a:pt x="64" y="46"/>
                    <a:pt x="64" y="46"/>
                  </a:cubicBezTo>
                  <a:cubicBezTo>
                    <a:pt x="64" y="46"/>
                    <a:pt x="64" y="46"/>
                    <a:pt x="64" y="46"/>
                  </a:cubicBezTo>
                  <a:cubicBezTo>
                    <a:pt x="64" y="47"/>
                    <a:pt x="64" y="47"/>
                    <a:pt x="63" y="47"/>
                  </a:cubicBezTo>
                  <a:cubicBezTo>
                    <a:pt x="62" y="49"/>
                    <a:pt x="60" y="49"/>
                    <a:pt x="57" y="50"/>
                  </a:cubicBezTo>
                  <a:cubicBezTo>
                    <a:pt x="53" y="50"/>
                    <a:pt x="37" y="50"/>
                    <a:pt x="34" y="50"/>
                  </a:cubicBezTo>
                  <a:cubicBezTo>
                    <a:pt x="33" y="50"/>
                    <a:pt x="33" y="49"/>
                    <a:pt x="33" y="48"/>
                  </a:cubicBezTo>
                  <a:cubicBezTo>
                    <a:pt x="33" y="10"/>
                    <a:pt x="33" y="10"/>
                    <a:pt x="33" y="10"/>
                  </a:cubicBezTo>
                  <a:cubicBezTo>
                    <a:pt x="33" y="9"/>
                    <a:pt x="33" y="9"/>
                    <a:pt x="34" y="9"/>
                  </a:cubicBezTo>
                  <a:cubicBezTo>
                    <a:pt x="37" y="9"/>
                    <a:pt x="52" y="9"/>
                    <a:pt x="54" y="9"/>
                  </a:cubicBezTo>
                  <a:cubicBezTo>
                    <a:pt x="61" y="10"/>
                    <a:pt x="63" y="12"/>
                    <a:pt x="64" y="15"/>
                  </a:cubicBezTo>
                  <a:cubicBezTo>
                    <a:pt x="64" y="17"/>
                    <a:pt x="64" y="20"/>
                    <a:pt x="64" y="21"/>
                  </a:cubicBezTo>
                  <a:cubicBezTo>
                    <a:pt x="64" y="22"/>
                    <a:pt x="65" y="22"/>
                    <a:pt x="66" y="22"/>
                  </a:cubicBezTo>
                  <a:cubicBezTo>
                    <a:pt x="67" y="22"/>
                    <a:pt x="67" y="22"/>
                    <a:pt x="67" y="21"/>
                  </a:cubicBezTo>
                  <a:cubicBezTo>
                    <a:pt x="68" y="19"/>
                    <a:pt x="69" y="2"/>
                    <a:pt x="69" y="1"/>
                  </a:cubicBezTo>
                  <a:cubicBezTo>
                    <a:pt x="69" y="0"/>
                    <a:pt x="69" y="0"/>
                    <a:pt x="68" y="0"/>
                  </a:cubicBezTo>
                  <a:cubicBezTo>
                    <a:pt x="67" y="0"/>
                    <a:pt x="67" y="0"/>
                    <a:pt x="66" y="0"/>
                  </a:cubicBezTo>
                  <a:cubicBezTo>
                    <a:pt x="65" y="1"/>
                    <a:pt x="62" y="1"/>
                    <a:pt x="60" y="1"/>
                  </a:cubicBezTo>
                  <a:cubicBezTo>
                    <a:pt x="57" y="1"/>
                    <a:pt x="7" y="1"/>
                    <a:pt x="4" y="1"/>
                  </a:cubicBezTo>
                  <a:cubicBezTo>
                    <a:pt x="1" y="1"/>
                    <a:pt x="0" y="1"/>
                    <a:pt x="0" y="2"/>
                  </a:cubicBezTo>
                  <a:cubicBezTo>
                    <a:pt x="0" y="3"/>
                    <a:pt x="1" y="4"/>
                    <a:pt x="3" y="4"/>
                  </a:cubicBezTo>
                  <a:cubicBezTo>
                    <a:pt x="5" y="4"/>
                    <a:pt x="7" y="4"/>
                    <a:pt x="8" y="4"/>
                  </a:cubicBezTo>
                  <a:cubicBezTo>
                    <a:pt x="13" y="5"/>
                    <a:pt x="14" y="7"/>
                    <a:pt x="15" y="13"/>
                  </a:cubicBezTo>
                  <a:cubicBezTo>
                    <a:pt x="15" y="17"/>
                    <a:pt x="15" y="96"/>
                    <a:pt x="14" y="103"/>
                  </a:cubicBezTo>
                  <a:cubicBezTo>
                    <a:pt x="14" y="107"/>
                    <a:pt x="13" y="110"/>
                    <a:pt x="10" y="111"/>
                  </a:cubicBezTo>
                  <a:cubicBezTo>
                    <a:pt x="9" y="111"/>
                    <a:pt x="7" y="112"/>
                    <a:pt x="5" y="112"/>
                  </a:cubicBezTo>
                  <a:cubicBezTo>
                    <a:pt x="3" y="112"/>
                    <a:pt x="3" y="112"/>
                    <a:pt x="3" y="113"/>
                  </a:cubicBezTo>
                  <a:cubicBezTo>
                    <a:pt x="3" y="114"/>
                    <a:pt x="4" y="114"/>
                    <a:pt x="5" y="114"/>
                  </a:cubicBezTo>
                  <a:cubicBezTo>
                    <a:pt x="8" y="114"/>
                    <a:pt x="52" y="114"/>
                    <a:pt x="63" y="114"/>
                  </a:cubicBezTo>
                  <a:cubicBezTo>
                    <a:pt x="68" y="114"/>
                    <a:pt x="70" y="115"/>
                    <a:pt x="71" y="111"/>
                  </a:cubicBezTo>
                  <a:cubicBezTo>
                    <a:pt x="71" y="108"/>
                    <a:pt x="73" y="93"/>
                    <a:pt x="73" y="93"/>
                  </a:cubicBezTo>
                  <a:cubicBezTo>
                    <a:pt x="73" y="93"/>
                    <a:pt x="73" y="93"/>
                    <a:pt x="73" y="93"/>
                  </a:cubicBezTo>
                  <a:cubicBezTo>
                    <a:pt x="73" y="93"/>
                    <a:pt x="73" y="93"/>
                    <a:pt x="73"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9"/>
            <p:cNvSpPr>
              <a:spLocks/>
            </p:cNvSpPr>
            <p:nvPr/>
          </p:nvSpPr>
          <p:spPr bwMode="auto">
            <a:xfrm>
              <a:off x="4894" y="4868"/>
              <a:ext cx="1027" cy="369"/>
            </a:xfrm>
            <a:custGeom>
              <a:avLst/>
              <a:gdLst>
                <a:gd name="T0" fmla="*/ 277 w 341"/>
                <a:gd name="T1" fmla="*/ 8 h 122"/>
                <a:gd name="T2" fmla="*/ 282 w 341"/>
                <a:gd name="T3" fmla="*/ 107 h 122"/>
                <a:gd name="T4" fmla="*/ 273 w 341"/>
                <a:gd name="T5" fmla="*/ 116 h 122"/>
                <a:gd name="T6" fmla="*/ 274 w 341"/>
                <a:gd name="T7" fmla="*/ 118 h 122"/>
                <a:gd name="T8" fmla="*/ 339 w 341"/>
                <a:gd name="T9" fmla="*/ 115 h 122"/>
                <a:gd name="T10" fmla="*/ 341 w 341"/>
                <a:gd name="T11" fmla="*/ 97 h 122"/>
                <a:gd name="T12" fmla="*/ 340 w 341"/>
                <a:gd name="T13" fmla="*/ 95 h 122"/>
                <a:gd name="T14" fmla="*/ 338 w 341"/>
                <a:gd name="T15" fmla="*/ 97 h 122"/>
                <a:gd name="T16" fmla="*/ 316 w 341"/>
                <a:gd name="T17" fmla="*/ 110 h 122"/>
                <a:gd name="T18" fmla="*/ 301 w 341"/>
                <a:gd name="T19" fmla="*/ 63 h 122"/>
                <a:gd name="T20" fmla="*/ 322 w 341"/>
                <a:gd name="T21" fmla="*/ 62 h 122"/>
                <a:gd name="T22" fmla="*/ 330 w 341"/>
                <a:gd name="T23" fmla="*/ 73 h 122"/>
                <a:gd name="T24" fmla="*/ 333 w 341"/>
                <a:gd name="T25" fmla="*/ 73 h 122"/>
                <a:gd name="T26" fmla="*/ 333 w 341"/>
                <a:gd name="T27" fmla="*/ 73 h 122"/>
                <a:gd name="T28" fmla="*/ 333 w 341"/>
                <a:gd name="T29" fmla="*/ 73 h 122"/>
                <a:gd name="T30" fmla="*/ 335 w 341"/>
                <a:gd name="T31" fmla="*/ 51 h 122"/>
                <a:gd name="T32" fmla="*/ 334 w 341"/>
                <a:gd name="T33" fmla="*/ 49 h 122"/>
                <a:gd name="T34" fmla="*/ 332 w 341"/>
                <a:gd name="T35" fmla="*/ 50 h 122"/>
                <a:gd name="T36" fmla="*/ 332 w 341"/>
                <a:gd name="T37" fmla="*/ 51 h 122"/>
                <a:gd name="T38" fmla="*/ 302 w 341"/>
                <a:gd name="T39" fmla="*/ 54 h 122"/>
                <a:gd name="T40" fmla="*/ 301 w 341"/>
                <a:gd name="T41" fmla="*/ 14 h 122"/>
                <a:gd name="T42" fmla="*/ 322 w 341"/>
                <a:gd name="T43" fmla="*/ 13 h 122"/>
                <a:gd name="T44" fmla="*/ 332 w 341"/>
                <a:gd name="T45" fmla="*/ 25 h 122"/>
                <a:gd name="T46" fmla="*/ 336 w 341"/>
                <a:gd name="T47" fmla="*/ 25 h 122"/>
                <a:gd name="T48" fmla="*/ 336 w 341"/>
                <a:gd name="T49" fmla="*/ 4 h 122"/>
                <a:gd name="T50" fmla="*/ 328 w 341"/>
                <a:gd name="T51" fmla="*/ 5 h 122"/>
                <a:gd name="T52" fmla="*/ 238 w 341"/>
                <a:gd name="T53" fmla="*/ 6 h 122"/>
                <a:gd name="T54" fmla="*/ 246 w 341"/>
                <a:gd name="T55" fmla="*/ 8 h 122"/>
                <a:gd name="T56" fmla="*/ 247 w 341"/>
                <a:gd name="T57" fmla="*/ 17 h 122"/>
                <a:gd name="T58" fmla="*/ 218 w 341"/>
                <a:gd name="T59" fmla="*/ 91 h 122"/>
                <a:gd name="T60" fmla="*/ 190 w 341"/>
                <a:gd name="T61" fmla="*/ 12 h 122"/>
                <a:gd name="T62" fmla="*/ 197 w 341"/>
                <a:gd name="T63" fmla="*/ 8 h 122"/>
                <a:gd name="T64" fmla="*/ 196 w 341"/>
                <a:gd name="T65" fmla="*/ 5 h 122"/>
                <a:gd name="T66" fmla="*/ 81 w 341"/>
                <a:gd name="T67" fmla="*/ 6 h 122"/>
                <a:gd name="T68" fmla="*/ 91 w 341"/>
                <a:gd name="T69" fmla="*/ 8 h 122"/>
                <a:gd name="T70" fmla="*/ 97 w 341"/>
                <a:gd name="T71" fmla="*/ 89 h 122"/>
                <a:gd name="T72" fmla="*/ 21 w 341"/>
                <a:gd name="T73" fmla="*/ 4 h 122"/>
                <a:gd name="T74" fmla="*/ 14 w 341"/>
                <a:gd name="T75" fmla="*/ 5 h 122"/>
                <a:gd name="T76" fmla="*/ 8 w 341"/>
                <a:gd name="T77" fmla="*/ 115 h 122"/>
                <a:gd name="T78" fmla="*/ 0 w 341"/>
                <a:gd name="T79" fmla="*/ 117 h 122"/>
                <a:gd name="T80" fmla="*/ 36 w 341"/>
                <a:gd name="T81" fmla="*/ 118 h 122"/>
                <a:gd name="T82" fmla="*/ 37 w 341"/>
                <a:gd name="T83" fmla="*/ 116 h 122"/>
                <a:gd name="T84" fmla="*/ 24 w 341"/>
                <a:gd name="T85" fmla="*/ 98 h 122"/>
                <a:gd name="T86" fmla="*/ 23 w 341"/>
                <a:gd name="T87" fmla="*/ 32 h 122"/>
                <a:gd name="T88" fmla="*/ 104 w 341"/>
                <a:gd name="T89" fmla="*/ 122 h 122"/>
                <a:gd name="T90" fmla="*/ 107 w 341"/>
                <a:gd name="T91" fmla="*/ 21 h 122"/>
                <a:gd name="T92" fmla="*/ 118 w 341"/>
                <a:gd name="T93" fmla="*/ 8 h 122"/>
                <a:gd name="T94" fmla="*/ 129 w 341"/>
                <a:gd name="T95" fmla="*/ 17 h 122"/>
                <a:gd name="T96" fmla="*/ 124 w 341"/>
                <a:gd name="T97" fmla="*/ 115 h 122"/>
                <a:gd name="T98" fmla="*/ 117 w 341"/>
                <a:gd name="T99" fmla="*/ 117 h 122"/>
                <a:gd name="T100" fmla="*/ 160 w 341"/>
                <a:gd name="T101" fmla="*/ 118 h 122"/>
                <a:gd name="T102" fmla="*/ 160 w 341"/>
                <a:gd name="T103" fmla="*/ 116 h 122"/>
                <a:gd name="T104" fmla="*/ 148 w 341"/>
                <a:gd name="T105" fmla="*/ 108 h 122"/>
                <a:gd name="T106" fmla="*/ 153 w 341"/>
                <a:gd name="T107" fmla="*/ 8 h 122"/>
                <a:gd name="T108" fmla="*/ 162 w 341"/>
                <a:gd name="T109" fmla="*/ 8 h 122"/>
                <a:gd name="T110" fmla="*/ 208 w 341"/>
                <a:gd name="T111" fmla="*/ 111 h 122"/>
                <a:gd name="T112" fmla="*/ 220 w 341"/>
                <a:gd name="T113" fmla="*/ 109 h 122"/>
                <a:gd name="T114" fmla="*/ 264 w 341"/>
                <a:gd name="T115" fmla="*/ 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1" h="122">
                  <a:moveTo>
                    <a:pt x="271" y="8"/>
                  </a:moveTo>
                  <a:cubicBezTo>
                    <a:pt x="273" y="8"/>
                    <a:pt x="276" y="8"/>
                    <a:pt x="277" y="8"/>
                  </a:cubicBezTo>
                  <a:cubicBezTo>
                    <a:pt x="281" y="9"/>
                    <a:pt x="283" y="11"/>
                    <a:pt x="283" y="17"/>
                  </a:cubicBezTo>
                  <a:cubicBezTo>
                    <a:pt x="283" y="21"/>
                    <a:pt x="283" y="100"/>
                    <a:pt x="282" y="107"/>
                  </a:cubicBezTo>
                  <a:cubicBezTo>
                    <a:pt x="282" y="111"/>
                    <a:pt x="281" y="114"/>
                    <a:pt x="278" y="115"/>
                  </a:cubicBezTo>
                  <a:cubicBezTo>
                    <a:pt x="277" y="115"/>
                    <a:pt x="275" y="116"/>
                    <a:pt x="273" y="116"/>
                  </a:cubicBezTo>
                  <a:cubicBezTo>
                    <a:pt x="271" y="116"/>
                    <a:pt x="271" y="116"/>
                    <a:pt x="271" y="117"/>
                  </a:cubicBezTo>
                  <a:cubicBezTo>
                    <a:pt x="271" y="118"/>
                    <a:pt x="272" y="118"/>
                    <a:pt x="274" y="118"/>
                  </a:cubicBezTo>
                  <a:cubicBezTo>
                    <a:pt x="277" y="118"/>
                    <a:pt x="320" y="118"/>
                    <a:pt x="331" y="118"/>
                  </a:cubicBezTo>
                  <a:cubicBezTo>
                    <a:pt x="337" y="118"/>
                    <a:pt x="338" y="119"/>
                    <a:pt x="339" y="115"/>
                  </a:cubicBezTo>
                  <a:cubicBezTo>
                    <a:pt x="339" y="112"/>
                    <a:pt x="341" y="97"/>
                    <a:pt x="341" y="97"/>
                  </a:cubicBezTo>
                  <a:cubicBezTo>
                    <a:pt x="341" y="97"/>
                    <a:pt x="341" y="97"/>
                    <a:pt x="341" y="97"/>
                  </a:cubicBezTo>
                  <a:cubicBezTo>
                    <a:pt x="341" y="97"/>
                    <a:pt x="341" y="97"/>
                    <a:pt x="341" y="97"/>
                  </a:cubicBezTo>
                  <a:cubicBezTo>
                    <a:pt x="341" y="96"/>
                    <a:pt x="340" y="95"/>
                    <a:pt x="340" y="95"/>
                  </a:cubicBezTo>
                  <a:cubicBezTo>
                    <a:pt x="339" y="95"/>
                    <a:pt x="338" y="96"/>
                    <a:pt x="338" y="97"/>
                  </a:cubicBezTo>
                  <a:cubicBezTo>
                    <a:pt x="338" y="97"/>
                    <a:pt x="338" y="97"/>
                    <a:pt x="338" y="97"/>
                  </a:cubicBezTo>
                  <a:cubicBezTo>
                    <a:pt x="337" y="103"/>
                    <a:pt x="333" y="107"/>
                    <a:pt x="330" y="108"/>
                  </a:cubicBezTo>
                  <a:cubicBezTo>
                    <a:pt x="326" y="110"/>
                    <a:pt x="320" y="110"/>
                    <a:pt x="316" y="110"/>
                  </a:cubicBezTo>
                  <a:cubicBezTo>
                    <a:pt x="302" y="110"/>
                    <a:pt x="301" y="108"/>
                    <a:pt x="301" y="98"/>
                  </a:cubicBezTo>
                  <a:cubicBezTo>
                    <a:pt x="301" y="94"/>
                    <a:pt x="301" y="63"/>
                    <a:pt x="301" y="63"/>
                  </a:cubicBezTo>
                  <a:cubicBezTo>
                    <a:pt x="301" y="62"/>
                    <a:pt x="301" y="61"/>
                    <a:pt x="302" y="61"/>
                  </a:cubicBezTo>
                  <a:cubicBezTo>
                    <a:pt x="305" y="61"/>
                    <a:pt x="319" y="62"/>
                    <a:pt x="322" y="62"/>
                  </a:cubicBezTo>
                  <a:cubicBezTo>
                    <a:pt x="327" y="62"/>
                    <a:pt x="329" y="65"/>
                    <a:pt x="330" y="68"/>
                  </a:cubicBezTo>
                  <a:cubicBezTo>
                    <a:pt x="331" y="70"/>
                    <a:pt x="330" y="71"/>
                    <a:pt x="330" y="73"/>
                  </a:cubicBezTo>
                  <a:cubicBezTo>
                    <a:pt x="330" y="74"/>
                    <a:pt x="331" y="75"/>
                    <a:pt x="332" y="75"/>
                  </a:cubicBezTo>
                  <a:cubicBezTo>
                    <a:pt x="333" y="75"/>
                    <a:pt x="333" y="74"/>
                    <a:pt x="333" y="73"/>
                  </a:cubicBezTo>
                  <a:cubicBezTo>
                    <a:pt x="333" y="73"/>
                    <a:pt x="333" y="73"/>
                    <a:pt x="333" y="73"/>
                  </a:cubicBezTo>
                  <a:cubicBezTo>
                    <a:pt x="333" y="73"/>
                    <a:pt x="333" y="73"/>
                    <a:pt x="333" y="73"/>
                  </a:cubicBezTo>
                  <a:cubicBezTo>
                    <a:pt x="333" y="73"/>
                    <a:pt x="333" y="73"/>
                    <a:pt x="333" y="73"/>
                  </a:cubicBezTo>
                  <a:cubicBezTo>
                    <a:pt x="333" y="73"/>
                    <a:pt x="333" y="73"/>
                    <a:pt x="333" y="73"/>
                  </a:cubicBezTo>
                  <a:cubicBezTo>
                    <a:pt x="335" y="51"/>
                    <a:pt x="335" y="51"/>
                    <a:pt x="335" y="51"/>
                  </a:cubicBezTo>
                  <a:cubicBezTo>
                    <a:pt x="335" y="51"/>
                    <a:pt x="335" y="51"/>
                    <a:pt x="335" y="51"/>
                  </a:cubicBezTo>
                  <a:cubicBezTo>
                    <a:pt x="335" y="51"/>
                    <a:pt x="335" y="51"/>
                    <a:pt x="335" y="51"/>
                  </a:cubicBezTo>
                  <a:cubicBezTo>
                    <a:pt x="335" y="50"/>
                    <a:pt x="335" y="49"/>
                    <a:pt x="334" y="49"/>
                  </a:cubicBezTo>
                  <a:cubicBezTo>
                    <a:pt x="333" y="49"/>
                    <a:pt x="333" y="50"/>
                    <a:pt x="333" y="50"/>
                  </a:cubicBezTo>
                  <a:cubicBezTo>
                    <a:pt x="333" y="50"/>
                    <a:pt x="333" y="50"/>
                    <a:pt x="332" y="50"/>
                  </a:cubicBezTo>
                  <a:cubicBezTo>
                    <a:pt x="332" y="50"/>
                    <a:pt x="332" y="50"/>
                    <a:pt x="332" y="50"/>
                  </a:cubicBezTo>
                  <a:cubicBezTo>
                    <a:pt x="332" y="51"/>
                    <a:pt x="332" y="51"/>
                    <a:pt x="332" y="51"/>
                  </a:cubicBezTo>
                  <a:cubicBezTo>
                    <a:pt x="330" y="53"/>
                    <a:pt x="328" y="53"/>
                    <a:pt x="325" y="54"/>
                  </a:cubicBezTo>
                  <a:cubicBezTo>
                    <a:pt x="322" y="54"/>
                    <a:pt x="305" y="54"/>
                    <a:pt x="302" y="54"/>
                  </a:cubicBezTo>
                  <a:cubicBezTo>
                    <a:pt x="301" y="54"/>
                    <a:pt x="301" y="53"/>
                    <a:pt x="301" y="52"/>
                  </a:cubicBezTo>
                  <a:cubicBezTo>
                    <a:pt x="301" y="14"/>
                    <a:pt x="301" y="14"/>
                    <a:pt x="301" y="14"/>
                  </a:cubicBezTo>
                  <a:cubicBezTo>
                    <a:pt x="301" y="13"/>
                    <a:pt x="301" y="13"/>
                    <a:pt x="302" y="13"/>
                  </a:cubicBezTo>
                  <a:cubicBezTo>
                    <a:pt x="305" y="13"/>
                    <a:pt x="320" y="13"/>
                    <a:pt x="322" y="13"/>
                  </a:cubicBezTo>
                  <a:cubicBezTo>
                    <a:pt x="329" y="14"/>
                    <a:pt x="331" y="16"/>
                    <a:pt x="332" y="19"/>
                  </a:cubicBezTo>
                  <a:cubicBezTo>
                    <a:pt x="333" y="21"/>
                    <a:pt x="332" y="24"/>
                    <a:pt x="332" y="25"/>
                  </a:cubicBezTo>
                  <a:cubicBezTo>
                    <a:pt x="332" y="26"/>
                    <a:pt x="333" y="26"/>
                    <a:pt x="334" y="26"/>
                  </a:cubicBezTo>
                  <a:cubicBezTo>
                    <a:pt x="335" y="26"/>
                    <a:pt x="335" y="26"/>
                    <a:pt x="336" y="25"/>
                  </a:cubicBezTo>
                  <a:cubicBezTo>
                    <a:pt x="336" y="23"/>
                    <a:pt x="337" y="6"/>
                    <a:pt x="337" y="5"/>
                  </a:cubicBezTo>
                  <a:cubicBezTo>
                    <a:pt x="337" y="4"/>
                    <a:pt x="337" y="4"/>
                    <a:pt x="336" y="4"/>
                  </a:cubicBezTo>
                  <a:cubicBezTo>
                    <a:pt x="336" y="4"/>
                    <a:pt x="335" y="4"/>
                    <a:pt x="334" y="4"/>
                  </a:cubicBezTo>
                  <a:cubicBezTo>
                    <a:pt x="333" y="5"/>
                    <a:pt x="331" y="5"/>
                    <a:pt x="328" y="5"/>
                  </a:cubicBezTo>
                  <a:cubicBezTo>
                    <a:pt x="325" y="5"/>
                    <a:pt x="246" y="5"/>
                    <a:pt x="242" y="5"/>
                  </a:cubicBezTo>
                  <a:cubicBezTo>
                    <a:pt x="239" y="5"/>
                    <a:pt x="238" y="5"/>
                    <a:pt x="238" y="6"/>
                  </a:cubicBezTo>
                  <a:cubicBezTo>
                    <a:pt x="238" y="7"/>
                    <a:pt x="239" y="8"/>
                    <a:pt x="241" y="8"/>
                  </a:cubicBezTo>
                  <a:cubicBezTo>
                    <a:pt x="242" y="8"/>
                    <a:pt x="244" y="8"/>
                    <a:pt x="246" y="8"/>
                  </a:cubicBezTo>
                  <a:cubicBezTo>
                    <a:pt x="247" y="9"/>
                    <a:pt x="248" y="10"/>
                    <a:pt x="248" y="11"/>
                  </a:cubicBezTo>
                  <a:cubicBezTo>
                    <a:pt x="248" y="13"/>
                    <a:pt x="247" y="15"/>
                    <a:pt x="247" y="17"/>
                  </a:cubicBezTo>
                  <a:cubicBezTo>
                    <a:pt x="243" y="27"/>
                    <a:pt x="225" y="75"/>
                    <a:pt x="219" y="91"/>
                  </a:cubicBezTo>
                  <a:cubicBezTo>
                    <a:pt x="218" y="91"/>
                    <a:pt x="218" y="91"/>
                    <a:pt x="218" y="91"/>
                  </a:cubicBezTo>
                  <a:cubicBezTo>
                    <a:pt x="194" y="23"/>
                    <a:pt x="194" y="23"/>
                    <a:pt x="194" y="23"/>
                  </a:cubicBezTo>
                  <a:cubicBezTo>
                    <a:pt x="192" y="18"/>
                    <a:pt x="190" y="14"/>
                    <a:pt x="190" y="12"/>
                  </a:cubicBezTo>
                  <a:cubicBezTo>
                    <a:pt x="190" y="10"/>
                    <a:pt x="191" y="9"/>
                    <a:pt x="192" y="9"/>
                  </a:cubicBezTo>
                  <a:cubicBezTo>
                    <a:pt x="193" y="8"/>
                    <a:pt x="195" y="8"/>
                    <a:pt x="197" y="8"/>
                  </a:cubicBezTo>
                  <a:cubicBezTo>
                    <a:pt x="199" y="8"/>
                    <a:pt x="199" y="7"/>
                    <a:pt x="199" y="6"/>
                  </a:cubicBezTo>
                  <a:cubicBezTo>
                    <a:pt x="199" y="5"/>
                    <a:pt x="198" y="5"/>
                    <a:pt x="196" y="5"/>
                  </a:cubicBezTo>
                  <a:cubicBezTo>
                    <a:pt x="190" y="5"/>
                    <a:pt x="93" y="5"/>
                    <a:pt x="85" y="5"/>
                  </a:cubicBezTo>
                  <a:cubicBezTo>
                    <a:pt x="83" y="5"/>
                    <a:pt x="81" y="5"/>
                    <a:pt x="81" y="6"/>
                  </a:cubicBezTo>
                  <a:cubicBezTo>
                    <a:pt x="81" y="7"/>
                    <a:pt x="82" y="8"/>
                    <a:pt x="84" y="8"/>
                  </a:cubicBezTo>
                  <a:cubicBezTo>
                    <a:pt x="86" y="8"/>
                    <a:pt x="89" y="8"/>
                    <a:pt x="91" y="8"/>
                  </a:cubicBezTo>
                  <a:cubicBezTo>
                    <a:pt x="95" y="10"/>
                    <a:pt x="96" y="13"/>
                    <a:pt x="96" y="22"/>
                  </a:cubicBezTo>
                  <a:cubicBezTo>
                    <a:pt x="97" y="89"/>
                    <a:pt x="97" y="89"/>
                    <a:pt x="97" y="89"/>
                  </a:cubicBezTo>
                  <a:cubicBezTo>
                    <a:pt x="97" y="89"/>
                    <a:pt x="97" y="89"/>
                    <a:pt x="97" y="89"/>
                  </a:cubicBezTo>
                  <a:cubicBezTo>
                    <a:pt x="94" y="87"/>
                    <a:pt x="23" y="6"/>
                    <a:pt x="21" y="4"/>
                  </a:cubicBezTo>
                  <a:cubicBezTo>
                    <a:pt x="19" y="2"/>
                    <a:pt x="17" y="0"/>
                    <a:pt x="16" y="0"/>
                  </a:cubicBezTo>
                  <a:cubicBezTo>
                    <a:pt x="14" y="0"/>
                    <a:pt x="14" y="2"/>
                    <a:pt x="14" y="5"/>
                  </a:cubicBezTo>
                  <a:cubicBezTo>
                    <a:pt x="13" y="96"/>
                    <a:pt x="13" y="96"/>
                    <a:pt x="13" y="96"/>
                  </a:cubicBezTo>
                  <a:cubicBezTo>
                    <a:pt x="13" y="109"/>
                    <a:pt x="12" y="114"/>
                    <a:pt x="8" y="115"/>
                  </a:cubicBezTo>
                  <a:cubicBezTo>
                    <a:pt x="6" y="115"/>
                    <a:pt x="4" y="116"/>
                    <a:pt x="2" y="116"/>
                  </a:cubicBezTo>
                  <a:cubicBezTo>
                    <a:pt x="0" y="116"/>
                    <a:pt x="0" y="116"/>
                    <a:pt x="0" y="117"/>
                  </a:cubicBezTo>
                  <a:cubicBezTo>
                    <a:pt x="0" y="118"/>
                    <a:pt x="1" y="118"/>
                    <a:pt x="3" y="118"/>
                  </a:cubicBezTo>
                  <a:cubicBezTo>
                    <a:pt x="10" y="118"/>
                    <a:pt x="27" y="118"/>
                    <a:pt x="36" y="118"/>
                  </a:cubicBezTo>
                  <a:cubicBezTo>
                    <a:pt x="38" y="118"/>
                    <a:pt x="39" y="118"/>
                    <a:pt x="39" y="117"/>
                  </a:cubicBezTo>
                  <a:cubicBezTo>
                    <a:pt x="39" y="116"/>
                    <a:pt x="38" y="116"/>
                    <a:pt x="37" y="116"/>
                  </a:cubicBezTo>
                  <a:cubicBezTo>
                    <a:pt x="34" y="116"/>
                    <a:pt x="32" y="115"/>
                    <a:pt x="29" y="114"/>
                  </a:cubicBezTo>
                  <a:cubicBezTo>
                    <a:pt x="26" y="113"/>
                    <a:pt x="25" y="110"/>
                    <a:pt x="24" y="98"/>
                  </a:cubicBezTo>
                  <a:cubicBezTo>
                    <a:pt x="23" y="32"/>
                    <a:pt x="23" y="32"/>
                    <a:pt x="23" y="32"/>
                  </a:cubicBezTo>
                  <a:cubicBezTo>
                    <a:pt x="23" y="32"/>
                    <a:pt x="23" y="32"/>
                    <a:pt x="23" y="32"/>
                  </a:cubicBezTo>
                  <a:cubicBezTo>
                    <a:pt x="26" y="35"/>
                    <a:pt x="90" y="110"/>
                    <a:pt x="99" y="119"/>
                  </a:cubicBezTo>
                  <a:cubicBezTo>
                    <a:pt x="101" y="120"/>
                    <a:pt x="102" y="122"/>
                    <a:pt x="104" y="122"/>
                  </a:cubicBezTo>
                  <a:cubicBezTo>
                    <a:pt x="105" y="122"/>
                    <a:pt x="106" y="121"/>
                    <a:pt x="106" y="117"/>
                  </a:cubicBezTo>
                  <a:cubicBezTo>
                    <a:pt x="107" y="21"/>
                    <a:pt x="107" y="21"/>
                    <a:pt x="107" y="21"/>
                  </a:cubicBezTo>
                  <a:cubicBezTo>
                    <a:pt x="107" y="12"/>
                    <a:pt x="109" y="9"/>
                    <a:pt x="113" y="8"/>
                  </a:cubicBezTo>
                  <a:cubicBezTo>
                    <a:pt x="114" y="8"/>
                    <a:pt x="116" y="8"/>
                    <a:pt x="118" y="8"/>
                  </a:cubicBezTo>
                  <a:cubicBezTo>
                    <a:pt x="120" y="8"/>
                    <a:pt x="123" y="8"/>
                    <a:pt x="124" y="8"/>
                  </a:cubicBezTo>
                  <a:cubicBezTo>
                    <a:pt x="127" y="9"/>
                    <a:pt x="129" y="11"/>
                    <a:pt x="129" y="17"/>
                  </a:cubicBezTo>
                  <a:cubicBezTo>
                    <a:pt x="129" y="21"/>
                    <a:pt x="129" y="101"/>
                    <a:pt x="129" y="107"/>
                  </a:cubicBezTo>
                  <a:cubicBezTo>
                    <a:pt x="128" y="112"/>
                    <a:pt x="127" y="114"/>
                    <a:pt x="124" y="115"/>
                  </a:cubicBezTo>
                  <a:cubicBezTo>
                    <a:pt x="123" y="115"/>
                    <a:pt x="121" y="116"/>
                    <a:pt x="119" y="116"/>
                  </a:cubicBezTo>
                  <a:cubicBezTo>
                    <a:pt x="118" y="116"/>
                    <a:pt x="117" y="116"/>
                    <a:pt x="117" y="117"/>
                  </a:cubicBezTo>
                  <a:cubicBezTo>
                    <a:pt x="117" y="118"/>
                    <a:pt x="118" y="118"/>
                    <a:pt x="120" y="118"/>
                  </a:cubicBezTo>
                  <a:cubicBezTo>
                    <a:pt x="126" y="118"/>
                    <a:pt x="151" y="118"/>
                    <a:pt x="160" y="118"/>
                  </a:cubicBezTo>
                  <a:cubicBezTo>
                    <a:pt x="162" y="118"/>
                    <a:pt x="163" y="118"/>
                    <a:pt x="163" y="117"/>
                  </a:cubicBezTo>
                  <a:cubicBezTo>
                    <a:pt x="163" y="116"/>
                    <a:pt x="162" y="116"/>
                    <a:pt x="160" y="116"/>
                  </a:cubicBezTo>
                  <a:cubicBezTo>
                    <a:pt x="158" y="116"/>
                    <a:pt x="155" y="115"/>
                    <a:pt x="153" y="115"/>
                  </a:cubicBezTo>
                  <a:cubicBezTo>
                    <a:pt x="149" y="114"/>
                    <a:pt x="148" y="112"/>
                    <a:pt x="148" y="108"/>
                  </a:cubicBezTo>
                  <a:cubicBezTo>
                    <a:pt x="147" y="101"/>
                    <a:pt x="147" y="21"/>
                    <a:pt x="147" y="17"/>
                  </a:cubicBezTo>
                  <a:cubicBezTo>
                    <a:pt x="148" y="11"/>
                    <a:pt x="149" y="9"/>
                    <a:pt x="153" y="8"/>
                  </a:cubicBezTo>
                  <a:cubicBezTo>
                    <a:pt x="154" y="8"/>
                    <a:pt x="155" y="8"/>
                    <a:pt x="157" y="8"/>
                  </a:cubicBezTo>
                  <a:cubicBezTo>
                    <a:pt x="158" y="8"/>
                    <a:pt x="159" y="8"/>
                    <a:pt x="162" y="8"/>
                  </a:cubicBezTo>
                  <a:cubicBezTo>
                    <a:pt x="167" y="10"/>
                    <a:pt x="169" y="11"/>
                    <a:pt x="172" y="20"/>
                  </a:cubicBezTo>
                  <a:cubicBezTo>
                    <a:pt x="208" y="111"/>
                    <a:pt x="208" y="111"/>
                    <a:pt x="208" y="111"/>
                  </a:cubicBezTo>
                  <a:cubicBezTo>
                    <a:pt x="211" y="118"/>
                    <a:pt x="212" y="120"/>
                    <a:pt x="214" y="120"/>
                  </a:cubicBezTo>
                  <a:cubicBezTo>
                    <a:pt x="216" y="120"/>
                    <a:pt x="217" y="118"/>
                    <a:pt x="220" y="109"/>
                  </a:cubicBezTo>
                  <a:cubicBezTo>
                    <a:pt x="223" y="102"/>
                    <a:pt x="251" y="37"/>
                    <a:pt x="256" y="23"/>
                  </a:cubicBezTo>
                  <a:cubicBezTo>
                    <a:pt x="260" y="13"/>
                    <a:pt x="262" y="11"/>
                    <a:pt x="264" y="9"/>
                  </a:cubicBezTo>
                  <a:cubicBezTo>
                    <a:pt x="267" y="8"/>
                    <a:pt x="270" y="8"/>
                    <a:pt x="27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0"/>
            <p:cNvSpPr>
              <a:spLocks/>
            </p:cNvSpPr>
            <p:nvPr/>
          </p:nvSpPr>
          <p:spPr bwMode="auto">
            <a:xfrm>
              <a:off x="7682" y="4880"/>
              <a:ext cx="214" cy="345"/>
            </a:xfrm>
            <a:custGeom>
              <a:avLst/>
              <a:gdLst>
                <a:gd name="T0" fmla="*/ 34 w 71"/>
                <a:gd name="T1" fmla="*/ 57 h 114"/>
                <a:gd name="T2" fmla="*/ 54 w 71"/>
                <a:gd name="T3" fmla="*/ 58 h 114"/>
                <a:gd name="T4" fmla="*/ 62 w 71"/>
                <a:gd name="T5" fmla="*/ 64 h 114"/>
                <a:gd name="T6" fmla="*/ 62 w 71"/>
                <a:gd name="T7" fmla="*/ 69 h 114"/>
                <a:gd name="T8" fmla="*/ 64 w 71"/>
                <a:gd name="T9" fmla="*/ 71 h 114"/>
                <a:gd name="T10" fmla="*/ 65 w 71"/>
                <a:gd name="T11" fmla="*/ 69 h 114"/>
                <a:gd name="T12" fmla="*/ 65 w 71"/>
                <a:gd name="T13" fmla="*/ 69 h 114"/>
                <a:gd name="T14" fmla="*/ 65 w 71"/>
                <a:gd name="T15" fmla="*/ 69 h 114"/>
                <a:gd name="T16" fmla="*/ 65 w 71"/>
                <a:gd name="T17" fmla="*/ 69 h 114"/>
                <a:gd name="T18" fmla="*/ 65 w 71"/>
                <a:gd name="T19" fmla="*/ 69 h 114"/>
                <a:gd name="T20" fmla="*/ 67 w 71"/>
                <a:gd name="T21" fmla="*/ 47 h 114"/>
                <a:gd name="T22" fmla="*/ 67 w 71"/>
                <a:gd name="T23" fmla="*/ 47 h 114"/>
                <a:gd name="T24" fmla="*/ 67 w 71"/>
                <a:gd name="T25" fmla="*/ 47 h 114"/>
                <a:gd name="T26" fmla="*/ 66 w 71"/>
                <a:gd name="T27" fmla="*/ 45 h 114"/>
                <a:gd name="T28" fmla="*/ 64 w 71"/>
                <a:gd name="T29" fmla="*/ 46 h 114"/>
                <a:gd name="T30" fmla="*/ 64 w 71"/>
                <a:gd name="T31" fmla="*/ 46 h 114"/>
                <a:gd name="T32" fmla="*/ 64 w 71"/>
                <a:gd name="T33" fmla="*/ 46 h 114"/>
                <a:gd name="T34" fmla="*/ 64 w 71"/>
                <a:gd name="T35" fmla="*/ 47 h 114"/>
                <a:gd name="T36" fmla="*/ 57 w 71"/>
                <a:gd name="T37" fmla="*/ 50 h 114"/>
                <a:gd name="T38" fmla="*/ 34 w 71"/>
                <a:gd name="T39" fmla="*/ 50 h 114"/>
                <a:gd name="T40" fmla="*/ 33 w 71"/>
                <a:gd name="T41" fmla="*/ 49 h 114"/>
                <a:gd name="T42" fmla="*/ 33 w 71"/>
                <a:gd name="T43" fmla="*/ 11 h 114"/>
                <a:gd name="T44" fmla="*/ 34 w 71"/>
                <a:gd name="T45" fmla="*/ 9 h 114"/>
                <a:gd name="T46" fmla="*/ 56 w 71"/>
                <a:gd name="T47" fmla="*/ 9 h 114"/>
                <a:gd name="T48" fmla="*/ 65 w 71"/>
                <a:gd name="T49" fmla="*/ 14 h 114"/>
                <a:gd name="T50" fmla="*/ 66 w 71"/>
                <a:gd name="T51" fmla="*/ 21 h 114"/>
                <a:gd name="T52" fmla="*/ 67 w 71"/>
                <a:gd name="T53" fmla="*/ 22 h 114"/>
                <a:gd name="T54" fmla="*/ 69 w 71"/>
                <a:gd name="T55" fmla="*/ 21 h 114"/>
                <a:gd name="T56" fmla="*/ 69 w 71"/>
                <a:gd name="T57" fmla="*/ 21 h 114"/>
                <a:gd name="T58" fmla="*/ 69 w 71"/>
                <a:gd name="T59" fmla="*/ 21 h 114"/>
                <a:gd name="T60" fmla="*/ 69 w 71"/>
                <a:gd name="T61" fmla="*/ 21 h 114"/>
                <a:gd name="T62" fmla="*/ 71 w 71"/>
                <a:gd name="T63" fmla="*/ 1 h 114"/>
                <a:gd name="T64" fmla="*/ 70 w 71"/>
                <a:gd name="T65" fmla="*/ 0 h 114"/>
                <a:gd name="T66" fmla="*/ 68 w 71"/>
                <a:gd name="T67" fmla="*/ 1 h 114"/>
                <a:gd name="T68" fmla="*/ 62 w 71"/>
                <a:gd name="T69" fmla="*/ 1 h 114"/>
                <a:gd name="T70" fmla="*/ 4 w 71"/>
                <a:gd name="T71" fmla="*/ 1 h 114"/>
                <a:gd name="T72" fmla="*/ 0 w 71"/>
                <a:gd name="T73" fmla="*/ 2 h 114"/>
                <a:gd name="T74" fmla="*/ 3 w 71"/>
                <a:gd name="T75" fmla="*/ 4 h 114"/>
                <a:gd name="T76" fmla="*/ 8 w 71"/>
                <a:gd name="T77" fmla="*/ 4 h 114"/>
                <a:gd name="T78" fmla="*/ 15 w 71"/>
                <a:gd name="T79" fmla="*/ 13 h 114"/>
                <a:gd name="T80" fmla="*/ 14 w 71"/>
                <a:gd name="T81" fmla="*/ 103 h 114"/>
                <a:gd name="T82" fmla="*/ 10 w 71"/>
                <a:gd name="T83" fmla="*/ 111 h 114"/>
                <a:gd name="T84" fmla="*/ 5 w 71"/>
                <a:gd name="T85" fmla="*/ 112 h 114"/>
                <a:gd name="T86" fmla="*/ 3 w 71"/>
                <a:gd name="T87" fmla="*/ 113 h 114"/>
                <a:gd name="T88" fmla="*/ 6 w 71"/>
                <a:gd name="T89" fmla="*/ 114 h 114"/>
                <a:gd name="T90" fmla="*/ 45 w 71"/>
                <a:gd name="T91" fmla="*/ 114 h 114"/>
                <a:gd name="T92" fmla="*/ 49 w 71"/>
                <a:gd name="T93" fmla="*/ 113 h 114"/>
                <a:gd name="T94" fmla="*/ 46 w 71"/>
                <a:gd name="T95" fmla="*/ 112 h 114"/>
                <a:gd name="T96" fmla="*/ 39 w 71"/>
                <a:gd name="T97" fmla="*/ 111 h 114"/>
                <a:gd name="T98" fmla="*/ 33 w 71"/>
                <a:gd name="T99" fmla="*/ 103 h 114"/>
                <a:gd name="T100" fmla="*/ 33 w 71"/>
                <a:gd name="T101" fmla="*/ 59 h 114"/>
                <a:gd name="T102" fmla="*/ 34 w 71"/>
                <a:gd name="T103"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4">
                  <a:moveTo>
                    <a:pt x="34" y="57"/>
                  </a:moveTo>
                  <a:cubicBezTo>
                    <a:pt x="37" y="57"/>
                    <a:pt x="51" y="57"/>
                    <a:pt x="54" y="58"/>
                  </a:cubicBezTo>
                  <a:cubicBezTo>
                    <a:pt x="59" y="58"/>
                    <a:pt x="61" y="61"/>
                    <a:pt x="62" y="64"/>
                  </a:cubicBezTo>
                  <a:cubicBezTo>
                    <a:pt x="62" y="66"/>
                    <a:pt x="62" y="67"/>
                    <a:pt x="62" y="69"/>
                  </a:cubicBezTo>
                  <a:cubicBezTo>
                    <a:pt x="62" y="70"/>
                    <a:pt x="63" y="71"/>
                    <a:pt x="64" y="71"/>
                  </a:cubicBezTo>
                  <a:cubicBezTo>
                    <a:pt x="65" y="71"/>
                    <a:pt x="65" y="70"/>
                    <a:pt x="65" y="69"/>
                  </a:cubicBezTo>
                  <a:cubicBezTo>
                    <a:pt x="65" y="69"/>
                    <a:pt x="65" y="69"/>
                    <a:pt x="65" y="69"/>
                  </a:cubicBezTo>
                  <a:cubicBezTo>
                    <a:pt x="65" y="69"/>
                    <a:pt x="65" y="69"/>
                    <a:pt x="65" y="69"/>
                  </a:cubicBezTo>
                  <a:cubicBezTo>
                    <a:pt x="65" y="69"/>
                    <a:pt x="65" y="69"/>
                    <a:pt x="65" y="69"/>
                  </a:cubicBezTo>
                  <a:cubicBezTo>
                    <a:pt x="65" y="69"/>
                    <a:pt x="65" y="69"/>
                    <a:pt x="65" y="69"/>
                  </a:cubicBezTo>
                  <a:cubicBezTo>
                    <a:pt x="67" y="47"/>
                    <a:pt x="67" y="47"/>
                    <a:pt x="67" y="47"/>
                  </a:cubicBezTo>
                  <a:cubicBezTo>
                    <a:pt x="67" y="47"/>
                    <a:pt x="67" y="47"/>
                    <a:pt x="67" y="47"/>
                  </a:cubicBezTo>
                  <a:cubicBezTo>
                    <a:pt x="67" y="47"/>
                    <a:pt x="67" y="47"/>
                    <a:pt x="67" y="47"/>
                  </a:cubicBezTo>
                  <a:cubicBezTo>
                    <a:pt x="67" y="46"/>
                    <a:pt x="67" y="45"/>
                    <a:pt x="66" y="45"/>
                  </a:cubicBezTo>
                  <a:cubicBezTo>
                    <a:pt x="65" y="45"/>
                    <a:pt x="65" y="46"/>
                    <a:pt x="64" y="46"/>
                  </a:cubicBezTo>
                  <a:cubicBezTo>
                    <a:pt x="64" y="46"/>
                    <a:pt x="64" y="46"/>
                    <a:pt x="64" y="46"/>
                  </a:cubicBezTo>
                  <a:cubicBezTo>
                    <a:pt x="64" y="46"/>
                    <a:pt x="64" y="46"/>
                    <a:pt x="64" y="46"/>
                  </a:cubicBezTo>
                  <a:cubicBezTo>
                    <a:pt x="64" y="47"/>
                    <a:pt x="64" y="47"/>
                    <a:pt x="64" y="47"/>
                  </a:cubicBezTo>
                  <a:cubicBezTo>
                    <a:pt x="62" y="49"/>
                    <a:pt x="60" y="49"/>
                    <a:pt x="57" y="50"/>
                  </a:cubicBezTo>
                  <a:cubicBezTo>
                    <a:pt x="53" y="50"/>
                    <a:pt x="37" y="50"/>
                    <a:pt x="34" y="50"/>
                  </a:cubicBezTo>
                  <a:cubicBezTo>
                    <a:pt x="33" y="50"/>
                    <a:pt x="33" y="49"/>
                    <a:pt x="33" y="49"/>
                  </a:cubicBezTo>
                  <a:cubicBezTo>
                    <a:pt x="33" y="11"/>
                    <a:pt x="33" y="11"/>
                    <a:pt x="33" y="11"/>
                  </a:cubicBezTo>
                  <a:cubicBezTo>
                    <a:pt x="33" y="9"/>
                    <a:pt x="33" y="9"/>
                    <a:pt x="34" y="9"/>
                  </a:cubicBezTo>
                  <a:cubicBezTo>
                    <a:pt x="56" y="9"/>
                    <a:pt x="56" y="9"/>
                    <a:pt x="56" y="9"/>
                  </a:cubicBezTo>
                  <a:cubicBezTo>
                    <a:pt x="61" y="10"/>
                    <a:pt x="64" y="12"/>
                    <a:pt x="65" y="14"/>
                  </a:cubicBezTo>
                  <a:cubicBezTo>
                    <a:pt x="66" y="16"/>
                    <a:pt x="66" y="19"/>
                    <a:pt x="66" y="21"/>
                  </a:cubicBezTo>
                  <a:cubicBezTo>
                    <a:pt x="66" y="21"/>
                    <a:pt x="67" y="22"/>
                    <a:pt x="67" y="22"/>
                  </a:cubicBezTo>
                  <a:cubicBezTo>
                    <a:pt x="68" y="22"/>
                    <a:pt x="69" y="22"/>
                    <a:pt x="69" y="21"/>
                  </a:cubicBezTo>
                  <a:cubicBezTo>
                    <a:pt x="69" y="21"/>
                    <a:pt x="69" y="21"/>
                    <a:pt x="69" y="21"/>
                  </a:cubicBezTo>
                  <a:cubicBezTo>
                    <a:pt x="69" y="21"/>
                    <a:pt x="69" y="21"/>
                    <a:pt x="69" y="21"/>
                  </a:cubicBezTo>
                  <a:cubicBezTo>
                    <a:pt x="69" y="21"/>
                    <a:pt x="69" y="21"/>
                    <a:pt x="69" y="21"/>
                  </a:cubicBezTo>
                  <a:cubicBezTo>
                    <a:pt x="69" y="21"/>
                    <a:pt x="71" y="2"/>
                    <a:pt x="71" y="1"/>
                  </a:cubicBezTo>
                  <a:cubicBezTo>
                    <a:pt x="71" y="0"/>
                    <a:pt x="71" y="0"/>
                    <a:pt x="70" y="0"/>
                  </a:cubicBezTo>
                  <a:cubicBezTo>
                    <a:pt x="69" y="0"/>
                    <a:pt x="69" y="0"/>
                    <a:pt x="68" y="1"/>
                  </a:cubicBezTo>
                  <a:cubicBezTo>
                    <a:pt x="66" y="1"/>
                    <a:pt x="64" y="1"/>
                    <a:pt x="62" y="1"/>
                  </a:cubicBezTo>
                  <a:cubicBezTo>
                    <a:pt x="59" y="1"/>
                    <a:pt x="7" y="1"/>
                    <a:pt x="4" y="1"/>
                  </a:cubicBezTo>
                  <a:cubicBezTo>
                    <a:pt x="2" y="1"/>
                    <a:pt x="0" y="1"/>
                    <a:pt x="0" y="2"/>
                  </a:cubicBezTo>
                  <a:cubicBezTo>
                    <a:pt x="0" y="3"/>
                    <a:pt x="1" y="4"/>
                    <a:pt x="3" y="4"/>
                  </a:cubicBezTo>
                  <a:cubicBezTo>
                    <a:pt x="5" y="4"/>
                    <a:pt x="7" y="4"/>
                    <a:pt x="8" y="4"/>
                  </a:cubicBezTo>
                  <a:cubicBezTo>
                    <a:pt x="13" y="5"/>
                    <a:pt x="14" y="7"/>
                    <a:pt x="15" y="13"/>
                  </a:cubicBezTo>
                  <a:cubicBezTo>
                    <a:pt x="15" y="17"/>
                    <a:pt x="15" y="96"/>
                    <a:pt x="14" y="103"/>
                  </a:cubicBezTo>
                  <a:cubicBezTo>
                    <a:pt x="14" y="107"/>
                    <a:pt x="13" y="110"/>
                    <a:pt x="10" y="111"/>
                  </a:cubicBezTo>
                  <a:cubicBezTo>
                    <a:pt x="9" y="111"/>
                    <a:pt x="7" y="112"/>
                    <a:pt x="5" y="112"/>
                  </a:cubicBezTo>
                  <a:cubicBezTo>
                    <a:pt x="3" y="112"/>
                    <a:pt x="3" y="112"/>
                    <a:pt x="3" y="113"/>
                  </a:cubicBezTo>
                  <a:cubicBezTo>
                    <a:pt x="3" y="114"/>
                    <a:pt x="4" y="114"/>
                    <a:pt x="6" y="114"/>
                  </a:cubicBezTo>
                  <a:cubicBezTo>
                    <a:pt x="11" y="114"/>
                    <a:pt x="36" y="114"/>
                    <a:pt x="45" y="114"/>
                  </a:cubicBezTo>
                  <a:cubicBezTo>
                    <a:pt x="48" y="114"/>
                    <a:pt x="49" y="114"/>
                    <a:pt x="49" y="113"/>
                  </a:cubicBezTo>
                  <a:cubicBezTo>
                    <a:pt x="49" y="112"/>
                    <a:pt x="48" y="112"/>
                    <a:pt x="46" y="112"/>
                  </a:cubicBezTo>
                  <a:cubicBezTo>
                    <a:pt x="44" y="112"/>
                    <a:pt x="41" y="111"/>
                    <a:pt x="39" y="111"/>
                  </a:cubicBezTo>
                  <a:cubicBezTo>
                    <a:pt x="35" y="110"/>
                    <a:pt x="34" y="107"/>
                    <a:pt x="33" y="103"/>
                  </a:cubicBezTo>
                  <a:cubicBezTo>
                    <a:pt x="33" y="96"/>
                    <a:pt x="33" y="59"/>
                    <a:pt x="33" y="59"/>
                  </a:cubicBezTo>
                  <a:cubicBezTo>
                    <a:pt x="33" y="58"/>
                    <a:pt x="33" y="57"/>
                    <a:pt x="34" y="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1"/>
            <p:cNvSpPr>
              <a:spLocks/>
            </p:cNvSpPr>
            <p:nvPr/>
          </p:nvSpPr>
          <p:spPr bwMode="auto">
            <a:xfrm>
              <a:off x="6257" y="4876"/>
              <a:ext cx="181" cy="355"/>
            </a:xfrm>
            <a:custGeom>
              <a:avLst/>
              <a:gdLst>
                <a:gd name="T0" fmla="*/ 36 w 60"/>
                <a:gd name="T1" fmla="*/ 47 h 117"/>
                <a:gd name="T2" fmla="*/ 32 w 60"/>
                <a:gd name="T3" fmla="*/ 44 h 117"/>
                <a:gd name="T4" fmla="*/ 17 w 60"/>
                <a:gd name="T5" fmla="*/ 22 h 117"/>
                <a:gd name="T6" fmla="*/ 34 w 60"/>
                <a:gd name="T7" fmla="*/ 7 h 117"/>
                <a:gd name="T8" fmla="*/ 50 w 60"/>
                <a:gd name="T9" fmla="*/ 14 h 117"/>
                <a:gd name="T10" fmla="*/ 53 w 60"/>
                <a:gd name="T11" fmla="*/ 24 h 117"/>
                <a:gd name="T12" fmla="*/ 53 w 60"/>
                <a:gd name="T13" fmla="*/ 25 h 117"/>
                <a:gd name="T14" fmla="*/ 54 w 60"/>
                <a:gd name="T15" fmla="*/ 26 h 117"/>
                <a:gd name="T16" fmla="*/ 54 w 60"/>
                <a:gd name="T17" fmla="*/ 26 h 117"/>
                <a:gd name="T18" fmla="*/ 54 w 60"/>
                <a:gd name="T19" fmla="*/ 26 h 117"/>
                <a:gd name="T20" fmla="*/ 54 w 60"/>
                <a:gd name="T21" fmla="*/ 26 h 117"/>
                <a:gd name="T22" fmla="*/ 55 w 60"/>
                <a:gd name="T23" fmla="*/ 27 h 117"/>
                <a:gd name="T24" fmla="*/ 57 w 60"/>
                <a:gd name="T25" fmla="*/ 25 h 117"/>
                <a:gd name="T26" fmla="*/ 57 w 60"/>
                <a:gd name="T27" fmla="*/ 5 h 117"/>
                <a:gd name="T28" fmla="*/ 57 w 60"/>
                <a:gd name="T29" fmla="*/ 5 h 117"/>
                <a:gd name="T30" fmla="*/ 57 w 60"/>
                <a:gd name="T31" fmla="*/ 4 h 117"/>
                <a:gd name="T32" fmla="*/ 55 w 60"/>
                <a:gd name="T33" fmla="*/ 2 h 117"/>
                <a:gd name="T34" fmla="*/ 36 w 60"/>
                <a:gd name="T35" fmla="*/ 0 h 117"/>
                <a:gd name="T36" fmla="*/ 3 w 60"/>
                <a:gd name="T37" fmla="*/ 28 h 117"/>
                <a:gd name="T38" fmla="*/ 24 w 60"/>
                <a:gd name="T39" fmla="*/ 64 h 117"/>
                <a:gd name="T40" fmla="*/ 31 w 60"/>
                <a:gd name="T41" fmla="*/ 69 h 117"/>
                <a:gd name="T42" fmla="*/ 45 w 60"/>
                <a:gd name="T43" fmla="*/ 93 h 117"/>
                <a:gd name="T44" fmla="*/ 26 w 60"/>
                <a:gd name="T45" fmla="*/ 110 h 117"/>
                <a:gd name="T46" fmla="*/ 5 w 60"/>
                <a:gd name="T47" fmla="*/ 95 h 117"/>
                <a:gd name="T48" fmla="*/ 4 w 60"/>
                <a:gd name="T49" fmla="*/ 87 h 117"/>
                <a:gd name="T50" fmla="*/ 4 w 60"/>
                <a:gd name="T51" fmla="*/ 86 h 117"/>
                <a:gd name="T52" fmla="*/ 4 w 60"/>
                <a:gd name="T53" fmla="*/ 86 h 117"/>
                <a:gd name="T54" fmla="*/ 2 w 60"/>
                <a:gd name="T55" fmla="*/ 85 h 117"/>
                <a:gd name="T56" fmla="*/ 1 w 60"/>
                <a:gd name="T57" fmla="*/ 86 h 117"/>
                <a:gd name="T58" fmla="*/ 0 w 60"/>
                <a:gd name="T59" fmla="*/ 108 h 117"/>
                <a:gd name="T60" fmla="*/ 3 w 60"/>
                <a:gd name="T61" fmla="*/ 113 h 117"/>
                <a:gd name="T62" fmla="*/ 24 w 60"/>
                <a:gd name="T63" fmla="*/ 117 h 117"/>
                <a:gd name="T64" fmla="*/ 46 w 60"/>
                <a:gd name="T65" fmla="*/ 111 h 117"/>
                <a:gd name="T66" fmla="*/ 60 w 60"/>
                <a:gd name="T67" fmla="*/ 85 h 117"/>
                <a:gd name="T68" fmla="*/ 36 w 60"/>
                <a:gd name="T69" fmla="*/ 4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17">
                  <a:moveTo>
                    <a:pt x="36" y="47"/>
                  </a:moveTo>
                  <a:cubicBezTo>
                    <a:pt x="32" y="44"/>
                    <a:pt x="32" y="44"/>
                    <a:pt x="32" y="44"/>
                  </a:cubicBezTo>
                  <a:cubicBezTo>
                    <a:pt x="20" y="34"/>
                    <a:pt x="17" y="29"/>
                    <a:pt x="17" y="22"/>
                  </a:cubicBezTo>
                  <a:cubicBezTo>
                    <a:pt x="17" y="13"/>
                    <a:pt x="24" y="7"/>
                    <a:pt x="34" y="7"/>
                  </a:cubicBezTo>
                  <a:cubicBezTo>
                    <a:pt x="43" y="7"/>
                    <a:pt x="47" y="11"/>
                    <a:pt x="50" y="14"/>
                  </a:cubicBezTo>
                  <a:cubicBezTo>
                    <a:pt x="53" y="18"/>
                    <a:pt x="53" y="23"/>
                    <a:pt x="53" y="24"/>
                  </a:cubicBezTo>
                  <a:cubicBezTo>
                    <a:pt x="53" y="25"/>
                    <a:pt x="53" y="25"/>
                    <a:pt x="53" y="25"/>
                  </a:cubicBezTo>
                  <a:cubicBezTo>
                    <a:pt x="54" y="26"/>
                    <a:pt x="54" y="26"/>
                    <a:pt x="54" y="26"/>
                  </a:cubicBezTo>
                  <a:cubicBezTo>
                    <a:pt x="54" y="26"/>
                    <a:pt x="54" y="26"/>
                    <a:pt x="54" y="26"/>
                  </a:cubicBezTo>
                  <a:cubicBezTo>
                    <a:pt x="54" y="26"/>
                    <a:pt x="54" y="26"/>
                    <a:pt x="54" y="26"/>
                  </a:cubicBezTo>
                  <a:cubicBezTo>
                    <a:pt x="54" y="26"/>
                    <a:pt x="54" y="26"/>
                    <a:pt x="54" y="26"/>
                  </a:cubicBezTo>
                  <a:cubicBezTo>
                    <a:pt x="54" y="27"/>
                    <a:pt x="55" y="27"/>
                    <a:pt x="55" y="27"/>
                  </a:cubicBezTo>
                  <a:cubicBezTo>
                    <a:pt x="56" y="27"/>
                    <a:pt x="57" y="26"/>
                    <a:pt x="57" y="25"/>
                  </a:cubicBezTo>
                  <a:cubicBezTo>
                    <a:pt x="57" y="5"/>
                    <a:pt x="57" y="5"/>
                    <a:pt x="57" y="5"/>
                  </a:cubicBezTo>
                  <a:cubicBezTo>
                    <a:pt x="57" y="5"/>
                    <a:pt x="57" y="5"/>
                    <a:pt x="57" y="5"/>
                  </a:cubicBezTo>
                  <a:cubicBezTo>
                    <a:pt x="57" y="5"/>
                    <a:pt x="57" y="4"/>
                    <a:pt x="57" y="4"/>
                  </a:cubicBezTo>
                  <a:cubicBezTo>
                    <a:pt x="57" y="3"/>
                    <a:pt x="56" y="3"/>
                    <a:pt x="55" y="2"/>
                  </a:cubicBezTo>
                  <a:cubicBezTo>
                    <a:pt x="51" y="1"/>
                    <a:pt x="45" y="0"/>
                    <a:pt x="36" y="0"/>
                  </a:cubicBezTo>
                  <a:cubicBezTo>
                    <a:pt x="16" y="0"/>
                    <a:pt x="3" y="12"/>
                    <a:pt x="3" y="28"/>
                  </a:cubicBezTo>
                  <a:cubicBezTo>
                    <a:pt x="3" y="40"/>
                    <a:pt x="8" y="51"/>
                    <a:pt x="24" y="64"/>
                  </a:cubicBezTo>
                  <a:cubicBezTo>
                    <a:pt x="31" y="69"/>
                    <a:pt x="31" y="69"/>
                    <a:pt x="31" y="69"/>
                  </a:cubicBezTo>
                  <a:cubicBezTo>
                    <a:pt x="42" y="79"/>
                    <a:pt x="45" y="86"/>
                    <a:pt x="45" y="93"/>
                  </a:cubicBezTo>
                  <a:cubicBezTo>
                    <a:pt x="45" y="101"/>
                    <a:pt x="38" y="110"/>
                    <a:pt x="26" y="110"/>
                  </a:cubicBezTo>
                  <a:cubicBezTo>
                    <a:pt x="17" y="110"/>
                    <a:pt x="8" y="106"/>
                    <a:pt x="5" y="95"/>
                  </a:cubicBezTo>
                  <a:cubicBezTo>
                    <a:pt x="4" y="92"/>
                    <a:pt x="4" y="89"/>
                    <a:pt x="4" y="87"/>
                  </a:cubicBezTo>
                  <a:cubicBezTo>
                    <a:pt x="4" y="87"/>
                    <a:pt x="4" y="87"/>
                    <a:pt x="4" y="86"/>
                  </a:cubicBezTo>
                  <a:cubicBezTo>
                    <a:pt x="4" y="86"/>
                    <a:pt x="4" y="86"/>
                    <a:pt x="4" y="86"/>
                  </a:cubicBezTo>
                  <a:cubicBezTo>
                    <a:pt x="4" y="85"/>
                    <a:pt x="3" y="85"/>
                    <a:pt x="2" y="85"/>
                  </a:cubicBezTo>
                  <a:cubicBezTo>
                    <a:pt x="1" y="85"/>
                    <a:pt x="1" y="85"/>
                    <a:pt x="1" y="86"/>
                  </a:cubicBezTo>
                  <a:cubicBezTo>
                    <a:pt x="0" y="108"/>
                    <a:pt x="0" y="108"/>
                    <a:pt x="0" y="108"/>
                  </a:cubicBezTo>
                  <a:cubicBezTo>
                    <a:pt x="0" y="112"/>
                    <a:pt x="0" y="112"/>
                    <a:pt x="3" y="113"/>
                  </a:cubicBezTo>
                  <a:cubicBezTo>
                    <a:pt x="9" y="116"/>
                    <a:pt x="15" y="117"/>
                    <a:pt x="24" y="117"/>
                  </a:cubicBezTo>
                  <a:cubicBezTo>
                    <a:pt x="31" y="117"/>
                    <a:pt x="39" y="116"/>
                    <a:pt x="46" y="111"/>
                  </a:cubicBezTo>
                  <a:cubicBezTo>
                    <a:pt x="56" y="104"/>
                    <a:pt x="60" y="94"/>
                    <a:pt x="60" y="85"/>
                  </a:cubicBezTo>
                  <a:cubicBezTo>
                    <a:pt x="60" y="71"/>
                    <a:pt x="53" y="61"/>
                    <a:pt x="36" y="4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047" name="Picture 23" descr="http://www.u-tokai.ac.jp/about/profile/symbol/images/index_il01.gif"/>
          <p:cNvPicPr>
            <a:picLocks noChangeAspect="1" noChangeArrowheads="1"/>
          </p:cNvPicPr>
          <p:nvPr/>
        </p:nvPicPr>
        <p:blipFill rotWithShape="1">
          <a:blip r:embed="rId2">
            <a:extLst>
              <a:ext uri="{28A0092B-C50C-407E-A947-70E740481C1C}">
                <a14:useLocalDpi xmlns:a14="http://schemas.microsoft.com/office/drawing/2010/main" val="0"/>
              </a:ext>
            </a:extLst>
          </a:blip>
          <a:srcRect l="49670" t="14398" r="23286" b="32160"/>
          <a:stretch/>
        </p:blipFill>
        <p:spPr bwMode="auto">
          <a:xfrm>
            <a:off x="213728" y="5051309"/>
            <a:ext cx="720864" cy="8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61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4000" cy="652753"/>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ctr"/>
            <a:r>
              <a:rPr lang="en-US" altLang="ja-JP" sz="4400" dirty="0"/>
              <a:t>Non-coding satellite sequence </a:t>
            </a:r>
            <a:endParaRPr lang="ja-JP" altLang="en-US" sz="4400" dirty="0"/>
          </a:p>
        </p:txBody>
      </p:sp>
      <p:sp>
        <p:nvSpPr>
          <p:cNvPr id="3" name="テキスト ボックス 2"/>
          <p:cNvSpPr txBox="1"/>
          <p:nvPr/>
        </p:nvSpPr>
        <p:spPr>
          <a:xfrm>
            <a:off x="155987" y="2375791"/>
            <a:ext cx="4230808" cy="3966279"/>
          </a:xfrm>
          <a:prstGeom prst="rect">
            <a:avLst/>
          </a:prstGeom>
          <a:noFill/>
          <a:ln w="19050">
            <a:solidFill>
              <a:schemeClr val="tx1"/>
            </a:solidFill>
          </a:ln>
        </p:spPr>
        <p:txBody>
          <a:bodyPr wrap="square" rtlCol="0">
            <a:spAutoFit/>
          </a:bodyPr>
          <a:lstStyle/>
          <a:p>
            <a:pPr algn="ctr">
              <a:lnSpc>
                <a:spcPct val="115000"/>
              </a:lnSpc>
              <a:spcAft>
                <a:spcPts val="0"/>
              </a:spcAft>
              <a:tabLst>
                <a:tab pos="2700655" algn="l"/>
              </a:tabLst>
            </a:pPr>
            <a:r>
              <a:rPr lang="en-US" altLang="ja-JP" sz="1100" b="1" kern="100" dirty="0">
                <a:highlight>
                  <a:srgbClr val="C0C0C0"/>
                </a:highlight>
                <a:latin typeface="ＭＳ ゴシック"/>
                <a:ea typeface="ＭＳ 明朝"/>
                <a:cs typeface="Times New Roman"/>
              </a:rPr>
              <a:t>ttgaatggaatcgaatggaatcatcagatggaaatgaattgaatcgtcatagaatggaatcgaatggattcattgaatggaatcagatgga</a:t>
            </a:r>
            <a:r>
              <a:rPr lang="en-US" altLang="ja-JP" sz="1100" b="1" kern="100" dirty="0">
                <a:highlight>
                  <a:srgbClr val="00FF00"/>
                </a:highlight>
                <a:latin typeface="ＭＳ ゴシック"/>
                <a:ea typeface="ＭＳ 明朝"/>
                <a:cs typeface="Times New Roman"/>
              </a:rPr>
              <a:t>atcatcgaatggactggaatggaatcat</a:t>
            </a:r>
            <a:r>
              <a:rPr lang="en-US" altLang="ja-JP" sz="1100" b="1" kern="100" dirty="0">
                <a:highlight>
                  <a:srgbClr val="C0C0C0"/>
                </a:highlight>
                <a:latin typeface="ＭＳ ゴシック"/>
                <a:ea typeface="ＭＳ 明朝"/>
                <a:cs typeface="Times New Roman"/>
              </a:rPr>
              <a:t>tgaatggactc</a:t>
            </a:r>
            <a:r>
              <a:rPr lang="en-US" altLang="ja-JP" sz="1100" b="1" kern="100" dirty="0">
                <a:highlight>
                  <a:srgbClr val="00FF00"/>
                </a:highlight>
                <a:latin typeface="ＭＳ ゴシック"/>
                <a:ea typeface="ＭＳ 明朝"/>
                <a:cs typeface="Times New Roman"/>
              </a:rPr>
              <a:t>gaaaggaatcatcatcaaatggaaccgaatgaatcct</a:t>
            </a:r>
            <a:r>
              <a:rPr lang="en-US" altLang="ja-JP" sz="1100" b="1" kern="100" dirty="0">
                <a:highlight>
                  <a:srgbClr val="C0C0C0"/>
                </a:highlight>
                <a:latin typeface="ＭＳ ゴシック"/>
                <a:ea typeface="ＭＳ 明朝"/>
                <a:cs typeface="Times New Roman"/>
              </a:rPr>
              <a:t>cattgaatggaaatgaaaggggtcatcatctaatggaatc</a:t>
            </a:r>
            <a:r>
              <a:rPr lang="en-US" altLang="ja-JP" sz="1100" b="1" kern="100" dirty="0">
                <a:highlight>
                  <a:srgbClr val="00FF00"/>
                </a:highlight>
                <a:latin typeface="ＭＳ ゴシック"/>
                <a:ea typeface="ＭＳ 明朝"/>
                <a:cs typeface="Times New Roman"/>
              </a:rPr>
              <a:t>gcatggaatcatcatcaaatggaatcgaatggaatcat</a:t>
            </a:r>
            <a:r>
              <a:rPr lang="en-US" altLang="ja-JP" sz="1100" b="1" kern="100" dirty="0">
                <a:highlight>
                  <a:srgbClr val="C0C0C0"/>
                </a:highlight>
                <a:latin typeface="ＭＳ ゴシック"/>
                <a:ea typeface="ＭＳ 明朝"/>
                <a:cs typeface="Times New Roman"/>
              </a:rPr>
              <a:t>catcaaatggcaatctaatggaatcattgaacagaattgaatggaatcgtcatcgaatgaattgaatgcaatcatcgaatggtctcgaatggaatcatcttctaatggaaaggaatggaatcatcgcatagaatc</a:t>
            </a:r>
            <a:r>
              <a:rPr lang="en-US" altLang="ja-JP" sz="1100" b="1" kern="100" dirty="0">
                <a:highlight>
                  <a:srgbClr val="00FF00"/>
                </a:highlight>
                <a:latin typeface="ＭＳ ゴシック"/>
                <a:ea typeface="ＭＳ 明朝"/>
                <a:cs typeface="Times New Roman"/>
              </a:rPr>
              <a:t>gaatggaattatcatcgaatggaatcgaatggtatcaaa</a:t>
            </a:r>
            <a:r>
              <a:rPr lang="en-US" altLang="ja-JP" sz="1100" b="1" kern="100" dirty="0">
                <a:highlight>
                  <a:srgbClr val="C0C0C0"/>
                </a:highlight>
                <a:latin typeface="ＭＳ ゴシック"/>
                <a:ea typeface="ＭＳ 明朝"/>
                <a:cs typeface="Times New Roman"/>
              </a:rPr>
              <a:t>cggaaaaaaacggaattatcgaatggaatcgaagagaatcttcgaacggaccc</a:t>
            </a:r>
            <a:r>
              <a:rPr lang="en-US" altLang="ja-JP" sz="1100" b="1" kern="100" dirty="0">
                <a:highlight>
                  <a:srgbClr val="00FF00"/>
                </a:highlight>
                <a:latin typeface="ＭＳ ゴシック"/>
                <a:ea typeface="ＭＳ 明朝"/>
                <a:cs typeface="Times New Roman"/>
              </a:rPr>
              <a:t>gaatggaatcatctaatggaatggaatggaataat</a:t>
            </a:r>
            <a:r>
              <a:rPr lang="en-US" altLang="ja-JP" sz="1100" b="1" kern="100" dirty="0">
                <a:highlight>
                  <a:srgbClr val="C0C0C0"/>
                </a:highlight>
                <a:latin typeface="ＭＳ ゴシック"/>
                <a:ea typeface="ＭＳ 明朝"/>
                <a:cs typeface="Times New Roman"/>
              </a:rPr>
              <a:t>ccactggactc</a:t>
            </a:r>
            <a:r>
              <a:rPr lang="en-US" altLang="ja-JP" sz="1100" b="1" kern="100" dirty="0">
                <a:highlight>
                  <a:srgbClr val="00FF00"/>
                </a:highlight>
                <a:latin typeface="ＭＳ ゴシック"/>
                <a:ea typeface="ＭＳ 明朝"/>
                <a:cs typeface="Times New Roman"/>
              </a:rPr>
              <a:t>gaatgcaatcatcatcgaatggaatggaatggaatcat</a:t>
            </a:r>
            <a:r>
              <a:rPr lang="en-US" altLang="ja-JP" sz="1100" b="1" kern="100" dirty="0">
                <a:highlight>
                  <a:srgbClr val="C0C0C0"/>
                </a:highlight>
                <a:latin typeface="ＭＳ ゴシック"/>
                <a:ea typeface="ＭＳ 明朝"/>
                <a:cs typeface="Times New Roman"/>
              </a:rPr>
              <a:t>cgaatggactcgaatggatggaacattgaatcgaatggaatcatcaatcggatggaaacgaatggaatcatcatcgaatggaaatgaaaggagtcatcatctaatggaattgcatggaatcatcataaaatggaatcgaatggaatcaacatcaaatggaatcaaatggaatcattgaacggaattgaatggaatcgtcatcgaatgaattgactgcaatcatccaatggtcgc</a:t>
            </a:r>
            <a:r>
              <a:rPr lang="en-US" altLang="ja-JP" sz="1100" b="1" kern="100" dirty="0">
                <a:highlight>
                  <a:srgbClr val="00FF00"/>
                </a:highlight>
                <a:latin typeface="ＭＳ ゴシック"/>
                <a:ea typeface="ＭＳ 明朝"/>
                <a:cs typeface="Times New Roman"/>
              </a:rPr>
              <a:t>gaatggaatcatcttcaaatggaatggaatggaatcat</a:t>
            </a:r>
            <a:r>
              <a:rPr lang="en-US" altLang="ja-JP" sz="1100" b="1" kern="100" dirty="0">
                <a:highlight>
                  <a:srgbClr val="C0C0C0"/>
                </a:highlight>
                <a:latin typeface="ＭＳ ゴシック"/>
                <a:ea typeface="ＭＳ 明朝"/>
                <a:cs typeface="Times New Roman"/>
              </a:rPr>
              <a:t>cgcatagaatc</a:t>
            </a:r>
            <a:r>
              <a:rPr lang="en-US" altLang="ja-JP" sz="1100" b="1" kern="100" dirty="0">
                <a:highlight>
                  <a:srgbClr val="00FF00"/>
                </a:highlight>
                <a:latin typeface="ＭＳ ゴシック"/>
                <a:ea typeface="ＭＳ 明朝"/>
                <a:cs typeface="Times New Roman"/>
              </a:rPr>
              <a:t>gaatggaattatcatcgaatggaatcgaatggaatcaa</a:t>
            </a:r>
            <a:r>
              <a:rPr lang="en-US" altLang="ja-JP" sz="1100" b="1" kern="100" dirty="0">
                <a:highlight>
                  <a:srgbClr val="C0C0C0"/>
                </a:highlight>
                <a:latin typeface="ＭＳ ゴシック"/>
                <a:ea typeface="ＭＳ 明朝"/>
                <a:cs typeface="Times New Roman"/>
              </a:rPr>
              <a:t>catccaacggaaaaaaacggaattatcgaatggaatcgaagagaatcatcgaatggacccgaatggaatcatctaatggaatggaatggaataatccatggactc</a:t>
            </a:r>
            <a:r>
              <a:rPr lang="en-US" altLang="ja-JP" sz="1100" b="1" kern="100" dirty="0">
                <a:highlight>
                  <a:srgbClr val="00FF00"/>
                </a:highlight>
                <a:latin typeface="ＭＳ ゴシック"/>
                <a:ea typeface="ＭＳ 明朝"/>
                <a:cs typeface="Times New Roman"/>
              </a:rPr>
              <a:t>gaatgcaatcatcatcgaatggaatcgaatggaatcat</a:t>
            </a:r>
            <a:r>
              <a:rPr lang="en-US" altLang="ja-JP" sz="1100" b="1" kern="100" dirty="0">
                <a:highlight>
                  <a:srgbClr val="C0C0C0"/>
                </a:highlight>
                <a:latin typeface="ＭＳ ゴシック"/>
                <a:ea typeface="ＭＳ 明朝"/>
                <a:cs typeface="Times New Roman"/>
              </a:rPr>
              <a:t>cgaatggactcgaatggaataatcattgaacggcatcgaatggaatcatcatcggatggaaat</a:t>
            </a:r>
            <a:r>
              <a:rPr lang="en-US" altLang="ja-JP" sz="1100" b="1" kern="100" dirty="0">
                <a:highlight>
                  <a:srgbClr val="00FF00"/>
                </a:highlight>
                <a:latin typeface="ＭＳ ゴシック"/>
                <a:ea typeface="ＭＳ 明朝"/>
                <a:cs typeface="Times New Roman"/>
              </a:rPr>
              <a:t>gaatggaatcatcatcgaatggaatcgaatagaattat</a:t>
            </a:r>
            <a:r>
              <a:rPr lang="en-US" altLang="ja-JP" sz="1100" b="1" kern="100" dirty="0">
                <a:highlight>
                  <a:srgbClr val="C0C0C0"/>
                </a:highlight>
                <a:latin typeface="ＭＳ ゴシック"/>
                <a:ea typeface="ＭＳ 明朝"/>
                <a:cs typeface="Times New Roman"/>
              </a:rPr>
              <a:t>ggaatgaaatccagtgtga</a:t>
            </a:r>
            <a:endParaRPr lang="ja-JP" altLang="ja-JP" sz="1100" kern="100" dirty="0">
              <a:latin typeface="Century"/>
              <a:ea typeface="ＭＳ 明朝"/>
              <a:cs typeface="Times New Roman"/>
            </a:endParaRPr>
          </a:p>
        </p:txBody>
      </p:sp>
      <p:sp>
        <p:nvSpPr>
          <p:cNvPr id="4" name="テキスト ボックス 3"/>
          <p:cNvSpPr txBox="1"/>
          <p:nvPr/>
        </p:nvSpPr>
        <p:spPr>
          <a:xfrm>
            <a:off x="1207874" y="1870947"/>
            <a:ext cx="2744854" cy="400110"/>
          </a:xfrm>
          <a:prstGeom prst="rect">
            <a:avLst/>
          </a:prstGeom>
          <a:noFill/>
        </p:spPr>
        <p:txBody>
          <a:bodyPr wrap="none" rtlCol="0">
            <a:spAutoFit/>
          </a:bodyPr>
          <a:lstStyle/>
          <a:p>
            <a:r>
              <a:rPr kumimoji="1" lang="en-US" altLang="ja-JP" sz="2000" dirty="0"/>
              <a:t>HSATII core sequence</a:t>
            </a:r>
            <a:endParaRPr kumimoji="1" lang="ja-JP" altLang="en-US" sz="2000" dirty="0"/>
          </a:p>
        </p:txBody>
      </p:sp>
      <p:sp>
        <p:nvSpPr>
          <p:cNvPr id="5" name="テキスト ボックス 4"/>
          <p:cNvSpPr txBox="1"/>
          <p:nvPr/>
        </p:nvSpPr>
        <p:spPr>
          <a:xfrm>
            <a:off x="440601" y="6342070"/>
            <a:ext cx="3661580" cy="400110"/>
          </a:xfrm>
          <a:prstGeom prst="rect">
            <a:avLst/>
          </a:prstGeom>
          <a:noFill/>
          <a:ln w="19050">
            <a:solidFill>
              <a:schemeClr val="tx1"/>
            </a:solidFill>
          </a:ln>
        </p:spPr>
        <p:txBody>
          <a:bodyPr wrap="none" rtlCol="0">
            <a:spAutoFit/>
          </a:bodyPr>
          <a:lstStyle/>
          <a:p>
            <a:r>
              <a:rPr lang="en-US" altLang="ja-JP" sz="2000" dirty="0"/>
              <a:t>Example of satellite sequence </a:t>
            </a:r>
            <a:endParaRPr kumimoji="1" lang="ja-JP" altLang="en-US" sz="2000" dirty="0"/>
          </a:p>
        </p:txBody>
      </p:sp>
      <p:sp>
        <p:nvSpPr>
          <p:cNvPr id="6" name="二等辺三角形 5"/>
          <p:cNvSpPr>
            <a:spLocks noChangeAspect="1"/>
          </p:cNvSpPr>
          <p:nvPr/>
        </p:nvSpPr>
        <p:spPr>
          <a:xfrm rot="5400000">
            <a:off x="4266205" y="6103286"/>
            <a:ext cx="145175" cy="162021"/>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4386795" y="2346814"/>
            <a:ext cx="1265340" cy="10998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4386795" y="3729226"/>
            <a:ext cx="1265340" cy="26128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384192" y="1976405"/>
            <a:ext cx="767873" cy="190334"/>
            <a:chOff x="621147" y="2078127"/>
            <a:chExt cx="1024842" cy="174620"/>
          </a:xfrm>
        </p:grpSpPr>
        <p:sp>
          <p:nvSpPr>
            <p:cNvPr id="10" name="正方形/長方形 9"/>
            <p:cNvSpPr/>
            <p:nvPr/>
          </p:nvSpPr>
          <p:spPr>
            <a:xfrm>
              <a:off x="621147" y="2078247"/>
              <a:ext cx="862822" cy="174500"/>
            </a:xfrm>
            <a:prstGeom prst="rect">
              <a:avLst/>
            </a:prstGeom>
            <a:solidFill>
              <a:srgbClr val="08D0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p:cNvSpPr>
              <a:spLocks noChangeAspect="1"/>
            </p:cNvSpPr>
            <p:nvPr/>
          </p:nvSpPr>
          <p:spPr>
            <a:xfrm rot="5400000">
              <a:off x="1477669" y="2084426"/>
              <a:ext cx="174620" cy="162021"/>
            </a:xfrm>
            <a:prstGeom prst="triangle">
              <a:avLst/>
            </a:prstGeom>
            <a:solidFill>
              <a:srgbClr val="08D0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rot="5400000">
            <a:off x="4844230" y="3375144"/>
            <a:ext cx="2994441" cy="796959"/>
            <a:chOff x="2622541" y="2021407"/>
            <a:chExt cx="2994441" cy="796959"/>
          </a:xfrm>
        </p:grpSpPr>
        <p:grpSp>
          <p:nvGrpSpPr>
            <p:cNvPr id="13" name="グループ化 12"/>
            <p:cNvGrpSpPr/>
            <p:nvPr/>
          </p:nvGrpSpPr>
          <p:grpSpPr>
            <a:xfrm>
              <a:off x="2771776" y="2021407"/>
              <a:ext cx="2845206" cy="360047"/>
              <a:chOff x="2411730" y="908685"/>
              <a:chExt cx="2845206" cy="360047"/>
            </a:xfrm>
          </p:grpSpPr>
          <p:grpSp>
            <p:nvGrpSpPr>
              <p:cNvPr id="27" name="グループ化 26"/>
              <p:cNvGrpSpPr/>
              <p:nvPr/>
            </p:nvGrpSpPr>
            <p:grpSpPr>
              <a:xfrm>
                <a:off x="2411730" y="908686"/>
                <a:ext cx="2845206" cy="360046"/>
                <a:chOff x="2516716" y="1628774"/>
                <a:chExt cx="2845206" cy="360046"/>
              </a:xfrm>
            </p:grpSpPr>
            <p:sp>
              <p:nvSpPr>
                <p:cNvPr id="36" name="フローチャート : 照合 151"/>
                <p:cNvSpPr/>
                <p:nvPr/>
              </p:nvSpPr>
              <p:spPr>
                <a:xfrm rot="5400000">
                  <a:off x="3589362" y="1681269"/>
                  <a:ext cx="270035" cy="255058"/>
                </a:xfrm>
                <a:prstGeom prst="flowChartCollate">
                  <a:avLst/>
                </a:prstGeom>
                <a:solidFill>
                  <a:srgbClr val="00FF00"/>
                </a:solidFill>
                <a:ln w="28575">
                  <a:solidFill>
                    <a:schemeClr val="tx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37" name="角丸四角形 153"/>
                <p:cNvSpPr/>
                <p:nvPr/>
              </p:nvSpPr>
              <p:spPr>
                <a:xfrm>
                  <a:off x="2516716" y="1628775"/>
                  <a:ext cx="1080135" cy="360045"/>
                </a:xfrm>
                <a:prstGeom prst="roundRect">
                  <a:avLst/>
                </a:prstGeom>
                <a:ln w="28575">
                  <a:solidFill>
                    <a:schemeClr val="tx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8" name="角丸四角形 154"/>
                <p:cNvSpPr/>
                <p:nvPr/>
              </p:nvSpPr>
              <p:spPr>
                <a:xfrm>
                  <a:off x="3846706" y="1628774"/>
                  <a:ext cx="1515216" cy="360045"/>
                </a:xfrm>
                <a:prstGeom prst="roundRect">
                  <a:avLst/>
                </a:prstGeom>
                <a:ln w="28575">
                  <a:solidFill>
                    <a:schemeClr val="tx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sp>
            <p:nvSpPr>
              <p:cNvPr id="28" name="正方形/長方形 27"/>
              <p:cNvSpPr/>
              <p:nvPr/>
            </p:nvSpPr>
            <p:spPr>
              <a:xfrm>
                <a:off x="2771775" y="908685"/>
                <a:ext cx="45719"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211955" y="908687"/>
                <a:ext cx="45719"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731617" y="908687"/>
                <a:ext cx="45719"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383183" y="915596"/>
                <a:ext cx="232289" cy="3372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片側の 2 つの角を丸めた四角形 147"/>
              <p:cNvSpPr/>
              <p:nvPr/>
            </p:nvSpPr>
            <p:spPr>
              <a:xfrm rot="16200000">
                <a:off x="3638743" y="1035470"/>
                <a:ext cx="336238" cy="110189"/>
              </a:xfrm>
              <a:prstGeom prst="round2Same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片側の 2 つの角を丸めた四角形 148"/>
              <p:cNvSpPr>
                <a:spLocks/>
              </p:cNvSpPr>
              <p:nvPr/>
            </p:nvSpPr>
            <p:spPr>
              <a:xfrm rot="5400000" flipH="1">
                <a:off x="3261137" y="1031938"/>
                <a:ext cx="334047" cy="107985"/>
              </a:xfrm>
              <a:prstGeom prst="round2SameRect">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893378" y="916636"/>
                <a:ext cx="232289" cy="3372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951797" y="917972"/>
                <a:ext cx="232289" cy="3372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7" name="直線コネクタ 16"/>
            <p:cNvCxnSpPr/>
            <p:nvPr/>
          </p:nvCxnSpPr>
          <p:spPr>
            <a:xfrm flipH="1">
              <a:off x="2622541" y="2381454"/>
              <a:ext cx="1164227" cy="423651"/>
            </a:xfrm>
            <a:prstGeom prst="line">
              <a:avLst/>
            </a:prstGeom>
            <a:ln w="19050"/>
            <a:effectLst/>
          </p:spPr>
          <p:style>
            <a:lnRef idx="2">
              <a:schemeClr val="dk1"/>
            </a:lnRef>
            <a:fillRef idx="0">
              <a:schemeClr val="dk1"/>
            </a:fillRef>
            <a:effectRef idx="1">
              <a:schemeClr val="dk1"/>
            </a:effectRef>
            <a:fontRef idx="minor">
              <a:schemeClr val="tx1"/>
            </a:fontRef>
          </p:style>
        </p:cxnSp>
        <p:cxnSp>
          <p:nvCxnSpPr>
            <p:cNvPr id="18" name="直線コネクタ 17"/>
            <p:cNvCxnSpPr/>
            <p:nvPr/>
          </p:nvCxnSpPr>
          <p:spPr>
            <a:xfrm>
              <a:off x="4242439" y="2394715"/>
              <a:ext cx="1164227" cy="423651"/>
            </a:xfrm>
            <a:prstGeom prst="line">
              <a:avLst/>
            </a:prstGeom>
            <a:ln w="19050"/>
            <a:effectLst/>
          </p:spPr>
          <p:style>
            <a:lnRef idx="2">
              <a:schemeClr val="dk1"/>
            </a:lnRef>
            <a:fillRef idx="0">
              <a:schemeClr val="dk1"/>
            </a:fillRef>
            <a:effectRef idx="1">
              <a:schemeClr val="dk1"/>
            </a:effectRef>
            <a:fontRef idx="minor">
              <a:schemeClr val="tx1"/>
            </a:fontRef>
          </p:style>
        </p:cxnSp>
      </p:grpSp>
      <p:sp>
        <p:nvSpPr>
          <p:cNvPr id="39" name="テキスト ボックス 38"/>
          <p:cNvSpPr txBox="1"/>
          <p:nvPr/>
        </p:nvSpPr>
        <p:spPr>
          <a:xfrm>
            <a:off x="7251554" y="3393567"/>
            <a:ext cx="1811714" cy="461665"/>
          </a:xfrm>
          <a:prstGeom prst="rect">
            <a:avLst/>
          </a:prstGeom>
          <a:noFill/>
        </p:spPr>
        <p:txBody>
          <a:bodyPr wrap="none" rtlCol="0">
            <a:spAutoFit/>
          </a:bodyPr>
          <a:lstStyle/>
          <a:p>
            <a:r>
              <a:rPr kumimoji="1" lang="en-US" altLang="ja-JP" sz="2400" dirty="0"/>
              <a:t>Centromere</a:t>
            </a:r>
            <a:endParaRPr kumimoji="1" lang="ja-JP" altLang="en-US" sz="2400" dirty="0"/>
          </a:p>
        </p:txBody>
      </p:sp>
      <p:sp>
        <p:nvSpPr>
          <p:cNvPr id="40" name="下矢印 156"/>
          <p:cNvSpPr/>
          <p:nvPr/>
        </p:nvSpPr>
        <p:spPr>
          <a:xfrm rot="5400000">
            <a:off x="6988447" y="3453279"/>
            <a:ext cx="259903" cy="360045"/>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605298" y="1835160"/>
            <a:ext cx="1723549" cy="400110"/>
          </a:xfrm>
          <a:prstGeom prst="rect">
            <a:avLst/>
          </a:prstGeom>
          <a:noFill/>
          <a:ln>
            <a:solidFill>
              <a:schemeClr val="tx1"/>
            </a:solidFill>
          </a:ln>
        </p:spPr>
        <p:txBody>
          <a:bodyPr wrap="none" rtlCol="0">
            <a:spAutoFit/>
          </a:bodyPr>
          <a:lstStyle/>
          <a:p>
            <a:r>
              <a:rPr lang="en-US" altLang="ja-JP" sz="2000" dirty="0"/>
              <a:t>Chromosome</a:t>
            </a:r>
            <a:endParaRPr kumimoji="1" lang="ja-JP" altLang="en-US" sz="2000" dirty="0"/>
          </a:p>
        </p:txBody>
      </p:sp>
      <p:sp>
        <p:nvSpPr>
          <p:cNvPr id="42" name="テキスト ボックス 41"/>
          <p:cNvSpPr txBox="1"/>
          <p:nvPr/>
        </p:nvSpPr>
        <p:spPr>
          <a:xfrm>
            <a:off x="5031617" y="5424311"/>
            <a:ext cx="381351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sz="2400" dirty="0"/>
              <a:t>-</a:t>
            </a:r>
            <a:r>
              <a:rPr kumimoji="1" lang="en-US" altLang="ja-JP" sz="2400" dirty="0"/>
              <a:t>Difficult to analyze </a:t>
            </a:r>
          </a:p>
          <a:p>
            <a:r>
              <a:rPr kumimoji="1" lang="en-US" altLang="ja-JP" sz="2400" dirty="0"/>
              <a:t>-transcription is </a:t>
            </a:r>
          </a:p>
          <a:p>
            <a:r>
              <a:rPr kumimoji="1" lang="en-US" altLang="ja-JP" sz="2400" dirty="0"/>
              <a:t> epigenetically silenced</a:t>
            </a:r>
            <a:endParaRPr kumimoji="1" lang="ja-JP" altLang="en-US" sz="2400" dirty="0"/>
          </a:p>
        </p:txBody>
      </p:sp>
      <p:sp>
        <p:nvSpPr>
          <p:cNvPr id="43" name="テキスト ボックス 42"/>
          <p:cNvSpPr txBox="1"/>
          <p:nvPr/>
        </p:nvSpPr>
        <p:spPr>
          <a:xfrm>
            <a:off x="56657" y="492142"/>
            <a:ext cx="9087343" cy="11752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ja-JP" sz="2500" dirty="0"/>
              <a:t>Mainly located near the centromeric region.</a:t>
            </a:r>
          </a:p>
          <a:p>
            <a:pPr marL="285750" indent="-285750">
              <a:lnSpc>
                <a:spcPct val="150000"/>
              </a:lnSpc>
              <a:buFont typeface="Arial" panose="020B0604020202020204" pitchFamily="34" charset="0"/>
              <a:buChar char="•"/>
            </a:pPr>
            <a:r>
              <a:rPr lang="en-US" altLang="ja-JP" sz="2500" dirty="0"/>
              <a:t>Highly repetitive array randomly including 5-25 base core unit</a:t>
            </a:r>
          </a:p>
        </p:txBody>
      </p:sp>
      <p:sp>
        <p:nvSpPr>
          <p:cNvPr id="44" name="右矢印 45"/>
          <p:cNvSpPr/>
          <p:nvPr/>
        </p:nvSpPr>
        <p:spPr>
          <a:xfrm rot="5400000">
            <a:off x="4207323" y="3536344"/>
            <a:ext cx="3179560" cy="536010"/>
          </a:xfrm>
          <a:prstGeom prst="rightArrow">
            <a:avLst>
              <a:gd name="adj1" fmla="val 50000"/>
              <a:gd name="adj2" fmla="val 55856"/>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片側の 2 つの角を丸めた四角形 148"/>
          <p:cNvSpPr>
            <a:spLocks/>
          </p:cNvSpPr>
          <p:nvPr/>
        </p:nvSpPr>
        <p:spPr>
          <a:xfrm rot="10800000" flipH="1">
            <a:off x="5663811" y="3307715"/>
            <a:ext cx="270000" cy="107085"/>
          </a:xfrm>
          <a:prstGeom prst="round2SameRect">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片側の 2 つの角を丸めた四角形 148"/>
          <p:cNvSpPr>
            <a:spLocks/>
          </p:cNvSpPr>
          <p:nvPr/>
        </p:nvSpPr>
        <p:spPr>
          <a:xfrm rot="10800000" flipH="1">
            <a:off x="5665218" y="3450887"/>
            <a:ext cx="270000" cy="72403"/>
          </a:xfrm>
          <a:prstGeom prst="round2SameRect">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片側の 2 つの角を丸めた四角形 148"/>
          <p:cNvSpPr>
            <a:spLocks/>
          </p:cNvSpPr>
          <p:nvPr/>
        </p:nvSpPr>
        <p:spPr>
          <a:xfrm rot="10800000" flipH="1">
            <a:off x="5660194" y="3569670"/>
            <a:ext cx="270000" cy="107085"/>
          </a:xfrm>
          <a:prstGeom prst="round2SameRect">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片側の 2 つの角を丸めた四角形 148"/>
          <p:cNvSpPr>
            <a:spLocks/>
          </p:cNvSpPr>
          <p:nvPr/>
        </p:nvSpPr>
        <p:spPr>
          <a:xfrm rot="10800000" flipH="1">
            <a:off x="5657062" y="3825406"/>
            <a:ext cx="270000" cy="107085"/>
          </a:xfrm>
          <a:prstGeom prst="round2SameRect">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片側の 2 つの角を丸めた四角形 148"/>
          <p:cNvSpPr>
            <a:spLocks/>
          </p:cNvSpPr>
          <p:nvPr/>
        </p:nvSpPr>
        <p:spPr>
          <a:xfrm rot="10800000" flipH="1">
            <a:off x="5663564" y="4513075"/>
            <a:ext cx="270000" cy="107085"/>
          </a:xfrm>
          <a:prstGeom prst="round2SameRect">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片側の 2 つの角を丸めた四角形 148"/>
          <p:cNvSpPr>
            <a:spLocks/>
          </p:cNvSpPr>
          <p:nvPr/>
        </p:nvSpPr>
        <p:spPr>
          <a:xfrm rot="10800000" flipH="1">
            <a:off x="5663563" y="4351896"/>
            <a:ext cx="270000" cy="107085"/>
          </a:xfrm>
          <a:prstGeom prst="round2SameRect">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片側の 2 つの角を丸めた四角形 148"/>
          <p:cNvSpPr>
            <a:spLocks/>
          </p:cNvSpPr>
          <p:nvPr/>
        </p:nvSpPr>
        <p:spPr>
          <a:xfrm rot="10800000" flipH="1">
            <a:off x="5663562" y="2893121"/>
            <a:ext cx="270000" cy="107085"/>
          </a:xfrm>
          <a:prstGeom prst="round2SameRect">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片側の 2 つの角を丸めた四角形 148"/>
          <p:cNvSpPr>
            <a:spLocks/>
          </p:cNvSpPr>
          <p:nvPr/>
        </p:nvSpPr>
        <p:spPr>
          <a:xfrm rot="10800000" flipH="1">
            <a:off x="5657061" y="2571504"/>
            <a:ext cx="270000" cy="107085"/>
          </a:xfrm>
          <a:prstGeom prst="round2SameRect">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片側の 2 つの角を丸めた四角形 148"/>
          <p:cNvSpPr>
            <a:spLocks/>
          </p:cNvSpPr>
          <p:nvPr/>
        </p:nvSpPr>
        <p:spPr>
          <a:xfrm rot="10800000" flipH="1">
            <a:off x="5665905" y="2265591"/>
            <a:ext cx="270000" cy="107085"/>
          </a:xfrm>
          <a:prstGeom prst="round2SameRect">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片側の 2 つの角を丸めた四角形 148"/>
          <p:cNvSpPr>
            <a:spLocks/>
          </p:cNvSpPr>
          <p:nvPr/>
        </p:nvSpPr>
        <p:spPr>
          <a:xfrm rot="10800000" flipH="1">
            <a:off x="5657061" y="4915255"/>
            <a:ext cx="270000" cy="107085"/>
          </a:xfrm>
          <a:prstGeom prst="round2SameRect">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片側の 2 つの角を丸めた四角形 148"/>
          <p:cNvSpPr>
            <a:spLocks/>
          </p:cNvSpPr>
          <p:nvPr/>
        </p:nvSpPr>
        <p:spPr>
          <a:xfrm rot="10800000" flipH="1">
            <a:off x="5656256" y="3724519"/>
            <a:ext cx="270000" cy="72403"/>
          </a:xfrm>
          <a:prstGeom prst="round2SameRect">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片側の 2 つの角を丸めた四角形 148"/>
          <p:cNvSpPr>
            <a:spLocks/>
          </p:cNvSpPr>
          <p:nvPr/>
        </p:nvSpPr>
        <p:spPr>
          <a:xfrm rot="10800000" flipH="1">
            <a:off x="5656256" y="4270794"/>
            <a:ext cx="270000" cy="72403"/>
          </a:xfrm>
          <a:prstGeom prst="round2SameRect">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片側の 2 つの角を丸めた四角形 148"/>
          <p:cNvSpPr>
            <a:spLocks/>
          </p:cNvSpPr>
          <p:nvPr/>
        </p:nvSpPr>
        <p:spPr>
          <a:xfrm rot="10800000" flipH="1">
            <a:off x="5662103" y="2705565"/>
            <a:ext cx="270000" cy="72403"/>
          </a:xfrm>
          <a:prstGeom prst="round2SameRect">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4576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52404" cy="1052736"/>
          </a:xfrm>
          <a:ln/>
        </p:spPr>
        <p:style>
          <a:lnRef idx="1">
            <a:schemeClr val="accent1"/>
          </a:lnRef>
          <a:fillRef idx="2">
            <a:schemeClr val="accent1"/>
          </a:fillRef>
          <a:effectRef idx="1">
            <a:schemeClr val="accent1"/>
          </a:effectRef>
          <a:fontRef idx="minor">
            <a:schemeClr val="dk1"/>
          </a:fontRef>
        </p:style>
        <p:txBody>
          <a:bodyPr>
            <a:noAutofit/>
          </a:bodyPr>
          <a:lstStyle/>
          <a:p>
            <a:pPr algn="ctr"/>
            <a:r>
              <a:rPr lang="en-US" altLang="ja-JP" sz="3200" dirty="0"/>
              <a:t>Transcripts from HSATII sequences are aberrantly increased in pancreatic cancer tissues</a:t>
            </a:r>
            <a:endParaRPr kumimoji="1" lang="ja-JP" altLang="en-US" sz="3200" dirty="0"/>
          </a:p>
        </p:txBody>
      </p:sp>
      <p:sp>
        <p:nvSpPr>
          <p:cNvPr id="17" name="テキスト ボックス 16"/>
          <p:cNvSpPr txBox="1"/>
          <p:nvPr/>
        </p:nvSpPr>
        <p:spPr>
          <a:xfrm>
            <a:off x="1228791" y="5824657"/>
            <a:ext cx="3883627" cy="307777"/>
          </a:xfrm>
          <a:prstGeom prst="rect">
            <a:avLst/>
          </a:prstGeom>
          <a:noFill/>
        </p:spPr>
        <p:txBody>
          <a:bodyPr wrap="none" rtlCol="0">
            <a:spAutoFit/>
          </a:bodyPr>
          <a:lstStyle/>
          <a:p>
            <a:r>
              <a:rPr kumimoji="1" lang="en-US" altLang="ja-JP" sz="1400" dirty="0"/>
              <a:t>Ting et</a:t>
            </a:r>
            <a:r>
              <a:rPr lang="ja-JP" altLang="en-US" sz="1400" dirty="0"/>
              <a:t> </a:t>
            </a:r>
            <a:r>
              <a:rPr kumimoji="1" lang="en-US" altLang="ja-JP" sz="1400" dirty="0"/>
              <a:t>al: </a:t>
            </a:r>
            <a:r>
              <a:rPr kumimoji="1" lang="en-US" altLang="ja-JP" sz="1400" b="1" i="1" dirty="0"/>
              <a:t>Science</a:t>
            </a:r>
            <a:r>
              <a:rPr kumimoji="1" lang="en-US" altLang="ja-JP" sz="1400" b="1" dirty="0"/>
              <a:t>  </a:t>
            </a:r>
            <a:r>
              <a:rPr kumimoji="1" lang="en-US" altLang="ja-JP" sz="1400" dirty="0"/>
              <a:t>2011 (partial modification)</a:t>
            </a:r>
            <a:endParaRPr kumimoji="1" lang="ja-JP" altLang="en-US" sz="1400" dirty="0"/>
          </a:p>
        </p:txBody>
      </p:sp>
      <p:graphicFrame>
        <p:nvGraphicFramePr>
          <p:cNvPr id="11" name="グラフ 10"/>
          <p:cNvGraphicFramePr>
            <a:graphicFrameLocks/>
          </p:cNvGraphicFramePr>
          <p:nvPr>
            <p:extLst>
              <p:ext uri="{D42A27DB-BD31-4B8C-83A1-F6EECF244321}">
                <p14:modId xmlns:p14="http://schemas.microsoft.com/office/powerpoint/2010/main" val="3861057593"/>
              </p:ext>
            </p:extLst>
          </p:nvPr>
        </p:nvGraphicFramePr>
        <p:xfrm>
          <a:off x="951882" y="2167377"/>
          <a:ext cx="3600449" cy="2828091"/>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1612154" y="4827650"/>
            <a:ext cx="155845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2000" b="1" dirty="0"/>
              <a:t>Pancreatic cancer</a:t>
            </a:r>
            <a:endParaRPr kumimoji="1" lang="ja-JP" altLang="en-US" sz="2000" b="1" dirty="0"/>
          </a:p>
        </p:txBody>
      </p:sp>
      <p:sp>
        <p:nvSpPr>
          <p:cNvPr id="13" name="テキスト ボックス 12"/>
          <p:cNvSpPr txBox="1"/>
          <p:nvPr/>
        </p:nvSpPr>
        <p:spPr>
          <a:xfrm>
            <a:off x="3449507" y="4827650"/>
            <a:ext cx="131250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en-US" altLang="ja-JP" sz="2000" b="1" dirty="0"/>
              <a:t>Normal pancreas</a:t>
            </a:r>
            <a:endParaRPr kumimoji="1" lang="ja-JP" altLang="en-US" sz="2000" b="1" dirty="0"/>
          </a:p>
        </p:txBody>
      </p:sp>
      <p:sp>
        <p:nvSpPr>
          <p:cNvPr id="4" name="左中かっこ 3"/>
          <p:cNvSpPr/>
          <p:nvPr/>
        </p:nvSpPr>
        <p:spPr>
          <a:xfrm rot="16200000" flipV="1">
            <a:off x="2503900" y="3664834"/>
            <a:ext cx="180023" cy="1963515"/>
          </a:xfrm>
          <a:prstGeom prst="leftBrace">
            <a:avLst/>
          </a:prstGeom>
          <a:ln>
            <a:solidFill>
              <a:schemeClr val="accent2">
                <a:lumMod val="60000"/>
                <a:lumOff val="40000"/>
              </a:schemeClr>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15" name="左中かっこ 14"/>
          <p:cNvSpPr/>
          <p:nvPr/>
        </p:nvSpPr>
        <p:spPr>
          <a:xfrm rot="5400000" flipH="1" flipV="1">
            <a:off x="3935315" y="4491267"/>
            <a:ext cx="180023" cy="31064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ja-JP" altLang="en-US"/>
          </a:p>
        </p:txBody>
      </p:sp>
      <p:cxnSp>
        <p:nvCxnSpPr>
          <p:cNvPr id="6" name="直線コネクタ 5"/>
          <p:cNvCxnSpPr/>
          <p:nvPr/>
        </p:nvCxnSpPr>
        <p:spPr>
          <a:xfrm>
            <a:off x="3754984" y="2342181"/>
            <a:ext cx="0" cy="216027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6330" y="1421656"/>
            <a:ext cx="5523693" cy="369332"/>
          </a:xfrm>
          <a:prstGeom prst="rect">
            <a:avLst/>
          </a:prstGeom>
          <a:noFill/>
          <a:ln>
            <a:solidFill>
              <a:schemeClr val="tx1"/>
            </a:solidFill>
          </a:ln>
        </p:spPr>
        <p:txBody>
          <a:bodyPr wrap="none" rtlCol="0">
            <a:spAutoFit/>
          </a:bodyPr>
          <a:lstStyle/>
          <a:p>
            <a:pPr algn="ctr"/>
            <a:r>
              <a:rPr kumimoji="1" lang="en-US" altLang="ja-JP" dirty="0"/>
              <a:t>Transcriptome analysis by high throughput RNA-</a:t>
            </a:r>
            <a:r>
              <a:rPr kumimoji="1" lang="en-US" altLang="ja-JP" dirty="0" err="1"/>
              <a:t>seq</a:t>
            </a:r>
            <a:endParaRPr kumimoji="1" lang="ja-JP" altLang="en-US" dirty="0"/>
          </a:p>
        </p:txBody>
      </p:sp>
      <p:sp>
        <p:nvSpPr>
          <p:cNvPr id="7" name="テキスト ボックス 6"/>
          <p:cNvSpPr txBox="1"/>
          <p:nvPr/>
        </p:nvSpPr>
        <p:spPr>
          <a:xfrm>
            <a:off x="5910619" y="1013626"/>
            <a:ext cx="3241785" cy="400110"/>
          </a:xfrm>
          <a:prstGeom prst="rect">
            <a:avLst/>
          </a:prstGeom>
          <a:noFill/>
        </p:spPr>
        <p:txBody>
          <a:bodyPr wrap="none" rtlCol="0">
            <a:spAutoFit/>
          </a:bodyPr>
          <a:lstStyle/>
          <a:p>
            <a:r>
              <a:rPr kumimoji="1" lang="en-US" altLang="ja-JP" sz="2000" dirty="0"/>
              <a:t>(HSATII: human satellite 2)</a:t>
            </a:r>
            <a:endParaRPr kumimoji="1" lang="ja-JP" altLang="en-US" sz="2000" dirty="0"/>
          </a:p>
        </p:txBody>
      </p:sp>
      <p:sp>
        <p:nvSpPr>
          <p:cNvPr id="8" name="テキスト ボックス 7"/>
          <p:cNvSpPr txBox="1"/>
          <p:nvPr/>
        </p:nvSpPr>
        <p:spPr>
          <a:xfrm>
            <a:off x="4877828" y="2126788"/>
            <a:ext cx="4134465" cy="2246769"/>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en-US" altLang="ja-JP" sz="2800" dirty="0"/>
              <a:t>Tissue</a:t>
            </a:r>
          </a:p>
          <a:p>
            <a:r>
              <a:rPr lang="en-US" altLang="ja-JP" sz="2800" dirty="0"/>
              <a:t> </a:t>
            </a:r>
            <a:r>
              <a:rPr kumimoji="1" lang="en-US" altLang="ja-JP" sz="2800" dirty="0"/>
              <a:t>  &gt;  non-invasive</a:t>
            </a:r>
            <a:r>
              <a:rPr lang="ja-JP" altLang="en-US" sz="2800" dirty="0"/>
              <a:t> </a:t>
            </a:r>
            <a:r>
              <a:rPr kumimoji="1" lang="en-US" altLang="ja-JP" sz="2800" dirty="0"/>
              <a:t>(blood)</a:t>
            </a:r>
          </a:p>
          <a:p>
            <a:endParaRPr lang="en-US" altLang="ja-JP" sz="2800" dirty="0"/>
          </a:p>
          <a:p>
            <a:r>
              <a:rPr kumimoji="1" lang="en-US" altLang="ja-JP" sz="2800" dirty="0"/>
              <a:t>RNA-</a:t>
            </a:r>
            <a:r>
              <a:rPr kumimoji="1" lang="en-US" altLang="ja-JP" sz="2800" dirty="0" err="1"/>
              <a:t>seq</a:t>
            </a:r>
            <a:r>
              <a:rPr kumimoji="1" lang="en-US" altLang="ja-JP" sz="2800" dirty="0"/>
              <a:t>  </a:t>
            </a:r>
          </a:p>
          <a:p>
            <a:r>
              <a:rPr lang="en-US" altLang="ja-JP" sz="2800" dirty="0"/>
              <a:t>   </a:t>
            </a:r>
            <a:r>
              <a:rPr kumimoji="1" lang="en-US" altLang="ja-JP" sz="2800" dirty="0"/>
              <a:t>&gt;  more c</a:t>
            </a:r>
            <a:r>
              <a:rPr lang="en-US" altLang="ja-JP" sz="2800" dirty="0"/>
              <a:t>onvenient </a:t>
            </a:r>
            <a:endParaRPr kumimoji="1" lang="ja-JP" altLang="en-US" sz="2800" dirty="0"/>
          </a:p>
        </p:txBody>
      </p:sp>
      <p:sp>
        <p:nvSpPr>
          <p:cNvPr id="9" name="テキスト ボックス 8"/>
          <p:cNvSpPr txBox="1"/>
          <p:nvPr/>
        </p:nvSpPr>
        <p:spPr>
          <a:xfrm rot="16200000">
            <a:off x="-507275" y="3172837"/>
            <a:ext cx="2544286" cy="369332"/>
          </a:xfrm>
          <a:prstGeom prst="rect">
            <a:avLst/>
          </a:prstGeom>
          <a:noFill/>
        </p:spPr>
        <p:txBody>
          <a:bodyPr wrap="none" rtlCol="0">
            <a:spAutoFit/>
          </a:bodyPr>
          <a:lstStyle/>
          <a:p>
            <a:r>
              <a:rPr kumimoji="1" lang="en-US" altLang="ja-JP" dirty="0"/>
              <a:t>Reads (copies/sample)</a:t>
            </a:r>
            <a:endParaRPr kumimoji="1" lang="ja-JP" altLang="en-US" dirty="0"/>
          </a:p>
        </p:txBody>
      </p:sp>
      <p:sp>
        <p:nvSpPr>
          <p:cNvPr id="14" name="テキスト ボックス 13"/>
          <p:cNvSpPr txBox="1"/>
          <p:nvPr/>
        </p:nvSpPr>
        <p:spPr>
          <a:xfrm>
            <a:off x="2184816" y="1921788"/>
            <a:ext cx="1606722" cy="400110"/>
          </a:xfrm>
          <a:prstGeom prst="rect">
            <a:avLst/>
          </a:prstGeom>
          <a:noFill/>
        </p:spPr>
        <p:txBody>
          <a:bodyPr wrap="none" rtlCol="0">
            <a:spAutoFit/>
          </a:bodyPr>
          <a:lstStyle/>
          <a:p>
            <a:r>
              <a:rPr kumimoji="1" lang="en-US" altLang="ja-JP" sz="2000" dirty="0"/>
              <a:t>HSATII RNA</a:t>
            </a:r>
            <a:endParaRPr kumimoji="1" lang="ja-JP" altLang="en-US" sz="2000" dirty="0"/>
          </a:p>
        </p:txBody>
      </p:sp>
      <p:sp>
        <p:nvSpPr>
          <p:cNvPr id="10" name="テキスト ボックス 9"/>
          <p:cNvSpPr txBox="1"/>
          <p:nvPr/>
        </p:nvSpPr>
        <p:spPr>
          <a:xfrm>
            <a:off x="5419629" y="5086609"/>
            <a:ext cx="3107481"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ja-JP" sz="2800" dirty="0"/>
              <a:t>Could be a novel useful biomarker?</a:t>
            </a:r>
            <a:endParaRPr kumimoji="1" lang="ja-JP" altLang="en-US" sz="2800" dirty="0"/>
          </a:p>
        </p:txBody>
      </p:sp>
      <p:sp>
        <p:nvSpPr>
          <p:cNvPr id="12" name="矢印: 下 11"/>
          <p:cNvSpPr/>
          <p:nvPr/>
        </p:nvSpPr>
        <p:spPr>
          <a:xfrm>
            <a:off x="6415230" y="4574003"/>
            <a:ext cx="1116281" cy="325199"/>
          </a:xfrm>
          <a:prstGeom prst="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723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121" y="3610744"/>
            <a:ext cx="4790552" cy="2809810"/>
          </a:xfrm>
          <a:prstGeom prst="roundRect">
            <a:avLst>
              <a:gd name="adj" fmla="val 7097"/>
            </a:avLst>
          </a:prstGeom>
          <a:solidFill>
            <a:schemeClr val="accent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113471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altLang="ja-JP" sz="3600" dirty="0"/>
              <a:t>Satellite RNAs are transcribed from multiple pericentromeric region in various lengths</a:t>
            </a:r>
            <a:endParaRPr kumimoji="1" lang="ja-JP" altLang="en-US" sz="3600" dirty="0"/>
          </a:p>
        </p:txBody>
      </p:sp>
      <p:grpSp>
        <p:nvGrpSpPr>
          <p:cNvPr id="34" name="グループ化 33"/>
          <p:cNvGrpSpPr>
            <a:grpSpLocks noChangeAspect="1"/>
          </p:cNvGrpSpPr>
          <p:nvPr/>
        </p:nvGrpSpPr>
        <p:grpSpPr>
          <a:xfrm>
            <a:off x="349917" y="4114873"/>
            <a:ext cx="4324412" cy="1308306"/>
            <a:chOff x="1853118" y="1123875"/>
            <a:chExt cx="6480810" cy="2180510"/>
          </a:xfrm>
        </p:grpSpPr>
        <p:sp>
          <p:nvSpPr>
            <p:cNvPr id="46" name="右矢印 45"/>
            <p:cNvSpPr/>
            <p:nvPr/>
          </p:nvSpPr>
          <p:spPr>
            <a:xfrm>
              <a:off x="1853118" y="2799485"/>
              <a:ext cx="6480810" cy="504900"/>
            </a:xfrm>
            <a:prstGeom prst="rightArrow">
              <a:avLst>
                <a:gd name="adj1" fmla="val 50000"/>
                <a:gd name="adj2" fmla="val 11118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46"/>
            <p:cNvSpPr/>
            <p:nvPr/>
          </p:nvSpPr>
          <p:spPr>
            <a:xfrm>
              <a:off x="1853118" y="1123875"/>
              <a:ext cx="2381914" cy="504900"/>
            </a:xfrm>
            <a:prstGeom prst="rightArrow">
              <a:avLst>
                <a:gd name="adj1" fmla="val 50000"/>
                <a:gd name="adj2" fmla="val 11118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右矢印 47"/>
            <p:cNvSpPr/>
            <p:nvPr/>
          </p:nvSpPr>
          <p:spPr>
            <a:xfrm>
              <a:off x="1853118" y="1988820"/>
              <a:ext cx="3024594" cy="504900"/>
            </a:xfrm>
            <a:prstGeom prst="rightArrow">
              <a:avLst>
                <a:gd name="adj1" fmla="val 50000"/>
                <a:gd name="adj2" fmla="val 11118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p:cNvGrpSpPr>
            <a:grpSpLocks noChangeAspect="1"/>
          </p:cNvGrpSpPr>
          <p:nvPr/>
        </p:nvGrpSpPr>
        <p:grpSpPr>
          <a:xfrm>
            <a:off x="347099" y="4172003"/>
            <a:ext cx="3996104" cy="1185850"/>
            <a:chOff x="1857691" y="1227918"/>
            <a:chExt cx="5760724" cy="1976417"/>
          </a:xfrm>
          <a:solidFill>
            <a:srgbClr val="33CC33"/>
          </a:solidFill>
        </p:grpSpPr>
        <p:sp>
          <p:nvSpPr>
            <p:cNvPr id="50" name="二等辺三角形 49"/>
            <p:cNvSpPr>
              <a:spLocks noChangeAspect="1"/>
            </p:cNvSpPr>
            <p:nvPr/>
          </p:nvSpPr>
          <p:spPr>
            <a:xfrm rot="5400000">
              <a:off x="2590224" y="2105681"/>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p:cNvSpPr>
              <a:spLocks noChangeAspect="1"/>
            </p:cNvSpPr>
            <p:nvPr/>
          </p:nvSpPr>
          <p:spPr>
            <a:xfrm rot="5400000">
              <a:off x="3013802" y="2105142"/>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二等辺三角形 51"/>
            <p:cNvSpPr>
              <a:spLocks noChangeAspect="1"/>
            </p:cNvSpPr>
            <p:nvPr/>
          </p:nvSpPr>
          <p:spPr>
            <a:xfrm rot="5400000">
              <a:off x="3303410" y="2105142"/>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a:spLocks noChangeAspect="1"/>
            </p:cNvSpPr>
            <p:nvPr/>
          </p:nvSpPr>
          <p:spPr>
            <a:xfrm rot="5400000">
              <a:off x="2200884" y="1240736"/>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p:cNvSpPr>
              <a:spLocks noChangeAspect="1"/>
            </p:cNvSpPr>
            <p:nvPr/>
          </p:nvSpPr>
          <p:spPr>
            <a:xfrm rot="5400000">
              <a:off x="2760618" y="1240197"/>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p:cNvSpPr>
              <a:spLocks noChangeAspect="1"/>
            </p:cNvSpPr>
            <p:nvPr/>
          </p:nvSpPr>
          <p:spPr>
            <a:xfrm rot="5400000">
              <a:off x="3574588" y="2105681"/>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二等辺三角形 55"/>
            <p:cNvSpPr>
              <a:spLocks noChangeAspect="1"/>
            </p:cNvSpPr>
            <p:nvPr/>
          </p:nvSpPr>
          <p:spPr>
            <a:xfrm rot="5400000">
              <a:off x="2200884" y="2916346"/>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二等辺三角形 56"/>
            <p:cNvSpPr>
              <a:spLocks noChangeAspect="1"/>
            </p:cNvSpPr>
            <p:nvPr/>
          </p:nvSpPr>
          <p:spPr>
            <a:xfrm rot="5400000">
              <a:off x="2472062" y="2916346"/>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p:cNvSpPr>
              <a:spLocks noChangeAspect="1"/>
            </p:cNvSpPr>
            <p:nvPr/>
          </p:nvSpPr>
          <p:spPr>
            <a:xfrm rot="5400000">
              <a:off x="2742624" y="2916346"/>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a:spLocks noChangeAspect="1"/>
            </p:cNvSpPr>
            <p:nvPr/>
          </p:nvSpPr>
          <p:spPr>
            <a:xfrm rot="5400000">
              <a:off x="3013802" y="2916346"/>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p:cNvSpPr>
              <a:spLocks noChangeAspect="1"/>
            </p:cNvSpPr>
            <p:nvPr/>
          </p:nvSpPr>
          <p:spPr>
            <a:xfrm rot="5400000">
              <a:off x="3284980" y="2916346"/>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二等辺三角形 60"/>
            <p:cNvSpPr>
              <a:spLocks noChangeAspect="1"/>
            </p:cNvSpPr>
            <p:nvPr/>
          </p:nvSpPr>
          <p:spPr>
            <a:xfrm rot="5400000">
              <a:off x="4001109" y="2916346"/>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a:spLocks noChangeAspect="1"/>
            </p:cNvSpPr>
            <p:nvPr/>
          </p:nvSpPr>
          <p:spPr>
            <a:xfrm rot="5400000">
              <a:off x="4272288" y="2920878"/>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a:spLocks noChangeAspect="1"/>
            </p:cNvSpPr>
            <p:nvPr/>
          </p:nvSpPr>
          <p:spPr>
            <a:xfrm rot="5400000">
              <a:off x="4945655" y="2920878"/>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二等辺三角形 63"/>
            <p:cNvSpPr>
              <a:spLocks noChangeAspect="1"/>
            </p:cNvSpPr>
            <p:nvPr/>
          </p:nvSpPr>
          <p:spPr>
            <a:xfrm rot="5400000">
              <a:off x="5216833" y="2920878"/>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二等辺三角形 64"/>
            <p:cNvSpPr>
              <a:spLocks noChangeAspect="1"/>
            </p:cNvSpPr>
            <p:nvPr/>
          </p:nvSpPr>
          <p:spPr>
            <a:xfrm rot="5400000">
              <a:off x="5576878" y="2916346"/>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二等辺三角形 65"/>
            <p:cNvSpPr>
              <a:spLocks noChangeAspect="1"/>
            </p:cNvSpPr>
            <p:nvPr/>
          </p:nvSpPr>
          <p:spPr>
            <a:xfrm rot="5400000">
              <a:off x="6521424" y="2920878"/>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rot="5400000">
              <a:off x="6792602" y="2916346"/>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p:cNvSpPr>
              <a:spLocks noChangeAspect="1"/>
            </p:cNvSpPr>
            <p:nvPr/>
          </p:nvSpPr>
          <p:spPr>
            <a:xfrm rot="5400000">
              <a:off x="7063780" y="2916346"/>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二等辺三角形 68"/>
            <p:cNvSpPr>
              <a:spLocks noChangeAspect="1"/>
            </p:cNvSpPr>
            <p:nvPr/>
          </p:nvSpPr>
          <p:spPr>
            <a:xfrm rot="5400000">
              <a:off x="7334958" y="2920878"/>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二等辺三角形 69"/>
            <p:cNvSpPr>
              <a:spLocks noChangeAspect="1"/>
            </p:cNvSpPr>
            <p:nvPr/>
          </p:nvSpPr>
          <p:spPr>
            <a:xfrm rot="5400000">
              <a:off x="4136699" y="2105681"/>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二等辺三角形 70"/>
            <p:cNvSpPr>
              <a:spLocks noChangeAspect="1"/>
            </p:cNvSpPr>
            <p:nvPr/>
          </p:nvSpPr>
          <p:spPr>
            <a:xfrm rot="5400000">
              <a:off x="1845412" y="2105681"/>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二等辺三角形 71"/>
            <p:cNvSpPr>
              <a:spLocks noChangeAspect="1"/>
            </p:cNvSpPr>
            <p:nvPr/>
          </p:nvSpPr>
          <p:spPr>
            <a:xfrm rot="5400000">
              <a:off x="2109397" y="2102170"/>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二等辺三角形 72"/>
            <p:cNvSpPr>
              <a:spLocks noChangeAspect="1"/>
            </p:cNvSpPr>
            <p:nvPr/>
          </p:nvSpPr>
          <p:spPr>
            <a:xfrm rot="5400000">
              <a:off x="3027224" y="1240736"/>
              <a:ext cx="295736" cy="2711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テキスト ボックス 73"/>
          <p:cNvSpPr txBox="1"/>
          <p:nvPr/>
        </p:nvSpPr>
        <p:spPr>
          <a:xfrm>
            <a:off x="43006" y="3610746"/>
            <a:ext cx="3030188" cy="400110"/>
          </a:xfrm>
          <a:prstGeom prst="rect">
            <a:avLst/>
          </a:prstGeom>
          <a:solidFill>
            <a:schemeClr val="bg1"/>
          </a:solidFill>
          <a:ln>
            <a:solidFill>
              <a:schemeClr val="tx1"/>
            </a:solidFill>
          </a:ln>
        </p:spPr>
        <p:txBody>
          <a:bodyPr wrap="none" rtlCol="0">
            <a:spAutoFit/>
          </a:bodyPr>
          <a:lstStyle/>
          <a:p>
            <a:r>
              <a:rPr kumimoji="1" lang="en-US" altLang="ja-JP" sz="2000" dirty="0"/>
              <a:t>Schema of HSATII RNAs</a:t>
            </a:r>
            <a:endParaRPr kumimoji="1" lang="ja-JP" altLang="en-US" sz="2000" dirty="0"/>
          </a:p>
        </p:txBody>
      </p:sp>
      <p:grpSp>
        <p:nvGrpSpPr>
          <p:cNvPr id="76" name="グループ化 75"/>
          <p:cNvGrpSpPr>
            <a:grpSpLocks noChangeAspect="1"/>
          </p:cNvGrpSpPr>
          <p:nvPr/>
        </p:nvGrpSpPr>
        <p:grpSpPr>
          <a:xfrm>
            <a:off x="2355044" y="4386615"/>
            <a:ext cx="2330121" cy="369332"/>
            <a:chOff x="1908612" y="6434097"/>
            <a:chExt cx="3883536" cy="615554"/>
          </a:xfrm>
        </p:grpSpPr>
        <p:sp>
          <p:nvSpPr>
            <p:cNvPr id="77" name="二等辺三角形 76"/>
            <p:cNvSpPr>
              <a:spLocks noChangeAspect="1"/>
            </p:cNvSpPr>
            <p:nvPr/>
          </p:nvSpPr>
          <p:spPr>
            <a:xfrm rot="5400000">
              <a:off x="1896333" y="6637008"/>
              <a:ext cx="295735" cy="271178"/>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テキスト ボックス 77"/>
            <p:cNvSpPr txBox="1"/>
            <p:nvPr/>
          </p:nvSpPr>
          <p:spPr>
            <a:xfrm>
              <a:off x="1986297" y="6434097"/>
              <a:ext cx="3805851" cy="615554"/>
            </a:xfrm>
            <a:prstGeom prst="rect">
              <a:avLst/>
            </a:prstGeom>
            <a:noFill/>
          </p:spPr>
          <p:txBody>
            <a:bodyPr wrap="none" rtlCol="0">
              <a:spAutoFit/>
            </a:bodyPr>
            <a:lstStyle/>
            <a:p>
              <a:r>
                <a:rPr kumimoji="1" lang="ja-JP" altLang="en-US" dirty="0"/>
                <a:t>：</a:t>
              </a:r>
              <a:r>
                <a:rPr kumimoji="1" lang="en-US" altLang="ja-JP" dirty="0"/>
                <a:t>Core unit of HSATII</a:t>
              </a:r>
              <a:endParaRPr kumimoji="1" lang="ja-JP" altLang="en-US" dirty="0"/>
            </a:p>
          </p:txBody>
        </p:sp>
      </p:grpSp>
      <p:grpSp>
        <p:nvGrpSpPr>
          <p:cNvPr id="80" name="グループ化 79"/>
          <p:cNvGrpSpPr/>
          <p:nvPr/>
        </p:nvGrpSpPr>
        <p:grpSpPr>
          <a:xfrm>
            <a:off x="1709780" y="1189528"/>
            <a:ext cx="1650906" cy="1917734"/>
            <a:chOff x="5652135" y="2521293"/>
            <a:chExt cx="2191800" cy="3971869"/>
          </a:xfrm>
        </p:grpSpPr>
        <p:grpSp>
          <p:nvGrpSpPr>
            <p:cNvPr id="81" name="グループ化 80"/>
            <p:cNvGrpSpPr/>
            <p:nvPr/>
          </p:nvGrpSpPr>
          <p:grpSpPr>
            <a:xfrm>
              <a:off x="5652135" y="2521293"/>
              <a:ext cx="394286" cy="3968168"/>
              <a:chOff x="1639601" y="1403571"/>
              <a:chExt cx="362425" cy="4728732"/>
            </a:xfrm>
            <a:solidFill>
              <a:schemeClr val="bg1"/>
            </a:solidFill>
          </p:grpSpPr>
          <p:sp>
            <p:nvSpPr>
              <p:cNvPr id="149" name="円/楕円 148"/>
              <p:cNvSpPr/>
              <p:nvPr/>
            </p:nvSpPr>
            <p:spPr>
              <a:xfrm>
                <a:off x="1731991" y="2708910"/>
                <a:ext cx="180024" cy="720090"/>
              </a:xfrm>
              <a:prstGeom prst="ellipse">
                <a:avLst/>
              </a:prstGeom>
              <a:solidFill>
                <a:srgbClr val="0000FF"/>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50" name="角丸四角形 149"/>
              <p:cNvSpPr/>
              <p:nvPr/>
            </p:nvSpPr>
            <p:spPr>
              <a:xfrm>
                <a:off x="1640031" y="3251943"/>
                <a:ext cx="360045" cy="2880360"/>
              </a:xfrm>
              <a:prstGeom prst="roundRect">
                <a:avLst>
                  <a:gd name="adj" fmla="val 35834"/>
                </a:avLst>
              </a:prstGeom>
              <a:gradFill flip="none" rotWithShape="1">
                <a:gsLst>
                  <a:gs pos="0">
                    <a:srgbClr val="0000FF"/>
                  </a:gs>
                  <a:gs pos="16000">
                    <a:schemeClr val="bg1"/>
                  </a:gs>
                  <a:gs pos="13000">
                    <a:srgbClr val="0000FF"/>
                  </a:gs>
                  <a:gs pos="100000">
                    <a:schemeClr val="bg1"/>
                  </a:gs>
                </a:gsLst>
                <a:lin ang="5400000" scaled="1"/>
                <a:tileRect/>
              </a:gra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51" name="角丸四角形 150"/>
              <p:cNvSpPr/>
              <p:nvPr/>
            </p:nvSpPr>
            <p:spPr>
              <a:xfrm>
                <a:off x="1640030" y="1403571"/>
                <a:ext cx="360045" cy="1800225"/>
              </a:xfrm>
              <a:prstGeom prst="roundRect">
                <a:avLst>
                  <a:gd name="adj" fmla="val 35835"/>
                </a:avLst>
              </a:prstGeom>
              <a:gradFill>
                <a:gsLst>
                  <a:gs pos="0">
                    <a:srgbClr val="0000FF"/>
                  </a:gs>
                  <a:gs pos="10000">
                    <a:schemeClr val="bg1"/>
                  </a:gs>
                  <a:gs pos="8000">
                    <a:schemeClr val="accent1">
                      <a:shade val="67500"/>
                      <a:satMod val="115000"/>
                    </a:schemeClr>
                  </a:gs>
                  <a:gs pos="100000">
                    <a:schemeClr val="bg1"/>
                  </a:gs>
                </a:gsLst>
                <a:lin ang="16200000" scaled="1"/>
              </a:gra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52" name="正方形/長方形 151"/>
              <p:cNvSpPr/>
              <p:nvPr/>
            </p:nvSpPr>
            <p:spPr>
              <a:xfrm>
                <a:off x="1643930" y="1667932"/>
                <a:ext cx="352245" cy="49971"/>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53" name="正方形/長方形 152"/>
              <p:cNvSpPr/>
              <p:nvPr/>
            </p:nvSpPr>
            <p:spPr>
              <a:xfrm>
                <a:off x="1640030" y="2034539"/>
                <a:ext cx="356145" cy="160813"/>
              </a:xfrm>
              <a:prstGeom prst="rect">
                <a:avLst/>
              </a:prstGeom>
              <a:grp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54" name="正方形/長方形 153"/>
              <p:cNvSpPr/>
              <p:nvPr/>
            </p:nvSpPr>
            <p:spPr>
              <a:xfrm>
                <a:off x="1639601" y="1937578"/>
                <a:ext cx="360474" cy="46990"/>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55" name="正方形/長方形 154"/>
              <p:cNvSpPr/>
              <p:nvPr/>
            </p:nvSpPr>
            <p:spPr>
              <a:xfrm>
                <a:off x="1641980" y="2232530"/>
                <a:ext cx="360046" cy="405227"/>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56" name="正方形/長方形 155"/>
              <p:cNvSpPr/>
              <p:nvPr/>
            </p:nvSpPr>
            <p:spPr>
              <a:xfrm>
                <a:off x="1643930" y="2704658"/>
                <a:ext cx="358096" cy="49971"/>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57" name="正方形/長方形 156"/>
              <p:cNvSpPr/>
              <p:nvPr/>
            </p:nvSpPr>
            <p:spPr>
              <a:xfrm>
                <a:off x="1640030" y="3427728"/>
                <a:ext cx="360045" cy="325648"/>
              </a:xfrm>
              <a:prstGeom prst="rect">
                <a:avLst/>
              </a:prstGeom>
              <a:solidFill>
                <a:srgbClr val="08D029"/>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58" name="正方形/長方形 157"/>
              <p:cNvSpPr/>
              <p:nvPr/>
            </p:nvSpPr>
            <p:spPr>
              <a:xfrm>
                <a:off x="1640031" y="3989284"/>
                <a:ext cx="360045" cy="360045"/>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59" name="正方形/長方形 158"/>
              <p:cNvSpPr/>
              <p:nvPr/>
            </p:nvSpPr>
            <p:spPr>
              <a:xfrm>
                <a:off x="1646854" y="5257361"/>
                <a:ext cx="352247" cy="45719"/>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60" name="正方形/長方形 159"/>
              <p:cNvSpPr/>
              <p:nvPr/>
            </p:nvSpPr>
            <p:spPr>
              <a:xfrm>
                <a:off x="1643930" y="5923912"/>
                <a:ext cx="356145" cy="46990"/>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61" name="正方形/長方形 160"/>
              <p:cNvSpPr/>
              <p:nvPr/>
            </p:nvSpPr>
            <p:spPr>
              <a:xfrm>
                <a:off x="1640030" y="3792411"/>
                <a:ext cx="360046" cy="45719"/>
              </a:xfrm>
              <a:prstGeom prst="rect">
                <a:avLst/>
              </a:prstGeom>
              <a:grp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62" name="正方形/長方形 161"/>
              <p:cNvSpPr/>
              <p:nvPr/>
            </p:nvSpPr>
            <p:spPr>
              <a:xfrm>
                <a:off x="1640031" y="4646404"/>
                <a:ext cx="360046" cy="45719"/>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63" name="正方形/長方形 162"/>
              <p:cNvSpPr/>
              <p:nvPr/>
            </p:nvSpPr>
            <p:spPr>
              <a:xfrm>
                <a:off x="1640032" y="4869179"/>
                <a:ext cx="360046" cy="360045"/>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64" name="正方形/長方形 163"/>
              <p:cNvSpPr/>
              <p:nvPr/>
            </p:nvSpPr>
            <p:spPr>
              <a:xfrm>
                <a:off x="1643930" y="2994853"/>
                <a:ext cx="358096" cy="49971"/>
              </a:xfrm>
              <a:prstGeom prst="rect">
                <a:avLst/>
              </a:prstGeom>
              <a:grp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65" name="正方形/長方形 164"/>
              <p:cNvSpPr/>
              <p:nvPr/>
            </p:nvSpPr>
            <p:spPr>
              <a:xfrm>
                <a:off x="1640032" y="5589269"/>
                <a:ext cx="356145" cy="45719"/>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66" name="正方形/長方形 165"/>
              <p:cNvSpPr/>
              <p:nvPr/>
            </p:nvSpPr>
            <p:spPr>
              <a:xfrm>
                <a:off x="1640031" y="4514651"/>
                <a:ext cx="360046" cy="45719"/>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grpSp>
        <p:grpSp>
          <p:nvGrpSpPr>
            <p:cNvPr id="82" name="グループ化 81"/>
            <p:cNvGrpSpPr/>
            <p:nvPr/>
          </p:nvGrpSpPr>
          <p:grpSpPr>
            <a:xfrm>
              <a:off x="6285901" y="4550807"/>
              <a:ext cx="293774" cy="1919646"/>
              <a:chOff x="1639601" y="1403571"/>
              <a:chExt cx="362425" cy="4728732"/>
            </a:xfrm>
            <a:solidFill>
              <a:schemeClr val="bg1"/>
            </a:solidFill>
          </p:grpSpPr>
          <p:sp>
            <p:nvSpPr>
              <p:cNvPr id="133" name="円/楕円 132"/>
              <p:cNvSpPr/>
              <p:nvPr/>
            </p:nvSpPr>
            <p:spPr>
              <a:xfrm>
                <a:off x="1731991" y="2708910"/>
                <a:ext cx="180024" cy="720090"/>
              </a:xfrm>
              <a:prstGeom prst="ellipse">
                <a:avLst/>
              </a:prstGeom>
              <a:solidFill>
                <a:srgbClr val="0000FF"/>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34" name="角丸四角形 133"/>
              <p:cNvSpPr/>
              <p:nvPr/>
            </p:nvSpPr>
            <p:spPr>
              <a:xfrm>
                <a:off x="1640031" y="3251943"/>
                <a:ext cx="360045" cy="2880360"/>
              </a:xfrm>
              <a:prstGeom prst="roundRect">
                <a:avLst>
                  <a:gd name="adj" fmla="val 35834"/>
                </a:avLst>
              </a:prstGeom>
              <a:gradFill flip="none" rotWithShape="1">
                <a:gsLst>
                  <a:gs pos="0">
                    <a:srgbClr val="0000FF"/>
                  </a:gs>
                  <a:gs pos="16000">
                    <a:schemeClr val="bg1"/>
                  </a:gs>
                  <a:gs pos="13000">
                    <a:srgbClr val="0000FF"/>
                  </a:gs>
                  <a:gs pos="100000">
                    <a:schemeClr val="bg1"/>
                  </a:gs>
                </a:gsLst>
                <a:lin ang="5400000" scaled="1"/>
                <a:tileRect/>
              </a:gra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35" name="角丸四角形 134"/>
              <p:cNvSpPr/>
              <p:nvPr/>
            </p:nvSpPr>
            <p:spPr>
              <a:xfrm>
                <a:off x="1640030" y="1403571"/>
                <a:ext cx="360045" cy="1800225"/>
              </a:xfrm>
              <a:prstGeom prst="roundRect">
                <a:avLst>
                  <a:gd name="adj" fmla="val 35835"/>
                </a:avLst>
              </a:prstGeom>
              <a:gradFill>
                <a:gsLst>
                  <a:gs pos="0">
                    <a:srgbClr val="0000FF"/>
                  </a:gs>
                  <a:gs pos="10000">
                    <a:schemeClr val="bg1"/>
                  </a:gs>
                  <a:gs pos="8000">
                    <a:schemeClr val="accent1">
                      <a:shade val="67500"/>
                      <a:satMod val="115000"/>
                    </a:schemeClr>
                  </a:gs>
                  <a:gs pos="100000">
                    <a:schemeClr val="bg1"/>
                  </a:gs>
                </a:gsLst>
                <a:lin ang="16200000" scaled="1"/>
              </a:gra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36" name="正方形/長方形 135"/>
              <p:cNvSpPr/>
              <p:nvPr/>
            </p:nvSpPr>
            <p:spPr>
              <a:xfrm>
                <a:off x="1643930" y="1667932"/>
                <a:ext cx="352245" cy="49971"/>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37" name="正方形/長方形 136"/>
              <p:cNvSpPr/>
              <p:nvPr/>
            </p:nvSpPr>
            <p:spPr>
              <a:xfrm>
                <a:off x="1640030" y="2034539"/>
                <a:ext cx="356145" cy="160813"/>
              </a:xfrm>
              <a:prstGeom prst="rect">
                <a:avLst/>
              </a:prstGeom>
              <a:grp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38" name="正方形/長方形 137"/>
              <p:cNvSpPr/>
              <p:nvPr/>
            </p:nvSpPr>
            <p:spPr>
              <a:xfrm>
                <a:off x="1639601" y="1937578"/>
                <a:ext cx="360474" cy="46990"/>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39" name="正方形/長方形 138"/>
              <p:cNvSpPr/>
              <p:nvPr/>
            </p:nvSpPr>
            <p:spPr>
              <a:xfrm>
                <a:off x="1641980" y="2232530"/>
                <a:ext cx="360046" cy="405227"/>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40" name="正方形/長方形 139"/>
              <p:cNvSpPr/>
              <p:nvPr/>
            </p:nvSpPr>
            <p:spPr>
              <a:xfrm>
                <a:off x="1643930" y="2704658"/>
                <a:ext cx="358096" cy="49971"/>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41" name="正方形/長方形 140"/>
              <p:cNvSpPr/>
              <p:nvPr/>
            </p:nvSpPr>
            <p:spPr>
              <a:xfrm>
                <a:off x="1640030" y="3427727"/>
                <a:ext cx="360045" cy="725367"/>
              </a:xfrm>
              <a:prstGeom prst="rect">
                <a:avLst/>
              </a:prstGeom>
              <a:solidFill>
                <a:srgbClr val="08D029"/>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42" name="正方形/長方形 141"/>
              <p:cNvSpPr/>
              <p:nvPr/>
            </p:nvSpPr>
            <p:spPr>
              <a:xfrm>
                <a:off x="1646854" y="5257361"/>
                <a:ext cx="352247" cy="45719"/>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43" name="正方形/長方形 142"/>
              <p:cNvSpPr/>
              <p:nvPr/>
            </p:nvSpPr>
            <p:spPr>
              <a:xfrm>
                <a:off x="1643930" y="5923912"/>
                <a:ext cx="356145" cy="46990"/>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44" name="正方形/長方形 143"/>
              <p:cNvSpPr/>
              <p:nvPr/>
            </p:nvSpPr>
            <p:spPr>
              <a:xfrm>
                <a:off x="1640031" y="4646404"/>
                <a:ext cx="360046" cy="45719"/>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45" name="正方形/長方形 144"/>
              <p:cNvSpPr/>
              <p:nvPr/>
            </p:nvSpPr>
            <p:spPr>
              <a:xfrm>
                <a:off x="1640032" y="4869179"/>
                <a:ext cx="360046" cy="360045"/>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46" name="正方形/長方形 145"/>
              <p:cNvSpPr/>
              <p:nvPr/>
            </p:nvSpPr>
            <p:spPr>
              <a:xfrm>
                <a:off x="1643930" y="2994853"/>
                <a:ext cx="358096" cy="49971"/>
              </a:xfrm>
              <a:prstGeom prst="rect">
                <a:avLst/>
              </a:prstGeom>
              <a:grp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47" name="正方形/長方形 146"/>
              <p:cNvSpPr/>
              <p:nvPr/>
            </p:nvSpPr>
            <p:spPr>
              <a:xfrm>
                <a:off x="1640032" y="5589269"/>
                <a:ext cx="356145" cy="45719"/>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48" name="正方形/長方形 147"/>
              <p:cNvSpPr/>
              <p:nvPr/>
            </p:nvSpPr>
            <p:spPr>
              <a:xfrm>
                <a:off x="1640031" y="4514651"/>
                <a:ext cx="360046" cy="45719"/>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grpSp>
        <p:grpSp>
          <p:nvGrpSpPr>
            <p:cNvPr id="83" name="グループ化 82"/>
            <p:cNvGrpSpPr/>
            <p:nvPr/>
          </p:nvGrpSpPr>
          <p:grpSpPr>
            <a:xfrm>
              <a:off x="7117852" y="5466267"/>
              <a:ext cx="293426" cy="1026895"/>
              <a:chOff x="1640030" y="2580682"/>
              <a:chExt cx="361996" cy="3551621"/>
            </a:xfrm>
            <a:solidFill>
              <a:schemeClr val="bg1"/>
            </a:solidFill>
          </p:grpSpPr>
          <p:sp>
            <p:nvSpPr>
              <p:cNvPr id="122" name="円/楕円 121"/>
              <p:cNvSpPr/>
              <p:nvPr/>
            </p:nvSpPr>
            <p:spPr>
              <a:xfrm>
                <a:off x="1731991" y="2708910"/>
                <a:ext cx="180024" cy="720090"/>
              </a:xfrm>
              <a:prstGeom prst="ellipse">
                <a:avLst/>
              </a:prstGeom>
              <a:solidFill>
                <a:srgbClr val="0000FF"/>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23" name="角丸四角形 122"/>
              <p:cNvSpPr/>
              <p:nvPr/>
            </p:nvSpPr>
            <p:spPr>
              <a:xfrm>
                <a:off x="1640031" y="3251943"/>
                <a:ext cx="360045" cy="2880360"/>
              </a:xfrm>
              <a:prstGeom prst="roundRect">
                <a:avLst>
                  <a:gd name="adj" fmla="val 35834"/>
                </a:avLst>
              </a:prstGeom>
              <a:gradFill flip="none" rotWithShape="1">
                <a:gsLst>
                  <a:gs pos="0">
                    <a:srgbClr val="0000FF"/>
                  </a:gs>
                  <a:gs pos="16000">
                    <a:schemeClr val="bg1"/>
                  </a:gs>
                  <a:gs pos="13000">
                    <a:srgbClr val="0000FF"/>
                  </a:gs>
                  <a:gs pos="100000">
                    <a:schemeClr val="bg1"/>
                  </a:gs>
                </a:gsLst>
                <a:lin ang="5400000" scaled="1"/>
                <a:tileRect/>
              </a:gra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24" name="角丸四角形 123"/>
              <p:cNvSpPr/>
              <p:nvPr/>
            </p:nvSpPr>
            <p:spPr>
              <a:xfrm>
                <a:off x="1640030" y="2580682"/>
                <a:ext cx="360046" cy="623113"/>
              </a:xfrm>
              <a:prstGeom prst="roundRect">
                <a:avLst>
                  <a:gd name="adj" fmla="val 35835"/>
                </a:avLst>
              </a:prstGeom>
              <a:gradFill>
                <a:gsLst>
                  <a:gs pos="0">
                    <a:srgbClr val="0000FF"/>
                  </a:gs>
                  <a:gs pos="10000">
                    <a:schemeClr val="bg1"/>
                  </a:gs>
                  <a:gs pos="8000">
                    <a:schemeClr val="accent1">
                      <a:shade val="67500"/>
                      <a:satMod val="115000"/>
                    </a:schemeClr>
                  </a:gs>
                  <a:gs pos="100000">
                    <a:schemeClr val="bg1"/>
                  </a:gs>
                </a:gsLst>
                <a:lin ang="16200000" scaled="1"/>
              </a:gra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25" name="正方形/長方形 124"/>
              <p:cNvSpPr/>
              <p:nvPr/>
            </p:nvSpPr>
            <p:spPr>
              <a:xfrm>
                <a:off x="1646854" y="2780904"/>
                <a:ext cx="352247" cy="297699"/>
              </a:xfrm>
              <a:prstGeom prst="rect">
                <a:avLst/>
              </a:prstGeom>
              <a:solidFill>
                <a:srgbClr val="08D029"/>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26" name="正方形/長方形 125"/>
              <p:cNvSpPr/>
              <p:nvPr/>
            </p:nvSpPr>
            <p:spPr>
              <a:xfrm>
                <a:off x="1646854" y="5257361"/>
                <a:ext cx="352247" cy="45719"/>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27" name="正方形/長方形 126"/>
              <p:cNvSpPr/>
              <p:nvPr/>
            </p:nvSpPr>
            <p:spPr>
              <a:xfrm>
                <a:off x="1643930" y="5533874"/>
                <a:ext cx="356146" cy="46990"/>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28" name="正方形/長方形 127"/>
              <p:cNvSpPr/>
              <p:nvPr/>
            </p:nvSpPr>
            <p:spPr>
              <a:xfrm>
                <a:off x="1640030" y="3792411"/>
                <a:ext cx="360046" cy="45719"/>
              </a:xfrm>
              <a:prstGeom prst="rect">
                <a:avLst/>
              </a:prstGeom>
              <a:grp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29" name="正方形/長方形 128"/>
              <p:cNvSpPr/>
              <p:nvPr/>
            </p:nvSpPr>
            <p:spPr>
              <a:xfrm>
                <a:off x="1640031" y="4646404"/>
                <a:ext cx="360046" cy="45719"/>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30" name="正方形/長方形 129"/>
              <p:cNvSpPr/>
              <p:nvPr/>
            </p:nvSpPr>
            <p:spPr>
              <a:xfrm>
                <a:off x="1640032" y="4869179"/>
                <a:ext cx="360046" cy="360045"/>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31" name="正方形/長方形 130"/>
              <p:cNvSpPr/>
              <p:nvPr/>
            </p:nvSpPr>
            <p:spPr>
              <a:xfrm>
                <a:off x="1643930" y="2994853"/>
                <a:ext cx="358096" cy="49970"/>
              </a:xfrm>
              <a:prstGeom prst="rect">
                <a:avLst/>
              </a:prstGeom>
              <a:grp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32" name="正方形/長方形 131"/>
              <p:cNvSpPr/>
              <p:nvPr/>
            </p:nvSpPr>
            <p:spPr>
              <a:xfrm>
                <a:off x="1640031" y="3982262"/>
                <a:ext cx="360046" cy="578113"/>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grpSp>
        <p:grpSp>
          <p:nvGrpSpPr>
            <p:cNvPr id="84" name="グループ化 83"/>
            <p:cNvGrpSpPr/>
            <p:nvPr/>
          </p:nvGrpSpPr>
          <p:grpSpPr>
            <a:xfrm>
              <a:off x="7550161" y="5009195"/>
              <a:ext cx="293774" cy="1462202"/>
              <a:chOff x="6881218" y="4597463"/>
              <a:chExt cx="293774" cy="1608422"/>
            </a:xfrm>
          </p:grpSpPr>
          <p:grpSp>
            <p:nvGrpSpPr>
              <p:cNvPr id="108" name="グループ化 107"/>
              <p:cNvGrpSpPr/>
              <p:nvPr/>
            </p:nvGrpSpPr>
            <p:grpSpPr>
              <a:xfrm>
                <a:off x="6881218" y="4597463"/>
                <a:ext cx="293774" cy="1608422"/>
                <a:chOff x="1639601" y="1403571"/>
                <a:chExt cx="362425" cy="4728732"/>
              </a:xfrm>
              <a:solidFill>
                <a:schemeClr val="bg1"/>
              </a:solidFill>
            </p:grpSpPr>
            <p:sp>
              <p:nvSpPr>
                <p:cNvPr id="110" name="円/楕円 109"/>
                <p:cNvSpPr/>
                <p:nvPr/>
              </p:nvSpPr>
              <p:spPr>
                <a:xfrm>
                  <a:off x="1731991" y="2708910"/>
                  <a:ext cx="180024" cy="720090"/>
                </a:xfrm>
                <a:prstGeom prst="ellipse">
                  <a:avLst/>
                </a:prstGeom>
                <a:solidFill>
                  <a:srgbClr val="0000FF"/>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11" name="角丸四角形 110"/>
                <p:cNvSpPr/>
                <p:nvPr/>
              </p:nvSpPr>
              <p:spPr>
                <a:xfrm>
                  <a:off x="1640031" y="3251943"/>
                  <a:ext cx="360045" cy="2880360"/>
                </a:xfrm>
                <a:prstGeom prst="roundRect">
                  <a:avLst>
                    <a:gd name="adj" fmla="val 35834"/>
                  </a:avLst>
                </a:prstGeom>
                <a:gradFill flip="none" rotWithShape="1">
                  <a:gsLst>
                    <a:gs pos="0">
                      <a:srgbClr val="0000FF"/>
                    </a:gs>
                    <a:gs pos="16000">
                      <a:schemeClr val="bg1"/>
                    </a:gs>
                    <a:gs pos="13000">
                      <a:srgbClr val="0000FF"/>
                    </a:gs>
                    <a:gs pos="100000">
                      <a:schemeClr val="bg1"/>
                    </a:gs>
                  </a:gsLst>
                  <a:lin ang="5400000" scaled="1"/>
                  <a:tileRect/>
                </a:gra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12" name="角丸四角形 111"/>
                <p:cNvSpPr/>
                <p:nvPr/>
              </p:nvSpPr>
              <p:spPr>
                <a:xfrm>
                  <a:off x="1640030" y="1403571"/>
                  <a:ext cx="360045" cy="1800225"/>
                </a:xfrm>
                <a:prstGeom prst="roundRect">
                  <a:avLst>
                    <a:gd name="adj" fmla="val 35835"/>
                  </a:avLst>
                </a:prstGeom>
                <a:gradFill>
                  <a:gsLst>
                    <a:gs pos="0">
                      <a:srgbClr val="0000FF"/>
                    </a:gs>
                    <a:gs pos="10000">
                      <a:schemeClr val="bg1"/>
                    </a:gs>
                    <a:gs pos="8000">
                      <a:schemeClr val="accent1">
                        <a:shade val="67500"/>
                        <a:satMod val="115000"/>
                      </a:schemeClr>
                    </a:gs>
                    <a:gs pos="100000">
                      <a:schemeClr val="bg1"/>
                    </a:gs>
                  </a:gsLst>
                  <a:lin ang="16200000" scaled="1"/>
                </a:gra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13" name="正方形/長方形 112"/>
                <p:cNvSpPr/>
                <p:nvPr/>
              </p:nvSpPr>
              <p:spPr>
                <a:xfrm>
                  <a:off x="1643930" y="1667932"/>
                  <a:ext cx="352245" cy="49971"/>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14" name="正方形/長方形 113"/>
                <p:cNvSpPr/>
                <p:nvPr/>
              </p:nvSpPr>
              <p:spPr>
                <a:xfrm>
                  <a:off x="1640030" y="2034539"/>
                  <a:ext cx="356145" cy="160813"/>
                </a:xfrm>
                <a:prstGeom prst="rect">
                  <a:avLst/>
                </a:prstGeom>
                <a:grp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15" name="正方形/長方形 114"/>
                <p:cNvSpPr/>
                <p:nvPr/>
              </p:nvSpPr>
              <p:spPr>
                <a:xfrm>
                  <a:off x="1639601" y="1937578"/>
                  <a:ext cx="360474" cy="46990"/>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16" name="正方形/長方形 115"/>
                <p:cNvSpPr/>
                <p:nvPr/>
              </p:nvSpPr>
              <p:spPr>
                <a:xfrm>
                  <a:off x="1641980" y="2232534"/>
                  <a:ext cx="360046" cy="202612"/>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17" name="正方形/長方形 116"/>
                <p:cNvSpPr/>
                <p:nvPr/>
              </p:nvSpPr>
              <p:spPr>
                <a:xfrm>
                  <a:off x="1646854" y="5257361"/>
                  <a:ext cx="352247" cy="45719"/>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18" name="正方形/長方形 117"/>
                <p:cNvSpPr/>
                <p:nvPr/>
              </p:nvSpPr>
              <p:spPr>
                <a:xfrm>
                  <a:off x="1640030" y="3792411"/>
                  <a:ext cx="360046" cy="45719"/>
                </a:xfrm>
                <a:prstGeom prst="rect">
                  <a:avLst/>
                </a:prstGeom>
                <a:grp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19" name="正方形/長方形 118"/>
                <p:cNvSpPr/>
                <p:nvPr/>
              </p:nvSpPr>
              <p:spPr>
                <a:xfrm>
                  <a:off x="1640031" y="4646404"/>
                  <a:ext cx="360046" cy="45719"/>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20" name="正方形/長方形 119"/>
                <p:cNvSpPr/>
                <p:nvPr/>
              </p:nvSpPr>
              <p:spPr>
                <a:xfrm>
                  <a:off x="1640032" y="5589269"/>
                  <a:ext cx="356145" cy="45719"/>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21" name="正方形/長方形 120"/>
                <p:cNvSpPr/>
                <p:nvPr/>
              </p:nvSpPr>
              <p:spPr>
                <a:xfrm>
                  <a:off x="1640031" y="4514651"/>
                  <a:ext cx="360046" cy="45719"/>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grpSp>
          <p:sp>
            <p:nvSpPr>
              <p:cNvPr id="109" name="正方形/長方形 108"/>
              <p:cNvSpPr/>
              <p:nvPr/>
            </p:nvSpPr>
            <p:spPr>
              <a:xfrm>
                <a:off x="6883146" y="5774427"/>
                <a:ext cx="291845" cy="335186"/>
              </a:xfrm>
              <a:prstGeom prst="rect">
                <a:avLst/>
              </a:prstGeom>
              <a:solidFill>
                <a:srgbClr val="08D029"/>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grpSp>
        <p:grpSp>
          <p:nvGrpSpPr>
            <p:cNvPr id="85" name="グループ化 84"/>
            <p:cNvGrpSpPr/>
            <p:nvPr/>
          </p:nvGrpSpPr>
          <p:grpSpPr>
            <a:xfrm>
              <a:off x="6694468" y="3939438"/>
              <a:ext cx="299193" cy="2531015"/>
              <a:chOff x="6694468" y="3939438"/>
              <a:chExt cx="299193" cy="2531015"/>
            </a:xfrm>
          </p:grpSpPr>
          <p:grpSp>
            <p:nvGrpSpPr>
              <p:cNvPr id="86" name="グループ化 85"/>
              <p:cNvGrpSpPr/>
              <p:nvPr/>
            </p:nvGrpSpPr>
            <p:grpSpPr>
              <a:xfrm>
                <a:off x="6694468" y="3939438"/>
                <a:ext cx="293427" cy="2531015"/>
                <a:chOff x="7307748" y="3434358"/>
                <a:chExt cx="293427" cy="2784116"/>
              </a:xfrm>
            </p:grpSpPr>
            <p:grpSp>
              <p:nvGrpSpPr>
                <p:cNvPr id="88" name="グループ化 87"/>
                <p:cNvGrpSpPr/>
                <p:nvPr/>
              </p:nvGrpSpPr>
              <p:grpSpPr>
                <a:xfrm>
                  <a:off x="7307748" y="3434358"/>
                  <a:ext cx="293426" cy="2784116"/>
                  <a:chOff x="1640030" y="1403571"/>
                  <a:chExt cx="361996" cy="4728732"/>
                </a:xfrm>
                <a:solidFill>
                  <a:schemeClr val="bg1"/>
                </a:solidFill>
              </p:grpSpPr>
              <p:sp>
                <p:nvSpPr>
                  <p:cNvPr id="92" name="円/楕円 91"/>
                  <p:cNvSpPr/>
                  <p:nvPr/>
                </p:nvSpPr>
                <p:spPr>
                  <a:xfrm>
                    <a:off x="1731991" y="2708910"/>
                    <a:ext cx="180024" cy="720090"/>
                  </a:xfrm>
                  <a:prstGeom prst="ellipse">
                    <a:avLst/>
                  </a:prstGeom>
                  <a:solidFill>
                    <a:srgbClr val="0000FF"/>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93" name="角丸四角形 92"/>
                  <p:cNvSpPr/>
                  <p:nvPr/>
                </p:nvSpPr>
                <p:spPr>
                  <a:xfrm>
                    <a:off x="1640031" y="3251943"/>
                    <a:ext cx="360045" cy="2880360"/>
                  </a:xfrm>
                  <a:prstGeom prst="roundRect">
                    <a:avLst>
                      <a:gd name="adj" fmla="val 35834"/>
                    </a:avLst>
                  </a:prstGeom>
                  <a:gradFill flip="none" rotWithShape="1">
                    <a:gsLst>
                      <a:gs pos="0">
                        <a:srgbClr val="0000FF"/>
                      </a:gs>
                      <a:gs pos="13000">
                        <a:schemeClr val="bg1"/>
                      </a:gs>
                      <a:gs pos="6000">
                        <a:srgbClr val="0000FF"/>
                      </a:gs>
                      <a:gs pos="100000">
                        <a:schemeClr val="bg1"/>
                      </a:gs>
                    </a:gsLst>
                    <a:lin ang="5400000" scaled="1"/>
                    <a:tileRect/>
                  </a:gra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94" name="角丸四角形 93"/>
                  <p:cNvSpPr/>
                  <p:nvPr/>
                </p:nvSpPr>
                <p:spPr>
                  <a:xfrm>
                    <a:off x="1640030" y="1403571"/>
                    <a:ext cx="360045" cy="1800225"/>
                  </a:xfrm>
                  <a:prstGeom prst="roundRect">
                    <a:avLst>
                      <a:gd name="adj" fmla="val 35835"/>
                    </a:avLst>
                  </a:prstGeom>
                  <a:gradFill>
                    <a:gsLst>
                      <a:gs pos="0">
                        <a:srgbClr val="0000FF"/>
                      </a:gs>
                      <a:gs pos="10000">
                        <a:schemeClr val="bg1"/>
                      </a:gs>
                      <a:gs pos="8000">
                        <a:schemeClr val="accent1">
                          <a:shade val="67500"/>
                          <a:satMod val="115000"/>
                        </a:schemeClr>
                      </a:gs>
                      <a:gs pos="100000">
                        <a:schemeClr val="bg1"/>
                      </a:gs>
                    </a:gsLst>
                    <a:lin ang="16200000" scaled="1"/>
                  </a:gra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95" name="正方形/長方形 94"/>
                  <p:cNvSpPr/>
                  <p:nvPr/>
                </p:nvSpPr>
                <p:spPr>
                  <a:xfrm>
                    <a:off x="1643930" y="1667932"/>
                    <a:ext cx="352245" cy="49971"/>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96" name="正方形/長方形 95"/>
                  <p:cNvSpPr/>
                  <p:nvPr/>
                </p:nvSpPr>
                <p:spPr>
                  <a:xfrm>
                    <a:off x="1640030" y="2034539"/>
                    <a:ext cx="356145" cy="160813"/>
                  </a:xfrm>
                  <a:prstGeom prst="rect">
                    <a:avLst/>
                  </a:prstGeom>
                  <a:grp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97" name="正方形/長方形 96"/>
                  <p:cNvSpPr/>
                  <p:nvPr/>
                </p:nvSpPr>
                <p:spPr>
                  <a:xfrm>
                    <a:off x="1641980" y="1717903"/>
                    <a:ext cx="360046" cy="405227"/>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98" name="正方形/長方形 97"/>
                  <p:cNvSpPr/>
                  <p:nvPr/>
                </p:nvSpPr>
                <p:spPr>
                  <a:xfrm>
                    <a:off x="1643930" y="2704658"/>
                    <a:ext cx="358096" cy="49971"/>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99" name="正方形/長方形 98"/>
                  <p:cNvSpPr/>
                  <p:nvPr/>
                </p:nvSpPr>
                <p:spPr>
                  <a:xfrm>
                    <a:off x="1640030" y="3427729"/>
                    <a:ext cx="360045" cy="139059"/>
                  </a:xfrm>
                  <a:prstGeom prst="rect">
                    <a:avLst/>
                  </a:prstGeom>
                  <a:solidFill>
                    <a:srgbClr val="08D029"/>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00" name="正方形/長方形 99"/>
                  <p:cNvSpPr/>
                  <p:nvPr/>
                </p:nvSpPr>
                <p:spPr>
                  <a:xfrm>
                    <a:off x="1646854" y="5257361"/>
                    <a:ext cx="352247" cy="45719"/>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01" name="正方形/長方形 100"/>
                  <p:cNvSpPr/>
                  <p:nvPr/>
                </p:nvSpPr>
                <p:spPr>
                  <a:xfrm>
                    <a:off x="1643930" y="5923912"/>
                    <a:ext cx="356145" cy="46990"/>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02" name="正方形/長方形 101"/>
                  <p:cNvSpPr/>
                  <p:nvPr/>
                </p:nvSpPr>
                <p:spPr>
                  <a:xfrm>
                    <a:off x="1640030" y="3792411"/>
                    <a:ext cx="360046" cy="45719"/>
                  </a:xfrm>
                  <a:prstGeom prst="rect">
                    <a:avLst/>
                  </a:prstGeom>
                  <a:grp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03" name="正方形/長方形 102"/>
                  <p:cNvSpPr/>
                  <p:nvPr/>
                </p:nvSpPr>
                <p:spPr>
                  <a:xfrm>
                    <a:off x="1640031" y="4646404"/>
                    <a:ext cx="360046" cy="45719"/>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04" name="正方形/長方形 103"/>
                  <p:cNvSpPr/>
                  <p:nvPr/>
                </p:nvSpPr>
                <p:spPr>
                  <a:xfrm>
                    <a:off x="1640032" y="4759134"/>
                    <a:ext cx="360046" cy="470090"/>
                  </a:xfrm>
                  <a:prstGeom prst="rect">
                    <a:avLst/>
                  </a:prstGeom>
                  <a:solidFill>
                    <a:schemeClr val="tx1">
                      <a:lumMod val="75000"/>
                      <a:lumOff val="2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05" name="正方形/長方形 104"/>
                  <p:cNvSpPr/>
                  <p:nvPr/>
                </p:nvSpPr>
                <p:spPr>
                  <a:xfrm>
                    <a:off x="1643930" y="2994853"/>
                    <a:ext cx="358096" cy="49971"/>
                  </a:xfrm>
                  <a:prstGeom prst="rect">
                    <a:avLst/>
                  </a:prstGeom>
                  <a:grp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06" name="正方形/長方形 105"/>
                  <p:cNvSpPr/>
                  <p:nvPr/>
                </p:nvSpPr>
                <p:spPr>
                  <a:xfrm>
                    <a:off x="1640032" y="5589269"/>
                    <a:ext cx="356145" cy="45719"/>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107" name="正方形/長方形 106"/>
                  <p:cNvSpPr/>
                  <p:nvPr/>
                </p:nvSpPr>
                <p:spPr>
                  <a:xfrm>
                    <a:off x="1640031" y="4514651"/>
                    <a:ext cx="360046" cy="45719"/>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grpSp>
            <p:sp>
              <p:nvSpPr>
                <p:cNvPr id="89" name="正方形/長方形 88"/>
                <p:cNvSpPr/>
                <p:nvPr/>
              </p:nvSpPr>
              <p:spPr>
                <a:xfrm>
                  <a:off x="7309329" y="4031972"/>
                  <a:ext cx="291845" cy="160778"/>
                </a:xfrm>
                <a:prstGeom prst="rect">
                  <a:avLst/>
                </a:prstGeom>
                <a:solidFill>
                  <a:schemeClr val="bg1">
                    <a:lumMod val="50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90" name="正方形/長方形 89"/>
                <p:cNvSpPr/>
                <p:nvPr/>
              </p:nvSpPr>
              <p:spPr>
                <a:xfrm>
                  <a:off x="7309329" y="5037741"/>
                  <a:ext cx="291846" cy="20416"/>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sp>
              <p:nvSpPr>
                <p:cNvPr id="91" name="正方形/長方形 90"/>
                <p:cNvSpPr/>
                <p:nvPr/>
              </p:nvSpPr>
              <p:spPr>
                <a:xfrm>
                  <a:off x="7309329" y="4978907"/>
                  <a:ext cx="291846" cy="20416"/>
                </a:xfrm>
                <a:prstGeom prst="rect">
                  <a:avLst/>
                </a:prstGeom>
                <a:solidFill>
                  <a:schemeClr val="tx1">
                    <a:lumMod val="65000"/>
                    <a:lumOff val="35000"/>
                  </a:schemeClr>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grpSp>
          <p:sp>
            <p:nvSpPr>
              <p:cNvPr id="87" name="正方形/長方形 86"/>
              <p:cNvSpPr/>
              <p:nvPr/>
            </p:nvSpPr>
            <p:spPr>
              <a:xfrm>
                <a:off x="6701816" y="4729438"/>
                <a:ext cx="291845" cy="74430"/>
              </a:xfrm>
              <a:prstGeom prst="rect">
                <a:avLst/>
              </a:prstGeom>
              <a:solidFill>
                <a:srgbClr val="08D029"/>
              </a:solidFill>
              <a:ln w="19050"/>
            </p:spPr>
            <p:style>
              <a:lnRef idx="1">
                <a:schemeClr val="dk1"/>
              </a:lnRef>
              <a:fillRef idx="1003">
                <a:schemeClr val="dk2"/>
              </a:fillRef>
              <a:effectRef idx="2">
                <a:schemeClr val="dk1"/>
              </a:effectRef>
              <a:fontRef idx="minor">
                <a:schemeClr val="lt1"/>
              </a:fontRef>
            </p:style>
            <p:txBody>
              <a:bodyPr rtlCol="0" anchor="ctr"/>
              <a:lstStyle/>
              <a:p>
                <a:pPr algn="ctr"/>
                <a:endParaRPr kumimoji="1" lang="ja-JP" altLang="en-US"/>
              </a:p>
            </p:txBody>
          </p:sp>
        </p:grpSp>
      </p:grpSp>
      <p:cxnSp>
        <p:nvCxnSpPr>
          <p:cNvPr id="11" name="曲線コネクタ 10"/>
          <p:cNvCxnSpPr/>
          <p:nvPr/>
        </p:nvCxnSpPr>
        <p:spPr>
          <a:xfrm rot="10800000" flipV="1">
            <a:off x="1242982" y="2074351"/>
            <a:ext cx="467151" cy="1519104"/>
          </a:xfrm>
          <a:prstGeom prst="curvedConnector2">
            <a:avLst/>
          </a:prstGeom>
          <a:ln>
            <a:solidFill>
              <a:srgbClr val="08D029"/>
            </a:solidFill>
            <a:tailEnd type="arrow"/>
          </a:ln>
        </p:spPr>
        <p:style>
          <a:lnRef idx="3">
            <a:schemeClr val="accent3"/>
          </a:lnRef>
          <a:fillRef idx="0">
            <a:schemeClr val="accent3"/>
          </a:fillRef>
          <a:effectRef idx="2">
            <a:schemeClr val="accent3"/>
          </a:effectRef>
          <a:fontRef idx="minor">
            <a:schemeClr val="tx1"/>
          </a:fontRef>
        </p:style>
      </p:cxnSp>
      <p:cxnSp>
        <p:nvCxnSpPr>
          <p:cNvPr id="167" name="曲線コネクタ 166"/>
          <p:cNvCxnSpPr/>
          <p:nvPr/>
        </p:nvCxnSpPr>
        <p:spPr>
          <a:xfrm>
            <a:off x="3360685" y="2979655"/>
            <a:ext cx="627090" cy="650370"/>
          </a:xfrm>
          <a:prstGeom prst="curvedConnector2">
            <a:avLst/>
          </a:prstGeom>
          <a:ln>
            <a:solidFill>
              <a:srgbClr val="08D029"/>
            </a:solidFill>
            <a:tailEnd type="arrow"/>
          </a:ln>
        </p:spPr>
        <p:style>
          <a:lnRef idx="3">
            <a:schemeClr val="accent3"/>
          </a:lnRef>
          <a:fillRef idx="0">
            <a:schemeClr val="accent3"/>
          </a:fillRef>
          <a:effectRef idx="2">
            <a:schemeClr val="accent3"/>
          </a:effectRef>
          <a:fontRef idx="minor">
            <a:schemeClr val="tx1"/>
          </a:fontRef>
        </p:style>
      </p:cxnSp>
      <p:cxnSp>
        <p:nvCxnSpPr>
          <p:cNvPr id="168" name="曲線コネクタ 167"/>
          <p:cNvCxnSpPr/>
          <p:nvPr/>
        </p:nvCxnSpPr>
        <p:spPr>
          <a:xfrm rot="10800000" flipV="1">
            <a:off x="1898519" y="2635990"/>
            <a:ext cx="288889" cy="937711"/>
          </a:xfrm>
          <a:prstGeom prst="curvedConnector2">
            <a:avLst/>
          </a:prstGeom>
          <a:ln>
            <a:solidFill>
              <a:srgbClr val="08D029"/>
            </a:solidFill>
            <a:tailEnd type="arrow"/>
          </a:ln>
        </p:spPr>
        <p:style>
          <a:lnRef idx="3">
            <a:schemeClr val="accent3"/>
          </a:lnRef>
          <a:fillRef idx="0">
            <a:schemeClr val="accent3"/>
          </a:fillRef>
          <a:effectRef idx="2">
            <a:schemeClr val="accent3"/>
          </a:effectRef>
          <a:fontRef idx="minor">
            <a:schemeClr val="tx1"/>
          </a:fontRef>
        </p:style>
      </p:cxnSp>
      <p:cxnSp>
        <p:nvCxnSpPr>
          <p:cNvPr id="169" name="曲線コネクタ 168"/>
          <p:cNvCxnSpPr>
            <a:cxnSpLocks/>
            <a:stCxn id="99" idx="3"/>
          </p:cNvCxnSpPr>
          <p:nvPr/>
        </p:nvCxnSpPr>
        <p:spPr>
          <a:xfrm>
            <a:off x="2714708" y="2415323"/>
            <a:ext cx="259239" cy="1150456"/>
          </a:xfrm>
          <a:prstGeom prst="curvedConnector2">
            <a:avLst/>
          </a:prstGeom>
          <a:ln>
            <a:solidFill>
              <a:srgbClr val="08D029"/>
            </a:solidFill>
            <a:tailEnd type="arrow"/>
          </a:ln>
        </p:spPr>
        <p:style>
          <a:lnRef idx="3">
            <a:schemeClr val="accent3"/>
          </a:lnRef>
          <a:fillRef idx="0">
            <a:schemeClr val="accent3"/>
          </a:fillRef>
          <a:effectRef idx="2">
            <a:schemeClr val="accent3"/>
          </a:effectRef>
          <a:fontRef idx="minor">
            <a:schemeClr val="tx1"/>
          </a:fontRef>
        </p:style>
      </p:cxnSp>
      <p:sp>
        <p:nvSpPr>
          <p:cNvPr id="23" name="テキスト ボックス 22"/>
          <p:cNvSpPr txBox="1"/>
          <p:nvPr/>
        </p:nvSpPr>
        <p:spPr>
          <a:xfrm>
            <a:off x="7118889" y="5182618"/>
            <a:ext cx="496619" cy="307777"/>
          </a:xfrm>
          <a:prstGeom prst="rect">
            <a:avLst/>
          </a:prstGeom>
          <a:noFill/>
        </p:spPr>
        <p:txBody>
          <a:bodyPr wrap="square" rtlCol="0">
            <a:spAutoFit/>
          </a:bodyPr>
          <a:lstStyle/>
          <a:p>
            <a:r>
              <a:rPr lang="en-US" altLang="ja-JP" sz="1400" dirty="0"/>
              <a:t>200</a:t>
            </a:r>
            <a:endParaRPr kumimoji="1" lang="ja-JP" altLang="en-US" sz="1400" dirty="0"/>
          </a:p>
        </p:txBody>
      </p:sp>
      <p:sp>
        <p:nvSpPr>
          <p:cNvPr id="24" name="テキスト ボックス 23"/>
          <p:cNvSpPr txBox="1"/>
          <p:nvPr/>
        </p:nvSpPr>
        <p:spPr>
          <a:xfrm>
            <a:off x="7097098" y="2482630"/>
            <a:ext cx="631904" cy="307777"/>
          </a:xfrm>
          <a:prstGeom prst="rect">
            <a:avLst/>
          </a:prstGeom>
          <a:noFill/>
        </p:spPr>
        <p:txBody>
          <a:bodyPr wrap="none" rtlCol="0">
            <a:spAutoFit/>
          </a:bodyPr>
          <a:lstStyle/>
          <a:p>
            <a:r>
              <a:rPr lang="en-US" altLang="ja-JP" sz="1400" dirty="0"/>
              <a:t>8,000</a:t>
            </a:r>
            <a:endParaRPr kumimoji="1" lang="ja-JP" altLang="en-US" sz="1400" dirty="0"/>
          </a:p>
        </p:txBody>
      </p:sp>
      <p:sp>
        <p:nvSpPr>
          <p:cNvPr id="5" name="テキスト ボックス 4"/>
          <p:cNvSpPr txBox="1"/>
          <p:nvPr/>
        </p:nvSpPr>
        <p:spPr>
          <a:xfrm>
            <a:off x="5183937" y="1321577"/>
            <a:ext cx="2108269" cy="400110"/>
          </a:xfrm>
          <a:prstGeom prst="rect">
            <a:avLst/>
          </a:prstGeom>
          <a:noFill/>
          <a:ln>
            <a:solidFill>
              <a:schemeClr val="tx1"/>
            </a:solidFill>
          </a:ln>
        </p:spPr>
        <p:txBody>
          <a:bodyPr wrap="none" rtlCol="0">
            <a:spAutoFit/>
          </a:bodyPr>
          <a:lstStyle/>
          <a:p>
            <a:pPr algn="ctr"/>
            <a:r>
              <a:rPr kumimoji="1" lang="en-US" altLang="ja-JP" sz="2000" dirty="0"/>
              <a:t>Northern Blotting</a:t>
            </a:r>
            <a:endParaRPr kumimoji="1" lang="ja-JP" altLang="en-US" sz="2000" dirty="0"/>
          </a:p>
        </p:txBody>
      </p:sp>
      <p:pic>
        <p:nvPicPr>
          <p:cNvPr id="13" name="図 12"/>
          <p:cNvPicPr>
            <a:picLocks noChangeAspect="1"/>
          </p:cNvPicPr>
          <p:nvPr/>
        </p:nvPicPr>
        <p:blipFill rotWithShape="1">
          <a:blip r:embed="rId2" cstate="print">
            <a:extLst>
              <a:ext uri="{28A0092B-C50C-407E-A947-70E740481C1C}">
                <a14:useLocalDpi xmlns:a14="http://schemas.microsoft.com/office/drawing/2010/main" val="0"/>
              </a:ext>
            </a:extLst>
          </a:blip>
          <a:srcRect t="-125" r="32411" b="249"/>
          <a:stretch/>
        </p:blipFill>
        <p:spPr>
          <a:xfrm>
            <a:off x="5439491" y="6065378"/>
            <a:ext cx="1700770" cy="355176"/>
          </a:xfrm>
          <a:prstGeom prst="rect">
            <a:avLst/>
          </a:prstGeom>
          <a:ln w="19050">
            <a:solidFill>
              <a:schemeClr val="tx1"/>
            </a:solidFill>
          </a:ln>
        </p:spPr>
      </p:pic>
      <p:sp>
        <p:nvSpPr>
          <p:cNvPr id="14" name="テキスト ボックス 13"/>
          <p:cNvSpPr txBox="1"/>
          <p:nvPr/>
        </p:nvSpPr>
        <p:spPr>
          <a:xfrm>
            <a:off x="7903785" y="3886908"/>
            <a:ext cx="118982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kumimoji="1" lang="en-US" altLang="ja-JP" sz="2400" dirty="0"/>
              <a:t>HSATII</a:t>
            </a:r>
            <a:endParaRPr kumimoji="1" lang="ja-JP" altLang="en-US" sz="2400" dirty="0"/>
          </a:p>
        </p:txBody>
      </p:sp>
      <p:sp>
        <p:nvSpPr>
          <p:cNvPr id="15" name="テキスト ボックス 14"/>
          <p:cNvSpPr txBox="1"/>
          <p:nvPr/>
        </p:nvSpPr>
        <p:spPr>
          <a:xfrm>
            <a:off x="7774588" y="6015596"/>
            <a:ext cx="1353717" cy="369332"/>
          </a:xfrm>
          <a:prstGeom prst="rect">
            <a:avLst/>
          </a:prstGeom>
          <a:noFill/>
        </p:spPr>
        <p:txBody>
          <a:bodyPr wrap="square" rtlCol="0">
            <a:spAutoFit/>
          </a:bodyPr>
          <a:lstStyle/>
          <a:p>
            <a:r>
              <a:rPr lang="en-US" altLang="ja-JP" dirty="0"/>
              <a:t>β-ACTIN</a:t>
            </a:r>
            <a:endParaRPr kumimoji="1" lang="ja-JP" altLang="en-US" dirty="0"/>
          </a:p>
        </p:txBody>
      </p:sp>
      <p:sp>
        <p:nvSpPr>
          <p:cNvPr id="18" name="テキスト ボックス 17"/>
          <p:cNvSpPr txBox="1"/>
          <p:nvPr/>
        </p:nvSpPr>
        <p:spPr>
          <a:xfrm>
            <a:off x="5325508" y="1861715"/>
            <a:ext cx="1928733" cy="369332"/>
          </a:xfrm>
          <a:prstGeom prst="rect">
            <a:avLst/>
          </a:prstGeom>
          <a:noFill/>
        </p:spPr>
        <p:txBody>
          <a:bodyPr wrap="none" rtlCol="0">
            <a:spAutoFit/>
          </a:bodyPr>
          <a:lstStyle/>
          <a:p>
            <a:r>
              <a:rPr kumimoji="1" lang="en-US" altLang="ja-JP" dirty="0"/>
              <a:t> Normal  Cancer</a:t>
            </a:r>
            <a:endParaRPr kumimoji="1" lang="ja-JP" altLang="en-US" dirty="0"/>
          </a:p>
        </p:txBody>
      </p:sp>
      <p:cxnSp>
        <p:nvCxnSpPr>
          <p:cNvPr id="19" name="直線コネクタ 18"/>
          <p:cNvCxnSpPr/>
          <p:nvPr/>
        </p:nvCxnSpPr>
        <p:spPr>
          <a:xfrm>
            <a:off x="7156495" y="2765644"/>
            <a:ext cx="144016"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20" name="直線コネクタ 19"/>
          <p:cNvCxnSpPr/>
          <p:nvPr/>
        </p:nvCxnSpPr>
        <p:spPr>
          <a:xfrm>
            <a:off x="7157231" y="4290637"/>
            <a:ext cx="144016"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21" name="直線コネクタ 20"/>
          <p:cNvCxnSpPr/>
          <p:nvPr/>
        </p:nvCxnSpPr>
        <p:spPr>
          <a:xfrm>
            <a:off x="7156495" y="5463954"/>
            <a:ext cx="144016" cy="0"/>
          </a:xfrm>
          <a:prstGeom prst="line">
            <a:avLst/>
          </a:prstGeom>
          <a:effectLst/>
        </p:spPr>
        <p:style>
          <a:lnRef idx="2">
            <a:schemeClr val="dk1"/>
          </a:lnRef>
          <a:fillRef idx="0">
            <a:schemeClr val="dk1"/>
          </a:fillRef>
          <a:effectRef idx="1">
            <a:schemeClr val="dk1"/>
          </a:effectRef>
          <a:fontRef idx="minor">
            <a:schemeClr val="tx1"/>
          </a:fontRef>
        </p:style>
      </p:cxnSp>
      <p:sp>
        <p:nvSpPr>
          <p:cNvPr id="22" name="テキスト ボックス 21"/>
          <p:cNvSpPr txBox="1"/>
          <p:nvPr/>
        </p:nvSpPr>
        <p:spPr>
          <a:xfrm>
            <a:off x="7085223" y="4017240"/>
            <a:ext cx="631904" cy="307777"/>
          </a:xfrm>
          <a:prstGeom prst="rect">
            <a:avLst/>
          </a:prstGeom>
          <a:noFill/>
        </p:spPr>
        <p:txBody>
          <a:bodyPr wrap="none" rtlCol="0">
            <a:spAutoFit/>
          </a:bodyPr>
          <a:lstStyle/>
          <a:p>
            <a:r>
              <a:rPr lang="en-US" altLang="ja-JP" sz="1400" dirty="0"/>
              <a:t>1,000</a:t>
            </a:r>
            <a:endParaRPr kumimoji="1" lang="ja-JP" altLang="en-US" sz="1400" dirty="0"/>
          </a:p>
        </p:txBody>
      </p:sp>
      <p:sp>
        <p:nvSpPr>
          <p:cNvPr id="25" name="テキスト ボックス 24"/>
          <p:cNvSpPr txBox="1"/>
          <p:nvPr/>
        </p:nvSpPr>
        <p:spPr>
          <a:xfrm>
            <a:off x="7177331" y="6261061"/>
            <a:ext cx="308098" cy="307777"/>
          </a:xfrm>
          <a:prstGeom prst="rect">
            <a:avLst/>
          </a:prstGeom>
          <a:noFill/>
        </p:spPr>
        <p:txBody>
          <a:bodyPr wrap="none" rtlCol="0">
            <a:spAutoFit/>
          </a:bodyPr>
          <a:lstStyle/>
          <a:p>
            <a:r>
              <a:rPr kumimoji="1" lang="en-US" altLang="ja-JP" sz="1400" dirty="0" err="1"/>
              <a:t>nt</a:t>
            </a:r>
            <a:endParaRPr kumimoji="1" lang="ja-JP" altLang="en-US" sz="1400" dirty="0"/>
          </a:p>
        </p:txBody>
      </p:sp>
      <p:sp>
        <p:nvSpPr>
          <p:cNvPr id="26" name="テキスト ボックス 25"/>
          <p:cNvSpPr txBox="1"/>
          <p:nvPr/>
        </p:nvSpPr>
        <p:spPr>
          <a:xfrm>
            <a:off x="7093346" y="6026278"/>
            <a:ext cx="631904" cy="307777"/>
          </a:xfrm>
          <a:prstGeom prst="rect">
            <a:avLst/>
          </a:prstGeom>
          <a:noFill/>
        </p:spPr>
        <p:txBody>
          <a:bodyPr wrap="none" rtlCol="0">
            <a:spAutoFit/>
          </a:bodyPr>
          <a:lstStyle/>
          <a:p>
            <a:r>
              <a:rPr lang="en-US" altLang="ja-JP" sz="1400" dirty="0"/>
              <a:t>1,000</a:t>
            </a:r>
            <a:endParaRPr kumimoji="1" lang="ja-JP" altLang="en-US" sz="1400" dirty="0"/>
          </a:p>
        </p:txBody>
      </p:sp>
      <p:cxnSp>
        <p:nvCxnSpPr>
          <p:cNvPr id="31" name="直線コネクタ 30"/>
          <p:cNvCxnSpPr/>
          <p:nvPr/>
        </p:nvCxnSpPr>
        <p:spPr>
          <a:xfrm>
            <a:off x="7161787" y="6307649"/>
            <a:ext cx="144016" cy="0"/>
          </a:xfrm>
          <a:prstGeom prst="line">
            <a:avLst/>
          </a:prstGeom>
          <a:effectLst/>
        </p:spPr>
        <p:style>
          <a:lnRef idx="2">
            <a:schemeClr val="dk1"/>
          </a:lnRef>
          <a:fillRef idx="0">
            <a:schemeClr val="dk1"/>
          </a:fillRef>
          <a:effectRef idx="1">
            <a:schemeClr val="dk1"/>
          </a:effectRef>
          <a:fontRef idx="minor">
            <a:schemeClr val="tx1"/>
          </a:fontRef>
        </p:style>
      </p:cxn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18497" t="1302" r="37213" b="9006"/>
          <a:stretch/>
        </p:blipFill>
        <p:spPr>
          <a:xfrm flipH="1">
            <a:off x="5439490" y="2283600"/>
            <a:ext cx="1700770" cy="3565148"/>
          </a:xfrm>
          <a:prstGeom prst="rect">
            <a:avLst/>
          </a:prstGeom>
          <a:ln w="19050">
            <a:solidFill>
              <a:schemeClr val="tx1"/>
            </a:solidFill>
          </a:ln>
        </p:spPr>
      </p:pic>
      <p:sp>
        <p:nvSpPr>
          <p:cNvPr id="40" name="上下矢印 39"/>
          <p:cNvSpPr/>
          <p:nvPr/>
        </p:nvSpPr>
        <p:spPr>
          <a:xfrm>
            <a:off x="7594565" y="2882366"/>
            <a:ext cx="360045" cy="2538456"/>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 name="楕円 2"/>
          <p:cNvSpPr/>
          <p:nvPr/>
        </p:nvSpPr>
        <p:spPr>
          <a:xfrm>
            <a:off x="1152061" y="5640965"/>
            <a:ext cx="45719" cy="5064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楕円 169"/>
          <p:cNvSpPr/>
          <p:nvPr/>
        </p:nvSpPr>
        <p:spPr>
          <a:xfrm>
            <a:off x="1152061" y="5851946"/>
            <a:ext cx="45719" cy="5064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楕円 170"/>
          <p:cNvSpPr/>
          <p:nvPr/>
        </p:nvSpPr>
        <p:spPr>
          <a:xfrm>
            <a:off x="1152061" y="6076452"/>
            <a:ext cx="45719" cy="5064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1626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out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9144000" cy="90015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chorCtr="1">
            <a:normAutofit fontScale="77500" lnSpcReduction="200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ja-JP" sz="4000" dirty="0"/>
              <a:t>Satellite RNAs are difficult to correctly quantitate by real-time RT-PCR </a:t>
            </a:r>
            <a:endParaRPr lang="ja-JP" altLang="en-US" sz="4000" dirty="0"/>
          </a:p>
        </p:txBody>
      </p:sp>
      <p:cxnSp>
        <p:nvCxnSpPr>
          <p:cNvPr id="8" name="直線矢印コネクタ 7"/>
          <p:cNvCxnSpPr/>
          <p:nvPr/>
        </p:nvCxnSpPr>
        <p:spPr>
          <a:xfrm flipH="1">
            <a:off x="8815480" y="2993702"/>
            <a:ext cx="306038" cy="0"/>
          </a:xfrm>
          <a:prstGeom prst="straightConnector1">
            <a:avLst/>
          </a:prstGeom>
          <a:ln w="31750">
            <a:solidFill>
              <a:srgbClr val="7030A0"/>
            </a:solidFill>
            <a:tailEnd type="arrow"/>
          </a:ln>
        </p:spPr>
        <p:style>
          <a:lnRef idx="3">
            <a:schemeClr val="dk1"/>
          </a:lnRef>
          <a:fillRef idx="0">
            <a:schemeClr val="dk1"/>
          </a:fillRef>
          <a:effectRef idx="2">
            <a:schemeClr val="dk1"/>
          </a:effectRef>
          <a:fontRef idx="minor">
            <a:schemeClr val="tx1"/>
          </a:fontRef>
        </p:style>
      </p:cxnSp>
      <p:cxnSp>
        <p:nvCxnSpPr>
          <p:cNvPr id="10" name="直線矢印コネクタ 9"/>
          <p:cNvCxnSpPr/>
          <p:nvPr/>
        </p:nvCxnSpPr>
        <p:spPr>
          <a:xfrm flipH="1">
            <a:off x="8819803" y="3161546"/>
            <a:ext cx="306038" cy="0"/>
          </a:xfrm>
          <a:prstGeom prst="straightConnector1">
            <a:avLst/>
          </a:prstGeom>
          <a:ln w="31750">
            <a:solidFill>
              <a:srgbClr val="7030A0"/>
            </a:solidFill>
            <a:tailEnd type="arrow"/>
          </a:ln>
        </p:spPr>
        <p:style>
          <a:lnRef idx="3">
            <a:schemeClr val="dk1"/>
          </a:lnRef>
          <a:fillRef idx="0">
            <a:schemeClr val="dk1"/>
          </a:fillRef>
          <a:effectRef idx="2">
            <a:schemeClr val="dk1"/>
          </a:effectRef>
          <a:fontRef idx="minor">
            <a:schemeClr val="tx1"/>
          </a:fontRef>
        </p:style>
      </p:cxnSp>
      <p:cxnSp>
        <p:nvCxnSpPr>
          <p:cNvPr id="11" name="直線矢印コネクタ 10"/>
          <p:cNvCxnSpPr/>
          <p:nvPr/>
        </p:nvCxnSpPr>
        <p:spPr>
          <a:xfrm flipH="1">
            <a:off x="8829010" y="3367967"/>
            <a:ext cx="306038" cy="0"/>
          </a:xfrm>
          <a:prstGeom prst="straightConnector1">
            <a:avLst/>
          </a:prstGeom>
          <a:ln w="31750">
            <a:solidFill>
              <a:srgbClr val="7030A0"/>
            </a:solidFill>
            <a:tailEnd type="arrow"/>
          </a:ln>
        </p:spPr>
        <p:style>
          <a:lnRef idx="3">
            <a:schemeClr val="dk1"/>
          </a:lnRef>
          <a:fillRef idx="0">
            <a:schemeClr val="dk1"/>
          </a:fillRef>
          <a:effectRef idx="2">
            <a:schemeClr val="dk1"/>
          </a:effectRef>
          <a:fontRef idx="minor">
            <a:schemeClr val="tx1"/>
          </a:fontRef>
        </p:style>
      </p:cxnSp>
      <p:cxnSp>
        <p:nvCxnSpPr>
          <p:cNvPr id="12" name="直線矢印コネクタ 11"/>
          <p:cNvCxnSpPr/>
          <p:nvPr/>
        </p:nvCxnSpPr>
        <p:spPr>
          <a:xfrm flipH="1">
            <a:off x="8808461" y="2736080"/>
            <a:ext cx="306038" cy="0"/>
          </a:xfrm>
          <a:prstGeom prst="straightConnector1">
            <a:avLst/>
          </a:prstGeom>
          <a:ln w="31750">
            <a:solidFill>
              <a:srgbClr val="7030A0"/>
            </a:solidFill>
            <a:tailEnd type="arrow"/>
          </a:ln>
        </p:spPr>
        <p:style>
          <a:lnRef idx="3">
            <a:schemeClr val="dk1"/>
          </a:lnRef>
          <a:fillRef idx="0">
            <a:schemeClr val="dk1"/>
          </a:fillRef>
          <a:effectRef idx="2">
            <a:schemeClr val="dk1"/>
          </a:effectRef>
          <a:fontRef idx="minor">
            <a:schemeClr val="tx1"/>
          </a:fontRef>
        </p:style>
      </p:cxnSp>
      <p:sp>
        <p:nvSpPr>
          <p:cNvPr id="9" name="テキスト ボックス 8"/>
          <p:cNvSpPr txBox="1"/>
          <p:nvPr/>
        </p:nvSpPr>
        <p:spPr>
          <a:xfrm>
            <a:off x="3727035" y="3955989"/>
            <a:ext cx="3511966"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ja-JP" sz="2000" dirty="0"/>
              <a:t>Various PCR amplicons in heterogeneous lengths </a:t>
            </a:r>
          </a:p>
          <a:p>
            <a:r>
              <a:rPr lang="en-US" altLang="ja-JP" sz="2000" dirty="0"/>
              <a:t>due to their repetitive nature</a:t>
            </a:r>
            <a:endParaRPr kumimoji="1" lang="ja-JP" altLang="en-US" sz="2000" dirty="0"/>
          </a:p>
        </p:txBody>
      </p:sp>
      <p:sp>
        <p:nvSpPr>
          <p:cNvPr id="15" name="正方形/長方形 14"/>
          <p:cNvSpPr>
            <a:spLocks/>
          </p:cNvSpPr>
          <p:nvPr/>
        </p:nvSpPr>
        <p:spPr>
          <a:xfrm>
            <a:off x="935111" y="2345464"/>
            <a:ext cx="2120132" cy="8174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16" name="テキスト ボックス 15"/>
          <p:cNvSpPr txBox="1">
            <a:spLocks noChangeAspect="1"/>
          </p:cNvSpPr>
          <p:nvPr/>
        </p:nvSpPr>
        <p:spPr>
          <a:xfrm>
            <a:off x="345926" y="1722578"/>
            <a:ext cx="273254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dirty="0"/>
              <a:t>RT-PCR for usual mRNA</a:t>
            </a:r>
            <a:endParaRPr kumimoji="1" lang="ja-JP" altLang="en-US" dirty="0"/>
          </a:p>
        </p:txBody>
      </p:sp>
      <p:sp>
        <p:nvSpPr>
          <p:cNvPr id="18" name="右矢印 17"/>
          <p:cNvSpPr>
            <a:spLocks/>
          </p:cNvSpPr>
          <p:nvPr/>
        </p:nvSpPr>
        <p:spPr>
          <a:xfrm flipV="1">
            <a:off x="2025031" y="2506319"/>
            <a:ext cx="146173" cy="1837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0" name="右矢印 19"/>
          <p:cNvSpPr>
            <a:spLocks/>
          </p:cNvSpPr>
          <p:nvPr/>
        </p:nvSpPr>
        <p:spPr>
          <a:xfrm flipH="1" flipV="1">
            <a:off x="2386855" y="2506122"/>
            <a:ext cx="146173" cy="183770"/>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9" name="正方形/長方形 18"/>
          <p:cNvSpPr>
            <a:spLocks noChangeAspect="1"/>
          </p:cNvSpPr>
          <p:nvPr/>
        </p:nvSpPr>
        <p:spPr>
          <a:xfrm>
            <a:off x="2041194" y="2695008"/>
            <a:ext cx="498958" cy="63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a:spLocks noChangeAspect="1"/>
          </p:cNvSpPr>
          <p:nvPr/>
        </p:nvSpPr>
        <p:spPr>
          <a:xfrm>
            <a:off x="2044041" y="2801126"/>
            <a:ext cx="498958" cy="63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a:spLocks noChangeAspect="1"/>
          </p:cNvSpPr>
          <p:nvPr/>
        </p:nvSpPr>
        <p:spPr>
          <a:xfrm>
            <a:off x="2042463" y="2891487"/>
            <a:ext cx="498958" cy="63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a:spLocks noChangeAspect="1"/>
          </p:cNvSpPr>
          <p:nvPr/>
        </p:nvSpPr>
        <p:spPr>
          <a:xfrm>
            <a:off x="2044667" y="2994720"/>
            <a:ext cx="498958" cy="63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a:spLocks noChangeAspect="1"/>
          </p:cNvSpPr>
          <p:nvPr/>
        </p:nvSpPr>
        <p:spPr>
          <a:xfrm>
            <a:off x="2046677" y="3095761"/>
            <a:ext cx="498958" cy="63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a:spLocks noChangeAspect="1"/>
          </p:cNvSpPr>
          <p:nvPr/>
        </p:nvSpPr>
        <p:spPr>
          <a:xfrm>
            <a:off x="2046358" y="3205038"/>
            <a:ext cx="498958" cy="63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99413" y="2178547"/>
            <a:ext cx="864339" cy="369332"/>
          </a:xfrm>
          <a:prstGeom prst="rect">
            <a:avLst/>
          </a:prstGeom>
          <a:noFill/>
        </p:spPr>
        <p:txBody>
          <a:bodyPr wrap="none" rtlCol="0">
            <a:spAutoFit/>
          </a:bodyPr>
          <a:lstStyle/>
          <a:p>
            <a:r>
              <a:rPr kumimoji="1" lang="en-US" altLang="ja-JP" dirty="0"/>
              <a:t>mRNA</a:t>
            </a:r>
            <a:endParaRPr kumimoji="1" lang="ja-JP" altLang="en-US" dirty="0"/>
          </a:p>
        </p:txBody>
      </p:sp>
      <p:sp>
        <p:nvSpPr>
          <p:cNvPr id="49" name="テキスト ボックス 48"/>
          <p:cNvSpPr txBox="1"/>
          <p:nvPr/>
        </p:nvSpPr>
        <p:spPr>
          <a:xfrm>
            <a:off x="99413" y="2459211"/>
            <a:ext cx="838691" cy="369332"/>
          </a:xfrm>
          <a:prstGeom prst="rect">
            <a:avLst/>
          </a:prstGeom>
          <a:noFill/>
        </p:spPr>
        <p:txBody>
          <a:bodyPr wrap="none" rtlCol="0">
            <a:spAutoFit/>
          </a:bodyPr>
          <a:lstStyle/>
          <a:p>
            <a:r>
              <a:rPr kumimoji="1" lang="en-US" altLang="ja-JP" dirty="0"/>
              <a:t>primer</a:t>
            </a:r>
            <a:endParaRPr kumimoji="1" lang="ja-JP" altLang="en-US" dirty="0"/>
          </a:p>
        </p:txBody>
      </p:sp>
      <p:sp>
        <p:nvSpPr>
          <p:cNvPr id="48" name="テキスト ボックス 47"/>
          <p:cNvSpPr txBox="1"/>
          <p:nvPr/>
        </p:nvSpPr>
        <p:spPr>
          <a:xfrm>
            <a:off x="117335" y="3914117"/>
            <a:ext cx="3065066"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sz="2000" dirty="0"/>
              <a:t>Same products </a:t>
            </a:r>
          </a:p>
          <a:p>
            <a:r>
              <a:rPr lang="en-US" altLang="ja-JP" sz="2000" dirty="0"/>
              <a:t>according to the number of cycles </a:t>
            </a:r>
            <a:endParaRPr kumimoji="1" lang="ja-JP" altLang="en-US" sz="2000" dirty="0"/>
          </a:p>
        </p:txBody>
      </p:sp>
      <p:sp>
        <p:nvSpPr>
          <p:cNvPr id="51" name="テキスト ボックス 50"/>
          <p:cNvSpPr txBox="1"/>
          <p:nvPr/>
        </p:nvSpPr>
        <p:spPr>
          <a:xfrm>
            <a:off x="99413" y="2856508"/>
            <a:ext cx="1620957" cy="369332"/>
          </a:xfrm>
          <a:prstGeom prst="rect">
            <a:avLst/>
          </a:prstGeom>
          <a:noFill/>
        </p:spPr>
        <p:txBody>
          <a:bodyPr wrap="none" rtlCol="0">
            <a:spAutoFit/>
          </a:bodyPr>
          <a:lstStyle/>
          <a:p>
            <a:r>
              <a:rPr kumimoji="1" lang="en-US" altLang="ja-JP" dirty="0"/>
              <a:t>PCR</a:t>
            </a:r>
            <a:r>
              <a:rPr lang="ja-JP" altLang="en-US" dirty="0"/>
              <a:t> </a:t>
            </a:r>
            <a:r>
              <a:rPr lang="en-US" altLang="ja-JP" dirty="0"/>
              <a:t>products</a:t>
            </a:r>
            <a:endParaRPr kumimoji="1" lang="ja-JP" altLang="en-US" dirty="0"/>
          </a:p>
        </p:txBody>
      </p:sp>
      <p:sp>
        <p:nvSpPr>
          <p:cNvPr id="52" name="正方形/長方形 51"/>
          <p:cNvSpPr>
            <a:spLocks noChangeAspect="1"/>
          </p:cNvSpPr>
          <p:nvPr/>
        </p:nvSpPr>
        <p:spPr>
          <a:xfrm>
            <a:off x="3633105" y="2395212"/>
            <a:ext cx="2520311" cy="6399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54" name="正方形/長方形 53"/>
          <p:cNvSpPr>
            <a:spLocks/>
          </p:cNvSpPr>
          <p:nvPr/>
        </p:nvSpPr>
        <p:spPr>
          <a:xfrm>
            <a:off x="3633105" y="2727007"/>
            <a:ext cx="1359976" cy="6399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55" name="正方形/長方形 54"/>
          <p:cNvSpPr>
            <a:spLocks/>
          </p:cNvSpPr>
          <p:nvPr/>
        </p:nvSpPr>
        <p:spPr>
          <a:xfrm>
            <a:off x="3633109" y="3070190"/>
            <a:ext cx="2016249" cy="6399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56" name="右矢印 55"/>
          <p:cNvSpPr>
            <a:spLocks/>
          </p:cNvSpPr>
          <p:nvPr/>
        </p:nvSpPr>
        <p:spPr>
          <a:xfrm flipV="1">
            <a:off x="3920063" y="2842292"/>
            <a:ext cx="146173" cy="183770"/>
          </a:xfrm>
          <a:prstGeom prst="right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7" name="右矢印 56"/>
          <p:cNvSpPr>
            <a:spLocks/>
          </p:cNvSpPr>
          <p:nvPr/>
        </p:nvSpPr>
        <p:spPr>
          <a:xfrm flipH="1" flipV="1">
            <a:off x="4375551" y="2505116"/>
            <a:ext cx="146173" cy="183770"/>
          </a:xfrm>
          <a:prstGeom prst="rightArrow">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8" name="右矢印 57"/>
          <p:cNvSpPr>
            <a:spLocks/>
          </p:cNvSpPr>
          <p:nvPr/>
        </p:nvSpPr>
        <p:spPr>
          <a:xfrm flipV="1">
            <a:off x="3792242" y="2505116"/>
            <a:ext cx="146173" cy="183770"/>
          </a:xfrm>
          <a:prstGeom prst="right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9" name="右矢印 58"/>
          <p:cNvSpPr>
            <a:spLocks/>
          </p:cNvSpPr>
          <p:nvPr/>
        </p:nvSpPr>
        <p:spPr>
          <a:xfrm flipH="1" flipV="1">
            <a:off x="4313093" y="2831091"/>
            <a:ext cx="146173" cy="183770"/>
          </a:xfrm>
          <a:prstGeom prst="rightArrow">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0" name="右矢印 59"/>
          <p:cNvSpPr>
            <a:spLocks/>
          </p:cNvSpPr>
          <p:nvPr/>
        </p:nvSpPr>
        <p:spPr>
          <a:xfrm flipV="1">
            <a:off x="3719155" y="3154736"/>
            <a:ext cx="146173" cy="183770"/>
          </a:xfrm>
          <a:prstGeom prst="right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2" name="右矢印 61"/>
          <p:cNvSpPr>
            <a:spLocks/>
          </p:cNvSpPr>
          <p:nvPr/>
        </p:nvSpPr>
        <p:spPr>
          <a:xfrm flipV="1">
            <a:off x="4837536" y="2504803"/>
            <a:ext cx="146173" cy="183770"/>
          </a:xfrm>
          <a:prstGeom prst="right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3" name="右矢印 62"/>
          <p:cNvSpPr>
            <a:spLocks/>
          </p:cNvSpPr>
          <p:nvPr/>
        </p:nvSpPr>
        <p:spPr>
          <a:xfrm flipH="1" flipV="1">
            <a:off x="4812173" y="3154736"/>
            <a:ext cx="146173" cy="183770"/>
          </a:xfrm>
          <a:prstGeom prst="rightArrow">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4" name="右矢印 63"/>
          <p:cNvSpPr>
            <a:spLocks/>
          </p:cNvSpPr>
          <p:nvPr/>
        </p:nvSpPr>
        <p:spPr>
          <a:xfrm flipV="1">
            <a:off x="5433330" y="2506319"/>
            <a:ext cx="146173" cy="183770"/>
          </a:xfrm>
          <a:prstGeom prst="right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5" name="右矢印 64"/>
          <p:cNvSpPr>
            <a:spLocks/>
          </p:cNvSpPr>
          <p:nvPr/>
        </p:nvSpPr>
        <p:spPr>
          <a:xfrm flipH="1" flipV="1">
            <a:off x="5795154" y="2506122"/>
            <a:ext cx="146173" cy="183770"/>
          </a:xfrm>
          <a:prstGeom prst="rightArrow">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6" name="テキスト ボックス 65"/>
          <p:cNvSpPr txBox="1">
            <a:spLocks noChangeAspect="1"/>
          </p:cNvSpPr>
          <p:nvPr/>
        </p:nvSpPr>
        <p:spPr>
          <a:xfrm>
            <a:off x="3572839" y="1718129"/>
            <a:ext cx="277101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dirty="0"/>
              <a:t>RT-PCR for satellite RNA</a:t>
            </a:r>
            <a:endParaRPr kumimoji="1" lang="ja-JP" altLang="en-US" dirty="0"/>
          </a:p>
        </p:txBody>
      </p:sp>
      <p:sp>
        <p:nvSpPr>
          <p:cNvPr id="67" name="正方形/長方形 66"/>
          <p:cNvSpPr>
            <a:spLocks/>
          </p:cNvSpPr>
          <p:nvPr/>
        </p:nvSpPr>
        <p:spPr>
          <a:xfrm>
            <a:off x="3920063" y="3029042"/>
            <a:ext cx="539204" cy="45719"/>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a:spLocks/>
          </p:cNvSpPr>
          <p:nvPr/>
        </p:nvSpPr>
        <p:spPr>
          <a:xfrm>
            <a:off x="3956606" y="3106756"/>
            <a:ext cx="539204" cy="57985"/>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a:spLocks/>
          </p:cNvSpPr>
          <p:nvPr/>
        </p:nvSpPr>
        <p:spPr>
          <a:xfrm>
            <a:off x="4002343" y="3198407"/>
            <a:ext cx="539204" cy="56171"/>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a:spLocks/>
          </p:cNvSpPr>
          <p:nvPr/>
        </p:nvSpPr>
        <p:spPr>
          <a:xfrm>
            <a:off x="4038919" y="3283589"/>
            <a:ext cx="539204" cy="45719"/>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a:spLocks/>
          </p:cNvSpPr>
          <p:nvPr/>
        </p:nvSpPr>
        <p:spPr>
          <a:xfrm>
            <a:off x="3792242" y="2688573"/>
            <a:ext cx="729482" cy="49166"/>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a:spLocks/>
          </p:cNvSpPr>
          <p:nvPr/>
        </p:nvSpPr>
        <p:spPr>
          <a:xfrm>
            <a:off x="3824924" y="2770248"/>
            <a:ext cx="729482" cy="49166"/>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a:spLocks/>
          </p:cNvSpPr>
          <p:nvPr/>
        </p:nvSpPr>
        <p:spPr>
          <a:xfrm>
            <a:off x="3878285" y="2849137"/>
            <a:ext cx="729482" cy="49166"/>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a:spLocks/>
          </p:cNvSpPr>
          <p:nvPr/>
        </p:nvSpPr>
        <p:spPr>
          <a:xfrm>
            <a:off x="3719155" y="3356731"/>
            <a:ext cx="1239190" cy="49166"/>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a:spLocks/>
          </p:cNvSpPr>
          <p:nvPr/>
        </p:nvSpPr>
        <p:spPr>
          <a:xfrm>
            <a:off x="3748928" y="3437105"/>
            <a:ext cx="1239190" cy="49166"/>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a:spLocks/>
          </p:cNvSpPr>
          <p:nvPr/>
        </p:nvSpPr>
        <p:spPr>
          <a:xfrm>
            <a:off x="3821263" y="3522847"/>
            <a:ext cx="1239190" cy="49166"/>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a:spLocks/>
          </p:cNvSpPr>
          <p:nvPr/>
        </p:nvSpPr>
        <p:spPr>
          <a:xfrm>
            <a:off x="3871555" y="3603907"/>
            <a:ext cx="1239190" cy="49166"/>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a:spLocks/>
          </p:cNvSpPr>
          <p:nvPr/>
        </p:nvSpPr>
        <p:spPr>
          <a:xfrm>
            <a:off x="3912703" y="3687439"/>
            <a:ext cx="1239190" cy="49166"/>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a:spLocks/>
          </p:cNvSpPr>
          <p:nvPr/>
        </p:nvSpPr>
        <p:spPr>
          <a:xfrm>
            <a:off x="5433330" y="2713155"/>
            <a:ext cx="507997" cy="45851"/>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a:spLocks/>
          </p:cNvSpPr>
          <p:nvPr/>
        </p:nvSpPr>
        <p:spPr>
          <a:xfrm>
            <a:off x="5471430" y="2792403"/>
            <a:ext cx="507997" cy="45851"/>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a:spLocks/>
          </p:cNvSpPr>
          <p:nvPr/>
        </p:nvSpPr>
        <p:spPr>
          <a:xfrm>
            <a:off x="5530866" y="2870127"/>
            <a:ext cx="507997" cy="45851"/>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a:spLocks/>
          </p:cNvSpPr>
          <p:nvPr/>
        </p:nvSpPr>
        <p:spPr>
          <a:xfrm>
            <a:off x="5576586" y="2947851"/>
            <a:ext cx="507997" cy="45851"/>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a:spLocks/>
          </p:cNvSpPr>
          <p:nvPr/>
        </p:nvSpPr>
        <p:spPr>
          <a:xfrm>
            <a:off x="5622306" y="3025575"/>
            <a:ext cx="507997" cy="45851"/>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a:spLocks/>
          </p:cNvSpPr>
          <p:nvPr/>
        </p:nvSpPr>
        <p:spPr>
          <a:xfrm flipV="1">
            <a:off x="4828896" y="2459214"/>
            <a:ext cx="1150531" cy="45719"/>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a:spLocks/>
          </p:cNvSpPr>
          <p:nvPr/>
        </p:nvSpPr>
        <p:spPr>
          <a:xfrm flipV="1">
            <a:off x="4858064" y="2381493"/>
            <a:ext cx="1150531" cy="45719"/>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a:spLocks/>
          </p:cNvSpPr>
          <p:nvPr/>
        </p:nvSpPr>
        <p:spPr>
          <a:xfrm flipV="1">
            <a:off x="4908144" y="2299745"/>
            <a:ext cx="1150531" cy="45719"/>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a:spLocks/>
          </p:cNvSpPr>
          <p:nvPr/>
        </p:nvSpPr>
        <p:spPr>
          <a:xfrm flipV="1">
            <a:off x="4953864" y="2223163"/>
            <a:ext cx="1150531" cy="45719"/>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直線コネクタ 88"/>
          <p:cNvCxnSpPr/>
          <p:nvPr/>
        </p:nvCxnSpPr>
        <p:spPr>
          <a:xfrm>
            <a:off x="3377619" y="1733172"/>
            <a:ext cx="0" cy="33302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D:\kishikawa\ゲル\sat2-Tilman-nestPCR\20130318_2336r2.tif"/>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5664"/>
          <a:stretch/>
        </p:blipFill>
        <p:spPr bwMode="auto">
          <a:xfrm>
            <a:off x="6524983" y="1505362"/>
            <a:ext cx="2283478" cy="225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76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par>
                          <p:cTn id="14" fill="hold">
                            <p:stCondLst>
                              <p:cond delay="500"/>
                            </p:stCondLst>
                            <p:childTnLst>
                              <p:par>
                                <p:cTn id="15" presetID="22" presetClass="entr" presetSubtype="8" fill="hold" grpId="0" nodeType="afterEffect">
                                  <p:stCondLst>
                                    <p:cond delay="200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10" presetClass="entr" presetSubtype="0" fill="hold" grpId="0" nodeType="withEffect">
                                  <p:stCondLst>
                                    <p:cond delay="20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par>
                          <p:cTn id="37" fill="hold">
                            <p:stCondLst>
                              <p:cond delay="500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500"/>
                                        <p:tgtEl>
                                          <p:spTgt spid="6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childTnLst>
                          </p:cTn>
                        </p:par>
                        <p:par>
                          <p:cTn id="70" fill="hold">
                            <p:stCondLst>
                              <p:cond delay="500"/>
                            </p:stCondLst>
                            <p:childTnLst>
                              <p:par>
                                <p:cTn id="71" presetID="22" presetClass="entr" presetSubtype="8" fill="hold" grpId="0" nodeType="afterEffect">
                                  <p:stCondLst>
                                    <p:cond delay="2000"/>
                                  </p:stCondLst>
                                  <p:childTnLst>
                                    <p:set>
                                      <p:cBhvr>
                                        <p:cTn id="72" dur="1" fill="hold">
                                          <p:stCondLst>
                                            <p:cond delay="0"/>
                                          </p:stCondLst>
                                        </p:cTn>
                                        <p:tgtEl>
                                          <p:spTgt spid="67"/>
                                        </p:tgtEl>
                                        <p:attrNameLst>
                                          <p:attrName>style.visibility</p:attrName>
                                        </p:attrNameLst>
                                      </p:cBhvr>
                                      <p:to>
                                        <p:strVal val="visible"/>
                                      </p:to>
                                    </p:set>
                                    <p:animEffect transition="in" filter="wipe(left)">
                                      <p:cBhvr>
                                        <p:cTn id="73" dur="500"/>
                                        <p:tgtEl>
                                          <p:spTgt spid="67"/>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wipe(left)">
                                      <p:cBhvr>
                                        <p:cTn id="77" dur="500"/>
                                        <p:tgtEl>
                                          <p:spTgt spid="68"/>
                                        </p:tgtEl>
                                      </p:cBhvr>
                                    </p:animEffect>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4000"/>
                            </p:stCondLst>
                            <p:childTnLst>
                              <p:par>
                                <p:cTn id="83" presetID="22" presetClass="entr" presetSubtype="8"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wipe(left)">
                                      <p:cBhvr>
                                        <p:cTn id="85" dur="500"/>
                                        <p:tgtEl>
                                          <p:spTgt spid="70"/>
                                        </p:tgtEl>
                                      </p:cBhvr>
                                    </p:animEffect>
                                  </p:childTnLst>
                                </p:cTn>
                              </p:par>
                            </p:childTnLst>
                          </p:cTn>
                        </p:par>
                        <p:par>
                          <p:cTn id="86" fill="hold">
                            <p:stCondLst>
                              <p:cond delay="4500"/>
                            </p:stCondLst>
                            <p:childTnLst>
                              <p:par>
                                <p:cTn id="87" presetID="22" presetClass="entr" presetSubtype="8" fill="hold" grpId="0" nodeType="afterEffect">
                                  <p:stCondLst>
                                    <p:cond delay="2500"/>
                                  </p:stCondLst>
                                  <p:childTnLst>
                                    <p:set>
                                      <p:cBhvr>
                                        <p:cTn id="88" dur="1" fill="hold">
                                          <p:stCondLst>
                                            <p:cond delay="0"/>
                                          </p:stCondLst>
                                        </p:cTn>
                                        <p:tgtEl>
                                          <p:spTgt spid="71"/>
                                        </p:tgtEl>
                                        <p:attrNameLst>
                                          <p:attrName>style.visibility</p:attrName>
                                        </p:attrNameLst>
                                      </p:cBhvr>
                                      <p:to>
                                        <p:strVal val="visible"/>
                                      </p:to>
                                    </p:set>
                                    <p:animEffect transition="in" filter="wipe(left)">
                                      <p:cBhvr>
                                        <p:cTn id="89" dur="500"/>
                                        <p:tgtEl>
                                          <p:spTgt spid="71"/>
                                        </p:tgtEl>
                                      </p:cBhvr>
                                    </p:animEffect>
                                  </p:childTnLst>
                                </p:cTn>
                              </p:par>
                              <p:par>
                                <p:cTn id="90" presetID="22" presetClass="entr" presetSubtype="8" fill="hold" grpId="0" nodeType="withEffect">
                                  <p:stCondLst>
                                    <p:cond delay="2500"/>
                                  </p:stCondLst>
                                  <p:childTnLst>
                                    <p:set>
                                      <p:cBhvr>
                                        <p:cTn id="91" dur="1" fill="hold">
                                          <p:stCondLst>
                                            <p:cond delay="0"/>
                                          </p:stCondLst>
                                        </p:cTn>
                                        <p:tgtEl>
                                          <p:spTgt spid="74"/>
                                        </p:tgtEl>
                                        <p:attrNameLst>
                                          <p:attrName>style.visibility</p:attrName>
                                        </p:attrNameLst>
                                      </p:cBhvr>
                                      <p:to>
                                        <p:strVal val="visible"/>
                                      </p:to>
                                    </p:set>
                                    <p:animEffect transition="in" filter="wipe(left)">
                                      <p:cBhvr>
                                        <p:cTn id="92" dur="500"/>
                                        <p:tgtEl>
                                          <p:spTgt spid="74"/>
                                        </p:tgtEl>
                                      </p:cBhvr>
                                    </p:animEffect>
                                  </p:childTnLst>
                                </p:cTn>
                              </p:par>
                              <p:par>
                                <p:cTn id="93" presetID="22" presetClass="entr" presetSubtype="8" fill="hold" grpId="0" nodeType="withEffect">
                                  <p:stCondLst>
                                    <p:cond delay="250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par>
                                <p:cTn id="96" presetID="22" presetClass="entr" presetSubtype="8" fill="hold" grpId="0" nodeType="withEffect">
                                  <p:stCondLst>
                                    <p:cond delay="2500"/>
                                  </p:stCondLst>
                                  <p:childTnLst>
                                    <p:set>
                                      <p:cBhvr>
                                        <p:cTn id="97" dur="1" fill="hold">
                                          <p:stCondLst>
                                            <p:cond delay="0"/>
                                          </p:stCondLst>
                                        </p:cTn>
                                        <p:tgtEl>
                                          <p:spTgt spid="85"/>
                                        </p:tgtEl>
                                        <p:attrNameLst>
                                          <p:attrName>style.visibility</p:attrName>
                                        </p:attrNameLst>
                                      </p:cBhvr>
                                      <p:to>
                                        <p:strVal val="visible"/>
                                      </p:to>
                                    </p:set>
                                    <p:animEffect transition="in" filter="wipe(left)">
                                      <p:cBhvr>
                                        <p:cTn id="98" dur="500"/>
                                        <p:tgtEl>
                                          <p:spTgt spid="85"/>
                                        </p:tgtEl>
                                      </p:cBhvr>
                                    </p:animEffect>
                                  </p:childTnLst>
                                </p:cTn>
                              </p:par>
                            </p:childTnLst>
                          </p:cTn>
                        </p:par>
                        <p:par>
                          <p:cTn id="99" fill="hold">
                            <p:stCondLst>
                              <p:cond delay="7500"/>
                            </p:stCondLst>
                            <p:childTnLst>
                              <p:par>
                                <p:cTn id="100" presetID="22" presetClass="entr" presetSubtype="8" fill="hold" grpId="0" nodeType="after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wipe(left)">
                                      <p:cBhvr>
                                        <p:cTn id="102" dur="500"/>
                                        <p:tgtEl>
                                          <p:spTgt spid="72"/>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left)">
                                      <p:cBhvr>
                                        <p:cTn id="105" dur="500"/>
                                        <p:tgtEl>
                                          <p:spTgt spid="75"/>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wipe(left)">
                                      <p:cBhvr>
                                        <p:cTn id="108" dur="500"/>
                                        <p:tgtEl>
                                          <p:spTgt spid="80"/>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84"/>
                                        </p:tgtEl>
                                        <p:attrNameLst>
                                          <p:attrName>style.visibility</p:attrName>
                                        </p:attrNameLst>
                                      </p:cBhvr>
                                      <p:to>
                                        <p:strVal val="visible"/>
                                      </p:to>
                                    </p:set>
                                    <p:animEffect transition="in" filter="wipe(left)">
                                      <p:cBhvr>
                                        <p:cTn id="111" dur="500"/>
                                        <p:tgtEl>
                                          <p:spTgt spid="84"/>
                                        </p:tgtEl>
                                      </p:cBhvr>
                                    </p:animEffect>
                                  </p:childTnLst>
                                </p:cTn>
                              </p:par>
                            </p:childTnLst>
                          </p:cTn>
                        </p:par>
                        <p:par>
                          <p:cTn id="112" fill="hold">
                            <p:stCondLst>
                              <p:cond delay="8000"/>
                            </p:stCondLst>
                            <p:childTnLst>
                              <p:par>
                                <p:cTn id="113" presetID="22" presetClass="entr" presetSubtype="8"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wipe(left)">
                                      <p:cBhvr>
                                        <p:cTn id="115" dur="500"/>
                                        <p:tgtEl>
                                          <p:spTgt spid="73"/>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76"/>
                                        </p:tgtEl>
                                        <p:attrNameLst>
                                          <p:attrName>style.visibility</p:attrName>
                                        </p:attrNameLst>
                                      </p:cBhvr>
                                      <p:to>
                                        <p:strVal val="visible"/>
                                      </p:to>
                                    </p:set>
                                    <p:animEffect transition="in" filter="wipe(left)">
                                      <p:cBhvr>
                                        <p:cTn id="118" dur="500"/>
                                        <p:tgtEl>
                                          <p:spTgt spid="76"/>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wipe(left)">
                                      <p:cBhvr>
                                        <p:cTn id="121" dur="600"/>
                                        <p:tgtEl>
                                          <p:spTgt spid="81"/>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86"/>
                                        </p:tgtEl>
                                        <p:attrNameLst>
                                          <p:attrName>style.visibility</p:attrName>
                                        </p:attrNameLst>
                                      </p:cBhvr>
                                      <p:to>
                                        <p:strVal val="visible"/>
                                      </p:to>
                                    </p:set>
                                    <p:animEffect transition="in" filter="wipe(left)">
                                      <p:cBhvr>
                                        <p:cTn id="124" dur="500"/>
                                        <p:tgtEl>
                                          <p:spTgt spid="86"/>
                                        </p:tgtEl>
                                      </p:cBhvr>
                                    </p:animEffect>
                                  </p:childTnLst>
                                </p:cTn>
                              </p:par>
                            </p:childTnLst>
                          </p:cTn>
                        </p:par>
                        <p:par>
                          <p:cTn id="125" fill="hold">
                            <p:stCondLst>
                              <p:cond delay="8600"/>
                            </p:stCondLst>
                            <p:childTnLst>
                              <p:par>
                                <p:cTn id="126" presetID="22" presetClass="entr" presetSubtype="8" fill="hold" grpId="0" nodeType="afterEffect">
                                  <p:stCondLst>
                                    <p:cond delay="0"/>
                                  </p:stCondLst>
                                  <p:childTnLst>
                                    <p:set>
                                      <p:cBhvr>
                                        <p:cTn id="127" dur="1" fill="hold">
                                          <p:stCondLst>
                                            <p:cond delay="0"/>
                                          </p:stCondLst>
                                        </p:cTn>
                                        <p:tgtEl>
                                          <p:spTgt spid="77"/>
                                        </p:tgtEl>
                                        <p:attrNameLst>
                                          <p:attrName>style.visibility</p:attrName>
                                        </p:attrNameLst>
                                      </p:cBhvr>
                                      <p:to>
                                        <p:strVal val="visible"/>
                                      </p:to>
                                    </p:set>
                                    <p:animEffect transition="in" filter="wipe(left)">
                                      <p:cBhvr>
                                        <p:cTn id="128" dur="500"/>
                                        <p:tgtEl>
                                          <p:spTgt spid="77"/>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82"/>
                                        </p:tgtEl>
                                        <p:attrNameLst>
                                          <p:attrName>style.visibility</p:attrName>
                                        </p:attrNameLst>
                                      </p:cBhvr>
                                      <p:to>
                                        <p:strVal val="visible"/>
                                      </p:to>
                                    </p:set>
                                    <p:animEffect transition="in" filter="wipe(left)">
                                      <p:cBhvr>
                                        <p:cTn id="131" dur="600"/>
                                        <p:tgtEl>
                                          <p:spTgt spid="82"/>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left)">
                                      <p:cBhvr>
                                        <p:cTn id="134" dur="500"/>
                                        <p:tgtEl>
                                          <p:spTgt spid="87"/>
                                        </p:tgtEl>
                                      </p:cBhvr>
                                    </p:animEffect>
                                  </p:childTnLst>
                                </p:cTn>
                              </p:par>
                            </p:childTnLst>
                          </p:cTn>
                        </p:par>
                        <p:par>
                          <p:cTn id="135" fill="hold">
                            <p:stCondLst>
                              <p:cond delay="9200"/>
                            </p:stCondLst>
                            <p:childTnLst>
                              <p:par>
                                <p:cTn id="136" presetID="22" presetClass="entr" presetSubtype="8" fill="hold" grpId="0" nodeType="afterEffect">
                                  <p:stCondLst>
                                    <p:cond delay="0"/>
                                  </p:stCondLst>
                                  <p:childTnLst>
                                    <p:set>
                                      <p:cBhvr>
                                        <p:cTn id="137" dur="1" fill="hold">
                                          <p:stCondLst>
                                            <p:cond delay="0"/>
                                          </p:stCondLst>
                                        </p:cTn>
                                        <p:tgtEl>
                                          <p:spTgt spid="78"/>
                                        </p:tgtEl>
                                        <p:attrNameLst>
                                          <p:attrName>style.visibility</p:attrName>
                                        </p:attrNameLst>
                                      </p:cBhvr>
                                      <p:to>
                                        <p:strVal val="visible"/>
                                      </p:to>
                                    </p:set>
                                    <p:animEffect transition="in" filter="wipe(left)">
                                      <p:cBhvr>
                                        <p:cTn id="138" dur="500"/>
                                        <p:tgtEl>
                                          <p:spTgt spid="78"/>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wipe(left)">
                                      <p:cBhvr>
                                        <p:cTn id="14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19" grpId="0" animBg="1"/>
      <p:bldP spid="22" grpId="0" animBg="1"/>
      <p:bldP spid="23" grpId="0" animBg="1"/>
      <p:bldP spid="24" grpId="0" animBg="1"/>
      <p:bldP spid="25" grpId="0" animBg="1"/>
      <p:bldP spid="26" grpId="0" animBg="1"/>
      <p:bldP spid="49" grpId="0"/>
      <p:bldP spid="51" grpId="0"/>
      <p:bldP spid="56" grpId="0" animBg="1"/>
      <p:bldP spid="57" grpId="0" animBg="1"/>
      <p:bldP spid="58" grpId="0" animBg="1"/>
      <p:bldP spid="59" grpId="0" animBg="1"/>
      <p:bldP spid="60" grpId="0" animBg="1"/>
      <p:bldP spid="62" grpId="0" animBg="1"/>
      <p:bldP spid="63" grpId="0" animBg="1"/>
      <p:bldP spid="64" grpId="0" animBg="1"/>
      <p:bldP spid="65"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bwMode="auto">
          <a:xfrm>
            <a:off x="1215143" y="1700808"/>
            <a:ext cx="6302822" cy="30823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p>
        </p:txBody>
      </p:sp>
      <p:sp>
        <p:nvSpPr>
          <p:cNvPr id="146" name="テキスト ボックス 77"/>
          <p:cNvSpPr txBox="1">
            <a:spLocks noChangeArrowheads="1"/>
          </p:cNvSpPr>
          <p:nvPr/>
        </p:nvSpPr>
        <p:spPr bwMode="auto">
          <a:xfrm>
            <a:off x="1218508" y="2670333"/>
            <a:ext cx="1265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dirty="0"/>
              <a:t>HSATII RNA</a:t>
            </a:r>
            <a:endParaRPr lang="ja-JP" altLang="en-US" sz="1400" dirty="0"/>
          </a:p>
        </p:txBody>
      </p:sp>
      <p:sp>
        <p:nvSpPr>
          <p:cNvPr id="4" name="テキスト ボックス 3"/>
          <p:cNvSpPr txBox="1">
            <a:spLocks noChangeArrowheads="1"/>
          </p:cNvSpPr>
          <p:nvPr/>
        </p:nvSpPr>
        <p:spPr bwMode="auto">
          <a:xfrm>
            <a:off x="-12566" y="0"/>
            <a:ext cx="9156566" cy="892552"/>
          </a:xfrm>
          <a:prstGeom prst="rect">
            <a:avLst/>
          </a:prstGeom>
          <a:ln>
            <a:headEnd/>
            <a:tailEnd/>
          </a:ln>
          <a:effectLst/>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en-US" altLang="ja-JP" sz="2600" b="1" u="sng" dirty="0">
                <a:solidFill>
                  <a:srgbClr val="FF0000"/>
                </a:solidFill>
                <a:latin typeface="Arial" charset="0"/>
              </a:rPr>
              <a:t>T</a:t>
            </a:r>
            <a:r>
              <a:rPr lang="en-US" altLang="ja-JP" sz="2600" b="1" dirty="0">
                <a:latin typeface="Arial" charset="0"/>
              </a:rPr>
              <a:t>andem</a:t>
            </a:r>
            <a:r>
              <a:rPr lang="ja-JP" altLang="en-US" sz="2600" b="1" dirty="0">
                <a:latin typeface="Arial" charset="0"/>
              </a:rPr>
              <a:t> </a:t>
            </a:r>
            <a:r>
              <a:rPr lang="en-US" altLang="ja-JP" sz="2600" b="1" u="sng" dirty="0">
                <a:solidFill>
                  <a:srgbClr val="FF0000"/>
                </a:solidFill>
                <a:latin typeface="Arial" charset="0"/>
              </a:rPr>
              <a:t>R</a:t>
            </a:r>
            <a:r>
              <a:rPr lang="en-US" altLang="ja-JP" sz="2600" b="1" dirty="0">
                <a:latin typeface="Arial" charset="0"/>
              </a:rPr>
              <a:t>epeat</a:t>
            </a:r>
            <a:r>
              <a:rPr lang="ja-JP" altLang="en-US" sz="2600" b="1" dirty="0">
                <a:latin typeface="Arial" charset="0"/>
              </a:rPr>
              <a:t> </a:t>
            </a:r>
            <a:r>
              <a:rPr lang="en-US" altLang="ja-JP" sz="2600" b="1" u="sng" dirty="0">
                <a:solidFill>
                  <a:srgbClr val="FF0000"/>
                </a:solidFill>
                <a:latin typeface="Arial" charset="0"/>
              </a:rPr>
              <a:t>A</a:t>
            </a:r>
            <a:r>
              <a:rPr lang="en-US" altLang="ja-JP" sz="2600" b="1" dirty="0">
                <a:latin typeface="Arial" charset="0"/>
              </a:rPr>
              <a:t>mplification</a:t>
            </a:r>
            <a:r>
              <a:rPr lang="ja-JP" altLang="en-US" sz="2600" b="1" dirty="0">
                <a:latin typeface="Arial" charset="0"/>
              </a:rPr>
              <a:t> </a:t>
            </a:r>
            <a:r>
              <a:rPr lang="en-US" altLang="ja-JP" sz="2600" b="1" dirty="0">
                <a:latin typeface="Arial" charset="0"/>
              </a:rPr>
              <a:t>of</a:t>
            </a:r>
            <a:r>
              <a:rPr lang="ja-JP" altLang="en-US" sz="2600" b="1" dirty="0">
                <a:latin typeface="Arial" charset="0"/>
              </a:rPr>
              <a:t> </a:t>
            </a:r>
            <a:r>
              <a:rPr lang="en-US" altLang="ja-JP" sz="2600" b="1" dirty="0">
                <a:latin typeface="Arial" charset="0"/>
              </a:rPr>
              <a:t>nuclease</a:t>
            </a:r>
            <a:r>
              <a:rPr lang="ja-JP" altLang="en-US" sz="2600" b="1" dirty="0">
                <a:latin typeface="Arial" charset="0"/>
              </a:rPr>
              <a:t> </a:t>
            </a:r>
            <a:r>
              <a:rPr lang="en-US" altLang="ja-JP" sz="2600" b="1" u="sng" dirty="0">
                <a:solidFill>
                  <a:srgbClr val="FF0000"/>
                </a:solidFill>
                <a:latin typeface="Arial" charset="0"/>
              </a:rPr>
              <a:t>P</a:t>
            </a:r>
            <a:r>
              <a:rPr lang="en-US" altLang="ja-JP" sz="2600" b="1" dirty="0">
                <a:latin typeface="Arial" charset="0"/>
              </a:rPr>
              <a:t>rotection</a:t>
            </a:r>
            <a:r>
              <a:rPr lang="ja-JP" altLang="en-US" sz="2600" b="1" dirty="0">
                <a:latin typeface="Arial" charset="0"/>
              </a:rPr>
              <a:t> </a:t>
            </a:r>
            <a:r>
              <a:rPr lang="en-US" altLang="ja-JP" sz="2600" b="1" dirty="0">
                <a:latin typeface="Arial" charset="0"/>
              </a:rPr>
              <a:t>(TRAP) method</a:t>
            </a:r>
            <a:endParaRPr lang="ja-JP" altLang="en-US" sz="2600" b="1" dirty="0">
              <a:latin typeface="Arial" charset="0"/>
            </a:endParaRPr>
          </a:p>
        </p:txBody>
      </p:sp>
      <p:sp>
        <p:nvSpPr>
          <p:cNvPr id="38" name="右矢印 37"/>
          <p:cNvSpPr>
            <a:spLocks noChangeAspect="1"/>
          </p:cNvSpPr>
          <p:nvPr/>
        </p:nvSpPr>
        <p:spPr bwMode="auto">
          <a:xfrm>
            <a:off x="2592923" y="3315862"/>
            <a:ext cx="4337220" cy="387559"/>
          </a:xfrm>
          <a:prstGeom prst="rightArrow">
            <a:avLst>
              <a:gd name="adj1" fmla="val 50000"/>
              <a:gd name="adj2" fmla="val 111184"/>
            </a:avLst>
          </a:prstGeom>
          <a:solidFill>
            <a:srgbClr val="00B0F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39" name="右矢印 38"/>
          <p:cNvSpPr>
            <a:spLocks noChangeAspect="1"/>
          </p:cNvSpPr>
          <p:nvPr/>
        </p:nvSpPr>
        <p:spPr bwMode="auto">
          <a:xfrm>
            <a:off x="2611254" y="4403380"/>
            <a:ext cx="1051397" cy="255827"/>
          </a:xfrm>
          <a:prstGeom prst="rightArrow">
            <a:avLst>
              <a:gd name="adj1" fmla="val 50000"/>
              <a:gd name="adj2" fmla="val 111184"/>
            </a:avLst>
          </a:prstGeom>
          <a:solidFill>
            <a:schemeClr val="bg1">
              <a:lumMod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41" name="テキスト ボックス 72"/>
          <p:cNvSpPr txBox="1">
            <a:spLocks noChangeArrowheads="1"/>
          </p:cNvSpPr>
          <p:nvPr/>
        </p:nvSpPr>
        <p:spPr bwMode="auto">
          <a:xfrm>
            <a:off x="1218507" y="4365105"/>
            <a:ext cx="1326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dirty="0"/>
              <a:t>Other mRNAs</a:t>
            </a:r>
            <a:endParaRPr lang="ja-JP" altLang="en-US" sz="1400" dirty="0"/>
          </a:p>
        </p:txBody>
      </p:sp>
      <p:sp>
        <p:nvSpPr>
          <p:cNvPr id="42" name="テキスト ボックス 73"/>
          <p:cNvSpPr txBox="1">
            <a:spLocks noChangeArrowheads="1"/>
          </p:cNvSpPr>
          <p:nvPr/>
        </p:nvSpPr>
        <p:spPr bwMode="auto">
          <a:xfrm>
            <a:off x="4584220" y="4352486"/>
            <a:ext cx="16008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dirty="0" err="1"/>
              <a:t>Unbinded</a:t>
            </a:r>
            <a:r>
              <a:rPr lang="en-US" altLang="ja-JP" sz="1400" dirty="0"/>
              <a:t> probes</a:t>
            </a:r>
            <a:endParaRPr lang="ja-JP" altLang="en-US" sz="1400" dirty="0"/>
          </a:p>
        </p:txBody>
      </p:sp>
      <p:sp>
        <p:nvSpPr>
          <p:cNvPr id="44" name="テキスト ボックス 43"/>
          <p:cNvSpPr txBox="1"/>
          <p:nvPr/>
        </p:nvSpPr>
        <p:spPr bwMode="auto">
          <a:xfrm>
            <a:off x="1215144" y="992922"/>
            <a:ext cx="6302822" cy="707886"/>
          </a:xfrm>
          <a:prstGeom prst="rect">
            <a:avLst/>
          </a:prstGeom>
          <a:solidFill>
            <a:schemeClr val="bg1"/>
          </a:solidFill>
          <a:ln>
            <a:solidFill>
              <a:schemeClr val="tx1">
                <a:lumMod val="65000"/>
                <a:lumOff val="35000"/>
              </a:schemeClr>
            </a:solidFill>
          </a:ln>
        </p:spPr>
        <p:txBody>
          <a:bodyPr wrap="square">
            <a:spAutoFit/>
          </a:bodyPr>
          <a:lstStyle/>
          <a:p>
            <a:pPr>
              <a:defRPr/>
            </a:pPr>
            <a:r>
              <a:rPr lang="ja-JP" altLang="en-US" sz="2000" dirty="0"/>
              <a:t>① </a:t>
            </a:r>
            <a:r>
              <a:rPr lang="en-US" altLang="ja-JP" sz="2000" b="1" dirty="0"/>
              <a:t>Hybridize</a:t>
            </a:r>
            <a:r>
              <a:rPr lang="ja-JP" altLang="en-US" sz="2000" b="1" dirty="0"/>
              <a:t> </a:t>
            </a:r>
            <a:r>
              <a:rPr lang="en-US" altLang="ja-JP" sz="2000" b="1" dirty="0"/>
              <a:t>with</a:t>
            </a:r>
            <a:r>
              <a:rPr lang="ja-JP" altLang="en-US" sz="2000" b="1" dirty="0"/>
              <a:t> </a:t>
            </a:r>
            <a:r>
              <a:rPr lang="en-US" altLang="ja-JP" sz="2000" b="1" dirty="0"/>
              <a:t>RNA probe complementary for core sequence of HSATII RNA</a:t>
            </a:r>
            <a:endParaRPr lang="ja-JP" altLang="en-US" sz="2000" dirty="0"/>
          </a:p>
        </p:txBody>
      </p:sp>
      <p:sp>
        <p:nvSpPr>
          <p:cNvPr id="82" name="正方形/長方形 81"/>
          <p:cNvSpPr>
            <a:spLocks noChangeAspect="1"/>
          </p:cNvSpPr>
          <p:nvPr/>
        </p:nvSpPr>
        <p:spPr bwMode="auto">
          <a:xfrm>
            <a:off x="2876758" y="3399488"/>
            <a:ext cx="195262"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83" name="正方形/長方形 82"/>
          <p:cNvSpPr>
            <a:spLocks noChangeAspect="1"/>
          </p:cNvSpPr>
          <p:nvPr/>
        </p:nvSpPr>
        <p:spPr bwMode="auto">
          <a:xfrm>
            <a:off x="2676733" y="3399488"/>
            <a:ext cx="195262"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84" name="正方形/長方形 83"/>
          <p:cNvSpPr>
            <a:spLocks noChangeAspect="1"/>
          </p:cNvSpPr>
          <p:nvPr/>
        </p:nvSpPr>
        <p:spPr bwMode="auto">
          <a:xfrm>
            <a:off x="3279983" y="3397583"/>
            <a:ext cx="195262"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85" name="正方形/長方形 84"/>
          <p:cNvSpPr>
            <a:spLocks noChangeAspect="1"/>
          </p:cNvSpPr>
          <p:nvPr/>
        </p:nvSpPr>
        <p:spPr bwMode="auto">
          <a:xfrm>
            <a:off x="3081545" y="3399488"/>
            <a:ext cx="195263"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86" name="正方形/長方形 85"/>
          <p:cNvSpPr>
            <a:spLocks noChangeAspect="1"/>
          </p:cNvSpPr>
          <p:nvPr/>
        </p:nvSpPr>
        <p:spPr bwMode="auto">
          <a:xfrm>
            <a:off x="3476833" y="3399488"/>
            <a:ext cx="195262"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89" name="正方形/長方形 88"/>
          <p:cNvSpPr>
            <a:spLocks noChangeAspect="1"/>
          </p:cNvSpPr>
          <p:nvPr/>
        </p:nvSpPr>
        <p:spPr bwMode="auto">
          <a:xfrm>
            <a:off x="4048333" y="3397583"/>
            <a:ext cx="195262"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90" name="正方形/長方形 89"/>
          <p:cNvSpPr>
            <a:spLocks noChangeAspect="1"/>
          </p:cNvSpPr>
          <p:nvPr/>
        </p:nvSpPr>
        <p:spPr bwMode="auto">
          <a:xfrm>
            <a:off x="3849895" y="3395678"/>
            <a:ext cx="195263"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94" name="正方形/長方形 93"/>
          <p:cNvSpPr>
            <a:spLocks noChangeAspect="1"/>
          </p:cNvSpPr>
          <p:nvPr/>
        </p:nvSpPr>
        <p:spPr bwMode="auto">
          <a:xfrm>
            <a:off x="4726195" y="3403298"/>
            <a:ext cx="195263"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95" name="正方形/長方形 94"/>
          <p:cNvSpPr>
            <a:spLocks noChangeAspect="1"/>
          </p:cNvSpPr>
          <p:nvPr/>
        </p:nvSpPr>
        <p:spPr bwMode="auto">
          <a:xfrm>
            <a:off x="4529345" y="3405202"/>
            <a:ext cx="195263"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96" name="正方形/長方形 95"/>
          <p:cNvSpPr>
            <a:spLocks noChangeAspect="1"/>
          </p:cNvSpPr>
          <p:nvPr/>
        </p:nvSpPr>
        <p:spPr bwMode="auto">
          <a:xfrm>
            <a:off x="4923045" y="3405202"/>
            <a:ext cx="195263"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01" name="正方形/長方形 100"/>
          <p:cNvSpPr>
            <a:spLocks noChangeAspect="1"/>
          </p:cNvSpPr>
          <p:nvPr/>
        </p:nvSpPr>
        <p:spPr bwMode="auto">
          <a:xfrm>
            <a:off x="5334208" y="3405202"/>
            <a:ext cx="195262"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02" name="正方形/長方形 101"/>
          <p:cNvSpPr>
            <a:spLocks noChangeAspect="1"/>
          </p:cNvSpPr>
          <p:nvPr/>
        </p:nvSpPr>
        <p:spPr bwMode="auto">
          <a:xfrm>
            <a:off x="5737433" y="3403298"/>
            <a:ext cx="195262"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03" name="正方形/長方形 102"/>
          <p:cNvSpPr>
            <a:spLocks noChangeAspect="1"/>
          </p:cNvSpPr>
          <p:nvPr/>
        </p:nvSpPr>
        <p:spPr bwMode="auto">
          <a:xfrm>
            <a:off x="5538995" y="3403298"/>
            <a:ext cx="195263"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04" name="正方形/長方形 103"/>
          <p:cNvSpPr>
            <a:spLocks noChangeAspect="1"/>
          </p:cNvSpPr>
          <p:nvPr/>
        </p:nvSpPr>
        <p:spPr bwMode="auto">
          <a:xfrm>
            <a:off x="5934283" y="3403298"/>
            <a:ext cx="195262"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nvGrpSpPr>
          <p:cNvPr id="3" name="グループ化 2"/>
          <p:cNvGrpSpPr/>
          <p:nvPr/>
        </p:nvGrpSpPr>
        <p:grpSpPr>
          <a:xfrm>
            <a:off x="5852923" y="5445224"/>
            <a:ext cx="3342334" cy="1119241"/>
            <a:chOff x="6499224" y="1736720"/>
            <a:chExt cx="2661696" cy="1119240"/>
          </a:xfrm>
        </p:grpSpPr>
        <p:sp>
          <p:nvSpPr>
            <p:cNvPr id="30" name="テキスト ボックス 46"/>
            <p:cNvSpPr txBox="1">
              <a:spLocks noChangeArrowheads="1"/>
            </p:cNvSpPr>
            <p:nvPr/>
          </p:nvSpPr>
          <p:spPr bwMode="auto">
            <a:xfrm>
              <a:off x="6899275" y="1846263"/>
              <a:ext cx="22616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spcBef>
                  <a:spcPct val="0"/>
                </a:spcBef>
                <a:buFontTx/>
                <a:buNone/>
              </a:pPr>
              <a:r>
                <a:rPr lang="ja-JP" altLang="en-US" sz="1400" dirty="0"/>
                <a:t>：</a:t>
              </a:r>
              <a:r>
                <a:rPr lang="en-US" altLang="ja-JP" sz="1400" dirty="0"/>
                <a:t>core sequence of HSATII</a:t>
              </a:r>
              <a:endParaRPr lang="ja-JP" altLang="en-US" sz="1400" dirty="0"/>
            </a:p>
          </p:txBody>
        </p:sp>
        <p:sp>
          <p:nvSpPr>
            <p:cNvPr id="31" name="テキスト ボックス 47"/>
            <p:cNvSpPr txBox="1">
              <a:spLocks noChangeArrowheads="1"/>
            </p:cNvSpPr>
            <p:nvPr/>
          </p:nvSpPr>
          <p:spPr bwMode="auto">
            <a:xfrm>
              <a:off x="6907213" y="2298699"/>
              <a:ext cx="21689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spcBef>
                  <a:spcPct val="0"/>
                </a:spcBef>
                <a:buFontTx/>
                <a:buNone/>
              </a:pPr>
              <a:r>
                <a:rPr lang="ja-JP" altLang="en-US" sz="1400" dirty="0"/>
                <a:t>：</a:t>
              </a:r>
              <a:r>
                <a:rPr lang="en-US" altLang="ja-JP" sz="1400" dirty="0"/>
                <a:t>biotinylated complementary</a:t>
              </a:r>
            </a:p>
            <a:p>
              <a:pPr>
                <a:spcBef>
                  <a:spcPct val="0"/>
                </a:spcBef>
                <a:buFontTx/>
                <a:buNone/>
              </a:pPr>
              <a:r>
                <a:rPr lang="en-US" altLang="ja-JP" sz="1400" dirty="0"/>
                <a:t>  RNA probe</a:t>
              </a:r>
              <a:endParaRPr lang="ja-JP" altLang="en-US" sz="1400" dirty="0"/>
            </a:p>
          </p:txBody>
        </p:sp>
        <p:grpSp>
          <p:nvGrpSpPr>
            <p:cNvPr id="32" name="グループ化 48"/>
            <p:cNvGrpSpPr>
              <a:grpSpLocks/>
            </p:cNvGrpSpPr>
            <p:nvPr/>
          </p:nvGrpSpPr>
          <p:grpSpPr bwMode="auto">
            <a:xfrm>
              <a:off x="6545263" y="2369462"/>
              <a:ext cx="349250" cy="206416"/>
              <a:chOff x="5697583" y="2089891"/>
              <a:chExt cx="405365" cy="212878"/>
            </a:xfrm>
          </p:grpSpPr>
          <p:sp>
            <p:nvSpPr>
              <p:cNvPr id="33" name="右矢印 32"/>
              <p:cNvSpPr>
                <a:spLocks noChangeAspect="1"/>
              </p:cNvSpPr>
              <p:nvPr/>
            </p:nvSpPr>
            <p:spPr>
              <a:xfrm flipH="1">
                <a:off x="5697583" y="2089891"/>
                <a:ext cx="304023" cy="212878"/>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34" name="円/楕円 33"/>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35" name="正方形/長方形 34"/>
            <p:cNvSpPr/>
            <p:nvPr/>
          </p:nvSpPr>
          <p:spPr>
            <a:xfrm>
              <a:off x="6591300" y="1855779"/>
              <a:ext cx="317500" cy="226247"/>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93" name="正方形/長方形 192"/>
            <p:cNvSpPr/>
            <p:nvPr/>
          </p:nvSpPr>
          <p:spPr>
            <a:xfrm>
              <a:off x="6499224" y="1736720"/>
              <a:ext cx="2410203" cy="1119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61" name="右矢印 260"/>
          <p:cNvSpPr>
            <a:spLocks noChangeAspect="1"/>
          </p:cNvSpPr>
          <p:nvPr/>
        </p:nvSpPr>
        <p:spPr bwMode="auto">
          <a:xfrm>
            <a:off x="2610871" y="1963271"/>
            <a:ext cx="1866191" cy="387559"/>
          </a:xfrm>
          <a:prstGeom prst="rightArrow">
            <a:avLst>
              <a:gd name="adj1" fmla="val 50000"/>
              <a:gd name="adj2" fmla="val 111184"/>
            </a:avLst>
          </a:prstGeom>
          <a:solidFill>
            <a:srgbClr val="00B0F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215" name="正方形/長方形 214"/>
          <p:cNvSpPr>
            <a:spLocks noChangeAspect="1"/>
          </p:cNvSpPr>
          <p:nvPr/>
        </p:nvSpPr>
        <p:spPr bwMode="auto">
          <a:xfrm>
            <a:off x="2876275" y="2062753"/>
            <a:ext cx="195262"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16" name="正方形/長方形 215"/>
          <p:cNvSpPr>
            <a:spLocks noChangeAspect="1"/>
          </p:cNvSpPr>
          <p:nvPr/>
        </p:nvSpPr>
        <p:spPr bwMode="auto">
          <a:xfrm>
            <a:off x="2677837" y="2060848"/>
            <a:ext cx="195263"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20" name="正方形/長方形 219"/>
          <p:cNvSpPr>
            <a:spLocks noChangeAspect="1"/>
          </p:cNvSpPr>
          <p:nvPr/>
        </p:nvSpPr>
        <p:spPr bwMode="auto">
          <a:xfrm>
            <a:off x="3554137" y="2068468"/>
            <a:ext cx="195263"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21" name="正方形/長方形 220"/>
          <p:cNvSpPr>
            <a:spLocks noChangeAspect="1"/>
          </p:cNvSpPr>
          <p:nvPr/>
        </p:nvSpPr>
        <p:spPr bwMode="auto">
          <a:xfrm>
            <a:off x="3357287" y="2070372"/>
            <a:ext cx="195263"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22" name="正方形/長方形 221"/>
          <p:cNvSpPr>
            <a:spLocks noChangeAspect="1"/>
          </p:cNvSpPr>
          <p:nvPr/>
        </p:nvSpPr>
        <p:spPr bwMode="auto">
          <a:xfrm>
            <a:off x="3750987" y="2070372"/>
            <a:ext cx="195263"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60" name="右矢印 259"/>
          <p:cNvSpPr>
            <a:spLocks noChangeAspect="1"/>
          </p:cNvSpPr>
          <p:nvPr/>
        </p:nvSpPr>
        <p:spPr bwMode="auto">
          <a:xfrm>
            <a:off x="2610871" y="2561646"/>
            <a:ext cx="3323412" cy="387559"/>
          </a:xfrm>
          <a:prstGeom prst="rightArrow">
            <a:avLst>
              <a:gd name="adj1" fmla="val 50000"/>
              <a:gd name="adj2" fmla="val 111184"/>
            </a:avLst>
          </a:prstGeom>
          <a:solidFill>
            <a:srgbClr val="00B0F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208" name="正方形/長方形 207"/>
          <p:cNvSpPr>
            <a:spLocks noChangeAspect="1"/>
          </p:cNvSpPr>
          <p:nvPr/>
        </p:nvSpPr>
        <p:spPr bwMode="auto">
          <a:xfrm>
            <a:off x="2954062" y="2653511"/>
            <a:ext cx="195262"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09" name="正方形/長方形 208"/>
          <p:cNvSpPr>
            <a:spLocks noChangeAspect="1"/>
          </p:cNvSpPr>
          <p:nvPr/>
        </p:nvSpPr>
        <p:spPr bwMode="auto">
          <a:xfrm>
            <a:off x="2754037" y="2653511"/>
            <a:ext cx="195262"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10" name="正方形/長方形 209"/>
          <p:cNvSpPr>
            <a:spLocks noChangeAspect="1"/>
          </p:cNvSpPr>
          <p:nvPr/>
        </p:nvSpPr>
        <p:spPr bwMode="auto">
          <a:xfrm>
            <a:off x="3357287" y="2651606"/>
            <a:ext cx="195262"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11" name="正方形/長方形 210"/>
          <p:cNvSpPr>
            <a:spLocks noChangeAspect="1"/>
          </p:cNvSpPr>
          <p:nvPr/>
        </p:nvSpPr>
        <p:spPr bwMode="auto">
          <a:xfrm>
            <a:off x="3158849" y="2653511"/>
            <a:ext cx="195263"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12" name="正方形/長方形 211"/>
          <p:cNvSpPr>
            <a:spLocks noChangeAspect="1"/>
          </p:cNvSpPr>
          <p:nvPr/>
        </p:nvSpPr>
        <p:spPr bwMode="auto">
          <a:xfrm>
            <a:off x="3650550" y="2653511"/>
            <a:ext cx="195262"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27" name="正方形/長方形 226"/>
          <p:cNvSpPr>
            <a:spLocks noChangeAspect="1"/>
          </p:cNvSpPr>
          <p:nvPr/>
        </p:nvSpPr>
        <p:spPr bwMode="auto">
          <a:xfrm>
            <a:off x="4379433" y="2659225"/>
            <a:ext cx="195262"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28" name="正方形/長方形 227"/>
          <p:cNvSpPr>
            <a:spLocks noChangeAspect="1"/>
          </p:cNvSpPr>
          <p:nvPr/>
        </p:nvSpPr>
        <p:spPr bwMode="auto">
          <a:xfrm>
            <a:off x="4869326" y="2657321"/>
            <a:ext cx="195262"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29" name="正方形/長方形 228"/>
          <p:cNvSpPr>
            <a:spLocks noChangeAspect="1"/>
          </p:cNvSpPr>
          <p:nvPr/>
        </p:nvSpPr>
        <p:spPr bwMode="auto">
          <a:xfrm>
            <a:off x="4584220" y="2657321"/>
            <a:ext cx="195263"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30" name="正方形/長方形 229"/>
          <p:cNvSpPr>
            <a:spLocks noChangeAspect="1"/>
          </p:cNvSpPr>
          <p:nvPr/>
        </p:nvSpPr>
        <p:spPr bwMode="auto">
          <a:xfrm>
            <a:off x="5066176" y="2657321"/>
            <a:ext cx="195262"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45" name="左中かっこ 144"/>
          <p:cNvSpPr/>
          <p:nvPr/>
        </p:nvSpPr>
        <p:spPr>
          <a:xfrm>
            <a:off x="2419121" y="2103885"/>
            <a:ext cx="125730" cy="143103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57131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bwMode="auto">
          <a:xfrm>
            <a:off x="1218506" y="1700808"/>
            <a:ext cx="6302822" cy="30823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146" name="テキスト ボックス 77"/>
          <p:cNvSpPr txBox="1">
            <a:spLocks noChangeArrowheads="1"/>
          </p:cNvSpPr>
          <p:nvPr/>
        </p:nvSpPr>
        <p:spPr bwMode="auto">
          <a:xfrm>
            <a:off x="1218508" y="2670333"/>
            <a:ext cx="1265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dirty="0"/>
              <a:t>HSATII RNA</a:t>
            </a:r>
            <a:endParaRPr lang="ja-JP" altLang="en-US" sz="1400" dirty="0"/>
          </a:p>
        </p:txBody>
      </p:sp>
      <p:sp>
        <p:nvSpPr>
          <p:cNvPr id="4" name="テキスト ボックス 3"/>
          <p:cNvSpPr txBox="1">
            <a:spLocks noChangeArrowheads="1"/>
          </p:cNvSpPr>
          <p:nvPr/>
        </p:nvSpPr>
        <p:spPr bwMode="auto">
          <a:xfrm>
            <a:off x="-12566" y="0"/>
            <a:ext cx="9156566" cy="892552"/>
          </a:xfrm>
          <a:prstGeom prst="rect">
            <a:avLst/>
          </a:prstGeom>
          <a:ln>
            <a:headEnd/>
            <a:tailEnd/>
          </a:ln>
          <a:effectLst/>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en-US" altLang="ja-JP" sz="2600" b="1" u="sng" dirty="0">
                <a:solidFill>
                  <a:srgbClr val="FF0000"/>
                </a:solidFill>
                <a:latin typeface="Arial" charset="0"/>
              </a:rPr>
              <a:t>T</a:t>
            </a:r>
            <a:r>
              <a:rPr lang="en-US" altLang="ja-JP" sz="2600" b="1" dirty="0">
                <a:latin typeface="Arial" charset="0"/>
              </a:rPr>
              <a:t>andem</a:t>
            </a:r>
            <a:r>
              <a:rPr lang="ja-JP" altLang="en-US" sz="2600" b="1" dirty="0">
                <a:latin typeface="Arial" charset="0"/>
              </a:rPr>
              <a:t> </a:t>
            </a:r>
            <a:r>
              <a:rPr lang="en-US" altLang="ja-JP" sz="2600" b="1" u="sng" dirty="0">
                <a:solidFill>
                  <a:srgbClr val="FF0000"/>
                </a:solidFill>
                <a:latin typeface="Arial" charset="0"/>
              </a:rPr>
              <a:t>R</a:t>
            </a:r>
            <a:r>
              <a:rPr lang="en-US" altLang="ja-JP" sz="2600" b="1" dirty="0">
                <a:latin typeface="Arial" charset="0"/>
              </a:rPr>
              <a:t>epeat</a:t>
            </a:r>
            <a:r>
              <a:rPr lang="ja-JP" altLang="en-US" sz="2600" b="1" dirty="0">
                <a:latin typeface="Arial" charset="0"/>
              </a:rPr>
              <a:t> </a:t>
            </a:r>
            <a:r>
              <a:rPr lang="en-US" altLang="ja-JP" sz="2600" b="1" u="sng" dirty="0">
                <a:solidFill>
                  <a:srgbClr val="FF0000"/>
                </a:solidFill>
                <a:latin typeface="Arial" charset="0"/>
              </a:rPr>
              <a:t>A</a:t>
            </a:r>
            <a:r>
              <a:rPr lang="en-US" altLang="ja-JP" sz="2600" b="1" dirty="0">
                <a:latin typeface="Arial" charset="0"/>
              </a:rPr>
              <a:t>mplification</a:t>
            </a:r>
            <a:r>
              <a:rPr lang="ja-JP" altLang="en-US" sz="2600" b="1" dirty="0">
                <a:latin typeface="Arial" charset="0"/>
              </a:rPr>
              <a:t> </a:t>
            </a:r>
            <a:r>
              <a:rPr lang="en-US" altLang="ja-JP" sz="2600" b="1" dirty="0">
                <a:latin typeface="Arial" charset="0"/>
              </a:rPr>
              <a:t>of</a:t>
            </a:r>
            <a:r>
              <a:rPr lang="ja-JP" altLang="en-US" sz="2600" b="1" dirty="0">
                <a:latin typeface="Arial" charset="0"/>
              </a:rPr>
              <a:t> </a:t>
            </a:r>
            <a:r>
              <a:rPr lang="en-US" altLang="ja-JP" sz="2600" b="1" dirty="0">
                <a:latin typeface="Arial" charset="0"/>
              </a:rPr>
              <a:t>nuclease</a:t>
            </a:r>
            <a:r>
              <a:rPr lang="ja-JP" altLang="en-US" sz="2600" b="1" dirty="0">
                <a:latin typeface="Arial" charset="0"/>
              </a:rPr>
              <a:t> </a:t>
            </a:r>
            <a:r>
              <a:rPr lang="en-US" altLang="ja-JP" sz="2600" b="1" u="sng" dirty="0">
                <a:solidFill>
                  <a:srgbClr val="FF0000"/>
                </a:solidFill>
                <a:latin typeface="Arial" charset="0"/>
              </a:rPr>
              <a:t>P</a:t>
            </a:r>
            <a:r>
              <a:rPr lang="en-US" altLang="ja-JP" sz="2600" b="1" dirty="0">
                <a:latin typeface="Arial" charset="0"/>
              </a:rPr>
              <a:t>rotection</a:t>
            </a:r>
            <a:r>
              <a:rPr lang="ja-JP" altLang="en-US" sz="2600" b="1" dirty="0">
                <a:latin typeface="Arial" charset="0"/>
              </a:rPr>
              <a:t> </a:t>
            </a:r>
            <a:r>
              <a:rPr lang="en-US" altLang="ja-JP" sz="2600" b="1" dirty="0">
                <a:latin typeface="Arial" charset="0"/>
              </a:rPr>
              <a:t>(TRAP) method</a:t>
            </a:r>
            <a:endParaRPr lang="ja-JP" altLang="en-US" sz="2600" b="1" dirty="0">
              <a:latin typeface="Arial" charset="0"/>
            </a:endParaRPr>
          </a:p>
        </p:txBody>
      </p:sp>
      <p:sp>
        <p:nvSpPr>
          <p:cNvPr id="38" name="右矢印 37"/>
          <p:cNvSpPr>
            <a:spLocks noChangeAspect="1"/>
          </p:cNvSpPr>
          <p:nvPr/>
        </p:nvSpPr>
        <p:spPr bwMode="auto">
          <a:xfrm>
            <a:off x="2592923" y="3315862"/>
            <a:ext cx="4337220" cy="387559"/>
          </a:xfrm>
          <a:prstGeom prst="rightArrow">
            <a:avLst>
              <a:gd name="adj1" fmla="val 50000"/>
              <a:gd name="adj2" fmla="val 111184"/>
            </a:avLst>
          </a:prstGeom>
          <a:solidFill>
            <a:srgbClr val="00B0F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39" name="右矢印 38"/>
          <p:cNvSpPr>
            <a:spLocks noChangeAspect="1"/>
          </p:cNvSpPr>
          <p:nvPr/>
        </p:nvSpPr>
        <p:spPr bwMode="auto">
          <a:xfrm>
            <a:off x="2611254" y="4403380"/>
            <a:ext cx="1051397" cy="255827"/>
          </a:xfrm>
          <a:prstGeom prst="rightArrow">
            <a:avLst>
              <a:gd name="adj1" fmla="val 50000"/>
              <a:gd name="adj2" fmla="val 111184"/>
            </a:avLst>
          </a:prstGeom>
          <a:solidFill>
            <a:schemeClr val="bg1">
              <a:lumMod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grpSp>
        <p:nvGrpSpPr>
          <p:cNvPr id="40" name="グループ化 36"/>
          <p:cNvGrpSpPr>
            <a:grpSpLocks noChangeAspect="1"/>
          </p:cNvGrpSpPr>
          <p:nvPr/>
        </p:nvGrpSpPr>
        <p:grpSpPr bwMode="auto">
          <a:xfrm>
            <a:off x="6136239" y="4399414"/>
            <a:ext cx="343220" cy="276068"/>
            <a:chOff x="5177719" y="3865516"/>
            <a:chExt cx="778545" cy="546875"/>
          </a:xfrm>
        </p:grpSpPr>
        <p:grpSp>
          <p:nvGrpSpPr>
            <p:cNvPr id="45" name="グループ化 37"/>
            <p:cNvGrpSpPr>
              <a:grpSpLocks/>
            </p:cNvGrpSpPr>
            <p:nvPr/>
          </p:nvGrpSpPr>
          <p:grpSpPr bwMode="auto">
            <a:xfrm rot="2817324">
              <a:off x="5081475" y="4103270"/>
              <a:ext cx="405365" cy="212878"/>
              <a:chOff x="5697583" y="2089891"/>
              <a:chExt cx="405365" cy="212878"/>
            </a:xfrm>
          </p:grpSpPr>
          <p:sp>
            <p:nvSpPr>
              <p:cNvPr id="52" name="右矢印 51"/>
              <p:cNvSpPr>
                <a:spLocks noChangeAspect="1"/>
              </p:cNvSpPr>
              <p:nvPr/>
            </p:nvSpPr>
            <p:spPr>
              <a:xfrm flipH="1">
                <a:off x="5673194" y="2099537"/>
                <a:ext cx="302554" cy="204100"/>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53" name="円/楕円 52"/>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grpSp>
        <p:grpSp>
          <p:nvGrpSpPr>
            <p:cNvPr id="46" name="グループ化 38"/>
            <p:cNvGrpSpPr>
              <a:grpSpLocks/>
            </p:cNvGrpSpPr>
            <p:nvPr/>
          </p:nvGrpSpPr>
          <p:grpSpPr bwMode="auto">
            <a:xfrm rot="6300442">
              <a:off x="5339608" y="3995196"/>
              <a:ext cx="405365" cy="212878"/>
              <a:chOff x="5697583" y="2089891"/>
              <a:chExt cx="405365" cy="212878"/>
            </a:xfrm>
          </p:grpSpPr>
          <p:sp>
            <p:nvSpPr>
              <p:cNvPr id="50" name="右矢印 49"/>
              <p:cNvSpPr>
                <a:spLocks noChangeAspect="1"/>
              </p:cNvSpPr>
              <p:nvPr/>
            </p:nvSpPr>
            <p:spPr>
              <a:xfrm flipH="1">
                <a:off x="5697623" y="2088646"/>
                <a:ext cx="302554" cy="215437"/>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51" name="円/楕円 50"/>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grpSp>
        <p:grpSp>
          <p:nvGrpSpPr>
            <p:cNvPr id="47" name="グループ化 39"/>
            <p:cNvGrpSpPr>
              <a:grpSpLocks/>
            </p:cNvGrpSpPr>
            <p:nvPr/>
          </p:nvGrpSpPr>
          <p:grpSpPr bwMode="auto">
            <a:xfrm rot="2817324">
              <a:off x="5647142" y="3961760"/>
              <a:ext cx="405365" cy="212878"/>
              <a:chOff x="5697583" y="2089891"/>
              <a:chExt cx="405365" cy="212878"/>
            </a:xfrm>
          </p:grpSpPr>
          <p:sp>
            <p:nvSpPr>
              <p:cNvPr id="48" name="右矢印 47"/>
              <p:cNvSpPr>
                <a:spLocks noChangeAspect="1"/>
              </p:cNvSpPr>
              <p:nvPr/>
            </p:nvSpPr>
            <p:spPr>
              <a:xfrm flipH="1">
                <a:off x="5696418" y="2089832"/>
                <a:ext cx="302554" cy="211659"/>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49" name="円/楕円 48"/>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grpSp>
      </p:grpSp>
      <p:sp>
        <p:nvSpPr>
          <p:cNvPr id="41" name="テキスト ボックス 72"/>
          <p:cNvSpPr txBox="1">
            <a:spLocks noChangeArrowheads="1"/>
          </p:cNvSpPr>
          <p:nvPr/>
        </p:nvSpPr>
        <p:spPr bwMode="auto">
          <a:xfrm>
            <a:off x="1218507" y="4365105"/>
            <a:ext cx="1326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dirty="0"/>
              <a:t>Other mRNAs</a:t>
            </a:r>
            <a:endParaRPr lang="ja-JP" altLang="en-US" sz="1400" dirty="0"/>
          </a:p>
        </p:txBody>
      </p:sp>
      <p:sp>
        <p:nvSpPr>
          <p:cNvPr id="42" name="テキスト ボックス 73"/>
          <p:cNvSpPr txBox="1">
            <a:spLocks noChangeArrowheads="1"/>
          </p:cNvSpPr>
          <p:nvPr/>
        </p:nvSpPr>
        <p:spPr bwMode="auto">
          <a:xfrm>
            <a:off x="4584220" y="4352486"/>
            <a:ext cx="16008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dirty="0" err="1"/>
              <a:t>Unbinded</a:t>
            </a:r>
            <a:r>
              <a:rPr lang="en-US" altLang="ja-JP" sz="1400" dirty="0"/>
              <a:t> probes</a:t>
            </a:r>
            <a:endParaRPr lang="ja-JP" altLang="en-US" sz="1400" dirty="0"/>
          </a:p>
        </p:txBody>
      </p:sp>
      <p:sp>
        <p:nvSpPr>
          <p:cNvPr id="44" name="テキスト ボックス 43"/>
          <p:cNvSpPr txBox="1"/>
          <p:nvPr/>
        </p:nvSpPr>
        <p:spPr bwMode="auto">
          <a:xfrm>
            <a:off x="1218506" y="992922"/>
            <a:ext cx="6302822" cy="707886"/>
          </a:xfrm>
          <a:prstGeom prst="rect">
            <a:avLst/>
          </a:prstGeom>
          <a:solidFill>
            <a:schemeClr val="bg1"/>
          </a:solidFill>
          <a:ln>
            <a:solidFill>
              <a:schemeClr val="tx1">
                <a:lumMod val="65000"/>
                <a:lumOff val="35000"/>
              </a:schemeClr>
            </a:solidFill>
          </a:ln>
        </p:spPr>
        <p:txBody>
          <a:bodyPr wrap="square">
            <a:spAutoFit/>
          </a:bodyPr>
          <a:lstStyle/>
          <a:p>
            <a:pPr>
              <a:defRPr/>
            </a:pPr>
            <a:r>
              <a:rPr lang="ja-JP" altLang="en-US" sz="2000" dirty="0"/>
              <a:t>① </a:t>
            </a:r>
            <a:r>
              <a:rPr lang="en-US" altLang="ja-JP" sz="2000" b="1" dirty="0"/>
              <a:t>Hybridize</a:t>
            </a:r>
            <a:r>
              <a:rPr lang="ja-JP" altLang="en-US" sz="2000" b="1" dirty="0"/>
              <a:t> </a:t>
            </a:r>
            <a:r>
              <a:rPr lang="en-US" altLang="ja-JP" sz="2000" b="1" dirty="0"/>
              <a:t>with</a:t>
            </a:r>
            <a:r>
              <a:rPr lang="ja-JP" altLang="en-US" sz="2000" b="1" dirty="0"/>
              <a:t> </a:t>
            </a:r>
            <a:r>
              <a:rPr lang="en-US" altLang="ja-JP" sz="2000" b="1" dirty="0"/>
              <a:t>RNA probe complementary for core sequence of HSATII RNA</a:t>
            </a:r>
            <a:endParaRPr lang="ja-JP" altLang="en-US" sz="2000" dirty="0"/>
          </a:p>
        </p:txBody>
      </p:sp>
      <p:grpSp>
        <p:nvGrpSpPr>
          <p:cNvPr id="76" name="グループ化 1"/>
          <p:cNvGrpSpPr>
            <a:grpSpLocks/>
          </p:cNvGrpSpPr>
          <p:nvPr/>
        </p:nvGrpSpPr>
        <p:grpSpPr bwMode="auto">
          <a:xfrm>
            <a:off x="2668795" y="3395678"/>
            <a:ext cx="3460750" cy="318133"/>
            <a:chOff x="1842283" y="1673049"/>
            <a:chExt cx="3459704" cy="266380"/>
          </a:xfrm>
        </p:grpSpPr>
        <p:grpSp>
          <p:nvGrpSpPr>
            <p:cNvPr id="77" name="グループ化 57"/>
            <p:cNvGrpSpPr>
              <a:grpSpLocks noChangeAspect="1"/>
            </p:cNvGrpSpPr>
            <p:nvPr/>
          </p:nvGrpSpPr>
          <p:grpSpPr bwMode="auto">
            <a:xfrm>
              <a:off x="2626889" y="1825646"/>
              <a:ext cx="206732" cy="108566"/>
              <a:chOff x="5697583" y="2089891"/>
              <a:chExt cx="405365" cy="212878"/>
            </a:xfrm>
          </p:grpSpPr>
          <p:sp>
            <p:nvSpPr>
              <p:cNvPr id="131" name="右矢印 130"/>
              <p:cNvSpPr>
                <a:spLocks noChangeAspect="1"/>
              </p:cNvSpPr>
              <p:nvPr/>
            </p:nvSpPr>
            <p:spPr>
              <a:xfrm flipH="1">
                <a:off x="5696372"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32" name="円/楕円 131"/>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78" name="グループ化 60"/>
            <p:cNvGrpSpPr>
              <a:grpSpLocks noChangeAspect="1"/>
            </p:cNvGrpSpPr>
            <p:nvPr/>
          </p:nvGrpSpPr>
          <p:grpSpPr bwMode="auto">
            <a:xfrm>
              <a:off x="2434846" y="1825646"/>
              <a:ext cx="206732" cy="108566"/>
              <a:chOff x="5697583" y="2089891"/>
              <a:chExt cx="405365" cy="212878"/>
            </a:xfrm>
          </p:grpSpPr>
          <p:sp>
            <p:nvSpPr>
              <p:cNvPr id="129" name="右矢印 128"/>
              <p:cNvSpPr>
                <a:spLocks noChangeAspect="1"/>
              </p:cNvSpPr>
              <p:nvPr/>
            </p:nvSpPr>
            <p:spPr>
              <a:xfrm flipH="1">
                <a:off x="5696399"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30" name="円/楕円 129"/>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79" name="グループ化 63"/>
            <p:cNvGrpSpPr>
              <a:grpSpLocks noChangeAspect="1"/>
            </p:cNvGrpSpPr>
            <p:nvPr/>
          </p:nvGrpSpPr>
          <p:grpSpPr bwMode="auto">
            <a:xfrm>
              <a:off x="2239773" y="1825646"/>
              <a:ext cx="206732" cy="108566"/>
              <a:chOff x="5697583" y="2089891"/>
              <a:chExt cx="405365" cy="212878"/>
            </a:xfrm>
          </p:grpSpPr>
          <p:sp>
            <p:nvSpPr>
              <p:cNvPr id="127" name="右矢印 126"/>
              <p:cNvSpPr>
                <a:spLocks noChangeAspect="1"/>
              </p:cNvSpPr>
              <p:nvPr/>
            </p:nvSpPr>
            <p:spPr>
              <a:xfrm flipH="1">
                <a:off x="5696142"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28" name="円/楕円 127"/>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80" name="グループ化 66"/>
            <p:cNvGrpSpPr>
              <a:grpSpLocks noChangeAspect="1"/>
            </p:cNvGrpSpPr>
            <p:nvPr/>
          </p:nvGrpSpPr>
          <p:grpSpPr bwMode="auto">
            <a:xfrm>
              <a:off x="2035893" y="1825646"/>
              <a:ext cx="206732" cy="108566"/>
              <a:chOff x="5697583" y="2089891"/>
              <a:chExt cx="405365" cy="212878"/>
            </a:xfrm>
          </p:grpSpPr>
          <p:sp>
            <p:nvSpPr>
              <p:cNvPr id="125" name="右矢印 124"/>
              <p:cNvSpPr>
                <a:spLocks noChangeAspect="1"/>
              </p:cNvSpPr>
              <p:nvPr/>
            </p:nvSpPr>
            <p:spPr>
              <a:xfrm flipH="1">
                <a:off x="5697595"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26" name="円/楕円 125"/>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81" name="グループ化 69"/>
            <p:cNvGrpSpPr>
              <a:grpSpLocks noChangeAspect="1"/>
            </p:cNvGrpSpPr>
            <p:nvPr/>
          </p:nvGrpSpPr>
          <p:grpSpPr bwMode="auto">
            <a:xfrm>
              <a:off x="1842283" y="1825944"/>
              <a:ext cx="206732" cy="108566"/>
              <a:chOff x="5697583" y="2089891"/>
              <a:chExt cx="405365" cy="212878"/>
            </a:xfrm>
          </p:grpSpPr>
          <p:sp>
            <p:nvSpPr>
              <p:cNvPr id="123" name="右矢印 122"/>
              <p:cNvSpPr>
                <a:spLocks noChangeAspect="1"/>
              </p:cNvSpPr>
              <p:nvPr/>
            </p:nvSpPr>
            <p:spPr>
              <a:xfrm flipH="1">
                <a:off x="5697583" y="2090350"/>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24" name="円/楕円 123"/>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82" name="正方形/長方形 81"/>
            <p:cNvSpPr>
              <a:spLocks noChangeAspect="1"/>
            </p:cNvSpPr>
            <p:nvPr/>
          </p:nvSpPr>
          <p:spPr>
            <a:xfrm>
              <a:off x="2050183" y="1676239"/>
              <a:ext cx="195203" cy="1611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83" name="正方形/長方形 82"/>
            <p:cNvSpPr>
              <a:spLocks noChangeAspect="1"/>
            </p:cNvSpPr>
            <p:nvPr/>
          </p:nvSpPr>
          <p:spPr>
            <a:xfrm>
              <a:off x="1850219" y="1676239"/>
              <a:ext cx="195203" cy="15950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84" name="正方形/長方形 83"/>
            <p:cNvSpPr>
              <a:spLocks noChangeAspect="1"/>
            </p:cNvSpPr>
            <p:nvPr/>
          </p:nvSpPr>
          <p:spPr>
            <a:xfrm>
              <a:off x="2453286" y="1674644"/>
              <a:ext cx="195203" cy="1611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85" name="正方形/長方形 84"/>
            <p:cNvSpPr>
              <a:spLocks noChangeAspect="1"/>
            </p:cNvSpPr>
            <p:nvPr/>
          </p:nvSpPr>
          <p:spPr>
            <a:xfrm>
              <a:off x="2254908" y="1676239"/>
              <a:ext cx="195204" cy="15950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86" name="正方形/長方形 85"/>
            <p:cNvSpPr>
              <a:spLocks noChangeAspect="1"/>
            </p:cNvSpPr>
            <p:nvPr/>
          </p:nvSpPr>
          <p:spPr>
            <a:xfrm>
              <a:off x="2650077" y="1676239"/>
              <a:ext cx="195203" cy="15950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nvGrpSpPr>
            <p:cNvPr id="87" name="グループ化 196"/>
            <p:cNvGrpSpPr>
              <a:grpSpLocks noChangeAspect="1"/>
            </p:cNvGrpSpPr>
            <p:nvPr/>
          </p:nvGrpSpPr>
          <p:grpSpPr bwMode="auto">
            <a:xfrm>
              <a:off x="3207599" y="1823190"/>
              <a:ext cx="206732" cy="108566"/>
              <a:chOff x="5697583" y="2089891"/>
              <a:chExt cx="405365" cy="212878"/>
            </a:xfrm>
          </p:grpSpPr>
          <p:sp>
            <p:nvSpPr>
              <p:cNvPr id="121" name="右矢印 120"/>
              <p:cNvSpPr>
                <a:spLocks noChangeAspect="1"/>
              </p:cNvSpPr>
              <p:nvPr/>
            </p:nvSpPr>
            <p:spPr>
              <a:xfrm flipH="1">
                <a:off x="5696644" y="2089495"/>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22" name="円/楕円 121"/>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88" name="グループ化 199"/>
            <p:cNvGrpSpPr>
              <a:grpSpLocks noChangeAspect="1"/>
            </p:cNvGrpSpPr>
            <p:nvPr/>
          </p:nvGrpSpPr>
          <p:grpSpPr bwMode="auto">
            <a:xfrm>
              <a:off x="3013989" y="1823488"/>
              <a:ext cx="206732" cy="108566"/>
              <a:chOff x="5697583" y="2089891"/>
              <a:chExt cx="405365" cy="212878"/>
            </a:xfrm>
          </p:grpSpPr>
          <p:sp>
            <p:nvSpPr>
              <p:cNvPr id="119" name="右矢印 118"/>
              <p:cNvSpPr>
                <a:spLocks noChangeAspect="1"/>
              </p:cNvSpPr>
              <p:nvPr/>
            </p:nvSpPr>
            <p:spPr>
              <a:xfrm flipH="1">
                <a:off x="5696632" y="2088910"/>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20" name="円/楕円 119"/>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89" name="正方形/長方形 88"/>
            <p:cNvSpPr>
              <a:spLocks noChangeAspect="1"/>
            </p:cNvSpPr>
            <p:nvPr/>
          </p:nvSpPr>
          <p:spPr>
            <a:xfrm>
              <a:off x="3221404" y="1674644"/>
              <a:ext cx="195203" cy="15950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90" name="正方形/長方形 89"/>
            <p:cNvSpPr>
              <a:spLocks noChangeAspect="1"/>
            </p:cNvSpPr>
            <p:nvPr/>
          </p:nvSpPr>
          <p:spPr>
            <a:xfrm>
              <a:off x="3023026" y="1673049"/>
              <a:ext cx="195204" cy="1611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nvGrpSpPr>
            <p:cNvPr id="91" name="グループ化 204"/>
            <p:cNvGrpSpPr>
              <a:grpSpLocks noChangeAspect="1"/>
            </p:cNvGrpSpPr>
            <p:nvPr/>
          </p:nvGrpSpPr>
          <p:grpSpPr bwMode="auto">
            <a:xfrm>
              <a:off x="4073683" y="1830863"/>
              <a:ext cx="206732" cy="108566"/>
              <a:chOff x="5697583" y="2089891"/>
              <a:chExt cx="405365" cy="212878"/>
            </a:xfrm>
          </p:grpSpPr>
          <p:sp>
            <p:nvSpPr>
              <p:cNvPr id="117" name="右矢印 116"/>
              <p:cNvSpPr>
                <a:spLocks noChangeAspect="1"/>
              </p:cNvSpPr>
              <p:nvPr/>
            </p:nvSpPr>
            <p:spPr>
              <a:xfrm flipH="1">
                <a:off x="5697485" y="2090086"/>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18" name="円/楕円 117"/>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92" name="グループ化 207"/>
            <p:cNvGrpSpPr>
              <a:grpSpLocks noChangeAspect="1"/>
            </p:cNvGrpSpPr>
            <p:nvPr/>
          </p:nvGrpSpPr>
          <p:grpSpPr bwMode="auto">
            <a:xfrm>
              <a:off x="3881640" y="1830863"/>
              <a:ext cx="206732" cy="108566"/>
              <a:chOff x="5697583" y="2089891"/>
              <a:chExt cx="405365" cy="212878"/>
            </a:xfrm>
          </p:grpSpPr>
          <p:sp>
            <p:nvSpPr>
              <p:cNvPr id="115" name="右矢印 114"/>
              <p:cNvSpPr>
                <a:spLocks noChangeAspect="1"/>
              </p:cNvSpPr>
              <p:nvPr/>
            </p:nvSpPr>
            <p:spPr>
              <a:xfrm flipH="1">
                <a:off x="5697512" y="2090086"/>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16" name="円/楕円 115"/>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93" name="グループ化 210"/>
            <p:cNvGrpSpPr>
              <a:grpSpLocks noChangeAspect="1"/>
            </p:cNvGrpSpPr>
            <p:nvPr/>
          </p:nvGrpSpPr>
          <p:grpSpPr bwMode="auto">
            <a:xfrm>
              <a:off x="3686567" y="1830863"/>
              <a:ext cx="206732" cy="108566"/>
              <a:chOff x="5697583" y="2089891"/>
              <a:chExt cx="405365" cy="212878"/>
            </a:xfrm>
          </p:grpSpPr>
          <p:sp>
            <p:nvSpPr>
              <p:cNvPr id="113" name="右矢印 112"/>
              <p:cNvSpPr>
                <a:spLocks noChangeAspect="1"/>
              </p:cNvSpPr>
              <p:nvPr/>
            </p:nvSpPr>
            <p:spPr>
              <a:xfrm flipH="1">
                <a:off x="5697256" y="2090086"/>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14" name="円/楕円 113"/>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94" name="正方形/長方形 93"/>
            <p:cNvSpPr>
              <a:spLocks noChangeAspect="1"/>
            </p:cNvSpPr>
            <p:nvPr/>
          </p:nvSpPr>
          <p:spPr>
            <a:xfrm>
              <a:off x="3899061" y="1679429"/>
              <a:ext cx="195204" cy="1611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95" name="正方形/長方形 94"/>
            <p:cNvSpPr>
              <a:spLocks noChangeAspect="1"/>
            </p:cNvSpPr>
            <p:nvPr/>
          </p:nvSpPr>
          <p:spPr>
            <a:xfrm>
              <a:off x="3702271" y="1681024"/>
              <a:ext cx="195204" cy="1611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96" name="正方形/長方形 95"/>
            <p:cNvSpPr>
              <a:spLocks noChangeAspect="1"/>
            </p:cNvSpPr>
            <p:nvPr/>
          </p:nvSpPr>
          <p:spPr>
            <a:xfrm>
              <a:off x="4095852" y="1681024"/>
              <a:ext cx="195204" cy="1611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nvGrpSpPr>
            <p:cNvPr id="97" name="グループ化 216"/>
            <p:cNvGrpSpPr>
              <a:grpSpLocks noChangeAspect="1"/>
            </p:cNvGrpSpPr>
            <p:nvPr/>
          </p:nvGrpSpPr>
          <p:grpSpPr bwMode="auto">
            <a:xfrm>
              <a:off x="5084207" y="1829901"/>
              <a:ext cx="206732" cy="108566"/>
              <a:chOff x="5697583" y="2089891"/>
              <a:chExt cx="405365" cy="212878"/>
            </a:xfrm>
          </p:grpSpPr>
          <p:sp>
            <p:nvSpPr>
              <p:cNvPr id="111" name="右矢印 110"/>
              <p:cNvSpPr>
                <a:spLocks noChangeAspect="1"/>
              </p:cNvSpPr>
              <p:nvPr/>
            </p:nvSpPr>
            <p:spPr>
              <a:xfrm flipH="1">
                <a:off x="5698287"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12" name="円/楕円 111"/>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98" name="グループ化 219"/>
            <p:cNvGrpSpPr>
              <a:grpSpLocks noChangeAspect="1"/>
            </p:cNvGrpSpPr>
            <p:nvPr/>
          </p:nvGrpSpPr>
          <p:grpSpPr bwMode="auto">
            <a:xfrm>
              <a:off x="4892164" y="1829901"/>
              <a:ext cx="206732" cy="108566"/>
              <a:chOff x="5697583" y="2089891"/>
              <a:chExt cx="405365" cy="212878"/>
            </a:xfrm>
          </p:grpSpPr>
          <p:sp>
            <p:nvSpPr>
              <p:cNvPr id="109" name="右矢印 108"/>
              <p:cNvSpPr>
                <a:spLocks noChangeAspect="1"/>
              </p:cNvSpPr>
              <p:nvPr/>
            </p:nvSpPr>
            <p:spPr>
              <a:xfrm flipH="1">
                <a:off x="5698312"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10" name="円/楕円 109"/>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99" name="グループ化 222"/>
            <p:cNvGrpSpPr>
              <a:grpSpLocks noChangeAspect="1"/>
            </p:cNvGrpSpPr>
            <p:nvPr/>
          </p:nvGrpSpPr>
          <p:grpSpPr bwMode="auto">
            <a:xfrm>
              <a:off x="4697091" y="1829901"/>
              <a:ext cx="206732" cy="108566"/>
              <a:chOff x="5697583" y="2089891"/>
              <a:chExt cx="405365" cy="212878"/>
            </a:xfrm>
          </p:grpSpPr>
          <p:sp>
            <p:nvSpPr>
              <p:cNvPr id="107" name="右矢印 106"/>
              <p:cNvSpPr>
                <a:spLocks noChangeAspect="1"/>
              </p:cNvSpPr>
              <p:nvPr/>
            </p:nvSpPr>
            <p:spPr>
              <a:xfrm flipH="1">
                <a:off x="5698057"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08" name="円/楕円 107"/>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100" name="グループ化 225"/>
            <p:cNvGrpSpPr>
              <a:grpSpLocks noChangeAspect="1"/>
            </p:cNvGrpSpPr>
            <p:nvPr/>
          </p:nvGrpSpPr>
          <p:grpSpPr bwMode="auto">
            <a:xfrm>
              <a:off x="4493211" y="1829901"/>
              <a:ext cx="206732" cy="108566"/>
              <a:chOff x="5697583" y="2089891"/>
              <a:chExt cx="405365" cy="212878"/>
            </a:xfrm>
          </p:grpSpPr>
          <p:sp>
            <p:nvSpPr>
              <p:cNvPr id="105" name="右矢印 104"/>
              <p:cNvSpPr>
                <a:spLocks noChangeAspect="1"/>
              </p:cNvSpPr>
              <p:nvPr/>
            </p:nvSpPr>
            <p:spPr>
              <a:xfrm flipH="1">
                <a:off x="5696399"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06" name="円/楕円 105"/>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101" name="正方形/長方形 100"/>
            <p:cNvSpPr>
              <a:spLocks noChangeAspect="1"/>
            </p:cNvSpPr>
            <p:nvPr/>
          </p:nvSpPr>
          <p:spPr>
            <a:xfrm>
              <a:off x="4506890" y="1681024"/>
              <a:ext cx="195203" cy="1611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02" name="正方形/長方形 101"/>
            <p:cNvSpPr>
              <a:spLocks noChangeAspect="1"/>
            </p:cNvSpPr>
            <p:nvPr/>
          </p:nvSpPr>
          <p:spPr>
            <a:xfrm>
              <a:off x="4909994" y="1679429"/>
              <a:ext cx="195203" cy="1611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03" name="正方形/長方形 102"/>
            <p:cNvSpPr>
              <a:spLocks noChangeAspect="1"/>
            </p:cNvSpPr>
            <p:nvPr/>
          </p:nvSpPr>
          <p:spPr>
            <a:xfrm>
              <a:off x="4711615" y="1679429"/>
              <a:ext cx="195204" cy="1611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04" name="正方形/長方形 103"/>
            <p:cNvSpPr>
              <a:spLocks noChangeAspect="1"/>
            </p:cNvSpPr>
            <p:nvPr/>
          </p:nvSpPr>
          <p:spPr>
            <a:xfrm>
              <a:off x="5106784" y="1679429"/>
              <a:ext cx="195203" cy="1611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grpSp>
        <p:nvGrpSpPr>
          <p:cNvPr id="3" name="グループ化 2"/>
          <p:cNvGrpSpPr/>
          <p:nvPr/>
        </p:nvGrpSpPr>
        <p:grpSpPr>
          <a:xfrm>
            <a:off x="5852923" y="5445224"/>
            <a:ext cx="3342334" cy="1119241"/>
            <a:chOff x="6499224" y="1736720"/>
            <a:chExt cx="2661696" cy="1119240"/>
          </a:xfrm>
        </p:grpSpPr>
        <p:sp>
          <p:nvSpPr>
            <p:cNvPr id="30" name="テキスト ボックス 46"/>
            <p:cNvSpPr txBox="1">
              <a:spLocks noChangeArrowheads="1"/>
            </p:cNvSpPr>
            <p:nvPr/>
          </p:nvSpPr>
          <p:spPr bwMode="auto">
            <a:xfrm>
              <a:off x="6899275" y="1846263"/>
              <a:ext cx="22616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spcBef>
                  <a:spcPct val="0"/>
                </a:spcBef>
                <a:buFontTx/>
                <a:buNone/>
              </a:pPr>
              <a:r>
                <a:rPr lang="ja-JP" altLang="en-US" sz="1400" dirty="0"/>
                <a:t>：</a:t>
              </a:r>
              <a:r>
                <a:rPr lang="en-US" altLang="ja-JP" sz="1400" dirty="0"/>
                <a:t>core sequence of HSATII</a:t>
              </a:r>
              <a:endParaRPr lang="ja-JP" altLang="en-US" sz="1400" dirty="0"/>
            </a:p>
          </p:txBody>
        </p:sp>
        <p:sp>
          <p:nvSpPr>
            <p:cNvPr id="31" name="テキスト ボックス 47"/>
            <p:cNvSpPr txBox="1">
              <a:spLocks noChangeArrowheads="1"/>
            </p:cNvSpPr>
            <p:nvPr/>
          </p:nvSpPr>
          <p:spPr bwMode="auto">
            <a:xfrm>
              <a:off x="6907213" y="2298699"/>
              <a:ext cx="21689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spcBef>
                  <a:spcPct val="0"/>
                </a:spcBef>
                <a:buFontTx/>
                <a:buNone/>
              </a:pPr>
              <a:r>
                <a:rPr lang="ja-JP" altLang="en-US" sz="1400" dirty="0"/>
                <a:t>：</a:t>
              </a:r>
              <a:r>
                <a:rPr lang="en-US" altLang="ja-JP" sz="1400" dirty="0"/>
                <a:t>biotinylated complementary</a:t>
              </a:r>
            </a:p>
            <a:p>
              <a:pPr>
                <a:spcBef>
                  <a:spcPct val="0"/>
                </a:spcBef>
                <a:buFontTx/>
                <a:buNone/>
              </a:pPr>
              <a:r>
                <a:rPr lang="en-US" altLang="ja-JP" sz="1400" dirty="0"/>
                <a:t>  RNA probe</a:t>
              </a:r>
              <a:endParaRPr lang="ja-JP" altLang="en-US" sz="1400" dirty="0"/>
            </a:p>
          </p:txBody>
        </p:sp>
        <p:grpSp>
          <p:nvGrpSpPr>
            <p:cNvPr id="32" name="グループ化 48"/>
            <p:cNvGrpSpPr>
              <a:grpSpLocks/>
            </p:cNvGrpSpPr>
            <p:nvPr/>
          </p:nvGrpSpPr>
          <p:grpSpPr bwMode="auto">
            <a:xfrm>
              <a:off x="6545263" y="2369462"/>
              <a:ext cx="349250" cy="206416"/>
              <a:chOff x="5697583" y="2089891"/>
              <a:chExt cx="405365" cy="212878"/>
            </a:xfrm>
          </p:grpSpPr>
          <p:sp>
            <p:nvSpPr>
              <p:cNvPr id="33" name="右矢印 32"/>
              <p:cNvSpPr>
                <a:spLocks noChangeAspect="1"/>
              </p:cNvSpPr>
              <p:nvPr/>
            </p:nvSpPr>
            <p:spPr>
              <a:xfrm flipH="1">
                <a:off x="5697583" y="2089891"/>
                <a:ext cx="304023" cy="212878"/>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34" name="円/楕円 33"/>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35" name="正方形/長方形 34"/>
            <p:cNvSpPr/>
            <p:nvPr/>
          </p:nvSpPr>
          <p:spPr>
            <a:xfrm>
              <a:off x="6591300" y="1855779"/>
              <a:ext cx="317500" cy="226247"/>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93" name="正方形/長方形 192"/>
            <p:cNvSpPr/>
            <p:nvPr/>
          </p:nvSpPr>
          <p:spPr>
            <a:xfrm>
              <a:off x="6499224" y="1736720"/>
              <a:ext cx="2410203" cy="1119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61" name="右矢印 260"/>
          <p:cNvSpPr>
            <a:spLocks noChangeAspect="1"/>
          </p:cNvSpPr>
          <p:nvPr/>
        </p:nvSpPr>
        <p:spPr bwMode="auto">
          <a:xfrm>
            <a:off x="2610871" y="1963271"/>
            <a:ext cx="1866191" cy="387559"/>
          </a:xfrm>
          <a:prstGeom prst="rightArrow">
            <a:avLst>
              <a:gd name="adj1" fmla="val 50000"/>
              <a:gd name="adj2" fmla="val 111184"/>
            </a:avLst>
          </a:prstGeom>
          <a:solidFill>
            <a:srgbClr val="00B0F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grpSp>
        <p:nvGrpSpPr>
          <p:cNvPr id="5" name="グループ化 4"/>
          <p:cNvGrpSpPr/>
          <p:nvPr/>
        </p:nvGrpSpPr>
        <p:grpSpPr>
          <a:xfrm>
            <a:off x="2668797" y="2060848"/>
            <a:ext cx="1277453" cy="318133"/>
            <a:chOff x="2990596" y="5388785"/>
            <a:chExt cx="1277453" cy="318133"/>
          </a:xfrm>
        </p:grpSpPr>
        <p:grpSp>
          <p:nvGrpSpPr>
            <p:cNvPr id="213" name="グループ化 196"/>
            <p:cNvGrpSpPr>
              <a:grpSpLocks noChangeAspect="1"/>
            </p:cNvGrpSpPr>
            <p:nvPr/>
          </p:nvGrpSpPr>
          <p:grpSpPr bwMode="auto">
            <a:xfrm>
              <a:off x="3184265" y="5568096"/>
              <a:ext cx="206795" cy="129658"/>
              <a:chOff x="5697583" y="2089891"/>
              <a:chExt cx="405365" cy="212878"/>
            </a:xfrm>
          </p:grpSpPr>
          <p:sp>
            <p:nvSpPr>
              <p:cNvPr id="247" name="右矢印 246"/>
              <p:cNvSpPr>
                <a:spLocks noChangeAspect="1"/>
              </p:cNvSpPr>
              <p:nvPr/>
            </p:nvSpPr>
            <p:spPr>
              <a:xfrm flipH="1">
                <a:off x="5696644" y="2089495"/>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48" name="円/楕円 247"/>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14" name="グループ化 199"/>
            <p:cNvGrpSpPr>
              <a:grpSpLocks noChangeAspect="1"/>
            </p:cNvGrpSpPr>
            <p:nvPr/>
          </p:nvGrpSpPr>
          <p:grpSpPr bwMode="auto">
            <a:xfrm>
              <a:off x="2990596" y="5568452"/>
              <a:ext cx="206795" cy="129658"/>
              <a:chOff x="5697583" y="2089891"/>
              <a:chExt cx="405365" cy="212878"/>
            </a:xfrm>
          </p:grpSpPr>
          <p:sp>
            <p:nvSpPr>
              <p:cNvPr id="245" name="右矢印 244"/>
              <p:cNvSpPr>
                <a:spLocks noChangeAspect="1"/>
              </p:cNvSpPr>
              <p:nvPr/>
            </p:nvSpPr>
            <p:spPr>
              <a:xfrm flipH="1">
                <a:off x="5696632" y="2088910"/>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46" name="円/楕円 245"/>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215" name="正方形/長方形 214"/>
            <p:cNvSpPr>
              <a:spLocks noChangeAspect="1"/>
            </p:cNvSpPr>
            <p:nvPr/>
          </p:nvSpPr>
          <p:spPr bwMode="auto">
            <a:xfrm>
              <a:off x="3198074" y="5390690"/>
              <a:ext cx="195262"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16" name="正方形/長方形 215"/>
            <p:cNvSpPr>
              <a:spLocks noChangeAspect="1"/>
            </p:cNvSpPr>
            <p:nvPr/>
          </p:nvSpPr>
          <p:spPr bwMode="auto">
            <a:xfrm>
              <a:off x="2999636" y="5388785"/>
              <a:ext cx="195263"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nvGrpSpPr>
            <p:cNvPr id="217" name="グループ化 204"/>
            <p:cNvGrpSpPr>
              <a:grpSpLocks noChangeAspect="1"/>
            </p:cNvGrpSpPr>
            <p:nvPr/>
          </p:nvGrpSpPr>
          <p:grpSpPr bwMode="auto">
            <a:xfrm>
              <a:off x="4050611" y="5577260"/>
              <a:ext cx="206795" cy="129658"/>
              <a:chOff x="5697583" y="2089891"/>
              <a:chExt cx="405365" cy="212878"/>
            </a:xfrm>
          </p:grpSpPr>
          <p:sp>
            <p:nvSpPr>
              <p:cNvPr id="243" name="右矢印 242"/>
              <p:cNvSpPr>
                <a:spLocks noChangeAspect="1"/>
              </p:cNvSpPr>
              <p:nvPr/>
            </p:nvSpPr>
            <p:spPr>
              <a:xfrm flipH="1">
                <a:off x="5697485" y="2090086"/>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44" name="円/楕円 243"/>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18" name="グループ化 207"/>
            <p:cNvGrpSpPr>
              <a:grpSpLocks noChangeAspect="1"/>
            </p:cNvGrpSpPr>
            <p:nvPr/>
          </p:nvGrpSpPr>
          <p:grpSpPr bwMode="auto">
            <a:xfrm>
              <a:off x="3858510" y="5577260"/>
              <a:ext cx="206795" cy="129658"/>
              <a:chOff x="5697583" y="2089891"/>
              <a:chExt cx="405365" cy="212878"/>
            </a:xfrm>
          </p:grpSpPr>
          <p:sp>
            <p:nvSpPr>
              <p:cNvPr id="241" name="右矢印 240"/>
              <p:cNvSpPr>
                <a:spLocks noChangeAspect="1"/>
              </p:cNvSpPr>
              <p:nvPr/>
            </p:nvSpPr>
            <p:spPr>
              <a:xfrm flipH="1">
                <a:off x="5697512" y="2090086"/>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42" name="円/楕円 241"/>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19" name="グループ化 210"/>
            <p:cNvGrpSpPr>
              <a:grpSpLocks noChangeAspect="1"/>
            </p:cNvGrpSpPr>
            <p:nvPr/>
          </p:nvGrpSpPr>
          <p:grpSpPr bwMode="auto">
            <a:xfrm>
              <a:off x="3663378" y="5577260"/>
              <a:ext cx="206795" cy="129658"/>
              <a:chOff x="5697583" y="2089891"/>
              <a:chExt cx="405365" cy="212878"/>
            </a:xfrm>
          </p:grpSpPr>
          <p:sp>
            <p:nvSpPr>
              <p:cNvPr id="239" name="右矢印 238"/>
              <p:cNvSpPr>
                <a:spLocks noChangeAspect="1"/>
              </p:cNvSpPr>
              <p:nvPr/>
            </p:nvSpPr>
            <p:spPr>
              <a:xfrm flipH="1">
                <a:off x="5697256" y="2090086"/>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40" name="円/楕円 239"/>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220" name="正方形/長方形 219"/>
            <p:cNvSpPr>
              <a:spLocks noChangeAspect="1"/>
            </p:cNvSpPr>
            <p:nvPr/>
          </p:nvSpPr>
          <p:spPr bwMode="auto">
            <a:xfrm>
              <a:off x="3875936" y="5396405"/>
              <a:ext cx="195263"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21" name="正方形/長方形 220"/>
            <p:cNvSpPr>
              <a:spLocks noChangeAspect="1"/>
            </p:cNvSpPr>
            <p:nvPr/>
          </p:nvSpPr>
          <p:spPr bwMode="auto">
            <a:xfrm>
              <a:off x="3679086" y="5398309"/>
              <a:ext cx="195263"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22" name="正方形/長方形 221"/>
            <p:cNvSpPr>
              <a:spLocks noChangeAspect="1"/>
            </p:cNvSpPr>
            <p:nvPr/>
          </p:nvSpPr>
          <p:spPr bwMode="auto">
            <a:xfrm>
              <a:off x="4072786" y="5398309"/>
              <a:ext cx="195263"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sp>
        <p:nvSpPr>
          <p:cNvPr id="260" name="右矢印 259"/>
          <p:cNvSpPr>
            <a:spLocks noChangeAspect="1"/>
          </p:cNvSpPr>
          <p:nvPr/>
        </p:nvSpPr>
        <p:spPr bwMode="auto">
          <a:xfrm>
            <a:off x="2610871" y="2561646"/>
            <a:ext cx="3323412" cy="387559"/>
          </a:xfrm>
          <a:prstGeom prst="rightArrow">
            <a:avLst>
              <a:gd name="adj1" fmla="val 50000"/>
              <a:gd name="adj2" fmla="val 111184"/>
            </a:avLst>
          </a:prstGeom>
          <a:solidFill>
            <a:srgbClr val="00B0F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grpSp>
        <p:nvGrpSpPr>
          <p:cNvPr id="259" name="グループ化 258"/>
          <p:cNvGrpSpPr/>
          <p:nvPr/>
        </p:nvGrpSpPr>
        <p:grpSpPr>
          <a:xfrm>
            <a:off x="2746099" y="2651606"/>
            <a:ext cx="2515339" cy="315079"/>
            <a:chOff x="1818536" y="5390690"/>
            <a:chExt cx="2515339" cy="315079"/>
          </a:xfrm>
        </p:grpSpPr>
        <p:grpSp>
          <p:nvGrpSpPr>
            <p:cNvPr id="203" name="グループ化 57"/>
            <p:cNvGrpSpPr>
              <a:grpSpLocks noChangeAspect="1"/>
            </p:cNvGrpSpPr>
            <p:nvPr/>
          </p:nvGrpSpPr>
          <p:grpSpPr bwMode="auto">
            <a:xfrm>
              <a:off x="2699792" y="5571029"/>
              <a:ext cx="206795" cy="129658"/>
              <a:chOff x="5697583" y="2089891"/>
              <a:chExt cx="405365" cy="212878"/>
            </a:xfrm>
          </p:grpSpPr>
          <p:sp>
            <p:nvSpPr>
              <p:cNvPr id="257" name="右矢印 256"/>
              <p:cNvSpPr>
                <a:spLocks noChangeAspect="1"/>
              </p:cNvSpPr>
              <p:nvPr/>
            </p:nvSpPr>
            <p:spPr>
              <a:xfrm flipH="1">
                <a:off x="5696372"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58" name="円/楕円 257"/>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04" name="グループ化 60"/>
            <p:cNvGrpSpPr>
              <a:grpSpLocks noChangeAspect="1"/>
            </p:cNvGrpSpPr>
            <p:nvPr/>
          </p:nvGrpSpPr>
          <p:grpSpPr bwMode="auto">
            <a:xfrm>
              <a:off x="2411278" y="5571029"/>
              <a:ext cx="206795" cy="129658"/>
              <a:chOff x="5697583" y="2089891"/>
              <a:chExt cx="405365" cy="212878"/>
            </a:xfrm>
          </p:grpSpPr>
          <p:sp>
            <p:nvSpPr>
              <p:cNvPr id="255" name="右矢印 254"/>
              <p:cNvSpPr>
                <a:spLocks noChangeAspect="1"/>
              </p:cNvSpPr>
              <p:nvPr/>
            </p:nvSpPr>
            <p:spPr>
              <a:xfrm flipH="1">
                <a:off x="5696399"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56" name="円/楕円 255"/>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05" name="グループ化 63"/>
            <p:cNvGrpSpPr>
              <a:grpSpLocks noChangeAspect="1"/>
            </p:cNvGrpSpPr>
            <p:nvPr/>
          </p:nvGrpSpPr>
          <p:grpSpPr bwMode="auto">
            <a:xfrm>
              <a:off x="2216146" y="5571029"/>
              <a:ext cx="206795" cy="129658"/>
              <a:chOff x="5697583" y="2089891"/>
              <a:chExt cx="405365" cy="212878"/>
            </a:xfrm>
          </p:grpSpPr>
          <p:sp>
            <p:nvSpPr>
              <p:cNvPr id="253" name="右矢印 252"/>
              <p:cNvSpPr>
                <a:spLocks noChangeAspect="1"/>
              </p:cNvSpPr>
              <p:nvPr/>
            </p:nvSpPr>
            <p:spPr>
              <a:xfrm flipH="1">
                <a:off x="5696142"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54" name="円/楕円 253"/>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06" name="グループ化 66"/>
            <p:cNvGrpSpPr>
              <a:grpSpLocks noChangeAspect="1"/>
            </p:cNvGrpSpPr>
            <p:nvPr/>
          </p:nvGrpSpPr>
          <p:grpSpPr bwMode="auto">
            <a:xfrm>
              <a:off x="2012205" y="5571029"/>
              <a:ext cx="206795" cy="129658"/>
              <a:chOff x="5697583" y="2089891"/>
              <a:chExt cx="405365" cy="212878"/>
            </a:xfrm>
          </p:grpSpPr>
          <p:sp>
            <p:nvSpPr>
              <p:cNvPr id="251" name="右矢印 250"/>
              <p:cNvSpPr>
                <a:spLocks noChangeAspect="1"/>
              </p:cNvSpPr>
              <p:nvPr/>
            </p:nvSpPr>
            <p:spPr>
              <a:xfrm flipH="1">
                <a:off x="5697595"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52" name="円/楕円 251"/>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07" name="グループ化 69"/>
            <p:cNvGrpSpPr>
              <a:grpSpLocks noChangeAspect="1"/>
            </p:cNvGrpSpPr>
            <p:nvPr/>
          </p:nvGrpSpPr>
          <p:grpSpPr bwMode="auto">
            <a:xfrm>
              <a:off x="1818536" y="5571385"/>
              <a:ext cx="206795" cy="129658"/>
              <a:chOff x="5697583" y="2089891"/>
              <a:chExt cx="405365" cy="212878"/>
            </a:xfrm>
          </p:grpSpPr>
          <p:sp>
            <p:nvSpPr>
              <p:cNvPr id="249" name="右矢印 248"/>
              <p:cNvSpPr>
                <a:spLocks noChangeAspect="1"/>
              </p:cNvSpPr>
              <p:nvPr/>
            </p:nvSpPr>
            <p:spPr>
              <a:xfrm flipH="1">
                <a:off x="5697583" y="2090350"/>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50" name="円/楕円 249"/>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208" name="正方形/長方形 207"/>
            <p:cNvSpPr>
              <a:spLocks noChangeAspect="1"/>
            </p:cNvSpPr>
            <p:nvPr/>
          </p:nvSpPr>
          <p:spPr bwMode="auto">
            <a:xfrm>
              <a:off x="2026499" y="5392595"/>
              <a:ext cx="195262"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09" name="正方形/長方形 208"/>
            <p:cNvSpPr>
              <a:spLocks noChangeAspect="1"/>
            </p:cNvSpPr>
            <p:nvPr/>
          </p:nvSpPr>
          <p:spPr bwMode="auto">
            <a:xfrm>
              <a:off x="1826474" y="5392595"/>
              <a:ext cx="195262"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10" name="正方形/長方形 209"/>
            <p:cNvSpPr>
              <a:spLocks noChangeAspect="1"/>
            </p:cNvSpPr>
            <p:nvPr/>
          </p:nvSpPr>
          <p:spPr bwMode="auto">
            <a:xfrm>
              <a:off x="2429724" y="5390690"/>
              <a:ext cx="195262"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11" name="正方形/長方形 210"/>
            <p:cNvSpPr>
              <a:spLocks noChangeAspect="1"/>
            </p:cNvSpPr>
            <p:nvPr/>
          </p:nvSpPr>
          <p:spPr bwMode="auto">
            <a:xfrm>
              <a:off x="2231286" y="5392595"/>
              <a:ext cx="195263"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12" name="正方形/長方形 211"/>
            <p:cNvSpPr>
              <a:spLocks noChangeAspect="1"/>
            </p:cNvSpPr>
            <p:nvPr/>
          </p:nvSpPr>
          <p:spPr bwMode="auto">
            <a:xfrm>
              <a:off x="2722987" y="5392595"/>
              <a:ext cx="195262"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nvGrpSpPr>
            <p:cNvPr id="223" name="グループ化 216"/>
            <p:cNvGrpSpPr>
              <a:grpSpLocks noChangeAspect="1"/>
            </p:cNvGrpSpPr>
            <p:nvPr/>
          </p:nvGrpSpPr>
          <p:grpSpPr bwMode="auto">
            <a:xfrm>
              <a:off x="4116029" y="5576111"/>
              <a:ext cx="206795" cy="129658"/>
              <a:chOff x="5697583" y="2089891"/>
              <a:chExt cx="405365" cy="212878"/>
            </a:xfrm>
          </p:grpSpPr>
          <p:sp>
            <p:nvSpPr>
              <p:cNvPr id="237" name="右矢印 236"/>
              <p:cNvSpPr>
                <a:spLocks noChangeAspect="1"/>
              </p:cNvSpPr>
              <p:nvPr/>
            </p:nvSpPr>
            <p:spPr>
              <a:xfrm flipH="1">
                <a:off x="5698287"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38" name="円/楕円 237"/>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24" name="グループ化 219"/>
            <p:cNvGrpSpPr>
              <a:grpSpLocks noChangeAspect="1"/>
            </p:cNvGrpSpPr>
            <p:nvPr/>
          </p:nvGrpSpPr>
          <p:grpSpPr bwMode="auto">
            <a:xfrm>
              <a:off x="3923928" y="5576111"/>
              <a:ext cx="206795" cy="129658"/>
              <a:chOff x="5697583" y="2089891"/>
              <a:chExt cx="405365" cy="212878"/>
            </a:xfrm>
          </p:grpSpPr>
          <p:sp>
            <p:nvSpPr>
              <p:cNvPr id="235" name="右矢印 234"/>
              <p:cNvSpPr>
                <a:spLocks noChangeAspect="1"/>
              </p:cNvSpPr>
              <p:nvPr/>
            </p:nvSpPr>
            <p:spPr>
              <a:xfrm flipH="1">
                <a:off x="5698312"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36" name="円/楕円 235"/>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25" name="グループ化 222"/>
            <p:cNvGrpSpPr>
              <a:grpSpLocks noChangeAspect="1"/>
            </p:cNvGrpSpPr>
            <p:nvPr/>
          </p:nvGrpSpPr>
          <p:grpSpPr bwMode="auto">
            <a:xfrm>
              <a:off x="3642128" y="5576111"/>
              <a:ext cx="206795" cy="129658"/>
              <a:chOff x="5697583" y="2089891"/>
              <a:chExt cx="405365" cy="212878"/>
            </a:xfrm>
          </p:grpSpPr>
          <p:sp>
            <p:nvSpPr>
              <p:cNvPr id="233" name="右矢印 232"/>
              <p:cNvSpPr>
                <a:spLocks noChangeAspect="1"/>
              </p:cNvSpPr>
              <p:nvPr/>
            </p:nvSpPr>
            <p:spPr>
              <a:xfrm flipH="1">
                <a:off x="5698057"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34" name="円/楕円 233"/>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26" name="グループ化 225"/>
            <p:cNvGrpSpPr>
              <a:grpSpLocks noChangeAspect="1"/>
            </p:cNvGrpSpPr>
            <p:nvPr/>
          </p:nvGrpSpPr>
          <p:grpSpPr bwMode="auto">
            <a:xfrm>
              <a:off x="3438186" y="5576111"/>
              <a:ext cx="206795" cy="129658"/>
              <a:chOff x="5697583" y="2089891"/>
              <a:chExt cx="405365" cy="212878"/>
            </a:xfrm>
          </p:grpSpPr>
          <p:sp>
            <p:nvSpPr>
              <p:cNvPr id="231" name="右矢印 230"/>
              <p:cNvSpPr>
                <a:spLocks noChangeAspect="1"/>
              </p:cNvSpPr>
              <p:nvPr/>
            </p:nvSpPr>
            <p:spPr>
              <a:xfrm flipH="1">
                <a:off x="5696399"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32" name="円/楕円 231"/>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227" name="正方形/長方形 226"/>
            <p:cNvSpPr>
              <a:spLocks noChangeAspect="1"/>
            </p:cNvSpPr>
            <p:nvPr/>
          </p:nvSpPr>
          <p:spPr bwMode="auto">
            <a:xfrm>
              <a:off x="3451870" y="5398309"/>
              <a:ext cx="195262"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28" name="正方形/長方形 227"/>
            <p:cNvSpPr>
              <a:spLocks noChangeAspect="1"/>
            </p:cNvSpPr>
            <p:nvPr/>
          </p:nvSpPr>
          <p:spPr bwMode="auto">
            <a:xfrm>
              <a:off x="3941763" y="5396405"/>
              <a:ext cx="195262"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29" name="正方形/長方形 228"/>
            <p:cNvSpPr>
              <a:spLocks noChangeAspect="1"/>
            </p:cNvSpPr>
            <p:nvPr/>
          </p:nvSpPr>
          <p:spPr bwMode="auto">
            <a:xfrm>
              <a:off x="3656657" y="5396405"/>
              <a:ext cx="195263"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30" name="正方形/長方形 229"/>
            <p:cNvSpPr>
              <a:spLocks noChangeAspect="1"/>
            </p:cNvSpPr>
            <p:nvPr/>
          </p:nvSpPr>
          <p:spPr bwMode="auto">
            <a:xfrm>
              <a:off x="4138613" y="5396405"/>
              <a:ext cx="195262"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sp>
        <p:nvSpPr>
          <p:cNvPr id="145" name="左中かっこ 144"/>
          <p:cNvSpPr/>
          <p:nvPr/>
        </p:nvSpPr>
        <p:spPr>
          <a:xfrm>
            <a:off x="2419121" y="2103885"/>
            <a:ext cx="125730" cy="143103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794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グループ化 149"/>
          <p:cNvGrpSpPr/>
          <p:nvPr/>
        </p:nvGrpSpPr>
        <p:grpSpPr>
          <a:xfrm>
            <a:off x="5852923" y="5445224"/>
            <a:ext cx="3342334" cy="1119241"/>
            <a:chOff x="6499224" y="1736720"/>
            <a:chExt cx="2661696" cy="1119240"/>
          </a:xfrm>
        </p:grpSpPr>
        <p:sp>
          <p:nvSpPr>
            <p:cNvPr id="151" name="テキスト ボックス 46"/>
            <p:cNvSpPr txBox="1">
              <a:spLocks noChangeArrowheads="1"/>
            </p:cNvSpPr>
            <p:nvPr/>
          </p:nvSpPr>
          <p:spPr bwMode="auto">
            <a:xfrm>
              <a:off x="6899275" y="1846263"/>
              <a:ext cx="22616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spcBef>
                  <a:spcPct val="0"/>
                </a:spcBef>
                <a:buFontTx/>
                <a:buNone/>
              </a:pPr>
              <a:r>
                <a:rPr lang="ja-JP" altLang="en-US" sz="1400" dirty="0"/>
                <a:t>：</a:t>
              </a:r>
              <a:r>
                <a:rPr lang="en-US" altLang="ja-JP" sz="1400" dirty="0"/>
                <a:t>core sequence of HSATII</a:t>
              </a:r>
              <a:endParaRPr lang="ja-JP" altLang="en-US" sz="1400" dirty="0"/>
            </a:p>
          </p:txBody>
        </p:sp>
        <p:sp>
          <p:nvSpPr>
            <p:cNvPr id="152" name="テキスト ボックス 47"/>
            <p:cNvSpPr txBox="1">
              <a:spLocks noChangeArrowheads="1"/>
            </p:cNvSpPr>
            <p:nvPr/>
          </p:nvSpPr>
          <p:spPr bwMode="auto">
            <a:xfrm>
              <a:off x="6907213" y="2298699"/>
              <a:ext cx="21689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spcBef>
                  <a:spcPct val="0"/>
                </a:spcBef>
                <a:buFontTx/>
                <a:buNone/>
              </a:pPr>
              <a:r>
                <a:rPr lang="ja-JP" altLang="en-US" sz="1400" dirty="0"/>
                <a:t>：</a:t>
              </a:r>
              <a:r>
                <a:rPr lang="en-US" altLang="ja-JP" sz="1400" dirty="0"/>
                <a:t>biotinylated complementary</a:t>
              </a:r>
            </a:p>
            <a:p>
              <a:pPr>
                <a:spcBef>
                  <a:spcPct val="0"/>
                </a:spcBef>
                <a:buFontTx/>
                <a:buNone/>
              </a:pPr>
              <a:r>
                <a:rPr lang="en-US" altLang="ja-JP" sz="1400" dirty="0"/>
                <a:t>  RNA probe</a:t>
              </a:r>
              <a:endParaRPr lang="ja-JP" altLang="en-US" sz="1400" dirty="0"/>
            </a:p>
          </p:txBody>
        </p:sp>
        <p:grpSp>
          <p:nvGrpSpPr>
            <p:cNvPr id="153" name="グループ化 48"/>
            <p:cNvGrpSpPr>
              <a:grpSpLocks/>
            </p:cNvGrpSpPr>
            <p:nvPr/>
          </p:nvGrpSpPr>
          <p:grpSpPr bwMode="auto">
            <a:xfrm>
              <a:off x="6545263" y="2369462"/>
              <a:ext cx="349250" cy="206416"/>
              <a:chOff x="5697583" y="2089891"/>
              <a:chExt cx="405365" cy="212878"/>
            </a:xfrm>
          </p:grpSpPr>
          <p:sp>
            <p:nvSpPr>
              <p:cNvPr id="156" name="右矢印 32"/>
              <p:cNvSpPr>
                <a:spLocks noChangeAspect="1"/>
              </p:cNvSpPr>
              <p:nvPr/>
            </p:nvSpPr>
            <p:spPr>
              <a:xfrm flipH="1">
                <a:off x="5697583" y="2089891"/>
                <a:ext cx="304023" cy="212878"/>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57" name="円/楕円 33"/>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154" name="正方形/長方形 153"/>
            <p:cNvSpPr/>
            <p:nvPr/>
          </p:nvSpPr>
          <p:spPr>
            <a:xfrm>
              <a:off x="6591300" y="1855779"/>
              <a:ext cx="317500" cy="226247"/>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55" name="正方形/長方形 154"/>
            <p:cNvSpPr/>
            <p:nvPr/>
          </p:nvSpPr>
          <p:spPr>
            <a:xfrm>
              <a:off x="6499224" y="1736720"/>
              <a:ext cx="2410203" cy="1119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7" name="正方形/長方形 36"/>
          <p:cNvSpPr/>
          <p:nvPr/>
        </p:nvSpPr>
        <p:spPr bwMode="auto">
          <a:xfrm>
            <a:off x="1218506" y="1700808"/>
            <a:ext cx="6302822" cy="30823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149" name="テキスト ボックス 73"/>
          <p:cNvSpPr txBox="1">
            <a:spLocks noChangeArrowheads="1"/>
          </p:cNvSpPr>
          <p:nvPr/>
        </p:nvSpPr>
        <p:spPr bwMode="auto">
          <a:xfrm>
            <a:off x="4584220" y="4352486"/>
            <a:ext cx="16008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dirty="0" err="1"/>
              <a:t>Unbinded</a:t>
            </a:r>
            <a:r>
              <a:rPr lang="en-US" altLang="ja-JP" sz="1400" dirty="0"/>
              <a:t> probes</a:t>
            </a:r>
            <a:endParaRPr lang="ja-JP" altLang="en-US" sz="1400" dirty="0"/>
          </a:p>
        </p:txBody>
      </p:sp>
      <p:sp>
        <p:nvSpPr>
          <p:cNvPr id="148" name="テキスト ボックス 72"/>
          <p:cNvSpPr txBox="1">
            <a:spLocks noChangeArrowheads="1"/>
          </p:cNvSpPr>
          <p:nvPr/>
        </p:nvSpPr>
        <p:spPr bwMode="auto">
          <a:xfrm>
            <a:off x="1218507" y="4365105"/>
            <a:ext cx="1326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dirty="0"/>
              <a:t>Other mRNAs</a:t>
            </a:r>
            <a:endParaRPr lang="ja-JP" altLang="en-US" sz="1400" dirty="0"/>
          </a:p>
        </p:txBody>
      </p:sp>
      <p:sp>
        <p:nvSpPr>
          <p:cNvPr id="276" name="テキスト ボックス 77"/>
          <p:cNvSpPr txBox="1">
            <a:spLocks noChangeArrowheads="1"/>
          </p:cNvSpPr>
          <p:nvPr/>
        </p:nvSpPr>
        <p:spPr bwMode="auto">
          <a:xfrm>
            <a:off x="1218508" y="2670333"/>
            <a:ext cx="1265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Arial" charset="0"/>
                <a:ea typeface="ＭＳ Ｐゴシック" charset="-128"/>
              </a:defRPr>
            </a:lvl1pPr>
            <a:lvl2pPr marL="742950" indent="-285750">
              <a:spcBef>
                <a:spcPct val="20000"/>
              </a:spcBef>
              <a:buFont typeface="Arial" charset="0"/>
              <a:buChar char="–"/>
              <a:defRPr kumimoji="1" sz="2800">
                <a:solidFill>
                  <a:schemeClr val="tx1"/>
                </a:solidFill>
                <a:latin typeface="Arial" charset="0"/>
                <a:ea typeface="ＭＳ Ｐゴシック" charset="-128"/>
              </a:defRPr>
            </a:lvl2pPr>
            <a:lvl3pPr marL="1143000" indent="-228600">
              <a:spcBef>
                <a:spcPct val="20000"/>
              </a:spcBef>
              <a:buFont typeface="Arial" charset="0"/>
              <a:buChar char="•"/>
              <a:defRPr kumimoji="1" sz="2400">
                <a:solidFill>
                  <a:schemeClr val="tx1"/>
                </a:solidFill>
                <a:latin typeface="Arial" charset="0"/>
                <a:ea typeface="ＭＳ Ｐゴシック" charset="-128"/>
              </a:defRPr>
            </a:lvl3pPr>
            <a:lvl4pPr marL="1600200" indent="-228600">
              <a:spcBef>
                <a:spcPct val="20000"/>
              </a:spcBef>
              <a:buFont typeface="Arial" charset="0"/>
              <a:buChar char="–"/>
              <a:defRPr kumimoji="1" sz="2000">
                <a:solidFill>
                  <a:schemeClr val="tx1"/>
                </a:solidFill>
                <a:latin typeface="Arial" charset="0"/>
                <a:ea typeface="ＭＳ Ｐゴシック" charset="-128"/>
              </a:defRPr>
            </a:lvl4pPr>
            <a:lvl5pPr marL="2057400" indent="-228600">
              <a:spcBef>
                <a:spcPct val="20000"/>
              </a:spcBef>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dirty="0"/>
              <a:t>HSATII RNA</a:t>
            </a:r>
            <a:endParaRPr lang="ja-JP" altLang="en-US" sz="1400" dirty="0"/>
          </a:p>
        </p:txBody>
      </p:sp>
      <p:sp>
        <p:nvSpPr>
          <p:cNvPr id="273" name="右矢印 272"/>
          <p:cNvSpPr>
            <a:spLocks noChangeAspect="1"/>
          </p:cNvSpPr>
          <p:nvPr/>
        </p:nvSpPr>
        <p:spPr>
          <a:xfrm>
            <a:off x="2611254" y="3328997"/>
            <a:ext cx="4318891" cy="384815"/>
          </a:xfrm>
          <a:prstGeom prst="rightArrow">
            <a:avLst>
              <a:gd name="adj1" fmla="val 50000"/>
              <a:gd name="adj2" fmla="val 111184"/>
            </a:avLst>
          </a:prstGeom>
          <a:solidFill>
            <a:schemeClr val="accent1">
              <a:lumMod val="20000"/>
              <a:lumOff val="80000"/>
            </a:schemeClr>
          </a:solid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62" name="右矢印 261"/>
          <p:cNvSpPr>
            <a:spLocks noChangeAspect="1"/>
          </p:cNvSpPr>
          <p:nvPr/>
        </p:nvSpPr>
        <p:spPr>
          <a:xfrm>
            <a:off x="2578151" y="4403380"/>
            <a:ext cx="1072399" cy="255827"/>
          </a:xfrm>
          <a:prstGeom prst="rightArrow">
            <a:avLst>
              <a:gd name="adj1" fmla="val 50000"/>
              <a:gd name="adj2" fmla="val 111184"/>
            </a:avLst>
          </a:prstGeom>
          <a:solidFill>
            <a:schemeClr val="bg1">
              <a:lumMod val="85000"/>
            </a:schemeClr>
          </a:solid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nvGrpSpPr>
          <p:cNvPr id="263" name="グループ化 115"/>
          <p:cNvGrpSpPr>
            <a:grpSpLocks noChangeAspect="1"/>
          </p:cNvGrpSpPr>
          <p:nvPr/>
        </p:nvGrpSpPr>
        <p:grpSpPr bwMode="auto">
          <a:xfrm>
            <a:off x="6113036" y="4404212"/>
            <a:ext cx="392426" cy="274320"/>
            <a:chOff x="5177719" y="3865516"/>
            <a:chExt cx="778545" cy="546875"/>
          </a:xfrm>
        </p:grpSpPr>
        <p:grpSp>
          <p:nvGrpSpPr>
            <p:cNvPr id="264" name="グループ化 116"/>
            <p:cNvGrpSpPr>
              <a:grpSpLocks/>
            </p:cNvGrpSpPr>
            <p:nvPr/>
          </p:nvGrpSpPr>
          <p:grpSpPr bwMode="auto">
            <a:xfrm rot="2817324">
              <a:off x="5081475" y="4103270"/>
              <a:ext cx="405365" cy="212878"/>
              <a:chOff x="5697583" y="2089891"/>
              <a:chExt cx="405365" cy="212878"/>
            </a:xfrm>
          </p:grpSpPr>
          <p:sp>
            <p:nvSpPr>
              <p:cNvPr id="271" name="右矢印 270"/>
              <p:cNvSpPr>
                <a:spLocks noChangeAspect="1"/>
              </p:cNvSpPr>
              <p:nvPr/>
            </p:nvSpPr>
            <p:spPr>
              <a:xfrm flipH="1">
                <a:off x="5664408" y="2112656"/>
                <a:ext cx="307616" cy="207862"/>
              </a:xfrm>
              <a:prstGeom prst="rightArrow">
                <a:avLst>
                  <a:gd name="adj1" fmla="val 31460"/>
                  <a:gd name="adj2" fmla="val 60756"/>
                </a:avLst>
              </a:prstGeom>
              <a:solidFill>
                <a:schemeClr val="accent4">
                  <a:lumMod val="40000"/>
                  <a:lumOff val="60000"/>
                </a:schemeClr>
              </a:solidFill>
              <a:ln w="952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72" name="円/楕円 271"/>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65" name="グループ化 117"/>
            <p:cNvGrpSpPr>
              <a:grpSpLocks/>
            </p:cNvGrpSpPr>
            <p:nvPr/>
          </p:nvGrpSpPr>
          <p:grpSpPr bwMode="auto">
            <a:xfrm rot="6300442">
              <a:off x="5339608" y="3995196"/>
              <a:ext cx="405365" cy="212878"/>
              <a:chOff x="5697583" y="2089891"/>
              <a:chExt cx="405365" cy="212878"/>
            </a:xfrm>
          </p:grpSpPr>
          <p:sp>
            <p:nvSpPr>
              <p:cNvPr id="269" name="右矢印 268"/>
              <p:cNvSpPr>
                <a:spLocks noChangeAspect="1"/>
              </p:cNvSpPr>
              <p:nvPr/>
            </p:nvSpPr>
            <p:spPr>
              <a:xfrm flipH="1">
                <a:off x="5697046" y="2079092"/>
                <a:ext cx="303820" cy="238097"/>
              </a:xfrm>
              <a:prstGeom prst="rightArrow">
                <a:avLst>
                  <a:gd name="adj1" fmla="val 31460"/>
                  <a:gd name="adj2" fmla="val 60756"/>
                </a:avLst>
              </a:prstGeom>
              <a:solidFill>
                <a:schemeClr val="accent4">
                  <a:lumMod val="40000"/>
                  <a:lumOff val="60000"/>
                </a:schemeClr>
              </a:solidFill>
              <a:ln w="952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70" name="円/楕円 269"/>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66" name="グループ化 118"/>
            <p:cNvGrpSpPr>
              <a:grpSpLocks/>
            </p:cNvGrpSpPr>
            <p:nvPr/>
          </p:nvGrpSpPr>
          <p:grpSpPr bwMode="auto">
            <a:xfrm rot="2817324">
              <a:off x="5647142" y="3961760"/>
              <a:ext cx="405365" cy="212878"/>
              <a:chOff x="5697583" y="2089891"/>
              <a:chExt cx="405365" cy="212878"/>
            </a:xfrm>
          </p:grpSpPr>
          <p:sp>
            <p:nvSpPr>
              <p:cNvPr id="267" name="右矢印 266"/>
              <p:cNvSpPr>
                <a:spLocks noChangeAspect="1"/>
              </p:cNvSpPr>
              <p:nvPr/>
            </p:nvSpPr>
            <p:spPr>
              <a:xfrm flipH="1">
                <a:off x="5676349" y="2105157"/>
                <a:ext cx="307619" cy="200306"/>
              </a:xfrm>
              <a:prstGeom prst="rightArrow">
                <a:avLst>
                  <a:gd name="adj1" fmla="val 31460"/>
                  <a:gd name="adj2" fmla="val 60756"/>
                </a:avLst>
              </a:prstGeom>
              <a:solidFill>
                <a:schemeClr val="accent4">
                  <a:lumMod val="40000"/>
                  <a:lumOff val="60000"/>
                </a:schemeClr>
              </a:solidFill>
              <a:ln w="952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68" name="円/楕円 267"/>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sp>
        <p:nvSpPr>
          <p:cNvPr id="4" name="テキスト ボックス 3"/>
          <p:cNvSpPr txBox="1">
            <a:spLocks noChangeArrowheads="1"/>
          </p:cNvSpPr>
          <p:nvPr/>
        </p:nvSpPr>
        <p:spPr bwMode="auto">
          <a:xfrm>
            <a:off x="-12566" y="0"/>
            <a:ext cx="9156566" cy="892552"/>
          </a:xfrm>
          <a:prstGeom prst="rect">
            <a:avLst/>
          </a:prstGeom>
          <a:ln>
            <a:headEnd/>
            <a:tailEnd/>
          </a:ln>
          <a:effectLst/>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en-US" altLang="ja-JP" sz="2600" b="1" u="sng" dirty="0">
                <a:solidFill>
                  <a:srgbClr val="FF0000"/>
                </a:solidFill>
                <a:latin typeface="Arial" charset="0"/>
              </a:rPr>
              <a:t>T</a:t>
            </a:r>
            <a:r>
              <a:rPr lang="en-US" altLang="ja-JP" sz="2600" b="1" dirty="0">
                <a:latin typeface="Arial" charset="0"/>
              </a:rPr>
              <a:t>andem</a:t>
            </a:r>
            <a:r>
              <a:rPr lang="ja-JP" altLang="en-US" sz="2600" b="1" dirty="0">
                <a:latin typeface="Arial" charset="0"/>
              </a:rPr>
              <a:t> </a:t>
            </a:r>
            <a:r>
              <a:rPr lang="en-US" altLang="ja-JP" sz="2600" b="1" u="sng" dirty="0">
                <a:solidFill>
                  <a:srgbClr val="FF0000"/>
                </a:solidFill>
                <a:latin typeface="Arial" charset="0"/>
              </a:rPr>
              <a:t>R</a:t>
            </a:r>
            <a:r>
              <a:rPr lang="en-US" altLang="ja-JP" sz="2600" b="1" dirty="0">
                <a:latin typeface="Arial" charset="0"/>
              </a:rPr>
              <a:t>epeat</a:t>
            </a:r>
            <a:r>
              <a:rPr lang="ja-JP" altLang="en-US" sz="2600" b="1" dirty="0">
                <a:latin typeface="Arial" charset="0"/>
              </a:rPr>
              <a:t> </a:t>
            </a:r>
            <a:r>
              <a:rPr lang="en-US" altLang="ja-JP" sz="2600" b="1" u="sng" dirty="0">
                <a:solidFill>
                  <a:srgbClr val="FF0000"/>
                </a:solidFill>
                <a:latin typeface="Arial" charset="0"/>
              </a:rPr>
              <a:t>A</a:t>
            </a:r>
            <a:r>
              <a:rPr lang="en-US" altLang="ja-JP" sz="2600" b="1" dirty="0">
                <a:latin typeface="Arial" charset="0"/>
              </a:rPr>
              <a:t>mplification</a:t>
            </a:r>
            <a:r>
              <a:rPr lang="ja-JP" altLang="en-US" sz="2600" b="1" dirty="0">
                <a:latin typeface="Arial" charset="0"/>
              </a:rPr>
              <a:t> </a:t>
            </a:r>
            <a:r>
              <a:rPr lang="en-US" altLang="ja-JP" sz="2600" b="1" dirty="0">
                <a:latin typeface="Arial" charset="0"/>
              </a:rPr>
              <a:t>of</a:t>
            </a:r>
            <a:r>
              <a:rPr lang="ja-JP" altLang="en-US" sz="2600" b="1" dirty="0">
                <a:latin typeface="Arial" charset="0"/>
              </a:rPr>
              <a:t> </a:t>
            </a:r>
            <a:r>
              <a:rPr lang="en-US" altLang="ja-JP" sz="2600" b="1" dirty="0">
                <a:latin typeface="Arial" charset="0"/>
              </a:rPr>
              <a:t>nuclease</a:t>
            </a:r>
            <a:r>
              <a:rPr lang="ja-JP" altLang="en-US" sz="2600" b="1" dirty="0">
                <a:latin typeface="Arial" charset="0"/>
              </a:rPr>
              <a:t> </a:t>
            </a:r>
            <a:r>
              <a:rPr lang="en-US" altLang="ja-JP" sz="2600" b="1" u="sng" dirty="0">
                <a:solidFill>
                  <a:srgbClr val="FF0000"/>
                </a:solidFill>
                <a:latin typeface="Arial" charset="0"/>
              </a:rPr>
              <a:t>P</a:t>
            </a:r>
            <a:r>
              <a:rPr lang="en-US" altLang="ja-JP" sz="2600" b="1" dirty="0">
                <a:latin typeface="Arial" charset="0"/>
              </a:rPr>
              <a:t>rotection</a:t>
            </a:r>
            <a:r>
              <a:rPr lang="ja-JP" altLang="en-US" sz="2600" b="1" dirty="0">
                <a:latin typeface="Arial" charset="0"/>
              </a:rPr>
              <a:t> </a:t>
            </a:r>
            <a:r>
              <a:rPr lang="en-US" altLang="ja-JP" sz="2600" b="1" dirty="0">
                <a:latin typeface="Arial" charset="0"/>
              </a:rPr>
              <a:t>(TRAP) method</a:t>
            </a:r>
            <a:endParaRPr lang="ja-JP" altLang="en-US" sz="2600" b="1" dirty="0">
              <a:latin typeface="Arial" charset="0"/>
            </a:endParaRPr>
          </a:p>
        </p:txBody>
      </p:sp>
      <p:grpSp>
        <p:nvGrpSpPr>
          <p:cNvPr id="76" name="グループ化 1"/>
          <p:cNvGrpSpPr>
            <a:grpSpLocks/>
          </p:cNvGrpSpPr>
          <p:nvPr/>
        </p:nvGrpSpPr>
        <p:grpSpPr bwMode="auto">
          <a:xfrm>
            <a:off x="2668795" y="3395678"/>
            <a:ext cx="3460750" cy="318133"/>
            <a:chOff x="1842283" y="1673049"/>
            <a:chExt cx="3459704" cy="266380"/>
          </a:xfrm>
        </p:grpSpPr>
        <p:grpSp>
          <p:nvGrpSpPr>
            <p:cNvPr id="77" name="グループ化 57"/>
            <p:cNvGrpSpPr>
              <a:grpSpLocks noChangeAspect="1"/>
            </p:cNvGrpSpPr>
            <p:nvPr/>
          </p:nvGrpSpPr>
          <p:grpSpPr bwMode="auto">
            <a:xfrm>
              <a:off x="2626889" y="1825646"/>
              <a:ext cx="206732" cy="108566"/>
              <a:chOff x="5697583" y="2089891"/>
              <a:chExt cx="405365" cy="212878"/>
            </a:xfrm>
          </p:grpSpPr>
          <p:sp>
            <p:nvSpPr>
              <p:cNvPr id="131" name="右矢印 130"/>
              <p:cNvSpPr>
                <a:spLocks noChangeAspect="1"/>
              </p:cNvSpPr>
              <p:nvPr/>
            </p:nvSpPr>
            <p:spPr>
              <a:xfrm flipH="1">
                <a:off x="5696372"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32" name="円/楕円 131"/>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78" name="グループ化 60"/>
            <p:cNvGrpSpPr>
              <a:grpSpLocks noChangeAspect="1"/>
            </p:cNvGrpSpPr>
            <p:nvPr/>
          </p:nvGrpSpPr>
          <p:grpSpPr bwMode="auto">
            <a:xfrm>
              <a:off x="2434846" y="1825646"/>
              <a:ext cx="206732" cy="108566"/>
              <a:chOff x="5697583" y="2089891"/>
              <a:chExt cx="405365" cy="212878"/>
            </a:xfrm>
          </p:grpSpPr>
          <p:sp>
            <p:nvSpPr>
              <p:cNvPr id="129" name="右矢印 128"/>
              <p:cNvSpPr>
                <a:spLocks noChangeAspect="1"/>
              </p:cNvSpPr>
              <p:nvPr/>
            </p:nvSpPr>
            <p:spPr>
              <a:xfrm flipH="1">
                <a:off x="5696399"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30" name="円/楕円 129"/>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79" name="グループ化 63"/>
            <p:cNvGrpSpPr>
              <a:grpSpLocks noChangeAspect="1"/>
            </p:cNvGrpSpPr>
            <p:nvPr/>
          </p:nvGrpSpPr>
          <p:grpSpPr bwMode="auto">
            <a:xfrm>
              <a:off x="2239773" y="1825646"/>
              <a:ext cx="206732" cy="108566"/>
              <a:chOff x="5697583" y="2089891"/>
              <a:chExt cx="405365" cy="212878"/>
            </a:xfrm>
          </p:grpSpPr>
          <p:sp>
            <p:nvSpPr>
              <p:cNvPr id="127" name="右矢印 126"/>
              <p:cNvSpPr>
                <a:spLocks noChangeAspect="1"/>
              </p:cNvSpPr>
              <p:nvPr/>
            </p:nvSpPr>
            <p:spPr>
              <a:xfrm flipH="1">
                <a:off x="5696142"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28" name="円/楕円 127"/>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80" name="グループ化 66"/>
            <p:cNvGrpSpPr>
              <a:grpSpLocks noChangeAspect="1"/>
            </p:cNvGrpSpPr>
            <p:nvPr/>
          </p:nvGrpSpPr>
          <p:grpSpPr bwMode="auto">
            <a:xfrm>
              <a:off x="2035893" y="1825646"/>
              <a:ext cx="206732" cy="108566"/>
              <a:chOff x="5697583" y="2089891"/>
              <a:chExt cx="405365" cy="212878"/>
            </a:xfrm>
          </p:grpSpPr>
          <p:sp>
            <p:nvSpPr>
              <p:cNvPr id="125" name="右矢印 124"/>
              <p:cNvSpPr>
                <a:spLocks noChangeAspect="1"/>
              </p:cNvSpPr>
              <p:nvPr/>
            </p:nvSpPr>
            <p:spPr>
              <a:xfrm flipH="1">
                <a:off x="5697595"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26" name="円/楕円 125"/>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81" name="グループ化 69"/>
            <p:cNvGrpSpPr>
              <a:grpSpLocks noChangeAspect="1"/>
            </p:cNvGrpSpPr>
            <p:nvPr/>
          </p:nvGrpSpPr>
          <p:grpSpPr bwMode="auto">
            <a:xfrm>
              <a:off x="1842283" y="1825944"/>
              <a:ext cx="206732" cy="108566"/>
              <a:chOff x="5697583" y="2089891"/>
              <a:chExt cx="405365" cy="212878"/>
            </a:xfrm>
          </p:grpSpPr>
          <p:sp>
            <p:nvSpPr>
              <p:cNvPr id="123" name="右矢印 122"/>
              <p:cNvSpPr>
                <a:spLocks noChangeAspect="1"/>
              </p:cNvSpPr>
              <p:nvPr/>
            </p:nvSpPr>
            <p:spPr>
              <a:xfrm flipH="1">
                <a:off x="5697583" y="2090350"/>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24" name="円/楕円 123"/>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82" name="正方形/長方形 81"/>
            <p:cNvSpPr>
              <a:spLocks noChangeAspect="1"/>
            </p:cNvSpPr>
            <p:nvPr/>
          </p:nvSpPr>
          <p:spPr>
            <a:xfrm>
              <a:off x="2050183" y="1676239"/>
              <a:ext cx="195203" cy="1611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83" name="正方形/長方形 82"/>
            <p:cNvSpPr>
              <a:spLocks noChangeAspect="1"/>
            </p:cNvSpPr>
            <p:nvPr/>
          </p:nvSpPr>
          <p:spPr>
            <a:xfrm>
              <a:off x="1850219" y="1676239"/>
              <a:ext cx="195203" cy="15950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84" name="正方形/長方形 83"/>
            <p:cNvSpPr>
              <a:spLocks noChangeAspect="1"/>
            </p:cNvSpPr>
            <p:nvPr/>
          </p:nvSpPr>
          <p:spPr>
            <a:xfrm>
              <a:off x="2453286" y="1674644"/>
              <a:ext cx="195203" cy="1611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85" name="正方形/長方形 84"/>
            <p:cNvSpPr>
              <a:spLocks noChangeAspect="1"/>
            </p:cNvSpPr>
            <p:nvPr/>
          </p:nvSpPr>
          <p:spPr>
            <a:xfrm>
              <a:off x="2254908" y="1676239"/>
              <a:ext cx="195204" cy="15950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86" name="正方形/長方形 85"/>
            <p:cNvSpPr>
              <a:spLocks noChangeAspect="1"/>
            </p:cNvSpPr>
            <p:nvPr/>
          </p:nvSpPr>
          <p:spPr>
            <a:xfrm>
              <a:off x="2650077" y="1676239"/>
              <a:ext cx="195203" cy="15950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nvGrpSpPr>
            <p:cNvPr id="87" name="グループ化 196"/>
            <p:cNvGrpSpPr>
              <a:grpSpLocks noChangeAspect="1"/>
            </p:cNvGrpSpPr>
            <p:nvPr/>
          </p:nvGrpSpPr>
          <p:grpSpPr bwMode="auto">
            <a:xfrm>
              <a:off x="3207599" y="1823190"/>
              <a:ext cx="206732" cy="108566"/>
              <a:chOff x="5697583" y="2089891"/>
              <a:chExt cx="405365" cy="212878"/>
            </a:xfrm>
          </p:grpSpPr>
          <p:sp>
            <p:nvSpPr>
              <p:cNvPr id="121" name="右矢印 120"/>
              <p:cNvSpPr>
                <a:spLocks noChangeAspect="1"/>
              </p:cNvSpPr>
              <p:nvPr/>
            </p:nvSpPr>
            <p:spPr>
              <a:xfrm flipH="1">
                <a:off x="5696644" y="2089495"/>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22" name="円/楕円 121"/>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88" name="グループ化 199"/>
            <p:cNvGrpSpPr>
              <a:grpSpLocks noChangeAspect="1"/>
            </p:cNvGrpSpPr>
            <p:nvPr/>
          </p:nvGrpSpPr>
          <p:grpSpPr bwMode="auto">
            <a:xfrm>
              <a:off x="3013989" y="1823488"/>
              <a:ext cx="206732" cy="108566"/>
              <a:chOff x="5697583" y="2089891"/>
              <a:chExt cx="405365" cy="212878"/>
            </a:xfrm>
          </p:grpSpPr>
          <p:sp>
            <p:nvSpPr>
              <p:cNvPr id="119" name="右矢印 118"/>
              <p:cNvSpPr>
                <a:spLocks noChangeAspect="1"/>
              </p:cNvSpPr>
              <p:nvPr/>
            </p:nvSpPr>
            <p:spPr>
              <a:xfrm flipH="1">
                <a:off x="5696632" y="2088910"/>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20" name="円/楕円 119"/>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89" name="正方形/長方形 88"/>
            <p:cNvSpPr>
              <a:spLocks noChangeAspect="1"/>
            </p:cNvSpPr>
            <p:nvPr/>
          </p:nvSpPr>
          <p:spPr>
            <a:xfrm>
              <a:off x="3221404" y="1674644"/>
              <a:ext cx="195203" cy="15950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90" name="正方形/長方形 89"/>
            <p:cNvSpPr>
              <a:spLocks noChangeAspect="1"/>
            </p:cNvSpPr>
            <p:nvPr/>
          </p:nvSpPr>
          <p:spPr>
            <a:xfrm>
              <a:off x="3023026" y="1673049"/>
              <a:ext cx="195204" cy="1611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nvGrpSpPr>
            <p:cNvPr id="91" name="グループ化 204"/>
            <p:cNvGrpSpPr>
              <a:grpSpLocks noChangeAspect="1"/>
            </p:cNvGrpSpPr>
            <p:nvPr/>
          </p:nvGrpSpPr>
          <p:grpSpPr bwMode="auto">
            <a:xfrm>
              <a:off x="4073683" y="1830863"/>
              <a:ext cx="206732" cy="108566"/>
              <a:chOff x="5697583" y="2089891"/>
              <a:chExt cx="405365" cy="212878"/>
            </a:xfrm>
          </p:grpSpPr>
          <p:sp>
            <p:nvSpPr>
              <p:cNvPr id="117" name="右矢印 116"/>
              <p:cNvSpPr>
                <a:spLocks noChangeAspect="1"/>
              </p:cNvSpPr>
              <p:nvPr/>
            </p:nvSpPr>
            <p:spPr>
              <a:xfrm flipH="1">
                <a:off x="5697485" y="2090086"/>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18" name="円/楕円 117"/>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92" name="グループ化 207"/>
            <p:cNvGrpSpPr>
              <a:grpSpLocks noChangeAspect="1"/>
            </p:cNvGrpSpPr>
            <p:nvPr/>
          </p:nvGrpSpPr>
          <p:grpSpPr bwMode="auto">
            <a:xfrm>
              <a:off x="3881640" y="1830863"/>
              <a:ext cx="206732" cy="108566"/>
              <a:chOff x="5697583" y="2089891"/>
              <a:chExt cx="405365" cy="212878"/>
            </a:xfrm>
          </p:grpSpPr>
          <p:sp>
            <p:nvSpPr>
              <p:cNvPr id="115" name="右矢印 114"/>
              <p:cNvSpPr>
                <a:spLocks noChangeAspect="1"/>
              </p:cNvSpPr>
              <p:nvPr/>
            </p:nvSpPr>
            <p:spPr>
              <a:xfrm flipH="1">
                <a:off x="5697512" y="2090086"/>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16" name="円/楕円 115"/>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93" name="グループ化 210"/>
            <p:cNvGrpSpPr>
              <a:grpSpLocks noChangeAspect="1"/>
            </p:cNvGrpSpPr>
            <p:nvPr/>
          </p:nvGrpSpPr>
          <p:grpSpPr bwMode="auto">
            <a:xfrm>
              <a:off x="3686567" y="1830863"/>
              <a:ext cx="206732" cy="108566"/>
              <a:chOff x="5697583" y="2089891"/>
              <a:chExt cx="405365" cy="212878"/>
            </a:xfrm>
          </p:grpSpPr>
          <p:sp>
            <p:nvSpPr>
              <p:cNvPr id="113" name="右矢印 112"/>
              <p:cNvSpPr>
                <a:spLocks noChangeAspect="1"/>
              </p:cNvSpPr>
              <p:nvPr/>
            </p:nvSpPr>
            <p:spPr>
              <a:xfrm flipH="1">
                <a:off x="5697256" y="2090086"/>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14" name="円/楕円 113"/>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94" name="正方形/長方形 93"/>
            <p:cNvSpPr>
              <a:spLocks noChangeAspect="1"/>
            </p:cNvSpPr>
            <p:nvPr/>
          </p:nvSpPr>
          <p:spPr>
            <a:xfrm>
              <a:off x="3899061" y="1679429"/>
              <a:ext cx="195204" cy="1611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95" name="正方形/長方形 94"/>
            <p:cNvSpPr>
              <a:spLocks noChangeAspect="1"/>
            </p:cNvSpPr>
            <p:nvPr/>
          </p:nvSpPr>
          <p:spPr>
            <a:xfrm>
              <a:off x="3702271" y="1681024"/>
              <a:ext cx="195204" cy="1611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96" name="正方形/長方形 95"/>
            <p:cNvSpPr>
              <a:spLocks noChangeAspect="1"/>
            </p:cNvSpPr>
            <p:nvPr/>
          </p:nvSpPr>
          <p:spPr>
            <a:xfrm>
              <a:off x="4095852" y="1681024"/>
              <a:ext cx="195204" cy="1611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nvGrpSpPr>
            <p:cNvPr id="97" name="グループ化 216"/>
            <p:cNvGrpSpPr>
              <a:grpSpLocks noChangeAspect="1"/>
            </p:cNvGrpSpPr>
            <p:nvPr/>
          </p:nvGrpSpPr>
          <p:grpSpPr bwMode="auto">
            <a:xfrm>
              <a:off x="5084207" y="1829901"/>
              <a:ext cx="206732" cy="108566"/>
              <a:chOff x="5697583" y="2089891"/>
              <a:chExt cx="405365" cy="212878"/>
            </a:xfrm>
          </p:grpSpPr>
          <p:sp>
            <p:nvSpPr>
              <p:cNvPr id="111" name="右矢印 110"/>
              <p:cNvSpPr>
                <a:spLocks noChangeAspect="1"/>
              </p:cNvSpPr>
              <p:nvPr/>
            </p:nvSpPr>
            <p:spPr>
              <a:xfrm flipH="1">
                <a:off x="5698287"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12" name="円/楕円 111"/>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98" name="グループ化 219"/>
            <p:cNvGrpSpPr>
              <a:grpSpLocks noChangeAspect="1"/>
            </p:cNvGrpSpPr>
            <p:nvPr/>
          </p:nvGrpSpPr>
          <p:grpSpPr bwMode="auto">
            <a:xfrm>
              <a:off x="4892164" y="1829901"/>
              <a:ext cx="206732" cy="108566"/>
              <a:chOff x="5697583" y="2089891"/>
              <a:chExt cx="405365" cy="212878"/>
            </a:xfrm>
          </p:grpSpPr>
          <p:sp>
            <p:nvSpPr>
              <p:cNvPr id="109" name="右矢印 108"/>
              <p:cNvSpPr>
                <a:spLocks noChangeAspect="1"/>
              </p:cNvSpPr>
              <p:nvPr/>
            </p:nvSpPr>
            <p:spPr>
              <a:xfrm flipH="1">
                <a:off x="5698312"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10" name="円/楕円 109"/>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99" name="グループ化 222"/>
            <p:cNvGrpSpPr>
              <a:grpSpLocks noChangeAspect="1"/>
            </p:cNvGrpSpPr>
            <p:nvPr/>
          </p:nvGrpSpPr>
          <p:grpSpPr bwMode="auto">
            <a:xfrm>
              <a:off x="4697091" y="1829901"/>
              <a:ext cx="206732" cy="108566"/>
              <a:chOff x="5697583" y="2089891"/>
              <a:chExt cx="405365" cy="212878"/>
            </a:xfrm>
          </p:grpSpPr>
          <p:sp>
            <p:nvSpPr>
              <p:cNvPr id="107" name="右矢印 106"/>
              <p:cNvSpPr>
                <a:spLocks noChangeAspect="1"/>
              </p:cNvSpPr>
              <p:nvPr/>
            </p:nvSpPr>
            <p:spPr>
              <a:xfrm flipH="1">
                <a:off x="5698057"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08" name="円/楕円 107"/>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100" name="グループ化 225"/>
            <p:cNvGrpSpPr>
              <a:grpSpLocks noChangeAspect="1"/>
            </p:cNvGrpSpPr>
            <p:nvPr/>
          </p:nvGrpSpPr>
          <p:grpSpPr bwMode="auto">
            <a:xfrm>
              <a:off x="4493211" y="1829901"/>
              <a:ext cx="206732" cy="108566"/>
              <a:chOff x="5697583" y="2089891"/>
              <a:chExt cx="405365" cy="212878"/>
            </a:xfrm>
          </p:grpSpPr>
          <p:sp>
            <p:nvSpPr>
              <p:cNvPr id="105" name="右矢印 104"/>
              <p:cNvSpPr>
                <a:spLocks noChangeAspect="1"/>
              </p:cNvSpPr>
              <p:nvPr/>
            </p:nvSpPr>
            <p:spPr>
              <a:xfrm flipH="1">
                <a:off x="5696399"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06" name="円/楕円 105"/>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101" name="正方形/長方形 100"/>
            <p:cNvSpPr>
              <a:spLocks noChangeAspect="1"/>
            </p:cNvSpPr>
            <p:nvPr/>
          </p:nvSpPr>
          <p:spPr>
            <a:xfrm>
              <a:off x="4506890" y="1681024"/>
              <a:ext cx="195203" cy="1611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02" name="正方形/長方形 101"/>
            <p:cNvSpPr>
              <a:spLocks noChangeAspect="1"/>
            </p:cNvSpPr>
            <p:nvPr/>
          </p:nvSpPr>
          <p:spPr>
            <a:xfrm>
              <a:off x="4909994" y="1679429"/>
              <a:ext cx="195203" cy="1611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03" name="正方形/長方形 102"/>
            <p:cNvSpPr>
              <a:spLocks noChangeAspect="1"/>
            </p:cNvSpPr>
            <p:nvPr/>
          </p:nvSpPr>
          <p:spPr>
            <a:xfrm>
              <a:off x="4711615" y="1679429"/>
              <a:ext cx="195204" cy="1611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104" name="正方形/長方形 103"/>
            <p:cNvSpPr>
              <a:spLocks noChangeAspect="1"/>
            </p:cNvSpPr>
            <p:nvPr/>
          </p:nvSpPr>
          <p:spPr>
            <a:xfrm>
              <a:off x="5106784" y="1679429"/>
              <a:ext cx="195203" cy="1611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sp>
        <p:nvSpPr>
          <p:cNvPr id="261" name="右矢印 260"/>
          <p:cNvSpPr>
            <a:spLocks noChangeAspect="1"/>
          </p:cNvSpPr>
          <p:nvPr/>
        </p:nvSpPr>
        <p:spPr bwMode="auto">
          <a:xfrm>
            <a:off x="2610871" y="1963271"/>
            <a:ext cx="1866191" cy="387559"/>
          </a:xfrm>
          <a:prstGeom prst="rightArrow">
            <a:avLst>
              <a:gd name="adj1" fmla="val 50000"/>
              <a:gd name="adj2" fmla="val 111184"/>
            </a:avLst>
          </a:prstGeom>
          <a:solidFill>
            <a:schemeClr val="accent1">
              <a:lumMod val="20000"/>
              <a:lumOff val="80000"/>
            </a:schemeClr>
          </a:solid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sz="1400"/>
          </a:p>
        </p:txBody>
      </p:sp>
      <p:grpSp>
        <p:nvGrpSpPr>
          <p:cNvPr id="5" name="グループ化 4"/>
          <p:cNvGrpSpPr/>
          <p:nvPr/>
        </p:nvGrpSpPr>
        <p:grpSpPr>
          <a:xfrm>
            <a:off x="2668797" y="2060848"/>
            <a:ext cx="1277453" cy="318133"/>
            <a:chOff x="2990596" y="5388785"/>
            <a:chExt cx="1277453" cy="318133"/>
          </a:xfrm>
        </p:grpSpPr>
        <p:grpSp>
          <p:nvGrpSpPr>
            <p:cNvPr id="213" name="グループ化 196"/>
            <p:cNvGrpSpPr>
              <a:grpSpLocks noChangeAspect="1"/>
            </p:cNvGrpSpPr>
            <p:nvPr/>
          </p:nvGrpSpPr>
          <p:grpSpPr bwMode="auto">
            <a:xfrm>
              <a:off x="3184265" y="5568096"/>
              <a:ext cx="206795" cy="129658"/>
              <a:chOff x="5697583" y="2089891"/>
              <a:chExt cx="405365" cy="212878"/>
            </a:xfrm>
          </p:grpSpPr>
          <p:sp>
            <p:nvSpPr>
              <p:cNvPr id="247" name="右矢印 246"/>
              <p:cNvSpPr>
                <a:spLocks noChangeAspect="1"/>
              </p:cNvSpPr>
              <p:nvPr/>
            </p:nvSpPr>
            <p:spPr>
              <a:xfrm flipH="1">
                <a:off x="5696644" y="2089495"/>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48" name="円/楕円 247"/>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14" name="グループ化 199"/>
            <p:cNvGrpSpPr>
              <a:grpSpLocks noChangeAspect="1"/>
            </p:cNvGrpSpPr>
            <p:nvPr/>
          </p:nvGrpSpPr>
          <p:grpSpPr bwMode="auto">
            <a:xfrm>
              <a:off x="2990596" y="5568452"/>
              <a:ext cx="206795" cy="129658"/>
              <a:chOff x="5697583" y="2089891"/>
              <a:chExt cx="405365" cy="212878"/>
            </a:xfrm>
          </p:grpSpPr>
          <p:sp>
            <p:nvSpPr>
              <p:cNvPr id="245" name="右矢印 244"/>
              <p:cNvSpPr>
                <a:spLocks noChangeAspect="1"/>
              </p:cNvSpPr>
              <p:nvPr/>
            </p:nvSpPr>
            <p:spPr>
              <a:xfrm flipH="1">
                <a:off x="5696632" y="2088910"/>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46" name="円/楕円 245"/>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215" name="正方形/長方形 214"/>
            <p:cNvSpPr>
              <a:spLocks noChangeAspect="1"/>
            </p:cNvSpPr>
            <p:nvPr/>
          </p:nvSpPr>
          <p:spPr bwMode="auto">
            <a:xfrm>
              <a:off x="3198074" y="5390690"/>
              <a:ext cx="195262"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16" name="正方形/長方形 215"/>
            <p:cNvSpPr>
              <a:spLocks noChangeAspect="1"/>
            </p:cNvSpPr>
            <p:nvPr/>
          </p:nvSpPr>
          <p:spPr bwMode="auto">
            <a:xfrm>
              <a:off x="2999636" y="5388785"/>
              <a:ext cx="195263"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nvGrpSpPr>
            <p:cNvPr id="217" name="グループ化 204"/>
            <p:cNvGrpSpPr>
              <a:grpSpLocks noChangeAspect="1"/>
            </p:cNvGrpSpPr>
            <p:nvPr/>
          </p:nvGrpSpPr>
          <p:grpSpPr bwMode="auto">
            <a:xfrm>
              <a:off x="4050611" y="5577260"/>
              <a:ext cx="206795" cy="129658"/>
              <a:chOff x="5697583" y="2089891"/>
              <a:chExt cx="405365" cy="212878"/>
            </a:xfrm>
          </p:grpSpPr>
          <p:sp>
            <p:nvSpPr>
              <p:cNvPr id="243" name="右矢印 242"/>
              <p:cNvSpPr>
                <a:spLocks noChangeAspect="1"/>
              </p:cNvSpPr>
              <p:nvPr/>
            </p:nvSpPr>
            <p:spPr>
              <a:xfrm flipH="1">
                <a:off x="5697485" y="2090086"/>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44" name="円/楕円 243"/>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18" name="グループ化 207"/>
            <p:cNvGrpSpPr>
              <a:grpSpLocks noChangeAspect="1"/>
            </p:cNvGrpSpPr>
            <p:nvPr/>
          </p:nvGrpSpPr>
          <p:grpSpPr bwMode="auto">
            <a:xfrm>
              <a:off x="3858510" y="5577260"/>
              <a:ext cx="206795" cy="129658"/>
              <a:chOff x="5697583" y="2089891"/>
              <a:chExt cx="405365" cy="212878"/>
            </a:xfrm>
          </p:grpSpPr>
          <p:sp>
            <p:nvSpPr>
              <p:cNvPr id="241" name="右矢印 240"/>
              <p:cNvSpPr>
                <a:spLocks noChangeAspect="1"/>
              </p:cNvSpPr>
              <p:nvPr/>
            </p:nvSpPr>
            <p:spPr>
              <a:xfrm flipH="1">
                <a:off x="5697512" y="2090086"/>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42" name="円/楕円 241"/>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19" name="グループ化 210"/>
            <p:cNvGrpSpPr>
              <a:grpSpLocks noChangeAspect="1"/>
            </p:cNvGrpSpPr>
            <p:nvPr/>
          </p:nvGrpSpPr>
          <p:grpSpPr bwMode="auto">
            <a:xfrm>
              <a:off x="3663378" y="5577260"/>
              <a:ext cx="206795" cy="129658"/>
              <a:chOff x="5697583" y="2089891"/>
              <a:chExt cx="405365" cy="212878"/>
            </a:xfrm>
          </p:grpSpPr>
          <p:sp>
            <p:nvSpPr>
              <p:cNvPr id="239" name="右矢印 238"/>
              <p:cNvSpPr>
                <a:spLocks noChangeAspect="1"/>
              </p:cNvSpPr>
              <p:nvPr/>
            </p:nvSpPr>
            <p:spPr>
              <a:xfrm flipH="1">
                <a:off x="5697256" y="2090086"/>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40" name="円/楕円 239"/>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220" name="正方形/長方形 219"/>
            <p:cNvSpPr>
              <a:spLocks noChangeAspect="1"/>
            </p:cNvSpPr>
            <p:nvPr/>
          </p:nvSpPr>
          <p:spPr bwMode="auto">
            <a:xfrm>
              <a:off x="3875936" y="5396405"/>
              <a:ext cx="195263"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21" name="正方形/長方形 220"/>
            <p:cNvSpPr>
              <a:spLocks noChangeAspect="1"/>
            </p:cNvSpPr>
            <p:nvPr/>
          </p:nvSpPr>
          <p:spPr bwMode="auto">
            <a:xfrm>
              <a:off x="3679086" y="5398309"/>
              <a:ext cx="195263"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22" name="正方形/長方形 221"/>
            <p:cNvSpPr>
              <a:spLocks noChangeAspect="1"/>
            </p:cNvSpPr>
            <p:nvPr/>
          </p:nvSpPr>
          <p:spPr bwMode="auto">
            <a:xfrm>
              <a:off x="4072786" y="5398309"/>
              <a:ext cx="195263"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sp>
        <p:nvSpPr>
          <p:cNvPr id="260" name="右矢印 259"/>
          <p:cNvSpPr>
            <a:spLocks noChangeAspect="1"/>
          </p:cNvSpPr>
          <p:nvPr/>
        </p:nvSpPr>
        <p:spPr bwMode="auto">
          <a:xfrm>
            <a:off x="2610871" y="2561646"/>
            <a:ext cx="3323412" cy="387559"/>
          </a:xfrm>
          <a:prstGeom prst="rightArrow">
            <a:avLst>
              <a:gd name="adj1" fmla="val 50000"/>
              <a:gd name="adj2" fmla="val 111184"/>
            </a:avLst>
          </a:prstGeom>
          <a:solidFill>
            <a:schemeClr val="accent1">
              <a:lumMod val="20000"/>
              <a:lumOff val="80000"/>
            </a:schemeClr>
          </a:solid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sz="1400"/>
          </a:p>
        </p:txBody>
      </p:sp>
      <p:grpSp>
        <p:nvGrpSpPr>
          <p:cNvPr id="259" name="グループ化 258"/>
          <p:cNvGrpSpPr/>
          <p:nvPr/>
        </p:nvGrpSpPr>
        <p:grpSpPr>
          <a:xfrm>
            <a:off x="2746099" y="2651606"/>
            <a:ext cx="2515339" cy="315079"/>
            <a:chOff x="1818536" y="5390690"/>
            <a:chExt cx="2515339" cy="315079"/>
          </a:xfrm>
        </p:grpSpPr>
        <p:grpSp>
          <p:nvGrpSpPr>
            <p:cNvPr id="203" name="グループ化 57"/>
            <p:cNvGrpSpPr>
              <a:grpSpLocks noChangeAspect="1"/>
            </p:cNvGrpSpPr>
            <p:nvPr/>
          </p:nvGrpSpPr>
          <p:grpSpPr bwMode="auto">
            <a:xfrm>
              <a:off x="2699792" y="5571029"/>
              <a:ext cx="206795" cy="129658"/>
              <a:chOff x="5697583" y="2089891"/>
              <a:chExt cx="405365" cy="212878"/>
            </a:xfrm>
          </p:grpSpPr>
          <p:sp>
            <p:nvSpPr>
              <p:cNvPr id="257" name="右矢印 256"/>
              <p:cNvSpPr>
                <a:spLocks noChangeAspect="1"/>
              </p:cNvSpPr>
              <p:nvPr/>
            </p:nvSpPr>
            <p:spPr>
              <a:xfrm flipH="1">
                <a:off x="5696372"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58" name="円/楕円 257"/>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04" name="グループ化 60"/>
            <p:cNvGrpSpPr>
              <a:grpSpLocks noChangeAspect="1"/>
            </p:cNvGrpSpPr>
            <p:nvPr/>
          </p:nvGrpSpPr>
          <p:grpSpPr bwMode="auto">
            <a:xfrm>
              <a:off x="2411278" y="5571029"/>
              <a:ext cx="206795" cy="129658"/>
              <a:chOff x="5697583" y="2089891"/>
              <a:chExt cx="405365" cy="212878"/>
            </a:xfrm>
          </p:grpSpPr>
          <p:sp>
            <p:nvSpPr>
              <p:cNvPr id="255" name="右矢印 254"/>
              <p:cNvSpPr>
                <a:spLocks noChangeAspect="1"/>
              </p:cNvSpPr>
              <p:nvPr/>
            </p:nvSpPr>
            <p:spPr>
              <a:xfrm flipH="1">
                <a:off x="5696399"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56" name="円/楕円 255"/>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05" name="グループ化 63"/>
            <p:cNvGrpSpPr>
              <a:grpSpLocks noChangeAspect="1"/>
            </p:cNvGrpSpPr>
            <p:nvPr/>
          </p:nvGrpSpPr>
          <p:grpSpPr bwMode="auto">
            <a:xfrm>
              <a:off x="2216146" y="5571029"/>
              <a:ext cx="206795" cy="129658"/>
              <a:chOff x="5697583" y="2089891"/>
              <a:chExt cx="405365" cy="212878"/>
            </a:xfrm>
          </p:grpSpPr>
          <p:sp>
            <p:nvSpPr>
              <p:cNvPr id="253" name="右矢印 252"/>
              <p:cNvSpPr>
                <a:spLocks noChangeAspect="1"/>
              </p:cNvSpPr>
              <p:nvPr/>
            </p:nvSpPr>
            <p:spPr>
              <a:xfrm flipH="1">
                <a:off x="5696142"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54" name="円/楕円 253"/>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06" name="グループ化 66"/>
            <p:cNvGrpSpPr>
              <a:grpSpLocks noChangeAspect="1"/>
            </p:cNvGrpSpPr>
            <p:nvPr/>
          </p:nvGrpSpPr>
          <p:grpSpPr bwMode="auto">
            <a:xfrm>
              <a:off x="2012205" y="5571029"/>
              <a:ext cx="206795" cy="129658"/>
              <a:chOff x="5697583" y="2089891"/>
              <a:chExt cx="405365" cy="212878"/>
            </a:xfrm>
          </p:grpSpPr>
          <p:sp>
            <p:nvSpPr>
              <p:cNvPr id="251" name="右矢印 250"/>
              <p:cNvSpPr>
                <a:spLocks noChangeAspect="1"/>
              </p:cNvSpPr>
              <p:nvPr/>
            </p:nvSpPr>
            <p:spPr>
              <a:xfrm flipH="1">
                <a:off x="5697595" y="2090933"/>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52" name="円/楕円 251"/>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07" name="グループ化 69"/>
            <p:cNvGrpSpPr>
              <a:grpSpLocks noChangeAspect="1"/>
            </p:cNvGrpSpPr>
            <p:nvPr/>
          </p:nvGrpSpPr>
          <p:grpSpPr bwMode="auto">
            <a:xfrm>
              <a:off x="1818536" y="5571385"/>
              <a:ext cx="206795" cy="129658"/>
              <a:chOff x="5697583" y="2089891"/>
              <a:chExt cx="405365" cy="212878"/>
            </a:xfrm>
          </p:grpSpPr>
          <p:sp>
            <p:nvSpPr>
              <p:cNvPr id="249" name="右矢印 248"/>
              <p:cNvSpPr>
                <a:spLocks noChangeAspect="1"/>
              </p:cNvSpPr>
              <p:nvPr/>
            </p:nvSpPr>
            <p:spPr>
              <a:xfrm flipH="1">
                <a:off x="5697583" y="2090350"/>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50" name="円/楕円 249"/>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208" name="正方形/長方形 207"/>
            <p:cNvSpPr>
              <a:spLocks noChangeAspect="1"/>
            </p:cNvSpPr>
            <p:nvPr/>
          </p:nvSpPr>
          <p:spPr bwMode="auto">
            <a:xfrm>
              <a:off x="2026499" y="5392595"/>
              <a:ext cx="195262"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09" name="正方形/長方形 208"/>
            <p:cNvSpPr>
              <a:spLocks noChangeAspect="1"/>
            </p:cNvSpPr>
            <p:nvPr/>
          </p:nvSpPr>
          <p:spPr bwMode="auto">
            <a:xfrm>
              <a:off x="1826474" y="5392595"/>
              <a:ext cx="195262"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10" name="正方形/長方形 209"/>
            <p:cNvSpPr>
              <a:spLocks noChangeAspect="1"/>
            </p:cNvSpPr>
            <p:nvPr/>
          </p:nvSpPr>
          <p:spPr bwMode="auto">
            <a:xfrm>
              <a:off x="2429724" y="5390690"/>
              <a:ext cx="195262"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11" name="正方形/長方形 210"/>
            <p:cNvSpPr>
              <a:spLocks noChangeAspect="1"/>
            </p:cNvSpPr>
            <p:nvPr/>
          </p:nvSpPr>
          <p:spPr bwMode="auto">
            <a:xfrm>
              <a:off x="2231286" y="5392595"/>
              <a:ext cx="195263"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12" name="正方形/長方形 211"/>
            <p:cNvSpPr>
              <a:spLocks noChangeAspect="1"/>
            </p:cNvSpPr>
            <p:nvPr/>
          </p:nvSpPr>
          <p:spPr bwMode="auto">
            <a:xfrm>
              <a:off x="2722987" y="5392595"/>
              <a:ext cx="195262" cy="190499"/>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nvGrpSpPr>
            <p:cNvPr id="223" name="グループ化 216"/>
            <p:cNvGrpSpPr>
              <a:grpSpLocks noChangeAspect="1"/>
            </p:cNvGrpSpPr>
            <p:nvPr/>
          </p:nvGrpSpPr>
          <p:grpSpPr bwMode="auto">
            <a:xfrm>
              <a:off x="4116029" y="5576111"/>
              <a:ext cx="206795" cy="129658"/>
              <a:chOff x="5697583" y="2089891"/>
              <a:chExt cx="405365" cy="212878"/>
            </a:xfrm>
          </p:grpSpPr>
          <p:sp>
            <p:nvSpPr>
              <p:cNvPr id="237" name="右矢印 236"/>
              <p:cNvSpPr>
                <a:spLocks noChangeAspect="1"/>
              </p:cNvSpPr>
              <p:nvPr/>
            </p:nvSpPr>
            <p:spPr>
              <a:xfrm flipH="1">
                <a:off x="5698287"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38" name="円/楕円 237"/>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24" name="グループ化 219"/>
            <p:cNvGrpSpPr>
              <a:grpSpLocks noChangeAspect="1"/>
            </p:cNvGrpSpPr>
            <p:nvPr/>
          </p:nvGrpSpPr>
          <p:grpSpPr bwMode="auto">
            <a:xfrm>
              <a:off x="3923928" y="5576111"/>
              <a:ext cx="206795" cy="129658"/>
              <a:chOff x="5697583" y="2089891"/>
              <a:chExt cx="405365" cy="212878"/>
            </a:xfrm>
          </p:grpSpPr>
          <p:sp>
            <p:nvSpPr>
              <p:cNvPr id="235" name="右矢印 234"/>
              <p:cNvSpPr>
                <a:spLocks noChangeAspect="1"/>
              </p:cNvSpPr>
              <p:nvPr/>
            </p:nvSpPr>
            <p:spPr>
              <a:xfrm flipH="1">
                <a:off x="5698312"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36" name="円/楕円 235"/>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25" name="グループ化 222"/>
            <p:cNvGrpSpPr>
              <a:grpSpLocks noChangeAspect="1"/>
            </p:cNvGrpSpPr>
            <p:nvPr/>
          </p:nvGrpSpPr>
          <p:grpSpPr bwMode="auto">
            <a:xfrm>
              <a:off x="3642128" y="5576111"/>
              <a:ext cx="206795" cy="129658"/>
              <a:chOff x="5697583" y="2089891"/>
              <a:chExt cx="405365" cy="212878"/>
            </a:xfrm>
          </p:grpSpPr>
          <p:sp>
            <p:nvSpPr>
              <p:cNvPr id="233" name="右矢印 232"/>
              <p:cNvSpPr>
                <a:spLocks noChangeAspect="1"/>
              </p:cNvSpPr>
              <p:nvPr/>
            </p:nvSpPr>
            <p:spPr>
              <a:xfrm flipH="1">
                <a:off x="5698057"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34" name="円/楕円 233"/>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pSp>
          <p:nvGrpSpPr>
            <p:cNvPr id="226" name="グループ化 225"/>
            <p:cNvGrpSpPr>
              <a:grpSpLocks noChangeAspect="1"/>
            </p:cNvGrpSpPr>
            <p:nvPr/>
          </p:nvGrpSpPr>
          <p:grpSpPr bwMode="auto">
            <a:xfrm>
              <a:off x="3438186" y="5576111"/>
              <a:ext cx="206795" cy="129658"/>
              <a:chOff x="5697583" y="2089891"/>
              <a:chExt cx="405365" cy="212878"/>
            </a:xfrm>
          </p:grpSpPr>
          <p:sp>
            <p:nvSpPr>
              <p:cNvPr id="231" name="右矢印 230"/>
              <p:cNvSpPr>
                <a:spLocks noChangeAspect="1"/>
              </p:cNvSpPr>
              <p:nvPr/>
            </p:nvSpPr>
            <p:spPr>
              <a:xfrm flipH="1">
                <a:off x="5696399" y="2088847"/>
                <a:ext cx="304962" cy="212683"/>
              </a:xfrm>
              <a:prstGeom prst="rightArrow">
                <a:avLst>
                  <a:gd name="adj1" fmla="val 31460"/>
                  <a:gd name="adj2" fmla="val 60756"/>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32" name="円/楕円 231"/>
              <p:cNvSpPr>
                <a:spLocks noChangeAspect="1"/>
              </p:cNvSpPr>
              <p:nvPr/>
            </p:nvSpPr>
            <p:spPr>
              <a:xfrm>
                <a:off x="5958930" y="2099537"/>
                <a:ext cx="144018" cy="147948"/>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sp>
          <p:nvSpPr>
            <p:cNvPr id="227" name="正方形/長方形 226"/>
            <p:cNvSpPr>
              <a:spLocks noChangeAspect="1"/>
            </p:cNvSpPr>
            <p:nvPr/>
          </p:nvSpPr>
          <p:spPr bwMode="auto">
            <a:xfrm>
              <a:off x="3451870" y="5398309"/>
              <a:ext cx="195262" cy="192405"/>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28" name="正方形/長方形 227"/>
            <p:cNvSpPr>
              <a:spLocks noChangeAspect="1"/>
            </p:cNvSpPr>
            <p:nvPr/>
          </p:nvSpPr>
          <p:spPr bwMode="auto">
            <a:xfrm>
              <a:off x="3941763" y="5396405"/>
              <a:ext cx="195262"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29" name="正方形/長方形 228"/>
            <p:cNvSpPr>
              <a:spLocks noChangeAspect="1"/>
            </p:cNvSpPr>
            <p:nvPr/>
          </p:nvSpPr>
          <p:spPr bwMode="auto">
            <a:xfrm>
              <a:off x="3656657" y="5396405"/>
              <a:ext cx="195263"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sp>
          <p:nvSpPr>
            <p:cNvPr id="230" name="正方形/長方形 229"/>
            <p:cNvSpPr>
              <a:spLocks noChangeAspect="1"/>
            </p:cNvSpPr>
            <p:nvPr/>
          </p:nvSpPr>
          <p:spPr bwMode="auto">
            <a:xfrm>
              <a:off x="4138613" y="5396405"/>
              <a:ext cx="195262" cy="192404"/>
            </a:xfrm>
            <a:prstGeom prst="rect">
              <a:avLst/>
            </a:prstGeom>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1400"/>
            </a:p>
          </p:txBody>
        </p:sp>
      </p:grpSp>
      <p:sp>
        <p:nvSpPr>
          <p:cNvPr id="274" name="テキスト ボックス 273"/>
          <p:cNvSpPr txBox="1"/>
          <p:nvPr/>
        </p:nvSpPr>
        <p:spPr>
          <a:xfrm>
            <a:off x="1212556" y="1246893"/>
            <a:ext cx="6305178" cy="400110"/>
          </a:xfrm>
          <a:prstGeom prst="rect">
            <a:avLst/>
          </a:prstGeom>
          <a:solidFill>
            <a:schemeClr val="bg1"/>
          </a:solidFill>
          <a:ln>
            <a:solidFill>
              <a:schemeClr val="tx1">
                <a:lumMod val="65000"/>
                <a:lumOff val="35000"/>
              </a:schemeClr>
            </a:solidFill>
          </a:ln>
        </p:spPr>
        <p:txBody>
          <a:bodyPr wrap="square">
            <a:spAutoFit/>
          </a:bodyPr>
          <a:lstStyle/>
          <a:p>
            <a:pPr>
              <a:defRPr/>
            </a:pPr>
            <a:r>
              <a:rPr lang="ja-JP" altLang="en-US" sz="2000" dirty="0"/>
              <a:t>② </a:t>
            </a:r>
            <a:r>
              <a:rPr lang="en-US" altLang="ja-JP" sz="2000" b="1" dirty="0"/>
              <a:t>Digestion single stranded RNA by </a:t>
            </a:r>
            <a:r>
              <a:rPr lang="en-US" altLang="ja-JP" sz="2000" b="1" dirty="0">
                <a:solidFill>
                  <a:srgbClr val="FF0000"/>
                </a:solidFill>
              </a:rPr>
              <a:t>RNase A/T1 </a:t>
            </a:r>
            <a:endParaRPr lang="ja-JP" altLang="en-US" sz="2000" dirty="0">
              <a:solidFill>
                <a:srgbClr val="FF0000"/>
              </a:solidFill>
            </a:endParaRPr>
          </a:p>
        </p:txBody>
      </p:sp>
      <p:sp>
        <p:nvSpPr>
          <p:cNvPr id="275" name="左中かっこ 274"/>
          <p:cNvSpPr/>
          <p:nvPr/>
        </p:nvSpPr>
        <p:spPr>
          <a:xfrm>
            <a:off x="2419121" y="2103885"/>
            <a:ext cx="125730" cy="143103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7" name="四角形吹き出し 276"/>
          <p:cNvSpPr/>
          <p:nvPr/>
        </p:nvSpPr>
        <p:spPr>
          <a:xfrm>
            <a:off x="6235542" y="2179761"/>
            <a:ext cx="2576885" cy="576064"/>
          </a:xfrm>
          <a:prstGeom prst="wedgeRectCallout">
            <a:avLst>
              <a:gd name="adj1" fmla="val -63410"/>
              <a:gd name="adj2" fmla="val 20049"/>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600" dirty="0"/>
              <a:t>Protection</a:t>
            </a:r>
            <a:endParaRPr kumimoji="1" lang="ja-JP" altLang="en-US" sz="3600" dirty="0"/>
          </a:p>
        </p:txBody>
      </p:sp>
    </p:spTree>
    <p:extLst>
      <p:ext uri="{BB962C8B-B14F-4D97-AF65-F5344CB8AC3E}">
        <p14:creationId xmlns:p14="http://schemas.microsoft.com/office/powerpoint/2010/main" val="64249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研究用">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2686</TotalTime>
  <Words>1367</Words>
  <Application>Microsoft Office PowerPoint</Application>
  <PresentationFormat>画面に合わせる (4:3)</PresentationFormat>
  <Paragraphs>307</Paragraphs>
  <Slides>21</Slides>
  <Notes>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ＭＳ Ｐゴシック</vt:lpstr>
      <vt:lpstr>ＭＳ ゴシック</vt:lpstr>
      <vt:lpstr>ＭＳ 明朝</vt:lpstr>
      <vt:lpstr>平成明朝</vt:lpstr>
      <vt:lpstr>游ゴシック</vt:lpstr>
      <vt:lpstr>Arial</vt:lpstr>
      <vt:lpstr>Calibri</vt:lpstr>
      <vt:lpstr>Century</vt:lpstr>
      <vt:lpstr>Times New Roman</vt:lpstr>
      <vt:lpstr>Office テーマ</vt:lpstr>
      <vt:lpstr>Establishment of highly sensitive method of repetitive RNAs  in the serum as an early detecting marker of pancreatic cancer. </vt:lpstr>
      <vt:lpstr>PowerPoint プレゼンテーション</vt:lpstr>
      <vt:lpstr>Non-coding satellite sequence </vt:lpstr>
      <vt:lpstr>Transcripts from HSATII sequences are aberrantly increased in pancreatic cancer tissues</vt:lpstr>
      <vt:lpstr>Satellite RNAs are transcribed from multiple pericentromeric region in various lengths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Establishment of highly sensitive method of repetitive RNAs  in the serum as an early detecting marker of pancreatic cancer.</dc:title>
  <dc:creator>takahiro kishikawa</dc:creator>
  <cp:lastModifiedBy>takahiro kishikawa</cp:lastModifiedBy>
  <cp:revision>63</cp:revision>
  <dcterms:created xsi:type="dcterms:W3CDTF">2017-02-22T00:47:39Z</dcterms:created>
  <dcterms:modified xsi:type="dcterms:W3CDTF">2017-03-04T09:27:01Z</dcterms:modified>
</cp:coreProperties>
</file>