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9.xml" ContentType="application/vnd.openxmlformats-officedocument.presentationml.notesSlide+xml"/>
  <Override PartName="/ppt/charts/chart8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charts/chart9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311" r:id="rId2"/>
    <p:sldId id="338" r:id="rId3"/>
    <p:sldId id="266" r:id="rId4"/>
    <p:sldId id="263" r:id="rId5"/>
    <p:sldId id="289" r:id="rId6"/>
    <p:sldId id="290" r:id="rId7"/>
    <p:sldId id="268" r:id="rId8"/>
    <p:sldId id="287" r:id="rId9"/>
    <p:sldId id="284" r:id="rId10"/>
    <p:sldId id="313" r:id="rId11"/>
    <p:sldId id="340" r:id="rId12"/>
    <p:sldId id="339" r:id="rId13"/>
    <p:sldId id="328" r:id="rId14"/>
    <p:sldId id="333" r:id="rId15"/>
    <p:sldId id="323" r:id="rId16"/>
    <p:sldId id="300" r:id="rId17"/>
    <p:sldId id="330" r:id="rId18"/>
    <p:sldId id="325" r:id="rId19"/>
    <p:sldId id="326" r:id="rId20"/>
    <p:sldId id="327" r:id="rId21"/>
    <p:sldId id="335" r:id="rId22"/>
    <p:sldId id="342" r:id="rId23"/>
    <p:sldId id="343" r:id="rId24"/>
    <p:sldId id="344" r:id="rId25"/>
    <p:sldId id="345" r:id="rId26"/>
    <p:sldId id="314" r:id="rId27"/>
    <p:sldId id="306" r:id="rId28"/>
    <p:sldId id="341" r:id="rId29"/>
  </p:sldIdLst>
  <p:sldSz cx="10287000" cy="6858000" type="35mm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21" userDrawn="1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FF00FF"/>
    <a:srgbClr val="FF6666"/>
    <a:srgbClr val="0432FF"/>
    <a:srgbClr val="FFFD78"/>
    <a:srgbClr val="FF8000"/>
    <a:srgbClr val="000000"/>
    <a:srgbClr val="E46C0B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4811" autoAdjust="0"/>
  </p:normalViewPr>
  <p:slideViewPr>
    <p:cSldViewPr snapToGrid="0" snapToObjects="1">
      <p:cViewPr varScale="1">
        <p:scale>
          <a:sx n="87" d="100"/>
          <a:sy n="87" d="100"/>
        </p:scale>
        <p:origin x="1182" y="96"/>
      </p:cViewPr>
      <p:guideLst>
        <p:guide orient="horz" pos="3521"/>
        <p:guide pos="32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SUBOUCHI\Downloads\34TS_160526_S0W3N0_early_lung_CV=100_Int=1000_&#20581;&#24120;&#32773;_&#32954;&#33146;&#30284;_&#27604;%20(1).xlsm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SUBOUCHI\Downloads\34TS_160526_S0W3N0_early_lung_CV=100_Int=1000_&#20581;&#24120;&#32773;_&#32954;&#33146;&#30284;_&#27604;%20(1).xlsm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G:\AMBp\2016.12.21%20AMED%20&#12498;&#12450;&#12522;&#12531;&#12463;&#12441;&#21069;&#28310;&#20633;&#12486;&#12441;&#12540;&#12479;&#12288;&#33205;&#30284;%20p2767,%20p1021-2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G:\AMBp\2016.12.21%20AMED%20&#12498;&#12450;&#12522;&#12531;&#12463;&#12441;&#21069;&#28310;&#20633;&#12486;&#12441;&#12540;&#12479;&#12288;&#33205;&#30284;%20p2767,%20p1021-2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26085;&#31859;&#30284;&#29992;&#12486;&#12441;&#12540;&#12479;%20&#32954;&#33146;&#30284;%20ELISA-kininoge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't 検定(1)'!$O$3</c:f>
              <c:strCache>
                <c:ptCount val="1"/>
                <c:pt idx="0">
                  <c:v>健常者</c:v>
                </c:pt>
              </c:strCache>
            </c:strRef>
          </c:tx>
          <c:spPr>
            <a:ln w="28575">
              <a:noFill/>
            </a:ln>
          </c:spPr>
          <c:xVal>
            <c:numRef>
              <c:f>'t 検定(1)'!$N$4:$N$51</c:f>
              <c:numCache>
                <c:formatCode>General</c:formatCode>
                <c:ptCount val="48"/>
                <c:pt idx="0">
                  <c:v>1.01</c:v>
                </c:pt>
                <c:pt idx="1">
                  <c:v>1.02</c:v>
                </c:pt>
                <c:pt idx="2">
                  <c:v>1.03</c:v>
                </c:pt>
                <c:pt idx="3">
                  <c:v>1.04</c:v>
                </c:pt>
                <c:pt idx="4">
                  <c:v>1.05</c:v>
                </c:pt>
                <c:pt idx="5">
                  <c:v>1.06</c:v>
                </c:pt>
                <c:pt idx="6">
                  <c:v>1.07</c:v>
                </c:pt>
                <c:pt idx="7">
                  <c:v>1.08</c:v>
                </c:pt>
                <c:pt idx="8">
                  <c:v>1.0900000000000001</c:v>
                </c:pt>
                <c:pt idx="9">
                  <c:v>1.1000000000000001</c:v>
                </c:pt>
                <c:pt idx="10">
                  <c:v>1.1100000000000001</c:v>
                </c:pt>
                <c:pt idx="11">
                  <c:v>1.1200000000000001</c:v>
                </c:pt>
                <c:pt idx="12">
                  <c:v>1.1299999999999999</c:v>
                </c:pt>
                <c:pt idx="13">
                  <c:v>1.1399999999999999</c:v>
                </c:pt>
                <c:pt idx="14">
                  <c:v>1.1499999999999999</c:v>
                </c:pt>
                <c:pt idx="15">
                  <c:v>1.1599999999999999</c:v>
                </c:pt>
                <c:pt idx="16">
                  <c:v>1.17</c:v>
                </c:pt>
                <c:pt idx="17">
                  <c:v>1.18</c:v>
                </c:pt>
                <c:pt idx="18">
                  <c:v>1.19</c:v>
                </c:pt>
                <c:pt idx="19">
                  <c:v>1.2</c:v>
                </c:pt>
                <c:pt idx="20">
                  <c:v>1.21</c:v>
                </c:pt>
                <c:pt idx="21">
                  <c:v>1.22</c:v>
                </c:pt>
                <c:pt idx="22">
                  <c:v>1.23</c:v>
                </c:pt>
                <c:pt idx="23">
                  <c:v>1.24</c:v>
                </c:pt>
                <c:pt idx="24">
                  <c:v>1.25</c:v>
                </c:pt>
                <c:pt idx="25">
                  <c:v>2.0099999999999998</c:v>
                </c:pt>
                <c:pt idx="26">
                  <c:v>2.02</c:v>
                </c:pt>
                <c:pt idx="27">
                  <c:v>2.0299999999999998</c:v>
                </c:pt>
                <c:pt idx="28">
                  <c:v>2.04</c:v>
                </c:pt>
                <c:pt idx="29">
                  <c:v>2.0499999999999998</c:v>
                </c:pt>
                <c:pt idx="30">
                  <c:v>2.06</c:v>
                </c:pt>
                <c:pt idx="31">
                  <c:v>2.0699999999999998</c:v>
                </c:pt>
                <c:pt idx="32">
                  <c:v>2.08</c:v>
                </c:pt>
                <c:pt idx="33">
                  <c:v>2.09</c:v>
                </c:pt>
                <c:pt idx="34">
                  <c:v>2.1</c:v>
                </c:pt>
                <c:pt idx="35">
                  <c:v>2.11</c:v>
                </c:pt>
                <c:pt idx="36">
                  <c:v>2.12</c:v>
                </c:pt>
                <c:pt idx="37">
                  <c:v>2.13</c:v>
                </c:pt>
                <c:pt idx="38">
                  <c:v>2.14</c:v>
                </c:pt>
                <c:pt idx="39">
                  <c:v>2.15</c:v>
                </c:pt>
                <c:pt idx="40">
                  <c:v>2.16</c:v>
                </c:pt>
                <c:pt idx="41">
                  <c:v>2.17</c:v>
                </c:pt>
                <c:pt idx="42">
                  <c:v>2.1800000000000002</c:v>
                </c:pt>
                <c:pt idx="43">
                  <c:v>2.19</c:v>
                </c:pt>
                <c:pt idx="44">
                  <c:v>2.2000000000000002</c:v>
                </c:pt>
                <c:pt idx="45">
                  <c:v>2.21</c:v>
                </c:pt>
                <c:pt idx="46">
                  <c:v>2.2200000000000002</c:v>
                </c:pt>
                <c:pt idx="47">
                  <c:v>2.23</c:v>
                </c:pt>
              </c:numCache>
            </c:numRef>
          </c:xVal>
          <c:yVal>
            <c:numRef>
              <c:f>'t 検定(1)'!$O$4:$O$51</c:f>
              <c:numCache>
                <c:formatCode>General</c:formatCode>
                <c:ptCount val="48"/>
                <c:pt idx="0">
                  <c:v>1.782257881</c:v>
                </c:pt>
                <c:pt idx="1">
                  <c:v>3.076111912</c:v>
                </c:pt>
                <c:pt idx="2">
                  <c:v>1.0144723550000001</c:v>
                </c:pt>
                <c:pt idx="3">
                  <c:v>2.0973488150000001</c:v>
                </c:pt>
                <c:pt idx="4">
                  <c:v>1.903624411999999</c:v>
                </c:pt>
                <c:pt idx="5">
                  <c:v>0.80767696899999997</c:v>
                </c:pt>
                <c:pt idx="6">
                  <c:v>1.5156210619999999</c:v>
                </c:pt>
                <c:pt idx="7">
                  <c:v>0.12319566999999999</c:v>
                </c:pt>
                <c:pt idx="8">
                  <c:v>1.7384739819999999</c:v>
                </c:pt>
                <c:pt idx="9">
                  <c:v>1.004535094</c:v>
                </c:pt>
                <c:pt idx="10">
                  <c:v>0.70429604999999995</c:v>
                </c:pt>
                <c:pt idx="11">
                  <c:v>0.49139304099999997</c:v>
                </c:pt>
                <c:pt idx="12">
                  <c:v>0.61820342500000003</c:v>
                </c:pt>
                <c:pt idx="13">
                  <c:v>0.66019870000000003</c:v>
                </c:pt>
                <c:pt idx="14">
                  <c:v>0.95852712399999995</c:v>
                </c:pt>
                <c:pt idx="15">
                  <c:v>0.50889764199999998</c:v>
                </c:pt>
                <c:pt idx="16">
                  <c:v>0.65167531099999998</c:v>
                </c:pt>
                <c:pt idx="17">
                  <c:v>0.60064526600000001</c:v>
                </c:pt>
                <c:pt idx="18">
                  <c:v>0.633331007</c:v>
                </c:pt>
                <c:pt idx="19">
                  <c:v>0.73368407400000002</c:v>
                </c:pt>
                <c:pt idx="20">
                  <c:v>0.50246839899999995</c:v>
                </c:pt>
                <c:pt idx="21">
                  <c:v>0.58767608800000004</c:v>
                </c:pt>
                <c:pt idx="22">
                  <c:v>0.286294149</c:v>
                </c:pt>
                <c:pt idx="23">
                  <c:v>1.4256744219999999</c:v>
                </c:pt>
                <c:pt idx="24">
                  <c:v>0.73601847799999998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't 検定(1)'!$P$3</c:f>
              <c:strCache>
                <c:ptCount val="1"/>
                <c:pt idx="0">
                  <c:v>肺腺癌早期</c:v>
                </c:pt>
              </c:strCache>
            </c:strRef>
          </c:tx>
          <c:spPr>
            <a:ln w="28575">
              <a:noFill/>
            </a:ln>
          </c:spPr>
          <c:xVal>
            <c:numRef>
              <c:f>'t 検定(1)'!$N$4:$N$51</c:f>
              <c:numCache>
                <c:formatCode>General</c:formatCode>
                <c:ptCount val="48"/>
                <c:pt idx="0">
                  <c:v>1.01</c:v>
                </c:pt>
                <c:pt idx="1">
                  <c:v>1.02</c:v>
                </c:pt>
                <c:pt idx="2">
                  <c:v>1.03</c:v>
                </c:pt>
                <c:pt idx="3">
                  <c:v>1.04</c:v>
                </c:pt>
                <c:pt idx="4">
                  <c:v>1.05</c:v>
                </c:pt>
                <c:pt idx="5">
                  <c:v>1.06</c:v>
                </c:pt>
                <c:pt idx="6">
                  <c:v>1.07</c:v>
                </c:pt>
                <c:pt idx="7">
                  <c:v>1.08</c:v>
                </c:pt>
                <c:pt idx="8">
                  <c:v>1.0900000000000001</c:v>
                </c:pt>
                <c:pt idx="9">
                  <c:v>1.1000000000000001</c:v>
                </c:pt>
                <c:pt idx="10">
                  <c:v>1.1100000000000001</c:v>
                </c:pt>
                <c:pt idx="11">
                  <c:v>1.1200000000000001</c:v>
                </c:pt>
                <c:pt idx="12">
                  <c:v>1.1299999999999999</c:v>
                </c:pt>
                <c:pt idx="13">
                  <c:v>1.1399999999999999</c:v>
                </c:pt>
                <c:pt idx="14">
                  <c:v>1.1499999999999999</c:v>
                </c:pt>
                <c:pt idx="15">
                  <c:v>1.1599999999999999</c:v>
                </c:pt>
                <c:pt idx="16">
                  <c:v>1.17</c:v>
                </c:pt>
                <c:pt idx="17">
                  <c:v>1.18</c:v>
                </c:pt>
                <c:pt idx="18">
                  <c:v>1.19</c:v>
                </c:pt>
                <c:pt idx="19">
                  <c:v>1.2</c:v>
                </c:pt>
                <c:pt idx="20">
                  <c:v>1.21</c:v>
                </c:pt>
                <c:pt idx="21">
                  <c:v>1.22</c:v>
                </c:pt>
                <c:pt idx="22">
                  <c:v>1.23</c:v>
                </c:pt>
                <c:pt idx="23">
                  <c:v>1.24</c:v>
                </c:pt>
                <c:pt idx="24">
                  <c:v>1.25</c:v>
                </c:pt>
                <c:pt idx="25">
                  <c:v>2.0099999999999998</c:v>
                </c:pt>
                <c:pt idx="26">
                  <c:v>2.02</c:v>
                </c:pt>
                <c:pt idx="27">
                  <c:v>2.0299999999999998</c:v>
                </c:pt>
                <c:pt idx="28">
                  <c:v>2.04</c:v>
                </c:pt>
                <c:pt idx="29">
                  <c:v>2.0499999999999998</c:v>
                </c:pt>
                <c:pt idx="30">
                  <c:v>2.06</c:v>
                </c:pt>
                <c:pt idx="31">
                  <c:v>2.0699999999999998</c:v>
                </c:pt>
                <c:pt idx="32">
                  <c:v>2.08</c:v>
                </c:pt>
                <c:pt idx="33">
                  <c:v>2.09</c:v>
                </c:pt>
                <c:pt idx="34">
                  <c:v>2.1</c:v>
                </c:pt>
                <c:pt idx="35">
                  <c:v>2.11</c:v>
                </c:pt>
                <c:pt idx="36">
                  <c:v>2.12</c:v>
                </c:pt>
                <c:pt idx="37">
                  <c:v>2.13</c:v>
                </c:pt>
                <c:pt idx="38">
                  <c:v>2.14</c:v>
                </c:pt>
                <c:pt idx="39">
                  <c:v>2.15</c:v>
                </c:pt>
                <c:pt idx="40">
                  <c:v>2.16</c:v>
                </c:pt>
                <c:pt idx="41">
                  <c:v>2.17</c:v>
                </c:pt>
                <c:pt idx="42">
                  <c:v>2.1800000000000002</c:v>
                </c:pt>
                <c:pt idx="43">
                  <c:v>2.19</c:v>
                </c:pt>
                <c:pt idx="44">
                  <c:v>2.2000000000000002</c:v>
                </c:pt>
                <c:pt idx="45">
                  <c:v>2.21</c:v>
                </c:pt>
                <c:pt idx="46">
                  <c:v>2.2200000000000002</c:v>
                </c:pt>
                <c:pt idx="47">
                  <c:v>2.23</c:v>
                </c:pt>
              </c:numCache>
            </c:numRef>
          </c:xVal>
          <c:yVal>
            <c:numRef>
              <c:f>'t 検定(1)'!$P$4:$P$51</c:f>
              <c:numCache>
                <c:formatCode>General</c:formatCode>
                <c:ptCount val="48"/>
                <c:pt idx="25">
                  <c:v>2.418249685999998</c:v>
                </c:pt>
                <c:pt idx="26">
                  <c:v>2.1481047069999999</c:v>
                </c:pt>
                <c:pt idx="27">
                  <c:v>3.2138997370000002</c:v>
                </c:pt>
                <c:pt idx="28">
                  <c:v>1.8938185569999999</c:v>
                </c:pt>
                <c:pt idx="29">
                  <c:v>1.673467612</c:v>
                </c:pt>
                <c:pt idx="30">
                  <c:v>0.94489727599999995</c:v>
                </c:pt>
                <c:pt idx="31">
                  <c:v>1.2500365579999999</c:v>
                </c:pt>
                <c:pt idx="32">
                  <c:v>1.9359662630000001</c:v>
                </c:pt>
                <c:pt idx="33">
                  <c:v>3.8320872819999998</c:v>
                </c:pt>
                <c:pt idx="34">
                  <c:v>1.612704342</c:v>
                </c:pt>
                <c:pt idx="35">
                  <c:v>2.3615735689999999</c:v>
                </c:pt>
                <c:pt idx="36">
                  <c:v>0.40651451700000002</c:v>
                </c:pt>
                <c:pt idx="37">
                  <c:v>1.276984562</c:v>
                </c:pt>
                <c:pt idx="38">
                  <c:v>0.60462015199999997</c:v>
                </c:pt>
                <c:pt idx="39">
                  <c:v>2.2851443279999999</c:v>
                </c:pt>
                <c:pt idx="40">
                  <c:v>1.8047028380000001</c:v>
                </c:pt>
                <c:pt idx="41">
                  <c:v>1.687041861</c:v>
                </c:pt>
                <c:pt idx="42">
                  <c:v>2.2461018630000011</c:v>
                </c:pt>
                <c:pt idx="43">
                  <c:v>1.090609215</c:v>
                </c:pt>
                <c:pt idx="44">
                  <c:v>6.4973461280000002</c:v>
                </c:pt>
                <c:pt idx="45">
                  <c:v>3.105307781</c:v>
                </c:pt>
                <c:pt idx="46">
                  <c:v>0.64741348200000004</c:v>
                </c:pt>
                <c:pt idx="47">
                  <c:v>0.89246029199999999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12738720"/>
        <c:axId val="612737632"/>
      </c:scatterChart>
      <c:valAx>
        <c:axId val="6127387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12737632"/>
        <c:crosses val="autoZero"/>
        <c:crossBetween val="midCat"/>
      </c:valAx>
      <c:valAx>
        <c:axId val="6127376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61273872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275084525783501"/>
          <c:y val="4.3010752688171998E-2"/>
          <c:w val="0.77847801617683599"/>
          <c:h val="0.91397849462365599"/>
        </c:manualLayout>
      </c:layout>
      <c:scatterChart>
        <c:scatterStyle val="lineMarker"/>
        <c:varyColors val="0"/>
        <c:ser>
          <c:idx val="0"/>
          <c:order val="0"/>
          <c:tx>
            <c:strRef>
              <c:f>'t 検定(1)'!$O$3</c:f>
              <c:strCache>
                <c:ptCount val="1"/>
                <c:pt idx="0">
                  <c:v>A</c:v>
                </c:pt>
              </c:strCache>
            </c:strRef>
          </c:tx>
          <c:spPr>
            <a:ln w="28575">
              <a:noFill/>
            </a:ln>
          </c:spPr>
          <c:xVal>
            <c:numRef>
              <c:f>'t 検定(1)'!$N$4:$N$31</c:f>
              <c:numCache>
                <c:formatCode>General</c:formatCode>
                <c:ptCount val="28"/>
                <c:pt idx="0">
                  <c:v>1.01</c:v>
                </c:pt>
                <c:pt idx="1">
                  <c:v>1.02</c:v>
                </c:pt>
                <c:pt idx="2">
                  <c:v>1.03</c:v>
                </c:pt>
                <c:pt idx="3">
                  <c:v>1.04</c:v>
                </c:pt>
                <c:pt idx="4">
                  <c:v>1.05</c:v>
                </c:pt>
                <c:pt idx="5">
                  <c:v>1.06</c:v>
                </c:pt>
                <c:pt idx="6">
                  <c:v>1.07</c:v>
                </c:pt>
                <c:pt idx="7">
                  <c:v>1.08</c:v>
                </c:pt>
                <c:pt idx="8">
                  <c:v>1.0900000000000001</c:v>
                </c:pt>
                <c:pt idx="9">
                  <c:v>1.1000000000000001</c:v>
                </c:pt>
                <c:pt idx="10">
                  <c:v>1.1100000000000001</c:v>
                </c:pt>
                <c:pt idx="11">
                  <c:v>1.1200000000000001</c:v>
                </c:pt>
                <c:pt idx="12">
                  <c:v>1.1299999999999999</c:v>
                </c:pt>
                <c:pt idx="13">
                  <c:v>1.1399999999999999</c:v>
                </c:pt>
                <c:pt idx="14">
                  <c:v>2.0099999999999998</c:v>
                </c:pt>
                <c:pt idx="15">
                  <c:v>2.02</c:v>
                </c:pt>
                <c:pt idx="16">
                  <c:v>2.0299999999999998</c:v>
                </c:pt>
                <c:pt idx="17">
                  <c:v>2.04</c:v>
                </c:pt>
                <c:pt idx="18">
                  <c:v>2.0499999999999998</c:v>
                </c:pt>
                <c:pt idx="19">
                  <c:v>2.06</c:v>
                </c:pt>
                <c:pt idx="20">
                  <c:v>2.0699999999999998</c:v>
                </c:pt>
                <c:pt idx="21">
                  <c:v>2.08</c:v>
                </c:pt>
                <c:pt idx="22">
                  <c:v>2.09</c:v>
                </c:pt>
                <c:pt idx="23">
                  <c:v>2.1</c:v>
                </c:pt>
                <c:pt idx="24">
                  <c:v>2.11</c:v>
                </c:pt>
                <c:pt idx="25">
                  <c:v>2.12</c:v>
                </c:pt>
                <c:pt idx="26">
                  <c:v>2.13</c:v>
                </c:pt>
                <c:pt idx="27">
                  <c:v>2.14</c:v>
                </c:pt>
              </c:numCache>
            </c:numRef>
          </c:xVal>
          <c:yVal>
            <c:numRef>
              <c:f>'t 検定(1)'!$O$4:$O$31</c:f>
              <c:numCache>
                <c:formatCode>General</c:formatCode>
                <c:ptCount val="28"/>
                <c:pt idx="0">
                  <c:v>1.3</c:v>
                </c:pt>
                <c:pt idx="1">
                  <c:v>1.2</c:v>
                </c:pt>
                <c:pt idx="2">
                  <c:v>6.2</c:v>
                </c:pt>
                <c:pt idx="3">
                  <c:v>3.4</c:v>
                </c:pt>
                <c:pt idx="4">
                  <c:v>1.8</c:v>
                </c:pt>
                <c:pt idx="5">
                  <c:v>3</c:v>
                </c:pt>
                <c:pt idx="6">
                  <c:v>1.9</c:v>
                </c:pt>
                <c:pt idx="7">
                  <c:v>2</c:v>
                </c:pt>
                <c:pt idx="8">
                  <c:v>7</c:v>
                </c:pt>
                <c:pt idx="9">
                  <c:v>1.1000000000000001</c:v>
                </c:pt>
                <c:pt idx="10">
                  <c:v>0.7</c:v>
                </c:pt>
                <c:pt idx="11">
                  <c:v>1.2</c:v>
                </c:pt>
                <c:pt idx="12">
                  <c:v>6.1</c:v>
                </c:pt>
                <c:pt idx="13">
                  <c:v>5.6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2863584"/>
        <c:axId val="812869024"/>
      </c:scatterChart>
      <c:valAx>
        <c:axId val="8128635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2869024"/>
        <c:crosses val="autoZero"/>
        <c:crossBetween val="midCat"/>
      </c:valAx>
      <c:valAx>
        <c:axId val="812869024"/>
        <c:scaling>
          <c:orientation val="minMax"/>
          <c:max val="10"/>
          <c:min val="0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81286358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186976343745895E-2"/>
          <c:y val="4.3010752688171998E-2"/>
          <c:w val="0.56058483242550505"/>
          <c:h val="0.91397849462365599"/>
        </c:manualLayout>
      </c:layout>
      <c:scatterChart>
        <c:scatterStyle val="lineMarker"/>
        <c:varyColors val="0"/>
        <c:ser>
          <c:idx val="1"/>
          <c:order val="0"/>
          <c:tx>
            <c:strRef>
              <c:f>'t 検定(1)'!$P$3</c:f>
              <c:strCache>
                <c:ptCount val="1"/>
                <c:pt idx="0">
                  <c:v>B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7"/>
          </c:marker>
          <c:xVal>
            <c:numRef>
              <c:f>'t 検定(1)'!$N$4:$N$31</c:f>
              <c:numCache>
                <c:formatCode>General</c:formatCode>
                <c:ptCount val="28"/>
                <c:pt idx="0">
                  <c:v>1.01</c:v>
                </c:pt>
                <c:pt idx="1">
                  <c:v>1.02</c:v>
                </c:pt>
                <c:pt idx="2">
                  <c:v>1.03</c:v>
                </c:pt>
                <c:pt idx="3">
                  <c:v>1.04</c:v>
                </c:pt>
                <c:pt idx="4">
                  <c:v>1.05</c:v>
                </c:pt>
                <c:pt idx="5">
                  <c:v>1.06</c:v>
                </c:pt>
                <c:pt idx="6">
                  <c:v>1.07</c:v>
                </c:pt>
                <c:pt idx="7">
                  <c:v>1.08</c:v>
                </c:pt>
                <c:pt idx="8">
                  <c:v>1.0900000000000001</c:v>
                </c:pt>
                <c:pt idx="9">
                  <c:v>1.1000000000000001</c:v>
                </c:pt>
                <c:pt idx="10">
                  <c:v>1.1100000000000001</c:v>
                </c:pt>
                <c:pt idx="11">
                  <c:v>1.1200000000000001</c:v>
                </c:pt>
                <c:pt idx="12">
                  <c:v>1.1299999999999999</c:v>
                </c:pt>
                <c:pt idx="13">
                  <c:v>1.1399999999999999</c:v>
                </c:pt>
                <c:pt idx="14">
                  <c:v>2.0099999999999998</c:v>
                </c:pt>
                <c:pt idx="15">
                  <c:v>2.02</c:v>
                </c:pt>
                <c:pt idx="16">
                  <c:v>2.0299999999999998</c:v>
                </c:pt>
                <c:pt idx="17">
                  <c:v>2.04</c:v>
                </c:pt>
                <c:pt idx="18">
                  <c:v>2.0499999999999998</c:v>
                </c:pt>
                <c:pt idx="19">
                  <c:v>2.06</c:v>
                </c:pt>
                <c:pt idx="20">
                  <c:v>2.0699999999999998</c:v>
                </c:pt>
                <c:pt idx="21">
                  <c:v>2.08</c:v>
                </c:pt>
                <c:pt idx="22">
                  <c:v>2.09</c:v>
                </c:pt>
                <c:pt idx="23">
                  <c:v>2.1</c:v>
                </c:pt>
                <c:pt idx="24">
                  <c:v>2.11</c:v>
                </c:pt>
                <c:pt idx="25">
                  <c:v>2.12</c:v>
                </c:pt>
                <c:pt idx="26">
                  <c:v>2.13</c:v>
                </c:pt>
                <c:pt idx="27">
                  <c:v>2.14</c:v>
                </c:pt>
              </c:numCache>
            </c:numRef>
          </c:xVal>
          <c:yVal>
            <c:numRef>
              <c:f>'t 検定(1)'!$P$4:$P$31</c:f>
              <c:numCache>
                <c:formatCode>General</c:formatCode>
                <c:ptCount val="28"/>
                <c:pt idx="14">
                  <c:v>1.68688250771702</c:v>
                </c:pt>
                <c:pt idx="15">
                  <c:v>2.41688406632891</c:v>
                </c:pt>
                <c:pt idx="16">
                  <c:v>2.2424710954261902</c:v>
                </c:pt>
                <c:pt idx="17">
                  <c:v>2.9268955836167501</c:v>
                </c:pt>
                <c:pt idx="18">
                  <c:v>1.079934362479479</c:v>
                </c:pt>
                <c:pt idx="19">
                  <c:v>1.0582319975727701</c:v>
                </c:pt>
                <c:pt idx="20">
                  <c:v>0.84820421669341495</c:v>
                </c:pt>
                <c:pt idx="21">
                  <c:v>0.67130509217954504</c:v>
                </c:pt>
                <c:pt idx="22">
                  <c:v>1.50586831084193</c:v>
                </c:pt>
                <c:pt idx="23">
                  <c:v>3.44090319005051</c:v>
                </c:pt>
                <c:pt idx="24">
                  <c:v>1.6972928097340401</c:v>
                </c:pt>
                <c:pt idx="25">
                  <c:v>1.8728752064051299</c:v>
                </c:pt>
                <c:pt idx="26">
                  <c:v>0.69331211743130805</c:v>
                </c:pt>
                <c:pt idx="27">
                  <c:v>0.48054282582395302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2864128"/>
        <c:axId val="812869568"/>
      </c:scatterChart>
      <c:valAx>
        <c:axId val="8128641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2869568"/>
        <c:crosses val="autoZero"/>
        <c:crossBetween val="midCat"/>
      </c:valAx>
      <c:valAx>
        <c:axId val="812869568"/>
        <c:scaling>
          <c:orientation val="minMax"/>
          <c:max val="5"/>
          <c:min val="0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81286412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'[34TS_160526_S0W3N0_early_lung_CV=100_Int=1000_健常者_肺腺癌_比 (1).xlsm]t 検定(1)'!$O$3</c:f>
              <c:strCache>
                <c:ptCount val="1"/>
                <c:pt idx="0">
                  <c:v>健常者</c:v>
                </c:pt>
              </c:strCache>
            </c:strRef>
          </c:tx>
          <c:spPr>
            <a:ln w="28575">
              <a:noFill/>
            </a:ln>
          </c:spPr>
          <c:xVal>
            <c:numRef>
              <c:f>'[34TS_160526_S0W3N0_early_lung_CV=100_Int=1000_健常者_肺腺癌_比 (1).xlsm]t 検定(1)'!$N$4:$N$104</c:f>
              <c:numCache>
                <c:formatCode>General</c:formatCode>
                <c:ptCount val="101"/>
                <c:pt idx="0">
                  <c:v>1.01</c:v>
                </c:pt>
                <c:pt idx="1">
                  <c:v>1.02</c:v>
                </c:pt>
                <c:pt idx="2">
                  <c:v>1.03</c:v>
                </c:pt>
                <c:pt idx="3">
                  <c:v>1.04</c:v>
                </c:pt>
                <c:pt idx="4">
                  <c:v>1.05</c:v>
                </c:pt>
                <c:pt idx="5">
                  <c:v>1.06</c:v>
                </c:pt>
                <c:pt idx="6">
                  <c:v>1.07</c:v>
                </c:pt>
                <c:pt idx="7">
                  <c:v>1.08</c:v>
                </c:pt>
                <c:pt idx="8">
                  <c:v>1.0900000000000001</c:v>
                </c:pt>
                <c:pt idx="9">
                  <c:v>1.1000000000000001</c:v>
                </c:pt>
                <c:pt idx="10">
                  <c:v>1.1100000000000001</c:v>
                </c:pt>
                <c:pt idx="11">
                  <c:v>1.1200000000000001</c:v>
                </c:pt>
                <c:pt idx="12">
                  <c:v>1.1299999999999999</c:v>
                </c:pt>
                <c:pt idx="13">
                  <c:v>1.1399999999999999</c:v>
                </c:pt>
                <c:pt idx="14">
                  <c:v>1.1499999999999999</c:v>
                </c:pt>
                <c:pt idx="15">
                  <c:v>1.1599999999999999</c:v>
                </c:pt>
                <c:pt idx="16">
                  <c:v>1.17</c:v>
                </c:pt>
                <c:pt idx="17">
                  <c:v>1.18</c:v>
                </c:pt>
                <c:pt idx="18">
                  <c:v>1.19</c:v>
                </c:pt>
                <c:pt idx="19">
                  <c:v>1.2</c:v>
                </c:pt>
                <c:pt idx="20">
                  <c:v>1.21</c:v>
                </c:pt>
                <c:pt idx="21">
                  <c:v>1.22</c:v>
                </c:pt>
                <c:pt idx="22">
                  <c:v>1.23</c:v>
                </c:pt>
                <c:pt idx="23">
                  <c:v>1.24</c:v>
                </c:pt>
                <c:pt idx="24">
                  <c:v>1.25</c:v>
                </c:pt>
                <c:pt idx="25">
                  <c:v>1.26</c:v>
                </c:pt>
                <c:pt idx="26">
                  <c:v>1.27</c:v>
                </c:pt>
                <c:pt idx="27">
                  <c:v>1.28</c:v>
                </c:pt>
                <c:pt idx="28">
                  <c:v>2.0099999999999998</c:v>
                </c:pt>
                <c:pt idx="29">
                  <c:v>2.02</c:v>
                </c:pt>
                <c:pt idx="30">
                  <c:v>2.0299999999999998</c:v>
                </c:pt>
                <c:pt idx="31">
                  <c:v>2.04</c:v>
                </c:pt>
                <c:pt idx="32">
                  <c:v>2.0499999999999998</c:v>
                </c:pt>
                <c:pt idx="33">
                  <c:v>2.06</c:v>
                </c:pt>
                <c:pt idx="34">
                  <c:v>2.0699999999999998</c:v>
                </c:pt>
                <c:pt idx="35">
                  <c:v>2.08</c:v>
                </c:pt>
                <c:pt idx="36">
                  <c:v>2.09</c:v>
                </c:pt>
                <c:pt idx="37">
                  <c:v>2.1</c:v>
                </c:pt>
                <c:pt idx="38">
                  <c:v>2.11</c:v>
                </c:pt>
                <c:pt idx="39">
                  <c:v>2.12</c:v>
                </c:pt>
                <c:pt idx="40">
                  <c:v>2.13</c:v>
                </c:pt>
                <c:pt idx="41">
                  <c:v>2.14</c:v>
                </c:pt>
                <c:pt idx="42">
                  <c:v>2.15</c:v>
                </c:pt>
                <c:pt idx="43">
                  <c:v>2.16</c:v>
                </c:pt>
                <c:pt idx="44">
                  <c:v>2.17</c:v>
                </c:pt>
                <c:pt idx="45">
                  <c:v>2.1800000000000002</c:v>
                </c:pt>
                <c:pt idx="46">
                  <c:v>2.19</c:v>
                </c:pt>
                <c:pt idx="47">
                  <c:v>2.2000000000000002</c:v>
                </c:pt>
                <c:pt idx="48">
                  <c:v>2.21</c:v>
                </c:pt>
                <c:pt idx="49">
                  <c:v>2.2200000000000002</c:v>
                </c:pt>
                <c:pt idx="50">
                  <c:v>2.23</c:v>
                </c:pt>
                <c:pt idx="51">
                  <c:v>2.2400000000000002</c:v>
                </c:pt>
                <c:pt idx="52">
                  <c:v>2.25</c:v>
                </c:pt>
                <c:pt idx="53">
                  <c:v>2.2599999999999998</c:v>
                </c:pt>
                <c:pt idx="54">
                  <c:v>2.27</c:v>
                </c:pt>
                <c:pt idx="55">
                  <c:v>2.2799999999999998</c:v>
                </c:pt>
                <c:pt idx="56">
                  <c:v>2.29</c:v>
                </c:pt>
                <c:pt idx="57">
                  <c:v>2.2999999999999998</c:v>
                </c:pt>
                <c:pt idx="58">
                  <c:v>2.31</c:v>
                </c:pt>
                <c:pt idx="59">
                  <c:v>2.3199999999999981</c:v>
                </c:pt>
                <c:pt idx="60">
                  <c:v>2.33</c:v>
                </c:pt>
                <c:pt idx="61">
                  <c:v>2.34</c:v>
                </c:pt>
                <c:pt idx="62">
                  <c:v>2.35</c:v>
                </c:pt>
                <c:pt idx="63">
                  <c:v>2.36</c:v>
                </c:pt>
                <c:pt idx="64">
                  <c:v>2.37</c:v>
                </c:pt>
                <c:pt idx="65">
                  <c:v>2.38</c:v>
                </c:pt>
                <c:pt idx="66">
                  <c:v>2.39</c:v>
                </c:pt>
                <c:pt idx="67">
                  <c:v>2.4</c:v>
                </c:pt>
                <c:pt idx="68">
                  <c:v>2.41</c:v>
                </c:pt>
                <c:pt idx="69">
                  <c:v>2.42</c:v>
                </c:pt>
                <c:pt idx="70">
                  <c:v>2.4300000000000002</c:v>
                </c:pt>
                <c:pt idx="71">
                  <c:v>2.44</c:v>
                </c:pt>
                <c:pt idx="72">
                  <c:v>2.4500000000000002</c:v>
                </c:pt>
                <c:pt idx="73">
                  <c:v>2.46</c:v>
                </c:pt>
                <c:pt idx="74">
                  <c:v>2.4700000000000002</c:v>
                </c:pt>
                <c:pt idx="75">
                  <c:v>2.48</c:v>
                </c:pt>
                <c:pt idx="76">
                  <c:v>2.4900000000000002</c:v>
                </c:pt>
                <c:pt idx="77">
                  <c:v>2.5</c:v>
                </c:pt>
                <c:pt idx="78">
                  <c:v>2.5099999999999998</c:v>
                </c:pt>
                <c:pt idx="79">
                  <c:v>2.52</c:v>
                </c:pt>
                <c:pt idx="80">
                  <c:v>2.5299999999999998</c:v>
                </c:pt>
                <c:pt idx="81">
                  <c:v>2.54</c:v>
                </c:pt>
                <c:pt idx="82">
                  <c:v>2.5499999999999998</c:v>
                </c:pt>
                <c:pt idx="83">
                  <c:v>2.56</c:v>
                </c:pt>
                <c:pt idx="84">
                  <c:v>2.57</c:v>
                </c:pt>
                <c:pt idx="85">
                  <c:v>2.58</c:v>
                </c:pt>
                <c:pt idx="86">
                  <c:v>2.59</c:v>
                </c:pt>
                <c:pt idx="87">
                  <c:v>2.6</c:v>
                </c:pt>
                <c:pt idx="88">
                  <c:v>2.61</c:v>
                </c:pt>
                <c:pt idx="89">
                  <c:v>2.62</c:v>
                </c:pt>
                <c:pt idx="90">
                  <c:v>2.63</c:v>
                </c:pt>
                <c:pt idx="91">
                  <c:v>2.64</c:v>
                </c:pt>
                <c:pt idx="92">
                  <c:v>2.65</c:v>
                </c:pt>
                <c:pt idx="93">
                  <c:v>2.66</c:v>
                </c:pt>
                <c:pt idx="94">
                  <c:v>2.67</c:v>
                </c:pt>
                <c:pt idx="95">
                  <c:v>2.68</c:v>
                </c:pt>
                <c:pt idx="96">
                  <c:v>2.69</c:v>
                </c:pt>
                <c:pt idx="97">
                  <c:v>2.7</c:v>
                </c:pt>
                <c:pt idx="98">
                  <c:v>2.71</c:v>
                </c:pt>
                <c:pt idx="99">
                  <c:v>2.72</c:v>
                </c:pt>
                <c:pt idx="100">
                  <c:v>2.73</c:v>
                </c:pt>
              </c:numCache>
            </c:numRef>
          </c:xVal>
          <c:yVal>
            <c:numRef>
              <c:f>'[34TS_160526_S0W3N0_early_lung_CV=100_Int=1000_健常者_肺腺癌_比 (1).xlsm]t 検定(1)'!$O$4:$O$104</c:f>
              <c:numCache>
                <c:formatCode>General</c:formatCode>
                <c:ptCount val="101"/>
                <c:pt idx="0">
                  <c:v>1.1960982740203499E-2</c:v>
                </c:pt>
                <c:pt idx="1">
                  <c:v>6.8715792284074206E-2</c:v>
                </c:pt>
                <c:pt idx="2">
                  <c:v>8.4523147289696492E-3</c:v>
                </c:pt>
                <c:pt idx="3">
                  <c:v>1.28050106841708E-2</c:v>
                </c:pt>
                <c:pt idx="4">
                  <c:v>8.2939338087987795E-3</c:v>
                </c:pt>
                <c:pt idx="5">
                  <c:v>2.68574962452513E-2</c:v>
                </c:pt>
                <c:pt idx="6">
                  <c:v>1.31592343718184E-2</c:v>
                </c:pt>
                <c:pt idx="7">
                  <c:v>2.8331685675017501E-3</c:v>
                </c:pt>
                <c:pt idx="8">
                  <c:v>5.8357425848591903E-3</c:v>
                </c:pt>
                <c:pt idx="9">
                  <c:v>5.1609848484848496E-3</c:v>
                </c:pt>
                <c:pt idx="10">
                  <c:v>8.1373829740910095E-3</c:v>
                </c:pt>
                <c:pt idx="11">
                  <c:v>7.2283150548354902E-3</c:v>
                </c:pt>
                <c:pt idx="12">
                  <c:v>8.5064167510976001E-3</c:v>
                </c:pt>
                <c:pt idx="13">
                  <c:v>6.67221400394477E-3</c:v>
                </c:pt>
                <c:pt idx="14">
                  <c:v>6.9043803418803399E-3</c:v>
                </c:pt>
                <c:pt idx="15">
                  <c:v>7.6449051155115504E-3</c:v>
                </c:pt>
                <c:pt idx="16">
                  <c:v>1.1036886436247499E-2</c:v>
                </c:pt>
                <c:pt idx="17">
                  <c:v>1.15466798159106E-2</c:v>
                </c:pt>
                <c:pt idx="18">
                  <c:v>5.5920398009950299E-3</c:v>
                </c:pt>
                <c:pt idx="19">
                  <c:v>5.7397959183673498E-3</c:v>
                </c:pt>
                <c:pt idx="20">
                  <c:v>2.8093875468601002E-3</c:v>
                </c:pt>
                <c:pt idx="21">
                  <c:v>8.0154781647318908E-3</c:v>
                </c:pt>
                <c:pt idx="22">
                  <c:v>7.8626618783327901E-3</c:v>
                </c:pt>
                <c:pt idx="23">
                  <c:v>6.52055597421083E-3</c:v>
                </c:pt>
                <c:pt idx="24">
                  <c:v>5.8373841871286703E-3</c:v>
                </c:pt>
                <c:pt idx="25">
                  <c:v>7.5554230042747797E-3</c:v>
                </c:pt>
                <c:pt idx="26">
                  <c:v>9.9190811798485993E-3</c:v>
                </c:pt>
                <c:pt idx="27">
                  <c:v>1.27386480908153E-2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'[34TS_160526_S0W3N0_early_lung_CV=100_Int=1000_健常者_肺腺癌_比 (1).xlsm]t 検定(1)'!$P$3</c:f>
              <c:strCache>
                <c:ptCount val="1"/>
                <c:pt idx="0">
                  <c:v>肺腺癌</c:v>
                </c:pt>
              </c:strCache>
            </c:strRef>
          </c:tx>
          <c:spPr>
            <a:ln w="28575">
              <a:noFill/>
            </a:ln>
          </c:spPr>
          <c:xVal>
            <c:numRef>
              <c:f>'[34TS_160526_S0W3N0_early_lung_CV=100_Int=1000_健常者_肺腺癌_比 (1).xlsm]t 検定(1)'!$N$4:$N$104</c:f>
              <c:numCache>
                <c:formatCode>General</c:formatCode>
                <c:ptCount val="101"/>
                <c:pt idx="0">
                  <c:v>1.01</c:v>
                </c:pt>
                <c:pt idx="1">
                  <c:v>1.02</c:v>
                </c:pt>
                <c:pt idx="2">
                  <c:v>1.03</c:v>
                </c:pt>
                <c:pt idx="3">
                  <c:v>1.04</c:v>
                </c:pt>
                <c:pt idx="4">
                  <c:v>1.05</c:v>
                </c:pt>
                <c:pt idx="5">
                  <c:v>1.06</c:v>
                </c:pt>
                <c:pt idx="6">
                  <c:v>1.07</c:v>
                </c:pt>
                <c:pt idx="7">
                  <c:v>1.08</c:v>
                </c:pt>
                <c:pt idx="8">
                  <c:v>1.0900000000000001</c:v>
                </c:pt>
                <c:pt idx="9">
                  <c:v>1.1000000000000001</c:v>
                </c:pt>
                <c:pt idx="10">
                  <c:v>1.1100000000000001</c:v>
                </c:pt>
                <c:pt idx="11">
                  <c:v>1.1200000000000001</c:v>
                </c:pt>
                <c:pt idx="12">
                  <c:v>1.1299999999999999</c:v>
                </c:pt>
                <c:pt idx="13">
                  <c:v>1.1399999999999999</c:v>
                </c:pt>
                <c:pt idx="14">
                  <c:v>1.1499999999999999</c:v>
                </c:pt>
                <c:pt idx="15">
                  <c:v>1.1599999999999999</c:v>
                </c:pt>
                <c:pt idx="16">
                  <c:v>1.17</c:v>
                </c:pt>
                <c:pt idx="17">
                  <c:v>1.18</c:v>
                </c:pt>
                <c:pt idx="18">
                  <c:v>1.19</c:v>
                </c:pt>
                <c:pt idx="19">
                  <c:v>1.2</c:v>
                </c:pt>
                <c:pt idx="20">
                  <c:v>1.21</c:v>
                </c:pt>
                <c:pt idx="21">
                  <c:v>1.22</c:v>
                </c:pt>
                <c:pt idx="22">
                  <c:v>1.23</c:v>
                </c:pt>
                <c:pt idx="23">
                  <c:v>1.24</c:v>
                </c:pt>
                <c:pt idx="24">
                  <c:v>1.25</c:v>
                </c:pt>
                <c:pt idx="25">
                  <c:v>1.26</c:v>
                </c:pt>
                <c:pt idx="26">
                  <c:v>1.27</c:v>
                </c:pt>
                <c:pt idx="27">
                  <c:v>1.28</c:v>
                </c:pt>
                <c:pt idx="28">
                  <c:v>2.0099999999999998</c:v>
                </c:pt>
                <c:pt idx="29">
                  <c:v>2.02</c:v>
                </c:pt>
                <c:pt idx="30">
                  <c:v>2.0299999999999998</c:v>
                </c:pt>
                <c:pt idx="31">
                  <c:v>2.04</c:v>
                </c:pt>
                <c:pt idx="32">
                  <c:v>2.0499999999999998</c:v>
                </c:pt>
                <c:pt idx="33">
                  <c:v>2.06</c:v>
                </c:pt>
                <c:pt idx="34">
                  <c:v>2.0699999999999998</c:v>
                </c:pt>
                <c:pt idx="35">
                  <c:v>2.08</c:v>
                </c:pt>
                <c:pt idx="36">
                  <c:v>2.09</c:v>
                </c:pt>
                <c:pt idx="37">
                  <c:v>2.1</c:v>
                </c:pt>
                <c:pt idx="38">
                  <c:v>2.11</c:v>
                </c:pt>
                <c:pt idx="39">
                  <c:v>2.12</c:v>
                </c:pt>
                <c:pt idx="40">
                  <c:v>2.13</c:v>
                </c:pt>
                <c:pt idx="41">
                  <c:v>2.14</c:v>
                </c:pt>
                <c:pt idx="42">
                  <c:v>2.15</c:v>
                </c:pt>
                <c:pt idx="43">
                  <c:v>2.16</c:v>
                </c:pt>
                <c:pt idx="44">
                  <c:v>2.17</c:v>
                </c:pt>
                <c:pt idx="45">
                  <c:v>2.1800000000000002</c:v>
                </c:pt>
                <c:pt idx="46">
                  <c:v>2.19</c:v>
                </c:pt>
                <c:pt idx="47">
                  <c:v>2.2000000000000002</c:v>
                </c:pt>
                <c:pt idx="48">
                  <c:v>2.21</c:v>
                </c:pt>
                <c:pt idx="49">
                  <c:v>2.2200000000000002</c:v>
                </c:pt>
                <c:pt idx="50">
                  <c:v>2.23</c:v>
                </c:pt>
                <c:pt idx="51">
                  <c:v>2.2400000000000002</c:v>
                </c:pt>
                <c:pt idx="52">
                  <c:v>2.25</c:v>
                </c:pt>
                <c:pt idx="53">
                  <c:v>2.2599999999999998</c:v>
                </c:pt>
                <c:pt idx="54">
                  <c:v>2.27</c:v>
                </c:pt>
                <c:pt idx="55">
                  <c:v>2.2799999999999998</c:v>
                </c:pt>
                <c:pt idx="56">
                  <c:v>2.29</c:v>
                </c:pt>
                <c:pt idx="57">
                  <c:v>2.2999999999999998</c:v>
                </c:pt>
                <c:pt idx="58">
                  <c:v>2.31</c:v>
                </c:pt>
                <c:pt idx="59">
                  <c:v>2.3199999999999981</c:v>
                </c:pt>
                <c:pt idx="60">
                  <c:v>2.33</c:v>
                </c:pt>
                <c:pt idx="61">
                  <c:v>2.34</c:v>
                </c:pt>
                <c:pt idx="62">
                  <c:v>2.35</c:v>
                </c:pt>
                <c:pt idx="63">
                  <c:v>2.36</c:v>
                </c:pt>
                <c:pt idx="64">
                  <c:v>2.37</c:v>
                </c:pt>
                <c:pt idx="65">
                  <c:v>2.38</c:v>
                </c:pt>
                <c:pt idx="66">
                  <c:v>2.39</c:v>
                </c:pt>
                <c:pt idx="67">
                  <c:v>2.4</c:v>
                </c:pt>
                <c:pt idx="68">
                  <c:v>2.41</c:v>
                </c:pt>
                <c:pt idx="69">
                  <c:v>2.42</c:v>
                </c:pt>
                <c:pt idx="70">
                  <c:v>2.4300000000000002</c:v>
                </c:pt>
                <c:pt idx="71">
                  <c:v>2.44</c:v>
                </c:pt>
                <c:pt idx="72">
                  <c:v>2.4500000000000002</c:v>
                </c:pt>
                <c:pt idx="73">
                  <c:v>2.46</c:v>
                </c:pt>
                <c:pt idx="74">
                  <c:v>2.4700000000000002</c:v>
                </c:pt>
                <c:pt idx="75">
                  <c:v>2.48</c:v>
                </c:pt>
                <c:pt idx="76">
                  <c:v>2.4900000000000002</c:v>
                </c:pt>
                <c:pt idx="77">
                  <c:v>2.5</c:v>
                </c:pt>
                <c:pt idx="78">
                  <c:v>2.5099999999999998</c:v>
                </c:pt>
                <c:pt idx="79">
                  <c:v>2.52</c:v>
                </c:pt>
                <c:pt idx="80">
                  <c:v>2.5299999999999998</c:v>
                </c:pt>
                <c:pt idx="81">
                  <c:v>2.54</c:v>
                </c:pt>
                <c:pt idx="82">
                  <c:v>2.5499999999999998</c:v>
                </c:pt>
                <c:pt idx="83">
                  <c:v>2.56</c:v>
                </c:pt>
                <c:pt idx="84">
                  <c:v>2.57</c:v>
                </c:pt>
                <c:pt idx="85">
                  <c:v>2.58</c:v>
                </c:pt>
                <c:pt idx="86">
                  <c:v>2.59</c:v>
                </c:pt>
                <c:pt idx="87">
                  <c:v>2.6</c:v>
                </c:pt>
                <c:pt idx="88">
                  <c:v>2.61</c:v>
                </c:pt>
                <c:pt idx="89">
                  <c:v>2.62</c:v>
                </c:pt>
                <c:pt idx="90">
                  <c:v>2.63</c:v>
                </c:pt>
                <c:pt idx="91">
                  <c:v>2.64</c:v>
                </c:pt>
                <c:pt idx="92">
                  <c:v>2.65</c:v>
                </c:pt>
                <c:pt idx="93">
                  <c:v>2.66</c:v>
                </c:pt>
                <c:pt idx="94">
                  <c:v>2.67</c:v>
                </c:pt>
                <c:pt idx="95">
                  <c:v>2.68</c:v>
                </c:pt>
                <c:pt idx="96">
                  <c:v>2.69</c:v>
                </c:pt>
                <c:pt idx="97">
                  <c:v>2.7</c:v>
                </c:pt>
                <c:pt idx="98">
                  <c:v>2.71</c:v>
                </c:pt>
                <c:pt idx="99">
                  <c:v>2.72</c:v>
                </c:pt>
                <c:pt idx="100">
                  <c:v>2.73</c:v>
                </c:pt>
              </c:numCache>
            </c:numRef>
          </c:xVal>
          <c:yVal>
            <c:numRef>
              <c:f>'[34TS_160526_S0W3N0_early_lung_CV=100_Int=1000_健常者_肺腺癌_比 (1).xlsm]t 検定(1)'!$P$4:$P$104</c:f>
              <c:numCache>
                <c:formatCode>General</c:formatCode>
                <c:ptCount val="101"/>
                <c:pt idx="28">
                  <c:v>6.0541604515695997E-3</c:v>
                </c:pt>
                <c:pt idx="29">
                  <c:v>1.1746801731107599E-2</c:v>
                </c:pt>
                <c:pt idx="30">
                  <c:v>1.51444818382268E-2</c:v>
                </c:pt>
                <c:pt idx="31">
                  <c:v>7.1565015691090203E-3</c:v>
                </c:pt>
                <c:pt idx="32">
                  <c:v>2.2313954461744501E-2</c:v>
                </c:pt>
                <c:pt idx="33">
                  <c:v>2.18309044644923E-2</c:v>
                </c:pt>
                <c:pt idx="34">
                  <c:v>1.1147919303208499E-2</c:v>
                </c:pt>
                <c:pt idx="35">
                  <c:v>2.5063191549908801E-2</c:v>
                </c:pt>
                <c:pt idx="36">
                  <c:v>2.23990568818155E-2</c:v>
                </c:pt>
                <c:pt idx="37">
                  <c:v>3.1799163179916302E-2</c:v>
                </c:pt>
                <c:pt idx="38">
                  <c:v>1.38619932868577E-2</c:v>
                </c:pt>
                <c:pt idx="39">
                  <c:v>1.6829672843742802E-2</c:v>
                </c:pt>
                <c:pt idx="40">
                  <c:v>7.830327687152E-3</c:v>
                </c:pt>
                <c:pt idx="41">
                  <c:v>1.19468648556296E-2</c:v>
                </c:pt>
                <c:pt idx="42">
                  <c:v>8.5279057859702995E-2</c:v>
                </c:pt>
                <c:pt idx="43">
                  <c:v>1.29018956129097E-2</c:v>
                </c:pt>
                <c:pt idx="44">
                  <c:v>2.5362318840579701E-2</c:v>
                </c:pt>
                <c:pt idx="45">
                  <c:v>1.3953850951044599E-2</c:v>
                </c:pt>
                <c:pt idx="46">
                  <c:v>9.8369774992620798E-3</c:v>
                </c:pt>
                <c:pt idx="47">
                  <c:v>1.7662053896576799E-2</c:v>
                </c:pt>
                <c:pt idx="48">
                  <c:v>2.147418246663E-2</c:v>
                </c:pt>
                <c:pt idx="49">
                  <c:v>1.5842334659844599E-2</c:v>
                </c:pt>
                <c:pt idx="50">
                  <c:v>8.6318795430944898E-3</c:v>
                </c:pt>
                <c:pt idx="51">
                  <c:v>4.6615405739393097E-3</c:v>
                </c:pt>
                <c:pt idx="52">
                  <c:v>1.2899021199154001E-2</c:v>
                </c:pt>
                <c:pt idx="53">
                  <c:v>6.2272788474485004E-3</c:v>
                </c:pt>
                <c:pt idx="54">
                  <c:v>1.8013393948281799E-2</c:v>
                </c:pt>
                <c:pt idx="55">
                  <c:v>3.9744946821916399E-2</c:v>
                </c:pt>
                <c:pt idx="56">
                  <c:v>1.1139504069657399E-2</c:v>
                </c:pt>
                <c:pt idx="57">
                  <c:v>1.7356687898089199E-2</c:v>
                </c:pt>
                <c:pt idx="58">
                  <c:v>1.18054511749086E-2</c:v>
                </c:pt>
                <c:pt idx="59">
                  <c:v>1.7542198658299101E-2</c:v>
                </c:pt>
                <c:pt idx="60">
                  <c:v>1.4558060905124201E-2</c:v>
                </c:pt>
                <c:pt idx="61">
                  <c:v>2.41223704293583E-2</c:v>
                </c:pt>
                <c:pt idx="62">
                  <c:v>1.81211575948418E-2</c:v>
                </c:pt>
                <c:pt idx="63">
                  <c:v>1.9430833688396501E-2</c:v>
                </c:pt>
                <c:pt idx="64">
                  <c:v>1.12615696368914E-2</c:v>
                </c:pt>
                <c:pt idx="65">
                  <c:v>1.4002439720729801E-2</c:v>
                </c:pt>
                <c:pt idx="66">
                  <c:v>1.00815554803025E-2</c:v>
                </c:pt>
                <c:pt idx="67">
                  <c:v>1.2899092734953901E-2</c:v>
                </c:pt>
                <c:pt idx="68">
                  <c:v>2.3942167396206401E-2</c:v>
                </c:pt>
                <c:pt idx="69">
                  <c:v>1.8226183657884702E-2</c:v>
                </c:pt>
                <c:pt idx="70">
                  <c:v>4.8460493198484601E-3</c:v>
                </c:pt>
                <c:pt idx="71">
                  <c:v>9.4132699689270707E-3</c:v>
                </c:pt>
                <c:pt idx="72">
                  <c:v>1.39613886817466E-2</c:v>
                </c:pt>
                <c:pt idx="73">
                  <c:v>8.4981026562812104E-3</c:v>
                </c:pt>
                <c:pt idx="74">
                  <c:v>6.2880793360703202E-3</c:v>
                </c:pt>
                <c:pt idx="75">
                  <c:v>8.4563566002579908E-3</c:v>
                </c:pt>
                <c:pt idx="76">
                  <c:v>1.4397844147897101E-2</c:v>
                </c:pt>
                <c:pt idx="77">
                  <c:v>8.5023400936037399E-3</c:v>
                </c:pt>
                <c:pt idx="78">
                  <c:v>1.5903307888040698E-2</c:v>
                </c:pt>
                <c:pt idx="79">
                  <c:v>1.7724150397686201E-2</c:v>
                </c:pt>
                <c:pt idx="80">
                  <c:v>1.57285540931578E-2</c:v>
                </c:pt>
                <c:pt idx="81">
                  <c:v>1.8155757286192099E-2</c:v>
                </c:pt>
                <c:pt idx="82">
                  <c:v>1.3267355134825E-2</c:v>
                </c:pt>
                <c:pt idx="83">
                  <c:v>8.5688381761089699E-3</c:v>
                </c:pt>
                <c:pt idx="84">
                  <c:v>1.6583054626532898E-2</c:v>
                </c:pt>
                <c:pt idx="85">
                  <c:v>1.2614583333333301E-2</c:v>
                </c:pt>
                <c:pt idx="86">
                  <c:v>1.5796076642335798E-2</c:v>
                </c:pt>
                <c:pt idx="87">
                  <c:v>1.0646883536131101E-2</c:v>
                </c:pt>
                <c:pt idx="88">
                  <c:v>6.5065982404692102E-3</c:v>
                </c:pt>
                <c:pt idx="89">
                  <c:v>1.47683923705722E-2</c:v>
                </c:pt>
                <c:pt idx="90">
                  <c:v>1.6987063232982699E-2</c:v>
                </c:pt>
                <c:pt idx="91">
                  <c:v>1.5029399837794E-2</c:v>
                </c:pt>
                <c:pt idx="92">
                  <c:v>1.11271423574676E-2</c:v>
                </c:pt>
                <c:pt idx="93">
                  <c:v>1.1319519682195699E-2</c:v>
                </c:pt>
                <c:pt idx="94">
                  <c:v>1.0582227319897299E-2</c:v>
                </c:pt>
                <c:pt idx="95">
                  <c:v>6.2221942415848202E-3</c:v>
                </c:pt>
                <c:pt idx="96">
                  <c:v>8.4943480546792807E-3</c:v>
                </c:pt>
                <c:pt idx="97">
                  <c:v>1.2067301061922499E-2</c:v>
                </c:pt>
                <c:pt idx="98">
                  <c:v>3.8711172925359298E-2</c:v>
                </c:pt>
                <c:pt idx="99">
                  <c:v>3.1168542183228402E-2</c:v>
                </c:pt>
                <c:pt idx="100">
                  <c:v>1.5069108714515901E-2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3008320"/>
        <c:axId val="813008864"/>
      </c:scatterChart>
      <c:valAx>
        <c:axId val="8130083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3008864"/>
        <c:crosses val="autoZero"/>
        <c:crossBetween val="midCat"/>
      </c:valAx>
      <c:valAx>
        <c:axId val="813008864"/>
        <c:scaling>
          <c:orientation val="minMax"/>
          <c:max val="0.05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ja-JP" sz="2000"/>
            </a:pPr>
            <a:endParaRPr lang="ja-JP"/>
          </a:p>
        </c:txPr>
        <c:crossAx val="81300832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'[34TS_160526_S0W3N0_early_lung_CV=100_Int=1000_健常者_肺腺癌_比 (1).xlsm]t 検定(1)'!$O$3</c:f>
              <c:strCache>
                <c:ptCount val="1"/>
                <c:pt idx="0">
                  <c:v>健常者</c:v>
                </c:pt>
              </c:strCache>
            </c:strRef>
          </c:tx>
          <c:spPr>
            <a:ln w="28575">
              <a:noFill/>
            </a:ln>
          </c:spPr>
          <c:xVal>
            <c:numRef>
              <c:f>'[34TS_160526_S0W3N0_early_lung_CV=100_Int=1000_健常者_肺腺癌_比 (1).xlsm]t 検定(1)'!$N$4:$N$104</c:f>
              <c:numCache>
                <c:formatCode>General</c:formatCode>
                <c:ptCount val="101"/>
                <c:pt idx="0">
                  <c:v>1.01</c:v>
                </c:pt>
                <c:pt idx="1">
                  <c:v>1.02</c:v>
                </c:pt>
                <c:pt idx="2">
                  <c:v>1.03</c:v>
                </c:pt>
                <c:pt idx="3">
                  <c:v>1.04</c:v>
                </c:pt>
                <c:pt idx="4">
                  <c:v>1.05</c:v>
                </c:pt>
                <c:pt idx="5">
                  <c:v>1.06</c:v>
                </c:pt>
                <c:pt idx="6">
                  <c:v>1.07</c:v>
                </c:pt>
                <c:pt idx="7">
                  <c:v>1.08</c:v>
                </c:pt>
                <c:pt idx="8">
                  <c:v>1.0900000000000001</c:v>
                </c:pt>
                <c:pt idx="9">
                  <c:v>1.1000000000000001</c:v>
                </c:pt>
                <c:pt idx="10">
                  <c:v>1.1100000000000001</c:v>
                </c:pt>
                <c:pt idx="11">
                  <c:v>1.1200000000000001</c:v>
                </c:pt>
                <c:pt idx="12">
                  <c:v>1.1299999999999999</c:v>
                </c:pt>
                <c:pt idx="13">
                  <c:v>1.1399999999999999</c:v>
                </c:pt>
                <c:pt idx="14">
                  <c:v>1.1499999999999999</c:v>
                </c:pt>
                <c:pt idx="15">
                  <c:v>1.1599999999999999</c:v>
                </c:pt>
                <c:pt idx="16">
                  <c:v>1.17</c:v>
                </c:pt>
                <c:pt idx="17">
                  <c:v>1.18</c:v>
                </c:pt>
                <c:pt idx="18">
                  <c:v>1.19</c:v>
                </c:pt>
                <c:pt idx="19">
                  <c:v>1.2</c:v>
                </c:pt>
                <c:pt idx="20">
                  <c:v>1.21</c:v>
                </c:pt>
                <c:pt idx="21">
                  <c:v>1.22</c:v>
                </c:pt>
                <c:pt idx="22">
                  <c:v>1.23</c:v>
                </c:pt>
                <c:pt idx="23">
                  <c:v>1.24</c:v>
                </c:pt>
                <c:pt idx="24">
                  <c:v>1.25</c:v>
                </c:pt>
                <c:pt idx="25">
                  <c:v>1.26</c:v>
                </c:pt>
                <c:pt idx="26">
                  <c:v>1.27</c:v>
                </c:pt>
                <c:pt idx="27">
                  <c:v>1.28</c:v>
                </c:pt>
                <c:pt idx="28">
                  <c:v>2.0099999999999998</c:v>
                </c:pt>
                <c:pt idx="29">
                  <c:v>2.02</c:v>
                </c:pt>
                <c:pt idx="30">
                  <c:v>2.0299999999999998</c:v>
                </c:pt>
                <c:pt idx="31">
                  <c:v>2.04</c:v>
                </c:pt>
                <c:pt idx="32">
                  <c:v>2.0499999999999998</c:v>
                </c:pt>
                <c:pt idx="33">
                  <c:v>2.06</c:v>
                </c:pt>
                <c:pt idx="34">
                  <c:v>2.0699999999999998</c:v>
                </c:pt>
                <c:pt idx="35">
                  <c:v>2.08</c:v>
                </c:pt>
                <c:pt idx="36">
                  <c:v>2.09</c:v>
                </c:pt>
                <c:pt idx="37">
                  <c:v>2.1</c:v>
                </c:pt>
                <c:pt idx="38">
                  <c:v>2.11</c:v>
                </c:pt>
                <c:pt idx="39">
                  <c:v>2.12</c:v>
                </c:pt>
                <c:pt idx="40">
                  <c:v>2.13</c:v>
                </c:pt>
                <c:pt idx="41">
                  <c:v>2.14</c:v>
                </c:pt>
                <c:pt idx="42">
                  <c:v>2.15</c:v>
                </c:pt>
                <c:pt idx="43">
                  <c:v>2.16</c:v>
                </c:pt>
                <c:pt idx="44">
                  <c:v>2.17</c:v>
                </c:pt>
                <c:pt idx="45">
                  <c:v>2.1800000000000002</c:v>
                </c:pt>
                <c:pt idx="46">
                  <c:v>2.19</c:v>
                </c:pt>
                <c:pt idx="47">
                  <c:v>2.2000000000000002</c:v>
                </c:pt>
                <c:pt idx="48">
                  <c:v>2.21</c:v>
                </c:pt>
                <c:pt idx="49">
                  <c:v>2.2200000000000002</c:v>
                </c:pt>
                <c:pt idx="50">
                  <c:v>2.23</c:v>
                </c:pt>
                <c:pt idx="51">
                  <c:v>2.2400000000000002</c:v>
                </c:pt>
                <c:pt idx="52">
                  <c:v>2.25</c:v>
                </c:pt>
                <c:pt idx="53">
                  <c:v>2.2599999999999998</c:v>
                </c:pt>
                <c:pt idx="54">
                  <c:v>2.27</c:v>
                </c:pt>
                <c:pt idx="55">
                  <c:v>2.2799999999999998</c:v>
                </c:pt>
                <c:pt idx="56">
                  <c:v>2.29</c:v>
                </c:pt>
                <c:pt idx="57">
                  <c:v>2.2999999999999998</c:v>
                </c:pt>
                <c:pt idx="58">
                  <c:v>2.31</c:v>
                </c:pt>
                <c:pt idx="59">
                  <c:v>2.3199999999999981</c:v>
                </c:pt>
                <c:pt idx="60">
                  <c:v>2.33</c:v>
                </c:pt>
                <c:pt idx="61">
                  <c:v>2.34</c:v>
                </c:pt>
                <c:pt idx="62">
                  <c:v>2.35</c:v>
                </c:pt>
                <c:pt idx="63">
                  <c:v>2.36</c:v>
                </c:pt>
                <c:pt idx="64">
                  <c:v>2.37</c:v>
                </c:pt>
                <c:pt idx="65">
                  <c:v>2.38</c:v>
                </c:pt>
                <c:pt idx="66">
                  <c:v>2.39</c:v>
                </c:pt>
                <c:pt idx="67">
                  <c:v>2.4</c:v>
                </c:pt>
                <c:pt idx="68">
                  <c:v>2.41</c:v>
                </c:pt>
                <c:pt idx="69">
                  <c:v>2.42</c:v>
                </c:pt>
                <c:pt idx="70">
                  <c:v>2.4300000000000002</c:v>
                </c:pt>
                <c:pt idx="71">
                  <c:v>2.44</c:v>
                </c:pt>
                <c:pt idx="72">
                  <c:v>2.4500000000000002</c:v>
                </c:pt>
                <c:pt idx="73">
                  <c:v>2.46</c:v>
                </c:pt>
                <c:pt idx="74">
                  <c:v>2.4700000000000002</c:v>
                </c:pt>
                <c:pt idx="75">
                  <c:v>2.48</c:v>
                </c:pt>
                <c:pt idx="76">
                  <c:v>2.4900000000000002</c:v>
                </c:pt>
                <c:pt idx="77">
                  <c:v>2.5</c:v>
                </c:pt>
                <c:pt idx="78">
                  <c:v>2.5099999999999998</c:v>
                </c:pt>
                <c:pt idx="79">
                  <c:v>2.52</c:v>
                </c:pt>
                <c:pt idx="80">
                  <c:v>2.5299999999999998</c:v>
                </c:pt>
                <c:pt idx="81">
                  <c:v>2.54</c:v>
                </c:pt>
                <c:pt idx="82">
                  <c:v>2.5499999999999998</c:v>
                </c:pt>
                <c:pt idx="83">
                  <c:v>2.56</c:v>
                </c:pt>
                <c:pt idx="84">
                  <c:v>2.57</c:v>
                </c:pt>
                <c:pt idx="85">
                  <c:v>2.58</c:v>
                </c:pt>
                <c:pt idx="86">
                  <c:v>2.59</c:v>
                </c:pt>
                <c:pt idx="87">
                  <c:v>2.6</c:v>
                </c:pt>
                <c:pt idx="88">
                  <c:v>2.61</c:v>
                </c:pt>
                <c:pt idx="89">
                  <c:v>2.62</c:v>
                </c:pt>
                <c:pt idx="90">
                  <c:v>2.63</c:v>
                </c:pt>
                <c:pt idx="91">
                  <c:v>2.64</c:v>
                </c:pt>
                <c:pt idx="92">
                  <c:v>2.65</c:v>
                </c:pt>
                <c:pt idx="93">
                  <c:v>2.66</c:v>
                </c:pt>
                <c:pt idx="94">
                  <c:v>2.67</c:v>
                </c:pt>
                <c:pt idx="95">
                  <c:v>2.68</c:v>
                </c:pt>
                <c:pt idx="96">
                  <c:v>2.69</c:v>
                </c:pt>
                <c:pt idx="97">
                  <c:v>2.7</c:v>
                </c:pt>
                <c:pt idx="98">
                  <c:v>2.71</c:v>
                </c:pt>
                <c:pt idx="99">
                  <c:v>2.72</c:v>
                </c:pt>
                <c:pt idx="100">
                  <c:v>2.73</c:v>
                </c:pt>
              </c:numCache>
            </c:numRef>
          </c:xVal>
          <c:yVal>
            <c:numRef>
              <c:f>'[34TS_160526_S0W3N0_early_lung_CV=100_Int=1000_健常者_肺腺癌_比 (1).xlsm]t 検定(1)'!$O$4:$O$104</c:f>
              <c:numCache>
                <c:formatCode>General</c:formatCode>
                <c:ptCount val="101"/>
                <c:pt idx="0">
                  <c:v>1.24955603629202E-2</c:v>
                </c:pt>
                <c:pt idx="1">
                  <c:v>1.9019952603012001E-2</c:v>
                </c:pt>
                <c:pt idx="2">
                  <c:v>2.92630715977409E-2</c:v>
                </c:pt>
                <c:pt idx="3">
                  <c:v>5.2804154138662903E-3</c:v>
                </c:pt>
                <c:pt idx="4">
                  <c:v>1.6458816036037702E-2</c:v>
                </c:pt>
                <c:pt idx="5">
                  <c:v>2.0905091063508501E-2</c:v>
                </c:pt>
                <c:pt idx="6">
                  <c:v>1.8606289899083101E-2</c:v>
                </c:pt>
                <c:pt idx="7">
                  <c:v>1.95925566800337E-2</c:v>
                </c:pt>
                <c:pt idx="8">
                  <c:v>1.81947508011517E-2</c:v>
                </c:pt>
                <c:pt idx="9">
                  <c:v>2.14813793218738E-2</c:v>
                </c:pt>
                <c:pt idx="10">
                  <c:v>2.09601980724551E-2</c:v>
                </c:pt>
                <c:pt idx="11">
                  <c:v>1.56373891154124E-2</c:v>
                </c:pt>
                <c:pt idx="12">
                  <c:v>1.8572135444527699E-2</c:v>
                </c:pt>
                <c:pt idx="13">
                  <c:v>2.57482541580937E-2</c:v>
                </c:pt>
                <c:pt idx="14">
                  <c:v>8.2671241804682799E-3</c:v>
                </c:pt>
                <c:pt idx="15">
                  <c:v>2.2818017378180701E-2</c:v>
                </c:pt>
                <c:pt idx="16">
                  <c:v>1.7089871381337E-2</c:v>
                </c:pt>
                <c:pt idx="17">
                  <c:v>1.79018505873908E-2</c:v>
                </c:pt>
                <c:pt idx="18">
                  <c:v>2.3730549990236501E-2</c:v>
                </c:pt>
                <c:pt idx="19">
                  <c:v>1.5394961065558099E-2</c:v>
                </c:pt>
                <c:pt idx="20">
                  <c:v>1.8375446596788102E-2</c:v>
                </c:pt>
                <c:pt idx="21">
                  <c:v>1.7918872493274101E-2</c:v>
                </c:pt>
                <c:pt idx="22">
                  <c:v>1.7962463870010201E-2</c:v>
                </c:pt>
                <c:pt idx="23">
                  <c:v>2.1066941649078401E-2</c:v>
                </c:pt>
                <c:pt idx="24">
                  <c:v>2.56555776650505E-2</c:v>
                </c:pt>
                <c:pt idx="25">
                  <c:v>2.0429187391283299E-2</c:v>
                </c:pt>
                <c:pt idx="26">
                  <c:v>1.9898735659096198E-2</c:v>
                </c:pt>
                <c:pt idx="27">
                  <c:v>3.1177597070160299E-2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'[34TS_160526_S0W3N0_early_lung_CV=100_Int=1000_健常者_肺腺癌_比 (1).xlsm]t 検定(1)'!$P$3</c:f>
              <c:strCache>
                <c:ptCount val="1"/>
                <c:pt idx="0">
                  <c:v>肺腺癌</c:v>
                </c:pt>
              </c:strCache>
            </c:strRef>
          </c:tx>
          <c:spPr>
            <a:ln w="28575">
              <a:noFill/>
            </a:ln>
          </c:spPr>
          <c:xVal>
            <c:numRef>
              <c:f>'[34TS_160526_S0W3N0_early_lung_CV=100_Int=1000_健常者_肺腺癌_比 (1).xlsm]t 検定(1)'!$N$4:$N$104</c:f>
              <c:numCache>
                <c:formatCode>General</c:formatCode>
                <c:ptCount val="101"/>
                <c:pt idx="0">
                  <c:v>1.01</c:v>
                </c:pt>
                <c:pt idx="1">
                  <c:v>1.02</c:v>
                </c:pt>
                <c:pt idx="2">
                  <c:v>1.03</c:v>
                </c:pt>
                <c:pt idx="3">
                  <c:v>1.04</c:v>
                </c:pt>
                <c:pt idx="4">
                  <c:v>1.05</c:v>
                </c:pt>
                <c:pt idx="5">
                  <c:v>1.06</c:v>
                </c:pt>
                <c:pt idx="6">
                  <c:v>1.07</c:v>
                </c:pt>
                <c:pt idx="7">
                  <c:v>1.08</c:v>
                </c:pt>
                <c:pt idx="8">
                  <c:v>1.0900000000000001</c:v>
                </c:pt>
                <c:pt idx="9">
                  <c:v>1.1000000000000001</c:v>
                </c:pt>
                <c:pt idx="10">
                  <c:v>1.1100000000000001</c:v>
                </c:pt>
                <c:pt idx="11">
                  <c:v>1.1200000000000001</c:v>
                </c:pt>
                <c:pt idx="12">
                  <c:v>1.1299999999999999</c:v>
                </c:pt>
                <c:pt idx="13">
                  <c:v>1.1399999999999999</c:v>
                </c:pt>
                <c:pt idx="14">
                  <c:v>1.1499999999999999</c:v>
                </c:pt>
                <c:pt idx="15">
                  <c:v>1.1599999999999999</c:v>
                </c:pt>
                <c:pt idx="16">
                  <c:v>1.17</c:v>
                </c:pt>
                <c:pt idx="17">
                  <c:v>1.18</c:v>
                </c:pt>
                <c:pt idx="18">
                  <c:v>1.19</c:v>
                </c:pt>
                <c:pt idx="19">
                  <c:v>1.2</c:v>
                </c:pt>
                <c:pt idx="20">
                  <c:v>1.21</c:v>
                </c:pt>
                <c:pt idx="21">
                  <c:v>1.22</c:v>
                </c:pt>
                <c:pt idx="22">
                  <c:v>1.23</c:v>
                </c:pt>
                <c:pt idx="23">
                  <c:v>1.24</c:v>
                </c:pt>
                <c:pt idx="24">
                  <c:v>1.25</c:v>
                </c:pt>
                <c:pt idx="25">
                  <c:v>1.26</c:v>
                </c:pt>
                <c:pt idx="26">
                  <c:v>1.27</c:v>
                </c:pt>
                <c:pt idx="27">
                  <c:v>1.28</c:v>
                </c:pt>
                <c:pt idx="28">
                  <c:v>2.0099999999999998</c:v>
                </c:pt>
                <c:pt idx="29">
                  <c:v>2.02</c:v>
                </c:pt>
                <c:pt idx="30">
                  <c:v>2.0299999999999998</c:v>
                </c:pt>
                <c:pt idx="31">
                  <c:v>2.04</c:v>
                </c:pt>
                <c:pt idx="32">
                  <c:v>2.0499999999999998</c:v>
                </c:pt>
                <c:pt idx="33">
                  <c:v>2.06</c:v>
                </c:pt>
                <c:pt idx="34">
                  <c:v>2.0699999999999998</c:v>
                </c:pt>
                <c:pt idx="35">
                  <c:v>2.08</c:v>
                </c:pt>
                <c:pt idx="36">
                  <c:v>2.09</c:v>
                </c:pt>
                <c:pt idx="37">
                  <c:v>2.1</c:v>
                </c:pt>
                <c:pt idx="38">
                  <c:v>2.11</c:v>
                </c:pt>
                <c:pt idx="39">
                  <c:v>2.12</c:v>
                </c:pt>
                <c:pt idx="40">
                  <c:v>2.13</c:v>
                </c:pt>
                <c:pt idx="41">
                  <c:v>2.14</c:v>
                </c:pt>
                <c:pt idx="42">
                  <c:v>2.15</c:v>
                </c:pt>
                <c:pt idx="43">
                  <c:v>2.16</c:v>
                </c:pt>
                <c:pt idx="44">
                  <c:v>2.17</c:v>
                </c:pt>
                <c:pt idx="45">
                  <c:v>2.1800000000000002</c:v>
                </c:pt>
                <c:pt idx="46">
                  <c:v>2.19</c:v>
                </c:pt>
                <c:pt idx="47">
                  <c:v>2.2000000000000002</c:v>
                </c:pt>
                <c:pt idx="48">
                  <c:v>2.21</c:v>
                </c:pt>
                <c:pt idx="49">
                  <c:v>2.2200000000000002</c:v>
                </c:pt>
                <c:pt idx="50">
                  <c:v>2.23</c:v>
                </c:pt>
                <c:pt idx="51">
                  <c:v>2.2400000000000002</c:v>
                </c:pt>
                <c:pt idx="52">
                  <c:v>2.25</c:v>
                </c:pt>
                <c:pt idx="53">
                  <c:v>2.2599999999999998</c:v>
                </c:pt>
                <c:pt idx="54">
                  <c:v>2.27</c:v>
                </c:pt>
                <c:pt idx="55">
                  <c:v>2.2799999999999998</c:v>
                </c:pt>
                <c:pt idx="56">
                  <c:v>2.29</c:v>
                </c:pt>
                <c:pt idx="57">
                  <c:v>2.2999999999999998</c:v>
                </c:pt>
                <c:pt idx="58">
                  <c:v>2.31</c:v>
                </c:pt>
                <c:pt idx="59">
                  <c:v>2.3199999999999981</c:v>
                </c:pt>
                <c:pt idx="60">
                  <c:v>2.33</c:v>
                </c:pt>
                <c:pt idx="61">
                  <c:v>2.34</c:v>
                </c:pt>
                <c:pt idx="62">
                  <c:v>2.35</c:v>
                </c:pt>
                <c:pt idx="63">
                  <c:v>2.36</c:v>
                </c:pt>
                <c:pt idx="64">
                  <c:v>2.37</c:v>
                </c:pt>
                <c:pt idx="65">
                  <c:v>2.38</c:v>
                </c:pt>
                <c:pt idx="66">
                  <c:v>2.39</c:v>
                </c:pt>
                <c:pt idx="67">
                  <c:v>2.4</c:v>
                </c:pt>
                <c:pt idx="68">
                  <c:v>2.41</c:v>
                </c:pt>
                <c:pt idx="69">
                  <c:v>2.42</c:v>
                </c:pt>
                <c:pt idx="70">
                  <c:v>2.4300000000000002</c:v>
                </c:pt>
                <c:pt idx="71">
                  <c:v>2.44</c:v>
                </c:pt>
                <c:pt idx="72">
                  <c:v>2.4500000000000002</c:v>
                </c:pt>
                <c:pt idx="73">
                  <c:v>2.46</c:v>
                </c:pt>
                <c:pt idx="74">
                  <c:v>2.4700000000000002</c:v>
                </c:pt>
                <c:pt idx="75">
                  <c:v>2.48</c:v>
                </c:pt>
                <c:pt idx="76">
                  <c:v>2.4900000000000002</c:v>
                </c:pt>
                <c:pt idx="77">
                  <c:v>2.5</c:v>
                </c:pt>
                <c:pt idx="78">
                  <c:v>2.5099999999999998</c:v>
                </c:pt>
                <c:pt idx="79">
                  <c:v>2.52</c:v>
                </c:pt>
                <c:pt idx="80">
                  <c:v>2.5299999999999998</c:v>
                </c:pt>
                <c:pt idx="81">
                  <c:v>2.54</c:v>
                </c:pt>
                <c:pt idx="82">
                  <c:v>2.5499999999999998</c:v>
                </c:pt>
                <c:pt idx="83">
                  <c:v>2.56</c:v>
                </c:pt>
                <c:pt idx="84">
                  <c:v>2.57</c:v>
                </c:pt>
                <c:pt idx="85">
                  <c:v>2.58</c:v>
                </c:pt>
                <c:pt idx="86">
                  <c:v>2.59</c:v>
                </c:pt>
                <c:pt idx="87">
                  <c:v>2.6</c:v>
                </c:pt>
                <c:pt idx="88">
                  <c:v>2.61</c:v>
                </c:pt>
                <c:pt idx="89">
                  <c:v>2.62</c:v>
                </c:pt>
                <c:pt idx="90">
                  <c:v>2.63</c:v>
                </c:pt>
                <c:pt idx="91">
                  <c:v>2.64</c:v>
                </c:pt>
                <c:pt idx="92">
                  <c:v>2.65</c:v>
                </c:pt>
                <c:pt idx="93">
                  <c:v>2.66</c:v>
                </c:pt>
                <c:pt idx="94">
                  <c:v>2.67</c:v>
                </c:pt>
                <c:pt idx="95">
                  <c:v>2.68</c:v>
                </c:pt>
                <c:pt idx="96">
                  <c:v>2.69</c:v>
                </c:pt>
                <c:pt idx="97">
                  <c:v>2.7</c:v>
                </c:pt>
                <c:pt idx="98">
                  <c:v>2.71</c:v>
                </c:pt>
                <c:pt idx="99">
                  <c:v>2.72</c:v>
                </c:pt>
                <c:pt idx="100">
                  <c:v>2.73</c:v>
                </c:pt>
              </c:numCache>
            </c:numRef>
          </c:xVal>
          <c:yVal>
            <c:numRef>
              <c:f>'[34TS_160526_S0W3N0_early_lung_CV=100_Int=1000_健常者_肺腺癌_比 (1).xlsm]t 検定(1)'!$P$4:$P$104</c:f>
              <c:numCache>
                <c:formatCode>General</c:formatCode>
                <c:ptCount val="101"/>
                <c:pt idx="28">
                  <c:v>3.2383122653137301E-2</c:v>
                </c:pt>
                <c:pt idx="29">
                  <c:v>2.4755275521267099E-2</c:v>
                </c:pt>
                <c:pt idx="30">
                  <c:v>1.6990042568253601E-2</c:v>
                </c:pt>
                <c:pt idx="31">
                  <c:v>7.0639732216006196E-2</c:v>
                </c:pt>
                <c:pt idx="32">
                  <c:v>2.19339332198107E-2</c:v>
                </c:pt>
                <c:pt idx="33">
                  <c:v>2.2073996006212598E-2</c:v>
                </c:pt>
                <c:pt idx="34">
                  <c:v>2.48864987679344E-2</c:v>
                </c:pt>
                <c:pt idx="35">
                  <c:v>2.1231425183540601E-2</c:v>
                </c:pt>
                <c:pt idx="36">
                  <c:v>1.4443701117212399E-2</c:v>
                </c:pt>
                <c:pt idx="37">
                  <c:v>2.16816267518086E-2</c:v>
                </c:pt>
                <c:pt idx="38">
                  <c:v>3.2054608507204402E-2</c:v>
                </c:pt>
                <c:pt idx="39">
                  <c:v>1.95943557188312E-2</c:v>
                </c:pt>
                <c:pt idx="40">
                  <c:v>5.0657174985601003E-2</c:v>
                </c:pt>
                <c:pt idx="41">
                  <c:v>1.40118807466204E-2</c:v>
                </c:pt>
                <c:pt idx="42">
                  <c:v>2.6654887818573499E-2</c:v>
                </c:pt>
                <c:pt idx="43">
                  <c:v>1.1907346128391789</c:v>
                </c:pt>
                <c:pt idx="44">
                  <c:v>4.8643229899240997E-2</c:v>
                </c:pt>
                <c:pt idx="45">
                  <c:v>5.4067109462606802E-2</c:v>
                </c:pt>
                <c:pt idx="46">
                  <c:v>1.1284413164976199</c:v>
                </c:pt>
                <c:pt idx="47">
                  <c:v>6.2780269058296007E-2</c:v>
                </c:pt>
                <c:pt idx="48">
                  <c:v>2.1491733506527801E-2</c:v>
                </c:pt>
                <c:pt idx="49">
                  <c:v>1.94537740166459E-2</c:v>
                </c:pt>
                <c:pt idx="50">
                  <c:v>2.7346315870906E-2</c:v>
                </c:pt>
                <c:pt idx="51">
                  <c:v>2.4102052681729401E-2</c:v>
                </c:pt>
                <c:pt idx="52">
                  <c:v>1.4280877207617899E-2</c:v>
                </c:pt>
                <c:pt idx="53">
                  <c:v>4.7765182459744301E-2</c:v>
                </c:pt>
                <c:pt idx="54">
                  <c:v>1.9522052363380799E-2</c:v>
                </c:pt>
                <c:pt idx="55">
                  <c:v>5.6062049779464898E-2</c:v>
                </c:pt>
                <c:pt idx="56">
                  <c:v>2.3445621160631799E-2</c:v>
                </c:pt>
                <c:pt idx="57">
                  <c:v>6.2139654067905198E-2</c:v>
                </c:pt>
                <c:pt idx="58">
                  <c:v>0.25445515309973599</c:v>
                </c:pt>
                <c:pt idx="59">
                  <c:v>8.4381717052135902E-2</c:v>
                </c:pt>
                <c:pt idx="60">
                  <c:v>3.6069284656249603E-2</c:v>
                </c:pt>
                <c:pt idx="61">
                  <c:v>2.41637543684473E-2</c:v>
                </c:pt>
                <c:pt idx="62">
                  <c:v>4.8968726843180301E-2</c:v>
                </c:pt>
                <c:pt idx="63">
                  <c:v>2.32420313518855E-2</c:v>
                </c:pt>
                <c:pt idx="64">
                  <c:v>4.4557387181409801E-2</c:v>
                </c:pt>
                <c:pt idx="65">
                  <c:v>5.4038445951422501E-2</c:v>
                </c:pt>
                <c:pt idx="66">
                  <c:v>3.61709784927291E-2</c:v>
                </c:pt>
                <c:pt idx="67">
                  <c:v>4.6009603443993699E-2</c:v>
                </c:pt>
                <c:pt idx="68">
                  <c:v>5.7564245006337098E-2</c:v>
                </c:pt>
                <c:pt idx="69">
                  <c:v>4.3526485767515603E-2</c:v>
                </c:pt>
                <c:pt idx="70">
                  <c:v>2.7586933714153099E-2</c:v>
                </c:pt>
                <c:pt idx="71">
                  <c:v>2.3390864025921498E-2</c:v>
                </c:pt>
                <c:pt idx="72">
                  <c:v>1.6843346980045401E-2</c:v>
                </c:pt>
                <c:pt idx="73">
                  <c:v>2.6643677331553501E-2</c:v>
                </c:pt>
                <c:pt idx="74">
                  <c:v>2.6295033129873E-2</c:v>
                </c:pt>
                <c:pt idx="75">
                  <c:v>2.7481899332721799E-2</c:v>
                </c:pt>
                <c:pt idx="76">
                  <c:v>4.6845836810355299E-2</c:v>
                </c:pt>
                <c:pt idx="77">
                  <c:v>2.9722929327114098E-2</c:v>
                </c:pt>
                <c:pt idx="78">
                  <c:v>4.8277217989677997E-2</c:v>
                </c:pt>
                <c:pt idx="79">
                  <c:v>7.0674392155657295E-2</c:v>
                </c:pt>
                <c:pt idx="80">
                  <c:v>1.92457294448726E-2</c:v>
                </c:pt>
                <c:pt idx="81">
                  <c:v>1.5317683313695299E-2</c:v>
                </c:pt>
                <c:pt idx="82">
                  <c:v>2.8588280665139201E-2</c:v>
                </c:pt>
                <c:pt idx="83">
                  <c:v>2.4348523702419699E-2</c:v>
                </c:pt>
                <c:pt idx="84">
                  <c:v>6.2979498939255002E-2</c:v>
                </c:pt>
                <c:pt idx="85">
                  <c:v>1.4534848973834899E-2</c:v>
                </c:pt>
                <c:pt idx="86">
                  <c:v>2.32007019628706E-2</c:v>
                </c:pt>
                <c:pt idx="87">
                  <c:v>4.6215087904980301E-2</c:v>
                </c:pt>
                <c:pt idx="88">
                  <c:v>1.52810083627781E-2</c:v>
                </c:pt>
                <c:pt idx="89">
                  <c:v>3.7340247641039902E-2</c:v>
                </c:pt>
                <c:pt idx="90">
                  <c:v>3.53323711265498E-2</c:v>
                </c:pt>
                <c:pt idx="91">
                  <c:v>5.0500843136332803E-2</c:v>
                </c:pt>
                <c:pt idx="92">
                  <c:v>1.8483889721472999E-2</c:v>
                </c:pt>
                <c:pt idx="93">
                  <c:v>4.4394749077574597E-2</c:v>
                </c:pt>
                <c:pt idx="94">
                  <c:v>5.4688144799225499E-2</c:v>
                </c:pt>
                <c:pt idx="95">
                  <c:v>5.4304811858371098E-2</c:v>
                </c:pt>
                <c:pt idx="96">
                  <c:v>2.66320492694119E-2</c:v>
                </c:pt>
                <c:pt idx="97">
                  <c:v>5.81512847656626E-2</c:v>
                </c:pt>
                <c:pt idx="98">
                  <c:v>2.1335319834157301E-2</c:v>
                </c:pt>
                <c:pt idx="99">
                  <c:v>2.2458599886312599E-2</c:v>
                </c:pt>
                <c:pt idx="100">
                  <c:v>3.1260811396113003E-2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3000704"/>
        <c:axId val="813004512"/>
      </c:scatterChart>
      <c:valAx>
        <c:axId val="8130007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3004512"/>
        <c:crosses val="autoZero"/>
        <c:crossBetween val="midCat"/>
      </c:valAx>
      <c:valAx>
        <c:axId val="813004512"/>
        <c:scaling>
          <c:orientation val="minMax"/>
          <c:max val="0.1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ja-JP" sz="2000"/>
            </a:pPr>
            <a:endParaRPr lang="ja-JP"/>
          </a:p>
        </c:txPr>
        <c:crossAx val="813000704"/>
        <c:crosses val="autoZero"/>
        <c:crossBetween val="midCat"/>
        <c:majorUnit val="0.02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'日米癌用 p2767 相対'!$O$3</c:f>
              <c:strCache>
                <c:ptCount val="1"/>
                <c:pt idx="0">
                  <c:v>健常者</c:v>
                </c:pt>
              </c:strCache>
            </c:strRef>
          </c:tx>
          <c:spPr>
            <a:ln w="28575">
              <a:noFill/>
            </a:ln>
          </c:spPr>
          <c:xVal>
            <c:numRef>
              <c:f>'日米癌用 p2767 相対'!$N$4:$N$86</c:f>
              <c:numCache>
                <c:formatCode>General</c:formatCode>
                <c:ptCount val="83"/>
                <c:pt idx="0">
                  <c:v>1.01</c:v>
                </c:pt>
                <c:pt idx="1">
                  <c:v>1.02</c:v>
                </c:pt>
                <c:pt idx="2">
                  <c:v>1.03</c:v>
                </c:pt>
                <c:pt idx="3">
                  <c:v>1.04</c:v>
                </c:pt>
                <c:pt idx="4">
                  <c:v>1.05</c:v>
                </c:pt>
                <c:pt idx="5">
                  <c:v>1.06</c:v>
                </c:pt>
                <c:pt idx="6">
                  <c:v>1.07</c:v>
                </c:pt>
                <c:pt idx="7">
                  <c:v>1.08</c:v>
                </c:pt>
                <c:pt idx="8">
                  <c:v>1.0900000000000001</c:v>
                </c:pt>
                <c:pt idx="9">
                  <c:v>1.1000000000000001</c:v>
                </c:pt>
                <c:pt idx="10">
                  <c:v>1.1100000000000001</c:v>
                </c:pt>
                <c:pt idx="11">
                  <c:v>1.1200000000000001</c:v>
                </c:pt>
                <c:pt idx="12">
                  <c:v>1.1299999999999999</c:v>
                </c:pt>
                <c:pt idx="13">
                  <c:v>1.1399999999999999</c:v>
                </c:pt>
                <c:pt idx="14">
                  <c:v>1.1499999999999999</c:v>
                </c:pt>
                <c:pt idx="15">
                  <c:v>1.1599999999999999</c:v>
                </c:pt>
                <c:pt idx="16">
                  <c:v>1.17</c:v>
                </c:pt>
                <c:pt idx="17">
                  <c:v>1.18</c:v>
                </c:pt>
                <c:pt idx="18">
                  <c:v>1.19</c:v>
                </c:pt>
                <c:pt idx="19">
                  <c:v>1.2</c:v>
                </c:pt>
                <c:pt idx="20">
                  <c:v>1.21</c:v>
                </c:pt>
                <c:pt idx="21">
                  <c:v>1.22</c:v>
                </c:pt>
                <c:pt idx="22">
                  <c:v>1.23</c:v>
                </c:pt>
                <c:pt idx="23">
                  <c:v>1.24</c:v>
                </c:pt>
                <c:pt idx="24">
                  <c:v>1.25</c:v>
                </c:pt>
                <c:pt idx="25">
                  <c:v>1.26</c:v>
                </c:pt>
                <c:pt idx="26">
                  <c:v>1.27</c:v>
                </c:pt>
                <c:pt idx="27">
                  <c:v>1.28</c:v>
                </c:pt>
                <c:pt idx="28">
                  <c:v>1.29</c:v>
                </c:pt>
                <c:pt idx="29">
                  <c:v>1.3</c:v>
                </c:pt>
                <c:pt idx="30">
                  <c:v>1.31</c:v>
                </c:pt>
                <c:pt idx="31">
                  <c:v>1.32</c:v>
                </c:pt>
                <c:pt idx="32">
                  <c:v>1.33</c:v>
                </c:pt>
                <c:pt idx="33">
                  <c:v>1.34</c:v>
                </c:pt>
                <c:pt idx="34">
                  <c:v>1.35</c:v>
                </c:pt>
                <c:pt idx="35">
                  <c:v>1.36</c:v>
                </c:pt>
                <c:pt idx="36">
                  <c:v>1.37</c:v>
                </c:pt>
                <c:pt idx="37">
                  <c:v>1.38</c:v>
                </c:pt>
                <c:pt idx="38">
                  <c:v>1.39</c:v>
                </c:pt>
                <c:pt idx="39">
                  <c:v>1.4</c:v>
                </c:pt>
                <c:pt idx="40">
                  <c:v>1.41</c:v>
                </c:pt>
                <c:pt idx="41">
                  <c:v>1.42</c:v>
                </c:pt>
                <c:pt idx="42">
                  <c:v>1.43</c:v>
                </c:pt>
                <c:pt idx="43">
                  <c:v>1.44</c:v>
                </c:pt>
                <c:pt idx="44">
                  <c:v>1.45</c:v>
                </c:pt>
                <c:pt idx="45">
                  <c:v>1.46</c:v>
                </c:pt>
                <c:pt idx="46">
                  <c:v>1.47</c:v>
                </c:pt>
                <c:pt idx="47">
                  <c:v>1.48</c:v>
                </c:pt>
                <c:pt idx="48">
                  <c:v>2.0099999999999998</c:v>
                </c:pt>
                <c:pt idx="49">
                  <c:v>2.02</c:v>
                </c:pt>
                <c:pt idx="50">
                  <c:v>2.0299999999999998</c:v>
                </c:pt>
                <c:pt idx="51">
                  <c:v>2.04</c:v>
                </c:pt>
                <c:pt idx="52">
                  <c:v>2.0499999999999998</c:v>
                </c:pt>
                <c:pt idx="53">
                  <c:v>2.06</c:v>
                </c:pt>
                <c:pt idx="54">
                  <c:v>2.0699999999999998</c:v>
                </c:pt>
                <c:pt idx="55">
                  <c:v>2.08</c:v>
                </c:pt>
                <c:pt idx="56">
                  <c:v>2.09</c:v>
                </c:pt>
                <c:pt idx="57">
                  <c:v>2.1</c:v>
                </c:pt>
                <c:pt idx="58">
                  <c:v>2.11</c:v>
                </c:pt>
                <c:pt idx="59">
                  <c:v>2.12</c:v>
                </c:pt>
                <c:pt idx="60">
                  <c:v>2.13</c:v>
                </c:pt>
                <c:pt idx="61">
                  <c:v>2.14</c:v>
                </c:pt>
                <c:pt idx="62">
                  <c:v>2.15</c:v>
                </c:pt>
                <c:pt idx="63">
                  <c:v>2.16</c:v>
                </c:pt>
                <c:pt idx="64">
                  <c:v>2.17</c:v>
                </c:pt>
                <c:pt idx="65">
                  <c:v>2.1800000000000002</c:v>
                </c:pt>
                <c:pt idx="66">
                  <c:v>2.19</c:v>
                </c:pt>
                <c:pt idx="67">
                  <c:v>2.2000000000000002</c:v>
                </c:pt>
                <c:pt idx="68">
                  <c:v>2.21</c:v>
                </c:pt>
                <c:pt idx="69">
                  <c:v>2.2200000000000002</c:v>
                </c:pt>
                <c:pt idx="70">
                  <c:v>2.23</c:v>
                </c:pt>
                <c:pt idx="71">
                  <c:v>2.2400000000000002</c:v>
                </c:pt>
                <c:pt idx="72">
                  <c:v>2.25</c:v>
                </c:pt>
                <c:pt idx="73">
                  <c:v>2.2599999999999998</c:v>
                </c:pt>
                <c:pt idx="74">
                  <c:v>2.27</c:v>
                </c:pt>
                <c:pt idx="75">
                  <c:v>2.2799999999999998</c:v>
                </c:pt>
                <c:pt idx="76">
                  <c:v>2.29</c:v>
                </c:pt>
                <c:pt idx="77">
                  <c:v>2.2999999999999998</c:v>
                </c:pt>
                <c:pt idx="78">
                  <c:v>2.31</c:v>
                </c:pt>
                <c:pt idx="79">
                  <c:v>2.3199999999999981</c:v>
                </c:pt>
                <c:pt idx="80">
                  <c:v>2.33</c:v>
                </c:pt>
                <c:pt idx="81">
                  <c:v>2.34</c:v>
                </c:pt>
                <c:pt idx="82">
                  <c:v>2.35</c:v>
                </c:pt>
              </c:numCache>
            </c:numRef>
          </c:xVal>
          <c:yVal>
            <c:numRef>
              <c:f>'日米癌用 p2767 相対'!$O$4:$O$86</c:f>
              <c:numCache>
                <c:formatCode>General</c:formatCode>
                <c:ptCount val="83"/>
                <c:pt idx="0">
                  <c:v>6.6800902393757106E-2</c:v>
                </c:pt>
                <c:pt idx="1">
                  <c:v>8.3507202734038596E-2</c:v>
                </c:pt>
                <c:pt idx="2">
                  <c:v>1.47314006923278E-2</c:v>
                </c:pt>
                <c:pt idx="3">
                  <c:v>3.2486864750407601E-2</c:v>
                </c:pt>
                <c:pt idx="4">
                  <c:v>0.10918013787133</c:v>
                </c:pt>
                <c:pt idx="5">
                  <c:v>2.2691690637707099E-2</c:v>
                </c:pt>
                <c:pt idx="6">
                  <c:v>3.9957336527934803E-2</c:v>
                </c:pt>
                <c:pt idx="7">
                  <c:v>5.3518555622140501E-2</c:v>
                </c:pt>
                <c:pt idx="8">
                  <c:v>0.166800096653306</c:v>
                </c:pt>
                <c:pt idx="9">
                  <c:v>0.114807886476465</c:v>
                </c:pt>
                <c:pt idx="10">
                  <c:v>5.7398917718734503E-2</c:v>
                </c:pt>
                <c:pt idx="11">
                  <c:v>0.56108239827689999</c:v>
                </c:pt>
                <c:pt idx="12">
                  <c:v>0.27882226078239503</c:v>
                </c:pt>
                <c:pt idx="13">
                  <c:v>0.842356524261059</c:v>
                </c:pt>
                <c:pt idx="14">
                  <c:v>0.37510204714087703</c:v>
                </c:pt>
                <c:pt idx="15">
                  <c:v>1.4341344232286559</c:v>
                </c:pt>
                <c:pt idx="16">
                  <c:v>0.34175077173149898</c:v>
                </c:pt>
                <c:pt idx="17">
                  <c:v>0.12812818951959601</c:v>
                </c:pt>
                <c:pt idx="18">
                  <c:v>1.126871791333806</c:v>
                </c:pt>
                <c:pt idx="19">
                  <c:v>15.45428887299545</c:v>
                </c:pt>
                <c:pt idx="20">
                  <c:v>7.6772464419379294E-2</c:v>
                </c:pt>
                <c:pt idx="21">
                  <c:v>8.8454409101686393E-2</c:v>
                </c:pt>
                <c:pt idx="22">
                  <c:v>1.935863546033193</c:v>
                </c:pt>
                <c:pt idx="23">
                  <c:v>7.1368347970009197E-2</c:v>
                </c:pt>
                <c:pt idx="24">
                  <c:v>0.13662704453770899</c:v>
                </c:pt>
                <c:pt idx="25">
                  <c:v>6.0214919632875799E-2</c:v>
                </c:pt>
                <c:pt idx="26">
                  <c:v>6.2407231337197298E-2</c:v>
                </c:pt>
                <c:pt idx="27">
                  <c:v>0.51273006842437596</c:v>
                </c:pt>
                <c:pt idx="28">
                  <c:v>0.115297816139582</c:v>
                </c:pt>
                <c:pt idx="29">
                  <c:v>0.213686869996141</c:v>
                </c:pt>
                <c:pt idx="30">
                  <c:v>0.10372877358783</c:v>
                </c:pt>
                <c:pt idx="31">
                  <c:v>0.81769187003107302</c:v>
                </c:pt>
                <c:pt idx="32">
                  <c:v>2.7896333747802999E-2</c:v>
                </c:pt>
                <c:pt idx="33">
                  <c:v>4.6290427570141004</c:v>
                </c:pt>
                <c:pt idx="34">
                  <c:v>0.51965212727343701</c:v>
                </c:pt>
                <c:pt idx="35">
                  <c:v>1.1013509574364959</c:v>
                </c:pt>
                <c:pt idx="36">
                  <c:v>4.6477571213059647</c:v>
                </c:pt>
                <c:pt idx="37">
                  <c:v>0.56430872333111604</c:v>
                </c:pt>
                <c:pt idx="38">
                  <c:v>0.75853631169521396</c:v>
                </c:pt>
                <c:pt idx="39">
                  <c:v>3.5974073657451901E-2</c:v>
                </c:pt>
                <c:pt idx="40">
                  <c:v>0.50348407949709595</c:v>
                </c:pt>
                <c:pt idx="41">
                  <c:v>0.51337734047781702</c:v>
                </c:pt>
                <c:pt idx="42">
                  <c:v>1.9422480557846189</c:v>
                </c:pt>
                <c:pt idx="43">
                  <c:v>0.97636175489820798</c:v>
                </c:pt>
                <c:pt idx="44">
                  <c:v>2.2951982164739029</c:v>
                </c:pt>
                <c:pt idx="45">
                  <c:v>0.39445866493088499</c:v>
                </c:pt>
                <c:pt idx="46">
                  <c:v>0.27678375918328402</c:v>
                </c:pt>
                <c:pt idx="47">
                  <c:v>3.314308090733173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'日米癌用 p2767 相対'!$P$3</c:f>
              <c:strCache>
                <c:ptCount val="1"/>
                <c:pt idx="0">
                  <c:v>治療前</c:v>
                </c:pt>
              </c:strCache>
            </c:strRef>
          </c:tx>
          <c:spPr>
            <a:ln w="28575">
              <a:noFill/>
            </a:ln>
          </c:spPr>
          <c:xVal>
            <c:numRef>
              <c:f>'日米癌用 p2767 相対'!$N$4:$N$86</c:f>
              <c:numCache>
                <c:formatCode>General</c:formatCode>
                <c:ptCount val="83"/>
                <c:pt idx="0">
                  <c:v>1.01</c:v>
                </c:pt>
                <c:pt idx="1">
                  <c:v>1.02</c:v>
                </c:pt>
                <c:pt idx="2">
                  <c:v>1.03</c:v>
                </c:pt>
                <c:pt idx="3">
                  <c:v>1.04</c:v>
                </c:pt>
                <c:pt idx="4">
                  <c:v>1.05</c:v>
                </c:pt>
                <c:pt idx="5">
                  <c:v>1.06</c:v>
                </c:pt>
                <c:pt idx="6">
                  <c:v>1.07</c:v>
                </c:pt>
                <c:pt idx="7">
                  <c:v>1.08</c:v>
                </c:pt>
                <c:pt idx="8">
                  <c:v>1.0900000000000001</c:v>
                </c:pt>
                <c:pt idx="9">
                  <c:v>1.1000000000000001</c:v>
                </c:pt>
                <c:pt idx="10">
                  <c:v>1.1100000000000001</c:v>
                </c:pt>
                <c:pt idx="11">
                  <c:v>1.1200000000000001</c:v>
                </c:pt>
                <c:pt idx="12">
                  <c:v>1.1299999999999999</c:v>
                </c:pt>
                <c:pt idx="13">
                  <c:v>1.1399999999999999</c:v>
                </c:pt>
                <c:pt idx="14">
                  <c:v>1.1499999999999999</c:v>
                </c:pt>
                <c:pt idx="15">
                  <c:v>1.1599999999999999</c:v>
                </c:pt>
                <c:pt idx="16">
                  <c:v>1.17</c:v>
                </c:pt>
                <c:pt idx="17">
                  <c:v>1.18</c:v>
                </c:pt>
                <c:pt idx="18">
                  <c:v>1.19</c:v>
                </c:pt>
                <c:pt idx="19">
                  <c:v>1.2</c:v>
                </c:pt>
                <c:pt idx="20">
                  <c:v>1.21</c:v>
                </c:pt>
                <c:pt idx="21">
                  <c:v>1.22</c:v>
                </c:pt>
                <c:pt idx="22">
                  <c:v>1.23</c:v>
                </c:pt>
                <c:pt idx="23">
                  <c:v>1.24</c:v>
                </c:pt>
                <c:pt idx="24">
                  <c:v>1.25</c:v>
                </c:pt>
                <c:pt idx="25">
                  <c:v>1.26</c:v>
                </c:pt>
                <c:pt idx="26">
                  <c:v>1.27</c:v>
                </c:pt>
                <c:pt idx="27">
                  <c:v>1.28</c:v>
                </c:pt>
                <c:pt idx="28">
                  <c:v>1.29</c:v>
                </c:pt>
                <c:pt idx="29">
                  <c:v>1.3</c:v>
                </c:pt>
                <c:pt idx="30">
                  <c:v>1.31</c:v>
                </c:pt>
                <c:pt idx="31">
                  <c:v>1.32</c:v>
                </c:pt>
                <c:pt idx="32">
                  <c:v>1.33</c:v>
                </c:pt>
                <c:pt idx="33">
                  <c:v>1.34</c:v>
                </c:pt>
                <c:pt idx="34">
                  <c:v>1.35</c:v>
                </c:pt>
                <c:pt idx="35">
                  <c:v>1.36</c:v>
                </c:pt>
                <c:pt idx="36">
                  <c:v>1.37</c:v>
                </c:pt>
                <c:pt idx="37">
                  <c:v>1.38</c:v>
                </c:pt>
                <c:pt idx="38">
                  <c:v>1.39</c:v>
                </c:pt>
                <c:pt idx="39">
                  <c:v>1.4</c:v>
                </c:pt>
                <c:pt idx="40">
                  <c:v>1.41</c:v>
                </c:pt>
                <c:pt idx="41">
                  <c:v>1.42</c:v>
                </c:pt>
                <c:pt idx="42">
                  <c:v>1.43</c:v>
                </c:pt>
                <c:pt idx="43">
                  <c:v>1.44</c:v>
                </c:pt>
                <c:pt idx="44">
                  <c:v>1.45</c:v>
                </c:pt>
                <c:pt idx="45">
                  <c:v>1.46</c:v>
                </c:pt>
                <c:pt idx="46">
                  <c:v>1.47</c:v>
                </c:pt>
                <c:pt idx="47">
                  <c:v>1.48</c:v>
                </c:pt>
                <c:pt idx="48">
                  <c:v>2.0099999999999998</c:v>
                </c:pt>
                <c:pt idx="49">
                  <c:v>2.02</c:v>
                </c:pt>
                <c:pt idx="50">
                  <c:v>2.0299999999999998</c:v>
                </c:pt>
                <c:pt idx="51">
                  <c:v>2.04</c:v>
                </c:pt>
                <c:pt idx="52">
                  <c:v>2.0499999999999998</c:v>
                </c:pt>
                <c:pt idx="53">
                  <c:v>2.06</c:v>
                </c:pt>
                <c:pt idx="54">
                  <c:v>2.0699999999999998</c:v>
                </c:pt>
                <c:pt idx="55">
                  <c:v>2.08</c:v>
                </c:pt>
                <c:pt idx="56">
                  <c:v>2.09</c:v>
                </c:pt>
                <c:pt idx="57">
                  <c:v>2.1</c:v>
                </c:pt>
                <c:pt idx="58">
                  <c:v>2.11</c:v>
                </c:pt>
                <c:pt idx="59">
                  <c:v>2.12</c:v>
                </c:pt>
                <c:pt idx="60">
                  <c:v>2.13</c:v>
                </c:pt>
                <c:pt idx="61">
                  <c:v>2.14</c:v>
                </c:pt>
                <c:pt idx="62">
                  <c:v>2.15</c:v>
                </c:pt>
                <c:pt idx="63">
                  <c:v>2.16</c:v>
                </c:pt>
                <c:pt idx="64">
                  <c:v>2.17</c:v>
                </c:pt>
                <c:pt idx="65">
                  <c:v>2.1800000000000002</c:v>
                </c:pt>
                <c:pt idx="66">
                  <c:v>2.19</c:v>
                </c:pt>
                <c:pt idx="67">
                  <c:v>2.2000000000000002</c:v>
                </c:pt>
                <c:pt idx="68">
                  <c:v>2.21</c:v>
                </c:pt>
                <c:pt idx="69">
                  <c:v>2.2200000000000002</c:v>
                </c:pt>
                <c:pt idx="70">
                  <c:v>2.23</c:v>
                </c:pt>
                <c:pt idx="71">
                  <c:v>2.2400000000000002</c:v>
                </c:pt>
                <c:pt idx="72">
                  <c:v>2.25</c:v>
                </c:pt>
                <c:pt idx="73">
                  <c:v>2.2599999999999998</c:v>
                </c:pt>
                <c:pt idx="74">
                  <c:v>2.27</c:v>
                </c:pt>
                <c:pt idx="75">
                  <c:v>2.2799999999999998</c:v>
                </c:pt>
                <c:pt idx="76">
                  <c:v>2.29</c:v>
                </c:pt>
                <c:pt idx="77">
                  <c:v>2.2999999999999998</c:v>
                </c:pt>
                <c:pt idx="78">
                  <c:v>2.31</c:v>
                </c:pt>
                <c:pt idx="79">
                  <c:v>2.3199999999999981</c:v>
                </c:pt>
                <c:pt idx="80">
                  <c:v>2.33</c:v>
                </c:pt>
                <c:pt idx="81">
                  <c:v>2.34</c:v>
                </c:pt>
                <c:pt idx="82">
                  <c:v>2.35</c:v>
                </c:pt>
              </c:numCache>
            </c:numRef>
          </c:xVal>
          <c:yVal>
            <c:numRef>
              <c:f>'日米癌用 p2767 相対'!$P$4:$P$86</c:f>
              <c:numCache>
                <c:formatCode>General</c:formatCode>
                <c:ptCount val="83"/>
                <c:pt idx="48">
                  <c:v>4.8341025889171396</c:v>
                </c:pt>
                <c:pt idx="49">
                  <c:v>0.68436154184516595</c:v>
                </c:pt>
                <c:pt idx="50">
                  <c:v>128.9124898591468</c:v>
                </c:pt>
                <c:pt idx="51">
                  <c:v>2.594389962187194</c:v>
                </c:pt>
                <c:pt idx="52">
                  <c:v>1.090410534065962</c:v>
                </c:pt>
                <c:pt idx="53">
                  <c:v>31.176695979184281</c:v>
                </c:pt>
                <c:pt idx="54">
                  <c:v>22.466274129327019</c:v>
                </c:pt>
                <c:pt idx="55">
                  <c:v>8.4048149273165507</c:v>
                </c:pt>
                <c:pt idx="56">
                  <c:v>15.76424399397624</c:v>
                </c:pt>
                <c:pt idx="57">
                  <c:v>3.2169099142009698</c:v>
                </c:pt>
                <c:pt idx="58">
                  <c:v>11.65730674298374</c:v>
                </c:pt>
                <c:pt idx="59">
                  <c:v>11.995990763347811</c:v>
                </c:pt>
                <c:pt idx="60">
                  <c:v>5.1524325892628564</c:v>
                </c:pt>
                <c:pt idx="61">
                  <c:v>5.5329942284820746</c:v>
                </c:pt>
                <c:pt idx="62">
                  <c:v>2.5368207856403799</c:v>
                </c:pt>
                <c:pt idx="63">
                  <c:v>9.7018371508504178</c:v>
                </c:pt>
                <c:pt idx="64">
                  <c:v>6.3821675976941803</c:v>
                </c:pt>
                <c:pt idx="65">
                  <c:v>9.4363915558478464</c:v>
                </c:pt>
                <c:pt idx="66">
                  <c:v>3.155510110022937</c:v>
                </c:pt>
                <c:pt idx="67">
                  <c:v>10.87597460312937</c:v>
                </c:pt>
                <c:pt idx="68">
                  <c:v>9.6685645226803771</c:v>
                </c:pt>
                <c:pt idx="69">
                  <c:v>2.8959947371338801</c:v>
                </c:pt>
                <c:pt idx="70">
                  <c:v>2.2442205170924869</c:v>
                </c:pt>
                <c:pt idx="71">
                  <c:v>0.94759903940566803</c:v>
                </c:pt>
                <c:pt idx="72">
                  <c:v>2.3070446086828689</c:v>
                </c:pt>
                <c:pt idx="73">
                  <c:v>2.6102805896321311</c:v>
                </c:pt>
                <c:pt idx="74">
                  <c:v>2.9529528548920232</c:v>
                </c:pt>
                <c:pt idx="75">
                  <c:v>1.490920240190085</c:v>
                </c:pt>
                <c:pt idx="76">
                  <c:v>12.01612593632785</c:v>
                </c:pt>
                <c:pt idx="77">
                  <c:v>0.31785995376322401</c:v>
                </c:pt>
                <c:pt idx="78">
                  <c:v>2.9379049401293642</c:v>
                </c:pt>
                <c:pt idx="79">
                  <c:v>9.7177588252263227</c:v>
                </c:pt>
                <c:pt idx="80">
                  <c:v>11.21240065070125</c:v>
                </c:pt>
                <c:pt idx="81">
                  <c:v>9.1889385861717976</c:v>
                </c:pt>
                <c:pt idx="82">
                  <c:v>11.018325704820549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2994720"/>
        <c:axId val="813005600"/>
      </c:scatterChart>
      <c:valAx>
        <c:axId val="8129947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3005600"/>
        <c:crosses val="autoZero"/>
        <c:crossBetween val="midCat"/>
      </c:valAx>
      <c:valAx>
        <c:axId val="813005600"/>
        <c:scaling>
          <c:logBase val="10"/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81299472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'日米癌用 p1021相対'!$O$3</c:f>
              <c:strCache>
                <c:ptCount val="1"/>
                <c:pt idx="0">
                  <c:v>健常者</c:v>
                </c:pt>
              </c:strCache>
            </c:strRef>
          </c:tx>
          <c:spPr>
            <a:ln w="28575">
              <a:noFill/>
            </a:ln>
          </c:spPr>
          <c:xVal>
            <c:numRef>
              <c:f>'日米癌用 p1021相対'!$N$4:$N$86</c:f>
              <c:numCache>
                <c:formatCode>General</c:formatCode>
                <c:ptCount val="83"/>
                <c:pt idx="0">
                  <c:v>1.01</c:v>
                </c:pt>
                <c:pt idx="1">
                  <c:v>1.02</c:v>
                </c:pt>
                <c:pt idx="2">
                  <c:v>1.03</c:v>
                </c:pt>
                <c:pt idx="3">
                  <c:v>1.04</c:v>
                </c:pt>
                <c:pt idx="4">
                  <c:v>1.05</c:v>
                </c:pt>
                <c:pt idx="5">
                  <c:v>1.06</c:v>
                </c:pt>
                <c:pt idx="6">
                  <c:v>1.07</c:v>
                </c:pt>
                <c:pt idx="7">
                  <c:v>1.08</c:v>
                </c:pt>
                <c:pt idx="8">
                  <c:v>1.0900000000000001</c:v>
                </c:pt>
                <c:pt idx="9">
                  <c:v>1.1000000000000001</c:v>
                </c:pt>
                <c:pt idx="10">
                  <c:v>1.1100000000000001</c:v>
                </c:pt>
                <c:pt idx="11">
                  <c:v>1.1200000000000001</c:v>
                </c:pt>
                <c:pt idx="12">
                  <c:v>1.1299999999999999</c:v>
                </c:pt>
                <c:pt idx="13">
                  <c:v>1.1399999999999999</c:v>
                </c:pt>
                <c:pt idx="14">
                  <c:v>1.1499999999999999</c:v>
                </c:pt>
                <c:pt idx="15">
                  <c:v>1.1599999999999999</c:v>
                </c:pt>
                <c:pt idx="16">
                  <c:v>1.17</c:v>
                </c:pt>
                <c:pt idx="17">
                  <c:v>1.18</c:v>
                </c:pt>
                <c:pt idx="18">
                  <c:v>1.19</c:v>
                </c:pt>
                <c:pt idx="19">
                  <c:v>1.2</c:v>
                </c:pt>
                <c:pt idx="20">
                  <c:v>1.21</c:v>
                </c:pt>
                <c:pt idx="21">
                  <c:v>1.22</c:v>
                </c:pt>
                <c:pt idx="22">
                  <c:v>1.23</c:v>
                </c:pt>
                <c:pt idx="23">
                  <c:v>1.24</c:v>
                </c:pt>
                <c:pt idx="24">
                  <c:v>1.25</c:v>
                </c:pt>
                <c:pt idx="25">
                  <c:v>1.26</c:v>
                </c:pt>
                <c:pt idx="26">
                  <c:v>1.27</c:v>
                </c:pt>
                <c:pt idx="27">
                  <c:v>1.28</c:v>
                </c:pt>
                <c:pt idx="28">
                  <c:v>1.29</c:v>
                </c:pt>
                <c:pt idx="29">
                  <c:v>1.3</c:v>
                </c:pt>
                <c:pt idx="30">
                  <c:v>1.31</c:v>
                </c:pt>
                <c:pt idx="31">
                  <c:v>1.32</c:v>
                </c:pt>
                <c:pt idx="32">
                  <c:v>1.33</c:v>
                </c:pt>
                <c:pt idx="33">
                  <c:v>1.34</c:v>
                </c:pt>
                <c:pt idx="34">
                  <c:v>1.35</c:v>
                </c:pt>
                <c:pt idx="35">
                  <c:v>1.36</c:v>
                </c:pt>
                <c:pt idx="36">
                  <c:v>1.37</c:v>
                </c:pt>
                <c:pt idx="37">
                  <c:v>1.38</c:v>
                </c:pt>
                <c:pt idx="38">
                  <c:v>1.39</c:v>
                </c:pt>
                <c:pt idx="39">
                  <c:v>1.4</c:v>
                </c:pt>
                <c:pt idx="40">
                  <c:v>1.41</c:v>
                </c:pt>
                <c:pt idx="41">
                  <c:v>1.42</c:v>
                </c:pt>
                <c:pt idx="42">
                  <c:v>1.43</c:v>
                </c:pt>
                <c:pt idx="43">
                  <c:v>1.44</c:v>
                </c:pt>
                <c:pt idx="44">
                  <c:v>1.45</c:v>
                </c:pt>
                <c:pt idx="45">
                  <c:v>1.46</c:v>
                </c:pt>
                <c:pt idx="46">
                  <c:v>1.47</c:v>
                </c:pt>
                <c:pt idx="47">
                  <c:v>1.48</c:v>
                </c:pt>
                <c:pt idx="48">
                  <c:v>2.0099999999999998</c:v>
                </c:pt>
                <c:pt idx="49">
                  <c:v>2.02</c:v>
                </c:pt>
                <c:pt idx="50">
                  <c:v>2.0299999999999998</c:v>
                </c:pt>
                <c:pt idx="51">
                  <c:v>2.04</c:v>
                </c:pt>
                <c:pt idx="52">
                  <c:v>2.0499999999999998</c:v>
                </c:pt>
                <c:pt idx="53">
                  <c:v>2.06</c:v>
                </c:pt>
                <c:pt idx="54">
                  <c:v>2.0699999999999998</c:v>
                </c:pt>
                <c:pt idx="55">
                  <c:v>2.08</c:v>
                </c:pt>
                <c:pt idx="56">
                  <c:v>2.09</c:v>
                </c:pt>
                <c:pt idx="57">
                  <c:v>2.1</c:v>
                </c:pt>
                <c:pt idx="58">
                  <c:v>2.11</c:v>
                </c:pt>
                <c:pt idx="59">
                  <c:v>2.12</c:v>
                </c:pt>
                <c:pt idx="60">
                  <c:v>2.13</c:v>
                </c:pt>
                <c:pt idx="61">
                  <c:v>2.14</c:v>
                </c:pt>
                <c:pt idx="62">
                  <c:v>2.15</c:v>
                </c:pt>
                <c:pt idx="63">
                  <c:v>2.16</c:v>
                </c:pt>
                <c:pt idx="64">
                  <c:v>2.17</c:v>
                </c:pt>
                <c:pt idx="65">
                  <c:v>2.1800000000000002</c:v>
                </c:pt>
                <c:pt idx="66">
                  <c:v>2.19</c:v>
                </c:pt>
                <c:pt idx="67">
                  <c:v>2.2000000000000002</c:v>
                </c:pt>
                <c:pt idx="68">
                  <c:v>2.21</c:v>
                </c:pt>
                <c:pt idx="69">
                  <c:v>2.2200000000000002</c:v>
                </c:pt>
                <c:pt idx="70">
                  <c:v>2.23</c:v>
                </c:pt>
                <c:pt idx="71">
                  <c:v>2.2400000000000002</c:v>
                </c:pt>
                <c:pt idx="72">
                  <c:v>2.25</c:v>
                </c:pt>
                <c:pt idx="73">
                  <c:v>2.2599999999999998</c:v>
                </c:pt>
                <c:pt idx="74">
                  <c:v>2.27</c:v>
                </c:pt>
                <c:pt idx="75">
                  <c:v>2.2799999999999998</c:v>
                </c:pt>
                <c:pt idx="76">
                  <c:v>2.29</c:v>
                </c:pt>
                <c:pt idx="77">
                  <c:v>2.2999999999999998</c:v>
                </c:pt>
                <c:pt idx="78">
                  <c:v>2.31</c:v>
                </c:pt>
                <c:pt idx="79">
                  <c:v>2.3199999999999981</c:v>
                </c:pt>
                <c:pt idx="80">
                  <c:v>2.33</c:v>
                </c:pt>
                <c:pt idx="81">
                  <c:v>2.34</c:v>
                </c:pt>
                <c:pt idx="82">
                  <c:v>2.35</c:v>
                </c:pt>
              </c:numCache>
            </c:numRef>
          </c:xVal>
          <c:yVal>
            <c:numRef>
              <c:f>'日米癌用 p1021相対'!$O$4:$O$86</c:f>
              <c:numCache>
                <c:formatCode>General</c:formatCode>
                <c:ptCount val="83"/>
                <c:pt idx="0">
                  <c:v>0.11194829822499</c:v>
                </c:pt>
                <c:pt idx="1">
                  <c:v>0.13504745877806801</c:v>
                </c:pt>
                <c:pt idx="2">
                  <c:v>9.3592527644596801E-2</c:v>
                </c:pt>
                <c:pt idx="3">
                  <c:v>9.3817153845277695E-2</c:v>
                </c:pt>
                <c:pt idx="4">
                  <c:v>0.109960788985067</c:v>
                </c:pt>
                <c:pt idx="5">
                  <c:v>7.8636206279296503E-2</c:v>
                </c:pt>
                <c:pt idx="6">
                  <c:v>0.100443758967623</c:v>
                </c:pt>
                <c:pt idx="7">
                  <c:v>0.12364279791121199</c:v>
                </c:pt>
                <c:pt idx="8">
                  <c:v>0.16166424386841399</c:v>
                </c:pt>
                <c:pt idx="9">
                  <c:v>0.27657615973887301</c:v>
                </c:pt>
                <c:pt idx="10">
                  <c:v>0.12561823208129899</c:v>
                </c:pt>
                <c:pt idx="11">
                  <c:v>0.24414959753238</c:v>
                </c:pt>
                <c:pt idx="12">
                  <c:v>0.37628099556952499</c:v>
                </c:pt>
                <c:pt idx="13">
                  <c:v>0.31157961072176499</c:v>
                </c:pt>
                <c:pt idx="14">
                  <c:v>0.24017494162549599</c:v>
                </c:pt>
                <c:pt idx="15">
                  <c:v>0.58338399952715103</c:v>
                </c:pt>
                <c:pt idx="16">
                  <c:v>0.35558311384771801</c:v>
                </c:pt>
                <c:pt idx="17">
                  <c:v>0.605296015704341</c:v>
                </c:pt>
                <c:pt idx="18">
                  <c:v>0.333035783102409</c:v>
                </c:pt>
                <c:pt idx="19">
                  <c:v>18.002933485947679</c:v>
                </c:pt>
                <c:pt idx="20">
                  <c:v>0.85930166857537305</c:v>
                </c:pt>
                <c:pt idx="21">
                  <c:v>0.14823632936965001</c:v>
                </c:pt>
                <c:pt idx="22">
                  <c:v>0.27549010010931502</c:v>
                </c:pt>
                <c:pt idx="23">
                  <c:v>0.16435902456191501</c:v>
                </c:pt>
                <c:pt idx="24">
                  <c:v>0.1890279061497</c:v>
                </c:pt>
                <c:pt idx="25">
                  <c:v>0.144909653547174</c:v>
                </c:pt>
                <c:pt idx="26">
                  <c:v>0.12775276385675299</c:v>
                </c:pt>
                <c:pt idx="27">
                  <c:v>0.66996860642588296</c:v>
                </c:pt>
                <c:pt idx="28">
                  <c:v>0.22394997524931501</c:v>
                </c:pt>
                <c:pt idx="29">
                  <c:v>0.123028508131551</c:v>
                </c:pt>
                <c:pt idx="30">
                  <c:v>0.111620515393157</c:v>
                </c:pt>
                <c:pt idx="31">
                  <c:v>0.659926735914659</c:v>
                </c:pt>
                <c:pt idx="32">
                  <c:v>8.5659153468038499E-2</c:v>
                </c:pt>
                <c:pt idx="33">
                  <c:v>5.4237232592083302</c:v>
                </c:pt>
                <c:pt idx="34">
                  <c:v>0.66116451967132905</c:v>
                </c:pt>
                <c:pt idx="35">
                  <c:v>0.266741836996847</c:v>
                </c:pt>
                <c:pt idx="36">
                  <c:v>0.49675109902386999</c:v>
                </c:pt>
                <c:pt idx="37">
                  <c:v>0.11858074784249301</c:v>
                </c:pt>
                <c:pt idx="38">
                  <c:v>0.62506069044872803</c:v>
                </c:pt>
                <c:pt idx="39">
                  <c:v>0.111375086741567</c:v>
                </c:pt>
                <c:pt idx="40">
                  <c:v>1.6875276789177871</c:v>
                </c:pt>
                <c:pt idx="41">
                  <c:v>0.48981205934689998</c:v>
                </c:pt>
                <c:pt idx="42">
                  <c:v>1.9726052396834759</c:v>
                </c:pt>
                <c:pt idx="43">
                  <c:v>0.24170955624983401</c:v>
                </c:pt>
                <c:pt idx="44">
                  <c:v>0.342377200004642</c:v>
                </c:pt>
                <c:pt idx="45">
                  <c:v>1.1773630611708821</c:v>
                </c:pt>
                <c:pt idx="46">
                  <c:v>1.438757371325718</c:v>
                </c:pt>
                <c:pt idx="47">
                  <c:v>6.6998544827119257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'日米癌用 p1021相対'!$P$3</c:f>
              <c:strCache>
                <c:ptCount val="1"/>
                <c:pt idx="0">
                  <c:v>膵癌</c:v>
                </c:pt>
              </c:strCache>
            </c:strRef>
          </c:tx>
          <c:spPr>
            <a:ln w="28575">
              <a:noFill/>
            </a:ln>
          </c:spPr>
          <c:xVal>
            <c:numRef>
              <c:f>'日米癌用 p1021相対'!$N$4:$N$86</c:f>
              <c:numCache>
                <c:formatCode>General</c:formatCode>
                <c:ptCount val="83"/>
                <c:pt idx="0">
                  <c:v>1.01</c:v>
                </c:pt>
                <c:pt idx="1">
                  <c:v>1.02</c:v>
                </c:pt>
                <c:pt idx="2">
                  <c:v>1.03</c:v>
                </c:pt>
                <c:pt idx="3">
                  <c:v>1.04</c:v>
                </c:pt>
                <c:pt idx="4">
                  <c:v>1.05</c:v>
                </c:pt>
                <c:pt idx="5">
                  <c:v>1.06</c:v>
                </c:pt>
                <c:pt idx="6">
                  <c:v>1.07</c:v>
                </c:pt>
                <c:pt idx="7">
                  <c:v>1.08</c:v>
                </c:pt>
                <c:pt idx="8">
                  <c:v>1.0900000000000001</c:v>
                </c:pt>
                <c:pt idx="9">
                  <c:v>1.1000000000000001</c:v>
                </c:pt>
                <c:pt idx="10">
                  <c:v>1.1100000000000001</c:v>
                </c:pt>
                <c:pt idx="11">
                  <c:v>1.1200000000000001</c:v>
                </c:pt>
                <c:pt idx="12">
                  <c:v>1.1299999999999999</c:v>
                </c:pt>
                <c:pt idx="13">
                  <c:v>1.1399999999999999</c:v>
                </c:pt>
                <c:pt idx="14">
                  <c:v>1.1499999999999999</c:v>
                </c:pt>
                <c:pt idx="15">
                  <c:v>1.1599999999999999</c:v>
                </c:pt>
                <c:pt idx="16">
                  <c:v>1.17</c:v>
                </c:pt>
                <c:pt idx="17">
                  <c:v>1.18</c:v>
                </c:pt>
                <c:pt idx="18">
                  <c:v>1.19</c:v>
                </c:pt>
                <c:pt idx="19">
                  <c:v>1.2</c:v>
                </c:pt>
                <c:pt idx="20">
                  <c:v>1.21</c:v>
                </c:pt>
                <c:pt idx="21">
                  <c:v>1.22</c:v>
                </c:pt>
                <c:pt idx="22">
                  <c:v>1.23</c:v>
                </c:pt>
                <c:pt idx="23">
                  <c:v>1.24</c:v>
                </c:pt>
                <c:pt idx="24">
                  <c:v>1.25</c:v>
                </c:pt>
                <c:pt idx="25">
                  <c:v>1.26</c:v>
                </c:pt>
                <c:pt idx="26">
                  <c:v>1.27</c:v>
                </c:pt>
                <c:pt idx="27">
                  <c:v>1.28</c:v>
                </c:pt>
                <c:pt idx="28">
                  <c:v>1.29</c:v>
                </c:pt>
                <c:pt idx="29">
                  <c:v>1.3</c:v>
                </c:pt>
                <c:pt idx="30">
                  <c:v>1.31</c:v>
                </c:pt>
                <c:pt idx="31">
                  <c:v>1.32</c:v>
                </c:pt>
                <c:pt idx="32">
                  <c:v>1.33</c:v>
                </c:pt>
                <c:pt idx="33">
                  <c:v>1.34</c:v>
                </c:pt>
                <c:pt idx="34">
                  <c:v>1.35</c:v>
                </c:pt>
                <c:pt idx="35">
                  <c:v>1.36</c:v>
                </c:pt>
                <c:pt idx="36">
                  <c:v>1.37</c:v>
                </c:pt>
                <c:pt idx="37">
                  <c:v>1.38</c:v>
                </c:pt>
                <c:pt idx="38">
                  <c:v>1.39</c:v>
                </c:pt>
                <c:pt idx="39">
                  <c:v>1.4</c:v>
                </c:pt>
                <c:pt idx="40">
                  <c:v>1.41</c:v>
                </c:pt>
                <c:pt idx="41">
                  <c:v>1.42</c:v>
                </c:pt>
                <c:pt idx="42">
                  <c:v>1.43</c:v>
                </c:pt>
                <c:pt idx="43">
                  <c:v>1.44</c:v>
                </c:pt>
                <c:pt idx="44">
                  <c:v>1.45</c:v>
                </c:pt>
                <c:pt idx="45">
                  <c:v>1.46</c:v>
                </c:pt>
                <c:pt idx="46">
                  <c:v>1.47</c:v>
                </c:pt>
                <c:pt idx="47">
                  <c:v>1.48</c:v>
                </c:pt>
                <c:pt idx="48">
                  <c:v>2.0099999999999998</c:v>
                </c:pt>
                <c:pt idx="49">
                  <c:v>2.02</c:v>
                </c:pt>
                <c:pt idx="50">
                  <c:v>2.0299999999999998</c:v>
                </c:pt>
                <c:pt idx="51">
                  <c:v>2.04</c:v>
                </c:pt>
                <c:pt idx="52">
                  <c:v>2.0499999999999998</c:v>
                </c:pt>
                <c:pt idx="53">
                  <c:v>2.06</c:v>
                </c:pt>
                <c:pt idx="54">
                  <c:v>2.0699999999999998</c:v>
                </c:pt>
                <c:pt idx="55">
                  <c:v>2.08</c:v>
                </c:pt>
                <c:pt idx="56">
                  <c:v>2.09</c:v>
                </c:pt>
                <c:pt idx="57">
                  <c:v>2.1</c:v>
                </c:pt>
                <c:pt idx="58">
                  <c:v>2.11</c:v>
                </c:pt>
                <c:pt idx="59">
                  <c:v>2.12</c:v>
                </c:pt>
                <c:pt idx="60">
                  <c:v>2.13</c:v>
                </c:pt>
                <c:pt idx="61">
                  <c:v>2.14</c:v>
                </c:pt>
                <c:pt idx="62">
                  <c:v>2.15</c:v>
                </c:pt>
                <c:pt idx="63">
                  <c:v>2.16</c:v>
                </c:pt>
                <c:pt idx="64">
                  <c:v>2.17</c:v>
                </c:pt>
                <c:pt idx="65">
                  <c:v>2.1800000000000002</c:v>
                </c:pt>
                <c:pt idx="66">
                  <c:v>2.19</c:v>
                </c:pt>
                <c:pt idx="67">
                  <c:v>2.2000000000000002</c:v>
                </c:pt>
                <c:pt idx="68">
                  <c:v>2.21</c:v>
                </c:pt>
                <c:pt idx="69">
                  <c:v>2.2200000000000002</c:v>
                </c:pt>
                <c:pt idx="70">
                  <c:v>2.23</c:v>
                </c:pt>
                <c:pt idx="71">
                  <c:v>2.2400000000000002</c:v>
                </c:pt>
                <c:pt idx="72">
                  <c:v>2.25</c:v>
                </c:pt>
                <c:pt idx="73">
                  <c:v>2.2599999999999998</c:v>
                </c:pt>
                <c:pt idx="74">
                  <c:v>2.27</c:v>
                </c:pt>
                <c:pt idx="75">
                  <c:v>2.2799999999999998</c:v>
                </c:pt>
                <c:pt idx="76">
                  <c:v>2.29</c:v>
                </c:pt>
                <c:pt idx="77">
                  <c:v>2.2999999999999998</c:v>
                </c:pt>
                <c:pt idx="78">
                  <c:v>2.31</c:v>
                </c:pt>
                <c:pt idx="79">
                  <c:v>2.3199999999999981</c:v>
                </c:pt>
                <c:pt idx="80">
                  <c:v>2.33</c:v>
                </c:pt>
                <c:pt idx="81">
                  <c:v>2.34</c:v>
                </c:pt>
                <c:pt idx="82">
                  <c:v>2.35</c:v>
                </c:pt>
              </c:numCache>
            </c:numRef>
          </c:xVal>
          <c:yVal>
            <c:numRef>
              <c:f>'日米癌用 p1021相対'!$P$4:$P$86</c:f>
              <c:numCache>
                <c:formatCode>General</c:formatCode>
                <c:ptCount val="83"/>
                <c:pt idx="48">
                  <c:v>93.358552806019986</c:v>
                </c:pt>
                <c:pt idx="49">
                  <c:v>0.49853436646938198</c:v>
                </c:pt>
                <c:pt idx="50">
                  <c:v>11.42964239821087</c:v>
                </c:pt>
                <c:pt idx="51">
                  <c:v>1.229234709859331</c:v>
                </c:pt>
                <c:pt idx="52">
                  <c:v>0.71701233444100099</c:v>
                </c:pt>
                <c:pt idx="53">
                  <c:v>2.8756027227052381</c:v>
                </c:pt>
                <c:pt idx="54">
                  <c:v>1.009950235102679</c:v>
                </c:pt>
                <c:pt idx="55">
                  <c:v>0.63732913897093002</c:v>
                </c:pt>
                <c:pt idx="56">
                  <c:v>13.86124892230105</c:v>
                </c:pt>
                <c:pt idx="57">
                  <c:v>0.298517342587936</c:v>
                </c:pt>
                <c:pt idx="58">
                  <c:v>2.337042408379514</c:v>
                </c:pt>
                <c:pt idx="59">
                  <c:v>2.9153381242865941</c:v>
                </c:pt>
                <c:pt idx="60">
                  <c:v>0.89257061121177494</c:v>
                </c:pt>
                <c:pt idx="61">
                  <c:v>31.031952620157998</c:v>
                </c:pt>
                <c:pt idx="62">
                  <c:v>24.56486064222333</c:v>
                </c:pt>
                <c:pt idx="63">
                  <c:v>1.1490726149002961</c:v>
                </c:pt>
                <c:pt idx="64">
                  <c:v>2.6329621612541101</c:v>
                </c:pt>
                <c:pt idx="65">
                  <c:v>1.098644673408963</c:v>
                </c:pt>
                <c:pt idx="66">
                  <c:v>3.3162415529971172</c:v>
                </c:pt>
                <c:pt idx="67">
                  <c:v>4.2637843644290436</c:v>
                </c:pt>
                <c:pt idx="68">
                  <c:v>9.0502295942911601</c:v>
                </c:pt>
                <c:pt idx="69">
                  <c:v>6.9360747586889788</c:v>
                </c:pt>
                <c:pt idx="70">
                  <c:v>0.74800967704882904</c:v>
                </c:pt>
                <c:pt idx="71">
                  <c:v>2.632743926993192</c:v>
                </c:pt>
                <c:pt idx="72">
                  <c:v>1.5132875955160141</c:v>
                </c:pt>
                <c:pt idx="73">
                  <c:v>19.349826577881672</c:v>
                </c:pt>
                <c:pt idx="74">
                  <c:v>3.286433992043861</c:v>
                </c:pt>
                <c:pt idx="75">
                  <c:v>2.7246540649193451</c:v>
                </c:pt>
                <c:pt idx="76">
                  <c:v>8.7712987219365584</c:v>
                </c:pt>
                <c:pt idx="77">
                  <c:v>0.46609992784121801</c:v>
                </c:pt>
                <c:pt idx="78">
                  <c:v>1.9101910757463341</c:v>
                </c:pt>
                <c:pt idx="79">
                  <c:v>4.587106006372264</c:v>
                </c:pt>
                <c:pt idx="80">
                  <c:v>1.294366896669233</c:v>
                </c:pt>
                <c:pt idx="81">
                  <c:v>1.864034455611655</c:v>
                </c:pt>
                <c:pt idx="82">
                  <c:v>1.2848451669116621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11436272"/>
        <c:axId val="611439536"/>
      </c:scatterChart>
      <c:valAx>
        <c:axId val="6114362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11439536"/>
        <c:crosses val="autoZero"/>
        <c:crossBetween val="midCat"/>
      </c:valAx>
      <c:valAx>
        <c:axId val="611439536"/>
        <c:scaling>
          <c:logBase val="10"/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61143627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2527249466643E-3"/>
          <c:y val="5.9432798949448598E-2"/>
          <c:w val="0.95043572878466798"/>
          <c:h val="0.8606410058754240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432FF"/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Sheet1!$O$20:$P$20</c:f>
                <c:numCache>
                  <c:formatCode>General</c:formatCode>
                  <c:ptCount val="2"/>
                  <c:pt idx="0">
                    <c:v>8.3602510652924149</c:v>
                  </c:pt>
                  <c:pt idx="1">
                    <c:v>2.0197761287653888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222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Sheet1!$O$19:$P$19</c:f>
              <c:numCache>
                <c:formatCode>General</c:formatCode>
                <c:ptCount val="2"/>
                <c:pt idx="0">
                  <c:v>14.77473399886361</c:v>
                </c:pt>
                <c:pt idx="1">
                  <c:v>5.7066129967227681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11441168"/>
        <c:axId val="611442256"/>
      </c:barChart>
      <c:catAx>
        <c:axId val="6114411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11442256"/>
        <c:crosses val="autoZero"/>
        <c:auto val="1"/>
        <c:lblAlgn val="ctr"/>
        <c:lblOffset val="100"/>
        <c:noMultiLvlLbl val="0"/>
      </c:catAx>
      <c:valAx>
        <c:axId val="6114422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61144116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6111111111111101E-2"/>
          <c:y val="4.6848628138233803E-2"/>
          <c:w val="0.844444444444444"/>
          <c:h val="0.90630274372353203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errBars>
            <c:errBarType val="plus"/>
            <c:errValType val="cust"/>
            <c:noEndCap val="0"/>
            <c:plus>
              <c:numRef>
                <c:f>Sheet1!$I$21:$J$21</c:f>
                <c:numCache>
                  <c:formatCode>General</c:formatCode>
                  <c:ptCount val="2"/>
                  <c:pt idx="0">
                    <c:v>0.91068200595835203</c:v>
                  </c:pt>
                  <c:pt idx="1">
                    <c:v>1.072157015864122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val>
            <c:numRef>
              <c:f>Sheet1!$I$20:$J$20</c:f>
              <c:numCache>
                <c:formatCode>General</c:formatCode>
                <c:ptCount val="2"/>
                <c:pt idx="0">
                  <c:v>18.90384615384616</c:v>
                </c:pt>
                <c:pt idx="1">
                  <c:v>21.898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11437360"/>
        <c:axId val="611433552"/>
      </c:barChart>
      <c:catAx>
        <c:axId val="611437360"/>
        <c:scaling>
          <c:orientation val="minMax"/>
        </c:scaling>
        <c:delete val="1"/>
        <c:axPos val="b"/>
        <c:majorTickMark val="out"/>
        <c:minorTickMark val="none"/>
        <c:tickLblPos val="nextTo"/>
        <c:crossAx val="611433552"/>
        <c:crosses val="autoZero"/>
        <c:auto val="1"/>
        <c:lblAlgn val="ctr"/>
        <c:lblOffset val="100"/>
        <c:noMultiLvlLbl val="0"/>
      </c:catAx>
      <c:valAx>
        <c:axId val="611433552"/>
        <c:scaling>
          <c:orientation val="minMax"/>
          <c:max val="25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6114373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48116C-3D89-6F45-9EDD-8D7DA50D670F}" type="datetimeFigureOut">
              <a:rPr kumimoji="1" lang="ja-JP" altLang="en-US" smtClean="0"/>
              <a:t>2017/3/7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8ED0F4-D3EF-1348-8FAA-05A29C63A84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17089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062992-5767-B84F-BB2D-D09BA4C481FF}" type="datetimeFigureOut">
              <a:rPr kumimoji="1" lang="ja-JP" altLang="en-US" smtClean="0"/>
              <a:t>2017/3/7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685800"/>
            <a:ext cx="51435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076AE4-D140-5A46-BF6E-D507C175D0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2579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76AE4-D140-5A46-BF6E-D507C175D09C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57546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F921CE-2FBA-4087-8DF0-28F8EF945EF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0585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76AE4-D140-5A46-BF6E-D507C175D09C}" type="slidenum">
              <a:rPr lang="ja-JP" altLang="en-US" smtClean="0">
                <a:solidFill>
                  <a:prstClr val="black"/>
                </a:solidFill>
              </a:rPr>
              <a:pPr/>
              <a:t>23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4003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4C9CB5-7F8E-3A40-953A-F1215F3001BB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97541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4C9CB5-7F8E-3A40-953A-F1215F3001BB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47633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76AE4-D140-5A46-BF6E-D507C175D09C}" type="slidenum">
              <a:rPr lang="ja-JP" altLang="en-US" smtClean="0">
                <a:solidFill>
                  <a:prstClr val="black"/>
                </a:solidFill>
              </a:rPr>
              <a:pPr/>
              <a:t>28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21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C5006-2089-4CE7-B785-62541D725145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8491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76AE4-D140-5A46-BF6E-D507C175D09C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1957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76AE4-D140-5A46-BF6E-D507C175D09C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7337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F921CE-2FBA-4087-8DF0-28F8EF945EF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7313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FDCFA-399E-4121-A893-48EE12A97B0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453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76AE4-D140-5A46-BF6E-D507C175D09C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8851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76AE4-D140-5A46-BF6E-D507C175D09C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0971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76AE4-D140-5A46-BF6E-D507C175D09C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6072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71525" y="2130446"/>
            <a:ext cx="874395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F641-C296-7A4D-8E4D-BEF296BFB2C3}" type="datetimeFigureOut">
              <a:rPr kumimoji="1" lang="ja-JP" altLang="en-US" smtClean="0"/>
              <a:t>2017/3/7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37908-D919-0242-8435-AB1568B8153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9369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F641-C296-7A4D-8E4D-BEF296BFB2C3}" type="datetimeFigureOut">
              <a:rPr kumimoji="1" lang="ja-JP" altLang="en-US" smtClean="0"/>
              <a:t>2017/3/7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37908-D919-0242-8435-AB1568B8153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4522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458075" y="274659"/>
            <a:ext cx="2314575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514350" y="274659"/>
            <a:ext cx="6772275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F641-C296-7A4D-8E4D-BEF296BFB2C3}" type="datetimeFigureOut">
              <a:rPr kumimoji="1" lang="ja-JP" altLang="en-US" smtClean="0"/>
              <a:t>2017/3/7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37908-D919-0242-8435-AB1568B8153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9918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F641-C296-7A4D-8E4D-BEF296BFB2C3}" type="datetimeFigureOut">
              <a:rPr kumimoji="1" lang="ja-JP" altLang="en-US" smtClean="0"/>
              <a:t>2017/3/7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37908-D919-0242-8435-AB1568B8153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8982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12602" y="4406921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F641-C296-7A4D-8E4D-BEF296BFB2C3}" type="datetimeFigureOut">
              <a:rPr kumimoji="1" lang="ja-JP" altLang="en-US" smtClean="0"/>
              <a:t>2017/3/7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37908-D919-0242-8435-AB1568B8153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8592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514350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229225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F641-C296-7A4D-8E4D-BEF296BFB2C3}" type="datetimeFigureOut">
              <a:rPr kumimoji="1" lang="ja-JP" altLang="en-US" smtClean="0"/>
              <a:t>2017/3/7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37908-D919-0242-8435-AB1568B8153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8167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5225665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5225665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F641-C296-7A4D-8E4D-BEF296BFB2C3}" type="datetimeFigureOut">
              <a:rPr kumimoji="1" lang="ja-JP" altLang="en-US" smtClean="0"/>
              <a:t>2017/3/7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37908-D919-0242-8435-AB1568B8153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4983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F641-C296-7A4D-8E4D-BEF296BFB2C3}" type="datetimeFigureOut">
              <a:rPr kumimoji="1" lang="ja-JP" altLang="en-US" smtClean="0"/>
              <a:t>2017/3/7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37908-D919-0242-8435-AB1568B8153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4689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F641-C296-7A4D-8E4D-BEF296BFB2C3}" type="datetimeFigureOut">
              <a:rPr kumimoji="1" lang="ja-JP" altLang="en-US" smtClean="0"/>
              <a:t>2017/3/7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37908-D919-0242-8435-AB1568B8153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0254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021931" y="273071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F641-C296-7A4D-8E4D-BEF296BFB2C3}" type="datetimeFigureOut">
              <a:rPr kumimoji="1" lang="ja-JP" altLang="en-US" smtClean="0"/>
              <a:t>2017/3/7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37908-D919-0242-8435-AB1568B8153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364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F641-C296-7A4D-8E4D-BEF296BFB2C3}" type="datetimeFigureOut">
              <a:rPr kumimoji="1" lang="ja-JP" altLang="en-US" smtClean="0"/>
              <a:t>2017/3/7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37908-D919-0242-8435-AB1568B8153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2783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514350" y="1600206"/>
            <a:ext cx="92583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514350" y="6356371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39F641-C296-7A4D-8E4D-BEF296BFB2C3}" type="datetimeFigureOut">
              <a:rPr kumimoji="1" lang="ja-JP" altLang="en-US" smtClean="0"/>
              <a:t>2017/3/7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14725" y="6356371"/>
            <a:ext cx="3257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7372350" y="6356371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37908-D919-0242-8435-AB1568B8153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1080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jp03W_L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9438" y="1917700"/>
            <a:ext cx="6710363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140602" y="665066"/>
            <a:ext cx="1004473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200" dirty="0" smtClean="0">
                <a:latin typeface="Arial"/>
                <a:cs typeface="Arial"/>
              </a:rPr>
              <a:t>Development of early diagnostic </a:t>
            </a:r>
            <a:r>
              <a:rPr lang="en-US" altLang="ja-JP" sz="3200" dirty="0" smtClean="0">
                <a:latin typeface="Arial"/>
                <a:cs typeface="Arial"/>
              </a:rPr>
              <a:t>biomarker candidates</a:t>
            </a:r>
          </a:p>
          <a:p>
            <a:pPr algn="ctr"/>
            <a:r>
              <a:rPr lang="en-US" altLang="ja-JP" sz="3200" dirty="0" smtClean="0">
                <a:latin typeface="Arial"/>
                <a:cs typeface="Arial"/>
              </a:rPr>
              <a:t> </a:t>
            </a:r>
            <a:r>
              <a:rPr lang="en-US" altLang="ja-JP" sz="3200" dirty="0" smtClean="0">
                <a:latin typeface="Arial"/>
                <a:cs typeface="Arial"/>
              </a:rPr>
              <a:t>of </a:t>
            </a:r>
            <a:r>
              <a:rPr lang="en-US" altLang="ja-JP" sz="3200" dirty="0" smtClean="0">
                <a:latin typeface="Arial"/>
                <a:cs typeface="Arial"/>
              </a:rPr>
              <a:t>lung </a:t>
            </a:r>
            <a:r>
              <a:rPr lang="en-US" altLang="ja-JP" sz="3200" dirty="0" smtClean="0">
                <a:latin typeface="Arial"/>
                <a:cs typeface="Arial"/>
              </a:rPr>
              <a:t>cancer and pancreatic cancer </a:t>
            </a:r>
            <a:endParaRPr lang="en-US" altLang="ja-JP" sz="3200" dirty="0" smtClean="0">
              <a:latin typeface="Arial"/>
              <a:cs typeface="Arial"/>
            </a:endParaRPr>
          </a:p>
          <a:p>
            <a:pPr algn="ctr"/>
            <a:r>
              <a:rPr lang="en-US" altLang="ja-JP" sz="3200" dirty="0" smtClean="0">
                <a:latin typeface="Arial"/>
                <a:cs typeface="Arial"/>
              </a:rPr>
              <a:t>by </a:t>
            </a:r>
            <a:r>
              <a:rPr lang="en-US" altLang="ja-JP" sz="3200" dirty="0" smtClean="0">
                <a:latin typeface="Arial"/>
                <a:cs typeface="Arial"/>
              </a:rPr>
              <a:t>the </a:t>
            </a:r>
            <a:r>
              <a:rPr lang="en-US" altLang="ja-JP" sz="3200" dirty="0" smtClean="0">
                <a:latin typeface="Arial"/>
                <a:cs typeface="Arial"/>
              </a:rPr>
              <a:t>detection of cancer-derived protein fragments</a:t>
            </a:r>
          </a:p>
          <a:p>
            <a:pPr algn="ctr"/>
            <a:r>
              <a:rPr lang="en-US" altLang="ja-JP" sz="3200" dirty="0" smtClean="0">
                <a:latin typeface="Arial"/>
                <a:cs typeface="Arial"/>
              </a:rPr>
              <a:t>in urine using the original MRM method</a:t>
            </a:r>
            <a:r>
              <a:rPr lang="ja-JP" altLang="ja-JP" sz="3200" dirty="0" smtClean="0">
                <a:effectLst/>
                <a:latin typeface="Arial"/>
                <a:cs typeface="Arial"/>
              </a:rPr>
              <a:t> </a:t>
            </a:r>
            <a:endParaRPr kumimoji="1" lang="ja-JP" altLang="en-US" sz="3200" dirty="0">
              <a:latin typeface="Arial"/>
              <a:cs typeface="Arial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-26251" y="2"/>
            <a:ext cx="1028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spc="-100" dirty="0" smtClean="0">
                <a:solidFill>
                  <a:srgbClr val="0000FF"/>
                </a:solidFill>
                <a:latin typeface="Arial"/>
                <a:cs typeface="Arial"/>
              </a:rPr>
              <a:t>AMED-ERDN Joint Workshop</a:t>
            </a:r>
            <a:endParaRPr kumimoji="1" lang="ja-JP" altLang="en-US" sz="3200" spc="-1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860925" y="4639224"/>
            <a:ext cx="40110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dirty="0" err="1" smtClean="0">
                <a:latin typeface="Arial"/>
                <a:cs typeface="Arial"/>
              </a:rPr>
              <a:t>Masamitsu</a:t>
            </a:r>
            <a:r>
              <a:rPr kumimoji="1" lang="en-US" altLang="ja-JP" sz="3200" dirty="0" smtClean="0">
                <a:latin typeface="Arial"/>
                <a:cs typeface="Arial"/>
              </a:rPr>
              <a:t> </a:t>
            </a:r>
            <a:r>
              <a:rPr kumimoji="1" lang="en-US" altLang="ja-JP" sz="3200" dirty="0" err="1" smtClean="0">
                <a:latin typeface="Arial"/>
                <a:cs typeface="Arial"/>
              </a:rPr>
              <a:t>Nakazato</a:t>
            </a:r>
            <a:endParaRPr kumimoji="1" lang="ja-JP" altLang="en-US" sz="3200" dirty="0">
              <a:latin typeface="Arial"/>
              <a:cs typeface="Arial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2392" y="5598969"/>
            <a:ext cx="1023195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2600" spc="-100" dirty="0" smtClean="0">
                <a:latin typeface="Arial"/>
                <a:cs typeface="Arial"/>
              </a:rPr>
              <a:t>Division of Neurology, </a:t>
            </a:r>
            <a:r>
              <a:rPr lang="en-US" altLang="ja-JP" sz="2600" spc="-100" dirty="0" err="1" smtClean="0">
                <a:latin typeface="Arial"/>
                <a:cs typeface="Arial"/>
              </a:rPr>
              <a:t>Respirology</a:t>
            </a:r>
            <a:r>
              <a:rPr lang="en-US" altLang="ja-JP" sz="2600" spc="-100" dirty="0" smtClean="0">
                <a:latin typeface="Arial"/>
                <a:cs typeface="Arial"/>
              </a:rPr>
              <a:t>, Endocrinology and Metabolism, </a:t>
            </a:r>
          </a:p>
          <a:p>
            <a:pPr algn="r"/>
            <a:r>
              <a:rPr lang="en-US" altLang="ja-JP" sz="2600" spc="-100" dirty="0" smtClean="0">
                <a:latin typeface="Arial"/>
                <a:cs typeface="Arial"/>
              </a:rPr>
              <a:t>Department of Internal Medicine, Faculty of Medicine, </a:t>
            </a:r>
          </a:p>
          <a:p>
            <a:pPr algn="r"/>
            <a:r>
              <a:rPr lang="en-US" altLang="ja-JP" sz="2600" spc="-100" dirty="0" smtClean="0">
                <a:latin typeface="Arial"/>
                <a:cs typeface="Arial"/>
              </a:rPr>
              <a:t>University of Miyazaki</a:t>
            </a:r>
          </a:p>
        </p:txBody>
      </p:sp>
      <p:pic>
        <p:nvPicPr>
          <p:cNvPr id="9" name="図 4" descr="宮崎県緑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5984875"/>
            <a:ext cx="3651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-26251" y="6211669"/>
            <a:ext cx="180590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3600" dirty="0">
                <a:latin typeface="ＭＳ Ｐゴシック" charset="0"/>
              </a:rPr>
              <a:t>Miyazaki</a:t>
            </a:r>
          </a:p>
        </p:txBody>
      </p:sp>
      <p:sp>
        <p:nvSpPr>
          <p:cNvPr id="2" name="円/楕円 1"/>
          <p:cNvSpPr/>
          <p:nvPr/>
        </p:nvSpPr>
        <p:spPr>
          <a:xfrm>
            <a:off x="2633032" y="5055281"/>
            <a:ext cx="231354" cy="16525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220263" y="4639224"/>
            <a:ext cx="105689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600" smtClean="0">
                <a:latin typeface="Arial"/>
                <a:cs typeface="Arial"/>
              </a:rPr>
              <a:t>Tokyo</a:t>
            </a:r>
            <a:endParaRPr kumimoji="1" lang="ja-JP" altLang="en-US" sz="2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725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1870364" y="713463"/>
            <a:ext cx="2216727" cy="797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altLang="ja-JP" sz="2000" dirty="0" smtClean="0">
                <a:solidFill>
                  <a:srgbClr val="0000FF"/>
                </a:solidFill>
                <a:latin typeface="Arial"/>
                <a:cs typeface="Arial"/>
              </a:rPr>
              <a:t>Stage I Lung </a:t>
            </a:r>
          </a:p>
          <a:p>
            <a:pPr algn="ctr">
              <a:lnSpc>
                <a:spcPts val="1800"/>
              </a:lnSpc>
            </a:pPr>
            <a:r>
              <a:rPr lang="en-US" altLang="ja-JP" sz="2000" dirty="0" smtClean="0">
                <a:solidFill>
                  <a:srgbClr val="0000FF"/>
                </a:solidFill>
                <a:latin typeface="Arial"/>
                <a:cs typeface="Arial"/>
              </a:rPr>
              <a:t>adenocarcinoma</a:t>
            </a:r>
          </a:p>
          <a:p>
            <a:pPr algn="ctr">
              <a:lnSpc>
                <a:spcPts val="1800"/>
              </a:lnSpc>
            </a:pPr>
            <a:r>
              <a:rPr lang="en-US" sz="2000" dirty="0" smtClean="0">
                <a:latin typeface="Arial"/>
                <a:cs typeface="Arial"/>
              </a:rPr>
              <a:t>n = 23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39939" y="-34846"/>
            <a:ext cx="10247066" cy="802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760"/>
              </a:lnSpc>
            </a:pPr>
            <a:r>
              <a:rPr lang="en-US" altLang="ja-JP" sz="2800" dirty="0" smtClean="0">
                <a:latin typeface="Arial"/>
                <a:cs typeface="Arial"/>
              </a:rPr>
              <a:t>Protein</a:t>
            </a:r>
            <a:r>
              <a:rPr lang="ja-JP" altLang="en-US" sz="2800" dirty="0" smtClean="0">
                <a:latin typeface="Arial"/>
                <a:cs typeface="Arial"/>
              </a:rPr>
              <a:t> </a:t>
            </a:r>
            <a:r>
              <a:rPr lang="en-US" altLang="ja-JP" sz="2800" dirty="0" smtClean="0">
                <a:latin typeface="Arial"/>
                <a:cs typeface="Arial"/>
              </a:rPr>
              <a:t>fragments</a:t>
            </a:r>
            <a:r>
              <a:rPr lang="ja-JP" altLang="en-US" sz="2800" dirty="0" smtClean="0">
                <a:latin typeface="Arial"/>
                <a:cs typeface="Arial"/>
              </a:rPr>
              <a:t> </a:t>
            </a:r>
            <a:r>
              <a:rPr lang="en-US" altLang="ja-JP" sz="2800" dirty="0" smtClean="0">
                <a:latin typeface="Arial"/>
                <a:cs typeface="Arial"/>
              </a:rPr>
              <a:t>identified</a:t>
            </a:r>
            <a:r>
              <a:rPr lang="ja-JP" altLang="en-US" sz="2800" dirty="0" smtClean="0">
                <a:latin typeface="Arial"/>
                <a:cs typeface="Arial"/>
              </a:rPr>
              <a:t> </a:t>
            </a:r>
            <a:r>
              <a:rPr lang="en-US" altLang="ja-JP" sz="2800" dirty="0" smtClean="0">
                <a:latin typeface="Arial"/>
                <a:cs typeface="Arial"/>
              </a:rPr>
              <a:t>in</a:t>
            </a:r>
            <a:r>
              <a:rPr lang="ja-JP" altLang="en-US" sz="2800" dirty="0" smtClean="0">
                <a:latin typeface="Arial"/>
                <a:cs typeface="Arial"/>
              </a:rPr>
              <a:t> </a:t>
            </a:r>
            <a:r>
              <a:rPr lang="en-US" altLang="ja-JP" sz="2800" dirty="0" smtClean="0">
                <a:latin typeface="Arial"/>
                <a:cs typeface="Arial"/>
              </a:rPr>
              <a:t>five</a:t>
            </a:r>
            <a:r>
              <a:rPr lang="ja-JP" altLang="en-US" sz="2800" dirty="0" smtClean="0">
                <a:latin typeface="Arial"/>
                <a:cs typeface="Arial"/>
              </a:rPr>
              <a:t> </a:t>
            </a:r>
            <a:r>
              <a:rPr lang="en-US" altLang="ja-JP" sz="2800" dirty="0" smtClean="0">
                <a:latin typeface="Arial"/>
                <a:cs typeface="Arial"/>
              </a:rPr>
              <a:t>cancers</a:t>
            </a:r>
            <a:r>
              <a:rPr lang="ja-JP" altLang="en-US" sz="2800" dirty="0" smtClean="0">
                <a:latin typeface="Arial"/>
                <a:cs typeface="Arial"/>
              </a:rPr>
              <a:t> </a:t>
            </a:r>
            <a:r>
              <a:rPr lang="en-US" altLang="ja-JP" sz="2800" dirty="0" smtClean="0">
                <a:latin typeface="Arial"/>
                <a:cs typeface="Arial"/>
              </a:rPr>
              <a:t>(</a:t>
            </a:r>
            <a:r>
              <a:rPr lang="en-US" altLang="ja-JP" sz="2800" dirty="0">
                <a:latin typeface="Arial"/>
                <a:cs typeface="Arial"/>
              </a:rPr>
              <a:t>ROC-AUC &gt; 0.6)</a:t>
            </a:r>
            <a:endParaRPr lang="en-US" altLang="ja-JP" sz="2800" dirty="0" smtClean="0">
              <a:latin typeface="Arial"/>
              <a:cs typeface="Arial"/>
            </a:endParaRPr>
          </a:p>
          <a:p>
            <a:pPr algn="ctr">
              <a:lnSpc>
                <a:spcPts val="2760"/>
              </a:lnSpc>
            </a:pPr>
            <a:r>
              <a:rPr lang="en-US" altLang="ja-JP" sz="2400" dirty="0" smtClean="0">
                <a:latin typeface="Arial"/>
                <a:cs typeface="Arial"/>
              </a:rPr>
              <a:t>~ common and different markers among types of cancer ~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3974528" y="713457"/>
            <a:ext cx="1447799" cy="797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altLang="ja-JP" sz="2000" dirty="0" smtClean="0">
                <a:solidFill>
                  <a:srgbClr val="0000FF"/>
                </a:solidFill>
                <a:latin typeface="Arial"/>
                <a:cs typeface="Arial"/>
              </a:rPr>
              <a:t>Gastric </a:t>
            </a:r>
          </a:p>
          <a:p>
            <a:pPr algn="ctr">
              <a:lnSpc>
                <a:spcPts val="1800"/>
              </a:lnSpc>
            </a:pPr>
            <a:r>
              <a:rPr lang="en-US" altLang="ja-JP" sz="2000" dirty="0" smtClean="0">
                <a:solidFill>
                  <a:srgbClr val="0000FF"/>
                </a:solidFill>
                <a:latin typeface="Arial"/>
                <a:cs typeface="Arial"/>
              </a:rPr>
              <a:t>cancer</a:t>
            </a:r>
          </a:p>
          <a:p>
            <a:pPr algn="ctr">
              <a:lnSpc>
                <a:spcPts val="1800"/>
              </a:lnSpc>
            </a:pPr>
            <a:r>
              <a:rPr lang="en-US" sz="2000" dirty="0" smtClean="0">
                <a:latin typeface="Arial"/>
                <a:cs typeface="Arial"/>
              </a:rPr>
              <a:t>n = 30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5410204" y="713463"/>
            <a:ext cx="1510144" cy="797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altLang="ja-JP" sz="2000" dirty="0" smtClean="0">
                <a:solidFill>
                  <a:srgbClr val="0000FF"/>
                </a:solidFill>
                <a:latin typeface="Arial"/>
                <a:cs typeface="Arial"/>
              </a:rPr>
              <a:t>Pancreatic </a:t>
            </a:r>
          </a:p>
          <a:p>
            <a:pPr algn="ctr">
              <a:lnSpc>
                <a:spcPts val="1800"/>
              </a:lnSpc>
            </a:pPr>
            <a:r>
              <a:rPr lang="en-US" altLang="ja-JP" sz="2000" dirty="0" smtClean="0">
                <a:solidFill>
                  <a:srgbClr val="0000FF"/>
                </a:solidFill>
                <a:latin typeface="Arial"/>
                <a:cs typeface="Arial"/>
              </a:rPr>
              <a:t>cancer</a:t>
            </a:r>
          </a:p>
          <a:p>
            <a:pPr algn="ctr">
              <a:lnSpc>
                <a:spcPts val="1800"/>
              </a:lnSpc>
            </a:pPr>
            <a:r>
              <a:rPr lang="en-US" sz="2000" dirty="0" smtClean="0">
                <a:latin typeface="Arial"/>
                <a:cs typeface="Arial"/>
              </a:rPr>
              <a:t>n = 35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6826828" y="713457"/>
            <a:ext cx="2118013" cy="797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altLang="ja-JP" sz="2000" dirty="0" smtClean="0">
                <a:solidFill>
                  <a:srgbClr val="0000FF"/>
                </a:solidFill>
                <a:latin typeface="Arial"/>
                <a:cs typeface="Arial"/>
              </a:rPr>
              <a:t>Hepatocellular</a:t>
            </a:r>
          </a:p>
          <a:p>
            <a:pPr algn="ctr">
              <a:lnSpc>
                <a:spcPts val="1800"/>
              </a:lnSpc>
            </a:pP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carcinoma</a:t>
            </a:r>
          </a:p>
          <a:p>
            <a:pPr algn="ctr">
              <a:lnSpc>
                <a:spcPts val="1800"/>
              </a:lnSpc>
            </a:pPr>
            <a:r>
              <a:rPr lang="en-US" sz="2000" dirty="0" smtClean="0">
                <a:latin typeface="Arial"/>
                <a:cs typeface="Arial"/>
              </a:rPr>
              <a:t>n = 49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8383735" y="713457"/>
            <a:ext cx="2118013" cy="797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altLang="ja-JP" sz="2000" dirty="0" err="1" smtClean="0">
                <a:solidFill>
                  <a:srgbClr val="0000FF"/>
                </a:solidFill>
                <a:latin typeface="Arial"/>
                <a:cs typeface="Arial"/>
              </a:rPr>
              <a:t>Cholangio</a:t>
            </a:r>
            <a:r>
              <a:rPr lang="en-US" altLang="ja-JP" sz="2000" dirty="0" smtClean="0">
                <a:solidFill>
                  <a:srgbClr val="0000FF"/>
                </a:solidFill>
                <a:latin typeface="Arial"/>
                <a:cs typeface="Arial"/>
              </a:rPr>
              <a:t>-</a:t>
            </a:r>
          </a:p>
          <a:p>
            <a:pPr algn="ctr">
              <a:lnSpc>
                <a:spcPts val="1800"/>
              </a:lnSpc>
            </a:pPr>
            <a:r>
              <a:rPr lang="en-US" altLang="ja-JP" sz="2000" dirty="0" smtClean="0">
                <a:solidFill>
                  <a:srgbClr val="0000FF"/>
                </a:solidFill>
                <a:latin typeface="Arial"/>
                <a:cs typeface="Arial"/>
              </a:rPr>
              <a:t>c</a:t>
            </a: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arcinoma</a:t>
            </a:r>
          </a:p>
          <a:p>
            <a:pPr algn="ctr">
              <a:lnSpc>
                <a:spcPts val="1800"/>
              </a:lnSpc>
            </a:pPr>
            <a:r>
              <a:rPr lang="en-US" sz="2000" dirty="0" smtClean="0">
                <a:latin typeface="Arial"/>
                <a:cs typeface="Arial"/>
              </a:rPr>
              <a:t>n = 42</a:t>
            </a:r>
            <a:endParaRPr lang="en-US" sz="2000" dirty="0">
              <a:latin typeface="Arial"/>
              <a:cs typeface="Arial"/>
            </a:endParaRPr>
          </a:p>
        </p:txBody>
      </p:sp>
      <p:cxnSp>
        <p:nvCxnSpPr>
          <p:cNvPr id="64" name="直線コネクタ 63"/>
          <p:cNvCxnSpPr/>
          <p:nvPr/>
        </p:nvCxnSpPr>
        <p:spPr>
          <a:xfrm>
            <a:off x="155869" y="1472170"/>
            <a:ext cx="1004454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角丸四角形 6"/>
          <p:cNvSpPr/>
          <p:nvPr/>
        </p:nvSpPr>
        <p:spPr>
          <a:xfrm>
            <a:off x="39945" y="1518356"/>
            <a:ext cx="10160475" cy="2082471"/>
          </a:xfrm>
          <a:prstGeom prst="roundRect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 dirty="0"/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181841" y="1472174"/>
            <a:ext cx="1679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latin typeface="Arial"/>
                <a:cs typeface="Arial"/>
              </a:rPr>
              <a:t>Protein X</a:t>
            </a:r>
          </a:p>
          <a:p>
            <a:r>
              <a:rPr lang="en-US" altLang="ja-JP" sz="2000" dirty="0" smtClean="0">
                <a:latin typeface="Arial"/>
                <a:cs typeface="Arial"/>
              </a:rPr>
              <a:t>Fragments</a:t>
            </a:r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8973299" y="2020027"/>
            <a:ext cx="990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3366FF"/>
                </a:solidFill>
                <a:latin typeface="Arial"/>
                <a:cs typeface="Arial"/>
              </a:rPr>
              <a:t>p4252</a:t>
            </a: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4210333" y="2020027"/>
            <a:ext cx="986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3366FF"/>
                </a:solidFill>
                <a:latin typeface="Arial"/>
                <a:cs typeface="Arial"/>
              </a:rPr>
              <a:t>p4252</a:t>
            </a: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2582984" y="1491562"/>
            <a:ext cx="8624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008000"/>
                </a:solidFill>
                <a:latin typeface="Arial"/>
                <a:cs typeface="Arial"/>
              </a:rPr>
              <a:t>p191</a:t>
            </a:r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4210336" y="1491562"/>
            <a:ext cx="8624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008000"/>
                </a:solidFill>
                <a:latin typeface="Arial"/>
                <a:cs typeface="Arial"/>
              </a:rPr>
              <a:t>p191</a:t>
            </a:r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7391947" y="1491562"/>
            <a:ext cx="8624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008000"/>
                </a:solidFill>
                <a:latin typeface="Arial"/>
                <a:cs typeface="Arial"/>
              </a:rPr>
              <a:t>p191</a:t>
            </a:r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8969162" y="1491562"/>
            <a:ext cx="8624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008000"/>
                </a:solidFill>
                <a:latin typeface="Arial"/>
                <a:cs typeface="Arial"/>
              </a:rPr>
              <a:t>p191</a:t>
            </a:r>
          </a:p>
        </p:txBody>
      </p:sp>
      <p:sp>
        <p:nvSpPr>
          <p:cNvPr id="79" name="テキスト ボックス 78"/>
          <p:cNvSpPr txBox="1"/>
          <p:nvPr/>
        </p:nvSpPr>
        <p:spPr>
          <a:xfrm>
            <a:off x="7391947" y="1771782"/>
            <a:ext cx="8624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chemeClr val="accent6"/>
                </a:solidFill>
                <a:latin typeface="Arial"/>
                <a:cs typeface="Arial"/>
              </a:rPr>
              <a:t>p304</a:t>
            </a:r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4210336" y="1767238"/>
            <a:ext cx="8624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chemeClr val="accent6"/>
                </a:solidFill>
                <a:latin typeface="Arial"/>
                <a:cs typeface="Arial"/>
              </a:rPr>
              <a:t>p304</a:t>
            </a:r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8969162" y="1756388"/>
            <a:ext cx="8624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chemeClr val="accent6"/>
                </a:solidFill>
                <a:latin typeface="Arial"/>
                <a:cs typeface="Arial"/>
              </a:rPr>
              <a:t>p304</a:t>
            </a:r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190300" y="3610335"/>
            <a:ext cx="1679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latin typeface="Arial"/>
                <a:cs typeface="Arial"/>
              </a:rPr>
              <a:t>Protein Y</a:t>
            </a:r>
          </a:p>
          <a:p>
            <a:r>
              <a:rPr lang="en-US" altLang="ja-JP" sz="2000" dirty="0" smtClean="0">
                <a:latin typeface="Arial"/>
                <a:cs typeface="Arial"/>
              </a:rPr>
              <a:t>Fragments</a:t>
            </a:r>
          </a:p>
        </p:txBody>
      </p:sp>
      <p:sp>
        <p:nvSpPr>
          <p:cNvPr id="83" name="角丸四角形 82"/>
          <p:cNvSpPr/>
          <p:nvPr/>
        </p:nvSpPr>
        <p:spPr>
          <a:xfrm>
            <a:off x="39945" y="3655477"/>
            <a:ext cx="10160475" cy="762412"/>
          </a:xfrm>
          <a:prstGeom prst="roundRect">
            <a:avLst/>
          </a:prstGeom>
          <a:noFill/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 dirty="0"/>
          </a:p>
        </p:txBody>
      </p:sp>
      <p:sp>
        <p:nvSpPr>
          <p:cNvPr id="84" name="テキスト ボックス 83"/>
          <p:cNvSpPr txBox="1"/>
          <p:nvPr/>
        </p:nvSpPr>
        <p:spPr>
          <a:xfrm>
            <a:off x="7391936" y="2020027"/>
            <a:ext cx="990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3366FF"/>
                </a:solidFill>
                <a:latin typeface="Arial"/>
                <a:cs typeface="Arial"/>
              </a:rPr>
              <a:t>p4252</a:t>
            </a:r>
          </a:p>
        </p:txBody>
      </p:sp>
      <p:sp>
        <p:nvSpPr>
          <p:cNvPr id="85" name="テキスト ボックス 84"/>
          <p:cNvSpPr txBox="1"/>
          <p:nvPr/>
        </p:nvSpPr>
        <p:spPr>
          <a:xfrm>
            <a:off x="5680393" y="2291729"/>
            <a:ext cx="986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FF0000"/>
                </a:solidFill>
                <a:latin typeface="Arial"/>
                <a:cs typeface="Arial"/>
              </a:rPr>
              <a:t>p7667</a:t>
            </a:r>
          </a:p>
        </p:txBody>
      </p:sp>
      <p:sp>
        <p:nvSpPr>
          <p:cNvPr id="86" name="テキスト ボックス 85"/>
          <p:cNvSpPr txBox="1"/>
          <p:nvPr/>
        </p:nvSpPr>
        <p:spPr>
          <a:xfrm>
            <a:off x="7391941" y="2291729"/>
            <a:ext cx="986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FF0000"/>
                </a:solidFill>
                <a:latin typeface="Arial"/>
                <a:cs typeface="Arial"/>
              </a:rPr>
              <a:t>p7667</a:t>
            </a:r>
          </a:p>
        </p:txBody>
      </p:sp>
      <p:sp>
        <p:nvSpPr>
          <p:cNvPr id="87" name="テキスト ボックス 86"/>
          <p:cNvSpPr txBox="1"/>
          <p:nvPr/>
        </p:nvSpPr>
        <p:spPr>
          <a:xfrm>
            <a:off x="7391947" y="2521098"/>
            <a:ext cx="8624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p166</a:t>
            </a:r>
          </a:p>
        </p:txBody>
      </p:sp>
      <p:sp>
        <p:nvSpPr>
          <p:cNvPr id="88" name="テキスト ボックス 87"/>
          <p:cNvSpPr txBox="1"/>
          <p:nvPr/>
        </p:nvSpPr>
        <p:spPr>
          <a:xfrm>
            <a:off x="8905545" y="2521098"/>
            <a:ext cx="986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p166</a:t>
            </a:r>
          </a:p>
        </p:txBody>
      </p:sp>
      <p:sp>
        <p:nvSpPr>
          <p:cNvPr id="89" name="テキスト ボックス 88"/>
          <p:cNvSpPr txBox="1"/>
          <p:nvPr/>
        </p:nvSpPr>
        <p:spPr>
          <a:xfrm>
            <a:off x="2163888" y="3012612"/>
            <a:ext cx="23274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Arial"/>
                <a:cs typeface="Arial"/>
              </a:rPr>
              <a:t>p</a:t>
            </a:r>
            <a:r>
              <a:rPr lang="en-US" altLang="ja-JP" sz="2000" dirty="0" smtClean="0">
                <a:solidFill>
                  <a:srgbClr val="000000"/>
                </a:solidFill>
                <a:latin typeface="Arial"/>
                <a:cs typeface="Arial"/>
              </a:rPr>
              <a:t>987</a:t>
            </a:r>
            <a:r>
              <a:rPr lang="en-US" altLang="ja-JP" sz="2000" smtClean="0">
                <a:solidFill>
                  <a:srgbClr val="000000"/>
                </a:solidFill>
                <a:latin typeface="Arial"/>
                <a:cs typeface="Arial"/>
              </a:rPr>
              <a:t>, p1001, p175</a:t>
            </a:r>
            <a:endParaRPr lang="en-US" altLang="ja-JP" sz="20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90" name="テキスト ボックス 89"/>
          <p:cNvSpPr txBox="1"/>
          <p:nvPr/>
        </p:nvSpPr>
        <p:spPr>
          <a:xfrm>
            <a:off x="2582976" y="4054171"/>
            <a:ext cx="1102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solidFill>
                  <a:srgbClr val="000000"/>
                </a:solidFill>
                <a:latin typeface="Arial"/>
                <a:cs typeface="Arial"/>
              </a:rPr>
              <a:t>p8495</a:t>
            </a:r>
          </a:p>
        </p:txBody>
      </p:sp>
      <p:sp>
        <p:nvSpPr>
          <p:cNvPr id="91" name="テキスト ボックス 90"/>
          <p:cNvSpPr txBox="1"/>
          <p:nvPr/>
        </p:nvSpPr>
        <p:spPr>
          <a:xfrm>
            <a:off x="7391940" y="3792974"/>
            <a:ext cx="1082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p10409</a:t>
            </a:r>
          </a:p>
        </p:txBody>
      </p:sp>
      <p:sp>
        <p:nvSpPr>
          <p:cNvPr id="94" name="テキスト ボックス 93"/>
          <p:cNvSpPr txBox="1"/>
          <p:nvPr/>
        </p:nvSpPr>
        <p:spPr>
          <a:xfrm>
            <a:off x="9013256" y="3792974"/>
            <a:ext cx="1082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p10409</a:t>
            </a:r>
          </a:p>
        </p:txBody>
      </p:sp>
      <p:sp>
        <p:nvSpPr>
          <p:cNvPr id="95" name="テキスト ボックス 94"/>
          <p:cNvSpPr txBox="1"/>
          <p:nvPr/>
        </p:nvSpPr>
        <p:spPr>
          <a:xfrm>
            <a:off x="7315350" y="4022344"/>
            <a:ext cx="1082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p1269</a:t>
            </a:r>
          </a:p>
        </p:txBody>
      </p:sp>
      <p:sp>
        <p:nvSpPr>
          <p:cNvPr id="96" name="テキスト ボックス 95"/>
          <p:cNvSpPr txBox="1"/>
          <p:nvPr/>
        </p:nvSpPr>
        <p:spPr>
          <a:xfrm>
            <a:off x="8951838" y="4022344"/>
            <a:ext cx="1082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p1269</a:t>
            </a:r>
          </a:p>
        </p:txBody>
      </p:sp>
      <p:sp>
        <p:nvSpPr>
          <p:cNvPr id="99" name="テキスト ボックス 98"/>
          <p:cNvSpPr txBox="1"/>
          <p:nvPr/>
        </p:nvSpPr>
        <p:spPr>
          <a:xfrm>
            <a:off x="190300" y="4371182"/>
            <a:ext cx="1679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latin typeface="Arial"/>
                <a:cs typeface="Arial"/>
              </a:rPr>
              <a:t>Protein Z</a:t>
            </a:r>
          </a:p>
          <a:p>
            <a:r>
              <a:rPr lang="en-US" altLang="ja-JP" sz="2000" dirty="0" smtClean="0">
                <a:latin typeface="Arial"/>
                <a:cs typeface="Arial"/>
              </a:rPr>
              <a:t>Fragment</a:t>
            </a:r>
          </a:p>
        </p:txBody>
      </p:sp>
      <p:sp>
        <p:nvSpPr>
          <p:cNvPr id="102" name="角丸四角形 101"/>
          <p:cNvSpPr/>
          <p:nvPr/>
        </p:nvSpPr>
        <p:spPr>
          <a:xfrm>
            <a:off x="39743" y="4452062"/>
            <a:ext cx="10160475" cy="565447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 dirty="0">
              <a:solidFill>
                <a:srgbClr val="008000"/>
              </a:solidFill>
            </a:endParaRPr>
          </a:p>
        </p:txBody>
      </p:sp>
      <p:sp>
        <p:nvSpPr>
          <p:cNvPr id="107" name="テキスト ボックス 106"/>
          <p:cNvSpPr txBox="1"/>
          <p:nvPr/>
        </p:nvSpPr>
        <p:spPr>
          <a:xfrm>
            <a:off x="2582774" y="4502888"/>
            <a:ext cx="1102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solidFill>
                  <a:srgbClr val="000000"/>
                </a:solidFill>
                <a:latin typeface="Arial"/>
                <a:cs typeface="Arial"/>
              </a:rPr>
              <a:t>p1275</a:t>
            </a:r>
          </a:p>
        </p:txBody>
      </p:sp>
      <p:sp>
        <p:nvSpPr>
          <p:cNvPr id="97" name="テキスト ボックス 96"/>
          <p:cNvSpPr txBox="1"/>
          <p:nvPr/>
        </p:nvSpPr>
        <p:spPr>
          <a:xfrm>
            <a:off x="187914" y="4947876"/>
            <a:ext cx="1679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latin typeface="Arial"/>
                <a:cs typeface="Arial"/>
              </a:rPr>
              <a:t>Protein U</a:t>
            </a:r>
          </a:p>
          <a:p>
            <a:r>
              <a:rPr lang="en-US" altLang="ja-JP" sz="2000" dirty="0" smtClean="0">
                <a:latin typeface="Arial"/>
                <a:cs typeface="Arial"/>
              </a:rPr>
              <a:t>Fragments</a:t>
            </a:r>
          </a:p>
        </p:txBody>
      </p:sp>
      <p:sp>
        <p:nvSpPr>
          <p:cNvPr id="98" name="角丸四角形 97"/>
          <p:cNvSpPr/>
          <p:nvPr/>
        </p:nvSpPr>
        <p:spPr>
          <a:xfrm>
            <a:off x="37357" y="5035487"/>
            <a:ext cx="10160475" cy="558717"/>
          </a:xfrm>
          <a:prstGeom prst="roundRect">
            <a:avLst/>
          </a:prstGeom>
          <a:noFill/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 dirty="0">
              <a:solidFill>
                <a:srgbClr val="008000"/>
              </a:solidFill>
            </a:endParaRPr>
          </a:p>
        </p:txBody>
      </p:sp>
      <p:sp>
        <p:nvSpPr>
          <p:cNvPr id="106" name="テキスト ボックス 105"/>
          <p:cNvSpPr txBox="1"/>
          <p:nvPr/>
        </p:nvSpPr>
        <p:spPr>
          <a:xfrm>
            <a:off x="2580388" y="4975781"/>
            <a:ext cx="1102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solidFill>
                  <a:srgbClr val="000000"/>
                </a:solidFill>
                <a:latin typeface="Arial"/>
                <a:cs typeface="Arial"/>
              </a:rPr>
              <a:t>p20858</a:t>
            </a:r>
          </a:p>
        </p:txBody>
      </p:sp>
      <p:sp>
        <p:nvSpPr>
          <p:cNvPr id="108" name="テキスト ボックス 107"/>
          <p:cNvSpPr txBox="1"/>
          <p:nvPr/>
        </p:nvSpPr>
        <p:spPr>
          <a:xfrm>
            <a:off x="5721883" y="5224869"/>
            <a:ext cx="1102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solidFill>
                  <a:srgbClr val="000000"/>
                </a:solidFill>
                <a:latin typeface="Arial"/>
                <a:cs typeface="Arial"/>
              </a:rPr>
              <a:t>p10234</a:t>
            </a:r>
          </a:p>
        </p:txBody>
      </p:sp>
      <p:sp>
        <p:nvSpPr>
          <p:cNvPr id="110" name="テキスト ボックス 109"/>
          <p:cNvSpPr txBox="1"/>
          <p:nvPr/>
        </p:nvSpPr>
        <p:spPr>
          <a:xfrm>
            <a:off x="4193961" y="6179584"/>
            <a:ext cx="923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smtClean="0">
                <a:solidFill>
                  <a:srgbClr val="000000"/>
                </a:solidFill>
                <a:latin typeface="Arial"/>
                <a:cs typeface="Arial"/>
              </a:rPr>
              <a:t>p6398,</a:t>
            </a:r>
          </a:p>
          <a:p>
            <a:r>
              <a:rPr lang="en-US" altLang="ja-JP" sz="2000" dirty="0" smtClean="0">
                <a:solidFill>
                  <a:srgbClr val="000000"/>
                </a:solidFill>
                <a:latin typeface="Arial"/>
                <a:cs typeface="Arial"/>
              </a:rPr>
              <a:t>p4626</a:t>
            </a:r>
            <a:endParaRPr lang="en-US" altLang="ja-JP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2" name="テキスト ボックス 111"/>
          <p:cNvSpPr txBox="1"/>
          <p:nvPr/>
        </p:nvSpPr>
        <p:spPr>
          <a:xfrm>
            <a:off x="5421395" y="5537128"/>
            <a:ext cx="1970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>
                <a:solidFill>
                  <a:srgbClr val="000000"/>
                </a:solidFill>
                <a:latin typeface="Arial"/>
                <a:cs typeface="Arial"/>
              </a:rPr>
              <a:t>p</a:t>
            </a:r>
            <a:r>
              <a:rPr lang="en-US" altLang="ja-JP" sz="2000" smtClean="0">
                <a:solidFill>
                  <a:srgbClr val="000000"/>
                </a:solidFill>
                <a:latin typeface="Arial"/>
                <a:cs typeface="Arial"/>
              </a:rPr>
              <a:t>2767, p1021</a:t>
            </a:r>
            <a:endParaRPr lang="en-US" altLang="ja-JP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4" name="テキスト ボックス 113"/>
          <p:cNvSpPr txBox="1"/>
          <p:nvPr/>
        </p:nvSpPr>
        <p:spPr>
          <a:xfrm>
            <a:off x="5421395" y="6151593"/>
            <a:ext cx="1893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Arial"/>
                <a:cs typeface="Arial"/>
              </a:rPr>
              <a:t>p</a:t>
            </a:r>
            <a:r>
              <a:rPr lang="en-US" altLang="ja-JP" sz="2000" dirty="0" smtClean="0">
                <a:solidFill>
                  <a:srgbClr val="000000"/>
                </a:solidFill>
                <a:latin typeface="Arial"/>
                <a:cs typeface="Arial"/>
              </a:rPr>
              <a:t>5080, p4616</a:t>
            </a:r>
          </a:p>
        </p:txBody>
      </p:sp>
      <p:sp>
        <p:nvSpPr>
          <p:cNvPr id="124" name="テキスト ボックス 123"/>
          <p:cNvSpPr txBox="1"/>
          <p:nvPr/>
        </p:nvSpPr>
        <p:spPr>
          <a:xfrm>
            <a:off x="7431902" y="6179584"/>
            <a:ext cx="9259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solidFill>
                  <a:srgbClr val="000000"/>
                </a:solidFill>
                <a:latin typeface="Arial"/>
                <a:cs typeface="Arial"/>
              </a:rPr>
              <a:t>p1323</a:t>
            </a:r>
          </a:p>
        </p:txBody>
      </p:sp>
      <p:sp>
        <p:nvSpPr>
          <p:cNvPr id="127" name="テキスト ボックス 126"/>
          <p:cNvSpPr txBox="1"/>
          <p:nvPr/>
        </p:nvSpPr>
        <p:spPr>
          <a:xfrm>
            <a:off x="7431902" y="2887965"/>
            <a:ext cx="9259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solidFill>
                  <a:srgbClr val="000000"/>
                </a:solidFill>
                <a:latin typeface="Arial"/>
                <a:cs typeface="Arial"/>
              </a:rPr>
              <a:t>p571</a:t>
            </a:r>
            <a:endParaRPr lang="en-US" altLang="ja-JP" sz="20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33" name="テキスト ボックス 132"/>
          <p:cNvSpPr txBox="1"/>
          <p:nvPr/>
        </p:nvSpPr>
        <p:spPr>
          <a:xfrm>
            <a:off x="8472860" y="6179584"/>
            <a:ext cx="2068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smtClean="0">
                <a:solidFill>
                  <a:srgbClr val="000000"/>
                </a:solidFill>
                <a:latin typeface="Arial"/>
                <a:cs typeface="Arial"/>
              </a:rPr>
              <a:t>p14161, p7142</a:t>
            </a:r>
            <a:endParaRPr lang="en-US" altLang="ja-JP" sz="20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155869" y="6138089"/>
            <a:ext cx="1955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smtClean="0">
                <a:latin typeface="Arial"/>
                <a:cs typeface="Arial"/>
              </a:rPr>
              <a:t>Others</a:t>
            </a:r>
            <a:endParaRPr lang="en-US" altLang="ja-JP" sz="2000" dirty="0" smtClean="0">
              <a:latin typeface="Arial"/>
              <a:cs typeface="Arial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8472860" y="6460113"/>
            <a:ext cx="17524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000000"/>
                </a:solidFill>
                <a:latin typeface="Arial"/>
                <a:cs typeface="Arial"/>
              </a:rPr>
              <a:t>p14594, p199</a:t>
            </a:r>
            <a:endParaRPr lang="en-US" altLang="ja-JP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5422327" y="6391983"/>
            <a:ext cx="1893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solidFill>
                  <a:srgbClr val="000000"/>
                </a:solidFill>
                <a:latin typeface="Arial"/>
                <a:cs typeface="Arial"/>
              </a:rPr>
              <a:t>p39,     p179</a:t>
            </a: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2611918" y="2521098"/>
            <a:ext cx="8624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p166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2146169" y="3231498"/>
            <a:ext cx="18962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Arial"/>
                <a:cs typeface="Arial"/>
              </a:rPr>
              <a:t>p1004, p12760</a:t>
            </a: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2611918" y="2758508"/>
            <a:ext cx="8624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000090"/>
                </a:solidFill>
                <a:latin typeface="Arial"/>
                <a:cs typeface="Arial"/>
              </a:rPr>
              <a:t>p571</a:t>
            </a: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4210336" y="2758508"/>
            <a:ext cx="8624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000090"/>
                </a:solidFill>
                <a:latin typeface="Arial"/>
                <a:cs typeface="Arial"/>
              </a:rPr>
              <a:t>p571</a:t>
            </a: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4210333" y="3611262"/>
            <a:ext cx="1082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31859C"/>
                </a:solidFill>
                <a:latin typeface="Arial"/>
                <a:cs typeface="Arial"/>
              </a:rPr>
              <a:t>p14309</a:t>
            </a: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7395180" y="3567108"/>
            <a:ext cx="1082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31859C"/>
                </a:solidFill>
                <a:latin typeface="Arial"/>
                <a:cs typeface="Arial"/>
              </a:rPr>
              <a:t>p14309</a:t>
            </a: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181841" y="5530660"/>
            <a:ext cx="1679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latin typeface="Arial"/>
                <a:cs typeface="Arial"/>
              </a:rPr>
              <a:t>Protein V</a:t>
            </a:r>
          </a:p>
          <a:p>
            <a:r>
              <a:rPr lang="en-US" altLang="ja-JP" sz="2000" dirty="0" smtClean="0">
                <a:latin typeface="Arial"/>
                <a:cs typeface="Arial"/>
              </a:rPr>
              <a:t>Fragments</a:t>
            </a: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2559714" y="5539665"/>
            <a:ext cx="9146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smtClean="0">
                <a:solidFill>
                  <a:srgbClr val="000000"/>
                </a:solidFill>
                <a:latin typeface="Arial"/>
                <a:cs typeface="Arial"/>
              </a:rPr>
              <a:t>p4581</a:t>
            </a:r>
            <a:endParaRPr lang="en-US" altLang="ja-JP" sz="20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9" name="角丸四角形 68"/>
          <p:cNvSpPr/>
          <p:nvPr/>
        </p:nvSpPr>
        <p:spPr>
          <a:xfrm>
            <a:off x="37356" y="5600402"/>
            <a:ext cx="10160475" cy="573754"/>
          </a:xfrm>
          <a:prstGeom prst="roundRect">
            <a:avLst/>
          </a:prstGeom>
          <a:noFill/>
          <a:ln>
            <a:solidFill>
              <a:srgbClr val="FF66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 dirty="0">
              <a:solidFill>
                <a:srgbClr val="008000"/>
              </a:solidFill>
            </a:endParaRP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2524278" y="3589546"/>
            <a:ext cx="1082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31859C"/>
                </a:solidFill>
                <a:latin typeface="Arial"/>
                <a:cs typeface="Arial"/>
              </a:rPr>
              <a:t>p14309</a:t>
            </a: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4253395" y="2289143"/>
            <a:ext cx="891655" cy="385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926" dirty="0">
                <a:solidFill>
                  <a:srgbClr val="000000"/>
                </a:solidFill>
                <a:latin typeface="Arial"/>
                <a:cs typeface="Arial"/>
              </a:rPr>
              <a:t>p479</a:t>
            </a:r>
          </a:p>
        </p:txBody>
      </p:sp>
      <p:sp>
        <p:nvSpPr>
          <p:cNvPr id="92" name="テキスト ボックス 91"/>
          <p:cNvSpPr txBox="1"/>
          <p:nvPr/>
        </p:nvSpPr>
        <p:spPr>
          <a:xfrm>
            <a:off x="2677334" y="2289143"/>
            <a:ext cx="891655" cy="385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926" dirty="0">
                <a:solidFill>
                  <a:srgbClr val="000000"/>
                </a:solidFill>
                <a:latin typeface="Arial"/>
                <a:cs typeface="Arial"/>
              </a:rPr>
              <a:t>p479</a:t>
            </a:r>
          </a:p>
        </p:txBody>
      </p:sp>
      <p:sp>
        <p:nvSpPr>
          <p:cNvPr id="93" name="正方形/長方形 92"/>
          <p:cNvSpPr/>
          <p:nvPr/>
        </p:nvSpPr>
        <p:spPr>
          <a:xfrm>
            <a:off x="9796215" y="6403945"/>
            <a:ext cx="3465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ja-JP" altLang="en-US" sz="2000" spc="-100" dirty="0" smtClean="0">
                <a:solidFill>
                  <a:prstClr val="black"/>
                </a:solidFill>
                <a:latin typeface="Arial"/>
                <a:cs typeface="Arial"/>
              </a:rPr>
              <a:t>７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2659201" y="2009626"/>
            <a:ext cx="8980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000" dirty="0">
                <a:solidFill>
                  <a:srgbClr val="3366FF"/>
                </a:solidFill>
                <a:latin typeface="Arial"/>
                <a:cs typeface="Arial"/>
              </a:rPr>
              <a:t>p4252</a:t>
            </a:r>
          </a:p>
        </p:txBody>
      </p:sp>
    </p:spTree>
    <p:extLst>
      <p:ext uri="{BB962C8B-B14F-4D97-AF65-F5344CB8AC3E}">
        <p14:creationId xmlns:p14="http://schemas.microsoft.com/office/powerpoint/2010/main" val="235735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-108783" y="-22026"/>
            <a:ext cx="105227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700" dirty="0" smtClean="0">
                <a:solidFill>
                  <a:prstClr val="black"/>
                </a:solidFill>
                <a:latin typeface="Arial"/>
                <a:cs typeface="Arial"/>
              </a:rPr>
              <a:t>Robust expressions</a:t>
            </a:r>
            <a:r>
              <a:rPr lang="ja-JP" altLang="en-US" sz="270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altLang="ja-JP" sz="2700" dirty="0" smtClean="0">
                <a:solidFill>
                  <a:prstClr val="black"/>
                </a:solidFill>
                <a:latin typeface="Arial"/>
                <a:cs typeface="Arial"/>
              </a:rPr>
              <a:t>of</a:t>
            </a:r>
            <a:r>
              <a:rPr lang="ja-JP" altLang="en-US" sz="270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altLang="ja-JP" sz="2700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lang="en-US" altLang="ja-JP" sz="2700" dirty="0" smtClean="0">
                <a:solidFill>
                  <a:prstClr val="black"/>
                </a:solidFill>
                <a:latin typeface="Arial"/>
                <a:cs typeface="Arial"/>
              </a:rPr>
              <a:t>rotein</a:t>
            </a:r>
            <a:r>
              <a:rPr lang="ja-JP" altLang="en-US" sz="270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altLang="ja-JP" sz="2700" dirty="0" smtClean="0">
                <a:solidFill>
                  <a:prstClr val="black"/>
                </a:solidFill>
                <a:latin typeface="Arial"/>
                <a:cs typeface="Arial"/>
              </a:rPr>
              <a:t>X, Y, and V</a:t>
            </a:r>
            <a:r>
              <a:rPr lang="ja-JP" altLang="en-US" sz="270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altLang="ja-JP" sz="2700" dirty="0" smtClean="0">
                <a:solidFill>
                  <a:prstClr val="black"/>
                </a:solidFill>
                <a:latin typeface="Arial"/>
                <a:cs typeface="Arial"/>
              </a:rPr>
              <a:t>in</a:t>
            </a:r>
            <a:r>
              <a:rPr lang="ja-JP" altLang="en-US" sz="270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altLang="ja-JP" sz="2700" dirty="0" smtClean="0">
                <a:solidFill>
                  <a:prstClr val="black"/>
                </a:solidFill>
                <a:latin typeface="Arial"/>
                <a:cs typeface="Arial"/>
              </a:rPr>
              <a:t>lung</a:t>
            </a:r>
            <a:r>
              <a:rPr lang="ja-JP" altLang="en-US" sz="270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altLang="ja-JP" sz="2700" dirty="0" smtClean="0">
                <a:solidFill>
                  <a:prstClr val="black"/>
                </a:solidFill>
                <a:latin typeface="Arial"/>
                <a:cs typeface="Arial"/>
              </a:rPr>
              <a:t>adenocarcinoma</a:t>
            </a:r>
            <a:endParaRPr lang="en-US" sz="27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600" y="3823729"/>
            <a:ext cx="1602958" cy="16000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376" y="2216083"/>
            <a:ext cx="1593634" cy="15957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58"/>
          <a:stretch/>
        </p:blipFill>
        <p:spPr bwMode="auto">
          <a:xfrm>
            <a:off x="1592042" y="2217704"/>
            <a:ext cx="1603263" cy="16071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7001" b="1422"/>
          <a:stretch/>
        </p:blipFill>
        <p:spPr bwMode="auto">
          <a:xfrm>
            <a:off x="3200988" y="2216083"/>
            <a:ext cx="1603262" cy="1603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96"/>
          <a:stretch/>
        </p:blipFill>
        <p:spPr bwMode="auto">
          <a:xfrm>
            <a:off x="1585327" y="3816867"/>
            <a:ext cx="1609615" cy="16026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994" y="3817321"/>
            <a:ext cx="1598755" cy="16027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テキスト ボックス 15"/>
          <p:cNvSpPr txBox="1"/>
          <p:nvPr/>
        </p:nvSpPr>
        <p:spPr>
          <a:xfrm rot="16200000">
            <a:off x="4351442" y="1691660"/>
            <a:ext cx="2148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Protein X/HPRT1</a:t>
            </a:r>
            <a:endParaRPr lang="ja-JP" altLang="en-US" sz="20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 rot="16200000">
            <a:off x="4353751" y="4725945"/>
            <a:ext cx="2143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Protein Y/HPRT1</a:t>
            </a:r>
            <a:endParaRPr lang="ja-JP" altLang="en-US" sz="20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8" name="直線コネクタ 17"/>
          <p:cNvCxnSpPr/>
          <p:nvPr/>
        </p:nvCxnSpPr>
        <p:spPr>
          <a:xfrm>
            <a:off x="6188329" y="848077"/>
            <a:ext cx="0" cy="18392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6044313" y="861648"/>
            <a:ext cx="14401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6046357" y="1776123"/>
            <a:ext cx="14401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5681522" y="204639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</a:rPr>
              <a:t>10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798540" y="250249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</a:rPr>
              <a:t>0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681522" y="67808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</a:rPr>
              <a:t>4</a:t>
            </a:r>
            <a:r>
              <a:rPr lang="en-US" altLang="ja-JP" dirty="0" smtClean="0">
                <a:solidFill>
                  <a:prstClr val="black"/>
                </a:solidFill>
              </a:rPr>
              <a:t>0</a:t>
            </a:r>
            <a:endParaRPr lang="ja-JP" altLang="en-US" dirty="0">
              <a:solidFill>
                <a:prstClr val="black"/>
              </a:solidFill>
            </a:endParaRPr>
          </a:p>
        </p:txBody>
      </p:sp>
      <p:cxnSp>
        <p:nvCxnSpPr>
          <p:cNvPr id="25" name="直線コネクタ 24"/>
          <p:cNvCxnSpPr/>
          <p:nvPr/>
        </p:nvCxnSpPr>
        <p:spPr>
          <a:xfrm>
            <a:off x="6254616" y="2687376"/>
            <a:ext cx="296613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5681522" y="159028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mtClean="0">
                <a:solidFill>
                  <a:prstClr val="black"/>
                </a:solidFill>
              </a:rPr>
              <a:t>20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681522" y="113418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</a:rPr>
              <a:t>30</a:t>
            </a:r>
            <a:endParaRPr lang="ja-JP" altLang="en-US" dirty="0">
              <a:solidFill>
                <a:prstClr val="black"/>
              </a:solidFill>
            </a:endParaRPr>
          </a:p>
        </p:txBody>
      </p:sp>
      <p:cxnSp>
        <p:nvCxnSpPr>
          <p:cNvPr id="28" name="直線コネクタ 27"/>
          <p:cNvCxnSpPr/>
          <p:nvPr/>
        </p:nvCxnSpPr>
        <p:spPr>
          <a:xfrm>
            <a:off x="6044313" y="1320604"/>
            <a:ext cx="14401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>
            <a:off x="6061670" y="2687160"/>
            <a:ext cx="14401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>
            <a:off x="6051882" y="2231641"/>
            <a:ext cx="14401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正方形/長方形 35"/>
          <p:cNvSpPr/>
          <p:nvPr/>
        </p:nvSpPr>
        <p:spPr>
          <a:xfrm>
            <a:off x="6374284" y="2616160"/>
            <a:ext cx="504929" cy="60436"/>
          </a:xfrm>
          <a:prstGeom prst="rect">
            <a:avLst/>
          </a:prstGeom>
          <a:solidFill>
            <a:srgbClr val="0432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000">
              <a:solidFill>
                <a:prstClr val="white"/>
              </a:solidFill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7480234" y="2598241"/>
            <a:ext cx="504929" cy="78355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000">
              <a:solidFill>
                <a:prstClr val="white"/>
              </a:solidFill>
            </a:endParaRPr>
          </a:p>
        </p:txBody>
      </p:sp>
      <p:cxnSp>
        <p:nvCxnSpPr>
          <p:cNvPr id="39" name="直線コネクタ 38"/>
          <p:cNvCxnSpPr/>
          <p:nvPr/>
        </p:nvCxnSpPr>
        <p:spPr>
          <a:xfrm>
            <a:off x="8995822" y="1219866"/>
            <a:ext cx="14401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/>
        </p:nvCxnSpPr>
        <p:spPr>
          <a:xfrm>
            <a:off x="9067830" y="1219866"/>
            <a:ext cx="0" cy="55625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正方形/長方形 40"/>
          <p:cNvSpPr/>
          <p:nvPr/>
        </p:nvSpPr>
        <p:spPr>
          <a:xfrm>
            <a:off x="8815366" y="1665773"/>
            <a:ext cx="504929" cy="1010823"/>
          </a:xfrm>
          <a:prstGeom prst="rect">
            <a:avLst/>
          </a:prstGeom>
          <a:solidFill>
            <a:srgbClr val="FF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43" name="直線コネクタ 42"/>
          <p:cNvCxnSpPr/>
          <p:nvPr/>
        </p:nvCxnSpPr>
        <p:spPr>
          <a:xfrm>
            <a:off x="6237259" y="3974211"/>
            <a:ext cx="0" cy="18392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/>
          <p:nvPr/>
        </p:nvCxnSpPr>
        <p:spPr>
          <a:xfrm>
            <a:off x="6093243" y="3987782"/>
            <a:ext cx="14401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/>
          <p:cNvCxnSpPr/>
          <p:nvPr/>
        </p:nvCxnSpPr>
        <p:spPr>
          <a:xfrm>
            <a:off x="6095287" y="5083088"/>
            <a:ext cx="14401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/>
          <p:cNvSpPr txBox="1"/>
          <p:nvPr/>
        </p:nvSpPr>
        <p:spPr>
          <a:xfrm>
            <a:off x="5614343" y="489886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</a:rPr>
              <a:t>400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5848381" y="562862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</a:rPr>
              <a:t>0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5497324" y="380421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</a:rPr>
              <a:t>1000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5614343" y="5263747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</a:rPr>
              <a:t>200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5614343" y="4169098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</a:rPr>
              <a:t>800</a:t>
            </a:r>
            <a:endParaRPr lang="ja-JP" altLang="en-US" dirty="0">
              <a:solidFill>
                <a:prstClr val="black"/>
              </a:solidFill>
            </a:endParaRPr>
          </a:p>
        </p:txBody>
      </p:sp>
      <p:cxnSp>
        <p:nvCxnSpPr>
          <p:cNvPr id="52" name="直線コネクタ 51"/>
          <p:cNvCxnSpPr/>
          <p:nvPr/>
        </p:nvCxnSpPr>
        <p:spPr>
          <a:xfrm>
            <a:off x="6093243" y="4352884"/>
            <a:ext cx="14401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/>
          <p:cNvCxnSpPr/>
          <p:nvPr/>
        </p:nvCxnSpPr>
        <p:spPr>
          <a:xfrm>
            <a:off x="6110600" y="5813294"/>
            <a:ext cx="14401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/>
          <p:cNvCxnSpPr/>
          <p:nvPr/>
        </p:nvCxnSpPr>
        <p:spPr>
          <a:xfrm>
            <a:off x="6100812" y="5448190"/>
            <a:ext cx="14401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正方形/長方形 54"/>
          <p:cNvSpPr/>
          <p:nvPr/>
        </p:nvSpPr>
        <p:spPr>
          <a:xfrm>
            <a:off x="6421177" y="5777794"/>
            <a:ext cx="510363" cy="45719"/>
          </a:xfrm>
          <a:prstGeom prst="rect">
            <a:avLst/>
          </a:prstGeom>
          <a:solidFill>
            <a:srgbClr val="0432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000">
              <a:solidFill>
                <a:prstClr val="white"/>
              </a:solidFill>
            </a:endParaRPr>
          </a:p>
        </p:txBody>
      </p:sp>
      <p:sp>
        <p:nvSpPr>
          <p:cNvPr id="56" name="正方形/長方形 55"/>
          <p:cNvSpPr/>
          <p:nvPr/>
        </p:nvSpPr>
        <p:spPr>
          <a:xfrm>
            <a:off x="7588384" y="5777794"/>
            <a:ext cx="500198" cy="45719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000">
              <a:solidFill>
                <a:prstClr val="white"/>
              </a:solidFill>
            </a:endParaRPr>
          </a:p>
        </p:txBody>
      </p:sp>
      <p:cxnSp>
        <p:nvCxnSpPr>
          <p:cNvPr id="57" name="直線コネクタ 56"/>
          <p:cNvCxnSpPr/>
          <p:nvPr/>
        </p:nvCxnSpPr>
        <p:spPr>
          <a:xfrm>
            <a:off x="9044621" y="4107009"/>
            <a:ext cx="14401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/>
          <p:cNvCxnSpPr/>
          <p:nvPr/>
        </p:nvCxnSpPr>
        <p:spPr>
          <a:xfrm>
            <a:off x="9120158" y="4107912"/>
            <a:ext cx="0" cy="55625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正方形/長方形 58"/>
          <p:cNvSpPr/>
          <p:nvPr/>
        </p:nvSpPr>
        <p:spPr>
          <a:xfrm>
            <a:off x="8867693" y="4465108"/>
            <a:ext cx="504929" cy="1360908"/>
          </a:xfrm>
          <a:prstGeom prst="rect">
            <a:avLst/>
          </a:prstGeom>
          <a:solidFill>
            <a:srgbClr val="FF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5614343" y="4533981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</a:rPr>
              <a:t>6</a:t>
            </a:r>
            <a:r>
              <a:rPr lang="en-US" altLang="ja-JP" dirty="0" smtClean="0">
                <a:solidFill>
                  <a:prstClr val="black"/>
                </a:solidFill>
              </a:rPr>
              <a:t>00</a:t>
            </a:r>
            <a:endParaRPr lang="ja-JP" altLang="en-US" dirty="0">
              <a:solidFill>
                <a:prstClr val="black"/>
              </a:solidFill>
            </a:endParaRPr>
          </a:p>
        </p:txBody>
      </p:sp>
      <p:cxnSp>
        <p:nvCxnSpPr>
          <p:cNvPr id="61" name="直線コネクタ 60"/>
          <p:cNvCxnSpPr/>
          <p:nvPr/>
        </p:nvCxnSpPr>
        <p:spPr>
          <a:xfrm>
            <a:off x="6110600" y="4717986"/>
            <a:ext cx="14401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/>
          <p:cNvCxnSpPr/>
          <p:nvPr/>
        </p:nvCxnSpPr>
        <p:spPr>
          <a:xfrm>
            <a:off x="6239303" y="5813510"/>
            <a:ext cx="295678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テキスト ボックス 65"/>
          <p:cNvSpPr txBox="1"/>
          <p:nvPr/>
        </p:nvSpPr>
        <p:spPr>
          <a:xfrm>
            <a:off x="6181214" y="2760644"/>
            <a:ext cx="1178528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altLang="ja-JP" sz="24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Normal</a:t>
            </a:r>
          </a:p>
          <a:p>
            <a:pPr algn="ctr">
              <a:lnSpc>
                <a:spcPts val="2000"/>
              </a:lnSpc>
            </a:pPr>
            <a:r>
              <a:rPr lang="en-US" altLang="ja-JP" sz="24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Lung</a:t>
            </a:r>
            <a:endParaRPr lang="en-US" sz="24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7231998" y="2760644"/>
            <a:ext cx="1090362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altLang="ja-JP" sz="24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Lung</a:t>
            </a:r>
          </a:p>
          <a:p>
            <a:pPr algn="ctr">
              <a:lnSpc>
                <a:spcPts val="2000"/>
              </a:lnSpc>
            </a:pPr>
            <a:r>
              <a:rPr lang="en-US" sz="24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s</a:t>
            </a:r>
            <a:r>
              <a:rPr lang="en-US" sz="24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q. ca.</a:t>
            </a:r>
            <a:endParaRPr lang="en-US" sz="24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8269764" y="2760644"/>
            <a:ext cx="145264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altLang="ja-JP" sz="24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Lung</a:t>
            </a:r>
          </a:p>
          <a:p>
            <a:pPr algn="ctr">
              <a:lnSpc>
                <a:spcPts val="2000"/>
              </a:lnSpc>
            </a:pPr>
            <a:r>
              <a:rPr lang="en-US" sz="2400" dirty="0" err="1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adenoca</a:t>
            </a:r>
            <a:r>
              <a:rPr lang="en-US" sz="24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>
              <a:lnSpc>
                <a:spcPts val="2000"/>
              </a:lnSpc>
            </a:pPr>
            <a:r>
              <a:rPr lang="en-US" sz="24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(n = 19)</a:t>
            </a:r>
            <a:endParaRPr lang="en-US" sz="24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6164755" y="5882045"/>
            <a:ext cx="1178528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altLang="ja-JP" sz="24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Normal</a:t>
            </a:r>
          </a:p>
          <a:p>
            <a:pPr algn="ctr">
              <a:lnSpc>
                <a:spcPts val="2000"/>
              </a:lnSpc>
            </a:pPr>
            <a:r>
              <a:rPr lang="en-US" altLang="ja-JP" sz="24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Lung</a:t>
            </a:r>
            <a:endParaRPr lang="en-US" sz="24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7359742" y="5897257"/>
            <a:ext cx="1200334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altLang="ja-JP" sz="24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Lung</a:t>
            </a:r>
          </a:p>
          <a:p>
            <a:pPr algn="ctr">
              <a:lnSpc>
                <a:spcPts val="2000"/>
              </a:lnSpc>
            </a:pPr>
            <a:r>
              <a:rPr lang="en-US" sz="24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s</a:t>
            </a:r>
            <a:r>
              <a:rPr lang="en-US" sz="24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q. ca.</a:t>
            </a:r>
            <a:endParaRPr lang="en-US" sz="24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8433076" y="5893303"/>
            <a:ext cx="145264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altLang="ja-JP" sz="24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Lung</a:t>
            </a:r>
          </a:p>
          <a:p>
            <a:pPr algn="ctr">
              <a:lnSpc>
                <a:spcPts val="2000"/>
              </a:lnSpc>
            </a:pPr>
            <a:r>
              <a:rPr lang="en-US" sz="2400" dirty="0" err="1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adenoca</a:t>
            </a:r>
            <a:r>
              <a:rPr lang="en-US" sz="24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>
              <a:lnSpc>
                <a:spcPts val="2000"/>
              </a:lnSpc>
            </a:pPr>
            <a:r>
              <a:rPr lang="en-US" sz="24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(n = 19)</a:t>
            </a:r>
            <a:endParaRPr lang="en-US" sz="24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5" name="正方形/長方形 84"/>
          <p:cNvSpPr/>
          <p:nvPr/>
        </p:nvSpPr>
        <p:spPr>
          <a:xfrm>
            <a:off x="6811692" y="638930"/>
            <a:ext cx="2443298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solidFill>
                  <a:prstClr val="black"/>
                </a:solidFill>
                <a:latin typeface="Arial"/>
                <a:cs typeface="Arial"/>
              </a:rPr>
              <a:t>Protein</a:t>
            </a:r>
            <a:r>
              <a:rPr lang="ja-JP" altLang="en-US" sz="240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altLang="ja-JP" sz="2400" dirty="0" smtClean="0">
                <a:solidFill>
                  <a:prstClr val="black"/>
                </a:solidFill>
                <a:latin typeface="Arial"/>
                <a:cs typeface="Arial"/>
              </a:rPr>
              <a:t>X mRNA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  <p:sp>
        <p:nvSpPr>
          <p:cNvPr id="86" name="正方形/長方形 85"/>
          <p:cNvSpPr/>
          <p:nvPr/>
        </p:nvSpPr>
        <p:spPr>
          <a:xfrm>
            <a:off x="6788482" y="3603298"/>
            <a:ext cx="2432269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solidFill>
                  <a:prstClr val="black"/>
                </a:solidFill>
                <a:latin typeface="Arial"/>
                <a:cs typeface="Arial"/>
              </a:rPr>
              <a:t>Protein</a:t>
            </a:r>
            <a:r>
              <a:rPr lang="ja-JP" altLang="en-US" sz="240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altLang="ja-JP" sz="2400" dirty="0" smtClean="0">
                <a:solidFill>
                  <a:prstClr val="black"/>
                </a:solidFill>
                <a:latin typeface="Arial"/>
                <a:cs typeface="Arial"/>
              </a:rPr>
              <a:t>Y mRNA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950319" y="2305321"/>
            <a:ext cx="2870724" cy="387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2340"/>
              </a:lnSpc>
            </a:pPr>
            <a:r>
              <a:rPr lang="en-US" altLang="ja-JP" sz="2600" dirty="0" smtClean="0">
                <a:solidFill>
                  <a:prstClr val="black"/>
                </a:solidFill>
                <a:latin typeface="Arial"/>
                <a:cs typeface="Arial"/>
              </a:rPr>
              <a:t>Non-tumor tissue</a:t>
            </a:r>
            <a:r>
              <a:rPr lang="ja-JP" altLang="en-US" sz="2000" dirty="0" smtClean="0">
                <a:solidFill>
                  <a:prstClr val="black"/>
                </a:solidFill>
                <a:latin typeface="Arial"/>
                <a:cs typeface="Arial"/>
              </a:rPr>
              <a:t>　</a:t>
            </a:r>
            <a:endParaRPr lang="en-US" altLang="ja-JP" sz="2000" dirty="0" smtClean="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4" name="図形グループ 3"/>
          <p:cNvGrpSpPr/>
          <p:nvPr/>
        </p:nvGrpSpPr>
        <p:grpSpPr>
          <a:xfrm>
            <a:off x="74051" y="1679914"/>
            <a:ext cx="4635113" cy="2421297"/>
            <a:chOff x="1459851" y="1806914"/>
            <a:chExt cx="4635113" cy="2421297"/>
          </a:xfrm>
        </p:grpSpPr>
        <p:sp>
          <p:nvSpPr>
            <p:cNvPr id="12" name="正方形/長方形 11"/>
            <p:cNvSpPr/>
            <p:nvPr/>
          </p:nvSpPr>
          <p:spPr>
            <a:xfrm>
              <a:off x="1459851" y="1806916"/>
              <a:ext cx="145103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400" dirty="0" smtClean="0">
                  <a:solidFill>
                    <a:prstClr val="black"/>
                  </a:solidFill>
                  <a:latin typeface="Arial"/>
                  <a:cs typeface="Arial"/>
                </a:rPr>
                <a:t>Protein</a:t>
              </a:r>
              <a:r>
                <a:rPr lang="ja-JP" altLang="en-US" sz="2400" dirty="0" smtClean="0">
                  <a:solidFill>
                    <a:prstClr val="black"/>
                  </a:solidFill>
                  <a:latin typeface="Arial"/>
                  <a:cs typeface="Arial"/>
                </a:rPr>
                <a:t> </a:t>
              </a:r>
              <a:r>
                <a:rPr lang="en-US" altLang="ja-JP" sz="2400" dirty="0">
                  <a:solidFill>
                    <a:prstClr val="black"/>
                  </a:solidFill>
                  <a:latin typeface="Arial"/>
                  <a:cs typeface="Arial"/>
                </a:rPr>
                <a:t>X</a:t>
              </a:r>
              <a:endParaRPr lang="ja-JP" alt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32" name="正方形/長方形 31"/>
            <p:cNvSpPr/>
            <p:nvPr/>
          </p:nvSpPr>
          <p:spPr>
            <a:xfrm>
              <a:off x="3022021" y="1820362"/>
              <a:ext cx="144546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400" dirty="0" smtClean="0">
                  <a:solidFill>
                    <a:prstClr val="black"/>
                  </a:solidFill>
                  <a:latin typeface="Arial"/>
                  <a:cs typeface="Arial"/>
                </a:rPr>
                <a:t>Protein</a:t>
              </a:r>
              <a:r>
                <a:rPr lang="ja-JP" altLang="en-US" sz="2400" dirty="0" smtClean="0">
                  <a:solidFill>
                    <a:prstClr val="black"/>
                  </a:solidFill>
                  <a:latin typeface="Arial"/>
                  <a:cs typeface="Arial"/>
                </a:rPr>
                <a:t> </a:t>
              </a:r>
              <a:r>
                <a:rPr lang="en-US" altLang="ja-JP" sz="2400" dirty="0" smtClean="0">
                  <a:solidFill>
                    <a:prstClr val="black"/>
                  </a:solidFill>
                  <a:latin typeface="Arial"/>
                  <a:cs typeface="Arial"/>
                </a:rPr>
                <a:t>Y</a:t>
              </a:r>
              <a:endParaRPr lang="ja-JP" alt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33" name="正方形/長方形 32"/>
            <p:cNvSpPr/>
            <p:nvPr/>
          </p:nvSpPr>
          <p:spPr>
            <a:xfrm>
              <a:off x="4643926" y="1806914"/>
              <a:ext cx="145103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400" dirty="0" smtClean="0">
                  <a:solidFill>
                    <a:prstClr val="black"/>
                  </a:solidFill>
                  <a:latin typeface="Arial"/>
                  <a:cs typeface="Arial"/>
                </a:rPr>
                <a:t>Protein</a:t>
              </a:r>
              <a:r>
                <a:rPr lang="ja-JP" altLang="en-US" sz="2400" dirty="0" smtClean="0">
                  <a:solidFill>
                    <a:prstClr val="black"/>
                  </a:solidFill>
                  <a:latin typeface="Arial"/>
                  <a:cs typeface="Arial"/>
                </a:rPr>
                <a:t> </a:t>
              </a:r>
              <a:r>
                <a:rPr lang="en-US" altLang="ja-JP" sz="2400" dirty="0" smtClean="0">
                  <a:solidFill>
                    <a:prstClr val="black"/>
                  </a:solidFill>
                  <a:latin typeface="Arial"/>
                  <a:cs typeface="Arial"/>
                </a:rPr>
                <a:t>V</a:t>
              </a:r>
              <a:endParaRPr lang="ja-JP" alt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2276905" y="3860555"/>
              <a:ext cx="2311210" cy="3676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>
                <a:lnSpc>
                  <a:spcPts val="2340"/>
                </a:lnSpc>
              </a:pPr>
              <a:r>
                <a:rPr lang="en-US" altLang="ja-JP" sz="2400" dirty="0" smtClean="0">
                  <a:solidFill>
                    <a:prstClr val="black"/>
                  </a:solidFill>
                  <a:latin typeface="Arial"/>
                  <a:cs typeface="Arial"/>
                </a:rPr>
                <a:t>Lung </a:t>
              </a:r>
              <a:r>
                <a:rPr lang="en-US" altLang="ja-JP" sz="2400" dirty="0" err="1" smtClean="0">
                  <a:solidFill>
                    <a:prstClr val="black"/>
                  </a:solidFill>
                  <a:latin typeface="Arial"/>
                  <a:cs typeface="Arial"/>
                </a:rPr>
                <a:t>adenoca</a:t>
              </a:r>
              <a:r>
                <a:rPr lang="en-US" altLang="ja-JP" sz="2400" dirty="0">
                  <a:solidFill>
                    <a:prstClr val="black"/>
                  </a:solidFill>
                  <a:latin typeface="Arial"/>
                  <a:cs typeface="Arial"/>
                </a:rPr>
                <a:t>.</a:t>
              </a:r>
              <a:endParaRPr lang="en-US" sz="2400" dirty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</p:grpSp>
      <p:sp>
        <p:nvSpPr>
          <p:cNvPr id="63" name="正方形/長方形 62"/>
          <p:cNvSpPr/>
          <p:nvPr/>
        </p:nvSpPr>
        <p:spPr>
          <a:xfrm>
            <a:off x="9796215" y="6530945"/>
            <a:ext cx="5084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ja-JP" altLang="en-US" sz="2000" spc="-100" dirty="0" smtClean="0">
                <a:solidFill>
                  <a:prstClr val="black"/>
                </a:solidFill>
                <a:latin typeface="Arial"/>
                <a:cs typeface="Arial"/>
              </a:rPr>
              <a:t>１１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84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テキスト ボックス 34"/>
          <p:cNvSpPr txBox="1"/>
          <p:nvPr/>
        </p:nvSpPr>
        <p:spPr>
          <a:xfrm>
            <a:off x="307267" y="35331"/>
            <a:ext cx="11289332" cy="510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40"/>
              </a:lnSpc>
            </a:pPr>
            <a:r>
              <a:rPr lang="en-US" altLang="ja-JP" sz="2600" spc="-120" dirty="0" smtClean="0">
                <a:solidFill>
                  <a:prstClr val="black"/>
                </a:solidFill>
                <a:latin typeface="Arial"/>
                <a:cs typeface="Arial"/>
              </a:rPr>
              <a:t>Expression</a:t>
            </a:r>
            <a:r>
              <a:rPr lang="ja-JP" altLang="en-US" sz="2600" spc="-12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altLang="ja-JP" sz="2600" spc="-120" dirty="0" smtClean="0">
                <a:solidFill>
                  <a:prstClr val="black"/>
                </a:solidFill>
                <a:latin typeface="Arial"/>
                <a:cs typeface="Arial"/>
              </a:rPr>
              <a:t>of</a:t>
            </a:r>
            <a:r>
              <a:rPr lang="ja-JP" altLang="en-US" sz="2600" spc="-12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altLang="ja-JP" sz="2600" spc="-120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lang="en-US" altLang="ja-JP" sz="2600" spc="-120" dirty="0" smtClean="0">
                <a:solidFill>
                  <a:prstClr val="black"/>
                </a:solidFill>
                <a:latin typeface="Arial"/>
                <a:cs typeface="Arial"/>
              </a:rPr>
              <a:t>rotein</a:t>
            </a:r>
            <a:r>
              <a:rPr lang="ja-JP" altLang="en-US" sz="2600" spc="-12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altLang="ja-JP" sz="2600" spc="-120" dirty="0" smtClean="0">
                <a:solidFill>
                  <a:prstClr val="black"/>
                </a:solidFill>
                <a:latin typeface="Arial"/>
                <a:cs typeface="Arial"/>
              </a:rPr>
              <a:t>X and its fragment</a:t>
            </a:r>
            <a:r>
              <a:rPr lang="ja-JP" altLang="en-US" sz="2600" spc="-12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altLang="ja-JP" sz="2600" spc="-120" dirty="0" smtClean="0">
                <a:solidFill>
                  <a:prstClr val="black"/>
                </a:solidFill>
                <a:latin typeface="Arial"/>
                <a:cs typeface="Arial"/>
              </a:rPr>
              <a:t>p4252</a:t>
            </a:r>
            <a:r>
              <a:rPr lang="ja-JP" altLang="en-US" sz="2600" spc="-12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altLang="ja-JP" sz="2600" spc="-120" dirty="0" smtClean="0">
                <a:solidFill>
                  <a:prstClr val="black"/>
                </a:solidFill>
                <a:latin typeface="Arial"/>
                <a:cs typeface="Arial"/>
              </a:rPr>
              <a:t>in</a:t>
            </a:r>
            <a:r>
              <a:rPr lang="ja-JP" altLang="en-US" sz="2600" spc="-12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altLang="ja-JP" sz="2600" spc="-120" dirty="0" smtClean="0">
                <a:solidFill>
                  <a:prstClr val="black"/>
                </a:solidFill>
                <a:latin typeface="Arial"/>
                <a:cs typeface="Arial"/>
              </a:rPr>
              <a:t>lung</a:t>
            </a:r>
            <a:r>
              <a:rPr lang="en-US" altLang="en-US" sz="2600" spc="-1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altLang="ja-JP" sz="2600" spc="-120" dirty="0" smtClean="0">
                <a:solidFill>
                  <a:prstClr val="black"/>
                </a:solidFill>
                <a:latin typeface="Arial"/>
                <a:cs typeface="Arial"/>
              </a:rPr>
              <a:t>adenocarcinoma</a:t>
            </a:r>
            <a:endParaRPr lang="en-US" sz="2600" spc="-12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6" name="図形グループ 5"/>
          <p:cNvGrpSpPr/>
          <p:nvPr/>
        </p:nvGrpSpPr>
        <p:grpSpPr>
          <a:xfrm>
            <a:off x="-3605" y="3335663"/>
            <a:ext cx="7304248" cy="2688613"/>
            <a:chOff x="-3605" y="3335661"/>
            <a:chExt cx="7304248" cy="2688613"/>
          </a:xfrm>
        </p:grpSpPr>
        <p:sp>
          <p:nvSpPr>
            <p:cNvPr id="11" name="テキスト ボックス 10"/>
            <p:cNvSpPr txBox="1"/>
            <p:nvPr/>
          </p:nvSpPr>
          <p:spPr>
            <a:xfrm>
              <a:off x="2762468" y="4088565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200" dirty="0" smtClean="0">
                  <a:solidFill>
                    <a:prstClr val="black"/>
                  </a:solidFill>
                  <a:latin typeface="ＭＳ Ｐゴシック" charset="-128"/>
                </a:rPr>
                <a:t>①</a:t>
              </a:r>
              <a:endParaRPr lang="en-US" altLang="ja-JP" sz="2200" dirty="0" smtClean="0">
                <a:solidFill>
                  <a:prstClr val="black"/>
                </a:solidFill>
                <a:latin typeface="ＭＳ Ｐゴシック" charset="-128"/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3420278" y="4088565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200" dirty="0">
                  <a:solidFill>
                    <a:prstClr val="black"/>
                  </a:solidFill>
                  <a:latin typeface="ＭＳ Ｐゴシック" charset="-128"/>
                </a:rPr>
                <a:t>②</a:t>
              </a:r>
              <a:endParaRPr lang="en-US" altLang="ja-JP" sz="2200" dirty="0" smtClean="0">
                <a:solidFill>
                  <a:prstClr val="black"/>
                </a:solidFill>
                <a:latin typeface="ＭＳ Ｐゴシック" charset="-128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4078092" y="4088565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200" dirty="0" smtClean="0">
                  <a:solidFill>
                    <a:prstClr val="black"/>
                  </a:solidFill>
                  <a:latin typeface="ＭＳ Ｐゴシック" charset="-128"/>
                </a:rPr>
                <a:t>③</a:t>
              </a:r>
              <a:endParaRPr lang="en-US" altLang="ja-JP" sz="2200" dirty="0" smtClean="0">
                <a:solidFill>
                  <a:prstClr val="black"/>
                </a:solidFill>
                <a:latin typeface="ＭＳ Ｐゴシック" charset="-128"/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4735907" y="4088565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200" dirty="0">
                  <a:solidFill>
                    <a:prstClr val="black"/>
                  </a:solidFill>
                  <a:latin typeface="ＭＳ Ｐゴシック" charset="-128"/>
                </a:rPr>
                <a:t>④</a:t>
              </a:r>
              <a:endParaRPr lang="en-US" altLang="ja-JP" sz="2200" dirty="0" smtClean="0">
                <a:solidFill>
                  <a:prstClr val="black"/>
                </a:solidFill>
                <a:latin typeface="ＭＳ Ｐゴシック" charset="-128"/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5393719" y="4088565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200" dirty="0" smtClean="0">
                  <a:solidFill>
                    <a:prstClr val="black"/>
                  </a:solidFill>
                  <a:latin typeface="ＭＳ Ｐゴシック" charset="-128"/>
                </a:rPr>
                <a:t>⑤</a:t>
              </a:r>
              <a:endParaRPr lang="en-US" altLang="ja-JP" sz="2200" dirty="0" smtClean="0">
                <a:solidFill>
                  <a:prstClr val="black"/>
                </a:solidFill>
                <a:latin typeface="ＭＳ Ｐゴシック" charset="-128"/>
              </a:endParaRP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6051536" y="4088565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200" dirty="0">
                  <a:solidFill>
                    <a:prstClr val="black"/>
                  </a:solidFill>
                  <a:latin typeface="ＭＳ Ｐゴシック" charset="-128"/>
                </a:rPr>
                <a:t>⑥</a:t>
              </a:r>
              <a:endParaRPr lang="en-US" altLang="ja-JP" sz="2200" dirty="0" smtClean="0">
                <a:solidFill>
                  <a:prstClr val="black"/>
                </a:solidFill>
                <a:latin typeface="ＭＳ Ｐゴシック" charset="-128"/>
              </a:endParaRP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6709346" y="4088565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200" dirty="0" smtClean="0">
                  <a:solidFill>
                    <a:prstClr val="black"/>
                  </a:solidFill>
                  <a:latin typeface="ＭＳ Ｐゴシック" charset="-128"/>
                </a:rPr>
                <a:t>⑦</a:t>
              </a:r>
              <a:endParaRPr lang="en-US" altLang="ja-JP" sz="2200" dirty="0" smtClean="0">
                <a:solidFill>
                  <a:prstClr val="black"/>
                </a:solidFill>
                <a:latin typeface="ＭＳ Ｐゴシック" charset="-128"/>
              </a:endParaRPr>
            </a:p>
          </p:txBody>
        </p:sp>
        <p:pic>
          <p:nvPicPr>
            <p:cNvPr id="13" name="図 1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74" t="84630" r="45361" b="10488"/>
            <a:stretch/>
          </p:blipFill>
          <p:spPr>
            <a:xfrm>
              <a:off x="2512651" y="5201605"/>
              <a:ext cx="4787989" cy="813540"/>
            </a:xfrm>
            <a:prstGeom prst="rect">
              <a:avLst/>
            </a:prstGeom>
          </p:spPr>
        </p:pic>
        <p:pic>
          <p:nvPicPr>
            <p:cNvPr id="14" name="図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19" t="74622" r="50860" b="21692"/>
            <a:stretch/>
          </p:blipFill>
          <p:spPr>
            <a:xfrm>
              <a:off x="2520636" y="4525504"/>
              <a:ext cx="4780007" cy="723048"/>
            </a:xfrm>
            <a:prstGeom prst="rect">
              <a:avLst/>
            </a:prstGeom>
          </p:spPr>
        </p:pic>
        <p:sp>
          <p:nvSpPr>
            <p:cNvPr id="4" name="正方形/長方形 3"/>
            <p:cNvSpPr/>
            <p:nvPr/>
          </p:nvSpPr>
          <p:spPr>
            <a:xfrm>
              <a:off x="2512648" y="4525521"/>
              <a:ext cx="4787988" cy="68162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2506240" y="5206493"/>
              <a:ext cx="4794396" cy="80865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7" name="直線コネクタ 6"/>
            <p:cNvCxnSpPr/>
            <p:nvPr/>
          </p:nvCxnSpPr>
          <p:spPr>
            <a:xfrm>
              <a:off x="2520625" y="4108750"/>
              <a:ext cx="200218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テキスト ボックス 28"/>
            <p:cNvSpPr txBox="1"/>
            <p:nvPr/>
          </p:nvSpPr>
          <p:spPr>
            <a:xfrm>
              <a:off x="2520634" y="3335665"/>
              <a:ext cx="2002181" cy="6822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340"/>
                </a:lnSpc>
              </a:pPr>
              <a:r>
                <a:rPr lang="en-US" altLang="ja-JP" sz="2400" dirty="0" smtClean="0">
                  <a:solidFill>
                    <a:prstClr val="black"/>
                  </a:solidFill>
                  <a:latin typeface="Arial"/>
                  <a:cs typeface="Arial"/>
                </a:rPr>
                <a:t>Healthy</a:t>
              </a:r>
            </a:p>
            <a:p>
              <a:pPr algn="ctr">
                <a:lnSpc>
                  <a:spcPts val="2340"/>
                </a:lnSpc>
              </a:pPr>
              <a:r>
                <a:rPr lang="en-US" altLang="ja-JP" sz="2400" dirty="0" smtClean="0">
                  <a:solidFill>
                    <a:prstClr val="black"/>
                  </a:solidFill>
                  <a:latin typeface="Arial"/>
                  <a:cs typeface="Arial"/>
                </a:rPr>
                <a:t>controls</a:t>
              </a:r>
            </a:p>
          </p:txBody>
        </p:sp>
        <p:cxnSp>
          <p:nvCxnSpPr>
            <p:cNvPr id="30" name="直線コネクタ 29"/>
            <p:cNvCxnSpPr/>
            <p:nvPr/>
          </p:nvCxnSpPr>
          <p:spPr>
            <a:xfrm>
              <a:off x="4603235" y="4108750"/>
              <a:ext cx="269739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テキスト ボックス 30"/>
            <p:cNvSpPr txBox="1"/>
            <p:nvPr/>
          </p:nvSpPr>
          <p:spPr>
            <a:xfrm>
              <a:off x="4612369" y="3335661"/>
              <a:ext cx="2688274" cy="6822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340"/>
                </a:lnSpc>
              </a:pPr>
              <a:r>
                <a:rPr lang="en-US" altLang="ja-JP" sz="2400" dirty="0" smtClean="0">
                  <a:solidFill>
                    <a:prstClr val="black"/>
                  </a:solidFill>
                  <a:latin typeface="Arial"/>
                  <a:cs typeface="Arial"/>
                </a:rPr>
                <a:t>Lung </a:t>
              </a:r>
            </a:p>
            <a:p>
              <a:pPr algn="ctr">
                <a:lnSpc>
                  <a:spcPts val="2340"/>
                </a:lnSpc>
              </a:pPr>
              <a:r>
                <a:rPr lang="en-US" altLang="ja-JP" sz="2400" dirty="0" smtClean="0">
                  <a:solidFill>
                    <a:prstClr val="black"/>
                  </a:solidFill>
                  <a:latin typeface="Arial"/>
                  <a:cs typeface="Arial"/>
                </a:rPr>
                <a:t>adenocarcinoma</a:t>
              </a: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-3605" y="4492222"/>
              <a:ext cx="169790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spc="-50" dirty="0" smtClean="0">
                  <a:solidFill>
                    <a:prstClr val="black"/>
                  </a:solidFill>
                  <a:latin typeface="Arial"/>
                  <a:cs typeface="Arial"/>
                </a:rPr>
                <a:t>Anti-Protein X</a:t>
              </a:r>
            </a:p>
            <a:p>
              <a:pPr algn="ctr"/>
              <a:r>
                <a:rPr lang="en-US" altLang="ja-JP" sz="2000" spc="-50" dirty="0" smtClean="0">
                  <a:solidFill>
                    <a:prstClr val="black"/>
                  </a:solidFill>
                  <a:latin typeface="Arial"/>
                  <a:cs typeface="Arial"/>
                </a:rPr>
                <a:t>C-terminus</a:t>
              </a:r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-3605" y="5316388"/>
              <a:ext cx="169790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spc="-50" dirty="0" smtClean="0">
                  <a:solidFill>
                    <a:prstClr val="black"/>
                  </a:solidFill>
                  <a:latin typeface="Arial"/>
                  <a:cs typeface="Arial"/>
                </a:rPr>
                <a:t>Anti-Protein X</a:t>
              </a:r>
            </a:p>
            <a:p>
              <a:r>
                <a:rPr lang="en-US" altLang="ja-JP" sz="2000" spc="-50" dirty="0" smtClean="0">
                  <a:solidFill>
                    <a:prstClr val="black"/>
                  </a:solidFill>
                  <a:latin typeface="Arial"/>
                  <a:cs typeface="Arial"/>
                </a:rPr>
                <a:t>    p4252</a:t>
              </a:r>
            </a:p>
          </p:txBody>
        </p:sp>
        <p:sp>
          <p:nvSpPr>
            <p:cNvPr id="9" name="角丸四角形 8"/>
            <p:cNvSpPr/>
            <p:nvPr/>
          </p:nvSpPr>
          <p:spPr>
            <a:xfrm>
              <a:off x="120627" y="3576165"/>
              <a:ext cx="1342061" cy="51239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800" dirty="0">
                  <a:solidFill>
                    <a:prstClr val="black"/>
                  </a:solidFill>
                  <a:latin typeface="ＭＳ Ｐゴシック"/>
                </a:rPr>
                <a:t>Urine </a:t>
              </a:r>
              <a:endParaRPr lang="en-US" altLang="ja-JP" sz="2800" dirty="0">
                <a:solidFill>
                  <a:prstClr val="black"/>
                </a:solidFill>
              </a:endParaRPr>
            </a:p>
          </p:txBody>
        </p:sp>
        <p:sp>
          <p:nvSpPr>
            <p:cNvPr id="39" name="右矢印 38"/>
            <p:cNvSpPr/>
            <p:nvPr/>
          </p:nvSpPr>
          <p:spPr>
            <a:xfrm>
              <a:off x="2255587" y="5689280"/>
              <a:ext cx="215997" cy="190080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テキスト ボックス 40"/>
            <p:cNvSpPr txBox="1"/>
            <p:nvPr/>
          </p:nvSpPr>
          <p:spPr>
            <a:xfrm>
              <a:off x="1531025" y="5599469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solidFill>
                    <a:prstClr val="black"/>
                  </a:solidFill>
                  <a:latin typeface="Arial"/>
                  <a:cs typeface="Arial"/>
                </a:rPr>
                <a:t>25 </a:t>
              </a:r>
              <a:r>
                <a:rPr lang="en-US" altLang="ja-JP" dirty="0" err="1" smtClean="0">
                  <a:solidFill>
                    <a:prstClr val="black"/>
                  </a:solidFill>
                  <a:latin typeface="Arial"/>
                  <a:cs typeface="Arial"/>
                </a:rPr>
                <a:t>kD</a:t>
              </a:r>
              <a:endParaRPr lang="en-US" altLang="ja-JP" dirty="0" smtClean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sp>
          <p:nvSpPr>
            <p:cNvPr id="46" name="右矢印 45"/>
            <p:cNvSpPr/>
            <p:nvPr/>
          </p:nvSpPr>
          <p:spPr>
            <a:xfrm>
              <a:off x="2255587" y="4840304"/>
              <a:ext cx="215997" cy="190080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テキスト ボックス 46"/>
            <p:cNvSpPr txBox="1"/>
            <p:nvPr/>
          </p:nvSpPr>
          <p:spPr>
            <a:xfrm>
              <a:off x="1531025" y="4742352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solidFill>
                    <a:prstClr val="black"/>
                  </a:solidFill>
                  <a:latin typeface="Arial"/>
                  <a:cs typeface="Arial"/>
                </a:rPr>
                <a:t>70 </a:t>
              </a:r>
              <a:r>
                <a:rPr lang="en-US" altLang="ja-JP" dirty="0" err="1" smtClean="0">
                  <a:solidFill>
                    <a:prstClr val="black"/>
                  </a:solidFill>
                  <a:latin typeface="Arial"/>
                  <a:cs typeface="Arial"/>
                </a:rPr>
                <a:t>kD</a:t>
              </a:r>
              <a:endParaRPr lang="en-US" altLang="ja-JP" dirty="0" smtClean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</p:grpSp>
      <p:cxnSp>
        <p:nvCxnSpPr>
          <p:cNvPr id="38" name="直線コネクタ 37"/>
          <p:cNvCxnSpPr/>
          <p:nvPr/>
        </p:nvCxnSpPr>
        <p:spPr>
          <a:xfrm>
            <a:off x="849500" y="1057846"/>
            <a:ext cx="1822500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/>
          <p:cNvCxnSpPr/>
          <p:nvPr/>
        </p:nvCxnSpPr>
        <p:spPr>
          <a:xfrm>
            <a:off x="2716709" y="1057846"/>
            <a:ext cx="1863000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テキスト ボックス 43"/>
          <p:cNvSpPr txBox="1"/>
          <p:nvPr/>
        </p:nvSpPr>
        <p:spPr>
          <a:xfrm>
            <a:off x="1040000" y="570250"/>
            <a:ext cx="151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Domain A</a:t>
            </a:r>
            <a:endParaRPr lang="en-US"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2831009" y="570250"/>
            <a:ext cx="1535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Domain B</a:t>
            </a:r>
            <a:endParaRPr lang="en-US"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cxnSp>
        <p:nvCxnSpPr>
          <p:cNvPr id="48" name="直線コネクタ 47"/>
          <p:cNvCxnSpPr/>
          <p:nvPr/>
        </p:nvCxnSpPr>
        <p:spPr>
          <a:xfrm>
            <a:off x="4614823" y="1057846"/>
            <a:ext cx="486000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テキスト ボックス 50"/>
          <p:cNvSpPr txBox="1"/>
          <p:nvPr/>
        </p:nvSpPr>
        <p:spPr>
          <a:xfrm>
            <a:off x="6332208" y="557550"/>
            <a:ext cx="1552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Domain C</a:t>
            </a:r>
          </a:p>
        </p:txBody>
      </p:sp>
      <p:cxnSp>
        <p:nvCxnSpPr>
          <p:cNvPr id="66" name="直線コネクタ 65"/>
          <p:cNvCxnSpPr/>
          <p:nvPr/>
        </p:nvCxnSpPr>
        <p:spPr>
          <a:xfrm>
            <a:off x="6759598" y="1252225"/>
            <a:ext cx="691287" cy="1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テキスト ボックス 66"/>
          <p:cNvSpPr txBox="1"/>
          <p:nvPr/>
        </p:nvSpPr>
        <p:spPr>
          <a:xfrm>
            <a:off x="5781478" y="1021393"/>
            <a:ext cx="976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pc="-100" dirty="0" smtClean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lang="en-US" altLang="ja-JP" sz="2400" spc="-100" dirty="0" smtClean="0">
                <a:solidFill>
                  <a:prstClr val="black"/>
                </a:solidFill>
                <a:latin typeface="Arial"/>
                <a:cs typeface="Arial"/>
              </a:rPr>
              <a:t>4252</a:t>
            </a:r>
            <a:endParaRPr lang="en-US" sz="2400" spc="-1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20" name="図形グループ 19"/>
          <p:cNvGrpSpPr/>
          <p:nvPr/>
        </p:nvGrpSpPr>
        <p:grpSpPr>
          <a:xfrm>
            <a:off x="6518330" y="2341838"/>
            <a:ext cx="4249502" cy="4628142"/>
            <a:chOff x="6518330" y="2214836"/>
            <a:chExt cx="4249502" cy="4628142"/>
          </a:xfrm>
        </p:grpSpPr>
        <p:sp>
          <p:nvSpPr>
            <p:cNvPr id="42" name="テキスト ボックス 41"/>
            <p:cNvSpPr txBox="1"/>
            <p:nvPr/>
          </p:nvSpPr>
          <p:spPr>
            <a:xfrm>
              <a:off x="6518330" y="2214836"/>
              <a:ext cx="4249502" cy="1054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460"/>
                </a:lnSpc>
              </a:pPr>
              <a:r>
                <a:rPr lang="en-US" altLang="ja-JP" sz="2300" dirty="0" smtClean="0">
                  <a:solidFill>
                    <a:prstClr val="black"/>
                  </a:solidFill>
                  <a:latin typeface="Arial"/>
                  <a:cs typeface="Arial"/>
                </a:rPr>
                <a:t>Protein X p4252- </a:t>
              </a:r>
              <a:r>
                <a:rPr lang="en-US" altLang="ja-JP" sz="2300" dirty="0" err="1" smtClean="0">
                  <a:solidFill>
                    <a:prstClr val="black"/>
                  </a:solidFill>
                  <a:latin typeface="Arial"/>
                  <a:cs typeface="Arial"/>
                </a:rPr>
                <a:t>immunoreactivity</a:t>
              </a:r>
              <a:r>
                <a:rPr lang="en-US" altLang="ja-JP" sz="2300" dirty="0" smtClean="0">
                  <a:solidFill>
                    <a:prstClr val="black"/>
                  </a:solidFill>
                  <a:latin typeface="Arial"/>
                  <a:cs typeface="Arial"/>
                </a:rPr>
                <a:t> </a:t>
              </a:r>
            </a:p>
            <a:p>
              <a:pPr algn="ctr">
                <a:lnSpc>
                  <a:spcPts val="2460"/>
                </a:lnSpc>
              </a:pPr>
              <a:r>
                <a:rPr lang="en-US" altLang="ja-JP" sz="2300" dirty="0" smtClean="0">
                  <a:solidFill>
                    <a:prstClr val="black"/>
                  </a:solidFill>
                  <a:latin typeface="Arial"/>
                  <a:cs typeface="Arial"/>
                </a:rPr>
                <a:t>in lung adenocarcinoma</a:t>
              </a:r>
            </a:p>
          </p:txBody>
        </p:sp>
        <p:pic>
          <p:nvPicPr>
            <p:cNvPr id="2072" name="Picture 24" descr="C:\Users\TSUBOUCHI\Pictures\図2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57" t="23663" r="34798" b="38798"/>
            <a:stretch/>
          </p:blipFill>
          <p:spPr bwMode="auto">
            <a:xfrm>
              <a:off x="8493635" y="3785792"/>
              <a:ext cx="1255500" cy="30571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正方形/長方形 1"/>
            <p:cNvSpPr/>
            <p:nvPr/>
          </p:nvSpPr>
          <p:spPr>
            <a:xfrm>
              <a:off x="8480922" y="3785803"/>
              <a:ext cx="1255500" cy="30571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6" name="図形グループ 15"/>
            <p:cNvGrpSpPr/>
            <p:nvPr/>
          </p:nvGrpSpPr>
          <p:grpSpPr>
            <a:xfrm>
              <a:off x="7403675" y="6124531"/>
              <a:ext cx="1062176" cy="430887"/>
              <a:chOff x="7377429" y="6124531"/>
              <a:chExt cx="1062176" cy="430887"/>
            </a:xfrm>
          </p:grpSpPr>
          <p:sp>
            <p:nvSpPr>
              <p:cNvPr id="34" name="テキスト ボックス 33"/>
              <p:cNvSpPr txBox="1"/>
              <p:nvPr/>
            </p:nvSpPr>
            <p:spPr>
              <a:xfrm>
                <a:off x="7377429" y="6124531"/>
                <a:ext cx="922047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200" dirty="0" smtClean="0">
                    <a:solidFill>
                      <a:prstClr val="black"/>
                    </a:solidFill>
                    <a:latin typeface="Arial"/>
                    <a:cs typeface="Arial"/>
                  </a:rPr>
                  <a:t>25 </a:t>
                </a:r>
                <a:r>
                  <a:rPr lang="en-US" altLang="ja-JP" sz="2200" dirty="0" err="1" smtClean="0">
                    <a:solidFill>
                      <a:prstClr val="black"/>
                    </a:solidFill>
                    <a:latin typeface="Arial"/>
                    <a:cs typeface="Arial"/>
                  </a:rPr>
                  <a:t>kD</a:t>
                </a:r>
                <a:endParaRPr lang="en-US" altLang="ja-JP" sz="2200" dirty="0" smtClean="0">
                  <a:solidFill>
                    <a:prstClr val="black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0" name="右矢印 9"/>
              <p:cNvSpPr/>
              <p:nvPr/>
            </p:nvSpPr>
            <p:spPr>
              <a:xfrm>
                <a:off x="8224600" y="6254880"/>
                <a:ext cx="215005" cy="190080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9" name="テキスト ボックス 48"/>
            <p:cNvSpPr txBox="1"/>
            <p:nvPr/>
          </p:nvSpPr>
          <p:spPr>
            <a:xfrm rot="19408733">
              <a:off x="8222857" y="2874545"/>
              <a:ext cx="200575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200" dirty="0" smtClean="0">
                  <a:solidFill>
                    <a:prstClr val="black"/>
                  </a:solidFill>
                  <a:latin typeface="Arial"/>
                  <a:cs typeface="Arial"/>
                </a:rPr>
                <a:t>Urine</a:t>
              </a:r>
            </a:p>
          </p:txBody>
        </p:sp>
        <p:sp>
          <p:nvSpPr>
            <p:cNvPr id="50" name="テキスト ボックス 49"/>
            <p:cNvSpPr txBox="1"/>
            <p:nvPr/>
          </p:nvSpPr>
          <p:spPr>
            <a:xfrm rot="19408733">
              <a:off x="9203776" y="3257707"/>
              <a:ext cx="81304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200" dirty="0" smtClean="0">
                  <a:solidFill>
                    <a:prstClr val="black"/>
                  </a:solidFill>
                  <a:latin typeface="Arial"/>
                  <a:cs typeface="Arial"/>
                </a:rPr>
                <a:t>Lung</a:t>
              </a:r>
            </a:p>
          </p:txBody>
        </p:sp>
        <p:grpSp>
          <p:nvGrpSpPr>
            <p:cNvPr id="15" name="図形グループ 14"/>
            <p:cNvGrpSpPr/>
            <p:nvPr/>
          </p:nvGrpSpPr>
          <p:grpSpPr>
            <a:xfrm>
              <a:off x="7403675" y="4888544"/>
              <a:ext cx="1062176" cy="430887"/>
              <a:chOff x="7403675" y="4888544"/>
              <a:chExt cx="1062176" cy="430887"/>
            </a:xfrm>
          </p:grpSpPr>
          <p:sp>
            <p:nvSpPr>
              <p:cNvPr id="68" name="テキスト ボックス 67"/>
              <p:cNvSpPr txBox="1"/>
              <p:nvPr/>
            </p:nvSpPr>
            <p:spPr>
              <a:xfrm>
                <a:off x="7403675" y="4888544"/>
                <a:ext cx="922047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200" dirty="0" smtClean="0">
                    <a:solidFill>
                      <a:prstClr val="black"/>
                    </a:solidFill>
                    <a:latin typeface="Arial"/>
                    <a:cs typeface="Arial"/>
                  </a:rPr>
                  <a:t>50 </a:t>
                </a:r>
                <a:r>
                  <a:rPr lang="en-US" altLang="ja-JP" sz="2200" dirty="0" err="1" smtClean="0">
                    <a:solidFill>
                      <a:prstClr val="black"/>
                    </a:solidFill>
                    <a:latin typeface="Arial"/>
                    <a:cs typeface="Arial"/>
                  </a:rPr>
                  <a:t>kD</a:t>
                </a:r>
                <a:endParaRPr lang="en-US" altLang="ja-JP" sz="2200" dirty="0" smtClean="0">
                  <a:solidFill>
                    <a:prstClr val="black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69" name="右矢印 68"/>
              <p:cNvSpPr/>
              <p:nvPr/>
            </p:nvSpPr>
            <p:spPr>
              <a:xfrm>
                <a:off x="8250846" y="5018893"/>
                <a:ext cx="215005" cy="190080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図形グループ 7"/>
            <p:cNvGrpSpPr/>
            <p:nvPr/>
          </p:nvGrpSpPr>
          <p:grpSpPr>
            <a:xfrm>
              <a:off x="7403675" y="4205274"/>
              <a:ext cx="1062176" cy="430887"/>
              <a:chOff x="7377429" y="4205274"/>
              <a:chExt cx="1062176" cy="430887"/>
            </a:xfrm>
          </p:grpSpPr>
          <p:sp>
            <p:nvSpPr>
              <p:cNvPr id="70" name="テキスト ボックス 69"/>
              <p:cNvSpPr txBox="1"/>
              <p:nvPr/>
            </p:nvSpPr>
            <p:spPr>
              <a:xfrm>
                <a:off x="7377429" y="4205274"/>
                <a:ext cx="922047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200" dirty="0" smtClean="0">
                    <a:solidFill>
                      <a:prstClr val="black"/>
                    </a:solidFill>
                    <a:latin typeface="Arial"/>
                    <a:cs typeface="Arial"/>
                  </a:rPr>
                  <a:t>75 </a:t>
                </a:r>
                <a:r>
                  <a:rPr lang="en-US" altLang="ja-JP" sz="2200" dirty="0" err="1" smtClean="0">
                    <a:solidFill>
                      <a:prstClr val="black"/>
                    </a:solidFill>
                    <a:latin typeface="Arial"/>
                    <a:cs typeface="Arial"/>
                  </a:rPr>
                  <a:t>kD</a:t>
                </a:r>
                <a:endParaRPr lang="en-US" altLang="ja-JP" sz="2200" dirty="0" smtClean="0">
                  <a:solidFill>
                    <a:prstClr val="black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71" name="右矢印 70"/>
              <p:cNvSpPr/>
              <p:nvPr/>
            </p:nvSpPr>
            <p:spPr>
              <a:xfrm>
                <a:off x="8224600" y="4335623"/>
                <a:ext cx="215005" cy="190080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52" name="図形グループ 51"/>
          <p:cNvGrpSpPr/>
          <p:nvPr/>
        </p:nvGrpSpPr>
        <p:grpSpPr>
          <a:xfrm>
            <a:off x="849500" y="557550"/>
            <a:ext cx="8625323" cy="1863110"/>
            <a:chOff x="849500" y="712862"/>
            <a:chExt cx="8625323" cy="1863110"/>
          </a:xfrm>
        </p:grpSpPr>
        <p:cxnSp>
          <p:nvCxnSpPr>
            <p:cNvPr id="53" name="直線コネクタ 52"/>
            <p:cNvCxnSpPr/>
            <p:nvPr/>
          </p:nvCxnSpPr>
          <p:spPr>
            <a:xfrm>
              <a:off x="849500" y="1213158"/>
              <a:ext cx="1822500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コネクタ 53"/>
            <p:cNvCxnSpPr/>
            <p:nvPr/>
          </p:nvCxnSpPr>
          <p:spPr>
            <a:xfrm>
              <a:off x="2716709" y="1213158"/>
              <a:ext cx="1863000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テキスト ボックス 54"/>
            <p:cNvSpPr txBox="1"/>
            <p:nvPr/>
          </p:nvSpPr>
          <p:spPr>
            <a:xfrm>
              <a:off x="1040000" y="725562"/>
              <a:ext cx="15183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prstClr val="black"/>
                  </a:solidFill>
                  <a:latin typeface="Arial"/>
                  <a:cs typeface="Arial"/>
                </a:rPr>
                <a:t>Domain A</a:t>
              </a:r>
              <a:endParaRPr lang="en-US" sz="2400" dirty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sp>
          <p:nvSpPr>
            <p:cNvPr id="56" name="テキスト ボックス 55"/>
            <p:cNvSpPr txBox="1"/>
            <p:nvPr/>
          </p:nvSpPr>
          <p:spPr>
            <a:xfrm>
              <a:off x="2831009" y="725562"/>
              <a:ext cx="15359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prstClr val="black"/>
                  </a:solidFill>
                  <a:latin typeface="Arial"/>
                  <a:cs typeface="Arial"/>
                </a:rPr>
                <a:t>Domain B</a:t>
              </a:r>
              <a:endParaRPr lang="en-US" sz="2400" dirty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cxnSp>
          <p:nvCxnSpPr>
            <p:cNvPr id="57" name="直線コネクタ 56"/>
            <p:cNvCxnSpPr/>
            <p:nvPr/>
          </p:nvCxnSpPr>
          <p:spPr>
            <a:xfrm>
              <a:off x="4614823" y="1213158"/>
              <a:ext cx="4860000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テキスト ボックス 57"/>
            <p:cNvSpPr txBox="1"/>
            <p:nvPr/>
          </p:nvSpPr>
          <p:spPr>
            <a:xfrm>
              <a:off x="6332208" y="712862"/>
              <a:ext cx="15529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  <a:latin typeface="Arial"/>
                  <a:cs typeface="Arial"/>
                </a:rPr>
                <a:t>Domain C</a:t>
              </a:r>
            </a:p>
          </p:txBody>
        </p:sp>
        <p:cxnSp>
          <p:nvCxnSpPr>
            <p:cNvPr id="59" name="直線コネクタ 58"/>
            <p:cNvCxnSpPr/>
            <p:nvPr/>
          </p:nvCxnSpPr>
          <p:spPr>
            <a:xfrm>
              <a:off x="4912282" y="1407537"/>
              <a:ext cx="810000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コネクタ 59"/>
            <p:cNvCxnSpPr/>
            <p:nvPr/>
          </p:nvCxnSpPr>
          <p:spPr>
            <a:xfrm>
              <a:off x="4912282" y="1686244"/>
              <a:ext cx="648000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テキスト ボックス 60"/>
            <p:cNvSpPr txBox="1"/>
            <p:nvPr/>
          </p:nvSpPr>
          <p:spPr>
            <a:xfrm>
              <a:off x="3576266" y="1176705"/>
              <a:ext cx="11347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pc="-100" dirty="0" smtClean="0">
                  <a:solidFill>
                    <a:prstClr val="black"/>
                  </a:solidFill>
                  <a:latin typeface="Arial"/>
                  <a:cs typeface="Arial"/>
                </a:rPr>
                <a:t>p12760</a:t>
              </a:r>
              <a:endParaRPr lang="en-US" sz="2400" spc="-100" dirty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sp>
          <p:nvSpPr>
            <p:cNvPr id="62" name="テキスト ボックス 61"/>
            <p:cNvSpPr txBox="1"/>
            <p:nvPr/>
          </p:nvSpPr>
          <p:spPr>
            <a:xfrm>
              <a:off x="3576266" y="1514466"/>
              <a:ext cx="9763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pc="-100" dirty="0" smtClean="0">
                  <a:solidFill>
                    <a:prstClr val="black"/>
                  </a:solidFill>
                  <a:latin typeface="Arial"/>
                  <a:cs typeface="Arial"/>
                </a:rPr>
                <a:t>p1004</a:t>
              </a:r>
              <a:endParaRPr lang="en-US" sz="2400" spc="-100" dirty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cxnSp>
          <p:nvCxnSpPr>
            <p:cNvPr id="63" name="直線コネクタ 62"/>
            <p:cNvCxnSpPr/>
            <p:nvPr/>
          </p:nvCxnSpPr>
          <p:spPr>
            <a:xfrm>
              <a:off x="6759229" y="1697502"/>
              <a:ext cx="486000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テキスト ボックス 63"/>
            <p:cNvSpPr txBox="1"/>
            <p:nvPr/>
          </p:nvSpPr>
          <p:spPr>
            <a:xfrm>
              <a:off x="5782830" y="1514466"/>
              <a:ext cx="8180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pc="-100" dirty="0" smtClean="0">
                  <a:solidFill>
                    <a:prstClr val="black"/>
                  </a:solidFill>
                  <a:latin typeface="Arial"/>
                  <a:cs typeface="Arial"/>
                </a:rPr>
                <a:t>p571</a:t>
              </a:r>
              <a:endParaRPr lang="en-US" sz="2400" spc="-100" dirty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cxnSp>
          <p:nvCxnSpPr>
            <p:cNvPr id="65" name="直線コネクタ 64"/>
            <p:cNvCxnSpPr/>
            <p:nvPr/>
          </p:nvCxnSpPr>
          <p:spPr>
            <a:xfrm>
              <a:off x="8504359" y="1407537"/>
              <a:ext cx="648000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コネクタ 71"/>
            <p:cNvCxnSpPr/>
            <p:nvPr/>
          </p:nvCxnSpPr>
          <p:spPr>
            <a:xfrm>
              <a:off x="8504359" y="1693200"/>
              <a:ext cx="486000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線コネクタ 72"/>
            <p:cNvCxnSpPr/>
            <p:nvPr/>
          </p:nvCxnSpPr>
          <p:spPr>
            <a:xfrm>
              <a:off x="8504359" y="1963446"/>
              <a:ext cx="324000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テキスト ボックス 73"/>
            <p:cNvSpPr txBox="1"/>
            <p:nvPr/>
          </p:nvSpPr>
          <p:spPr>
            <a:xfrm>
              <a:off x="7450885" y="1176705"/>
              <a:ext cx="9763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pc="-100" dirty="0" smtClean="0">
                  <a:solidFill>
                    <a:prstClr val="black"/>
                  </a:solidFill>
                  <a:latin typeface="Arial"/>
                  <a:cs typeface="Arial"/>
                </a:rPr>
                <a:t>p1001</a:t>
              </a:r>
              <a:endParaRPr lang="en-US" sz="2400" spc="-100" dirty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sp>
          <p:nvSpPr>
            <p:cNvPr id="75" name="テキスト ボックス 74"/>
            <p:cNvSpPr txBox="1"/>
            <p:nvPr/>
          </p:nvSpPr>
          <p:spPr>
            <a:xfrm>
              <a:off x="7450885" y="1514466"/>
              <a:ext cx="8180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pc="-100" dirty="0" smtClean="0">
                  <a:solidFill>
                    <a:prstClr val="black"/>
                  </a:solidFill>
                  <a:latin typeface="Arial"/>
                  <a:cs typeface="Arial"/>
                </a:rPr>
                <a:t>p191</a:t>
              </a:r>
              <a:endParaRPr lang="en-US" sz="2400" spc="-100" dirty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sp>
          <p:nvSpPr>
            <p:cNvPr id="76" name="テキスト ボックス 75"/>
            <p:cNvSpPr txBox="1"/>
            <p:nvPr/>
          </p:nvSpPr>
          <p:spPr>
            <a:xfrm>
              <a:off x="7450885" y="1811485"/>
              <a:ext cx="8180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pc="-100" dirty="0" smtClean="0">
                  <a:solidFill>
                    <a:prstClr val="black"/>
                  </a:solidFill>
                  <a:latin typeface="Arial"/>
                  <a:cs typeface="Arial"/>
                </a:rPr>
                <a:t>p166</a:t>
              </a:r>
              <a:endParaRPr lang="en-US" sz="2400" spc="-100" dirty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cxnSp>
          <p:nvCxnSpPr>
            <p:cNvPr id="77" name="直線コネクタ 76"/>
            <p:cNvCxnSpPr/>
            <p:nvPr/>
          </p:nvCxnSpPr>
          <p:spPr>
            <a:xfrm>
              <a:off x="8504359" y="2324811"/>
              <a:ext cx="243000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テキスト ボックス 77"/>
            <p:cNvSpPr txBox="1"/>
            <p:nvPr/>
          </p:nvSpPr>
          <p:spPr>
            <a:xfrm>
              <a:off x="7450885" y="2114307"/>
              <a:ext cx="8180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pc="-100" dirty="0" smtClean="0">
                  <a:solidFill>
                    <a:prstClr val="black"/>
                  </a:solidFill>
                  <a:latin typeface="Arial"/>
                  <a:cs typeface="Arial"/>
                </a:rPr>
                <a:t>p987</a:t>
              </a:r>
              <a:endParaRPr lang="en-US" sz="2400" spc="-100" dirty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cxnSp>
          <p:nvCxnSpPr>
            <p:cNvPr id="79" name="直線コネクタ 78"/>
            <p:cNvCxnSpPr/>
            <p:nvPr/>
          </p:nvCxnSpPr>
          <p:spPr>
            <a:xfrm>
              <a:off x="6759598" y="1407537"/>
              <a:ext cx="691287" cy="1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テキスト ボックス 79"/>
            <p:cNvSpPr txBox="1"/>
            <p:nvPr/>
          </p:nvSpPr>
          <p:spPr>
            <a:xfrm>
              <a:off x="5781478" y="1176705"/>
              <a:ext cx="9763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pc="-100" dirty="0" smtClean="0">
                  <a:solidFill>
                    <a:prstClr val="black"/>
                  </a:solidFill>
                  <a:latin typeface="Arial"/>
                  <a:cs typeface="Arial"/>
                </a:rPr>
                <a:t>p</a:t>
              </a:r>
              <a:r>
                <a:rPr lang="en-US" altLang="ja-JP" sz="2400" spc="-100" dirty="0" smtClean="0">
                  <a:solidFill>
                    <a:prstClr val="black"/>
                  </a:solidFill>
                  <a:latin typeface="Arial"/>
                  <a:cs typeface="Arial"/>
                </a:rPr>
                <a:t>4252</a:t>
              </a:r>
              <a:endParaRPr lang="en-US" sz="2400" spc="-100" dirty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1" name="円/楕円 20"/>
          <p:cNvSpPr/>
          <p:nvPr/>
        </p:nvSpPr>
        <p:spPr>
          <a:xfrm>
            <a:off x="5712059" y="1051794"/>
            <a:ext cx="1135892" cy="384174"/>
          </a:xfrm>
          <a:prstGeom prst="ellipse">
            <a:avLst/>
          </a:prstGeom>
          <a:noFill/>
          <a:ln w="19050">
            <a:solidFill>
              <a:srgbClr val="043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1" name="正方形/長方形 80"/>
          <p:cNvSpPr/>
          <p:nvPr/>
        </p:nvSpPr>
        <p:spPr>
          <a:xfrm>
            <a:off x="9796215" y="6403945"/>
            <a:ext cx="5084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ja-JP" altLang="en-US" sz="2000" spc="-100" smtClean="0">
                <a:solidFill>
                  <a:prstClr val="black"/>
                </a:solidFill>
                <a:latin typeface="Arial"/>
                <a:cs typeface="Arial"/>
              </a:rPr>
              <a:t>１２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1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グラフ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4414540"/>
              </p:ext>
            </p:extLst>
          </p:nvPr>
        </p:nvGraphicFramePr>
        <p:xfrm>
          <a:off x="5780410" y="2819512"/>
          <a:ext cx="2809202" cy="3838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グラフ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500637"/>
              </p:ext>
            </p:extLst>
          </p:nvPr>
        </p:nvGraphicFramePr>
        <p:xfrm>
          <a:off x="7184832" y="2819512"/>
          <a:ext cx="2225458" cy="3838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直線コネクタ 7"/>
          <p:cNvCxnSpPr/>
          <p:nvPr/>
        </p:nvCxnSpPr>
        <p:spPr>
          <a:xfrm>
            <a:off x="6234872" y="2940280"/>
            <a:ext cx="0" cy="3564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>
            <a:endCxn id="34" idx="1"/>
          </p:cNvCxnSpPr>
          <p:nvPr/>
        </p:nvCxnSpPr>
        <p:spPr>
          <a:xfrm flipV="1">
            <a:off x="6184067" y="6491771"/>
            <a:ext cx="2525783" cy="946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6126872" y="2963527"/>
            <a:ext cx="108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>
            <a:off x="6126872" y="3676327"/>
            <a:ext cx="108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6126872" y="4389127"/>
            <a:ext cx="108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6126872" y="5101927"/>
            <a:ext cx="108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6126872" y="5814727"/>
            <a:ext cx="108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6828220" y="4733181"/>
            <a:ext cx="369377" cy="4067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7579458" y="5959923"/>
            <a:ext cx="612000" cy="0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8631825" y="2940280"/>
            <a:ext cx="0" cy="3564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>
            <a:off x="8620305" y="2938442"/>
            <a:ext cx="108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>
            <a:off x="8620305" y="3651242"/>
            <a:ext cx="108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8620305" y="4364042"/>
            <a:ext cx="108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>
            <a:off x="8620305" y="5076842"/>
            <a:ext cx="108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8620305" y="5789642"/>
            <a:ext cx="108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6545188" y="2470448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CEA</a:t>
            </a:r>
            <a:endParaRPr lang="ja-JP" altLang="en-US" sz="2400" dirty="0">
              <a:solidFill>
                <a:srgbClr val="0432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808011" y="6291091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Arial" charset="0"/>
                <a:ea typeface="Arial" charset="0"/>
                <a:cs typeface="Arial" charset="0"/>
              </a:rPr>
              <a:t>0</a:t>
            </a:r>
            <a:endParaRPr lang="ja-JP" alt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808011" y="5580792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Arial" charset="0"/>
                <a:ea typeface="Arial" charset="0"/>
                <a:cs typeface="Arial" charset="0"/>
              </a:rPr>
              <a:t>2</a:t>
            </a:r>
            <a:endParaRPr lang="ja-JP" alt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808011" y="4870494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Arial" charset="0"/>
                <a:ea typeface="Arial" charset="0"/>
                <a:cs typeface="Arial" charset="0"/>
              </a:rPr>
              <a:t>4</a:t>
            </a:r>
            <a:endParaRPr lang="ja-JP" alt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5808011" y="4160196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Arial" charset="0"/>
                <a:ea typeface="Arial" charset="0"/>
                <a:cs typeface="Arial" charset="0"/>
              </a:rPr>
              <a:t>6</a:t>
            </a:r>
            <a:endParaRPr lang="ja-JP" alt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5808011" y="3449898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Arial" charset="0"/>
                <a:ea typeface="Arial" charset="0"/>
                <a:cs typeface="Arial" charset="0"/>
              </a:rPr>
              <a:t>8</a:t>
            </a:r>
            <a:endParaRPr lang="ja-JP" alt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5678169" y="2739600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Arial" charset="0"/>
                <a:ea typeface="Arial" charset="0"/>
                <a:cs typeface="Arial" charset="0"/>
              </a:rPr>
              <a:t>10</a:t>
            </a:r>
            <a:endParaRPr lang="ja-JP" alt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8709850" y="6291716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Arial" charset="0"/>
                <a:ea typeface="Arial" charset="0"/>
                <a:cs typeface="Arial" charset="0"/>
              </a:rPr>
              <a:t>0</a:t>
            </a:r>
            <a:endParaRPr lang="ja-JP" alt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8709850" y="558141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Arial" charset="0"/>
                <a:ea typeface="Arial" charset="0"/>
                <a:cs typeface="Arial" charset="0"/>
              </a:rPr>
              <a:t>1</a:t>
            </a:r>
            <a:endParaRPr lang="ja-JP" alt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8709850" y="4871119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Arial" charset="0"/>
                <a:ea typeface="Arial" charset="0"/>
                <a:cs typeface="Arial" charset="0"/>
              </a:rPr>
              <a:t>2</a:t>
            </a:r>
            <a:endParaRPr lang="ja-JP" alt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8709850" y="4160821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Arial" charset="0"/>
                <a:ea typeface="Arial" charset="0"/>
                <a:cs typeface="Arial" charset="0"/>
              </a:rPr>
              <a:t>3</a:t>
            </a:r>
            <a:endParaRPr lang="ja-JP" alt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8709850" y="3450523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Arial" charset="0"/>
                <a:ea typeface="Arial" charset="0"/>
                <a:cs typeface="Arial" charset="0"/>
              </a:rPr>
              <a:t>4</a:t>
            </a:r>
            <a:endParaRPr lang="ja-JP" alt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8709850" y="2740225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Arial" charset="0"/>
                <a:ea typeface="Arial" charset="0"/>
                <a:cs typeface="Arial" charset="0"/>
              </a:rPr>
              <a:t>5</a:t>
            </a:r>
            <a:endParaRPr lang="ja-JP" alt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6341896" y="4519714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Arial" charset="0"/>
                <a:ea typeface="Arial" charset="0"/>
                <a:cs typeface="Arial" charset="0"/>
              </a:rPr>
              <a:t>5.0</a:t>
            </a:r>
            <a:endParaRPr lang="ja-JP" alt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7267368" y="5603821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Arial" charset="0"/>
                <a:ea typeface="Arial" charset="0"/>
                <a:cs typeface="Arial" charset="0"/>
              </a:rPr>
              <a:t>0.84</a:t>
            </a:r>
            <a:endParaRPr lang="ja-JP" alt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5401922" y="2338418"/>
            <a:ext cx="93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latin typeface="Arial" charset="0"/>
                <a:ea typeface="Arial" charset="0"/>
                <a:cs typeface="Arial" charset="0"/>
              </a:rPr>
              <a:t>ng/ml</a:t>
            </a:r>
            <a:endParaRPr lang="ja-JP" altLang="en-US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-562454" y="-65062"/>
            <a:ext cx="11705230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altLang="ja-JP" sz="2800" dirty="0" smtClean="0">
                <a:latin typeface="Arial"/>
                <a:cs typeface="Arial"/>
              </a:rPr>
              <a:t> Comparison of Protein X p571 and</a:t>
            </a:r>
          </a:p>
          <a:p>
            <a:pPr algn="ctr">
              <a:lnSpc>
                <a:spcPts val="3200"/>
              </a:lnSpc>
            </a:pPr>
            <a:r>
              <a:rPr lang="en-US" altLang="ja-JP" sz="2800" dirty="0" smtClean="0">
                <a:latin typeface="Arial"/>
                <a:cs typeface="Arial"/>
              </a:rPr>
              <a:t> CEA</a:t>
            </a:r>
            <a:r>
              <a:rPr lang="ja-JP" altLang="en-US" sz="2800" dirty="0" smtClean="0">
                <a:latin typeface="Arial"/>
                <a:cs typeface="Arial"/>
              </a:rPr>
              <a:t> </a:t>
            </a:r>
            <a:r>
              <a:rPr lang="en-US" altLang="ja-JP" sz="2800" dirty="0" smtClean="0">
                <a:latin typeface="Arial"/>
                <a:cs typeface="Arial"/>
              </a:rPr>
              <a:t>for detection of stage I lung</a:t>
            </a:r>
            <a:r>
              <a:rPr lang="ja-JP" altLang="en-US" sz="2800" dirty="0" smtClean="0">
                <a:latin typeface="Arial"/>
                <a:cs typeface="Arial"/>
              </a:rPr>
              <a:t> </a:t>
            </a:r>
            <a:r>
              <a:rPr lang="en-US" altLang="ja-JP" sz="2800" dirty="0">
                <a:latin typeface="Arial"/>
                <a:cs typeface="Arial"/>
              </a:rPr>
              <a:t>a</a:t>
            </a:r>
            <a:r>
              <a:rPr lang="en-US" altLang="ja-JP" sz="2800" dirty="0" smtClean="0">
                <a:latin typeface="Arial"/>
                <a:cs typeface="Arial"/>
              </a:rPr>
              <a:t>denocarcinoma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6215178" y="816327"/>
            <a:ext cx="3880802" cy="36933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  <a:latin typeface="Arial"/>
                <a:cs typeface="Arial"/>
              </a:rPr>
              <a:t>Patent Application No. 2016-030267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7508539" y="2470447"/>
            <a:ext cx="988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>
                <a:solidFill>
                  <a:srgbClr val="FF6666"/>
                </a:solidFill>
                <a:latin typeface="Arial"/>
                <a:cs typeface="Arial"/>
              </a:rPr>
              <a:t>p571</a:t>
            </a:r>
            <a:endParaRPr lang="en-US" altLang="ja-JP" sz="2400" dirty="0">
              <a:solidFill>
                <a:srgbClr val="FF6666"/>
              </a:solidFill>
              <a:latin typeface="Arial"/>
              <a:cs typeface="Arial"/>
            </a:endParaRPr>
          </a:p>
        </p:txBody>
      </p:sp>
      <p:sp>
        <p:nvSpPr>
          <p:cNvPr id="49" name="正方形/長方形 48"/>
          <p:cNvSpPr/>
          <p:nvPr/>
        </p:nvSpPr>
        <p:spPr>
          <a:xfrm>
            <a:off x="6192473" y="4807722"/>
            <a:ext cx="804112" cy="579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880"/>
              </a:lnSpc>
            </a:pPr>
            <a:r>
              <a:rPr lang="en-US" altLang="ja-JP" dirty="0" smtClean="0">
                <a:latin typeface="Arial"/>
                <a:cs typeface="Arial"/>
              </a:rPr>
              <a:t>cutoff</a:t>
            </a:r>
          </a:p>
          <a:p>
            <a:pPr algn="ctr">
              <a:lnSpc>
                <a:spcPts val="1880"/>
              </a:lnSpc>
            </a:pPr>
            <a:r>
              <a:rPr lang="en-US" altLang="ja-JP" dirty="0" smtClean="0">
                <a:latin typeface="Arial"/>
                <a:cs typeface="Arial"/>
              </a:rPr>
              <a:t>value</a:t>
            </a:r>
            <a:endParaRPr lang="ja-JP" altLang="en-US" dirty="0">
              <a:latin typeface="Arial"/>
              <a:cs typeface="Arial"/>
            </a:endParaRPr>
          </a:p>
        </p:txBody>
      </p:sp>
      <p:sp>
        <p:nvSpPr>
          <p:cNvPr id="52" name="正方形/長方形 51"/>
          <p:cNvSpPr/>
          <p:nvPr/>
        </p:nvSpPr>
        <p:spPr>
          <a:xfrm>
            <a:off x="7203702" y="5154622"/>
            <a:ext cx="758080" cy="579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880"/>
              </a:lnSpc>
            </a:pPr>
            <a:r>
              <a:rPr lang="en-US" altLang="ja-JP" dirty="0" smtClean="0">
                <a:latin typeface="Arial"/>
                <a:cs typeface="Arial"/>
              </a:rPr>
              <a:t>cutoff</a:t>
            </a:r>
          </a:p>
          <a:p>
            <a:pPr algn="ctr">
              <a:lnSpc>
                <a:spcPts val="1880"/>
              </a:lnSpc>
            </a:pPr>
            <a:r>
              <a:rPr lang="en-US" altLang="ja-JP" dirty="0" smtClean="0">
                <a:latin typeface="Arial"/>
                <a:cs typeface="Arial"/>
              </a:rPr>
              <a:t>value</a:t>
            </a:r>
            <a:endParaRPr lang="ja-JP" altLang="en-US" dirty="0">
              <a:latin typeface="Arial"/>
              <a:cs typeface="Arial"/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8996404" y="2360275"/>
            <a:ext cx="1048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latin typeface="Arial" charset="0"/>
                <a:ea typeface="Arial" charset="0"/>
                <a:cs typeface="Arial" charset="0"/>
              </a:rPr>
              <a:t>n</a:t>
            </a:r>
            <a:r>
              <a:rPr lang="en-US" altLang="ja-JP" sz="2400" dirty="0" smtClean="0">
                <a:latin typeface="Arial" charset="0"/>
                <a:ea typeface="Arial" charset="0"/>
                <a:cs typeface="Arial" charset="0"/>
              </a:rPr>
              <a:t> = 14</a:t>
            </a:r>
            <a:endParaRPr lang="ja-JP" altLang="en-US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5999252" y="1270861"/>
            <a:ext cx="3358584" cy="102279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50" name="正方形/長方形 49"/>
          <p:cNvSpPr/>
          <p:nvPr/>
        </p:nvSpPr>
        <p:spPr>
          <a:xfrm>
            <a:off x="5999251" y="1224662"/>
            <a:ext cx="2561920" cy="10926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580"/>
              </a:lnSpc>
            </a:pPr>
            <a:r>
              <a:rPr lang="en-US" altLang="ja-JP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Positive rate </a:t>
            </a:r>
            <a:endParaRPr lang="en-US" altLang="ja-JP" sz="2400" dirty="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2580"/>
              </a:lnSpc>
            </a:pPr>
            <a:r>
              <a:rPr lang="en-US" altLang="ja-JP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ja-JP" sz="24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  CEA </a:t>
            </a:r>
          </a:p>
          <a:p>
            <a:pPr>
              <a:lnSpc>
                <a:spcPts val="2580"/>
              </a:lnSpc>
            </a:pPr>
            <a:r>
              <a:rPr lang="en-US" altLang="ja-JP" sz="24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   Protein X p571</a:t>
            </a:r>
            <a:endParaRPr lang="en-US" altLang="ja-JP" sz="24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" name="正方形/長方形 50"/>
          <p:cNvSpPr/>
          <p:nvPr/>
        </p:nvSpPr>
        <p:spPr>
          <a:xfrm>
            <a:off x="8404784" y="1458927"/>
            <a:ext cx="97174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580"/>
              </a:lnSpc>
            </a:pPr>
            <a:r>
              <a:rPr lang="en-US" altLang="ja-JP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: 28</a:t>
            </a:r>
            <a:r>
              <a:rPr lang="en-US" altLang="ja-JP" sz="24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%</a:t>
            </a:r>
            <a:endParaRPr lang="en-US" altLang="ja-JP" sz="24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8412533" y="1801655"/>
            <a:ext cx="97174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580"/>
              </a:lnSpc>
            </a:pPr>
            <a:r>
              <a:rPr lang="en-US" altLang="ja-JP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: 78%</a:t>
            </a:r>
          </a:p>
        </p:txBody>
      </p:sp>
      <p:cxnSp>
        <p:nvCxnSpPr>
          <p:cNvPr id="60" name="直線コネクタ 59"/>
          <p:cNvCxnSpPr/>
          <p:nvPr/>
        </p:nvCxnSpPr>
        <p:spPr>
          <a:xfrm>
            <a:off x="1288702" y="1329261"/>
            <a:ext cx="0" cy="3480246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テキスト ボックス 60"/>
          <p:cNvSpPr txBox="1"/>
          <p:nvPr/>
        </p:nvSpPr>
        <p:spPr>
          <a:xfrm>
            <a:off x="575875" y="1156771"/>
            <a:ext cx="584064" cy="344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2000" dirty="0" smtClean="0">
                <a:latin typeface="Arial"/>
                <a:cs typeface="Arial"/>
              </a:rPr>
              <a:t>10</a:t>
            </a:r>
            <a:endParaRPr lang="en-US" sz="2000" dirty="0">
              <a:latin typeface="Arial"/>
              <a:cs typeface="Arial"/>
            </a:endParaRPr>
          </a:p>
        </p:txBody>
      </p:sp>
      <p:cxnSp>
        <p:nvCxnSpPr>
          <p:cNvPr id="62" name="直線コネクタ 61"/>
          <p:cNvCxnSpPr/>
          <p:nvPr/>
        </p:nvCxnSpPr>
        <p:spPr>
          <a:xfrm>
            <a:off x="1162881" y="1329261"/>
            <a:ext cx="135000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/>
          <p:cNvCxnSpPr/>
          <p:nvPr/>
        </p:nvCxnSpPr>
        <p:spPr>
          <a:xfrm>
            <a:off x="1162881" y="3423749"/>
            <a:ext cx="135000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テキスト ボックス 63"/>
          <p:cNvSpPr txBox="1"/>
          <p:nvPr/>
        </p:nvSpPr>
        <p:spPr>
          <a:xfrm>
            <a:off x="775574" y="4637391"/>
            <a:ext cx="384365" cy="344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2000" dirty="0">
                <a:latin typeface="Arial"/>
                <a:cs typeface="Arial"/>
              </a:rPr>
              <a:t>0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65" name="テキスト ボックス 64"/>
          <p:cNvSpPr txBox="1"/>
          <p:nvPr/>
        </p:nvSpPr>
        <p:spPr>
          <a:xfrm rot="16200000">
            <a:off x="-1410894" y="2745420"/>
            <a:ext cx="3866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/>
                <a:cs typeface="Arial"/>
              </a:rPr>
              <a:t>Number of patients</a:t>
            </a:r>
            <a:endParaRPr lang="en-US" sz="2400" dirty="0">
              <a:latin typeface="Arial"/>
              <a:cs typeface="Arial"/>
            </a:endParaRPr>
          </a:p>
        </p:txBody>
      </p:sp>
      <p:cxnSp>
        <p:nvCxnSpPr>
          <p:cNvPr id="66" name="直線コネクタ 65"/>
          <p:cNvCxnSpPr/>
          <p:nvPr/>
        </p:nvCxnSpPr>
        <p:spPr>
          <a:xfrm>
            <a:off x="1152717" y="4820074"/>
            <a:ext cx="403921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テキスト ボックス 66"/>
          <p:cNvSpPr txBox="1"/>
          <p:nvPr/>
        </p:nvSpPr>
        <p:spPr>
          <a:xfrm>
            <a:off x="775574" y="1852895"/>
            <a:ext cx="384365" cy="344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2000" dirty="0" smtClean="0">
                <a:latin typeface="Arial"/>
                <a:cs typeface="Arial"/>
              </a:rPr>
              <a:t>8</a:t>
            </a:r>
            <a:endParaRPr lang="en-US" sz="2000" dirty="0">
              <a:latin typeface="Arial"/>
              <a:cs typeface="Arial"/>
            </a:endParaRPr>
          </a:p>
        </p:txBody>
      </p:sp>
      <p:cxnSp>
        <p:nvCxnSpPr>
          <p:cNvPr id="68" name="直線コネクタ 67"/>
          <p:cNvCxnSpPr/>
          <p:nvPr/>
        </p:nvCxnSpPr>
        <p:spPr>
          <a:xfrm>
            <a:off x="1162881" y="2725586"/>
            <a:ext cx="135000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/>
          <p:cNvCxnSpPr/>
          <p:nvPr/>
        </p:nvCxnSpPr>
        <p:spPr>
          <a:xfrm>
            <a:off x="1162881" y="4121911"/>
            <a:ext cx="135000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テキスト ボックス 69"/>
          <p:cNvSpPr txBox="1"/>
          <p:nvPr/>
        </p:nvSpPr>
        <p:spPr>
          <a:xfrm>
            <a:off x="775574" y="2549019"/>
            <a:ext cx="384365" cy="344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2000" dirty="0" smtClean="0">
                <a:latin typeface="Arial"/>
                <a:cs typeface="Arial"/>
              </a:rPr>
              <a:t>6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775574" y="3245143"/>
            <a:ext cx="384365" cy="344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2000" dirty="0" smtClean="0">
                <a:latin typeface="Arial"/>
                <a:cs typeface="Arial"/>
              </a:rPr>
              <a:t>4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775574" y="3941266"/>
            <a:ext cx="384365" cy="344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2000" dirty="0" smtClean="0">
                <a:latin typeface="Arial"/>
                <a:cs typeface="Arial"/>
              </a:rPr>
              <a:t>2</a:t>
            </a:r>
            <a:endParaRPr lang="en-US" sz="2000" dirty="0">
              <a:latin typeface="Arial"/>
              <a:cs typeface="Arial"/>
            </a:endParaRPr>
          </a:p>
        </p:txBody>
      </p:sp>
      <p:cxnSp>
        <p:nvCxnSpPr>
          <p:cNvPr id="73" name="直線コネクタ 72"/>
          <p:cNvCxnSpPr/>
          <p:nvPr/>
        </p:nvCxnSpPr>
        <p:spPr>
          <a:xfrm>
            <a:off x="1162881" y="2027423"/>
            <a:ext cx="135000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テキスト ボックス 73"/>
          <p:cNvSpPr txBox="1"/>
          <p:nvPr/>
        </p:nvSpPr>
        <p:spPr>
          <a:xfrm>
            <a:off x="1640109" y="4798998"/>
            <a:ext cx="302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dirty="0">
                <a:latin typeface="Arial"/>
                <a:cs typeface="Arial"/>
              </a:rPr>
              <a:t>−</a:t>
            </a:r>
            <a:endParaRPr lang="en-US" altLang="ja-JP" sz="3600" dirty="0">
              <a:latin typeface="Arial"/>
              <a:cs typeface="Arial"/>
            </a:endParaRP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1640109" y="5275703"/>
            <a:ext cx="302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dirty="0">
                <a:latin typeface="Arial"/>
                <a:cs typeface="Arial"/>
              </a:rPr>
              <a:t>−</a:t>
            </a:r>
            <a:endParaRPr lang="en-US" altLang="ja-JP" sz="3600" dirty="0">
              <a:latin typeface="Arial"/>
              <a:cs typeface="Arial"/>
            </a:endParaRPr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2569732" y="4829776"/>
            <a:ext cx="3025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dirty="0" smtClean="0">
                <a:latin typeface="Arial"/>
                <a:cs typeface="Arial"/>
              </a:rPr>
              <a:t>+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3499355" y="5275703"/>
            <a:ext cx="302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dirty="0" smtClean="0">
                <a:solidFill>
                  <a:srgbClr val="FF0000"/>
                </a:solidFill>
                <a:latin typeface="Arial"/>
                <a:cs typeface="Arial"/>
              </a:rPr>
              <a:t>+</a:t>
            </a:r>
            <a:endParaRPr lang="en-US" sz="3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4428979" y="4798998"/>
            <a:ext cx="302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dirty="0" smtClean="0">
                <a:latin typeface="Arial"/>
                <a:cs typeface="Arial"/>
              </a:rPr>
              <a:t>+</a:t>
            </a:r>
            <a:endParaRPr lang="en-US" sz="3600" dirty="0">
              <a:latin typeface="Arial"/>
              <a:cs typeface="Arial"/>
            </a:endParaRPr>
          </a:p>
        </p:txBody>
      </p:sp>
      <p:sp>
        <p:nvSpPr>
          <p:cNvPr id="79" name="テキスト ボックス 78"/>
          <p:cNvSpPr txBox="1"/>
          <p:nvPr/>
        </p:nvSpPr>
        <p:spPr>
          <a:xfrm>
            <a:off x="4428979" y="5275703"/>
            <a:ext cx="302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dirty="0" smtClean="0">
                <a:solidFill>
                  <a:srgbClr val="FF0000"/>
                </a:solidFill>
                <a:latin typeface="Arial"/>
                <a:cs typeface="Arial"/>
              </a:rPr>
              <a:t>+</a:t>
            </a:r>
            <a:endParaRPr lang="en-US" sz="3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2569732" y="5275703"/>
            <a:ext cx="302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dirty="0">
                <a:latin typeface="Arial"/>
                <a:cs typeface="Arial"/>
              </a:rPr>
              <a:t>−</a:t>
            </a:r>
            <a:endParaRPr lang="en-US" altLang="ja-JP" sz="3600" dirty="0">
              <a:latin typeface="Arial"/>
              <a:cs typeface="Arial"/>
            </a:endParaRPr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3499355" y="4768220"/>
            <a:ext cx="302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000" dirty="0" smtClean="0">
                <a:latin typeface="Arial"/>
                <a:cs typeface="Arial"/>
              </a:rPr>
              <a:t>−</a:t>
            </a:r>
            <a:endParaRPr lang="en-US" sz="4000" dirty="0">
              <a:latin typeface="Arial"/>
              <a:cs typeface="Arial"/>
            </a:endParaRPr>
          </a:p>
        </p:txBody>
      </p:sp>
      <p:sp>
        <p:nvSpPr>
          <p:cNvPr id="82" name="正方形/長方形 81"/>
          <p:cNvSpPr/>
          <p:nvPr/>
        </p:nvSpPr>
        <p:spPr>
          <a:xfrm>
            <a:off x="1469268" y="4470993"/>
            <a:ext cx="644230" cy="339381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3" name="正方形/長方形 82"/>
          <p:cNvSpPr/>
          <p:nvPr/>
        </p:nvSpPr>
        <p:spPr>
          <a:xfrm>
            <a:off x="2398891" y="4121911"/>
            <a:ext cx="644230" cy="688462"/>
          </a:xfrm>
          <a:prstGeom prst="rect">
            <a:avLst/>
          </a:prstGeom>
          <a:solidFill>
            <a:srgbClr val="0432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4" name="正方形/長方形 83"/>
          <p:cNvSpPr/>
          <p:nvPr/>
        </p:nvSpPr>
        <p:spPr>
          <a:xfrm>
            <a:off x="3328514" y="1678341"/>
            <a:ext cx="644230" cy="3132031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5" name="正方形/長方形 84"/>
          <p:cNvSpPr/>
          <p:nvPr/>
        </p:nvSpPr>
        <p:spPr>
          <a:xfrm>
            <a:off x="4258138" y="4121911"/>
            <a:ext cx="644230" cy="688462"/>
          </a:xfrm>
          <a:prstGeom prst="rect">
            <a:avLst/>
          </a:prstGeom>
          <a:solidFill>
            <a:srgbClr val="FF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6" name="直線コネクタ 85"/>
          <p:cNvCxnSpPr/>
          <p:nvPr/>
        </p:nvCxnSpPr>
        <p:spPr>
          <a:xfrm>
            <a:off x="1219497" y="4470993"/>
            <a:ext cx="6920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コネクタ 86"/>
          <p:cNvCxnSpPr/>
          <p:nvPr/>
        </p:nvCxnSpPr>
        <p:spPr>
          <a:xfrm>
            <a:off x="1228676" y="3772830"/>
            <a:ext cx="6920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コネクタ 87"/>
          <p:cNvCxnSpPr/>
          <p:nvPr/>
        </p:nvCxnSpPr>
        <p:spPr>
          <a:xfrm>
            <a:off x="1228676" y="3074667"/>
            <a:ext cx="6920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コネクタ 88"/>
          <p:cNvCxnSpPr/>
          <p:nvPr/>
        </p:nvCxnSpPr>
        <p:spPr>
          <a:xfrm>
            <a:off x="1228676" y="2376505"/>
            <a:ext cx="6920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コネクタ 89"/>
          <p:cNvCxnSpPr/>
          <p:nvPr/>
        </p:nvCxnSpPr>
        <p:spPr>
          <a:xfrm>
            <a:off x="1228676" y="1678342"/>
            <a:ext cx="6920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テキスト ボックス 129"/>
          <p:cNvSpPr txBox="1"/>
          <p:nvPr/>
        </p:nvSpPr>
        <p:spPr>
          <a:xfrm>
            <a:off x="290627" y="4909363"/>
            <a:ext cx="817853" cy="396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latin typeface="Arial" charset="0"/>
                <a:ea typeface="Arial" charset="0"/>
                <a:cs typeface="Arial" charset="0"/>
              </a:rPr>
              <a:t>CEA</a:t>
            </a:r>
            <a:endParaRPr lang="ja-JP" altLang="en-US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1" name="テキスト ボックス 130"/>
          <p:cNvSpPr txBox="1"/>
          <p:nvPr/>
        </p:nvSpPr>
        <p:spPr>
          <a:xfrm>
            <a:off x="222958" y="5413848"/>
            <a:ext cx="988292" cy="396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>
                <a:latin typeface="Arial"/>
                <a:cs typeface="Arial"/>
              </a:rPr>
              <a:t>p571</a:t>
            </a:r>
            <a:endParaRPr lang="en-US" altLang="ja-JP" sz="2400" dirty="0">
              <a:latin typeface="Arial"/>
              <a:cs typeface="Arial"/>
            </a:endParaRPr>
          </a:p>
        </p:txBody>
      </p:sp>
      <p:sp>
        <p:nvSpPr>
          <p:cNvPr id="132" name="正方形/長方形 131"/>
          <p:cNvSpPr/>
          <p:nvPr/>
        </p:nvSpPr>
        <p:spPr>
          <a:xfrm>
            <a:off x="1598862" y="4046109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800" dirty="0" smtClean="0">
                <a:latin typeface="Arial"/>
                <a:cs typeface="Arial"/>
              </a:rPr>
              <a:t>1</a:t>
            </a:r>
            <a:endParaRPr lang="ja-JP" altLang="en-US" sz="2800" dirty="0"/>
          </a:p>
        </p:txBody>
      </p:sp>
      <p:sp>
        <p:nvSpPr>
          <p:cNvPr id="133" name="正方形/長方形 132"/>
          <p:cNvSpPr/>
          <p:nvPr/>
        </p:nvSpPr>
        <p:spPr>
          <a:xfrm>
            <a:off x="2528486" y="3681816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800" dirty="0" smtClean="0">
                <a:latin typeface="Arial"/>
                <a:cs typeface="Arial"/>
              </a:rPr>
              <a:t>2</a:t>
            </a:r>
            <a:endParaRPr lang="ja-JP" altLang="en-US" sz="2800" dirty="0"/>
          </a:p>
        </p:txBody>
      </p:sp>
      <p:sp>
        <p:nvSpPr>
          <p:cNvPr id="134" name="正方形/長方形 133"/>
          <p:cNvSpPr/>
          <p:nvPr/>
        </p:nvSpPr>
        <p:spPr>
          <a:xfrm>
            <a:off x="3458109" y="1247371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800" dirty="0" smtClean="0">
                <a:latin typeface="Arial"/>
                <a:cs typeface="Arial"/>
              </a:rPr>
              <a:t>9</a:t>
            </a:r>
            <a:endParaRPr lang="ja-JP" altLang="en-US" sz="2800" dirty="0"/>
          </a:p>
        </p:txBody>
      </p:sp>
      <p:sp>
        <p:nvSpPr>
          <p:cNvPr id="135" name="正方形/長方形 134"/>
          <p:cNvSpPr/>
          <p:nvPr/>
        </p:nvSpPr>
        <p:spPr>
          <a:xfrm>
            <a:off x="4387733" y="3691319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800" dirty="0" smtClean="0">
                <a:latin typeface="Arial"/>
                <a:cs typeface="Arial"/>
              </a:rPr>
              <a:t>2</a:t>
            </a:r>
            <a:endParaRPr lang="ja-JP" altLang="en-US" sz="2800" dirty="0"/>
          </a:p>
        </p:txBody>
      </p:sp>
      <p:grpSp>
        <p:nvGrpSpPr>
          <p:cNvPr id="11" name="図形グループ 10"/>
          <p:cNvGrpSpPr/>
          <p:nvPr/>
        </p:nvGrpSpPr>
        <p:grpSpPr>
          <a:xfrm>
            <a:off x="3640667" y="5760658"/>
            <a:ext cx="969000" cy="158405"/>
            <a:chOff x="3487990" y="5904591"/>
            <a:chExt cx="1121677" cy="158405"/>
          </a:xfrm>
        </p:grpSpPr>
        <p:cxnSp>
          <p:nvCxnSpPr>
            <p:cNvPr id="91" name="直線コネクタ 90"/>
            <p:cNvCxnSpPr/>
            <p:nvPr/>
          </p:nvCxnSpPr>
          <p:spPr>
            <a:xfrm>
              <a:off x="3490220" y="6051529"/>
              <a:ext cx="1119447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コネクタ 93"/>
            <p:cNvCxnSpPr/>
            <p:nvPr/>
          </p:nvCxnSpPr>
          <p:spPr>
            <a:xfrm flipV="1">
              <a:off x="3487990" y="5916058"/>
              <a:ext cx="0" cy="14693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線コネクタ 94"/>
            <p:cNvCxnSpPr/>
            <p:nvPr/>
          </p:nvCxnSpPr>
          <p:spPr>
            <a:xfrm flipV="1">
              <a:off x="4609667" y="5904591"/>
              <a:ext cx="0" cy="14693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図形グループ 95"/>
          <p:cNvGrpSpPr/>
          <p:nvPr/>
        </p:nvGrpSpPr>
        <p:grpSpPr>
          <a:xfrm>
            <a:off x="2726268" y="6257130"/>
            <a:ext cx="1883400" cy="158405"/>
            <a:chOff x="3487990" y="5904591"/>
            <a:chExt cx="1121677" cy="158405"/>
          </a:xfrm>
        </p:grpSpPr>
        <p:cxnSp>
          <p:nvCxnSpPr>
            <p:cNvPr id="97" name="直線コネクタ 96"/>
            <p:cNvCxnSpPr/>
            <p:nvPr/>
          </p:nvCxnSpPr>
          <p:spPr>
            <a:xfrm>
              <a:off x="3490220" y="6051529"/>
              <a:ext cx="1119447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線コネクタ 97"/>
            <p:cNvCxnSpPr/>
            <p:nvPr/>
          </p:nvCxnSpPr>
          <p:spPr>
            <a:xfrm flipV="1">
              <a:off x="3487990" y="5916058"/>
              <a:ext cx="0" cy="14693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線コネクタ 98"/>
            <p:cNvCxnSpPr/>
            <p:nvPr/>
          </p:nvCxnSpPr>
          <p:spPr>
            <a:xfrm flipV="1">
              <a:off x="4609667" y="5904591"/>
              <a:ext cx="0" cy="14693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0" name="正方形/長方形 99"/>
          <p:cNvSpPr/>
          <p:nvPr/>
        </p:nvSpPr>
        <p:spPr>
          <a:xfrm>
            <a:off x="3511153" y="5851012"/>
            <a:ext cx="11680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800" smtClean="0">
                <a:latin typeface="Arial"/>
                <a:cs typeface="Arial"/>
              </a:rPr>
              <a:t>n = 11</a:t>
            </a:r>
            <a:endParaRPr lang="ja-JP" altLang="en-US" sz="2800" dirty="0"/>
          </a:p>
        </p:txBody>
      </p:sp>
      <p:sp>
        <p:nvSpPr>
          <p:cNvPr id="101" name="正方形/長方形 100"/>
          <p:cNvSpPr/>
          <p:nvPr/>
        </p:nvSpPr>
        <p:spPr>
          <a:xfrm>
            <a:off x="3223493" y="6379822"/>
            <a:ext cx="9941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800" dirty="0" smtClean="0">
                <a:latin typeface="Arial"/>
                <a:cs typeface="Arial"/>
              </a:rPr>
              <a:t>n = 4</a:t>
            </a:r>
            <a:endParaRPr lang="ja-JP" altLang="en-US" sz="2800" dirty="0"/>
          </a:p>
        </p:txBody>
      </p:sp>
      <p:sp>
        <p:nvSpPr>
          <p:cNvPr id="92" name="正方形/長方形 91"/>
          <p:cNvSpPr/>
          <p:nvPr/>
        </p:nvSpPr>
        <p:spPr>
          <a:xfrm>
            <a:off x="9796215" y="6403945"/>
            <a:ext cx="5084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ja-JP" altLang="en-US" sz="2000" spc="-100" dirty="0" smtClean="0">
                <a:solidFill>
                  <a:prstClr val="black"/>
                </a:solidFill>
                <a:latin typeface="Arial"/>
                <a:cs typeface="Arial"/>
              </a:rPr>
              <a:t>１３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3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-197692" y="-9078"/>
            <a:ext cx="10603690" cy="492443"/>
          </a:xfrm>
          <a:prstGeom prst="rect">
            <a:avLst/>
          </a:prstGeom>
          <a:solidFill>
            <a:srgbClr val="0432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5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Development of ELISA kit for measurement of protein X-derived p4252</a:t>
            </a:r>
            <a:endParaRPr lang="en-US" sz="25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0" name="直線コネクタ 59"/>
          <p:cNvCxnSpPr/>
          <p:nvPr/>
        </p:nvCxnSpPr>
        <p:spPr>
          <a:xfrm>
            <a:off x="4320674" y="1184466"/>
            <a:ext cx="1636038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/>
          <p:cNvCxnSpPr/>
          <p:nvPr/>
        </p:nvCxnSpPr>
        <p:spPr>
          <a:xfrm flipV="1">
            <a:off x="5949950" y="1184467"/>
            <a:ext cx="2417925" cy="5441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/>
          <p:cNvCxnSpPr/>
          <p:nvPr/>
        </p:nvCxnSpPr>
        <p:spPr>
          <a:xfrm>
            <a:off x="1592374" y="1184466"/>
            <a:ext cx="27360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グループ化 78"/>
          <p:cNvGrpSpPr/>
          <p:nvPr/>
        </p:nvGrpSpPr>
        <p:grpSpPr>
          <a:xfrm rot="20400004">
            <a:off x="8310444" y="1316896"/>
            <a:ext cx="180354" cy="294328"/>
            <a:chOff x="8249547" y="1700808"/>
            <a:chExt cx="282893" cy="461665"/>
          </a:xfrm>
        </p:grpSpPr>
        <p:cxnSp>
          <p:nvCxnSpPr>
            <p:cNvPr id="75" name="直線コネクタ 74"/>
            <p:cNvCxnSpPr/>
            <p:nvPr/>
          </p:nvCxnSpPr>
          <p:spPr>
            <a:xfrm rot="10800000">
              <a:off x="8249547" y="1700808"/>
              <a:ext cx="137268" cy="246108"/>
            </a:xfrm>
            <a:prstGeom prst="lin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線コネクタ 75"/>
            <p:cNvCxnSpPr/>
            <p:nvPr/>
          </p:nvCxnSpPr>
          <p:spPr>
            <a:xfrm flipH="1">
              <a:off x="8409386" y="1700808"/>
              <a:ext cx="123054" cy="246108"/>
            </a:xfrm>
            <a:prstGeom prst="lin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線コネクタ 76"/>
            <p:cNvCxnSpPr/>
            <p:nvPr/>
          </p:nvCxnSpPr>
          <p:spPr>
            <a:xfrm>
              <a:off x="8375799" y="1935755"/>
              <a:ext cx="0" cy="215701"/>
            </a:xfrm>
            <a:prstGeom prst="lin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コネクタ 77"/>
            <p:cNvCxnSpPr/>
            <p:nvPr/>
          </p:nvCxnSpPr>
          <p:spPr>
            <a:xfrm>
              <a:off x="8409386" y="1931640"/>
              <a:ext cx="0" cy="230833"/>
            </a:xfrm>
            <a:prstGeom prst="lin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グループ化 93"/>
          <p:cNvGrpSpPr/>
          <p:nvPr/>
        </p:nvGrpSpPr>
        <p:grpSpPr>
          <a:xfrm rot="13811459">
            <a:off x="6029369" y="1186800"/>
            <a:ext cx="233302" cy="380736"/>
            <a:chOff x="8249547" y="1700808"/>
            <a:chExt cx="282893" cy="461665"/>
          </a:xfrm>
        </p:grpSpPr>
        <p:cxnSp>
          <p:nvCxnSpPr>
            <p:cNvPr id="95" name="直線コネクタ 94"/>
            <p:cNvCxnSpPr/>
            <p:nvPr/>
          </p:nvCxnSpPr>
          <p:spPr>
            <a:xfrm rot="10800000">
              <a:off x="8249547" y="1700808"/>
              <a:ext cx="137268" cy="24610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線コネクタ 95"/>
            <p:cNvCxnSpPr/>
            <p:nvPr/>
          </p:nvCxnSpPr>
          <p:spPr>
            <a:xfrm flipH="1">
              <a:off x="8409386" y="1700808"/>
              <a:ext cx="123054" cy="24610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線コネクタ 96"/>
            <p:cNvCxnSpPr/>
            <p:nvPr/>
          </p:nvCxnSpPr>
          <p:spPr>
            <a:xfrm>
              <a:off x="8375799" y="1935755"/>
              <a:ext cx="0" cy="215701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線コネクタ 97"/>
            <p:cNvCxnSpPr/>
            <p:nvPr/>
          </p:nvCxnSpPr>
          <p:spPr>
            <a:xfrm>
              <a:off x="8409386" y="1931640"/>
              <a:ext cx="0" cy="230833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9" name="直線コネクタ 98"/>
          <p:cNvCxnSpPr/>
          <p:nvPr/>
        </p:nvCxnSpPr>
        <p:spPr>
          <a:xfrm>
            <a:off x="4314119" y="1481849"/>
            <a:ext cx="1636038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テキスト ボックス 103"/>
          <p:cNvSpPr txBox="1"/>
          <p:nvPr/>
        </p:nvSpPr>
        <p:spPr>
          <a:xfrm>
            <a:off x="8147371" y="1623096"/>
            <a:ext cx="20249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002060"/>
                </a:solidFill>
              </a:rPr>
              <a:t>Anti-protein X-</a:t>
            </a:r>
          </a:p>
          <a:p>
            <a:r>
              <a:rPr lang="en-US" sz="2400" dirty="0" smtClean="0">
                <a:solidFill>
                  <a:srgbClr val="002060"/>
                </a:solidFill>
              </a:rPr>
              <a:t>C-terminus-Ab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05" name="テキスト ボックス 104"/>
          <p:cNvSpPr txBox="1"/>
          <p:nvPr/>
        </p:nvSpPr>
        <p:spPr>
          <a:xfrm>
            <a:off x="1047655" y="656327"/>
            <a:ext cx="1451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latin typeface="Arial" charset="0"/>
                <a:ea typeface="Arial" charset="0"/>
                <a:cs typeface="Arial" charset="0"/>
              </a:rPr>
              <a:t>Protein X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6" name="テキスト ボックス 105"/>
          <p:cNvSpPr txBox="1"/>
          <p:nvPr/>
        </p:nvSpPr>
        <p:spPr>
          <a:xfrm>
            <a:off x="3143336" y="1169100"/>
            <a:ext cx="1042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p4242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7" name="テキスト ボックス 106"/>
          <p:cNvSpPr txBox="1"/>
          <p:nvPr/>
        </p:nvSpPr>
        <p:spPr>
          <a:xfrm>
            <a:off x="4603488" y="1549267"/>
            <a:ext cx="3217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FF0000"/>
                </a:solidFill>
              </a:rPr>
              <a:t>Anti-protein X-p4252 Ab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50" name="図 1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681" y="3587634"/>
            <a:ext cx="4778221" cy="3166774"/>
          </a:xfrm>
          <a:prstGeom prst="rect">
            <a:avLst/>
          </a:prstGeom>
        </p:spPr>
      </p:pic>
      <p:sp>
        <p:nvSpPr>
          <p:cNvPr id="151" name="テキスト ボックス 150"/>
          <p:cNvSpPr txBox="1"/>
          <p:nvPr/>
        </p:nvSpPr>
        <p:spPr>
          <a:xfrm>
            <a:off x="3924880" y="2416097"/>
            <a:ext cx="994932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20"/>
              </a:lnSpc>
            </a:pPr>
            <a:r>
              <a:rPr lang="en-US" altLang="ja-JP" sz="20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p4252</a:t>
            </a:r>
            <a:endParaRPr lang="ja-JP" altLang="en-US" sz="20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52" name="直線コネクタ 151"/>
          <p:cNvCxnSpPr/>
          <p:nvPr/>
        </p:nvCxnSpPr>
        <p:spPr>
          <a:xfrm>
            <a:off x="4024768" y="3374335"/>
            <a:ext cx="0" cy="14401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直線コネクタ 152"/>
          <p:cNvCxnSpPr/>
          <p:nvPr/>
        </p:nvCxnSpPr>
        <p:spPr>
          <a:xfrm>
            <a:off x="5176896" y="3374335"/>
            <a:ext cx="0" cy="14401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線コネクタ 153"/>
          <p:cNvCxnSpPr/>
          <p:nvPr/>
        </p:nvCxnSpPr>
        <p:spPr>
          <a:xfrm>
            <a:off x="4024768" y="3374335"/>
            <a:ext cx="115212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線コネクタ 154"/>
          <p:cNvCxnSpPr/>
          <p:nvPr/>
        </p:nvCxnSpPr>
        <p:spPr>
          <a:xfrm>
            <a:off x="5320912" y="3374335"/>
            <a:ext cx="0" cy="14401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線コネクタ 155"/>
          <p:cNvCxnSpPr/>
          <p:nvPr/>
        </p:nvCxnSpPr>
        <p:spPr>
          <a:xfrm>
            <a:off x="6473040" y="3374335"/>
            <a:ext cx="0" cy="14401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線コネクタ 156"/>
          <p:cNvCxnSpPr/>
          <p:nvPr/>
        </p:nvCxnSpPr>
        <p:spPr>
          <a:xfrm>
            <a:off x="5320912" y="3374335"/>
            <a:ext cx="115212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線コネクタ 157"/>
          <p:cNvCxnSpPr/>
          <p:nvPr/>
        </p:nvCxnSpPr>
        <p:spPr>
          <a:xfrm>
            <a:off x="6625440" y="3379566"/>
            <a:ext cx="0" cy="14401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直線コネクタ 158"/>
          <p:cNvCxnSpPr/>
          <p:nvPr/>
        </p:nvCxnSpPr>
        <p:spPr>
          <a:xfrm>
            <a:off x="7568245" y="3379566"/>
            <a:ext cx="0" cy="14401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直線コネクタ 159"/>
          <p:cNvCxnSpPr/>
          <p:nvPr/>
        </p:nvCxnSpPr>
        <p:spPr>
          <a:xfrm>
            <a:off x="6625440" y="3379566"/>
            <a:ext cx="936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テキスト ボックス 160"/>
          <p:cNvSpPr txBox="1"/>
          <p:nvPr/>
        </p:nvSpPr>
        <p:spPr>
          <a:xfrm>
            <a:off x="533373" y="3742248"/>
            <a:ext cx="2223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2000" dirty="0" smtClean="0">
                <a:latin typeface="Arial" charset="0"/>
                <a:ea typeface="Arial" charset="0"/>
                <a:cs typeface="Arial" charset="0"/>
              </a:rPr>
              <a:t>Absence of 1</a:t>
            </a:r>
            <a:r>
              <a:rPr lang="en-US" altLang="ja-JP" sz="2000" baseline="30000" dirty="0" smtClean="0">
                <a:latin typeface="Arial" charset="0"/>
                <a:ea typeface="Arial" charset="0"/>
                <a:cs typeface="Arial" charset="0"/>
              </a:rPr>
              <a:t>st</a:t>
            </a:r>
            <a:r>
              <a:rPr lang="en-US" altLang="ja-JP" sz="2000" dirty="0" smtClean="0">
                <a:latin typeface="Arial" charset="0"/>
                <a:ea typeface="Arial" charset="0"/>
                <a:cs typeface="Arial" charset="0"/>
              </a:rPr>
              <a:t> Ab</a:t>
            </a:r>
            <a:endParaRPr lang="ja-JP" alt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2" name="テキスト ボックス 161"/>
          <p:cNvSpPr txBox="1"/>
          <p:nvPr/>
        </p:nvSpPr>
        <p:spPr>
          <a:xfrm>
            <a:off x="2557684" y="4157034"/>
            <a:ext cx="721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1400" dirty="0">
                <a:latin typeface="Arial" charset="0"/>
                <a:ea typeface="Arial" charset="0"/>
                <a:cs typeface="Arial" charset="0"/>
              </a:rPr>
              <a:t>x1,000</a:t>
            </a:r>
            <a:endParaRPr lang="ja-JP" altLang="en-US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3" name="テキスト ボックス 162"/>
          <p:cNvSpPr txBox="1"/>
          <p:nvPr/>
        </p:nvSpPr>
        <p:spPr>
          <a:xfrm>
            <a:off x="2657070" y="4490471"/>
            <a:ext cx="622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1400" dirty="0">
                <a:latin typeface="Arial" charset="0"/>
                <a:ea typeface="Arial" charset="0"/>
                <a:cs typeface="Arial" charset="0"/>
              </a:rPr>
              <a:t>x 200</a:t>
            </a:r>
            <a:endParaRPr lang="ja-JP" altLang="en-US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4" name="テキスト ボックス 163"/>
          <p:cNvSpPr txBox="1"/>
          <p:nvPr/>
        </p:nvSpPr>
        <p:spPr>
          <a:xfrm>
            <a:off x="2756456" y="4835168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1400" dirty="0">
                <a:latin typeface="Arial" charset="0"/>
                <a:ea typeface="Arial" charset="0"/>
                <a:cs typeface="Arial" charset="0"/>
              </a:rPr>
              <a:t>x 40</a:t>
            </a:r>
            <a:endParaRPr lang="ja-JP" altLang="en-US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5" name="テキスト ボックス 164"/>
          <p:cNvSpPr txBox="1"/>
          <p:nvPr/>
        </p:nvSpPr>
        <p:spPr>
          <a:xfrm>
            <a:off x="2564452" y="5445748"/>
            <a:ext cx="721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1400" dirty="0">
                <a:latin typeface="Arial" charset="0"/>
                <a:ea typeface="Arial" charset="0"/>
                <a:cs typeface="Arial" charset="0"/>
              </a:rPr>
              <a:t>x1,000</a:t>
            </a:r>
            <a:endParaRPr lang="ja-JP" altLang="en-US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6" name="テキスト ボックス 165"/>
          <p:cNvSpPr txBox="1"/>
          <p:nvPr/>
        </p:nvSpPr>
        <p:spPr>
          <a:xfrm>
            <a:off x="2663838" y="5821019"/>
            <a:ext cx="622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1400" dirty="0">
                <a:latin typeface="Arial" charset="0"/>
                <a:ea typeface="Arial" charset="0"/>
                <a:cs typeface="Arial" charset="0"/>
              </a:rPr>
              <a:t>x 200</a:t>
            </a:r>
            <a:endParaRPr lang="ja-JP" altLang="en-US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7" name="テキスト ボックス 166"/>
          <p:cNvSpPr txBox="1"/>
          <p:nvPr/>
        </p:nvSpPr>
        <p:spPr>
          <a:xfrm>
            <a:off x="2763224" y="6177476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1400" dirty="0">
                <a:latin typeface="Arial" charset="0"/>
                <a:ea typeface="Arial" charset="0"/>
                <a:cs typeface="Arial" charset="0"/>
              </a:rPr>
              <a:t>x 40</a:t>
            </a:r>
            <a:endParaRPr lang="ja-JP" altLang="en-US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8" name="テキスト ボックス 167"/>
          <p:cNvSpPr txBox="1"/>
          <p:nvPr/>
        </p:nvSpPr>
        <p:spPr>
          <a:xfrm>
            <a:off x="2612542" y="5151954"/>
            <a:ext cx="721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latin typeface="Arial" charset="0"/>
                <a:ea typeface="Arial" charset="0"/>
                <a:cs typeface="Arial" charset="0"/>
              </a:rPr>
              <a:t>x4,000</a:t>
            </a:r>
            <a:endParaRPr lang="ja-JP" altLang="en-US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9" name="正方形/長方形 168"/>
          <p:cNvSpPr/>
          <p:nvPr/>
        </p:nvSpPr>
        <p:spPr>
          <a:xfrm>
            <a:off x="579303" y="4380399"/>
            <a:ext cx="20223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Purified</a:t>
            </a:r>
            <a:endParaRPr lang="ja-JP" altLang="en-US" sz="2000" dirty="0" smtClean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altLang="ja-JP" sz="2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altLang="ja-JP" sz="20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nti-p4252 Ab</a:t>
            </a:r>
            <a:endParaRPr lang="ja-JP" altLang="en-US" sz="20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0" name="正方形/長方形 169"/>
          <p:cNvSpPr/>
          <p:nvPr/>
        </p:nvSpPr>
        <p:spPr>
          <a:xfrm>
            <a:off x="45226" y="5168502"/>
            <a:ext cx="25712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 smtClean="0">
                <a:latin typeface="Arial" charset="0"/>
                <a:ea typeface="Arial" charset="0"/>
                <a:cs typeface="Arial" charset="0"/>
              </a:rPr>
              <a:t>Crude anti-p4252 Ab</a:t>
            </a:r>
            <a:endParaRPr lang="en-US" altLang="ja-JP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1" name="正方形/長方形 170"/>
          <p:cNvSpPr/>
          <p:nvPr/>
        </p:nvSpPr>
        <p:spPr>
          <a:xfrm>
            <a:off x="533373" y="5620145"/>
            <a:ext cx="18538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Anti-protein X-</a:t>
            </a:r>
          </a:p>
          <a:p>
            <a:r>
              <a:rPr lang="en-US" altLang="ja-JP" sz="20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C-terminus Ab</a:t>
            </a:r>
            <a:endParaRPr lang="en-US" altLang="ja-JP" sz="2000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72" name="直線コネクタ 171"/>
          <p:cNvCxnSpPr/>
          <p:nvPr/>
        </p:nvCxnSpPr>
        <p:spPr>
          <a:xfrm>
            <a:off x="2526855" y="4266854"/>
            <a:ext cx="0" cy="83202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直線コネクタ 172"/>
          <p:cNvCxnSpPr/>
          <p:nvPr/>
        </p:nvCxnSpPr>
        <p:spPr>
          <a:xfrm>
            <a:off x="2532861" y="4273400"/>
            <a:ext cx="12019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直線コネクタ 173"/>
          <p:cNvCxnSpPr/>
          <p:nvPr/>
        </p:nvCxnSpPr>
        <p:spPr>
          <a:xfrm>
            <a:off x="2525401" y="5098876"/>
            <a:ext cx="12019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直線コネクタ 174"/>
          <p:cNvCxnSpPr/>
          <p:nvPr/>
        </p:nvCxnSpPr>
        <p:spPr>
          <a:xfrm>
            <a:off x="2516318" y="5591253"/>
            <a:ext cx="0" cy="83202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直線コネクタ 175"/>
          <p:cNvCxnSpPr/>
          <p:nvPr/>
        </p:nvCxnSpPr>
        <p:spPr>
          <a:xfrm>
            <a:off x="2522324" y="5597799"/>
            <a:ext cx="12019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直線コネクタ 176"/>
          <p:cNvCxnSpPr/>
          <p:nvPr/>
        </p:nvCxnSpPr>
        <p:spPr>
          <a:xfrm>
            <a:off x="2514864" y="6423275"/>
            <a:ext cx="12019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テキスト ボックス 177"/>
          <p:cNvSpPr txBox="1"/>
          <p:nvPr/>
        </p:nvSpPr>
        <p:spPr>
          <a:xfrm>
            <a:off x="3471891" y="3323785"/>
            <a:ext cx="673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smtClean="0">
                <a:latin typeface="Arial" charset="0"/>
                <a:ea typeface="Arial" charset="0"/>
                <a:cs typeface="Arial" charset="0"/>
              </a:rPr>
              <a:t>None</a:t>
            </a:r>
            <a:endParaRPr lang="ja-JP" alt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9" name="テキスト ボックス 178"/>
          <p:cNvSpPr txBox="1"/>
          <p:nvPr/>
        </p:nvSpPr>
        <p:spPr>
          <a:xfrm>
            <a:off x="5034790" y="2416097"/>
            <a:ext cx="1528720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20"/>
              </a:lnSpc>
            </a:pPr>
            <a:r>
              <a:rPr lang="en-US" altLang="ja-JP" sz="20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C-terminus peptide</a:t>
            </a:r>
            <a:endParaRPr lang="ja-JP" altLang="en-US" sz="2000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0" name="テキスト ボックス 179"/>
          <p:cNvSpPr txBox="1"/>
          <p:nvPr/>
        </p:nvSpPr>
        <p:spPr>
          <a:xfrm>
            <a:off x="6451854" y="2416097"/>
            <a:ext cx="1875717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20"/>
              </a:lnSpc>
            </a:pPr>
            <a:r>
              <a:rPr lang="en-US" altLang="ja-JP" sz="2000" dirty="0" smtClean="0">
                <a:latin typeface="Arial" charset="0"/>
                <a:ea typeface="Arial" charset="0"/>
                <a:cs typeface="Arial" charset="0"/>
              </a:rPr>
              <a:t>Urine of </a:t>
            </a:r>
          </a:p>
          <a:p>
            <a:pPr algn="ctr">
              <a:lnSpc>
                <a:spcPts val="2020"/>
              </a:lnSpc>
            </a:pPr>
            <a:r>
              <a:rPr lang="en-US" altLang="ja-JP" sz="2000" dirty="0" smtClean="0">
                <a:latin typeface="Arial" charset="0"/>
                <a:ea typeface="Arial" charset="0"/>
                <a:cs typeface="Arial" charset="0"/>
              </a:rPr>
              <a:t>healthy control</a:t>
            </a:r>
            <a:endParaRPr lang="ja-JP" alt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" name="正方形/長方形 180"/>
          <p:cNvSpPr/>
          <p:nvPr/>
        </p:nvSpPr>
        <p:spPr>
          <a:xfrm>
            <a:off x="4024768" y="4157034"/>
            <a:ext cx="1222434" cy="9418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正方形/長方形 181"/>
          <p:cNvSpPr/>
          <p:nvPr/>
        </p:nvSpPr>
        <p:spPr>
          <a:xfrm>
            <a:off x="5320912" y="5481888"/>
            <a:ext cx="1296144" cy="94184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テキスト ボックス 182"/>
          <p:cNvSpPr txBox="1"/>
          <p:nvPr/>
        </p:nvSpPr>
        <p:spPr>
          <a:xfrm>
            <a:off x="3959442" y="3084237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latin typeface="Arial" charset="0"/>
                <a:ea typeface="Arial" charset="0"/>
                <a:cs typeface="Arial" charset="0"/>
              </a:rPr>
              <a:t>low</a:t>
            </a:r>
            <a:endParaRPr lang="ja-JP" alt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4" name="テキスト ボックス 183"/>
          <p:cNvSpPr txBox="1"/>
          <p:nvPr/>
        </p:nvSpPr>
        <p:spPr>
          <a:xfrm>
            <a:off x="4811825" y="3084237"/>
            <a:ext cx="570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smtClean="0">
                <a:latin typeface="Arial" charset="0"/>
                <a:ea typeface="Arial" charset="0"/>
                <a:cs typeface="Arial" charset="0"/>
              </a:rPr>
              <a:t>high</a:t>
            </a:r>
            <a:endParaRPr lang="ja-JP" alt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5" name="テキスト ボックス 184"/>
          <p:cNvSpPr txBox="1"/>
          <p:nvPr/>
        </p:nvSpPr>
        <p:spPr>
          <a:xfrm>
            <a:off x="5194001" y="3082748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latin typeface="Arial" charset="0"/>
                <a:ea typeface="Arial" charset="0"/>
                <a:cs typeface="Arial" charset="0"/>
              </a:rPr>
              <a:t>low</a:t>
            </a:r>
            <a:endParaRPr lang="ja-JP" alt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6" name="テキスト ボックス 185"/>
          <p:cNvSpPr txBox="1"/>
          <p:nvPr/>
        </p:nvSpPr>
        <p:spPr>
          <a:xfrm>
            <a:off x="6124989" y="3082748"/>
            <a:ext cx="570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smtClean="0">
                <a:latin typeface="Arial" charset="0"/>
                <a:ea typeface="Arial" charset="0"/>
                <a:cs typeface="Arial" charset="0"/>
              </a:rPr>
              <a:t>high</a:t>
            </a:r>
            <a:endParaRPr lang="ja-JP" alt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7" name="テキスト ボックス 186"/>
          <p:cNvSpPr txBox="1"/>
          <p:nvPr/>
        </p:nvSpPr>
        <p:spPr>
          <a:xfrm>
            <a:off x="6525829" y="3082807"/>
            <a:ext cx="570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latin typeface="Arial" charset="0"/>
                <a:ea typeface="Arial" charset="0"/>
                <a:cs typeface="Arial" charset="0"/>
              </a:rPr>
              <a:t>high</a:t>
            </a:r>
            <a:endParaRPr lang="ja-JP" alt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8" name="テキスト ボックス 187"/>
          <p:cNvSpPr txBox="1"/>
          <p:nvPr/>
        </p:nvSpPr>
        <p:spPr>
          <a:xfrm>
            <a:off x="7299477" y="3082807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latin typeface="Arial" charset="0"/>
                <a:ea typeface="Arial" charset="0"/>
                <a:cs typeface="Arial" charset="0"/>
              </a:rPr>
              <a:t>low</a:t>
            </a:r>
            <a:endParaRPr lang="ja-JP" altLang="en-US" sz="16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89" name="直線矢印コネクタ 188"/>
          <p:cNvCxnSpPr/>
          <p:nvPr/>
        </p:nvCxnSpPr>
        <p:spPr>
          <a:xfrm>
            <a:off x="4303899" y="3236635"/>
            <a:ext cx="576064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直線矢印コネクタ 189"/>
          <p:cNvCxnSpPr/>
          <p:nvPr/>
        </p:nvCxnSpPr>
        <p:spPr>
          <a:xfrm>
            <a:off x="5621790" y="3236635"/>
            <a:ext cx="576064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直線矢印コネクタ 190"/>
          <p:cNvCxnSpPr/>
          <p:nvPr/>
        </p:nvCxnSpPr>
        <p:spPr>
          <a:xfrm flipH="1" flipV="1">
            <a:off x="7083547" y="3257183"/>
            <a:ext cx="342930" cy="6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テキスト ボックス 64"/>
          <p:cNvSpPr txBox="1"/>
          <p:nvPr/>
        </p:nvSpPr>
        <p:spPr>
          <a:xfrm>
            <a:off x="8124841" y="691029"/>
            <a:ext cx="1482585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rgbClr val="FF0000"/>
                </a:solidFill>
              </a:rPr>
              <a:t>Confidential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66" name="正方形/長方形 65"/>
          <p:cNvSpPr/>
          <p:nvPr/>
        </p:nvSpPr>
        <p:spPr>
          <a:xfrm>
            <a:off x="9796215" y="6403945"/>
            <a:ext cx="5084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ja-JP" altLang="en-US" sz="2000" spc="-100" dirty="0" smtClean="0">
                <a:solidFill>
                  <a:prstClr val="black"/>
                </a:solidFill>
                <a:latin typeface="Arial"/>
                <a:cs typeface="Arial"/>
              </a:rPr>
              <a:t>１４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7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直線矢印コネクタ 13"/>
          <p:cNvCxnSpPr/>
          <p:nvPr/>
        </p:nvCxnSpPr>
        <p:spPr>
          <a:xfrm>
            <a:off x="3540662" y="2279140"/>
            <a:ext cx="1724609" cy="17319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正方形/長方形 20"/>
          <p:cNvSpPr/>
          <p:nvPr/>
        </p:nvSpPr>
        <p:spPr>
          <a:xfrm>
            <a:off x="5696875" y="1728303"/>
            <a:ext cx="4607813" cy="11712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 smtClean="0">
                <a:solidFill>
                  <a:schemeClr val="tx1"/>
                </a:solidFill>
                <a:latin typeface="Arial"/>
                <a:cs typeface="Arial"/>
              </a:rPr>
              <a:t>Six </a:t>
            </a:r>
            <a:r>
              <a:rPr lang="en-US" altLang="ja-JP" sz="2400" dirty="0" smtClean="0">
                <a:solidFill>
                  <a:schemeClr val="tx1"/>
                </a:solidFill>
                <a:latin typeface="Arial"/>
                <a:cs typeface="Arial"/>
              </a:rPr>
              <a:t>novel early diagnostic </a:t>
            </a:r>
            <a:r>
              <a:rPr lang="en-US" altLang="ja-JP" sz="2400" dirty="0" smtClean="0">
                <a:solidFill>
                  <a:schemeClr val="tx1"/>
                </a:solidFill>
                <a:latin typeface="Arial"/>
                <a:cs typeface="Arial"/>
              </a:rPr>
              <a:t>marker candidates </a:t>
            </a:r>
            <a:r>
              <a:rPr lang="en-US" altLang="ja-JP" sz="2400" dirty="0">
                <a:solidFill>
                  <a:schemeClr val="tx1"/>
                </a:solidFill>
                <a:latin typeface="Arial"/>
                <a:cs typeface="Arial"/>
              </a:rPr>
              <a:t>of </a:t>
            </a:r>
            <a:r>
              <a:rPr lang="en-US" altLang="ja-JP" sz="2400" dirty="0" smtClean="0">
                <a:solidFill>
                  <a:schemeClr val="tx1"/>
                </a:solidFill>
                <a:latin typeface="Arial"/>
                <a:cs typeface="Arial"/>
              </a:rPr>
              <a:t>lung </a:t>
            </a:r>
            <a:r>
              <a:rPr lang="en-US" altLang="ja-JP" sz="2400" dirty="0" err="1" smtClean="0">
                <a:solidFill>
                  <a:schemeClr val="tx1"/>
                </a:solidFill>
                <a:latin typeface="Arial"/>
                <a:cs typeface="Arial"/>
              </a:rPr>
              <a:t>Sq</a:t>
            </a:r>
            <a:r>
              <a:rPr lang="en-US" altLang="ja-JP" sz="2400" dirty="0" smtClean="0">
                <a:solidFill>
                  <a:schemeClr val="tx1"/>
                </a:solidFill>
                <a:latin typeface="Arial"/>
                <a:cs typeface="Arial"/>
              </a:rPr>
              <a:t> are identified </a:t>
            </a:r>
            <a:endParaRPr lang="en-US" altLang="ja-JP" sz="24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04825" y="9908"/>
            <a:ext cx="9559027" cy="95410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Arial"/>
                <a:cs typeface="Arial"/>
              </a:rPr>
              <a:t>Identification of novel early </a:t>
            </a:r>
            <a:r>
              <a:rPr lang="en-US" altLang="ja-JP" sz="2800" dirty="0">
                <a:latin typeface="Arial"/>
                <a:cs typeface="Arial"/>
              </a:rPr>
              <a:t>d</a:t>
            </a:r>
            <a:r>
              <a:rPr lang="en-US" altLang="ja-JP" sz="2800" dirty="0" smtClean="0">
                <a:latin typeface="Arial"/>
                <a:cs typeface="Arial"/>
              </a:rPr>
              <a:t>iagnostic markers of lung </a:t>
            </a:r>
          </a:p>
          <a:p>
            <a:pPr algn="ctr"/>
            <a:r>
              <a:rPr lang="en-US" altLang="ja-JP" sz="2800" dirty="0" smtClean="0">
                <a:latin typeface="Arial"/>
                <a:cs typeface="Arial"/>
              </a:rPr>
              <a:t>squamous cell carcinoma (</a:t>
            </a:r>
            <a:r>
              <a:rPr lang="en-US" altLang="ja-JP" sz="2800" dirty="0" err="1" smtClean="0">
                <a:latin typeface="Arial"/>
                <a:cs typeface="Arial"/>
              </a:rPr>
              <a:t>Sq</a:t>
            </a:r>
            <a:r>
              <a:rPr lang="en-US" altLang="ja-JP" sz="2800" dirty="0" smtClean="0">
                <a:latin typeface="Arial"/>
                <a:cs typeface="Arial"/>
              </a:rPr>
              <a:t>) in urine by </a:t>
            </a:r>
            <a:r>
              <a:rPr lang="en-US" altLang="ja-JP" sz="2800" dirty="0" err="1" smtClean="0">
                <a:latin typeface="Arial"/>
                <a:cs typeface="Arial"/>
              </a:rPr>
              <a:t>iTRAQ</a:t>
            </a:r>
            <a:r>
              <a:rPr lang="en-US" altLang="ja-JP" sz="2800" dirty="0" smtClean="0">
                <a:latin typeface="Arial"/>
                <a:cs typeface="Arial"/>
              </a:rPr>
              <a:t> analysis</a:t>
            </a:r>
            <a:endParaRPr kumimoji="1" lang="ja-JP" altLang="en-US" sz="2800" dirty="0">
              <a:latin typeface="Arial"/>
              <a:cs typeface="Arial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8571" y="1829811"/>
            <a:ext cx="3259667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Arial"/>
                <a:cs typeface="Arial"/>
              </a:rPr>
              <a:t>Lung </a:t>
            </a:r>
            <a:r>
              <a:rPr lang="en-US" altLang="ja-JP" sz="2400" dirty="0" err="1" smtClean="0">
                <a:latin typeface="Arial"/>
                <a:cs typeface="Arial"/>
              </a:rPr>
              <a:t>Sq</a:t>
            </a:r>
            <a:endParaRPr lang="en-US" altLang="ja-JP" sz="2400" dirty="0" smtClean="0">
              <a:latin typeface="Arial"/>
              <a:cs typeface="Arial"/>
            </a:endParaRPr>
          </a:p>
          <a:p>
            <a:r>
              <a:rPr lang="en-US" altLang="ja-JP" sz="2400" dirty="0" smtClean="0">
                <a:latin typeface="Arial"/>
                <a:cs typeface="Arial"/>
              </a:rPr>
              <a:t>Healthy controls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2302680" y="1829811"/>
            <a:ext cx="10486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latin typeface="Arial"/>
                <a:cs typeface="Arial"/>
              </a:rPr>
              <a:t>n </a:t>
            </a:r>
            <a:r>
              <a:rPr lang="en-US" altLang="ja-JP" sz="2400" dirty="0">
                <a:latin typeface="Arial"/>
                <a:cs typeface="Arial"/>
              </a:rPr>
              <a:t>= </a:t>
            </a:r>
            <a:r>
              <a:rPr lang="en-US" altLang="ja-JP" sz="2400" dirty="0" smtClean="0">
                <a:latin typeface="Arial"/>
                <a:cs typeface="Arial"/>
              </a:rPr>
              <a:t>29</a:t>
            </a:r>
            <a:endParaRPr lang="en-US" altLang="ja-JP" sz="2400" dirty="0">
              <a:latin typeface="Arial"/>
              <a:cs typeface="Arial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2311129" y="2182615"/>
            <a:ext cx="10486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latin typeface="Arial"/>
                <a:cs typeface="Arial"/>
              </a:rPr>
              <a:t>n </a:t>
            </a:r>
            <a:r>
              <a:rPr lang="en-US" altLang="ja-JP" sz="2400" dirty="0">
                <a:latin typeface="Arial"/>
                <a:cs typeface="Arial"/>
              </a:rPr>
              <a:t>= </a:t>
            </a:r>
            <a:r>
              <a:rPr lang="en-US" altLang="ja-JP" sz="2400" dirty="0" smtClean="0">
                <a:latin typeface="Arial"/>
                <a:cs typeface="Arial"/>
              </a:rPr>
              <a:t>49</a:t>
            </a:r>
            <a:endParaRPr lang="en-US" altLang="ja-JP" sz="2400" dirty="0">
              <a:latin typeface="Arial"/>
              <a:cs typeface="Arial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3132797" y="2403784"/>
            <a:ext cx="260840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200" dirty="0" smtClean="0">
                <a:latin typeface="Arial"/>
                <a:cs typeface="Arial"/>
              </a:rPr>
              <a:t>Selection based </a:t>
            </a:r>
            <a:endParaRPr lang="en-US" altLang="ja-JP" sz="2200" dirty="0" smtClean="0">
              <a:latin typeface="Arial"/>
              <a:cs typeface="Arial"/>
            </a:endParaRPr>
          </a:p>
          <a:p>
            <a:pPr algn="ctr"/>
            <a:r>
              <a:rPr lang="en-US" altLang="ja-JP" sz="2200" dirty="0" smtClean="0">
                <a:latin typeface="Arial"/>
                <a:cs typeface="Arial"/>
              </a:rPr>
              <a:t>on </a:t>
            </a:r>
            <a:r>
              <a:rPr lang="en-US" altLang="ja-JP" sz="2200" dirty="0" smtClean="0">
                <a:latin typeface="Arial"/>
                <a:cs typeface="Arial"/>
              </a:rPr>
              <a:t>ROC-AUC </a:t>
            </a:r>
            <a:r>
              <a:rPr lang="en-US" altLang="ja-JP" sz="2200" dirty="0">
                <a:latin typeface="Arial"/>
                <a:cs typeface="Arial"/>
              </a:rPr>
              <a:t>&gt; 0.8</a:t>
            </a:r>
          </a:p>
        </p:txBody>
      </p:sp>
      <p:graphicFrame>
        <p:nvGraphicFramePr>
          <p:cNvPr id="26" name="表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7275878"/>
              </p:ext>
            </p:extLst>
          </p:nvPr>
        </p:nvGraphicFramePr>
        <p:xfrm>
          <a:off x="126999" y="3499356"/>
          <a:ext cx="10083801" cy="28317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39446"/>
                <a:gridCol w="1601871"/>
                <a:gridCol w="1926610"/>
                <a:gridCol w="1781204"/>
                <a:gridCol w="1634670"/>
              </a:tblGrid>
              <a:tr h="56465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panose="020B0600070205080204" pitchFamily="50" charset="-128"/>
                          <a:cs typeface="Arial"/>
                        </a:rPr>
                        <a:t>Candidates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ea typeface="ＭＳ Ｐゴシック" panose="020B0600070205080204" pitchFamily="50" charset="-128"/>
                        <a:cs typeface="Arial"/>
                      </a:endParaRPr>
                    </a:p>
                  </a:txBody>
                  <a:tcPr marL="11936" marR="11936" marT="141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b="0" u="none" strike="noStrike" dirty="0" smtClean="0">
                          <a:effectLst/>
                          <a:latin typeface="Arial"/>
                          <a:cs typeface="Arial"/>
                        </a:rPr>
                        <a:t>Sensitivity</a:t>
                      </a:r>
                      <a:r>
                        <a:rPr lang="en-US" altLang="ja-JP" sz="2000" b="0" u="none" strike="noStrike" baseline="0" dirty="0" smtClean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ja-JP" sz="2000" b="0" u="none" strike="noStrike" dirty="0" smtClean="0">
                          <a:effectLst/>
                          <a:latin typeface="Arial"/>
                          <a:cs typeface="Arial"/>
                        </a:rPr>
                        <a:t>(%)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ea typeface="ＭＳ Ｐゴシック" panose="020B0600070205080204" pitchFamily="50" charset="-128"/>
                        <a:cs typeface="Arial"/>
                      </a:endParaRPr>
                    </a:p>
                  </a:txBody>
                  <a:tcPr marL="11936" marR="11936" marT="141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b="0" u="none" strike="noStrike" dirty="0" smtClean="0">
                          <a:effectLst/>
                          <a:latin typeface="Arial"/>
                          <a:cs typeface="Arial"/>
                        </a:rPr>
                        <a:t>Specificity (%)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ea typeface="ＭＳ Ｐゴシック" panose="020B0600070205080204" pitchFamily="50" charset="-128"/>
                        <a:cs typeface="Arial"/>
                      </a:endParaRPr>
                    </a:p>
                  </a:txBody>
                  <a:tcPr marL="11936" marR="11936" marT="141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 dirty="0" smtClean="0">
                          <a:effectLst/>
                          <a:latin typeface="Arial"/>
                          <a:cs typeface="Arial"/>
                        </a:rPr>
                        <a:t>ROC-A UC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ea typeface="ＭＳ Ｐゴシック" panose="020B0600070205080204" pitchFamily="50" charset="-128"/>
                        <a:cs typeface="Arial"/>
                      </a:endParaRPr>
                    </a:p>
                  </a:txBody>
                  <a:tcPr marL="11936" marR="11936" marT="141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652">
                <a:tc gridSpan="2"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Protein</a:t>
                      </a:r>
                      <a:r>
                        <a:rPr lang="en-US" sz="2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L  Fragment             p7849</a:t>
                      </a:r>
                    </a:p>
                  </a:txBody>
                  <a:tcPr marL="11936" marR="11936" marT="141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96.6</a:t>
                      </a:r>
                      <a:endParaRPr lang="en-US" altLang="ja-JP" sz="20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1936" marR="11936" marT="141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81.6</a:t>
                      </a:r>
                      <a:endParaRPr lang="en-US" altLang="ja-JP" sz="20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1936" marR="11936" marT="141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0.87</a:t>
                      </a:r>
                      <a:endParaRPr lang="en-US" altLang="ja-JP" sz="20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1936" marR="11936" marT="141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887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Protein B</a:t>
                      </a:r>
                      <a:r>
                        <a:rPr lang="en-US" altLang="ja-JP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Fragment</a:t>
                      </a:r>
                      <a:r>
                        <a:rPr lang="ja-JP" altLang="en-US" sz="2000" b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　　</a:t>
                      </a:r>
                      <a:endParaRPr lang="en-US" altLang="ja-JP" sz="20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1936" marR="11936" marT="141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0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altLang="ja-JP" sz="20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p1278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1936" marR="11936" marT="1414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69.0</a:t>
                      </a:r>
                      <a:endParaRPr lang="en-US" altLang="ja-JP" sz="20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1936" marR="11936" marT="141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89.8</a:t>
                      </a:r>
                      <a:endParaRPr lang="en-US" altLang="ja-JP" sz="20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1936" marR="11936" marT="141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0.80</a:t>
                      </a:r>
                      <a:endParaRPr lang="en-US" altLang="ja-JP" sz="20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1936" marR="11936" marT="141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652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Protein D Fragment</a:t>
                      </a:r>
                    </a:p>
                  </a:txBody>
                  <a:tcPr marL="11936" marR="11936" marT="141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p2421</a:t>
                      </a:r>
                    </a:p>
                  </a:txBody>
                  <a:tcPr marL="11936" marR="11936" marT="1414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96.6</a:t>
                      </a:r>
                      <a:endParaRPr lang="ja-JP" alt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1936" marR="11936" marT="141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71.4</a:t>
                      </a:r>
                      <a:endParaRPr lang="ja-JP" alt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1936" marR="11936" marT="141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0.85</a:t>
                      </a:r>
                      <a:endParaRPr lang="ja-JP" alt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1936" marR="11936" marT="141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652"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420938" algn="l"/>
                        </a:tabLst>
                        <a:defRPr/>
                      </a:pPr>
                      <a:r>
                        <a:rPr lang="en-US" altLang="ja-JP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Protein</a:t>
                      </a:r>
                      <a:r>
                        <a:rPr lang="en-US" altLang="ja-JP" sz="2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K Fragment</a:t>
                      </a:r>
                      <a:endParaRPr lang="en-US" altLang="ja-JP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1936" marR="11936" marT="141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420938" algn="l"/>
                        </a:tabLst>
                        <a:defRPr/>
                      </a:pPr>
                      <a:r>
                        <a:rPr lang="en-US" altLang="ja-JP" sz="20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p2268</a:t>
                      </a:r>
                      <a:endParaRPr lang="en-US" altLang="ja-JP" sz="20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1936" marR="11936" marT="1414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96.6</a:t>
                      </a:r>
                      <a:endParaRPr lang="ja-JP" alt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1936" marR="11936" marT="141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73.4</a:t>
                      </a:r>
                      <a:endParaRPr lang="en-US" altLang="ja-JP" sz="20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1936" marR="11936" marT="141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0.83</a:t>
                      </a:r>
                      <a:endParaRPr lang="en-US" altLang="ja-JP" sz="20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1936" marR="11936" marT="141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652"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420938" algn="l"/>
                        </a:tabLst>
                        <a:defRPr/>
                      </a:pPr>
                      <a:r>
                        <a:rPr lang="en-US" altLang="ja-JP" sz="2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Protein F Fragment</a:t>
                      </a:r>
                    </a:p>
                  </a:txBody>
                  <a:tcPr marL="11936" marR="11936" marT="141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4600" algn="l"/>
                        </a:tabLst>
                        <a:defRPr/>
                      </a:pPr>
                      <a:r>
                        <a:rPr lang="en-US" altLang="ja-JP" sz="20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p340</a:t>
                      </a:r>
                      <a:endParaRPr lang="en-US" altLang="ja-JP" sz="20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1936" marR="11936" marT="1414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75.9</a:t>
                      </a:r>
                      <a:endParaRPr lang="ja-JP" alt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1936" marR="11936" marT="141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81.7</a:t>
                      </a:r>
                      <a:endParaRPr lang="ja-JP" alt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1936" marR="11936" marT="141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0.87</a:t>
                      </a:r>
                      <a:endParaRPr lang="ja-JP" alt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1936" marR="11936" marT="141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652"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420938" algn="l"/>
                        </a:tabLst>
                        <a:defRPr/>
                      </a:pPr>
                      <a:r>
                        <a:rPr lang="en-US" altLang="ja-JP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Protein H Fragment</a:t>
                      </a:r>
                    </a:p>
                  </a:txBody>
                  <a:tcPr marL="11936" marR="11936" marT="141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4600" algn="l"/>
                        </a:tabLst>
                        <a:defRPr/>
                      </a:pPr>
                      <a:r>
                        <a:rPr lang="en-US" altLang="ja-JP" sz="20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p528</a:t>
                      </a:r>
                      <a:endParaRPr lang="en-US" altLang="ja-JP" sz="20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1936" marR="11936" marT="1414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96.6</a:t>
                      </a:r>
                      <a:endParaRPr lang="en-US" altLang="ja-JP" sz="20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1936" marR="11936" marT="141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67.4</a:t>
                      </a:r>
                      <a:endParaRPr lang="en-US" altLang="ja-JP" sz="20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1936" marR="11936" marT="141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0.81</a:t>
                      </a:r>
                      <a:endParaRPr lang="en-US" altLang="ja-JP" sz="20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1936" marR="11936" marT="141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cxnSp>
        <p:nvCxnSpPr>
          <p:cNvPr id="10" name="直線コネクタ 9"/>
          <p:cNvCxnSpPr/>
          <p:nvPr/>
        </p:nvCxnSpPr>
        <p:spPr>
          <a:xfrm>
            <a:off x="126999" y="4445000"/>
            <a:ext cx="10083801" cy="16688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正方形/長方形 10"/>
          <p:cNvSpPr/>
          <p:nvPr/>
        </p:nvSpPr>
        <p:spPr>
          <a:xfrm>
            <a:off x="9796215" y="6403945"/>
            <a:ext cx="5084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ja-JP" altLang="en-US" sz="2000" spc="-100" dirty="0" smtClean="0">
                <a:solidFill>
                  <a:prstClr val="black"/>
                </a:solidFill>
                <a:latin typeface="Arial"/>
                <a:cs typeface="Arial"/>
              </a:rPr>
              <a:t>１５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3312786" y="1339334"/>
            <a:ext cx="23839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200" dirty="0" smtClean="0">
                <a:latin typeface="Arial"/>
                <a:cs typeface="Arial"/>
              </a:rPr>
              <a:t>14,000 </a:t>
            </a:r>
          </a:p>
          <a:p>
            <a:pPr algn="ctr"/>
            <a:r>
              <a:rPr lang="en-US" altLang="ja-JP" sz="2200" dirty="0" smtClean="0">
                <a:latin typeface="Arial"/>
                <a:cs typeface="Arial"/>
              </a:rPr>
              <a:t>protein fragments</a:t>
            </a:r>
            <a:endParaRPr lang="ja-JP" altLang="en-US" sz="2200" dirty="0"/>
          </a:p>
        </p:txBody>
      </p:sp>
    </p:spTree>
    <p:extLst>
      <p:ext uri="{BB962C8B-B14F-4D97-AF65-F5344CB8AC3E}">
        <p14:creationId xmlns:p14="http://schemas.microsoft.com/office/powerpoint/2010/main" val="170989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/>
          <p:cNvSpPr/>
          <p:nvPr/>
        </p:nvSpPr>
        <p:spPr>
          <a:xfrm>
            <a:off x="2712720" y="3240765"/>
            <a:ext cx="1319344" cy="260126"/>
          </a:xfrm>
          <a:prstGeom prst="rect">
            <a:avLst/>
          </a:prstGeom>
          <a:solidFill>
            <a:srgbClr val="A6A6A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/>
          <a:srcRect t="956" b="-1"/>
          <a:stretch/>
        </p:blipFill>
        <p:spPr>
          <a:xfrm>
            <a:off x="1187269" y="4033549"/>
            <a:ext cx="4299012" cy="2838613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0" y="-8565"/>
            <a:ext cx="10287000" cy="912643"/>
          </a:xfrm>
          <a:prstGeom prst="rect">
            <a:avLst/>
          </a:prstGeom>
          <a:solidFill>
            <a:srgbClr val="0432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3140"/>
              </a:lnSpc>
            </a:pPr>
            <a:r>
              <a:rPr lang="en-US" altLang="ja-JP" sz="3200" dirty="0">
                <a:solidFill>
                  <a:srgbClr val="FFFFFF"/>
                </a:solidFill>
                <a:latin typeface="Arial"/>
                <a:cs typeface="Arial"/>
              </a:rPr>
              <a:t>Quantitative analysis of the protein fragments in urine </a:t>
            </a:r>
          </a:p>
          <a:p>
            <a:pPr algn="ctr">
              <a:lnSpc>
                <a:spcPts val="3140"/>
              </a:lnSpc>
            </a:pPr>
            <a:r>
              <a:rPr lang="en-US" altLang="ja-JP" sz="3200" dirty="0">
                <a:solidFill>
                  <a:srgbClr val="FFFFFF"/>
                </a:solidFill>
                <a:latin typeface="Arial"/>
                <a:cs typeface="Arial"/>
              </a:rPr>
              <a:t>by MRM (</a:t>
            </a:r>
            <a:r>
              <a:rPr lang="en-US" altLang="ja-JP" sz="3200" u="sng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lang="en-US" altLang="ja-JP" sz="3200" dirty="0">
                <a:solidFill>
                  <a:srgbClr val="FFFFFF"/>
                </a:solidFill>
                <a:latin typeface="Arial"/>
                <a:cs typeface="Arial"/>
              </a:rPr>
              <a:t>ultiple </a:t>
            </a:r>
            <a:r>
              <a:rPr lang="en-US" altLang="ja-JP" sz="3200" u="sng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lang="en-US" altLang="ja-JP" sz="3200" dirty="0">
                <a:solidFill>
                  <a:srgbClr val="FFFFFF"/>
                </a:solidFill>
                <a:latin typeface="Arial"/>
                <a:cs typeface="Arial"/>
              </a:rPr>
              <a:t>eaction </a:t>
            </a:r>
            <a:r>
              <a:rPr lang="en-US" altLang="ja-JP" sz="3200" u="sng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lang="en-US" altLang="ja-JP" sz="3200" dirty="0">
                <a:solidFill>
                  <a:srgbClr val="FFFFFF"/>
                </a:solidFill>
                <a:latin typeface="Arial"/>
                <a:cs typeface="Arial"/>
              </a:rPr>
              <a:t>onitoring) method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2153202" y="4043710"/>
            <a:ext cx="57810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latin typeface="Arial"/>
                <a:cs typeface="Arial"/>
              </a:rPr>
              <a:t>LC</a:t>
            </a:r>
            <a:endParaRPr lang="ja-JP" altLang="en-US" sz="2400" dirty="0"/>
          </a:p>
        </p:txBody>
      </p:sp>
      <p:sp>
        <p:nvSpPr>
          <p:cNvPr id="6" name="正方形/長方形 5"/>
          <p:cNvSpPr/>
          <p:nvPr/>
        </p:nvSpPr>
        <p:spPr>
          <a:xfrm>
            <a:off x="4286364" y="4039992"/>
            <a:ext cx="119350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latin typeface="Arial"/>
                <a:cs typeface="Arial"/>
              </a:rPr>
              <a:t>MS/MS</a:t>
            </a:r>
            <a:endParaRPr lang="ja-JP" altLang="en-US" sz="2400" dirty="0"/>
          </a:p>
        </p:txBody>
      </p:sp>
      <p:sp>
        <p:nvSpPr>
          <p:cNvPr id="137" name="正方形/長方形 136"/>
          <p:cNvSpPr/>
          <p:nvPr/>
        </p:nvSpPr>
        <p:spPr>
          <a:xfrm>
            <a:off x="4326883" y="1002771"/>
            <a:ext cx="1423054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920"/>
              </a:lnSpc>
            </a:pPr>
            <a:r>
              <a:rPr lang="en-US" altLang="ja-JP" sz="2400" dirty="0" smtClean="0">
                <a:solidFill>
                  <a:srgbClr val="000000"/>
                </a:solidFill>
                <a:latin typeface="Arial"/>
                <a:cs typeface="Arial"/>
              </a:rPr>
              <a:t>collision </a:t>
            </a:r>
          </a:p>
          <a:p>
            <a:pPr algn="ctr">
              <a:lnSpc>
                <a:spcPts val="1920"/>
              </a:lnSpc>
            </a:pPr>
            <a:r>
              <a:rPr lang="en-US" altLang="ja-JP" sz="2400" dirty="0" smtClean="0">
                <a:solidFill>
                  <a:srgbClr val="000000"/>
                </a:solidFill>
                <a:latin typeface="Arial"/>
                <a:cs typeface="Arial"/>
              </a:rPr>
              <a:t>chamber</a:t>
            </a:r>
            <a:endParaRPr lang="ja-JP" altLang="en-US" sz="2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48" name="正方形/長方形 147"/>
          <p:cNvSpPr/>
          <p:nvPr/>
        </p:nvSpPr>
        <p:spPr>
          <a:xfrm>
            <a:off x="4411446" y="3629536"/>
            <a:ext cx="1279467" cy="3654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980"/>
              </a:lnSpc>
            </a:pPr>
            <a:r>
              <a:rPr lang="en-US" altLang="ja-JP" sz="2400" dirty="0" smtClean="0">
                <a:latin typeface="Arial"/>
                <a:cs typeface="Arial"/>
              </a:rPr>
              <a:t>collision</a:t>
            </a:r>
            <a:endParaRPr lang="ja-JP" altLang="en-US" sz="2400" dirty="0">
              <a:latin typeface="Arial"/>
              <a:cs typeface="Arial"/>
            </a:endParaRPr>
          </a:p>
        </p:txBody>
      </p:sp>
      <p:sp>
        <p:nvSpPr>
          <p:cNvPr id="149" name="正方形/長方形 148"/>
          <p:cNvSpPr/>
          <p:nvPr/>
        </p:nvSpPr>
        <p:spPr>
          <a:xfrm>
            <a:off x="7892252" y="3350086"/>
            <a:ext cx="2186468" cy="365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980"/>
              </a:lnSpc>
            </a:pPr>
            <a:r>
              <a:rPr lang="en-US" altLang="ja-JP" sz="2400" dirty="0" smtClean="0">
                <a:latin typeface="Arial"/>
                <a:cs typeface="Arial"/>
              </a:rPr>
              <a:t>Production</a:t>
            </a:r>
            <a:endParaRPr lang="ja-JP" altLang="en-US" sz="2400" dirty="0">
              <a:latin typeface="Arial"/>
              <a:cs typeface="Arial"/>
            </a:endParaRPr>
          </a:p>
        </p:txBody>
      </p:sp>
      <p:sp>
        <p:nvSpPr>
          <p:cNvPr id="151" name="正方形/長方形 150"/>
          <p:cNvSpPr/>
          <p:nvPr/>
        </p:nvSpPr>
        <p:spPr>
          <a:xfrm>
            <a:off x="2119740" y="986155"/>
            <a:ext cx="2207142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920"/>
              </a:lnSpc>
            </a:pPr>
            <a:r>
              <a:rPr lang="en-US" altLang="ja-JP" sz="2400" dirty="0" smtClean="0">
                <a:solidFill>
                  <a:srgbClr val="000000"/>
                </a:solidFill>
                <a:latin typeface="Arial"/>
                <a:cs typeface="Arial"/>
              </a:rPr>
              <a:t>first mass</a:t>
            </a:r>
          </a:p>
          <a:p>
            <a:pPr algn="ctr">
              <a:lnSpc>
                <a:spcPts val="1920"/>
              </a:lnSpc>
            </a:pPr>
            <a:r>
              <a:rPr lang="en-US" altLang="ja-JP" sz="2400" dirty="0" smtClean="0">
                <a:solidFill>
                  <a:srgbClr val="000000"/>
                </a:solidFill>
                <a:latin typeface="Arial"/>
                <a:cs typeface="Arial"/>
              </a:rPr>
              <a:t>separation unit</a:t>
            </a:r>
            <a:endParaRPr lang="ja-JP" altLang="en-US" sz="2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52" name="正方形/長方形 151"/>
          <p:cNvSpPr/>
          <p:nvPr/>
        </p:nvSpPr>
        <p:spPr>
          <a:xfrm>
            <a:off x="5712589" y="1002771"/>
            <a:ext cx="2295961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920"/>
              </a:lnSpc>
            </a:pPr>
            <a:r>
              <a:rPr lang="en-US" altLang="ja-JP" sz="2400" dirty="0" smtClean="0">
                <a:solidFill>
                  <a:srgbClr val="000000"/>
                </a:solidFill>
                <a:latin typeface="Arial"/>
                <a:cs typeface="Arial"/>
              </a:rPr>
              <a:t>second mass</a:t>
            </a:r>
          </a:p>
          <a:p>
            <a:pPr algn="ctr">
              <a:lnSpc>
                <a:spcPts val="1920"/>
              </a:lnSpc>
            </a:pPr>
            <a:r>
              <a:rPr lang="en-US" altLang="ja-JP" sz="2400" dirty="0" smtClean="0">
                <a:solidFill>
                  <a:srgbClr val="000000"/>
                </a:solidFill>
                <a:latin typeface="Arial"/>
                <a:cs typeface="Arial"/>
              </a:rPr>
              <a:t>separation unit</a:t>
            </a:r>
            <a:endParaRPr lang="ja-JP" altLang="en-US" sz="2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14" name="図形グループ 13"/>
          <p:cNvGrpSpPr/>
          <p:nvPr/>
        </p:nvGrpSpPr>
        <p:grpSpPr>
          <a:xfrm>
            <a:off x="490009" y="1380819"/>
            <a:ext cx="9764840" cy="2130125"/>
            <a:chOff x="1465484" y="1533531"/>
            <a:chExt cx="8665116" cy="1890227"/>
          </a:xfrm>
        </p:grpSpPr>
        <p:sp>
          <p:nvSpPr>
            <p:cNvPr id="9" name="星 16 8"/>
            <p:cNvSpPr/>
            <p:nvPr/>
          </p:nvSpPr>
          <p:spPr>
            <a:xfrm>
              <a:off x="5003059" y="2427860"/>
              <a:ext cx="265627" cy="236113"/>
            </a:xfrm>
            <a:prstGeom prst="star16">
              <a:avLst/>
            </a:prstGeom>
            <a:solidFill>
              <a:srgbClr val="FF8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星 16 11"/>
            <p:cNvSpPr/>
            <p:nvPr/>
          </p:nvSpPr>
          <p:spPr>
            <a:xfrm>
              <a:off x="5212516" y="2761170"/>
              <a:ext cx="291188" cy="258834"/>
            </a:xfrm>
            <a:prstGeom prst="star16">
              <a:avLst/>
            </a:prstGeom>
            <a:solidFill>
              <a:srgbClr val="FF8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1 つの角を切り取った四角形 10"/>
            <p:cNvSpPr/>
            <p:nvPr/>
          </p:nvSpPr>
          <p:spPr>
            <a:xfrm flipH="1">
              <a:off x="1465484" y="1896452"/>
              <a:ext cx="1639514" cy="246580"/>
            </a:xfrm>
            <a:prstGeom prst="snip1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noFill/>
              </a:endParaRPr>
            </a:p>
          </p:txBody>
        </p:sp>
        <p:sp>
          <p:nvSpPr>
            <p:cNvPr id="15" name="1 つの角を切り取った四角形 14"/>
            <p:cNvSpPr/>
            <p:nvPr/>
          </p:nvSpPr>
          <p:spPr>
            <a:xfrm flipH="1" flipV="1">
              <a:off x="1465484" y="3181630"/>
              <a:ext cx="1639514" cy="242128"/>
            </a:xfrm>
            <a:prstGeom prst="snip1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noFill/>
              </a:endParaRPr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3356216" y="1905619"/>
              <a:ext cx="1262790" cy="237414"/>
            </a:xfrm>
            <a:prstGeom prst="rect">
              <a:avLst/>
            </a:prstGeom>
            <a:solidFill>
              <a:srgbClr val="A6A6A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4870244" y="3186344"/>
              <a:ext cx="1262790" cy="237414"/>
            </a:xfrm>
            <a:prstGeom prst="rect">
              <a:avLst/>
            </a:prstGeom>
            <a:solidFill>
              <a:srgbClr val="A6A6A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6230134" y="3186344"/>
              <a:ext cx="1659017" cy="237414"/>
            </a:xfrm>
            <a:prstGeom prst="rect">
              <a:avLst/>
            </a:prstGeom>
            <a:solidFill>
              <a:srgbClr val="A6A6A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4870244" y="1905619"/>
              <a:ext cx="1262790" cy="237414"/>
            </a:xfrm>
            <a:prstGeom prst="rect">
              <a:avLst/>
            </a:prstGeom>
            <a:solidFill>
              <a:srgbClr val="A6A6A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6235129" y="1905619"/>
              <a:ext cx="1662679" cy="237414"/>
            </a:xfrm>
            <a:prstGeom prst="rect">
              <a:avLst/>
            </a:prstGeom>
            <a:solidFill>
              <a:srgbClr val="A6A6A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円/楕円 25"/>
            <p:cNvSpPr/>
            <p:nvPr/>
          </p:nvSpPr>
          <p:spPr>
            <a:xfrm>
              <a:off x="6870274" y="2509707"/>
              <a:ext cx="195442" cy="173726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38" name="図形グループ 37"/>
            <p:cNvGrpSpPr/>
            <p:nvPr/>
          </p:nvGrpSpPr>
          <p:grpSpPr>
            <a:xfrm>
              <a:off x="2730469" y="2415122"/>
              <a:ext cx="310445" cy="298108"/>
              <a:chOff x="740133" y="2356465"/>
              <a:chExt cx="275951" cy="298108"/>
            </a:xfrm>
          </p:grpSpPr>
          <p:sp>
            <p:nvSpPr>
              <p:cNvPr id="34" name="円/楕円 33"/>
              <p:cNvSpPr/>
              <p:nvPr/>
            </p:nvSpPr>
            <p:spPr>
              <a:xfrm>
                <a:off x="740133" y="2356465"/>
                <a:ext cx="161071" cy="149054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" name="円/楕円 34"/>
              <p:cNvSpPr/>
              <p:nvPr/>
            </p:nvSpPr>
            <p:spPr>
              <a:xfrm>
                <a:off x="855013" y="2505519"/>
                <a:ext cx="161071" cy="149054"/>
              </a:xfrm>
              <a:prstGeom prst="ellipse">
                <a:avLst/>
              </a:prstGeom>
              <a:solidFill>
                <a:srgbClr val="3366FF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" name="円/楕円 35"/>
              <p:cNvSpPr/>
              <p:nvPr/>
            </p:nvSpPr>
            <p:spPr>
              <a:xfrm>
                <a:off x="792793" y="2389882"/>
                <a:ext cx="216822" cy="209734"/>
              </a:xfrm>
              <a:prstGeom prst="ellipse">
                <a:avLst/>
              </a:prstGeom>
              <a:solidFill>
                <a:srgbClr val="FF66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41" name="円/楕円 40"/>
            <p:cNvSpPr/>
            <p:nvPr/>
          </p:nvSpPr>
          <p:spPr>
            <a:xfrm>
              <a:off x="5531495" y="2309229"/>
              <a:ext cx="181205" cy="149054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39" name="図形グループ 38"/>
            <p:cNvGrpSpPr/>
            <p:nvPr/>
          </p:nvGrpSpPr>
          <p:grpSpPr>
            <a:xfrm>
              <a:off x="6870276" y="2480936"/>
              <a:ext cx="251202" cy="264691"/>
              <a:chOff x="4889008" y="2328984"/>
              <a:chExt cx="223291" cy="264691"/>
            </a:xfrm>
          </p:grpSpPr>
          <p:sp>
            <p:nvSpPr>
              <p:cNvPr id="42" name="円/楕円 41"/>
              <p:cNvSpPr/>
              <p:nvPr/>
            </p:nvSpPr>
            <p:spPr>
              <a:xfrm>
                <a:off x="4951228" y="2444621"/>
                <a:ext cx="161071" cy="149054"/>
              </a:xfrm>
              <a:prstGeom prst="ellipse">
                <a:avLst/>
              </a:prstGeom>
              <a:solidFill>
                <a:srgbClr val="3366FF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3" name="円/楕円 42"/>
              <p:cNvSpPr/>
              <p:nvPr/>
            </p:nvSpPr>
            <p:spPr>
              <a:xfrm>
                <a:off x="4889008" y="2328984"/>
                <a:ext cx="216822" cy="209734"/>
              </a:xfrm>
              <a:prstGeom prst="ellipse">
                <a:avLst/>
              </a:prstGeom>
              <a:solidFill>
                <a:srgbClr val="FF66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45" name="図形グループ 44"/>
            <p:cNvGrpSpPr/>
            <p:nvPr/>
          </p:nvGrpSpPr>
          <p:grpSpPr>
            <a:xfrm>
              <a:off x="5587097" y="2468031"/>
              <a:ext cx="251202" cy="264691"/>
              <a:chOff x="4889008" y="2328984"/>
              <a:chExt cx="223291" cy="264691"/>
            </a:xfrm>
          </p:grpSpPr>
          <p:sp>
            <p:nvSpPr>
              <p:cNvPr id="46" name="円/楕円 45"/>
              <p:cNvSpPr/>
              <p:nvPr/>
            </p:nvSpPr>
            <p:spPr>
              <a:xfrm>
                <a:off x="4951228" y="2444621"/>
                <a:ext cx="161071" cy="149054"/>
              </a:xfrm>
              <a:prstGeom prst="ellipse">
                <a:avLst/>
              </a:prstGeom>
              <a:solidFill>
                <a:srgbClr val="3366FF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7" name="円/楕円 46"/>
              <p:cNvSpPr/>
              <p:nvPr/>
            </p:nvSpPr>
            <p:spPr>
              <a:xfrm>
                <a:off x="4889008" y="2328984"/>
                <a:ext cx="216822" cy="209734"/>
              </a:xfrm>
              <a:prstGeom prst="ellipse">
                <a:avLst/>
              </a:prstGeom>
              <a:solidFill>
                <a:srgbClr val="FF66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48" name="円/楕円 47"/>
            <p:cNvSpPr/>
            <p:nvPr/>
          </p:nvSpPr>
          <p:spPr>
            <a:xfrm>
              <a:off x="6849670" y="2303176"/>
              <a:ext cx="181205" cy="149054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63" name="図形グループ 62"/>
            <p:cNvGrpSpPr/>
            <p:nvPr/>
          </p:nvGrpSpPr>
          <p:grpSpPr>
            <a:xfrm>
              <a:off x="1938192" y="2212326"/>
              <a:ext cx="377322" cy="303145"/>
              <a:chOff x="278528" y="1158973"/>
              <a:chExt cx="335397" cy="303145"/>
            </a:xfrm>
          </p:grpSpPr>
          <p:sp>
            <p:nvSpPr>
              <p:cNvPr id="64" name="円/楕円 63"/>
              <p:cNvSpPr/>
              <p:nvPr/>
            </p:nvSpPr>
            <p:spPr>
              <a:xfrm>
                <a:off x="331188" y="1190339"/>
                <a:ext cx="216822" cy="216822"/>
              </a:xfrm>
              <a:prstGeom prst="ellipse">
                <a:avLst/>
              </a:prstGeom>
              <a:solidFill>
                <a:srgbClr val="FF66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5" name="円/楕円 64"/>
              <p:cNvSpPr/>
              <p:nvPr/>
            </p:nvSpPr>
            <p:spPr>
              <a:xfrm>
                <a:off x="278528" y="1158973"/>
                <a:ext cx="161071" cy="15409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6" name="円/楕円 65"/>
              <p:cNvSpPr/>
              <p:nvPr/>
            </p:nvSpPr>
            <p:spPr>
              <a:xfrm>
                <a:off x="393408" y="1313064"/>
                <a:ext cx="161071" cy="149054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7" name="円/楕円 66"/>
              <p:cNvSpPr/>
              <p:nvPr/>
            </p:nvSpPr>
            <p:spPr>
              <a:xfrm>
                <a:off x="452854" y="1164010"/>
                <a:ext cx="161071" cy="149054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68" name="図形グループ 67"/>
            <p:cNvGrpSpPr/>
            <p:nvPr/>
          </p:nvGrpSpPr>
          <p:grpSpPr>
            <a:xfrm>
              <a:off x="4060992" y="2206565"/>
              <a:ext cx="377322" cy="303145"/>
              <a:chOff x="278528" y="1158973"/>
              <a:chExt cx="335397" cy="303145"/>
            </a:xfrm>
          </p:grpSpPr>
          <p:sp>
            <p:nvSpPr>
              <p:cNvPr id="69" name="円/楕円 68"/>
              <p:cNvSpPr/>
              <p:nvPr/>
            </p:nvSpPr>
            <p:spPr>
              <a:xfrm>
                <a:off x="331188" y="1190339"/>
                <a:ext cx="216822" cy="216822"/>
              </a:xfrm>
              <a:prstGeom prst="ellipse">
                <a:avLst/>
              </a:prstGeom>
              <a:solidFill>
                <a:srgbClr val="FF66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0" name="円/楕円 69"/>
              <p:cNvSpPr/>
              <p:nvPr/>
            </p:nvSpPr>
            <p:spPr>
              <a:xfrm>
                <a:off x="278528" y="1158973"/>
                <a:ext cx="161071" cy="15409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1" name="円/楕円 70"/>
              <p:cNvSpPr/>
              <p:nvPr/>
            </p:nvSpPr>
            <p:spPr>
              <a:xfrm>
                <a:off x="393408" y="1313064"/>
                <a:ext cx="161071" cy="149054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2" name="円/楕円 71"/>
              <p:cNvSpPr/>
              <p:nvPr/>
            </p:nvSpPr>
            <p:spPr>
              <a:xfrm>
                <a:off x="452854" y="1164010"/>
                <a:ext cx="161071" cy="149054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4" name="図形グループ 73"/>
            <p:cNvGrpSpPr/>
            <p:nvPr/>
          </p:nvGrpSpPr>
          <p:grpSpPr>
            <a:xfrm>
              <a:off x="2277786" y="2878488"/>
              <a:ext cx="377322" cy="303145"/>
              <a:chOff x="278528" y="1158973"/>
              <a:chExt cx="335397" cy="303145"/>
            </a:xfrm>
          </p:grpSpPr>
          <p:sp>
            <p:nvSpPr>
              <p:cNvPr id="75" name="円/楕円 74"/>
              <p:cNvSpPr/>
              <p:nvPr/>
            </p:nvSpPr>
            <p:spPr>
              <a:xfrm>
                <a:off x="331188" y="1190339"/>
                <a:ext cx="216822" cy="216822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6" name="円/楕円 75"/>
              <p:cNvSpPr/>
              <p:nvPr/>
            </p:nvSpPr>
            <p:spPr>
              <a:xfrm>
                <a:off x="278528" y="1158973"/>
                <a:ext cx="161071" cy="15409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7" name="円/楕円 76"/>
              <p:cNvSpPr/>
              <p:nvPr/>
            </p:nvSpPr>
            <p:spPr>
              <a:xfrm>
                <a:off x="393408" y="1313064"/>
                <a:ext cx="161071" cy="14905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8" name="円/楕円 77"/>
              <p:cNvSpPr/>
              <p:nvPr/>
            </p:nvSpPr>
            <p:spPr>
              <a:xfrm>
                <a:off x="452854" y="1164010"/>
                <a:ext cx="161071" cy="149054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04" name="図形グループ 103"/>
            <p:cNvGrpSpPr/>
            <p:nvPr/>
          </p:nvGrpSpPr>
          <p:grpSpPr>
            <a:xfrm>
              <a:off x="2786803" y="2782030"/>
              <a:ext cx="310445" cy="271779"/>
              <a:chOff x="2477157" y="2600413"/>
              <a:chExt cx="275951" cy="271779"/>
            </a:xfrm>
          </p:grpSpPr>
          <p:sp>
            <p:nvSpPr>
              <p:cNvPr id="80" name="円/楕円 79"/>
              <p:cNvSpPr/>
              <p:nvPr/>
            </p:nvSpPr>
            <p:spPr>
              <a:xfrm>
                <a:off x="2477157" y="2609506"/>
                <a:ext cx="118779" cy="113632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1" name="円/楕円 80"/>
              <p:cNvSpPr/>
              <p:nvPr/>
            </p:nvSpPr>
            <p:spPr>
              <a:xfrm>
                <a:off x="2592037" y="2723138"/>
                <a:ext cx="161071" cy="149054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2" name="円/楕円 81"/>
              <p:cNvSpPr/>
              <p:nvPr/>
            </p:nvSpPr>
            <p:spPr>
              <a:xfrm>
                <a:off x="2529817" y="2600413"/>
                <a:ext cx="216822" cy="21682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06" name="図形グループ 105"/>
            <p:cNvGrpSpPr/>
            <p:nvPr/>
          </p:nvGrpSpPr>
          <p:grpSpPr>
            <a:xfrm>
              <a:off x="4161929" y="2782030"/>
              <a:ext cx="310445" cy="271779"/>
              <a:chOff x="3699491" y="2597299"/>
              <a:chExt cx="275951" cy="271779"/>
            </a:xfrm>
          </p:grpSpPr>
          <p:sp>
            <p:nvSpPr>
              <p:cNvPr id="83" name="円/楕円 82"/>
              <p:cNvSpPr/>
              <p:nvPr/>
            </p:nvSpPr>
            <p:spPr>
              <a:xfrm>
                <a:off x="3699491" y="2606392"/>
                <a:ext cx="118779" cy="113632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4" name="円/楕円 83"/>
              <p:cNvSpPr/>
              <p:nvPr/>
            </p:nvSpPr>
            <p:spPr>
              <a:xfrm>
                <a:off x="3814371" y="2720024"/>
                <a:ext cx="161071" cy="149054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5" name="円/楕円 84"/>
              <p:cNvSpPr/>
              <p:nvPr/>
            </p:nvSpPr>
            <p:spPr>
              <a:xfrm>
                <a:off x="3752151" y="2597299"/>
                <a:ext cx="216822" cy="21682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86" name="円/楕円 85"/>
            <p:cNvSpPr/>
            <p:nvPr/>
          </p:nvSpPr>
          <p:spPr>
            <a:xfrm>
              <a:off x="5991772" y="2815508"/>
              <a:ext cx="133626" cy="113632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5" name="図形グループ 4"/>
            <p:cNvGrpSpPr/>
            <p:nvPr/>
          </p:nvGrpSpPr>
          <p:grpSpPr>
            <a:xfrm>
              <a:off x="5657096" y="2897485"/>
              <a:ext cx="251202" cy="271779"/>
              <a:chOff x="5028528" y="2670109"/>
              <a:chExt cx="223291" cy="271779"/>
            </a:xfrm>
          </p:grpSpPr>
          <p:sp>
            <p:nvSpPr>
              <p:cNvPr id="87" name="円/楕円 86"/>
              <p:cNvSpPr/>
              <p:nvPr/>
            </p:nvSpPr>
            <p:spPr>
              <a:xfrm>
                <a:off x="5090748" y="2792834"/>
                <a:ext cx="161071" cy="149054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8" name="円/楕円 87"/>
              <p:cNvSpPr/>
              <p:nvPr/>
            </p:nvSpPr>
            <p:spPr>
              <a:xfrm>
                <a:off x="5028528" y="2670109"/>
                <a:ext cx="216822" cy="21682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89" name="円/楕円 88"/>
            <p:cNvSpPr/>
            <p:nvPr/>
          </p:nvSpPr>
          <p:spPr>
            <a:xfrm>
              <a:off x="7590073" y="2822826"/>
              <a:ext cx="133626" cy="113632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7" name="図形グループ 6"/>
            <p:cNvGrpSpPr/>
            <p:nvPr/>
          </p:nvGrpSpPr>
          <p:grpSpPr>
            <a:xfrm>
              <a:off x="7106978" y="2912237"/>
              <a:ext cx="251202" cy="271779"/>
              <a:chOff x="6464921" y="2698794"/>
              <a:chExt cx="223291" cy="271779"/>
            </a:xfrm>
          </p:grpSpPr>
          <p:sp>
            <p:nvSpPr>
              <p:cNvPr id="90" name="円/楕円 89"/>
              <p:cNvSpPr/>
              <p:nvPr/>
            </p:nvSpPr>
            <p:spPr>
              <a:xfrm>
                <a:off x="6527141" y="2821519"/>
                <a:ext cx="161071" cy="149054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1" name="円/楕円 90"/>
              <p:cNvSpPr/>
              <p:nvPr/>
            </p:nvSpPr>
            <p:spPr>
              <a:xfrm>
                <a:off x="6464921" y="2698794"/>
                <a:ext cx="216822" cy="21682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99" name="図形グループ 98"/>
            <p:cNvGrpSpPr/>
            <p:nvPr/>
          </p:nvGrpSpPr>
          <p:grpSpPr>
            <a:xfrm>
              <a:off x="3851484" y="2415122"/>
              <a:ext cx="310445" cy="298108"/>
              <a:chOff x="740133" y="2356465"/>
              <a:chExt cx="275951" cy="298108"/>
            </a:xfrm>
          </p:grpSpPr>
          <p:sp>
            <p:nvSpPr>
              <p:cNvPr id="100" name="円/楕円 99"/>
              <p:cNvSpPr/>
              <p:nvPr/>
            </p:nvSpPr>
            <p:spPr>
              <a:xfrm>
                <a:off x="740133" y="2356465"/>
                <a:ext cx="161071" cy="149054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1" name="円/楕円 100"/>
              <p:cNvSpPr/>
              <p:nvPr/>
            </p:nvSpPr>
            <p:spPr>
              <a:xfrm>
                <a:off x="855013" y="2505519"/>
                <a:ext cx="161071" cy="149054"/>
              </a:xfrm>
              <a:prstGeom prst="ellipse">
                <a:avLst/>
              </a:prstGeom>
              <a:solidFill>
                <a:srgbClr val="3366FF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2" name="円/楕円 101"/>
              <p:cNvSpPr/>
              <p:nvPr/>
            </p:nvSpPr>
            <p:spPr>
              <a:xfrm>
                <a:off x="792793" y="2389882"/>
                <a:ext cx="216822" cy="209734"/>
              </a:xfrm>
              <a:prstGeom prst="ellipse">
                <a:avLst/>
              </a:prstGeom>
              <a:solidFill>
                <a:srgbClr val="FF66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103" name="直線コネクタ 102"/>
            <p:cNvCxnSpPr/>
            <p:nvPr/>
          </p:nvCxnSpPr>
          <p:spPr>
            <a:xfrm>
              <a:off x="4619006" y="2106576"/>
              <a:ext cx="0" cy="343662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線コネクタ 104"/>
            <p:cNvCxnSpPr/>
            <p:nvPr/>
          </p:nvCxnSpPr>
          <p:spPr>
            <a:xfrm>
              <a:off x="4619006" y="2910880"/>
              <a:ext cx="0" cy="343662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線コネクタ 107"/>
            <p:cNvCxnSpPr/>
            <p:nvPr/>
          </p:nvCxnSpPr>
          <p:spPr>
            <a:xfrm>
              <a:off x="7897806" y="2137398"/>
              <a:ext cx="0" cy="343662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線コネクタ 108"/>
            <p:cNvCxnSpPr/>
            <p:nvPr/>
          </p:nvCxnSpPr>
          <p:spPr>
            <a:xfrm>
              <a:off x="7884676" y="2935046"/>
              <a:ext cx="0" cy="343662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0" name="図形グループ 109"/>
            <p:cNvGrpSpPr/>
            <p:nvPr/>
          </p:nvGrpSpPr>
          <p:grpSpPr>
            <a:xfrm>
              <a:off x="3606164" y="2879315"/>
              <a:ext cx="377322" cy="303145"/>
              <a:chOff x="278528" y="1158973"/>
              <a:chExt cx="335397" cy="303145"/>
            </a:xfrm>
          </p:grpSpPr>
          <p:sp>
            <p:nvSpPr>
              <p:cNvPr id="111" name="円/楕円 110"/>
              <p:cNvSpPr/>
              <p:nvPr/>
            </p:nvSpPr>
            <p:spPr>
              <a:xfrm>
                <a:off x="331188" y="1190339"/>
                <a:ext cx="216822" cy="216822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2" name="円/楕円 111"/>
              <p:cNvSpPr/>
              <p:nvPr/>
            </p:nvSpPr>
            <p:spPr>
              <a:xfrm>
                <a:off x="278528" y="1158973"/>
                <a:ext cx="161071" cy="15409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3" name="円/楕円 112"/>
              <p:cNvSpPr/>
              <p:nvPr/>
            </p:nvSpPr>
            <p:spPr>
              <a:xfrm>
                <a:off x="393408" y="1313064"/>
                <a:ext cx="161071" cy="14905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4" name="円/楕円 113"/>
              <p:cNvSpPr/>
              <p:nvPr/>
            </p:nvSpPr>
            <p:spPr>
              <a:xfrm>
                <a:off x="452854" y="1164010"/>
                <a:ext cx="161071" cy="149054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115" name="直線矢印コネクタ 114"/>
            <p:cNvCxnSpPr/>
            <p:nvPr/>
          </p:nvCxnSpPr>
          <p:spPr>
            <a:xfrm>
              <a:off x="2407024" y="2309229"/>
              <a:ext cx="1625663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乗算記号 116"/>
            <p:cNvSpPr/>
            <p:nvPr/>
          </p:nvSpPr>
          <p:spPr>
            <a:xfrm>
              <a:off x="4432311" y="2010946"/>
              <a:ext cx="215168" cy="191260"/>
            </a:xfrm>
            <a:prstGeom prst="mathMultiply">
              <a:avLst/>
            </a:prstGeom>
            <a:solidFill>
              <a:schemeClr val="tx1"/>
            </a:solidFill>
            <a:ln w="63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24" name="曲線コネクタ 123"/>
            <p:cNvCxnSpPr/>
            <p:nvPr/>
          </p:nvCxnSpPr>
          <p:spPr>
            <a:xfrm rot="5400000" flipH="1" flipV="1">
              <a:off x="4422995" y="2244310"/>
              <a:ext cx="158447" cy="74243"/>
            </a:xfrm>
            <a:prstGeom prst="curvedConnector3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円/楕円 78"/>
            <p:cNvSpPr/>
            <p:nvPr/>
          </p:nvSpPr>
          <p:spPr>
            <a:xfrm>
              <a:off x="8577589" y="2822826"/>
              <a:ext cx="133626" cy="113632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92" name="直線矢印コネクタ 91"/>
            <p:cNvCxnSpPr/>
            <p:nvPr/>
          </p:nvCxnSpPr>
          <p:spPr>
            <a:xfrm>
              <a:off x="3097895" y="2545914"/>
              <a:ext cx="704387" cy="7318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矢印コネクタ 92"/>
            <p:cNvCxnSpPr/>
            <p:nvPr/>
          </p:nvCxnSpPr>
          <p:spPr>
            <a:xfrm>
              <a:off x="4179553" y="2545914"/>
              <a:ext cx="970152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矢印コネクタ 93"/>
            <p:cNvCxnSpPr/>
            <p:nvPr/>
          </p:nvCxnSpPr>
          <p:spPr>
            <a:xfrm flipV="1">
              <a:off x="5288892" y="2564176"/>
              <a:ext cx="242602" cy="4374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線矢印コネクタ 94"/>
            <p:cNvCxnSpPr>
              <a:endCxn id="41" idx="2"/>
            </p:cNvCxnSpPr>
            <p:nvPr/>
          </p:nvCxnSpPr>
          <p:spPr>
            <a:xfrm flipV="1">
              <a:off x="5278566" y="2383756"/>
              <a:ext cx="252927" cy="107286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線矢印コネクタ 95"/>
            <p:cNvCxnSpPr/>
            <p:nvPr/>
          </p:nvCxnSpPr>
          <p:spPr>
            <a:xfrm>
              <a:off x="5745058" y="2372728"/>
              <a:ext cx="1052328" cy="11031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線矢印コネクタ 96"/>
            <p:cNvCxnSpPr/>
            <p:nvPr/>
          </p:nvCxnSpPr>
          <p:spPr>
            <a:xfrm>
              <a:off x="5908298" y="2564179"/>
              <a:ext cx="910747" cy="11031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曲線コネクタ 97"/>
            <p:cNvCxnSpPr/>
            <p:nvPr/>
          </p:nvCxnSpPr>
          <p:spPr>
            <a:xfrm flipV="1">
              <a:off x="7130673" y="2237931"/>
              <a:ext cx="551844" cy="313577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曲線コネクタ 106"/>
            <p:cNvCxnSpPr/>
            <p:nvPr/>
          </p:nvCxnSpPr>
          <p:spPr>
            <a:xfrm flipV="1">
              <a:off x="7067112" y="2206565"/>
              <a:ext cx="345070" cy="201979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乗算記号 115"/>
            <p:cNvSpPr/>
            <p:nvPr/>
          </p:nvSpPr>
          <p:spPr>
            <a:xfrm>
              <a:off x="7409377" y="2067716"/>
              <a:ext cx="215168" cy="191260"/>
            </a:xfrm>
            <a:prstGeom prst="mathMultiply">
              <a:avLst/>
            </a:prstGeom>
            <a:solidFill>
              <a:schemeClr val="tx1"/>
            </a:solidFill>
            <a:ln w="63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8" name="乗算記号 117"/>
            <p:cNvSpPr/>
            <p:nvPr/>
          </p:nvSpPr>
          <p:spPr>
            <a:xfrm>
              <a:off x="7624544" y="2127775"/>
              <a:ext cx="215168" cy="191260"/>
            </a:xfrm>
            <a:prstGeom prst="mathMultiply">
              <a:avLst/>
            </a:prstGeom>
            <a:solidFill>
              <a:schemeClr val="tx1"/>
            </a:solidFill>
            <a:ln w="63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9" name="乗算記号 118"/>
            <p:cNvSpPr/>
            <p:nvPr/>
          </p:nvSpPr>
          <p:spPr>
            <a:xfrm>
              <a:off x="7703191" y="3045390"/>
              <a:ext cx="215168" cy="191260"/>
            </a:xfrm>
            <a:prstGeom prst="mathMultiply">
              <a:avLst/>
            </a:prstGeom>
            <a:solidFill>
              <a:schemeClr val="tx1"/>
            </a:solidFill>
            <a:ln w="63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20" name="曲線コネクタ 119"/>
            <p:cNvCxnSpPr/>
            <p:nvPr/>
          </p:nvCxnSpPr>
          <p:spPr>
            <a:xfrm>
              <a:off x="7405803" y="3053806"/>
              <a:ext cx="339327" cy="87214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線矢印コネクタ 120"/>
            <p:cNvCxnSpPr/>
            <p:nvPr/>
          </p:nvCxnSpPr>
          <p:spPr>
            <a:xfrm>
              <a:off x="3105000" y="2835182"/>
              <a:ext cx="955992" cy="7318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線矢印コネクタ 121"/>
            <p:cNvCxnSpPr/>
            <p:nvPr/>
          </p:nvCxnSpPr>
          <p:spPr>
            <a:xfrm>
              <a:off x="4464973" y="2872324"/>
              <a:ext cx="955992" cy="7318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線矢印コネクタ 122"/>
            <p:cNvCxnSpPr>
              <a:endCxn id="86" idx="2"/>
            </p:cNvCxnSpPr>
            <p:nvPr/>
          </p:nvCxnSpPr>
          <p:spPr>
            <a:xfrm>
              <a:off x="5531493" y="2868056"/>
              <a:ext cx="460278" cy="4271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線矢印コネクタ 124"/>
            <p:cNvCxnSpPr/>
            <p:nvPr/>
          </p:nvCxnSpPr>
          <p:spPr>
            <a:xfrm>
              <a:off x="5390740" y="2998849"/>
              <a:ext cx="295041" cy="119772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線矢印コネクタ 125"/>
            <p:cNvCxnSpPr/>
            <p:nvPr/>
          </p:nvCxnSpPr>
          <p:spPr>
            <a:xfrm>
              <a:off x="5933084" y="3020456"/>
              <a:ext cx="1134029" cy="4271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線矢印コネクタ 126"/>
            <p:cNvCxnSpPr/>
            <p:nvPr/>
          </p:nvCxnSpPr>
          <p:spPr>
            <a:xfrm flipV="1">
              <a:off x="6180220" y="2866052"/>
              <a:ext cx="1368668" cy="8162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直線矢印コネクタ 127"/>
            <p:cNvCxnSpPr/>
            <p:nvPr/>
          </p:nvCxnSpPr>
          <p:spPr>
            <a:xfrm>
              <a:off x="2595508" y="3074776"/>
              <a:ext cx="1010657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乗算記号 128"/>
            <p:cNvSpPr/>
            <p:nvPr/>
          </p:nvSpPr>
          <p:spPr>
            <a:xfrm>
              <a:off x="4403838" y="3024724"/>
              <a:ext cx="215168" cy="191260"/>
            </a:xfrm>
            <a:prstGeom prst="mathMultiply">
              <a:avLst/>
            </a:prstGeom>
            <a:solidFill>
              <a:schemeClr val="tx1"/>
            </a:solidFill>
            <a:ln w="63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30" name="曲線コネクタ 129"/>
            <p:cNvCxnSpPr/>
            <p:nvPr/>
          </p:nvCxnSpPr>
          <p:spPr>
            <a:xfrm>
              <a:off x="3977935" y="3032576"/>
              <a:ext cx="425905" cy="96480"/>
            </a:xfrm>
            <a:prstGeom prst="curvedConnector3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直線矢印コネクタ 130"/>
            <p:cNvCxnSpPr/>
            <p:nvPr/>
          </p:nvCxnSpPr>
          <p:spPr>
            <a:xfrm>
              <a:off x="7829004" y="2872327"/>
              <a:ext cx="682882" cy="12025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正方形/長方形 132"/>
            <p:cNvSpPr/>
            <p:nvPr/>
          </p:nvSpPr>
          <p:spPr>
            <a:xfrm>
              <a:off x="2067432" y="1533531"/>
              <a:ext cx="445785" cy="4096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400" dirty="0" smtClean="0"/>
                <a:t>q0</a:t>
              </a:r>
              <a:endParaRPr lang="ja-JP" altLang="en-US" sz="2400" dirty="0"/>
            </a:p>
          </p:txBody>
        </p:sp>
        <p:sp>
          <p:nvSpPr>
            <p:cNvPr id="138" name="正方形/長方形 137"/>
            <p:cNvSpPr/>
            <p:nvPr/>
          </p:nvSpPr>
          <p:spPr>
            <a:xfrm>
              <a:off x="8577588" y="1912203"/>
              <a:ext cx="1199428" cy="4096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400" dirty="0" smtClean="0">
                  <a:latin typeface="Arial"/>
                  <a:cs typeface="Arial"/>
                </a:rPr>
                <a:t>Detector</a:t>
              </a:r>
              <a:endParaRPr lang="ja-JP" altLang="en-US" sz="2400" dirty="0">
                <a:latin typeface="Arial"/>
                <a:cs typeface="Arial"/>
              </a:endParaRPr>
            </a:p>
          </p:txBody>
        </p:sp>
        <p:grpSp>
          <p:nvGrpSpPr>
            <p:cNvPr id="146" name="図形グループ 145"/>
            <p:cNvGrpSpPr/>
            <p:nvPr/>
          </p:nvGrpSpPr>
          <p:grpSpPr>
            <a:xfrm>
              <a:off x="8826836" y="2468028"/>
              <a:ext cx="1303764" cy="812990"/>
              <a:chOff x="5660135" y="4578738"/>
              <a:chExt cx="1158901" cy="812990"/>
            </a:xfrm>
          </p:grpSpPr>
          <p:sp>
            <p:nvSpPr>
              <p:cNvPr id="142" name="角丸四角形 141"/>
              <p:cNvSpPr/>
              <p:nvPr/>
            </p:nvSpPr>
            <p:spPr>
              <a:xfrm>
                <a:off x="6042121" y="4891425"/>
                <a:ext cx="776915" cy="500303"/>
              </a:xfrm>
              <a:prstGeom prst="roundRect">
                <a:avLst/>
              </a:prstGeom>
              <a:solidFill>
                <a:srgbClr val="FFCC6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3" name="円/楕円 142"/>
              <p:cNvSpPr/>
              <p:nvPr/>
            </p:nvSpPr>
            <p:spPr>
              <a:xfrm>
                <a:off x="6062239" y="4672061"/>
                <a:ext cx="276887" cy="567519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4" name="台形 143"/>
              <p:cNvSpPr/>
              <p:nvPr/>
            </p:nvSpPr>
            <p:spPr>
              <a:xfrm rot="5400000">
                <a:off x="5820315" y="4626325"/>
                <a:ext cx="562838" cy="467664"/>
              </a:xfrm>
              <a:prstGeom prst="trapezoid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5" name="円/楕円 144"/>
              <p:cNvSpPr/>
              <p:nvPr/>
            </p:nvSpPr>
            <p:spPr>
              <a:xfrm>
                <a:off x="5660135" y="4581549"/>
                <a:ext cx="381986" cy="560028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53" name="正方形/長方形 152"/>
            <p:cNvSpPr/>
            <p:nvPr/>
          </p:nvSpPr>
          <p:spPr>
            <a:xfrm>
              <a:off x="3640894" y="1533531"/>
              <a:ext cx="486058" cy="4096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400" dirty="0" smtClean="0"/>
                <a:t>Q1</a:t>
              </a:r>
              <a:endParaRPr lang="ja-JP" altLang="en-US" sz="2400" dirty="0"/>
            </a:p>
          </p:txBody>
        </p:sp>
        <p:sp>
          <p:nvSpPr>
            <p:cNvPr id="154" name="正方形/長方形 153"/>
            <p:cNvSpPr/>
            <p:nvPr/>
          </p:nvSpPr>
          <p:spPr>
            <a:xfrm>
              <a:off x="5221127" y="1533531"/>
              <a:ext cx="445785" cy="4096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400" dirty="0" smtClean="0"/>
                <a:t>q2</a:t>
              </a:r>
              <a:endParaRPr lang="ja-JP" altLang="en-US" sz="2400" dirty="0"/>
            </a:p>
          </p:txBody>
        </p:sp>
        <p:sp>
          <p:nvSpPr>
            <p:cNvPr id="155" name="正方形/長方形 154"/>
            <p:cNvSpPr/>
            <p:nvPr/>
          </p:nvSpPr>
          <p:spPr>
            <a:xfrm>
              <a:off x="6722766" y="1533531"/>
              <a:ext cx="486058" cy="4096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400" dirty="0" smtClean="0"/>
                <a:t>Q3</a:t>
              </a:r>
              <a:endParaRPr lang="ja-JP" altLang="en-US" sz="2400" dirty="0"/>
            </a:p>
          </p:txBody>
        </p:sp>
      </p:grpSp>
      <p:sp>
        <p:nvSpPr>
          <p:cNvPr id="16" name="テキスト ボックス 15"/>
          <p:cNvSpPr txBox="1"/>
          <p:nvPr/>
        </p:nvSpPr>
        <p:spPr>
          <a:xfrm>
            <a:off x="7985760" y="4724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132" name="正方形/長方形 131"/>
          <p:cNvSpPr/>
          <p:nvPr/>
        </p:nvSpPr>
        <p:spPr>
          <a:xfrm>
            <a:off x="5585570" y="6410497"/>
            <a:ext cx="48046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latin typeface="Arial"/>
                <a:cs typeface="Arial"/>
              </a:rPr>
              <a:t>QTRAP</a:t>
            </a:r>
            <a:r>
              <a:rPr lang="en-US" altLang="ja-JP" sz="2400" b="1" dirty="0"/>
              <a:t>®</a:t>
            </a:r>
            <a:r>
              <a:rPr lang="en-US" altLang="ja-JP" sz="2400" dirty="0" smtClean="0">
                <a:latin typeface="Arial"/>
                <a:cs typeface="Arial"/>
              </a:rPr>
              <a:t> 5500 LC/MS/MS system</a:t>
            </a:r>
            <a:endParaRPr lang="ja-JP" altLang="en-US" sz="2400" dirty="0"/>
          </a:p>
        </p:txBody>
      </p:sp>
      <p:sp>
        <p:nvSpPr>
          <p:cNvPr id="134" name="正方形/長方形 133"/>
          <p:cNvSpPr/>
          <p:nvPr/>
        </p:nvSpPr>
        <p:spPr>
          <a:xfrm>
            <a:off x="9796215" y="6022945"/>
            <a:ext cx="5084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ja-JP" altLang="en-US" sz="2000" spc="-100" dirty="0" smtClean="0">
                <a:solidFill>
                  <a:prstClr val="black"/>
                </a:solidFill>
                <a:latin typeface="Arial"/>
                <a:cs typeface="Arial"/>
              </a:rPr>
              <a:t>１６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66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グラフ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2854681"/>
              </p:ext>
            </p:extLst>
          </p:nvPr>
        </p:nvGraphicFramePr>
        <p:xfrm>
          <a:off x="5425700" y="1441065"/>
          <a:ext cx="3744416" cy="3165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直線コネクタ 6"/>
          <p:cNvCxnSpPr/>
          <p:nvPr/>
        </p:nvCxnSpPr>
        <p:spPr>
          <a:xfrm>
            <a:off x="6188949" y="1644480"/>
            <a:ext cx="0" cy="2736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/>
        </p:nvCxnSpPr>
        <p:spPr>
          <a:xfrm flipV="1">
            <a:off x="6055949" y="4379832"/>
            <a:ext cx="3132000" cy="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 flipV="1">
            <a:off x="6080949" y="3290465"/>
            <a:ext cx="108000" cy="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 flipV="1">
            <a:off x="6080949" y="2745782"/>
            <a:ext cx="108000" cy="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 flipV="1">
            <a:off x="6080949" y="3835148"/>
            <a:ext cx="108000" cy="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 flipV="1">
            <a:off x="6080949" y="2201099"/>
            <a:ext cx="108000" cy="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/>
        </p:nvCxnSpPr>
        <p:spPr>
          <a:xfrm flipV="1">
            <a:off x="6080949" y="1656416"/>
            <a:ext cx="108000" cy="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グラフ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3194581"/>
              </p:ext>
            </p:extLst>
          </p:nvPr>
        </p:nvGraphicFramePr>
        <p:xfrm>
          <a:off x="551549" y="1429435"/>
          <a:ext cx="3528392" cy="3166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テキスト ボックス 10"/>
          <p:cNvSpPr txBox="1"/>
          <p:nvPr/>
        </p:nvSpPr>
        <p:spPr>
          <a:xfrm>
            <a:off x="1899743" y="1123657"/>
            <a:ext cx="2033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Protein X-</a:t>
            </a:r>
            <a:r>
              <a:rPr lang="en-US" altLang="ja-JP" sz="2400" dirty="0" smtClean="0"/>
              <a:t>p175</a:t>
            </a:r>
            <a:endParaRPr lang="en-US" altLang="ja-JP" sz="2400" dirty="0"/>
          </a:p>
        </p:txBody>
      </p:sp>
      <p:cxnSp>
        <p:nvCxnSpPr>
          <p:cNvPr id="53" name="直線コネクタ 52"/>
          <p:cNvCxnSpPr/>
          <p:nvPr/>
        </p:nvCxnSpPr>
        <p:spPr>
          <a:xfrm>
            <a:off x="1317122" y="1641739"/>
            <a:ext cx="0" cy="2736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/>
          <p:cNvCxnSpPr/>
          <p:nvPr/>
        </p:nvCxnSpPr>
        <p:spPr>
          <a:xfrm flipV="1">
            <a:off x="1184122" y="4377091"/>
            <a:ext cx="3132000" cy="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/>
          <p:cNvCxnSpPr/>
          <p:nvPr/>
        </p:nvCxnSpPr>
        <p:spPr>
          <a:xfrm flipV="1">
            <a:off x="1209122" y="3287724"/>
            <a:ext cx="108000" cy="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/>
          <p:cNvCxnSpPr/>
          <p:nvPr/>
        </p:nvCxnSpPr>
        <p:spPr>
          <a:xfrm flipV="1">
            <a:off x="1209122" y="2743041"/>
            <a:ext cx="108000" cy="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/>
          <p:cNvCxnSpPr/>
          <p:nvPr/>
        </p:nvCxnSpPr>
        <p:spPr>
          <a:xfrm flipV="1">
            <a:off x="1209122" y="3832407"/>
            <a:ext cx="108000" cy="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/>
          <p:cNvCxnSpPr/>
          <p:nvPr/>
        </p:nvCxnSpPr>
        <p:spPr>
          <a:xfrm flipV="1">
            <a:off x="1209122" y="2198358"/>
            <a:ext cx="108000" cy="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/>
          <p:cNvCxnSpPr/>
          <p:nvPr/>
        </p:nvCxnSpPr>
        <p:spPr>
          <a:xfrm flipV="1">
            <a:off x="1209122" y="1653675"/>
            <a:ext cx="108000" cy="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角丸四角形 3"/>
          <p:cNvSpPr/>
          <p:nvPr/>
        </p:nvSpPr>
        <p:spPr>
          <a:xfrm>
            <a:off x="1928192" y="1193227"/>
            <a:ext cx="1976864" cy="31469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角丸四角形 42"/>
          <p:cNvSpPr/>
          <p:nvPr/>
        </p:nvSpPr>
        <p:spPr>
          <a:xfrm>
            <a:off x="6645571" y="1193227"/>
            <a:ext cx="2318938" cy="31469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6660362" y="1119740"/>
            <a:ext cx="2329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Protein Y-p14309</a:t>
            </a:r>
            <a:endParaRPr lang="en-US" sz="2400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-141887" y="0"/>
            <a:ext cx="105810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dirty="0">
                <a:latin typeface="Arial"/>
                <a:cs typeface="Arial"/>
              </a:rPr>
              <a:t>Protein </a:t>
            </a:r>
            <a:r>
              <a:rPr lang="en-US" altLang="ja-JP" sz="3200" dirty="0" smtClean="0">
                <a:latin typeface="Arial"/>
                <a:cs typeface="Arial"/>
              </a:rPr>
              <a:t>X and Y </a:t>
            </a:r>
            <a:r>
              <a:rPr lang="en-US" altLang="ja-JP" sz="3200" dirty="0">
                <a:latin typeface="Arial"/>
                <a:cs typeface="Arial"/>
              </a:rPr>
              <a:t>fragments of </a:t>
            </a:r>
            <a:r>
              <a:rPr lang="en-US" altLang="ja-JP" sz="3200" dirty="0" smtClean="0">
                <a:latin typeface="Arial"/>
                <a:cs typeface="Arial"/>
              </a:rPr>
              <a:t>lung adenocarcinoma</a:t>
            </a:r>
          </a:p>
          <a:p>
            <a:pPr algn="ctr"/>
            <a:r>
              <a:rPr lang="en-US" altLang="ja-JP" sz="3200" dirty="0" smtClean="0">
                <a:latin typeface="Arial"/>
                <a:cs typeface="Arial"/>
              </a:rPr>
              <a:t> in urine detected by MRM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1382579" y="4420864"/>
            <a:ext cx="1552698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80"/>
              </a:lnSpc>
            </a:pPr>
            <a:r>
              <a:rPr lang="en-US" altLang="ja-JP" sz="2000" dirty="0" smtClean="0">
                <a:latin typeface="Arial"/>
                <a:cs typeface="Arial"/>
              </a:rPr>
              <a:t>Healthy </a:t>
            </a:r>
          </a:p>
          <a:p>
            <a:pPr algn="ctr">
              <a:lnSpc>
                <a:spcPts val="2080"/>
              </a:lnSpc>
            </a:pPr>
            <a:r>
              <a:rPr lang="en-US" altLang="ja-JP" sz="2000" dirty="0">
                <a:latin typeface="Arial"/>
                <a:cs typeface="Arial"/>
              </a:rPr>
              <a:t>c</a:t>
            </a:r>
            <a:r>
              <a:rPr lang="en-US" altLang="ja-JP" sz="2000" dirty="0" smtClean="0">
                <a:latin typeface="Arial"/>
                <a:cs typeface="Arial"/>
              </a:rPr>
              <a:t>ontrols</a:t>
            </a:r>
          </a:p>
          <a:p>
            <a:pPr algn="ctr">
              <a:lnSpc>
                <a:spcPts val="2080"/>
              </a:lnSpc>
            </a:pPr>
            <a:r>
              <a:rPr lang="en-US" altLang="ja-JP" sz="2000" dirty="0" smtClean="0">
                <a:latin typeface="Arial"/>
                <a:cs typeface="Arial"/>
              </a:rPr>
              <a:t>(n = 28)</a:t>
            </a: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2335722" y="4411653"/>
            <a:ext cx="2903262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80"/>
              </a:lnSpc>
            </a:pPr>
            <a:r>
              <a:rPr lang="en-US" altLang="ja-JP" sz="2000" dirty="0" smtClean="0">
                <a:latin typeface="Arial"/>
                <a:cs typeface="Arial"/>
              </a:rPr>
              <a:t>Stage I lung</a:t>
            </a:r>
          </a:p>
          <a:p>
            <a:pPr algn="ctr">
              <a:lnSpc>
                <a:spcPts val="2080"/>
              </a:lnSpc>
            </a:pPr>
            <a:r>
              <a:rPr lang="en-US" altLang="ja-JP" sz="2000" dirty="0">
                <a:latin typeface="Arial"/>
                <a:cs typeface="Arial"/>
              </a:rPr>
              <a:t>a</a:t>
            </a:r>
            <a:r>
              <a:rPr lang="en-US" altLang="ja-JP" sz="2000" dirty="0" smtClean="0">
                <a:latin typeface="Arial"/>
                <a:cs typeface="Arial"/>
              </a:rPr>
              <a:t>denocarcinoma</a:t>
            </a:r>
          </a:p>
          <a:p>
            <a:pPr algn="ctr">
              <a:lnSpc>
                <a:spcPts val="2080"/>
              </a:lnSpc>
            </a:pPr>
            <a:r>
              <a:rPr lang="en-US" sz="2000" dirty="0" smtClean="0">
                <a:latin typeface="Arial"/>
                <a:cs typeface="Arial"/>
              </a:rPr>
              <a:t>(n = 73)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6446353" y="4394406"/>
            <a:ext cx="1552698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80"/>
              </a:lnSpc>
            </a:pPr>
            <a:r>
              <a:rPr lang="en-US" altLang="ja-JP" sz="2000" dirty="0" smtClean="0">
                <a:latin typeface="Arial"/>
                <a:cs typeface="Arial"/>
              </a:rPr>
              <a:t>Healthy </a:t>
            </a:r>
          </a:p>
          <a:p>
            <a:pPr algn="ctr">
              <a:lnSpc>
                <a:spcPts val="2080"/>
              </a:lnSpc>
            </a:pPr>
            <a:r>
              <a:rPr lang="en-US" altLang="ja-JP" sz="2000" dirty="0">
                <a:latin typeface="Arial"/>
                <a:cs typeface="Arial"/>
              </a:rPr>
              <a:t>c</a:t>
            </a:r>
            <a:r>
              <a:rPr lang="en-US" altLang="ja-JP" sz="2000" dirty="0" smtClean="0">
                <a:latin typeface="Arial"/>
                <a:cs typeface="Arial"/>
              </a:rPr>
              <a:t>ontrols</a:t>
            </a:r>
          </a:p>
          <a:p>
            <a:pPr algn="ctr">
              <a:lnSpc>
                <a:spcPts val="2080"/>
              </a:lnSpc>
            </a:pPr>
            <a:r>
              <a:rPr lang="en-US" altLang="ja-JP" sz="2000" dirty="0" smtClean="0">
                <a:latin typeface="Arial"/>
                <a:cs typeface="Arial"/>
              </a:rPr>
              <a:t>(n = 28)</a:t>
            </a: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7399496" y="4385195"/>
            <a:ext cx="2903262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80"/>
              </a:lnSpc>
            </a:pPr>
            <a:r>
              <a:rPr lang="en-US" altLang="ja-JP" sz="2000" dirty="0">
                <a:latin typeface="Arial"/>
                <a:cs typeface="Arial"/>
              </a:rPr>
              <a:t>S</a:t>
            </a:r>
            <a:r>
              <a:rPr lang="en-US" altLang="ja-JP" sz="2000" dirty="0" smtClean="0">
                <a:latin typeface="Arial"/>
                <a:cs typeface="Arial"/>
              </a:rPr>
              <a:t>tage I lung</a:t>
            </a:r>
          </a:p>
          <a:p>
            <a:pPr algn="ctr">
              <a:lnSpc>
                <a:spcPts val="2080"/>
              </a:lnSpc>
            </a:pPr>
            <a:r>
              <a:rPr lang="en-US" altLang="ja-JP" sz="2000" dirty="0">
                <a:latin typeface="Arial"/>
                <a:cs typeface="Arial"/>
              </a:rPr>
              <a:t>a</a:t>
            </a:r>
            <a:r>
              <a:rPr lang="en-US" altLang="ja-JP" sz="2000" dirty="0" smtClean="0">
                <a:latin typeface="Arial"/>
                <a:cs typeface="Arial"/>
              </a:rPr>
              <a:t>denocarcinoma</a:t>
            </a:r>
          </a:p>
          <a:p>
            <a:pPr algn="ctr">
              <a:lnSpc>
                <a:spcPts val="2080"/>
              </a:lnSpc>
            </a:pPr>
            <a:r>
              <a:rPr lang="en-US" sz="2000" dirty="0" smtClean="0">
                <a:latin typeface="Arial"/>
                <a:cs typeface="Arial"/>
              </a:rPr>
              <a:t>(n = 73)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 rot="16200000">
            <a:off x="-2077052" y="2899637"/>
            <a:ext cx="4808368" cy="474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4" dirty="0">
                <a:latin typeface="Arial"/>
                <a:cs typeface="Arial"/>
              </a:rPr>
              <a:t>ratio to internal control 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 rot="16200000">
            <a:off x="2715925" y="2899637"/>
            <a:ext cx="4808368" cy="474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4" dirty="0">
                <a:latin typeface="Arial"/>
                <a:cs typeface="Arial"/>
              </a:rPr>
              <a:t>ratio to internal control </a:t>
            </a:r>
          </a:p>
        </p:txBody>
      </p:sp>
      <p:grpSp>
        <p:nvGrpSpPr>
          <p:cNvPr id="12" name="図形グループ 11"/>
          <p:cNvGrpSpPr/>
          <p:nvPr/>
        </p:nvGrpSpPr>
        <p:grpSpPr>
          <a:xfrm>
            <a:off x="1630960" y="5459816"/>
            <a:ext cx="2826768" cy="1437195"/>
            <a:chOff x="1630960" y="5586816"/>
            <a:chExt cx="2826768" cy="1437195"/>
          </a:xfrm>
        </p:grpSpPr>
        <p:sp>
          <p:nvSpPr>
            <p:cNvPr id="6" name="正方形/長方形 5"/>
            <p:cNvSpPr/>
            <p:nvPr/>
          </p:nvSpPr>
          <p:spPr>
            <a:xfrm>
              <a:off x="1630960" y="5586816"/>
              <a:ext cx="2826767" cy="134423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/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1700586" y="5639016"/>
              <a:ext cx="1667444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dirty="0" smtClean="0"/>
                <a:t>Sensitivity</a:t>
              </a:r>
            </a:p>
            <a:p>
              <a:r>
                <a:rPr lang="en-US" altLang="ja-JP" sz="2800" dirty="0" smtClean="0"/>
                <a:t>Specificity</a:t>
              </a:r>
            </a:p>
            <a:p>
              <a:r>
                <a:rPr lang="en-US" sz="2800" dirty="0" smtClean="0"/>
                <a:t>ROC-AUC</a:t>
              </a:r>
              <a:endParaRPr lang="en-US" sz="2800" dirty="0"/>
            </a:p>
          </p:txBody>
        </p:sp>
        <p:sp>
          <p:nvSpPr>
            <p:cNvPr id="41" name="正方形/長方形 40"/>
            <p:cNvSpPr/>
            <p:nvPr/>
          </p:nvSpPr>
          <p:spPr>
            <a:xfrm>
              <a:off x="3199050" y="5639016"/>
              <a:ext cx="125867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800" dirty="0"/>
                <a:t>:</a:t>
              </a:r>
              <a:r>
                <a:rPr lang="ja-JP" altLang="en-US" sz="2800" dirty="0"/>
                <a:t> </a:t>
              </a:r>
              <a:r>
                <a:rPr lang="en-US" altLang="ja-JP" sz="2800" dirty="0"/>
                <a:t>84.7%</a:t>
              </a:r>
            </a:p>
          </p:txBody>
        </p:sp>
        <p:sp>
          <p:nvSpPr>
            <p:cNvPr id="45" name="正方形/長方形 44"/>
            <p:cNvSpPr/>
            <p:nvPr/>
          </p:nvSpPr>
          <p:spPr>
            <a:xfrm>
              <a:off x="3199050" y="6069903"/>
              <a:ext cx="125867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800" dirty="0"/>
                <a:t>: 71.5%</a:t>
              </a:r>
            </a:p>
          </p:txBody>
        </p:sp>
        <p:sp>
          <p:nvSpPr>
            <p:cNvPr id="46" name="正方形/長方形 45"/>
            <p:cNvSpPr/>
            <p:nvPr/>
          </p:nvSpPr>
          <p:spPr>
            <a:xfrm>
              <a:off x="3199050" y="6488888"/>
              <a:ext cx="100219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800" dirty="0"/>
                <a:t>: </a:t>
              </a:r>
              <a:r>
                <a:rPr lang="en-US" altLang="ja-JP" sz="2800" dirty="0" smtClean="0"/>
                <a:t>0.84</a:t>
              </a:r>
              <a:endParaRPr lang="en-US" altLang="ja-JP" sz="2800" dirty="0"/>
            </a:p>
          </p:txBody>
        </p:sp>
      </p:grpSp>
      <p:grpSp>
        <p:nvGrpSpPr>
          <p:cNvPr id="9" name="図形グループ 8"/>
          <p:cNvGrpSpPr/>
          <p:nvPr/>
        </p:nvGrpSpPr>
        <p:grpSpPr>
          <a:xfrm>
            <a:off x="6645570" y="5459816"/>
            <a:ext cx="2826768" cy="1437195"/>
            <a:chOff x="6645570" y="5539577"/>
            <a:chExt cx="2826768" cy="1437195"/>
          </a:xfrm>
        </p:grpSpPr>
        <p:sp>
          <p:nvSpPr>
            <p:cNvPr id="50" name="正方形/長方形 49"/>
            <p:cNvSpPr/>
            <p:nvPr/>
          </p:nvSpPr>
          <p:spPr>
            <a:xfrm>
              <a:off x="6645570" y="5539577"/>
              <a:ext cx="2826767" cy="134423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/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6715196" y="5591777"/>
              <a:ext cx="1667444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dirty="0" smtClean="0"/>
                <a:t>Sensitivity</a:t>
              </a:r>
            </a:p>
            <a:p>
              <a:r>
                <a:rPr lang="en-US" altLang="ja-JP" sz="2800" dirty="0" smtClean="0"/>
                <a:t>Specificity</a:t>
              </a:r>
            </a:p>
            <a:p>
              <a:r>
                <a:rPr lang="en-US" sz="2800" dirty="0" smtClean="0"/>
                <a:t>ROC-AUC</a:t>
              </a:r>
              <a:endParaRPr lang="en-US" sz="2800" dirty="0"/>
            </a:p>
          </p:txBody>
        </p:sp>
        <p:sp>
          <p:nvSpPr>
            <p:cNvPr id="52" name="正方形/長方形 51"/>
            <p:cNvSpPr/>
            <p:nvPr/>
          </p:nvSpPr>
          <p:spPr>
            <a:xfrm>
              <a:off x="8213660" y="5591777"/>
              <a:ext cx="125867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800" dirty="0"/>
                <a:t>:</a:t>
              </a:r>
              <a:r>
                <a:rPr lang="ja-JP" altLang="en-US" sz="2800" dirty="0"/>
                <a:t> </a:t>
              </a:r>
              <a:r>
                <a:rPr lang="en-US" altLang="ja-JP" sz="2800" dirty="0" smtClean="0"/>
                <a:t>87.5%</a:t>
              </a:r>
              <a:endParaRPr lang="en-US" altLang="ja-JP" sz="2800" dirty="0"/>
            </a:p>
          </p:txBody>
        </p:sp>
        <p:sp>
          <p:nvSpPr>
            <p:cNvPr id="62" name="正方形/長方形 61"/>
            <p:cNvSpPr/>
            <p:nvPr/>
          </p:nvSpPr>
          <p:spPr>
            <a:xfrm>
              <a:off x="8213660" y="6016713"/>
              <a:ext cx="125867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800" dirty="0"/>
                <a:t>: </a:t>
              </a:r>
              <a:r>
                <a:rPr lang="en-US" altLang="ja-JP" sz="2800" dirty="0" smtClean="0"/>
                <a:t>64.3%</a:t>
              </a:r>
              <a:endParaRPr lang="en-US" altLang="ja-JP" sz="2800" dirty="0"/>
            </a:p>
          </p:txBody>
        </p:sp>
        <p:sp>
          <p:nvSpPr>
            <p:cNvPr id="63" name="正方形/長方形 62"/>
            <p:cNvSpPr/>
            <p:nvPr/>
          </p:nvSpPr>
          <p:spPr>
            <a:xfrm>
              <a:off x="8213660" y="6441649"/>
              <a:ext cx="100219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800" dirty="0"/>
                <a:t>: </a:t>
              </a:r>
              <a:r>
                <a:rPr lang="en-US" altLang="ja-JP" sz="2800" dirty="0" smtClean="0"/>
                <a:t>0.79</a:t>
              </a:r>
              <a:endParaRPr lang="en-US" altLang="ja-JP" sz="2800" dirty="0"/>
            </a:p>
          </p:txBody>
        </p:sp>
      </p:grpSp>
      <p:sp>
        <p:nvSpPr>
          <p:cNvPr id="13" name="正方形/長方形 12"/>
          <p:cNvSpPr/>
          <p:nvPr/>
        </p:nvSpPr>
        <p:spPr>
          <a:xfrm>
            <a:off x="524704" y="950218"/>
            <a:ext cx="605898" cy="3634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正方形/長方形 63"/>
          <p:cNvSpPr/>
          <p:nvPr/>
        </p:nvSpPr>
        <p:spPr>
          <a:xfrm>
            <a:off x="5410310" y="1119740"/>
            <a:ext cx="605898" cy="3634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496755" y="1496841"/>
            <a:ext cx="692321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080"/>
              </a:lnSpc>
            </a:pPr>
            <a:r>
              <a:rPr lang="en-US" altLang="ja-JP" sz="2000" dirty="0" smtClean="0">
                <a:latin typeface="Arial"/>
                <a:cs typeface="Arial"/>
              </a:rPr>
              <a:t>0.10</a:t>
            </a: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496755" y="2039978"/>
            <a:ext cx="692321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080"/>
              </a:lnSpc>
            </a:pPr>
            <a:r>
              <a:rPr lang="en-US" altLang="ja-JP" sz="2000" dirty="0" smtClean="0">
                <a:latin typeface="Arial"/>
                <a:cs typeface="Arial"/>
              </a:rPr>
              <a:t>0.08</a:t>
            </a: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496755" y="2583115"/>
            <a:ext cx="692321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080"/>
              </a:lnSpc>
            </a:pPr>
            <a:r>
              <a:rPr lang="en-US" altLang="ja-JP" sz="2000" smtClean="0">
                <a:latin typeface="Arial"/>
                <a:cs typeface="Arial"/>
              </a:rPr>
              <a:t>0.06</a:t>
            </a:r>
            <a:endParaRPr lang="en-US" altLang="ja-JP" sz="2000" dirty="0" smtClean="0">
              <a:latin typeface="Arial"/>
              <a:cs typeface="Arial"/>
            </a:endParaRP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496755" y="3126252"/>
            <a:ext cx="692321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080"/>
              </a:lnSpc>
            </a:pPr>
            <a:r>
              <a:rPr lang="en-US" altLang="ja-JP" sz="2000" dirty="0" smtClean="0">
                <a:latin typeface="Arial"/>
                <a:cs typeface="Arial"/>
              </a:rPr>
              <a:t>0.04</a:t>
            </a:r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496755" y="3669389"/>
            <a:ext cx="692321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080"/>
              </a:lnSpc>
            </a:pPr>
            <a:r>
              <a:rPr lang="en-US" altLang="ja-JP" sz="2000" smtClean="0">
                <a:latin typeface="Arial"/>
                <a:cs typeface="Arial"/>
              </a:rPr>
              <a:t>0.02</a:t>
            </a:r>
            <a:endParaRPr lang="en-US" altLang="ja-JP" sz="2000" dirty="0" smtClean="0">
              <a:latin typeface="Arial"/>
              <a:cs typeface="Arial"/>
            </a:endParaRP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496755" y="4212528"/>
            <a:ext cx="692321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080"/>
              </a:lnSpc>
            </a:pPr>
            <a:r>
              <a:rPr lang="en-US" altLang="ja-JP" sz="2000" smtClean="0">
                <a:latin typeface="Arial"/>
                <a:cs typeface="Arial"/>
              </a:rPr>
              <a:t>0</a:t>
            </a:r>
            <a:endParaRPr lang="en-US" altLang="ja-JP" sz="2000" dirty="0" smtClean="0">
              <a:latin typeface="Arial"/>
              <a:cs typeface="Arial"/>
            </a:endParaRPr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5410257" y="1488689"/>
            <a:ext cx="692321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080"/>
              </a:lnSpc>
            </a:pPr>
            <a:r>
              <a:rPr lang="en-US" altLang="ja-JP" sz="2000" dirty="0" smtClean="0">
                <a:latin typeface="Arial"/>
                <a:cs typeface="Arial"/>
              </a:rPr>
              <a:t>0.05</a:t>
            </a:r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5410257" y="2031826"/>
            <a:ext cx="692321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080"/>
              </a:lnSpc>
            </a:pPr>
            <a:r>
              <a:rPr lang="en-US" altLang="ja-JP" sz="2000" dirty="0" smtClean="0">
                <a:latin typeface="Arial"/>
                <a:cs typeface="Arial"/>
              </a:rPr>
              <a:t>0.04</a:t>
            </a: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5410257" y="2574963"/>
            <a:ext cx="692321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080"/>
              </a:lnSpc>
            </a:pPr>
            <a:r>
              <a:rPr lang="en-US" altLang="ja-JP" sz="2000" dirty="0" smtClean="0">
                <a:latin typeface="Arial"/>
                <a:cs typeface="Arial"/>
              </a:rPr>
              <a:t>0.03</a:t>
            </a: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5410257" y="3118100"/>
            <a:ext cx="692321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080"/>
              </a:lnSpc>
            </a:pPr>
            <a:r>
              <a:rPr lang="en-US" altLang="ja-JP" sz="2000" dirty="0" smtClean="0">
                <a:latin typeface="Arial"/>
                <a:cs typeface="Arial"/>
              </a:rPr>
              <a:t>0.02</a:t>
            </a: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5410257" y="3661237"/>
            <a:ext cx="692321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080"/>
              </a:lnSpc>
            </a:pPr>
            <a:r>
              <a:rPr lang="en-US" altLang="ja-JP" sz="2000" dirty="0" smtClean="0">
                <a:latin typeface="Arial"/>
                <a:cs typeface="Arial"/>
              </a:rPr>
              <a:t>0.01</a:t>
            </a:r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5410257" y="4204376"/>
            <a:ext cx="692321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080"/>
              </a:lnSpc>
            </a:pPr>
            <a:r>
              <a:rPr lang="en-US" altLang="ja-JP" sz="2000" smtClean="0">
                <a:latin typeface="Arial"/>
                <a:cs typeface="Arial"/>
              </a:rPr>
              <a:t>0</a:t>
            </a:r>
            <a:endParaRPr lang="en-US" altLang="ja-JP" sz="2000" dirty="0" smtClean="0">
              <a:latin typeface="Arial"/>
              <a:cs typeface="Arial"/>
            </a:endParaRPr>
          </a:p>
        </p:txBody>
      </p:sp>
      <p:sp>
        <p:nvSpPr>
          <p:cNvPr id="61" name="正方形/長方形 60"/>
          <p:cNvSpPr/>
          <p:nvPr/>
        </p:nvSpPr>
        <p:spPr>
          <a:xfrm>
            <a:off x="9796215" y="6403945"/>
            <a:ext cx="5084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ja-JP" altLang="en-US" sz="2000" spc="-100" dirty="0" smtClean="0">
                <a:solidFill>
                  <a:prstClr val="black"/>
                </a:solidFill>
                <a:latin typeface="Arial"/>
                <a:cs typeface="Arial"/>
              </a:rPr>
              <a:t>１７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62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直線矢印コネクタ 13"/>
          <p:cNvCxnSpPr/>
          <p:nvPr/>
        </p:nvCxnSpPr>
        <p:spPr>
          <a:xfrm>
            <a:off x="3649584" y="1547674"/>
            <a:ext cx="1695558" cy="970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正方形/長方形 20"/>
          <p:cNvSpPr/>
          <p:nvPr/>
        </p:nvSpPr>
        <p:spPr>
          <a:xfrm>
            <a:off x="5567082" y="874059"/>
            <a:ext cx="4666130" cy="11698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chemeClr val="tx1"/>
                </a:solidFill>
                <a:latin typeface="Arial"/>
                <a:cs typeface="Arial"/>
              </a:rPr>
              <a:t>Out of 14,000 protein fragments, </a:t>
            </a:r>
            <a:endParaRPr lang="en-US" altLang="ja-JP" sz="24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algn="ctr"/>
            <a:r>
              <a:rPr lang="en-US" altLang="ja-JP" sz="2400" dirty="0" smtClean="0">
                <a:solidFill>
                  <a:srgbClr val="FF0000"/>
                </a:solidFill>
                <a:latin typeface="Arial"/>
                <a:cs typeface="Arial"/>
              </a:rPr>
              <a:t>12</a:t>
            </a:r>
            <a:r>
              <a:rPr lang="en-US" altLang="ja-JP" sz="240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altLang="ja-JP" sz="2400" dirty="0">
                <a:solidFill>
                  <a:schemeClr val="tx1"/>
                </a:solidFill>
                <a:latin typeface="Arial"/>
                <a:cs typeface="Arial"/>
              </a:rPr>
              <a:t>novel early</a:t>
            </a:r>
          </a:p>
          <a:p>
            <a:pPr algn="ctr"/>
            <a:r>
              <a:rPr lang="en-US" altLang="ja-JP" sz="2400" dirty="0">
                <a:solidFill>
                  <a:schemeClr val="tx1"/>
                </a:solidFill>
                <a:latin typeface="Arial"/>
                <a:cs typeface="Arial"/>
              </a:rPr>
              <a:t> diagnostic </a:t>
            </a:r>
            <a:r>
              <a:rPr lang="en-US" altLang="ja-JP" sz="2400" dirty="0" smtClean="0">
                <a:solidFill>
                  <a:schemeClr val="tx1"/>
                </a:solidFill>
                <a:latin typeface="Arial"/>
                <a:cs typeface="Arial"/>
              </a:rPr>
              <a:t>markers are identified </a:t>
            </a:r>
            <a:endParaRPr lang="en-US" altLang="ja-JP" sz="24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39421" y="-37432"/>
            <a:ext cx="9848927" cy="91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696" dirty="0">
                <a:latin typeface="Arial"/>
                <a:cs typeface="Arial"/>
              </a:rPr>
              <a:t>Identification of novel early diagnostic markers of </a:t>
            </a:r>
          </a:p>
          <a:p>
            <a:pPr algn="ctr"/>
            <a:r>
              <a:rPr lang="en-US" altLang="ja-JP" sz="2696" dirty="0">
                <a:latin typeface="Arial"/>
                <a:cs typeface="Arial"/>
              </a:rPr>
              <a:t>p</a:t>
            </a:r>
            <a:r>
              <a:rPr lang="en-US" altLang="ja-JP" sz="2696" dirty="0" smtClean="0">
                <a:latin typeface="Arial"/>
                <a:cs typeface="Arial"/>
              </a:rPr>
              <a:t>ancreatic </a:t>
            </a:r>
            <a:r>
              <a:rPr lang="en-US" altLang="ja-JP" sz="2696" dirty="0">
                <a:latin typeface="Arial"/>
                <a:cs typeface="Arial"/>
              </a:rPr>
              <a:t>cancer in urine by </a:t>
            </a:r>
            <a:r>
              <a:rPr lang="en-US" altLang="ja-JP" sz="2696" dirty="0" err="1">
                <a:latin typeface="Arial"/>
                <a:cs typeface="Arial"/>
              </a:rPr>
              <a:t>iTRAQ</a:t>
            </a:r>
            <a:r>
              <a:rPr lang="en-US" altLang="ja-JP" sz="2696" dirty="0">
                <a:latin typeface="Arial"/>
                <a:cs typeface="Arial"/>
              </a:rPr>
              <a:t> </a:t>
            </a:r>
            <a:r>
              <a:rPr lang="en-US" altLang="ja-JP" sz="2696" dirty="0" smtClean="0">
                <a:latin typeface="Arial"/>
                <a:cs typeface="Arial"/>
              </a:rPr>
              <a:t>analysis </a:t>
            </a:r>
            <a:endParaRPr lang="ja-JP" altLang="en-US" sz="2696" dirty="0">
              <a:latin typeface="Arial"/>
              <a:cs typeface="Arial"/>
            </a:endParaRPr>
          </a:p>
        </p:txBody>
      </p:sp>
      <p:grpSp>
        <p:nvGrpSpPr>
          <p:cNvPr id="7" name="図形グループ 6"/>
          <p:cNvGrpSpPr/>
          <p:nvPr/>
        </p:nvGrpSpPr>
        <p:grpSpPr>
          <a:xfrm>
            <a:off x="76766" y="1058896"/>
            <a:ext cx="3432489" cy="800219"/>
            <a:chOff x="76766" y="958367"/>
            <a:chExt cx="3432489" cy="800219"/>
          </a:xfrm>
        </p:grpSpPr>
        <p:sp>
          <p:nvSpPr>
            <p:cNvPr id="4" name="テキスト ボックス 3"/>
            <p:cNvSpPr txBox="1"/>
            <p:nvPr/>
          </p:nvSpPr>
          <p:spPr>
            <a:xfrm>
              <a:off x="76766" y="958367"/>
              <a:ext cx="3391684" cy="80021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2311" dirty="0">
                  <a:latin typeface="Arial"/>
                  <a:cs typeface="Arial"/>
                </a:rPr>
                <a:t>Pancreatic cancer</a:t>
              </a:r>
            </a:p>
            <a:p>
              <a:r>
                <a:rPr lang="en-US" altLang="ja-JP" sz="2311" dirty="0">
                  <a:latin typeface="Arial"/>
                  <a:cs typeface="Arial"/>
                </a:rPr>
                <a:t>Healthy controls</a:t>
              </a:r>
            </a:p>
          </p:txBody>
        </p:sp>
        <p:sp>
          <p:nvSpPr>
            <p:cNvPr id="2" name="正方形/長方形 1"/>
            <p:cNvSpPr/>
            <p:nvPr/>
          </p:nvSpPr>
          <p:spPr>
            <a:xfrm>
              <a:off x="2491274" y="977485"/>
              <a:ext cx="1009845" cy="4445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311" dirty="0">
                  <a:latin typeface="Arial"/>
                  <a:cs typeface="Arial"/>
                </a:rPr>
                <a:t>n = 23</a:t>
              </a:r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2499410" y="1284150"/>
              <a:ext cx="1009845" cy="4445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311" dirty="0">
                  <a:latin typeface="Arial"/>
                  <a:cs typeface="Arial"/>
                </a:rPr>
                <a:t>n = 79</a:t>
              </a:r>
            </a:p>
          </p:txBody>
        </p:sp>
      </p:grpSp>
      <p:sp>
        <p:nvSpPr>
          <p:cNvPr id="6" name="正方形/長方形 5"/>
          <p:cNvSpPr/>
          <p:nvPr/>
        </p:nvSpPr>
        <p:spPr>
          <a:xfrm>
            <a:off x="3517662" y="898531"/>
            <a:ext cx="2067233" cy="6223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733" dirty="0">
                <a:latin typeface="Arial"/>
                <a:cs typeface="Arial"/>
              </a:rPr>
              <a:t>Selection based on</a:t>
            </a:r>
          </a:p>
          <a:p>
            <a:pPr algn="ctr"/>
            <a:r>
              <a:rPr lang="en-US" altLang="ja-JP" sz="1733" dirty="0">
                <a:latin typeface="Arial"/>
                <a:cs typeface="Arial"/>
              </a:rPr>
              <a:t>ROC-AUC &gt; 0.8</a:t>
            </a:r>
          </a:p>
        </p:txBody>
      </p:sp>
      <p:sp>
        <p:nvSpPr>
          <p:cNvPr id="181" name="テキスト ボックス 180"/>
          <p:cNvSpPr txBox="1"/>
          <p:nvPr/>
        </p:nvSpPr>
        <p:spPr>
          <a:xfrm rot="16200000">
            <a:off x="-2065179" y="4526002"/>
            <a:ext cx="4808368" cy="414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19" dirty="0">
                <a:latin typeface="Arial"/>
                <a:cs typeface="Arial"/>
              </a:rPr>
              <a:t>relative ratio to healthy controls </a:t>
            </a:r>
          </a:p>
        </p:txBody>
      </p:sp>
      <p:sp>
        <p:nvSpPr>
          <p:cNvPr id="182" name="正方形/長方形 181"/>
          <p:cNvSpPr/>
          <p:nvPr/>
        </p:nvSpPr>
        <p:spPr>
          <a:xfrm>
            <a:off x="626582" y="6325878"/>
            <a:ext cx="308098" cy="34881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ts val="2003"/>
              </a:lnSpc>
            </a:pPr>
            <a:r>
              <a:rPr lang="en-US" altLang="ja-JP" sz="1733" dirty="0">
                <a:latin typeface="Arial"/>
                <a:cs typeface="Arial"/>
              </a:rPr>
              <a:t>0</a:t>
            </a:r>
          </a:p>
        </p:txBody>
      </p:sp>
      <p:sp>
        <p:nvSpPr>
          <p:cNvPr id="183" name="正方形/長方形 182"/>
          <p:cNvSpPr/>
          <p:nvPr/>
        </p:nvSpPr>
        <p:spPr>
          <a:xfrm>
            <a:off x="626582" y="4302213"/>
            <a:ext cx="308098" cy="34881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ts val="2003"/>
              </a:lnSpc>
            </a:pPr>
            <a:r>
              <a:rPr lang="en-US" altLang="ja-JP" sz="1733" dirty="0">
                <a:latin typeface="Arial"/>
                <a:cs typeface="Arial"/>
              </a:rPr>
              <a:t>5</a:t>
            </a:r>
          </a:p>
        </p:txBody>
      </p:sp>
      <p:cxnSp>
        <p:nvCxnSpPr>
          <p:cNvPr id="184" name="直線コネクタ 183"/>
          <p:cNvCxnSpPr/>
          <p:nvPr/>
        </p:nvCxnSpPr>
        <p:spPr>
          <a:xfrm flipV="1">
            <a:off x="1040262" y="2883060"/>
            <a:ext cx="0" cy="365465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テキスト ボックス 185"/>
          <p:cNvSpPr txBox="1"/>
          <p:nvPr/>
        </p:nvSpPr>
        <p:spPr>
          <a:xfrm>
            <a:off x="1373400" y="2117761"/>
            <a:ext cx="2862821" cy="4642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2870"/>
              </a:lnSpc>
            </a:pPr>
            <a:r>
              <a:rPr lang="en-US" altLang="ja-JP" sz="2400" dirty="0">
                <a:latin typeface="Arial"/>
                <a:cs typeface="Arial"/>
              </a:rPr>
              <a:t>Protein W  </a:t>
            </a:r>
            <a:r>
              <a:rPr lang="en-US" altLang="ja-JP" sz="2400" dirty="0" smtClean="0">
                <a:latin typeface="Arial"/>
                <a:cs typeface="Arial"/>
              </a:rPr>
              <a:t>p1989</a:t>
            </a:r>
            <a:endParaRPr lang="en-US" altLang="ja-JP" sz="2400" dirty="0">
              <a:latin typeface="Arial"/>
              <a:cs typeface="Arial"/>
            </a:endParaRPr>
          </a:p>
        </p:txBody>
      </p:sp>
      <p:cxnSp>
        <p:nvCxnSpPr>
          <p:cNvPr id="187" name="直線コネクタ 186"/>
          <p:cNvCxnSpPr/>
          <p:nvPr/>
        </p:nvCxnSpPr>
        <p:spPr>
          <a:xfrm>
            <a:off x="991390" y="6537709"/>
            <a:ext cx="3309750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直線コネクタ 187"/>
          <p:cNvCxnSpPr/>
          <p:nvPr/>
        </p:nvCxnSpPr>
        <p:spPr>
          <a:xfrm>
            <a:off x="851406" y="5506355"/>
            <a:ext cx="173881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9" name="図形グループ 188"/>
          <p:cNvGrpSpPr/>
          <p:nvPr/>
        </p:nvGrpSpPr>
        <p:grpSpPr>
          <a:xfrm>
            <a:off x="1206513" y="5559510"/>
            <a:ext cx="624705" cy="979922"/>
            <a:chOff x="1270276" y="5573391"/>
            <a:chExt cx="576651" cy="1017611"/>
          </a:xfrm>
        </p:grpSpPr>
        <p:sp>
          <p:nvSpPr>
            <p:cNvPr id="190" name="円/楕円 189"/>
            <p:cNvSpPr/>
            <p:nvPr/>
          </p:nvSpPr>
          <p:spPr>
            <a:xfrm>
              <a:off x="1462209" y="6485044"/>
              <a:ext cx="108203" cy="105958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191" name="円/楕円 190"/>
            <p:cNvSpPr/>
            <p:nvPr/>
          </p:nvSpPr>
          <p:spPr>
            <a:xfrm>
              <a:off x="1472186" y="6306741"/>
              <a:ext cx="108203" cy="105958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192" name="円/楕円 191"/>
            <p:cNvSpPr/>
            <p:nvPr/>
          </p:nvSpPr>
          <p:spPr>
            <a:xfrm>
              <a:off x="1462209" y="5573391"/>
              <a:ext cx="108203" cy="105958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193" name="円/楕円 192"/>
            <p:cNvSpPr/>
            <p:nvPr/>
          </p:nvSpPr>
          <p:spPr>
            <a:xfrm>
              <a:off x="1738724" y="6152287"/>
              <a:ext cx="108203" cy="105958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194" name="円/楕円 193"/>
            <p:cNvSpPr/>
            <p:nvPr/>
          </p:nvSpPr>
          <p:spPr>
            <a:xfrm>
              <a:off x="1678687" y="6158319"/>
              <a:ext cx="108203" cy="105958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195" name="円/楕円 194"/>
            <p:cNvSpPr/>
            <p:nvPr/>
          </p:nvSpPr>
          <p:spPr>
            <a:xfrm>
              <a:off x="1624585" y="5998776"/>
              <a:ext cx="108203" cy="105958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196" name="円/楕円 195"/>
            <p:cNvSpPr/>
            <p:nvPr/>
          </p:nvSpPr>
          <p:spPr>
            <a:xfrm>
              <a:off x="1624585" y="6152287"/>
              <a:ext cx="108203" cy="105958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197" name="円/楕円 196"/>
            <p:cNvSpPr/>
            <p:nvPr/>
          </p:nvSpPr>
          <p:spPr>
            <a:xfrm>
              <a:off x="1624585" y="6197618"/>
              <a:ext cx="108203" cy="105958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198" name="円/楕円 197"/>
            <p:cNvSpPr/>
            <p:nvPr/>
          </p:nvSpPr>
          <p:spPr>
            <a:xfrm>
              <a:off x="1624585" y="6219424"/>
              <a:ext cx="108203" cy="105958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199" name="円/楕円 198"/>
            <p:cNvSpPr/>
            <p:nvPr/>
          </p:nvSpPr>
          <p:spPr>
            <a:xfrm>
              <a:off x="1528041" y="5842192"/>
              <a:ext cx="108203" cy="105958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00" name="円/楕円 199"/>
            <p:cNvSpPr/>
            <p:nvPr/>
          </p:nvSpPr>
          <p:spPr>
            <a:xfrm>
              <a:off x="1526287" y="5873969"/>
              <a:ext cx="108203" cy="105958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01" name="円/楕円 200"/>
            <p:cNvSpPr/>
            <p:nvPr/>
          </p:nvSpPr>
          <p:spPr>
            <a:xfrm>
              <a:off x="1528041" y="5910258"/>
              <a:ext cx="108203" cy="105958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02" name="円/楕円 201"/>
            <p:cNvSpPr/>
            <p:nvPr/>
          </p:nvSpPr>
          <p:spPr>
            <a:xfrm>
              <a:off x="1520188" y="5996868"/>
              <a:ext cx="108203" cy="105958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03" name="円/楕円 202"/>
            <p:cNvSpPr/>
            <p:nvPr/>
          </p:nvSpPr>
          <p:spPr>
            <a:xfrm>
              <a:off x="1547664" y="6021288"/>
              <a:ext cx="108203" cy="105958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04" name="円/楕円 203"/>
            <p:cNvSpPr/>
            <p:nvPr/>
          </p:nvSpPr>
          <p:spPr>
            <a:xfrm>
              <a:off x="1528041" y="6054317"/>
              <a:ext cx="108203" cy="105958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05" name="円/楕円 204"/>
            <p:cNvSpPr/>
            <p:nvPr/>
          </p:nvSpPr>
          <p:spPr>
            <a:xfrm>
              <a:off x="1533810" y="6111180"/>
              <a:ext cx="108203" cy="105958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06" name="円/楕円 205"/>
            <p:cNvSpPr/>
            <p:nvPr/>
          </p:nvSpPr>
          <p:spPr>
            <a:xfrm>
              <a:off x="1533810" y="6151176"/>
              <a:ext cx="108203" cy="105958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07" name="円/楕円 206"/>
            <p:cNvSpPr/>
            <p:nvPr/>
          </p:nvSpPr>
          <p:spPr>
            <a:xfrm>
              <a:off x="1541565" y="6207947"/>
              <a:ext cx="108203" cy="105958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08" name="円/楕円 207"/>
            <p:cNvSpPr/>
            <p:nvPr/>
          </p:nvSpPr>
          <p:spPr>
            <a:xfrm>
              <a:off x="1462209" y="5789213"/>
              <a:ext cx="108203" cy="105958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09" name="円/楕円 208"/>
            <p:cNvSpPr/>
            <p:nvPr/>
          </p:nvSpPr>
          <p:spPr>
            <a:xfrm>
              <a:off x="1462209" y="5851616"/>
              <a:ext cx="108203" cy="105958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10" name="円/楕円 209"/>
            <p:cNvSpPr/>
            <p:nvPr/>
          </p:nvSpPr>
          <p:spPr>
            <a:xfrm>
              <a:off x="1462209" y="5916507"/>
              <a:ext cx="108203" cy="105958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11" name="円/楕円 210"/>
            <p:cNvSpPr/>
            <p:nvPr/>
          </p:nvSpPr>
          <p:spPr>
            <a:xfrm>
              <a:off x="1462209" y="5979927"/>
              <a:ext cx="108203" cy="105958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12" name="円/楕円 211"/>
            <p:cNvSpPr/>
            <p:nvPr/>
          </p:nvSpPr>
          <p:spPr>
            <a:xfrm>
              <a:off x="1462209" y="6026369"/>
              <a:ext cx="108203" cy="105958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13" name="円/楕円 212"/>
            <p:cNvSpPr/>
            <p:nvPr/>
          </p:nvSpPr>
          <p:spPr>
            <a:xfrm>
              <a:off x="1462209" y="6095704"/>
              <a:ext cx="108203" cy="105958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14" name="円/楕円 213"/>
            <p:cNvSpPr/>
            <p:nvPr/>
          </p:nvSpPr>
          <p:spPr>
            <a:xfrm>
              <a:off x="1459108" y="6165304"/>
              <a:ext cx="108203" cy="105958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15" name="円/楕円 214"/>
            <p:cNvSpPr/>
            <p:nvPr/>
          </p:nvSpPr>
          <p:spPr>
            <a:xfrm>
              <a:off x="1462209" y="6218283"/>
              <a:ext cx="108203" cy="105958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16" name="円/楕円 215"/>
            <p:cNvSpPr/>
            <p:nvPr/>
          </p:nvSpPr>
          <p:spPr>
            <a:xfrm>
              <a:off x="1462209" y="6317397"/>
              <a:ext cx="108203" cy="105958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cxnSp>
          <p:nvCxnSpPr>
            <p:cNvPr id="217" name="直線コネクタ 216"/>
            <p:cNvCxnSpPr/>
            <p:nvPr/>
          </p:nvCxnSpPr>
          <p:spPr>
            <a:xfrm>
              <a:off x="1270276" y="6127246"/>
              <a:ext cx="504447" cy="0"/>
            </a:xfrm>
            <a:prstGeom prst="line">
              <a:avLst/>
            </a:prstGeom>
            <a:ln w="3175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8" name="図形グループ 217"/>
          <p:cNvGrpSpPr/>
          <p:nvPr/>
        </p:nvGrpSpPr>
        <p:grpSpPr>
          <a:xfrm>
            <a:off x="2070346" y="4682451"/>
            <a:ext cx="546484" cy="1490127"/>
            <a:chOff x="2114304" y="4662599"/>
            <a:chExt cx="504447" cy="1547440"/>
          </a:xfrm>
        </p:grpSpPr>
        <p:sp>
          <p:nvSpPr>
            <p:cNvPr id="219" name="円/楕円 218"/>
            <p:cNvSpPr/>
            <p:nvPr/>
          </p:nvSpPr>
          <p:spPr>
            <a:xfrm>
              <a:off x="2305463" y="4662599"/>
              <a:ext cx="108203" cy="105958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20" name="円/楕円 219"/>
            <p:cNvSpPr/>
            <p:nvPr/>
          </p:nvSpPr>
          <p:spPr>
            <a:xfrm>
              <a:off x="2305463" y="5245240"/>
              <a:ext cx="108203" cy="105958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21" name="円/楕円 220"/>
            <p:cNvSpPr/>
            <p:nvPr/>
          </p:nvSpPr>
          <p:spPr>
            <a:xfrm>
              <a:off x="2403761" y="5736234"/>
              <a:ext cx="108203" cy="105958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22" name="円/楕円 221"/>
            <p:cNvSpPr/>
            <p:nvPr/>
          </p:nvSpPr>
          <p:spPr>
            <a:xfrm>
              <a:off x="2305463" y="5736234"/>
              <a:ext cx="108203" cy="105958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23" name="円/楕円 222"/>
            <p:cNvSpPr/>
            <p:nvPr/>
          </p:nvSpPr>
          <p:spPr>
            <a:xfrm>
              <a:off x="2305463" y="5789213"/>
              <a:ext cx="108203" cy="105958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24" name="円/楕円 223"/>
            <p:cNvSpPr/>
            <p:nvPr/>
          </p:nvSpPr>
          <p:spPr>
            <a:xfrm>
              <a:off x="2305463" y="5895395"/>
              <a:ext cx="108203" cy="105958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25" name="円/楕円 224"/>
            <p:cNvSpPr/>
            <p:nvPr/>
          </p:nvSpPr>
          <p:spPr>
            <a:xfrm>
              <a:off x="2305463" y="6042725"/>
              <a:ext cx="108203" cy="105958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26" name="円/楕円 225"/>
            <p:cNvSpPr/>
            <p:nvPr/>
          </p:nvSpPr>
          <p:spPr>
            <a:xfrm>
              <a:off x="2305463" y="6104081"/>
              <a:ext cx="108203" cy="105958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cxnSp>
          <p:nvCxnSpPr>
            <p:cNvPr id="227" name="直線コネクタ 226"/>
            <p:cNvCxnSpPr/>
            <p:nvPr/>
          </p:nvCxnSpPr>
          <p:spPr>
            <a:xfrm>
              <a:off x="2114304" y="5723823"/>
              <a:ext cx="504447" cy="0"/>
            </a:xfrm>
            <a:prstGeom prst="line">
              <a:avLst/>
            </a:prstGeom>
            <a:ln w="3175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8" name="図形グループ 227"/>
          <p:cNvGrpSpPr/>
          <p:nvPr/>
        </p:nvGrpSpPr>
        <p:grpSpPr>
          <a:xfrm>
            <a:off x="2855959" y="4972618"/>
            <a:ext cx="546484" cy="955558"/>
            <a:chOff x="2498780" y="4963928"/>
            <a:chExt cx="504447" cy="992310"/>
          </a:xfrm>
        </p:grpSpPr>
        <p:sp>
          <p:nvSpPr>
            <p:cNvPr id="229" name="円/楕円 228"/>
            <p:cNvSpPr/>
            <p:nvPr/>
          </p:nvSpPr>
          <p:spPr>
            <a:xfrm>
              <a:off x="2668842" y="4963928"/>
              <a:ext cx="108203" cy="10595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30" name="円/楕円 229"/>
            <p:cNvSpPr/>
            <p:nvPr/>
          </p:nvSpPr>
          <p:spPr>
            <a:xfrm>
              <a:off x="2668842" y="5789437"/>
              <a:ext cx="108203" cy="10595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31" name="円/楕円 230"/>
            <p:cNvSpPr/>
            <p:nvPr/>
          </p:nvSpPr>
          <p:spPr>
            <a:xfrm>
              <a:off x="2668842" y="5850280"/>
              <a:ext cx="108203" cy="10595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32" name="円/楕円 231"/>
            <p:cNvSpPr/>
            <p:nvPr/>
          </p:nvSpPr>
          <p:spPr>
            <a:xfrm>
              <a:off x="2668842" y="5465281"/>
              <a:ext cx="108203" cy="10595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33" name="円/楕円 232"/>
            <p:cNvSpPr/>
            <p:nvPr/>
          </p:nvSpPr>
          <p:spPr>
            <a:xfrm>
              <a:off x="2668842" y="5564702"/>
              <a:ext cx="108203" cy="10595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34" name="円/楕円 233"/>
            <p:cNvSpPr/>
            <p:nvPr/>
          </p:nvSpPr>
          <p:spPr>
            <a:xfrm>
              <a:off x="2743472" y="5564702"/>
              <a:ext cx="108203" cy="10595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35" name="円/楕円 234"/>
            <p:cNvSpPr/>
            <p:nvPr/>
          </p:nvSpPr>
          <p:spPr>
            <a:xfrm>
              <a:off x="2668842" y="5630276"/>
              <a:ext cx="108203" cy="10595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36" name="円/楕円 235"/>
            <p:cNvSpPr/>
            <p:nvPr/>
          </p:nvSpPr>
          <p:spPr>
            <a:xfrm>
              <a:off x="2743472" y="5630276"/>
              <a:ext cx="108203" cy="10595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37" name="円/楕円 236"/>
            <p:cNvSpPr/>
            <p:nvPr/>
          </p:nvSpPr>
          <p:spPr>
            <a:xfrm>
              <a:off x="2668842" y="5584107"/>
              <a:ext cx="108203" cy="10595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cxnSp>
          <p:nvCxnSpPr>
            <p:cNvPr id="238" name="直線コネクタ 237"/>
            <p:cNvCxnSpPr/>
            <p:nvPr/>
          </p:nvCxnSpPr>
          <p:spPr>
            <a:xfrm>
              <a:off x="2498780" y="5644466"/>
              <a:ext cx="504447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9" name="図形グループ 238"/>
          <p:cNvGrpSpPr/>
          <p:nvPr/>
        </p:nvGrpSpPr>
        <p:grpSpPr>
          <a:xfrm>
            <a:off x="3641572" y="3673514"/>
            <a:ext cx="546484" cy="2210501"/>
            <a:chOff x="2812518" y="3614857"/>
            <a:chExt cx="504447" cy="2295520"/>
          </a:xfrm>
        </p:grpSpPr>
        <p:sp>
          <p:nvSpPr>
            <p:cNvPr id="240" name="円/楕円 239"/>
            <p:cNvSpPr/>
            <p:nvPr/>
          </p:nvSpPr>
          <p:spPr>
            <a:xfrm>
              <a:off x="3010640" y="3614857"/>
              <a:ext cx="108203" cy="105958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41" name="円/楕円 240"/>
            <p:cNvSpPr/>
            <p:nvPr/>
          </p:nvSpPr>
          <p:spPr>
            <a:xfrm>
              <a:off x="3010640" y="4609620"/>
              <a:ext cx="108203" cy="105958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42" name="円/楕円 241"/>
            <p:cNvSpPr/>
            <p:nvPr/>
          </p:nvSpPr>
          <p:spPr>
            <a:xfrm>
              <a:off x="3010640" y="4814999"/>
              <a:ext cx="108203" cy="105958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43" name="円/楕円 242"/>
            <p:cNvSpPr/>
            <p:nvPr/>
          </p:nvSpPr>
          <p:spPr>
            <a:xfrm>
              <a:off x="3010640" y="5139282"/>
              <a:ext cx="108203" cy="105958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44" name="円/楕円 243"/>
            <p:cNvSpPr/>
            <p:nvPr/>
          </p:nvSpPr>
          <p:spPr>
            <a:xfrm>
              <a:off x="3010640" y="5804419"/>
              <a:ext cx="108203" cy="105958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45" name="円/楕円 244"/>
            <p:cNvSpPr/>
            <p:nvPr/>
          </p:nvSpPr>
          <p:spPr>
            <a:xfrm>
              <a:off x="3010640" y="5511723"/>
              <a:ext cx="108203" cy="105958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46" name="円/楕円 245"/>
            <p:cNvSpPr/>
            <p:nvPr/>
          </p:nvSpPr>
          <p:spPr>
            <a:xfrm>
              <a:off x="3010640" y="5617865"/>
              <a:ext cx="108203" cy="105958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47" name="円/楕円 246"/>
            <p:cNvSpPr/>
            <p:nvPr/>
          </p:nvSpPr>
          <p:spPr>
            <a:xfrm>
              <a:off x="3010640" y="5673424"/>
              <a:ext cx="108203" cy="105958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48" name="円/楕円 247"/>
            <p:cNvSpPr/>
            <p:nvPr/>
          </p:nvSpPr>
          <p:spPr>
            <a:xfrm>
              <a:off x="3010640" y="5298219"/>
              <a:ext cx="108203" cy="105958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49" name="円/楕円 248"/>
            <p:cNvSpPr/>
            <p:nvPr/>
          </p:nvSpPr>
          <p:spPr>
            <a:xfrm>
              <a:off x="3010640" y="5373063"/>
              <a:ext cx="108203" cy="105958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50" name="円/楕円 249"/>
            <p:cNvSpPr/>
            <p:nvPr/>
          </p:nvSpPr>
          <p:spPr>
            <a:xfrm>
              <a:off x="3010640" y="5320084"/>
              <a:ext cx="108203" cy="105958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51" name="円/楕円 250"/>
            <p:cNvSpPr/>
            <p:nvPr/>
          </p:nvSpPr>
          <p:spPr>
            <a:xfrm>
              <a:off x="3010640" y="5278863"/>
              <a:ext cx="108203" cy="105958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52" name="円/楕円 251"/>
            <p:cNvSpPr/>
            <p:nvPr/>
          </p:nvSpPr>
          <p:spPr>
            <a:xfrm>
              <a:off x="3010640" y="5344646"/>
              <a:ext cx="108203" cy="105958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cxnSp>
          <p:nvCxnSpPr>
            <p:cNvPr id="253" name="直線コネクタ 252"/>
            <p:cNvCxnSpPr/>
            <p:nvPr/>
          </p:nvCxnSpPr>
          <p:spPr>
            <a:xfrm>
              <a:off x="2812518" y="5233853"/>
              <a:ext cx="504447" cy="0"/>
            </a:xfrm>
            <a:prstGeom prst="line">
              <a:avLst/>
            </a:prstGeom>
            <a:ln w="317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4" name="直線コネクタ 253"/>
          <p:cNvCxnSpPr/>
          <p:nvPr/>
        </p:nvCxnSpPr>
        <p:spPr>
          <a:xfrm>
            <a:off x="881155" y="3416734"/>
            <a:ext cx="173881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5" name="正方形/長方形 254"/>
          <p:cNvSpPr/>
          <p:nvPr/>
        </p:nvSpPr>
        <p:spPr>
          <a:xfrm>
            <a:off x="418029" y="3235616"/>
            <a:ext cx="494046" cy="348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ts val="2003"/>
              </a:lnSpc>
            </a:pPr>
            <a:r>
              <a:rPr lang="en-US" altLang="ja-JP" sz="1733" dirty="0">
                <a:latin typeface="Arial"/>
                <a:cs typeface="Arial"/>
              </a:rPr>
              <a:t>7.5</a:t>
            </a:r>
          </a:p>
        </p:txBody>
      </p:sp>
      <p:sp>
        <p:nvSpPr>
          <p:cNvPr id="256" name="正方形/長方形 255"/>
          <p:cNvSpPr/>
          <p:nvPr/>
        </p:nvSpPr>
        <p:spPr>
          <a:xfrm>
            <a:off x="418029" y="5295791"/>
            <a:ext cx="494046" cy="348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ts val="2003"/>
              </a:lnSpc>
            </a:pPr>
            <a:r>
              <a:rPr lang="en-US" altLang="ja-JP" sz="1733" dirty="0">
                <a:latin typeface="Arial"/>
                <a:cs typeface="Arial"/>
              </a:rPr>
              <a:t>2.5</a:t>
            </a:r>
          </a:p>
        </p:txBody>
      </p:sp>
      <p:cxnSp>
        <p:nvCxnSpPr>
          <p:cNvPr id="257" name="直線コネクタ 256"/>
          <p:cNvCxnSpPr/>
          <p:nvPr/>
        </p:nvCxnSpPr>
        <p:spPr>
          <a:xfrm>
            <a:off x="851406" y="4474997"/>
            <a:ext cx="173881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8" name="正方形/長方形 257"/>
          <p:cNvSpPr/>
          <p:nvPr/>
        </p:nvSpPr>
        <p:spPr>
          <a:xfrm>
            <a:off x="1732026" y="5936285"/>
            <a:ext cx="322524" cy="348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ts val="2003"/>
              </a:lnSpc>
            </a:pPr>
            <a:r>
              <a:rPr lang="en-US" altLang="ja-JP" sz="1926" dirty="0">
                <a:latin typeface="Arial"/>
                <a:cs typeface="Arial"/>
              </a:rPr>
              <a:t>1</a:t>
            </a:r>
          </a:p>
        </p:txBody>
      </p:sp>
      <p:sp>
        <p:nvSpPr>
          <p:cNvPr id="259" name="正方形/長方形 258"/>
          <p:cNvSpPr/>
          <p:nvPr/>
        </p:nvSpPr>
        <p:spPr>
          <a:xfrm>
            <a:off x="2525458" y="5627952"/>
            <a:ext cx="529312" cy="348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ts val="2003"/>
              </a:lnSpc>
            </a:pPr>
            <a:r>
              <a:rPr lang="en-US" altLang="ja-JP" sz="1926" dirty="0">
                <a:latin typeface="Arial"/>
                <a:cs typeface="Arial"/>
              </a:rPr>
              <a:t>2.1</a:t>
            </a:r>
          </a:p>
        </p:txBody>
      </p:sp>
      <p:sp>
        <p:nvSpPr>
          <p:cNvPr id="260" name="正方形/長方形 259"/>
          <p:cNvSpPr/>
          <p:nvPr/>
        </p:nvSpPr>
        <p:spPr>
          <a:xfrm>
            <a:off x="3291289" y="5593216"/>
            <a:ext cx="529312" cy="348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ts val="2003"/>
              </a:lnSpc>
            </a:pPr>
            <a:r>
              <a:rPr lang="en-US" altLang="ja-JP" sz="1926" dirty="0">
                <a:latin typeface="Arial"/>
                <a:cs typeface="Arial"/>
              </a:rPr>
              <a:t>2.3</a:t>
            </a:r>
          </a:p>
        </p:txBody>
      </p:sp>
      <p:sp>
        <p:nvSpPr>
          <p:cNvPr id="261" name="正方形/長方形 260"/>
          <p:cNvSpPr/>
          <p:nvPr/>
        </p:nvSpPr>
        <p:spPr>
          <a:xfrm>
            <a:off x="4088480" y="5192496"/>
            <a:ext cx="529312" cy="348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ts val="2003"/>
              </a:lnSpc>
            </a:pPr>
            <a:r>
              <a:rPr lang="en-US" altLang="ja-JP" sz="1926" dirty="0">
                <a:latin typeface="Arial"/>
                <a:cs typeface="Arial"/>
              </a:rPr>
              <a:t>3.2</a:t>
            </a:r>
          </a:p>
        </p:txBody>
      </p:sp>
      <p:grpSp>
        <p:nvGrpSpPr>
          <p:cNvPr id="369" name="図形グループ 368"/>
          <p:cNvGrpSpPr/>
          <p:nvPr/>
        </p:nvGrpSpPr>
        <p:grpSpPr>
          <a:xfrm>
            <a:off x="4805999" y="2332111"/>
            <a:ext cx="4466871" cy="4808368"/>
            <a:chOff x="4491900" y="2290932"/>
            <a:chExt cx="4638673" cy="4993305"/>
          </a:xfrm>
        </p:grpSpPr>
        <p:sp>
          <p:nvSpPr>
            <p:cNvPr id="263" name="正方形/長方形 262"/>
            <p:cNvSpPr/>
            <p:nvPr/>
          </p:nvSpPr>
          <p:spPr>
            <a:xfrm>
              <a:off x="5025514" y="6426163"/>
              <a:ext cx="319948" cy="3622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>
                <a:lnSpc>
                  <a:spcPts val="2003"/>
                </a:lnSpc>
              </a:pPr>
              <a:r>
                <a:rPr lang="en-US" altLang="ja-JP" sz="1733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264" name="正方形/長方形 263"/>
            <p:cNvSpPr/>
            <p:nvPr/>
          </p:nvSpPr>
          <p:spPr>
            <a:xfrm>
              <a:off x="5025514" y="4324665"/>
              <a:ext cx="319948" cy="3622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>
                <a:lnSpc>
                  <a:spcPts val="2003"/>
                </a:lnSpc>
              </a:pPr>
              <a:r>
                <a:rPr lang="en-US" altLang="ja-JP" sz="1733" dirty="0">
                  <a:latin typeface="Arial"/>
                  <a:cs typeface="Arial"/>
                </a:rPr>
                <a:t>5</a:t>
              </a:r>
            </a:p>
          </p:txBody>
        </p:sp>
        <p:cxnSp>
          <p:nvCxnSpPr>
            <p:cNvPr id="265" name="直線コネクタ 264"/>
            <p:cNvCxnSpPr/>
            <p:nvPr/>
          </p:nvCxnSpPr>
          <p:spPr>
            <a:xfrm flipV="1">
              <a:off x="5514479" y="2850929"/>
              <a:ext cx="0" cy="3795215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直線コネクタ 265"/>
            <p:cNvCxnSpPr/>
            <p:nvPr/>
          </p:nvCxnSpPr>
          <p:spPr>
            <a:xfrm>
              <a:off x="5318358" y="5575121"/>
              <a:ext cx="180569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直線コネクタ 266"/>
            <p:cNvCxnSpPr/>
            <p:nvPr/>
          </p:nvCxnSpPr>
          <p:spPr>
            <a:xfrm>
              <a:off x="5349252" y="3405130"/>
              <a:ext cx="180569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8" name="正方形/長方形 267"/>
            <p:cNvSpPr/>
            <p:nvPr/>
          </p:nvSpPr>
          <p:spPr>
            <a:xfrm>
              <a:off x="4808940" y="3217044"/>
              <a:ext cx="513048" cy="3622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>
                <a:lnSpc>
                  <a:spcPts val="2003"/>
                </a:lnSpc>
              </a:pPr>
              <a:r>
                <a:rPr lang="en-US" altLang="ja-JP" sz="1733" dirty="0">
                  <a:latin typeface="Arial"/>
                  <a:cs typeface="Arial"/>
                </a:rPr>
                <a:t>7.5</a:t>
              </a:r>
            </a:p>
          </p:txBody>
        </p:sp>
        <p:sp>
          <p:nvSpPr>
            <p:cNvPr id="269" name="正方形/長方形 268"/>
            <p:cNvSpPr/>
            <p:nvPr/>
          </p:nvSpPr>
          <p:spPr>
            <a:xfrm>
              <a:off x="4808940" y="5356457"/>
              <a:ext cx="513048" cy="3622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>
                <a:lnSpc>
                  <a:spcPts val="2003"/>
                </a:lnSpc>
              </a:pPr>
              <a:r>
                <a:rPr lang="en-US" altLang="ja-JP" sz="1733" dirty="0">
                  <a:latin typeface="Arial"/>
                  <a:cs typeface="Arial"/>
                </a:rPr>
                <a:t>2.5</a:t>
              </a:r>
            </a:p>
          </p:txBody>
        </p:sp>
        <p:cxnSp>
          <p:nvCxnSpPr>
            <p:cNvPr id="270" name="直線コネクタ 269"/>
            <p:cNvCxnSpPr/>
            <p:nvPr/>
          </p:nvCxnSpPr>
          <p:spPr>
            <a:xfrm>
              <a:off x="5318358" y="4504096"/>
              <a:ext cx="180569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1" name="テキスト ボックス 270"/>
            <p:cNvSpPr txBox="1"/>
            <p:nvPr/>
          </p:nvSpPr>
          <p:spPr>
            <a:xfrm rot="16200000">
              <a:off x="2210691" y="4572141"/>
              <a:ext cx="499330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19" dirty="0">
                  <a:latin typeface="Arial"/>
                  <a:cs typeface="Arial"/>
                </a:rPr>
                <a:t>relative ratio to healthy controls </a:t>
              </a:r>
            </a:p>
          </p:txBody>
        </p:sp>
        <p:cxnSp>
          <p:nvCxnSpPr>
            <p:cNvPr id="272" name="直線コネクタ 271"/>
            <p:cNvCxnSpPr/>
            <p:nvPr/>
          </p:nvCxnSpPr>
          <p:spPr>
            <a:xfrm>
              <a:off x="5449491" y="6646058"/>
              <a:ext cx="3310069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1" name="正方形/長方形 320"/>
            <p:cNvSpPr/>
            <p:nvPr/>
          </p:nvSpPr>
          <p:spPr>
            <a:xfrm>
              <a:off x="6088432" y="5987632"/>
              <a:ext cx="334929" cy="36222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ts val="2003"/>
                </a:lnSpc>
              </a:pPr>
              <a:r>
                <a:rPr lang="en-US" altLang="ja-JP" sz="1926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322" name="正方形/長方形 321"/>
            <p:cNvSpPr/>
            <p:nvPr/>
          </p:nvSpPr>
          <p:spPr>
            <a:xfrm>
              <a:off x="6951239" y="5888098"/>
              <a:ext cx="549670" cy="36222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ts val="2003"/>
                </a:lnSpc>
              </a:pPr>
              <a:r>
                <a:rPr lang="en-US" altLang="ja-JP" sz="1926" dirty="0">
                  <a:latin typeface="Arial"/>
                  <a:cs typeface="Arial"/>
                </a:rPr>
                <a:t>1.7</a:t>
              </a:r>
            </a:p>
          </p:txBody>
        </p:sp>
        <p:sp>
          <p:nvSpPr>
            <p:cNvPr id="323" name="正方形/長方形 322"/>
            <p:cNvSpPr/>
            <p:nvPr/>
          </p:nvSpPr>
          <p:spPr>
            <a:xfrm>
              <a:off x="7726950" y="5778886"/>
              <a:ext cx="549670" cy="36222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ts val="2003"/>
                </a:lnSpc>
              </a:pPr>
              <a:r>
                <a:rPr lang="en-US" altLang="ja-JP" sz="1926" dirty="0">
                  <a:latin typeface="Arial"/>
                  <a:cs typeface="Arial"/>
                </a:rPr>
                <a:t>1.9</a:t>
              </a:r>
            </a:p>
          </p:txBody>
        </p:sp>
        <p:sp>
          <p:nvSpPr>
            <p:cNvPr id="324" name="正方形/長方形 323"/>
            <p:cNvSpPr/>
            <p:nvPr/>
          </p:nvSpPr>
          <p:spPr>
            <a:xfrm>
              <a:off x="8580903" y="5609306"/>
              <a:ext cx="549670" cy="36222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ts val="2003"/>
                </a:lnSpc>
              </a:pPr>
              <a:r>
                <a:rPr lang="en-US" altLang="ja-JP" sz="1926" dirty="0">
                  <a:latin typeface="Arial"/>
                  <a:cs typeface="Arial"/>
                </a:rPr>
                <a:t>2.4</a:t>
              </a:r>
            </a:p>
          </p:txBody>
        </p:sp>
        <p:sp>
          <p:nvSpPr>
            <p:cNvPr id="307" name="円/楕円 306"/>
            <p:cNvSpPr/>
            <p:nvPr/>
          </p:nvSpPr>
          <p:spPr>
            <a:xfrm>
              <a:off x="8395531" y="5579967"/>
              <a:ext cx="121728" cy="105958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308" name="円/楕円 307"/>
            <p:cNvSpPr/>
            <p:nvPr/>
          </p:nvSpPr>
          <p:spPr>
            <a:xfrm>
              <a:off x="8392329" y="4840824"/>
              <a:ext cx="121728" cy="105958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309" name="円/楕円 308"/>
            <p:cNvSpPr/>
            <p:nvPr/>
          </p:nvSpPr>
          <p:spPr>
            <a:xfrm>
              <a:off x="8305233" y="5012163"/>
              <a:ext cx="121728" cy="105958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310" name="円/楕円 309"/>
            <p:cNvSpPr/>
            <p:nvPr/>
          </p:nvSpPr>
          <p:spPr>
            <a:xfrm>
              <a:off x="8305233" y="5290910"/>
              <a:ext cx="121728" cy="105958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311" name="円/楕円 310"/>
            <p:cNvSpPr/>
            <p:nvPr/>
          </p:nvSpPr>
          <p:spPr>
            <a:xfrm>
              <a:off x="8305233" y="6259359"/>
              <a:ext cx="121728" cy="105958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312" name="円/楕円 311"/>
            <p:cNvSpPr/>
            <p:nvPr/>
          </p:nvSpPr>
          <p:spPr>
            <a:xfrm>
              <a:off x="8305233" y="6017215"/>
              <a:ext cx="121728" cy="105958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313" name="円/楕円 312"/>
            <p:cNvSpPr/>
            <p:nvPr/>
          </p:nvSpPr>
          <p:spPr>
            <a:xfrm>
              <a:off x="8305233" y="5996977"/>
              <a:ext cx="121728" cy="105958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314" name="円/楕円 313"/>
            <p:cNvSpPr/>
            <p:nvPr/>
          </p:nvSpPr>
          <p:spPr>
            <a:xfrm>
              <a:off x="8305233" y="6058855"/>
              <a:ext cx="121728" cy="105958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315" name="円/楕円 314"/>
            <p:cNvSpPr/>
            <p:nvPr/>
          </p:nvSpPr>
          <p:spPr>
            <a:xfrm>
              <a:off x="8397100" y="5406963"/>
              <a:ext cx="121728" cy="105958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316" name="円/楕円 315"/>
            <p:cNvSpPr/>
            <p:nvPr/>
          </p:nvSpPr>
          <p:spPr>
            <a:xfrm>
              <a:off x="8305233" y="5632114"/>
              <a:ext cx="121728" cy="105958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317" name="円/楕円 316"/>
            <p:cNvSpPr/>
            <p:nvPr/>
          </p:nvSpPr>
          <p:spPr>
            <a:xfrm>
              <a:off x="8305233" y="5579135"/>
              <a:ext cx="121728" cy="105958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318" name="円/楕円 317"/>
            <p:cNvSpPr/>
            <p:nvPr/>
          </p:nvSpPr>
          <p:spPr>
            <a:xfrm>
              <a:off x="8305233" y="5405215"/>
              <a:ext cx="121728" cy="105958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319" name="円/楕円 318"/>
            <p:cNvSpPr/>
            <p:nvPr/>
          </p:nvSpPr>
          <p:spPr>
            <a:xfrm>
              <a:off x="8305233" y="5831181"/>
              <a:ext cx="121728" cy="105958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cxnSp>
          <p:nvCxnSpPr>
            <p:cNvPr id="320" name="直線コネクタ 319"/>
            <p:cNvCxnSpPr/>
            <p:nvPr/>
          </p:nvCxnSpPr>
          <p:spPr>
            <a:xfrm>
              <a:off x="8082346" y="5639299"/>
              <a:ext cx="567503" cy="0"/>
            </a:xfrm>
            <a:prstGeom prst="line">
              <a:avLst/>
            </a:prstGeom>
            <a:ln w="317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5" name="円/楕円 324"/>
            <p:cNvSpPr/>
            <p:nvPr/>
          </p:nvSpPr>
          <p:spPr>
            <a:xfrm>
              <a:off x="8415818" y="5831736"/>
              <a:ext cx="121728" cy="105958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99" name="円/楕円 298"/>
            <p:cNvSpPr/>
            <p:nvPr/>
          </p:nvSpPr>
          <p:spPr>
            <a:xfrm>
              <a:off x="7489030" y="4862796"/>
              <a:ext cx="121728" cy="10595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300" name="円/楕円 299"/>
            <p:cNvSpPr/>
            <p:nvPr/>
          </p:nvSpPr>
          <p:spPr>
            <a:xfrm>
              <a:off x="7489030" y="6105359"/>
              <a:ext cx="121728" cy="10595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301" name="円/楕円 300"/>
            <p:cNvSpPr/>
            <p:nvPr/>
          </p:nvSpPr>
          <p:spPr>
            <a:xfrm>
              <a:off x="7489030" y="6343134"/>
              <a:ext cx="121728" cy="10595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302" name="円/楕円 301"/>
            <p:cNvSpPr/>
            <p:nvPr/>
          </p:nvSpPr>
          <p:spPr>
            <a:xfrm>
              <a:off x="7489030" y="5022923"/>
              <a:ext cx="121728" cy="10595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303" name="円/楕円 302"/>
            <p:cNvSpPr/>
            <p:nvPr/>
          </p:nvSpPr>
          <p:spPr>
            <a:xfrm>
              <a:off x="7489030" y="5621545"/>
              <a:ext cx="121728" cy="10595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304" name="円/楕円 303"/>
            <p:cNvSpPr/>
            <p:nvPr/>
          </p:nvSpPr>
          <p:spPr>
            <a:xfrm>
              <a:off x="7489030" y="5687119"/>
              <a:ext cx="121728" cy="10595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305" name="円/楕円 304"/>
            <p:cNvSpPr/>
            <p:nvPr/>
          </p:nvSpPr>
          <p:spPr>
            <a:xfrm>
              <a:off x="7489030" y="5640950"/>
              <a:ext cx="121728" cy="10595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cxnSp>
          <p:nvCxnSpPr>
            <p:cNvPr id="306" name="直線コネクタ 305"/>
            <p:cNvCxnSpPr/>
            <p:nvPr/>
          </p:nvCxnSpPr>
          <p:spPr>
            <a:xfrm>
              <a:off x="7303893" y="5815051"/>
              <a:ext cx="567503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6" name="円/楕円 325"/>
            <p:cNvSpPr/>
            <p:nvPr/>
          </p:nvSpPr>
          <p:spPr>
            <a:xfrm>
              <a:off x="7632928" y="6105887"/>
              <a:ext cx="121728" cy="10595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327" name="円/楕円 326"/>
            <p:cNvSpPr/>
            <p:nvPr/>
          </p:nvSpPr>
          <p:spPr>
            <a:xfrm>
              <a:off x="7489030" y="5917964"/>
              <a:ext cx="121728" cy="10595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328" name="円/楕円 327"/>
            <p:cNvSpPr/>
            <p:nvPr/>
          </p:nvSpPr>
          <p:spPr>
            <a:xfrm>
              <a:off x="7489030" y="5874320"/>
              <a:ext cx="121728" cy="10595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329" name="円/楕円 328"/>
            <p:cNvSpPr/>
            <p:nvPr/>
          </p:nvSpPr>
          <p:spPr>
            <a:xfrm>
              <a:off x="7489030" y="5831181"/>
              <a:ext cx="121728" cy="10595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92" name="円/楕円 291"/>
            <p:cNvSpPr/>
            <p:nvPr/>
          </p:nvSpPr>
          <p:spPr>
            <a:xfrm>
              <a:off x="6740494" y="4346621"/>
              <a:ext cx="121728" cy="105958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93" name="円/楕円 292"/>
            <p:cNvSpPr/>
            <p:nvPr/>
          </p:nvSpPr>
          <p:spPr>
            <a:xfrm>
              <a:off x="6740494" y="5668585"/>
              <a:ext cx="121728" cy="105958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94" name="円/楕円 293"/>
            <p:cNvSpPr/>
            <p:nvPr/>
          </p:nvSpPr>
          <p:spPr>
            <a:xfrm>
              <a:off x="6740494" y="5890289"/>
              <a:ext cx="121728" cy="105958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95" name="円/楕円 294"/>
            <p:cNvSpPr/>
            <p:nvPr/>
          </p:nvSpPr>
          <p:spPr>
            <a:xfrm>
              <a:off x="6740494" y="6160765"/>
              <a:ext cx="121728" cy="105958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96" name="円/楕円 295"/>
            <p:cNvSpPr/>
            <p:nvPr/>
          </p:nvSpPr>
          <p:spPr>
            <a:xfrm>
              <a:off x="6740494" y="6289138"/>
              <a:ext cx="121728" cy="105958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97" name="円/楕円 296"/>
            <p:cNvSpPr/>
            <p:nvPr/>
          </p:nvSpPr>
          <p:spPr>
            <a:xfrm>
              <a:off x="6740494" y="6350494"/>
              <a:ext cx="121728" cy="105958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cxnSp>
          <p:nvCxnSpPr>
            <p:cNvPr id="298" name="直線コネクタ 297"/>
            <p:cNvCxnSpPr/>
            <p:nvPr/>
          </p:nvCxnSpPr>
          <p:spPr>
            <a:xfrm>
              <a:off x="6525440" y="5932322"/>
              <a:ext cx="567503" cy="0"/>
            </a:xfrm>
            <a:prstGeom prst="line">
              <a:avLst/>
            </a:prstGeom>
            <a:ln w="3175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0" name="円/楕円 329"/>
            <p:cNvSpPr/>
            <p:nvPr/>
          </p:nvSpPr>
          <p:spPr>
            <a:xfrm>
              <a:off x="6851079" y="6161577"/>
              <a:ext cx="121728" cy="105958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331" name="円/楕円 330"/>
            <p:cNvSpPr/>
            <p:nvPr/>
          </p:nvSpPr>
          <p:spPr>
            <a:xfrm>
              <a:off x="6740494" y="6099568"/>
              <a:ext cx="121728" cy="105958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73" name="円/楕円 272"/>
            <p:cNvSpPr/>
            <p:nvPr/>
          </p:nvSpPr>
          <p:spPr>
            <a:xfrm>
              <a:off x="5841184" y="6459740"/>
              <a:ext cx="121728" cy="105958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74" name="円/楕円 273"/>
            <p:cNvSpPr/>
            <p:nvPr/>
          </p:nvSpPr>
          <p:spPr>
            <a:xfrm>
              <a:off x="5852408" y="6363584"/>
              <a:ext cx="121728" cy="105958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75" name="円/楕円 274"/>
            <p:cNvSpPr/>
            <p:nvPr/>
          </p:nvSpPr>
          <p:spPr>
            <a:xfrm>
              <a:off x="6105697" y="6317769"/>
              <a:ext cx="121728" cy="105958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76" name="円/楕円 275"/>
            <p:cNvSpPr/>
            <p:nvPr/>
          </p:nvSpPr>
          <p:spPr>
            <a:xfrm>
              <a:off x="6084721" y="6215162"/>
              <a:ext cx="121728" cy="105958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77" name="円/楕円 276"/>
            <p:cNvSpPr/>
            <p:nvPr/>
          </p:nvSpPr>
          <p:spPr>
            <a:xfrm>
              <a:off x="6023857" y="6209130"/>
              <a:ext cx="121728" cy="105958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78" name="円/楕円 277"/>
            <p:cNvSpPr/>
            <p:nvPr/>
          </p:nvSpPr>
          <p:spPr>
            <a:xfrm>
              <a:off x="6023857" y="6254461"/>
              <a:ext cx="121728" cy="105958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79" name="円/楕円 278"/>
            <p:cNvSpPr/>
            <p:nvPr/>
          </p:nvSpPr>
          <p:spPr>
            <a:xfrm>
              <a:off x="5962645" y="6459740"/>
              <a:ext cx="121728" cy="105958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80" name="円/楕円 279"/>
            <p:cNvSpPr/>
            <p:nvPr/>
          </p:nvSpPr>
          <p:spPr>
            <a:xfrm>
              <a:off x="6192762" y="6311450"/>
              <a:ext cx="121728" cy="105958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81" name="円/楕円 280"/>
            <p:cNvSpPr/>
            <p:nvPr/>
          </p:nvSpPr>
          <p:spPr>
            <a:xfrm>
              <a:off x="5943058" y="6205937"/>
              <a:ext cx="121728" cy="105958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82" name="円/楕円 281"/>
            <p:cNvSpPr/>
            <p:nvPr/>
          </p:nvSpPr>
          <p:spPr>
            <a:xfrm>
              <a:off x="5951783" y="6296385"/>
              <a:ext cx="104384" cy="97172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83" name="円/楕円 282"/>
            <p:cNvSpPr/>
            <p:nvPr/>
          </p:nvSpPr>
          <p:spPr>
            <a:xfrm>
              <a:off x="5841184" y="5839737"/>
              <a:ext cx="121728" cy="105958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84" name="円/楕円 283"/>
            <p:cNvSpPr/>
            <p:nvPr/>
          </p:nvSpPr>
          <p:spPr>
            <a:xfrm>
              <a:off x="5841184" y="6256004"/>
              <a:ext cx="121728" cy="105958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85" name="円/楕円 284"/>
            <p:cNvSpPr/>
            <p:nvPr/>
          </p:nvSpPr>
          <p:spPr>
            <a:xfrm>
              <a:off x="5841184" y="5973350"/>
              <a:ext cx="121728" cy="105958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86" name="円/楕円 285"/>
            <p:cNvSpPr/>
            <p:nvPr/>
          </p:nvSpPr>
          <p:spPr>
            <a:xfrm>
              <a:off x="5841184" y="6074684"/>
              <a:ext cx="121728" cy="105958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87" name="円/楕円 286"/>
            <p:cNvSpPr/>
            <p:nvPr/>
          </p:nvSpPr>
          <p:spPr>
            <a:xfrm>
              <a:off x="5841184" y="6152547"/>
              <a:ext cx="121728" cy="105958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88" name="円/楕円 287"/>
            <p:cNvSpPr/>
            <p:nvPr/>
          </p:nvSpPr>
          <p:spPr>
            <a:xfrm>
              <a:off x="5837695" y="6222147"/>
              <a:ext cx="121728" cy="105958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89" name="円/楕円 288"/>
            <p:cNvSpPr/>
            <p:nvPr/>
          </p:nvSpPr>
          <p:spPr>
            <a:xfrm>
              <a:off x="5962038" y="6377067"/>
              <a:ext cx="121728" cy="105958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290" name="円/楕円 289"/>
            <p:cNvSpPr/>
            <p:nvPr/>
          </p:nvSpPr>
          <p:spPr>
            <a:xfrm>
              <a:off x="5841184" y="6374240"/>
              <a:ext cx="121728" cy="105958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cxnSp>
          <p:nvCxnSpPr>
            <p:cNvPr id="291" name="直線コネクタ 290"/>
            <p:cNvCxnSpPr/>
            <p:nvPr/>
          </p:nvCxnSpPr>
          <p:spPr>
            <a:xfrm>
              <a:off x="5625259" y="6184089"/>
              <a:ext cx="567503" cy="0"/>
            </a:xfrm>
            <a:prstGeom prst="line">
              <a:avLst/>
            </a:prstGeom>
            <a:ln w="3175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2" name="円/楕円 331"/>
            <p:cNvSpPr/>
            <p:nvPr/>
          </p:nvSpPr>
          <p:spPr>
            <a:xfrm>
              <a:off x="5852408" y="3682917"/>
              <a:ext cx="121728" cy="105958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333" name="円/楕円 332"/>
            <p:cNvSpPr/>
            <p:nvPr/>
          </p:nvSpPr>
          <p:spPr>
            <a:xfrm>
              <a:off x="6062410" y="6403087"/>
              <a:ext cx="121728" cy="105958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334" name="円/楕円 333"/>
            <p:cNvSpPr/>
            <p:nvPr/>
          </p:nvSpPr>
          <p:spPr>
            <a:xfrm>
              <a:off x="6034843" y="6359598"/>
              <a:ext cx="121728" cy="105958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sp>
          <p:nvSpPr>
            <p:cNvPr id="335" name="円/楕円 334"/>
            <p:cNvSpPr/>
            <p:nvPr/>
          </p:nvSpPr>
          <p:spPr>
            <a:xfrm>
              <a:off x="6057031" y="6290833"/>
              <a:ext cx="121728" cy="105958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3"/>
                </a:lnSpc>
              </a:pPr>
              <a:endParaRPr lang="ja-JP" altLang="en-US" sz="1541">
                <a:latin typeface="Arial"/>
                <a:cs typeface="Arial"/>
              </a:endParaRPr>
            </a:p>
          </p:txBody>
        </p:sp>
        <p:cxnSp>
          <p:nvCxnSpPr>
            <p:cNvPr id="340" name="直線コネクタ 339"/>
            <p:cNvCxnSpPr/>
            <p:nvPr/>
          </p:nvCxnSpPr>
          <p:spPr>
            <a:xfrm>
              <a:off x="5449492" y="6648158"/>
              <a:ext cx="3310068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6" name="正方形/長方形 355"/>
          <p:cNvSpPr/>
          <p:nvPr/>
        </p:nvSpPr>
        <p:spPr>
          <a:xfrm>
            <a:off x="7581108" y="3160059"/>
            <a:ext cx="2652104" cy="133481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541"/>
          </a:p>
        </p:txBody>
      </p:sp>
      <p:sp>
        <p:nvSpPr>
          <p:cNvPr id="357" name="円/楕円 356"/>
          <p:cNvSpPr/>
          <p:nvPr/>
        </p:nvSpPr>
        <p:spPr>
          <a:xfrm>
            <a:off x="7743580" y="3271891"/>
            <a:ext cx="137901" cy="102034"/>
          </a:xfrm>
          <a:prstGeom prst="ellipse">
            <a:avLst/>
          </a:prstGeom>
          <a:solidFill>
            <a:srgbClr val="00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3"/>
              </a:lnSpc>
            </a:pPr>
            <a:endParaRPr lang="ja-JP" altLang="en-US" sz="1541">
              <a:latin typeface="Arial"/>
              <a:cs typeface="Arial"/>
            </a:endParaRPr>
          </a:p>
        </p:txBody>
      </p:sp>
      <p:sp>
        <p:nvSpPr>
          <p:cNvPr id="358" name="円/楕円 357"/>
          <p:cNvSpPr/>
          <p:nvPr/>
        </p:nvSpPr>
        <p:spPr>
          <a:xfrm>
            <a:off x="7748387" y="3604174"/>
            <a:ext cx="137901" cy="102034"/>
          </a:xfrm>
          <a:prstGeom prst="ellipse">
            <a:avLst/>
          </a:prstGeom>
          <a:solidFill>
            <a:srgbClr val="FF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3"/>
              </a:lnSpc>
            </a:pPr>
            <a:endParaRPr lang="ja-JP" altLang="en-US" sz="1541">
              <a:latin typeface="Arial"/>
              <a:cs typeface="Arial"/>
            </a:endParaRPr>
          </a:p>
        </p:txBody>
      </p:sp>
      <p:sp>
        <p:nvSpPr>
          <p:cNvPr id="359" name="円/楕円 358"/>
          <p:cNvSpPr/>
          <p:nvPr/>
        </p:nvSpPr>
        <p:spPr>
          <a:xfrm>
            <a:off x="7743580" y="3936457"/>
            <a:ext cx="137901" cy="10203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3"/>
              </a:lnSpc>
            </a:pPr>
            <a:endParaRPr lang="ja-JP" altLang="en-US" sz="1541">
              <a:latin typeface="Arial"/>
              <a:cs typeface="Arial"/>
            </a:endParaRPr>
          </a:p>
        </p:txBody>
      </p:sp>
      <p:sp>
        <p:nvSpPr>
          <p:cNvPr id="360" name="円/楕円 359"/>
          <p:cNvSpPr/>
          <p:nvPr/>
        </p:nvSpPr>
        <p:spPr>
          <a:xfrm>
            <a:off x="7743580" y="4268740"/>
            <a:ext cx="137901" cy="102034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3"/>
              </a:lnSpc>
            </a:pPr>
            <a:endParaRPr lang="ja-JP" altLang="en-US" sz="1541">
              <a:latin typeface="Arial"/>
              <a:cs typeface="Arial"/>
            </a:endParaRPr>
          </a:p>
        </p:txBody>
      </p:sp>
      <p:sp>
        <p:nvSpPr>
          <p:cNvPr id="361" name="テキスト ボックス 360"/>
          <p:cNvSpPr txBox="1"/>
          <p:nvPr/>
        </p:nvSpPr>
        <p:spPr>
          <a:xfrm>
            <a:off x="7873132" y="3118265"/>
            <a:ext cx="2229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Arial" charset="0"/>
                <a:ea typeface="Arial" charset="0"/>
                <a:cs typeface="Arial" charset="0"/>
              </a:rPr>
              <a:t>Healthy control</a:t>
            </a:r>
            <a:endParaRPr lang="ja-JP" alt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2" name="テキスト ボックス 361"/>
          <p:cNvSpPr txBox="1"/>
          <p:nvPr/>
        </p:nvSpPr>
        <p:spPr>
          <a:xfrm>
            <a:off x="7873132" y="3455432"/>
            <a:ext cx="17277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err="1">
                <a:latin typeface="Arial" charset="0"/>
                <a:ea typeface="Arial" charset="0"/>
                <a:cs typeface="Arial" charset="0"/>
              </a:rPr>
              <a:t>Resectable</a:t>
            </a:r>
            <a:endParaRPr lang="ja-JP" alt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3" name="テキスト ボックス 362"/>
          <p:cNvSpPr txBox="1"/>
          <p:nvPr/>
        </p:nvSpPr>
        <p:spPr>
          <a:xfrm>
            <a:off x="7873132" y="3792599"/>
            <a:ext cx="2550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Arial" charset="0"/>
                <a:ea typeface="Arial" charset="0"/>
                <a:cs typeface="Arial" charset="0"/>
              </a:rPr>
              <a:t>Locally advanced</a:t>
            </a:r>
            <a:endParaRPr lang="ja-JP" alt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4" name="テキスト ボックス 363"/>
          <p:cNvSpPr txBox="1"/>
          <p:nvPr/>
        </p:nvSpPr>
        <p:spPr>
          <a:xfrm>
            <a:off x="7873132" y="4129766"/>
            <a:ext cx="26801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Arial" charset="0"/>
                <a:ea typeface="Arial" charset="0"/>
                <a:cs typeface="Arial" charset="0"/>
              </a:rPr>
              <a:t>Distant metastasis</a:t>
            </a:r>
            <a:endParaRPr lang="ja-JP" alt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6" name="テキスト ボックス 365"/>
          <p:cNvSpPr txBox="1"/>
          <p:nvPr/>
        </p:nvSpPr>
        <p:spPr>
          <a:xfrm>
            <a:off x="6082369" y="2117761"/>
            <a:ext cx="2713077" cy="4642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2870"/>
              </a:lnSpc>
            </a:pPr>
            <a:r>
              <a:rPr lang="en-US" altLang="ja-JP" sz="2400" dirty="0">
                <a:latin typeface="Arial"/>
                <a:cs typeface="Arial"/>
              </a:rPr>
              <a:t>Protein </a:t>
            </a:r>
            <a:r>
              <a:rPr lang="en-US" altLang="ja-JP" sz="2400" smtClean="0">
                <a:latin typeface="Arial"/>
                <a:cs typeface="Arial"/>
              </a:rPr>
              <a:t>V  p2767</a:t>
            </a:r>
            <a:endParaRPr lang="en-US" altLang="ja-JP" sz="2400" dirty="0">
              <a:latin typeface="Arial"/>
              <a:cs typeface="Arial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423371" y="2670704"/>
            <a:ext cx="2392001" cy="464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870"/>
              </a:lnSpc>
            </a:pPr>
            <a:r>
              <a:rPr lang="en-US" altLang="ja-JP" sz="2400">
                <a:latin typeface="Arial"/>
                <a:cs typeface="Arial"/>
              </a:rPr>
              <a:t>ROC-AUC: </a:t>
            </a:r>
            <a:r>
              <a:rPr lang="en-US" altLang="ja-JP" sz="2400">
                <a:solidFill>
                  <a:srgbClr val="FF0000"/>
                </a:solidFill>
                <a:latin typeface="Arial"/>
                <a:cs typeface="Arial"/>
              </a:rPr>
              <a:t>0.83</a:t>
            </a:r>
            <a:endParaRPr lang="en-US" altLang="ja-JP" sz="2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6160900" y="2670704"/>
            <a:ext cx="2392001" cy="464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870"/>
              </a:lnSpc>
            </a:pPr>
            <a:r>
              <a:rPr lang="en-US" altLang="ja-JP" sz="2400" dirty="0">
                <a:latin typeface="Arial"/>
                <a:cs typeface="Arial"/>
              </a:rPr>
              <a:t>ROC-AUC: </a:t>
            </a:r>
            <a:r>
              <a:rPr lang="en-US" altLang="ja-JP" sz="2400" dirty="0">
                <a:solidFill>
                  <a:srgbClr val="FF0000"/>
                </a:solidFill>
                <a:latin typeface="Arial"/>
                <a:cs typeface="Arial"/>
              </a:rPr>
              <a:t>0.82</a:t>
            </a:r>
          </a:p>
        </p:txBody>
      </p:sp>
      <p:sp>
        <p:nvSpPr>
          <p:cNvPr id="177" name="正方形/長方形 176"/>
          <p:cNvSpPr/>
          <p:nvPr/>
        </p:nvSpPr>
        <p:spPr>
          <a:xfrm>
            <a:off x="9796215" y="6403945"/>
            <a:ext cx="5084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ja-JP" altLang="en-US" sz="2000" spc="-100" dirty="0" smtClean="0">
                <a:solidFill>
                  <a:prstClr val="black"/>
                </a:solidFill>
                <a:latin typeface="Arial"/>
                <a:cs typeface="Arial"/>
              </a:rPr>
              <a:t>１８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66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5" name="グラフ 7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9030162"/>
              </p:ext>
            </p:extLst>
          </p:nvPr>
        </p:nvGraphicFramePr>
        <p:xfrm>
          <a:off x="5397174" y="2938734"/>
          <a:ext cx="3564791" cy="3026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4" name="グラフ 7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7914639"/>
              </p:ext>
            </p:extLst>
          </p:nvPr>
        </p:nvGraphicFramePr>
        <p:xfrm>
          <a:off x="1873521" y="2938734"/>
          <a:ext cx="3110650" cy="3026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522131" y="0"/>
            <a:ext cx="9262753" cy="9130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altLang="ja-JP" sz="2800" dirty="0">
                <a:latin typeface="Arial"/>
                <a:cs typeface="Arial"/>
              </a:rPr>
              <a:t>Protein </a:t>
            </a:r>
            <a:r>
              <a:rPr lang="en-US" altLang="ja-JP" sz="2800" dirty="0" smtClean="0">
                <a:latin typeface="Arial"/>
                <a:cs typeface="Arial"/>
              </a:rPr>
              <a:t>V fragments </a:t>
            </a:r>
            <a:r>
              <a:rPr lang="en-US" altLang="ja-JP" sz="2800" dirty="0">
                <a:latin typeface="Arial"/>
                <a:cs typeface="Arial"/>
              </a:rPr>
              <a:t>of pancreatic cancer</a:t>
            </a:r>
          </a:p>
          <a:p>
            <a:pPr algn="ctr">
              <a:lnSpc>
                <a:spcPts val="3216"/>
              </a:lnSpc>
            </a:pPr>
            <a:r>
              <a:rPr lang="en-US" altLang="ja-JP" sz="2800" dirty="0">
                <a:latin typeface="Arial"/>
                <a:cs typeface="Arial"/>
              </a:rPr>
              <a:t> in urine detected by </a:t>
            </a:r>
            <a:r>
              <a:rPr lang="en-US" altLang="ja-JP" sz="2800" dirty="0" smtClean="0">
                <a:latin typeface="Arial"/>
                <a:cs typeface="Arial"/>
              </a:rPr>
              <a:t>quantitative MRM analysis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086924" y="5556433"/>
            <a:ext cx="303472" cy="429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15" dirty="0">
                <a:latin typeface="Arial"/>
                <a:cs typeface="Arial"/>
              </a:rPr>
              <a:t>1</a:t>
            </a:r>
            <a:endParaRPr lang="en-US" sz="2215" dirty="0">
              <a:latin typeface="Arial"/>
              <a:cs typeface="Arial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917659" y="5101198"/>
            <a:ext cx="505351" cy="429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15" dirty="0">
                <a:latin typeface="Arial"/>
                <a:cs typeface="Arial"/>
              </a:rPr>
              <a:t>10</a:t>
            </a:r>
            <a:endParaRPr lang="en-US" sz="2215" dirty="0">
              <a:latin typeface="Arial"/>
              <a:cs typeface="Arial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908870" y="4645964"/>
            <a:ext cx="644591" cy="429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15">
                <a:latin typeface="Arial"/>
                <a:cs typeface="Arial"/>
              </a:rPr>
              <a:t>10</a:t>
            </a:r>
            <a:r>
              <a:rPr lang="en-US" altLang="ja-JP" sz="2215" baseline="30000">
                <a:latin typeface="Arial"/>
                <a:cs typeface="Arial"/>
              </a:rPr>
              <a:t>2</a:t>
            </a:r>
            <a:endParaRPr lang="en-US" sz="2215" baseline="30000" dirty="0">
              <a:latin typeface="Arial"/>
              <a:cs typeface="Arial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905154" y="3735497"/>
            <a:ext cx="616404" cy="433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15" dirty="0">
                <a:latin typeface="Arial"/>
                <a:cs typeface="Arial"/>
              </a:rPr>
              <a:t>10</a:t>
            </a:r>
            <a:r>
              <a:rPr lang="en-US" altLang="ja-JP" sz="2215" baseline="30000" dirty="0">
                <a:latin typeface="Arial"/>
                <a:cs typeface="Arial"/>
              </a:rPr>
              <a:t>4</a:t>
            </a:r>
            <a:endParaRPr lang="en-US" sz="2215" baseline="30000" dirty="0">
              <a:latin typeface="Arial"/>
              <a:cs typeface="Arial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921204" y="4190731"/>
            <a:ext cx="697483" cy="429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15" dirty="0">
                <a:latin typeface="Arial"/>
                <a:cs typeface="Arial"/>
              </a:rPr>
              <a:t>10</a:t>
            </a:r>
            <a:r>
              <a:rPr lang="en-US" altLang="ja-JP" sz="2215" baseline="30000" dirty="0">
                <a:latin typeface="Arial"/>
                <a:cs typeface="Arial"/>
              </a:rPr>
              <a:t>3</a:t>
            </a:r>
            <a:endParaRPr lang="en-US" sz="2215" baseline="30000" dirty="0">
              <a:latin typeface="Arial"/>
              <a:cs typeface="Arial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895815" y="3280265"/>
            <a:ext cx="614162" cy="429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15" dirty="0">
                <a:latin typeface="Arial"/>
                <a:cs typeface="Arial"/>
              </a:rPr>
              <a:t>10</a:t>
            </a:r>
            <a:r>
              <a:rPr lang="en-US" altLang="ja-JP" sz="2215" baseline="30000" dirty="0">
                <a:latin typeface="Arial"/>
                <a:cs typeface="Arial"/>
              </a:rPr>
              <a:t>5</a:t>
            </a:r>
            <a:endParaRPr lang="en-US" sz="2215" baseline="30000" dirty="0">
              <a:latin typeface="Arial"/>
              <a:cs typeface="Arial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882912" y="2825032"/>
            <a:ext cx="637936" cy="429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15" dirty="0">
                <a:latin typeface="Arial"/>
                <a:cs typeface="Arial"/>
              </a:rPr>
              <a:t>10</a:t>
            </a:r>
            <a:r>
              <a:rPr lang="en-US" altLang="ja-JP" sz="2215" baseline="30000" dirty="0">
                <a:latin typeface="Arial"/>
                <a:cs typeface="Arial"/>
              </a:rPr>
              <a:t>6</a:t>
            </a:r>
            <a:endParaRPr lang="en-US" sz="2215" baseline="30000" dirty="0">
              <a:latin typeface="Arial"/>
              <a:cs typeface="Arial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379045" y="5578174"/>
            <a:ext cx="331165" cy="429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15" dirty="0">
                <a:latin typeface="Arial"/>
                <a:cs typeface="Arial"/>
              </a:rPr>
              <a:t>1</a:t>
            </a:r>
            <a:endParaRPr lang="en-US" sz="2215" dirty="0">
              <a:latin typeface="Arial"/>
              <a:cs typeface="Arial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226790" y="4895724"/>
            <a:ext cx="551466" cy="429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15" dirty="0">
                <a:latin typeface="Arial"/>
                <a:cs typeface="Arial"/>
              </a:rPr>
              <a:t>10</a:t>
            </a:r>
            <a:endParaRPr lang="en-US" sz="2215" dirty="0">
              <a:latin typeface="Arial"/>
              <a:cs typeface="Arial"/>
            </a:endParaRPr>
          </a:p>
        </p:txBody>
      </p:sp>
      <p:cxnSp>
        <p:nvCxnSpPr>
          <p:cNvPr id="17" name="直線コネクタ 16"/>
          <p:cNvCxnSpPr/>
          <p:nvPr/>
        </p:nvCxnSpPr>
        <p:spPr>
          <a:xfrm>
            <a:off x="2750200" y="5834979"/>
            <a:ext cx="2295822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802507" y="1334193"/>
            <a:ext cx="2650060" cy="0"/>
          </a:xfrm>
          <a:prstGeom prst="line">
            <a:avLst/>
          </a:prstGeom>
          <a:ln w="508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正方形/長方形 18"/>
          <p:cNvSpPr/>
          <p:nvPr/>
        </p:nvSpPr>
        <p:spPr>
          <a:xfrm>
            <a:off x="1290582" y="889627"/>
            <a:ext cx="1454244" cy="447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1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Domain </a:t>
            </a:r>
            <a:r>
              <a:rPr lang="en-US" sz="231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20" name="直線コネクタ 19"/>
          <p:cNvCxnSpPr/>
          <p:nvPr/>
        </p:nvCxnSpPr>
        <p:spPr>
          <a:xfrm>
            <a:off x="3615642" y="1350828"/>
            <a:ext cx="1421333" cy="0"/>
          </a:xfrm>
          <a:prstGeom prst="line">
            <a:avLst/>
          </a:prstGeom>
          <a:ln w="508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>
            <a:off x="5155238" y="1347336"/>
            <a:ext cx="1575444" cy="0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正方形/長方形 21"/>
          <p:cNvSpPr/>
          <p:nvPr/>
        </p:nvSpPr>
        <p:spPr>
          <a:xfrm>
            <a:off x="7458244" y="889627"/>
            <a:ext cx="1454244" cy="447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11" dirty="0" smtClean="0">
                <a:latin typeface="Arial" panose="020B0604020202020204" pitchFamily="34" charset="0"/>
                <a:cs typeface="Arial" panose="020B0604020202020204" pitchFamily="34" charset="0"/>
              </a:rPr>
              <a:t>Domain </a:t>
            </a:r>
            <a:r>
              <a:rPr lang="en-US" sz="231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23" name="直線コネクタ 22"/>
          <p:cNvCxnSpPr/>
          <p:nvPr/>
        </p:nvCxnSpPr>
        <p:spPr>
          <a:xfrm>
            <a:off x="2552554" y="1661108"/>
            <a:ext cx="772082" cy="0"/>
          </a:xfrm>
          <a:prstGeom prst="line">
            <a:avLst/>
          </a:prstGeom>
          <a:ln w="508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1657979" y="1424154"/>
            <a:ext cx="941925" cy="4445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11" spc="-96" dirty="0">
                <a:latin typeface="Arial"/>
                <a:cs typeface="Arial"/>
              </a:rPr>
              <a:t>p1021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131815" y="1876001"/>
            <a:ext cx="1143882" cy="447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11" spc="-96" dirty="0">
                <a:latin typeface="Arial"/>
                <a:cs typeface="Arial"/>
              </a:rPr>
              <a:t>p2767</a:t>
            </a:r>
          </a:p>
        </p:txBody>
      </p:sp>
      <p:cxnSp>
        <p:nvCxnSpPr>
          <p:cNvPr id="26" name="直線コネクタ 25"/>
          <p:cNvCxnSpPr/>
          <p:nvPr/>
        </p:nvCxnSpPr>
        <p:spPr>
          <a:xfrm>
            <a:off x="2051463" y="2099972"/>
            <a:ext cx="568830" cy="0"/>
          </a:xfrm>
          <a:prstGeom prst="line">
            <a:avLst/>
          </a:prstGeom>
          <a:ln w="508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/>
        </p:nvCxnSpPr>
        <p:spPr>
          <a:xfrm flipH="1">
            <a:off x="2861019" y="3061647"/>
            <a:ext cx="1" cy="2773333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/>
          <p:cNvSpPr txBox="1"/>
          <p:nvPr/>
        </p:nvSpPr>
        <p:spPr>
          <a:xfrm>
            <a:off x="2648693" y="5827457"/>
            <a:ext cx="1383413" cy="1052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85"/>
              </a:lnSpc>
            </a:pPr>
            <a:r>
              <a:rPr lang="en-US" altLang="ja-JP" sz="2400" dirty="0">
                <a:latin typeface="Arial"/>
                <a:cs typeface="Arial"/>
              </a:rPr>
              <a:t>Healthy control</a:t>
            </a:r>
          </a:p>
          <a:p>
            <a:pPr algn="ctr">
              <a:lnSpc>
                <a:spcPts val="2485"/>
              </a:lnSpc>
            </a:pPr>
            <a:r>
              <a:rPr lang="en-US" sz="2400" dirty="0">
                <a:latin typeface="Arial"/>
                <a:cs typeface="Arial"/>
              </a:rPr>
              <a:t>n = </a:t>
            </a:r>
            <a:r>
              <a:rPr lang="en-US" altLang="ja-JP" sz="2400" dirty="0">
                <a:latin typeface="Arial"/>
                <a:cs typeface="Arial"/>
              </a:rPr>
              <a:t>48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649362" y="5827457"/>
            <a:ext cx="1955551" cy="1052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85"/>
              </a:lnSpc>
            </a:pPr>
            <a:r>
              <a:rPr lang="en-US" altLang="ja-JP" sz="2400" dirty="0">
                <a:latin typeface="Arial"/>
                <a:cs typeface="Arial"/>
              </a:rPr>
              <a:t>Pancreatic</a:t>
            </a:r>
          </a:p>
          <a:p>
            <a:pPr algn="ctr">
              <a:lnSpc>
                <a:spcPts val="2485"/>
              </a:lnSpc>
            </a:pPr>
            <a:r>
              <a:rPr lang="en-US" altLang="ja-JP" sz="2400" dirty="0" smtClean="0">
                <a:latin typeface="Arial"/>
                <a:cs typeface="Arial"/>
              </a:rPr>
              <a:t>cancer</a:t>
            </a:r>
            <a:endParaRPr lang="en-US" altLang="ja-JP" sz="2400" dirty="0">
              <a:latin typeface="Arial"/>
              <a:cs typeface="Arial"/>
            </a:endParaRPr>
          </a:p>
          <a:p>
            <a:pPr algn="ctr">
              <a:lnSpc>
                <a:spcPts val="2485"/>
              </a:lnSpc>
            </a:pPr>
            <a:r>
              <a:rPr lang="en-US" sz="2400" dirty="0">
                <a:latin typeface="Arial"/>
                <a:cs typeface="Arial"/>
              </a:rPr>
              <a:t>n = </a:t>
            </a:r>
            <a:r>
              <a:rPr lang="en-US" altLang="ja-JP" sz="2400" dirty="0">
                <a:latin typeface="Arial"/>
                <a:cs typeface="Arial"/>
              </a:rPr>
              <a:t>35</a:t>
            </a:r>
            <a:endParaRPr lang="en-US" sz="2400" dirty="0">
              <a:latin typeface="Arial"/>
              <a:cs typeface="Arial"/>
            </a:endParaRPr>
          </a:p>
        </p:txBody>
      </p:sp>
      <p:cxnSp>
        <p:nvCxnSpPr>
          <p:cNvPr id="30" name="直線コネクタ 29"/>
          <p:cNvCxnSpPr/>
          <p:nvPr/>
        </p:nvCxnSpPr>
        <p:spPr>
          <a:xfrm>
            <a:off x="2759733" y="3768057"/>
            <a:ext cx="101286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>
            <a:off x="2759733" y="5146005"/>
            <a:ext cx="101286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>
            <a:off x="2986253" y="4473280"/>
            <a:ext cx="95367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/>
          <p:cNvSpPr txBox="1"/>
          <p:nvPr/>
        </p:nvSpPr>
        <p:spPr>
          <a:xfrm>
            <a:off x="2873273" y="4103731"/>
            <a:ext cx="816550" cy="429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15" dirty="0">
                <a:latin typeface="Arial"/>
                <a:cs typeface="Arial"/>
              </a:rPr>
              <a:t>100</a:t>
            </a:r>
            <a:endParaRPr lang="en-US" sz="2215" dirty="0">
              <a:latin typeface="Arial"/>
              <a:cs typeface="Arial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3439023" y="2527277"/>
            <a:ext cx="1186543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latin typeface="Arial"/>
                <a:cs typeface="Arial"/>
              </a:rPr>
              <a:t>p2767</a:t>
            </a:r>
            <a:endParaRPr lang="en-US" sz="2800" dirty="0">
              <a:latin typeface="Arial"/>
              <a:cs typeface="Arial"/>
            </a:endParaRPr>
          </a:p>
        </p:txBody>
      </p:sp>
      <p:cxnSp>
        <p:nvCxnSpPr>
          <p:cNvPr id="36" name="直線コネクタ 35"/>
          <p:cNvCxnSpPr/>
          <p:nvPr/>
        </p:nvCxnSpPr>
        <p:spPr>
          <a:xfrm>
            <a:off x="2759733" y="4457031"/>
            <a:ext cx="101286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/>
        </p:nvCxnSpPr>
        <p:spPr>
          <a:xfrm>
            <a:off x="2759733" y="3079083"/>
            <a:ext cx="101286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/>
          <p:cNvSpPr txBox="1"/>
          <p:nvPr/>
        </p:nvSpPr>
        <p:spPr>
          <a:xfrm>
            <a:off x="3698615" y="1474894"/>
            <a:ext cx="6281350" cy="4445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311" spc="-96" dirty="0">
                <a:latin typeface="Arial"/>
                <a:cs typeface="Arial"/>
              </a:rPr>
              <a:t>Sensitivity: 86%, Specificity: 87%, ROC-AUC : 0.91</a:t>
            </a:r>
            <a:endParaRPr lang="en-US" sz="2311" spc="-96" dirty="0">
              <a:latin typeface="Arial"/>
              <a:cs typeface="Arial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3704966" y="1890744"/>
            <a:ext cx="6278262" cy="4445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311" spc="-96" dirty="0">
                <a:latin typeface="Arial"/>
                <a:cs typeface="Arial"/>
              </a:rPr>
              <a:t>Sensitivity: 89</a:t>
            </a:r>
            <a:r>
              <a:rPr lang="en-US" altLang="ja-JP" sz="2311" spc="-96">
                <a:latin typeface="Arial"/>
                <a:cs typeface="Arial"/>
              </a:rPr>
              <a:t>%, Specificity: 77</a:t>
            </a:r>
            <a:r>
              <a:rPr lang="en-US" altLang="ja-JP" sz="2311" spc="-96" dirty="0">
                <a:latin typeface="Arial"/>
                <a:cs typeface="Arial"/>
              </a:rPr>
              <a:t>%, ROC-AUC</a:t>
            </a:r>
            <a:r>
              <a:rPr lang="ja-JP" altLang="en-US" sz="2311" spc="-96" dirty="0">
                <a:latin typeface="Arial"/>
                <a:cs typeface="Arial"/>
              </a:rPr>
              <a:t>：</a:t>
            </a:r>
            <a:r>
              <a:rPr lang="en-US" altLang="ja-JP" sz="2311" spc="-96" dirty="0">
                <a:latin typeface="Arial"/>
                <a:cs typeface="Arial"/>
              </a:rPr>
              <a:t> 0.88</a:t>
            </a:r>
            <a:endParaRPr lang="en-US" sz="2311" spc="-96" dirty="0">
              <a:latin typeface="Arial"/>
              <a:cs typeface="Arial"/>
            </a:endParaRPr>
          </a:p>
        </p:txBody>
      </p:sp>
      <p:sp>
        <p:nvSpPr>
          <p:cNvPr id="40" name="角丸四角形 39"/>
          <p:cNvSpPr/>
          <p:nvPr/>
        </p:nvSpPr>
        <p:spPr>
          <a:xfrm>
            <a:off x="3700635" y="1513405"/>
            <a:ext cx="6234066" cy="35551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3"/>
          </a:p>
        </p:txBody>
      </p:sp>
      <p:sp>
        <p:nvSpPr>
          <p:cNvPr id="41" name="角丸四角形 40"/>
          <p:cNvSpPr/>
          <p:nvPr/>
        </p:nvSpPr>
        <p:spPr>
          <a:xfrm>
            <a:off x="3710169" y="1944991"/>
            <a:ext cx="6213097" cy="35551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3"/>
          </a:p>
        </p:txBody>
      </p:sp>
      <p:cxnSp>
        <p:nvCxnSpPr>
          <p:cNvPr id="42" name="直線コネクタ 41"/>
          <p:cNvCxnSpPr/>
          <p:nvPr/>
        </p:nvCxnSpPr>
        <p:spPr>
          <a:xfrm>
            <a:off x="6862946" y="1343974"/>
            <a:ext cx="2496000" cy="0"/>
          </a:xfrm>
          <a:prstGeom prst="line">
            <a:avLst/>
          </a:prstGeom>
          <a:ln w="508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/>
          <p:cNvCxnSpPr/>
          <p:nvPr/>
        </p:nvCxnSpPr>
        <p:spPr>
          <a:xfrm>
            <a:off x="4005305" y="4046437"/>
            <a:ext cx="95367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テキスト ボックス 43"/>
          <p:cNvSpPr txBox="1"/>
          <p:nvPr/>
        </p:nvSpPr>
        <p:spPr>
          <a:xfrm>
            <a:off x="3794487" y="3676888"/>
            <a:ext cx="816550" cy="429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15" dirty="0">
                <a:latin typeface="Arial"/>
                <a:cs typeface="Arial"/>
              </a:rPr>
              <a:t>760</a:t>
            </a:r>
            <a:endParaRPr lang="en-US" sz="2215" dirty="0">
              <a:latin typeface="Arial"/>
              <a:cs typeface="Arial"/>
            </a:endParaRPr>
          </a:p>
        </p:txBody>
      </p:sp>
      <p:cxnSp>
        <p:nvCxnSpPr>
          <p:cNvPr id="45" name="直線コネクタ 44"/>
          <p:cNvCxnSpPr/>
          <p:nvPr/>
        </p:nvCxnSpPr>
        <p:spPr>
          <a:xfrm>
            <a:off x="6451190" y="5813238"/>
            <a:ext cx="2295822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/>
        </p:nvCxnSpPr>
        <p:spPr>
          <a:xfrm flipH="1">
            <a:off x="6562009" y="3039906"/>
            <a:ext cx="1" cy="2773333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/>
          <p:cNvCxnSpPr/>
          <p:nvPr/>
        </p:nvCxnSpPr>
        <p:spPr>
          <a:xfrm>
            <a:off x="6460723" y="3975974"/>
            <a:ext cx="101286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/>
          <p:cNvCxnSpPr/>
          <p:nvPr/>
        </p:nvCxnSpPr>
        <p:spPr>
          <a:xfrm>
            <a:off x="6460723" y="5353922"/>
            <a:ext cx="101286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/>
          <p:cNvCxnSpPr/>
          <p:nvPr/>
        </p:nvCxnSpPr>
        <p:spPr>
          <a:xfrm>
            <a:off x="6696493" y="4896466"/>
            <a:ext cx="95367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テキスト ボックス 52"/>
          <p:cNvSpPr txBox="1"/>
          <p:nvPr/>
        </p:nvSpPr>
        <p:spPr>
          <a:xfrm>
            <a:off x="6511366" y="4255182"/>
            <a:ext cx="816550" cy="429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15" dirty="0">
                <a:latin typeface="Arial"/>
                <a:cs typeface="Arial"/>
              </a:rPr>
              <a:t>100</a:t>
            </a:r>
            <a:endParaRPr lang="en-US" sz="2215" dirty="0">
              <a:latin typeface="Arial"/>
              <a:cs typeface="Arial"/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7140013" y="2505537"/>
            <a:ext cx="1186543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latin typeface="Arial"/>
                <a:cs typeface="Arial"/>
              </a:rPr>
              <a:t>p1021</a:t>
            </a:r>
            <a:endParaRPr lang="en-US" sz="2800" dirty="0">
              <a:latin typeface="Arial"/>
              <a:cs typeface="Arial"/>
            </a:endParaRPr>
          </a:p>
        </p:txBody>
      </p:sp>
      <p:cxnSp>
        <p:nvCxnSpPr>
          <p:cNvPr id="55" name="直線コネクタ 54"/>
          <p:cNvCxnSpPr/>
          <p:nvPr/>
        </p:nvCxnSpPr>
        <p:spPr>
          <a:xfrm>
            <a:off x="6460723" y="4435290"/>
            <a:ext cx="101286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/>
          <p:cNvCxnSpPr/>
          <p:nvPr/>
        </p:nvCxnSpPr>
        <p:spPr>
          <a:xfrm>
            <a:off x="6460723" y="3057342"/>
            <a:ext cx="101286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/>
          <p:cNvCxnSpPr/>
          <p:nvPr/>
        </p:nvCxnSpPr>
        <p:spPr>
          <a:xfrm>
            <a:off x="7739744" y="4360021"/>
            <a:ext cx="95367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テキスト ボックス 57"/>
          <p:cNvSpPr txBox="1"/>
          <p:nvPr/>
        </p:nvSpPr>
        <p:spPr>
          <a:xfrm>
            <a:off x="7383895" y="3973554"/>
            <a:ext cx="1095837" cy="433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15" dirty="0">
                <a:latin typeface="Arial"/>
                <a:cs typeface="Arial"/>
              </a:rPr>
              <a:t>1077</a:t>
            </a:r>
          </a:p>
        </p:txBody>
      </p:sp>
      <p:cxnSp>
        <p:nvCxnSpPr>
          <p:cNvPr id="59" name="直線コネクタ 58"/>
          <p:cNvCxnSpPr/>
          <p:nvPr/>
        </p:nvCxnSpPr>
        <p:spPr>
          <a:xfrm>
            <a:off x="6460723" y="3516658"/>
            <a:ext cx="101286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/>
          <p:cNvCxnSpPr/>
          <p:nvPr/>
        </p:nvCxnSpPr>
        <p:spPr>
          <a:xfrm>
            <a:off x="6460723" y="4894606"/>
            <a:ext cx="101286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テキスト ボックス 60"/>
          <p:cNvSpPr txBox="1"/>
          <p:nvPr/>
        </p:nvSpPr>
        <p:spPr>
          <a:xfrm>
            <a:off x="2229156" y="4255183"/>
            <a:ext cx="644591" cy="429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15" dirty="0">
                <a:latin typeface="Arial"/>
                <a:cs typeface="Arial"/>
              </a:rPr>
              <a:t>10</a:t>
            </a:r>
            <a:r>
              <a:rPr lang="en-US" altLang="ja-JP" sz="2215" baseline="30000" dirty="0">
                <a:latin typeface="Arial"/>
                <a:cs typeface="Arial"/>
              </a:rPr>
              <a:t>2</a:t>
            </a:r>
            <a:endParaRPr lang="en-US" sz="2215" baseline="30000" dirty="0">
              <a:latin typeface="Arial"/>
              <a:cs typeface="Arial"/>
            </a:endParaRP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2221814" y="3553184"/>
            <a:ext cx="697483" cy="429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15" dirty="0">
                <a:latin typeface="Arial"/>
                <a:cs typeface="Arial"/>
              </a:rPr>
              <a:t>10</a:t>
            </a:r>
            <a:r>
              <a:rPr lang="en-US" altLang="ja-JP" sz="2215" baseline="30000" dirty="0">
                <a:latin typeface="Arial"/>
                <a:cs typeface="Arial"/>
              </a:rPr>
              <a:t>3</a:t>
            </a:r>
            <a:endParaRPr lang="en-US" sz="2215" baseline="30000" dirty="0">
              <a:latin typeface="Arial"/>
              <a:cs typeface="Arial"/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2221861" y="2848773"/>
            <a:ext cx="688592" cy="433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15" dirty="0">
                <a:latin typeface="Arial"/>
                <a:cs typeface="Arial"/>
              </a:rPr>
              <a:t>10</a:t>
            </a:r>
            <a:r>
              <a:rPr lang="en-US" altLang="ja-JP" sz="2215" baseline="30000" dirty="0">
                <a:latin typeface="Arial"/>
                <a:cs typeface="Arial"/>
              </a:rPr>
              <a:t>4</a:t>
            </a:r>
            <a:endParaRPr lang="en-US" sz="2215" baseline="30000" dirty="0">
              <a:latin typeface="Arial"/>
              <a:cs typeface="Arial"/>
            </a:endParaRPr>
          </a:p>
        </p:txBody>
      </p:sp>
      <p:sp>
        <p:nvSpPr>
          <p:cNvPr id="64" name="正方形/長方形 63"/>
          <p:cNvSpPr/>
          <p:nvPr/>
        </p:nvSpPr>
        <p:spPr>
          <a:xfrm>
            <a:off x="5250995" y="889627"/>
            <a:ext cx="1454244" cy="447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11" dirty="0" smtClean="0">
                <a:latin typeface="Arial" panose="020B0604020202020204" pitchFamily="34" charset="0"/>
                <a:cs typeface="Arial" panose="020B0604020202020204" pitchFamily="34" charset="0"/>
              </a:rPr>
              <a:t>Domain </a:t>
            </a:r>
            <a:r>
              <a:rPr lang="en-US" sz="231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5" name="正方形/長方形 64"/>
          <p:cNvSpPr/>
          <p:nvPr/>
        </p:nvSpPr>
        <p:spPr>
          <a:xfrm>
            <a:off x="3611692" y="889627"/>
            <a:ext cx="1454244" cy="447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11" dirty="0" smtClean="0">
                <a:latin typeface="Arial" panose="020B0604020202020204" pitchFamily="34" charset="0"/>
                <a:cs typeface="Arial" panose="020B0604020202020204" pitchFamily="34" charset="0"/>
              </a:rPr>
              <a:t>Domain </a:t>
            </a:r>
            <a:r>
              <a:rPr lang="en-US" sz="231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66" name="直線コネクタ 65"/>
          <p:cNvCxnSpPr/>
          <p:nvPr/>
        </p:nvCxnSpPr>
        <p:spPr>
          <a:xfrm>
            <a:off x="6444749" y="5809485"/>
            <a:ext cx="2295822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テキスト ボックス 68"/>
          <p:cNvSpPr txBox="1"/>
          <p:nvPr/>
        </p:nvSpPr>
        <p:spPr>
          <a:xfrm>
            <a:off x="6343242" y="5827457"/>
            <a:ext cx="1383413" cy="1052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85"/>
              </a:lnSpc>
            </a:pPr>
            <a:r>
              <a:rPr lang="en-US" altLang="ja-JP" sz="2400" dirty="0">
                <a:latin typeface="Arial"/>
                <a:cs typeface="Arial"/>
              </a:rPr>
              <a:t>Healthy control</a:t>
            </a:r>
          </a:p>
          <a:p>
            <a:pPr algn="ctr">
              <a:lnSpc>
                <a:spcPts val="2485"/>
              </a:lnSpc>
            </a:pPr>
            <a:r>
              <a:rPr lang="en-US" sz="2400" dirty="0">
                <a:latin typeface="Arial"/>
                <a:cs typeface="Arial"/>
              </a:rPr>
              <a:t>n = </a:t>
            </a:r>
            <a:r>
              <a:rPr lang="en-US" altLang="ja-JP" sz="2400" dirty="0">
                <a:latin typeface="Arial"/>
                <a:cs typeface="Arial"/>
              </a:rPr>
              <a:t>48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7343911" y="5827457"/>
            <a:ext cx="1955551" cy="1052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85"/>
              </a:lnSpc>
            </a:pPr>
            <a:r>
              <a:rPr lang="en-US" altLang="ja-JP" sz="2400" dirty="0">
                <a:latin typeface="Arial"/>
                <a:cs typeface="Arial"/>
              </a:rPr>
              <a:t>Pancreatic</a:t>
            </a:r>
          </a:p>
          <a:p>
            <a:pPr algn="ctr">
              <a:lnSpc>
                <a:spcPts val="2485"/>
              </a:lnSpc>
            </a:pPr>
            <a:r>
              <a:rPr lang="en-US" altLang="ja-JP" sz="2400" dirty="0" smtClean="0">
                <a:latin typeface="Arial"/>
                <a:cs typeface="Arial"/>
              </a:rPr>
              <a:t>cancer</a:t>
            </a:r>
            <a:endParaRPr lang="en-US" altLang="ja-JP" sz="2400" dirty="0">
              <a:latin typeface="Arial"/>
              <a:cs typeface="Arial"/>
            </a:endParaRPr>
          </a:p>
          <a:p>
            <a:pPr algn="ctr">
              <a:lnSpc>
                <a:spcPts val="2485"/>
              </a:lnSpc>
            </a:pPr>
            <a:r>
              <a:rPr lang="en-US" sz="2400" dirty="0">
                <a:latin typeface="Arial"/>
                <a:cs typeface="Arial"/>
              </a:rPr>
              <a:t>n = </a:t>
            </a:r>
            <a:r>
              <a:rPr lang="en-US" altLang="ja-JP" sz="2400" dirty="0">
                <a:latin typeface="Arial"/>
                <a:cs typeface="Arial"/>
              </a:rPr>
              <a:t>35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71" name="テキスト ボックス 70"/>
          <p:cNvSpPr txBox="1"/>
          <p:nvPr/>
        </p:nvSpPr>
        <p:spPr>
          <a:xfrm rot="16200000">
            <a:off x="-428021" y="4123200"/>
            <a:ext cx="4808368" cy="474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4" dirty="0">
                <a:latin typeface="Arial"/>
                <a:cs typeface="Arial"/>
              </a:rPr>
              <a:t>ratio to internal control </a:t>
            </a:r>
          </a:p>
        </p:txBody>
      </p:sp>
      <p:sp>
        <p:nvSpPr>
          <p:cNvPr id="72" name="テキスト ボックス 71"/>
          <p:cNvSpPr txBox="1"/>
          <p:nvPr/>
        </p:nvSpPr>
        <p:spPr>
          <a:xfrm rot="16200000">
            <a:off x="3218770" y="4208309"/>
            <a:ext cx="4808368" cy="474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4" dirty="0">
                <a:latin typeface="Arial"/>
                <a:cs typeface="Arial"/>
              </a:rPr>
              <a:t>ratio to internal control </a:t>
            </a:r>
          </a:p>
        </p:txBody>
      </p:sp>
      <p:sp>
        <p:nvSpPr>
          <p:cNvPr id="2" name="円/楕円 1"/>
          <p:cNvSpPr/>
          <p:nvPr/>
        </p:nvSpPr>
        <p:spPr>
          <a:xfrm>
            <a:off x="1042976" y="1862538"/>
            <a:ext cx="1033731" cy="43797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円/楕円 66"/>
          <p:cNvSpPr/>
          <p:nvPr/>
        </p:nvSpPr>
        <p:spPr>
          <a:xfrm>
            <a:off x="1566173" y="1409298"/>
            <a:ext cx="1033731" cy="43797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正方形/長方形 67"/>
          <p:cNvSpPr/>
          <p:nvPr/>
        </p:nvSpPr>
        <p:spPr>
          <a:xfrm>
            <a:off x="9796215" y="6403945"/>
            <a:ext cx="5084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ja-JP" altLang="en-US" sz="2000" spc="-100" dirty="0" smtClean="0">
                <a:solidFill>
                  <a:prstClr val="black"/>
                </a:solidFill>
                <a:latin typeface="Arial"/>
                <a:cs typeface="Arial"/>
              </a:rPr>
              <a:t>１９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34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テキスト ボックス 43"/>
          <p:cNvSpPr txBox="1"/>
          <p:nvPr/>
        </p:nvSpPr>
        <p:spPr>
          <a:xfrm>
            <a:off x="-497542" y="95505"/>
            <a:ext cx="11134165" cy="1041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660"/>
              </a:lnSpc>
            </a:pPr>
            <a:r>
              <a:rPr lang="en-US" altLang="ja-JP" sz="3600" dirty="0" smtClean="0">
                <a:solidFill>
                  <a:prstClr val="black"/>
                </a:solidFill>
                <a:latin typeface="Arial"/>
                <a:cs typeface="Arial"/>
              </a:rPr>
              <a:t>Positive ratios of tumor markers </a:t>
            </a:r>
          </a:p>
          <a:p>
            <a:pPr algn="ctr">
              <a:lnSpc>
                <a:spcPts val="3660"/>
              </a:lnSpc>
            </a:pPr>
            <a:r>
              <a:rPr lang="en-US" altLang="ja-JP" sz="3600" dirty="0" smtClean="0">
                <a:solidFill>
                  <a:prstClr val="black"/>
                </a:solidFill>
                <a:latin typeface="Arial"/>
                <a:cs typeface="Arial"/>
              </a:rPr>
              <a:t>in early lung cancer and pancreatic cancer</a:t>
            </a:r>
            <a:endParaRPr lang="ja-JP" altLang="en-US" sz="3600" dirty="0">
              <a:solidFill>
                <a:prstClr val="black"/>
              </a:solidFill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542510" y="5850996"/>
            <a:ext cx="9208800" cy="967222"/>
          </a:xfrm>
          <a:prstGeom prst="rect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 smtClean="0">
                <a:solidFill>
                  <a:prstClr val="black"/>
                </a:solidFill>
                <a:latin typeface="Arial"/>
                <a:cs typeface="Arial"/>
              </a:rPr>
              <a:t>Novel biomarkers for </a:t>
            </a:r>
            <a:r>
              <a:rPr lang="en-US" altLang="ja-JP" sz="2800" dirty="0">
                <a:solidFill>
                  <a:prstClr val="black"/>
                </a:solidFill>
                <a:latin typeface="Arial"/>
                <a:cs typeface="Arial"/>
              </a:rPr>
              <a:t>early </a:t>
            </a:r>
            <a:r>
              <a:rPr lang="en-US" altLang="ja-JP" sz="2800" dirty="0" smtClean="0">
                <a:solidFill>
                  <a:prstClr val="black"/>
                </a:solidFill>
                <a:latin typeface="Arial"/>
                <a:cs typeface="Arial"/>
              </a:rPr>
              <a:t>detection</a:t>
            </a:r>
            <a:r>
              <a:rPr lang="en-US" altLang="ja-JP" sz="28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altLang="ja-JP" sz="2800" dirty="0" smtClean="0">
                <a:solidFill>
                  <a:prstClr val="black"/>
                </a:solidFill>
                <a:latin typeface="Arial"/>
                <a:cs typeface="Arial"/>
              </a:rPr>
              <a:t>of </a:t>
            </a:r>
          </a:p>
          <a:p>
            <a:pPr algn="ctr"/>
            <a:r>
              <a:rPr lang="en-US" altLang="ja-JP" sz="2800" dirty="0" smtClean="0">
                <a:solidFill>
                  <a:prstClr val="black"/>
                </a:solidFill>
                <a:latin typeface="Arial"/>
                <a:cs typeface="Arial"/>
              </a:rPr>
              <a:t>lung cancer and pancreatic cancer have been required</a:t>
            </a:r>
          </a:p>
        </p:txBody>
      </p:sp>
      <p:sp>
        <p:nvSpPr>
          <p:cNvPr id="4" name="下矢印 3"/>
          <p:cNvSpPr/>
          <p:nvPr/>
        </p:nvSpPr>
        <p:spPr>
          <a:xfrm>
            <a:off x="4612647" y="5178643"/>
            <a:ext cx="1108525" cy="672353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5212299"/>
              </p:ext>
            </p:extLst>
          </p:nvPr>
        </p:nvGraphicFramePr>
        <p:xfrm>
          <a:off x="220337" y="1379678"/>
          <a:ext cx="9893147" cy="37871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55065"/>
                <a:gridCol w="5596569"/>
                <a:gridCol w="1641513"/>
              </a:tblGrid>
              <a:tr h="80993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tumor </a:t>
                      </a:r>
                    </a:p>
                    <a:p>
                      <a:pPr algn="ctr"/>
                      <a:r>
                        <a:rPr kumimoji="1" lang="en-US" altLang="ja-JP" sz="28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marker</a:t>
                      </a:r>
                      <a:endParaRPr kumimoji="1" lang="ja-JP" altLang="en-US" sz="2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cancer</a:t>
                      </a:r>
                      <a:endParaRPr kumimoji="1" lang="ja-JP" altLang="en-US" sz="2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positive</a:t>
                      </a:r>
                    </a:p>
                    <a:p>
                      <a:pPr algn="ctr"/>
                      <a:r>
                        <a:rPr kumimoji="1" lang="en-US" altLang="ja-JP" sz="280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ratio</a:t>
                      </a:r>
                      <a:endParaRPr kumimoji="1" lang="ja-JP" altLang="en-US" sz="2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/>
                </a:tc>
              </a:tr>
              <a:tr h="879894">
                <a:tc>
                  <a:txBody>
                    <a:bodyPr/>
                    <a:lstStyle/>
                    <a:p>
                      <a:pPr>
                        <a:lnSpc>
                          <a:spcPts val="3860"/>
                        </a:lnSpc>
                      </a:pPr>
                      <a:endParaRPr lang="en-US" altLang="ja-JP" sz="2800" dirty="0" smtClean="0"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>
                        <a:lnSpc>
                          <a:spcPts val="3860"/>
                        </a:lnSpc>
                      </a:pPr>
                      <a:r>
                        <a:rPr lang="en-US" altLang="ja-JP" sz="28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CEA</a:t>
                      </a:r>
                      <a:endParaRPr kumimoji="1" lang="ja-JP" altLang="en-US" sz="2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860"/>
                        </a:lnSpc>
                      </a:pPr>
                      <a:r>
                        <a:rPr kumimoji="1" lang="en-US" altLang="ja-JP" sz="28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Stage</a:t>
                      </a:r>
                      <a:r>
                        <a:rPr kumimoji="1" lang="en-US" altLang="ja-JP" sz="280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I lung cancer </a:t>
                      </a:r>
                      <a:endParaRPr kumimoji="1" lang="en-US" altLang="ja-JP" sz="2800" dirty="0" smtClean="0"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>
                        <a:lnSpc>
                          <a:spcPts val="3860"/>
                        </a:lnSpc>
                      </a:pPr>
                      <a:r>
                        <a:rPr kumimoji="1" lang="en-US" altLang="ja-JP" sz="28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adenocarcinoma</a:t>
                      </a:r>
                      <a:endParaRPr kumimoji="1" lang="ja-JP" altLang="en-US" sz="2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860"/>
                        </a:lnSpc>
                      </a:pPr>
                      <a:endParaRPr kumimoji="1" lang="en-US" altLang="ja-JP" sz="2800" dirty="0" smtClean="0"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ctr">
                        <a:lnSpc>
                          <a:spcPts val="3860"/>
                        </a:lnSpc>
                      </a:pPr>
                      <a:r>
                        <a:rPr kumimoji="1" lang="en-US" altLang="ja-JP" sz="28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27%</a:t>
                      </a:r>
                      <a:endParaRPr kumimoji="1" lang="ja-JP" altLang="en-US" sz="2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8830">
                <a:tc>
                  <a:txBody>
                    <a:bodyPr/>
                    <a:lstStyle/>
                    <a:p>
                      <a:pPr>
                        <a:lnSpc>
                          <a:spcPts val="3860"/>
                        </a:lnSpc>
                      </a:pPr>
                      <a:r>
                        <a:rPr kumimoji="1" lang="en-US" altLang="ja-JP" sz="28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SCC</a:t>
                      </a:r>
                      <a:endParaRPr kumimoji="1" lang="ja-JP" altLang="en-US" sz="2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860"/>
                        </a:lnSpc>
                      </a:pPr>
                      <a:r>
                        <a:rPr kumimoji="1" lang="en-US" altLang="ja-JP" sz="28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squamous</a:t>
                      </a:r>
                      <a:r>
                        <a:rPr kumimoji="1" lang="en-US" altLang="ja-JP" sz="280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cell carcinoma</a:t>
                      </a:r>
                      <a:endParaRPr kumimoji="1" lang="ja-JP" altLang="en-US" sz="2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860"/>
                        </a:lnSpc>
                      </a:pPr>
                      <a:r>
                        <a:rPr kumimoji="1" lang="en-US" altLang="ja-JP" sz="28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27%</a:t>
                      </a:r>
                      <a:endParaRPr kumimoji="1" lang="ja-JP" altLang="en-US" sz="2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8830">
                <a:tc>
                  <a:txBody>
                    <a:bodyPr/>
                    <a:lstStyle/>
                    <a:p>
                      <a:pPr>
                        <a:lnSpc>
                          <a:spcPts val="3860"/>
                        </a:lnSpc>
                      </a:pPr>
                      <a:r>
                        <a:rPr kumimoji="1" lang="en-US" altLang="ja-JP" sz="28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CYFRA 21-1</a:t>
                      </a:r>
                      <a:endParaRPr kumimoji="1" lang="ja-JP" altLang="en-US" sz="2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ts val="38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8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squamous</a:t>
                      </a:r>
                      <a:r>
                        <a:rPr kumimoji="1" lang="en-US" altLang="ja-JP" sz="280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cell carcinoma</a:t>
                      </a:r>
                      <a:endParaRPr kumimoji="1" lang="ja-JP" altLang="en-US" sz="2800" dirty="0" smtClean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860"/>
                        </a:lnSpc>
                      </a:pPr>
                      <a:r>
                        <a:rPr kumimoji="1" lang="en-US" altLang="ja-JP" sz="28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43%</a:t>
                      </a:r>
                      <a:endParaRPr kumimoji="1" lang="ja-JP" altLang="en-US" sz="2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88830">
                <a:tc>
                  <a:txBody>
                    <a:bodyPr/>
                    <a:lstStyle/>
                    <a:p>
                      <a:pPr>
                        <a:lnSpc>
                          <a:spcPts val="3860"/>
                        </a:lnSpc>
                      </a:pPr>
                      <a:r>
                        <a:rPr kumimoji="1" lang="en-US" altLang="ja-JP" sz="28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CA19-9</a:t>
                      </a:r>
                      <a:endParaRPr kumimoji="1" lang="ja-JP" altLang="en-US" sz="2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3860"/>
                        </a:lnSpc>
                      </a:pPr>
                      <a:r>
                        <a:rPr kumimoji="1" lang="en-US" altLang="ja-JP" sz="2800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resectable</a:t>
                      </a:r>
                      <a:r>
                        <a:rPr kumimoji="1" lang="en-US" altLang="ja-JP" sz="28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pancreatic</a:t>
                      </a:r>
                      <a:r>
                        <a:rPr kumimoji="1" lang="en-US" altLang="ja-JP" sz="280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cancer</a:t>
                      </a:r>
                      <a:endParaRPr kumimoji="1" lang="ja-JP" altLang="en-US" sz="2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860"/>
                        </a:lnSpc>
                      </a:pPr>
                      <a:r>
                        <a:rPr kumimoji="1" lang="en-US" altLang="ja-JP" sz="28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50%</a:t>
                      </a:r>
                      <a:endParaRPr kumimoji="1" lang="ja-JP" altLang="en-US" sz="2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124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62033" y="275662"/>
            <a:ext cx="9514334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altLang="ja-JP" sz="3082" dirty="0" smtClean="0">
                <a:latin typeface="Arial"/>
                <a:cs typeface="Arial"/>
              </a:rPr>
              <a:t>Protein V-fragment p1021 in the urine is decreased </a:t>
            </a:r>
            <a:endParaRPr lang="en-US" altLang="ja-JP" sz="3082" dirty="0">
              <a:latin typeface="Arial"/>
              <a:cs typeface="Arial"/>
            </a:endParaRPr>
          </a:p>
          <a:p>
            <a:pPr algn="ctr">
              <a:lnSpc>
                <a:spcPts val="3216"/>
              </a:lnSpc>
            </a:pPr>
            <a:r>
              <a:rPr lang="en-US" altLang="ja-JP" sz="3082" dirty="0" smtClean="0">
                <a:latin typeface="Arial"/>
                <a:cs typeface="Arial"/>
              </a:rPr>
              <a:t>after </a:t>
            </a:r>
            <a:r>
              <a:rPr lang="en-US" altLang="ja-JP" sz="3082" dirty="0">
                <a:latin typeface="Arial"/>
                <a:cs typeface="Arial"/>
              </a:rPr>
              <a:t>pancreatic cancer </a:t>
            </a:r>
            <a:r>
              <a:rPr lang="en-US" altLang="ja-JP" sz="3082" dirty="0" smtClean="0">
                <a:latin typeface="Arial"/>
                <a:cs typeface="Arial"/>
              </a:rPr>
              <a:t>resection  </a:t>
            </a:r>
            <a:r>
              <a:rPr lang="en-US" sz="3082" dirty="0" smtClean="0">
                <a:latin typeface="Arial"/>
                <a:cs typeface="Arial"/>
              </a:rPr>
              <a:t>(MRM analysis)</a:t>
            </a:r>
            <a:endParaRPr lang="en-US" sz="3082" dirty="0">
              <a:latin typeface="Arial"/>
              <a:cs typeface="Arial"/>
            </a:endParaRPr>
          </a:p>
        </p:txBody>
      </p:sp>
      <p:graphicFrame>
        <p:nvGraphicFramePr>
          <p:cNvPr id="5" name="グラフ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4834081"/>
              </p:ext>
            </p:extLst>
          </p:nvPr>
        </p:nvGraphicFramePr>
        <p:xfrm>
          <a:off x="3349994" y="2111466"/>
          <a:ext cx="4280968" cy="37039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正方形/長方形 11"/>
          <p:cNvSpPr/>
          <p:nvPr/>
        </p:nvSpPr>
        <p:spPr>
          <a:xfrm>
            <a:off x="2990071" y="2111466"/>
            <a:ext cx="537589" cy="37039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8053" tIns="44027" rIns="88053" bIns="4402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2400"/>
          </a:p>
        </p:txBody>
      </p:sp>
      <p:sp>
        <p:nvSpPr>
          <p:cNvPr id="13" name="正方形/長方形 12"/>
          <p:cNvSpPr/>
          <p:nvPr/>
        </p:nvSpPr>
        <p:spPr>
          <a:xfrm>
            <a:off x="3117070" y="2111466"/>
            <a:ext cx="527709" cy="348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ts val="2003"/>
              </a:lnSpc>
            </a:pPr>
            <a:r>
              <a:rPr lang="en-US" altLang="ja-JP" sz="2400" dirty="0">
                <a:latin typeface="Arial"/>
                <a:cs typeface="Arial"/>
              </a:rPr>
              <a:t>25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3117070" y="2751843"/>
            <a:ext cx="527709" cy="348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ts val="2003"/>
              </a:lnSpc>
            </a:pPr>
            <a:r>
              <a:rPr lang="en-US" altLang="ja-JP" sz="2400" dirty="0">
                <a:latin typeface="Arial"/>
                <a:cs typeface="Arial"/>
              </a:rPr>
              <a:t>20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3117070" y="3392220"/>
            <a:ext cx="527709" cy="348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ts val="2003"/>
              </a:lnSpc>
            </a:pPr>
            <a:r>
              <a:rPr lang="en-US" altLang="ja-JP" sz="2400" dirty="0">
                <a:latin typeface="Arial"/>
                <a:cs typeface="Arial"/>
              </a:rPr>
              <a:t>15</a:t>
            </a:r>
          </a:p>
        </p:txBody>
      </p:sp>
      <p:sp>
        <p:nvSpPr>
          <p:cNvPr id="16" name="正方形/長方形 15"/>
          <p:cNvSpPr/>
          <p:nvPr/>
        </p:nvSpPr>
        <p:spPr>
          <a:xfrm>
            <a:off x="3117070" y="4032597"/>
            <a:ext cx="527709" cy="348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ts val="2003"/>
              </a:lnSpc>
            </a:pPr>
            <a:r>
              <a:rPr lang="en-US" altLang="ja-JP" sz="2400" dirty="0">
                <a:latin typeface="Arial"/>
                <a:cs typeface="Arial"/>
              </a:rPr>
              <a:t>10</a:t>
            </a:r>
          </a:p>
        </p:txBody>
      </p:sp>
      <p:sp>
        <p:nvSpPr>
          <p:cNvPr id="17" name="正方形/長方形 16"/>
          <p:cNvSpPr/>
          <p:nvPr/>
        </p:nvSpPr>
        <p:spPr>
          <a:xfrm>
            <a:off x="3240560" y="4672974"/>
            <a:ext cx="356188" cy="348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ts val="2003"/>
              </a:lnSpc>
            </a:pPr>
            <a:r>
              <a:rPr lang="en-US" altLang="ja-JP" sz="2400" dirty="0">
                <a:latin typeface="Arial"/>
                <a:cs typeface="Arial"/>
              </a:rPr>
              <a:t>5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3240560" y="5313351"/>
            <a:ext cx="356188" cy="348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ts val="2003"/>
              </a:lnSpc>
            </a:pPr>
            <a:r>
              <a:rPr lang="en-US" altLang="ja-JP" sz="2400">
                <a:latin typeface="Arial"/>
                <a:cs typeface="Arial"/>
              </a:rPr>
              <a:t>0</a:t>
            </a:r>
            <a:endParaRPr lang="en-US" altLang="ja-JP" sz="2400" dirty="0">
              <a:latin typeface="Arial"/>
              <a:cs typeface="Arial"/>
            </a:endParaRPr>
          </a:p>
        </p:txBody>
      </p:sp>
      <p:cxnSp>
        <p:nvCxnSpPr>
          <p:cNvPr id="20" name="直線コネクタ 19"/>
          <p:cNvCxnSpPr/>
          <p:nvPr/>
        </p:nvCxnSpPr>
        <p:spPr>
          <a:xfrm>
            <a:off x="3654659" y="2276876"/>
            <a:ext cx="0" cy="3251188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 flipH="1">
            <a:off x="3651311" y="5500259"/>
            <a:ext cx="4007458" cy="13035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 flipH="1" flipV="1">
            <a:off x="3523757" y="5516452"/>
            <a:ext cx="273547" cy="592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 flipH="1" flipV="1">
            <a:off x="3514082" y="4876074"/>
            <a:ext cx="145413" cy="2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 flipH="1" flipV="1">
            <a:off x="3507573" y="4216932"/>
            <a:ext cx="145413" cy="2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/>
        </p:nvCxnSpPr>
        <p:spPr>
          <a:xfrm flipH="1" flipV="1">
            <a:off x="3521675" y="3595477"/>
            <a:ext cx="145413" cy="2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 flipH="1" flipV="1">
            <a:off x="3518100" y="2936176"/>
            <a:ext cx="145413" cy="2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 flipH="1" flipV="1">
            <a:off x="3521675" y="2276876"/>
            <a:ext cx="145413" cy="2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/>
          <p:nvPr/>
        </p:nvSpPr>
        <p:spPr>
          <a:xfrm>
            <a:off x="3920123" y="5743118"/>
            <a:ext cx="1495191" cy="656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96"/>
              </a:lnSpc>
            </a:pPr>
            <a:r>
              <a:rPr lang="en-US" sz="2400" dirty="0">
                <a:latin typeface="Arial"/>
                <a:cs typeface="Arial"/>
              </a:rPr>
              <a:t>Before surgery</a:t>
            </a: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5371563" y="5743118"/>
            <a:ext cx="2655983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96"/>
              </a:lnSpc>
            </a:pPr>
            <a:r>
              <a:rPr lang="en-US" altLang="ja-JP" sz="2400" dirty="0" smtClean="0">
                <a:latin typeface="Arial"/>
                <a:cs typeface="Arial"/>
              </a:rPr>
              <a:t>One </a:t>
            </a:r>
            <a:r>
              <a:rPr lang="en-US" altLang="ja-JP" sz="2400" dirty="0">
                <a:latin typeface="Arial"/>
                <a:cs typeface="Arial"/>
              </a:rPr>
              <a:t>month </a:t>
            </a:r>
          </a:p>
          <a:p>
            <a:pPr algn="ctr">
              <a:lnSpc>
                <a:spcPts val="2196"/>
              </a:lnSpc>
            </a:pPr>
            <a:r>
              <a:rPr lang="en-US" altLang="ja-JP" sz="2400" dirty="0">
                <a:latin typeface="Arial"/>
                <a:cs typeface="Arial"/>
              </a:rPr>
              <a:t>after surgery</a:t>
            </a:r>
          </a:p>
        </p:txBody>
      </p:sp>
      <p:sp>
        <p:nvSpPr>
          <p:cNvPr id="38" name="テキスト ボックス 37"/>
          <p:cNvSpPr txBox="1"/>
          <p:nvPr/>
        </p:nvSpPr>
        <p:spPr>
          <a:xfrm rot="16200000">
            <a:off x="349743" y="3652892"/>
            <a:ext cx="4808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/>
                <a:cs typeface="Arial"/>
              </a:rPr>
              <a:t>ratio to internal</a:t>
            </a:r>
            <a:r>
              <a:rPr lang="en-US" sz="2800" dirty="0" smtClean="0">
                <a:latin typeface="Arial"/>
                <a:cs typeface="Arial"/>
              </a:rPr>
              <a:t> control 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4736212" y="2827819"/>
            <a:ext cx="1955551" cy="414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85"/>
              </a:lnSpc>
            </a:pPr>
            <a:r>
              <a:rPr lang="en-US" sz="2800">
                <a:latin typeface="Arial"/>
                <a:cs typeface="Arial"/>
              </a:rPr>
              <a:t>n = 8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6335343" y="4788876"/>
            <a:ext cx="620349" cy="717899"/>
          </a:xfrm>
          <a:prstGeom prst="rect">
            <a:avLst/>
          </a:prstGeom>
          <a:solidFill>
            <a:srgbClr val="0432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/>
        </p:nvSpPr>
        <p:spPr>
          <a:xfrm>
            <a:off x="4348770" y="3632200"/>
            <a:ext cx="625722" cy="187576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/>
          <p:cNvSpPr/>
          <p:nvPr/>
        </p:nvSpPr>
        <p:spPr>
          <a:xfrm>
            <a:off x="9796215" y="6403945"/>
            <a:ext cx="5084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ja-JP" altLang="en-US" sz="2000" spc="-100" dirty="0" smtClean="0">
                <a:solidFill>
                  <a:prstClr val="black"/>
                </a:solidFill>
                <a:latin typeface="Arial"/>
                <a:cs typeface="Arial"/>
              </a:rPr>
              <a:t>２０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68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49486" y="1845374"/>
            <a:ext cx="35365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Arial" charset="0"/>
                <a:ea typeface="Arial" charset="0"/>
                <a:cs typeface="Arial" charset="0"/>
              </a:rPr>
              <a:t>Healthy </a:t>
            </a:r>
            <a:r>
              <a:rPr lang="en-US" altLang="ja-JP" sz="2000" smtClean="0">
                <a:latin typeface="Arial" charset="0"/>
                <a:ea typeface="Arial" charset="0"/>
                <a:cs typeface="Arial" charset="0"/>
              </a:rPr>
              <a:t>control             n </a:t>
            </a:r>
            <a:r>
              <a:rPr lang="en-US" altLang="ja-JP" sz="2000" dirty="0" smtClean="0">
                <a:latin typeface="Arial" charset="0"/>
                <a:ea typeface="Arial" charset="0"/>
                <a:cs typeface="Arial" charset="0"/>
              </a:rPr>
              <a:t>= 23</a:t>
            </a:r>
          </a:p>
          <a:p>
            <a:r>
              <a:rPr lang="en-US" altLang="ja-JP" sz="2000" dirty="0" smtClean="0">
                <a:latin typeface="Arial" charset="0"/>
                <a:ea typeface="Arial" charset="0"/>
                <a:cs typeface="Arial" charset="0"/>
              </a:rPr>
              <a:t>Stage I lung </a:t>
            </a:r>
            <a:r>
              <a:rPr lang="en-US" altLang="ja-JP" sz="2000" dirty="0" err="1" smtClean="0">
                <a:latin typeface="Arial" charset="0"/>
                <a:ea typeface="Arial" charset="0"/>
                <a:cs typeface="Arial" charset="0"/>
              </a:rPr>
              <a:t>adenoca</a:t>
            </a:r>
            <a:r>
              <a:rPr lang="en-US" altLang="ja-JP" sz="2000" dirty="0" smtClean="0">
                <a:latin typeface="Arial" charset="0"/>
                <a:ea typeface="Arial" charset="0"/>
                <a:cs typeface="Arial" charset="0"/>
              </a:rPr>
              <a:t>.  n = 21</a:t>
            </a:r>
            <a:endParaRPr lang="ja-JP" alt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角丸四角形 14"/>
          <p:cNvSpPr/>
          <p:nvPr/>
        </p:nvSpPr>
        <p:spPr>
          <a:xfrm>
            <a:off x="67932" y="2708201"/>
            <a:ext cx="3353218" cy="3690686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-141887" y="-96256"/>
            <a:ext cx="105810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 smtClean="0">
                <a:latin typeface="Arial"/>
                <a:cs typeface="Arial"/>
              </a:rPr>
              <a:t>Validation of protein V fragment-p2767 in </a:t>
            </a:r>
          </a:p>
          <a:p>
            <a:pPr algn="ctr"/>
            <a:r>
              <a:rPr lang="en-US" altLang="ja-JP" sz="2800" dirty="0" smtClean="0">
                <a:latin typeface="Arial"/>
                <a:cs typeface="Arial"/>
              </a:rPr>
              <a:t> stage I lung adenocarcinoma by MRM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16370" y="5619266"/>
            <a:ext cx="3519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200" dirty="0" smtClean="0">
                <a:latin typeface="Arial"/>
                <a:cs typeface="Arial"/>
              </a:rPr>
              <a:t>100−%specificity</a:t>
            </a:r>
            <a:endParaRPr lang="en-US" sz="2200" dirty="0">
              <a:latin typeface="Arial"/>
              <a:cs typeface="Arial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 rot="16200000">
            <a:off x="-757925" y="4044090"/>
            <a:ext cx="19255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200" dirty="0" smtClean="0">
                <a:latin typeface="Arial"/>
                <a:cs typeface="Arial"/>
              </a:rPr>
              <a:t>sensitivity (%)</a:t>
            </a:r>
            <a:endParaRPr lang="en-US" sz="2200" dirty="0">
              <a:latin typeface="Arial"/>
              <a:cs typeface="Arial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73388" y="5364046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ea typeface="ＭＳ Ｐゴシック"/>
                <a:cs typeface="Arial"/>
              </a:rPr>
              <a:t>0</a:t>
            </a:r>
            <a:endParaRPr lang="en-US" sz="1400" dirty="0">
              <a:latin typeface="Arial"/>
              <a:ea typeface="ＭＳ Ｐゴシック"/>
              <a:cs typeface="Arial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976037" y="536404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ea typeface="ＭＳ Ｐゴシック"/>
                <a:cs typeface="Arial"/>
              </a:rPr>
              <a:t>20</a:t>
            </a:r>
            <a:endParaRPr lang="en-US" sz="1400" dirty="0">
              <a:latin typeface="Arial"/>
              <a:ea typeface="ＭＳ Ｐゴシック"/>
              <a:cs typeface="Arial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478072" y="536404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ea typeface="ＭＳ Ｐゴシック"/>
                <a:cs typeface="Arial"/>
              </a:rPr>
              <a:t>40</a:t>
            </a:r>
            <a:endParaRPr lang="en-US" sz="1400" dirty="0">
              <a:latin typeface="Arial"/>
              <a:ea typeface="ＭＳ Ｐゴシック"/>
              <a:cs typeface="Arial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980107" y="536404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ea typeface="ＭＳ Ｐゴシック"/>
                <a:cs typeface="Arial"/>
              </a:rPr>
              <a:t>60</a:t>
            </a:r>
            <a:endParaRPr lang="en-US" sz="1400" dirty="0">
              <a:latin typeface="Arial"/>
              <a:ea typeface="ＭＳ Ｐゴシック"/>
              <a:cs typeface="Arial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482142" y="536404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ea typeface="ＭＳ Ｐゴシック"/>
                <a:cs typeface="Arial"/>
              </a:rPr>
              <a:t>80</a:t>
            </a:r>
            <a:endParaRPr lang="en-US" sz="1400" dirty="0">
              <a:latin typeface="Arial"/>
              <a:ea typeface="ＭＳ Ｐゴシック"/>
              <a:cs typeface="Arial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984175" y="5364046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ea typeface="ＭＳ Ｐゴシック"/>
                <a:cs typeface="Arial"/>
              </a:rPr>
              <a:t>100</a:t>
            </a:r>
            <a:endParaRPr lang="en-US" sz="1400" dirty="0">
              <a:latin typeface="Arial"/>
              <a:ea typeface="ＭＳ Ｐゴシック"/>
              <a:cs typeface="Arial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75185" y="2956411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ea typeface="ＭＳ Ｐゴシック"/>
                <a:cs typeface="Arial"/>
              </a:rPr>
              <a:t>100</a:t>
            </a:r>
            <a:endParaRPr lang="en-US" sz="1400" dirty="0">
              <a:latin typeface="Arial"/>
              <a:ea typeface="ＭＳ Ｐゴシック"/>
              <a:cs typeface="Arial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74571" y="3414919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ea typeface="ＭＳ Ｐゴシック"/>
                <a:cs typeface="Arial"/>
              </a:rPr>
              <a:t>80</a:t>
            </a:r>
            <a:endParaRPr lang="en-US" sz="1400" dirty="0">
              <a:latin typeface="Arial"/>
              <a:ea typeface="ＭＳ Ｐゴシック"/>
              <a:cs typeface="Arial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74571" y="3873427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ea typeface="ＭＳ Ｐゴシック"/>
                <a:cs typeface="Arial"/>
              </a:rPr>
              <a:t>60</a:t>
            </a:r>
            <a:endParaRPr lang="en-US" sz="1400" dirty="0">
              <a:latin typeface="Arial"/>
              <a:ea typeface="ＭＳ Ｐゴシック"/>
              <a:cs typeface="Arial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74571" y="4331935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ea typeface="ＭＳ Ｐゴシック"/>
                <a:cs typeface="Arial"/>
              </a:rPr>
              <a:t>40</a:t>
            </a:r>
            <a:endParaRPr lang="en-US" sz="1400" dirty="0">
              <a:latin typeface="Arial"/>
              <a:ea typeface="ＭＳ Ｐゴシック"/>
              <a:cs typeface="Arial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374571" y="479044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ea typeface="ＭＳ Ｐゴシック"/>
                <a:cs typeface="Arial"/>
              </a:rPr>
              <a:t>20</a:t>
            </a:r>
            <a:endParaRPr lang="en-US" sz="1400" dirty="0">
              <a:latin typeface="Arial"/>
              <a:ea typeface="ＭＳ Ｐゴシック"/>
              <a:cs typeface="Arial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473957" y="5248953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ea typeface="ＭＳ Ｐゴシック"/>
                <a:cs typeface="Arial"/>
              </a:rPr>
              <a:t>0</a:t>
            </a:r>
            <a:endParaRPr lang="en-US" sz="1400" dirty="0">
              <a:latin typeface="Arial"/>
              <a:ea typeface="ＭＳ Ｐゴシック"/>
              <a:cs typeface="Arial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823724" y="1012792"/>
            <a:ext cx="2271776" cy="830997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pPr algn="ctr"/>
            <a:r>
              <a:rPr lang="en-US" altLang="ja-JP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Training </a:t>
            </a:r>
            <a:r>
              <a:rPr lang="en-US" altLang="ja-JP" sz="2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set</a:t>
            </a:r>
          </a:p>
          <a:p>
            <a:pPr algn="ctr"/>
            <a:r>
              <a:rPr lang="ja-JP" altLang="en-US" sz="2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（</a:t>
            </a:r>
            <a:r>
              <a:rPr lang="en-US" altLang="ja-JP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 institutes</a:t>
            </a:r>
            <a:r>
              <a:rPr lang="ja-JP" alt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）</a:t>
            </a:r>
          </a:p>
        </p:txBody>
      </p:sp>
      <p:sp>
        <p:nvSpPr>
          <p:cNvPr id="67" name="正方形/長方形 66"/>
          <p:cNvSpPr/>
          <p:nvPr/>
        </p:nvSpPr>
        <p:spPr>
          <a:xfrm>
            <a:off x="4203878" y="1027443"/>
            <a:ext cx="2271776" cy="830997"/>
          </a:xfrm>
          <a:prstGeom prst="rect">
            <a:avLst/>
          </a:prstGeom>
          <a:solidFill>
            <a:srgbClr val="0432FF"/>
          </a:solidFill>
        </p:spPr>
        <p:txBody>
          <a:bodyPr wrap="none">
            <a:spAutoFit/>
          </a:bodyPr>
          <a:lstStyle/>
          <a:p>
            <a:pPr algn="ctr"/>
            <a:r>
              <a:rPr lang="en-US" altLang="ja-JP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Validation </a:t>
            </a:r>
            <a:r>
              <a:rPr lang="en-US" altLang="ja-JP" sz="2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set</a:t>
            </a:r>
          </a:p>
          <a:p>
            <a:pPr algn="ctr"/>
            <a:r>
              <a:rPr lang="ja-JP" altLang="en-US" sz="2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（</a:t>
            </a:r>
            <a:r>
              <a:rPr lang="en-US" altLang="ja-JP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 institutes</a:t>
            </a:r>
            <a:r>
              <a:rPr lang="ja-JP" alt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）</a:t>
            </a:r>
            <a:endParaRPr lang="en-US" altLang="ja-JP" sz="2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" name="図形グループ 1"/>
          <p:cNvGrpSpPr/>
          <p:nvPr/>
        </p:nvGrpSpPr>
        <p:grpSpPr>
          <a:xfrm>
            <a:off x="712743" y="3095778"/>
            <a:ext cx="2616710" cy="2322643"/>
            <a:chOff x="1251285" y="2827683"/>
            <a:chExt cx="3549316" cy="3150442"/>
          </a:xfrm>
        </p:grpSpPr>
        <p:pic>
          <p:nvPicPr>
            <p:cNvPr id="3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57" t="6932" r="5020" b="27551"/>
            <a:stretch/>
          </p:blipFill>
          <p:spPr bwMode="auto">
            <a:xfrm>
              <a:off x="1251285" y="2827683"/>
              <a:ext cx="3549316" cy="3140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8" name="直線コネクタ 37"/>
            <p:cNvCxnSpPr/>
            <p:nvPr/>
          </p:nvCxnSpPr>
          <p:spPr>
            <a:xfrm>
              <a:off x="3806093" y="2978892"/>
              <a:ext cx="0" cy="14112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/>
            <p:cNvCxnSpPr/>
            <p:nvPr/>
          </p:nvCxnSpPr>
          <p:spPr>
            <a:xfrm>
              <a:off x="1385535" y="4746460"/>
              <a:ext cx="166904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コネクタ 40"/>
            <p:cNvCxnSpPr/>
            <p:nvPr/>
          </p:nvCxnSpPr>
          <p:spPr>
            <a:xfrm>
              <a:off x="1664178" y="4345649"/>
              <a:ext cx="282934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/>
            <p:cNvCxnSpPr/>
            <p:nvPr/>
          </p:nvCxnSpPr>
          <p:spPr>
            <a:xfrm>
              <a:off x="1527020" y="4610830"/>
              <a:ext cx="145621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コネクタ 42"/>
            <p:cNvCxnSpPr/>
            <p:nvPr/>
          </p:nvCxnSpPr>
          <p:spPr>
            <a:xfrm flipV="1">
              <a:off x="1940635" y="3915335"/>
              <a:ext cx="305124" cy="4023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コネクタ 43"/>
            <p:cNvCxnSpPr/>
            <p:nvPr/>
          </p:nvCxnSpPr>
          <p:spPr>
            <a:xfrm>
              <a:off x="2239283" y="3516807"/>
              <a:ext cx="440362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コネクタ 44"/>
            <p:cNvCxnSpPr/>
            <p:nvPr/>
          </p:nvCxnSpPr>
          <p:spPr>
            <a:xfrm>
              <a:off x="2666695" y="3240502"/>
              <a:ext cx="861296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コネクタ 45"/>
            <p:cNvCxnSpPr/>
            <p:nvPr/>
          </p:nvCxnSpPr>
          <p:spPr>
            <a:xfrm>
              <a:off x="3508152" y="3117142"/>
              <a:ext cx="304787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46"/>
            <p:cNvCxnSpPr/>
            <p:nvPr/>
          </p:nvCxnSpPr>
          <p:spPr>
            <a:xfrm>
              <a:off x="3517265" y="3102253"/>
              <a:ext cx="0" cy="14112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コネクタ 47"/>
            <p:cNvCxnSpPr/>
            <p:nvPr/>
          </p:nvCxnSpPr>
          <p:spPr>
            <a:xfrm>
              <a:off x="2673170" y="3240502"/>
              <a:ext cx="0" cy="27630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コネクタ 48"/>
            <p:cNvCxnSpPr/>
            <p:nvPr/>
          </p:nvCxnSpPr>
          <p:spPr>
            <a:xfrm>
              <a:off x="2245759" y="3516825"/>
              <a:ext cx="0" cy="404284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コネクタ 49"/>
            <p:cNvCxnSpPr/>
            <p:nvPr/>
          </p:nvCxnSpPr>
          <p:spPr>
            <a:xfrm>
              <a:off x="1949592" y="3915352"/>
              <a:ext cx="0" cy="43025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コネクタ 50"/>
            <p:cNvCxnSpPr/>
            <p:nvPr/>
          </p:nvCxnSpPr>
          <p:spPr>
            <a:xfrm>
              <a:off x="1675880" y="4350837"/>
              <a:ext cx="0" cy="262834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コネクタ 51"/>
            <p:cNvCxnSpPr/>
            <p:nvPr/>
          </p:nvCxnSpPr>
          <p:spPr>
            <a:xfrm>
              <a:off x="1537665" y="4604523"/>
              <a:ext cx="0" cy="14824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コネクタ 52"/>
            <p:cNvCxnSpPr/>
            <p:nvPr/>
          </p:nvCxnSpPr>
          <p:spPr>
            <a:xfrm>
              <a:off x="3793770" y="2976014"/>
              <a:ext cx="731777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コネクタ 53"/>
            <p:cNvCxnSpPr/>
            <p:nvPr/>
          </p:nvCxnSpPr>
          <p:spPr>
            <a:xfrm>
              <a:off x="4518711" y="2834886"/>
              <a:ext cx="0" cy="14112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8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54" t="2539" r="4379" b="16489"/>
            <a:stretch/>
          </p:blipFill>
          <p:spPr bwMode="auto">
            <a:xfrm>
              <a:off x="1260681" y="2827683"/>
              <a:ext cx="3538565" cy="315044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69" name="直線コネクタ 68"/>
            <p:cNvCxnSpPr/>
            <p:nvPr/>
          </p:nvCxnSpPr>
          <p:spPr>
            <a:xfrm flipH="1">
              <a:off x="1255582" y="2829493"/>
              <a:ext cx="1570019" cy="145353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コネクタ 70"/>
            <p:cNvCxnSpPr/>
            <p:nvPr/>
          </p:nvCxnSpPr>
          <p:spPr>
            <a:xfrm flipH="1">
              <a:off x="1423267" y="4768555"/>
              <a:ext cx="5499" cy="770362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線コネクタ 72"/>
            <p:cNvCxnSpPr/>
            <p:nvPr/>
          </p:nvCxnSpPr>
          <p:spPr>
            <a:xfrm flipH="1">
              <a:off x="1743543" y="4329114"/>
              <a:ext cx="1" cy="46085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コネクタ 74"/>
            <p:cNvCxnSpPr/>
            <p:nvPr/>
          </p:nvCxnSpPr>
          <p:spPr>
            <a:xfrm flipH="1">
              <a:off x="1895806" y="3734072"/>
              <a:ext cx="1" cy="612224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線コネクタ 78"/>
            <p:cNvCxnSpPr/>
            <p:nvPr/>
          </p:nvCxnSpPr>
          <p:spPr>
            <a:xfrm>
              <a:off x="2190509" y="3572518"/>
              <a:ext cx="1464" cy="15717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コネクタ 80"/>
            <p:cNvCxnSpPr/>
            <p:nvPr/>
          </p:nvCxnSpPr>
          <p:spPr>
            <a:xfrm>
              <a:off x="3245303" y="3416300"/>
              <a:ext cx="1" cy="17772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コネクタ 81"/>
            <p:cNvCxnSpPr/>
            <p:nvPr/>
          </p:nvCxnSpPr>
          <p:spPr>
            <a:xfrm flipH="1">
              <a:off x="3716241" y="3115285"/>
              <a:ext cx="1" cy="322379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線コネクタ 83"/>
            <p:cNvCxnSpPr/>
            <p:nvPr/>
          </p:nvCxnSpPr>
          <p:spPr>
            <a:xfrm flipH="1">
              <a:off x="4326928" y="2827683"/>
              <a:ext cx="1" cy="309217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線コネクタ 84"/>
            <p:cNvCxnSpPr/>
            <p:nvPr/>
          </p:nvCxnSpPr>
          <p:spPr>
            <a:xfrm>
              <a:off x="1282117" y="5532370"/>
              <a:ext cx="14115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線コネクタ 85"/>
            <p:cNvCxnSpPr/>
            <p:nvPr/>
          </p:nvCxnSpPr>
          <p:spPr>
            <a:xfrm>
              <a:off x="1423267" y="4786601"/>
              <a:ext cx="329784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線コネクタ 87"/>
            <p:cNvCxnSpPr/>
            <p:nvPr/>
          </p:nvCxnSpPr>
          <p:spPr>
            <a:xfrm>
              <a:off x="1742461" y="4345608"/>
              <a:ext cx="153345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線コネクタ 89"/>
            <p:cNvCxnSpPr/>
            <p:nvPr/>
          </p:nvCxnSpPr>
          <p:spPr>
            <a:xfrm flipV="1">
              <a:off x="1895806" y="3729694"/>
              <a:ext cx="300918" cy="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コネクタ 91"/>
            <p:cNvCxnSpPr/>
            <p:nvPr/>
          </p:nvCxnSpPr>
          <p:spPr>
            <a:xfrm flipV="1">
              <a:off x="2185096" y="3580127"/>
              <a:ext cx="1077526" cy="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線コネクタ 94"/>
            <p:cNvCxnSpPr/>
            <p:nvPr/>
          </p:nvCxnSpPr>
          <p:spPr>
            <a:xfrm flipV="1">
              <a:off x="3242355" y="3429263"/>
              <a:ext cx="480173" cy="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線コネクタ 96"/>
            <p:cNvCxnSpPr/>
            <p:nvPr/>
          </p:nvCxnSpPr>
          <p:spPr>
            <a:xfrm flipV="1">
              <a:off x="3705978" y="3127090"/>
              <a:ext cx="627953" cy="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図形グループ 98"/>
          <p:cNvGrpSpPr/>
          <p:nvPr/>
        </p:nvGrpSpPr>
        <p:grpSpPr>
          <a:xfrm>
            <a:off x="944684" y="4699904"/>
            <a:ext cx="2420049" cy="461665"/>
            <a:chOff x="6241462" y="4118889"/>
            <a:chExt cx="2372998" cy="509276"/>
          </a:xfrm>
        </p:grpSpPr>
        <p:sp>
          <p:nvSpPr>
            <p:cNvPr id="100" name="テキスト ボックス 99"/>
            <p:cNvSpPr txBox="1"/>
            <p:nvPr/>
          </p:nvSpPr>
          <p:spPr>
            <a:xfrm>
              <a:off x="6241462" y="4118889"/>
              <a:ext cx="15168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tabLst>
                  <a:tab pos="1617663" algn="l"/>
                </a:tabLst>
              </a:pPr>
              <a:r>
                <a:rPr lang="en-US" sz="2400" dirty="0" smtClean="0">
                  <a:latin typeface="Arial"/>
                  <a:ea typeface="ＭＳ Ｐゴシック"/>
                  <a:cs typeface="Arial"/>
                </a:rPr>
                <a:t>ROC</a:t>
              </a:r>
              <a:r>
                <a:rPr lang="en-US" altLang="ja-JP" sz="2400" dirty="0" smtClean="0">
                  <a:latin typeface="Arial"/>
                  <a:ea typeface="ＭＳ Ｐゴシック"/>
                  <a:cs typeface="Arial"/>
                </a:rPr>
                <a:t>-AUC: </a:t>
              </a:r>
              <a:endParaRPr lang="en-US" sz="2400" dirty="0"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101" name="正方形/長方形 100"/>
            <p:cNvSpPr/>
            <p:nvPr/>
          </p:nvSpPr>
          <p:spPr>
            <a:xfrm>
              <a:off x="7845517" y="4118889"/>
              <a:ext cx="768943" cy="5092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tabLst>
                  <a:tab pos="1439863" algn="l"/>
                </a:tabLst>
              </a:pPr>
              <a:r>
                <a:rPr lang="en-US" altLang="ja-JP" sz="2400" dirty="0" smtClean="0">
                  <a:solidFill>
                    <a:srgbClr val="00B050"/>
                  </a:solidFill>
                  <a:latin typeface="Arial"/>
                  <a:cs typeface="Arial"/>
                </a:rPr>
                <a:t>0.75</a:t>
              </a:r>
              <a:endParaRPr lang="en-US" altLang="ja-JP" sz="2400" dirty="0">
                <a:solidFill>
                  <a:srgbClr val="00B05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03" name="テキスト ボックス 102"/>
          <p:cNvSpPr txBox="1"/>
          <p:nvPr/>
        </p:nvSpPr>
        <p:spPr>
          <a:xfrm>
            <a:off x="3740348" y="5619266"/>
            <a:ext cx="3519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200" dirty="0" smtClean="0">
                <a:latin typeface="Arial"/>
                <a:cs typeface="Arial"/>
              </a:rPr>
              <a:t>100−%specificity</a:t>
            </a:r>
            <a:endParaRPr lang="en-US" sz="2200" dirty="0">
              <a:latin typeface="Arial"/>
              <a:cs typeface="Arial"/>
            </a:endParaRPr>
          </a:p>
        </p:txBody>
      </p:sp>
      <p:sp>
        <p:nvSpPr>
          <p:cNvPr id="16" name="角丸四角形 15"/>
          <p:cNvSpPr/>
          <p:nvPr/>
        </p:nvSpPr>
        <p:spPr>
          <a:xfrm>
            <a:off x="3697356" y="2708201"/>
            <a:ext cx="3407997" cy="3637879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テキスト ボックス 103"/>
          <p:cNvSpPr txBox="1"/>
          <p:nvPr/>
        </p:nvSpPr>
        <p:spPr>
          <a:xfrm rot="16200000">
            <a:off x="2923524" y="4308283"/>
            <a:ext cx="19255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200" dirty="0" smtClean="0">
                <a:latin typeface="Arial"/>
                <a:cs typeface="Arial"/>
              </a:rPr>
              <a:t>sensitivity (%)</a:t>
            </a:r>
            <a:endParaRPr lang="en-US" sz="2200" dirty="0">
              <a:latin typeface="Arial"/>
              <a:cs typeface="Arial"/>
            </a:endParaRPr>
          </a:p>
        </p:txBody>
      </p:sp>
      <p:grpSp>
        <p:nvGrpSpPr>
          <p:cNvPr id="9" name="図形グループ 8"/>
          <p:cNvGrpSpPr/>
          <p:nvPr/>
        </p:nvGrpSpPr>
        <p:grpSpPr>
          <a:xfrm>
            <a:off x="3912773" y="2984595"/>
            <a:ext cx="3250006" cy="2747983"/>
            <a:chOff x="3912773" y="3125940"/>
            <a:chExt cx="3250006" cy="2747983"/>
          </a:xfrm>
        </p:grpSpPr>
        <p:sp>
          <p:nvSpPr>
            <p:cNvPr id="105" name="テキスト ボックス 104"/>
            <p:cNvSpPr txBox="1"/>
            <p:nvPr/>
          </p:nvSpPr>
          <p:spPr>
            <a:xfrm>
              <a:off x="4145923" y="5566146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/>
                  <a:ea typeface="ＭＳ Ｐゴシック"/>
                  <a:cs typeface="Arial"/>
                </a:rPr>
                <a:t>0</a:t>
              </a:r>
              <a:endParaRPr lang="en-US" sz="1400" dirty="0"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106" name="テキスト ボックス 105"/>
            <p:cNvSpPr txBox="1"/>
            <p:nvPr/>
          </p:nvSpPr>
          <p:spPr>
            <a:xfrm>
              <a:off x="4561680" y="5566146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/>
                  <a:ea typeface="ＭＳ Ｐゴシック"/>
                  <a:cs typeface="Arial"/>
                </a:rPr>
                <a:t>20</a:t>
              </a:r>
              <a:endParaRPr lang="en-US" sz="1400" dirty="0"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107" name="テキスト ボックス 106"/>
            <p:cNvSpPr txBox="1"/>
            <p:nvPr/>
          </p:nvSpPr>
          <p:spPr>
            <a:xfrm>
              <a:off x="5091249" y="5566146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/>
                  <a:ea typeface="ＭＳ Ｐゴシック"/>
                  <a:cs typeface="Arial"/>
                </a:rPr>
                <a:t>40</a:t>
              </a:r>
              <a:endParaRPr lang="en-US" sz="1400" dirty="0"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108" name="テキスト ボックス 107"/>
            <p:cNvSpPr txBox="1"/>
            <p:nvPr/>
          </p:nvSpPr>
          <p:spPr>
            <a:xfrm>
              <a:off x="5620818" y="5566146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/>
                  <a:ea typeface="ＭＳ Ｐゴシック"/>
                  <a:cs typeface="Arial"/>
                </a:rPr>
                <a:t>60</a:t>
              </a:r>
              <a:endParaRPr lang="en-US" sz="1400" dirty="0"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109" name="テキスト ボックス 108"/>
            <p:cNvSpPr txBox="1"/>
            <p:nvPr/>
          </p:nvSpPr>
          <p:spPr>
            <a:xfrm>
              <a:off x="6150387" y="5566146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/>
                  <a:ea typeface="ＭＳ Ｐゴシック"/>
                  <a:cs typeface="Arial"/>
                </a:rPr>
                <a:t>80</a:t>
              </a:r>
              <a:endParaRPr lang="en-US" sz="1400" dirty="0"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110" name="テキスト ボックス 109"/>
            <p:cNvSpPr txBox="1"/>
            <p:nvPr/>
          </p:nvSpPr>
          <p:spPr>
            <a:xfrm>
              <a:off x="6679955" y="5566146"/>
              <a:ext cx="4828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/>
                  <a:ea typeface="ＭＳ Ｐゴシック"/>
                  <a:cs typeface="Arial"/>
                </a:rPr>
                <a:t>100</a:t>
              </a:r>
              <a:endParaRPr lang="en-US" sz="1400" dirty="0"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111" name="テキスト ボックス 110"/>
            <p:cNvSpPr txBox="1"/>
            <p:nvPr/>
          </p:nvSpPr>
          <p:spPr>
            <a:xfrm>
              <a:off x="3912773" y="3125940"/>
              <a:ext cx="4828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/>
                  <a:ea typeface="ＭＳ Ｐゴシック"/>
                  <a:cs typeface="Arial"/>
                </a:rPr>
                <a:t>100</a:t>
              </a:r>
              <a:endParaRPr lang="en-US" sz="1400" dirty="0"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112" name="テキスト ボックス 111"/>
            <p:cNvSpPr txBox="1"/>
            <p:nvPr/>
          </p:nvSpPr>
          <p:spPr>
            <a:xfrm>
              <a:off x="4012159" y="3583011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/>
                  <a:ea typeface="ＭＳ Ｐゴシック"/>
                  <a:cs typeface="Arial"/>
                </a:rPr>
                <a:t>80</a:t>
              </a:r>
              <a:endParaRPr lang="en-US" sz="1400" dirty="0"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113" name="テキスト ボックス 112"/>
            <p:cNvSpPr txBox="1"/>
            <p:nvPr/>
          </p:nvSpPr>
          <p:spPr>
            <a:xfrm>
              <a:off x="4012159" y="4040082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/>
                  <a:ea typeface="ＭＳ Ｐゴシック"/>
                  <a:cs typeface="Arial"/>
                </a:rPr>
                <a:t>60</a:t>
              </a:r>
              <a:endParaRPr lang="en-US" sz="1400" dirty="0"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114" name="テキスト ボックス 113"/>
            <p:cNvSpPr txBox="1"/>
            <p:nvPr/>
          </p:nvSpPr>
          <p:spPr>
            <a:xfrm>
              <a:off x="4012159" y="4497153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/>
                  <a:ea typeface="ＭＳ Ｐゴシック"/>
                  <a:cs typeface="Arial"/>
                </a:rPr>
                <a:t>40</a:t>
              </a:r>
              <a:endParaRPr lang="en-US" sz="1400" dirty="0"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115" name="テキスト ボックス 114"/>
            <p:cNvSpPr txBox="1"/>
            <p:nvPr/>
          </p:nvSpPr>
          <p:spPr>
            <a:xfrm>
              <a:off x="4012159" y="4954224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/>
                  <a:ea typeface="ＭＳ Ｐゴシック"/>
                  <a:cs typeface="Arial"/>
                </a:rPr>
                <a:t>20</a:t>
              </a:r>
              <a:endParaRPr lang="en-US" sz="1400" dirty="0"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116" name="テキスト ボックス 115"/>
            <p:cNvSpPr txBox="1"/>
            <p:nvPr/>
          </p:nvSpPr>
          <p:spPr>
            <a:xfrm>
              <a:off x="4111545" y="5411297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/>
                  <a:ea typeface="ＭＳ Ｐゴシック"/>
                  <a:cs typeface="Arial"/>
                </a:rPr>
                <a:t>0</a:t>
              </a:r>
              <a:endParaRPr lang="en-US" sz="1400" dirty="0">
                <a:latin typeface="Arial"/>
                <a:ea typeface="ＭＳ Ｐゴシック"/>
                <a:cs typeface="Arial"/>
              </a:endParaRPr>
            </a:p>
          </p:txBody>
        </p:sp>
        <p:grpSp>
          <p:nvGrpSpPr>
            <p:cNvPr id="5" name="図形グループ 4"/>
            <p:cNvGrpSpPr/>
            <p:nvPr/>
          </p:nvGrpSpPr>
          <p:grpSpPr>
            <a:xfrm>
              <a:off x="4359769" y="3274257"/>
              <a:ext cx="2597177" cy="2360587"/>
              <a:chOff x="6386464" y="2816277"/>
              <a:chExt cx="3522821" cy="3201910"/>
            </a:xfrm>
          </p:grpSpPr>
          <p:pic>
            <p:nvPicPr>
              <p:cNvPr id="153" name="Picture 2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643" t="2762" r="4086" b="16137"/>
              <a:stretch/>
            </p:blipFill>
            <p:spPr bwMode="auto">
              <a:xfrm>
                <a:off x="6386464" y="2820421"/>
                <a:ext cx="3522821" cy="319031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cxnSp>
            <p:nvCxnSpPr>
              <p:cNvPr id="154" name="直線コネクタ 153"/>
              <p:cNvCxnSpPr/>
              <p:nvPr/>
            </p:nvCxnSpPr>
            <p:spPr>
              <a:xfrm flipH="1">
                <a:off x="6393651" y="2816277"/>
                <a:ext cx="1959966" cy="1825823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直線コネクタ 155"/>
              <p:cNvCxnSpPr/>
              <p:nvPr/>
            </p:nvCxnSpPr>
            <p:spPr>
              <a:xfrm flipH="1">
                <a:off x="6472679" y="5177363"/>
                <a:ext cx="1" cy="84082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直線コネクタ 157"/>
              <p:cNvCxnSpPr/>
              <p:nvPr/>
            </p:nvCxnSpPr>
            <p:spPr>
              <a:xfrm flipH="1">
                <a:off x="6558896" y="5100214"/>
                <a:ext cx="1" cy="9555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直線コネクタ 159"/>
              <p:cNvCxnSpPr/>
              <p:nvPr/>
            </p:nvCxnSpPr>
            <p:spPr>
              <a:xfrm flipH="1">
                <a:off x="6636355" y="5041536"/>
                <a:ext cx="1" cy="784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直線コネクタ 161"/>
              <p:cNvCxnSpPr/>
              <p:nvPr/>
            </p:nvCxnSpPr>
            <p:spPr>
              <a:xfrm flipH="1">
                <a:off x="6722953" y="4620397"/>
                <a:ext cx="1" cy="43469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直線コネクタ 165"/>
              <p:cNvCxnSpPr/>
              <p:nvPr/>
            </p:nvCxnSpPr>
            <p:spPr>
              <a:xfrm flipH="1">
                <a:off x="6884347" y="4345608"/>
                <a:ext cx="1" cy="29286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直線コネクタ 170"/>
              <p:cNvCxnSpPr/>
              <p:nvPr/>
            </p:nvCxnSpPr>
            <p:spPr>
              <a:xfrm>
                <a:off x="6977032" y="4274673"/>
                <a:ext cx="0" cy="845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直線コネクタ 176"/>
              <p:cNvCxnSpPr/>
              <p:nvPr/>
            </p:nvCxnSpPr>
            <p:spPr>
              <a:xfrm>
                <a:off x="7057976" y="4149653"/>
                <a:ext cx="0" cy="1397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直線コネクタ 179"/>
              <p:cNvCxnSpPr/>
              <p:nvPr/>
            </p:nvCxnSpPr>
            <p:spPr>
              <a:xfrm>
                <a:off x="7310627" y="4073453"/>
                <a:ext cx="0" cy="8255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直線コネクタ 180"/>
              <p:cNvCxnSpPr/>
              <p:nvPr/>
            </p:nvCxnSpPr>
            <p:spPr>
              <a:xfrm>
                <a:off x="7389334" y="3790878"/>
                <a:ext cx="0" cy="2921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直線コネクタ 186"/>
              <p:cNvCxnSpPr/>
              <p:nvPr/>
            </p:nvCxnSpPr>
            <p:spPr>
              <a:xfrm>
                <a:off x="7471884" y="3655471"/>
                <a:ext cx="0" cy="1576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直線コネクタ 189"/>
              <p:cNvCxnSpPr/>
              <p:nvPr/>
            </p:nvCxnSpPr>
            <p:spPr>
              <a:xfrm>
                <a:off x="7555254" y="3583005"/>
                <a:ext cx="0" cy="967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直線コネクタ 190"/>
              <p:cNvCxnSpPr/>
              <p:nvPr/>
            </p:nvCxnSpPr>
            <p:spPr>
              <a:xfrm>
                <a:off x="7727734" y="3514234"/>
                <a:ext cx="0" cy="840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直線コネクタ 191"/>
              <p:cNvCxnSpPr/>
              <p:nvPr/>
            </p:nvCxnSpPr>
            <p:spPr>
              <a:xfrm>
                <a:off x="7810284" y="3441272"/>
                <a:ext cx="0" cy="9878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直線コネクタ 192"/>
              <p:cNvCxnSpPr/>
              <p:nvPr/>
            </p:nvCxnSpPr>
            <p:spPr>
              <a:xfrm>
                <a:off x="8054759" y="3378654"/>
                <a:ext cx="0" cy="840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直線コネクタ 193"/>
              <p:cNvCxnSpPr/>
              <p:nvPr/>
            </p:nvCxnSpPr>
            <p:spPr>
              <a:xfrm>
                <a:off x="8139639" y="3311230"/>
                <a:ext cx="0" cy="840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直線コネクタ 194"/>
              <p:cNvCxnSpPr/>
              <p:nvPr/>
            </p:nvCxnSpPr>
            <p:spPr>
              <a:xfrm>
                <a:off x="8307914" y="3236632"/>
                <a:ext cx="0" cy="840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直線コネクタ 195"/>
              <p:cNvCxnSpPr/>
              <p:nvPr/>
            </p:nvCxnSpPr>
            <p:spPr>
              <a:xfrm>
                <a:off x="8393307" y="3106991"/>
                <a:ext cx="0" cy="1409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直線コネクタ 197"/>
              <p:cNvCxnSpPr/>
              <p:nvPr/>
            </p:nvCxnSpPr>
            <p:spPr>
              <a:xfrm>
                <a:off x="8561582" y="2956766"/>
                <a:ext cx="0" cy="1409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直線コネクタ 198"/>
              <p:cNvCxnSpPr/>
              <p:nvPr/>
            </p:nvCxnSpPr>
            <p:spPr>
              <a:xfrm>
                <a:off x="8812407" y="2820421"/>
                <a:ext cx="0" cy="15455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直線コネクタ 201"/>
              <p:cNvCxnSpPr/>
              <p:nvPr/>
            </p:nvCxnSpPr>
            <p:spPr>
              <a:xfrm flipV="1">
                <a:off x="6462575" y="5184874"/>
                <a:ext cx="104136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直線コネクタ 203"/>
              <p:cNvCxnSpPr/>
              <p:nvPr/>
            </p:nvCxnSpPr>
            <p:spPr>
              <a:xfrm flipV="1">
                <a:off x="6545753" y="5110292"/>
                <a:ext cx="104136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直線コネクタ 204"/>
              <p:cNvCxnSpPr/>
              <p:nvPr/>
            </p:nvCxnSpPr>
            <p:spPr>
              <a:xfrm>
                <a:off x="6627036" y="5045853"/>
                <a:ext cx="10078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直線コネクタ 205"/>
              <p:cNvCxnSpPr/>
              <p:nvPr/>
            </p:nvCxnSpPr>
            <p:spPr>
              <a:xfrm>
                <a:off x="6727294" y="4634357"/>
                <a:ext cx="172987" cy="279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直線コネクタ 207"/>
              <p:cNvCxnSpPr/>
              <p:nvPr/>
            </p:nvCxnSpPr>
            <p:spPr>
              <a:xfrm>
                <a:off x="6871511" y="4350837"/>
                <a:ext cx="1143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直線コネクタ 209"/>
              <p:cNvCxnSpPr/>
              <p:nvPr/>
            </p:nvCxnSpPr>
            <p:spPr>
              <a:xfrm>
                <a:off x="6965050" y="4283023"/>
                <a:ext cx="10331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直線コネクタ 212"/>
              <p:cNvCxnSpPr/>
              <p:nvPr/>
            </p:nvCxnSpPr>
            <p:spPr>
              <a:xfrm>
                <a:off x="7045276" y="4151795"/>
                <a:ext cx="27391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直線コネクタ 214"/>
              <p:cNvCxnSpPr/>
              <p:nvPr/>
            </p:nvCxnSpPr>
            <p:spPr>
              <a:xfrm>
                <a:off x="7307208" y="4082978"/>
                <a:ext cx="9452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直線コネクタ 216"/>
              <p:cNvCxnSpPr/>
              <p:nvPr/>
            </p:nvCxnSpPr>
            <p:spPr>
              <a:xfrm>
                <a:off x="7389334" y="3803578"/>
                <a:ext cx="9452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直線コネクタ 217"/>
              <p:cNvCxnSpPr/>
              <p:nvPr/>
            </p:nvCxnSpPr>
            <p:spPr>
              <a:xfrm>
                <a:off x="7462497" y="3667053"/>
                <a:ext cx="9452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直線コネクタ 219"/>
              <p:cNvCxnSpPr/>
              <p:nvPr/>
            </p:nvCxnSpPr>
            <p:spPr>
              <a:xfrm>
                <a:off x="7540690" y="3590287"/>
                <a:ext cx="19759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直線コネクタ 223"/>
              <p:cNvCxnSpPr/>
              <p:nvPr/>
            </p:nvCxnSpPr>
            <p:spPr>
              <a:xfrm>
                <a:off x="7711486" y="3528495"/>
                <a:ext cx="9879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直線コネクタ 225"/>
              <p:cNvCxnSpPr/>
              <p:nvPr/>
            </p:nvCxnSpPr>
            <p:spPr>
              <a:xfrm>
                <a:off x="7810284" y="3456440"/>
                <a:ext cx="25502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直線コネクタ 229"/>
              <p:cNvCxnSpPr/>
              <p:nvPr/>
            </p:nvCxnSpPr>
            <p:spPr>
              <a:xfrm>
                <a:off x="8042059" y="3389765"/>
                <a:ext cx="10580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直線コネクタ 231"/>
              <p:cNvCxnSpPr/>
              <p:nvPr/>
            </p:nvCxnSpPr>
            <p:spPr>
              <a:xfrm>
                <a:off x="8129562" y="3316517"/>
                <a:ext cx="19292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直線コネクタ 234"/>
              <p:cNvCxnSpPr/>
              <p:nvPr/>
            </p:nvCxnSpPr>
            <p:spPr>
              <a:xfrm>
                <a:off x="8296845" y="3243381"/>
                <a:ext cx="10738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直線コネクタ 236"/>
              <p:cNvCxnSpPr/>
              <p:nvPr/>
            </p:nvCxnSpPr>
            <p:spPr>
              <a:xfrm>
                <a:off x="8383782" y="3109395"/>
                <a:ext cx="18952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直線コネクタ 239"/>
              <p:cNvCxnSpPr/>
              <p:nvPr/>
            </p:nvCxnSpPr>
            <p:spPr>
              <a:xfrm>
                <a:off x="8561582" y="2969664"/>
                <a:ext cx="26491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3" name="図形グループ 242"/>
            <p:cNvGrpSpPr/>
            <p:nvPr/>
          </p:nvGrpSpPr>
          <p:grpSpPr>
            <a:xfrm>
              <a:off x="4599348" y="4886150"/>
              <a:ext cx="2420049" cy="461665"/>
              <a:chOff x="6241462" y="4118889"/>
              <a:chExt cx="2372998" cy="509276"/>
            </a:xfrm>
          </p:grpSpPr>
          <p:sp>
            <p:nvSpPr>
              <p:cNvPr id="244" name="テキスト ボックス 243"/>
              <p:cNvSpPr txBox="1"/>
              <p:nvPr/>
            </p:nvSpPr>
            <p:spPr>
              <a:xfrm>
                <a:off x="6241462" y="4118889"/>
                <a:ext cx="151681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tabLst>
                    <a:tab pos="1617663" algn="l"/>
                  </a:tabLst>
                </a:pPr>
                <a:r>
                  <a:rPr lang="en-US" sz="2400" dirty="0" smtClean="0">
                    <a:latin typeface="Arial"/>
                    <a:ea typeface="ＭＳ Ｐゴシック"/>
                    <a:cs typeface="Arial"/>
                  </a:rPr>
                  <a:t>ROC</a:t>
                </a:r>
                <a:r>
                  <a:rPr lang="en-US" altLang="ja-JP" sz="2400" dirty="0" smtClean="0">
                    <a:latin typeface="Arial"/>
                    <a:ea typeface="ＭＳ Ｐゴシック"/>
                    <a:cs typeface="Arial"/>
                  </a:rPr>
                  <a:t>-AUC: </a:t>
                </a:r>
                <a:endParaRPr lang="en-US" sz="2400" dirty="0">
                  <a:latin typeface="Arial"/>
                  <a:ea typeface="ＭＳ Ｐゴシック"/>
                  <a:cs typeface="Arial"/>
                </a:endParaRPr>
              </a:p>
            </p:txBody>
          </p:sp>
          <p:sp>
            <p:nvSpPr>
              <p:cNvPr id="245" name="正方形/長方形 244"/>
              <p:cNvSpPr/>
              <p:nvPr/>
            </p:nvSpPr>
            <p:spPr>
              <a:xfrm>
                <a:off x="7845517" y="4118889"/>
                <a:ext cx="768943" cy="5092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tabLst>
                    <a:tab pos="1439863" algn="l"/>
                  </a:tabLst>
                </a:pPr>
                <a:r>
                  <a:rPr lang="en-US" altLang="ja-JP" sz="2400" dirty="0" smtClean="0">
                    <a:solidFill>
                      <a:srgbClr val="0432FF"/>
                    </a:solidFill>
                    <a:latin typeface="Arial"/>
                    <a:cs typeface="Arial"/>
                  </a:rPr>
                  <a:t>0.77</a:t>
                </a:r>
                <a:endParaRPr lang="en-US" altLang="ja-JP" sz="2400" dirty="0">
                  <a:solidFill>
                    <a:srgbClr val="0432FF"/>
                  </a:solidFill>
                  <a:latin typeface="Arial"/>
                  <a:cs typeface="Arial"/>
                </a:endParaRPr>
              </a:p>
            </p:txBody>
          </p:sp>
        </p:grpSp>
      </p:grpSp>
      <p:sp>
        <p:nvSpPr>
          <p:cNvPr id="118" name="テキスト ボックス 117"/>
          <p:cNvSpPr txBox="1"/>
          <p:nvPr/>
        </p:nvSpPr>
        <p:spPr>
          <a:xfrm>
            <a:off x="3616171" y="1845374"/>
            <a:ext cx="34804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Arial" charset="0"/>
                <a:ea typeface="Arial" charset="0"/>
                <a:cs typeface="Arial" charset="0"/>
              </a:rPr>
              <a:t>Healthy </a:t>
            </a:r>
            <a:r>
              <a:rPr lang="en-US" altLang="ja-JP" sz="2000" smtClean="0">
                <a:latin typeface="Arial" charset="0"/>
                <a:ea typeface="Arial" charset="0"/>
                <a:cs typeface="Arial" charset="0"/>
              </a:rPr>
              <a:t>control            n </a:t>
            </a:r>
            <a:r>
              <a:rPr lang="en-US" altLang="ja-JP" sz="2000" dirty="0" smtClean="0">
                <a:latin typeface="Arial" charset="0"/>
                <a:ea typeface="Arial" charset="0"/>
                <a:cs typeface="Arial" charset="0"/>
              </a:rPr>
              <a:t>= 42</a:t>
            </a:r>
          </a:p>
          <a:p>
            <a:r>
              <a:rPr lang="en-US" altLang="ja-JP" sz="2000" dirty="0" smtClean="0">
                <a:latin typeface="Arial" charset="0"/>
                <a:ea typeface="Arial" charset="0"/>
                <a:cs typeface="Arial" charset="0"/>
              </a:rPr>
              <a:t>Stage I lung </a:t>
            </a:r>
            <a:r>
              <a:rPr lang="en-US" altLang="ja-JP" sz="2000" dirty="0" err="1" smtClean="0">
                <a:latin typeface="Arial" charset="0"/>
                <a:ea typeface="Arial" charset="0"/>
                <a:cs typeface="Arial" charset="0"/>
              </a:rPr>
              <a:t>adenoca</a:t>
            </a:r>
            <a:r>
              <a:rPr lang="en-US" altLang="ja-JP" sz="2000" dirty="0" smtClean="0">
                <a:latin typeface="Arial" charset="0"/>
                <a:ea typeface="Arial" charset="0"/>
                <a:cs typeface="Arial" charset="0"/>
              </a:rPr>
              <a:t>. n = 46</a:t>
            </a:r>
            <a:endParaRPr lang="ja-JP" alt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9" name="テキスト ボックス 118"/>
          <p:cNvSpPr txBox="1"/>
          <p:nvPr/>
        </p:nvSpPr>
        <p:spPr>
          <a:xfrm>
            <a:off x="7083946" y="1027443"/>
            <a:ext cx="3286513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>
                <a:latin typeface="Arial"/>
                <a:cs typeface="Arial"/>
              </a:rPr>
              <a:t>p2767 levels before </a:t>
            </a:r>
            <a:r>
              <a:rPr lang="en-US" altLang="ja-JP" sz="2400" dirty="0">
                <a:latin typeface="Arial"/>
                <a:cs typeface="Arial"/>
              </a:rPr>
              <a:t>and after </a:t>
            </a:r>
            <a:r>
              <a:rPr lang="en-US" altLang="ja-JP" sz="2400" dirty="0" smtClean="0">
                <a:latin typeface="Arial"/>
                <a:cs typeface="Arial"/>
              </a:rPr>
              <a:t>stage I</a:t>
            </a:r>
          </a:p>
          <a:p>
            <a:pPr algn="ctr"/>
            <a:r>
              <a:rPr lang="en-US" altLang="ja-JP" sz="2400" dirty="0" smtClean="0">
                <a:latin typeface="Arial"/>
                <a:cs typeface="Arial"/>
              </a:rPr>
              <a:t> lung </a:t>
            </a:r>
            <a:r>
              <a:rPr lang="en-US" altLang="ja-JP" sz="2400" dirty="0">
                <a:latin typeface="Arial"/>
                <a:cs typeface="Arial"/>
              </a:rPr>
              <a:t>cancer </a:t>
            </a:r>
            <a:r>
              <a:rPr lang="en-US" altLang="ja-JP" sz="2400" dirty="0" smtClean="0">
                <a:latin typeface="Arial"/>
                <a:cs typeface="Arial"/>
              </a:rPr>
              <a:t>resection</a:t>
            </a:r>
          </a:p>
        </p:txBody>
      </p:sp>
      <p:sp>
        <p:nvSpPr>
          <p:cNvPr id="135" name="テキスト ボックス 134"/>
          <p:cNvSpPr txBox="1"/>
          <p:nvPr/>
        </p:nvSpPr>
        <p:spPr>
          <a:xfrm rot="16200000">
            <a:off x="6033901" y="4324424"/>
            <a:ext cx="2719014" cy="335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860"/>
              </a:lnSpc>
            </a:pPr>
            <a:r>
              <a:rPr lang="en-US" altLang="ja-JP" sz="2000" dirty="0">
                <a:latin typeface="Arial" charset="0"/>
                <a:ea typeface="Arial" charset="0"/>
                <a:cs typeface="Arial" charset="0"/>
              </a:rPr>
              <a:t>r</a:t>
            </a:r>
            <a:r>
              <a:rPr lang="en-US" altLang="ja-JP" sz="2000" dirty="0" smtClean="0">
                <a:latin typeface="Arial" charset="0"/>
                <a:ea typeface="Arial" charset="0"/>
                <a:cs typeface="Arial" charset="0"/>
              </a:rPr>
              <a:t>atio to internal control</a:t>
            </a:r>
          </a:p>
        </p:txBody>
      </p:sp>
      <p:cxnSp>
        <p:nvCxnSpPr>
          <p:cNvPr id="136" name="直線コネクタ 135"/>
          <p:cNvCxnSpPr/>
          <p:nvPr/>
        </p:nvCxnSpPr>
        <p:spPr>
          <a:xfrm>
            <a:off x="7922052" y="3083318"/>
            <a:ext cx="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線コネクタ 138"/>
          <p:cNvCxnSpPr/>
          <p:nvPr/>
        </p:nvCxnSpPr>
        <p:spPr>
          <a:xfrm>
            <a:off x="8055102" y="3069882"/>
            <a:ext cx="0" cy="246657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直線コネクタ 139"/>
          <p:cNvCxnSpPr/>
          <p:nvPr/>
        </p:nvCxnSpPr>
        <p:spPr>
          <a:xfrm>
            <a:off x="7911102" y="3899884"/>
            <a:ext cx="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直線コネクタ 140"/>
          <p:cNvCxnSpPr/>
          <p:nvPr/>
        </p:nvCxnSpPr>
        <p:spPr>
          <a:xfrm>
            <a:off x="7911102" y="4716450"/>
            <a:ext cx="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線コネクタ 141"/>
          <p:cNvCxnSpPr/>
          <p:nvPr/>
        </p:nvCxnSpPr>
        <p:spPr>
          <a:xfrm>
            <a:off x="7911102" y="5533016"/>
            <a:ext cx="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テキスト ボックス 142"/>
          <p:cNvSpPr txBox="1"/>
          <p:nvPr/>
        </p:nvSpPr>
        <p:spPr>
          <a:xfrm>
            <a:off x="7424009" y="2906278"/>
            <a:ext cx="540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latin typeface="Arial" charset="0"/>
                <a:ea typeface="Arial" charset="0"/>
                <a:cs typeface="Arial" charset="0"/>
              </a:rPr>
              <a:t>1.5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4" name="テキスト ボックス 143"/>
          <p:cNvSpPr txBox="1"/>
          <p:nvPr/>
        </p:nvSpPr>
        <p:spPr>
          <a:xfrm>
            <a:off x="7424009" y="4534784"/>
            <a:ext cx="540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0.5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5" name="テキスト ボックス 144"/>
          <p:cNvSpPr txBox="1"/>
          <p:nvPr/>
        </p:nvSpPr>
        <p:spPr>
          <a:xfrm>
            <a:off x="7585913" y="5349038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0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6" name="テキスト ボックス 145"/>
          <p:cNvSpPr txBox="1"/>
          <p:nvPr/>
        </p:nvSpPr>
        <p:spPr>
          <a:xfrm>
            <a:off x="7585913" y="3720531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1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9" name="テキスト ボックス 148"/>
          <p:cNvSpPr txBox="1"/>
          <p:nvPr/>
        </p:nvSpPr>
        <p:spPr>
          <a:xfrm>
            <a:off x="8645495" y="2981159"/>
            <a:ext cx="902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Arial" charset="0"/>
                <a:ea typeface="Arial" charset="0"/>
                <a:cs typeface="Arial" charset="0"/>
              </a:rPr>
              <a:t>n</a:t>
            </a:r>
            <a:r>
              <a:rPr lang="en-US" altLang="ja-JP" sz="2000" dirty="0" smtClean="0">
                <a:latin typeface="Arial" charset="0"/>
                <a:ea typeface="Arial" charset="0"/>
                <a:cs typeface="Arial" charset="0"/>
              </a:rPr>
              <a:t> = 22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55" name="直線コネクタ 154"/>
          <p:cNvCxnSpPr/>
          <p:nvPr/>
        </p:nvCxnSpPr>
        <p:spPr>
          <a:xfrm>
            <a:off x="8055102" y="5534371"/>
            <a:ext cx="178839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テキスト ボックス 156"/>
          <p:cNvSpPr txBox="1"/>
          <p:nvPr/>
        </p:nvSpPr>
        <p:spPr>
          <a:xfrm rot="18900000">
            <a:off x="7624698" y="5764891"/>
            <a:ext cx="1633787" cy="656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96"/>
              </a:lnSpc>
            </a:pPr>
            <a:r>
              <a:rPr lang="en-US" sz="2400" dirty="0">
                <a:latin typeface="Arial"/>
                <a:cs typeface="Arial"/>
              </a:rPr>
              <a:t>Before surgery</a:t>
            </a:r>
          </a:p>
        </p:txBody>
      </p:sp>
      <p:sp>
        <p:nvSpPr>
          <p:cNvPr id="159" name="テキスト ボックス 158"/>
          <p:cNvSpPr txBox="1"/>
          <p:nvPr/>
        </p:nvSpPr>
        <p:spPr>
          <a:xfrm rot="18900000">
            <a:off x="8921026" y="5772244"/>
            <a:ext cx="1226011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96"/>
              </a:lnSpc>
            </a:pPr>
            <a:r>
              <a:rPr lang="en-US" altLang="ja-JP" sz="2400">
                <a:latin typeface="Arial"/>
                <a:cs typeface="Arial"/>
              </a:rPr>
              <a:t>A</a:t>
            </a:r>
            <a:r>
              <a:rPr lang="en-US" altLang="ja-JP" sz="2400" smtClean="0">
                <a:latin typeface="Arial"/>
                <a:cs typeface="Arial"/>
              </a:rPr>
              <a:t>fter </a:t>
            </a:r>
          </a:p>
          <a:p>
            <a:pPr>
              <a:lnSpc>
                <a:spcPts val="2196"/>
              </a:lnSpc>
            </a:pPr>
            <a:r>
              <a:rPr lang="en-US" altLang="ja-JP" sz="2400" dirty="0" smtClean="0">
                <a:latin typeface="Arial"/>
                <a:cs typeface="Arial"/>
              </a:rPr>
              <a:t>surgery</a:t>
            </a:r>
            <a:endParaRPr lang="en-US" altLang="ja-JP" sz="2400" dirty="0">
              <a:latin typeface="Arial"/>
              <a:cs typeface="Arial"/>
            </a:endParaRPr>
          </a:p>
        </p:txBody>
      </p:sp>
      <p:cxnSp>
        <p:nvCxnSpPr>
          <p:cNvPr id="161" name="直線コネクタ 160"/>
          <p:cNvCxnSpPr/>
          <p:nvPr/>
        </p:nvCxnSpPr>
        <p:spPr>
          <a:xfrm>
            <a:off x="8530465" y="3569366"/>
            <a:ext cx="14401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直線コネクタ 162"/>
          <p:cNvCxnSpPr/>
          <p:nvPr/>
        </p:nvCxnSpPr>
        <p:spPr>
          <a:xfrm>
            <a:off x="8602473" y="3569366"/>
            <a:ext cx="0" cy="55625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正方形/長方形 163"/>
          <p:cNvSpPr/>
          <p:nvPr/>
        </p:nvSpPr>
        <p:spPr>
          <a:xfrm>
            <a:off x="8337695" y="3901819"/>
            <a:ext cx="529556" cy="1632386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cxnSp>
        <p:nvCxnSpPr>
          <p:cNvPr id="165" name="直線コネクタ 164"/>
          <p:cNvCxnSpPr/>
          <p:nvPr/>
        </p:nvCxnSpPr>
        <p:spPr>
          <a:xfrm>
            <a:off x="9356583" y="4128591"/>
            <a:ext cx="14401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直線コネクタ 166"/>
          <p:cNvCxnSpPr/>
          <p:nvPr/>
        </p:nvCxnSpPr>
        <p:spPr>
          <a:xfrm>
            <a:off x="9428591" y="4128591"/>
            <a:ext cx="0" cy="55625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正方形/長方形 167"/>
          <p:cNvSpPr/>
          <p:nvPr/>
        </p:nvSpPr>
        <p:spPr>
          <a:xfrm>
            <a:off x="9163813" y="4408393"/>
            <a:ext cx="529556" cy="1134522"/>
          </a:xfrm>
          <a:prstGeom prst="rect">
            <a:avLst/>
          </a:prstGeom>
          <a:solidFill>
            <a:srgbClr val="0432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7" name="正方形/長方形 146"/>
          <p:cNvSpPr/>
          <p:nvPr/>
        </p:nvSpPr>
        <p:spPr>
          <a:xfrm>
            <a:off x="9796215" y="6403945"/>
            <a:ext cx="5084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ja-JP" altLang="en-US" sz="2000" spc="-100" dirty="0" smtClean="0">
                <a:solidFill>
                  <a:prstClr val="black"/>
                </a:solidFill>
                <a:latin typeface="Arial"/>
                <a:cs typeface="Arial"/>
              </a:rPr>
              <a:t>２１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04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99963" y="380425"/>
            <a:ext cx="9487074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altLang="ja-JP" sz="2800" smtClean="0">
                <a:solidFill>
                  <a:prstClr val="black"/>
                </a:solidFill>
                <a:latin typeface="Arial"/>
                <a:cs typeface="Arial"/>
              </a:rPr>
              <a:t>Serum </a:t>
            </a:r>
            <a:r>
              <a:rPr lang="en-US" altLang="ja-JP" sz="2800" dirty="0" smtClean="0">
                <a:solidFill>
                  <a:prstClr val="black"/>
                </a:solidFill>
                <a:latin typeface="Arial"/>
                <a:cs typeface="Arial"/>
              </a:rPr>
              <a:t>levels</a:t>
            </a:r>
            <a:r>
              <a:rPr lang="ja-JP" altLang="en-US" sz="280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altLang="ja-JP" sz="2800" dirty="0" smtClean="0">
                <a:solidFill>
                  <a:prstClr val="black"/>
                </a:solidFill>
                <a:latin typeface="Arial"/>
                <a:cs typeface="Arial"/>
              </a:rPr>
              <a:t>of</a:t>
            </a:r>
            <a:r>
              <a:rPr lang="ja-JP" altLang="en-US" sz="280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altLang="ja-JP" sz="2800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lang="en-US" altLang="ja-JP" sz="2800" dirty="0" smtClean="0">
                <a:solidFill>
                  <a:prstClr val="black"/>
                </a:solidFill>
                <a:latin typeface="Arial"/>
                <a:cs typeface="Arial"/>
              </a:rPr>
              <a:t>rotein</a:t>
            </a:r>
            <a:r>
              <a:rPr lang="ja-JP" altLang="en-US" sz="280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altLang="ja-JP" sz="2800" dirty="0" smtClean="0">
                <a:solidFill>
                  <a:prstClr val="black"/>
                </a:solidFill>
                <a:latin typeface="Arial"/>
                <a:cs typeface="Arial"/>
              </a:rPr>
              <a:t>V in</a:t>
            </a:r>
            <a:r>
              <a:rPr lang="ja-JP" altLang="en-US" sz="280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altLang="ja-JP" sz="2800" dirty="0" smtClean="0">
                <a:solidFill>
                  <a:prstClr val="black"/>
                </a:solidFill>
                <a:latin typeface="Arial"/>
                <a:cs typeface="Arial"/>
              </a:rPr>
              <a:t>stage I lung</a:t>
            </a:r>
            <a:r>
              <a:rPr lang="en-US" altLang="en-US" sz="280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altLang="ja-JP" sz="2800" dirty="0" smtClean="0">
                <a:solidFill>
                  <a:prstClr val="black"/>
                </a:solidFill>
                <a:latin typeface="Arial"/>
                <a:cs typeface="Arial"/>
              </a:rPr>
              <a:t>adenocarcinoma</a:t>
            </a:r>
            <a:endParaRPr lang="en-US" sz="28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33" name="図形グループ 32"/>
          <p:cNvGrpSpPr/>
          <p:nvPr/>
        </p:nvGrpSpPr>
        <p:grpSpPr>
          <a:xfrm>
            <a:off x="2346412" y="1550670"/>
            <a:ext cx="5582141" cy="4709662"/>
            <a:chOff x="2093147" y="1550670"/>
            <a:chExt cx="5582141" cy="4709662"/>
          </a:xfrm>
        </p:grpSpPr>
        <p:graphicFrame>
          <p:nvGraphicFramePr>
            <p:cNvPr id="5" name="グラフ 4"/>
            <p:cNvGraphicFramePr>
              <a:graphicFrameLocks/>
            </p:cNvGraphicFramePr>
            <p:nvPr>
              <p:extLst/>
            </p:nvPr>
          </p:nvGraphicFramePr>
          <p:xfrm>
            <a:off x="2925696" y="2023079"/>
            <a:ext cx="4195952" cy="352411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6" name="正方形/長方形 5"/>
            <p:cNvSpPr/>
            <p:nvPr/>
          </p:nvSpPr>
          <p:spPr>
            <a:xfrm>
              <a:off x="2665149" y="1996497"/>
              <a:ext cx="537589" cy="37039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8053" tIns="44027" rIns="88053" bIns="4402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1733">
                <a:solidFill>
                  <a:prstClr val="white"/>
                </a:solidFill>
              </a:endParaRPr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2665149" y="1996497"/>
              <a:ext cx="431528" cy="34881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ts val="2003"/>
                </a:lnSpc>
              </a:pPr>
              <a:r>
                <a:rPr lang="en-US" altLang="ja-JP" sz="1733" dirty="0">
                  <a:solidFill>
                    <a:prstClr val="black"/>
                  </a:solidFill>
                  <a:latin typeface="Arial"/>
                  <a:cs typeface="Arial"/>
                </a:rPr>
                <a:t>25</a:t>
              </a:r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2665149" y="2636874"/>
              <a:ext cx="431528" cy="34881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ts val="2003"/>
                </a:lnSpc>
              </a:pPr>
              <a:r>
                <a:rPr lang="en-US" altLang="ja-JP" sz="1733" dirty="0">
                  <a:solidFill>
                    <a:prstClr val="black"/>
                  </a:solidFill>
                  <a:latin typeface="Arial"/>
                  <a:cs typeface="Arial"/>
                </a:rPr>
                <a:t>20</a:t>
              </a:r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2665149" y="3277251"/>
              <a:ext cx="431528" cy="34881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ts val="2003"/>
                </a:lnSpc>
              </a:pPr>
              <a:r>
                <a:rPr lang="en-US" altLang="ja-JP" sz="1733" dirty="0">
                  <a:solidFill>
                    <a:prstClr val="black"/>
                  </a:solidFill>
                  <a:latin typeface="Arial"/>
                  <a:cs typeface="Arial"/>
                </a:rPr>
                <a:t>15</a:t>
              </a:r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2665149" y="3917628"/>
              <a:ext cx="431528" cy="34881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ts val="2003"/>
                </a:lnSpc>
              </a:pPr>
              <a:r>
                <a:rPr lang="en-US" altLang="ja-JP" sz="1733" dirty="0">
                  <a:solidFill>
                    <a:prstClr val="black"/>
                  </a:solidFill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2788639" y="4558005"/>
              <a:ext cx="308098" cy="34881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ts val="2003"/>
                </a:lnSpc>
              </a:pPr>
              <a:r>
                <a:rPr lang="en-US" altLang="ja-JP" sz="1733" dirty="0">
                  <a:solidFill>
                    <a:prstClr val="black"/>
                  </a:solidFill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2788639" y="5198382"/>
              <a:ext cx="308098" cy="34881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ts val="2003"/>
                </a:lnSpc>
              </a:pPr>
              <a:r>
                <a:rPr lang="en-US" altLang="ja-JP" sz="1733">
                  <a:solidFill>
                    <a:prstClr val="black"/>
                  </a:solidFill>
                  <a:latin typeface="Arial"/>
                  <a:cs typeface="Arial"/>
                </a:rPr>
                <a:t>0</a:t>
              </a:r>
              <a:endParaRPr lang="en-US" altLang="ja-JP" sz="1733" dirty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cxnSp>
          <p:nvCxnSpPr>
            <p:cNvPr id="13" name="直線コネクタ 12"/>
            <p:cNvCxnSpPr/>
            <p:nvPr/>
          </p:nvCxnSpPr>
          <p:spPr>
            <a:xfrm>
              <a:off x="3202738" y="2161908"/>
              <a:ext cx="0" cy="32511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 flipH="1">
              <a:off x="3199390" y="5385290"/>
              <a:ext cx="4007458" cy="13035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 flipH="1" flipV="1">
              <a:off x="3071835" y="5401484"/>
              <a:ext cx="273547" cy="592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 flipH="1" flipV="1">
              <a:off x="3062160" y="4761106"/>
              <a:ext cx="145413" cy="2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 flipH="1" flipV="1">
              <a:off x="3055651" y="4101964"/>
              <a:ext cx="145413" cy="2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 flipH="1" flipV="1">
              <a:off x="3069753" y="3480509"/>
              <a:ext cx="145413" cy="2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>
            <a:xfrm flipH="1" flipV="1">
              <a:off x="3066178" y="2821208"/>
              <a:ext cx="145413" cy="2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/>
            <p:nvPr/>
          </p:nvCxnSpPr>
          <p:spPr>
            <a:xfrm flipH="1" flipV="1">
              <a:off x="3069753" y="2161908"/>
              <a:ext cx="145413" cy="2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テキスト ボックス 20"/>
            <p:cNvSpPr txBox="1"/>
            <p:nvPr/>
          </p:nvSpPr>
          <p:spPr>
            <a:xfrm>
              <a:off x="3148513" y="5501150"/>
              <a:ext cx="1495191" cy="759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596"/>
                </a:lnSpc>
              </a:pPr>
              <a:r>
                <a:rPr lang="en-US" sz="2311" dirty="0" smtClean="0">
                  <a:solidFill>
                    <a:prstClr val="black"/>
                  </a:solidFill>
                  <a:latin typeface="Arial"/>
                  <a:cs typeface="Arial"/>
                </a:rPr>
                <a:t>Healthy control</a:t>
              </a:r>
              <a:endParaRPr lang="en-US" sz="2311" dirty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3935308" y="5501150"/>
              <a:ext cx="3739980" cy="759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596"/>
                </a:lnSpc>
              </a:pPr>
              <a:r>
                <a:rPr lang="en-US" altLang="ja-JP" sz="2311" dirty="0">
                  <a:solidFill>
                    <a:prstClr val="black"/>
                  </a:solidFill>
                  <a:latin typeface="Arial"/>
                  <a:cs typeface="Arial"/>
                </a:rPr>
                <a:t>S</a:t>
              </a:r>
              <a:r>
                <a:rPr lang="en-US" altLang="ja-JP" sz="2311" dirty="0" smtClean="0">
                  <a:solidFill>
                    <a:prstClr val="black"/>
                  </a:solidFill>
                  <a:latin typeface="Arial"/>
                  <a:cs typeface="Arial"/>
                </a:rPr>
                <a:t>tage I lung adenocarcinoma</a:t>
              </a:r>
              <a:endParaRPr lang="en-US" altLang="ja-JP" sz="2311" dirty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cxnSp>
          <p:nvCxnSpPr>
            <p:cNvPr id="27" name="直線コネクタ 26"/>
            <p:cNvCxnSpPr/>
            <p:nvPr/>
          </p:nvCxnSpPr>
          <p:spPr>
            <a:xfrm>
              <a:off x="3964092" y="2121244"/>
              <a:ext cx="176408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テキスト ボックス 27"/>
            <p:cNvSpPr txBox="1"/>
            <p:nvPr/>
          </p:nvSpPr>
          <p:spPr>
            <a:xfrm>
              <a:off x="3810396" y="1666099"/>
              <a:ext cx="1955551" cy="40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485"/>
                </a:lnSpc>
              </a:pPr>
              <a:r>
                <a:rPr lang="en-US" altLang="ja-JP" sz="2119" i="1" dirty="0" smtClean="0">
                  <a:solidFill>
                    <a:prstClr val="black"/>
                  </a:solidFill>
                  <a:latin typeface="Arial"/>
                  <a:cs typeface="Arial"/>
                </a:rPr>
                <a:t>P</a:t>
              </a:r>
              <a:r>
                <a:rPr lang="en-US" sz="2119" dirty="0" smtClean="0">
                  <a:solidFill>
                    <a:prstClr val="black"/>
                  </a:solidFill>
                  <a:latin typeface="Arial"/>
                  <a:cs typeface="Arial"/>
                </a:rPr>
                <a:t> &lt; 0.05</a:t>
              </a:r>
              <a:endParaRPr lang="en-US" sz="2119" dirty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2093147" y="1550670"/>
              <a:ext cx="1373985" cy="474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4" dirty="0" smtClean="0">
                  <a:solidFill>
                    <a:prstClr val="black"/>
                  </a:solidFill>
                  <a:latin typeface="Arial"/>
                  <a:cs typeface="Arial"/>
                </a:rPr>
                <a:t> </a:t>
              </a:r>
              <a:r>
                <a:rPr lang="en-US" altLang="ja-JP" sz="2504" dirty="0" err="1" smtClean="0">
                  <a:solidFill>
                    <a:prstClr val="black"/>
                  </a:solidFill>
                  <a:latin typeface="Arial"/>
                  <a:cs typeface="Arial"/>
                </a:rPr>
                <a:t>μg</a:t>
              </a:r>
              <a:r>
                <a:rPr lang="en-US" altLang="ja-JP" sz="2504" dirty="0" smtClean="0">
                  <a:solidFill>
                    <a:prstClr val="black"/>
                  </a:solidFill>
                  <a:latin typeface="Arial"/>
                  <a:cs typeface="Arial"/>
                </a:rPr>
                <a:t>/ml</a:t>
              </a:r>
              <a:endParaRPr lang="en-US" sz="2504" dirty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sp>
          <p:nvSpPr>
            <p:cNvPr id="30" name="正方形/長方形 29"/>
            <p:cNvSpPr/>
            <p:nvPr/>
          </p:nvSpPr>
          <p:spPr>
            <a:xfrm>
              <a:off x="3540088" y="2933022"/>
              <a:ext cx="790440" cy="2456309"/>
            </a:xfrm>
            <a:prstGeom prst="rect">
              <a:avLst/>
            </a:prstGeom>
            <a:solidFill>
              <a:srgbClr val="0432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1" name="正方形/長方形 30"/>
            <p:cNvSpPr/>
            <p:nvPr/>
          </p:nvSpPr>
          <p:spPr>
            <a:xfrm>
              <a:off x="5309900" y="2559399"/>
              <a:ext cx="798420" cy="282431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3116402" y="4774664"/>
              <a:ext cx="1695379" cy="412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485"/>
                </a:lnSpc>
              </a:pPr>
              <a:r>
                <a:rPr lang="en-US" sz="2119" dirty="0">
                  <a:solidFill>
                    <a:prstClr val="white"/>
                  </a:solidFill>
                  <a:latin typeface="Arial"/>
                  <a:cs typeface="Arial"/>
                </a:rPr>
                <a:t>n = </a:t>
              </a:r>
              <a:r>
                <a:rPr lang="en-US" sz="2119" dirty="0" smtClean="0">
                  <a:solidFill>
                    <a:prstClr val="white"/>
                  </a:solidFill>
                  <a:latin typeface="Arial"/>
                  <a:cs typeface="Arial"/>
                </a:rPr>
                <a:t>13</a:t>
              </a:r>
              <a:endParaRPr lang="en-US" sz="2119" dirty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5063097" y="4774664"/>
              <a:ext cx="1335668" cy="40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485"/>
                </a:lnSpc>
              </a:pPr>
              <a:r>
                <a:rPr lang="en-US" sz="2119" dirty="0">
                  <a:solidFill>
                    <a:prstClr val="white"/>
                  </a:solidFill>
                  <a:latin typeface="Arial"/>
                  <a:cs typeface="Arial"/>
                </a:rPr>
                <a:t>n = </a:t>
              </a:r>
              <a:r>
                <a:rPr lang="en-US" sz="2119" dirty="0" smtClean="0">
                  <a:solidFill>
                    <a:prstClr val="white"/>
                  </a:solidFill>
                  <a:latin typeface="Arial"/>
                  <a:cs typeface="Arial"/>
                </a:rPr>
                <a:t>25</a:t>
              </a:r>
              <a:endParaRPr lang="en-US" sz="2119" dirty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</p:grpSp>
      <p:cxnSp>
        <p:nvCxnSpPr>
          <p:cNvPr id="32" name="直線コネクタ 31"/>
          <p:cNvCxnSpPr/>
          <p:nvPr/>
        </p:nvCxnSpPr>
        <p:spPr>
          <a:xfrm>
            <a:off x="5772273" y="2424577"/>
            <a:ext cx="35894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>
            <a:off x="5967054" y="2424577"/>
            <a:ext cx="0" cy="13115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>
            <a:off x="4188573" y="2827371"/>
            <a:ext cx="0" cy="9845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/>
        </p:nvCxnSpPr>
        <p:spPr>
          <a:xfrm>
            <a:off x="4011702" y="2825663"/>
            <a:ext cx="35894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正方形/長方形 35"/>
          <p:cNvSpPr/>
          <p:nvPr/>
        </p:nvSpPr>
        <p:spPr>
          <a:xfrm>
            <a:off x="9669215" y="6403945"/>
            <a:ext cx="5084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ja-JP" altLang="en-US" sz="2000" spc="-100" smtClean="0">
                <a:solidFill>
                  <a:prstClr val="black"/>
                </a:solidFill>
                <a:latin typeface="Arial"/>
                <a:cs typeface="Arial"/>
              </a:rPr>
              <a:t>２２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82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正方形/長方形 26"/>
          <p:cNvSpPr/>
          <p:nvPr/>
        </p:nvSpPr>
        <p:spPr>
          <a:xfrm>
            <a:off x="0" y="-20973"/>
            <a:ext cx="10287000" cy="892552"/>
          </a:xfrm>
          <a:prstGeom prst="rect">
            <a:avLst/>
          </a:prstGeom>
          <a:solidFill>
            <a:srgbClr val="FFCC66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2600" dirty="0">
                <a:solidFill>
                  <a:prstClr val="black"/>
                </a:solidFill>
                <a:latin typeface="Arial"/>
                <a:cs typeface="Arial"/>
              </a:rPr>
              <a:t>Ongoing </a:t>
            </a:r>
            <a:r>
              <a:rPr lang="en-US" altLang="ja-JP" sz="2600" dirty="0" smtClean="0">
                <a:solidFill>
                  <a:prstClr val="black"/>
                </a:solidFill>
                <a:latin typeface="Arial"/>
                <a:cs typeface="Arial"/>
              </a:rPr>
              <a:t>prospective</a:t>
            </a:r>
            <a:r>
              <a:rPr lang="en-US" altLang="ja-JP" sz="2600" dirty="0">
                <a:solidFill>
                  <a:prstClr val="black"/>
                </a:solidFill>
                <a:latin typeface="Arial"/>
                <a:cs typeface="Arial"/>
              </a:rPr>
              <a:t>, </a:t>
            </a:r>
            <a:r>
              <a:rPr lang="en-US" altLang="ja-JP" sz="2600" dirty="0" smtClean="0">
                <a:solidFill>
                  <a:prstClr val="black"/>
                </a:solidFill>
                <a:latin typeface="Arial"/>
                <a:cs typeface="Arial"/>
              </a:rPr>
              <a:t>multicenter studies </a:t>
            </a:r>
            <a:r>
              <a:rPr lang="en-US" altLang="ja-JP" sz="2600" dirty="0">
                <a:solidFill>
                  <a:prstClr val="black"/>
                </a:solidFill>
                <a:latin typeface="Arial"/>
                <a:cs typeface="Arial"/>
              </a:rPr>
              <a:t>to </a:t>
            </a:r>
            <a:r>
              <a:rPr lang="en-US" altLang="ja-JP" sz="2600" dirty="0" smtClean="0">
                <a:solidFill>
                  <a:prstClr val="black"/>
                </a:solidFill>
                <a:latin typeface="Arial"/>
                <a:cs typeface="Arial"/>
              </a:rPr>
              <a:t>validate early diagnostic value </a:t>
            </a:r>
            <a:r>
              <a:rPr lang="en-US" altLang="ja-JP" sz="2600" dirty="0">
                <a:solidFill>
                  <a:prstClr val="black"/>
                </a:solidFill>
                <a:latin typeface="Arial"/>
                <a:cs typeface="Arial"/>
              </a:rPr>
              <a:t>of </a:t>
            </a:r>
            <a:r>
              <a:rPr lang="en-US" altLang="ja-JP" sz="2600" dirty="0" smtClean="0">
                <a:solidFill>
                  <a:prstClr val="black"/>
                </a:solidFill>
                <a:latin typeface="Arial"/>
                <a:cs typeface="Arial"/>
              </a:rPr>
              <a:t>biomarkers </a:t>
            </a:r>
            <a:r>
              <a:rPr lang="en-US" altLang="ja-JP" sz="2600" dirty="0">
                <a:solidFill>
                  <a:prstClr val="black"/>
                </a:solidFill>
                <a:latin typeface="Arial"/>
                <a:cs typeface="Arial"/>
              </a:rPr>
              <a:t>for </a:t>
            </a:r>
            <a:r>
              <a:rPr lang="en-US" altLang="ja-JP" sz="2600" dirty="0" smtClean="0">
                <a:solidFill>
                  <a:prstClr val="black"/>
                </a:solidFill>
                <a:latin typeface="Arial"/>
                <a:cs typeface="Arial"/>
              </a:rPr>
              <a:t>lung cancer and pancreatic cancer</a:t>
            </a:r>
          </a:p>
        </p:txBody>
      </p:sp>
      <p:pic>
        <p:nvPicPr>
          <p:cNvPr id="101" name="図 1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498" y="3989693"/>
            <a:ext cx="2348682" cy="2348682"/>
          </a:xfrm>
          <a:prstGeom prst="rect">
            <a:avLst/>
          </a:prstGeom>
        </p:spPr>
      </p:pic>
      <p:sp>
        <p:nvSpPr>
          <p:cNvPr id="102" name="円/楕円 101"/>
          <p:cNvSpPr/>
          <p:nvPr/>
        </p:nvSpPr>
        <p:spPr>
          <a:xfrm>
            <a:off x="6164927" y="5869794"/>
            <a:ext cx="80787" cy="7181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00">
              <a:solidFill>
                <a:prstClr val="white"/>
              </a:solidFill>
            </a:endParaRPr>
          </a:p>
        </p:txBody>
      </p:sp>
      <p:sp>
        <p:nvSpPr>
          <p:cNvPr id="103" name="円/楕円 102"/>
          <p:cNvSpPr/>
          <p:nvPr/>
        </p:nvSpPr>
        <p:spPr>
          <a:xfrm>
            <a:off x="6742281" y="5830302"/>
            <a:ext cx="88857" cy="78984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00">
              <a:solidFill>
                <a:prstClr val="white"/>
              </a:solidFill>
            </a:endParaRPr>
          </a:p>
        </p:txBody>
      </p:sp>
      <p:sp>
        <p:nvSpPr>
          <p:cNvPr id="104" name="円/楕円 103"/>
          <p:cNvSpPr/>
          <p:nvPr/>
        </p:nvSpPr>
        <p:spPr>
          <a:xfrm>
            <a:off x="7307743" y="5464465"/>
            <a:ext cx="80787" cy="71811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00">
              <a:solidFill>
                <a:prstClr val="white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7317628" y="4914005"/>
            <a:ext cx="30091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altLang="ja-JP" sz="2400" dirty="0">
                <a:solidFill>
                  <a:prstClr val="black"/>
                </a:solidFill>
                <a:latin typeface="ArialMT" charset="0"/>
              </a:rPr>
              <a:t>National Cancer </a:t>
            </a:r>
            <a:endParaRPr lang="en-US" altLang="ja-JP" sz="2400" dirty="0" smtClean="0">
              <a:solidFill>
                <a:prstClr val="black"/>
              </a:solidFill>
              <a:latin typeface="ArialMT" charset="0"/>
            </a:endParaRPr>
          </a:p>
          <a:p>
            <a:pPr>
              <a:lnSpc>
                <a:spcPts val="2400"/>
              </a:lnSpc>
            </a:pPr>
            <a:r>
              <a:rPr lang="en-US" altLang="ja-JP" sz="2400" dirty="0" smtClean="0">
                <a:solidFill>
                  <a:prstClr val="black"/>
                </a:solidFill>
                <a:latin typeface="ArialMT" charset="0"/>
              </a:rPr>
              <a:t>Center Hospital </a:t>
            </a:r>
            <a:r>
              <a:rPr lang="en-US" altLang="ja-JP" sz="2400" dirty="0">
                <a:solidFill>
                  <a:prstClr val="black"/>
                </a:solidFill>
                <a:latin typeface="ArialMT" charset="0"/>
              </a:rPr>
              <a:t>East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  <p:sp>
        <p:nvSpPr>
          <p:cNvPr id="113" name="正方形/長方形 112"/>
          <p:cNvSpPr/>
          <p:nvPr/>
        </p:nvSpPr>
        <p:spPr>
          <a:xfrm>
            <a:off x="4275491" y="5825034"/>
            <a:ext cx="19765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solidFill>
                  <a:prstClr val="black"/>
                </a:solidFill>
                <a:latin typeface="ArialMT" charset="0"/>
              </a:rPr>
              <a:t>Kyushu Univ.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  <p:sp>
        <p:nvSpPr>
          <p:cNvPr id="114" name="正方形/長方形 113"/>
          <p:cNvSpPr/>
          <p:nvPr/>
        </p:nvSpPr>
        <p:spPr>
          <a:xfrm>
            <a:off x="6826874" y="5757141"/>
            <a:ext cx="36258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solidFill>
                  <a:prstClr val="black"/>
                </a:solidFill>
                <a:latin typeface="ArialMT" charset="0"/>
              </a:rPr>
              <a:t>Wakayama Medical Univ.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  <p:sp>
        <p:nvSpPr>
          <p:cNvPr id="117" name="正方形/長方形 116"/>
          <p:cNvSpPr/>
          <p:nvPr/>
        </p:nvSpPr>
        <p:spPr>
          <a:xfrm>
            <a:off x="-70312" y="1411547"/>
            <a:ext cx="7588933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F79646"/>
              </a:buClr>
              <a:buFont typeface="Wingdings" charset="2"/>
              <a:buChar char="l"/>
            </a:pPr>
            <a:r>
              <a:rPr lang="en-US" altLang="ja-JP" sz="2600" spc="-60" dirty="0" smtClean="0">
                <a:solidFill>
                  <a:prstClr val="black"/>
                </a:solidFill>
                <a:latin typeface="Arial"/>
                <a:cs typeface="Arial"/>
              </a:rPr>
              <a:t>Development of ELISA kits for marker protein fragments in early lung adenocarcinoma</a:t>
            </a:r>
          </a:p>
        </p:txBody>
      </p:sp>
      <p:pic>
        <p:nvPicPr>
          <p:cNvPr id="118" name="図 1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6202" y="1325999"/>
            <a:ext cx="2343870" cy="2343870"/>
          </a:xfrm>
          <a:prstGeom prst="rect">
            <a:avLst/>
          </a:prstGeom>
        </p:spPr>
      </p:pic>
      <p:sp>
        <p:nvSpPr>
          <p:cNvPr id="119" name="円/楕円 118"/>
          <p:cNvSpPr/>
          <p:nvPr/>
        </p:nvSpPr>
        <p:spPr>
          <a:xfrm>
            <a:off x="7605227" y="2822837"/>
            <a:ext cx="80787" cy="71811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00">
              <a:solidFill>
                <a:prstClr val="white"/>
              </a:solidFill>
            </a:endParaRPr>
          </a:p>
        </p:txBody>
      </p:sp>
      <p:sp>
        <p:nvSpPr>
          <p:cNvPr id="120" name="円/楕円 119"/>
          <p:cNvSpPr/>
          <p:nvPr/>
        </p:nvSpPr>
        <p:spPr>
          <a:xfrm>
            <a:off x="6548490" y="3433274"/>
            <a:ext cx="80787" cy="71811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00">
              <a:solidFill>
                <a:prstClr val="white"/>
              </a:solidFill>
            </a:endParaRPr>
          </a:p>
        </p:txBody>
      </p:sp>
      <p:sp>
        <p:nvSpPr>
          <p:cNvPr id="121" name="円/楕円 120"/>
          <p:cNvSpPr/>
          <p:nvPr/>
        </p:nvSpPr>
        <p:spPr>
          <a:xfrm flipV="1">
            <a:off x="6824502" y="2938448"/>
            <a:ext cx="80787" cy="76334"/>
          </a:xfrm>
          <a:prstGeom prst="ellipse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00">
              <a:solidFill>
                <a:prstClr val="white"/>
              </a:solidFill>
            </a:endParaRPr>
          </a:p>
        </p:txBody>
      </p:sp>
      <p:sp>
        <p:nvSpPr>
          <p:cNvPr id="122" name="正方形/長方形 121"/>
          <p:cNvSpPr/>
          <p:nvPr/>
        </p:nvSpPr>
        <p:spPr>
          <a:xfrm>
            <a:off x="5128931" y="2706511"/>
            <a:ext cx="17871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solidFill>
                  <a:prstClr val="black"/>
                </a:solidFill>
                <a:latin typeface="ArialMT" charset="0"/>
              </a:rPr>
              <a:t>Tottori Univ.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  <p:sp>
        <p:nvSpPr>
          <p:cNvPr id="123" name="正方形/長方形 122"/>
          <p:cNvSpPr/>
          <p:nvPr/>
        </p:nvSpPr>
        <p:spPr>
          <a:xfrm>
            <a:off x="6030260" y="3514711"/>
            <a:ext cx="21480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solidFill>
                  <a:prstClr val="black"/>
                </a:solidFill>
                <a:latin typeface="ArialMT" charset="0"/>
              </a:rPr>
              <a:t>Miyazaki Univ.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  <p:sp>
        <p:nvSpPr>
          <p:cNvPr id="124" name="円/楕円 123"/>
          <p:cNvSpPr/>
          <p:nvPr/>
        </p:nvSpPr>
        <p:spPr>
          <a:xfrm>
            <a:off x="6927320" y="3223781"/>
            <a:ext cx="88857" cy="78984"/>
          </a:xfrm>
          <a:prstGeom prst="ellipse">
            <a:avLst/>
          </a:prstGeom>
          <a:solidFill>
            <a:srgbClr val="FF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00">
              <a:solidFill>
                <a:prstClr val="white"/>
              </a:solidFill>
            </a:endParaRPr>
          </a:p>
        </p:txBody>
      </p:sp>
      <p:sp>
        <p:nvSpPr>
          <p:cNvPr id="125" name="正方形/長方形 124"/>
          <p:cNvSpPr/>
          <p:nvPr/>
        </p:nvSpPr>
        <p:spPr>
          <a:xfrm>
            <a:off x="6973936" y="3042059"/>
            <a:ext cx="24219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solidFill>
                  <a:prstClr val="black"/>
                </a:solidFill>
                <a:latin typeface="ArialMT" charset="0"/>
              </a:rPr>
              <a:t>Tokushima Univ.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  <p:sp>
        <p:nvSpPr>
          <p:cNvPr id="126" name="正方形/長方形 125"/>
          <p:cNvSpPr/>
          <p:nvPr/>
        </p:nvSpPr>
        <p:spPr>
          <a:xfrm>
            <a:off x="7261531" y="2230563"/>
            <a:ext cx="30091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altLang="ja-JP" sz="2400" dirty="0">
                <a:solidFill>
                  <a:prstClr val="black"/>
                </a:solidFill>
                <a:latin typeface="ArialMT" charset="0"/>
              </a:rPr>
              <a:t>National Cancer </a:t>
            </a:r>
            <a:endParaRPr lang="en-US" altLang="ja-JP" sz="2400" dirty="0" smtClean="0">
              <a:solidFill>
                <a:prstClr val="black"/>
              </a:solidFill>
              <a:latin typeface="ArialMT" charset="0"/>
            </a:endParaRPr>
          </a:p>
          <a:p>
            <a:pPr>
              <a:lnSpc>
                <a:spcPts val="2400"/>
              </a:lnSpc>
            </a:pPr>
            <a:r>
              <a:rPr lang="en-US" altLang="ja-JP" sz="2400" dirty="0" smtClean="0">
                <a:solidFill>
                  <a:prstClr val="black"/>
                </a:solidFill>
                <a:latin typeface="ArialMT" charset="0"/>
              </a:rPr>
              <a:t>Center</a:t>
            </a:r>
            <a:r>
              <a:rPr lang="ja-JP" altLang="en-US" sz="2400" dirty="0">
                <a:solidFill>
                  <a:prstClr val="black"/>
                </a:solidFill>
                <a:latin typeface="ArialMT" charset="0"/>
              </a:rPr>
              <a:t> </a:t>
            </a:r>
            <a:r>
              <a:rPr lang="en-US" altLang="ja-JP" sz="2400" dirty="0" smtClean="0">
                <a:solidFill>
                  <a:prstClr val="black"/>
                </a:solidFill>
                <a:latin typeface="ArialMT" charset="0"/>
              </a:rPr>
              <a:t>Hospital </a:t>
            </a:r>
            <a:r>
              <a:rPr lang="en-US" altLang="ja-JP" sz="2400" dirty="0">
                <a:solidFill>
                  <a:prstClr val="black"/>
                </a:solidFill>
                <a:latin typeface="ArialMT" charset="0"/>
              </a:rPr>
              <a:t>East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  <p:sp>
        <p:nvSpPr>
          <p:cNvPr id="127" name="円/楕円 126"/>
          <p:cNvSpPr/>
          <p:nvPr/>
        </p:nvSpPr>
        <p:spPr>
          <a:xfrm>
            <a:off x="6249520" y="6116345"/>
            <a:ext cx="80787" cy="71811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00">
              <a:solidFill>
                <a:prstClr val="white"/>
              </a:solidFill>
            </a:endParaRPr>
          </a:p>
        </p:txBody>
      </p:sp>
      <p:sp>
        <p:nvSpPr>
          <p:cNvPr id="128" name="正方形/長方形 127"/>
          <p:cNvSpPr/>
          <p:nvPr/>
        </p:nvSpPr>
        <p:spPr>
          <a:xfrm>
            <a:off x="5679172" y="6279206"/>
            <a:ext cx="21480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solidFill>
                  <a:prstClr val="black"/>
                </a:solidFill>
                <a:latin typeface="ArialMT" charset="0"/>
              </a:rPr>
              <a:t>Miyazaki Univ.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-70312" y="3038538"/>
            <a:ext cx="6162954" cy="2615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79646"/>
              </a:buClr>
              <a:buFont typeface="Wingdings" charset="2"/>
              <a:buChar char="l"/>
            </a:pPr>
            <a:r>
              <a:rPr lang="en-US" altLang="ja-JP" sz="2600" spc="-60" dirty="0" smtClean="0">
                <a:solidFill>
                  <a:prstClr val="black"/>
                </a:solidFill>
                <a:latin typeface="Arial"/>
                <a:cs typeface="Arial"/>
              </a:rPr>
              <a:t> Prospective</a:t>
            </a:r>
            <a:r>
              <a:rPr lang="en-US" altLang="ja-JP" sz="2600" spc="-60" dirty="0">
                <a:solidFill>
                  <a:prstClr val="black"/>
                </a:solidFill>
                <a:latin typeface="Arial"/>
                <a:cs typeface="Arial"/>
              </a:rPr>
              <a:t>, multicenter validation </a:t>
            </a:r>
            <a:r>
              <a:rPr lang="en-US" altLang="ja-JP" sz="2600" spc="-60" dirty="0" smtClean="0">
                <a:solidFill>
                  <a:prstClr val="black"/>
                </a:solidFill>
                <a:latin typeface="Arial"/>
                <a:cs typeface="Arial"/>
              </a:rPr>
              <a:t>  </a:t>
            </a:r>
          </a:p>
          <a:p>
            <a:r>
              <a:rPr lang="en-US" altLang="ja-JP" sz="2600" spc="-6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altLang="ja-JP" sz="2600" spc="-60" dirty="0" smtClean="0">
                <a:solidFill>
                  <a:prstClr val="black"/>
                </a:solidFill>
                <a:latin typeface="Arial"/>
                <a:cs typeface="Arial"/>
              </a:rPr>
              <a:t>  study </a:t>
            </a:r>
            <a:r>
              <a:rPr lang="en-US" altLang="ja-JP" sz="2600" spc="-60" dirty="0">
                <a:solidFill>
                  <a:prstClr val="black"/>
                </a:solidFill>
                <a:latin typeface="Arial"/>
                <a:cs typeface="Arial"/>
              </a:rPr>
              <a:t>of </a:t>
            </a:r>
            <a:r>
              <a:rPr lang="en-US" altLang="ja-JP" sz="2600" spc="-60" dirty="0" smtClean="0">
                <a:solidFill>
                  <a:prstClr val="black"/>
                </a:solidFill>
                <a:latin typeface="Arial"/>
                <a:cs typeface="Arial"/>
              </a:rPr>
              <a:t>biomarkers </a:t>
            </a:r>
            <a:r>
              <a:rPr lang="en-US" altLang="ja-JP" sz="2600" spc="-60" dirty="0">
                <a:solidFill>
                  <a:prstClr val="black"/>
                </a:solidFill>
                <a:latin typeface="Arial"/>
                <a:cs typeface="Arial"/>
              </a:rPr>
              <a:t>for detection of </a:t>
            </a:r>
            <a:r>
              <a:rPr lang="en-US" altLang="ja-JP" sz="2600" spc="-60" dirty="0" smtClean="0">
                <a:solidFill>
                  <a:prstClr val="black"/>
                </a:solidFill>
                <a:latin typeface="Arial"/>
                <a:cs typeface="Arial"/>
              </a:rPr>
              <a:t>  </a:t>
            </a:r>
          </a:p>
          <a:p>
            <a:pPr>
              <a:lnSpc>
                <a:spcPct val="150000"/>
              </a:lnSpc>
            </a:pPr>
            <a:r>
              <a:rPr lang="en-US" altLang="ja-JP" sz="2600" spc="-6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altLang="ja-JP" sz="2600" spc="-60" dirty="0" smtClean="0">
                <a:solidFill>
                  <a:prstClr val="black"/>
                </a:solidFill>
                <a:latin typeface="Arial"/>
                <a:cs typeface="Arial"/>
              </a:rPr>
              <a:t>  </a:t>
            </a:r>
            <a:r>
              <a:rPr lang="ja-JP" altLang="en-US" sz="2600" spc="-60" dirty="0" smtClean="0">
                <a:solidFill>
                  <a:prstClr val="black"/>
                </a:solidFill>
                <a:latin typeface="Arial"/>
                <a:cs typeface="Arial"/>
              </a:rPr>
              <a:t>①</a:t>
            </a:r>
            <a:r>
              <a:rPr lang="en-US" altLang="ja-JP" sz="2600" spc="-60" dirty="0" smtClean="0">
                <a:solidFill>
                  <a:prstClr val="black"/>
                </a:solidFill>
                <a:latin typeface="Arial"/>
                <a:cs typeface="Arial"/>
              </a:rPr>
              <a:t> stage </a:t>
            </a:r>
            <a:r>
              <a:rPr lang="en-US" altLang="ja-JP" sz="2600" spc="-60" dirty="0">
                <a:solidFill>
                  <a:prstClr val="black"/>
                </a:solidFill>
                <a:latin typeface="Arial"/>
                <a:cs typeface="Arial"/>
              </a:rPr>
              <a:t>I lung </a:t>
            </a:r>
            <a:r>
              <a:rPr lang="en-US" altLang="ja-JP" sz="2600" spc="-60" dirty="0" smtClean="0">
                <a:solidFill>
                  <a:prstClr val="black"/>
                </a:solidFill>
                <a:latin typeface="Arial"/>
                <a:cs typeface="Arial"/>
              </a:rPr>
              <a:t>adenocarcinoma</a:t>
            </a:r>
            <a:endParaRPr lang="en-US" altLang="ja-JP" sz="2600" spc="-60" dirty="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 altLang="ja-JP" sz="2600" spc="-60" dirty="0">
                <a:solidFill>
                  <a:prstClr val="black"/>
                </a:solidFill>
                <a:latin typeface="Arial"/>
                <a:cs typeface="Arial"/>
              </a:rPr>
              <a:t>   </a:t>
            </a:r>
            <a:r>
              <a:rPr lang="ja-JP" altLang="en-US" sz="2600" spc="-60" dirty="0" smtClean="0">
                <a:solidFill>
                  <a:prstClr val="black"/>
                </a:solidFill>
                <a:latin typeface="Arial"/>
                <a:cs typeface="Arial"/>
              </a:rPr>
              <a:t>②</a:t>
            </a:r>
            <a:r>
              <a:rPr lang="en-US" altLang="ja-JP" sz="2600" spc="-60" dirty="0" smtClean="0">
                <a:solidFill>
                  <a:prstClr val="black"/>
                </a:solidFill>
                <a:latin typeface="Arial"/>
                <a:cs typeface="Arial"/>
              </a:rPr>
              <a:t> stage </a:t>
            </a:r>
            <a:r>
              <a:rPr lang="en-US" altLang="ja-JP" sz="2600" spc="-60" dirty="0">
                <a:solidFill>
                  <a:prstClr val="black"/>
                </a:solidFill>
                <a:latin typeface="Arial"/>
                <a:cs typeface="Arial"/>
              </a:rPr>
              <a:t>I lung </a:t>
            </a:r>
            <a:r>
              <a:rPr lang="en-US" altLang="ja-JP" sz="2600" spc="-60" dirty="0" smtClean="0">
                <a:solidFill>
                  <a:prstClr val="black"/>
                </a:solidFill>
                <a:latin typeface="Arial"/>
                <a:cs typeface="Arial"/>
              </a:rPr>
              <a:t>squamous </a:t>
            </a:r>
            <a:r>
              <a:rPr lang="en-US" altLang="ja-JP" sz="2600" spc="-60" dirty="0">
                <a:solidFill>
                  <a:prstClr val="black"/>
                </a:solidFill>
                <a:latin typeface="Arial"/>
                <a:cs typeface="Arial"/>
              </a:rPr>
              <a:t>cell </a:t>
            </a:r>
            <a:r>
              <a:rPr lang="en-US" altLang="ja-JP" sz="2600" spc="-60" dirty="0" smtClean="0">
                <a:solidFill>
                  <a:prstClr val="black"/>
                </a:solidFill>
                <a:latin typeface="Arial"/>
                <a:cs typeface="Arial"/>
              </a:rPr>
              <a:t>carcinoma</a:t>
            </a:r>
          </a:p>
          <a:p>
            <a:pPr>
              <a:lnSpc>
                <a:spcPct val="150000"/>
              </a:lnSpc>
            </a:pPr>
            <a:r>
              <a:rPr lang="en-US" altLang="ja-JP" sz="2600" spc="-60" dirty="0" smtClean="0">
                <a:solidFill>
                  <a:prstClr val="black"/>
                </a:solidFill>
                <a:latin typeface="Arial"/>
                <a:cs typeface="Arial"/>
              </a:rPr>
              <a:t>   </a:t>
            </a:r>
            <a:r>
              <a:rPr lang="ja-JP" altLang="en-US" sz="2600" spc="-60" dirty="0" smtClean="0">
                <a:solidFill>
                  <a:prstClr val="black"/>
                </a:solidFill>
                <a:latin typeface="Arial"/>
                <a:cs typeface="Arial"/>
              </a:rPr>
              <a:t>③</a:t>
            </a:r>
            <a:r>
              <a:rPr lang="en-US" altLang="ja-JP" sz="2600" spc="-6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altLang="ja-JP" sz="2600" spc="-60" dirty="0" err="1">
                <a:solidFill>
                  <a:prstClr val="black"/>
                </a:solidFill>
                <a:latin typeface="Arial"/>
                <a:cs typeface="Arial"/>
              </a:rPr>
              <a:t>resectable</a:t>
            </a:r>
            <a:r>
              <a:rPr lang="en-US" altLang="ja-JP" sz="2600" spc="-60" dirty="0">
                <a:solidFill>
                  <a:prstClr val="black"/>
                </a:solidFill>
                <a:latin typeface="Arial"/>
                <a:cs typeface="Arial"/>
              </a:rPr>
              <a:t> pancreatic cancer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515442" y="1131081"/>
            <a:ext cx="66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646869" y="1102988"/>
            <a:ext cx="2212443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ja-JP" sz="28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Lung cancer</a:t>
            </a:r>
            <a:endParaRPr lang="ja-JP" altLang="en-US" sz="28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009417" y="4169797"/>
            <a:ext cx="3063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Pancreatic cancer</a:t>
            </a:r>
            <a:endParaRPr lang="ja-JP" altLang="en-US" sz="28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6678231" y="1170321"/>
            <a:ext cx="2181081" cy="415631"/>
          </a:xfrm>
          <a:prstGeom prst="rect">
            <a:avLst/>
          </a:prstGeom>
          <a:noFill/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6061621" y="4240584"/>
            <a:ext cx="3053958" cy="363490"/>
          </a:xfrm>
          <a:prstGeom prst="rect">
            <a:avLst/>
          </a:prstGeom>
          <a:noFill/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5425281" y="2436168"/>
            <a:ext cx="18385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ja-JP" sz="2400" dirty="0" smtClean="0">
                <a:solidFill>
                  <a:prstClr val="black"/>
                </a:solidFill>
                <a:latin typeface="ArialMT" charset="0"/>
              </a:rPr>
              <a:t>Osaka </a:t>
            </a:r>
            <a:r>
              <a:rPr lang="en-US" altLang="ja-JP" sz="2400" dirty="0">
                <a:solidFill>
                  <a:prstClr val="black"/>
                </a:solidFill>
                <a:latin typeface="ArialMT" charset="0"/>
              </a:rPr>
              <a:t>Univ.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  <p:sp>
        <p:nvSpPr>
          <p:cNvPr id="30" name="円/楕円 29"/>
          <p:cNvSpPr/>
          <p:nvPr/>
        </p:nvSpPr>
        <p:spPr>
          <a:xfrm>
            <a:off x="6957973" y="3031243"/>
            <a:ext cx="127165" cy="71811"/>
          </a:xfrm>
          <a:prstGeom prst="ellipse">
            <a:avLst/>
          </a:prstGeom>
          <a:solidFill>
            <a:srgbClr val="FF66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00">
              <a:solidFill>
                <a:prstClr val="white"/>
              </a:solidFill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9796215" y="6403945"/>
            <a:ext cx="5084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ja-JP" altLang="en-US" sz="2000" spc="-100" dirty="0" smtClean="0">
                <a:solidFill>
                  <a:prstClr val="black"/>
                </a:solidFill>
                <a:latin typeface="Arial"/>
                <a:cs typeface="Arial"/>
              </a:rPr>
              <a:t>２３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79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-721634" y="-97403"/>
            <a:ext cx="11705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 smtClean="0">
                <a:latin typeface="Arial"/>
                <a:cs typeface="Arial"/>
              </a:rPr>
              <a:t>Summary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169" name="正方形/長方形 168"/>
          <p:cNvSpPr/>
          <p:nvPr/>
        </p:nvSpPr>
        <p:spPr>
          <a:xfrm>
            <a:off x="464628" y="6115672"/>
            <a:ext cx="11229532" cy="73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ja-JP" sz="2400" spc="-60" dirty="0" smtClean="0">
                <a:latin typeface="Arial"/>
                <a:cs typeface="Arial"/>
              </a:rPr>
              <a:t>Cancer cells express larger amounts of several proteins and cleave their</a:t>
            </a:r>
          </a:p>
          <a:p>
            <a:pPr>
              <a:lnSpc>
                <a:spcPts val="2500"/>
              </a:lnSpc>
            </a:pPr>
            <a:r>
              <a:rPr lang="en-US" altLang="ja-JP" sz="2400" spc="-60" dirty="0" smtClean="0">
                <a:latin typeface="Arial"/>
                <a:cs typeface="Arial"/>
              </a:rPr>
              <a:t>fragments which are excreted in the urine.</a:t>
            </a:r>
            <a:endParaRPr lang="ja-JP" altLang="en-US" sz="2400" spc="-60" dirty="0">
              <a:latin typeface="Arial"/>
              <a:cs typeface="Arial"/>
            </a:endParaRPr>
          </a:p>
        </p:txBody>
      </p:sp>
      <p:grpSp>
        <p:nvGrpSpPr>
          <p:cNvPr id="6" name="図形グループ 5"/>
          <p:cNvGrpSpPr/>
          <p:nvPr/>
        </p:nvGrpSpPr>
        <p:grpSpPr>
          <a:xfrm>
            <a:off x="567383" y="326474"/>
            <a:ext cx="10251820" cy="2795593"/>
            <a:chOff x="159078" y="88413"/>
            <a:chExt cx="10251820" cy="2795593"/>
          </a:xfrm>
        </p:grpSpPr>
        <p:sp>
          <p:nvSpPr>
            <p:cNvPr id="133" name="テキスト ボックス 132"/>
            <p:cNvSpPr txBox="1"/>
            <p:nvPr/>
          </p:nvSpPr>
          <p:spPr>
            <a:xfrm>
              <a:off x="537850" y="88413"/>
              <a:ext cx="940358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ja-JP" sz="2200" dirty="0" smtClean="0">
                  <a:latin typeface="Arial"/>
                  <a:cs typeface="Arial"/>
                </a:rPr>
                <a:t>W</a:t>
              </a:r>
              <a:r>
                <a:rPr lang="en-US" altLang="ja-JP" sz="2200" dirty="0" smtClean="0">
                  <a:latin typeface="Arial"/>
                  <a:cs typeface="Arial"/>
                </a:rPr>
                <a:t>e</a:t>
              </a:r>
              <a:r>
                <a:rPr lang="ja-JP" altLang="en-US" sz="2200" dirty="0" smtClean="0">
                  <a:latin typeface="Arial"/>
                  <a:cs typeface="Arial"/>
                </a:rPr>
                <a:t> </a:t>
              </a:r>
              <a:r>
                <a:rPr lang="en-US" altLang="ja-JP" sz="2200" dirty="0" smtClean="0">
                  <a:latin typeface="Arial"/>
                  <a:cs typeface="Arial"/>
                </a:rPr>
                <a:t>established the comprehensive analysis method of </a:t>
              </a:r>
              <a:r>
                <a:rPr lang="en-US" altLang="ja-JP" sz="2200" dirty="0" err="1" smtClean="0">
                  <a:latin typeface="Arial"/>
                  <a:cs typeface="Arial"/>
                </a:rPr>
                <a:t>iTRAQ</a:t>
              </a:r>
              <a:r>
                <a:rPr lang="en-US" altLang="ja-JP" sz="2200" dirty="0" smtClean="0">
                  <a:latin typeface="Arial"/>
                  <a:cs typeface="Arial"/>
                </a:rPr>
                <a:t>-based and MRM-based quantifications of cancer-derived protein fragments excreted into the urine.</a:t>
              </a:r>
              <a:endParaRPr lang="en-US" altLang="ja-JP" sz="2200" dirty="0">
                <a:latin typeface="Arial"/>
                <a:cs typeface="Arial"/>
              </a:endParaRPr>
            </a:p>
          </p:txBody>
        </p:sp>
        <p:sp>
          <p:nvSpPr>
            <p:cNvPr id="134" name="円/楕円 133"/>
            <p:cNvSpPr/>
            <p:nvPr/>
          </p:nvSpPr>
          <p:spPr>
            <a:xfrm>
              <a:off x="159078" y="182708"/>
              <a:ext cx="276841" cy="246081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5" name="テキスト ボックス 134"/>
            <p:cNvSpPr txBox="1"/>
            <p:nvPr/>
          </p:nvSpPr>
          <p:spPr>
            <a:xfrm>
              <a:off x="537847" y="1219488"/>
              <a:ext cx="905658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200" dirty="0" smtClean="0">
                  <a:latin typeface="Arial"/>
                  <a:cs typeface="Arial"/>
                </a:rPr>
                <a:t>We identified novel diagnostic </a:t>
              </a:r>
              <a:r>
                <a:rPr lang="en-US" altLang="ja-JP" sz="2200" dirty="0" smtClean="0">
                  <a:latin typeface="Arial"/>
                  <a:cs typeface="Arial"/>
                </a:rPr>
                <a:t>biomarker candidates </a:t>
              </a:r>
              <a:r>
                <a:rPr lang="en-US" altLang="ja-JP" sz="2200" dirty="0" smtClean="0">
                  <a:latin typeface="Arial"/>
                  <a:cs typeface="Arial"/>
                </a:rPr>
                <a:t>for stage I lung </a:t>
              </a:r>
            </a:p>
            <a:p>
              <a:r>
                <a:rPr lang="en-US" altLang="ja-JP" sz="2200" dirty="0" smtClean="0">
                  <a:latin typeface="Arial"/>
                  <a:cs typeface="Arial"/>
                </a:rPr>
                <a:t>adenocarcinoma, pancreatic </a:t>
              </a:r>
              <a:r>
                <a:rPr lang="en-US" altLang="ja-JP" sz="2200" dirty="0">
                  <a:latin typeface="Arial"/>
                  <a:cs typeface="Arial"/>
                </a:rPr>
                <a:t>cancer, and several types of solid cancer.</a:t>
              </a:r>
              <a:endParaRPr lang="ja-JP" altLang="en-US" sz="2200" dirty="0">
                <a:latin typeface="Arial"/>
                <a:cs typeface="Arial"/>
              </a:endParaRPr>
            </a:p>
            <a:p>
              <a:endParaRPr lang="en-US" altLang="ja-JP" sz="2200" dirty="0">
                <a:latin typeface="Arial"/>
                <a:cs typeface="Arial"/>
              </a:endParaRPr>
            </a:p>
          </p:txBody>
        </p:sp>
        <p:sp>
          <p:nvSpPr>
            <p:cNvPr id="136" name="円/楕円 135"/>
            <p:cNvSpPr/>
            <p:nvPr/>
          </p:nvSpPr>
          <p:spPr>
            <a:xfrm>
              <a:off x="159078" y="1341098"/>
              <a:ext cx="276841" cy="246081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8" name="正方形/長方形 137"/>
            <p:cNvSpPr/>
            <p:nvPr/>
          </p:nvSpPr>
          <p:spPr>
            <a:xfrm>
              <a:off x="537850" y="1814347"/>
              <a:ext cx="9249594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ja-JP" altLang="en-US" sz="2200" dirty="0">
                <a:latin typeface="Arial"/>
                <a:cs typeface="Arial"/>
              </a:endParaRPr>
            </a:p>
          </p:txBody>
        </p:sp>
        <p:sp>
          <p:nvSpPr>
            <p:cNvPr id="139" name="円/楕円 138"/>
            <p:cNvSpPr/>
            <p:nvPr/>
          </p:nvSpPr>
          <p:spPr>
            <a:xfrm>
              <a:off x="159078" y="2236831"/>
              <a:ext cx="276841" cy="246081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0" name="正方形/長方形 139"/>
            <p:cNvSpPr/>
            <p:nvPr/>
          </p:nvSpPr>
          <p:spPr>
            <a:xfrm>
              <a:off x="537850" y="2114565"/>
              <a:ext cx="9873048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200" dirty="0" smtClean="0">
                  <a:latin typeface="Arial"/>
                  <a:cs typeface="Arial"/>
                </a:rPr>
                <a:t>Prospective</a:t>
              </a:r>
              <a:r>
                <a:rPr lang="en-US" altLang="ja-JP" sz="2200" dirty="0">
                  <a:latin typeface="Arial"/>
                  <a:cs typeface="Arial"/>
                </a:rPr>
                <a:t>, multicenter </a:t>
              </a:r>
              <a:r>
                <a:rPr lang="en-US" altLang="ja-JP" sz="2200" dirty="0" smtClean="0">
                  <a:latin typeface="Arial"/>
                  <a:cs typeface="Arial"/>
                </a:rPr>
                <a:t>studies are </a:t>
              </a:r>
              <a:r>
                <a:rPr lang="en-US" altLang="ja-JP" sz="2200" dirty="0">
                  <a:latin typeface="Arial"/>
                  <a:cs typeface="Arial"/>
                </a:rPr>
                <a:t>now in progress to validate </a:t>
              </a:r>
              <a:r>
                <a:rPr lang="en-US" altLang="ja-JP" sz="2200" dirty="0" smtClean="0">
                  <a:latin typeface="Arial"/>
                  <a:cs typeface="Arial"/>
                </a:rPr>
                <a:t>the</a:t>
              </a:r>
            </a:p>
            <a:p>
              <a:r>
                <a:rPr lang="en-US" altLang="ja-JP" sz="2200" dirty="0">
                  <a:latin typeface="Arial"/>
                  <a:cs typeface="Arial"/>
                </a:rPr>
                <a:t>n</a:t>
              </a:r>
              <a:r>
                <a:rPr lang="en-US" altLang="ja-JP" sz="2200" dirty="0" smtClean="0">
                  <a:latin typeface="Arial"/>
                  <a:cs typeface="Arial"/>
                </a:rPr>
                <a:t>ovel biomarkers identified in lung cancer and pancreatic cancer</a:t>
              </a:r>
              <a:r>
                <a:rPr lang="en-US" altLang="ja-JP" sz="2200" dirty="0">
                  <a:latin typeface="Arial"/>
                  <a:cs typeface="Arial"/>
                </a:rPr>
                <a:t>.</a:t>
              </a:r>
              <a:endParaRPr lang="ja-JP" altLang="en-US" sz="2200" dirty="0">
                <a:latin typeface="Arial"/>
                <a:cs typeface="Arial"/>
              </a:endParaRPr>
            </a:p>
          </p:txBody>
        </p:sp>
      </p:grpSp>
      <p:pic>
        <p:nvPicPr>
          <p:cNvPr id="103" name="図 1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761" y="4679347"/>
            <a:ext cx="714555" cy="737370"/>
          </a:xfrm>
          <a:prstGeom prst="rect">
            <a:avLst/>
          </a:prstGeom>
        </p:spPr>
      </p:pic>
      <p:pic>
        <p:nvPicPr>
          <p:cNvPr id="104" name="図 1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313" y="4696400"/>
            <a:ext cx="714555" cy="737370"/>
          </a:xfrm>
          <a:prstGeom prst="rect">
            <a:avLst/>
          </a:prstGeom>
        </p:spPr>
      </p:pic>
      <p:pic>
        <p:nvPicPr>
          <p:cNvPr id="105" name="図 1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9175" y="4749716"/>
            <a:ext cx="714555" cy="737370"/>
          </a:xfrm>
          <a:prstGeom prst="rect">
            <a:avLst/>
          </a:prstGeom>
        </p:spPr>
      </p:pic>
      <p:pic>
        <p:nvPicPr>
          <p:cNvPr id="106" name="図 10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7140" y="4749716"/>
            <a:ext cx="714555" cy="737370"/>
          </a:xfrm>
          <a:prstGeom prst="rect">
            <a:avLst/>
          </a:prstGeom>
        </p:spPr>
      </p:pic>
      <p:cxnSp>
        <p:nvCxnSpPr>
          <p:cNvPr id="107" name="直線コネクタ 106"/>
          <p:cNvCxnSpPr/>
          <p:nvPr/>
        </p:nvCxnSpPr>
        <p:spPr>
          <a:xfrm flipV="1">
            <a:off x="417622" y="5149958"/>
            <a:ext cx="468170" cy="5584"/>
          </a:xfrm>
          <a:prstGeom prst="line">
            <a:avLst/>
          </a:prstGeom>
          <a:ln w="3810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直線コネクタ 107"/>
          <p:cNvCxnSpPr/>
          <p:nvPr/>
        </p:nvCxnSpPr>
        <p:spPr>
          <a:xfrm>
            <a:off x="1221748" y="5149958"/>
            <a:ext cx="263123" cy="0"/>
          </a:xfrm>
          <a:prstGeom prst="line">
            <a:avLst/>
          </a:prstGeom>
          <a:ln w="3810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直線コネクタ 108"/>
          <p:cNvCxnSpPr/>
          <p:nvPr/>
        </p:nvCxnSpPr>
        <p:spPr>
          <a:xfrm>
            <a:off x="1777188" y="5149959"/>
            <a:ext cx="1819455" cy="14984"/>
          </a:xfrm>
          <a:prstGeom prst="line">
            <a:avLst/>
          </a:prstGeom>
          <a:ln w="3810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直線コネクタ 109"/>
          <p:cNvCxnSpPr/>
          <p:nvPr/>
        </p:nvCxnSpPr>
        <p:spPr>
          <a:xfrm>
            <a:off x="4877614" y="5171509"/>
            <a:ext cx="263123" cy="0"/>
          </a:xfrm>
          <a:prstGeom prst="line">
            <a:avLst/>
          </a:prstGeom>
          <a:ln w="3810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直線コネクタ 110"/>
          <p:cNvCxnSpPr/>
          <p:nvPr/>
        </p:nvCxnSpPr>
        <p:spPr>
          <a:xfrm>
            <a:off x="5460608" y="5171509"/>
            <a:ext cx="263123" cy="0"/>
          </a:xfrm>
          <a:prstGeom prst="line">
            <a:avLst/>
          </a:prstGeom>
          <a:ln w="3810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直線コネクタ 125"/>
          <p:cNvCxnSpPr/>
          <p:nvPr/>
        </p:nvCxnSpPr>
        <p:spPr>
          <a:xfrm>
            <a:off x="6059621" y="5171509"/>
            <a:ext cx="3246939" cy="0"/>
          </a:xfrm>
          <a:prstGeom prst="line">
            <a:avLst/>
          </a:prstGeom>
          <a:ln w="3810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7" name="正方形/長方形 126"/>
          <p:cNvSpPr/>
          <p:nvPr/>
        </p:nvSpPr>
        <p:spPr>
          <a:xfrm>
            <a:off x="2031189" y="3377890"/>
            <a:ext cx="1524301" cy="40011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FFFFFF"/>
                </a:solidFill>
                <a:latin typeface="Arial"/>
                <a:cs typeface="Arial"/>
              </a:rPr>
              <a:t>Normal Cell</a:t>
            </a:r>
            <a:endParaRPr lang="ja-JP" altLang="en-US" sz="2000" dirty="0">
              <a:solidFill>
                <a:srgbClr val="FFFFFF"/>
              </a:solidFill>
            </a:endParaRPr>
          </a:p>
        </p:txBody>
      </p:sp>
      <p:sp>
        <p:nvSpPr>
          <p:cNvPr id="128" name="正方形/長方形 127"/>
          <p:cNvSpPr/>
          <p:nvPr/>
        </p:nvSpPr>
        <p:spPr>
          <a:xfrm>
            <a:off x="7070817" y="3377890"/>
            <a:ext cx="1524551" cy="4001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chemeClr val="bg1"/>
                </a:solidFill>
                <a:latin typeface="Arial"/>
                <a:cs typeface="Arial"/>
              </a:rPr>
              <a:t>Cancer Cell</a:t>
            </a:r>
            <a:endParaRPr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129" name="正方形/長方形 128"/>
          <p:cNvSpPr/>
          <p:nvPr/>
        </p:nvSpPr>
        <p:spPr>
          <a:xfrm>
            <a:off x="1913847" y="4198490"/>
            <a:ext cx="3698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latin typeface="Arial"/>
                <a:cs typeface="Arial"/>
              </a:rPr>
              <a:t>N</a:t>
            </a:r>
            <a:endParaRPr lang="ja-JP" altLang="en-US" sz="2000" dirty="0">
              <a:latin typeface="Arial"/>
              <a:cs typeface="Arial"/>
            </a:endParaRPr>
          </a:p>
        </p:txBody>
      </p:sp>
      <p:sp>
        <p:nvSpPr>
          <p:cNvPr id="130" name="正方形/長方形 129"/>
          <p:cNvSpPr/>
          <p:nvPr/>
        </p:nvSpPr>
        <p:spPr>
          <a:xfrm>
            <a:off x="1913847" y="5764348"/>
            <a:ext cx="3698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>
                <a:latin typeface="Arial"/>
                <a:cs typeface="Arial"/>
              </a:rPr>
              <a:t>C</a:t>
            </a:r>
            <a:endParaRPr lang="ja-JP" altLang="en-US" sz="2000" dirty="0">
              <a:latin typeface="Arial"/>
              <a:cs typeface="Arial"/>
            </a:endParaRPr>
          </a:p>
        </p:txBody>
      </p:sp>
      <p:grpSp>
        <p:nvGrpSpPr>
          <p:cNvPr id="209" name="図形グループ 208"/>
          <p:cNvGrpSpPr/>
          <p:nvPr/>
        </p:nvGrpSpPr>
        <p:grpSpPr>
          <a:xfrm>
            <a:off x="2234341" y="4269815"/>
            <a:ext cx="228692" cy="1663190"/>
            <a:chOff x="2240258" y="4612274"/>
            <a:chExt cx="228692" cy="1663190"/>
          </a:xfrm>
        </p:grpSpPr>
        <p:sp>
          <p:nvSpPr>
            <p:cNvPr id="219" name="正方形/長方形 218"/>
            <p:cNvSpPr/>
            <p:nvPr/>
          </p:nvSpPr>
          <p:spPr>
            <a:xfrm>
              <a:off x="2240258" y="5435676"/>
              <a:ext cx="228692" cy="839788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6600"/>
                </a:solidFill>
              </a:endParaRPr>
            </a:p>
          </p:txBody>
        </p:sp>
        <p:cxnSp>
          <p:nvCxnSpPr>
            <p:cNvPr id="220" name="直線コネクタ 219"/>
            <p:cNvCxnSpPr/>
            <p:nvPr/>
          </p:nvCxnSpPr>
          <p:spPr>
            <a:xfrm>
              <a:off x="2242478" y="5414125"/>
              <a:ext cx="226472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1" name="正方形/長方形 220"/>
            <p:cNvSpPr/>
            <p:nvPr/>
          </p:nvSpPr>
          <p:spPr>
            <a:xfrm>
              <a:off x="2240258" y="4903046"/>
              <a:ext cx="228692" cy="49840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6600"/>
                </a:solidFill>
              </a:endParaRPr>
            </a:p>
          </p:txBody>
        </p:sp>
        <p:sp>
          <p:nvSpPr>
            <p:cNvPr id="222" name="正方形/長方形 221"/>
            <p:cNvSpPr/>
            <p:nvPr/>
          </p:nvSpPr>
          <p:spPr>
            <a:xfrm>
              <a:off x="2240258" y="4612274"/>
              <a:ext cx="228692" cy="29442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6600"/>
                </a:solidFill>
              </a:endParaRPr>
            </a:p>
          </p:txBody>
        </p:sp>
        <p:cxnSp>
          <p:nvCxnSpPr>
            <p:cNvPr id="223" name="直線コネクタ 222"/>
            <p:cNvCxnSpPr/>
            <p:nvPr/>
          </p:nvCxnSpPr>
          <p:spPr>
            <a:xfrm flipV="1">
              <a:off x="2242478" y="4903046"/>
              <a:ext cx="226472" cy="3648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0" name="図形グループ 209"/>
          <p:cNvGrpSpPr/>
          <p:nvPr/>
        </p:nvGrpSpPr>
        <p:grpSpPr>
          <a:xfrm>
            <a:off x="2526961" y="4030951"/>
            <a:ext cx="228692" cy="1902054"/>
            <a:chOff x="2553153" y="4251490"/>
            <a:chExt cx="228692" cy="1902054"/>
          </a:xfrm>
        </p:grpSpPr>
        <p:sp>
          <p:nvSpPr>
            <p:cNvPr id="216" name="正方形/長方形 215"/>
            <p:cNvSpPr/>
            <p:nvPr/>
          </p:nvSpPr>
          <p:spPr>
            <a:xfrm>
              <a:off x="2553153" y="5313756"/>
              <a:ext cx="228692" cy="839788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6600"/>
                </a:solidFill>
              </a:endParaRPr>
            </a:p>
          </p:txBody>
        </p:sp>
        <p:sp>
          <p:nvSpPr>
            <p:cNvPr id="217" name="正方形/長方形 216"/>
            <p:cNvSpPr/>
            <p:nvPr/>
          </p:nvSpPr>
          <p:spPr>
            <a:xfrm>
              <a:off x="2553153" y="4251490"/>
              <a:ext cx="228692" cy="29442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rgbClr val="FF6600"/>
                </a:solidFill>
              </a:endParaRPr>
            </a:p>
          </p:txBody>
        </p:sp>
        <p:sp>
          <p:nvSpPr>
            <p:cNvPr id="218" name="正方形/長方形 217"/>
            <p:cNvSpPr/>
            <p:nvPr/>
          </p:nvSpPr>
          <p:spPr>
            <a:xfrm>
              <a:off x="2553153" y="4714435"/>
              <a:ext cx="228692" cy="49840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6600"/>
                </a:solidFill>
              </a:endParaRPr>
            </a:p>
          </p:txBody>
        </p:sp>
      </p:grpSp>
      <p:sp>
        <p:nvSpPr>
          <p:cNvPr id="132" name="正方形/長方形 131"/>
          <p:cNvSpPr/>
          <p:nvPr/>
        </p:nvSpPr>
        <p:spPr>
          <a:xfrm>
            <a:off x="6280993" y="4167715"/>
            <a:ext cx="3833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/>
              <a:t>N</a:t>
            </a:r>
            <a:endParaRPr lang="ja-JP" altLang="en-US" sz="2400" dirty="0"/>
          </a:p>
        </p:txBody>
      </p:sp>
      <p:sp>
        <p:nvSpPr>
          <p:cNvPr id="141" name="正方形/長方形 140"/>
          <p:cNvSpPr/>
          <p:nvPr/>
        </p:nvSpPr>
        <p:spPr>
          <a:xfrm>
            <a:off x="6280993" y="5764348"/>
            <a:ext cx="3698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>
                <a:latin typeface="Arial"/>
                <a:cs typeface="Arial"/>
              </a:rPr>
              <a:t>C</a:t>
            </a:r>
            <a:endParaRPr lang="ja-JP" altLang="en-US" sz="2000" dirty="0">
              <a:latin typeface="Arial"/>
              <a:cs typeface="Arial"/>
            </a:endParaRPr>
          </a:p>
        </p:txBody>
      </p:sp>
      <p:sp>
        <p:nvSpPr>
          <p:cNvPr id="143" name="正方形/長方形 142"/>
          <p:cNvSpPr/>
          <p:nvPr/>
        </p:nvSpPr>
        <p:spPr>
          <a:xfrm>
            <a:off x="4158555" y="3429739"/>
            <a:ext cx="2294744" cy="4001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ja-JP" sz="2000" dirty="0">
                <a:latin typeface="Arial"/>
                <a:cs typeface="Arial"/>
              </a:rPr>
              <a:t>e</a:t>
            </a:r>
            <a:r>
              <a:rPr lang="en-US" altLang="ja-JP" sz="2000" dirty="0" smtClean="0">
                <a:latin typeface="Arial"/>
                <a:cs typeface="Arial"/>
              </a:rPr>
              <a:t>xcreted into urine</a:t>
            </a:r>
            <a:endParaRPr lang="ja-JP" altLang="en-US" sz="2000" dirty="0"/>
          </a:p>
        </p:txBody>
      </p:sp>
      <p:cxnSp>
        <p:nvCxnSpPr>
          <p:cNvPr id="145" name="直線矢印コネクタ 144"/>
          <p:cNvCxnSpPr/>
          <p:nvPr/>
        </p:nvCxnSpPr>
        <p:spPr>
          <a:xfrm flipH="1" flipV="1">
            <a:off x="5637140" y="3829851"/>
            <a:ext cx="1253837" cy="27836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1" name="図形グループ 150"/>
          <p:cNvGrpSpPr/>
          <p:nvPr/>
        </p:nvGrpSpPr>
        <p:grpSpPr>
          <a:xfrm>
            <a:off x="6628416" y="4282561"/>
            <a:ext cx="228693" cy="1663190"/>
            <a:chOff x="6641273" y="4612274"/>
            <a:chExt cx="228693" cy="1663190"/>
          </a:xfrm>
        </p:grpSpPr>
        <p:sp>
          <p:nvSpPr>
            <p:cNvPr id="198" name="正方形/長方形 197"/>
            <p:cNvSpPr/>
            <p:nvPr/>
          </p:nvSpPr>
          <p:spPr>
            <a:xfrm>
              <a:off x="6641273" y="5435676"/>
              <a:ext cx="228692" cy="839788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6600"/>
                </a:solidFill>
              </a:endParaRPr>
            </a:p>
          </p:txBody>
        </p:sp>
        <p:cxnSp>
          <p:nvCxnSpPr>
            <p:cNvPr id="199" name="直線コネクタ 198"/>
            <p:cNvCxnSpPr/>
            <p:nvPr/>
          </p:nvCxnSpPr>
          <p:spPr>
            <a:xfrm>
              <a:off x="6643494" y="5414125"/>
              <a:ext cx="226472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0" name="正方形/長方形 199"/>
            <p:cNvSpPr/>
            <p:nvPr/>
          </p:nvSpPr>
          <p:spPr>
            <a:xfrm>
              <a:off x="6641273" y="4903046"/>
              <a:ext cx="228692" cy="49840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6600"/>
                </a:solidFill>
              </a:endParaRPr>
            </a:p>
          </p:txBody>
        </p:sp>
        <p:sp>
          <p:nvSpPr>
            <p:cNvPr id="201" name="正方形/長方形 200"/>
            <p:cNvSpPr/>
            <p:nvPr/>
          </p:nvSpPr>
          <p:spPr>
            <a:xfrm>
              <a:off x="6641273" y="4612274"/>
              <a:ext cx="228692" cy="29442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6600"/>
                </a:solidFill>
              </a:endParaRPr>
            </a:p>
          </p:txBody>
        </p:sp>
        <p:cxnSp>
          <p:nvCxnSpPr>
            <p:cNvPr id="202" name="直線コネクタ 201"/>
            <p:cNvCxnSpPr/>
            <p:nvPr/>
          </p:nvCxnSpPr>
          <p:spPr>
            <a:xfrm flipV="1">
              <a:off x="6643494" y="4903046"/>
              <a:ext cx="226472" cy="3648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8" name="図形グループ 157"/>
          <p:cNvGrpSpPr/>
          <p:nvPr/>
        </p:nvGrpSpPr>
        <p:grpSpPr>
          <a:xfrm>
            <a:off x="6935335" y="4043697"/>
            <a:ext cx="228692" cy="1902054"/>
            <a:chOff x="1940974" y="4251490"/>
            <a:chExt cx="228692" cy="1902054"/>
          </a:xfrm>
        </p:grpSpPr>
        <p:sp>
          <p:nvSpPr>
            <p:cNvPr id="159" name="正方形/長方形 158"/>
            <p:cNvSpPr/>
            <p:nvPr/>
          </p:nvSpPr>
          <p:spPr>
            <a:xfrm>
              <a:off x="1940974" y="5313756"/>
              <a:ext cx="228692" cy="839788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6600"/>
                </a:solidFill>
              </a:endParaRPr>
            </a:p>
          </p:txBody>
        </p:sp>
        <p:sp>
          <p:nvSpPr>
            <p:cNvPr id="162" name="正方形/長方形 161"/>
            <p:cNvSpPr/>
            <p:nvPr/>
          </p:nvSpPr>
          <p:spPr>
            <a:xfrm>
              <a:off x="1940974" y="4251490"/>
              <a:ext cx="228692" cy="29442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rgbClr val="FF6600"/>
                </a:solidFill>
              </a:endParaRPr>
            </a:p>
          </p:txBody>
        </p:sp>
        <p:sp>
          <p:nvSpPr>
            <p:cNvPr id="163" name="正方形/長方形 162"/>
            <p:cNvSpPr/>
            <p:nvPr/>
          </p:nvSpPr>
          <p:spPr>
            <a:xfrm>
              <a:off x="1940974" y="4714435"/>
              <a:ext cx="228692" cy="49840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6600"/>
                </a:solidFill>
              </a:endParaRPr>
            </a:p>
          </p:txBody>
        </p:sp>
      </p:grpSp>
      <p:grpSp>
        <p:nvGrpSpPr>
          <p:cNvPr id="99" name="図形グループ 98"/>
          <p:cNvGrpSpPr/>
          <p:nvPr/>
        </p:nvGrpSpPr>
        <p:grpSpPr>
          <a:xfrm>
            <a:off x="2826947" y="4259586"/>
            <a:ext cx="232544" cy="1663190"/>
            <a:chOff x="2192084" y="4500583"/>
            <a:chExt cx="232544" cy="1663190"/>
          </a:xfrm>
        </p:grpSpPr>
        <p:sp>
          <p:nvSpPr>
            <p:cNvPr id="100" name="正方形/長方形 99"/>
            <p:cNvSpPr/>
            <p:nvPr/>
          </p:nvSpPr>
          <p:spPr>
            <a:xfrm>
              <a:off x="2195936" y="5323985"/>
              <a:ext cx="228692" cy="839788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6600"/>
                </a:solidFill>
              </a:endParaRPr>
            </a:p>
          </p:txBody>
        </p:sp>
        <p:cxnSp>
          <p:nvCxnSpPr>
            <p:cNvPr id="102" name="直線コネクタ 101"/>
            <p:cNvCxnSpPr/>
            <p:nvPr/>
          </p:nvCxnSpPr>
          <p:spPr>
            <a:xfrm>
              <a:off x="2192084" y="5302434"/>
              <a:ext cx="226472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正方形/長方形 111"/>
            <p:cNvSpPr/>
            <p:nvPr/>
          </p:nvSpPr>
          <p:spPr>
            <a:xfrm>
              <a:off x="2195936" y="4799388"/>
              <a:ext cx="228692" cy="409091"/>
            </a:xfrm>
            <a:prstGeom prst="rect">
              <a:avLst/>
            </a:prstGeom>
            <a:solidFill>
              <a:srgbClr val="FFFF00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6600"/>
                </a:solidFill>
              </a:endParaRPr>
            </a:p>
          </p:txBody>
        </p:sp>
        <p:sp>
          <p:nvSpPr>
            <p:cNvPr id="113" name="正方形/長方形 112"/>
            <p:cNvSpPr/>
            <p:nvPr/>
          </p:nvSpPr>
          <p:spPr>
            <a:xfrm>
              <a:off x="2195936" y="4500583"/>
              <a:ext cx="228692" cy="29442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6600"/>
                </a:solidFill>
              </a:endParaRPr>
            </a:p>
          </p:txBody>
        </p:sp>
        <p:cxnSp>
          <p:nvCxnSpPr>
            <p:cNvPr id="114" name="直線コネクタ 113"/>
            <p:cNvCxnSpPr/>
            <p:nvPr/>
          </p:nvCxnSpPr>
          <p:spPr>
            <a:xfrm flipV="1">
              <a:off x="2192084" y="4791355"/>
              <a:ext cx="226472" cy="3648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正方形/長方形 115"/>
            <p:cNvSpPr/>
            <p:nvPr/>
          </p:nvSpPr>
          <p:spPr>
            <a:xfrm>
              <a:off x="2195936" y="5230704"/>
              <a:ext cx="228692" cy="8837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6600"/>
                </a:solidFill>
              </a:endParaRPr>
            </a:p>
          </p:txBody>
        </p:sp>
      </p:grpSp>
      <p:grpSp>
        <p:nvGrpSpPr>
          <p:cNvPr id="117" name="図形グループ 116"/>
          <p:cNvGrpSpPr/>
          <p:nvPr/>
        </p:nvGrpSpPr>
        <p:grpSpPr>
          <a:xfrm>
            <a:off x="3131578" y="3967548"/>
            <a:ext cx="228692" cy="1965459"/>
            <a:chOff x="3675745" y="4188085"/>
            <a:chExt cx="228692" cy="1965459"/>
          </a:xfrm>
        </p:grpSpPr>
        <p:sp>
          <p:nvSpPr>
            <p:cNvPr id="118" name="正方形/長方形 117"/>
            <p:cNvSpPr/>
            <p:nvPr/>
          </p:nvSpPr>
          <p:spPr>
            <a:xfrm>
              <a:off x="3675745" y="5125903"/>
              <a:ext cx="228692" cy="8837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6600"/>
                </a:solidFill>
              </a:endParaRPr>
            </a:p>
          </p:txBody>
        </p:sp>
        <p:sp>
          <p:nvSpPr>
            <p:cNvPr id="119" name="正方形/長方形 118"/>
            <p:cNvSpPr/>
            <p:nvPr/>
          </p:nvSpPr>
          <p:spPr>
            <a:xfrm>
              <a:off x="3675745" y="4581575"/>
              <a:ext cx="228692" cy="409091"/>
            </a:xfrm>
            <a:prstGeom prst="rect">
              <a:avLst/>
            </a:prstGeom>
            <a:solidFill>
              <a:srgbClr val="FFFF00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6600"/>
                </a:solidFill>
              </a:endParaRPr>
            </a:p>
          </p:txBody>
        </p:sp>
        <p:sp>
          <p:nvSpPr>
            <p:cNvPr id="120" name="正方形/長方形 119"/>
            <p:cNvSpPr/>
            <p:nvPr/>
          </p:nvSpPr>
          <p:spPr>
            <a:xfrm>
              <a:off x="3675745" y="4188085"/>
              <a:ext cx="228692" cy="29442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6600"/>
                </a:solidFill>
              </a:endParaRPr>
            </a:p>
          </p:txBody>
        </p:sp>
        <p:sp>
          <p:nvSpPr>
            <p:cNvPr id="121" name="正方形/長方形 120"/>
            <p:cNvSpPr/>
            <p:nvPr/>
          </p:nvSpPr>
          <p:spPr>
            <a:xfrm>
              <a:off x="3675745" y="5313756"/>
              <a:ext cx="228692" cy="839788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6600"/>
                </a:solidFill>
              </a:endParaRPr>
            </a:p>
          </p:txBody>
        </p:sp>
      </p:grpSp>
      <p:grpSp>
        <p:nvGrpSpPr>
          <p:cNvPr id="5" name="図形グループ 4"/>
          <p:cNvGrpSpPr/>
          <p:nvPr/>
        </p:nvGrpSpPr>
        <p:grpSpPr>
          <a:xfrm>
            <a:off x="8088467" y="3980841"/>
            <a:ext cx="228692" cy="1965459"/>
            <a:chOff x="8121719" y="4488839"/>
            <a:chExt cx="228692" cy="1965459"/>
          </a:xfrm>
        </p:grpSpPr>
        <p:sp>
          <p:nvSpPr>
            <p:cNvPr id="205" name="正方形/長方形 204"/>
            <p:cNvSpPr/>
            <p:nvPr/>
          </p:nvSpPr>
          <p:spPr>
            <a:xfrm>
              <a:off x="8121719" y="5431297"/>
              <a:ext cx="228692" cy="8837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kern="1200">
                <a:solidFill>
                  <a:srgbClr val="FF6600"/>
                </a:solidFill>
              </a:endParaRPr>
            </a:p>
          </p:txBody>
        </p:sp>
        <p:sp>
          <p:nvSpPr>
            <p:cNvPr id="206" name="正方形/長方形 205"/>
            <p:cNvSpPr/>
            <p:nvPr/>
          </p:nvSpPr>
          <p:spPr>
            <a:xfrm>
              <a:off x="8121719" y="4902649"/>
              <a:ext cx="228692" cy="409091"/>
            </a:xfrm>
            <a:prstGeom prst="rect">
              <a:avLst/>
            </a:prstGeom>
            <a:solidFill>
              <a:srgbClr val="FFFF00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kern="1200">
                <a:solidFill>
                  <a:srgbClr val="FF6600"/>
                </a:solidFill>
              </a:endParaRPr>
            </a:p>
          </p:txBody>
        </p:sp>
        <p:sp>
          <p:nvSpPr>
            <p:cNvPr id="207" name="正方形/長方形 206"/>
            <p:cNvSpPr/>
            <p:nvPr/>
          </p:nvSpPr>
          <p:spPr>
            <a:xfrm>
              <a:off x="8121719" y="4488839"/>
              <a:ext cx="228692" cy="29442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kern="1200">
                <a:solidFill>
                  <a:srgbClr val="FF6600"/>
                </a:solidFill>
              </a:endParaRPr>
            </a:p>
          </p:txBody>
        </p:sp>
        <p:sp>
          <p:nvSpPr>
            <p:cNvPr id="228" name="正方形/長方形 227"/>
            <p:cNvSpPr/>
            <p:nvPr/>
          </p:nvSpPr>
          <p:spPr>
            <a:xfrm>
              <a:off x="8121719" y="5614510"/>
              <a:ext cx="228692" cy="839788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kern="1200">
                <a:solidFill>
                  <a:srgbClr val="FF6600"/>
                </a:solidFill>
              </a:endParaRPr>
            </a:p>
          </p:txBody>
        </p:sp>
      </p:grpSp>
      <p:grpSp>
        <p:nvGrpSpPr>
          <p:cNvPr id="3" name="図形グループ 2"/>
          <p:cNvGrpSpPr/>
          <p:nvPr/>
        </p:nvGrpSpPr>
        <p:grpSpPr>
          <a:xfrm>
            <a:off x="8395386" y="3980841"/>
            <a:ext cx="228692" cy="1965459"/>
            <a:chOff x="8428944" y="4488839"/>
            <a:chExt cx="228692" cy="1965459"/>
          </a:xfrm>
        </p:grpSpPr>
        <p:sp>
          <p:nvSpPr>
            <p:cNvPr id="184" name="正方形/長方形 183"/>
            <p:cNvSpPr/>
            <p:nvPr/>
          </p:nvSpPr>
          <p:spPr>
            <a:xfrm>
              <a:off x="8428944" y="5431297"/>
              <a:ext cx="228692" cy="8837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kern="1200">
                <a:solidFill>
                  <a:srgbClr val="FF6600"/>
                </a:solidFill>
              </a:endParaRPr>
            </a:p>
          </p:txBody>
        </p:sp>
        <p:sp>
          <p:nvSpPr>
            <p:cNvPr id="192" name="正方形/長方形 191"/>
            <p:cNvSpPr/>
            <p:nvPr/>
          </p:nvSpPr>
          <p:spPr>
            <a:xfrm>
              <a:off x="8428944" y="4902649"/>
              <a:ext cx="228692" cy="409091"/>
            </a:xfrm>
            <a:prstGeom prst="rect">
              <a:avLst/>
            </a:prstGeom>
            <a:solidFill>
              <a:srgbClr val="FFFF00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kern="1200">
                <a:solidFill>
                  <a:srgbClr val="FF6600"/>
                </a:solidFill>
              </a:endParaRPr>
            </a:p>
          </p:txBody>
        </p:sp>
        <p:sp>
          <p:nvSpPr>
            <p:cNvPr id="203" name="正方形/長方形 202"/>
            <p:cNvSpPr/>
            <p:nvPr/>
          </p:nvSpPr>
          <p:spPr>
            <a:xfrm>
              <a:off x="8428944" y="4488839"/>
              <a:ext cx="228692" cy="29442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kern="1200">
                <a:solidFill>
                  <a:srgbClr val="FF6600"/>
                </a:solidFill>
              </a:endParaRPr>
            </a:p>
          </p:txBody>
        </p:sp>
        <p:sp>
          <p:nvSpPr>
            <p:cNvPr id="204" name="正方形/長方形 203"/>
            <p:cNvSpPr/>
            <p:nvPr/>
          </p:nvSpPr>
          <p:spPr>
            <a:xfrm>
              <a:off x="8428944" y="5614510"/>
              <a:ext cx="228692" cy="839788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kern="1200">
                <a:solidFill>
                  <a:srgbClr val="FF6600"/>
                </a:solidFill>
              </a:endParaRPr>
            </a:p>
          </p:txBody>
        </p:sp>
      </p:grpSp>
      <p:grpSp>
        <p:nvGrpSpPr>
          <p:cNvPr id="2" name="図形グループ 1"/>
          <p:cNvGrpSpPr/>
          <p:nvPr/>
        </p:nvGrpSpPr>
        <p:grpSpPr>
          <a:xfrm>
            <a:off x="8702302" y="3980841"/>
            <a:ext cx="228692" cy="1965459"/>
            <a:chOff x="8736170" y="4488839"/>
            <a:chExt cx="228692" cy="1965459"/>
          </a:xfrm>
        </p:grpSpPr>
        <p:sp>
          <p:nvSpPr>
            <p:cNvPr id="176" name="正方形/長方形 175"/>
            <p:cNvSpPr/>
            <p:nvPr/>
          </p:nvSpPr>
          <p:spPr>
            <a:xfrm>
              <a:off x="8736170" y="5431297"/>
              <a:ext cx="228692" cy="8837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kern="1200">
                <a:solidFill>
                  <a:srgbClr val="FF6600"/>
                </a:solidFill>
              </a:endParaRPr>
            </a:p>
          </p:txBody>
        </p:sp>
        <p:sp>
          <p:nvSpPr>
            <p:cNvPr id="177" name="正方形/長方形 176"/>
            <p:cNvSpPr/>
            <p:nvPr/>
          </p:nvSpPr>
          <p:spPr>
            <a:xfrm>
              <a:off x="8736170" y="4902649"/>
              <a:ext cx="228692" cy="409091"/>
            </a:xfrm>
            <a:prstGeom prst="rect">
              <a:avLst/>
            </a:prstGeom>
            <a:solidFill>
              <a:srgbClr val="FFFF00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kern="1200">
                <a:solidFill>
                  <a:srgbClr val="FF6600"/>
                </a:solidFill>
              </a:endParaRPr>
            </a:p>
          </p:txBody>
        </p:sp>
        <p:sp>
          <p:nvSpPr>
            <p:cNvPr id="178" name="正方形/長方形 177"/>
            <p:cNvSpPr/>
            <p:nvPr/>
          </p:nvSpPr>
          <p:spPr>
            <a:xfrm>
              <a:off x="8736170" y="4488839"/>
              <a:ext cx="228692" cy="29442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kern="1200">
                <a:solidFill>
                  <a:srgbClr val="FF6600"/>
                </a:solidFill>
              </a:endParaRPr>
            </a:p>
          </p:txBody>
        </p:sp>
        <p:sp>
          <p:nvSpPr>
            <p:cNvPr id="181" name="正方形/長方形 180"/>
            <p:cNvSpPr/>
            <p:nvPr/>
          </p:nvSpPr>
          <p:spPr>
            <a:xfrm>
              <a:off x="8736170" y="5614510"/>
              <a:ext cx="228692" cy="839788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kern="1200">
                <a:solidFill>
                  <a:srgbClr val="FF6600"/>
                </a:solidFill>
              </a:endParaRPr>
            </a:p>
          </p:txBody>
        </p:sp>
      </p:grpSp>
      <p:cxnSp>
        <p:nvCxnSpPr>
          <p:cNvPr id="167" name="直線コネクタ 166"/>
          <p:cNvCxnSpPr/>
          <p:nvPr/>
        </p:nvCxnSpPr>
        <p:spPr>
          <a:xfrm>
            <a:off x="7298431" y="5084959"/>
            <a:ext cx="201308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図形グループ 8"/>
          <p:cNvGrpSpPr/>
          <p:nvPr/>
        </p:nvGrpSpPr>
        <p:grpSpPr>
          <a:xfrm>
            <a:off x="7242255" y="4272948"/>
            <a:ext cx="203844" cy="1673350"/>
            <a:chOff x="7296881" y="4780948"/>
            <a:chExt cx="203844" cy="1673350"/>
          </a:xfrm>
        </p:grpSpPr>
        <p:sp>
          <p:nvSpPr>
            <p:cNvPr id="166" name="正方形/長方形 165"/>
            <p:cNvSpPr/>
            <p:nvPr/>
          </p:nvSpPr>
          <p:spPr>
            <a:xfrm>
              <a:off x="7297443" y="5614510"/>
              <a:ext cx="203282" cy="839788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kern="1200">
                <a:solidFill>
                  <a:srgbClr val="FF6600"/>
                </a:solidFill>
              </a:endParaRPr>
            </a:p>
          </p:txBody>
        </p:sp>
        <p:sp>
          <p:nvSpPr>
            <p:cNvPr id="168" name="正方形/長方形 167"/>
            <p:cNvSpPr/>
            <p:nvPr/>
          </p:nvSpPr>
          <p:spPr>
            <a:xfrm>
              <a:off x="7296881" y="5082483"/>
              <a:ext cx="203282" cy="409091"/>
            </a:xfrm>
            <a:prstGeom prst="rect">
              <a:avLst/>
            </a:prstGeom>
            <a:solidFill>
              <a:srgbClr val="FFFF00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kern="1200">
                <a:solidFill>
                  <a:srgbClr val="FF6600"/>
                </a:solidFill>
              </a:endParaRPr>
            </a:p>
          </p:txBody>
        </p:sp>
        <p:sp>
          <p:nvSpPr>
            <p:cNvPr id="170" name="正方形/長方形 169"/>
            <p:cNvSpPr/>
            <p:nvPr/>
          </p:nvSpPr>
          <p:spPr>
            <a:xfrm>
              <a:off x="7297443" y="4780948"/>
              <a:ext cx="203282" cy="29442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kern="1200">
                <a:solidFill>
                  <a:srgbClr val="FF6600"/>
                </a:solidFill>
              </a:endParaRPr>
            </a:p>
          </p:txBody>
        </p:sp>
        <p:cxnSp>
          <p:nvCxnSpPr>
            <p:cNvPr id="171" name="直線コネクタ 170"/>
            <p:cNvCxnSpPr/>
            <p:nvPr/>
          </p:nvCxnSpPr>
          <p:spPr>
            <a:xfrm flipV="1">
              <a:off x="7298430" y="5081880"/>
              <a:ext cx="201308" cy="3648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正方形/長方形 172"/>
            <p:cNvSpPr/>
            <p:nvPr/>
          </p:nvSpPr>
          <p:spPr>
            <a:xfrm>
              <a:off x="7297443" y="5512179"/>
              <a:ext cx="203282" cy="8837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kern="1200">
                <a:solidFill>
                  <a:srgbClr val="FF6600"/>
                </a:solidFill>
              </a:endParaRPr>
            </a:p>
          </p:txBody>
        </p:sp>
      </p:grpSp>
      <p:grpSp>
        <p:nvGrpSpPr>
          <p:cNvPr id="8" name="図形グループ 7"/>
          <p:cNvGrpSpPr/>
          <p:nvPr/>
        </p:nvGrpSpPr>
        <p:grpSpPr>
          <a:xfrm>
            <a:off x="7524326" y="4272948"/>
            <a:ext cx="203844" cy="1673350"/>
            <a:chOff x="7578697" y="4780948"/>
            <a:chExt cx="203844" cy="1673350"/>
          </a:xfrm>
        </p:grpSpPr>
        <p:sp>
          <p:nvSpPr>
            <p:cNvPr id="160" name="正方形/長方形 159"/>
            <p:cNvSpPr/>
            <p:nvPr/>
          </p:nvSpPr>
          <p:spPr>
            <a:xfrm>
              <a:off x="7579259" y="5614510"/>
              <a:ext cx="203282" cy="839788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kern="1200">
                <a:solidFill>
                  <a:srgbClr val="FF6600"/>
                </a:solidFill>
              </a:endParaRPr>
            </a:p>
          </p:txBody>
        </p:sp>
        <p:sp>
          <p:nvSpPr>
            <p:cNvPr id="164" name="正方形/長方形 163"/>
            <p:cNvSpPr/>
            <p:nvPr/>
          </p:nvSpPr>
          <p:spPr>
            <a:xfrm>
              <a:off x="7579259" y="4780948"/>
              <a:ext cx="203282" cy="29442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kern="1200">
                <a:solidFill>
                  <a:srgbClr val="FF6600"/>
                </a:solidFill>
              </a:endParaRPr>
            </a:p>
          </p:txBody>
        </p:sp>
        <p:sp>
          <p:nvSpPr>
            <p:cNvPr id="165" name="正方形/長方形 164"/>
            <p:cNvSpPr/>
            <p:nvPr/>
          </p:nvSpPr>
          <p:spPr>
            <a:xfrm>
              <a:off x="7579259" y="5512179"/>
              <a:ext cx="203282" cy="8837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kern="1200">
                <a:solidFill>
                  <a:srgbClr val="FF6600"/>
                </a:solidFill>
              </a:endParaRPr>
            </a:p>
          </p:txBody>
        </p:sp>
        <p:sp>
          <p:nvSpPr>
            <p:cNvPr id="161" name="正方形/長方形 160"/>
            <p:cNvSpPr/>
            <p:nvPr/>
          </p:nvSpPr>
          <p:spPr>
            <a:xfrm>
              <a:off x="7578697" y="5082483"/>
              <a:ext cx="203282" cy="409091"/>
            </a:xfrm>
            <a:prstGeom prst="rect">
              <a:avLst/>
            </a:prstGeom>
            <a:solidFill>
              <a:srgbClr val="FFFF00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kern="1200">
                <a:solidFill>
                  <a:srgbClr val="FF6600"/>
                </a:solidFill>
              </a:endParaRPr>
            </a:p>
          </p:txBody>
        </p:sp>
      </p:grpSp>
      <p:grpSp>
        <p:nvGrpSpPr>
          <p:cNvPr id="7" name="図形グループ 6"/>
          <p:cNvGrpSpPr/>
          <p:nvPr/>
        </p:nvGrpSpPr>
        <p:grpSpPr>
          <a:xfrm>
            <a:off x="7806397" y="4272948"/>
            <a:ext cx="203844" cy="1673350"/>
            <a:chOff x="7860513" y="4780948"/>
            <a:chExt cx="203844" cy="1673350"/>
          </a:xfrm>
        </p:grpSpPr>
        <p:sp>
          <p:nvSpPr>
            <p:cNvPr id="147" name="正方形/長方形 146"/>
            <p:cNvSpPr/>
            <p:nvPr/>
          </p:nvSpPr>
          <p:spPr>
            <a:xfrm>
              <a:off x="7861075" y="5614510"/>
              <a:ext cx="203282" cy="839788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kern="1200">
                <a:solidFill>
                  <a:srgbClr val="FF6600"/>
                </a:solidFill>
              </a:endParaRPr>
            </a:p>
          </p:txBody>
        </p:sp>
        <p:sp>
          <p:nvSpPr>
            <p:cNvPr id="156" name="正方形/長方形 155"/>
            <p:cNvSpPr/>
            <p:nvPr/>
          </p:nvSpPr>
          <p:spPr>
            <a:xfrm>
              <a:off x="7861075" y="4780948"/>
              <a:ext cx="203282" cy="29442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kern="1200">
                <a:solidFill>
                  <a:srgbClr val="FF6600"/>
                </a:solidFill>
              </a:endParaRPr>
            </a:p>
          </p:txBody>
        </p:sp>
        <p:sp>
          <p:nvSpPr>
            <p:cNvPr id="157" name="正方形/長方形 156"/>
            <p:cNvSpPr/>
            <p:nvPr/>
          </p:nvSpPr>
          <p:spPr>
            <a:xfrm>
              <a:off x="7861075" y="5512179"/>
              <a:ext cx="203282" cy="8837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kern="1200">
                <a:solidFill>
                  <a:srgbClr val="FF6600"/>
                </a:solidFill>
              </a:endParaRPr>
            </a:p>
          </p:txBody>
        </p:sp>
        <p:sp>
          <p:nvSpPr>
            <p:cNvPr id="150" name="正方形/長方形 149"/>
            <p:cNvSpPr/>
            <p:nvPr/>
          </p:nvSpPr>
          <p:spPr>
            <a:xfrm>
              <a:off x="7860513" y="5082483"/>
              <a:ext cx="203282" cy="409091"/>
            </a:xfrm>
            <a:prstGeom prst="rect">
              <a:avLst/>
            </a:prstGeom>
            <a:solidFill>
              <a:srgbClr val="FFFF00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kern="1200">
                <a:solidFill>
                  <a:srgbClr val="FF6600"/>
                </a:solidFill>
              </a:endParaRPr>
            </a:p>
          </p:txBody>
        </p:sp>
      </p:grpSp>
      <p:cxnSp>
        <p:nvCxnSpPr>
          <p:cNvPr id="229" name="直線矢印コネクタ 228"/>
          <p:cNvCxnSpPr/>
          <p:nvPr/>
        </p:nvCxnSpPr>
        <p:spPr>
          <a:xfrm flipV="1">
            <a:off x="3531635" y="3855486"/>
            <a:ext cx="1253837" cy="27836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1" name="直線矢印コネクタ 230"/>
          <p:cNvCxnSpPr/>
          <p:nvPr/>
        </p:nvCxnSpPr>
        <p:spPr>
          <a:xfrm flipV="1">
            <a:off x="3531636" y="3855484"/>
            <a:ext cx="1477539" cy="74069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直線矢印コネクタ 231"/>
          <p:cNvCxnSpPr/>
          <p:nvPr/>
        </p:nvCxnSpPr>
        <p:spPr>
          <a:xfrm flipH="1" flipV="1">
            <a:off x="6453299" y="3767669"/>
            <a:ext cx="1744775" cy="5702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正方形/長方形 96"/>
          <p:cNvSpPr/>
          <p:nvPr/>
        </p:nvSpPr>
        <p:spPr>
          <a:xfrm>
            <a:off x="9796215" y="6530945"/>
            <a:ext cx="5084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ja-JP" altLang="en-US" sz="2000" spc="-100" smtClean="0">
                <a:solidFill>
                  <a:prstClr val="black"/>
                </a:solidFill>
                <a:latin typeface="Arial"/>
                <a:cs typeface="Arial"/>
              </a:rPr>
              <a:t>２４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15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3445240" y="92964"/>
            <a:ext cx="35404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400" dirty="0" smtClean="0">
                <a:latin typeface="Arial"/>
                <a:cs typeface="Arial"/>
              </a:rPr>
              <a:t>Collaborators</a:t>
            </a:r>
            <a:endParaRPr kumimoji="1" lang="ja-JP" altLang="en-US" sz="4400" dirty="0">
              <a:latin typeface="Arial"/>
              <a:cs typeface="Arial"/>
            </a:endParaRPr>
          </a:p>
        </p:txBody>
      </p:sp>
      <p:grpSp>
        <p:nvGrpSpPr>
          <p:cNvPr id="3" name="図形グループ 2"/>
          <p:cNvGrpSpPr/>
          <p:nvPr/>
        </p:nvGrpSpPr>
        <p:grpSpPr>
          <a:xfrm>
            <a:off x="-117939" y="1383305"/>
            <a:ext cx="10625666" cy="2266518"/>
            <a:chOff x="-117939" y="1281700"/>
            <a:chExt cx="10625666" cy="2266518"/>
          </a:xfrm>
        </p:grpSpPr>
        <p:sp>
          <p:nvSpPr>
            <p:cNvPr id="7" name="テキスト ボックス 6"/>
            <p:cNvSpPr txBox="1"/>
            <p:nvPr/>
          </p:nvSpPr>
          <p:spPr>
            <a:xfrm>
              <a:off x="3471925" y="1855447"/>
              <a:ext cx="3445938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600" dirty="0" smtClean="0">
                  <a:latin typeface="Arial"/>
                  <a:cs typeface="Arial"/>
                </a:rPr>
                <a:t>Nobuhiro Matsumoto</a:t>
              </a:r>
            </a:p>
            <a:p>
              <a:pPr algn="ctr"/>
              <a:r>
                <a:rPr lang="en-US" altLang="ja-JP" sz="2600" dirty="0" smtClean="0">
                  <a:latin typeface="Arial"/>
                  <a:cs typeface="Arial"/>
                </a:rPr>
                <a:t>Yasuji Arimura</a:t>
              </a:r>
              <a:endParaRPr lang="en-US" altLang="ja-JP" sz="2600" dirty="0">
                <a:latin typeface="Arial"/>
                <a:cs typeface="Arial"/>
              </a:endParaRPr>
            </a:p>
            <a:p>
              <a:pPr algn="ctr"/>
              <a:r>
                <a:rPr lang="en-US" altLang="ja-JP" sz="2600" dirty="0" smtClean="0">
                  <a:latin typeface="Arial"/>
                  <a:cs typeface="Arial"/>
                </a:rPr>
                <a:t>Shigehisa Yanagi</a:t>
              </a:r>
              <a:endParaRPr lang="en-US" altLang="ja-JP" sz="2600" dirty="0">
                <a:latin typeface="Arial"/>
                <a:cs typeface="Arial"/>
              </a:endParaRPr>
            </a:p>
            <a:p>
              <a:pPr algn="ctr"/>
              <a:r>
                <a:rPr lang="en-US" altLang="ja-JP" sz="2600" dirty="0" smtClean="0">
                  <a:latin typeface="Arial"/>
                  <a:cs typeface="Arial"/>
                </a:rPr>
                <a:t>Hironobu Tsubouchi</a:t>
              </a:r>
              <a:endParaRPr lang="en-US" altLang="ja-JP" sz="2600" dirty="0">
                <a:latin typeface="Arial"/>
                <a:cs typeface="Arial"/>
              </a:endParaRPr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-117939" y="1281700"/>
              <a:ext cx="1062566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3200" dirty="0" smtClean="0">
                  <a:latin typeface="Arial"/>
                  <a:cs typeface="Arial"/>
                </a:rPr>
                <a:t>University of Miyazaki</a:t>
              </a:r>
            </a:p>
          </p:txBody>
        </p:sp>
      </p:grpSp>
      <p:grpSp>
        <p:nvGrpSpPr>
          <p:cNvPr id="2" name="図形グループ 1"/>
          <p:cNvGrpSpPr/>
          <p:nvPr/>
        </p:nvGrpSpPr>
        <p:grpSpPr>
          <a:xfrm>
            <a:off x="-133106" y="4146427"/>
            <a:ext cx="10656000" cy="2326919"/>
            <a:chOff x="-133106" y="4188761"/>
            <a:chExt cx="10656000" cy="2326919"/>
          </a:xfrm>
        </p:grpSpPr>
        <p:sp>
          <p:nvSpPr>
            <p:cNvPr id="8" name="テキスト ボックス 7"/>
            <p:cNvSpPr txBox="1"/>
            <p:nvPr/>
          </p:nvSpPr>
          <p:spPr>
            <a:xfrm>
              <a:off x="-133106" y="4188761"/>
              <a:ext cx="106560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3000" dirty="0" smtClean="0">
                  <a:latin typeface="Arial"/>
                  <a:cs typeface="Arial"/>
                </a:rPr>
                <a:t>Laboratory </a:t>
              </a:r>
              <a:r>
                <a:rPr lang="en-US" altLang="ja-JP" sz="3000" dirty="0">
                  <a:latin typeface="Arial"/>
                  <a:cs typeface="Arial"/>
                </a:rPr>
                <a:t>of Protein Profiling and Functional Proteomics, </a:t>
              </a:r>
              <a:endParaRPr lang="en-US" altLang="ja-JP" sz="3000" dirty="0" smtClean="0">
                <a:latin typeface="Arial"/>
                <a:cs typeface="Arial"/>
              </a:endParaRPr>
            </a:p>
            <a:p>
              <a:pPr algn="ctr"/>
              <a:r>
                <a:rPr lang="en-US" altLang="ja-JP" sz="3000" dirty="0" smtClean="0">
                  <a:latin typeface="Arial"/>
                  <a:cs typeface="Arial"/>
                </a:rPr>
                <a:t>Institute </a:t>
              </a:r>
              <a:r>
                <a:rPr lang="en-US" altLang="ja-JP" sz="3000" dirty="0">
                  <a:latin typeface="Arial"/>
                  <a:cs typeface="Arial"/>
                </a:rPr>
                <a:t>for Protein Research, Osaka University</a:t>
              </a:r>
              <a:r>
                <a:rPr lang="ja-JP" altLang="ja-JP" sz="3000" dirty="0" smtClean="0">
                  <a:effectLst/>
                  <a:latin typeface="Arial"/>
                  <a:cs typeface="Arial"/>
                </a:rPr>
                <a:t> </a:t>
              </a:r>
              <a:endParaRPr lang="en-US" altLang="ja-JP" sz="3000" dirty="0" smtClean="0">
                <a:latin typeface="Arial"/>
                <a:cs typeface="Arial"/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3721692" y="5223018"/>
              <a:ext cx="2946405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600" dirty="0" smtClean="0">
                  <a:latin typeface="Arial"/>
                  <a:cs typeface="Arial"/>
                </a:rPr>
                <a:t>Toshifumi Takao</a:t>
              </a:r>
              <a:endParaRPr lang="en-US" altLang="ja-JP" sz="2600" dirty="0">
                <a:latin typeface="Arial"/>
                <a:cs typeface="Arial"/>
              </a:endParaRPr>
            </a:p>
            <a:p>
              <a:pPr algn="ctr"/>
              <a:r>
                <a:rPr kumimoji="1" lang="en-US" altLang="ja-JP" sz="2600" dirty="0" smtClean="0">
                  <a:latin typeface="Arial"/>
                  <a:cs typeface="Arial"/>
                </a:rPr>
                <a:t>Nobuaki Okumura</a:t>
              </a:r>
              <a:endParaRPr lang="en-US" altLang="ja-JP" sz="2600" dirty="0">
                <a:latin typeface="Arial"/>
                <a:cs typeface="Arial"/>
              </a:endParaRPr>
            </a:p>
            <a:p>
              <a:pPr algn="ctr"/>
              <a:r>
                <a:rPr lang="en-US" altLang="ja-JP" sz="2600" dirty="0" smtClean="0">
                  <a:latin typeface="Arial"/>
                  <a:cs typeface="Arial"/>
                </a:rPr>
                <a:t>Masafumi Fukuda</a:t>
              </a:r>
              <a:endParaRPr kumimoji="1" lang="ja-JP" altLang="en-US" sz="26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223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642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角丸四角形 10"/>
          <p:cNvSpPr/>
          <p:nvPr/>
        </p:nvSpPr>
        <p:spPr>
          <a:xfrm>
            <a:off x="6125256" y="77120"/>
            <a:ext cx="4101017" cy="6687238"/>
          </a:xfrm>
          <a:prstGeom prst="roundRect">
            <a:avLst>
              <a:gd name="adj" fmla="val 5922"/>
            </a:avLst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110576" y="-43761"/>
            <a:ext cx="3741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dirty="0" smtClean="0">
                <a:latin typeface="Arial"/>
                <a:cs typeface="Arial"/>
              </a:rPr>
              <a:t>Summary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169" name="正方形/長方形 168"/>
          <p:cNvSpPr/>
          <p:nvPr/>
        </p:nvSpPr>
        <p:spPr>
          <a:xfrm>
            <a:off x="28992" y="5918953"/>
            <a:ext cx="600756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en-US" altLang="ja-JP" sz="2000" dirty="0" smtClean="0">
                <a:latin typeface="Arial"/>
                <a:cs typeface="Arial"/>
              </a:rPr>
              <a:t>Cancer cells express larger amounts of several protein fragments compared to normal cells.</a:t>
            </a:r>
            <a:endParaRPr lang="ja-JP" altLang="en-US" sz="2000" dirty="0">
              <a:latin typeface="Arial"/>
              <a:cs typeface="Arial"/>
            </a:endParaRPr>
          </a:p>
        </p:txBody>
      </p:sp>
      <p:sp>
        <p:nvSpPr>
          <p:cNvPr id="133" name="テキスト ボックス 132"/>
          <p:cNvSpPr txBox="1"/>
          <p:nvPr/>
        </p:nvSpPr>
        <p:spPr>
          <a:xfrm>
            <a:off x="202130" y="443178"/>
            <a:ext cx="587643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ja-JP" altLang="ja-JP" dirty="0" smtClean="0">
                <a:latin typeface="Arial"/>
                <a:cs typeface="Arial"/>
              </a:rPr>
              <a:t>W</a:t>
            </a:r>
            <a:r>
              <a:rPr lang="en-US" altLang="ja-JP" dirty="0" smtClean="0">
                <a:latin typeface="Arial"/>
                <a:cs typeface="Arial"/>
              </a:rPr>
              <a:t>e</a:t>
            </a:r>
            <a:r>
              <a:rPr lang="ja-JP" altLang="en-US" dirty="0" smtClean="0">
                <a:latin typeface="Arial"/>
                <a:cs typeface="Arial"/>
              </a:rPr>
              <a:t> </a:t>
            </a:r>
            <a:r>
              <a:rPr lang="en-US" altLang="ja-JP" dirty="0" smtClean="0">
                <a:latin typeface="Arial"/>
                <a:cs typeface="Arial"/>
              </a:rPr>
              <a:t>established the comprehensive analysis method of </a:t>
            </a:r>
            <a:r>
              <a:rPr lang="en-US" altLang="ja-JP" dirty="0" err="1" smtClean="0">
                <a:latin typeface="Arial"/>
                <a:cs typeface="Arial"/>
              </a:rPr>
              <a:t>iTRAQ</a:t>
            </a:r>
            <a:r>
              <a:rPr lang="en-US" altLang="ja-JP" dirty="0" smtClean="0">
                <a:latin typeface="Arial"/>
                <a:cs typeface="Arial"/>
              </a:rPr>
              <a:t>-based and MRM-based quantifications of cancer-derived protein fragments excreted into the urine.</a:t>
            </a:r>
          </a:p>
          <a:p>
            <a:pPr algn="just"/>
            <a:r>
              <a:rPr lang="en-US" altLang="ja-JP" dirty="0">
                <a:latin typeface="Arial"/>
                <a:cs typeface="Arial"/>
              </a:rPr>
              <a:t>We identified novel diagnostic biomarkers for stage I lung </a:t>
            </a:r>
          </a:p>
          <a:p>
            <a:pPr algn="just"/>
            <a:r>
              <a:rPr lang="en-US" altLang="ja-JP" dirty="0">
                <a:latin typeface="Arial"/>
                <a:cs typeface="Arial"/>
              </a:rPr>
              <a:t>adenocarcinoma and pancreatic cancer.</a:t>
            </a:r>
          </a:p>
          <a:p>
            <a:pPr algn="just"/>
            <a:r>
              <a:rPr lang="en-US" altLang="ja-JP" dirty="0">
                <a:latin typeface="Arial"/>
                <a:cs typeface="Arial"/>
              </a:rPr>
              <a:t>We also identified multiple novel diagnostic markers in the urine for several types of solid cancer.</a:t>
            </a:r>
            <a:endParaRPr lang="ja-JP" altLang="en-US" dirty="0">
              <a:latin typeface="Arial"/>
              <a:cs typeface="Arial"/>
            </a:endParaRPr>
          </a:p>
          <a:p>
            <a:pPr algn="just"/>
            <a:r>
              <a:rPr lang="en-US" altLang="ja-JP" dirty="0">
                <a:latin typeface="Arial"/>
                <a:cs typeface="Arial"/>
              </a:rPr>
              <a:t>Prospective, multicenter studies are now in progress to validate </a:t>
            </a:r>
            <a:r>
              <a:rPr lang="en-US" altLang="ja-JP" dirty="0" smtClean="0">
                <a:latin typeface="Arial"/>
                <a:cs typeface="Arial"/>
              </a:rPr>
              <a:t>the novel </a:t>
            </a:r>
            <a:r>
              <a:rPr lang="en-US" altLang="ja-JP" dirty="0">
                <a:latin typeface="Arial"/>
                <a:cs typeface="Arial"/>
              </a:rPr>
              <a:t>biomarkers identified in lung cancer and pancreatic cancer</a:t>
            </a:r>
            <a:r>
              <a:rPr lang="en-US" altLang="ja-JP" dirty="0" smtClean="0">
                <a:latin typeface="Arial"/>
                <a:cs typeface="Arial"/>
              </a:rPr>
              <a:t>.</a:t>
            </a:r>
            <a:endParaRPr lang="ja-JP" altLang="en-US" dirty="0">
              <a:latin typeface="Arial"/>
              <a:cs typeface="Arial"/>
            </a:endParaRPr>
          </a:p>
        </p:txBody>
      </p:sp>
      <p:sp>
        <p:nvSpPr>
          <p:cNvPr id="134" name="円/楕円 133"/>
          <p:cNvSpPr>
            <a:spLocks noChangeAspect="1"/>
          </p:cNvSpPr>
          <p:nvPr/>
        </p:nvSpPr>
        <p:spPr>
          <a:xfrm>
            <a:off x="58130" y="548928"/>
            <a:ext cx="144000" cy="144000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" name="図形グループ 9"/>
          <p:cNvGrpSpPr/>
          <p:nvPr/>
        </p:nvGrpSpPr>
        <p:grpSpPr>
          <a:xfrm>
            <a:off x="-116077" y="3582499"/>
            <a:ext cx="6194646" cy="2191106"/>
            <a:chOff x="417622" y="3631890"/>
            <a:chExt cx="8888938" cy="3144102"/>
          </a:xfrm>
        </p:grpSpPr>
        <p:pic>
          <p:nvPicPr>
            <p:cNvPr id="103" name="図 10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17761" y="5187347"/>
              <a:ext cx="714555" cy="737370"/>
            </a:xfrm>
            <a:prstGeom prst="rect">
              <a:avLst/>
            </a:prstGeom>
          </p:spPr>
        </p:pic>
        <p:pic>
          <p:nvPicPr>
            <p:cNvPr id="104" name="図 10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0313" y="5204400"/>
              <a:ext cx="714555" cy="737370"/>
            </a:xfrm>
            <a:prstGeom prst="rect">
              <a:avLst/>
            </a:prstGeom>
          </p:spPr>
        </p:pic>
        <p:pic>
          <p:nvPicPr>
            <p:cNvPr id="105" name="図 10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09175" y="5257716"/>
              <a:ext cx="714555" cy="737370"/>
            </a:xfrm>
            <a:prstGeom prst="rect">
              <a:avLst/>
            </a:prstGeom>
          </p:spPr>
        </p:pic>
        <p:pic>
          <p:nvPicPr>
            <p:cNvPr id="106" name="図 10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37140" y="5257716"/>
              <a:ext cx="714555" cy="737370"/>
            </a:xfrm>
            <a:prstGeom prst="rect">
              <a:avLst/>
            </a:prstGeom>
          </p:spPr>
        </p:pic>
        <p:cxnSp>
          <p:nvCxnSpPr>
            <p:cNvPr id="107" name="直線コネクタ 106"/>
            <p:cNvCxnSpPr/>
            <p:nvPr/>
          </p:nvCxnSpPr>
          <p:spPr>
            <a:xfrm flipV="1">
              <a:off x="417622" y="5657958"/>
              <a:ext cx="468170" cy="5584"/>
            </a:xfrm>
            <a:prstGeom prst="line">
              <a:avLst/>
            </a:prstGeom>
            <a:ln w="3810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線コネクタ 107"/>
            <p:cNvCxnSpPr/>
            <p:nvPr/>
          </p:nvCxnSpPr>
          <p:spPr>
            <a:xfrm>
              <a:off x="1221748" y="5657958"/>
              <a:ext cx="263123" cy="0"/>
            </a:xfrm>
            <a:prstGeom prst="line">
              <a:avLst/>
            </a:prstGeom>
            <a:ln w="3810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線コネクタ 108"/>
            <p:cNvCxnSpPr/>
            <p:nvPr/>
          </p:nvCxnSpPr>
          <p:spPr>
            <a:xfrm>
              <a:off x="1777188" y="5657959"/>
              <a:ext cx="1819455" cy="14984"/>
            </a:xfrm>
            <a:prstGeom prst="line">
              <a:avLst/>
            </a:prstGeom>
            <a:ln w="3810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線コネクタ 109"/>
            <p:cNvCxnSpPr/>
            <p:nvPr/>
          </p:nvCxnSpPr>
          <p:spPr>
            <a:xfrm>
              <a:off x="4877614" y="5679509"/>
              <a:ext cx="263123" cy="0"/>
            </a:xfrm>
            <a:prstGeom prst="line">
              <a:avLst/>
            </a:prstGeom>
            <a:ln w="3810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線コネクタ 110"/>
            <p:cNvCxnSpPr/>
            <p:nvPr/>
          </p:nvCxnSpPr>
          <p:spPr>
            <a:xfrm>
              <a:off x="5460608" y="5679509"/>
              <a:ext cx="263123" cy="0"/>
            </a:xfrm>
            <a:prstGeom prst="line">
              <a:avLst/>
            </a:prstGeom>
            <a:ln w="3810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線コネクタ 125"/>
            <p:cNvCxnSpPr/>
            <p:nvPr/>
          </p:nvCxnSpPr>
          <p:spPr>
            <a:xfrm>
              <a:off x="6059621" y="5679509"/>
              <a:ext cx="3246939" cy="0"/>
            </a:xfrm>
            <a:prstGeom prst="line">
              <a:avLst/>
            </a:prstGeom>
            <a:ln w="3810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正方形/長方形 126"/>
            <p:cNvSpPr/>
            <p:nvPr/>
          </p:nvSpPr>
          <p:spPr>
            <a:xfrm>
              <a:off x="2031190" y="3631890"/>
              <a:ext cx="1834106" cy="503645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altLang="ja-JP" sz="1400" dirty="0" smtClean="0">
                  <a:solidFill>
                    <a:srgbClr val="FFFFFF"/>
                  </a:solidFill>
                  <a:latin typeface="Arial"/>
                  <a:cs typeface="Arial"/>
                </a:rPr>
                <a:t>Normal Cell</a:t>
              </a:r>
              <a:endParaRPr lang="ja-JP" altLang="en-US" sz="1400" dirty="0">
                <a:solidFill>
                  <a:srgbClr val="FFFFFF"/>
                </a:solidFill>
              </a:endParaRPr>
            </a:p>
          </p:txBody>
        </p:sp>
        <p:sp>
          <p:nvSpPr>
            <p:cNvPr id="128" name="正方形/長方形 127"/>
            <p:cNvSpPr/>
            <p:nvPr/>
          </p:nvSpPr>
          <p:spPr>
            <a:xfrm>
              <a:off x="7070816" y="3631890"/>
              <a:ext cx="1834106" cy="50364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altLang="ja-JP" sz="1400" dirty="0" smtClean="0">
                  <a:solidFill>
                    <a:schemeClr val="bg1"/>
                  </a:solidFill>
                  <a:latin typeface="Arial"/>
                  <a:cs typeface="Arial"/>
                </a:rPr>
                <a:t>Cancer Cell</a:t>
              </a:r>
              <a:endParaRPr lang="ja-JP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29" name="正方形/長方形 128"/>
            <p:cNvSpPr/>
            <p:nvPr/>
          </p:nvSpPr>
          <p:spPr>
            <a:xfrm>
              <a:off x="1913847" y="4706491"/>
              <a:ext cx="514663" cy="5036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400" dirty="0" smtClean="0">
                  <a:latin typeface="Arial"/>
                  <a:cs typeface="Arial"/>
                </a:rPr>
                <a:t>N</a:t>
              </a:r>
              <a:endParaRPr lang="ja-JP" altLang="en-US" sz="1400" dirty="0">
                <a:latin typeface="Arial"/>
                <a:cs typeface="Arial"/>
              </a:endParaRPr>
            </a:p>
          </p:txBody>
        </p:sp>
        <p:sp>
          <p:nvSpPr>
            <p:cNvPr id="130" name="正方形/長方形 129"/>
            <p:cNvSpPr/>
            <p:nvPr/>
          </p:nvSpPr>
          <p:spPr>
            <a:xfrm>
              <a:off x="1913847" y="6272347"/>
              <a:ext cx="514663" cy="5036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400" dirty="0">
                  <a:latin typeface="Arial"/>
                  <a:cs typeface="Arial"/>
                </a:rPr>
                <a:t>C</a:t>
              </a:r>
              <a:endParaRPr lang="ja-JP" altLang="en-US" sz="1400" dirty="0">
                <a:latin typeface="Arial"/>
                <a:cs typeface="Arial"/>
              </a:endParaRPr>
            </a:p>
          </p:txBody>
        </p:sp>
        <p:grpSp>
          <p:nvGrpSpPr>
            <p:cNvPr id="209" name="図形グループ 208"/>
            <p:cNvGrpSpPr/>
            <p:nvPr/>
          </p:nvGrpSpPr>
          <p:grpSpPr>
            <a:xfrm>
              <a:off x="2234341" y="4777815"/>
              <a:ext cx="228692" cy="1663190"/>
              <a:chOff x="2240258" y="4612274"/>
              <a:chExt cx="228692" cy="1663190"/>
            </a:xfrm>
          </p:grpSpPr>
          <p:sp>
            <p:nvSpPr>
              <p:cNvPr id="219" name="正方形/長方形 218"/>
              <p:cNvSpPr/>
              <p:nvPr/>
            </p:nvSpPr>
            <p:spPr>
              <a:xfrm>
                <a:off x="2240258" y="5435676"/>
                <a:ext cx="228692" cy="83978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>
                  <a:solidFill>
                    <a:srgbClr val="FF6600"/>
                  </a:solidFill>
                </a:endParaRPr>
              </a:p>
            </p:txBody>
          </p:sp>
          <p:cxnSp>
            <p:nvCxnSpPr>
              <p:cNvPr id="220" name="直線コネクタ 219"/>
              <p:cNvCxnSpPr/>
              <p:nvPr/>
            </p:nvCxnSpPr>
            <p:spPr>
              <a:xfrm>
                <a:off x="2242478" y="5414125"/>
                <a:ext cx="226472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1" name="正方形/長方形 220"/>
              <p:cNvSpPr/>
              <p:nvPr/>
            </p:nvSpPr>
            <p:spPr>
              <a:xfrm>
                <a:off x="2240258" y="4903046"/>
                <a:ext cx="228692" cy="498404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>
                  <a:solidFill>
                    <a:srgbClr val="FF6600"/>
                  </a:solidFill>
                </a:endParaRPr>
              </a:p>
            </p:txBody>
          </p:sp>
          <p:sp>
            <p:nvSpPr>
              <p:cNvPr id="222" name="正方形/長方形 221"/>
              <p:cNvSpPr/>
              <p:nvPr/>
            </p:nvSpPr>
            <p:spPr>
              <a:xfrm>
                <a:off x="2240258" y="4612274"/>
                <a:ext cx="228692" cy="29442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>
                  <a:solidFill>
                    <a:srgbClr val="FF6600"/>
                  </a:solidFill>
                </a:endParaRPr>
              </a:p>
            </p:txBody>
          </p:sp>
          <p:cxnSp>
            <p:nvCxnSpPr>
              <p:cNvPr id="223" name="直線コネクタ 222"/>
              <p:cNvCxnSpPr/>
              <p:nvPr/>
            </p:nvCxnSpPr>
            <p:spPr>
              <a:xfrm flipV="1">
                <a:off x="2242478" y="4903046"/>
                <a:ext cx="226472" cy="3648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0" name="図形グループ 209"/>
            <p:cNvGrpSpPr/>
            <p:nvPr/>
          </p:nvGrpSpPr>
          <p:grpSpPr>
            <a:xfrm>
              <a:off x="2526961" y="4538951"/>
              <a:ext cx="228692" cy="1902054"/>
              <a:chOff x="2553153" y="4251490"/>
              <a:chExt cx="228692" cy="1902054"/>
            </a:xfrm>
          </p:grpSpPr>
          <p:sp>
            <p:nvSpPr>
              <p:cNvPr id="216" name="正方形/長方形 215"/>
              <p:cNvSpPr/>
              <p:nvPr/>
            </p:nvSpPr>
            <p:spPr>
              <a:xfrm>
                <a:off x="2553153" y="5313756"/>
                <a:ext cx="228692" cy="83978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>
                  <a:solidFill>
                    <a:srgbClr val="FF6600"/>
                  </a:solidFill>
                </a:endParaRPr>
              </a:p>
            </p:txBody>
          </p:sp>
          <p:sp>
            <p:nvSpPr>
              <p:cNvPr id="217" name="正方形/長方形 216"/>
              <p:cNvSpPr/>
              <p:nvPr/>
            </p:nvSpPr>
            <p:spPr>
              <a:xfrm>
                <a:off x="2553153" y="4251490"/>
                <a:ext cx="228692" cy="29442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solidFill>
                    <a:srgbClr val="FF6600"/>
                  </a:solidFill>
                </a:endParaRPr>
              </a:p>
            </p:txBody>
          </p:sp>
          <p:sp>
            <p:nvSpPr>
              <p:cNvPr id="218" name="正方形/長方形 217"/>
              <p:cNvSpPr/>
              <p:nvPr/>
            </p:nvSpPr>
            <p:spPr>
              <a:xfrm>
                <a:off x="2553153" y="4714435"/>
                <a:ext cx="228692" cy="498404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>
                  <a:solidFill>
                    <a:srgbClr val="FF6600"/>
                  </a:solidFill>
                </a:endParaRPr>
              </a:p>
            </p:txBody>
          </p:sp>
        </p:grpSp>
        <p:sp>
          <p:nvSpPr>
            <p:cNvPr id="132" name="正方形/長方形 131"/>
            <p:cNvSpPr/>
            <p:nvPr/>
          </p:nvSpPr>
          <p:spPr>
            <a:xfrm>
              <a:off x="6280993" y="4675715"/>
              <a:ext cx="519910" cy="5540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dirty="0" smtClean="0"/>
                <a:t>N</a:t>
              </a:r>
              <a:endParaRPr lang="ja-JP" altLang="en-US" sz="1600" dirty="0"/>
            </a:p>
          </p:txBody>
        </p:sp>
        <p:sp>
          <p:nvSpPr>
            <p:cNvPr id="141" name="正方形/長方形 140"/>
            <p:cNvSpPr/>
            <p:nvPr/>
          </p:nvSpPr>
          <p:spPr>
            <a:xfrm>
              <a:off x="6280993" y="6272347"/>
              <a:ext cx="514663" cy="5036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400" dirty="0">
                  <a:latin typeface="Arial"/>
                  <a:cs typeface="Arial"/>
                </a:rPr>
                <a:t>C</a:t>
              </a:r>
              <a:endParaRPr lang="ja-JP" altLang="en-US" sz="1400" dirty="0">
                <a:latin typeface="Arial"/>
                <a:cs typeface="Arial"/>
              </a:endParaRPr>
            </a:p>
          </p:txBody>
        </p:sp>
        <p:sp>
          <p:nvSpPr>
            <p:cNvPr id="143" name="正方形/長方形 142"/>
            <p:cNvSpPr/>
            <p:nvPr/>
          </p:nvSpPr>
          <p:spPr>
            <a:xfrm>
              <a:off x="4158555" y="3937739"/>
              <a:ext cx="2710238" cy="503645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altLang="ja-JP" sz="1400" dirty="0">
                  <a:latin typeface="Arial"/>
                  <a:cs typeface="Arial"/>
                </a:rPr>
                <a:t>e</a:t>
              </a:r>
              <a:r>
                <a:rPr lang="en-US" altLang="ja-JP" sz="1400" dirty="0" smtClean="0">
                  <a:latin typeface="Arial"/>
                  <a:cs typeface="Arial"/>
                </a:rPr>
                <a:t>xcreted into urine</a:t>
              </a:r>
              <a:endParaRPr lang="ja-JP" altLang="en-US" sz="1400" dirty="0"/>
            </a:p>
          </p:txBody>
        </p:sp>
        <p:cxnSp>
          <p:nvCxnSpPr>
            <p:cNvPr id="145" name="直線矢印コネクタ 144"/>
            <p:cNvCxnSpPr/>
            <p:nvPr/>
          </p:nvCxnSpPr>
          <p:spPr>
            <a:xfrm flipH="1" flipV="1">
              <a:off x="5637140" y="4337851"/>
              <a:ext cx="1253837" cy="27836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1" name="図形グループ 150"/>
            <p:cNvGrpSpPr/>
            <p:nvPr/>
          </p:nvGrpSpPr>
          <p:grpSpPr>
            <a:xfrm>
              <a:off x="6628416" y="4790561"/>
              <a:ext cx="228693" cy="1663190"/>
              <a:chOff x="6641273" y="4612274"/>
              <a:chExt cx="228693" cy="1663190"/>
            </a:xfrm>
          </p:grpSpPr>
          <p:sp>
            <p:nvSpPr>
              <p:cNvPr id="198" name="正方形/長方形 197"/>
              <p:cNvSpPr/>
              <p:nvPr/>
            </p:nvSpPr>
            <p:spPr>
              <a:xfrm>
                <a:off x="6641273" y="5435676"/>
                <a:ext cx="228692" cy="83978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>
                  <a:solidFill>
                    <a:srgbClr val="FF6600"/>
                  </a:solidFill>
                </a:endParaRPr>
              </a:p>
            </p:txBody>
          </p:sp>
          <p:cxnSp>
            <p:nvCxnSpPr>
              <p:cNvPr id="199" name="直線コネクタ 198"/>
              <p:cNvCxnSpPr/>
              <p:nvPr/>
            </p:nvCxnSpPr>
            <p:spPr>
              <a:xfrm>
                <a:off x="6643494" y="5414125"/>
                <a:ext cx="226472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0" name="正方形/長方形 199"/>
              <p:cNvSpPr/>
              <p:nvPr/>
            </p:nvSpPr>
            <p:spPr>
              <a:xfrm>
                <a:off x="6641273" y="4903046"/>
                <a:ext cx="228692" cy="498404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>
                  <a:solidFill>
                    <a:srgbClr val="FF6600"/>
                  </a:solidFill>
                </a:endParaRPr>
              </a:p>
            </p:txBody>
          </p:sp>
          <p:sp>
            <p:nvSpPr>
              <p:cNvPr id="201" name="正方形/長方形 200"/>
              <p:cNvSpPr/>
              <p:nvPr/>
            </p:nvSpPr>
            <p:spPr>
              <a:xfrm>
                <a:off x="6641273" y="4612274"/>
                <a:ext cx="228692" cy="29442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>
                  <a:solidFill>
                    <a:srgbClr val="FF6600"/>
                  </a:solidFill>
                </a:endParaRPr>
              </a:p>
            </p:txBody>
          </p:sp>
          <p:cxnSp>
            <p:nvCxnSpPr>
              <p:cNvPr id="202" name="直線コネクタ 201"/>
              <p:cNvCxnSpPr/>
              <p:nvPr/>
            </p:nvCxnSpPr>
            <p:spPr>
              <a:xfrm flipV="1">
                <a:off x="6643494" y="4903046"/>
                <a:ext cx="226472" cy="3648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8" name="図形グループ 157"/>
            <p:cNvGrpSpPr/>
            <p:nvPr/>
          </p:nvGrpSpPr>
          <p:grpSpPr>
            <a:xfrm>
              <a:off x="6935335" y="4551697"/>
              <a:ext cx="228692" cy="1902054"/>
              <a:chOff x="1940974" y="4251490"/>
              <a:chExt cx="228692" cy="1902054"/>
            </a:xfrm>
          </p:grpSpPr>
          <p:sp>
            <p:nvSpPr>
              <p:cNvPr id="159" name="正方形/長方形 158"/>
              <p:cNvSpPr/>
              <p:nvPr/>
            </p:nvSpPr>
            <p:spPr>
              <a:xfrm>
                <a:off x="1940974" y="5313756"/>
                <a:ext cx="228692" cy="83978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>
                  <a:solidFill>
                    <a:srgbClr val="FF6600"/>
                  </a:solidFill>
                </a:endParaRPr>
              </a:p>
            </p:txBody>
          </p:sp>
          <p:sp>
            <p:nvSpPr>
              <p:cNvPr id="162" name="正方形/長方形 161"/>
              <p:cNvSpPr/>
              <p:nvPr/>
            </p:nvSpPr>
            <p:spPr>
              <a:xfrm>
                <a:off x="1940974" y="4251490"/>
                <a:ext cx="228692" cy="29442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solidFill>
                    <a:srgbClr val="FF6600"/>
                  </a:solidFill>
                </a:endParaRPr>
              </a:p>
            </p:txBody>
          </p:sp>
          <p:sp>
            <p:nvSpPr>
              <p:cNvPr id="163" name="正方形/長方形 162"/>
              <p:cNvSpPr/>
              <p:nvPr/>
            </p:nvSpPr>
            <p:spPr>
              <a:xfrm>
                <a:off x="1940974" y="4714435"/>
                <a:ext cx="228692" cy="498404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>
                  <a:solidFill>
                    <a:srgbClr val="FF6600"/>
                  </a:solidFill>
                </a:endParaRPr>
              </a:p>
            </p:txBody>
          </p:sp>
        </p:grpSp>
        <p:grpSp>
          <p:nvGrpSpPr>
            <p:cNvPr id="99" name="図形グループ 98"/>
            <p:cNvGrpSpPr/>
            <p:nvPr/>
          </p:nvGrpSpPr>
          <p:grpSpPr>
            <a:xfrm>
              <a:off x="2826947" y="4767586"/>
              <a:ext cx="232544" cy="1663190"/>
              <a:chOff x="2192084" y="4500583"/>
              <a:chExt cx="232544" cy="1663190"/>
            </a:xfrm>
          </p:grpSpPr>
          <p:sp>
            <p:nvSpPr>
              <p:cNvPr id="100" name="正方形/長方形 99"/>
              <p:cNvSpPr/>
              <p:nvPr/>
            </p:nvSpPr>
            <p:spPr>
              <a:xfrm>
                <a:off x="2195936" y="5323985"/>
                <a:ext cx="228692" cy="83978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>
                  <a:solidFill>
                    <a:srgbClr val="FF6600"/>
                  </a:solidFill>
                </a:endParaRPr>
              </a:p>
            </p:txBody>
          </p:sp>
          <p:cxnSp>
            <p:nvCxnSpPr>
              <p:cNvPr id="102" name="直線コネクタ 101"/>
              <p:cNvCxnSpPr/>
              <p:nvPr/>
            </p:nvCxnSpPr>
            <p:spPr>
              <a:xfrm>
                <a:off x="2192084" y="5302434"/>
                <a:ext cx="226472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正方形/長方形 111"/>
              <p:cNvSpPr/>
              <p:nvPr/>
            </p:nvSpPr>
            <p:spPr>
              <a:xfrm>
                <a:off x="2195936" y="4799388"/>
                <a:ext cx="228692" cy="409091"/>
              </a:xfrm>
              <a:prstGeom prst="rect">
                <a:avLst/>
              </a:prstGeom>
              <a:solidFill>
                <a:srgbClr val="FFFF00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>
                  <a:solidFill>
                    <a:srgbClr val="FF6600"/>
                  </a:solidFill>
                </a:endParaRPr>
              </a:p>
            </p:txBody>
          </p:sp>
          <p:sp>
            <p:nvSpPr>
              <p:cNvPr id="113" name="正方形/長方形 112"/>
              <p:cNvSpPr/>
              <p:nvPr/>
            </p:nvSpPr>
            <p:spPr>
              <a:xfrm>
                <a:off x="2195936" y="4500583"/>
                <a:ext cx="228692" cy="29442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>
                  <a:solidFill>
                    <a:srgbClr val="FF6600"/>
                  </a:solidFill>
                </a:endParaRPr>
              </a:p>
            </p:txBody>
          </p:sp>
          <p:cxnSp>
            <p:nvCxnSpPr>
              <p:cNvPr id="114" name="直線コネクタ 113"/>
              <p:cNvCxnSpPr/>
              <p:nvPr/>
            </p:nvCxnSpPr>
            <p:spPr>
              <a:xfrm flipV="1">
                <a:off x="2192084" y="4791355"/>
                <a:ext cx="226472" cy="3648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正方形/長方形 115"/>
              <p:cNvSpPr/>
              <p:nvPr/>
            </p:nvSpPr>
            <p:spPr>
              <a:xfrm>
                <a:off x="2195936" y="5230704"/>
                <a:ext cx="228692" cy="8837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>
                  <a:solidFill>
                    <a:srgbClr val="FF6600"/>
                  </a:solidFill>
                </a:endParaRPr>
              </a:p>
            </p:txBody>
          </p:sp>
        </p:grpSp>
        <p:grpSp>
          <p:nvGrpSpPr>
            <p:cNvPr id="117" name="図形グループ 116"/>
            <p:cNvGrpSpPr/>
            <p:nvPr/>
          </p:nvGrpSpPr>
          <p:grpSpPr>
            <a:xfrm>
              <a:off x="3131578" y="4475548"/>
              <a:ext cx="228692" cy="1965459"/>
              <a:chOff x="3675745" y="4188085"/>
              <a:chExt cx="228692" cy="1965459"/>
            </a:xfrm>
          </p:grpSpPr>
          <p:sp>
            <p:nvSpPr>
              <p:cNvPr id="118" name="正方形/長方形 117"/>
              <p:cNvSpPr/>
              <p:nvPr/>
            </p:nvSpPr>
            <p:spPr>
              <a:xfrm>
                <a:off x="3675745" y="5125903"/>
                <a:ext cx="228692" cy="8837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>
                  <a:solidFill>
                    <a:srgbClr val="FF6600"/>
                  </a:solidFill>
                </a:endParaRPr>
              </a:p>
            </p:txBody>
          </p:sp>
          <p:sp>
            <p:nvSpPr>
              <p:cNvPr id="119" name="正方形/長方形 118"/>
              <p:cNvSpPr/>
              <p:nvPr/>
            </p:nvSpPr>
            <p:spPr>
              <a:xfrm>
                <a:off x="3675745" y="4581575"/>
                <a:ext cx="228692" cy="409091"/>
              </a:xfrm>
              <a:prstGeom prst="rect">
                <a:avLst/>
              </a:prstGeom>
              <a:solidFill>
                <a:srgbClr val="FFFF00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>
                  <a:solidFill>
                    <a:srgbClr val="FF6600"/>
                  </a:solidFill>
                </a:endParaRPr>
              </a:p>
            </p:txBody>
          </p:sp>
          <p:sp>
            <p:nvSpPr>
              <p:cNvPr id="120" name="正方形/長方形 119"/>
              <p:cNvSpPr/>
              <p:nvPr/>
            </p:nvSpPr>
            <p:spPr>
              <a:xfrm>
                <a:off x="3675745" y="4188085"/>
                <a:ext cx="228692" cy="29442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>
                  <a:solidFill>
                    <a:srgbClr val="FF6600"/>
                  </a:solidFill>
                </a:endParaRPr>
              </a:p>
            </p:txBody>
          </p:sp>
          <p:sp>
            <p:nvSpPr>
              <p:cNvPr id="121" name="正方形/長方形 120"/>
              <p:cNvSpPr/>
              <p:nvPr/>
            </p:nvSpPr>
            <p:spPr>
              <a:xfrm>
                <a:off x="3675745" y="5313756"/>
                <a:ext cx="228692" cy="83978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>
                  <a:solidFill>
                    <a:srgbClr val="FF6600"/>
                  </a:solidFill>
                </a:endParaRPr>
              </a:p>
            </p:txBody>
          </p:sp>
        </p:grpSp>
        <p:grpSp>
          <p:nvGrpSpPr>
            <p:cNvPr id="5" name="図形グループ 4"/>
            <p:cNvGrpSpPr/>
            <p:nvPr/>
          </p:nvGrpSpPr>
          <p:grpSpPr>
            <a:xfrm>
              <a:off x="8088467" y="4488841"/>
              <a:ext cx="228692" cy="1965459"/>
              <a:chOff x="8121719" y="4488839"/>
              <a:chExt cx="228692" cy="1965459"/>
            </a:xfrm>
          </p:grpSpPr>
          <p:sp>
            <p:nvSpPr>
              <p:cNvPr id="205" name="正方形/長方形 204"/>
              <p:cNvSpPr/>
              <p:nvPr/>
            </p:nvSpPr>
            <p:spPr>
              <a:xfrm>
                <a:off x="8121719" y="5431297"/>
                <a:ext cx="228692" cy="8837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sz="1200" kern="1200">
                  <a:solidFill>
                    <a:srgbClr val="FF6600"/>
                  </a:solidFill>
                </a:endParaRPr>
              </a:p>
            </p:txBody>
          </p:sp>
          <p:sp>
            <p:nvSpPr>
              <p:cNvPr id="206" name="正方形/長方形 205"/>
              <p:cNvSpPr/>
              <p:nvPr/>
            </p:nvSpPr>
            <p:spPr>
              <a:xfrm>
                <a:off x="8121719" y="4902649"/>
                <a:ext cx="228692" cy="409091"/>
              </a:xfrm>
              <a:prstGeom prst="rect">
                <a:avLst/>
              </a:prstGeom>
              <a:solidFill>
                <a:srgbClr val="FFFF00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sz="1200" kern="1200">
                  <a:solidFill>
                    <a:srgbClr val="FF6600"/>
                  </a:solidFill>
                </a:endParaRPr>
              </a:p>
            </p:txBody>
          </p:sp>
          <p:sp>
            <p:nvSpPr>
              <p:cNvPr id="207" name="正方形/長方形 206"/>
              <p:cNvSpPr/>
              <p:nvPr/>
            </p:nvSpPr>
            <p:spPr>
              <a:xfrm>
                <a:off x="8121719" y="4488839"/>
                <a:ext cx="228692" cy="29442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sz="1200" kern="1200">
                  <a:solidFill>
                    <a:srgbClr val="FF6600"/>
                  </a:solidFill>
                </a:endParaRPr>
              </a:p>
            </p:txBody>
          </p:sp>
          <p:sp>
            <p:nvSpPr>
              <p:cNvPr id="228" name="正方形/長方形 227"/>
              <p:cNvSpPr/>
              <p:nvPr/>
            </p:nvSpPr>
            <p:spPr>
              <a:xfrm>
                <a:off x="8121719" y="5614510"/>
                <a:ext cx="228692" cy="83978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sz="1200" kern="1200">
                  <a:solidFill>
                    <a:srgbClr val="FF6600"/>
                  </a:solidFill>
                </a:endParaRPr>
              </a:p>
            </p:txBody>
          </p:sp>
        </p:grpSp>
        <p:grpSp>
          <p:nvGrpSpPr>
            <p:cNvPr id="3" name="図形グループ 2"/>
            <p:cNvGrpSpPr/>
            <p:nvPr/>
          </p:nvGrpSpPr>
          <p:grpSpPr>
            <a:xfrm>
              <a:off x="8395386" y="4488841"/>
              <a:ext cx="228692" cy="1965459"/>
              <a:chOff x="8428944" y="4488839"/>
              <a:chExt cx="228692" cy="1965459"/>
            </a:xfrm>
          </p:grpSpPr>
          <p:sp>
            <p:nvSpPr>
              <p:cNvPr id="184" name="正方形/長方形 183"/>
              <p:cNvSpPr/>
              <p:nvPr/>
            </p:nvSpPr>
            <p:spPr>
              <a:xfrm>
                <a:off x="8428944" y="5431297"/>
                <a:ext cx="228692" cy="8837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sz="1200" kern="1200">
                  <a:solidFill>
                    <a:srgbClr val="FF6600"/>
                  </a:solidFill>
                </a:endParaRPr>
              </a:p>
            </p:txBody>
          </p:sp>
          <p:sp>
            <p:nvSpPr>
              <p:cNvPr id="192" name="正方形/長方形 191"/>
              <p:cNvSpPr/>
              <p:nvPr/>
            </p:nvSpPr>
            <p:spPr>
              <a:xfrm>
                <a:off x="8428944" y="4902649"/>
                <a:ext cx="228692" cy="409091"/>
              </a:xfrm>
              <a:prstGeom prst="rect">
                <a:avLst/>
              </a:prstGeom>
              <a:solidFill>
                <a:srgbClr val="FFFF00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sz="1200" kern="1200">
                  <a:solidFill>
                    <a:srgbClr val="FF6600"/>
                  </a:solidFill>
                </a:endParaRPr>
              </a:p>
            </p:txBody>
          </p:sp>
          <p:sp>
            <p:nvSpPr>
              <p:cNvPr id="203" name="正方形/長方形 202"/>
              <p:cNvSpPr/>
              <p:nvPr/>
            </p:nvSpPr>
            <p:spPr>
              <a:xfrm>
                <a:off x="8428944" y="4488839"/>
                <a:ext cx="228692" cy="29442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sz="1200" kern="1200">
                  <a:solidFill>
                    <a:srgbClr val="FF6600"/>
                  </a:solidFill>
                </a:endParaRPr>
              </a:p>
            </p:txBody>
          </p:sp>
          <p:sp>
            <p:nvSpPr>
              <p:cNvPr id="204" name="正方形/長方形 203"/>
              <p:cNvSpPr/>
              <p:nvPr/>
            </p:nvSpPr>
            <p:spPr>
              <a:xfrm>
                <a:off x="8428944" y="5614510"/>
                <a:ext cx="228692" cy="83978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sz="1200" kern="1200">
                  <a:solidFill>
                    <a:srgbClr val="FF6600"/>
                  </a:solidFill>
                </a:endParaRPr>
              </a:p>
            </p:txBody>
          </p:sp>
        </p:grpSp>
        <p:grpSp>
          <p:nvGrpSpPr>
            <p:cNvPr id="2" name="図形グループ 1"/>
            <p:cNvGrpSpPr/>
            <p:nvPr/>
          </p:nvGrpSpPr>
          <p:grpSpPr>
            <a:xfrm>
              <a:off x="8702302" y="4488841"/>
              <a:ext cx="228692" cy="1965459"/>
              <a:chOff x="8736170" y="4488839"/>
              <a:chExt cx="228692" cy="1965459"/>
            </a:xfrm>
          </p:grpSpPr>
          <p:sp>
            <p:nvSpPr>
              <p:cNvPr id="176" name="正方形/長方形 175"/>
              <p:cNvSpPr/>
              <p:nvPr/>
            </p:nvSpPr>
            <p:spPr>
              <a:xfrm>
                <a:off x="8736170" y="5431297"/>
                <a:ext cx="228692" cy="8837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sz="1200" kern="1200">
                  <a:solidFill>
                    <a:srgbClr val="FF6600"/>
                  </a:solidFill>
                </a:endParaRPr>
              </a:p>
            </p:txBody>
          </p:sp>
          <p:sp>
            <p:nvSpPr>
              <p:cNvPr id="177" name="正方形/長方形 176"/>
              <p:cNvSpPr/>
              <p:nvPr/>
            </p:nvSpPr>
            <p:spPr>
              <a:xfrm>
                <a:off x="8736170" y="4902649"/>
                <a:ext cx="228692" cy="409091"/>
              </a:xfrm>
              <a:prstGeom prst="rect">
                <a:avLst/>
              </a:prstGeom>
              <a:solidFill>
                <a:srgbClr val="FFFF00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sz="1200" kern="1200">
                  <a:solidFill>
                    <a:srgbClr val="FF6600"/>
                  </a:solidFill>
                </a:endParaRPr>
              </a:p>
            </p:txBody>
          </p:sp>
          <p:sp>
            <p:nvSpPr>
              <p:cNvPr id="178" name="正方形/長方形 177"/>
              <p:cNvSpPr/>
              <p:nvPr/>
            </p:nvSpPr>
            <p:spPr>
              <a:xfrm>
                <a:off x="8736170" y="4488839"/>
                <a:ext cx="228692" cy="29442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sz="1200" kern="1200">
                  <a:solidFill>
                    <a:srgbClr val="FF6600"/>
                  </a:solidFill>
                </a:endParaRPr>
              </a:p>
            </p:txBody>
          </p:sp>
          <p:sp>
            <p:nvSpPr>
              <p:cNvPr id="181" name="正方形/長方形 180"/>
              <p:cNvSpPr/>
              <p:nvPr/>
            </p:nvSpPr>
            <p:spPr>
              <a:xfrm>
                <a:off x="8736170" y="5614510"/>
                <a:ext cx="228692" cy="83978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sz="1200" kern="1200">
                  <a:solidFill>
                    <a:srgbClr val="FF6600"/>
                  </a:solidFill>
                </a:endParaRPr>
              </a:p>
            </p:txBody>
          </p:sp>
        </p:grpSp>
        <p:cxnSp>
          <p:nvCxnSpPr>
            <p:cNvPr id="167" name="直線コネクタ 166"/>
            <p:cNvCxnSpPr/>
            <p:nvPr/>
          </p:nvCxnSpPr>
          <p:spPr>
            <a:xfrm>
              <a:off x="7298431" y="5592959"/>
              <a:ext cx="201308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図形グループ 8"/>
            <p:cNvGrpSpPr/>
            <p:nvPr/>
          </p:nvGrpSpPr>
          <p:grpSpPr>
            <a:xfrm>
              <a:off x="7242255" y="4780948"/>
              <a:ext cx="203844" cy="1673350"/>
              <a:chOff x="7296881" y="4780948"/>
              <a:chExt cx="203844" cy="1673350"/>
            </a:xfrm>
          </p:grpSpPr>
          <p:sp>
            <p:nvSpPr>
              <p:cNvPr id="166" name="正方形/長方形 165"/>
              <p:cNvSpPr/>
              <p:nvPr/>
            </p:nvSpPr>
            <p:spPr>
              <a:xfrm>
                <a:off x="7297443" y="5614510"/>
                <a:ext cx="203282" cy="83978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sz="1200" kern="1200">
                  <a:solidFill>
                    <a:srgbClr val="FF6600"/>
                  </a:solidFill>
                </a:endParaRPr>
              </a:p>
            </p:txBody>
          </p:sp>
          <p:sp>
            <p:nvSpPr>
              <p:cNvPr id="168" name="正方形/長方形 167"/>
              <p:cNvSpPr/>
              <p:nvPr/>
            </p:nvSpPr>
            <p:spPr>
              <a:xfrm>
                <a:off x="7296881" y="5082483"/>
                <a:ext cx="203282" cy="409091"/>
              </a:xfrm>
              <a:prstGeom prst="rect">
                <a:avLst/>
              </a:prstGeom>
              <a:solidFill>
                <a:srgbClr val="FFFF00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sz="1200" kern="1200">
                  <a:solidFill>
                    <a:srgbClr val="FF6600"/>
                  </a:solidFill>
                </a:endParaRPr>
              </a:p>
            </p:txBody>
          </p:sp>
          <p:sp>
            <p:nvSpPr>
              <p:cNvPr id="170" name="正方形/長方形 169"/>
              <p:cNvSpPr/>
              <p:nvPr/>
            </p:nvSpPr>
            <p:spPr>
              <a:xfrm>
                <a:off x="7297443" y="4780948"/>
                <a:ext cx="203282" cy="29442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sz="1200" kern="1200">
                  <a:solidFill>
                    <a:srgbClr val="FF6600"/>
                  </a:solidFill>
                </a:endParaRPr>
              </a:p>
            </p:txBody>
          </p:sp>
          <p:cxnSp>
            <p:nvCxnSpPr>
              <p:cNvPr id="171" name="直線コネクタ 170"/>
              <p:cNvCxnSpPr/>
              <p:nvPr/>
            </p:nvCxnSpPr>
            <p:spPr>
              <a:xfrm flipV="1">
                <a:off x="7298430" y="5081880"/>
                <a:ext cx="201308" cy="3648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3" name="正方形/長方形 172"/>
              <p:cNvSpPr/>
              <p:nvPr/>
            </p:nvSpPr>
            <p:spPr>
              <a:xfrm>
                <a:off x="7297443" y="5512179"/>
                <a:ext cx="203282" cy="8837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sz="1200" kern="1200">
                  <a:solidFill>
                    <a:srgbClr val="FF6600"/>
                  </a:solidFill>
                </a:endParaRPr>
              </a:p>
            </p:txBody>
          </p:sp>
        </p:grpSp>
        <p:grpSp>
          <p:nvGrpSpPr>
            <p:cNvPr id="8" name="図形グループ 7"/>
            <p:cNvGrpSpPr/>
            <p:nvPr/>
          </p:nvGrpSpPr>
          <p:grpSpPr>
            <a:xfrm>
              <a:off x="7524326" y="4780948"/>
              <a:ext cx="203844" cy="1673350"/>
              <a:chOff x="7578697" y="4780948"/>
              <a:chExt cx="203844" cy="1673350"/>
            </a:xfrm>
          </p:grpSpPr>
          <p:sp>
            <p:nvSpPr>
              <p:cNvPr id="160" name="正方形/長方形 159"/>
              <p:cNvSpPr/>
              <p:nvPr/>
            </p:nvSpPr>
            <p:spPr>
              <a:xfrm>
                <a:off x="7579259" y="5614510"/>
                <a:ext cx="203282" cy="83978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sz="1200" kern="1200">
                  <a:solidFill>
                    <a:srgbClr val="FF6600"/>
                  </a:solidFill>
                </a:endParaRPr>
              </a:p>
            </p:txBody>
          </p:sp>
          <p:sp>
            <p:nvSpPr>
              <p:cNvPr id="164" name="正方形/長方形 163"/>
              <p:cNvSpPr/>
              <p:nvPr/>
            </p:nvSpPr>
            <p:spPr>
              <a:xfrm>
                <a:off x="7579259" y="4780948"/>
                <a:ext cx="203282" cy="29442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sz="1200" kern="1200">
                  <a:solidFill>
                    <a:srgbClr val="FF6600"/>
                  </a:solidFill>
                </a:endParaRPr>
              </a:p>
            </p:txBody>
          </p:sp>
          <p:sp>
            <p:nvSpPr>
              <p:cNvPr id="165" name="正方形/長方形 164"/>
              <p:cNvSpPr/>
              <p:nvPr/>
            </p:nvSpPr>
            <p:spPr>
              <a:xfrm>
                <a:off x="7579259" y="5512179"/>
                <a:ext cx="203282" cy="8837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sz="1200" kern="1200">
                  <a:solidFill>
                    <a:srgbClr val="FF6600"/>
                  </a:solidFill>
                </a:endParaRPr>
              </a:p>
            </p:txBody>
          </p:sp>
          <p:sp>
            <p:nvSpPr>
              <p:cNvPr id="161" name="正方形/長方形 160"/>
              <p:cNvSpPr/>
              <p:nvPr/>
            </p:nvSpPr>
            <p:spPr>
              <a:xfrm>
                <a:off x="7578697" y="5082483"/>
                <a:ext cx="203282" cy="409091"/>
              </a:xfrm>
              <a:prstGeom prst="rect">
                <a:avLst/>
              </a:prstGeom>
              <a:solidFill>
                <a:srgbClr val="FFFF00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sz="1200" kern="1200">
                  <a:solidFill>
                    <a:srgbClr val="FF6600"/>
                  </a:solidFill>
                </a:endParaRPr>
              </a:p>
            </p:txBody>
          </p:sp>
        </p:grpSp>
        <p:grpSp>
          <p:nvGrpSpPr>
            <p:cNvPr id="7" name="図形グループ 6"/>
            <p:cNvGrpSpPr/>
            <p:nvPr/>
          </p:nvGrpSpPr>
          <p:grpSpPr>
            <a:xfrm>
              <a:off x="7806397" y="4780948"/>
              <a:ext cx="203844" cy="1673350"/>
              <a:chOff x="7860513" y="4780948"/>
              <a:chExt cx="203844" cy="1673350"/>
            </a:xfrm>
          </p:grpSpPr>
          <p:sp>
            <p:nvSpPr>
              <p:cNvPr id="147" name="正方形/長方形 146"/>
              <p:cNvSpPr/>
              <p:nvPr/>
            </p:nvSpPr>
            <p:spPr>
              <a:xfrm>
                <a:off x="7861075" y="5614510"/>
                <a:ext cx="203282" cy="83978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sz="1200" kern="1200">
                  <a:solidFill>
                    <a:srgbClr val="FF6600"/>
                  </a:solidFill>
                </a:endParaRPr>
              </a:p>
            </p:txBody>
          </p:sp>
          <p:sp>
            <p:nvSpPr>
              <p:cNvPr id="156" name="正方形/長方形 155"/>
              <p:cNvSpPr/>
              <p:nvPr/>
            </p:nvSpPr>
            <p:spPr>
              <a:xfrm>
                <a:off x="7861075" y="4780948"/>
                <a:ext cx="203282" cy="29442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sz="1200" kern="1200">
                  <a:solidFill>
                    <a:srgbClr val="FF6600"/>
                  </a:solidFill>
                </a:endParaRPr>
              </a:p>
            </p:txBody>
          </p:sp>
          <p:sp>
            <p:nvSpPr>
              <p:cNvPr id="157" name="正方形/長方形 156"/>
              <p:cNvSpPr/>
              <p:nvPr/>
            </p:nvSpPr>
            <p:spPr>
              <a:xfrm>
                <a:off x="7861075" y="5512179"/>
                <a:ext cx="203282" cy="8837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sz="1200" kern="1200">
                  <a:solidFill>
                    <a:srgbClr val="FF6600"/>
                  </a:solidFill>
                </a:endParaRPr>
              </a:p>
            </p:txBody>
          </p:sp>
          <p:sp>
            <p:nvSpPr>
              <p:cNvPr id="150" name="正方形/長方形 149"/>
              <p:cNvSpPr/>
              <p:nvPr/>
            </p:nvSpPr>
            <p:spPr>
              <a:xfrm>
                <a:off x="7860513" y="5082483"/>
                <a:ext cx="203282" cy="409091"/>
              </a:xfrm>
              <a:prstGeom prst="rect">
                <a:avLst/>
              </a:prstGeom>
              <a:solidFill>
                <a:srgbClr val="FFFF00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sz="1200" kern="1200">
                  <a:solidFill>
                    <a:srgbClr val="FF6600"/>
                  </a:solidFill>
                </a:endParaRPr>
              </a:p>
            </p:txBody>
          </p:sp>
        </p:grpSp>
        <p:cxnSp>
          <p:nvCxnSpPr>
            <p:cNvPr id="229" name="直線矢印コネクタ 228"/>
            <p:cNvCxnSpPr/>
            <p:nvPr/>
          </p:nvCxnSpPr>
          <p:spPr>
            <a:xfrm flipV="1">
              <a:off x="3531635" y="4363486"/>
              <a:ext cx="1253837" cy="27836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直線矢印コネクタ 230"/>
            <p:cNvCxnSpPr/>
            <p:nvPr/>
          </p:nvCxnSpPr>
          <p:spPr>
            <a:xfrm flipV="1">
              <a:off x="3531636" y="4363484"/>
              <a:ext cx="1477539" cy="74069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直線矢印コネクタ 231"/>
            <p:cNvCxnSpPr/>
            <p:nvPr/>
          </p:nvCxnSpPr>
          <p:spPr>
            <a:xfrm flipH="1" flipV="1">
              <a:off x="6453299" y="4275669"/>
              <a:ext cx="1744775" cy="57022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1" name="円/楕円 100"/>
          <p:cNvSpPr>
            <a:spLocks noChangeAspect="1"/>
          </p:cNvSpPr>
          <p:nvPr/>
        </p:nvSpPr>
        <p:spPr>
          <a:xfrm>
            <a:off x="58130" y="1375193"/>
            <a:ext cx="144000" cy="144000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" name="円/楕円 114"/>
          <p:cNvSpPr>
            <a:spLocks noChangeAspect="1"/>
          </p:cNvSpPr>
          <p:nvPr/>
        </p:nvSpPr>
        <p:spPr>
          <a:xfrm>
            <a:off x="58130" y="1942121"/>
            <a:ext cx="144000" cy="144000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2" name="円/楕円 121"/>
          <p:cNvSpPr>
            <a:spLocks noChangeAspect="1"/>
          </p:cNvSpPr>
          <p:nvPr/>
        </p:nvSpPr>
        <p:spPr>
          <a:xfrm>
            <a:off x="58130" y="2478846"/>
            <a:ext cx="144000" cy="144000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3" name="テキスト ボックス 122"/>
          <p:cNvSpPr txBox="1"/>
          <p:nvPr/>
        </p:nvSpPr>
        <p:spPr>
          <a:xfrm>
            <a:off x="6865149" y="108153"/>
            <a:ext cx="26212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dirty="0" smtClean="0">
                <a:solidFill>
                  <a:schemeClr val="bg1"/>
                </a:solidFill>
                <a:latin typeface="Arial"/>
                <a:cs typeface="Arial"/>
              </a:rPr>
              <a:t>Collaborators</a:t>
            </a:r>
            <a:endParaRPr kumimoji="1" lang="ja-JP" altLang="en-US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5" name="テキスト ボックス 124"/>
          <p:cNvSpPr txBox="1"/>
          <p:nvPr/>
        </p:nvSpPr>
        <p:spPr>
          <a:xfrm>
            <a:off x="6402471" y="1553884"/>
            <a:ext cx="35465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>
                <a:solidFill>
                  <a:srgbClr val="0432FF"/>
                </a:solidFill>
                <a:latin typeface="Arial"/>
                <a:cs typeface="Arial"/>
              </a:rPr>
              <a:t>Nobuhiro Matsumoto</a:t>
            </a:r>
          </a:p>
          <a:p>
            <a:pPr algn="ctr"/>
            <a:r>
              <a:rPr lang="en-US" altLang="ja-JP" sz="2400" dirty="0" smtClean="0">
                <a:solidFill>
                  <a:srgbClr val="0432FF"/>
                </a:solidFill>
                <a:latin typeface="Arial"/>
                <a:cs typeface="Arial"/>
              </a:rPr>
              <a:t>Yasuji Arimura</a:t>
            </a:r>
            <a:endParaRPr lang="en-US" altLang="ja-JP" sz="2400" dirty="0">
              <a:solidFill>
                <a:srgbClr val="0432FF"/>
              </a:solidFill>
              <a:latin typeface="Arial"/>
              <a:cs typeface="Arial"/>
            </a:endParaRPr>
          </a:p>
          <a:p>
            <a:pPr algn="ctr"/>
            <a:r>
              <a:rPr lang="en-US" altLang="ja-JP" sz="2400" dirty="0" smtClean="0">
                <a:solidFill>
                  <a:srgbClr val="0432FF"/>
                </a:solidFill>
                <a:latin typeface="Arial"/>
                <a:cs typeface="Arial"/>
              </a:rPr>
              <a:t>Shigehisa Yanagi</a:t>
            </a:r>
            <a:endParaRPr lang="en-US" altLang="ja-JP" sz="2400" dirty="0">
              <a:solidFill>
                <a:srgbClr val="0432FF"/>
              </a:solidFill>
              <a:latin typeface="Arial"/>
              <a:cs typeface="Arial"/>
            </a:endParaRPr>
          </a:p>
          <a:p>
            <a:pPr algn="ctr"/>
            <a:r>
              <a:rPr lang="en-US" altLang="ja-JP" sz="2400" dirty="0" smtClean="0">
                <a:solidFill>
                  <a:srgbClr val="0432FF"/>
                </a:solidFill>
                <a:latin typeface="Arial"/>
                <a:cs typeface="Arial"/>
              </a:rPr>
              <a:t>Hironobu Tsubouchi</a:t>
            </a:r>
            <a:endParaRPr lang="en-US" altLang="ja-JP" sz="2400" dirty="0">
              <a:solidFill>
                <a:srgbClr val="0432FF"/>
              </a:solidFill>
              <a:latin typeface="Arial"/>
              <a:cs typeface="Arial"/>
            </a:endParaRPr>
          </a:p>
        </p:txBody>
      </p:sp>
      <p:sp>
        <p:nvSpPr>
          <p:cNvPr id="131" name="テキスト ボックス 130"/>
          <p:cNvSpPr txBox="1"/>
          <p:nvPr/>
        </p:nvSpPr>
        <p:spPr>
          <a:xfrm>
            <a:off x="6367396" y="1042451"/>
            <a:ext cx="3572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>
                <a:solidFill>
                  <a:srgbClr val="FFFD78"/>
                </a:solidFill>
                <a:latin typeface="Arial"/>
                <a:cs typeface="Arial"/>
              </a:rPr>
              <a:t>University of Miyazaki</a:t>
            </a:r>
          </a:p>
        </p:txBody>
      </p:sp>
      <p:sp>
        <p:nvSpPr>
          <p:cNvPr id="144" name="テキスト ボックス 143"/>
          <p:cNvSpPr txBox="1"/>
          <p:nvPr/>
        </p:nvSpPr>
        <p:spPr>
          <a:xfrm>
            <a:off x="5971859" y="3633120"/>
            <a:ext cx="44078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>
                <a:solidFill>
                  <a:srgbClr val="FFFD78"/>
                </a:solidFill>
                <a:latin typeface="Arial"/>
                <a:cs typeface="Arial"/>
              </a:rPr>
              <a:t>Laboratory </a:t>
            </a:r>
            <a:r>
              <a:rPr lang="en-US" altLang="ja-JP" sz="2400" dirty="0">
                <a:solidFill>
                  <a:srgbClr val="FFFD78"/>
                </a:solidFill>
                <a:latin typeface="Arial"/>
                <a:cs typeface="Arial"/>
              </a:rPr>
              <a:t>of Protein Profiling and Functional Proteomics, </a:t>
            </a:r>
            <a:endParaRPr lang="en-US" altLang="ja-JP" sz="2400" dirty="0" smtClean="0">
              <a:solidFill>
                <a:srgbClr val="FFFD78"/>
              </a:solidFill>
              <a:latin typeface="Arial"/>
              <a:cs typeface="Arial"/>
            </a:endParaRPr>
          </a:p>
          <a:p>
            <a:pPr algn="ctr"/>
            <a:r>
              <a:rPr lang="en-US" altLang="ja-JP" sz="2400" dirty="0" smtClean="0">
                <a:solidFill>
                  <a:srgbClr val="FFFD78"/>
                </a:solidFill>
                <a:latin typeface="Arial"/>
                <a:cs typeface="Arial"/>
              </a:rPr>
              <a:t>Institute </a:t>
            </a:r>
            <a:r>
              <a:rPr lang="en-US" altLang="ja-JP" sz="2400" dirty="0">
                <a:solidFill>
                  <a:srgbClr val="FFFD78"/>
                </a:solidFill>
                <a:latin typeface="Arial"/>
                <a:cs typeface="Arial"/>
              </a:rPr>
              <a:t>for Protein Research, Osaka University</a:t>
            </a:r>
            <a:r>
              <a:rPr lang="ja-JP" altLang="ja-JP" sz="2400" dirty="0" smtClean="0">
                <a:solidFill>
                  <a:srgbClr val="FFFD78"/>
                </a:solidFill>
                <a:effectLst/>
                <a:latin typeface="Arial"/>
                <a:cs typeface="Arial"/>
              </a:rPr>
              <a:t> </a:t>
            </a:r>
            <a:endParaRPr lang="en-US" altLang="ja-JP" sz="2400" dirty="0" smtClean="0">
              <a:solidFill>
                <a:srgbClr val="FFFD78"/>
              </a:solidFill>
              <a:latin typeface="Arial"/>
              <a:cs typeface="Arial"/>
            </a:endParaRPr>
          </a:p>
        </p:txBody>
      </p:sp>
      <p:sp>
        <p:nvSpPr>
          <p:cNvPr id="146" name="テキスト ボックス 145"/>
          <p:cNvSpPr txBox="1"/>
          <p:nvPr/>
        </p:nvSpPr>
        <p:spPr>
          <a:xfrm>
            <a:off x="6687311" y="5404797"/>
            <a:ext cx="29769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smtClean="0">
                <a:solidFill>
                  <a:srgbClr val="0432FF"/>
                </a:solidFill>
                <a:latin typeface="Arial"/>
                <a:cs typeface="Arial"/>
              </a:rPr>
              <a:t>Toshifumi Takao</a:t>
            </a:r>
            <a:endParaRPr lang="en-US" altLang="ja-JP" sz="2400" dirty="0">
              <a:solidFill>
                <a:srgbClr val="0432FF"/>
              </a:solidFill>
              <a:latin typeface="Arial"/>
              <a:cs typeface="Arial"/>
            </a:endParaRPr>
          </a:p>
          <a:p>
            <a:pPr algn="ctr"/>
            <a:r>
              <a:rPr kumimoji="1" lang="en-US" altLang="ja-JP" sz="2400" dirty="0" smtClean="0">
                <a:solidFill>
                  <a:srgbClr val="0432FF"/>
                </a:solidFill>
                <a:latin typeface="Arial"/>
                <a:cs typeface="Arial"/>
              </a:rPr>
              <a:t>Nobuaki Okumura</a:t>
            </a:r>
            <a:endParaRPr lang="en-US" altLang="ja-JP" sz="2400" dirty="0">
              <a:solidFill>
                <a:srgbClr val="0432FF"/>
              </a:solidFill>
              <a:latin typeface="Arial"/>
              <a:cs typeface="Arial"/>
            </a:endParaRPr>
          </a:p>
          <a:p>
            <a:pPr algn="ctr"/>
            <a:r>
              <a:rPr lang="en-US" altLang="ja-JP" sz="2400" dirty="0" smtClean="0">
                <a:solidFill>
                  <a:srgbClr val="0432FF"/>
                </a:solidFill>
                <a:latin typeface="Arial"/>
                <a:cs typeface="Arial"/>
              </a:rPr>
              <a:t>Masafumi Fukuda</a:t>
            </a:r>
            <a:endParaRPr kumimoji="1" lang="ja-JP" altLang="en-US" sz="2400" dirty="0">
              <a:solidFill>
                <a:srgbClr val="0432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658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 rot="16200000">
            <a:off x="-1128039" y="5336254"/>
            <a:ext cx="2864888" cy="335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860"/>
              </a:lnSpc>
            </a:pPr>
            <a:r>
              <a:rPr lang="en-US" altLang="ja-JP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Fold changes to </a:t>
            </a:r>
            <a:r>
              <a:rPr lang="en-US" altLang="ja-JP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BEAS-2B</a:t>
            </a:r>
            <a:endParaRPr lang="en-US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6" name="テキスト ボックス 115"/>
          <p:cNvSpPr txBox="1"/>
          <p:nvPr/>
        </p:nvSpPr>
        <p:spPr>
          <a:xfrm>
            <a:off x="555781" y="-34890"/>
            <a:ext cx="9184681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altLang="ja-JP" sz="2800" spc="-120" dirty="0" smtClean="0">
                <a:solidFill>
                  <a:prstClr val="black"/>
                </a:solidFill>
                <a:latin typeface="Arial"/>
                <a:cs typeface="Arial"/>
              </a:rPr>
              <a:t>Expression</a:t>
            </a:r>
            <a:r>
              <a:rPr lang="ja-JP" altLang="en-US" sz="2800" spc="-12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altLang="ja-JP" sz="2800" spc="-120" dirty="0" smtClean="0">
                <a:solidFill>
                  <a:prstClr val="black"/>
                </a:solidFill>
                <a:latin typeface="Arial"/>
                <a:cs typeface="Arial"/>
              </a:rPr>
              <a:t>of</a:t>
            </a:r>
            <a:r>
              <a:rPr lang="ja-JP" altLang="en-US" sz="2800" spc="-12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altLang="ja-JP" sz="2800" spc="-120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lang="en-US" altLang="ja-JP" sz="2800" spc="-120" dirty="0" smtClean="0">
                <a:solidFill>
                  <a:prstClr val="black"/>
                </a:solidFill>
                <a:latin typeface="Arial"/>
                <a:cs typeface="Arial"/>
              </a:rPr>
              <a:t>rotein</a:t>
            </a:r>
            <a:r>
              <a:rPr lang="ja-JP" altLang="en-US" sz="2800" spc="-12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altLang="ja-JP" sz="2800" spc="-120" dirty="0" smtClean="0">
                <a:solidFill>
                  <a:prstClr val="black"/>
                </a:solidFill>
                <a:latin typeface="Arial"/>
                <a:cs typeface="Arial"/>
              </a:rPr>
              <a:t>X and its fragment</a:t>
            </a:r>
            <a:r>
              <a:rPr lang="ja-JP" altLang="en-US" sz="2800" spc="-12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altLang="ja-JP" sz="2800" spc="-120" dirty="0" smtClean="0">
                <a:solidFill>
                  <a:prstClr val="black"/>
                </a:solidFill>
                <a:latin typeface="Arial"/>
                <a:cs typeface="Arial"/>
              </a:rPr>
              <a:t>p4252</a:t>
            </a:r>
            <a:r>
              <a:rPr lang="ja-JP" altLang="en-US" sz="2800" spc="-12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altLang="ja-JP" sz="2800" spc="-120" dirty="0" smtClean="0">
                <a:solidFill>
                  <a:prstClr val="black"/>
                </a:solidFill>
                <a:latin typeface="Arial"/>
                <a:cs typeface="Arial"/>
              </a:rPr>
              <a:t>in</a:t>
            </a:r>
            <a:r>
              <a:rPr lang="ja-JP" altLang="en-US" sz="2800" spc="-12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altLang="ja-JP" sz="2800" spc="-120" dirty="0" smtClean="0">
                <a:solidFill>
                  <a:prstClr val="black"/>
                </a:solidFill>
                <a:latin typeface="Arial"/>
                <a:cs typeface="Arial"/>
              </a:rPr>
              <a:t>cell lines of</a:t>
            </a:r>
          </a:p>
          <a:p>
            <a:pPr algn="ctr">
              <a:lnSpc>
                <a:spcPts val="3240"/>
              </a:lnSpc>
            </a:pPr>
            <a:r>
              <a:rPr lang="en-US" altLang="ja-JP" sz="2800" spc="-120" dirty="0" smtClean="0">
                <a:solidFill>
                  <a:prstClr val="black"/>
                </a:solidFill>
                <a:latin typeface="Arial"/>
                <a:cs typeface="Arial"/>
              </a:rPr>
              <a:t>lung</a:t>
            </a:r>
            <a:r>
              <a:rPr lang="en-US" altLang="en-US" sz="2800" spc="-12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altLang="ja-JP" sz="2800" spc="-120" dirty="0" smtClean="0">
                <a:solidFill>
                  <a:prstClr val="black"/>
                </a:solidFill>
                <a:latin typeface="Arial"/>
                <a:cs typeface="Arial"/>
              </a:rPr>
              <a:t>adenocarcinoma and pancreatic cancer</a:t>
            </a:r>
            <a:endParaRPr lang="en-US" sz="2800" spc="-12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8" name="テキスト ボックス 117"/>
          <p:cNvSpPr txBox="1"/>
          <p:nvPr/>
        </p:nvSpPr>
        <p:spPr>
          <a:xfrm>
            <a:off x="4949240" y="4067078"/>
            <a:ext cx="1087193" cy="42575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2580"/>
              </a:lnSpc>
            </a:pPr>
            <a:r>
              <a:rPr lang="en-US" altLang="ja-JP" sz="2400" spc="-50" dirty="0" smtClean="0">
                <a:solidFill>
                  <a:prstClr val="black"/>
                </a:solidFill>
                <a:latin typeface="Arial"/>
                <a:cs typeface="Arial"/>
              </a:rPr>
              <a:t>p4252 </a:t>
            </a:r>
          </a:p>
        </p:txBody>
      </p:sp>
      <p:sp>
        <p:nvSpPr>
          <p:cNvPr id="119" name="テキスト ボックス 118"/>
          <p:cNvSpPr txBox="1"/>
          <p:nvPr/>
        </p:nvSpPr>
        <p:spPr>
          <a:xfrm>
            <a:off x="1279119" y="4049125"/>
            <a:ext cx="1393330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sz="2400" spc="-50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lang="en-US" altLang="ja-JP" sz="2400" spc="-50" dirty="0" smtClean="0">
                <a:solidFill>
                  <a:prstClr val="black"/>
                </a:solidFill>
                <a:latin typeface="Arial"/>
                <a:cs typeface="Arial"/>
              </a:rPr>
              <a:t>rotein X</a:t>
            </a:r>
          </a:p>
        </p:txBody>
      </p:sp>
      <p:sp>
        <p:nvSpPr>
          <p:cNvPr id="105" name="テキスト ボックス 104"/>
          <p:cNvSpPr txBox="1"/>
          <p:nvPr/>
        </p:nvSpPr>
        <p:spPr>
          <a:xfrm>
            <a:off x="7730198" y="3818603"/>
            <a:ext cx="2340880" cy="75918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2580"/>
              </a:lnSpc>
            </a:pPr>
            <a:r>
              <a:rPr lang="en-US" altLang="ja-JP" sz="2400" spc="-50" dirty="0" smtClean="0">
                <a:solidFill>
                  <a:prstClr val="black"/>
                </a:solidFill>
                <a:latin typeface="Arial"/>
                <a:cs typeface="Arial"/>
              </a:rPr>
              <a:t>ratio </a:t>
            </a:r>
            <a:r>
              <a:rPr lang="en-US" altLang="ja-JP" sz="2400" spc="-50" smtClean="0">
                <a:solidFill>
                  <a:prstClr val="black"/>
                </a:solidFill>
                <a:latin typeface="Arial"/>
                <a:cs typeface="Arial"/>
              </a:rPr>
              <a:t>of </a:t>
            </a:r>
          </a:p>
          <a:p>
            <a:pPr algn="ctr">
              <a:lnSpc>
                <a:spcPts val="2580"/>
              </a:lnSpc>
            </a:pPr>
            <a:r>
              <a:rPr lang="en-US" altLang="ja-JP" sz="2400" spc="-50" dirty="0" smtClean="0">
                <a:solidFill>
                  <a:prstClr val="black"/>
                </a:solidFill>
                <a:latin typeface="Arial"/>
                <a:cs typeface="Arial"/>
              </a:rPr>
              <a:t>p4252/protein X </a:t>
            </a:r>
          </a:p>
        </p:txBody>
      </p:sp>
      <p:grpSp>
        <p:nvGrpSpPr>
          <p:cNvPr id="3" name="図形グループ 2"/>
          <p:cNvGrpSpPr/>
          <p:nvPr/>
        </p:nvGrpSpPr>
        <p:grpSpPr>
          <a:xfrm>
            <a:off x="437147" y="4105330"/>
            <a:ext cx="2500084" cy="2850534"/>
            <a:chOff x="437147" y="3940075"/>
            <a:chExt cx="2500084" cy="2850534"/>
          </a:xfrm>
        </p:grpSpPr>
        <p:cxnSp>
          <p:nvCxnSpPr>
            <p:cNvPr id="32" name="直線コネクタ 31"/>
            <p:cNvCxnSpPr/>
            <p:nvPr/>
          </p:nvCxnSpPr>
          <p:spPr>
            <a:xfrm>
              <a:off x="935190" y="4124779"/>
              <a:ext cx="144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テキスト ボックス 34"/>
            <p:cNvSpPr txBox="1"/>
            <p:nvPr/>
          </p:nvSpPr>
          <p:spPr>
            <a:xfrm>
              <a:off x="599051" y="3940075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2</a:t>
              </a:r>
              <a:endParaRPr lang="en-US" sz="2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69" name="直線コネクタ 68"/>
            <p:cNvCxnSpPr/>
            <p:nvPr/>
          </p:nvCxnSpPr>
          <p:spPr>
            <a:xfrm>
              <a:off x="1068240" y="4122703"/>
              <a:ext cx="0" cy="246657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線コネクタ 88"/>
            <p:cNvCxnSpPr/>
            <p:nvPr/>
          </p:nvCxnSpPr>
          <p:spPr>
            <a:xfrm>
              <a:off x="924240" y="5367617"/>
              <a:ext cx="144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線コネクタ 90"/>
            <p:cNvCxnSpPr/>
            <p:nvPr/>
          </p:nvCxnSpPr>
          <p:spPr>
            <a:xfrm>
              <a:off x="924240" y="5978148"/>
              <a:ext cx="144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コネクタ 91"/>
            <p:cNvCxnSpPr/>
            <p:nvPr/>
          </p:nvCxnSpPr>
          <p:spPr>
            <a:xfrm>
              <a:off x="924240" y="6568797"/>
              <a:ext cx="144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テキスト ボックス 92"/>
            <p:cNvSpPr txBox="1"/>
            <p:nvPr/>
          </p:nvSpPr>
          <p:spPr>
            <a:xfrm>
              <a:off x="437147" y="4561307"/>
              <a:ext cx="5405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smtClean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1.5</a:t>
              </a:r>
              <a:endParaRPr lang="en-US" sz="2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5" name="テキスト ボックス 94"/>
            <p:cNvSpPr txBox="1"/>
            <p:nvPr/>
          </p:nvSpPr>
          <p:spPr>
            <a:xfrm>
              <a:off x="437147" y="5780767"/>
              <a:ext cx="5405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0.5</a:t>
              </a:r>
              <a:endParaRPr lang="en-US" sz="2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6" name="テキスト ボックス 95"/>
            <p:cNvSpPr txBox="1"/>
            <p:nvPr/>
          </p:nvSpPr>
          <p:spPr>
            <a:xfrm>
              <a:off x="599051" y="6390499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0</a:t>
              </a:r>
              <a:endParaRPr lang="en-US" sz="2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2" name="テキスト ボックス 101"/>
            <p:cNvSpPr txBox="1"/>
            <p:nvPr/>
          </p:nvSpPr>
          <p:spPr>
            <a:xfrm>
              <a:off x="599051" y="5171037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1</a:t>
              </a:r>
              <a:endParaRPr lang="en-US" sz="2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103" name="直線コネクタ 102"/>
            <p:cNvCxnSpPr/>
            <p:nvPr/>
          </p:nvCxnSpPr>
          <p:spPr>
            <a:xfrm>
              <a:off x="924240" y="4757086"/>
              <a:ext cx="144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テキスト ボックス 85"/>
            <p:cNvSpPr txBox="1"/>
            <p:nvPr/>
          </p:nvSpPr>
          <p:spPr>
            <a:xfrm>
              <a:off x="2211655" y="4979229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mtClean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1.1</a:t>
              </a:r>
              <a:endParaRPr lang="en-US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8" name="テキスト ボックス 87"/>
            <p:cNvSpPr txBox="1"/>
            <p:nvPr/>
          </p:nvSpPr>
          <p:spPr>
            <a:xfrm>
              <a:off x="1676765" y="4279014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mtClean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1.6</a:t>
              </a:r>
              <a:endParaRPr lang="en-US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1350833" y="5371706"/>
              <a:ext cx="233680" cy="1203960"/>
            </a:xfrm>
            <a:prstGeom prst="rect">
              <a:avLst/>
            </a:prstGeom>
            <a:solidFill>
              <a:srgbClr val="0432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94" name="正方形/長方形 93"/>
            <p:cNvSpPr/>
            <p:nvPr/>
          </p:nvSpPr>
          <p:spPr>
            <a:xfrm>
              <a:off x="1850000" y="4623338"/>
              <a:ext cx="233680" cy="1961038"/>
            </a:xfrm>
            <a:prstGeom prst="rect">
              <a:avLst/>
            </a:prstGeom>
            <a:solidFill>
              <a:srgbClr val="FF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97" name="正方形/長方形 96"/>
            <p:cNvSpPr/>
            <p:nvPr/>
          </p:nvSpPr>
          <p:spPr>
            <a:xfrm>
              <a:off x="2349167" y="5305665"/>
              <a:ext cx="233680" cy="12751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cxnSp>
          <p:nvCxnSpPr>
            <p:cNvPr id="90" name="直線コネクタ 89"/>
            <p:cNvCxnSpPr/>
            <p:nvPr/>
          </p:nvCxnSpPr>
          <p:spPr>
            <a:xfrm>
              <a:off x="1068240" y="6575832"/>
              <a:ext cx="1868991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テキスト ボックス 44"/>
          <p:cNvSpPr txBox="1"/>
          <p:nvPr/>
        </p:nvSpPr>
        <p:spPr>
          <a:xfrm>
            <a:off x="5542432" y="4468136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4.0</a:t>
            </a:r>
            <a:endParaRPr lang="en-US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 rot="16200000">
            <a:off x="2325344" y="5336254"/>
            <a:ext cx="2864888" cy="335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860"/>
              </a:lnSpc>
            </a:pPr>
            <a:r>
              <a:rPr lang="en-US" altLang="ja-JP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Fold changes</a:t>
            </a:r>
            <a:r>
              <a:rPr lang="en-US" altLang="ja-JP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ja-JP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to </a:t>
            </a:r>
            <a:r>
              <a:rPr lang="en-US" altLang="ja-JP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BEAS-2</a:t>
            </a:r>
            <a:r>
              <a:rPr lang="en-US" altLang="ja-JP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B</a:t>
            </a:r>
            <a:endParaRPr lang="en-US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0" name="直線コネクタ 59"/>
          <p:cNvCxnSpPr/>
          <p:nvPr/>
        </p:nvCxnSpPr>
        <p:spPr>
          <a:xfrm>
            <a:off x="4317973" y="4290783"/>
            <a:ext cx="0" cy="246657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/>
          <p:cNvCxnSpPr/>
          <p:nvPr/>
        </p:nvCxnSpPr>
        <p:spPr>
          <a:xfrm>
            <a:off x="4173973" y="6751652"/>
            <a:ext cx="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テキスト ボックス 72"/>
          <p:cNvSpPr txBox="1"/>
          <p:nvPr/>
        </p:nvSpPr>
        <p:spPr>
          <a:xfrm>
            <a:off x="3927569" y="6550211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0</a:t>
            </a:r>
            <a:endParaRPr lang="en-US" sz="20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4" name="直線コネクタ 73"/>
          <p:cNvCxnSpPr/>
          <p:nvPr/>
        </p:nvCxnSpPr>
        <p:spPr>
          <a:xfrm>
            <a:off x="4172611" y="4307811"/>
            <a:ext cx="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コネクタ 74"/>
          <p:cNvCxnSpPr/>
          <p:nvPr/>
        </p:nvCxnSpPr>
        <p:spPr>
          <a:xfrm>
            <a:off x="4182903" y="4782957"/>
            <a:ext cx="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コネクタ 75"/>
          <p:cNvCxnSpPr/>
          <p:nvPr/>
        </p:nvCxnSpPr>
        <p:spPr>
          <a:xfrm>
            <a:off x="4182903" y="5275131"/>
            <a:ext cx="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コネクタ 76"/>
          <p:cNvCxnSpPr/>
          <p:nvPr/>
        </p:nvCxnSpPr>
        <p:spPr>
          <a:xfrm>
            <a:off x="4173973" y="5767305"/>
            <a:ext cx="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コネクタ 77"/>
          <p:cNvCxnSpPr/>
          <p:nvPr/>
        </p:nvCxnSpPr>
        <p:spPr>
          <a:xfrm>
            <a:off x="4182903" y="6259479"/>
            <a:ext cx="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テキスト ボックス 78"/>
          <p:cNvSpPr txBox="1"/>
          <p:nvPr/>
        </p:nvSpPr>
        <p:spPr>
          <a:xfrm>
            <a:off x="3927569" y="410147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5</a:t>
            </a:r>
            <a:endParaRPr lang="en-US" sz="20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3927569" y="4600051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4</a:t>
            </a:r>
            <a:endParaRPr lang="en-US" sz="20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3927569" y="5082584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3</a:t>
            </a:r>
            <a:endParaRPr lang="en-US" sz="20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3927569" y="5563889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endParaRPr lang="en-US" sz="20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3927569" y="6043691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1</a:t>
            </a:r>
            <a:endParaRPr lang="en-US" sz="20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4" name="テキスト ボックス 83"/>
          <p:cNvSpPr txBox="1"/>
          <p:nvPr/>
        </p:nvSpPr>
        <p:spPr>
          <a:xfrm>
            <a:off x="5001795" y="4592136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3.8</a:t>
            </a:r>
            <a:endParaRPr lang="en-US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8" name="正方形/長方形 97"/>
          <p:cNvSpPr/>
          <p:nvPr/>
        </p:nvSpPr>
        <p:spPr>
          <a:xfrm>
            <a:off x="5138435" y="4919213"/>
            <a:ext cx="247674" cy="1825250"/>
          </a:xfrm>
          <a:prstGeom prst="rect">
            <a:avLst/>
          </a:prstGeom>
          <a:solidFill>
            <a:srgbClr val="FF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9" name="正方形/長方形 98"/>
          <p:cNvSpPr/>
          <p:nvPr/>
        </p:nvSpPr>
        <p:spPr>
          <a:xfrm>
            <a:off x="4615604" y="6259479"/>
            <a:ext cx="233680" cy="486731"/>
          </a:xfrm>
          <a:prstGeom prst="rect">
            <a:avLst/>
          </a:prstGeom>
          <a:solidFill>
            <a:srgbClr val="0432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04" name="正方形/長方形 103"/>
          <p:cNvSpPr/>
          <p:nvPr/>
        </p:nvSpPr>
        <p:spPr>
          <a:xfrm>
            <a:off x="5675259" y="4825035"/>
            <a:ext cx="233680" cy="192171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107" name="直線コネクタ 106"/>
          <p:cNvCxnSpPr/>
          <p:nvPr/>
        </p:nvCxnSpPr>
        <p:spPr>
          <a:xfrm>
            <a:off x="4317973" y="6750266"/>
            <a:ext cx="185715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テキスト ボックス 105"/>
          <p:cNvSpPr txBox="1"/>
          <p:nvPr/>
        </p:nvSpPr>
        <p:spPr>
          <a:xfrm>
            <a:off x="8617813" y="4526945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3.9</a:t>
            </a:r>
            <a:endParaRPr lang="en-US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0" name="テキスト ボックス 109"/>
          <p:cNvSpPr txBox="1"/>
          <p:nvPr/>
        </p:nvSpPr>
        <p:spPr>
          <a:xfrm rot="16200000">
            <a:off x="5527599" y="5319582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r</a:t>
            </a:r>
            <a:r>
              <a:rPr lang="en-US" altLang="ja-JP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atio of p4252/ protein X</a:t>
            </a:r>
            <a:endParaRPr lang="en-US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12" name="直線コネクタ 111"/>
          <p:cNvCxnSpPr/>
          <p:nvPr/>
        </p:nvCxnSpPr>
        <p:spPr>
          <a:xfrm>
            <a:off x="7397667" y="4284894"/>
            <a:ext cx="0" cy="246657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線コネクタ 119"/>
          <p:cNvCxnSpPr/>
          <p:nvPr/>
        </p:nvCxnSpPr>
        <p:spPr>
          <a:xfrm>
            <a:off x="7253667" y="6745763"/>
            <a:ext cx="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テキスト ボックス 120"/>
          <p:cNvSpPr txBox="1"/>
          <p:nvPr/>
        </p:nvSpPr>
        <p:spPr>
          <a:xfrm>
            <a:off x="7007263" y="6544322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0</a:t>
            </a:r>
            <a:endParaRPr lang="en-US" sz="20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22" name="直線コネクタ 121"/>
          <p:cNvCxnSpPr/>
          <p:nvPr/>
        </p:nvCxnSpPr>
        <p:spPr>
          <a:xfrm>
            <a:off x="7252305" y="4301922"/>
            <a:ext cx="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線コネクタ 122"/>
          <p:cNvCxnSpPr/>
          <p:nvPr/>
        </p:nvCxnSpPr>
        <p:spPr>
          <a:xfrm>
            <a:off x="7262597" y="4777068"/>
            <a:ext cx="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直線コネクタ 123"/>
          <p:cNvCxnSpPr/>
          <p:nvPr/>
        </p:nvCxnSpPr>
        <p:spPr>
          <a:xfrm>
            <a:off x="7262597" y="5269242"/>
            <a:ext cx="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線コネクタ 124"/>
          <p:cNvCxnSpPr/>
          <p:nvPr/>
        </p:nvCxnSpPr>
        <p:spPr>
          <a:xfrm>
            <a:off x="7253667" y="5761416"/>
            <a:ext cx="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線コネクタ 125"/>
          <p:cNvCxnSpPr/>
          <p:nvPr/>
        </p:nvCxnSpPr>
        <p:spPr>
          <a:xfrm>
            <a:off x="7262597" y="6253590"/>
            <a:ext cx="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テキスト ボックス 126"/>
          <p:cNvSpPr txBox="1"/>
          <p:nvPr/>
        </p:nvSpPr>
        <p:spPr>
          <a:xfrm>
            <a:off x="7007263" y="4095581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5</a:t>
            </a:r>
            <a:endParaRPr lang="en-US" sz="20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8" name="テキスト ボックス 127"/>
          <p:cNvSpPr txBox="1"/>
          <p:nvPr/>
        </p:nvSpPr>
        <p:spPr>
          <a:xfrm>
            <a:off x="7007263" y="4594162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4</a:t>
            </a:r>
            <a:endParaRPr lang="en-US" sz="20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9" name="テキスト ボックス 128"/>
          <p:cNvSpPr txBox="1"/>
          <p:nvPr/>
        </p:nvSpPr>
        <p:spPr>
          <a:xfrm>
            <a:off x="7007263" y="5076695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3</a:t>
            </a:r>
            <a:endParaRPr lang="en-US" sz="20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0" name="テキスト ボックス 129"/>
          <p:cNvSpPr txBox="1"/>
          <p:nvPr/>
        </p:nvSpPr>
        <p:spPr>
          <a:xfrm>
            <a:off x="7007263" y="555800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endParaRPr lang="en-US" sz="20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1" name="テキスト ボックス 130"/>
          <p:cNvSpPr txBox="1"/>
          <p:nvPr/>
        </p:nvSpPr>
        <p:spPr>
          <a:xfrm>
            <a:off x="7007263" y="6037802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1</a:t>
            </a:r>
            <a:endParaRPr lang="en-US" sz="20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2" name="テキスト ボックス 131"/>
          <p:cNvSpPr txBox="1"/>
          <p:nvPr/>
        </p:nvSpPr>
        <p:spPr>
          <a:xfrm>
            <a:off x="8076632" y="5235728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2.4</a:t>
            </a:r>
            <a:endParaRPr lang="en-US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3" name="正方形/長方形 132"/>
          <p:cNvSpPr/>
          <p:nvPr/>
        </p:nvSpPr>
        <p:spPr>
          <a:xfrm>
            <a:off x="8218129" y="5558000"/>
            <a:ext cx="247674" cy="1180574"/>
          </a:xfrm>
          <a:prstGeom prst="rect">
            <a:avLst/>
          </a:prstGeom>
          <a:solidFill>
            <a:srgbClr val="FF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34" name="正方形/長方形 133"/>
          <p:cNvSpPr/>
          <p:nvPr/>
        </p:nvSpPr>
        <p:spPr>
          <a:xfrm>
            <a:off x="7695298" y="6253590"/>
            <a:ext cx="233680" cy="486731"/>
          </a:xfrm>
          <a:prstGeom prst="rect">
            <a:avLst/>
          </a:prstGeom>
          <a:solidFill>
            <a:srgbClr val="0432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35" name="正方形/長方形 134"/>
          <p:cNvSpPr/>
          <p:nvPr/>
        </p:nvSpPr>
        <p:spPr>
          <a:xfrm>
            <a:off x="8754953" y="4875038"/>
            <a:ext cx="233680" cy="186582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108" name="直線コネクタ 107"/>
          <p:cNvCxnSpPr/>
          <p:nvPr/>
        </p:nvCxnSpPr>
        <p:spPr>
          <a:xfrm>
            <a:off x="7397667" y="6744377"/>
            <a:ext cx="185715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正方形/長方形 151"/>
          <p:cNvSpPr/>
          <p:nvPr/>
        </p:nvSpPr>
        <p:spPr>
          <a:xfrm>
            <a:off x="792652" y="3368371"/>
            <a:ext cx="288523" cy="288002"/>
          </a:xfrm>
          <a:prstGeom prst="rect">
            <a:avLst/>
          </a:prstGeom>
          <a:solidFill>
            <a:srgbClr val="0432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153" name="正方形/長方形 152"/>
          <p:cNvSpPr/>
          <p:nvPr/>
        </p:nvSpPr>
        <p:spPr>
          <a:xfrm>
            <a:off x="4691612" y="3368515"/>
            <a:ext cx="288523" cy="287715"/>
          </a:xfrm>
          <a:prstGeom prst="rect">
            <a:avLst/>
          </a:prstGeom>
          <a:solidFill>
            <a:srgbClr val="FF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54" name="正方形/長方形 153"/>
          <p:cNvSpPr/>
          <p:nvPr/>
        </p:nvSpPr>
        <p:spPr>
          <a:xfrm>
            <a:off x="7396493" y="3368515"/>
            <a:ext cx="288523" cy="28771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55" name="テキスト ボックス 154"/>
          <p:cNvSpPr txBox="1"/>
          <p:nvPr/>
        </p:nvSpPr>
        <p:spPr>
          <a:xfrm>
            <a:off x="1074709" y="3281540"/>
            <a:ext cx="3321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Bronchial epithelial cell</a:t>
            </a:r>
            <a:endParaRPr lang="en-US" sz="24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6" name="テキスト ボックス 155"/>
          <p:cNvSpPr txBox="1"/>
          <p:nvPr/>
        </p:nvSpPr>
        <p:spPr>
          <a:xfrm>
            <a:off x="4982745" y="3281540"/>
            <a:ext cx="2251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Lung </a:t>
            </a:r>
            <a:r>
              <a:rPr lang="en-US" sz="2400" dirty="0" err="1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adenoca</a:t>
            </a:r>
            <a:r>
              <a:rPr lang="en-US" sz="24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4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7" name="テキスト ボックス 156"/>
          <p:cNvSpPr txBox="1"/>
          <p:nvPr/>
        </p:nvSpPr>
        <p:spPr>
          <a:xfrm>
            <a:off x="7677138" y="3281540"/>
            <a:ext cx="2135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Pancreatic ca.</a:t>
            </a:r>
            <a:endParaRPr lang="en-US" sz="24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7" name="テキスト ボックス 116"/>
          <p:cNvSpPr txBox="1"/>
          <p:nvPr/>
        </p:nvSpPr>
        <p:spPr>
          <a:xfrm>
            <a:off x="6389545" y="872730"/>
            <a:ext cx="233589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altLang="ja-JP" sz="20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Human </a:t>
            </a:r>
            <a:r>
              <a:rPr lang="en-US" altLang="ja-JP" sz="2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pancreatic </a:t>
            </a:r>
            <a:endParaRPr lang="en-US" altLang="ja-JP" sz="2000" dirty="0" smtClean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pPr algn="ctr">
              <a:lnSpc>
                <a:spcPts val="2000"/>
              </a:lnSpc>
            </a:pPr>
            <a:r>
              <a:rPr lang="en-US" altLang="ja-JP" sz="20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cancer cell</a:t>
            </a:r>
          </a:p>
          <a:p>
            <a:pPr algn="ctr">
              <a:lnSpc>
                <a:spcPts val="2000"/>
              </a:lnSpc>
            </a:pPr>
            <a:r>
              <a:rPr lang="en-US" altLang="ja-JP" sz="20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T3M4</a:t>
            </a:r>
            <a:endParaRPr lang="en-US" altLang="ja-JP" sz="20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667462" y="872730"/>
            <a:ext cx="219483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altLang="ja-JP" sz="2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Human bronchial </a:t>
            </a:r>
            <a:endParaRPr lang="en-US" altLang="ja-JP" sz="2000" dirty="0" smtClean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pPr algn="ctr">
              <a:lnSpc>
                <a:spcPts val="2000"/>
              </a:lnSpc>
            </a:pPr>
            <a:r>
              <a:rPr lang="en-US" altLang="ja-JP" sz="20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epithelial cell</a:t>
            </a:r>
          </a:p>
          <a:p>
            <a:pPr algn="ctr">
              <a:lnSpc>
                <a:spcPts val="2000"/>
              </a:lnSpc>
            </a:pPr>
            <a:r>
              <a:rPr lang="en-US" altLang="ja-JP" sz="20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BEAS-2B</a:t>
            </a:r>
            <a:endParaRPr lang="en-US" altLang="ja-JP" sz="20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589793" y="872730"/>
            <a:ext cx="28923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altLang="ja-JP" sz="2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Human lung </a:t>
            </a:r>
            <a:endParaRPr lang="en-US" altLang="ja-JP" sz="2000" dirty="0" smtClean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pPr algn="ctr">
              <a:lnSpc>
                <a:spcPts val="2000"/>
              </a:lnSpc>
            </a:pPr>
            <a:r>
              <a:rPr lang="en-US" altLang="ja-JP" sz="20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adenocarcinoma cell</a:t>
            </a:r>
          </a:p>
          <a:p>
            <a:pPr algn="ctr">
              <a:lnSpc>
                <a:spcPts val="2000"/>
              </a:lnSpc>
            </a:pPr>
            <a:r>
              <a:rPr lang="en-US" altLang="ja-JP" sz="20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HLC-1</a:t>
            </a:r>
            <a:endParaRPr lang="en-US" altLang="ja-JP" sz="20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1" name="図形グループ 30"/>
          <p:cNvGrpSpPr/>
          <p:nvPr/>
        </p:nvGrpSpPr>
        <p:grpSpPr>
          <a:xfrm>
            <a:off x="555781" y="1681435"/>
            <a:ext cx="7467327" cy="1457755"/>
            <a:chOff x="555781" y="1478304"/>
            <a:chExt cx="7467327" cy="1457755"/>
          </a:xfrm>
        </p:grpSpPr>
        <p:pic>
          <p:nvPicPr>
            <p:cNvPr id="9" name="図 8"/>
            <p:cNvPicPr>
              <a:picLocks noChangeAspect="1"/>
            </p:cNvPicPr>
            <p:nvPr/>
          </p:nvPicPr>
          <p:blipFill rotWithShape="1">
            <a:blip r:embed="rId3"/>
            <a:srcRect l="267" r="87228"/>
            <a:stretch/>
          </p:blipFill>
          <p:spPr>
            <a:xfrm>
              <a:off x="2282340" y="1574308"/>
              <a:ext cx="847020" cy="58898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15" name="図形グループ 14"/>
            <p:cNvGrpSpPr/>
            <p:nvPr/>
          </p:nvGrpSpPr>
          <p:grpSpPr>
            <a:xfrm>
              <a:off x="7179112" y="1586824"/>
              <a:ext cx="843996" cy="1231043"/>
              <a:chOff x="4157476" y="1774024"/>
              <a:chExt cx="767269" cy="1231043"/>
            </a:xfrm>
          </p:grpSpPr>
          <p:pic>
            <p:nvPicPr>
              <p:cNvPr id="62" name="図 61"/>
              <p:cNvPicPr>
                <a:picLocks noChangeAspect="1"/>
              </p:cNvPicPr>
              <p:nvPr/>
            </p:nvPicPr>
            <p:blipFill rotWithShape="1">
              <a:blip r:embed="rId3"/>
              <a:srcRect l="77900" r="11131"/>
              <a:stretch/>
            </p:blipFill>
            <p:spPr>
              <a:xfrm>
                <a:off x="4164720" y="1774024"/>
                <a:ext cx="760025" cy="57844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63" name="図 62"/>
              <p:cNvPicPr>
                <a:picLocks noChangeAspect="1"/>
              </p:cNvPicPr>
              <p:nvPr/>
            </p:nvPicPr>
            <p:blipFill rotWithShape="1">
              <a:blip r:embed="rId4"/>
              <a:srcRect l="77625" t="15751" r="10983" b="-1"/>
              <a:stretch/>
            </p:blipFill>
            <p:spPr>
              <a:xfrm>
                <a:off x="4157476" y="2420344"/>
                <a:ext cx="765810" cy="58472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64" name="テキスト ボックス 63"/>
            <p:cNvSpPr txBox="1"/>
            <p:nvPr/>
          </p:nvSpPr>
          <p:spPr>
            <a:xfrm>
              <a:off x="555781" y="2228173"/>
              <a:ext cx="169790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spc="-50" dirty="0" smtClean="0">
                  <a:solidFill>
                    <a:prstClr val="black"/>
                  </a:solidFill>
                  <a:latin typeface="Arial"/>
                  <a:cs typeface="Arial"/>
                </a:rPr>
                <a:t>Anti-Protein X</a:t>
              </a:r>
            </a:p>
            <a:p>
              <a:pPr algn="ctr"/>
              <a:r>
                <a:rPr lang="en-US" altLang="ja-JP" sz="2000" spc="-50" dirty="0" smtClean="0">
                  <a:solidFill>
                    <a:prstClr val="black"/>
                  </a:solidFill>
                  <a:latin typeface="Arial"/>
                  <a:cs typeface="Arial"/>
                </a:rPr>
                <a:t>C-terminus</a:t>
              </a:r>
            </a:p>
          </p:txBody>
        </p:sp>
        <p:sp>
          <p:nvSpPr>
            <p:cNvPr id="65" name="テキスト ボックス 64"/>
            <p:cNvSpPr txBox="1"/>
            <p:nvPr/>
          </p:nvSpPr>
          <p:spPr>
            <a:xfrm>
              <a:off x="555781" y="1509140"/>
              <a:ext cx="169790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spc="-50" dirty="0" smtClean="0">
                  <a:solidFill>
                    <a:prstClr val="black"/>
                  </a:solidFill>
                  <a:latin typeface="Arial"/>
                  <a:cs typeface="Arial"/>
                </a:rPr>
                <a:t>Anti-Protein X</a:t>
              </a:r>
            </a:p>
            <a:p>
              <a:r>
                <a:rPr lang="en-US" altLang="ja-JP" sz="2000" spc="-50" dirty="0" smtClean="0">
                  <a:solidFill>
                    <a:prstClr val="black"/>
                  </a:solidFill>
                  <a:latin typeface="Arial"/>
                  <a:cs typeface="Arial"/>
                </a:rPr>
                <a:t>    p4252</a:t>
              </a:r>
            </a:p>
          </p:txBody>
        </p:sp>
        <p:grpSp>
          <p:nvGrpSpPr>
            <p:cNvPr id="16" name="図形グループ 15"/>
            <p:cNvGrpSpPr/>
            <p:nvPr/>
          </p:nvGrpSpPr>
          <p:grpSpPr>
            <a:xfrm>
              <a:off x="4574016" y="1574308"/>
              <a:ext cx="797568" cy="1236310"/>
              <a:chOff x="3278300" y="1768757"/>
              <a:chExt cx="797568" cy="1236310"/>
            </a:xfrm>
          </p:grpSpPr>
          <p:pic>
            <p:nvPicPr>
              <p:cNvPr id="8" name="図 7"/>
              <p:cNvPicPr>
                <a:picLocks noChangeAspect="1"/>
              </p:cNvPicPr>
              <p:nvPr/>
            </p:nvPicPr>
            <p:blipFill rotWithShape="1">
              <a:blip r:embed="rId4"/>
              <a:srcRect l="22640" t="15751" r="65495" b="-1"/>
              <a:stretch/>
            </p:blipFill>
            <p:spPr>
              <a:xfrm>
                <a:off x="3278300" y="2420344"/>
                <a:ext cx="797568" cy="58472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70" name="図 69"/>
              <p:cNvPicPr>
                <a:picLocks noChangeAspect="1"/>
              </p:cNvPicPr>
              <p:nvPr/>
            </p:nvPicPr>
            <p:blipFill rotWithShape="1">
              <a:blip r:embed="rId3"/>
              <a:srcRect l="22933" r="65320"/>
              <a:stretch/>
            </p:blipFill>
            <p:spPr>
              <a:xfrm>
                <a:off x="3278300" y="1768757"/>
                <a:ext cx="795679" cy="58898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pic>
          <p:nvPicPr>
            <p:cNvPr id="71" name="図 70"/>
            <p:cNvPicPr>
              <a:picLocks noChangeAspect="1"/>
            </p:cNvPicPr>
            <p:nvPr/>
          </p:nvPicPr>
          <p:blipFill rotWithShape="1">
            <a:blip r:embed="rId4"/>
            <a:srcRect t="15751" r="88477" b="-1"/>
            <a:stretch/>
          </p:blipFill>
          <p:spPr>
            <a:xfrm>
              <a:off x="2282340" y="2240344"/>
              <a:ext cx="847019" cy="58472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9" name="直線コネクタ 18"/>
            <p:cNvCxnSpPr/>
            <p:nvPr/>
          </p:nvCxnSpPr>
          <p:spPr>
            <a:xfrm flipV="1">
              <a:off x="7164986" y="1478304"/>
              <a:ext cx="826759" cy="459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線コネクタ 108"/>
            <p:cNvCxnSpPr/>
            <p:nvPr/>
          </p:nvCxnSpPr>
          <p:spPr>
            <a:xfrm>
              <a:off x="4586804" y="1508203"/>
              <a:ext cx="782891" cy="52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線コネクタ 110"/>
            <p:cNvCxnSpPr/>
            <p:nvPr/>
          </p:nvCxnSpPr>
          <p:spPr>
            <a:xfrm>
              <a:off x="2282122" y="1492835"/>
              <a:ext cx="796474" cy="2859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044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5653425" y="6457898"/>
            <a:ext cx="37498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200" dirty="0" err="1" smtClean="0">
                <a:latin typeface="Arial"/>
                <a:cs typeface="Arial"/>
              </a:rPr>
              <a:t>Saftig</a:t>
            </a:r>
            <a:r>
              <a:rPr kumimoji="1" lang="en-US" altLang="ja-JP" sz="2200" dirty="0" smtClean="0">
                <a:latin typeface="Arial"/>
                <a:cs typeface="Arial"/>
              </a:rPr>
              <a:t> </a:t>
            </a:r>
            <a:r>
              <a:rPr lang="en-US" altLang="ja-JP" sz="2200" dirty="0" smtClean="0">
                <a:latin typeface="Arial"/>
                <a:cs typeface="Arial"/>
              </a:rPr>
              <a:t>P</a:t>
            </a:r>
            <a:r>
              <a:rPr kumimoji="1" lang="en-US" altLang="ja-JP" sz="2200" dirty="0" smtClean="0">
                <a:latin typeface="Arial"/>
                <a:cs typeface="Arial"/>
              </a:rPr>
              <a:t>, </a:t>
            </a:r>
            <a:r>
              <a:rPr kumimoji="1" lang="en-US" altLang="ja-JP" sz="2200" i="1" dirty="0" err="1" smtClean="0">
                <a:latin typeface="Arial"/>
                <a:cs typeface="Arial"/>
              </a:rPr>
              <a:t>Eur</a:t>
            </a:r>
            <a:r>
              <a:rPr kumimoji="1" lang="en-US" altLang="ja-JP" sz="2200" i="1" dirty="0" smtClean="0">
                <a:latin typeface="Arial"/>
                <a:cs typeface="Arial"/>
              </a:rPr>
              <a:t> J Cell </a:t>
            </a:r>
            <a:r>
              <a:rPr kumimoji="1" lang="en-US" altLang="ja-JP" sz="2200" i="1" dirty="0" err="1" smtClean="0">
                <a:latin typeface="Arial"/>
                <a:cs typeface="Arial"/>
              </a:rPr>
              <a:t>Biol</a:t>
            </a:r>
            <a:r>
              <a:rPr kumimoji="1" lang="en-US" altLang="ja-JP" sz="2200" i="1" dirty="0" smtClean="0">
                <a:latin typeface="Arial"/>
                <a:cs typeface="Arial"/>
              </a:rPr>
              <a:t> </a:t>
            </a:r>
            <a:r>
              <a:rPr kumimoji="1" lang="en-US" altLang="ja-JP" sz="2200" dirty="0" smtClean="0">
                <a:latin typeface="Arial"/>
                <a:cs typeface="Arial"/>
              </a:rPr>
              <a:t>2011</a:t>
            </a:r>
            <a:endParaRPr kumimoji="1" lang="ja-JP" altLang="en-US" sz="2200" dirty="0">
              <a:latin typeface="Arial"/>
              <a:cs typeface="Arial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" y="-15394"/>
            <a:ext cx="10286999" cy="646331"/>
          </a:xfrm>
          <a:prstGeom prst="rect">
            <a:avLst/>
          </a:prstGeom>
          <a:solidFill>
            <a:srgbClr val="0432F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dirty="0" err="1" smtClean="0">
                <a:solidFill>
                  <a:schemeClr val="bg1"/>
                </a:solidFill>
                <a:latin typeface="Arial"/>
                <a:cs typeface="Arial"/>
              </a:rPr>
              <a:t>Proteolytic</a:t>
            </a:r>
            <a:r>
              <a:rPr kumimoji="1" lang="en-US" altLang="ja-JP" sz="3600" dirty="0" smtClean="0">
                <a:solidFill>
                  <a:schemeClr val="bg1"/>
                </a:solidFill>
                <a:latin typeface="Arial"/>
                <a:cs typeface="Arial"/>
              </a:rPr>
              <a:t> shedding in tumor progression </a:t>
            </a:r>
            <a:endParaRPr kumimoji="1" lang="ja-JP" altLang="en-US" sz="3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72" y="2724727"/>
            <a:ext cx="8607034" cy="1908849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256269" y="1853431"/>
            <a:ext cx="1433956" cy="12003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>
                <a:latin typeface="Arial"/>
                <a:cs typeface="Arial"/>
              </a:rPr>
              <a:t>Cell </a:t>
            </a:r>
          </a:p>
          <a:p>
            <a:pPr algn="ctr"/>
            <a:r>
              <a:rPr kumimoji="1" lang="en-US" altLang="ja-JP" sz="2400" dirty="0" smtClean="0">
                <a:latin typeface="Arial"/>
                <a:cs typeface="Arial"/>
              </a:rPr>
              <a:t>adhesion</a:t>
            </a:r>
          </a:p>
          <a:p>
            <a:pPr algn="ctr"/>
            <a:r>
              <a:rPr kumimoji="1" lang="en-US" altLang="ja-JP" sz="2400" dirty="0" smtClean="0">
                <a:latin typeface="Arial"/>
                <a:cs typeface="Arial"/>
              </a:rPr>
              <a:t>molecule</a:t>
            </a:r>
            <a:endParaRPr kumimoji="1" lang="ja-JP" altLang="en-US" sz="3600" dirty="0">
              <a:latin typeface="Arial"/>
              <a:cs typeface="Arial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027844" y="2015087"/>
            <a:ext cx="1621057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>
                <a:latin typeface="Arial"/>
                <a:cs typeface="Arial"/>
              </a:rPr>
              <a:t>Pro-EGFR</a:t>
            </a:r>
            <a:r>
              <a:rPr kumimoji="1" lang="en-US" altLang="ja-JP" sz="2400" dirty="0" smtClean="0">
                <a:latin typeface="Arial"/>
                <a:cs typeface="Arial"/>
              </a:rPr>
              <a:t> </a:t>
            </a:r>
          </a:p>
          <a:p>
            <a:pPr algn="ctr"/>
            <a:r>
              <a:rPr lang="en-US" altLang="ja-JP" sz="2400" dirty="0" smtClean="0">
                <a:latin typeface="Arial"/>
                <a:cs typeface="Arial"/>
              </a:rPr>
              <a:t>ligands</a:t>
            </a:r>
            <a:endParaRPr kumimoji="1" lang="en-US" altLang="ja-JP" sz="2400" dirty="0" smtClean="0">
              <a:latin typeface="Arial"/>
              <a:cs typeface="Arial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489024" y="4149251"/>
            <a:ext cx="1621483" cy="95410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solidFill>
                  <a:srgbClr val="000000"/>
                </a:solidFill>
                <a:latin typeface="Arial"/>
                <a:cs typeface="Arial"/>
              </a:rPr>
              <a:t>ADAM10</a:t>
            </a:r>
          </a:p>
          <a:p>
            <a:pPr algn="ctr"/>
            <a:r>
              <a:rPr kumimoji="1" lang="en-US" altLang="ja-JP" sz="2800" dirty="0" smtClean="0">
                <a:solidFill>
                  <a:srgbClr val="000000"/>
                </a:solidFill>
                <a:latin typeface="Arial"/>
                <a:cs typeface="Arial"/>
              </a:rPr>
              <a:t>ADAM17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785264" y="1177677"/>
            <a:ext cx="1419275" cy="17248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altLang="ja-JP" sz="2400" dirty="0" smtClean="0">
                <a:latin typeface="Arial"/>
                <a:cs typeface="Arial"/>
              </a:rPr>
              <a:t>EGF</a:t>
            </a:r>
          </a:p>
          <a:p>
            <a:pPr>
              <a:lnSpc>
                <a:spcPts val="2100"/>
              </a:lnSpc>
            </a:pPr>
            <a:r>
              <a:rPr kumimoji="1" lang="en-US" altLang="ja-JP" sz="2400" dirty="0" smtClean="0">
                <a:latin typeface="Arial"/>
                <a:cs typeface="Arial"/>
              </a:rPr>
              <a:t>TGF-α</a:t>
            </a:r>
          </a:p>
          <a:p>
            <a:pPr>
              <a:lnSpc>
                <a:spcPts val="2100"/>
              </a:lnSpc>
            </a:pPr>
            <a:r>
              <a:rPr lang="en-US" altLang="ja-JP" sz="2400" dirty="0" smtClean="0">
                <a:latin typeface="Arial"/>
                <a:cs typeface="Arial"/>
              </a:rPr>
              <a:t>AR</a:t>
            </a:r>
          </a:p>
          <a:p>
            <a:pPr>
              <a:lnSpc>
                <a:spcPts val="2100"/>
              </a:lnSpc>
            </a:pPr>
            <a:r>
              <a:rPr kumimoji="1" lang="en-US" altLang="ja-JP" sz="2400" dirty="0" smtClean="0">
                <a:latin typeface="Arial"/>
                <a:cs typeface="Arial"/>
              </a:rPr>
              <a:t>BTC</a:t>
            </a:r>
          </a:p>
          <a:p>
            <a:pPr>
              <a:lnSpc>
                <a:spcPts val="2100"/>
              </a:lnSpc>
            </a:pPr>
            <a:r>
              <a:rPr lang="en-US" altLang="ja-JP" sz="2400" dirty="0" smtClean="0">
                <a:latin typeface="Arial"/>
                <a:cs typeface="Arial"/>
              </a:rPr>
              <a:t>HB-EGF</a:t>
            </a:r>
          </a:p>
          <a:p>
            <a:pPr>
              <a:lnSpc>
                <a:spcPts val="2100"/>
              </a:lnSpc>
            </a:pPr>
            <a:r>
              <a:rPr kumimoji="1" lang="en-US" altLang="ja-JP" sz="2400" dirty="0" smtClean="0">
                <a:latin typeface="Arial"/>
                <a:cs typeface="Arial"/>
              </a:rPr>
              <a:t>EPR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922377" y="1177675"/>
            <a:ext cx="1419275" cy="91691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altLang="ja-JP" sz="2400" dirty="0" smtClean="0">
                <a:latin typeface="Arial"/>
                <a:cs typeface="Arial"/>
              </a:rPr>
              <a:t>HB-EGF</a:t>
            </a:r>
          </a:p>
          <a:p>
            <a:pPr>
              <a:lnSpc>
                <a:spcPts val="2100"/>
              </a:lnSpc>
            </a:pPr>
            <a:r>
              <a:rPr kumimoji="1" lang="en-US" altLang="ja-JP" sz="2400" dirty="0" smtClean="0">
                <a:latin typeface="Arial"/>
                <a:cs typeface="Arial"/>
              </a:rPr>
              <a:t>BTC</a:t>
            </a:r>
          </a:p>
          <a:p>
            <a:pPr>
              <a:lnSpc>
                <a:spcPts val="2100"/>
              </a:lnSpc>
            </a:pPr>
            <a:r>
              <a:rPr kumimoji="1" lang="en-US" altLang="ja-JP" sz="2400" dirty="0" smtClean="0">
                <a:latin typeface="Arial"/>
                <a:cs typeface="Arial"/>
              </a:rPr>
              <a:t>EPR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192263" y="1177677"/>
            <a:ext cx="1527652" cy="6476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altLang="ja-JP" sz="2400" dirty="0" smtClean="0">
                <a:latin typeface="Arial"/>
                <a:cs typeface="Arial"/>
              </a:rPr>
              <a:t>Unknown</a:t>
            </a:r>
          </a:p>
          <a:p>
            <a:pPr>
              <a:lnSpc>
                <a:spcPts val="2100"/>
              </a:lnSpc>
            </a:pPr>
            <a:r>
              <a:rPr lang="ja-JP" altLang="ja-JP" sz="2400" dirty="0">
                <a:latin typeface="Arial"/>
                <a:cs typeface="Arial"/>
              </a:rPr>
              <a:t>l</a:t>
            </a:r>
            <a:r>
              <a:rPr kumimoji="1" lang="en-US" altLang="ja-JP" sz="2400" dirty="0" err="1" smtClean="0">
                <a:latin typeface="Arial"/>
                <a:cs typeface="Arial"/>
              </a:rPr>
              <a:t>igands</a:t>
            </a:r>
            <a:endParaRPr kumimoji="1" lang="en-US" altLang="ja-JP" sz="2400" dirty="0" smtClean="0">
              <a:latin typeface="Arial"/>
              <a:cs typeface="Arial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607937" y="1177679"/>
            <a:ext cx="1098741" cy="6476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altLang="ja-JP" sz="2400" dirty="0" smtClean="0">
                <a:latin typeface="Arial"/>
                <a:cs typeface="Arial"/>
              </a:rPr>
              <a:t>NRG1</a:t>
            </a:r>
          </a:p>
          <a:p>
            <a:pPr>
              <a:lnSpc>
                <a:spcPts val="2100"/>
              </a:lnSpc>
            </a:pPr>
            <a:r>
              <a:rPr kumimoji="1" lang="en-US" altLang="ja-JP" sz="2400" dirty="0" smtClean="0">
                <a:latin typeface="Arial"/>
                <a:cs typeface="Arial"/>
              </a:rPr>
              <a:t>NRG2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8678777" y="1177677"/>
            <a:ext cx="1490950" cy="14555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altLang="ja-JP" sz="2400" dirty="0" smtClean="0">
                <a:latin typeface="Arial"/>
                <a:cs typeface="Arial"/>
              </a:rPr>
              <a:t>NRG1-4</a:t>
            </a:r>
          </a:p>
          <a:p>
            <a:pPr>
              <a:lnSpc>
                <a:spcPts val="2100"/>
              </a:lnSpc>
            </a:pPr>
            <a:r>
              <a:rPr kumimoji="1" lang="en-US" altLang="ja-JP" sz="2400" dirty="0" smtClean="0">
                <a:latin typeface="Arial"/>
                <a:cs typeface="Arial"/>
              </a:rPr>
              <a:t>BTC</a:t>
            </a:r>
          </a:p>
          <a:p>
            <a:pPr>
              <a:lnSpc>
                <a:spcPts val="2100"/>
              </a:lnSpc>
            </a:pPr>
            <a:r>
              <a:rPr kumimoji="1" lang="en-US" altLang="ja-JP" sz="2400" dirty="0" smtClean="0">
                <a:latin typeface="Arial"/>
                <a:cs typeface="Arial"/>
              </a:rPr>
              <a:t>AR</a:t>
            </a:r>
          </a:p>
          <a:p>
            <a:pPr>
              <a:lnSpc>
                <a:spcPts val="2100"/>
              </a:lnSpc>
            </a:pPr>
            <a:r>
              <a:rPr kumimoji="1" lang="en-US" altLang="ja-JP" sz="2400" dirty="0" smtClean="0">
                <a:latin typeface="Arial"/>
                <a:cs typeface="Arial"/>
              </a:rPr>
              <a:t>HB-EGF</a:t>
            </a:r>
          </a:p>
          <a:p>
            <a:pPr>
              <a:lnSpc>
                <a:spcPts val="2100"/>
              </a:lnSpc>
            </a:pPr>
            <a:r>
              <a:rPr kumimoji="1" lang="en-US" altLang="ja-JP" sz="2400" dirty="0" smtClean="0">
                <a:latin typeface="Arial"/>
                <a:cs typeface="Arial"/>
              </a:rPr>
              <a:t>EPR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810816" y="4618323"/>
            <a:ext cx="1047740" cy="6476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altLang="ja-JP" sz="2400" dirty="0" smtClean="0">
                <a:latin typeface="Arial"/>
                <a:cs typeface="Arial"/>
              </a:rPr>
              <a:t>Her1/</a:t>
            </a:r>
          </a:p>
          <a:p>
            <a:pPr>
              <a:lnSpc>
                <a:spcPts val="2100"/>
              </a:lnSpc>
            </a:pPr>
            <a:r>
              <a:rPr kumimoji="1" lang="en-US" altLang="ja-JP" sz="2400" dirty="0" smtClean="0">
                <a:latin typeface="Arial"/>
                <a:cs typeface="Arial"/>
              </a:rPr>
              <a:t>EGFR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236289" y="4618338"/>
            <a:ext cx="932436" cy="3783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altLang="ja-JP" sz="2400" dirty="0" smtClean="0">
                <a:latin typeface="Arial"/>
                <a:cs typeface="Arial"/>
              </a:rPr>
              <a:t>Her2</a:t>
            </a:r>
            <a:endParaRPr kumimoji="1" lang="en-US" altLang="ja-JP" sz="2400" dirty="0" smtClean="0">
              <a:latin typeface="Arial"/>
              <a:cs typeface="Arial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452830" y="4618338"/>
            <a:ext cx="932436" cy="3783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altLang="ja-JP" sz="2400" dirty="0" smtClean="0">
                <a:latin typeface="Arial"/>
                <a:cs typeface="Arial"/>
              </a:rPr>
              <a:t>Her3</a:t>
            </a:r>
            <a:endParaRPr kumimoji="1" lang="en-US" altLang="ja-JP" sz="2400" dirty="0" smtClean="0">
              <a:latin typeface="Arial"/>
              <a:cs typeface="Arial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8505870" y="4618338"/>
            <a:ext cx="932436" cy="3783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altLang="ja-JP" sz="2400" dirty="0" smtClean="0">
                <a:latin typeface="Arial"/>
                <a:cs typeface="Arial"/>
              </a:rPr>
              <a:t>Her4</a:t>
            </a:r>
            <a:endParaRPr kumimoji="1" lang="en-US" altLang="ja-JP" sz="2400" dirty="0" smtClean="0">
              <a:latin typeface="Arial"/>
              <a:cs typeface="Arial"/>
            </a:endParaRPr>
          </a:p>
        </p:txBody>
      </p:sp>
      <p:cxnSp>
        <p:nvCxnSpPr>
          <p:cNvPr id="7" name="直線コネクタ 6"/>
          <p:cNvCxnSpPr/>
          <p:nvPr/>
        </p:nvCxnSpPr>
        <p:spPr>
          <a:xfrm flipV="1">
            <a:off x="2881832" y="764723"/>
            <a:ext cx="0" cy="116993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>
            <a:off x="2875248" y="764704"/>
            <a:ext cx="398275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 flipV="1">
            <a:off x="6858000" y="749311"/>
            <a:ext cx="0" cy="32826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 flipV="1">
            <a:off x="3810816" y="1069936"/>
            <a:ext cx="0" cy="24476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/>
        </p:nvCxnSpPr>
        <p:spPr>
          <a:xfrm flipV="1">
            <a:off x="3810816" y="1069917"/>
            <a:ext cx="6155798" cy="1656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/>
        </p:nvCxnSpPr>
        <p:spPr>
          <a:xfrm flipV="1">
            <a:off x="9966614" y="1055311"/>
            <a:ext cx="0" cy="24476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二等辺三角形 32"/>
          <p:cNvSpPr/>
          <p:nvPr/>
        </p:nvSpPr>
        <p:spPr>
          <a:xfrm rot="10800000">
            <a:off x="6716448" y="881328"/>
            <a:ext cx="283104" cy="196251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4041148" y="3965224"/>
            <a:ext cx="600125" cy="36804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altLang="ja-JP" sz="2000" dirty="0" smtClean="0">
                <a:latin typeface="Arial"/>
                <a:cs typeface="Arial"/>
              </a:rPr>
              <a:t>TK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5173760" y="3980623"/>
            <a:ext cx="600125" cy="36804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altLang="ja-JP" sz="2000" dirty="0" smtClean="0">
                <a:latin typeface="Arial"/>
                <a:cs typeface="Arial"/>
              </a:rPr>
              <a:t>TK</a:t>
            </a: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6371362" y="3980623"/>
            <a:ext cx="593557" cy="36804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altLang="ja-JP" sz="2000" dirty="0" smtClean="0">
                <a:latin typeface="Arial"/>
                <a:cs typeface="Arial"/>
              </a:rPr>
              <a:t>TK</a:t>
            </a: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6992166" y="3980623"/>
            <a:ext cx="600125" cy="36804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altLang="ja-JP" sz="2000" dirty="0" smtClean="0">
                <a:latin typeface="Arial"/>
                <a:cs typeface="Arial"/>
              </a:rPr>
              <a:t>TK</a:t>
            </a: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8699285" y="3986655"/>
            <a:ext cx="600125" cy="36804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altLang="ja-JP" sz="2000" dirty="0" smtClean="0">
                <a:latin typeface="Arial"/>
                <a:cs typeface="Arial"/>
              </a:rPr>
              <a:t>TK</a:t>
            </a:r>
          </a:p>
        </p:txBody>
      </p:sp>
      <p:sp>
        <p:nvSpPr>
          <p:cNvPr id="40" name="円/楕円 39"/>
          <p:cNvSpPr/>
          <p:nvPr/>
        </p:nvSpPr>
        <p:spPr>
          <a:xfrm>
            <a:off x="6975659" y="4164660"/>
            <a:ext cx="253691" cy="22550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円/楕円 40"/>
          <p:cNvSpPr/>
          <p:nvPr/>
        </p:nvSpPr>
        <p:spPr>
          <a:xfrm>
            <a:off x="7500092" y="4164660"/>
            <a:ext cx="253691" cy="22550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6938949" y="4086288"/>
            <a:ext cx="398307" cy="35266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altLang="ja-JP" sz="1400" dirty="0" smtClean="0">
                <a:latin typeface="Arial"/>
                <a:cs typeface="Arial"/>
              </a:rPr>
              <a:t>P</a:t>
            </a:r>
            <a:endParaRPr kumimoji="1" lang="en-US" altLang="ja-JP" sz="1400" dirty="0" smtClean="0">
              <a:latin typeface="Arial"/>
              <a:cs typeface="Arial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7465416" y="4078591"/>
            <a:ext cx="398307" cy="35266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altLang="ja-JP" sz="1400" dirty="0" smtClean="0">
                <a:latin typeface="Arial"/>
                <a:cs typeface="Arial"/>
              </a:rPr>
              <a:t>P</a:t>
            </a:r>
            <a:endParaRPr kumimoji="1" lang="en-US" altLang="ja-JP" sz="1400" dirty="0" smtClean="0">
              <a:latin typeface="Arial"/>
              <a:cs typeface="Arial"/>
            </a:endParaRPr>
          </a:p>
        </p:txBody>
      </p:sp>
      <p:cxnSp>
        <p:nvCxnSpPr>
          <p:cNvPr id="45" name="直線矢印コネクタ 44"/>
          <p:cNvCxnSpPr/>
          <p:nvPr/>
        </p:nvCxnSpPr>
        <p:spPr>
          <a:xfrm>
            <a:off x="1476714" y="4786176"/>
            <a:ext cx="0" cy="939031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/>
          <p:cNvCxnSpPr/>
          <p:nvPr/>
        </p:nvCxnSpPr>
        <p:spPr>
          <a:xfrm>
            <a:off x="4358460" y="5200254"/>
            <a:ext cx="0" cy="524934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直線矢印コネクタ 48"/>
          <p:cNvCxnSpPr/>
          <p:nvPr/>
        </p:nvCxnSpPr>
        <p:spPr>
          <a:xfrm>
            <a:off x="5447774" y="5200254"/>
            <a:ext cx="0" cy="524934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直線矢印コネクタ 49"/>
          <p:cNvCxnSpPr/>
          <p:nvPr/>
        </p:nvCxnSpPr>
        <p:spPr>
          <a:xfrm>
            <a:off x="6975648" y="5200254"/>
            <a:ext cx="0" cy="524934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テキスト ボックス 50"/>
          <p:cNvSpPr txBox="1"/>
          <p:nvPr/>
        </p:nvSpPr>
        <p:spPr>
          <a:xfrm>
            <a:off x="121226" y="5729423"/>
            <a:ext cx="3219845" cy="523220"/>
          </a:xfrm>
          <a:prstGeom prst="rect">
            <a:avLst/>
          </a:prstGeom>
          <a:solidFill>
            <a:srgbClr val="3366FF">
              <a:alpha val="3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 smtClean="0">
                <a:latin typeface="Arial"/>
                <a:cs typeface="Arial"/>
              </a:rPr>
              <a:t>Migration/Invasion</a:t>
            </a:r>
            <a:r>
              <a:rPr kumimoji="1" lang="en-US" altLang="ja-JP" sz="2800" dirty="0" smtClean="0">
                <a:latin typeface="Arial"/>
                <a:cs typeface="Arial"/>
              </a:rPr>
              <a:t> </a:t>
            </a: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3911621" y="5729423"/>
            <a:ext cx="5740642" cy="523220"/>
          </a:xfrm>
          <a:prstGeom prst="rect">
            <a:avLst/>
          </a:prstGeom>
          <a:solidFill>
            <a:srgbClr val="3366FF">
              <a:alpha val="3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 smtClean="0">
                <a:latin typeface="Arial"/>
                <a:cs typeface="Arial"/>
              </a:rPr>
              <a:t>Cell Proliferation/ Anti-apoptosis</a:t>
            </a:r>
            <a:endParaRPr kumimoji="1" lang="en-US" altLang="ja-JP" sz="2800" dirty="0" smtClean="0">
              <a:latin typeface="Arial"/>
              <a:cs typeface="Arial"/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9923215" y="6403945"/>
            <a:ext cx="3465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ja-JP" altLang="en-US" sz="2000" spc="-100" smtClean="0">
                <a:solidFill>
                  <a:prstClr val="black"/>
                </a:solidFill>
                <a:latin typeface="Arial"/>
                <a:cs typeface="Arial"/>
              </a:rPr>
              <a:t>３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23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123" y="1962334"/>
            <a:ext cx="884141" cy="105766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81" y="989653"/>
            <a:ext cx="4143588" cy="3175163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43089" y="602797"/>
            <a:ext cx="3595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smtClean="0">
                <a:latin typeface="Arial"/>
                <a:cs typeface="Arial"/>
              </a:rPr>
              <a:t>Tumor microenvironment</a:t>
            </a:r>
            <a:endParaRPr kumimoji="1" lang="ja-JP" altLang="en-US" sz="2400" dirty="0">
              <a:latin typeface="Arial"/>
              <a:cs typeface="Arial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308795" y="3862873"/>
            <a:ext cx="31358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err="1" smtClean="0">
                <a:latin typeface="Arial"/>
                <a:cs typeface="Arial"/>
              </a:rPr>
              <a:t>Kessenbrock</a:t>
            </a:r>
            <a:r>
              <a:rPr kumimoji="1" lang="en-US" altLang="ja-JP" sz="2000" dirty="0" smtClean="0">
                <a:latin typeface="Arial"/>
                <a:cs typeface="Arial"/>
              </a:rPr>
              <a:t> K, </a:t>
            </a:r>
            <a:r>
              <a:rPr kumimoji="1" lang="en-US" altLang="ja-JP" sz="2000" i="1" dirty="0" smtClean="0">
                <a:latin typeface="Arial"/>
                <a:cs typeface="Arial"/>
              </a:rPr>
              <a:t>Cell </a:t>
            </a:r>
            <a:r>
              <a:rPr kumimoji="1" lang="en-US" altLang="ja-JP" sz="2000" dirty="0" smtClean="0">
                <a:latin typeface="Arial"/>
                <a:cs typeface="Arial"/>
              </a:rPr>
              <a:t>2010</a:t>
            </a:r>
            <a:endParaRPr kumimoji="1" lang="ja-JP" altLang="en-US" sz="2000" dirty="0">
              <a:latin typeface="Arial"/>
              <a:cs typeface="Arial"/>
            </a:endParaRPr>
          </a:p>
        </p:txBody>
      </p:sp>
      <p:sp>
        <p:nvSpPr>
          <p:cNvPr id="10" name="右矢印 9"/>
          <p:cNvSpPr/>
          <p:nvPr/>
        </p:nvSpPr>
        <p:spPr>
          <a:xfrm rot="2150593">
            <a:off x="6706296" y="3346361"/>
            <a:ext cx="1486227" cy="272106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381719" y="2399907"/>
            <a:ext cx="1103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Arial"/>
                <a:cs typeface="Arial"/>
              </a:rPr>
              <a:t>Blood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902034" y="1115055"/>
            <a:ext cx="1710725" cy="830997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>
                <a:latin typeface="Arial"/>
                <a:cs typeface="Arial"/>
              </a:rPr>
              <a:t>Glomerular</a:t>
            </a:r>
          </a:p>
          <a:p>
            <a:pPr algn="ctr"/>
            <a:r>
              <a:rPr lang="en-US" altLang="ja-JP" sz="2400" dirty="0" smtClean="0">
                <a:latin typeface="Arial"/>
                <a:cs typeface="Arial"/>
              </a:rPr>
              <a:t>filtration</a:t>
            </a:r>
            <a:endParaRPr lang="en-US" altLang="ja-JP" sz="2400" dirty="0">
              <a:latin typeface="Arial"/>
              <a:cs typeface="Arial"/>
            </a:endParaRPr>
          </a:p>
        </p:txBody>
      </p:sp>
      <p:sp>
        <p:nvSpPr>
          <p:cNvPr id="18" name="円/楕円 17"/>
          <p:cNvSpPr/>
          <p:nvPr/>
        </p:nvSpPr>
        <p:spPr>
          <a:xfrm>
            <a:off x="1536428" y="3678898"/>
            <a:ext cx="245639" cy="218346"/>
          </a:xfrm>
          <a:prstGeom prst="ellipse">
            <a:avLst/>
          </a:prstGeom>
          <a:solidFill>
            <a:srgbClr val="FF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/>
        </p:nvSpPr>
        <p:spPr>
          <a:xfrm>
            <a:off x="1904887" y="3643860"/>
            <a:ext cx="245639" cy="218346"/>
          </a:xfrm>
          <a:prstGeom prst="ellipse">
            <a:avLst/>
          </a:prstGeom>
          <a:solidFill>
            <a:srgbClr val="FF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/>
        </p:nvSpPr>
        <p:spPr>
          <a:xfrm>
            <a:off x="2217932" y="3725232"/>
            <a:ext cx="245639" cy="218346"/>
          </a:xfrm>
          <a:prstGeom prst="ellipse">
            <a:avLst/>
          </a:prstGeom>
          <a:solidFill>
            <a:srgbClr val="FF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/>
        </p:nvSpPr>
        <p:spPr>
          <a:xfrm>
            <a:off x="2578790" y="3678898"/>
            <a:ext cx="245639" cy="218346"/>
          </a:xfrm>
          <a:prstGeom prst="ellipse">
            <a:avLst/>
          </a:prstGeom>
          <a:solidFill>
            <a:srgbClr val="FF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/楕円 22"/>
          <p:cNvSpPr/>
          <p:nvPr/>
        </p:nvSpPr>
        <p:spPr>
          <a:xfrm>
            <a:off x="4042556" y="3753033"/>
            <a:ext cx="245639" cy="218346"/>
          </a:xfrm>
          <a:prstGeom prst="ellipse">
            <a:avLst/>
          </a:prstGeom>
          <a:solidFill>
            <a:srgbClr val="FF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円/楕円 23"/>
          <p:cNvSpPr/>
          <p:nvPr/>
        </p:nvSpPr>
        <p:spPr>
          <a:xfrm>
            <a:off x="3694463" y="3753033"/>
            <a:ext cx="245639" cy="218346"/>
          </a:xfrm>
          <a:prstGeom prst="ellipse">
            <a:avLst/>
          </a:prstGeom>
          <a:solidFill>
            <a:srgbClr val="FF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/>
        </p:nvSpPr>
        <p:spPr>
          <a:xfrm>
            <a:off x="3940100" y="3594444"/>
            <a:ext cx="245639" cy="218346"/>
          </a:xfrm>
          <a:prstGeom prst="ellipse">
            <a:avLst/>
          </a:prstGeom>
          <a:solidFill>
            <a:srgbClr val="FF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円/楕円 25"/>
          <p:cNvSpPr/>
          <p:nvPr/>
        </p:nvSpPr>
        <p:spPr>
          <a:xfrm>
            <a:off x="3051662" y="3593806"/>
            <a:ext cx="117568" cy="109173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円/楕円 26"/>
          <p:cNvSpPr/>
          <p:nvPr/>
        </p:nvSpPr>
        <p:spPr>
          <a:xfrm>
            <a:off x="2520006" y="2367033"/>
            <a:ext cx="117568" cy="109173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円/楕円 27"/>
          <p:cNvSpPr/>
          <p:nvPr/>
        </p:nvSpPr>
        <p:spPr>
          <a:xfrm>
            <a:off x="2855804" y="2569732"/>
            <a:ext cx="117568" cy="109173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円/楕円 28"/>
          <p:cNvSpPr/>
          <p:nvPr/>
        </p:nvSpPr>
        <p:spPr>
          <a:xfrm>
            <a:off x="2992875" y="2722132"/>
            <a:ext cx="117568" cy="109173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円/楕円 29"/>
          <p:cNvSpPr/>
          <p:nvPr/>
        </p:nvSpPr>
        <p:spPr>
          <a:xfrm>
            <a:off x="2294051" y="3078173"/>
            <a:ext cx="117568" cy="109173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円/楕円 30"/>
          <p:cNvSpPr/>
          <p:nvPr/>
        </p:nvSpPr>
        <p:spPr>
          <a:xfrm>
            <a:off x="2411618" y="2301762"/>
            <a:ext cx="117568" cy="109173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円/楕円 31"/>
          <p:cNvSpPr/>
          <p:nvPr/>
        </p:nvSpPr>
        <p:spPr>
          <a:xfrm>
            <a:off x="2015600" y="2544600"/>
            <a:ext cx="117568" cy="109173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円/楕円 32"/>
          <p:cNvSpPr/>
          <p:nvPr/>
        </p:nvSpPr>
        <p:spPr>
          <a:xfrm>
            <a:off x="3356026" y="3594446"/>
            <a:ext cx="117568" cy="109173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円/楕円 33"/>
          <p:cNvSpPr/>
          <p:nvPr/>
        </p:nvSpPr>
        <p:spPr>
          <a:xfrm>
            <a:off x="3238458" y="3773139"/>
            <a:ext cx="117568" cy="109173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円/楕円 34"/>
          <p:cNvSpPr/>
          <p:nvPr/>
        </p:nvSpPr>
        <p:spPr>
          <a:xfrm>
            <a:off x="3490016" y="4001365"/>
            <a:ext cx="117568" cy="109173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円/楕円 35"/>
          <p:cNvSpPr/>
          <p:nvPr/>
        </p:nvSpPr>
        <p:spPr>
          <a:xfrm>
            <a:off x="3694460" y="3594446"/>
            <a:ext cx="117568" cy="109173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z</a:t>
            </a:r>
            <a:endParaRPr kumimoji="1" lang="ja-JP" altLang="en-US" dirty="0"/>
          </a:p>
        </p:txBody>
      </p:sp>
      <p:sp>
        <p:nvSpPr>
          <p:cNvPr id="45" name="円/楕円 44"/>
          <p:cNvSpPr/>
          <p:nvPr/>
        </p:nvSpPr>
        <p:spPr>
          <a:xfrm>
            <a:off x="2104160" y="2839663"/>
            <a:ext cx="117568" cy="109173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円/楕円 45"/>
          <p:cNvSpPr/>
          <p:nvPr/>
        </p:nvSpPr>
        <p:spPr>
          <a:xfrm>
            <a:off x="6852011" y="3282770"/>
            <a:ext cx="117568" cy="109173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円/楕円 46"/>
          <p:cNvSpPr/>
          <p:nvPr/>
        </p:nvSpPr>
        <p:spPr>
          <a:xfrm>
            <a:off x="7082240" y="3489744"/>
            <a:ext cx="117568" cy="109173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円/楕円 47"/>
          <p:cNvSpPr/>
          <p:nvPr/>
        </p:nvSpPr>
        <p:spPr>
          <a:xfrm>
            <a:off x="7459826" y="3696727"/>
            <a:ext cx="117568" cy="109173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円/楕円 48"/>
          <p:cNvSpPr/>
          <p:nvPr/>
        </p:nvSpPr>
        <p:spPr>
          <a:xfrm>
            <a:off x="7401037" y="3228183"/>
            <a:ext cx="117568" cy="109173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円/楕円 49"/>
          <p:cNvSpPr/>
          <p:nvPr/>
        </p:nvSpPr>
        <p:spPr>
          <a:xfrm>
            <a:off x="7645569" y="3391931"/>
            <a:ext cx="117568" cy="109173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円/楕円 50"/>
          <p:cNvSpPr/>
          <p:nvPr/>
        </p:nvSpPr>
        <p:spPr>
          <a:xfrm>
            <a:off x="2914583" y="2865931"/>
            <a:ext cx="117568" cy="109173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円/楕円 51"/>
          <p:cNvSpPr/>
          <p:nvPr/>
        </p:nvSpPr>
        <p:spPr>
          <a:xfrm>
            <a:off x="2706863" y="3253584"/>
            <a:ext cx="117568" cy="109173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円/楕円 52"/>
          <p:cNvSpPr/>
          <p:nvPr/>
        </p:nvSpPr>
        <p:spPr>
          <a:xfrm>
            <a:off x="3586262" y="3751001"/>
            <a:ext cx="117568" cy="109173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円/楕円 53"/>
          <p:cNvSpPr/>
          <p:nvPr/>
        </p:nvSpPr>
        <p:spPr>
          <a:xfrm>
            <a:off x="3822531" y="3643860"/>
            <a:ext cx="117568" cy="109173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円/楕円 56"/>
          <p:cNvSpPr/>
          <p:nvPr/>
        </p:nvSpPr>
        <p:spPr>
          <a:xfrm>
            <a:off x="7225106" y="3099090"/>
            <a:ext cx="117568" cy="109173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円/楕円 57"/>
          <p:cNvSpPr/>
          <p:nvPr/>
        </p:nvSpPr>
        <p:spPr>
          <a:xfrm>
            <a:off x="7342674" y="3575288"/>
            <a:ext cx="117568" cy="109173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円/楕円 58"/>
          <p:cNvSpPr/>
          <p:nvPr/>
        </p:nvSpPr>
        <p:spPr>
          <a:xfrm>
            <a:off x="2045381" y="3154253"/>
            <a:ext cx="117568" cy="10917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円/楕円 59"/>
          <p:cNvSpPr/>
          <p:nvPr/>
        </p:nvSpPr>
        <p:spPr>
          <a:xfrm>
            <a:off x="2925158" y="2368276"/>
            <a:ext cx="117568" cy="10917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円/楕円 60"/>
          <p:cNvSpPr/>
          <p:nvPr/>
        </p:nvSpPr>
        <p:spPr>
          <a:xfrm>
            <a:off x="2947388" y="3055754"/>
            <a:ext cx="117568" cy="10917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円/楕円 61"/>
          <p:cNvSpPr/>
          <p:nvPr/>
        </p:nvSpPr>
        <p:spPr>
          <a:xfrm>
            <a:off x="3409907" y="3796843"/>
            <a:ext cx="117568" cy="10917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円/楕円 62"/>
          <p:cNvSpPr/>
          <p:nvPr/>
        </p:nvSpPr>
        <p:spPr>
          <a:xfrm>
            <a:off x="4185743" y="3649035"/>
            <a:ext cx="117568" cy="10917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円/楕円 65"/>
          <p:cNvSpPr/>
          <p:nvPr/>
        </p:nvSpPr>
        <p:spPr>
          <a:xfrm>
            <a:off x="7763137" y="3501099"/>
            <a:ext cx="117568" cy="10917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円/楕円 66"/>
          <p:cNvSpPr/>
          <p:nvPr/>
        </p:nvSpPr>
        <p:spPr>
          <a:xfrm>
            <a:off x="7199808" y="3642137"/>
            <a:ext cx="117568" cy="10917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円/楕円 67"/>
          <p:cNvSpPr/>
          <p:nvPr/>
        </p:nvSpPr>
        <p:spPr>
          <a:xfrm>
            <a:off x="2411613" y="3604065"/>
            <a:ext cx="245639" cy="218346"/>
          </a:xfrm>
          <a:prstGeom prst="ellipse">
            <a:avLst/>
          </a:prstGeom>
          <a:solidFill>
            <a:srgbClr val="FF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円/楕円 68"/>
          <p:cNvSpPr/>
          <p:nvPr/>
        </p:nvSpPr>
        <p:spPr>
          <a:xfrm>
            <a:off x="1782071" y="3827401"/>
            <a:ext cx="245639" cy="218346"/>
          </a:xfrm>
          <a:prstGeom prst="ellipse">
            <a:avLst/>
          </a:prstGeom>
          <a:solidFill>
            <a:srgbClr val="FF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1" y="-17567"/>
            <a:ext cx="10287000" cy="584776"/>
          </a:xfrm>
          <a:prstGeom prst="rect">
            <a:avLst/>
          </a:prstGeom>
          <a:solidFill>
            <a:srgbClr val="0432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dirty="0" smtClean="0">
                <a:solidFill>
                  <a:srgbClr val="FFFFFF"/>
                </a:solidFill>
                <a:latin typeface="Arial"/>
                <a:cs typeface="Arial"/>
              </a:rPr>
              <a:t>Detection of protein fragments in the urine</a:t>
            </a:r>
            <a:endParaRPr lang="en-US" altLang="ja-JP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2726015" y="1499294"/>
            <a:ext cx="1485352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>
                <a:solidFill>
                  <a:srgbClr val="0000FF"/>
                </a:solidFill>
                <a:latin typeface="Arial"/>
                <a:cs typeface="Arial"/>
              </a:rPr>
              <a:t>Shedding </a:t>
            </a:r>
          </a:p>
          <a:p>
            <a:pPr algn="ctr"/>
            <a:r>
              <a:rPr kumimoji="1" lang="en-US" altLang="ja-JP" sz="2400" dirty="0" smtClean="0">
                <a:solidFill>
                  <a:srgbClr val="0000FF"/>
                </a:solidFill>
                <a:latin typeface="Arial"/>
                <a:cs typeface="Arial"/>
              </a:rPr>
              <a:t>products</a:t>
            </a:r>
            <a:endParaRPr kumimoji="1" lang="ja-JP" altLang="en-US" sz="24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76" name="図 7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818154" y="1962334"/>
            <a:ext cx="977770" cy="1057664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41390" y="4278601"/>
            <a:ext cx="10201187" cy="2539124"/>
          </a:xfrm>
          <a:prstGeom prst="rect">
            <a:avLst/>
          </a:prstGeom>
          <a:solidFill>
            <a:srgbClr val="C6D9F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820"/>
              </a:lnSpc>
            </a:pPr>
            <a:endParaRPr lang="ja-JP" altLang="en-US" sz="2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748262" y="2574328"/>
            <a:ext cx="14507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Arial"/>
                <a:cs typeface="Arial"/>
              </a:rPr>
              <a:t>excretion </a:t>
            </a:r>
          </a:p>
          <a:p>
            <a:r>
              <a:rPr kumimoji="1" lang="en-US" altLang="ja-JP" sz="2400" dirty="0" smtClean="0">
                <a:latin typeface="Arial"/>
                <a:cs typeface="Arial"/>
              </a:rPr>
              <a:t>into urine</a:t>
            </a:r>
            <a:endParaRPr kumimoji="1" lang="ja-JP" altLang="en-US" sz="2400" dirty="0">
              <a:latin typeface="Arial"/>
              <a:cs typeface="Arial"/>
            </a:endParaRPr>
          </a:p>
        </p:txBody>
      </p:sp>
      <p:sp>
        <p:nvSpPr>
          <p:cNvPr id="55" name="右矢印 54"/>
          <p:cNvSpPr/>
          <p:nvPr/>
        </p:nvSpPr>
        <p:spPr>
          <a:xfrm rot="18899984">
            <a:off x="4387027" y="3195392"/>
            <a:ext cx="1486227" cy="272106"/>
          </a:xfrm>
          <a:prstGeom prst="rightArrow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168379" y="4479350"/>
            <a:ext cx="169364" cy="169364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円/楕円 55"/>
          <p:cNvSpPr/>
          <p:nvPr/>
        </p:nvSpPr>
        <p:spPr>
          <a:xfrm>
            <a:off x="168379" y="5769670"/>
            <a:ext cx="169364" cy="169364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417407" y="4349726"/>
            <a:ext cx="9866656" cy="1219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920"/>
              </a:lnSpc>
            </a:pPr>
            <a:r>
              <a:rPr lang="en-US" altLang="ja-JP" sz="2600" dirty="0">
                <a:solidFill>
                  <a:srgbClr val="000000"/>
                </a:solidFill>
                <a:latin typeface="Arial"/>
                <a:cs typeface="Arial"/>
              </a:rPr>
              <a:t>Urine sample is suitable for detection of low molecular weight of </a:t>
            </a:r>
          </a:p>
          <a:p>
            <a:pPr>
              <a:lnSpc>
                <a:spcPts val="2920"/>
              </a:lnSpc>
            </a:pPr>
            <a:r>
              <a:rPr lang="en-US" altLang="ja-JP" sz="2600" dirty="0">
                <a:solidFill>
                  <a:srgbClr val="000000"/>
                </a:solidFill>
                <a:latin typeface="Arial"/>
                <a:cs typeface="Arial"/>
              </a:rPr>
              <a:t>protein fragments, since </a:t>
            </a:r>
            <a:r>
              <a:rPr lang="en-US" altLang="ja-JP" sz="2600" dirty="0">
                <a:latin typeface="Arial"/>
                <a:cs typeface="Arial"/>
              </a:rPr>
              <a:t>high molecular weight of proteins </a:t>
            </a:r>
            <a:r>
              <a:rPr lang="en-US" altLang="ja-JP" sz="2600" dirty="0">
                <a:solidFill>
                  <a:srgbClr val="000000"/>
                </a:solidFill>
                <a:latin typeface="Arial"/>
                <a:cs typeface="Arial"/>
              </a:rPr>
              <a:t>are </a:t>
            </a:r>
          </a:p>
          <a:p>
            <a:pPr>
              <a:lnSpc>
                <a:spcPts val="2920"/>
              </a:lnSpc>
            </a:pPr>
            <a:r>
              <a:rPr lang="en-US" altLang="ja-JP" sz="2600" dirty="0">
                <a:solidFill>
                  <a:srgbClr val="000000"/>
                </a:solidFill>
                <a:latin typeface="Arial"/>
                <a:cs typeface="Arial"/>
              </a:rPr>
              <a:t>n</a:t>
            </a:r>
            <a:r>
              <a:rPr lang="en-US" altLang="ja-JP" sz="2600" dirty="0" smtClean="0">
                <a:solidFill>
                  <a:srgbClr val="000000"/>
                </a:solidFill>
                <a:latin typeface="Arial"/>
                <a:cs typeface="Arial"/>
              </a:rPr>
              <a:t>ot excreted into the urine.</a:t>
            </a:r>
            <a:endParaRPr lang="en-US" altLang="ja-JP" sz="2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417406" y="5570151"/>
            <a:ext cx="9703884" cy="1219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920"/>
              </a:lnSpc>
            </a:pPr>
            <a:r>
              <a:rPr lang="en-US" altLang="ja-JP" sz="2600" dirty="0">
                <a:solidFill>
                  <a:srgbClr val="000000"/>
                </a:solidFill>
                <a:latin typeface="Arial"/>
                <a:cs typeface="Arial"/>
              </a:rPr>
              <a:t>We developed a comprehensive analysis method by the use of </a:t>
            </a:r>
          </a:p>
          <a:p>
            <a:pPr>
              <a:lnSpc>
                <a:spcPts val="2920"/>
              </a:lnSpc>
            </a:pPr>
            <a:r>
              <a:rPr lang="en-US" altLang="ja-JP" sz="2600" dirty="0" err="1">
                <a:solidFill>
                  <a:srgbClr val="000000"/>
                </a:solidFill>
                <a:latin typeface="Arial"/>
                <a:cs typeface="Arial"/>
              </a:rPr>
              <a:t>iTRAQ</a:t>
            </a:r>
            <a:r>
              <a:rPr lang="en-US" altLang="ja-JP" sz="2600" dirty="0">
                <a:solidFill>
                  <a:srgbClr val="000000"/>
                </a:solidFill>
                <a:latin typeface="Arial"/>
                <a:cs typeface="Arial"/>
              </a:rPr>
              <a:t>-based and MRM-based quantifications of protein fragments excreted into the </a:t>
            </a:r>
            <a:r>
              <a:rPr lang="en-US" altLang="ja-JP" sz="2600" dirty="0" smtClean="0">
                <a:solidFill>
                  <a:srgbClr val="000000"/>
                </a:solidFill>
                <a:latin typeface="Arial"/>
                <a:cs typeface="Arial"/>
              </a:rPr>
              <a:t>urine of cancer patients. </a:t>
            </a:r>
            <a:endParaRPr lang="ja-JP" altLang="en-US" sz="26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766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" y="-25107"/>
            <a:ext cx="10297159" cy="1077218"/>
          </a:xfrm>
          <a:prstGeom prst="rect">
            <a:avLst/>
          </a:prstGeom>
          <a:solidFill>
            <a:srgbClr val="0432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dirty="0">
                <a:solidFill>
                  <a:srgbClr val="FFFFFF"/>
                </a:solidFill>
                <a:latin typeface="Arial"/>
                <a:cs typeface="Arial"/>
              </a:rPr>
              <a:t>C-terminal cleavage sites of protein fragments</a:t>
            </a:r>
          </a:p>
          <a:p>
            <a:pPr algn="ctr"/>
            <a:r>
              <a:rPr lang="en-US" altLang="ja-JP" sz="3200" dirty="0" smtClean="0">
                <a:solidFill>
                  <a:srgbClr val="FFFFFF"/>
                </a:solidFill>
                <a:latin typeface="Arial"/>
                <a:cs typeface="Arial"/>
              </a:rPr>
              <a:t>probed </a:t>
            </a:r>
            <a:r>
              <a:rPr lang="en-US" altLang="ja-JP" sz="3200" dirty="0">
                <a:solidFill>
                  <a:srgbClr val="FFFFFF"/>
                </a:solidFill>
                <a:latin typeface="Arial"/>
                <a:cs typeface="Arial"/>
              </a:rPr>
              <a:t>by </a:t>
            </a:r>
            <a:r>
              <a:rPr lang="en-US" altLang="ja-JP" sz="3600" baseline="30000" dirty="0" smtClean="0">
                <a:solidFill>
                  <a:srgbClr val="FFFF00"/>
                </a:solidFill>
                <a:latin typeface="Arial"/>
                <a:cs typeface="Arial"/>
              </a:rPr>
              <a:t>18</a:t>
            </a:r>
            <a:r>
              <a:rPr lang="en-US" altLang="ja-JP" sz="3200" dirty="0" smtClean="0">
                <a:solidFill>
                  <a:srgbClr val="FFFFFF"/>
                </a:solidFill>
                <a:latin typeface="Arial"/>
                <a:cs typeface="Arial"/>
              </a:rPr>
              <a:t>O </a:t>
            </a:r>
            <a:r>
              <a:rPr lang="en-US" altLang="ja-JP" sz="3200" dirty="0">
                <a:solidFill>
                  <a:srgbClr val="FFFFFF"/>
                </a:solidFill>
                <a:latin typeface="Arial"/>
                <a:cs typeface="Arial"/>
              </a:rPr>
              <a:t>isotope labeling</a:t>
            </a:r>
          </a:p>
        </p:txBody>
      </p:sp>
      <p:cxnSp>
        <p:nvCxnSpPr>
          <p:cNvPr id="160" name="直線矢印コネクタ 159"/>
          <p:cNvCxnSpPr/>
          <p:nvPr/>
        </p:nvCxnSpPr>
        <p:spPr>
          <a:xfrm flipH="1">
            <a:off x="2991108" y="4127584"/>
            <a:ext cx="997225" cy="478421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テキスト ボックス 161"/>
          <p:cNvSpPr txBox="1"/>
          <p:nvPr/>
        </p:nvSpPr>
        <p:spPr>
          <a:xfrm>
            <a:off x="2162851" y="3163687"/>
            <a:ext cx="6132320" cy="8925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600" dirty="0" smtClean="0">
                <a:latin typeface="Arial"/>
                <a:cs typeface="Arial"/>
              </a:rPr>
              <a:t>Trypsin digestion under the presence of </a:t>
            </a:r>
          </a:p>
          <a:p>
            <a:pPr algn="ctr"/>
            <a:r>
              <a:rPr lang="en-US" sz="2600" dirty="0" smtClean="0">
                <a:latin typeface="Arial"/>
                <a:cs typeface="Arial"/>
              </a:rPr>
              <a:t>H</a:t>
            </a:r>
            <a:r>
              <a:rPr lang="en-US" sz="2600" baseline="-25000" dirty="0" smtClean="0">
                <a:latin typeface="Arial"/>
                <a:cs typeface="Arial"/>
              </a:rPr>
              <a:t>2</a:t>
            </a:r>
            <a:r>
              <a:rPr lang="en-US" altLang="ja-JP" sz="2600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18</a:t>
            </a:r>
            <a:r>
              <a:rPr lang="en-US" altLang="ja-JP" sz="2600" dirty="0" smtClean="0">
                <a:latin typeface="Arial"/>
                <a:cs typeface="Arial"/>
              </a:rPr>
              <a:t>O-labeled water and H</a:t>
            </a:r>
            <a:r>
              <a:rPr lang="en-US" altLang="ja-JP" sz="2600" baseline="-25000" dirty="0" smtClean="0">
                <a:latin typeface="Arial"/>
                <a:cs typeface="Arial"/>
              </a:rPr>
              <a:t>2</a:t>
            </a:r>
            <a:r>
              <a:rPr lang="en-US" altLang="ja-JP" sz="2600" baseline="30000" dirty="0" smtClean="0">
                <a:latin typeface="Arial"/>
                <a:cs typeface="Arial"/>
              </a:rPr>
              <a:t>16</a:t>
            </a:r>
            <a:r>
              <a:rPr lang="en-US" altLang="ja-JP" sz="2600" dirty="0" smtClean="0">
                <a:latin typeface="Arial"/>
                <a:cs typeface="Arial"/>
              </a:rPr>
              <a:t>O water</a:t>
            </a:r>
            <a:endParaRPr lang="en-US" sz="2600" dirty="0">
              <a:latin typeface="Arial"/>
              <a:cs typeface="Arial"/>
            </a:endParaRPr>
          </a:p>
        </p:txBody>
      </p:sp>
      <p:sp>
        <p:nvSpPr>
          <p:cNvPr id="180" name="正方形/長方形 179"/>
          <p:cNvSpPr/>
          <p:nvPr/>
        </p:nvSpPr>
        <p:spPr>
          <a:xfrm>
            <a:off x="3535115" y="5471782"/>
            <a:ext cx="2981119" cy="11852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200" name="角丸四角形 199"/>
          <p:cNvSpPr/>
          <p:nvPr/>
        </p:nvSpPr>
        <p:spPr>
          <a:xfrm>
            <a:off x="38747" y="1461336"/>
            <a:ext cx="10213382" cy="535204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9" name="直線矢印コネクタ 138"/>
          <p:cNvCxnSpPr/>
          <p:nvPr/>
        </p:nvCxnSpPr>
        <p:spPr>
          <a:xfrm>
            <a:off x="6461712" y="4127584"/>
            <a:ext cx="1042389" cy="46355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テキスト ボックス 88"/>
          <p:cNvSpPr txBox="1"/>
          <p:nvPr/>
        </p:nvSpPr>
        <p:spPr>
          <a:xfrm>
            <a:off x="1802167" y="2013533"/>
            <a:ext cx="92952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H</a:t>
            </a:r>
            <a:r>
              <a:rPr lang="en-US" sz="3200" baseline="-25000" dirty="0" smtClean="0">
                <a:latin typeface="Arial"/>
                <a:cs typeface="Arial"/>
              </a:rPr>
              <a:t>2</a:t>
            </a:r>
            <a:r>
              <a:rPr lang="en-US" sz="3200" dirty="0" smtClean="0">
                <a:latin typeface="Arial"/>
                <a:cs typeface="Arial"/>
              </a:rPr>
              <a:t>N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90" name="テキスト ボックス 89"/>
          <p:cNvSpPr txBox="1"/>
          <p:nvPr/>
        </p:nvSpPr>
        <p:spPr>
          <a:xfrm>
            <a:off x="3476128" y="2013533"/>
            <a:ext cx="4810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>
                <a:latin typeface="Arial"/>
                <a:cs typeface="Arial"/>
              </a:rPr>
              <a:t>C</a:t>
            </a:r>
            <a:endParaRPr lang="en-US" sz="3200" dirty="0">
              <a:latin typeface="Arial"/>
              <a:cs typeface="Arial"/>
            </a:endParaRPr>
          </a:p>
        </p:txBody>
      </p:sp>
      <p:grpSp>
        <p:nvGrpSpPr>
          <p:cNvPr id="16" name="図形グループ 15"/>
          <p:cNvGrpSpPr/>
          <p:nvPr/>
        </p:nvGrpSpPr>
        <p:grpSpPr>
          <a:xfrm>
            <a:off x="3993851" y="1454700"/>
            <a:ext cx="481021" cy="1143609"/>
            <a:chOff x="3016764" y="1454700"/>
            <a:chExt cx="481021" cy="1143609"/>
          </a:xfrm>
        </p:grpSpPr>
        <p:cxnSp>
          <p:nvCxnSpPr>
            <p:cNvPr id="98" name="直線コネクタ 97"/>
            <p:cNvCxnSpPr/>
            <p:nvPr/>
          </p:nvCxnSpPr>
          <p:spPr>
            <a:xfrm>
              <a:off x="3257274" y="1945791"/>
              <a:ext cx="0" cy="180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テキスト ボックス 98"/>
            <p:cNvSpPr txBox="1"/>
            <p:nvPr/>
          </p:nvSpPr>
          <p:spPr>
            <a:xfrm>
              <a:off x="3016764" y="1454700"/>
              <a:ext cx="481021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dirty="0" smtClean="0">
                  <a:latin typeface="Arial"/>
                  <a:cs typeface="Arial"/>
                </a:rPr>
                <a:t>H</a:t>
              </a:r>
              <a:endParaRPr lang="en-US" sz="3200" dirty="0">
                <a:latin typeface="Arial"/>
                <a:cs typeface="Arial"/>
              </a:endParaRPr>
            </a:p>
          </p:txBody>
        </p:sp>
        <p:sp>
          <p:nvSpPr>
            <p:cNvPr id="97" name="テキスト ボックス 96"/>
            <p:cNvSpPr txBox="1"/>
            <p:nvPr/>
          </p:nvSpPr>
          <p:spPr>
            <a:xfrm>
              <a:off x="3016764" y="2013533"/>
              <a:ext cx="481021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dirty="0">
                  <a:latin typeface="Arial"/>
                  <a:cs typeface="Arial"/>
                </a:rPr>
                <a:t>N</a:t>
              </a:r>
              <a:endParaRPr lang="en-US" sz="3200" dirty="0">
                <a:latin typeface="Arial"/>
                <a:cs typeface="Arial"/>
              </a:endParaRPr>
            </a:p>
          </p:txBody>
        </p:sp>
      </p:grpSp>
      <p:sp>
        <p:nvSpPr>
          <p:cNvPr id="120" name="テキスト ボックス 119"/>
          <p:cNvSpPr txBox="1"/>
          <p:nvPr/>
        </p:nvSpPr>
        <p:spPr>
          <a:xfrm>
            <a:off x="5222635" y="1999587"/>
            <a:ext cx="4810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>
                <a:latin typeface="Arial"/>
                <a:cs typeface="Arial"/>
              </a:rPr>
              <a:t>C</a:t>
            </a:r>
            <a:endParaRPr lang="en-US" sz="3200" dirty="0">
              <a:latin typeface="Arial"/>
              <a:cs typeface="Arial"/>
            </a:endParaRPr>
          </a:p>
        </p:txBody>
      </p:sp>
      <p:grpSp>
        <p:nvGrpSpPr>
          <p:cNvPr id="18" name="図形グループ 17"/>
          <p:cNvGrpSpPr/>
          <p:nvPr/>
        </p:nvGrpSpPr>
        <p:grpSpPr>
          <a:xfrm>
            <a:off x="5738339" y="1471634"/>
            <a:ext cx="481021" cy="1126676"/>
            <a:chOff x="5086380" y="1471634"/>
            <a:chExt cx="481021" cy="1126676"/>
          </a:xfrm>
        </p:grpSpPr>
        <p:cxnSp>
          <p:nvCxnSpPr>
            <p:cNvPr id="125" name="直線コネクタ 124"/>
            <p:cNvCxnSpPr/>
            <p:nvPr/>
          </p:nvCxnSpPr>
          <p:spPr>
            <a:xfrm>
              <a:off x="5326890" y="1954258"/>
              <a:ext cx="0" cy="180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テキスト ボックス 125"/>
            <p:cNvSpPr txBox="1"/>
            <p:nvPr/>
          </p:nvSpPr>
          <p:spPr>
            <a:xfrm>
              <a:off x="5086380" y="1471634"/>
              <a:ext cx="481021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dirty="0" smtClean="0">
                  <a:latin typeface="Arial"/>
                  <a:cs typeface="Arial"/>
                </a:rPr>
                <a:t>H</a:t>
              </a:r>
              <a:endParaRPr lang="en-US" sz="3200" dirty="0">
                <a:latin typeface="Arial"/>
                <a:cs typeface="Arial"/>
              </a:endParaRPr>
            </a:p>
          </p:txBody>
        </p:sp>
        <p:sp>
          <p:nvSpPr>
            <p:cNvPr id="124" name="テキスト ボックス 123"/>
            <p:cNvSpPr txBox="1"/>
            <p:nvPr/>
          </p:nvSpPr>
          <p:spPr>
            <a:xfrm>
              <a:off x="5086380" y="2013534"/>
              <a:ext cx="481021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dirty="0">
                  <a:latin typeface="Arial"/>
                  <a:cs typeface="Arial"/>
                </a:rPr>
                <a:t>N</a:t>
              </a:r>
              <a:endParaRPr lang="en-US" sz="3200" dirty="0">
                <a:latin typeface="Arial"/>
                <a:cs typeface="Arial"/>
              </a:endParaRPr>
            </a:p>
          </p:txBody>
        </p:sp>
      </p:grpSp>
      <p:sp>
        <p:nvSpPr>
          <p:cNvPr id="134" name="テキスト ボックス 133"/>
          <p:cNvSpPr txBox="1"/>
          <p:nvPr/>
        </p:nvSpPr>
        <p:spPr>
          <a:xfrm>
            <a:off x="6258450" y="1997141"/>
            <a:ext cx="4810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>
                <a:latin typeface="Arial"/>
                <a:cs typeface="Arial"/>
              </a:rPr>
              <a:t>C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140" name="テキスト ボックス 139"/>
          <p:cNvSpPr txBox="1"/>
          <p:nvPr/>
        </p:nvSpPr>
        <p:spPr>
          <a:xfrm>
            <a:off x="8308631" y="2018263"/>
            <a:ext cx="4810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latin typeface="Arial"/>
                <a:cs typeface="Arial"/>
              </a:rPr>
              <a:t>H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146" name="テキスト ボックス 145"/>
          <p:cNvSpPr txBox="1"/>
          <p:nvPr/>
        </p:nvSpPr>
        <p:spPr>
          <a:xfrm>
            <a:off x="6776351" y="2005608"/>
            <a:ext cx="80816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aseline="30000" dirty="0" smtClean="0">
                <a:latin typeface="Arial"/>
                <a:cs typeface="Arial"/>
              </a:rPr>
              <a:t>16</a:t>
            </a:r>
            <a:r>
              <a:rPr lang="en-US" altLang="ja-JP" sz="3200" dirty="0" smtClean="0">
                <a:latin typeface="Arial"/>
                <a:cs typeface="Arial"/>
              </a:rPr>
              <a:t>O</a:t>
            </a:r>
            <a:endParaRPr lang="en-US" sz="3200" dirty="0">
              <a:latin typeface="Arial"/>
              <a:cs typeface="Arial"/>
            </a:endParaRPr>
          </a:p>
        </p:txBody>
      </p:sp>
      <p:grpSp>
        <p:nvGrpSpPr>
          <p:cNvPr id="6" name="図形グループ 5"/>
          <p:cNvGrpSpPr/>
          <p:nvPr/>
        </p:nvGrpSpPr>
        <p:grpSpPr>
          <a:xfrm>
            <a:off x="3186884" y="2510033"/>
            <a:ext cx="3611503" cy="664181"/>
            <a:chOff x="1944685" y="2586217"/>
            <a:chExt cx="3210228" cy="664181"/>
          </a:xfrm>
        </p:grpSpPr>
        <p:sp>
          <p:nvSpPr>
            <p:cNvPr id="96" name="テキスト ボックス 95"/>
            <p:cNvSpPr txBox="1"/>
            <p:nvPr/>
          </p:nvSpPr>
          <p:spPr>
            <a:xfrm>
              <a:off x="1944685" y="2665622"/>
              <a:ext cx="718371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baseline="30000" dirty="0" smtClean="0">
                  <a:latin typeface="Arial"/>
                  <a:cs typeface="Arial"/>
                </a:rPr>
                <a:t>16</a:t>
              </a:r>
              <a:r>
                <a:rPr lang="en-US" altLang="ja-JP" sz="3200" dirty="0" smtClean="0">
                  <a:latin typeface="Arial"/>
                  <a:cs typeface="Arial"/>
                </a:rPr>
                <a:t>O</a:t>
              </a:r>
              <a:endParaRPr lang="en-US" sz="3200" dirty="0">
                <a:latin typeface="Arial"/>
                <a:cs typeface="Arial"/>
              </a:endParaRPr>
            </a:p>
          </p:txBody>
        </p:sp>
        <p:sp>
          <p:nvSpPr>
            <p:cNvPr id="138" name="テキスト ボックス 137"/>
            <p:cNvSpPr txBox="1"/>
            <p:nvPr/>
          </p:nvSpPr>
          <p:spPr>
            <a:xfrm>
              <a:off x="4436542" y="2665622"/>
              <a:ext cx="718371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baseline="30000" dirty="0" smtClean="0">
                  <a:latin typeface="Arial"/>
                  <a:cs typeface="Arial"/>
                </a:rPr>
                <a:t>16</a:t>
              </a:r>
              <a:r>
                <a:rPr lang="en-US" altLang="ja-JP" sz="3200" dirty="0" smtClean="0">
                  <a:latin typeface="Arial"/>
                  <a:cs typeface="Arial"/>
                </a:rPr>
                <a:t>O</a:t>
              </a:r>
              <a:endParaRPr lang="en-US" sz="3200" dirty="0">
                <a:latin typeface="Arial"/>
                <a:cs typeface="Arial"/>
              </a:endParaRPr>
            </a:p>
          </p:txBody>
        </p:sp>
        <p:sp>
          <p:nvSpPr>
            <p:cNvPr id="117" name="テキスト ボックス 116"/>
            <p:cNvSpPr txBox="1"/>
            <p:nvPr/>
          </p:nvSpPr>
          <p:spPr>
            <a:xfrm>
              <a:off x="3528063" y="2665622"/>
              <a:ext cx="718371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baseline="30000" dirty="0" smtClean="0">
                  <a:latin typeface="Arial"/>
                  <a:cs typeface="Arial"/>
                </a:rPr>
                <a:t>16</a:t>
              </a:r>
              <a:r>
                <a:rPr lang="en-US" altLang="ja-JP" sz="3200" dirty="0" smtClean="0">
                  <a:latin typeface="Arial"/>
                  <a:cs typeface="Arial"/>
                </a:rPr>
                <a:t>O</a:t>
              </a:r>
              <a:endParaRPr lang="en-US" sz="3200" dirty="0">
                <a:latin typeface="Arial"/>
                <a:cs typeface="Arial"/>
              </a:endParaRPr>
            </a:p>
          </p:txBody>
        </p:sp>
        <p:grpSp>
          <p:nvGrpSpPr>
            <p:cNvPr id="5" name="図形グループ 4"/>
            <p:cNvGrpSpPr/>
            <p:nvPr/>
          </p:nvGrpSpPr>
          <p:grpSpPr>
            <a:xfrm>
              <a:off x="2396038" y="2586217"/>
              <a:ext cx="2532727" cy="199943"/>
              <a:chOff x="2396038" y="2586217"/>
              <a:chExt cx="2532727" cy="199943"/>
            </a:xfrm>
          </p:grpSpPr>
          <p:grpSp>
            <p:nvGrpSpPr>
              <p:cNvPr id="106" name="グループ化 105"/>
              <p:cNvGrpSpPr/>
              <p:nvPr/>
            </p:nvGrpSpPr>
            <p:grpSpPr>
              <a:xfrm>
                <a:off x="2396038" y="2586217"/>
                <a:ext cx="45107" cy="180000"/>
                <a:chOff x="3073010" y="4210264"/>
                <a:chExt cx="45107" cy="180000"/>
              </a:xfrm>
            </p:grpSpPr>
            <p:cxnSp>
              <p:nvCxnSpPr>
                <p:cNvPr id="107" name="直線コネクタ 106"/>
                <p:cNvCxnSpPr/>
                <p:nvPr/>
              </p:nvCxnSpPr>
              <p:spPr>
                <a:xfrm>
                  <a:off x="3073010" y="4210264"/>
                  <a:ext cx="0" cy="18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直線コネクタ 107"/>
                <p:cNvCxnSpPr/>
                <p:nvPr/>
              </p:nvCxnSpPr>
              <p:spPr>
                <a:xfrm>
                  <a:off x="3118117" y="4210264"/>
                  <a:ext cx="0" cy="18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3" name="グループ化 94"/>
              <p:cNvGrpSpPr/>
              <p:nvPr/>
            </p:nvGrpSpPr>
            <p:grpSpPr>
              <a:xfrm>
                <a:off x="3995196" y="2586217"/>
                <a:ext cx="45107" cy="180000"/>
                <a:chOff x="1631034" y="4210264"/>
                <a:chExt cx="45107" cy="180000"/>
              </a:xfrm>
            </p:grpSpPr>
            <p:cxnSp>
              <p:nvCxnSpPr>
                <p:cNvPr id="214" name="直線コネクタ 213"/>
                <p:cNvCxnSpPr/>
                <p:nvPr/>
              </p:nvCxnSpPr>
              <p:spPr>
                <a:xfrm>
                  <a:off x="1631034" y="4210264"/>
                  <a:ext cx="0" cy="18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" name="直線コネクタ 214"/>
                <p:cNvCxnSpPr/>
                <p:nvPr/>
              </p:nvCxnSpPr>
              <p:spPr>
                <a:xfrm>
                  <a:off x="1676141" y="4210264"/>
                  <a:ext cx="0" cy="18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6" name="グループ化 94"/>
              <p:cNvGrpSpPr/>
              <p:nvPr/>
            </p:nvGrpSpPr>
            <p:grpSpPr>
              <a:xfrm>
                <a:off x="4883671" y="2606160"/>
                <a:ext cx="45094" cy="180000"/>
                <a:chOff x="998941" y="4230207"/>
                <a:chExt cx="45094" cy="180000"/>
              </a:xfrm>
            </p:grpSpPr>
            <p:cxnSp>
              <p:nvCxnSpPr>
                <p:cNvPr id="217" name="直線コネクタ 216"/>
                <p:cNvCxnSpPr/>
                <p:nvPr/>
              </p:nvCxnSpPr>
              <p:spPr>
                <a:xfrm>
                  <a:off x="998941" y="4230207"/>
                  <a:ext cx="0" cy="18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直線コネクタ 217"/>
                <p:cNvCxnSpPr/>
                <p:nvPr/>
              </p:nvCxnSpPr>
              <p:spPr>
                <a:xfrm>
                  <a:off x="1044035" y="4230207"/>
                  <a:ext cx="0" cy="18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cxnSp>
        <p:nvCxnSpPr>
          <p:cNvPr id="174" name="直線コネクタ 173"/>
          <p:cNvCxnSpPr/>
          <p:nvPr/>
        </p:nvCxnSpPr>
        <p:spPr>
          <a:xfrm flipH="1">
            <a:off x="3865265" y="2305921"/>
            <a:ext cx="18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図形グループ 14"/>
          <p:cNvGrpSpPr/>
          <p:nvPr/>
        </p:nvGrpSpPr>
        <p:grpSpPr>
          <a:xfrm>
            <a:off x="4397498" y="2310846"/>
            <a:ext cx="867220" cy="0"/>
            <a:chOff x="1707142" y="2310651"/>
            <a:chExt cx="867220" cy="0"/>
          </a:xfrm>
        </p:grpSpPr>
        <p:cxnSp>
          <p:nvCxnSpPr>
            <p:cNvPr id="185" name="直線コネクタ 184"/>
            <p:cNvCxnSpPr/>
            <p:nvPr/>
          </p:nvCxnSpPr>
          <p:spPr>
            <a:xfrm flipH="1">
              <a:off x="1707142" y="2310651"/>
              <a:ext cx="180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直線コネクタ 185"/>
            <p:cNvCxnSpPr/>
            <p:nvPr/>
          </p:nvCxnSpPr>
          <p:spPr>
            <a:xfrm flipH="1">
              <a:off x="1936215" y="2310651"/>
              <a:ext cx="180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直線コネクタ 186"/>
            <p:cNvCxnSpPr/>
            <p:nvPr/>
          </p:nvCxnSpPr>
          <p:spPr>
            <a:xfrm flipH="1">
              <a:off x="2165288" y="2310651"/>
              <a:ext cx="180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直線コネクタ 187"/>
            <p:cNvCxnSpPr/>
            <p:nvPr/>
          </p:nvCxnSpPr>
          <p:spPr>
            <a:xfrm flipH="1">
              <a:off x="2394362" y="2310651"/>
              <a:ext cx="180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1" name="直線コネクタ 190"/>
          <p:cNvCxnSpPr/>
          <p:nvPr/>
        </p:nvCxnSpPr>
        <p:spPr>
          <a:xfrm flipH="1">
            <a:off x="5632093" y="2310651"/>
            <a:ext cx="18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直線コネクタ 191"/>
          <p:cNvCxnSpPr/>
          <p:nvPr/>
        </p:nvCxnSpPr>
        <p:spPr>
          <a:xfrm flipH="1">
            <a:off x="6150000" y="2326835"/>
            <a:ext cx="18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直線コネクタ 192"/>
          <p:cNvCxnSpPr/>
          <p:nvPr/>
        </p:nvCxnSpPr>
        <p:spPr>
          <a:xfrm flipH="1">
            <a:off x="6667907" y="2292969"/>
            <a:ext cx="18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4" name="図形グループ 193"/>
          <p:cNvGrpSpPr/>
          <p:nvPr/>
        </p:nvGrpSpPr>
        <p:grpSpPr>
          <a:xfrm>
            <a:off x="7512960" y="2291975"/>
            <a:ext cx="867220" cy="0"/>
            <a:chOff x="1707142" y="2310651"/>
            <a:chExt cx="867220" cy="0"/>
          </a:xfrm>
        </p:grpSpPr>
        <p:cxnSp>
          <p:nvCxnSpPr>
            <p:cNvPr id="195" name="直線コネクタ 194"/>
            <p:cNvCxnSpPr/>
            <p:nvPr/>
          </p:nvCxnSpPr>
          <p:spPr>
            <a:xfrm flipH="1">
              <a:off x="1707142" y="2310651"/>
              <a:ext cx="180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直線コネクタ 195"/>
            <p:cNvCxnSpPr/>
            <p:nvPr/>
          </p:nvCxnSpPr>
          <p:spPr>
            <a:xfrm flipH="1">
              <a:off x="1936215" y="2310651"/>
              <a:ext cx="180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直線コネクタ 197"/>
            <p:cNvCxnSpPr/>
            <p:nvPr/>
          </p:nvCxnSpPr>
          <p:spPr>
            <a:xfrm flipH="1">
              <a:off x="2165288" y="2310651"/>
              <a:ext cx="180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直線コネクタ 270"/>
            <p:cNvCxnSpPr/>
            <p:nvPr/>
          </p:nvCxnSpPr>
          <p:spPr>
            <a:xfrm flipH="1">
              <a:off x="2394362" y="2310651"/>
              <a:ext cx="180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1" name="テキスト ボックス 170"/>
          <p:cNvSpPr txBox="1"/>
          <p:nvPr/>
        </p:nvSpPr>
        <p:spPr>
          <a:xfrm>
            <a:off x="5448809" y="5670352"/>
            <a:ext cx="424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latin typeface="Arial"/>
                <a:cs typeface="Arial"/>
              </a:rPr>
              <a:t>O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72" name="テキスト ボックス 171"/>
          <p:cNvSpPr txBox="1"/>
          <p:nvPr/>
        </p:nvSpPr>
        <p:spPr>
          <a:xfrm>
            <a:off x="5914411" y="5676145"/>
            <a:ext cx="661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latin typeface="Arial"/>
                <a:cs typeface="Arial"/>
              </a:rPr>
              <a:t>H)</a:t>
            </a:r>
            <a:r>
              <a:rPr lang="en-US" altLang="ja-JP" sz="3200" baseline="-25000" dirty="0" smtClean="0">
                <a:latin typeface="Arial"/>
                <a:cs typeface="Arial"/>
              </a:rPr>
              <a:t>n</a:t>
            </a:r>
            <a:endParaRPr lang="en-US" sz="2400" baseline="-25000" dirty="0">
              <a:latin typeface="Arial"/>
              <a:cs typeface="Arial"/>
            </a:endParaRPr>
          </a:p>
        </p:txBody>
      </p:sp>
      <p:grpSp>
        <p:nvGrpSpPr>
          <p:cNvPr id="20" name="図形グループ 19"/>
          <p:cNvGrpSpPr/>
          <p:nvPr/>
        </p:nvGrpSpPr>
        <p:grpSpPr>
          <a:xfrm>
            <a:off x="4688811" y="5675264"/>
            <a:ext cx="739712" cy="958079"/>
            <a:chOff x="2505192" y="5698923"/>
            <a:chExt cx="739712" cy="958079"/>
          </a:xfrm>
        </p:grpSpPr>
        <p:grpSp>
          <p:nvGrpSpPr>
            <p:cNvPr id="19" name="図形グループ 18"/>
            <p:cNvGrpSpPr/>
            <p:nvPr/>
          </p:nvGrpSpPr>
          <p:grpSpPr>
            <a:xfrm>
              <a:off x="2820839" y="5698923"/>
              <a:ext cx="424065" cy="958079"/>
              <a:chOff x="2854707" y="5698923"/>
              <a:chExt cx="424065" cy="958079"/>
            </a:xfrm>
          </p:grpSpPr>
          <p:sp>
            <p:nvSpPr>
              <p:cNvPr id="167" name="テキスト ボックス 166"/>
              <p:cNvSpPr txBox="1"/>
              <p:nvPr/>
            </p:nvSpPr>
            <p:spPr>
              <a:xfrm>
                <a:off x="2867854" y="5698923"/>
                <a:ext cx="40693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>
                    <a:latin typeface="Arial"/>
                    <a:cs typeface="Arial"/>
                  </a:rPr>
                  <a:t>C</a:t>
                </a:r>
                <a:endParaRPr lang="en-US" sz="2400" dirty="0">
                  <a:latin typeface="Arial"/>
                  <a:cs typeface="Arial"/>
                </a:endParaRPr>
              </a:p>
            </p:txBody>
          </p:sp>
          <p:grpSp>
            <p:nvGrpSpPr>
              <p:cNvPr id="169" name="グループ化 168"/>
              <p:cNvGrpSpPr/>
              <p:nvPr/>
            </p:nvGrpSpPr>
            <p:grpSpPr>
              <a:xfrm>
                <a:off x="3066182" y="6089458"/>
                <a:ext cx="50745" cy="180000"/>
                <a:chOff x="2820142" y="4210264"/>
                <a:chExt cx="45107" cy="180000"/>
              </a:xfrm>
            </p:grpSpPr>
            <p:cxnSp>
              <p:nvCxnSpPr>
                <p:cNvPr id="176" name="直線コネクタ 175"/>
                <p:cNvCxnSpPr/>
                <p:nvPr/>
              </p:nvCxnSpPr>
              <p:spPr>
                <a:xfrm>
                  <a:off x="2820142" y="4210264"/>
                  <a:ext cx="0" cy="18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直線コネクタ 176"/>
                <p:cNvCxnSpPr/>
                <p:nvPr/>
              </p:nvCxnSpPr>
              <p:spPr>
                <a:xfrm>
                  <a:off x="2865249" y="4210264"/>
                  <a:ext cx="0" cy="18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0" name="テキスト ボックス 169"/>
              <p:cNvSpPr txBox="1"/>
              <p:nvPr/>
            </p:nvSpPr>
            <p:spPr>
              <a:xfrm>
                <a:off x="2854707" y="6195337"/>
                <a:ext cx="42406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 smtClean="0">
                    <a:latin typeface="Arial"/>
                    <a:cs typeface="Arial"/>
                  </a:rPr>
                  <a:t>O</a:t>
                </a:r>
                <a:endParaRPr lang="en-US" sz="2400" dirty="0">
                  <a:latin typeface="Arial"/>
                  <a:cs typeface="Arial"/>
                </a:endParaRPr>
              </a:p>
            </p:txBody>
          </p:sp>
        </p:grpSp>
        <p:sp>
          <p:nvSpPr>
            <p:cNvPr id="173" name="テキスト ボックス 172"/>
            <p:cNvSpPr txBox="1"/>
            <p:nvPr/>
          </p:nvSpPr>
          <p:spPr>
            <a:xfrm>
              <a:off x="2505192" y="6079548"/>
              <a:ext cx="5270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 smtClean="0">
                  <a:latin typeface="Arial"/>
                  <a:cs typeface="Arial"/>
                </a:rPr>
                <a:t>16</a:t>
              </a:r>
              <a:endParaRPr lang="en-US" sz="2400" dirty="0">
                <a:latin typeface="Arial"/>
                <a:cs typeface="Arial"/>
              </a:endParaRPr>
            </a:p>
          </p:txBody>
        </p:sp>
      </p:grpSp>
      <p:sp>
        <p:nvSpPr>
          <p:cNvPr id="175" name="テキスト ボックス 174"/>
          <p:cNvSpPr txBox="1"/>
          <p:nvPr/>
        </p:nvSpPr>
        <p:spPr>
          <a:xfrm>
            <a:off x="5186428" y="5439641"/>
            <a:ext cx="52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solidFill>
                  <a:srgbClr val="FF0000"/>
                </a:solidFill>
                <a:latin typeface="Arial"/>
                <a:cs typeface="Arial"/>
              </a:rPr>
              <a:t>18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78" name="テキスト ボックス 177"/>
          <p:cNvSpPr txBox="1"/>
          <p:nvPr/>
        </p:nvSpPr>
        <p:spPr>
          <a:xfrm>
            <a:off x="3479856" y="5662007"/>
            <a:ext cx="8458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(H</a:t>
            </a:r>
            <a:r>
              <a:rPr lang="en-US" sz="2400" baseline="-25000" dirty="0" smtClean="0">
                <a:latin typeface="Arial"/>
                <a:cs typeface="Arial"/>
              </a:rPr>
              <a:t>2</a:t>
            </a:r>
            <a:r>
              <a:rPr lang="en-US" sz="2400" dirty="0" smtClean="0">
                <a:latin typeface="Arial"/>
                <a:cs typeface="Arial"/>
              </a:rPr>
              <a:t>N</a:t>
            </a:r>
            <a:endParaRPr lang="en-US" sz="2400" dirty="0">
              <a:latin typeface="Arial"/>
              <a:cs typeface="Arial"/>
            </a:endParaRPr>
          </a:p>
        </p:txBody>
      </p:sp>
      <p:grpSp>
        <p:nvGrpSpPr>
          <p:cNvPr id="272" name="図形グループ 271"/>
          <p:cNvGrpSpPr/>
          <p:nvPr/>
        </p:nvGrpSpPr>
        <p:grpSpPr>
          <a:xfrm>
            <a:off x="4167268" y="5909777"/>
            <a:ext cx="867219" cy="0"/>
            <a:chOff x="1707142" y="2310651"/>
            <a:chExt cx="867220" cy="0"/>
          </a:xfrm>
        </p:grpSpPr>
        <p:cxnSp>
          <p:nvCxnSpPr>
            <p:cNvPr id="273" name="直線コネクタ 272"/>
            <p:cNvCxnSpPr/>
            <p:nvPr/>
          </p:nvCxnSpPr>
          <p:spPr>
            <a:xfrm flipH="1">
              <a:off x="1707142" y="2310651"/>
              <a:ext cx="180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直線コネクタ 273"/>
            <p:cNvCxnSpPr/>
            <p:nvPr/>
          </p:nvCxnSpPr>
          <p:spPr>
            <a:xfrm flipH="1">
              <a:off x="1936215" y="2310651"/>
              <a:ext cx="180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直線コネクタ 274"/>
            <p:cNvCxnSpPr/>
            <p:nvPr/>
          </p:nvCxnSpPr>
          <p:spPr>
            <a:xfrm flipH="1">
              <a:off x="2165288" y="2310651"/>
              <a:ext cx="180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直線コネクタ 275"/>
            <p:cNvCxnSpPr/>
            <p:nvPr/>
          </p:nvCxnSpPr>
          <p:spPr>
            <a:xfrm flipH="1">
              <a:off x="2394362" y="2310651"/>
              <a:ext cx="180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7" name="直線コネクタ 276"/>
          <p:cNvCxnSpPr/>
          <p:nvPr/>
        </p:nvCxnSpPr>
        <p:spPr>
          <a:xfrm flipH="1">
            <a:off x="5326135" y="5909777"/>
            <a:ext cx="18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直線コネクタ 277"/>
          <p:cNvCxnSpPr/>
          <p:nvPr/>
        </p:nvCxnSpPr>
        <p:spPr>
          <a:xfrm flipH="1">
            <a:off x="5791475" y="5897121"/>
            <a:ext cx="18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9" name="正方形/長方形 278"/>
          <p:cNvSpPr/>
          <p:nvPr/>
        </p:nvSpPr>
        <p:spPr>
          <a:xfrm>
            <a:off x="6998323" y="5471782"/>
            <a:ext cx="2789695" cy="11852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grpSp>
        <p:nvGrpSpPr>
          <p:cNvPr id="280" name="図形グループ 279"/>
          <p:cNvGrpSpPr/>
          <p:nvPr/>
        </p:nvGrpSpPr>
        <p:grpSpPr>
          <a:xfrm>
            <a:off x="6958756" y="5439641"/>
            <a:ext cx="2841489" cy="1193702"/>
            <a:chOff x="1143830" y="5463300"/>
            <a:chExt cx="2841489" cy="1193702"/>
          </a:xfrm>
        </p:grpSpPr>
        <p:sp>
          <p:nvSpPr>
            <p:cNvPr id="281" name="テキスト ボックス 280"/>
            <p:cNvSpPr txBox="1"/>
            <p:nvPr/>
          </p:nvSpPr>
          <p:spPr>
            <a:xfrm>
              <a:off x="3112785" y="5694011"/>
              <a:ext cx="4240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 smtClean="0">
                  <a:latin typeface="Arial"/>
                  <a:cs typeface="Arial"/>
                </a:rPr>
                <a:t>O</a:t>
              </a:r>
              <a:endParaRPr lang="en-US" sz="2400" dirty="0">
                <a:latin typeface="Arial"/>
                <a:cs typeface="Arial"/>
              </a:endParaRPr>
            </a:p>
          </p:txBody>
        </p:sp>
        <p:sp>
          <p:nvSpPr>
            <p:cNvPr id="282" name="テキスト ボックス 281"/>
            <p:cNvSpPr txBox="1"/>
            <p:nvPr/>
          </p:nvSpPr>
          <p:spPr>
            <a:xfrm>
              <a:off x="3578387" y="5699804"/>
              <a:ext cx="4069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 smtClean="0">
                  <a:latin typeface="Arial"/>
                  <a:cs typeface="Arial"/>
                </a:rPr>
                <a:t>H</a:t>
              </a:r>
              <a:endParaRPr lang="en-US" sz="2400" dirty="0">
                <a:latin typeface="Arial"/>
                <a:cs typeface="Arial"/>
              </a:endParaRPr>
            </a:p>
          </p:txBody>
        </p:sp>
        <p:grpSp>
          <p:nvGrpSpPr>
            <p:cNvPr id="283" name="図形グループ 282"/>
            <p:cNvGrpSpPr/>
            <p:nvPr/>
          </p:nvGrpSpPr>
          <p:grpSpPr>
            <a:xfrm>
              <a:off x="2352786" y="5698923"/>
              <a:ext cx="739711" cy="958079"/>
              <a:chOff x="2505192" y="5698923"/>
              <a:chExt cx="739711" cy="958079"/>
            </a:xfrm>
          </p:grpSpPr>
          <p:grpSp>
            <p:nvGrpSpPr>
              <p:cNvPr id="293" name="図形グループ 292"/>
              <p:cNvGrpSpPr/>
              <p:nvPr/>
            </p:nvGrpSpPr>
            <p:grpSpPr>
              <a:xfrm>
                <a:off x="2820839" y="5698923"/>
                <a:ext cx="424064" cy="958079"/>
                <a:chOff x="2854707" y="5698923"/>
                <a:chExt cx="424064" cy="958079"/>
              </a:xfrm>
            </p:grpSpPr>
            <p:sp>
              <p:nvSpPr>
                <p:cNvPr id="295" name="テキスト ボックス 294"/>
                <p:cNvSpPr txBox="1"/>
                <p:nvPr/>
              </p:nvSpPr>
              <p:spPr>
                <a:xfrm>
                  <a:off x="2867854" y="5698923"/>
                  <a:ext cx="40693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2400" dirty="0">
                      <a:latin typeface="Arial"/>
                      <a:cs typeface="Arial"/>
                    </a:rPr>
                    <a:t>C</a:t>
                  </a:r>
                  <a:endParaRPr lang="en-US" sz="2400" dirty="0">
                    <a:latin typeface="Arial"/>
                    <a:cs typeface="Arial"/>
                  </a:endParaRPr>
                </a:p>
              </p:txBody>
            </p:sp>
            <p:grpSp>
              <p:nvGrpSpPr>
                <p:cNvPr id="296" name="グループ化 168"/>
                <p:cNvGrpSpPr/>
                <p:nvPr/>
              </p:nvGrpSpPr>
              <p:grpSpPr>
                <a:xfrm>
                  <a:off x="3066182" y="6089458"/>
                  <a:ext cx="50745" cy="180000"/>
                  <a:chOff x="2820142" y="4210264"/>
                  <a:chExt cx="45107" cy="180000"/>
                </a:xfrm>
              </p:grpSpPr>
              <p:cxnSp>
                <p:nvCxnSpPr>
                  <p:cNvPr id="298" name="直線コネクタ 297"/>
                  <p:cNvCxnSpPr/>
                  <p:nvPr/>
                </p:nvCxnSpPr>
                <p:spPr>
                  <a:xfrm>
                    <a:off x="2820142" y="4210264"/>
                    <a:ext cx="0" cy="1800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9" name="直線コネクタ 298"/>
                  <p:cNvCxnSpPr/>
                  <p:nvPr/>
                </p:nvCxnSpPr>
                <p:spPr>
                  <a:xfrm>
                    <a:off x="2865249" y="4210264"/>
                    <a:ext cx="0" cy="1800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97" name="テキスト ボックス 296"/>
                <p:cNvSpPr txBox="1"/>
                <p:nvPr/>
              </p:nvSpPr>
              <p:spPr>
                <a:xfrm>
                  <a:off x="2854707" y="6195337"/>
                  <a:ext cx="42406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2400" dirty="0" smtClean="0">
                      <a:latin typeface="Arial"/>
                      <a:cs typeface="Arial"/>
                    </a:rPr>
                    <a:t>O</a:t>
                  </a:r>
                  <a:endParaRPr lang="en-US" sz="2400" dirty="0"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294" name="テキスト ボックス 293"/>
              <p:cNvSpPr txBox="1"/>
              <p:nvPr/>
            </p:nvSpPr>
            <p:spPr>
              <a:xfrm>
                <a:off x="2505192" y="6079548"/>
                <a:ext cx="52700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 smtClean="0">
                    <a:latin typeface="Arial"/>
                    <a:cs typeface="Arial"/>
                  </a:rPr>
                  <a:t>16</a:t>
                </a:r>
                <a:endParaRPr lang="en-US" sz="2400" dirty="0">
                  <a:latin typeface="Arial"/>
                  <a:cs typeface="Arial"/>
                </a:endParaRPr>
              </a:p>
            </p:txBody>
          </p:sp>
        </p:grpSp>
        <p:sp>
          <p:nvSpPr>
            <p:cNvPr id="284" name="テキスト ボックス 283"/>
            <p:cNvSpPr txBox="1"/>
            <p:nvPr/>
          </p:nvSpPr>
          <p:spPr>
            <a:xfrm>
              <a:off x="2850403" y="5463300"/>
              <a:ext cx="5270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Arial"/>
                  <a:cs typeface="Arial"/>
                </a:rPr>
                <a:t>16</a:t>
              </a:r>
              <a:endParaRPr lang="en-US" sz="2400" dirty="0">
                <a:latin typeface="Arial"/>
                <a:cs typeface="Arial"/>
              </a:endParaRPr>
            </a:p>
          </p:txBody>
        </p:sp>
        <p:sp>
          <p:nvSpPr>
            <p:cNvPr id="285" name="テキスト ボックス 284"/>
            <p:cNvSpPr txBox="1"/>
            <p:nvPr/>
          </p:nvSpPr>
          <p:spPr>
            <a:xfrm>
              <a:off x="1143830" y="5685666"/>
              <a:ext cx="7433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Arial"/>
                  <a:cs typeface="Arial"/>
                </a:rPr>
                <a:t>H</a:t>
              </a:r>
              <a:r>
                <a:rPr lang="en-US" sz="2400" baseline="-25000" dirty="0" smtClean="0">
                  <a:latin typeface="Arial"/>
                  <a:cs typeface="Arial"/>
                </a:rPr>
                <a:t>2</a:t>
              </a:r>
              <a:r>
                <a:rPr lang="en-US" sz="2400" dirty="0" smtClean="0">
                  <a:latin typeface="Arial"/>
                  <a:cs typeface="Arial"/>
                </a:rPr>
                <a:t>N</a:t>
              </a:r>
              <a:endParaRPr lang="en-US" sz="2400" dirty="0">
                <a:latin typeface="Arial"/>
                <a:cs typeface="Arial"/>
              </a:endParaRPr>
            </a:p>
          </p:txBody>
        </p:sp>
        <p:grpSp>
          <p:nvGrpSpPr>
            <p:cNvPr id="286" name="図形グループ 285"/>
            <p:cNvGrpSpPr/>
            <p:nvPr/>
          </p:nvGrpSpPr>
          <p:grpSpPr>
            <a:xfrm>
              <a:off x="1831242" y="5933436"/>
              <a:ext cx="867220" cy="0"/>
              <a:chOff x="1707142" y="2310651"/>
              <a:chExt cx="867220" cy="0"/>
            </a:xfrm>
          </p:grpSpPr>
          <p:cxnSp>
            <p:nvCxnSpPr>
              <p:cNvPr id="289" name="直線コネクタ 288"/>
              <p:cNvCxnSpPr/>
              <p:nvPr/>
            </p:nvCxnSpPr>
            <p:spPr>
              <a:xfrm flipH="1">
                <a:off x="1707142" y="2310651"/>
                <a:ext cx="18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直線コネクタ 289"/>
              <p:cNvCxnSpPr/>
              <p:nvPr/>
            </p:nvCxnSpPr>
            <p:spPr>
              <a:xfrm flipH="1">
                <a:off x="1936215" y="2310651"/>
                <a:ext cx="18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直線コネクタ 290"/>
              <p:cNvCxnSpPr/>
              <p:nvPr/>
            </p:nvCxnSpPr>
            <p:spPr>
              <a:xfrm flipH="1">
                <a:off x="2165288" y="2310651"/>
                <a:ext cx="18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直線コネクタ 291"/>
              <p:cNvCxnSpPr/>
              <p:nvPr/>
            </p:nvCxnSpPr>
            <p:spPr>
              <a:xfrm flipH="1">
                <a:off x="2394362" y="2310651"/>
                <a:ext cx="18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87" name="直線コネクタ 286"/>
            <p:cNvCxnSpPr/>
            <p:nvPr/>
          </p:nvCxnSpPr>
          <p:spPr>
            <a:xfrm flipH="1">
              <a:off x="2990110" y="5933436"/>
              <a:ext cx="180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直線コネクタ 287"/>
            <p:cNvCxnSpPr/>
            <p:nvPr/>
          </p:nvCxnSpPr>
          <p:spPr>
            <a:xfrm flipH="1">
              <a:off x="3455450" y="5920780"/>
              <a:ext cx="180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図形グループ 104"/>
          <p:cNvGrpSpPr/>
          <p:nvPr/>
        </p:nvGrpSpPr>
        <p:grpSpPr>
          <a:xfrm>
            <a:off x="2647704" y="2305921"/>
            <a:ext cx="867220" cy="0"/>
            <a:chOff x="1707142" y="2310651"/>
            <a:chExt cx="867220" cy="0"/>
          </a:xfrm>
        </p:grpSpPr>
        <p:cxnSp>
          <p:nvCxnSpPr>
            <p:cNvPr id="109" name="直線コネクタ 108"/>
            <p:cNvCxnSpPr/>
            <p:nvPr/>
          </p:nvCxnSpPr>
          <p:spPr>
            <a:xfrm flipH="1">
              <a:off x="1707142" y="2310651"/>
              <a:ext cx="180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線コネクタ 112"/>
            <p:cNvCxnSpPr/>
            <p:nvPr/>
          </p:nvCxnSpPr>
          <p:spPr>
            <a:xfrm flipH="1">
              <a:off x="1936215" y="2310651"/>
              <a:ext cx="180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線コネクタ 113"/>
            <p:cNvCxnSpPr/>
            <p:nvPr/>
          </p:nvCxnSpPr>
          <p:spPr>
            <a:xfrm flipH="1">
              <a:off x="2165288" y="2310651"/>
              <a:ext cx="180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線コネクタ 114"/>
            <p:cNvCxnSpPr/>
            <p:nvPr/>
          </p:nvCxnSpPr>
          <p:spPr>
            <a:xfrm flipH="1">
              <a:off x="2394362" y="2310651"/>
              <a:ext cx="180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6" name="テキスト ボックス 115"/>
          <p:cNvSpPr txBox="1"/>
          <p:nvPr/>
        </p:nvSpPr>
        <p:spPr>
          <a:xfrm>
            <a:off x="1663498" y="4623820"/>
            <a:ext cx="38172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>
                <a:latin typeface="Arial"/>
                <a:cs typeface="Arial"/>
              </a:rPr>
              <a:t>Tryptic peptides other than</a:t>
            </a:r>
          </a:p>
          <a:p>
            <a:pPr algn="ctr"/>
            <a:r>
              <a:rPr lang="en-US" altLang="ja-JP" sz="2400" dirty="0" smtClean="0">
                <a:latin typeface="Arial"/>
                <a:cs typeface="Arial"/>
              </a:rPr>
              <a:t>the C-terminal peptide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18" name="テキスト ボックス 117"/>
          <p:cNvSpPr txBox="1"/>
          <p:nvPr/>
        </p:nvSpPr>
        <p:spPr>
          <a:xfrm>
            <a:off x="6492333" y="4807548"/>
            <a:ext cx="3605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latin typeface="Arial"/>
                <a:cs typeface="Arial"/>
              </a:rPr>
              <a:t>C-terminal tryptic peptide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00" name="正方形/長方形 99"/>
          <p:cNvSpPr/>
          <p:nvPr/>
        </p:nvSpPr>
        <p:spPr>
          <a:xfrm>
            <a:off x="525865" y="5476948"/>
            <a:ext cx="2960178" cy="11852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grpSp>
        <p:nvGrpSpPr>
          <p:cNvPr id="101" name="図形グループ 100"/>
          <p:cNvGrpSpPr/>
          <p:nvPr/>
        </p:nvGrpSpPr>
        <p:grpSpPr>
          <a:xfrm>
            <a:off x="448119" y="5444807"/>
            <a:ext cx="3096131" cy="1193702"/>
            <a:chOff x="1143830" y="5463300"/>
            <a:chExt cx="3096133" cy="1193702"/>
          </a:xfrm>
        </p:grpSpPr>
        <p:sp>
          <p:nvSpPr>
            <p:cNvPr id="102" name="テキスト ボックス 101"/>
            <p:cNvSpPr txBox="1"/>
            <p:nvPr/>
          </p:nvSpPr>
          <p:spPr>
            <a:xfrm>
              <a:off x="3112784" y="5694011"/>
              <a:ext cx="4240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 smtClean="0">
                  <a:latin typeface="Arial"/>
                  <a:cs typeface="Arial"/>
                </a:rPr>
                <a:t>O</a:t>
              </a:r>
              <a:endParaRPr lang="en-US" sz="2400" dirty="0">
                <a:latin typeface="Arial"/>
                <a:cs typeface="Arial"/>
              </a:endParaRPr>
            </a:p>
          </p:txBody>
        </p:sp>
        <p:sp>
          <p:nvSpPr>
            <p:cNvPr id="103" name="テキスト ボックス 102"/>
            <p:cNvSpPr txBox="1"/>
            <p:nvPr/>
          </p:nvSpPr>
          <p:spPr>
            <a:xfrm>
              <a:off x="3578387" y="5699804"/>
              <a:ext cx="6615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 smtClean="0">
                  <a:latin typeface="Arial"/>
                  <a:cs typeface="Arial"/>
                </a:rPr>
                <a:t>H)</a:t>
              </a:r>
              <a:r>
                <a:rPr lang="en-US" altLang="ja-JP" sz="3200" baseline="-25000" dirty="0" smtClean="0">
                  <a:latin typeface="Arial"/>
                  <a:cs typeface="Arial"/>
                </a:rPr>
                <a:t>n</a:t>
              </a:r>
              <a:endParaRPr lang="en-US" sz="2400" baseline="-25000" dirty="0">
                <a:latin typeface="Arial"/>
                <a:cs typeface="Arial"/>
              </a:endParaRPr>
            </a:p>
          </p:txBody>
        </p:sp>
        <p:grpSp>
          <p:nvGrpSpPr>
            <p:cNvPr id="104" name="図形グループ 103"/>
            <p:cNvGrpSpPr/>
            <p:nvPr/>
          </p:nvGrpSpPr>
          <p:grpSpPr>
            <a:xfrm>
              <a:off x="2352786" y="5698923"/>
              <a:ext cx="739712" cy="958079"/>
              <a:chOff x="2505192" y="5698923"/>
              <a:chExt cx="739712" cy="958079"/>
            </a:xfrm>
          </p:grpSpPr>
          <p:grpSp>
            <p:nvGrpSpPr>
              <p:cNvPr id="129" name="図形グループ 128"/>
              <p:cNvGrpSpPr/>
              <p:nvPr/>
            </p:nvGrpSpPr>
            <p:grpSpPr>
              <a:xfrm>
                <a:off x="2820839" y="5698923"/>
                <a:ext cx="424065" cy="958079"/>
                <a:chOff x="2854707" y="5698923"/>
                <a:chExt cx="424065" cy="958079"/>
              </a:xfrm>
            </p:grpSpPr>
            <p:sp>
              <p:nvSpPr>
                <p:cNvPr id="131" name="テキスト ボックス 130"/>
                <p:cNvSpPr txBox="1"/>
                <p:nvPr/>
              </p:nvSpPr>
              <p:spPr>
                <a:xfrm>
                  <a:off x="2867854" y="5698923"/>
                  <a:ext cx="40693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2400" dirty="0">
                      <a:latin typeface="Arial"/>
                      <a:cs typeface="Arial"/>
                    </a:rPr>
                    <a:t>C</a:t>
                  </a:r>
                  <a:endParaRPr lang="en-US" sz="2400" dirty="0">
                    <a:latin typeface="Arial"/>
                    <a:cs typeface="Arial"/>
                  </a:endParaRPr>
                </a:p>
              </p:txBody>
            </p:sp>
            <p:grpSp>
              <p:nvGrpSpPr>
                <p:cNvPr id="132" name="グループ化 168"/>
                <p:cNvGrpSpPr/>
                <p:nvPr/>
              </p:nvGrpSpPr>
              <p:grpSpPr>
                <a:xfrm>
                  <a:off x="3066182" y="6089458"/>
                  <a:ext cx="50745" cy="180000"/>
                  <a:chOff x="2820142" y="4210264"/>
                  <a:chExt cx="45107" cy="180000"/>
                </a:xfrm>
              </p:grpSpPr>
              <p:cxnSp>
                <p:nvCxnSpPr>
                  <p:cNvPr id="135" name="直線コネクタ 134"/>
                  <p:cNvCxnSpPr/>
                  <p:nvPr/>
                </p:nvCxnSpPr>
                <p:spPr>
                  <a:xfrm>
                    <a:off x="2820142" y="4210264"/>
                    <a:ext cx="0" cy="1800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直線コネクタ 135"/>
                  <p:cNvCxnSpPr/>
                  <p:nvPr/>
                </p:nvCxnSpPr>
                <p:spPr>
                  <a:xfrm>
                    <a:off x="2865249" y="4210264"/>
                    <a:ext cx="0" cy="1800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33" name="テキスト ボックス 132"/>
                <p:cNvSpPr txBox="1"/>
                <p:nvPr/>
              </p:nvSpPr>
              <p:spPr>
                <a:xfrm>
                  <a:off x="2854707" y="6195337"/>
                  <a:ext cx="42406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2400" dirty="0" smtClean="0">
                      <a:latin typeface="Arial"/>
                      <a:cs typeface="Arial"/>
                    </a:rPr>
                    <a:t>O</a:t>
                  </a:r>
                  <a:endParaRPr lang="en-US" sz="2400" dirty="0"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130" name="テキスト ボックス 129"/>
              <p:cNvSpPr txBox="1"/>
              <p:nvPr/>
            </p:nvSpPr>
            <p:spPr>
              <a:xfrm>
                <a:off x="2505192" y="6079548"/>
                <a:ext cx="52700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 smtClean="0">
                    <a:latin typeface="Arial"/>
                    <a:cs typeface="Arial"/>
                  </a:rPr>
                  <a:t>16</a:t>
                </a:r>
                <a:endParaRPr lang="en-US" sz="2400" dirty="0">
                  <a:latin typeface="Arial"/>
                  <a:cs typeface="Arial"/>
                </a:endParaRPr>
              </a:p>
            </p:txBody>
          </p:sp>
        </p:grpSp>
        <p:sp>
          <p:nvSpPr>
            <p:cNvPr id="110" name="テキスト ボックス 109"/>
            <p:cNvSpPr txBox="1"/>
            <p:nvPr/>
          </p:nvSpPr>
          <p:spPr>
            <a:xfrm>
              <a:off x="2850403" y="5463300"/>
              <a:ext cx="5270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smtClean="0">
                  <a:latin typeface="Arial"/>
                  <a:cs typeface="Arial"/>
                </a:rPr>
                <a:t>16</a:t>
              </a:r>
              <a:endParaRPr lang="en-US" sz="2400" dirty="0">
                <a:latin typeface="Arial"/>
                <a:cs typeface="Arial"/>
              </a:endParaRPr>
            </a:p>
          </p:txBody>
        </p:sp>
        <p:sp>
          <p:nvSpPr>
            <p:cNvPr id="111" name="テキスト ボックス 110"/>
            <p:cNvSpPr txBox="1"/>
            <p:nvPr/>
          </p:nvSpPr>
          <p:spPr>
            <a:xfrm>
              <a:off x="1143830" y="5685666"/>
              <a:ext cx="8458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Arial"/>
                  <a:cs typeface="Arial"/>
                </a:rPr>
                <a:t>(H</a:t>
              </a:r>
              <a:r>
                <a:rPr lang="en-US" sz="2400" baseline="-25000" dirty="0" smtClean="0">
                  <a:latin typeface="Arial"/>
                  <a:cs typeface="Arial"/>
                </a:rPr>
                <a:t>2</a:t>
              </a:r>
              <a:r>
                <a:rPr lang="en-US" sz="2400" dirty="0" smtClean="0">
                  <a:latin typeface="Arial"/>
                  <a:cs typeface="Arial"/>
                </a:rPr>
                <a:t>N</a:t>
              </a:r>
              <a:endParaRPr lang="en-US" sz="2400" dirty="0">
                <a:latin typeface="Arial"/>
                <a:cs typeface="Arial"/>
              </a:endParaRPr>
            </a:p>
          </p:txBody>
        </p:sp>
        <p:grpSp>
          <p:nvGrpSpPr>
            <p:cNvPr id="112" name="図形グループ 111"/>
            <p:cNvGrpSpPr/>
            <p:nvPr/>
          </p:nvGrpSpPr>
          <p:grpSpPr>
            <a:xfrm>
              <a:off x="1831242" y="5933436"/>
              <a:ext cx="867220" cy="0"/>
              <a:chOff x="1707142" y="2310651"/>
              <a:chExt cx="867220" cy="0"/>
            </a:xfrm>
          </p:grpSpPr>
          <p:cxnSp>
            <p:nvCxnSpPr>
              <p:cNvPr id="122" name="直線コネクタ 121"/>
              <p:cNvCxnSpPr/>
              <p:nvPr/>
            </p:nvCxnSpPr>
            <p:spPr>
              <a:xfrm flipH="1">
                <a:off x="1707142" y="2310651"/>
                <a:ext cx="18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直線コネクタ 122"/>
              <p:cNvCxnSpPr/>
              <p:nvPr/>
            </p:nvCxnSpPr>
            <p:spPr>
              <a:xfrm flipH="1">
                <a:off x="1936215" y="2310651"/>
                <a:ext cx="18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直線コネクタ 126"/>
              <p:cNvCxnSpPr/>
              <p:nvPr/>
            </p:nvCxnSpPr>
            <p:spPr>
              <a:xfrm flipH="1">
                <a:off x="2165288" y="2310651"/>
                <a:ext cx="18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直線コネクタ 127"/>
              <p:cNvCxnSpPr/>
              <p:nvPr/>
            </p:nvCxnSpPr>
            <p:spPr>
              <a:xfrm flipH="1">
                <a:off x="2394362" y="2310651"/>
                <a:ext cx="18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9" name="直線コネクタ 118"/>
            <p:cNvCxnSpPr/>
            <p:nvPr/>
          </p:nvCxnSpPr>
          <p:spPr>
            <a:xfrm flipH="1">
              <a:off x="2990110" y="5933436"/>
              <a:ext cx="180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線コネクタ 120"/>
            <p:cNvCxnSpPr/>
            <p:nvPr/>
          </p:nvCxnSpPr>
          <p:spPr>
            <a:xfrm flipH="1">
              <a:off x="3455450" y="5920780"/>
              <a:ext cx="180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7" name="正方形/長方形 136"/>
          <p:cNvSpPr/>
          <p:nvPr/>
        </p:nvSpPr>
        <p:spPr>
          <a:xfrm>
            <a:off x="9923215" y="6403945"/>
            <a:ext cx="3465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ja-JP" altLang="en-US" sz="2000" spc="-100" smtClean="0">
                <a:solidFill>
                  <a:prstClr val="black"/>
                </a:solidFill>
                <a:latin typeface="Arial"/>
                <a:cs typeface="Arial"/>
              </a:rPr>
              <a:t>５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34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3" y="-10289"/>
            <a:ext cx="10290770" cy="1077218"/>
          </a:xfrm>
          <a:prstGeom prst="rect">
            <a:avLst/>
          </a:prstGeom>
          <a:solidFill>
            <a:srgbClr val="0432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dirty="0">
                <a:solidFill>
                  <a:schemeClr val="bg1"/>
                </a:solidFill>
                <a:latin typeface="Arial"/>
                <a:cs typeface="Arial"/>
              </a:rPr>
              <a:t>Comparative analysis of protein fragments in </a:t>
            </a:r>
            <a:r>
              <a:rPr lang="en-US" altLang="ja-JP" sz="3200" dirty="0" smtClean="0">
                <a:solidFill>
                  <a:schemeClr val="bg1"/>
                </a:solidFill>
                <a:latin typeface="Arial"/>
                <a:cs typeface="Arial"/>
              </a:rPr>
              <a:t>the urine </a:t>
            </a:r>
            <a:endParaRPr lang="en-US" altLang="ja-JP" sz="3200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en-US" altLang="ja-JP" sz="3200" dirty="0">
                <a:solidFill>
                  <a:schemeClr val="bg1"/>
                </a:solidFill>
                <a:latin typeface="Arial"/>
                <a:cs typeface="Arial"/>
              </a:rPr>
              <a:t>by </a:t>
            </a:r>
            <a:r>
              <a:rPr lang="en-US" altLang="ja-JP" sz="3200" dirty="0" err="1">
                <a:solidFill>
                  <a:schemeClr val="bg1"/>
                </a:solidFill>
                <a:latin typeface="Arial"/>
                <a:cs typeface="Arial"/>
              </a:rPr>
              <a:t>iTRAQ</a:t>
            </a:r>
            <a:r>
              <a:rPr lang="en-US" altLang="ja-JP" sz="3200" dirty="0">
                <a:solidFill>
                  <a:schemeClr val="bg1"/>
                </a:solidFill>
                <a:latin typeface="Arial"/>
                <a:cs typeface="Arial"/>
              </a:rPr>
              <a:t> method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202924" y="1133919"/>
            <a:ext cx="9940430" cy="477054"/>
          </a:xfrm>
          <a:prstGeom prst="rect">
            <a:avLst/>
          </a:prstGeom>
          <a:solidFill>
            <a:srgbClr val="008000">
              <a:alpha val="29000"/>
            </a:srgbClr>
          </a:solidFill>
        </p:spPr>
        <p:txBody>
          <a:bodyPr wrap="square">
            <a:spAutoFit/>
          </a:bodyPr>
          <a:lstStyle/>
          <a:p>
            <a:r>
              <a:rPr lang="en-US" altLang="ja-JP" sz="2500" dirty="0" smtClean="0">
                <a:latin typeface="Arial"/>
                <a:cs typeface="Arial"/>
              </a:rPr>
              <a:t>Low molecular weight of protein fragments from </a:t>
            </a:r>
            <a:r>
              <a:rPr lang="en-US" altLang="ja-JP" sz="2500" dirty="0" smtClean="0">
                <a:latin typeface="Arial"/>
                <a:cs typeface="Arial"/>
              </a:rPr>
              <a:t>10 </a:t>
            </a:r>
            <a:r>
              <a:rPr lang="en-US" altLang="ja-JP" sz="2500" dirty="0" smtClean="0">
                <a:latin typeface="Arial"/>
                <a:cs typeface="Arial"/>
              </a:rPr>
              <a:t>ml urine samples</a:t>
            </a:r>
            <a:endParaRPr lang="ja-JP" altLang="en-US" sz="2500" dirty="0">
              <a:latin typeface="Arial"/>
              <a:cs typeface="Arial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507187" y="2222311"/>
            <a:ext cx="10124546" cy="4770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US" altLang="ja-JP" sz="2500" dirty="0" smtClean="0">
                <a:latin typeface="Arial"/>
                <a:cs typeface="Arial"/>
              </a:rPr>
              <a:t>Trypsin digestion under </a:t>
            </a:r>
            <a:r>
              <a:rPr lang="en-US" altLang="ja-JP" sz="2500" dirty="0">
                <a:latin typeface="Arial"/>
                <a:cs typeface="Arial"/>
              </a:rPr>
              <a:t>the presence of </a:t>
            </a:r>
            <a:r>
              <a:rPr lang="en-US" altLang="ja-JP" sz="2500" baseline="30000" dirty="0">
                <a:latin typeface="Arial"/>
                <a:cs typeface="Arial"/>
              </a:rPr>
              <a:t>18</a:t>
            </a:r>
            <a:r>
              <a:rPr lang="en-US" altLang="ja-JP" sz="2500" dirty="0">
                <a:latin typeface="Arial"/>
                <a:cs typeface="Arial"/>
              </a:rPr>
              <a:t>O-labeled </a:t>
            </a:r>
            <a:r>
              <a:rPr lang="en-US" altLang="ja-JP" sz="2500" dirty="0" smtClean="0">
                <a:latin typeface="Arial"/>
                <a:cs typeface="Arial"/>
              </a:rPr>
              <a:t>water</a:t>
            </a:r>
            <a:endParaRPr lang="ja-JP" altLang="en-US" sz="2500" dirty="0">
              <a:latin typeface="Arial"/>
              <a:cs typeface="Arial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507187" y="2780892"/>
            <a:ext cx="9331905" cy="4770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US" altLang="ja-JP" sz="2500" dirty="0" err="1" smtClean="0">
                <a:latin typeface="Arial"/>
                <a:cs typeface="Arial"/>
              </a:rPr>
              <a:t>iTRAQ</a:t>
            </a:r>
            <a:r>
              <a:rPr lang="en-US" altLang="ja-JP" sz="2500" dirty="0" smtClean="0">
                <a:latin typeface="Arial"/>
                <a:cs typeface="Arial"/>
              </a:rPr>
              <a:t> labeling</a:t>
            </a:r>
            <a:endParaRPr lang="ja-JP" altLang="en-US" sz="2500" dirty="0">
              <a:latin typeface="Arial"/>
              <a:cs typeface="Arial"/>
            </a:endParaRPr>
          </a:p>
        </p:txBody>
      </p:sp>
      <p:sp>
        <p:nvSpPr>
          <p:cNvPr id="66" name="正方形/長方形 65"/>
          <p:cNvSpPr/>
          <p:nvPr/>
        </p:nvSpPr>
        <p:spPr>
          <a:xfrm>
            <a:off x="499871" y="6349860"/>
            <a:ext cx="7194585" cy="4770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US" altLang="ja-JP" sz="2500" dirty="0" smtClean="0">
                <a:latin typeface="Arial"/>
                <a:cs typeface="Arial"/>
              </a:rPr>
              <a:t>Analysis </a:t>
            </a:r>
            <a:r>
              <a:rPr lang="en-US" altLang="ja-JP" sz="2500" dirty="0">
                <a:latin typeface="Arial"/>
                <a:cs typeface="Arial"/>
              </a:rPr>
              <a:t>by </a:t>
            </a:r>
            <a:r>
              <a:rPr lang="en-US" altLang="ja-JP" sz="2500" dirty="0" err="1">
                <a:latin typeface="Arial"/>
                <a:cs typeface="Arial"/>
              </a:rPr>
              <a:t>nano</a:t>
            </a:r>
            <a:r>
              <a:rPr lang="en-US" altLang="ja-JP" sz="2500" dirty="0">
                <a:latin typeface="Arial"/>
                <a:cs typeface="Arial"/>
              </a:rPr>
              <a:t>-LC/MALDI-MS/</a:t>
            </a:r>
            <a:r>
              <a:rPr lang="en-US" altLang="ja-JP" sz="2500" dirty="0" smtClean="0">
                <a:latin typeface="Arial"/>
                <a:cs typeface="Arial"/>
              </a:rPr>
              <a:t>MS</a:t>
            </a:r>
            <a:endParaRPr lang="ja-JP" altLang="en-US" sz="2500" dirty="0">
              <a:latin typeface="Arial"/>
              <a:cs typeface="Arial"/>
            </a:endParaRPr>
          </a:p>
        </p:txBody>
      </p:sp>
      <p:grpSp>
        <p:nvGrpSpPr>
          <p:cNvPr id="7" name="図形グループ 6"/>
          <p:cNvGrpSpPr/>
          <p:nvPr/>
        </p:nvGrpSpPr>
        <p:grpSpPr>
          <a:xfrm>
            <a:off x="70852" y="3377933"/>
            <a:ext cx="10135169" cy="2818289"/>
            <a:chOff x="-37635" y="1187384"/>
            <a:chExt cx="10135169" cy="2818289"/>
          </a:xfrm>
        </p:grpSpPr>
        <p:sp>
          <p:nvSpPr>
            <p:cNvPr id="20" name="正方形/長方形 19"/>
            <p:cNvSpPr/>
            <p:nvPr/>
          </p:nvSpPr>
          <p:spPr>
            <a:xfrm>
              <a:off x="94437" y="1187384"/>
              <a:ext cx="9888302" cy="52322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800" dirty="0" err="1" smtClean="0">
                  <a:latin typeface="Arial"/>
                  <a:cs typeface="Arial"/>
                </a:rPr>
                <a:t>iTRAQ</a:t>
              </a:r>
              <a:r>
                <a:rPr lang="en-US" altLang="ja-JP" sz="2800" dirty="0" smtClean="0">
                  <a:latin typeface="Arial"/>
                  <a:cs typeface="Arial"/>
                </a:rPr>
                <a:t>: </a:t>
              </a:r>
              <a:r>
                <a:rPr lang="en-US" altLang="ja-JP" sz="2800" u="sng" dirty="0" smtClean="0">
                  <a:latin typeface="Arial"/>
                  <a:cs typeface="Arial"/>
                </a:rPr>
                <a:t>i</a:t>
              </a:r>
              <a:r>
                <a:rPr lang="en-US" altLang="ja-JP" sz="2800" dirty="0" smtClean="0">
                  <a:latin typeface="Arial"/>
                  <a:cs typeface="Arial"/>
                </a:rPr>
                <a:t>sobaric </a:t>
              </a:r>
              <a:r>
                <a:rPr lang="en-US" altLang="ja-JP" sz="2800" u="sng" dirty="0">
                  <a:latin typeface="Arial"/>
                  <a:cs typeface="Arial"/>
                </a:rPr>
                <a:t>t</a:t>
              </a:r>
              <a:r>
                <a:rPr lang="en-US" altLang="ja-JP" sz="2800" dirty="0">
                  <a:latin typeface="Arial"/>
                  <a:cs typeface="Arial"/>
                </a:rPr>
                <a:t>ags for </a:t>
              </a:r>
              <a:r>
                <a:rPr lang="en-US" altLang="ja-JP" sz="2800" u="sng" dirty="0">
                  <a:latin typeface="Arial"/>
                  <a:cs typeface="Arial"/>
                </a:rPr>
                <a:t>r</a:t>
              </a:r>
              <a:r>
                <a:rPr lang="en-US" altLang="ja-JP" sz="2800" dirty="0">
                  <a:latin typeface="Arial"/>
                  <a:cs typeface="Arial"/>
                </a:rPr>
                <a:t>elative and </a:t>
              </a:r>
              <a:r>
                <a:rPr lang="en-US" altLang="ja-JP" sz="2800" u="sng" dirty="0">
                  <a:latin typeface="Arial"/>
                  <a:cs typeface="Arial"/>
                </a:rPr>
                <a:t>a</a:t>
              </a:r>
              <a:r>
                <a:rPr lang="en-US" altLang="ja-JP" sz="2800" dirty="0">
                  <a:latin typeface="Arial"/>
                  <a:cs typeface="Arial"/>
                </a:rPr>
                <a:t>bsolute </a:t>
              </a:r>
              <a:r>
                <a:rPr lang="en-US" altLang="ja-JP" sz="2800" u="sng" dirty="0">
                  <a:latin typeface="Arial"/>
                  <a:cs typeface="Arial"/>
                </a:rPr>
                <a:t>q</a:t>
              </a:r>
              <a:r>
                <a:rPr lang="en-US" altLang="ja-JP" sz="2800" dirty="0">
                  <a:latin typeface="Arial"/>
                  <a:cs typeface="Arial"/>
                </a:rPr>
                <a:t>uantification</a:t>
              </a:r>
              <a:endParaRPr lang="ja-JP" altLang="en-US" sz="2800" dirty="0">
                <a:latin typeface="Arial"/>
                <a:cs typeface="Arial"/>
              </a:endParaRPr>
            </a:p>
          </p:txBody>
        </p:sp>
        <p:pic>
          <p:nvPicPr>
            <p:cNvPr id="88" name="図 8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43399" y="1853183"/>
              <a:ext cx="4939683" cy="2058662"/>
            </a:xfrm>
            <a:prstGeom prst="rect">
              <a:avLst/>
            </a:prstGeom>
          </p:spPr>
        </p:pic>
        <p:sp>
          <p:nvSpPr>
            <p:cNvPr id="89" name="テキスト ボックス 88"/>
            <p:cNvSpPr txBox="1"/>
            <p:nvPr/>
          </p:nvSpPr>
          <p:spPr>
            <a:xfrm>
              <a:off x="2109100" y="1821009"/>
              <a:ext cx="3129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 smtClean="0">
                  <a:latin typeface="Arial"/>
                  <a:cs typeface="Arial"/>
                </a:rPr>
                <a:t>A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93" name="テキスト ボックス 92"/>
            <p:cNvSpPr txBox="1"/>
            <p:nvPr/>
          </p:nvSpPr>
          <p:spPr>
            <a:xfrm>
              <a:off x="1554566" y="2354310"/>
              <a:ext cx="3215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 smtClean="0">
                  <a:solidFill>
                    <a:schemeClr val="bg1"/>
                  </a:solidFill>
                  <a:latin typeface="Arial"/>
                  <a:cs typeface="Arial"/>
                </a:rPr>
                <a:t>E</a:t>
              </a:r>
              <a:endParaRPr lang="en-US" sz="16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-37635" y="2066681"/>
              <a:ext cx="2289309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spc="-100" dirty="0" smtClean="0">
                  <a:latin typeface="Arial"/>
                  <a:cs typeface="Arial"/>
                </a:rPr>
                <a:t>A: </a:t>
              </a:r>
            </a:p>
            <a:p>
              <a:r>
                <a:rPr lang="en-US" altLang="ja-JP" sz="2400" spc="-100" dirty="0" smtClean="0">
                  <a:latin typeface="Arial"/>
                  <a:cs typeface="Arial"/>
                </a:rPr>
                <a:t>Internal standard</a:t>
              </a:r>
            </a:p>
            <a:p>
              <a:endParaRPr lang="en-US" altLang="ja-JP" sz="2400" spc="-100" dirty="0" smtClean="0">
                <a:latin typeface="Arial"/>
                <a:cs typeface="Arial"/>
              </a:endParaRPr>
            </a:p>
            <a:p>
              <a:r>
                <a:rPr lang="en-US" altLang="ja-JP" sz="2400" spc="-100" dirty="0" smtClean="0">
                  <a:latin typeface="Arial"/>
                  <a:cs typeface="Arial"/>
                </a:rPr>
                <a:t>B ~ H: </a:t>
              </a:r>
            </a:p>
            <a:p>
              <a:r>
                <a:rPr lang="en-US" altLang="ja-JP" sz="2400" spc="-100" dirty="0" smtClean="0">
                  <a:latin typeface="Arial"/>
                  <a:cs typeface="Arial"/>
                </a:rPr>
                <a:t>Samples  </a:t>
              </a:r>
              <a:endParaRPr lang="en-US" sz="2400" spc="-100" dirty="0">
                <a:latin typeface="Arial"/>
                <a:cs typeface="Arial"/>
              </a:endParaRPr>
            </a:p>
          </p:txBody>
        </p:sp>
        <p:grpSp>
          <p:nvGrpSpPr>
            <p:cNvPr id="5" name="図形グループ 4"/>
            <p:cNvGrpSpPr/>
            <p:nvPr/>
          </p:nvGrpSpPr>
          <p:grpSpPr>
            <a:xfrm>
              <a:off x="7098169" y="1818885"/>
              <a:ext cx="2999365" cy="2092960"/>
              <a:chOff x="6141323" y="4521200"/>
              <a:chExt cx="2579122" cy="2092960"/>
            </a:xfrm>
          </p:grpSpPr>
          <p:grpSp>
            <p:nvGrpSpPr>
              <p:cNvPr id="2" name="図形グループ 1"/>
              <p:cNvGrpSpPr/>
              <p:nvPr/>
            </p:nvGrpSpPr>
            <p:grpSpPr>
              <a:xfrm>
                <a:off x="6192467" y="4586214"/>
                <a:ext cx="2424212" cy="1809183"/>
                <a:chOff x="202268" y="5026920"/>
                <a:chExt cx="2424212" cy="1809183"/>
              </a:xfrm>
            </p:grpSpPr>
            <p:sp>
              <p:nvSpPr>
                <p:cNvPr id="70" name="フリーフォーム 69"/>
                <p:cNvSpPr/>
                <p:nvPr/>
              </p:nvSpPr>
              <p:spPr>
                <a:xfrm>
                  <a:off x="297970" y="5613768"/>
                  <a:ext cx="297455" cy="1123721"/>
                </a:xfrm>
                <a:custGeom>
                  <a:avLst/>
                  <a:gdLst>
                    <a:gd name="connsiteX0" fmla="*/ 0 w 297455"/>
                    <a:gd name="connsiteY0" fmla="*/ 1101687 h 1123721"/>
                    <a:gd name="connsiteX1" fmla="*/ 55084 w 297455"/>
                    <a:gd name="connsiteY1" fmla="*/ 1024569 h 1123721"/>
                    <a:gd name="connsiteX2" fmla="*/ 110168 w 297455"/>
                    <a:gd name="connsiteY2" fmla="*/ 0 h 1123721"/>
                    <a:gd name="connsiteX3" fmla="*/ 165253 w 297455"/>
                    <a:gd name="connsiteY3" fmla="*/ 1024569 h 1123721"/>
                    <a:gd name="connsiteX4" fmla="*/ 220337 w 297455"/>
                    <a:gd name="connsiteY4" fmla="*/ 1112704 h 1123721"/>
                    <a:gd name="connsiteX5" fmla="*/ 286438 w 297455"/>
                    <a:gd name="connsiteY5" fmla="*/ 1123721 h 1123721"/>
                    <a:gd name="connsiteX6" fmla="*/ 297455 w 297455"/>
                    <a:gd name="connsiteY6" fmla="*/ 1123721 h 1123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7455" h="1123721">
                      <a:moveTo>
                        <a:pt x="0" y="1101687"/>
                      </a:moveTo>
                      <a:lnTo>
                        <a:pt x="55084" y="1024569"/>
                      </a:lnTo>
                      <a:lnTo>
                        <a:pt x="110168" y="0"/>
                      </a:lnTo>
                      <a:lnTo>
                        <a:pt x="165253" y="1024569"/>
                      </a:lnTo>
                      <a:lnTo>
                        <a:pt x="220337" y="1112704"/>
                      </a:lnTo>
                      <a:lnTo>
                        <a:pt x="286438" y="1123721"/>
                      </a:lnTo>
                      <a:lnTo>
                        <a:pt x="297455" y="1123721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71" name="フリーフォーム 70"/>
                <p:cNvSpPr/>
                <p:nvPr/>
              </p:nvSpPr>
              <p:spPr>
                <a:xfrm>
                  <a:off x="600889" y="6175628"/>
                  <a:ext cx="297455" cy="584154"/>
                </a:xfrm>
                <a:custGeom>
                  <a:avLst/>
                  <a:gdLst>
                    <a:gd name="connsiteX0" fmla="*/ 0 w 297455"/>
                    <a:gd name="connsiteY0" fmla="*/ 1101687 h 1123721"/>
                    <a:gd name="connsiteX1" fmla="*/ 55084 w 297455"/>
                    <a:gd name="connsiteY1" fmla="*/ 1024569 h 1123721"/>
                    <a:gd name="connsiteX2" fmla="*/ 110168 w 297455"/>
                    <a:gd name="connsiteY2" fmla="*/ 0 h 1123721"/>
                    <a:gd name="connsiteX3" fmla="*/ 165253 w 297455"/>
                    <a:gd name="connsiteY3" fmla="*/ 1024569 h 1123721"/>
                    <a:gd name="connsiteX4" fmla="*/ 220337 w 297455"/>
                    <a:gd name="connsiteY4" fmla="*/ 1112704 h 1123721"/>
                    <a:gd name="connsiteX5" fmla="*/ 286438 w 297455"/>
                    <a:gd name="connsiteY5" fmla="*/ 1123721 h 1123721"/>
                    <a:gd name="connsiteX6" fmla="*/ 297455 w 297455"/>
                    <a:gd name="connsiteY6" fmla="*/ 1123721 h 1123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7455" h="1123721">
                      <a:moveTo>
                        <a:pt x="0" y="1101687"/>
                      </a:moveTo>
                      <a:lnTo>
                        <a:pt x="55084" y="1024569"/>
                      </a:lnTo>
                      <a:lnTo>
                        <a:pt x="110168" y="0"/>
                      </a:lnTo>
                      <a:lnTo>
                        <a:pt x="165253" y="1024569"/>
                      </a:lnTo>
                      <a:lnTo>
                        <a:pt x="220337" y="1112704"/>
                      </a:lnTo>
                      <a:lnTo>
                        <a:pt x="286438" y="1123721"/>
                      </a:lnTo>
                      <a:lnTo>
                        <a:pt x="297455" y="1123721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72" name="フリーフォーム 71"/>
                <p:cNvSpPr/>
                <p:nvPr/>
              </p:nvSpPr>
              <p:spPr>
                <a:xfrm>
                  <a:off x="885493" y="5491786"/>
                  <a:ext cx="297455" cy="1299209"/>
                </a:xfrm>
                <a:custGeom>
                  <a:avLst/>
                  <a:gdLst>
                    <a:gd name="connsiteX0" fmla="*/ 0 w 297455"/>
                    <a:gd name="connsiteY0" fmla="*/ 1101687 h 1123721"/>
                    <a:gd name="connsiteX1" fmla="*/ 55084 w 297455"/>
                    <a:gd name="connsiteY1" fmla="*/ 1024569 h 1123721"/>
                    <a:gd name="connsiteX2" fmla="*/ 110168 w 297455"/>
                    <a:gd name="connsiteY2" fmla="*/ 0 h 1123721"/>
                    <a:gd name="connsiteX3" fmla="*/ 165253 w 297455"/>
                    <a:gd name="connsiteY3" fmla="*/ 1024569 h 1123721"/>
                    <a:gd name="connsiteX4" fmla="*/ 220337 w 297455"/>
                    <a:gd name="connsiteY4" fmla="*/ 1112704 h 1123721"/>
                    <a:gd name="connsiteX5" fmla="*/ 286438 w 297455"/>
                    <a:gd name="connsiteY5" fmla="*/ 1123721 h 1123721"/>
                    <a:gd name="connsiteX6" fmla="*/ 297455 w 297455"/>
                    <a:gd name="connsiteY6" fmla="*/ 1123721 h 1123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7455" h="1123721">
                      <a:moveTo>
                        <a:pt x="0" y="1101687"/>
                      </a:moveTo>
                      <a:lnTo>
                        <a:pt x="55084" y="1024569"/>
                      </a:lnTo>
                      <a:lnTo>
                        <a:pt x="110168" y="0"/>
                      </a:lnTo>
                      <a:lnTo>
                        <a:pt x="165253" y="1024569"/>
                      </a:lnTo>
                      <a:lnTo>
                        <a:pt x="220337" y="1112704"/>
                      </a:lnTo>
                      <a:lnTo>
                        <a:pt x="286438" y="1123721"/>
                      </a:lnTo>
                      <a:lnTo>
                        <a:pt x="297455" y="1123721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73" name="フリーフォーム 72"/>
                <p:cNvSpPr/>
                <p:nvPr/>
              </p:nvSpPr>
              <p:spPr>
                <a:xfrm>
                  <a:off x="1181114" y="5580717"/>
                  <a:ext cx="297455" cy="1208440"/>
                </a:xfrm>
                <a:custGeom>
                  <a:avLst/>
                  <a:gdLst>
                    <a:gd name="connsiteX0" fmla="*/ 0 w 297455"/>
                    <a:gd name="connsiteY0" fmla="*/ 1101687 h 1123721"/>
                    <a:gd name="connsiteX1" fmla="*/ 55084 w 297455"/>
                    <a:gd name="connsiteY1" fmla="*/ 1024569 h 1123721"/>
                    <a:gd name="connsiteX2" fmla="*/ 110168 w 297455"/>
                    <a:gd name="connsiteY2" fmla="*/ 0 h 1123721"/>
                    <a:gd name="connsiteX3" fmla="*/ 165253 w 297455"/>
                    <a:gd name="connsiteY3" fmla="*/ 1024569 h 1123721"/>
                    <a:gd name="connsiteX4" fmla="*/ 220337 w 297455"/>
                    <a:gd name="connsiteY4" fmla="*/ 1112704 h 1123721"/>
                    <a:gd name="connsiteX5" fmla="*/ 286438 w 297455"/>
                    <a:gd name="connsiteY5" fmla="*/ 1123721 h 1123721"/>
                    <a:gd name="connsiteX6" fmla="*/ 297455 w 297455"/>
                    <a:gd name="connsiteY6" fmla="*/ 1123721 h 1123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7455" h="1123721">
                      <a:moveTo>
                        <a:pt x="0" y="1101687"/>
                      </a:moveTo>
                      <a:lnTo>
                        <a:pt x="55084" y="1024569"/>
                      </a:lnTo>
                      <a:lnTo>
                        <a:pt x="110168" y="0"/>
                      </a:lnTo>
                      <a:lnTo>
                        <a:pt x="165253" y="1024569"/>
                      </a:lnTo>
                      <a:lnTo>
                        <a:pt x="220337" y="1112704"/>
                      </a:lnTo>
                      <a:lnTo>
                        <a:pt x="286438" y="1123721"/>
                      </a:lnTo>
                      <a:lnTo>
                        <a:pt x="297455" y="1123721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74" name="テキスト ボックス 73"/>
                <p:cNvSpPr txBox="1"/>
                <p:nvPr/>
              </p:nvSpPr>
              <p:spPr>
                <a:xfrm>
                  <a:off x="202268" y="5129448"/>
                  <a:ext cx="368310" cy="4924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2600" dirty="0" smtClean="0">
                      <a:latin typeface="Arial"/>
                      <a:cs typeface="Arial"/>
                    </a:rPr>
                    <a:t>A</a:t>
                  </a:r>
                  <a:endParaRPr lang="en-US" sz="26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75" name="テキスト ボックス 74"/>
                <p:cNvSpPr txBox="1"/>
                <p:nvPr/>
              </p:nvSpPr>
              <p:spPr>
                <a:xfrm>
                  <a:off x="535145" y="5677451"/>
                  <a:ext cx="350025" cy="4924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2600" dirty="0" smtClean="0">
                      <a:latin typeface="Arial"/>
                      <a:cs typeface="Arial"/>
                    </a:rPr>
                    <a:t>B</a:t>
                  </a:r>
                  <a:endParaRPr lang="en-US" sz="26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76" name="テキスト ボックス 75"/>
                <p:cNvSpPr txBox="1"/>
                <p:nvPr/>
              </p:nvSpPr>
              <p:spPr>
                <a:xfrm>
                  <a:off x="796021" y="5026920"/>
                  <a:ext cx="365844" cy="4924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2600" dirty="0" smtClean="0">
                      <a:latin typeface="Arial"/>
                      <a:cs typeface="Arial"/>
                    </a:rPr>
                    <a:t>C</a:t>
                  </a:r>
                  <a:endParaRPr lang="en-US" sz="26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77" name="テキスト ボックス 76"/>
                <p:cNvSpPr txBox="1"/>
                <p:nvPr/>
              </p:nvSpPr>
              <p:spPr>
                <a:xfrm>
                  <a:off x="1106863" y="5178535"/>
                  <a:ext cx="365844" cy="4924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2600" dirty="0" smtClean="0">
                      <a:latin typeface="Arial"/>
                      <a:cs typeface="Arial"/>
                    </a:rPr>
                    <a:t>D</a:t>
                  </a:r>
                  <a:endParaRPr lang="en-US" sz="26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78" name="フリーフォーム 77"/>
                <p:cNvSpPr/>
                <p:nvPr/>
              </p:nvSpPr>
              <p:spPr>
                <a:xfrm>
                  <a:off x="1462569" y="6394893"/>
                  <a:ext cx="297455" cy="406989"/>
                </a:xfrm>
                <a:custGeom>
                  <a:avLst/>
                  <a:gdLst>
                    <a:gd name="connsiteX0" fmla="*/ 0 w 297455"/>
                    <a:gd name="connsiteY0" fmla="*/ 1101687 h 1123721"/>
                    <a:gd name="connsiteX1" fmla="*/ 55084 w 297455"/>
                    <a:gd name="connsiteY1" fmla="*/ 1024569 h 1123721"/>
                    <a:gd name="connsiteX2" fmla="*/ 110168 w 297455"/>
                    <a:gd name="connsiteY2" fmla="*/ 0 h 1123721"/>
                    <a:gd name="connsiteX3" fmla="*/ 165253 w 297455"/>
                    <a:gd name="connsiteY3" fmla="*/ 1024569 h 1123721"/>
                    <a:gd name="connsiteX4" fmla="*/ 220337 w 297455"/>
                    <a:gd name="connsiteY4" fmla="*/ 1112704 h 1123721"/>
                    <a:gd name="connsiteX5" fmla="*/ 286438 w 297455"/>
                    <a:gd name="connsiteY5" fmla="*/ 1123721 h 1123721"/>
                    <a:gd name="connsiteX6" fmla="*/ 297455 w 297455"/>
                    <a:gd name="connsiteY6" fmla="*/ 1123721 h 1123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7455" h="1123721">
                      <a:moveTo>
                        <a:pt x="0" y="1101687"/>
                      </a:moveTo>
                      <a:lnTo>
                        <a:pt x="55084" y="1024569"/>
                      </a:lnTo>
                      <a:lnTo>
                        <a:pt x="110168" y="0"/>
                      </a:lnTo>
                      <a:lnTo>
                        <a:pt x="165253" y="1024569"/>
                      </a:lnTo>
                      <a:lnTo>
                        <a:pt x="220337" y="1112704"/>
                      </a:lnTo>
                      <a:lnTo>
                        <a:pt x="286438" y="1123721"/>
                      </a:lnTo>
                      <a:lnTo>
                        <a:pt x="297455" y="1123721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79" name="フリーフォーム 78"/>
                <p:cNvSpPr/>
                <p:nvPr/>
              </p:nvSpPr>
              <p:spPr>
                <a:xfrm>
                  <a:off x="1734115" y="5839019"/>
                  <a:ext cx="297455" cy="974737"/>
                </a:xfrm>
                <a:custGeom>
                  <a:avLst/>
                  <a:gdLst>
                    <a:gd name="connsiteX0" fmla="*/ 0 w 297455"/>
                    <a:gd name="connsiteY0" fmla="*/ 1101687 h 1123721"/>
                    <a:gd name="connsiteX1" fmla="*/ 55084 w 297455"/>
                    <a:gd name="connsiteY1" fmla="*/ 1024569 h 1123721"/>
                    <a:gd name="connsiteX2" fmla="*/ 110168 w 297455"/>
                    <a:gd name="connsiteY2" fmla="*/ 0 h 1123721"/>
                    <a:gd name="connsiteX3" fmla="*/ 165253 w 297455"/>
                    <a:gd name="connsiteY3" fmla="*/ 1024569 h 1123721"/>
                    <a:gd name="connsiteX4" fmla="*/ 220337 w 297455"/>
                    <a:gd name="connsiteY4" fmla="*/ 1112704 h 1123721"/>
                    <a:gd name="connsiteX5" fmla="*/ 286438 w 297455"/>
                    <a:gd name="connsiteY5" fmla="*/ 1123721 h 1123721"/>
                    <a:gd name="connsiteX6" fmla="*/ 297455 w 297455"/>
                    <a:gd name="connsiteY6" fmla="*/ 1123721 h 1123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7455" h="1123721">
                      <a:moveTo>
                        <a:pt x="0" y="1101687"/>
                      </a:moveTo>
                      <a:lnTo>
                        <a:pt x="55084" y="1024569"/>
                      </a:lnTo>
                      <a:lnTo>
                        <a:pt x="110168" y="0"/>
                      </a:lnTo>
                      <a:lnTo>
                        <a:pt x="165253" y="1024569"/>
                      </a:lnTo>
                      <a:lnTo>
                        <a:pt x="220337" y="1112704"/>
                      </a:lnTo>
                      <a:lnTo>
                        <a:pt x="286438" y="1123721"/>
                      </a:lnTo>
                      <a:lnTo>
                        <a:pt x="297455" y="1123721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80" name="フリーフォーム 79"/>
                <p:cNvSpPr/>
                <p:nvPr/>
              </p:nvSpPr>
              <p:spPr>
                <a:xfrm>
                  <a:off x="2031570" y="5593387"/>
                  <a:ext cx="297455" cy="1220029"/>
                </a:xfrm>
                <a:custGeom>
                  <a:avLst/>
                  <a:gdLst>
                    <a:gd name="connsiteX0" fmla="*/ 0 w 297455"/>
                    <a:gd name="connsiteY0" fmla="*/ 1101687 h 1123721"/>
                    <a:gd name="connsiteX1" fmla="*/ 55084 w 297455"/>
                    <a:gd name="connsiteY1" fmla="*/ 1024569 h 1123721"/>
                    <a:gd name="connsiteX2" fmla="*/ 110168 w 297455"/>
                    <a:gd name="connsiteY2" fmla="*/ 0 h 1123721"/>
                    <a:gd name="connsiteX3" fmla="*/ 165253 w 297455"/>
                    <a:gd name="connsiteY3" fmla="*/ 1024569 h 1123721"/>
                    <a:gd name="connsiteX4" fmla="*/ 220337 w 297455"/>
                    <a:gd name="connsiteY4" fmla="*/ 1112704 h 1123721"/>
                    <a:gd name="connsiteX5" fmla="*/ 286438 w 297455"/>
                    <a:gd name="connsiteY5" fmla="*/ 1123721 h 1123721"/>
                    <a:gd name="connsiteX6" fmla="*/ 297455 w 297455"/>
                    <a:gd name="connsiteY6" fmla="*/ 1123721 h 1123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7455" h="1123721">
                      <a:moveTo>
                        <a:pt x="0" y="1101687"/>
                      </a:moveTo>
                      <a:lnTo>
                        <a:pt x="55084" y="1024569"/>
                      </a:lnTo>
                      <a:lnTo>
                        <a:pt x="110168" y="0"/>
                      </a:lnTo>
                      <a:lnTo>
                        <a:pt x="165253" y="1024569"/>
                      </a:lnTo>
                      <a:lnTo>
                        <a:pt x="220337" y="1112704"/>
                      </a:lnTo>
                      <a:lnTo>
                        <a:pt x="286438" y="1123721"/>
                      </a:lnTo>
                      <a:lnTo>
                        <a:pt x="297455" y="1123721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81" name="フリーフォーム 80"/>
                <p:cNvSpPr/>
                <p:nvPr/>
              </p:nvSpPr>
              <p:spPr>
                <a:xfrm>
                  <a:off x="2329025" y="6226088"/>
                  <a:ext cx="297455" cy="610015"/>
                </a:xfrm>
                <a:custGeom>
                  <a:avLst/>
                  <a:gdLst>
                    <a:gd name="connsiteX0" fmla="*/ 0 w 297455"/>
                    <a:gd name="connsiteY0" fmla="*/ 1101687 h 1123721"/>
                    <a:gd name="connsiteX1" fmla="*/ 55084 w 297455"/>
                    <a:gd name="connsiteY1" fmla="*/ 1024569 h 1123721"/>
                    <a:gd name="connsiteX2" fmla="*/ 110168 w 297455"/>
                    <a:gd name="connsiteY2" fmla="*/ 0 h 1123721"/>
                    <a:gd name="connsiteX3" fmla="*/ 165253 w 297455"/>
                    <a:gd name="connsiteY3" fmla="*/ 1024569 h 1123721"/>
                    <a:gd name="connsiteX4" fmla="*/ 220337 w 297455"/>
                    <a:gd name="connsiteY4" fmla="*/ 1112704 h 1123721"/>
                    <a:gd name="connsiteX5" fmla="*/ 286438 w 297455"/>
                    <a:gd name="connsiteY5" fmla="*/ 1123721 h 1123721"/>
                    <a:gd name="connsiteX6" fmla="*/ 297455 w 297455"/>
                    <a:gd name="connsiteY6" fmla="*/ 1123721 h 1123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7455" h="1123721">
                      <a:moveTo>
                        <a:pt x="0" y="1101687"/>
                      </a:moveTo>
                      <a:lnTo>
                        <a:pt x="55084" y="1024569"/>
                      </a:lnTo>
                      <a:lnTo>
                        <a:pt x="110168" y="0"/>
                      </a:lnTo>
                      <a:lnTo>
                        <a:pt x="165253" y="1024569"/>
                      </a:lnTo>
                      <a:lnTo>
                        <a:pt x="220337" y="1112704"/>
                      </a:lnTo>
                      <a:lnTo>
                        <a:pt x="286438" y="1123721"/>
                      </a:lnTo>
                      <a:lnTo>
                        <a:pt x="297455" y="1123721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82" name="テキスト ボックス 81"/>
                <p:cNvSpPr txBox="1"/>
                <p:nvPr/>
              </p:nvSpPr>
              <p:spPr>
                <a:xfrm>
                  <a:off x="1384597" y="5853759"/>
                  <a:ext cx="350025" cy="4924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2600" dirty="0">
                      <a:latin typeface="Arial"/>
                      <a:cs typeface="Arial"/>
                    </a:rPr>
                    <a:t>E</a:t>
                  </a:r>
                  <a:endParaRPr lang="en-US" sz="26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83" name="テキスト ボックス 82"/>
                <p:cNvSpPr txBox="1"/>
                <p:nvPr/>
              </p:nvSpPr>
              <p:spPr>
                <a:xfrm>
                  <a:off x="1667374" y="5376608"/>
                  <a:ext cx="333925" cy="4924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2600" dirty="0" smtClean="0">
                      <a:latin typeface="Arial"/>
                      <a:cs typeface="Arial"/>
                    </a:rPr>
                    <a:t>F</a:t>
                  </a:r>
                  <a:endParaRPr lang="en-US" sz="26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84" name="テキスト ボックス 83"/>
                <p:cNvSpPr txBox="1"/>
                <p:nvPr/>
              </p:nvSpPr>
              <p:spPr>
                <a:xfrm>
                  <a:off x="1945542" y="5123985"/>
                  <a:ext cx="381803" cy="4924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2600" dirty="0" smtClean="0">
                      <a:latin typeface="Arial"/>
                      <a:cs typeface="Arial"/>
                    </a:rPr>
                    <a:t>G</a:t>
                  </a:r>
                  <a:endParaRPr lang="en-US" sz="26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85" name="テキスト ボックス 84"/>
                <p:cNvSpPr txBox="1"/>
                <p:nvPr/>
              </p:nvSpPr>
              <p:spPr>
                <a:xfrm>
                  <a:off x="2255941" y="5739470"/>
                  <a:ext cx="365844" cy="4924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2600" dirty="0">
                      <a:latin typeface="Arial"/>
                      <a:cs typeface="Arial"/>
                    </a:rPr>
                    <a:t>H</a:t>
                  </a:r>
                  <a:endParaRPr lang="en-US" sz="2600" dirty="0"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4" name="正方形/長方形 3"/>
              <p:cNvSpPr/>
              <p:nvPr/>
            </p:nvSpPr>
            <p:spPr>
              <a:xfrm>
                <a:off x="6141323" y="4521200"/>
                <a:ext cx="2579122" cy="2092960"/>
              </a:xfrm>
              <a:prstGeom prst="rect">
                <a:avLst/>
              </a:prstGeom>
              <a:no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8" name="テキスト ボックス 37"/>
            <p:cNvSpPr txBox="1"/>
            <p:nvPr/>
          </p:nvSpPr>
          <p:spPr>
            <a:xfrm>
              <a:off x="5050035" y="2791636"/>
              <a:ext cx="3328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 smtClean="0">
                  <a:latin typeface="Arial"/>
                  <a:cs typeface="Arial"/>
                </a:rPr>
                <a:t>H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2109525" y="2791636"/>
              <a:ext cx="3215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Arial"/>
                  <a:cs typeface="Arial"/>
                </a:rPr>
                <a:t>E</a:t>
              </a:r>
              <a:endParaRPr lang="en-US" sz="16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4064898" y="1821009"/>
              <a:ext cx="3328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C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1" name="テキスト ボックス 40"/>
            <p:cNvSpPr txBox="1"/>
            <p:nvPr/>
          </p:nvSpPr>
          <p:spPr>
            <a:xfrm>
              <a:off x="4067910" y="2791636"/>
              <a:ext cx="3442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 smtClean="0">
                  <a:latin typeface="Arial"/>
                  <a:cs typeface="Arial"/>
                </a:rPr>
                <a:t>G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5047031" y="1821009"/>
              <a:ext cx="3328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D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3" name="テキスト ボックス 42"/>
            <p:cNvSpPr txBox="1"/>
            <p:nvPr/>
          </p:nvSpPr>
          <p:spPr>
            <a:xfrm>
              <a:off x="3096000" y="1821009"/>
              <a:ext cx="3215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Arial"/>
                  <a:cs typeface="Arial"/>
                </a:rPr>
                <a:t>B</a:t>
              </a:r>
              <a:endParaRPr lang="en-US" sz="16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44" name="テキスト ボックス 43"/>
            <p:cNvSpPr txBox="1"/>
            <p:nvPr/>
          </p:nvSpPr>
          <p:spPr>
            <a:xfrm>
              <a:off x="3101331" y="2791636"/>
              <a:ext cx="3100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Arial"/>
                  <a:cs typeface="Arial"/>
                </a:rPr>
                <a:t>F</a:t>
              </a:r>
              <a:endParaRPr lang="en-US" sz="16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cxnSp>
        <p:nvCxnSpPr>
          <p:cNvPr id="9" name="直線矢印コネクタ 8"/>
          <p:cNvCxnSpPr/>
          <p:nvPr/>
        </p:nvCxnSpPr>
        <p:spPr>
          <a:xfrm>
            <a:off x="367458" y="2322368"/>
            <a:ext cx="0" cy="385319"/>
          </a:xfrm>
          <a:prstGeom prst="straightConnector1">
            <a:avLst/>
          </a:prstGeom>
          <a:ln w="57150" cmpd="sng">
            <a:solidFill>
              <a:srgbClr val="00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/>
          <p:cNvCxnSpPr/>
          <p:nvPr/>
        </p:nvCxnSpPr>
        <p:spPr>
          <a:xfrm>
            <a:off x="367457" y="2857239"/>
            <a:ext cx="0" cy="385319"/>
          </a:xfrm>
          <a:prstGeom prst="straightConnector1">
            <a:avLst/>
          </a:prstGeom>
          <a:ln w="57150" cmpd="sng">
            <a:solidFill>
              <a:srgbClr val="00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直線矢印コネクタ 54"/>
          <p:cNvCxnSpPr/>
          <p:nvPr/>
        </p:nvCxnSpPr>
        <p:spPr>
          <a:xfrm>
            <a:off x="360141" y="6408358"/>
            <a:ext cx="0" cy="385319"/>
          </a:xfrm>
          <a:prstGeom prst="straightConnector1">
            <a:avLst/>
          </a:prstGeom>
          <a:ln w="57150" cmpd="sng">
            <a:solidFill>
              <a:srgbClr val="00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/>
          <p:cNvCxnSpPr/>
          <p:nvPr/>
        </p:nvCxnSpPr>
        <p:spPr>
          <a:xfrm>
            <a:off x="360373" y="1746348"/>
            <a:ext cx="0" cy="385319"/>
          </a:xfrm>
          <a:prstGeom prst="straightConnector1">
            <a:avLst/>
          </a:prstGeom>
          <a:ln w="57150" cmpd="sng">
            <a:solidFill>
              <a:srgbClr val="00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正方形/長方形 45"/>
          <p:cNvSpPr/>
          <p:nvPr/>
        </p:nvSpPr>
        <p:spPr>
          <a:xfrm>
            <a:off x="507187" y="1687284"/>
            <a:ext cx="5661138" cy="4770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US" altLang="ja-JP" sz="2500" dirty="0" smtClean="0">
                <a:latin typeface="Arial"/>
                <a:cs typeface="Arial"/>
              </a:rPr>
              <a:t>Concentration and reductive alkylation</a:t>
            </a:r>
            <a:endParaRPr lang="ja-JP" altLang="en-US" sz="2500" dirty="0">
              <a:latin typeface="Arial"/>
              <a:cs typeface="Arial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9880365" y="6426804"/>
            <a:ext cx="3465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spc="-100" dirty="0" smtClean="0">
                <a:latin typeface="Arial"/>
                <a:cs typeface="Arial"/>
              </a:rPr>
              <a:t>６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52568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線矢印コネクタ 11"/>
          <p:cNvCxnSpPr/>
          <p:nvPr/>
        </p:nvCxnSpPr>
        <p:spPr>
          <a:xfrm>
            <a:off x="5184334" y="2860049"/>
            <a:ext cx="0" cy="467999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2039814" y="3367586"/>
            <a:ext cx="62890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600" dirty="0" smtClean="0">
                <a:latin typeface="Arial"/>
                <a:cs typeface="Arial"/>
              </a:rPr>
              <a:t>Identification of 14,000 protein fragments</a:t>
            </a:r>
          </a:p>
        </p:txBody>
      </p:sp>
      <p:cxnSp>
        <p:nvCxnSpPr>
          <p:cNvPr id="14" name="直線矢印コネクタ 13"/>
          <p:cNvCxnSpPr/>
          <p:nvPr/>
        </p:nvCxnSpPr>
        <p:spPr>
          <a:xfrm>
            <a:off x="5184334" y="3899575"/>
            <a:ext cx="0" cy="467999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1613095" y="4407112"/>
            <a:ext cx="732044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>
                <a:latin typeface="Arial"/>
                <a:cs typeface="Arial"/>
              </a:rPr>
              <a:t>Selection of candidates based on the criterion of</a:t>
            </a:r>
            <a:r>
              <a:rPr lang="ja-JP" altLang="en-US" sz="2400" dirty="0" smtClean="0">
                <a:latin typeface="Arial"/>
                <a:cs typeface="Arial"/>
              </a:rPr>
              <a:t>　</a:t>
            </a:r>
            <a:endParaRPr lang="en-US" altLang="ja-JP" sz="2400" dirty="0" smtClean="0">
              <a:latin typeface="Arial"/>
              <a:cs typeface="Arial"/>
            </a:endParaRPr>
          </a:p>
          <a:p>
            <a:pPr algn="ctr"/>
            <a:r>
              <a:rPr lang="en-US" altLang="ja-JP" sz="2400" dirty="0" smtClean="0">
                <a:latin typeface="Arial"/>
                <a:cs typeface="Arial"/>
              </a:rPr>
              <a:t>ROC-AUC &gt; 0.6 (higher than CEA)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1778194" y="5783785"/>
            <a:ext cx="6733937" cy="8996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600" dirty="0">
                <a:solidFill>
                  <a:schemeClr val="tx1"/>
                </a:solidFill>
                <a:latin typeface="Arial"/>
                <a:cs typeface="Arial"/>
              </a:rPr>
              <a:t>We identified </a:t>
            </a:r>
            <a:r>
              <a:rPr lang="en-US" altLang="ja-JP" sz="2600" dirty="0" smtClean="0">
                <a:solidFill>
                  <a:schemeClr val="tx1"/>
                </a:solidFill>
                <a:latin typeface="Arial"/>
                <a:cs typeface="Arial"/>
              </a:rPr>
              <a:t>11 </a:t>
            </a:r>
            <a:r>
              <a:rPr lang="en-US" altLang="ja-JP" sz="2600" dirty="0">
                <a:solidFill>
                  <a:schemeClr val="tx1"/>
                </a:solidFill>
                <a:latin typeface="Arial"/>
                <a:cs typeface="Arial"/>
              </a:rPr>
              <a:t>novel early diagnostic </a:t>
            </a:r>
          </a:p>
          <a:p>
            <a:pPr algn="ctr"/>
            <a:r>
              <a:rPr lang="en-US" altLang="ja-JP" sz="2600" dirty="0" smtClean="0">
                <a:solidFill>
                  <a:schemeClr val="tx1"/>
                </a:solidFill>
                <a:latin typeface="Arial"/>
                <a:cs typeface="Arial"/>
              </a:rPr>
              <a:t>Marker </a:t>
            </a:r>
            <a:r>
              <a:rPr lang="en-US" altLang="ja-JP" sz="2600" dirty="0" err="1" smtClean="0">
                <a:solidFill>
                  <a:schemeClr val="tx1"/>
                </a:solidFill>
                <a:latin typeface="Arial"/>
                <a:cs typeface="Arial"/>
              </a:rPr>
              <a:t>candudates</a:t>
            </a:r>
            <a:r>
              <a:rPr lang="en-US" altLang="ja-JP" sz="260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altLang="ja-JP" sz="2600" dirty="0">
                <a:solidFill>
                  <a:schemeClr val="tx1"/>
                </a:solidFill>
                <a:latin typeface="Arial"/>
                <a:cs typeface="Arial"/>
              </a:rPr>
              <a:t>of lung </a:t>
            </a:r>
            <a:r>
              <a:rPr lang="en-US" altLang="ja-JP" sz="2600" dirty="0" smtClean="0">
                <a:solidFill>
                  <a:schemeClr val="tx1"/>
                </a:solidFill>
                <a:latin typeface="Arial"/>
                <a:cs typeface="Arial"/>
              </a:rPr>
              <a:t>adenocarcinoma </a:t>
            </a:r>
            <a:endParaRPr lang="en-US" altLang="ja-JP" sz="26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2965" y="-117092"/>
            <a:ext cx="102627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000" dirty="0" smtClean="0">
                <a:latin typeface="Arial"/>
                <a:cs typeface="Arial"/>
              </a:rPr>
              <a:t>Identification of novel early </a:t>
            </a:r>
            <a:r>
              <a:rPr lang="en-US" altLang="ja-JP" sz="3000" dirty="0">
                <a:latin typeface="Arial"/>
                <a:cs typeface="Arial"/>
              </a:rPr>
              <a:t>d</a:t>
            </a:r>
            <a:r>
              <a:rPr lang="en-US" altLang="ja-JP" sz="3000" dirty="0" smtClean="0">
                <a:latin typeface="Arial"/>
                <a:cs typeface="Arial"/>
              </a:rPr>
              <a:t>iagnostic </a:t>
            </a:r>
            <a:r>
              <a:rPr lang="en-US" altLang="ja-JP" sz="3000" dirty="0" smtClean="0">
                <a:latin typeface="Arial"/>
                <a:cs typeface="Arial"/>
              </a:rPr>
              <a:t>marker candidates </a:t>
            </a:r>
            <a:r>
              <a:rPr lang="en-US" altLang="ja-JP" sz="3000" dirty="0" smtClean="0">
                <a:latin typeface="Arial"/>
                <a:cs typeface="Arial"/>
              </a:rPr>
              <a:t>of</a:t>
            </a:r>
          </a:p>
          <a:p>
            <a:pPr algn="ctr"/>
            <a:r>
              <a:rPr lang="en-US" altLang="ja-JP" sz="3000" dirty="0">
                <a:latin typeface="Arial"/>
                <a:cs typeface="Arial"/>
              </a:rPr>
              <a:t>l</a:t>
            </a:r>
            <a:r>
              <a:rPr lang="en-US" altLang="ja-JP" sz="3000" dirty="0" smtClean="0">
                <a:latin typeface="Arial"/>
                <a:cs typeface="Arial"/>
              </a:rPr>
              <a:t>ung adenocarcinoma in urine by </a:t>
            </a:r>
            <a:r>
              <a:rPr lang="en-US" altLang="ja-JP" sz="3000" dirty="0" err="1" smtClean="0">
                <a:latin typeface="Arial"/>
                <a:cs typeface="Arial"/>
              </a:rPr>
              <a:t>iTRAQ</a:t>
            </a:r>
            <a:r>
              <a:rPr lang="en-US" altLang="ja-JP" sz="3000" dirty="0" smtClean="0">
                <a:latin typeface="Arial"/>
                <a:cs typeface="Arial"/>
              </a:rPr>
              <a:t> analyses</a:t>
            </a:r>
            <a:endParaRPr kumimoji="1" lang="ja-JP" altLang="en-US" sz="3000" dirty="0">
              <a:latin typeface="Arial"/>
              <a:cs typeface="Arial"/>
            </a:endParaRPr>
          </a:p>
        </p:txBody>
      </p:sp>
      <p:cxnSp>
        <p:nvCxnSpPr>
          <p:cNvPr id="11" name="直線矢印コネクタ 10"/>
          <p:cNvCxnSpPr/>
          <p:nvPr/>
        </p:nvCxnSpPr>
        <p:spPr>
          <a:xfrm>
            <a:off x="5184334" y="5277647"/>
            <a:ext cx="0" cy="449058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4282599" y="890844"/>
            <a:ext cx="5112848" cy="46166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chemeClr val="bg1"/>
                </a:solidFill>
                <a:latin typeface="Arial"/>
                <a:cs typeface="Arial"/>
              </a:rPr>
              <a:t>Patent Application No. 2016-030267</a:t>
            </a: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3" name="図形グループ 2"/>
          <p:cNvGrpSpPr/>
          <p:nvPr/>
        </p:nvGrpSpPr>
        <p:grpSpPr>
          <a:xfrm>
            <a:off x="1475540" y="1472351"/>
            <a:ext cx="7417591" cy="1292662"/>
            <a:chOff x="640538" y="1538389"/>
            <a:chExt cx="8712249" cy="1292662"/>
          </a:xfrm>
        </p:grpSpPr>
        <p:sp>
          <p:nvSpPr>
            <p:cNvPr id="4" name="テキスト ボックス 3"/>
            <p:cNvSpPr txBox="1"/>
            <p:nvPr/>
          </p:nvSpPr>
          <p:spPr>
            <a:xfrm>
              <a:off x="640538" y="1538389"/>
              <a:ext cx="8712249" cy="129266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600" dirty="0" smtClean="0">
                  <a:latin typeface="Arial"/>
                  <a:cs typeface="Arial"/>
                </a:rPr>
                <a:t>Comprehensive analysis of protein fragments</a:t>
              </a:r>
            </a:p>
            <a:p>
              <a:r>
                <a:rPr lang="en-US" altLang="ja-JP" sz="2600" dirty="0" smtClean="0">
                  <a:latin typeface="Arial"/>
                  <a:cs typeface="Arial"/>
                </a:rPr>
                <a:t>		stage I lung adenocarcinoma </a:t>
              </a:r>
            </a:p>
            <a:p>
              <a:r>
                <a:rPr lang="en-US" altLang="ja-JP" sz="2600" dirty="0" smtClean="0">
                  <a:latin typeface="Arial"/>
                  <a:cs typeface="Arial"/>
                </a:rPr>
                <a:t>		healthy controls</a:t>
              </a:r>
            </a:p>
          </p:txBody>
        </p:sp>
        <p:sp>
          <p:nvSpPr>
            <p:cNvPr id="2" name="正方形/長方形 1"/>
            <p:cNvSpPr/>
            <p:nvPr/>
          </p:nvSpPr>
          <p:spPr>
            <a:xfrm>
              <a:off x="7565711" y="1925158"/>
              <a:ext cx="1316608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600" dirty="0" smtClean="0">
                  <a:latin typeface="Arial"/>
                  <a:cs typeface="Arial"/>
                </a:rPr>
                <a:t>n </a:t>
              </a:r>
              <a:r>
                <a:rPr lang="en-US" altLang="ja-JP" sz="2600" dirty="0">
                  <a:latin typeface="Arial"/>
                  <a:cs typeface="Arial"/>
                </a:rPr>
                <a:t>= </a:t>
              </a:r>
              <a:r>
                <a:rPr lang="en-US" altLang="ja-JP" sz="2600" dirty="0" smtClean="0">
                  <a:latin typeface="Arial"/>
                  <a:cs typeface="Arial"/>
                </a:rPr>
                <a:t>23</a:t>
              </a:r>
              <a:endParaRPr lang="en-US" altLang="ja-JP" sz="2600" dirty="0">
                <a:latin typeface="Arial"/>
                <a:cs typeface="Arial"/>
              </a:endParaRPr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7565711" y="2309642"/>
              <a:ext cx="1316608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600" dirty="0" smtClean="0">
                  <a:latin typeface="Arial"/>
                  <a:cs typeface="Arial"/>
                </a:rPr>
                <a:t>n </a:t>
              </a:r>
              <a:r>
                <a:rPr lang="en-US" altLang="ja-JP" sz="2600" dirty="0">
                  <a:latin typeface="Arial"/>
                  <a:cs typeface="Arial"/>
                </a:rPr>
                <a:t>= </a:t>
              </a:r>
              <a:r>
                <a:rPr lang="en-US" altLang="ja-JP" sz="2600" dirty="0" smtClean="0">
                  <a:latin typeface="Arial"/>
                  <a:cs typeface="Arial"/>
                </a:rPr>
                <a:t>25</a:t>
              </a:r>
              <a:endParaRPr lang="en-US" altLang="ja-JP" sz="2600" dirty="0">
                <a:latin typeface="Arial"/>
                <a:cs typeface="Arial"/>
              </a:endParaRPr>
            </a:p>
          </p:txBody>
        </p:sp>
      </p:grpSp>
      <p:sp>
        <p:nvSpPr>
          <p:cNvPr id="6" name="正方形/長方形 5"/>
          <p:cNvSpPr/>
          <p:nvPr/>
        </p:nvSpPr>
        <p:spPr>
          <a:xfrm>
            <a:off x="9796215" y="6276945"/>
            <a:ext cx="3465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ja-JP" altLang="en-US" sz="2000" spc="-100" dirty="0" smtClean="0">
                <a:solidFill>
                  <a:prstClr val="black"/>
                </a:solidFill>
                <a:latin typeface="Arial"/>
                <a:cs typeface="Arial"/>
              </a:rPr>
              <a:t>７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88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テキスト ボックス 38"/>
          <p:cNvSpPr txBox="1"/>
          <p:nvPr/>
        </p:nvSpPr>
        <p:spPr>
          <a:xfrm>
            <a:off x="5" y="0"/>
            <a:ext cx="10286999" cy="58477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dirty="0">
                <a:solidFill>
                  <a:schemeClr val="bg1"/>
                </a:solidFill>
                <a:latin typeface="Arial"/>
                <a:cs typeface="Arial"/>
              </a:rPr>
              <a:t>Protein X-Fragment-p12760</a:t>
            </a:r>
          </a:p>
        </p:txBody>
      </p:sp>
      <p:cxnSp>
        <p:nvCxnSpPr>
          <p:cNvPr id="53" name="直線コネクタ 52"/>
          <p:cNvCxnSpPr/>
          <p:nvPr/>
        </p:nvCxnSpPr>
        <p:spPr>
          <a:xfrm>
            <a:off x="1272922" y="1302788"/>
            <a:ext cx="0" cy="4388667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テキスト ボックス 53"/>
          <p:cNvSpPr txBox="1"/>
          <p:nvPr/>
        </p:nvSpPr>
        <p:spPr>
          <a:xfrm>
            <a:off x="832798" y="1088455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7</a:t>
            </a:r>
          </a:p>
        </p:txBody>
      </p:sp>
      <p:cxnSp>
        <p:nvCxnSpPr>
          <p:cNvPr id="55" name="直線コネクタ 54"/>
          <p:cNvCxnSpPr/>
          <p:nvPr/>
        </p:nvCxnSpPr>
        <p:spPr>
          <a:xfrm>
            <a:off x="1135350" y="1307467"/>
            <a:ext cx="15187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テキスト ボックス 57"/>
          <p:cNvSpPr txBox="1"/>
          <p:nvPr/>
        </p:nvSpPr>
        <p:spPr>
          <a:xfrm>
            <a:off x="832798" y="5483194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Arial"/>
                <a:cs typeface="Arial"/>
              </a:rPr>
              <a:t>0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1439611" y="5703740"/>
            <a:ext cx="155269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80"/>
              </a:lnSpc>
            </a:pPr>
            <a:r>
              <a:rPr lang="en-US" altLang="ja-JP" sz="2400" dirty="0">
                <a:latin typeface="Arial"/>
                <a:cs typeface="Arial"/>
              </a:rPr>
              <a:t>H</a:t>
            </a:r>
            <a:r>
              <a:rPr lang="en-US" altLang="ja-JP" sz="2400" dirty="0" smtClean="0">
                <a:latin typeface="Arial"/>
                <a:cs typeface="Arial"/>
              </a:rPr>
              <a:t>ealthy </a:t>
            </a:r>
          </a:p>
          <a:p>
            <a:pPr algn="ctr">
              <a:lnSpc>
                <a:spcPts val="2580"/>
              </a:lnSpc>
            </a:pPr>
            <a:r>
              <a:rPr lang="en-US" altLang="ja-JP" sz="2400" dirty="0" smtClean="0">
                <a:latin typeface="Arial"/>
                <a:cs typeface="Arial"/>
              </a:rPr>
              <a:t>controls</a:t>
            </a:r>
          </a:p>
          <a:p>
            <a:pPr algn="ctr">
              <a:lnSpc>
                <a:spcPts val="2580"/>
              </a:lnSpc>
            </a:pPr>
            <a:r>
              <a:rPr lang="en-US" sz="2400" dirty="0" smtClean="0">
                <a:latin typeface="Arial"/>
                <a:cs typeface="Arial"/>
              </a:rPr>
              <a:t>(n = 25)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2956257" y="5703740"/>
            <a:ext cx="290326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80"/>
              </a:lnSpc>
            </a:pPr>
            <a:r>
              <a:rPr lang="en-US" altLang="ja-JP" sz="2400" dirty="0">
                <a:latin typeface="Arial"/>
                <a:cs typeface="Arial"/>
              </a:rPr>
              <a:t>S</a:t>
            </a:r>
            <a:r>
              <a:rPr lang="en-US" altLang="ja-JP" sz="2400" dirty="0" smtClean="0">
                <a:latin typeface="Arial"/>
                <a:cs typeface="Arial"/>
              </a:rPr>
              <a:t>tage </a:t>
            </a:r>
            <a:r>
              <a:rPr lang="en-US" altLang="ja-JP" sz="2400" smtClean="0">
                <a:latin typeface="Arial"/>
                <a:cs typeface="Arial"/>
              </a:rPr>
              <a:t>I lung</a:t>
            </a:r>
            <a:endParaRPr lang="en-US" altLang="ja-JP" sz="2400" dirty="0" smtClean="0">
              <a:latin typeface="Arial"/>
              <a:cs typeface="Arial"/>
            </a:endParaRPr>
          </a:p>
          <a:p>
            <a:pPr algn="ctr">
              <a:lnSpc>
                <a:spcPts val="2580"/>
              </a:lnSpc>
            </a:pPr>
            <a:r>
              <a:rPr lang="en-US" altLang="ja-JP" sz="2400" dirty="0">
                <a:latin typeface="Arial"/>
                <a:cs typeface="Arial"/>
              </a:rPr>
              <a:t>a</a:t>
            </a:r>
            <a:r>
              <a:rPr lang="en-US" altLang="ja-JP" sz="2400" dirty="0" smtClean="0">
                <a:latin typeface="Arial"/>
                <a:cs typeface="Arial"/>
              </a:rPr>
              <a:t>denocarcinoma</a:t>
            </a:r>
          </a:p>
          <a:p>
            <a:pPr algn="ctr">
              <a:lnSpc>
                <a:spcPts val="2580"/>
              </a:lnSpc>
            </a:pPr>
            <a:r>
              <a:rPr lang="en-US" sz="2400" dirty="0" smtClean="0">
                <a:latin typeface="Arial"/>
                <a:cs typeface="Arial"/>
              </a:rPr>
              <a:t>(n = 23)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87" name="テキスト ボックス 86"/>
          <p:cNvSpPr txBox="1"/>
          <p:nvPr/>
        </p:nvSpPr>
        <p:spPr>
          <a:xfrm rot="16200000">
            <a:off x="-2236958" y="3271199"/>
            <a:ext cx="4993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/>
                <a:cs typeface="Arial"/>
              </a:rPr>
              <a:t>relative ratio to healthy controls </a:t>
            </a:r>
            <a:endParaRPr lang="en-US" sz="2400" dirty="0">
              <a:latin typeface="Arial"/>
              <a:cs typeface="Arial"/>
            </a:endParaRPr>
          </a:p>
        </p:txBody>
      </p:sp>
      <p:cxnSp>
        <p:nvCxnSpPr>
          <p:cNvPr id="88" name="直線コネクタ 87"/>
          <p:cNvCxnSpPr/>
          <p:nvPr/>
        </p:nvCxnSpPr>
        <p:spPr>
          <a:xfrm>
            <a:off x="1119939" y="5703740"/>
            <a:ext cx="4009500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コネクタ 88"/>
          <p:cNvCxnSpPr/>
          <p:nvPr/>
        </p:nvCxnSpPr>
        <p:spPr>
          <a:xfrm>
            <a:off x="1135350" y="2563545"/>
            <a:ext cx="15187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テキスト ボックス 89"/>
          <p:cNvSpPr txBox="1"/>
          <p:nvPr/>
        </p:nvSpPr>
        <p:spPr>
          <a:xfrm>
            <a:off x="832798" y="1716275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Arial"/>
                <a:cs typeface="Arial"/>
              </a:rPr>
              <a:t>6</a:t>
            </a:r>
            <a:endParaRPr lang="en-US" sz="2000" dirty="0">
              <a:latin typeface="Arial"/>
              <a:cs typeface="Arial"/>
            </a:endParaRPr>
          </a:p>
        </p:txBody>
      </p:sp>
      <p:cxnSp>
        <p:nvCxnSpPr>
          <p:cNvPr id="92" name="直線コネクタ 91"/>
          <p:cNvCxnSpPr/>
          <p:nvPr/>
        </p:nvCxnSpPr>
        <p:spPr>
          <a:xfrm>
            <a:off x="1128015" y="3819623"/>
            <a:ext cx="15187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テキスト ボックス 93"/>
          <p:cNvSpPr txBox="1"/>
          <p:nvPr/>
        </p:nvSpPr>
        <p:spPr>
          <a:xfrm>
            <a:off x="832798" y="2344095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5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96" name="テキスト ボックス 95"/>
          <p:cNvSpPr txBox="1"/>
          <p:nvPr/>
        </p:nvSpPr>
        <p:spPr>
          <a:xfrm>
            <a:off x="832798" y="4855375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1</a:t>
            </a:r>
            <a:endParaRPr lang="en-US" sz="2000" dirty="0">
              <a:latin typeface="Arial"/>
              <a:cs typeface="Arial"/>
            </a:endParaRPr>
          </a:p>
        </p:txBody>
      </p:sp>
      <p:cxnSp>
        <p:nvCxnSpPr>
          <p:cNvPr id="102" name="直線コネクタ 101"/>
          <p:cNvCxnSpPr/>
          <p:nvPr/>
        </p:nvCxnSpPr>
        <p:spPr>
          <a:xfrm>
            <a:off x="1135980" y="3191584"/>
            <a:ext cx="15187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線コネクタ 105"/>
          <p:cNvCxnSpPr/>
          <p:nvPr/>
        </p:nvCxnSpPr>
        <p:spPr>
          <a:xfrm>
            <a:off x="3312312" y="5001381"/>
            <a:ext cx="1627000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テキスト ボックス 106"/>
          <p:cNvSpPr txBox="1"/>
          <p:nvPr/>
        </p:nvSpPr>
        <p:spPr>
          <a:xfrm>
            <a:off x="2668351" y="4803563"/>
            <a:ext cx="621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+mn-ea"/>
              </a:rPr>
              <a:t>1.09</a:t>
            </a:r>
            <a:endParaRPr lang="en-US" sz="2000" dirty="0">
              <a:latin typeface="+mn-ea"/>
            </a:endParaRPr>
          </a:p>
        </p:txBody>
      </p:sp>
      <p:sp>
        <p:nvSpPr>
          <p:cNvPr id="123" name="テキスト ボックス 122"/>
          <p:cNvSpPr txBox="1"/>
          <p:nvPr/>
        </p:nvSpPr>
        <p:spPr>
          <a:xfrm>
            <a:off x="6080415" y="5771474"/>
            <a:ext cx="3882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>
                <a:latin typeface="Arial"/>
                <a:cs typeface="Arial"/>
              </a:rPr>
              <a:t>100−%specificity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24" name="テキスト ボックス 123"/>
          <p:cNvSpPr txBox="1"/>
          <p:nvPr/>
        </p:nvSpPr>
        <p:spPr>
          <a:xfrm rot="16200000">
            <a:off x="4192935" y="3453336"/>
            <a:ext cx="2082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latin typeface="Arial"/>
                <a:cs typeface="Arial"/>
              </a:rPr>
              <a:t>sensitivity (%)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25" name="テキスト ボックス 124"/>
          <p:cNvSpPr txBox="1"/>
          <p:nvPr/>
        </p:nvSpPr>
        <p:spPr>
          <a:xfrm>
            <a:off x="5859520" y="5407957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ea typeface="ＭＳ Ｐゴシック"/>
                <a:cs typeface="Arial"/>
              </a:rPr>
              <a:t>0</a:t>
            </a:r>
            <a:endParaRPr lang="en-US" sz="2400" dirty="0">
              <a:latin typeface="Arial"/>
              <a:ea typeface="ＭＳ Ｐゴシック"/>
              <a:cs typeface="Arial"/>
            </a:endParaRPr>
          </a:p>
        </p:txBody>
      </p:sp>
      <p:sp>
        <p:nvSpPr>
          <p:cNvPr id="126" name="テキスト ボックス 125"/>
          <p:cNvSpPr txBox="1"/>
          <p:nvPr/>
        </p:nvSpPr>
        <p:spPr>
          <a:xfrm>
            <a:off x="6574821" y="5407957"/>
            <a:ext cx="52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ea typeface="ＭＳ Ｐゴシック"/>
                <a:cs typeface="Arial"/>
              </a:rPr>
              <a:t>20</a:t>
            </a:r>
            <a:endParaRPr lang="en-US" sz="2400" dirty="0">
              <a:latin typeface="Arial"/>
              <a:ea typeface="ＭＳ Ｐゴシック"/>
              <a:cs typeface="Arial"/>
            </a:endParaRPr>
          </a:p>
        </p:txBody>
      </p:sp>
      <p:sp>
        <p:nvSpPr>
          <p:cNvPr id="127" name="テキスト ボックス 126"/>
          <p:cNvSpPr txBox="1"/>
          <p:nvPr/>
        </p:nvSpPr>
        <p:spPr>
          <a:xfrm>
            <a:off x="7359146" y="5407957"/>
            <a:ext cx="52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ea typeface="ＭＳ Ｐゴシック"/>
                <a:cs typeface="Arial"/>
              </a:rPr>
              <a:t>40</a:t>
            </a:r>
            <a:endParaRPr lang="en-US" sz="2400" dirty="0">
              <a:latin typeface="Arial"/>
              <a:ea typeface="ＭＳ Ｐゴシック"/>
              <a:cs typeface="Arial"/>
            </a:endParaRPr>
          </a:p>
        </p:txBody>
      </p:sp>
      <p:sp>
        <p:nvSpPr>
          <p:cNvPr id="128" name="テキスト ボックス 127"/>
          <p:cNvSpPr txBox="1"/>
          <p:nvPr/>
        </p:nvSpPr>
        <p:spPr>
          <a:xfrm>
            <a:off x="8132048" y="5407957"/>
            <a:ext cx="52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ea typeface="ＭＳ Ｐゴシック"/>
                <a:cs typeface="Arial"/>
              </a:rPr>
              <a:t>60</a:t>
            </a:r>
            <a:endParaRPr lang="en-US" sz="2400" dirty="0">
              <a:latin typeface="Arial"/>
              <a:ea typeface="ＭＳ Ｐゴシック"/>
              <a:cs typeface="Arial"/>
            </a:endParaRPr>
          </a:p>
        </p:txBody>
      </p:sp>
      <p:sp>
        <p:nvSpPr>
          <p:cNvPr id="129" name="テキスト ボックス 128"/>
          <p:cNvSpPr txBox="1"/>
          <p:nvPr/>
        </p:nvSpPr>
        <p:spPr>
          <a:xfrm>
            <a:off x="8927810" y="5407957"/>
            <a:ext cx="52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ea typeface="ＭＳ Ｐゴシック"/>
                <a:cs typeface="Arial"/>
              </a:rPr>
              <a:t>80</a:t>
            </a:r>
            <a:endParaRPr lang="en-US" sz="2400" dirty="0">
              <a:latin typeface="Arial"/>
              <a:ea typeface="ＭＳ Ｐゴシック"/>
              <a:cs typeface="Arial"/>
            </a:endParaRPr>
          </a:p>
        </p:txBody>
      </p:sp>
      <p:sp>
        <p:nvSpPr>
          <p:cNvPr id="130" name="テキスト ボックス 129"/>
          <p:cNvSpPr txBox="1"/>
          <p:nvPr/>
        </p:nvSpPr>
        <p:spPr>
          <a:xfrm>
            <a:off x="9620699" y="5407957"/>
            <a:ext cx="698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ea typeface="ＭＳ Ｐゴシック"/>
                <a:cs typeface="Arial"/>
              </a:rPr>
              <a:t>100</a:t>
            </a:r>
            <a:endParaRPr lang="en-US" sz="2400" dirty="0">
              <a:latin typeface="Arial"/>
              <a:ea typeface="ＭＳ Ｐゴシック"/>
              <a:cs typeface="Arial"/>
            </a:endParaRPr>
          </a:p>
        </p:txBody>
      </p:sp>
      <p:sp>
        <p:nvSpPr>
          <p:cNvPr id="131" name="テキスト ボックス 130"/>
          <p:cNvSpPr txBox="1"/>
          <p:nvPr/>
        </p:nvSpPr>
        <p:spPr>
          <a:xfrm>
            <a:off x="5354467" y="1715161"/>
            <a:ext cx="698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ea typeface="ＭＳ Ｐゴシック"/>
                <a:cs typeface="Arial"/>
              </a:rPr>
              <a:t>100</a:t>
            </a:r>
            <a:endParaRPr lang="en-US" sz="2400" dirty="0">
              <a:latin typeface="Arial"/>
              <a:ea typeface="ＭＳ Ｐゴシック"/>
              <a:cs typeface="Arial"/>
            </a:endParaRPr>
          </a:p>
        </p:txBody>
      </p:sp>
      <p:sp>
        <p:nvSpPr>
          <p:cNvPr id="132" name="テキスト ボックス 131"/>
          <p:cNvSpPr txBox="1"/>
          <p:nvPr/>
        </p:nvSpPr>
        <p:spPr>
          <a:xfrm>
            <a:off x="5514938" y="2416989"/>
            <a:ext cx="52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ea typeface="ＭＳ Ｐゴシック"/>
                <a:cs typeface="Arial"/>
              </a:rPr>
              <a:t>80</a:t>
            </a:r>
            <a:endParaRPr lang="en-US" sz="2400" dirty="0">
              <a:latin typeface="Arial"/>
              <a:ea typeface="ＭＳ Ｐゴシック"/>
              <a:cs typeface="Arial"/>
            </a:endParaRPr>
          </a:p>
        </p:txBody>
      </p:sp>
      <p:sp>
        <p:nvSpPr>
          <p:cNvPr id="133" name="テキスト ボックス 132"/>
          <p:cNvSpPr txBox="1"/>
          <p:nvPr/>
        </p:nvSpPr>
        <p:spPr>
          <a:xfrm>
            <a:off x="5514938" y="3119337"/>
            <a:ext cx="52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ea typeface="ＭＳ Ｐゴシック"/>
                <a:cs typeface="Arial"/>
              </a:rPr>
              <a:t>60</a:t>
            </a:r>
            <a:endParaRPr lang="en-US" sz="2400" dirty="0">
              <a:latin typeface="Arial"/>
              <a:ea typeface="ＭＳ Ｐゴシック"/>
              <a:cs typeface="Arial"/>
            </a:endParaRPr>
          </a:p>
        </p:txBody>
      </p:sp>
      <p:sp>
        <p:nvSpPr>
          <p:cNvPr id="134" name="テキスト ボックス 133"/>
          <p:cNvSpPr txBox="1"/>
          <p:nvPr/>
        </p:nvSpPr>
        <p:spPr>
          <a:xfrm>
            <a:off x="5514938" y="3787109"/>
            <a:ext cx="52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ea typeface="ＭＳ Ｐゴシック"/>
                <a:cs typeface="Arial"/>
              </a:rPr>
              <a:t>40</a:t>
            </a:r>
            <a:endParaRPr lang="en-US" sz="2400" dirty="0">
              <a:latin typeface="Arial"/>
              <a:ea typeface="ＭＳ Ｐゴシック"/>
              <a:cs typeface="Arial"/>
            </a:endParaRPr>
          </a:p>
        </p:txBody>
      </p:sp>
      <p:sp>
        <p:nvSpPr>
          <p:cNvPr id="135" name="テキスト ボックス 134"/>
          <p:cNvSpPr txBox="1"/>
          <p:nvPr/>
        </p:nvSpPr>
        <p:spPr>
          <a:xfrm>
            <a:off x="5514938" y="4482542"/>
            <a:ext cx="52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ea typeface="ＭＳ Ｐゴシック"/>
                <a:cs typeface="Arial"/>
              </a:rPr>
              <a:t>20</a:t>
            </a:r>
            <a:endParaRPr lang="en-US" sz="2400" dirty="0">
              <a:latin typeface="Arial"/>
              <a:ea typeface="ＭＳ Ｐゴシック"/>
              <a:cs typeface="Arial"/>
            </a:endParaRPr>
          </a:p>
        </p:txBody>
      </p:sp>
      <p:sp>
        <p:nvSpPr>
          <p:cNvPr id="136" name="テキスト ボックス 135"/>
          <p:cNvSpPr txBox="1"/>
          <p:nvPr/>
        </p:nvSpPr>
        <p:spPr>
          <a:xfrm>
            <a:off x="5675408" y="5207902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ea typeface="ＭＳ Ｐゴシック"/>
                <a:cs typeface="Arial"/>
              </a:rPr>
              <a:t>0</a:t>
            </a:r>
            <a:endParaRPr lang="en-US" sz="2400" dirty="0">
              <a:latin typeface="Arial"/>
              <a:ea typeface="ＭＳ Ｐゴシック"/>
              <a:cs typeface="Arial"/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4850301" y="880152"/>
            <a:ext cx="5112848" cy="46166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chemeClr val="bg1"/>
                </a:solidFill>
                <a:latin typeface="Arial"/>
                <a:cs typeface="Arial"/>
              </a:rPr>
              <a:t>Patent Application No. 2016-030267</a:t>
            </a: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832798" y="2971915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4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832798" y="3599735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3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832798" y="4227555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2</a:t>
            </a:r>
            <a:endParaRPr lang="en-US" sz="2000" dirty="0">
              <a:latin typeface="Arial"/>
              <a:cs typeface="Arial"/>
            </a:endParaRPr>
          </a:p>
        </p:txBody>
      </p:sp>
      <p:cxnSp>
        <p:nvCxnSpPr>
          <p:cNvPr id="65" name="直線コネクタ 64"/>
          <p:cNvCxnSpPr/>
          <p:nvPr/>
        </p:nvCxnSpPr>
        <p:spPr>
          <a:xfrm>
            <a:off x="1135980" y="1935506"/>
            <a:ext cx="15187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/>
          <p:cNvCxnSpPr/>
          <p:nvPr/>
        </p:nvCxnSpPr>
        <p:spPr>
          <a:xfrm>
            <a:off x="1119942" y="4447662"/>
            <a:ext cx="15187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/>
          <p:cNvCxnSpPr/>
          <p:nvPr/>
        </p:nvCxnSpPr>
        <p:spPr>
          <a:xfrm>
            <a:off x="1119942" y="5075701"/>
            <a:ext cx="15187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4" t="5155" b="25090"/>
          <a:stretch/>
        </p:blipFill>
        <p:spPr bwMode="auto">
          <a:xfrm>
            <a:off x="5969888" y="1825625"/>
            <a:ext cx="4317113" cy="368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3" name="直線コネクタ 72"/>
          <p:cNvCxnSpPr/>
          <p:nvPr/>
        </p:nvCxnSpPr>
        <p:spPr>
          <a:xfrm flipH="1">
            <a:off x="6072044" y="1923337"/>
            <a:ext cx="1952857" cy="1700686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直線コネクタ 73"/>
          <p:cNvCxnSpPr/>
          <p:nvPr/>
        </p:nvCxnSpPr>
        <p:spPr>
          <a:xfrm>
            <a:off x="6072033" y="4792173"/>
            <a:ext cx="15570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直線コネクタ 74"/>
          <p:cNvCxnSpPr/>
          <p:nvPr/>
        </p:nvCxnSpPr>
        <p:spPr>
          <a:xfrm>
            <a:off x="8890000" y="2086311"/>
            <a:ext cx="0" cy="15568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直線コネクタ 75"/>
          <p:cNvCxnSpPr/>
          <p:nvPr/>
        </p:nvCxnSpPr>
        <p:spPr>
          <a:xfrm flipH="1">
            <a:off x="6227643" y="4036164"/>
            <a:ext cx="97" cy="7594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直線コネクタ 76"/>
          <p:cNvCxnSpPr/>
          <p:nvPr/>
        </p:nvCxnSpPr>
        <p:spPr>
          <a:xfrm>
            <a:off x="6219816" y="4036164"/>
            <a:ext cx="18411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直線コネクタ 77"/>
          <p:cNvCxnSpPr/>
          <p:nvPr/>
        </p:nvCxnSpPr>
        <p:spPr>
          <a:xfrm>
            <a:off x="6527194" y="3594018"/>
            <a:ext cx="31211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直線コネクタ 78"/>
          <p:cNvCxnSpPr/>
          <p:nvPr/>
        </p:nvCxnSpPr>
        <p:spPr>
          <a:xfrm>
            <a:off x="6375892" y="3886547"/>
            <a:ext cx="160639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直線コネクタ 79"/>
          <p:cNvCxnSpPr/>
          <p:nvPr/>
        </p:nvCxnSpPr>
        <p:spPr>
          <a:xfrm flipV="1">
            <a:off x="6832162" y="3119327"/>
            <a:ext cx="336591" cy="443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直線コネクタ 80"/>
          <p:cNvCxnSpPr/>
          <p:nvPr/>
        </p:nvCxnSpPr>
        <p:spPr>
          <a:xfrm>
            <a:off x="7161609" y="2679700"/>
            <a:ext cx="485775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直線コネクタ 81"/>
          <p:cNvCxnSpPr/>
          <p:nvPr/>
        </p:nvCxnSpPr>
        <p:spPr>
          <a:xfrm>
            <a:off x="7633099" y="2374900"/>
            <a:ext cx="950119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直線コネクタ 82"/>
          <p:cNvCxnSpPr/>
          <p:nvPr/>
        </p:nvCxnSpPr>
        <p:spPr>
          <a:xfrm>
            <a:off x="8561333" y="2238818"/>
            <a:ext cx="336219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直線コネクタ 83"/>
          <p:cNvCxnSpPr/>
          <p:nvPr/>
        </p:nvCxnSpPr>
        <p:spPr>
          <a:xfrm>
            <a:off x="8571386" y="2222393"/>
            <a:ext cx="0" cy="15568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直線コネクタ 84"/>
          <p:cNvCxnSpPr/>
          <p:nvPr/>
        </p:nvCxnSpPr>
        <p:spPr>
          <a:xfrm>
            <a:off x="7640241" y="2374900"/>
            <a:ext cx="0" cy="3048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直線コネクタ 85"/>
          <p:cNvCxnSpPr/>
          <p:nvPr/>
        </p:nvCxnSpPr>
        <p:spPr>
          <a:xfrm>
            <a:off x="7168753" y="2679719"/>
            <a:ext cx="0" cy="44597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直線コネクタ 90"/>
          <p:cNvCxnSpPr/>
          <p:nvPr/>
        </p:nvCxnSpPr>
        <p:spPr>
          <a:xfrm>
            <a:off x="6842043" y="3119346"/>
            <a:ext cx="0" cy="47462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直線コネクタ 92"/>
          <p:cNvCxnSpPr/>
          <p:nvPr/>
        </p:nvCxnSpPr>
        <p:spPr>
          <a:xfrm>
            <a:off x="6540103" y="3599741"/>
            <a:ext cx="0" cy="28993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直線コネクタ 94"/>
          <p:cNvCxnSpPr/>
          <p:nvPr/>
        </p:nvCxnSpPr>
        <p:spPr>
          <a:xfrm>
            <a:off x="6387634" y="3879589"/>
            <a:ext cx="0" cy="16353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直線コネクタ 116"/>
          <p:cNvCxnSpPr/>
          <p:nvPr/>
        </p:nvCxnSpPr>
        <p:spPr>
          <a:xfrm>
            <a:off x="8876406" y="2083136"/>
            <a:ext cx="807244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直線コネクタ 119"/>
          <p:cNvCxnSpPr/>
          <p:nvPr/>
        </p:nvCxnSpPr>
        <p:spPr>
          <a:xfrm>
            <a:off x="9676109" y="1927454"/>
            <a:ext cx="0" cy="15568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テキスト ボックス 68"/>
          <p:cNvSpPr txBox="1"/>
          <p:nvPr/>
        </p:nvSpPr>
        <p:spPr>
          <a:xfrm>
            <a:off x="7021657" y="3215035"/>
            <a:ext cx="1571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439863" algn="l"/>
              </a:tabLst>
            </a:pPr>
            <a:r>
              <a:rPr lang="en-US" altLang="ja-JP" sz="2400" dirty="0" smtClean="0">
                <a:latin typeface="Arial"/>
                <a:cs typeface="Arial"/>
              </a:rPr>
              <a:t>Sensitivity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8826221" y="3215035"/>
            <a:ext cx="9717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1439863" algn="l"/>
              </a:tabLst>
            </a:pPr>
            <a:r>
              <a:rPr lang="en-US" altLang="ja-JP" sz="2400" dirty="0" smtClean="0">
                <a:latin typeface="Arial"/>
                <a:cs typeface="Arial"/>
              </a:rPr>
              <a:t>: 78</a:t>
            </a:r>
            <a:r>
              <a:rPr lang="en-US" altLang="ja-JP" sz="2400" dirty="0">
                <a:latin typeface="Arial"/>
                <a:cs typeface="Arial"/>
              </a:rPr>
              <a:t>%</a:t>
            </a:r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7021656" y="3666967"/>
            <a:ext cx="1656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latin typeface="Arial"/>
                <a:cs typeface="Arial"/>
              </a:rPr>
              <a:t>Specificity</a:t>
            </a:r>
            <a:r>
              <a:rPr lang="ja-JP" altLang="en-US" sz="2400" dirty="0" smtClean="0">
                <a:latin typeface="Arial"/>
                <a:cs typeface="Arial"/>
              </a:rPr>
              <a:t> 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97" name="正方形/長方形 96"/>
          <p:cNvSpPr/>
          <p:nvPr/>
        </p:nvSpPr>
        <p:spPr>
          <a:xfrm>
            <a:off x="8826218" y="3666461"/>
            <a:ext cx="9717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1439863" algn="l"/>
              </a:tabLst>
            </a:pPr>
            <a:r>
              <a:rPr lang="en-US" altLang="ja-JP" sz="2400" dirty="0" smtClean="0">
                <a:latin typeface="Arial"/>
                <a:cs typeface="Arial"/>
              </a:rPr>
              <a:t>: 72%</a:t>
            </a:r>
            <a:endParaRPr lang="en-US" altLang="ja-JP" sz="2400" dirty="0">
              <a:latin typeface="Arial"/>
              <a:cs typeface="Arial"/>
            </a:endParaRP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7021641" y="4118908"/>
            <a:ext cx="1622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617663" algn="l"/>
              </a:tabLst>
            </a:pPr>
            <a:r>
              <a:rPr lang="en-US" sz="2400" dirty="0" smtClean="0">
                <a:latin typeface="Arial"/>
                <a:ea typeface="ＭＳ Ｐゴシック"/>
                <a:cs typeface="Arial"/>
              </a:rPr>
              <a:t>ROC</a:t>
            </a:r>
            <a:r>
              <a:rPr lang="en-US" altLang="ja-JP" sz="2400" dirty="0" smtClean="0">
                <a:latin typeface="Arial"/>
                <a:ea typeface="ＭＳ Ｐゴシック"/>
                <a:cs typeface="Arial"/>
              </a:rPr>
              <a:t>-AUC</a:t>
            </a:r>
            <a:endParaRPr lang="en-US" sz="2400" dirty="0">
              <a:latin typeface="Arial"/>
              <a:ea typeface="ＭＳ Ｐゴシック"/>
              <a:cs typeface="Arial"/>
            </a:endParaRPr>
          </a:p>
        </p:txBody>
      </p:sp>
      <p:sp>
        <p:nvSpPr>
          <p:cNvPr id="98" name="正方形/長方形 97"/>
          <p:cNvSpPr/>
          <p:nvPr/>
        </p:nvSpPr>
        <p:spPr>
          <a:xfrm>
            <a:off x="8826203" y="4118908"/>
            <a:ext cx="9541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1439863" algn="l"/>
              </a:tabLst>
            </a:pPr>
            <a:r>
              <a:rPr lang="en-US" altLang="ja-JP" sz="2400" dirty="0" smtClean="0">
                <a:latin typeface="Arial"/>
                <a:cs typeface="Arial"/>
              </a:rPr>
              <a:t>: 0.78</a:t>
            </a:r>
            <a:endParaRPr lang="en-US" altLang="ja-JP" sz="2400" dirty="0">
              <a:latin typeface="Arial"/>
              <a:cs typeface="Arial"/>
            </a:endParaRPr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7021650" y="4604837"/>
            <a:ext cx="1753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cutoff value</a:t>
            </a:r>
            <a:endParaRPr lang="en-US" sz="2400" dirty="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99" name="正方形/長方形 98"/>
          <p:cNvSpPr/>
          <p:nvPr/>
        </p:nvSpPr>
        <p:spPr>
          <a:xfrm>
            <a:off x="8826211" y="4614435"/>
            <a:ext cx="7825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1439863" algn="l"/>
              </a:tabLst>
            </a:pPr>
            <a:r>
              <a:rPr lang="en-US" altLang="ja-JP" sz="2400" dirty="0" smtClean="0">
                <a:latin typeface="Arial"/>
                <a:cs typeface="Arial"/>
              </a:rPr>
              <a:t>: 1.1</a:t>
            </a:r>
            <a:endParaRPr lang="en-US" altLang="ja-JP" sz="2400" dirty="0">
              <a:latin typeface="Arial"/>
              <a:cs typeface="Arial"/>
            </a:endParaRPr>
          </a:p>
        </p:txBody>
      </p:sp>
      <p:graphicFrame>
        <p:nvGraphicFramePr>
          <p:cNvPr id="121" name="グラフ 1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5265838"/>
              </p:ext>
            </p:extLst>
          </p:nvPr>
        </p:nvGraphicFramePr>
        <p:xfrm>
          <a:off x="101733" y="1088455"/>
          <a:ext cx="4837580" cy="4826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8" name="図形グループ 7"/>
          <p:cNvGrpSpPr/>
          <p:nvPr/>
        </p:nvGrpSpPr>
        <p:grpSpPr>
          <a:xfrm>
            <a:off x="2769951" y="4790379"/>
            <a:ext cx="2169362" cy="461665"/>
            <a:chOff x="2769951" y="4790369"/>
            <a:chExt cx="2169362" cy="461665"/>
          </a:xfrm>
        </p:grpSpPr>
        <p:sp>
          <p:nvSpPr>
            <p:cNvPr id="100" name="正方形/長方形 99"/>
            <p:cNvSpPr/>
            <p:nvPr/>
          </p:nvSpPr>
          <p:spPr>
            <a:xfrm>
              <a:off x="2769951" y="4790369"/>
              <a:ext cx="877489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r"/>
              <a:r>
                <a:rPr lang="en-US" altLang="ja-JP" sz="2400" dirty="0" smtClean="0">
                  <a:latin typeface="Arial"/>
                  <a:cs typeface="Arial"/>
                </a:rPr>
                <a:t>1.1</a:t>
              </a:r>
              <a:endParaRPr lang="ja-JP" altLang="en-US" sz="2400" dirty="0">
                <a:latin typeface="Arial"/>
                <a:cs typeface="Arial"/>
              </a:endParaRPr>
            </a:p>
          </p:txBody>
        </p:sp>
        <p:sp>
          <p:nvSpPr>
            <p:cNvPr id="101" name="正方形/長方形 100"/>
            <p:cNvSpPr/>
            <p:nvPr/>
          </p:nvSpPr>
          <p:spPr>
            <a:xfrm>
              <a:off x="4500569" y="4790369"/>
              <a:ext cx="438744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r"/>
              <a:endParaRPr lang="ja-JP" altLang="en-US" sz="2400" dirty="0">
                <a:latin typeface="Arial"/>
                <a:cs typeface="Arial"/>
              </a:endParaRPr>
            </a:p>
          </p:txBody>
        </p:sp>
      </p:grpSp>
      <p:grpSp>
        <p:nvGrpSpPr>
          <p:cNvPr id="9" name="図形グループ 8"/>
          <p:cNvGrpSpPr/>
          <p:nvPr/>
        </p:nvGrpSpPr>
        <p:grpSpPr>
          <a:xfrm>
            <a:off x="782006" y="1072237"/>
            <a:ext cx="355837" cy="4860914"/>
            <a:chOff x="751522" y="1072237"/>
            <a:chExt cx="355833" cy="4860914"/>
          </a:xfrm>
        </p:grpSpPr>
        <p:sp>
          <p:nvSpPr>
            <p:cNvPr id="103" name="正方形/長方形 102"/>
            <p:cNvSpPr/>
            <p:nvPr/>
          </p:nvSpPr>
          <p:spPr>
            <a:xfrm>
              <a:off x="751522" y="1072237"/>
              <a:ext cx="35583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r"/>
              <a:r>
                <a:rPr lang="en-US" altLang="ja-JP" sz="2400" dirty="0" smtClean="0">
                  <a:latin typeface="Arial"/>
                  <a:cs typeface="Arial"/>
                </a:rPr>
                <a:t>7</a:t>
              </a:r>
              <a:endParaRPr lang="ja-JP" altLang="en-US" sz="2400" dirty="0">
                <a:latin typeface="Arial"/>
                <a:cs typeface="Arial"/>
              </a:endParaRPr>
            </a:p>
          </p:txBody>
        </p:sp>
        <p:sp>
          <p:nvSpPr>
            <p:cNvPr id="104" name="正方形/長方形 103"/>
            <p:cNvSpPr/>
            <p:nvPr/>
          </p:nvSpPr>
          <p:spPr>
            <a:xfrm>
              <a:off x="751522" y="1700701"/>
              <a:ext cx="35583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r"/>
              <a:r>
                <a:rPr lang="en-US" altLang="ja-JP" sz="2400" dirty="0" smtClean="0">
                  <a:latin typeface="Arial"/>
                  <a:cs typeface="Arial"/>
                </a:rPr>
                <a:t>6</a:t>
              </a:r>
              <a:endParaRPr lang="ja-JP" altLang="en-US" sz="2400" dirty="0">
                <a:latin typeface="Arial"/>
                <a:cs typeface="Arial"/>
              </a:endParaRPr>
            </a:p>
          </p:txBody>
        </p:sp>
        <p:sp>
          <p:nvSpPr>
            <p:cNvPr id="105" name="正方形/長方形 104"/>
            <p:cNvSpPr/>
            <p:nvPr/>
          </p:nvSpPr>
          <p:spPr>
            <a:xfrm>
              <a:off x="751522" y="2329165"/>
              <a:ext cx="35583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r"/>
              <a:r>
                <a:rPr lang="en-US" altLang="ja-JP" sz="2400" dirty="0" smtClean="0">
                  <a:latin typeface="Arial"/>
                  <a:cs typeface="Arial"/>
                </a:rPr>
                <a:t>5</a:t>
              </a:r>
              <a:endParaRPr lang="ja-JP" altLang="en-US" sz="2400" dirty="0">
                <a:latin typeface="Arial"/>
                <a:cs typeface="Arial"/>
              </a:endParaRPr>
            </a:p>
          </p:txBody>
        </p:sp>
        <p:sp>
          <p:nvSpPr>
            <p:cNvPr id="108" name="正方形/長方形 107"/>
            <p:cNvSpPr/>
            <p:nvPr/>
          </p:nvSpPr>
          <p:spPr>
            <a:xfrm>
              <a:off x="751522" y="2957629"/>
              <a:ext cx="35583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r"/>
              <a:r>
                <a:rPr lang="en-US" altLang="ja-JP" sz="2400" dirty="0" smtClean="0">
                  <a:latin typeface="Arial"/>
                  <a:cs typeface="Arial"/>
                </a:rPr>
                <a:t>4</a:t>
              </a:r>
              <a:endParaRPr lang="ja-JP" altLang="en-US" sz="2400" dirty="0">
                <a:latin typeface="Arial"/>
                <a:cs typeface="Arial"/>
              </a:endParaRPr>
            </a:p>
          </p:txBody>
        </p:sp>
        <p:sp>
          <p:nvSpPr>
            <p:cNvPr id="109" name="正方形/長方形 108"/>
            <p:cNvSpPr/>
            <p:nvPr/>
          </p:nvSpPr>
          <p:spPr>
            <a:xfrm>
              <a:off x="751522" y="3586093"/>
              <a:ext cx="35583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r"/>
              <a:r>
                <a:rPr lang="en-US" altLang="ja-JP" sz="2400" dirty="0" smtClean="0">
                  <a:latin typeface="Arial"/>
                  <a:cs typeface="Arial"/>
                </a:rPr>
                <a:t>3</a:t>
              </a:r>
              <a:endParaRPr lang="ja-JP" altLang="en-US" sz="2400" dirty="0">
                <a:latin typeface="Arial"/>
                <a:cs typeface="Arial"/>
              </a:endParaRPr>
            </a:p>
          </p:txBody>
        </p:sp>
        <p:sp>
          <p:nvSpPr>
            <p:cNvPr id="110" name="正方形/長方形 109"/>
            <p:cNvSpPr/>
            <p:nvPr/>
          </p:nvSpPr>
          <p:spPr>
            <a:xfrm>
              <a:off x="751522" y="4214557"/>
              <a:ext cx="35583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r"/>
              <a:r>
                <a:rPr lang="en-US" altLang="ja-JP" sz="2400" dirty="0" smtClean="0">
                  <a:latin typeface="Arial"/>
                  <a:cs typeface="Arial"/>
                </a:rPr>
                <a:t>2</a:t>
              </a:r>
              <a:endParaRPr lang="ja-JP" altLang="en-US" sz="2400" dirty="0">
                <a:latin typeface="Arial"/>
                <a:cs typeface="Arial"/>
              </a:endParaRPr>
            </a:p>
          </p:txBody>
        </p:sp>
        <p:sp>
          <p:nvSpPr>
            <p:cNvPr id="111" name="正方形/長方形 110"/>
            <p:cNvSpPr/>
            <p:nvPr/>
          </p:nvSpPr>
          <p:spPr>
            <a:xfrm>
              <a:off x="751522" y="4843021"/>
              <a:ext cx="35583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r"/>
              <a:r>
                <a:rPr lang="en-US" altLang="ja-JP" sz="2400" dirty="0" smtClean="0">
                  <a:latin typeface="Arial"/>
                  <a:cs typeface="Arial"/>
                </a:rPr>
                <a:t>1</a:t>
              </a:r>
              <a:endParaRPr lang="ja-JP" altLang="en-US" sz="2400" dirty="0">
                <a:latin typeface="Arial"/>
                <a:cs typeface="Arial"/>
              </a:endParaRPr>
            </a:p>
          </p:txBody>
        </p:sp>
        <p:sp>
          <p:nvSpPr>
            <p:cNvPr id="112" name="正方形/長方形 111"/>
            <p:cNvSpPr/>
            <p:nvPr/>
          </p:nvSpPr>
          <p:spPr>
            <a:xfrm>
              <a:off x="751522" y="5471486"/>
              <a:ext cx="35583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r"/>
              <a:r>
                <a:rPr lang="en-US" altLang="ja-JP" sz="2400" dirty="0" smtClean="0">
                  <a:latin typeface="Arial"/>
                  <a:cs typeface="Arial"/>
                </a:rPr>
                <a:t>0</a:t>
              </a:r>
              <a:endParaRPr lang="ja-JP" altLang="en-US" sz="2400" dirty="0">
                <a:latin typeface="Arial"/>
                <a:cs typeface="Arial"/>
              </a:endParaRPr>
            </a:p>
          </p:txBody>
        </p:sp>
      </p:grpSp>
      <p:sp>
        <p:nvSpPr>
          <p:cNvPr id="113" name="正方形/長方形 112"/>
          <p:cNvSpPr/>
          <p:nvPr/>
        </p:nvSpPr>
        <p:spPr>
          <a:xfrm>
            <a:off x="2730401" y="4195742"/>
            <a:ext cx="10930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altLang="ja-JP" sz="2400" dirty="0" smtClean="0">
                <a:latin typeface="Arial"/>
                <a:cs typeface="Arial"/>
              </a:rPr>
              <a:t>cutoff</a:t>
            </a:r>
          </a:p>
          <a:p>
            <a:pPr algn="ctr">
              <a:lnSpc>
                <a:spcPts val="2380"/>
              </a:lnSpc>
            </a:pPr>
            <a:r>
              <a:rPr lang="en-US" altLang="ja-JP" sz="2400" dirty="0" smtClean="0">
                <a:latin typeface="Arial"/>
                <a:cs typeface="Arial"/>
              </a:rPr>
              <a:t>value</a:t>
            </a:r>
            <a:endParaRPr lang="ja-JP" altLang="en-US" sz="2400" dirty="0">
              <a:latin typeface="Arial"/>
              <a:cs typeface="Arial"/>
            </a:endParaRPr>
          </a:p>
        </p:txBody>
      </p:sp>
      <p:sp>
        <p:nvSpPr>
          <p:cNvPr id="114" name="正方形/長方形 113"/>
          <p:cNvSpPr/>
          <p:nvPr/>
        </p:nvSpPr>
        <p:spPr>
          <a:xfrm>
            <a:off x="9796215" y="6403945"/>
            <a:ext cx="3465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ja-JP" altLang="en-US" sz="2000" spc="-100" dirty="0" smtClean="0">
                <a:solidFill>
                  <a:prstClr val="black"/>
                </a:solidFill>
                <a:latin typeface="Arial"/>
                <a:cs typeface="Arial"/>
              </a:rPr>
              <a:t>８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06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0" y="0"/>
            <a:ext cx="10287000" cy="58477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dirty="0" smtClean="0">
                <a:solidFill>
                  <a:srgbClr val="FFFFFF"/>
                </a:solidFill>
                <a:latin typeface="Arial"/>
                <a:cs typeface="Arial"/>
              </a:rPr>
              <a:t>Protein X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93396" y="2983373"/>
            <a:ext cx="9772294" cy="3190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 smtClean="0">
                <a:solidFill>
                  <a:srgbClr val="0000FF"/>
                </a:solidFill>
                <a:latin typeface="Arial"/>
                <a:cs typeface="Arial"/>
              </a:rPr>
              <a:t>●  </a:t>
            </a:r>
            <a:r>
              <a:rPr kumimoji="1" lang="en-US" altLang="ja-JP" sz="2400" dirty="0" smtClean="0">
                <a:latin typeface="Arial"/>
                <a:cs typeface="Arial"/>
              </a:rPr>
              <a:t>A 352-amino</a:t>
            </a:r>
            <a:r>
              <a:rPr kumimoji="1" lang="ja-JP" altLang="en-US" sz="2400" dirty="0" smtClean="0">
                <a:latin typeface="Arial"/>
                <a:cs typeface="Arial"/>
              </a:rPr>
              <a:t> </a:t>
            </a:r>
            <a:r>
              <a:rPr kumimoji="1" lang="en-US" altLang="ja-JP" sz="2400" dirty="0" smtClean="0">
                <a:latin typeface="Arial"/>
                <a:cs typeface="Arial"/>
              </a:rPr>
              <a:t>acid</a:t>
            </a:r>
            <a:r>
              <a:rPr kumimoji="1" lang="ja-JP" altLang="en-US" sz="2400" dirty="0" smtClean="0">
                <a:latin typeface="Arial"/>
                <a:cs typeface="Arial"/>
              </a:rPr>
              <a:t> </a:t>
            </a:r>
            <a:r>
              <a:rPr kumimoji="1" lang="en-US" altLang="ja-JP" sz="2400" dirty="0" smtClean="0">
                <a:latin typeface="Arial"/>
                <a:cs typeface="Arial"/>
              </a:rPr>
              <a:t>protein</a:t>
            </a:r>
            <a:r>
              <a:rPr kumimoji="1" lang="ja-JP" altLang="en-US" sz="2400" dirty="0" smtClean="0">
                <a:latin typeface="Arial"/>
                <a:cs typeface="Arial"/>
              </a:rPr>
              <a:t> </a:t>
            </a:r>
            <a:r>
              <a:rPr lang="en-US" altLang="ja-JP" sz="2400" dirty="0" smtClean="0">
                <a:latin typeface="Arial"/>
                <a:cs typeface="Arial"/>
              </a:rPr>
              <a:t>secreted </a:t>
            </a:r>
            <a:r>
              <a:rPr lang="en-US" altLang="ja-JP" sz="2400" dirty="0">
                <a:latin typeface="Arial"/>
                <a:cs typeface="Arial"/>
              </a:rPr>
              <a:t>in </a:t>
            </a:r>
            <a:r>
              <a:rPr lang="en-US" altLang="ja-JP" sz="2400" dirty="0" smtClean="0">
                <a:latin typeface="Arial"/>
                <a:cs typeface="Arial"/>
              </a:rPr>
              <a:t>the blood</a:t>
            </a:r>
          </a:p>
          <a:p>
            <a:pPr>
              <a:lnSpc>
                <a:spcPct val="150000"/>
              </a:lnSpc>
            </a:pPr>
            <a:r>
              <a:rPr lang="en-US" altLang="ja-JP" sz="2400" dirty="0" smtClean="0">
                <a:solidFill>
                  <a:srgbClr val="0000FF"/>
                </a:solidFill>
                <a:latin typeface="Arial"/>
                <a:cs typeface="Arial"/>
              </a:rPr>
              <a:t>●  </a:t>
            </a:r>
            <a:r>
              <a:rPr lang="en-US" altLang="ja-JP" sz="2400" dirty="0" err="1" smtClean="0">
                <a:latin typeface="Arial"/>
                <a:cs typeface="Arial"/>
              </a:rPr>
              <a:t>Proteolytically</a:t>
            </a:r>
            <a:r>
              <a:rPr lang="en-US" altLang="ja-JP" sz="2400" dirty="0" smtClean="0">
                <a:latin typeface="Arial"/>
                <a:cs typeface="Arial"/>
              </a:rPr>
              <a:t> processed into three distinctly functioning domains</a:t>
            </a:r>
          </a:p>
          <a:p>
            <a:pPr>
              <a:lnSpc>
                <a:spcPct val="150000"/>
              </a:lnSpc>
            </a:pPr>
            <a:r>
              <a:rPr lang="en-US" altLang="ja-JP" sz="2400" dirty="0" smtClean="0">
                <a:solidFill>
                  <a:srgbClr val="0000FF"/>
                </a:solidFill>
                <a:latin typeface="Arial"/>
                <a:cs typeface="Arial"/>
              </a:rPr>
              <a:t>● </a:t>
            </a:r>
            <a:r>
              <a:rPr lang="en-US" altLang="ja-JP" sz="2400" dirty="0" smtClean="0">
                <a:latin typeface="Arial"/>
                <a:cs typeface="Arial"/>
              </a:rPr>
              <a:t> The urine protein X level increases in prostatic cancer</a:t>
            </a:r>
          </a:p>
          <a:p>
            <a:pPr>
              <a:lnSpc>
                <a:spcPts val="2780"/>
              </a:lnSpc>
            </a:pPr>
            <a:endParaRPr lang="en-US" altLang="ja-JP" sz="2400" dirty="0" smtClean="0">
              <a:latin typeface="Arial"/>
              <a:cs typeface="Arial"/>
            </a:endParaRPr>
          </a:p>
          <a:p>
            <a:pPr>
              <a:lnSpc>
                <a:spcPts val="2780"/>
              </a:lnSpc>
            </a:pPr>
            <a:endParaRPr lang="en-US" altLang="ja-JP" sz="2400" dirty="0" smtClean="0">
              <a:latin typeface="Arial"/>
              <a:cs typeface="Arial"/>
            </a:endParaRPr>
          </a:p>
          <a:p>
            <a:pPr>
              <a:lnSpc>
                <a:spcPts val="2780"/>
              </a:lnSpc>
            </a:pPr>
            <a:r>
              <a:rPr lang="en-US" altLang="ja-JP" sz="2400" dirty="0" smtClean="0">
                <a:latin typeface="Arial"/>
                <a:cs typeface="Arial"/>
              </a:rPr>
              <a:t>      Plasma level of </a:t>
            </a:r>
            <a:r>
              <a:rPr lang="en-US" altLang="ja-JP" sz="2400" dirty="0" err="1" smtClean="0">
                <a:latin typeface="Arial"/>
                <a:cs typeface="Arial"/>
              </a:rPr>
              <a:t>immunoreactive</a:t>
            </a:r>
            <a:r>
              <a:rPr lang="en-US" altLang="ja-JP" sz="2400" dirty="0" smtClean="0">
                <a:latin typeface="Arial"/>
                <a:cs typeface="Arial"/>
              </a:rPr>
              <a:t> </a:t>
            </a:r>
            <a:r>
              <a:rPr lang="en-US" altLang="ja-JP" sz="2400" dirty="0" smtClean="0">
                <a:solidFill>
                  <a:srgbClr val="FF0000"/>
                </a:solidFill>
                <a:latin typeface="Arial"/>
                <a:cs typeface="Arial"/>
              </a:rPr>
              <a:t>Domain C </a:t>
            </a:r>
            <a:r>
              <a:rPr lang="en-US" altLang="ja-JP" sz="2400" dirty="0" smtClean="0">
                <a:latin typeface="Arial"/>
                <a:cs typeface="Arial"/>
              </a:rPr>
              <a:t>increases in ovarian</a:t>
            </a:r>
            <a:r>
              <a:rPr lang="ja-JP" altLang="en-US" sz="2400" dirty="0" smtClean="0">
                <a:latin typeface="Arial"/>
                <a:cs typeface="Arial"/>
              </a:rPr>
              <a:t>    </a:t>
            </a:r>
            <a:r>
              <a:rPr lang="en-US" altLang="ja-JP" sz="2400" dirty="0" smtClean="0">
                <a:latin typeface="Arial"/>
                <a:cs typeface="Arial"/>
              </a:rPr>
              <a:t>	 cancer</a:t>
            </a: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5970288" y="5911027"/>
            <a:ext cx="41232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200" dirty="0" err="1" smtClean="0">
                <a:latin typeface="Arial"/>
                <a:cs typeface="Arial"/>
              </a:rPr>
              <a:t>Matsuzaki</a:t>
            </a:r>
            <a:r>
              <a:rPr kumimoji="1" lang="en-US" altLang="ja-JP" sz="2200" dirty="0" smtClean="0">
                <a:latin typeface="Arial"/>
                <a:cs typeface="Arial"/>
              </a:rPr>
              <a:t> H, </a:t>
            </a:r>
            <a:r>
              <a:rPr kumimoji="1" lang="en-US" altLang="ja-JP" sz="2200" i="1" dirty="0" smtClean="0">
                <a:latin typeface="Arial"/>
                <a:cs typeface="Arial"/>
              </a:rPr>
              <a:t>J </a:t>
            </a:r>
            <a:r>
              <a:rPr kumimoji="1" lang="en-US" altLang="ja-JP" sz="2200" i="1" dirty="0" err="1" smtClean="0">
                <a:latin typeface="Arial"/>
                <a:cs typeface="Arial"/>
              </a:rPr>
              <a:t>Clin</a:t>
            </a:r>
            <a:r>
              <a:rPr kumimoji="1" lang="en-US" altLang="ja-JP" sz="2200" i="1" dirty="0" smtClean="0">
                <a:latin typeface="Arial"/>
                <a:cs typeface="Arial"/>
              </a:rPr>
              <a:t> </a:t>
            </a:r>
            <a:r>
              <a:rPr kumimoji="1" lang="en-US" altLang="ja-JP" sz="2200" i="1" dirty="0" err="1" smtClean="0">
                <a:latin typeface="Arial"/>
                <a:cs typeface="Arial"/>
              </a:rPr>
              <a:t>Oncol</a:t>
            </a:r>
            <a:r>
              <a:rPr kumimoji="1" lang="en-US" altLang="ja-JP" sz="2200" i="1" dirty="0" smtClean="0">
                <a:latin typeface="Arial"/>
                <a:cs typeface="Arial"/>
              </a:rPr>
              <a:t> </a:t>
            </a:r>
            <a:r>
              <a:rPr kumimoji="1" lang="en-US" altLang="ja-JP" sz="2200" dirty="0" smtClean="0">
                <a:latin typeface="Arial"/>
                <a:cs typeface="Arial"/>
              </a:rPr>
              <a:t>2005</a:t>
            </a:r>
            <a:endParaRPr kumimoji="1" lang="ja-JP" altLang="en-US" sz="2200" dirty="0">
              <a:latin typeface="Arial"/>
              <a:cs typeface="Arial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5842991" y="4700319"/>
            <a:ext cx="42482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200" dirty="0" err="1" smtClean="0">
                <a:latin typeface="Arial"/>
                <a:cs typeface="Arial"/>
              </a:rPr>
              <a:t>Devalieva</a:t>
            </a:r>
            <a:r>
              <a:rPr kumimoji="1" lang="en-US" altLang="ja-JP" sz="2200" dirty="0" smtClean="0">
                <a:latin typeface="Arial"/>
                <a:cs typeface="Arial"/>
              </a:rPr>
              <a:t> </a:t>
            </a:r>
            <a:r>
              <a:rPr lang="en-US" altLang="ja-JP" sz="2200" dirty="0">
                <a:latin typeface="Arial"/>
                <a:cs typeface="Arial"/>
              </a:rPr>
              <a:t>K</a:t>
            </a:r>
            <a:r>
              <a:rPr kumimoji="1" lang="en-US" altLang="ja-JP" sz="2200" dirty="0" smtClean="0">
                <a:latin typeface="Arial"/>
                <a:cs typeface="Arial"/>
              </a:rPr>
              <a:t>, </a:t>
            </a:r>
            <a:r>
              <a:rPr lang="en-US" altLang="ja-JP" sz="2200" i="1" dirty="0" smtClean="0">
                <a:latin typeface="Arial"/>
                <a:cs typeface="Arial"/>
              </a:rPr>
              <a:t>Proteome </a:t>
            </a:r>
            <a:r>
              <a:rPr lang="en-US" altLang="ja-JP" sz="2200" i="1" dirty="0" err="1" smtClean="0">
                <a:latin typeface="Arial"/>
                <a:cs typeface="Arial"/>
              </a:rPr>
              <a:t>Sci</a:t>
            </a:r>
            <a:r>
              <a:rPr lang="en-US" altLang="ja-JP" sz="2200" i="1" dirty="0" smtClean="0">
                <a:latin typeface="Arial"/>
                <a:cs typeface="Arial"/>
              </a:rPr>
              <a:t> </a:t>
            </a:r>
            <a:r>
              <a:rPr kumimoji="1" lang="en-US" altLang="ja-JP" sz="2200" dirty="0" smtClean="0">
                <a:latin typeface="Arial"/>
                <a:cs typeface="Arial"/>
              </a:rPr>
              <a:t>2015</a:t>
            </a:r>
            <a:endParaRPr kumimoji="1" lang="ja-JP" altLang="en-US" sz="2200" dirty="0">
              <a:latin typeface="Arial"/>
              <a:cs typeface="Arial"/>
            </a:endParaRPr>
          </a:p>
        </p:txBody>
      </p:sp>
      <p:grpSp>
        <p:nvGrpSpPr>
          <p:cNvPr id="32" name="図形グループ 31"/>
          <p:cNvGrpSpPr/>
          <p:nvPr/>
        </p:nvGrpSpPr>
        <p:grpSpPr>
          <a:xfrm>
            <a:off x="893881" y="821242"/>
            <a:ext cx="8625323" cy="1975710"/>
            <a:chOff x="849500" y="585862"/>
            <a:chExt cx="8625323" cy="1975710"/>
          </a:xfrm>
        </p:grpSpPr>
        <p:cxnSp>
          <p:nvCxnSpPr>
            <p:cNvPr id="33" name="直線コネクタ 32"/>
            <p:cNvCxnSpPr/>
            <p:nvPr/>
          </p:nvCxnSpPr>
          <p:spPr>
            <a:xfrm>
              <a:off x="849500" y="1086158"/>
              <a:ext cx="1822500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>
            <a:xfrm>
              <a:off x="2716709" y="1086158"/>
              <a:ext cx="1863000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テキスト ボックス 34"/>
            <p:cNvSpPr txBox="1"/>
            <p:nvPr/>
          </p:nvSpPr>
          <p:spPr>
            <a:xfrm>
              <a:off x="1040000" y="598562"/>
              <a:ext cx="17438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Arial"/>
                  <a:cs typeface="Arial"/>
                </a:rPr>
                <a:t>Domain A</a:t>
              </a:r>
              <a:endParaRPr lang="en-US" sz="2800" dirty="0">
                <a:latin typeface="Arial"/>
                <a:cs typeface="Arial"/>
              </a:endParaRPr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2831009" y="598562"/>
              <a:ext cx="17636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Arial"/>
                  <a:cs typeface="Arial"/>
                </a:rPr>
                <a:t>Domain B</a:t>
              </a:r>
              <a:endParaRPr lang="en-US" sz="2800" dirty="0">
                <a:latin typeface="Arial"/>
                <a:cs typeface="Arial"/>
              </a:endParaRPr>
            </a:p>
          </p:txBody>
        </p:sp>
        <p:cxnSp>
          <p:nvCxnSpPr>
            <p:cNvPr id="37" name="直線コネクタ 36"/>
            <p:cNvCxnSpPr/>
            <p:nvPr/>
          </p:nvCxnSpPr>
          <p:spPr>
            <a:xfrm>
              <a:off x="4614823" y="1086158"/>
              <a:ext cx="4860000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テキスト ボックス 40"/>
            <p:cNvSpPr txBox="1"/>
            <p:nvPr/>
          </p:nvSpPr>
          <p:spPr>
            <a:xfrm>
              <a:off x="6332208" y="5858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  <a:latin typeface="Arial"/>
                  <a:cs typeface="Arial"/>
                </a:rPr>
                <a:t>Domain C</a:t>
              </a:r>
            </a:p>
          </p:txBody>
        </p:sp>
        <p:cxnSp>
          <p:nvCxnSpPr>
            <p:cNvPr id="42" name="直線コネクタ 41"/>
            <p:cNvCxnSpPr/>
            <p:nvPr/>
          </p:nvCxnSpPr>
          <p:spPr>
            <a:xfrm>
              <a:off x="4912282" y="1407537"/>
              <a:ext cx="810000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コネクタ 42"/>
            <p:cNvCxnSpPr/>
            <p:nvPr/>
          </p:nvCxnSpPr>
          <p:spPr>
            <a:xfrm>
              <a:off x="4912282" y="1686244"/>
              <a:ext cx="648000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テキスト ボックス 43"/>
            <p:cNvSpPr txBox="1"/>
            <p:nvPr/>
          </p:nvSpPr>
          <p:spPr>
            <a:xfrm>
              <a:off x="3576266" y="1176705"/>
              <a:ext cx="11347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pc="-100" dirty="0" smtClean="0">
                  <a:latin typeface="Arial"/>
                  <a:cs typeface="Arial"/>
                </a:rPr>
                <a:t>p12760</a:t>
              </a:r>
              <a:endParaRPr lang="en-US" sz="2400" spc="-100" dirty="0">
                <a:latin typeface="Arial"/>
                <a:cs typeface="Arial"/>
              </a:endParaRPr>
            </a:p>
          </p:txBody>
        </p:sp>
        <p:sp>
          <p:nvSpPr>
            <p:cNvPr id="45" name="テキスト ボックス 44"/>
            <p:cNvSpPr txBox="1"/>
            <p:nvPr/>
          </p:nvSpPr>
          <p:spPr>
            <a:xfrm>
              <a:off x="3576266" y="1478466"/>
              <a:ext cx="9763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pc="-100" dirty="0" smtClean="0">
                  <a:latin typeface="Arial"/>
                  <a:cs typeface="Arial"/>
                </a:rPr>
                <a:t>p1004</a:t>
              </a:r>
              <a:endParaRPr lang="en-US" sz="2400" spc="-100" dirty="0">
                <a:latin typeface="Arial"/>
                <a:cs typeface="Arial"/>
              </a:endParaRPr>
            </a:p>
          </p:txBody>
        </p:sp>
        <p:cxnSp>
          <p:nvCxnSpPr>
            <p:cNvPr id="46" name="直線コネクタ 45"/>
            <p:cNvCxnSpPr/>
            <p:nvPr/>
          </p:nvCxnSpPr>
          <p:spPr>
            <a:xfrm>
              <a:off x="6759229" y="1697502"/>
              <a:ext cx="486000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テキスト ボックス 46"/>
            <p:cNvSpPr txBox="1"/>
            <p:nvPr/>
          </p:nvSpPr>
          <p:spPr>
            <a:xfrm>
              <a:off x="5781109" y="1449859"/>
              <a:ext cx="8180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pc="-100" dirty="0" smtClean="0">
                  <a:latin typeface="Arial"/>
                  <a:cs typeface="Arial"/>
                </a:rPr>
                <a:t>p571</a:t>
              </a:r>
              <a:endParaRPr lang="en-US" sz="2400" spc="-100" dirty="0">
                <a:latin typeface="Arial"/>
                <a:cs typeface="Arial"/>
              </a:endParaRPr>
            </a:p>
          </p:txBody>
        </p:sp>
        <p:cxnSp>
          <p:nvCxnSpPr>
            <p:cNvPr id="48" name="直線コネクタ 47"/>
            <p:cNvCxnSpPr/>
            <p:nvPr/>
          </p:nvCxnSpPr>
          <p:spPr>
            <a:xfrm>
              <a:off x="8504359" y="1407537"/>
              <a:ext cx="648000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コネクタ 48"/>
            <p:cNvCxnSpPr/>
            <p:nvPr/>
          </p:nvCxnSpPr>
          <p:spPr>
            <a:xfrm>
              <a:off x="8504359" y="1693200"/>
              <a:ext cx="486000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コネクタ 49"/>
            <p:cNvCxnSpPr/>
            <p:nvPr/>
          </p:nvCxnSpPr>
          <p:spPr>
            <a:xfrm>
              <a:off x="8504359" y="1963446"/>
              <a:ext cx="324000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テキスト ボックス 50"/>
            <p:cNvSpPr txBox="1"/>
            <p:nvPr/>
          </p:nvSpPr>
          <p:spPr>
            <a:xfrm>
              <a:off x="7450885" y="1176705"/>
              <a:ext cx="9763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pc="-100" dirty="0" smtClean="0">
                  <a:latin typeface="Arial"/>
                  <a:cs typeface="Arial"/>
                </a:rPr>
                <a:t>p1001</a:t>
              </a:r>
              <a:endParaRPr lang="en-US" sz="2400" spc="-100" dirty="0">
                <a:latin typeface="Arial"/>
                <a:cs typeface="Arial"/>
              </a:endParaRPr>
            </a:p>
          </p:txBody>
        </p:sp>
        <p:sp>
          <p:nvSpPr>
            <p:cNvPr id="52" name="テキスト ボックス 51"/>
            <p:cNvSpPr txBox="1"/>
            <p:nvPr/>
          </p:nvSpPr>
          <p:spPr>
            <a:xfrm>
              <a:off x="7450885" y="1494262"/>
              <a:ext cx="8180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pc="-100" dirty="0" smtClean="0">
                  <a:latin typeface="Arial"/>
                  <a:cs typeface="Arial"/>
                </a:rPr>
                <a:t>p191</a:t>
              </a:r>
              <a:endParaRPr lang="en-US" sz="2400" spc="-100" dirty="0">
                <a:latin typeface="Arial"/>
                <a:cs typeface="Arial"/>
              </a:endParaRPr>
            </a:p>
          </p:txBody>
        </p:sp>
        <p:sp>
          <p:nvSpPr>
            <p:cNvPr id="53" name="テキスト ボックス 52"/>
            <p:cNvSpPr txBox="1"/>
            <p:nvPr/>
          </p:nvSpPr>
          <p:spPr>
            <a:xfrm>
              <a:off x="7450885" y="1797085"/>
              <a:ext cx="8180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pc="-100" dirty="0" smtClean="0">
                  <a:latin typeface="Arial"/>
                  <a:cs typeface="Arial"/>
                </a:rPr>
                <a:t>p166</a:t>
              </a:r>
              <a:endParaRPr lang="en-US" sz="2400" spc="-100" dirty="0">
                <a:latin typeface="Arial"/>
                <a:cs typeface="Arial"/>
              </a:endParaRPr>
            </a:p>
          </p:txBody>
        </p:sp>
        <p:cxnSp>
          <p:nvCxnSpPr>
            <p:cNvPr id="54" name="直線コネクタ 53"/>
            <p:cNvCxnSpPr/>
            <p:nvPr/>
          </p:nvCxnSpPr>
          <p:spPr>
            <a:xfrm>
              <a:off x="8504359" y="2324811"/>
              <a:ext cx="243000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テキスト ボックス 54"/>
            <p:cNvSpPr txBox="1"/>
            <p:nvPr/>
          </p:nvSpPr>
          <p:spPr>
            <a:xfrm>
              <a:off x="7450885" y="2099907"/>
              <a:ext cx="8180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pc="-100" dirty="0" smtClean="0">
                  <a:latin typeface="Arial"/>
                  <a:cs typeface="Arial"/>
                </a:rPr>
                <a:t>p987</a:t>
              </a:r>
              <a:endParaRPr lang="en-US" sz="2400" spc="-100" dirty="0">
                <a:latin typeface="Arial"/>
                <a:cs typeface="Arial"/>
              </a:endParaRPr>
            </a:p>
          </p:txBody>
        </p:sp>
        <p:cxnSp>
          <p:nvCxnSpPr>
            <p:cNvPr id="56" name="直線コネクタ 55"/>
            <p:cNvCxnSpPr/>
            <p:nvPr/>
          </p:nvCxnSpPr>
          <p:spPr>
            <a:xfrm>
              <a:off x="6759598" y="1407537"/>
              <a:ext cx="691287" cy="1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テキスト ボックス 56"/>
            <p:cNvSpPr txBox="1"/>
            <p:nvPr/>
          </p:nvSpPr>
          <p:spPr>
            <a:xfrm>
              <a:off x="5781478" y="1176705"/>
              <a:ext cx="9763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pc="-100" dirty="0" smtClean="0">
                  <a:latin typeface="Arial"/>
                  <a:cs typeface="Arial"/>
                </a:rPr>
                <a:t>p</a:t>
              </a:r>
              <a:r>
                <a:rPr lang="en-US" altLang="ja-JP" sz="2400" spc="-100" dirty="0" smtClean="0">
                  <a:latin typeface="Arial"/>
                  <a:cs typeface="Arial"/>
                </a:rPr>
                <a:t>4252</a:t>
              </a:r>
              <a:endParaRPr lang="en-US" sz="2400" spc="-100" dirty="0">
                <a:latin typeface="Arial"/>
                <a:cs typeface="Arial"/>
              </a:endParaRPr>
            </a:p>
          </p:txBody>
        </p:sp>
      </p:grpSp>
      <p:sp>
        <p:nvSpPr>
          <p:cNvPr id="81" name="正方形/長方形 80"/>
          <p:cNvSpPr/>
          <p:nvPr/>
        </p:nvSpPr>
        <p:spPr>
          <a:xfrm>
            <a:off x="5489727" y="1596721"/>
            <a:ext cx="3786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latin typeface="Arial"/>
                <a:cs typeface="Arial"/>
              </a:rPr>
              <a:t>I</a:t>
            </a:r>
            <a:r>
              <a:rPr lang="en-US" altLang="ja-JP" sz="1600" dirty="0" smtClean="0">
                <a:latin typeface="Arial"/>
                <a:cs typeface="Arial"/>
              </a:rPr>
              <a:t>P</a:t>
            </a:r>
            <a:endParaRPr lang="ja-JP" altLang="en-US" sz="1600" dirty="0"/>
          </a:p>
        </p:txBody>
      </p:sp>
      <p:sp>
        <p:nvSpPr>
          <p:cNvPr id="82" name="正方形/長方形 81"/>
          <p:cNvSpPr/>
          <p:nvPr/>
        </p:nvSpPr>
        <p:spPr>
          <a:xfrm>
            <a:off x="5252577" y="1894996"/>
            <a:ext cx="4571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smtClean="0">
                <a:latin typeface="Arial"/>
                <a:cs typeface="Arial"/>
              </a:rPr>
              <a:t>EP</a:t>
            </a:r>
            <a:endParaRPr lang="ja-JP" altLang="en-US" sz="1600" dirty="0"/>
          </a:p>
        </p:txBody>
      </p:sp>
      <p:sp>
        <p:nvSpPr>
          <p:cNvPr id="83" name="正方形/長方形 82"/>
          <p:cNvSpPr/>
          <p:nvPr/>
        </p:nvSpPr>
        <p:spPr>
          <a:xfrm>
            <a:off x="6888436" y="1899478"/>
            <a:ext cx="5052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smtClean="0">
                <a:latin typeface="Arial"/>
                <a:cs typeface="Arial"/>
              </a:rPr>
              <a:t>GG</a:t>
            </a:r>
            <a:endParaRPr lang="ja-JP" altLang="en-US" sz="1600" dirty="0"/>
          </a:p>
        </p:txBody>
      </p:sp>
      <p:sp>
        <p:nvSpPr>
          <p:cNvPr id="84" name="正方形/長方形 83"/>
          <p:cNvSpPr/>
          <p:nvPr/>
        </p:nvSpPr>
        <p:spPr>
          <a:xfrm>
            <a:off x="8600794" y="2550639"/>
            <a:ext cx="5052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smtClean="0">
                <a:latin typeface="Arial"/>
                <a:cs typeface="Arial"/>
              </a:rPr>
              <a:t>DG</a:t>
            </a:r>
            <a:endParaRPr lang="ja-JP" altLang="en-US" sz="1600" dirty="0"/>
          </a:p>
        </p:txBody>
      </p:sp>
      <p:sp>
        <p:nvSpPr>
          <p:cNvPr id="85" name="正方形/長方形 84"/>
          <p:cNvSpPr/>
          <p:nvPr/>
        </p:nvSpPr>
        <p:spPr>
          <a:xfrm>
            <a:off x="8600794" y="2183079"/>
            <a:ext cx="4924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smtClean="0">
                <a:latin typeface="Arial"/>
                <a:cs typeface="Arial"/>
              </a:rPr>
              <a:t>GD</a:t>
            </a:r>
            <a:endParaRPr lang="ja-JP" altLang="en-US" sz="1600" dirty="0"/>
          </a:p>
        </p:txBody>
      </p:sp>
      <p:sp>
        <p:nvSpPr>
          <p:cNvPr id="86" name="正方形/長方形 85"/>
          <p:cNvSpPr/>
          <p:nvPr/>
        </p:nvSpPr>
        <p:spPr>
          <a:xfrm>
            <a:off x="8776681" y="1894018"/>
            <a:ext cx="4683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smtClean="0">
                <a:latin typeface="Arial"/>
                <a:cs typeface="Arial"/>
              </a:rPr>
              <a:t>DE</a:t>
            </a:r>
            <a:endParaRPr lang="ja-JP" altLang="en-US" sz="1600" dirty="0"/>
          </a:p>
        </p:txBody>
      </p:sp>
      <p:sp>
        <p:nvSpPr>
          <p:cNvPr id="87" name="正方形/長方形 86"/>
          <p:cNvSpPr/>
          <p:nvPr/>
        </p:nvSpPr>
        <p:spPr>
          <a:xfrm>
            <a:off x="8888694" y="1605516"/>
            <a:ext cx="4347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smtClean="0">
                <a:latin typeface="Arial"/>
                <a:cs typeface="Arial"/>
              </a:rPr>
              <a:t>EL</a:t>
            </a:r>
            <a:endParaRPr lang="ja-JP" altLang="en-US" sz="1600" dirty="0"/>
          </a:p>
        </p:txBody>
      </p:sp>
      <p:sp>
        <p:nvSpPr>
          <p:cNvPr id="40" name="正方形/長方形 39"/>
          <p:cNvSpPr/>
          <p:nvPr/>
        </p:nvSpPr>
        <p:spPr>
          <a:xfrm>
            <a:off x="9746963" y="6403945"/>
            <a:ext cx="3465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ja-JP" altLang="en-US" sz="2000" spc="-100" dirty="0" smtClean="0">
                <a:solidFill>
                  <a:prstClr val="black"/>
                </a:solidFill>
                <a:latin typeface="Arial"/>
                <a:cs typeface="Arial"/>
              </a:rPr>
              <a:t>９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85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6517</TotalTime>
  <Words>2104</Words>
  <Application>Microsoft Office PowerPoint</Application>
  <PresentationFormat>35mm スライド</PresentationFormat>
  <Paragraphs>899</Paragraphs>
  <Slides>28</Slides>
  <Notes>14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28</vt:i4>
      </vt:variant>
    </vt:vector>
  </HeadingPairs>
  <TitlesOfParts>
    <vt:vector size="34" baseType="lpstr">
      <vt:lpstr>ArialMT</vt:lpstr>
      <vt:lpstr>ＭＳ Ｐゴシック</vt:lpstr>
      <vt:lpstr>Arial</vt:lpstr>
      <vt:lpstr>Calibri</vt:lpstr>
      <vt:lpstr>Wingdings</vt:lpstr>
      <vt:lpstr>ホワイト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Manager/>
  <Company>宮崎大学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subject/>
  <dc:creator>柳 重久</dc:creator>
  <cp:keywords/>
  <dc:description/>
  <cp:lastModifiedBy>nakazato</cp:lastModifiedBy>
  <cp:revision>948</cp:revision>
  <cp:lastPrinted>2017-03-04T03:00:37Z</cp:lastPrinted>
  <dcterms:created xsi:type="dcterms:W3CDTF">2016-02-25T22:04:21Z</dcterms:created>
  <dcterms:modified xsi:type="dcterms:W3CDTF">2017-03-06T17:20:13Z</dcterms:modified>
  <cp:category/>
</cp:coreProperties>
</file>