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606" r:id="rId2"/>
    <p:sldId id="577" r:id="rId3"/>
    <p:sldId id="618" r:id="rId4"/>
    <p:sldId id="568" r:id="rId5"/>
    <p:sldId id="630" r:id="rId6"/>
    <p:sldId id="468" r:id="rId7"/>
    <p:sldId id="586" r:id="rId8"/>
    <p:sldId id="629" r:id="rId9"/>
    <p:sldId id="621" r:id="rId10"/>
    <p:sldId id="622" r:id="rId11"/>
    <p:sldId id="624" r:id="rId12"/>
    <p:sldId id="636" r:id="rId13"/>
    <p:sldId id="609" r:id="rId14"/>
    <p:sldId id="608" r:id="rId15"/>
    <p:sldId id="610" r:id="rId16"/>
    <p:sldId id="637" r:id="rId17"/>
    <p:sldId id="635" r:id="rId18"/>
    <p:sldId id="638" r:id="rId19"/>
    <p:sldId id="617" r:id="rId20"/>
    <p:sldId id="619" r:id="rId21"/>
    <p:sldId id="634" r:id="rId22"/>
  </p:sldIdLst>
  <p:sldSz cx="9144000" cy="6858000" type="screen4x3"/>
  <p:notesSz cx="6735763" cy="98663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FFFF"/>
    <a:srgbClr val="000000"/>
    <a:srgbClr val="CC0066"/>
    <a:srgbClr val="FF9900"/>
    <a:srgbClr val="FFFF99"/>
    <a:srgbClr val="000066"/>
    <a:srgbClr val="CC3300"/>
    <a:srgbClr val="F2F2F2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89" autoAdjust="0"/>
    <p:restoredTop sz="94645" autoAdjust="0"/>
  </p:normalViewPr>
  <p:slideViewPr>
    <p:cSldViewPr snapToGrid="0">
      <p:cViewPr varScale="1">
        <p:scale>
          <a:sx n="73" d="100"/>
          <a:sy n="73" d="100"/>
        </p:scale>
        <p:origin x="1152" y="3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189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19413" cy="493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1"/>
            <a:ext cx="2919412" cy="493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217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371174"/>
            <a:ext cx="2919413" cy="493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3" tIns="45697" rIns="91393" bIns="4569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217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71174"/>
            <a:ext cx="2919412" cy="493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3" tIns="45697" rIns="91393" bIns="4569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1747546-4742-49CB-BF12-4A68F97DAB5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11371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19413" cy="493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1"/>
            <a:ext cx="2919412" cy="493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2" y="4686380"/>
            <a:ext cx="5389563" cy="444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371174"/>
            <a:ext cx="2919413" cy="493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3" tIns="45697" rIns="91393" bIns="4569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1174"/>
            <a:ext cx="2919412" cy="493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3" tIns="45697" rIns="91393" bIns="4569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F8F9163-37AA-4E4E-BD1C-D406813A1FE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398930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ノート プレースホルダー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 dirty="0" smtClean="0">
                <a:latin typeface="Arial" panose="020B0604020202020204" pitchFamily="34" charset="0"/>
              </a:rPr>
              <a:t>The advent of low-dose computed tomography promises to contribute to the early detection of lung cancer.</a:t>
            </a:r>
            <a:endParaRPr lang="ja-JP" altLang="ja-JP" dirty="0" smtClean="0">
              <a:latin typeface="Arial" panose="020B0604020202020204" pitchFamily="34" charset="0"/>
            </a:endParaRPr>
          </a:p>
          <a:p>
            <a:r>
              <a:rPr lang="en-US" altLang="ja-JP" dirty="0" smtClean="0">
                <a:latin typeface="Arial" panose="020B0604020202020204" pitchFamily="34" charset="0"/>
              </a:rPr>
              <a:t>A total of 51.8% of the lung cancer cases identified in the National Lung Screening Trial were stage IA.</a:t>
            </a:r>
            <a:endParaRPr lang="ja-JP" altLang="ja-JP" dirty="0" smtClean="0">
              <a:latin typeface="Arial" panose="020B0604020202020204" pitchFamily="34" charset="0"/>
            </a:endParaRPr>
          </a:p>
        </p:txBody>
      </p:sp>
      <p:sp>
        <p:nvSpPr>
          <p:cNvPr id="74756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9115"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1pPr>
            <a:lvl2pPr marL="681316" indent="-262045" defTabSz="869115"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2pPr>
            <a:lvl3pPr marL="1048178" indent="-209635" defTabSz="869115"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3pPr>
            <a:lvl4pPr marL="1467450" indent="-209635" defTabSz="869115"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4pPr>
            <a:lvl5pPr marL="1886721" indent="-209635" defTabSz="869115"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5pPr>
            <a:lvl6pPr marL="2305992" indent="-209635" defTabSz="869115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6pPr>
            <a:lvl7pPr marL="2725264" indent="-209635" defTabSz="869115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7pPr>
            <a:lvl8pPr marL="3144535" indent="-209635" defTabSz="869115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8pPr>
            <a:lvl9pPr marL="3563807" indent="-209635" defTabSz="869115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9pPr>
          </a:lstStyle>
          <a:p>
            <a:fld id="{F01A20AF-7207-4463-A553-FA6F9F3C92E4}" type="slidenum">
              <a:rPr lang="en-US" altLang="ja-JP" sz="1100" b="0">
                <a:ea typeface="ＭＳ Ｐゴシック" panose="020B0600070205080204" pitchFamily="50" charset="-128"/>
              </a:rPr>
              <a:pPr/>
              <a:t>2</a:t>
            </a:fld>
            <a:endParaRPr lang="en-US" altLang="ja-JP" sz="1100" b="0"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465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ノート プレースホルダー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 dirty="0" smtClean="0">
                <a:latin typeface="Arial" panose="020B0604020202020204" pitchFamily="34" charset="0"/>
              </a:rPr>
              <a:t>Early detection, however, does not necessarily mean the disease can be cured.</a:t>
            </a:r>
            <a:endParaRPr lang="ja-JP" altLang="ja-JP" dirty="0" smtClean="0">
              <a:latin typeface="Arial" panose="020B0604020202020204" pitchFamily="34" charset="0"/>
            </a:endParaRPr>
          </a:p>
          <a:p>
            <a:r>
              <a:rPr lang="en-US" altLang="ja-JP" dirty="0" smtClean="0">
                <a:latin typeface="Arial" panose="020B0604020202020204" pitchFamily="34" charset="0"/>
              </a:rPr>
              <a:t>Here are data from a large-scale registry study in Japan. As you can see, the five-year survival for stage IA non-small cell lung cancer patients is just below 80%.</a:t>
            </a:r>
            <a:endParaRPr lang="ja-JP" altLang="ja-JP" dirty="0" smtClean="0">
              <a:latin typeface="Arial" panose="020B0604020202020204" pitchFamily="34" charset="0"/>
            </a:endParaRPr>
          </a:p>
        </p:txBody>
      </p:sp>
      <p:sp>
        <p:nvSpPr>
          <p:cNvPr id="75780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9115"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1pPr>
            <a:lvl2pPr marL="681316" indent="-262045" defTabSz="869115"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2pPr>
            <a:lvl3pPr marL="1048178" indent="-209635" defTabSz="869115"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3pPr>
            <a:lvl4pPr marL="1467450" indent="-209635" defTabSz="869115"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4pPr>
            <a:lvl5pPr marL="1886721" indent="-209635" defTabSz="869115"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5pPr>
            <a:lvl6pPr marL="2305992" indent="-209635" defTabSz="869115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6pPr>
            <a:lvl7pPr marL="2725264" indent="-209635" defTabSz="869115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7pPr>
            <a:lvl8pPr marL="3144535" indent="-209635" defTabSz="869115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8pPr>
            <a:lvl9pPr marL="3563807" indent="-209635" defTabSz="869115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9pPr>
          </a:lstStyle>
          <a:p>
            <a:fld id="{A3A3870B-3128-4353-9F38-AE0A06603E22}" type="slidenum">
              <a:rPr lang="en-US" altLang="ja-JP" sz="1100" b="0">
                <a:ea typeface="ＭＳ Ｐゴシック" panose="020B0600070205080204" pitchFamily="50" charset="-128"/>
              </a:rPr>
              <a:pPr/>
              <a:t>4</a:t>
            </a:fld>
            <a:endParaRPr lang="en-US" altLang="ja-JP" sz="1100" b="0"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8794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D12CD9-3663-4970-AFF9-7EEF827B55FB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22701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 b="1" i="1" smtClean="0">
                <a:latin typeface="Arial" panose="020B0604020202020204" pitchFamily="34" charset="0"/>
              </a:rPr>
              <a:t>In vivo</a:t>
            </a:r>
            <a:r>
              <a:rPr lang="en-US" altLang="ja-JP" b="1" smtClean="0">
                <a:latin typeface="Arial" panose="020B0604020202020204" pitchFamily="34" charset="0"/>
              </a:rPr>
              <a:t> bioluminescence</a:t>
            </a:r>
            <a:r>
              <a:rPr lang="en-US" altLang="ja-JP" b="1" i="1" smtClean="0">
                <a:latin typeface="Arial" panose="020B0604020202020204" pitchFamily="34" charset="0"/>
              </a:rPr>
              <a:t> </a:t>
            </a:r>
            <a:r>
              <a:rPr lang="en-US" altLang="ja-JP" b="1" smtClean="0">
                <a:latin typeface="Arial" panose="020B0604020202020204" pitchFamily="34" charset="0"/>
              </a:rPr>
              <a:t>imaging revealed that A549-luc-C8 cells formed marked metastases in the lungs and other organs following injection into the tail veins of immunodeficient mice,</a:t>
            </a:r>
            <a:endParaRPr lang="ja-JP" altLang="en-US" b="1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138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50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50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ja-JP" b="1" smtClean="0"/>
              <a:t>Its degree of discrimination exceeded that of the current standard TNM staging.</a:t>
            </a:r>
            <a:endParaRPr lang="ja-JP" altLang="en-US" b="1" smtClean="0"/>
          </a:p>
        </p:txBody>
      </p:sp>
    </p:spTree>
    <p:extLst>
      <p:ext uri="{BB962C8B-B14F-4D97-AF65-F5344CB8AC3E}">
        <p14:creationId xmlns:p14="http://schemas.microsoft.com/office/powerpoint/2010/main" val="1556493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ja-JP" b="1" smtClean="0"/>
              <a:t>The hazard ratio for death in FISH-positive cases was </a:t>
            </a:r>
            <a:r>
              <a:rPr lang="ja-JP" altLang="en-US" b="1" smtClean="0"/>
              <a:t>●</a:t>
            </a:r>
            <a:r>
              <a:rPr lang="en-US" altLang="ja-JP" b="1" smtClean="0"/>
              <a:t> 6.78 and </a:t>
            </a:r>
            <a:r>
              <a:rPr lang="ja-JP" altLang="en-US" b="1" smtClean="0"/>
              <a:t>●</a:t>
            </a:r>
            <a:r>
              <a:rPr lang="en-US" altLang="ja-JP" b="1" smtClean="0"/>
              <a:t> clearly exceeded that of TNM staging.</a:t>
            </a:r>
            <a:endParaRPr lang="ja-JP" altLang="en-US" b="1" smtClean="0"/>
          </a:p>
        </p:txBody>
      </p:sp>
    </p:spTree>
    <p:extLst>
      <p:ext uri="{BB962C8B-B14F-4D97-AF65-F5344CB8AC3E}">
        <p14:creationId xmlns:p14="http://schemas.microsoft.com/office/powerpoint/2010/main" val="4104260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3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32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ja-JP" b="1" smtClean="0"/>
              <a:t>The prognostic significance of </a:t>
            </a:r>
            <a:r>
              <a:rPr lang="en-US" altLang="ja-JP" b="1" i="1" smtClean="0"/>
              <a:t>ACTN</a:t>
            </a:r>
            <a:r>
              <a:rPr lang="en-US" altLang="ja-JP" b="1" smtClean="0"/>
              <a:t> gene amplification was further validated in 3 independent cohorts, totaling 1744 patients.</a:t>
            </a:r>
            <a:endParaRPr lang="ja-JP" altLang="en-US" b="1" smtClean="0"/>
          </a:p>
        </p:txBody>
      </p:sp>
    </p:spTree>
    <p:extLst>
      <p:ext uri="{BB962C8B-B14F-4D97-AF65-F5344CB8AC3E}">
        <p14:creationId xmlns:p14="http://schemas.microsoft.com/office/powerpoint/2010/main" val="2981174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F9163-37AA-4E4E-BD1C-D406813A1FE0}" type="slidenum">
              <a:rPr lang="en-US" altLang="ja-JP" smtClean="0"/>
              <a:pPr/>
              <a:t>21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16871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山田哲司資料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C365C1-A761-434B-9603-F3C81CB56CED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山田哲司資料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8C8051-6474-4525-AC09-2B15D3F129ED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山田哲司資料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C95A6C-FDC7-4DA8-8FFD-B210CB86D795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山田哲司資料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B1B3B-388A-4CFE-ADBF-57B969F2020B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山田哲司資料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6C077-CCA4-4835-9667-8B26B9AD1B10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山田哲司資料</a:t>
            </a: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1F7304-0AD8-464E-B1BD-5C3C543C0555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山田哲司資料</a:t>
            </a: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E58AC-0C8F-4741-9530-EE8469B8A778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山田哲司資料</a:t>
            </a: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B293B-FC6E-4315-9758-96CBC1397CCF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山田哲司資料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9A988A-70D0-4B04-AA7C-64969439D2FE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山田哲司資料</a:t>
            </a: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5473CD-EED9-43D3-BE44-337A4EAFBA3D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山田哲司資料</a:t>
            </a: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8E8189-53B5-4092-AF30-C1688D5DC9A9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altLang="ja-JP"/>
              <a:t>山田哲司資料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F2E9F3B-E8A9-4D12-B6DC-553C1159951A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54.png"/><Relationship Id="rId7" Type="http://schemas.openxmlformats.org/officeDocument/2006/relationships/image" Target="../media/image58.emf"/><Relationship Id="rId12" Type="http://schemas.openxmlformats.org/officeDocument/2006/relationships/image" Target="../media/image63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11" Type="http://schemas.openxmlformats.org/officeDocument/2006/relationships/image" Target="../media/image62.emf"/><Relationship Id="rId5" Type="http://schemas.openxmlformats.org/officeDocument/2006/relationships/image" Target="../media/image56.png"/><Relationship Id="rId10" Type="http://schemas.openxmlformats.org/officeDocument/2006/relationships/image" Target="../media/image61.emf"/><Relationship Id="rId4" Type="http://schemas.openxmlformats.org/officeDocument/2006/relationships/image" Target="../media/image55.jpg"/><Relationship Id="rId9" Type="http://schemas.openxmlformats.org/officeDocument/2006/relationships/image" Target="../media/image6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image" Target="../media/image70.emf"/><Relationship Id="rId7" Type="http://schemas.openxmlformats.org/officeDocument/2006/relationships/image" Target="../media/image74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image" Target="../media/image82.emf"/><Relationship Id="rId7" Type="http://schemas.openxmlformats.org/officeDocument/2006/relationships/image" Target="../media/image86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emf"/><Relationship Id="rId11" Type="http://schemas.openxmlformats.org/officeDocument/2006/relationships/image" Target="../media/image90.emf"/><Relationship Id="rId5" Type="http://schemas.openxmlformats.org/officeDocument/2006/relationships/image" Target="../media/image84.emf"/><Relationship Id="rId10" Type="http://schemas.openxmlformats.org/officeDocument/2006/relationships/image" Target="../media/image89.emf"/><Relationship Id="rId4" Type="http://schemas.openxmlformats.org/officeDocument/2006/relationships/image" Target="../media/image83.emf"/><Relationship Id="rId9" Type="http://schemas.openxmlformats.org/officeDocument/2006/relationships/image" Target="../media/image88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80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6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wmf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wmf"/><Relationship Id="rId5" Type="http://schemas.openxmlformats.org/officeDocument/2006/relationships/image" Target="../media/image24.wmf"/><Relationship Id="rId15" Type="http://schemas.openxmlformats.org/officeDocument/2006/relationships/image" Target="../media/image34.wmf"/><Relationship Id="rId10" Type="http://schemas.openxmlformats.org/officeDocument/2006/relationships/image" Target="../media/image29.wmf"/><Relationship Id="rId4" Type="http://schemas.openxmlformats.org/officeDocument/2006/relationships/image" Target="../media/image23.wmf"/><Relationship Id="rId9" Type="http://schemas.openxmlformats.org/officeDocument/2006/relationships/image" Target="../media/image28.wmf"/><Relationship Id="rId14" Type="http://schemas.openxmlformats.org/officeDocument/2006/relationships/image" Target="../media/image33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8.jpe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6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8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777813" y="940701"/>
            <a:ext cx="8108800" cy="1220847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ja-JP" sz="4000" b="1" u="sng" dirty="0" smtClean="0">
                <a:solidFill>
                  <a:srgbClr val="FFC000"/>
                </a:solidFill>
                <a:latin typeface="Arial" panose="020B0604020202020204" pitchFamily="34" charset="0"/>
              </a:rPr>
              <a:t>Early Detection of Lung Cancer</a:t>
            </a:r>
          </a:p>
          <a:p>
            <a:pPr algn="ctr">
              <a:lnSpc>
                <a:spcPts val="4000"/>
              </a:lnSpc>
            </a:pPr>
            <a:r>
              <a:rPr lang="en-US" altLang="ja-JP" sz="4000" dirty="0" smtClean="0">
                <a:solidFill>
                  <a:schemeClr val="bg1"/>
                </a:solidFill>
                <a:latin typeface="Arial" panose="020B0604020202020204" pitchFamily="34" charset="0"/>
              </a:rPr>
              <a:t>and Beyond</a:t>
            </a:r>
            <a:endParaRPr lang="en-US" altLang="ja-JP" sz="4000" dirty="0" smtClean="0">
              <a:solidFill>
                <a:srgbClr val="FFC000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777813" y="2287097"/>
            <a:ext cx="7700962" cy="1945821"/>
            <a:chOff x="798007" y="336235"/>
            <a:chExt cx="7700962" cy="1945821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798007" y="517664"/>
              <a:ext cx="7700962" cy="1764392"/>
              <a:chOff x="798007" y="517664"/>
              <a:chExt cx="7700962" cy="1764392"/>
            </a:xfrm>
          </p:grpSpPr>
          <p:pic>
            <p:nvPicPr>
              <p:cNvPr id="5" name="Picture 14" descr="IMG_043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98007" y="795929"/>
                <a:ext cx="1979612" cy="1485900"/>
              </a:xfrm>
              <a:prstGeom prst="rect">
                <a:avLst/>
              </a:prstGeom>
              <a:noFill/>
              <a:ln w="76200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pic>
            <p:nvPicPr>
              <p:cNvPr id="6" name="Picture 15" descr="DSCN142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75969" y="556443"/>
                <a:ext cx="2300288" cy="1725613"/>
              </a:xfrm>
              <a:prstGeom prst="rect">
                <a:avLst/>
              </a:prstGeom>
              <a:noFill/>
              <a:ln w="76200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pic>
            <p:nvPicPr>
              <p:cNvPr id="8" name="Picture 13" descr="IMG_043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185982" y="517664"/>
                <a:ext cx="2312987" cy="1735137"/>
              </a:xfrm>
              <a:prstGeom prst="rect">
                <a:avLst/>
              </a:prstGeom>
              <a:noFill/>
              <a:ln w="76200">
                <a:solidFill>
                  <a:schemeClr val="bg1"/>
                </a:solidFill>
                <a:miter lim="800000"/>
                <a:headEnd/>
                <a:tailEnd/>
              </a:ln>
            </p:spPr>
          </p:pic>
        </p:grpSp>
        <p:pic>
          <p:nvPicPr>
            <p:cNvPr id="9" name="Picture 5" descr="I:\DATA\SLW files\Meeting\Taiwan 10\ピンブロック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61944" y="336235"/>
              <a:ext cx="2587625" cy="1941512"/>
            </a:xfrm>
            <a:prstGeom prst="rect">
              <a:avLst/>
            </a:prstGeom>
            <a:noFill/>
            <a:ln w="57150">
              <a:solidFill>
                <a:schemeClr val="bg1"/>
              </a:solidFill>
              <a:miter lim="800000"/>
              <a:headEnd/>
              <a:tailEnd/>
            </a:ln>
          </p:spPr>
        </p:pic>
      </p:grpSp>
      <p:pic>
        <p:nvPicPr>
          <p:cNvPr id="10" name="Picture 5" descr="Hospit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524" y="3945984"/>
            <a:ext cx="2186669" cy="2912016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635000"/>
          </a:effectLst>
        </p:spPr>
      </p:pic>
      <p:grpSp>
        <p:nvGrpSpPr>
          <p:cNvPr id="13" name="グループ化 12"/>
          <p:cNvGrpSpPr/>
          <p:nvPr/>
        </p:nvGrpSpPr>
        <p:grpSpPr>
          <a:xfrm>
            <a:off x="2614069" y="4304636"/>
            <a:ext cx="5803372" cy="1165190"/>
            <a:chOff x="3297788" y="4675310"/>
            <a:chExt cx="5803372" cy="1165190"/>
          </a:xfrm>
        </p:grpSpPr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3297788" y="4811505"/>
              <a:ext cx="4923065" cy="9663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418" tIns="45710" rIns="91418" bIns="45710">
              <a:spAutoFit/>
            </a:bodyPr>
            <a:lstStyle/>
            <a:p>
              <a:pPr algn="ctr"/>
              <a:r>
                <a:rPr lang="en-US" altLang="ja-JP" sz="2800" u="sng" dirty="0" smtClean="0">
                  <a:solidFill>
                    <a:srgbClr val="66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Tesshi Yamada, </a:t>
              </a:r>
              <a:r>
                <a:rPr lang="en-US" altLang="ja-JP" sz="2000" u="sng" dirty="0" smtClean="0">
                  <a:solidFill>
                    <a:srgbClr val="66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MD, PhD</a:t>
              </a:r>
            </a:p>
            <a:p>
              <a:pPr algn="ctr">
                <a:lnSpc>
                  <a:spcPct val="80000"/>
                </a:lnSpc>
              </a:pPr>
              <a:r>
                <a:rPr lang="en-US" altLang="ja-JP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National Cancer Center Research </a:t>
              </a:r>
              <a:r>
                <a:rPr lang="en-US" altLang="ja-JP" sz="1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Institute, </a:t>
              </a:r>
              <a:r>
                <a:rPr lang="en-US" altLang="ja-JP" sz="18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Tokyo, Japan</a:t>
              </a:r>
              <a:endParaRPr lang="en-US" altLang="ja-JP" sz="1800" b="0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3580" y="4675310"/>
              <a:ext cx="1217580" cy="1165190"/>
            </a:xfrm>
            <a:prstGeom prst="rect">
              <a:avLst/>
            </a:prstGeom>
            <a:effectLst>
              <a:softEdge rad="127000"/>
            </a:effectLst>
          </p:spPr>
        </p:pic>
      </p:grpSp>
      <p:sp>
        <p:nvSpPr>
          <p:cNvPr id="7" name="テキスト ボックス 6"/>
          <p:cNvSpPr txBox="1"/>
          <p:nvPr/>
        </p:nvSpPr>
        <p:spPr>
          <a:xfrm>
            <a:off x="5689114" y="6190193"/>
            <a:ext cx="3040384" cy="310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altLang="ja-JP" sz="1800" b="0" i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(March 6, 2017, Tempe, AZ)</a:t>
            </a:r>
            <a:endParaRPr kumimoji="1" lang="ja-JP" altLang="en-US" sz="1800" b="0" i="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7439" y="5453652"/>
            <a:ext cx="3561336" cy="543255"/>
          </a:xfrm>
          <a:prstGeom prst="rect">
            <a:avLst/>
          </a:prstGeom>
        </p:spPr>
      </p:pic>
      <p:sp>
        <p:nvSpPr>
          <p:cNvPr id="14" name="スライド番号プレースホルダー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B1B3B-388A-4CFE-ADBF-57B969F2020B}" type="slidenum">
              <a:rPr lang="en-US" altLang="ja-JP" smtClean="0"/>
              <a:pPr/>
              <a:t>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7743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6097" name="Picture 9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0698" y="2121878"/>
            <a:ext cx="7517423" cy="22713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457605" name="Oval 5"/>
          <p:cNvSpPr>
            <a:spLocks noChangeArrowheads="1"/>
          </p:cNvSpPr>
          <p:nvPr/>
        </p:nvSpPr>
        <p:spPr bwMode="auto">
          <a:xfrm>
            <a:off x="5908431" y="4035669"/>
            <a:ext cx="650631" cy="492369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457606" name="Oval 6"/>
          <p:cNvSpPr>
            <a:spLocks noChangeArrowheads="1"/>
          </p:cNvSpPr>
          <p:nvPr/>
        </p:nvSpPr>
        <p:spPr bwMode="auto">
          <a:xfrm>
            <a:off x="5889381" y="3190143"/>
            <a:ext cx="650631" cy="492369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" name="Rectangle 34"/>
          <p:cNvSpPr>
            <a:spLocks noChangeArrowheads="1"/>
          </p:cNvSpPr>
          <p:nvPr/>
        </p:nvSpPr>
        <p:spPr bwMode="auto">
          <a:xfrm>
            <a:off x="673451" y="420538"/>
            <a:ext cx="25987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ja-JP" altLang="en-US" u="sng" dirty="0">
                <a:solidFill>
                  <a:srgbClr val="800000"/>
                </a:solidFill>
              </a:rPr>
              <a:t>４</a:t>
            </a:r>
            <a:r>
              <a:rPr lang="ja-JP" altLang="en-US" u="sng" dirty="0" smtClean="0">
                <a:solidFill>
                  <a:srgbClr val="800000"/>
                </a:solidFill>
              </a:rPr>
              <a:t>） </a:t>
            </a:r>
            <a:r>
              <a:rPr lang="en-US" altLang="ja-JP" u="sng" dirty="0" smtClean="0">
                <a:solidFill>
                  <a:srgbClr val="800000"/>
                </a:solidFill>
              </a:rPr>
              <a:t>Multivariate analysis</a:t>
            </a:r>
            <a:endParaRPr lang="ja-JP" altLang="en-US" u="sng" dirty="0">
              <a:solidFill>
                <a:srgbClr val="800000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129812" y="1038959"/>
            <a:ext cx="6932734" cy="4105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585" dirty="0">
                <a:solidFill>
                  <a:srgbClr val="FFFFCC"/>
                </a:solidFill>
              </a:rPr>
              <a:t>Exceeds </a:t>
            </a:r>
            <a:r>
              <a:rPr lang="en-US" altLang="en-US" sz="2585" dirty="0">
                <a:solidFill>
                  <a:srgbClr val="FFFFCC"/>
                </a:solidFill>
              </a:rPr>
              <a:t>the standard TNM staging</a:t>
            </a:r>
            <a:endParaRPr lang="ja-JP" altLang="en-US" sz="2585" dirty="0">
              <a:solidFill>
                <a:srgbClr val="FFFFCC"/>
              </a:solidFill>
            </a:endParaRPr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2876600" y="4035669"/>
            <a:ext cx="650631" cy="492369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71BBD4-617D-40BB-80C9-9EA08F8A8409}" type="slidenum">
              <a:rPr lang="en-US" altLang="ja-JP" smtClean="0"/>
              <a:pPr>
                <a:defRPr/>
              </a:pPr>
              <a:t>10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9829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7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7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05" grpId="0" animBg="1"/>
      <p:bldP spid="245760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4"/>
          <p:cNvSpPr>
            <a:spLocks noChangeArrowheads="1"/>
          </p:cNvSpPr>
          <p:nvPr/>
        </p:nvSpPr>
        <p:spPr bwMode="auto">
          <a:xfrm>
            <a:off x="673450" y="420538"/>
            <a:ext cx="2842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ja-JP" altLang="en-US" u="sng" dirty="0">
                <a:solidFill>
                  <a:srgbClr val="800000"/>
                </a:solidFill>
              </a:rPr>
              <a:t>５</a:t>
            </a:r>
            <a:r>
              <a:rPr lang="ja-JP" altLang="en-US" u="sng" dirty="0" smtClean="0">
                <a:solidFill>
                  <a:srgbClr val="800000"/>
                </a:solidFill>
              </a:rPr>
              <a:t>）</a:t>
            </a:r>
            <a:r>
              <a:rPr lang="ja-JP" altLang="en-US" u="sng" dirty="0" smtClean="0">
                <a:solidFill>
                  <a:srgbClr val="800000"/>
                </a:solidFill>
                <a:latin typeface="+mj-lt"/>
              </a:rPr>
              <a:t> </a:t>
            </a:r>
            <a:r>
              <a:rPr lang="en-US" altLang="ja-JP" u="sng" dirty="0" smtClean="0">
                <a:solidFill>
                  <a:srgbClr val="800000"/>
                </a:solidFill>
                <a:latin typeface="+mj-lt"/>
              </a:rPr>
              <a:t>Independent validation</a:t>
            </a:r>
            <a:endParaRPr lang="ja-JP" altLang="en-US" u="sng" dirty="0">
              <a:solidFill>
                <a:srgbClr val="800000"/>
              </a:solidFill>
            </a:endParaRPr>
          </a:p>
        </p:txBody>
      </p:sp>
      <p:sp>
        <p:nvSpPr>
          <p:cNvPr id="2442248" name="Text Box 9"/>
          <p:cNvSpPr txBox="1">
            <a:spLocks noChangeArrowheads="1"/>
          </p:cNvSpPr>
          <p:nvPr/>
        </p:nvSpPr>
        <p:spPr bwMode="auto">
          <a:xfrm>
            <a:off x="1065898" y="1230925"/>
            <a:ext cx="1335622" cy="407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45" dirty="0"/>
              <a:t>Discovery</a:t>
            </a:r>
          </a:p>
        </p:txBody>
      </p:sp>
      <p:pic>
        <p:nvPicPr>
          <p:cNvPr id="15" name="Picture 2" descr="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684" y="2353401"/>
            <a:ext cx="3982121" cy="249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040526" y="4013097"/>
            <a:ext cx="2020958" cy="169869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ja-JP" sz="2045">
              <a:ea typeface="HGｺﾞｼｯｸE" panose="020B0909000000000000" pitchFamily="49" charset="-128"/>
            </a:endParaRPr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 flipV="1">
            <a:off x="3226226" y="4423612"/>
            <a:ext cx="439269" cy="510534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1117501" y="2123694"/>
            <a:ext cx="1464934" cy="156908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ja-JP" sz="2045">
              <a:ea typeface="HGｺﾞｼｯｸE" panose="020B0909000000000000" pitchFamily="49" charset="-128"/>
            </a:endParaRPr>
          </a:p>
        </p:txBody>
      </p:sp>
      <p:sp>
        <p:nvSpPr>
          <p:cNvPr id="29" name="AutoShape 31"/>
          <p:cNvSpPr>
            <a:spLocks noChangeArrowheads="1"/>
          </p:cNvSpPr>
          <p:nvPr/>
        </p:nvSpPr>
        <p:spPr bwMode="auto">
          <a:xfrm>
            <a:off x="2169796" y="4930204"/>
            <a:ext cx="1996530" cy="45990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363" dirty="0">
                <a:ea typeface="HGSｺﾞｼｯｸE" panose="020B0900000000000000" pitchFamily="50" charset="-128"/>
              </a:rPr>
              <a:t>NCC </a:t>
            </a:r>
            <a:r>
              <a:rPr lang="en-US" altLang="ja-JP" sz="1363" dirty="0" smtClean="0">
                <a:ea typeface="HGSｺﾞｼｯｸE" panose="020B0900000000000000" pitchFamily="50" charset="-128"/>
              </a:rPr>
              <a:t>Central Hospital</a:t>
            </a:r>
            <a:endParaRPr lang="ja-JP" altLang="en-US" sz="1363" dirty="0">
              <a:ea typeface="HGSｺﾞｼｯｸE" panose="020B0900000000000000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1725477" y="1245914"/>
            <a:ext cx="6330698" cy="4464910"/>
            <a:chOff x="1231289" y="866907"/>
            <a:chExt cx="7429779" cy="5240068"/>
          </a:xfrm>
        </p:grpSpPr>
        <p:sp>
          <p:nvSpPr>
            <p:cNvPr id="19" name="Line 8"/>
            <p:cNvSpPr>
              <a:spLocks noChangeShapeType="1"/>
            </p:cNvSpPr>
            <p:nvPr/>
          </p:nvSpPr>
          <p:spPr bwMode="auto">
            <a:xfrm>
              <a:off x="2726575" y="3797027"/>
              <a:ext cx="807435" cy="705432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8" name="AutoShape 29"/>
            <p:cNvSpPr>
              <a:spLocks noChangeArrowheads="1"/>
            </p:cNvSpPr>
            <p:nvPr/>
          </p:nvSpPr>
          <p:spPr bwMode="auto">
            <a:xfrm>
              <a:off x="1231289" y="3264389"/>
              <a:ext cx="2343150" cy="53975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363" dirty="0" smtClean="0">
                  <a:ea typeface="HGSｺﾞｼｯｸE" panose="020B0900000000000000" pitchFamily="50" charset="-128"/>
                </a:rPr>
                <a:t>NCC East Hospital</a:t>
              </a:r>
              <a:endParaRPr lang="ja-JP" altLang="en-US" sz="1363" dirty="0">
                <a:ea typeface="HGSｺﾞｼｯｸE" panose="020B0900000000000000" pitchFamily="50" charset="-128"/>
              </a:endParaRPr>
            </a:p>
          </p:txBody>
        </p:sp>
        <p:grpSp>
          <p:nvGrpSpPr>
            <p:cNvPr id="4" name="グループ化 3"/>
            <p:cNvGrpSpPr/>
            <p:nvPr/>
          </p:nvGrpSpPr>
          <p:grpSpPr>
            <a:xfrm>
              <a:off x="4421188" y="866907"/>
              <a:ext cx="4239880" cy="5240068"/>
              <a:chOff x="4421188" y="866907"/>
              <a:chExt cx="4239880" cy="5240068"/>
            </a:xfrm>
          </p:grpSpPr>
          <p:sp>
            <p:nvSpPr>
              <p:cNvPr id="2442241" name="Text Box 4"/>
              <p:cNvSpPr txBox="1">
                <a:spLocks noChangeArrowheads="1"/>
              </p:cNvSpPr>
              <p:nvPr/>
            </p:nvSpPr>
            <p:spPr bwMode="auto">
              <a:xfrm>
                <a:off x="4427540" y="1323975"/>
                <a:ext cx="4171950" cy="1339487"/>
              </a:xfrm>
              <a:prstGeom prst="rect">
                <a:avLst/>
              </a:prstGeom>
              <a:solidFill>
                <a:srgbClr val="CCE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704" u="sng" dirty="0"/>
                  <a:t>Cohort 1</a:t>
                </a:r>
                <a:r>
                  <a:rPr lang="ja-JP" altLang="en-US" sz="1704" u="sng" dirty="0"/>
                  <a:t> </a:t>
                </a:r>
                <a:r>
                  <a:rPr lang="en-US" altLang="ja-JP" sz="1704" u="sng" dirty="0"/>
                  <a:t>(total 540 cases)</a:t>
                </a:r>
                <a:r>
                  <a:rPr lang="en-US" altLang="ja-JP" sz="1704" dirty="0"/>
                  <a:t> </a:t>
                </a:r>
                <a:r>
                  <a:rPr lang="en-US" altLang="ja-JP" sz="1704" u="sng" dirty="0"/>
                  <a:t>:</a:t>
                </a:r>
                <a:r>
                  <a:rPr lang="en-US" altLang="ja-JP" sz="1704" dirty="0"/>
                  <a:t> </a:t>
                </a:r>
              </a:p>
              <a:p>
                <a:r>
                  <a:rPr lang="en-US" altLang="ja-JP" sz="1704" dirty="0">
                    <a:solidFill>
                      <a:srgbClr val="A50021"/>
                    </a:solidFill>
                  </a:rPr>
                  <a:t>372</a:t>
                </a:r>
                <a:r>
                  <a:rPr lang="en-US" altLang="ja-JP" sz="1704" dirty="0"/>
                  <a:t> cases (</a:t>
                </a:r>
                <a:r>
                  <a:rPr lang="en-US" altLang="ja-JP" sz="1704" dirty="0">
                    <a:solidFill>
                      <a:schemeClr val="accent2"/>
                    </a:solidFill>
                  </a:rPr>
                  <a:t>stage I</a:t>
                </a:r>
                <a:r>
                  <a:rPr lang="en-US" altLang="ja-JP" sz="1704" dirty="0"/>
                  <a:t>)</a:t>
                </a:r>
                <a:endParaRPr lang="en-US" altLang="ja-JP" sz="1704" dirty="0">
                  <a:solidFill>
                    <a:schemeClr val="accent2"/>
                  </a:solidFill>
                </a:endParaRPr>
              </a:p>
              <a:p>
                <a:r>
                  <a:rPr lang="en-US" altLang="ja-JP" sz="1704" dirty="0">
                    <a:solidFill>
                      <a:srgbClr val="A50021"/>
                    </a:solidFill>
                  </a:rPr>
                  <a:t>168</a:t>
                </a:r>
                <a:r>
                  <a:rPr lang="en-US" altLang="ja-JP" sz="1704" dirty="0"/>
                  <a:t> cases (</a:t>
                </a:r>
                <a:r>
                  <a:rPr lang="en-US" altLang="ja-JP" sz="1704" dirty="0">
                    <a:solidFill>
                      <a:schemeClr val="accent2"/>
                    </a:solidFill>
                  </a:rPr>
                  <a:t>stage II or III)</a:t>
                </a:r>
                <a:r>
                  <a:rPr lang="en-US" altLang="ja-JP" sz="1704" dirty="0"/>
                  <a:t> </a:t>
                </a:r>
                <a:endParaRPr lang="en-US" altLang="ja-JP" sz="1704" dirty="0">
                  <a:solidFill>
                    <a:schemeClr val="accent2"/>
                  </a:solidFill>
                </a:endParaRPr>
              </a:p>
              <a:p>
                <a:r>
                  <a:rPr lang="en-US" altLang="ja-JP" sz="1704" dirty="0"/>
                  <a:t>NCC Central Hospital (1997-2001)</a:t>
                </a:r>
              </a:p>
            </p:txBody>
          </p:sp>
          <p:sp>
            <p:nvSpPr>
              <p:cNvPr id="2442242" name="Text Box 5"/>
              <p:cNvSpPr txBox="1">
                <a:spLocks noChangeArrowheads="1"/>
              </p:cNvSpPr>
              <p:nvPr/>
            </p:nvSpPr>
            <p:spPr bwMode="auto">
              <a:xfrm>
                <a:off x="4421188" y="2971801"/>
                <a:ext cx="4200525" cy="1031706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704" u="sng" dirty="0"/>
                  <a:t>Cohort 2:</a:t>
                </a:r>
                <a:endParaRPr lang="en-US" altLang="ja-JP" sz="1704" dirty="0"/>
              </a:p>
              <a:p>
                <a:r>
                  <a:rPr lang="en-US" altLang="ja-JP" sz="1704" dirty="0">
                    <a:solidFill>
                      <a:srgbClr val="A50021"/>
                    </a:solidFill>
                  </a:rPr>
                  <a:t>214</a:t>
                </a:r>
                <a:r>
                  <a:rPr lang="en-US" altLang="ja-JP" sz="1704" dirty="0"/>
                  <a:t> cases (</a:t>
                </a:r>
                <a:r>
                  <a:rPr lang="en-US" altLang="ja-JP" sz="1704" dirty="0">
                    <a:solidFill>
                      <a:schemeClr val="accent2"/>
                    </a:solidFill>
                  </a:rPr>
                  <a:t>stage I)</a:t>
                </a:r>
                <a:r>
                  <a:rPr lang="en-US" altLang="ja-JP" sz="1704" dirty="0"/>
                  <a:t> </a:t>
                </a:r>
                <a:endParaRPr lang="en-US" altLang="ja-JP" sz="1704" dirty="0">
                  <a:solidFill>
                    <a:schemeClr val="accent2"/>
                  </a:solidFill>
                </a:endParaRPr>
              </a:p>
              <a:p>
                <a:r>
                  <a:rPr lang="en-US" altLang="ja-JP" sz="1704" dirty="0"/>
                  <a:t>NCC Central Hospital (2001-2003)</a:t>
                </a:r>
                <a:endParaRPr lang="ja-JP" altLang="en-US" sz="1704" dirty="0"/>
              </a:p>
            </p:txBody>
          </p:sp>
          <p:sp>
            <p:nvSpPr>
              <p:cNvPr id="2442243" name="Text Box 6"/>
              <p:cNvSpPr txBox="1">
                <a:spLocks noChangeArrowheads="1"/>
              </p:cNvSpPr>
              <p:nvPr/>
            </p:nvSpPr>
            <p:spPr bwMode="auto">
              <a:xfrm>
                <a:off x="4424363" y="4319587"/>
                <a:ext cx="4192587" cy="1031706"/>
              </a:xfrm>
              <a:prstGeom prst="rect">
                <a:avLst/>
              </a:prstGeom>
              <a:solidFill>
                <a:srgbClr val="66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704" u="sng" dirty="0"/>
                  <a:t>Cohort 3:</a:t>
                </a:r>
                <a:endParaRPr lang="en-US" altLang="ja-JP" sz="1704" dirty="0"/>
              </a:p>
              <a:p>
                <a:r>
                  <a:rPr lang="en-US" altLang="ja-JP" sz="1704" dirty="0">
                    <a:solidFill>
                      <a:srgbClr val="A50021"/>
                    </a:solidFill>
                  </a:rPr>
                  <a:t>447</a:t>
                </a:r>
                <a:r>
                  <a:rPr lang="en-US" altLang="ja-JP" sz="1704" dirty="0"/>
                  <a:t> cases (</a:t>
                </a:r>
                <a:r>
                  <a:rPr lang="en-US" altLang="ja-JP" sz="1704" dirty="0">
                    <a:solidFill>
                      <a:schemeClr val="accent2"/>
                    </a:solidFill>
                  </a:rPr>
                  <a:t>stage I</a:t>
                </a:r>
                <a:r>
                  <a:rPr lang="en-US" altLang="ja-JP" sz="1704" dirty="0"/>
                  <a:t>)</a:t>
                </a:r>
              </a:p>
              <a:p>
                <a:r>
                  <a:rPr lang="en-US" altLang="ja-JP" sz="1704" dirty="0"/>
                  <a:t>NCC East Hospital (1993-2005)</a:t>
                </a:r>
                <a:endParaRPr lang="ja-JP" altLang="en-US" sz="1704" dirty="0"/>
              </a:p>
            </p:txBody>
          </p:sp>
          <p:sp>
            <p:nvSpPr>
              <p:cNvPr id="2442244" name="AutoShape 7"/>
              <p:cNvSpPr>
                <a:spLocks noChangeArrowheads="1"/>
              </p:cNvSpPr>
              <p:nvPr/>
            </p:nvSpPr>
            <p:spPr bwMode="auto">
              <a:xfrm>
                <a:off x="5897563" y="2630488"/>
                <a:ext cx="1231900" cy="339725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9900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ja-JP" altLang="en-US" sz="2045"/>
              </a:p>
            </p:txBody>
          </p:sp>
          <p:sp>
            <p:nvSpPr>
              <p:cNvPr id="2442245" name="AutoShape 8"/>
              <p:cNvSpPr>
                <a:spLocks noChangeArrowheads="1"/>
              </p:cNvSpPr>
              <p:nvPr/>
            </p:nvSpPr>
            <p:spPr bwMode="auto">
              <a:xfrm>
                <a:off x="5894388" y="3973513"/>
                <a:ext cx="1231900" cy="339725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9900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ja-JP" altLang="en-US" sz="2045"/>
              </a:p>
            </p:txBody>
          </p:sp>
          <p:sp>
            <p:nvSpPr>
              <p:cNvPr id="2442246" name="Text Box 9"/>
              <p:cNvSpPr txBox="1">
                <a:spLocks noChangeArrowheads="1"/>
              </p:cNvSpPr>
              <p:nvPr/>
            </p:nvSpPr>
            <p:spPr bwMode="auto">
              <a:xfrm>
                <a:off x="4781910" y="866907"/>
                <a:ext cx="3657327" cy="4777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altLang="ja-JP" sz="2045" dirty="0" smtClean="0"/>
                  <a:t>Validation in 2 institutions</a:t>
                </a:r>
                <a:endParaRPr lang="en-US" altLang="ja-JP" sz="2045" dirty="0"/>
              </a:p>
            </p:txBody>
          </p:sp>
          <p:sp>
            <p:nvSpPr>
              <p:cNvPr id="2442249" name="Text Box 10"/>
              <p:cNvSpPr txBox="1">
                <a:spLocks noChangeArrowheads="1"/>
              </p:cNvSpPr>
              <p:nvPr/>
            </p:nvSpPr>
            <p:spPr bwMode="auto">
              <a:xfrm>
                <a:off x="6051550" y="5629274"/>
                <a:ext cx="2609518" cy="4777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2045" u="sng" dirty="0"/>
                  <a:t>Total: </a:t>
                </a:r>
                <a:r>
                  <a:rPr lang="en-US" altLang="ja-JP" sz="2045" u="sng" dirty="0">
                    <a:solidFill>
                      <a:srgbClr val="800000"/>
                    </a:solidFill>
                  </a:rPr>
                  <a:t>1201</a:t>
                </a:r>
                <a:r>
                  <a:rPr lang="en-US" altLang="ja-JP" sz="2045" u="sng" dirty="0"/>
                  <a:t> cases</a:t>
                </a:r>
              </a:p>
            </p:txBody>
          </p:sp>
        </p:grpSp>
      </p:grpSp>
      <p:sp>
        <p:nvSpPr>
          <p:cNvPr id="2442247" name="Rectangle 7"/>
          <p:cNvSpPr>
            <a:spLocks noChangeArrowheads="1"/>
          </p:cNvSpPr>
          <p:nvPr/>
        </p:nvSpPr>
        <p:spPr bwMode="auto">
          <a:xfrm>
            <a:off x="1147059" y="1615318"/>
            <a:ext cx="2749963" cy="1403589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ja-JP" sz="1704" u="sng" dirty="0"/>
              <a:t>Training cohort </a:t>
            </a:r>
          </a:p>
          <a:p>
            <a:r>
              <a:rPr lang="en-US" altLang="ja-JP" sz="1704" dirty="0"/>
              <a:t>Tissue microarray (TMA) </a:t>
            </a:r>
          </a:p>
          <a:p>
            <a:r>
              <a:rPr lang="en-US" altLang="ja-JP" sz="1704" dirty="0">
                <a:solidFill>
                  <a:srgbClr val="A50021"/>
                </a:solidFill>
              </a:rPr>
              <a:t>543</a:t>
            </a:r>
            <a:r>
              <a:rPr lang="en-US" altLang="ja-JP" sz="1704" dirty="0"/>
              <a:t> cases (</a:t>
            </a:r>
            <a:r>
              <a:rPr lang="en-US" altLang="ja-JP" sz="1704" dirty="0">
                <a:solidFill>
                  <a:schemeClr val="accent2"/>
                </a:solidFill>
              </a:rPr>
              <a:t>stages I-IV</a:t>
            </a:r>
            <a:r>
              <a:rPr lang="en-US" altLang="ja-JP" sz="1704" dirty="0"/>
              <a:t>)</a:t>
            </a:r>
          </a:p>
          <a:p>
            <a:r>
              <a:rPr lang="en-US" altLang="ja-JP" sz="1704" dirty="0"/>
              <a:t>NCC Central Hospital</a:t>
            </a:r>
          </a:p>
          <a:p>
            <a:r>
              <a:rPr lang="en-US" altLang="ja-JP" sz="1704" dirty="0"/>
              <a:t>(1997-2009)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71BBD4-617D-40BB-80C9-9EA08F8A8409}" type="slidenum">
              <a:rPr lang="en-US" altLang="ja-JP" smtClean="0"/>
              <a:pPr>
                <a:defRPr/>
              </a:pPr>
              <a:t>11</a:t>
            </a:fld>
            <a:endParaRPr lang="en-US" altLang="ja-JP"/>
          </a:p>
        </p:txBody>
      </p:sp>
      <p:grpSp>
        <p:nvGrpSpPr>
          <p:cNvPr id="30" name="グループ化 29"/>
          <p:cNvGrpSpPr/>
          <p:nvPr/>
        </p:nvGrpSpPr>
        <p:grpSpPr>
          <a:xfrm>
            <a:off x="1149398" y="4793950"/>
            <a:ext cx="6718072" cy="1386408"/>
            <a:chOff x="877228" y="573799"/>
            <a:chExt cx="8336236" cy="1720349"/>
          </a:xfrm>
        </p:grpSpPr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7228" y="573799"/>
              <a:ext cx="8336236" cy="1641043"/>
            </a:xfrm>
            <a:prstGeom prst="rect">
              <a:avLst/>
            </a:prstGeom>
          </p:spPr>
        </p:pic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90506" y="1941064"/>
              <a:ext cx="4011213" cy="353084"/>
            </a:xfrm>
            <a:prstGeom prst="rect">
              <a:avLst/>
            </a:prstGeom>
          </p:spPr>
        </p:pic>
      </p:grpSp>
      <p:pic>
        <p:nvPicPr>
          <p:cNvPr id="40" name="図 3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69499" y="1230925"/>
            <a:ext cx="2870578" cy="517100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グループ化 2"/>
          <p:cNvGrpSpPr/>
          <p:nvPr/>
        </p:nvGrpSpPr>
        <p:grpSpPr>
          <a:xfrm>
            <a:off x="4077675" y="2581592"/>
            <a:ext cx="4256831" cy="2873198"/>
            <a:chOff x="3642379" y="3055190"/>
            <a:chExt cx="4611567" cy="3112631"/>
          </a:xfrm>
        </p:grpSpPr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7" cstate="print">
              <a:lum contrast="40000"/>
            </a:blip>
            <a:srcRect l="10713" t="14281" r="8571" b="15709"/>
            <a:stretch>
              <a:fillRect/>
            </a:stretch>
          </p:blipFill>
          <p:spPr bwMode="auto">
            <a:xfrm>
              <a:off x="3642379" y="3055190"/>
              <a:ext cx="4611567" cy="3112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Text Box 30"/>
            <p:cNvSpPr txBox="1">
              <a:spLocks noChangeArrowheads="1"/>
            </p:cNvSpPr>
            <p:nvPr/>
          </p:nvSpPr>
          <p:spPr bwMode="auto">
            <a:xfrm>
              <a:off x="4037198" y="5590501"/>
              <a:ext cx="3585141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dirty="0" smtClean="0">
                  <a:latin typeface="+mn-lt"/>
                  <a:ea typeface="HGSｺﾞｼｯｸE" pitchFamily="50" charset="-128"/>
                </a:rPr>
                <a:t>GMP-grade FISH probes</a:t>
              </a:r>
              <a:endParaRPr lang="ja-JP" altLang="en-US" dirty="0">
                <a:latin typeface="+mn-lt"/>
                <a:ea typeface="HGSｺﾞｼｯｸE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787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226"/>
          <p:cNvGrpSpPr>
            <a:grpSpLocks/>
          </p:cNvGrpSpPr>
          <p:nvPr/>
        </p:nvGrpSpPr>
        <p:grpSpPr bwMode="auto">
          <a:xfrm>
            <a:off x="1328738" y="3565865"/>
            <a:ext cx="576262" cy="431800"/>
            <a:chOff x="2915816" y="3429000"/>
            <a:chExt cx="576064" cy="432048"/>
          </a:xfrm>
        </p:grpSpPr>
        <p:sp>
          <p:nvSpPr>
            <p:cNvPr id="6" name="円/楕円 5"/>
            <p:cNvSpPr/>
            <p:nvPr/>
          </p:nvSpPr>
          <p:spPr>
            <a:xfrm>
              <a:off x="2915816" y="3429000"/>
              <a:ext cx="576064" cy="432048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79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Candara" panose="020E0502030303020204" pitchFamily="34" charset="0"/>
              </a:endParaRPr>
            </a:p>
          </p:txBody>
        </p:sp>
        <p:sp>
          <p:nvSpPr>
            <p:cNvPr id="7" name="円/楕円 6"/>
            <p:cNvSpPr/>
            <p:nvPr/>
          </p:nvSpPr>
          <p:spPr>
            <a:xfrm>
              <a:off x="2987824" y="3537012"/>
              <a:ext cx="216024" cy="216024"/>
            </a:xfrm>
            <a:prstGeom prst="ellipse">
              <a:avLst/>
            </a:prstGeom>
            <a:gradFill>
              <a:gsLst>
                <a:gs pos="0">
                  <a:srgbClr val="FF66FF"/>
                </a:gs>
                <a:gs pos="33000">
                  <a:srgbClr val="FF99FF"/>
                </a:gs>
                <a:gs pos="100000">
                  <a:srgbClr val="CC00CC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Candara" panose="020E0502030303020204" pitchFamily="34" charset="0"/>
              </a:endParaRPr>
            </a:p>
          </p:txBody>
        </p:sp>
      </p:grpSp>
      <p:grpSp>
        <p:nvGrpSpPr>
          <p:cNvPr id="8" name="グループ化 229"/>
          <p:cNvGrpSpPr>
            <a:grpSpLocks/>
          </p:cNvGrpSpPr>
          <p:nvPr/>
        </p:nvGrpSpPr>
        <p:grpSpPr bwMode="auto">
          <a:xfrm>
            <a:off x="1772558" y="3327740"/>
            <a:ext cx="431800" cy="431800"/>
            <a:chOff x="2915816" y="3429000"/>
            <a:chExt cx="432048" cy="432048"/>
          </a:xfrm>
        </p:grpSpPr>
        <p:sp>
          <p:nvSpPr>
            <p:cNvPr id="9" name="円/楕円 8"/>
            <p:cNvSpPr/>
            <p:nvPr/>
          </p:nvSpPr>
          <p:spPr>
            <a:xfrm>
              <a:off x="2915816" y="3429000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rgbClr val="CCECFF"/>
                </a:gs>
                <a:gs pos="79000">
                  <a:srgbClr val="CC99FF"/>
                </a:gs>
                <a:gs pos="100000">
                  <a:srgbClr val="9900CC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Candara" panose="020E0502030303020204" pitchFamily="34" charset="0"/>
              </a:endParaRPr>
            </a:p>
          </p:txBody>
        </p:sp>
        <p:sp>
          <p:nvSpPr>
            <p:cNvPr id="10" name="円/楕円 9"/>
            <p:cNvSpPr/>
            <p:nvPr/>
          </p:nvSpPr>
          <p:spPr>
            <a:xfrm>
              <a:off x="3023828" y="3537012"/>
              <a:ext cx="216024" cy="216024"/>
            </a:xfrm>
            <a:prstGeom prst="ellipse">
              <a:avLst/>
            </a:prstGeom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3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Candara" panose="020E0502030303020204" pitchFamily="34" charset="0"/>
              </a:endParaRPr>
            </a:p>
          </p:txBody>
        </p:sp>
      </p:grpSp>
      <p:grpSp>
        <p:nvGrpSpPr>
          <p:cNvPr id="23" name="グループ化 244"/>
          <p:cNvGrpSpPr>
            <a:grpSpLocks/>
          </p:cNvGrpSpPr>
          <p:nvPr/>
        </p:nvGrpSpPr>
        <p:grpSpPr bwMode="auto">
          <a:xfrm>
            <a:off x="4032250" y="3607140"/>
            <a:ext cx="576263" cy="431800"/>
            <a:chOff x="2915816" y="3429000"/>
            <a:chExt cx="576064" cy="432048"/>
          </a:xfrm>
        </p:grpSpPr>
        <p:sp>
          <p:nvSpPr>
            <p:cNvPr id="24" name="円/楕円 23"/>
            <p:cNvSpPr/>
            <p:nvPr/>
          </p:nvSpPr>
          <p:spPr>
            <a:xfrm>
              <a:off x="2915816" y="3429000"/>
              <a:ext cx="576064" cy="432048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79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Candara" panose="020E0502030303020204" pitchFamily="34" charset="0"/>
              </a:endParaRPr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2987824" y="3537012"/>
              <a:ext cx="216024" cy="216024"/>
            </a:xfrm>
            <a:prstGeom prst="ellipse">
              <a:avLst/>
            </a:prstGeom>
            <a:gradFill>
              <a:gsLst>
                <a:gs pos="0">
                  <a:srgbClr val="FF66FF"/>
                </a:gs>
                <a:gs pos="33000">
                  <a:srgbClr val="FF99FF"/>
                </a:gs>
                <a:gs pos="100000">
                  <a:srgbClr val="CC00CC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Candara" panose="020E0502030303020204" pitchFamily="34" charset="0"/>
              </a:endParaRPr>
            </a:p>
          </p:txBody>
        </p:sp>
      </p:grpSp>
      <p:sp>
        <p:nvSpPr>
          <p:cNvPr id="26" name="右矢印 25"/>
          <p:cNvSpPr/>
          <p:nvPr/>
        </p:nvSpPr>
        <p:spPr>
          <a:xfrm>
            <a:off x="2902176" y="3736861"/>
            <a:ext cx="792162" cy="16192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>
              <a:latin typeface="Candara" panose="020E0502030303020204" pitchFamily="34" charset="0"/>
            </a:endParaRPr>
          </a:p>
        </p:txBody>
      </p:sp>
      <p:grpSp>
        <p:nvGrpSpPr>
          <p:cNvPr id="31" name="グループ化 252"/>
          <p:cNvGrpSpPr>
            <a:grpSpLocks/>
          </p:cNvGrpSpPr>
          <p:nvPr/>
        </p:nvGrpSpPr>
        <p:grpSpPr bwMode="auto">
          <a:xfrm>
            <a:off x="1509713" y="3018178"/>
            <a:ext cx="431800" cy="431800"/>
            <a:chOff x="2915816" y="3429000"/>
            <a:chExt cx="432048" cy="432048"/>
          </a:xfrm>
        </p:grpSpPr>
        <p:sp>
          <p:nvSpPr>
            <p:cNvPr id="32" name="円/楕円 31"/>
            <p:cNvSpPr/>
            <p:nvPr/>
          </p:nvSpPr>
          <p:spPr>
            <a:xfrm>
              <a:off x="2915816" y="3429000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rgbClr val="CCECFF"/>
                </a:gs>
                <a:gs pos="79000">
                  <a:srgbClr val="CC99FF"/>
                </a:gs>
                <a:gs pos="100000">
                  <a:srgbClr val="9900CC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Candara" panose="020E0502030303020204" pitchFamily="34" charset="0"/>
              </a:endParaRPr>
            </a:p>
          </p:txBody>
        </p:sp>
        <p:sp>
          <p:nvSpPr>
            <p:cNvPr id="33" name="円/楕円 32"/>
            <p:cNvSpPr/>
            <p:nvPr/>
          </p:nvSpPr>
          <p:spPr>
            <a:xfrm>
              <a:off x="3023828" y="3537012"/>
              <a:ext cx="216024" cy="216024"/>
            </a:xfrm>
            <a:prstGeom prst="ellipse">
              <a:avLst/>
            </a:prstGeom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3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Candara" panose="020E0502030303020204" pitchFamily="34" charset="0"/>
              </a:endParaRPr>
            </a:p>
          </p:txBody>
        </p:sp>
      </p:grpSp>
      <p:grpSp>
        <p:nvGrpSpPr>
          <p:cNvPr id="34" name="グループ化 255"/>
          <p:cNvGrpSpPr>
            <a:grpSpLocks/>
          </p:cNvGrpSpPr>
          <p:nvPr/>
        </p:nvGrpSpPr>
        <p:grpSpPr bwMode="auto">
          <a:xfrm>
            <a:off x="2168525" y="3524590"/>
            <a:ext cx="431800" cy="431800"/>
            <a:chOff x="2915816" y="3429000"/>
            <a:chExt cx="432048" cy="432048"/>
          </a:xfrm>
        </p:grpSpPr>
        <p:sp>
          <p:nvSpPr>
            <p:cNvPr id="35" name="円/楕円 34"/>
            <p:cNvSpPr/>
            <p:nvPr/>
          </p:nvSpPr>
          <p:spPr>
            <a:xfrm>
              <a:off x="2915816" y="3429000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rgbClr val="CCECFF"/>
                </a:gs>
                <a:gs pos="79000">
                  <a:srgbClr val="CC99FF"/>
                </a:gs>
                <a:gs pos="100000">
                  <a:srgbClr val="9900CC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Candara" panose="020E0502030303020204" pitchFamily="34" charset="0"/>
              </a:endParaRPr>
            </a:p>
          </p:txBody>
        </p:sp>
        <p:sp>
          <p:nvSpPr>
            <p:cNvPr id="36" name="円/楕円 35"/>
            <p:cNvSpPr/>
            <p:nvPr/>
          </p:nvSpPr>
          <p:spPr>
            <a:xfrm>
              <a:off x="3023828" y="3537012"/>
              <a:ext cx="216024" cy="216024"/>
            </a:xfrm>
            <a:prstGeom prst="ellipse">
              <a:avLst/>
            </a:prstGeom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3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Candara" panose="020E0502030303020204" pitchFamily="34" charset="0"/>
              </a:endParaRPr>
            </a:p>
          </p:txBody>
        </p:sp>
      </p:grpSp>
      <p:grpSp>
        <p:nvGrpSpPr>
          <p:cNvPr id="37" name="グループ化 258"/>
          <p:cNvGrpSpPr>
            <a:grpSpLocks/>
          </p:cNvGrpSpPr>
          <p:nvPr/>
        </p:nvGrpSpPr>
        <p:grpSpPr bwMode="auto">
          <a:xfrm>
            <a:off x="1784350" y="3632540"/>
            <a:ext cx="431800" cy="431800"/>
            <a:chOff x="2915816" y="3429000"/>
            <a:chExt cx="432048" cy="432048"/>
          </a:xfrm>
        </p:grpSpPr>
        <p:sp>
          <p:nvSpPr>
            <p:cNvPr id="38" name="円/楕円 37"/>
            <p:cNvSpPr/>
            <p:nvPr/>
          </p:nvSpPr>
          <p:spPr>
            <a:xfrm>
              <a:off x="2915816" y="3429000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rgbClr val="CCECFF"/>
                </a:gs>
                <a:gs pos="79000">
                  <a:srgbClr val="CC99FF"/>
                </a:gs>
                <a:gs pos="100000">
                  <a:srgbClr val="9900CC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Candara" panose="020E0502030303020204" pitchFamily="34" charset="0"/>
              </a:endParaRPr>
            </a:p>
          </p:txBody>
        </p:sp>
        <p:sp>
          <p:nvSpPr>
            <p:cNvPr id="39" name="円/楕円 38"/>
            <p:cNvSpPr/>
            <p:nvPr/>
          </p:nvSpPr>
          <p:spPr>
            <a:xfrm>
              <a:off x="3023828" y="3537012"/>
              <a:ext cx="216024" cy="216024"/>
            </a:xfrm>
            <a:prstGeom prst="ellipse">
              <a:avLst/>
            </a:prstGeom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3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Candara" panose="020E0502030303020204" pitchFamily="34" charset="0"/>
              </a:endParaRPr>
            </a:p>
          </p:txBody>
        </p:sp>
      </p:grpSp>
      <p:grpSp>
        <p:nvGrpSpPr>
          <p:cNvPr id="40" name="グループ化 261"/>
          <p:cNvGrpSpPr>
            <a:grpSpLocks/>
          </p:cNvGrpSpPr>
          <p:nvPr/>
        </p:nvGrpSpPr>
        <p:grpSpPr bwMode="auto">
          <a:xfrm>
            <a:off x="1390650" y="3181690"/>
            <a:ext cx="431800" cy="431800"/>
            <a:chOff x="2915816" y="3429000"/>
            <a:chExt cx="432048" cy="432048"/>
          </a:xfrm>
        </p:grpSpPr>
        <p:sp>
          <p:nvSpPr>
            <p:cNvPr id="41" name="円/楕円 40"/>
            <p:cNvSpPr/>
            <p:nvPr/>
          </p:nvSpPr>
          <p:spPr>
            <a:xfrm>
              <a:off x="2915816" y="3429000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rgbClr val="CCECFF"/>
                </a:gs>
                <a:gs pos="79000">
                  <a:srgbClr val="CC99FF"/>
                </a:gs>
                <a:gs pos="100000">
                  <a:srgbClr val="9900CC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Candara" panose="020E0502030303020204" pitchFamily="34" charset="0"/>
              </a:endParaRPr>
            </a:p>
          </p:txBody>
        </p:sp>
        <p:sp>
          <p:nvSpPr>
            <p:cNvPr id="42" name="円/楕円 41"/>
            <p:cNvSpPr/>
            <p:nvPr/>
          </p:nvSpPr>
          <p:spPr>
            <a:xfrm>
              <a:off x="3023828" y="3537012"/>
              <a:ext cx="216024" cy="216024"/>
            </a:xfrm>
            <a:prstGeom prst="ellipse">
              <a:avLst/>
            </a:prstGeom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3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Candara" panose="020E0502030303020204" pitchFamily="34" charset="0"/>
              </a:endParaRPr>
            </a:p>
          </p:txBody>
        </p:sp>
      </p:grpSp>
      <p:grpSp>
        <p:nvGrpSpPr>
          <p:cNvPr id="43" name="グループ化 264"/>
          <p:cNvGrpSpPr>
            <a:grpSpLocks/>
          </p:cNvGrpSpPr>
          <p:nvPr/>
        </p:nvGrpSpPr>
        <p:grpSpPr bwMode="auto">
          <a:xfrm>
            <a:off x="914400" y="3443628"/>
            <a:ext cx="433388" cy="431800"/>
            <a:chOff x="2915816" y="3429000"/>
            <a:chExt cx="432048" cy="432048"/>
          </a:xfrm>
        </p:grpSpPr>
        <p:sp>
          <p:nvSpPr>
            <p:cNvPr id="44" name="円/楕円 43"/>
            <p:cNvSpPr/>
            <p:nvPr/>
          </p:nvSpPr>
          <p:spPr>
            <a:xfrm>
              <a:off x="2915816" y="3429000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rgbClr val="CCECFF"/>
                </a:gs>
                <a:gs pos="79000">
                  <a:srgbClr val="CC99FF"/>
                </a:gs>
                <a:gs pos="100000">
                  <a:srgbClr val="9900CC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Candara" panose="020E0502030303020204" pitchFamily="34" charset="0"/>
              </a:endParaRPr>
            </a:p>
          </p:txBody>
        </p:sp>
        <p:sp>
          <p:nvSpPr>
            <p:cNvPr id="45" name="円/楕円 44"/>
            <p:cNvSpPr/>
            <p:nvPr/>
          </p:nvSpPr>
          <p:spPr>
            <a:xfrm>
              <a:off x="3023828" y="3537012"/>
              <a:ext cx="216024" cy="216024"/>
            </a:xfrm>
            <a:prstGeom prst="ellipse">
              <a:avLst/>
            </a:prstGeom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3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Candara" panose="020E0502030303020204" pitchFamily="34" charset="0"/>
              </a:endParaRPr>
            </a:p>
          </p:txBody>
        </p:sp>
      </p:grpSp>
      <p:grpSp>
        <p:nvGrpSpPr>
          <p:cNvPr id="46" name="グループ化 267"/>
          <p:cNvGrpSpPr>
            <a:grpSpLocks/>
          </p:cNvGrpSpPr>
          <p:nvPr/>
        </p:nvGrpSpPr>
        <p:grpSpPr bwMode="auto">
          <a:xfrm>
            <a:off x="1500188" y="3965915"/>
            <a:ext cx="431800" cy="431800"/>
            <a:chOff x="2915816" y="3429000"/>
            <a:chExt cx="432048" cy="432048"/>
          </a:xfrm>
        </p:grpSpPr>
        <p:sp>
          <p:nvSpPr>
            <p:cNvPr id="47" name="円/楕円 46"/>
            <p:cNvSpPr/>
            <p:nvPr/>
          </p:nvSpPr>
          <p:spPr>
            <a:xfrm>
              <a:off x="2915816" y="3429000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rgbClr val="CCECFF"/>
                </a:gs>
                <a:gs pos="79000">
                  <a:srgbClr val="CC99FF"/>
                </a:gs>
                <a:gs pos="100000">
                  <a:srgbClr val="9900CC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Candara" panose="020E0502030303020204" pitchFamily="34" charset="0"/>
              </a:endParaRPr>
            </a:p>
          </p:txBody>
        </p:sp>
        <p:sp>
          <p:nvSpPr>
            <p:cNvPr id="48" name="円/楕円 47"/>
            <p:cNvSpPr/>
            <p:nvPr/>
          </p:nvSpPr>
          <p:spPr>
            <a:xfrm>
              <a:off x="3023828" y="3537012"/>
              <a:ext cx="216024" cy="216024"/>
            </a:xfrm>
            <a:prstGeom prst="ellipse">
              <a:avLst/>
            </a:prstGeom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3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Candara" panose="020E0502030303020204" pitchFamily="34" charset="0"/>
              </a:endParaRPr>
            </a:p>
          </p:txBody>
        </p:sp>
      </p:grpSp>
      <p:grpSp>
        <p:nvGrpSpPr>
          <p:cNvPr id="49" name="グループ化 270"/>
          <p:cNvGrpSpPr>
            <a:grpSpLocks/>
          </p:cNvGrpSpPr>
          <p:nvPr/>
        </p:nvGrpSpPr>
        <p:grpSpPr bwMode="auto">
          <a:xfrm>
            <a:off x="1274763" y="3945278"/>
            <a:ext cx="431800" cy="433387"/>
            <a:chOff x="2915816" y="3429000"/>
            <a:chExt cx="432048" cy="432048"/>
          </a:xfrm>
        </p:grpSpPr>
        <p:sp>
          <p:nvSpPr>
            <p:cNvPr id="50" name="円/楕円 49"/>
            <p:cNvSpPr/>
            <p:nvPr/>
          </p:nvSpPr>
          <p:spPr>
            <a:xfrm>
              <a:off x="2915816" y="3429000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rgbClr val="CCECFF"/>
                </a:gs>
                <a:gs pos="79000">
                  <a:srgbClr val="CC99FF"/>
                </a:gs>
                <a:gs pos="100000">
                  <a:srgbClr val="9900CC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Candara" panose="020E0502030303020204" pitchFamily="34" charset="0"/>
              </a:endParaRPr>
            </a:p>
          </p:txBody>
        </p:sp>
        <p:sp>
          <p:nvSpPr>
            <p:cNvPr id="51" name="円/楕円 50"/>
            <p:cNvSpPr/>
            <p:nvPr/>
          </p:nvSpPr>
          <p:spPr>
            <a:xfrm>
              <a:off x="3023828" y="3537012"/>
              <a:ext cx="216024" cy="216024"/>
            </a:xfrm>
            <a:prstGeom prst="ellipse">
              <a:avLst/>
            </a:prstGeom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3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Candara" panose="020E0502030303020204" pitchFamily="34" charset="0"/>
              </a:endParaRPr>
            </a:p>
          </p:txBody>
        </p:sp>
      </p:grpSp>
      <p:grpSp>
        <p:nvGrpSpPr>
          <p:cNvPr id="52" name="グループ化 273"/>
          <p:cNvGrpSpPr>
            <a:grpSpLocks/>
          </p:cNvGrpSpPr>
          <p:nvPr/>
        </p:nvGrpSpPr>
        <p:grpSpPr bwMode="auto">
          <a:xfrm>
            <a:off x="1016000" y="3777003"/>
            <a:ext cx="431800" cy="431800"/>
            <a:chOff x="2915816" y="3429000"/>
            <a:chExt cx="432048" cy="432048"/>
          </a:xfrm>
        </p:grpSpPr>
        <p:sp>
          <p:nvSpPr>
            <p:cNvPr id="53" name="円/楕円 52"/>
            <p:cNvSpPr/>
            <p:nvPr/>
          </p:nvSpPr>
          <p:spPr>
            <a:xfrm>
              <a:off x="2915816" y="3429000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rgbClr val="CCECFF"/>
                </a:gs>
                <a:gs pos="79000">
                  <a:srgbClr val="CC99FF"/>
                </a:gs>
                <a:gs pos="100000">
                  <a:srgbClr val="9900CC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Candara" panose="020E0502030303020204" pitchFamily="34" charset="0"/>
              </a:endParaRPr>
            </a:p>
          </p:txBody>
        </p:sp>
        <p:sp>
          <p:nvSpPr>
            <p:cNvPr id="54" name="円/楕円 53"/>
            <p:cNvSpPr/>
            <p:nvPr/>
          </p:nvSpPr>
          <p:spPr>
            <a:xfrm>
              <a:off x="3023828" y="3537012"/>
              <a:ext cx="216024" cy="216024"/>
            </a:xfrm>
            <a:prstGeom prst="ellipse">
              <a:avLst/>
            </a:prstGeom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3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Candara" panose="020E0502030303020204" pitchFamily="34" charset="0"/>
              </a:endParaRPr>
            </a:p>
          </p:txBody>
        </p:sp>
      </p:grpSp>
      <p:grpSp>
        <p:nvGrpSpPr>
          <p:cNvPr id="55" name="グループ化 276"/>
          <p:cNvGrpSpPr>
            <a:grpSpLocks/>
          </p:cNvGrpSpPr>
          <p:nvPr/>
        </p:nvGrpSpPr>
        <p:grpSpPr bwMode="auto">
          <a:xfrm>
            <a:off x="2135783" y="3297578"/>
            <a:ext cx="431800" cy="431800"/>
            <a:chOff x="2915816" y="3429000"/>
            <a:chExt cx="432048" cy="432048"/>
          </a:xfrm>
        </p:grpSpPr>
        <p:sp>
          <p:nvSpPr>
            <p:cNvPr id="56" name="円/楕円 55"/>
            <p:cNvSpPr/>
            <p:nvPr/>
          </p:nvSpPr>
          <p:spPr>
            <a:xfrm>
              <a:off x="2915816" y="3429000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rgbClr val="CCECFF"/>
                </a:gs>
                <a:gs pos="79000">
                  <a:srgbClr val="CC99FF"/>
                </a:gs>
                <a:gs pos="100000">
                  <a:srgbClr val="9900CC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Candara" panose="020E0502030303020204" pitchFamily="34" charset="0"/>
              </a:endParaRPr>
            </a:p>
          </p:txBody>
        </p:sp>
        <p:sp>
          <p:nvSpPr>
            <p:cNvPr id="57" name="円/楕円 56"/>
            <p:cNvSpPr/>
            <p:nvPr/>
          </p:nvSpPr>
          <p:spPr>
            <a:xfrm>
              <a:off x="3023828" y="3537012"/>
              <a:ext cx="216024" cy="216024"/>
            </a:xfrm>
            <a:prstGeom prst="ellipse">
              <a:avLst/>
            </a:prstGeom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3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Candara" panose="020E0502030303020204" pitchFamily="34" charset="0"/>
              </a:endParaRPr>
            </a:p>
          </p:txBody>
        </p:sp>
      </p:grpSp>
      <p:grpSp>
        <p:nvGrpSpPr>
          <p:cNvPr id="58" name="グループ化 279"/>
          <p:cNvGrpSpPr>
            <a:grpSpLocks/>
          </p:cNvGrpSpPr>
          <p:nvPr/>
        </p:nvGrpSpPr>
        <p:grpSpPr bwMode="auto">
          <a:xfrm>
            <a:off x="1076325" y="3242015"/>
            <a:ext cx="431800" cy="431800"/>
            <a:chOff x="2915816" y="3429000"/>
            <a:chExt cx="432048" cy="432048"/>
          </a:xfrm>
        </p:grpSpPr>
        <p:sp>
          <p:nvSpPr>
            <p:cNvPr id="59" name="円/楕円 58"/>
            <p:cNvSpPr/>
            <p:nvPr/>
          </p:nvSpPr>
          <p:spPr>
            <a:xfrm>
              <a:off x="2915816" y="3429000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rgbClr val="CCECFF"/>
                </a:gs>
                <a:gs pos="79000">
                  <a:srgbClr val="CC99FF"/>
                </a:gs>
                <a:gs pos="100000">
                  <a:srgbClr val="9900CC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Candara" panose="020E0502030303020204" pitchFamily="34" charset="0"/>
              </a:endParaRPr>
            </a:p>
          </p:txBody>
        </p:sp>
        <p:sp>
          <p:nvSpPr>
            <p:cNvPr id="60" name="円/楕円 59"/>
            <p:cNvSpPr/>
            <p:nvPr/>
          </p:nvSpPr>
          <p:spPr>
            <a:xfrm>
              <a:off x="3023828" y="3537012"/>
              <a:ext cx="216024" cy="216024"/>
            </a:xfrm>
            <a:prstGeom prst="ellipse">
              <a:avLst/>
            </a:prstGeom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3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Candara" panose="020E0502030303020204" pitchFamily="34" charset="0"/>
              </a:endParaRPr>
            </a:p>
          </p:txBody>
        </p:sp>
      </p:grpSp>
      <p:grpSp>
        <p:nvGrpSpPr>
          <p:cNvPr id="61" name="グループ化 282"/>
          <p:cNvGrpSpPr>
            <a:grpSpLocks/>
          </p:cNvGrpSpPr>
          <p:nvPr/>
        </p:nvGrpSpPr>
        <p:grpSpPr bwMode="auto">
          <a:xfrm>
            <a:off x="1844675" y="3956390"/>
            <a:ext cx="431800" cy="431800"/>
            <a:chOff x="2915816" y="3429000"/>
            <a:chExt cx="432048" cy="432048"/>
          </a:xfrm>
        </p:grpSpPr>
        <p:sp>
          <p:nvSpPr>
            <p:cNvPr id="62" name="円/楕円 61"/>
            <p:cNvSpPr/>
            <p:nvPr/>
          </p:nvSpPr>
          <p:spPr>
            <a:xfrm>
              <a:off x="2915816" y="3429000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rgbClr val="CCECFF"/>
                </a:gs>
                <a:gs pos="79000">
                  <a:srgbClr val="CC99FF"/>
                </a:gs>
                <a:gs pos="100000">
                  <a:srgbClr val="9900CC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Candara" panose="020E0502030303020204" pitchFamily="34" charset="0"/>
              </a:endParaRPr>
            </a:p>
          </p:txBody>
        </p:sp>
        <p:sp>
          <p:nvSpPr>
            <p:cNvPr id="63" name="円/楕円 62"/>
            <p:cNvSpPr/>
            <p:nvPr/>
          </p:nvSpPr>
          <p:spPr>
            <a:xfrm>
              <a:off x="3023828" y="3537012"/>
              <a:ext cx="216024" cy="216024"/>
            </a:xfrm>
            <a:prstGeom prst="ellipse">
              <a:avLst/>
            </a:prstGeom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3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Candara" panose="020E0502030303020204" pitchFamily="34" charset="0"/>
              </a:endParaRPr>
            </a:p>
          </p:txBody>
        </p:sp>
      </p:grpSp>
      <p:grpSp>
        <p:nvGrpSpPr>
          <p:cNvPr id="64" name="グループ化 285"/>
          <p:cNvGrpSpPr>
            <a:grpSpLocks/>
          </p:cNvGrpSpPr>
          <p:nvPr/>
        </p:nvGrpSpPr>
        <p:grpSpPr bwMode="auto">
          <a:xfrm>
            <a:off x="2168525" y="3827803"/>
            <a:ext cx="431800" cy="433387"/>
            <a:chOff x="2915816" y="3429000"/>
            <a:chExt cx="432048" cy="432048"/>
          </a:xfrm>
        </p:grpSpPr>
        <p:sp>
          <p:nvSpPr>
            <p:cNvPr id="65" name="円/楕円 64"/>
            <p:cNvSpPr/>
            <p:nvPr/>
          </p:nvSpPr>
          <p:spPr>
            <a:xfrm>
              <a:off x="2915816" y="3429000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rgbClr val="CCECFF"/>
                </a:gs>
                <a:gs pos="79000">
                  <a:srgbClr val="CC99FF"/>
                </a:gs>
                <a:gs pos="100000">
                  <a:srgbClr val="9900CC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Candara" panose="020E0502030303020204" pitchFamily="34" charset="0"/>
              </a:endParaRPr>
            </a:p>
          </p:txBody>
        </p:sp>
        <p:sp>
          <p:nvSpPr>
            <p:cNvPr id="66" name="円/楕円 65"/>
            <p:cNvSpPr/>
            <p:nvPr/>
          </p:nvSpPr>
          <p:spPr>
            <a:xfrm>
              <a:off x="3023828" y="3537012"/>
              <a:ext cx="216024" cy="216024"/>
            </a:xfrm>
            <a:prstGeom prst="ellipse">
              <a:avLst/>
            </a:prstGeom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3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Candara" panose="020E0502030303020204" pitchFamily="34" charset="0"/>
              </a:endParaRPr>
            </a:p>
          </p:txBody>
        </p:sp>
      </p:grpSp>
      <p:grpSp>
        <p:nvGrpSpPr>
          <p:cNvPr id="67" name="グループ化 288"/>
          <p:cNvGrpSpPr>
            <a:grpSpLocks/>
          </p:cNvGrpSpPr>
          <p:nvPr/>
        </p:nvGrpSpPr>
        <p:grpSpPr bwMode="auto">
          <a:xfrm>
            <a:off x="1842549" y="3066143"/>
            <a:ext cx="433388" cy="431800"/>
            <a:chOff x="2915816" y="3429000"/>
            <a:chExt cx="432048" cy="432048"/>
          </a:xfrm>
        </p:grpSpPr>
        <p:sp>
          <p:nvSpPr>
            <p:cNvPr id="68" name="円/楕円 67"/>
            <p:cNvSpPr/>
            <p:nvPr/>
          </p:nvSpPr>
          <p:spPr>
            <a:xfrm>
              <a:off x="2915816" y="3429000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rgbClr val="CCECFF"/>
                </a:gs>
                <a:gs pos="79000">
                  <a:srgbClr val="CC99FF"/>
                </a:gs>
                <a:gs pos="100000">
                  <a:srgbClr val="9900CC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Candara" panose="020E0502030303020204" pitchFamily="34" charset="0"/>
              </a:endParaRPr>
            </a:p>
          </p:txBody>
        </p:sp>
        <p:sp>
          <p:nvSpPr>
            <p:cNvPr id="69" name="円/楕円 68"/>
            <p:cNvSpPr/>
            <p:nvPr/>
          </p:nvSpPr>
          <p:spPr>
            <a:xfrm>
              <a:off x="3023828" y="3537012"/>
              <a:ext cx="216024" cy="216024"/>
            </a:xfrm>
            <a:prstGeom prst="ellipse">
              <a:avLst/>
            </a:prstGeom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3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Candara" panose="020E0502030303020204" pitchFamily="34" charset="0"/>
              </a:endParaRPr>
            </a:p>
          </p:txBody>
        </p:sp>
      </p:grpSp>
      <p:sp>
        <p:nvSpPr>
          <p:cNvPr id="107" name="テキスト ボックス 340"/>
          <p:cNvSpPr txBox="1">
            <a:spLocks noChangeArrowheads="1"/>
          </p:cNvSpPr>
          <p:nvPr/>
        </p:nvSpPr>
        <p:spPr bwMode="auto">
          <a:xfrm>
            <a:off x="929561" y="2552905"/>
            <a:ext cx="16337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 sz="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 sz="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 sz="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 sz="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800" dirty="0" smtClean="0">
                <a:solidFill>
                  <a:srgbClr val="000000"/>
                </a:solidFill>
                <a:latin typeface="+mj-lt"/>
              </a:rPr>
              <a:t>Primary tumor</a:t>
            </a:r>
            <a:endParaRPr lang="ja-JP" altLang="en-US" sz="180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143" name="グループ化 142"/>
          <p:cNvGrpSpPr/>
          <p:nvPr/>
        </p:nvGrpSpPr>
        <p:grpSpPr>
          <a:xfrm>
            <a:off x="4755110" y="3200224"/>
            <a:ext cx="1467068" cy="698562"/>
            <a:chOff x="4755110" y="2518052"/>
            <a:chExt cx="1467068" cy="698562"/>
          </a:xfrm>
        </p:grpSpPr>
        <p:sp>
          <p:nvSpPr>
            <p:cNvPr id="27" name="右矢印 26"/>
            <p:cNvSpPr/>
            <p:nvPr/>
          </p:nvSpPr>
          <p:spPr>
            <a:xfrm>
              <a:off x="5129438" y="3054689"/>
              <a:ext cx="792163" cy="161925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+mj-lt"/>
              </a:endParaRPr>
            </a:p>
          </p:txBody>
        </p:sp>
        <p:sp>
          <p:nvSpPr>
            <p:cNvPr id="109" name="テキスト ボックス 342"/>
            <p:cNvSpPr txBox="1">
              <a:spLocks noChangeArrowheads="1"/>
            </p:cNvSpPr>
            <p:nvPr/>
          </p:nvSpPr>
          <p:spPr bwMode="auto">
            <a:xfrm>
              <a:off x="4755110" y="2518052"/>
              <a:ext cx="14670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800" dirty="0" smtClean="0">
                  <a:solidFill>
                    <a:srgbClr val="000000"/>
                  </a:solidFill>
                  <a:latin typeface="+mj-lt"/>
                </a:rPr>
                <a:t>Reconstitute</a:t>
              </a:r>
            </a:p>
          </p:txBody>
        </p:sp>
      </p:grpSp>
      <p:grpSp>
        <p:nvGrpSpPr>
          <p:cNvPr id="144" name="グループ化 143"/>
          <p:cNvGrpSpPr/>
          <p:nvPr/>
        </p:nvGrpSpPr>
        <p:grpSpPr>
          <a:xfrm>
            <a:off x="6418263" y="2380003"/>
            <a:ext cx="2450326" cy="2663428"/>
            <a:chOff x="6418263" y="1697831"/>
            <a:chExt cx="2450326" cy="2663428"/>
          </a:xfrm>
        </p:grpSpPr>
        <p:sp>
          <p:nvSpPr>
            <p:cNvPr id="13" name="円/楕円 12"/>
            <p:cNvSpPr/>
            <p:nvPr/>
          </p:nvSpPr>
          <p:spPr bwMode="auto">
            <a:xfrm>
              <a:off x="7274517" y="2706290"/>
              <a:ext cx="216098" cy="216694"/>
            </a:xfrm>
            <a:prstGeom prst="ellipse">
              <a:avLst/>
            </a:prstGeom>
            <a:gradFill>
              <a:gsLst>
                <a:gs pos="0">
                  <a:srgbClr val="FF66FF"/>
                </a:gs>
                <a:gs pos="33000">
                  <a:srgbClr val="FF99FF"/>
                </a:gs>
                <a:gs pos="100000">
                  <a:srgbClr val="CC00CC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+mj-lt"/>
              </a:endParaRPr>
            </a:p>
          </p:txBody>
        </p:sp>
        <p:grpSp>
          <p:nvGrpSpPr>
            <p:cNvPr id="14" name="グループ化 235"/>
            <p:cNvGrpSpPr>
              <a:grpSpLocks/>
            </p:cNvGrpSpPr>
            <p:nvPr/>
          </p:nvGrpSpPr>
          <p:grpSpPr bwMode="auto">
            <a:xfrm>
              <a:off x="6778625" y="2880518"/>
              <a:ext cx="576263" cy="431800"/>
              <a:chOff x="2915816" y="3429000"/>
              <a:chExt cx="576064" cy="432048"/>
            </a:xfrm>
          </p:grpSpPr>
          <p:sp>
            <p:nvSpPr>
              <p:cNvPr id="15" name="円/楕円 14"/>
              <p:cNvSpPr/>
              <p:nvPr/>
            </p:nvSpPr>
            <p:spPr>
              <a:xfrm>
                <a:off x="2915816" y="3429000"/>
                <a:ext cx="576064" cy="43204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20000"/>
                      <a:lumOff val="80000"/>
                    </a:schemeClr>
                  </a:gs>
                  <a:gs pos="79000">
                    <a:schemeClr val="accent6">
                      <a:lumMod val="60000"/>
                      <a:lumOff val="40000"/>
                    </a:schemeClr>
                  </a:gs>
                  <a:gs pos="100000">
                    <a:schemeClr val="accent6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  <p:sp>
            <p:nvSpPr>
              <p:cNvPr id="16" name="円/楕円 15"/>
              <p:cNvSpPr/>
              <p:nvPr/>
            </p:nvSpPr>
            <p:spPr>
              <a:xfrm>
                <a:off x="2987824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rgbClr val="FF66FF"/>
                  </a:gs>
                  <a:gs pos="33000">
                    <a:srgbClr val="FF99FF"/>
                  </a:gs>
                  <a:gs pos="100000">
                    <a:srgbClr val="CC00CC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</p:grpSp>
        <p:grpSp>
          <p:nvGrpSpPr>
            <p:cNvPr id="17" name="グループ化 238"/>
            <p:cNvGrpSpPr>
              <a:grpSpLocks/>
            </p:cNvGrpSpPr>
            <p:nvPr/>
          </p:nvGrpSpPr>
          <p:grpSpPr bwMode="auto">
            <a:xfrm>
              <a:off x="7583488" y="2321718"/>
              <a:ext cx="433387" cy="431800"/>
              <a:chOff x="2915816" y="3429000"/>
              <a:chExt cx="432048" cy="432048"/>
            </a:xfrm>
          </p:grpSpPr>
          <p:sp>
            <p:nvSpPr>
              <p:cNvPr id="18" name="円/楕円 17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  <p:sp>
            <p:nvSpPr>
              <p:cNvPr id="19" name="円/楕円 18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</p:grpSp>
        <p:grpSp>
          <p:nvGrpSpPr>
            <p:cNvPr id="70" name="グループ化 291"/>
            <p:cNvGrpSpPr>
              <a:grpSpLocks/>
            </p:cNvGrpSpPr>
            <p:nvPr/>
          </p:nvGrpSpPr>
          <p:grpSpPr bwMode="auto">
            <a:xfrm>
              <a:off x="7691438" y="2702718"/>
              <a:ext cx="433387" cy="431800"/>
              <a:chOff x="2915816" y="3429000"/>
              <a:chExt cx="432048" cy="432048"/>
            </a:xfrm>
          </p:grpSpPr>
          <p:sp>
            <p:nvSpPr>
              <p:cNvPr id="71" name="円/楕円 70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  <p:sp>
            <p:nvSpPr>
              <p:cNvPr id="72" name="円/楕円 71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</p:grpSp>
        <p:grpSp>
          <p:nvGrpSpPr>
            <p:cNvPr id="73" name="グループ化 294"/>
            <p:cNvGrpSpPr>
              <a:grpSpLocks/>
            </p:cNvGrpSpPr>
            <p:nvPr/>
          </p:nvGrpSpPr>
          <p:grpSpPr bwMode="auto">
            <a:xfrm>
              <a:off x="7405688" y="2940843"/>
              <a:ext cx="431800" cy="431800"/>
              <a:chOff x="2915816" y="3429000"/>
              <a:chExt cx="432048" cy="432048"/>
            </a:xfrm>
          </p:grpSpPr>
          <p:sp>
            <p:nvSpPr>
              <p:cNvPr id="74" name="円/楕円 73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  <p:sp>
            <p:nvSpPr>
              <p:cNvPr id="75" name="円/楕円 74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</p:grpSp>
        <p:grpSp>
          <p:nvGrpSpPr>
            <p:cNvPr id="76" name="グループ化 297"/>
            <p:cNvGrpSpPr>
              <a:grpSpLocks/>
            </p:cNvGrpSpPr>
            <p:nvPr/>
          </p:nvGrpSpPr>
          <p:grpSpPr bwMode="auto">
            <a:xfrm>
              <a:off x="7065963" y="2251868"/>
              <a:ext cx="433387" cy="431800"/>
              <a:chOff x="2915816" y="3429000"/>
              <a:chExt cx="432048" cy="432048"/>
            </a:xfrm>
          </p:grpSpPr>
          <p:sp>
            <p:nvSpPr>
              <p:cNvPr id="77" name="円/楕円 76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  <p:sp>
            <p:nvSpPr>
              <p:cNvPr id="78" name="円/楕円 77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</p:grpSp>
        <p:grpSp>
          <p:nvGrpSpPr>
            <p:cNvPr id="79" name="グループ化 300"/>
            <p:cNvGrpSpPr>
              <a:grpSpLocks/>
            </p:cNvGrpSpPr>
            <p:nvPr/>
          </p:nvGrpSpPr>
          <p:grpSpPr bwMode="auto">
            <a:xfrm>
              <a:off x="6780213" y="2489993"/>
              <a:ext cx="431800" cy="431800"/>
              <a:chOff x="2915816" y="3429000"/>
              <a:chExt cx="432048" cy="432048"/>
            </a:xfrm>
          </p:grpSpPr>
          <p:sp>
            <p:nvSpPr>
              <p:cNvPr id="80" name="円/楕円 79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  <p:sp>
            <p:nvSpPr>
              <p:cNvPr id="81" name="円/楕円 80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</p:grpSp>
        <p:grpSp>
          <p:nvGrpSpPr>
            <p:cNvPr id="82" name="グループ化 303"/>
            <p:cNvGrpSpPr>
              <a:grpSpLocks/>
            </p:cNvGrpSpPr>
            <p:nvPr/>
          </p:nvGrpSpPr>
          <p:grpSpPr bwMode="auto">
            <a:xfrm>
              <a:off x="7100888" y="3104356"/>
              <a:ext cx="433387" cy="433387"/>
              <a:chOff x="2915816" y="3429000"/>
              <a:chExt cx="432048" cy="432048"/>
            </a:xfrm>
          </p:grpSpPr>
          <p:sp>
            <p:nvSpPr>
              <p:cNvPr id="83" name="円/楕円 82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  <p:sp>
            <p:nvSpPr>
              <p:cNvPr id="84" name="円/楕円 83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</p:grpSp>
        <p:grpSp>
          <p:nvGrpSpPr>
            <p:cNvPr id="85" name="グループ化 306"/>
            <p:cNvGrpSpPr>
              <a:grpSpLocks/>
            </p:cNvGrpSpPr>
            <p:nvPr/>
          </p:nvGrpSpPr>
          <p:grpSpPr bwMode="auto">
            <a:xfrm>
              <a:off x="6707188" y="3244056"/>
              <a:ext cx="431800" cy="433387"/>
              <a:chOff x="2915816" y="3429000"/>
              <a:chExt cx="432048" cy="432048"/>
            </a:xfrm>
          </p:grpSpPr>
          <p:sp>
            <p:nvSpPr>
              <p:cNvPr id="86" name="円/楕円 85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  <p:sp>
            <p:nvSpPr>
              <p:cNvPr id="87" name="円/楕円 86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</p:grpSp>
        <p:grpSp>
          <p:nvGrpSpPr>
            <p:cNvPr id="88" name="グループ化 309"/>
            <p:cNvGrpSpPr>
              <a:grpSpLocks/>
            </p:cNvGrpSpPr>
            <p:nvPr/>
          </p:nvGrpSpPr>
          <p:grpSpPr bwMode="auto">
            <a:xfrm>
              <a:off x="6456363" y="2710656"/>
              <a:ext cx="431800" cy="431800"/>
              <a:chOff x="2915816" y="3429000"/>
              <a:chExt cx="432048" cy="432048"/>
            </a:xfrm>
          </p:grpSpPr>
          <p:sp>
            <p:nvSpPr>
              <p:cNvPr id="89" name="円/楕円 88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  <p:sp>
            <p:nvSpPr>
              <p:cNvPr id="90" name="円/楕円 89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</p:grpSp>
        <p:grpSp>
          <p:nvGrpSpPr>
            <p:cNvPr id="91" name="グループ化 312"/>
            <p:cNvGrpSpPr>
              <a:grpSpLocks/>
            </p:cNvGrpSpPr>
            <p:nvPr/>
          </p:nvGrpSpPr>
          <p:grpSpPr bwMode="auto">
            <a:xfrm>
              <a:off x="6418263" y="3031331"/>
              <a:ext cx="431800" cy="431800"/>
              <a:chOff x="2915816" y="3429000"/>
              <a:chExt cx="432048" cy="432048"/>
            </a:xfrm>
          </p:grpSpPr>
          <p:sp>
            <p:nvSpPr>
              <p:cNvPr id="92" name="円/楕円 91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  <p:sp>
            <p:nvSpPr>
              <p:cNvPr id="93" name="円/楕円 92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</p:grpSp>
        <p:grpSp>
          <p:nvGrpSpPr>
            <p:cNvPr id="94" name="グループ化 315"/>
            <p:cNvGrpSpPr>
              <a:grpSpLocks/>
            </p:cNvGrpSpPr>
            <p:nvPr/>
          </p:nvGrpSpPr>
          <p:grpSpPr bwMode="auto">
            <a:xfrm>
              <a:off x="7367588" y="2162968"/>
              <a:ext cx="433387" cy="431800"/>
              <a:chOff x="2915816" y="3429000"/>
              <a:chExt cx="432048" cy="432048"/>
            </a:xfrm>
          </p:grpSpPr>
          <p:sp>
            <p:nvSpPr>
              <p:cNvPr id="95" name="円/楕円 94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  <p:sp>
            <p:nvSpPr>
              <p:cNvPr id="96" name="円/楕円 95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</p:grpSp>
        <p:grpSp>
          <p:nvGrpSpPr>
            <p:cNvPr id="97" name="グループ化 318"/>
            <p:cNvGrpSpPr>
              <a:grpSpLocks/>
            </p:cNvGrpSpPr>
            <p:nvPr/>
          </p:nvGrpSpPr>
          <p:grpSpPr bwMode="auto">
            <a:xfrm>
              <a:off x="6761163" y="2177256"/>
              <a:ext cx="431800" cy="431800"/>
              <a:chOff x="2915816" y="3429000"/>
              <a:chExt cx="432048" cy="432048"/>
            </a:xfrm>
          </p:grpSpPr>
          <p:sp>
            <p:nvSpPr>
              <p:cNvPr id="98" name="円/楕円 97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  <p:sp>
            <p:nvSpPr>
              <p:cNvPr id="99" name="円/楕円 98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</p:grpSp>
        <p:grpSp>
          <p:nvGrpSpPr>
            <p:cNvPr id="100" name="グループ化 321"/>
            <p:cNvGrpSpPr>
              <a:grpSpLocks/>
            </p:cNvGrpSpPr>
            <p:nvPr/>
          </p:nvGrpSpPr>
          <p:grpSpPr bwMode="auto">
            <a:xfrm>
              <a:off x="7043738" y="3355181"/>
              <a:ext cx="431800" cy="431800"/>
              <a:chOff x="2915816" y="3429000"/>
              <a:chExt cx="432048" cy="432048"/>
            </a:xfrm>
          </p:grpSpPr>
          <p:sp>
            <p:nvSpPr>
              <p:cNvPr id="101" name="円/楕円 100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  <p:sp>
            <p:nvSpPr>
              <p:cNvPr id="102" name="円/楕円 101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</p:grpSp>
        <p:grpSp>
          <p:nvGrpSpPr>
            <p:cNvPr id="103" name="グループ化 324"/>
            <p:cNvGrpSpPr>
              <a:grpSpLocks/>
            </p:cNvGrpSpPr>
            <p:nvPr/>
          </p:nvGrpSpPr>
          <p:grpSpPr bwMode="auto">
            <a:xfrm>
              <a:off x="7800975" y="3031331"/>
              <a:ext cx="431800" cy="431800"/>
              <a:chOff x="2915816" y="3429000"/>
              <a:chExt cx="432048" cy="432048"/>
            </a:xfrm>
          </p:grpSpPr>
          <p:sp>
            <p:nvSpPr>
              <p:cNvPr id="104" name="円/楕円 103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  <p:sp>
            <p:nvSpPr>
              <p:cNvPr id="105" name="円/楕円 104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</p:grpSp>
        <p:sp>
          <p:nvSpPr>
            <p:cNvPr id="114" name="テキスト ボックス 342"/>
            <p:cNvSpPr txBox="1">
              <a:spLocks noChangeArrowheads="1"/>
            </p:cNvSpPr>
            <p:nvPr/>
          </p:nvSpPr>
          <p:spPr bwMode="auto">
            <a:xfrm>
              <a:off x="7515452" y="1697831"/>
              <a:ext cx="12875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800" dirty="0" smtClean="0">
                  <a:solidFill>
                    <a:srgbClr val="000000"/>
                  </a:solidFill>
                  <a:latin typeface="+mj-lt"/>
                </a:rPr>
                <a:t>Metastasis</a:t>
              </a:r>
              <a:endParaRPr lang="ja-JP" altLang="en-US" sz="1800" dirty="0">
                <a:solidFill>
                  <a:srgbClr val="000000"/>
                </a:solidFill>
                <a:latin typeface="+mj-lt"/>
              </a:endParaRPr>
            </a:p>
          </p:txBody>
        </p:sp>
        <p:grpSp>
          <p:nvGrpSpPr>
            <p:cNvPr id="119" name="グループ化 318"/>
            <p:cNvGrpSpPr>
              <a:grpSpLocks/>
            </p:cNvGrpSpPr>
            <p:nvPr/>
          </p:nvGrpSpPr>
          <p:grpSpPr bwMode="auto">
            <a:xfrm>
              <a:off x="7076565" y="2542381"/>
              <a:ext cx="431800" cy="431800"/>
              <a:chOff x="2915816" y="3429000"/>
              <a:chExt cx="432048" cy="432048"/>
            </a:xfrm>
          </p:grpSpPr>
          <p:sp>
            <p:nvSpPr>
              <p:cNvPr id="120" name="円/楕円 119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  <p:sp>
            <p:nvSpPr>
              <p:cNvPr id="121" name="円/楕円 120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</p:grpSp>
        <p:grpSp>
          <p:nvGrpSpPr>
            <p:cNvPr id="122" name="グループ化 318"/>
            <p:cNvGrpSpPr>
              <a:grpSpLocks/>
            </p:cNvGrpSpPr>
            <p:nvPr/>
          </p:nvGrpSpPr>
          <p:grpSpPr bwMode="auto">
            <a:xfrm>
              <a:off x="7228965" y="2694781"/>
              <a:ext cx="431800" cy="431800"/>
              <a:chOff x="2915816" y="3429000"/>
              <a:chExt cx="432048" cy="432048"/>
            </a:xfrm>
          </p:grpSpPr>
          <p:sp>
            <p:nvSpPr>
              <p:cNvPr id="123" name="円/楕円 122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  <p:sp>
            <p:nvSpPr>
              <p:cNvPr id="124" name="円/楕円 123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</p:grpSp>
        <p:grpSp>
          <p:nvGrpSpPr>
            <p:cNvPr id="125" name="グループ化 318"/>
            <p:cNvGrpSpPr>
              <a:grpSpLocks/>
            </p:cNvGrpSpPr>
            <p:nvPr/>
          </p:nvGrpSpPr>
          <p:grpSpPr bwMode="auto">
            <a:xfrm>
              <a:off x="7413115" y="2537618"/>
              <a:ext cx="431800" cy="431800"/>
              <a:chOff x="2915816" y="3429000"/>
              <a:chExt cx="432048" cy="432048"/>
            </a:xfrm>
          </p:grpSpPr>
          <p:sp>
            <p:nvSpPr>
              <p:cNvPr id="126" name="円/楕円 125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  <p:sp>
            <p:nvSpPr>
              <p:cNvPr id="127" name="円/楕円 126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</p:grpSp>
        <p:grpSp>
          <p:nvGrpSpPr>
            <p:cNvPr id="128" name="グループ化 318"/>
            <p:cNvGrpSpPr>
              <a:grpSpLocks/>
            </p:cNvGrpSpPr>
            <p:nvPr/>
          </p:nvGrpSpPr>
          <p:grpSpPr bwMode="auto">
            <a:xfrm>
              <a:off x="8165647" y="2599871"/>
              <a:ext cx="431800" cy="431800"/>
              <a:chOff x="2915816" y="3429000"/>
              <a:chExt cx="432048" cy="432048"/>
            </a:xfrm>
          </p:grpSpPr>
          <p:sp>
            <p:nvSpPr>
              <p:cNvPr id="129" name="円/楕円 128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  <p:sp>
            <p:nvSpPr>
              <p:cNvPr id="130" name="円/楕円 129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</p:grpSp>
        <p:grpSp>
          <p:nvGrpSpPr>
            <p:cNvPr id="131" name="グループ化 318"/>
            <p:cNvGrpSpPr>
              <a:grpSpLocks/>
            </p:cNvGrpSpPr>
            <p:nvPr/>
          </p:nvGrpSpPr>
          <p:grpSpPr bwMode="auto">
            <a:xfrm>
              <a:off x="7292465" y="3929459"/>
              <a:ext cx="431800" cy="431800"/>
              <a:chOff x="2915816" y="3429000"/>
              <a:chExt cx="432048" cy="432048"/>
            </a:xfrm>
          </p:grpSpPr>
          <p:sp>
            <p:nvSpPr>
              <p:cNvPr id="132" name="円/楕円 131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  <p:sp>
            <p:nvSpPr>
              <p:cNvPr id="133" name="円/楕円 132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</p:grpSp>
        <p:grpSp>
          <p:nvGrpSpPr>
            <p:cNvPr id="134" name="グループ化 318"/>
            <p:cNvGrpSpPr>
              <a:grpSpLocks/>
            </p:cNvGrpSpPr>
            <p:nvPr/>
          </p:nvGrpSpPr>
          <p:grpSpPr bwMode="auto">
            <a:xfrm>
              <a:off x="8284389" y="2275114"/>
              <a:ext cx="431800" cy="431800"/>
              <a:chOff x="2915816" y="3429000"/>
              <a:chExt cx="432048" cy="432048"/>
            </a:xfrm>
          </p:grpSpPr>
          <p:sp>
            <p:nvSpPr>
              <p:cNvPr id="135" name="円/楕円 134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  <p:sp>
            <p:nvSpPr>
              <p:cNvPr id="136" name="円/楕円 135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</p:grpSp>
        <p:grpSp>
          <p:nvGrpSpPr>
            <p:cNvPr id="137" name="グループ化 318"/>
            <p:cNvGrpSpPr>
              <a:grpSpLocks/>
            </p:cNvGrpSpPr>
            <p:nvPr/>
          </p:nvGrpSpPr>
          <p:grpSpPr bwMode="auto">
            <a:xfrm>
              <a:off x="7904956" y="3718703"/>
              <a:ext cx="431800" cy="431800"/>
              <a:chOff x="2915816" y="3429000"/>
              <a:chExt cx="432048" cy="432048"/>
            </a:xfrm>
          </p:grpSpPr>
          <p:sp>
            <p:nvSpPr>
              <p:cNvPr id="138" name="円/楕円 137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  <p:sp>
            <p:nvSpPr>
              <p:cNvPr id="139" name="円/楕円 138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</p:grpSp>
        <p:grpSp>
          <p:nvGrpSpPr>
            <p:cNvPr id="140" name="グループ化 318"/>
            <p:cNvGrpSpPr>
              <a:grpSpLocks/>
            </p:cNvGrpSpPr>
            <p:nvPr/>
          </p:nvGrpSpPr>
          <p:grpSpPr bwMode="auto">
            <a:xfrm>
              <a:off x="8436789" y="2427514"/>
              <a:ext cx="431800" cy="431800"/>
              <a:chOff x="2915816" y="3429000"/>
              <a:chExt cx="432048" cy="432048"/>
            </a:xfrm>
          </p:grpSpPr>
          <p:sp>
            <p:nvSpPr>
              <p:cNvPr id="141" name="円/楕円 140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  <p:sp>
            <p:nvSpPr>
              <p:cNvPr id="142" name="円/楕円 141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+mj-lt"/>
                </a:endParaRPr>
              </a:p>
            </p:txBody>
          </p:sp>
        </p:grpSp>
      </p:grpSp>
      <p:sp>
        <p:nvSpPr>
          <p:cNvPr id="146" name="テキスト ボックス 145"/>
          <p:cNvSpPr txBox="1"/>
          <p:nvPr/>
        </p:nvSpPr>
        <p:spPr>
          <a:xfrm>
            <a:off x="340470" y="554500"/>
            <a:ext cx="4796972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rgbClr val="FFCC99"/>
                </a:solidFill>
                <a:latin typeface="+mn-lt"/>
              </a:rPr>
              <a:t>CTC (circulating tumor cells)</a:t>
            </a:r>
            <a:endParaRPr lang="ja-JP" altLang="en-US" sz="2800" dirty="0">
              <a:solidFill>
                <a:srgbClr val="FFCC99"/>
              </a:solidFill>
              <a:latin typeface="+mn-lt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733594" y="3205956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Dissociate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948249" y="4076132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/>
              <a:t>CTC</a:t>
            </a:r>
            <a:endParaRPr lang="ja-JP" altLang="en-US" sz="2800" b="1" dirty="0"/>
          </a:p>
        </p:txBody>
      </p:sp>
      <p:sp>
        <p:nvSpPr>
          <p:cNvPr id="11" name="正方形/長方形 10"/>
          <p:cNvSpPr/>
          <p:nvPr/>
        </p:nvSpPr>
        <p:spPr>
          <a:xfrm>
            <a:off x="1400175" y="1435035"/>
            <a:ext cx="47035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u="sng" dirty="0" smtClean="0"/>
              <a:t>The </a:t>
            </a:r>
            <a:r>
              <a:rPr lang="en-US" altLang="ja-JP" sz="2800" b="1" u="sng" dirty="0"/>
              <a:t>process of metastasis</a:t>
            </a:r>
            <a:endParaRPr lang="ja-JP" altLang="en-US" sz="2800" b="1" u="sng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988A-70D0-4B04-AA7C-64969439D2FE}" type="slidenum">
              <a:rPr lang="en-US" altLang="ja-JP" smtClean="0"/>
              <a:pPr/>
              <a:t>12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5120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328" t="-24426" r="-328" b="51166"/>
          <a:stretch/>
        </p:blipFill>
        <p:spPr>
          <a:xfrm>
            <a:off x="246127" y="106727"/>
            <a:ext cx="8745508" cy="366032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570" y="3988336"/>
            <a:ext cx="1568526" cy="691881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4307096" y="378285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endParaRPr lang="ja-JP" altLang="en-US" sz="800" b="0" dirty="0">
              <a:solidFill>
                <a:srgbClr val="0070C0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  <a:p>
            <a:pPr algn="r"/>
            <a:r>
              <a:rPr lang="en-US" altLang="ja-JP" b="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CytoQuest</a:t>
            </a:r>
            <a:r>
              <a:rPr lang="en-US" altLang="ja-JP" b="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™ CR System </a:t>
            </a:r>
            <a:endParaRPr lang="ja-JP" altLang="en-US" dirty="0">
              <a:solidFill>
                <a:srgbClr val="0070C0"/>
              </a:solidFill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340470" y="4142717"/>
            <a:ext cx="3042230" cy="1689591"/>
            <a:chOff x="833203" y="4208503"/>
            <a:chExt cx="3042230" cy="1689591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183" y="4208503"/>
              <a:ext cx="2381250" cy="1352550"/>
            </a:xfrm>
            <a:prstGeom prst="rect">
              <a:avLst/>
            </a:prstGeom>
          </p:spPr>
        </p:pic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203" y="5145619"/>
              <a:ext cx="1676400" cy="752475"/>
            </a:xfrm>
            <a:prstGeom prst="rect">
              <a:avLst/>
            </a:prstGeom>
          </p:spPr>
        </p:pic>
      </p:grpSp>
      <p:pic>
        <p:nvPicPr>
          <p:cNvPr id="9" name="図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1892" y="5961336"/>
            <a:ext cx="1317204" cy="623386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340470" y="554500"/>
            <a:ext cx="4796972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rgbClr val="FFCC99"/>
                </a:solidFill>
                <a:latin typeface="+mn-lt"/>
              </a:rPr>
              <a:t>CTC (circulating tumor cells)</a:t>
            </a:r>
            <a:endParaRPr lang="ja-JP" altLang="en-US" sz="2800" dirty="0">
              <a:solidFill>
                <a:srgbClr val="FFCC99"/>
              </a:solidFill>
              <a:latin typeface="+mn-lt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2935987" y="4078472"/>
            <a:ext cx="2872846" cy="1143187"/>
            <a:chOff x="2738956" y="4675856"/>
            <a:chExt cx="2872846" cy="1143187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38956" y="4675856"/>
              <a:ext cx="2872846" cy="93300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63237" y="5652745"/>
              <a:ext cx="2298614" cy="166298"/>
            </a:xfrm>
            <a:prstGeom prst="rect">
              <a:avLst/>
            </a:prstGeom>
          </p:spPr>
        </p:pic>
      </p:grpSp>
      <p:pic>
        <p:nvPicPr>
          <p:cNvPr id="11" name="図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1407" y="4697836"/>
            <a:ext cx="3646869" cy="10140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B1B3B-388A-4CFE-ADBF-57B969F2020B}" type="slidenum">
              <a:rPr lang="en-US" altLang="ja-JP" smtClean="0"/>
              <a:pPr/>
              <a:t>13</a:t>
            </a:fld>
            <a:endParaRPr lang="en-US" altLang="ja-JP"/>
          </a:p>
        </p:txBody>
      </p:sp>
      <p:grpSp>
        <p:nvGrpSpPr>
          <p:cNvPr id="18" name="グループ化 17"/>
          <p:cNvGrpSpPr/>
          <p:nvPr/>
        </p:nvGrpSpPr>
        <p:grpSpPr>
          <a:xfrm>
            <a:off x="1547117" y="5514072"/>
            <a:ext cx="5006083" cy="1029137"/>
            <a:chOff x="1804054" y="5620466"/>
            <a:chExt cx="5006083" cy="1029137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04054" y="5620466"/>
              <a:ext cx="5006083" cy="811917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76767" y="6465561"/>
              <a:ext cx="1673604" cy="184042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050371" y="6455142"/>
              <a:ext cx="2075269" cy="1728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913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428" y="4450015"/>
            <a:ext cx="3935893" cy="197255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75" y="1903077"/>
            <a:ext cx="7416306" cy="264127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48342" y="721414"/>
            <a:ext cx="6749143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rgbClr val="FFCC99"/>
                </a:solidFill>
                <a:latin typeface="+mn-lt"/>
              </a:rPr>
              <a:t>Detection of CTC (circulating tumor cells)</a:t>
            </a:r>
          </a:p>
          <a:p>
            <a:r>
              <a:rPr lang="en-US" altLang="ja-JP" sz="2800" dirty="0" smtClean="0">
                <a:solidFill>
                  <a:schemeClr val="bg1"/>
                </a:solidFill>
                <a:latin typeface="+mn-lt"/>
              </a:rPr>
              <a:t>in surgical cases</a:t>
            </a:r>
            <a:endParaRPr lang="ja-JP" alt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B1B3B-388A-4CFE-ADBF-57B969F2020B}" type="slidenum">
              <a:rPr lang="en-US" altLang="ja-JP" smtClean="0"/>
              <a:pPr/>
              <a:t>14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6318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70" y="1556162"/>
            <a:ext cx="3874565" cy="4041400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4206289" y="4530123"/>
            <a:ext cx="4194977" cy="1917572"/>
            <a:chOff x="4179769" y="2386842"/>
            <a:chExt cx="4728257" cy="2388358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9769" y="2386842"/>
              <a:ext cx="4728257" cy="2112315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1478" y="4422165"/>
              <a:ext cx="2986548" cy="353035"/>
            </a:xfrm>
            <a:prstGeom prst="rect">
              <a:avLst/>
            </a:prstGeom>
          </p:spPr>
        </p:pic>
      </p:grpSp>
      <p:grpSp>
        <p:nvGrpSpPr>
          <p:cNvPr id="5" name="グループ化 4"/>
          <p:cNvGrpSpPr/>
          <p:nvPr/>
        </p:nvGrpSpPr>
        <p:grpSpPr>
          <a:xfrm>
            <a:off x="4259096" y="1543819"/>
            <a:ext cx="4467210" cy="2550744"/>
            <a:chOff x="4476810" y="4030806"/>
            <a:chExt cx="4467210" cy="2550744"/>
          </a:xfrm>
        </p:grpSpPr>
        <p:sp>
          <p:nvSpPr>
            <p:cNvPr id="2" name="テキスト ボックス 1"/>
            <p:cNvSpPr txBox="1"/>
            <p:nvPr/>
          </p:nvSpPr>
          <p:spPr>
            <a:xfrm>
              <a:off x="4476810" y="4030806"/>
              <a:ext cx="3916457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u="sng" dirty="0" smtClean="0">
                  <a:solidFill>
                    <a:srgbClr val="FFFF00"/>
                  </a:solidFill>
                </a:rPr>
                <a:t>Characterized by h</a:t>
              </a:r>
              <a:r>
                <a:rPr kumimoji="1" lang="en-US" altLang="ja-JP" u="sng" dirty="0" smtClean="0">
                  <a:solidFill>
                    <a:srgbClr val="FFFF00"/>
                  </a:solidFill>
                </a:rPr>
                <a:t>igh tumorigenicity</a:t>
              </a:r>
            </a:p>
          </p:txBody>
        </p:sp>
        <p:grpSp>
          <p:nvGrpSpPr>
            <p:cNvPr id="11" name="グループ化 232"/>
            <p:cNvGrpSpPr>
              <a:grpSpLocks/>
            </p:cNvGrpSpPr>
            <p:nvPr/>
          </p:nvGrpSpPr>
          <p:grpSpPr bwMode="auto">
            <a:xfrm>
              <a:off x="7690073" y="5392512"/>
              <a:ext cx="576262" cy="433388"/>
              <a:chOff x="2915816" y="3429000"/>
              <a:chExt cx="576064" cy="432048"/>
            </a:xfrm>
          </p:grpSpPr>
          <p:sp>
            <p:nvSpPr>
              <p:cNvPr id="12" name="円/楕円 11"/>
              <p:cNvSpPr/>
              <p:nvPr/>
            </p:nvSpPr>
            <p:spPr>
              <a:xfrm>
                <a:off x="2915816" y="3429000"/>
                <a:ext cx="576064" cy="43204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20000"/>
                      <a:lumOff val="80000"/>
                    </a:schemeClr>
                  </a:gs>
                  <a:gs pos="79000">
                    <a:schemeClr val="accent6">
                      <a:lumMod val="60000"/>
                      <a:lumOff val="40000"/>
                    </a:schemeClr>
                  </a:gs>
                  <a:gs pos="100000">
                    <a:schemeClr val="accent6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13" name="円/楕円 12"/>
              <p:cNvSpPr/>
              <p:nvPr/>
            </p:nvSpPr>
            <p:spPr>
              <a:xfrm>
                <a:off x="2987824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rgbClr val="FF66FF"/>
                  </a:gs>
                  <a:gs pos="33000">
                    <a:srgbClr val="FF99FF"/>
                  </a:gs>
                  <a:gs pos="100000">
                    <a:srgbClr val="CC00CC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Candara" panose="020E0502030303020204" pitchFamily="34" charset="0"/>
                </a:endParaRPr>
              </a:p>
            </p:txBody>
          </p:sp>
        </p:grpSp>
        <p:grpSp>
          <p:nvGrpSpPr>
            <p:cNvPr id="14" name="グループ化 235"/>
            <p:cNvGrpSpPr>
              <a:grpSpLocks/>
            </p:cNvGrpSpPr>
            <p:nvPr/>
          </p:nvGrpSpPr>
          <p:grpSpPr bwMode="auto">
            <a:xfrm>
              <a:off x="7266210" y="5675087"/>
              <a:ext cx="576263" cy="431800"/>
              <a:chOff x="2915816" y="3429000"/>
              <a:chExt cx="576064" cy="432048"/>
            </a:xfrm>
          </p:grpSpPr>
          <p:sp>
            <p:nvSpPr>
              <p:cNvPr id="15" name="円/楕円 14"/>
              <p:cNvSpPr/>
              <p:nvPr/>
            </p:nvSpPr>
            <p:spPr>
              <a:xfrm>
                <a:off x="2915816" y="3429000"/>
                <a:ext cx="576064" cy="43204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20000"/>
                      <a:lumOff val="80000"/>
                    </a:schemeClr>
                  </a:gs>
                  <a:gs pos="79000">
                    <a:schemeClr val="accent6">
                      <a:lumMod val="60000"/>
                      <a:lumOff val="40000"/>
                    </a:schemeClr>
                  </a:gs>
                  <a:gs pos="100000">
                    <a:schemeClr val="accent6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16" name="円/楕円 15"/>
              <p:cNvSpPr/>
              <p:nvPr/>
            </p:nvSpPr>
            <p:spPr>
              <a:xfrm>
                <a:off x="2987824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rgbClr val="FF66FF"/>
                  </a:gs>
                  <a:gs pos="33000">
                    <a:srgbClr val="FF99FF"/>
                  </a:gs>
                  <a:gs pos="100000">
                    <a:srgbClr val="CC00CC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Candara" panose="020E0502030303020204" pitchFamily="34" charset="0"/>
                </a:endParaRPr>
              </a:p>
            </p:txBody>
          </p:sp>
        </p:grpSp>
        <p:grpSp>
          <p:nvGrpSpPr>
            <p:cNvPr id="17" name="グループ化 238"/>
            <p:cNvGrpSpPr>
              <a:grpSpLocks/>
            </p:cNvGrpSpPr>
            <p:nvPr/>
          </p:nvGrpSpPr>
          <p:grpSpPr bwMode="auto">
            <a:xfrm>
              <a:off x="8071073" y="5116287"/>
              <a:ext cx="433387" cy="431800"/>
              <a:chOff x="2915816" y="3429000"/>
              <a:chExt cx="432048" cy="432048"/>
            </a:xfrm>
          </p:grpSpPr>
          <p:sp>
            <p:nvSpPr>
              <p:cNvPr id="18" name="円/楕円 17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19" name="円/楕円 18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Candara" panose="020E0502030303020204" pitchFamily="34" charset="0"/>
                </a:endParaRPr>
              </a:p>
            </p:txBody>
          </p:sp>
        </p:grpSp>
        <p:grpSp>
          <p:nvGrpSpPr>
            <p:cNvPr id="20" name="グループ化 291"/>
            <p:cNvGrpSpPr>
              <a:grpSpLocks/>
            </p:cNvGrpSpPr>
            <p:nvPr/>
          </p:nvGrpSpPr>
          <p:grpSpPr bwMode="auto">
            <a:xfrm>
              <a:off x="8179023" y="5497287"/>
              <a:ext cx="433387" cy="431800"/>
              <a:chOff x="2915816" y="3429000"/>
              <a:chExt cx="432048" cy="432048"/>
            </a:xfrm>
          </p:grpSpPr>
          <p:sp>
            <p:nvSpPr>
              <p:cNvPr id="21" name="円/楕円 20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22" name="円/楕円 21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Candara" panose="020E0502030303020204" pitchFamily="34" charset="0"/>
                </a:endParaRPr>
              </a:p>
            </p:txBody>
          </p:sp>
        </p:grpSp>
        <p:grpSp>
          <p:nvGrpSpPr>
            <p:cNvPr id="23" name="グループ化 294"/>
            <p:cNvGrpSpPr>
              <a:grpSpLocks/>
            </p:cNvGrpSpPr>
            <p:nvPr/>
          </p:nvGrpSpPr>
          <p:grpSpPr bwMode="auto">
            <a:xfrm>
              <a:off x="7893273" y="5735412"/>
              <a:ext cx="431800" cy="431800"/>
              <a:chOff x="2915816" y="3429000"/>
              <a:chExt cx="432048" cy="432048"/>
            </a:xfrm>
          </p:grpSpPr>
          <p:sp>
            <p:nvSpPr>
              <p:cNvPr id="24" name="円/楕円 23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25" name="円/楕円 24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Candara" panose="020E0502030303020204" pitchFamily="34" charset="0"/>
                </a:endParaRPr>
              </a:p>
            </p:txBody>
          </p:sp>
        </p:grpSp>
        <p:grpSp>
          <p:nvGrpSpPr>
            <p:cNvPr id="26" name="グループ化 297"/>
            <p:cNvGrpSpPr>
              <a:grpSpLocks/>
            </p:cNvGrpSpPr>
            <p:nvPr/>
          </p:nvGrpSpPr>
          <p:grpSpPr bwMode="auto">
            <a:xfrm>
              <a:off x="7553548" y="5046437"/>
              <a:ext cx="433387" cy="431800"/>
              <a:chOff x="2915816" y="3429000"/>
              <a:chExt cx="432048" cy="432048"/>
            </a:xfrm>
          </p:grpSpPr>
          <p:sp>
            <p:nvSpPr>
              <p:cNvPr id="27" name="円/楕円 26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28" name="円/楕円 27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Candara" panose="020E0502030303020204" pitchFamily="34" charset="0"/>
                </a:endParaRPr>
              </a:p>
            </p:txBody>
          </p:sp>
        </p:grpSp>
        <p:grpSp>
          <p:nvGrpSpPr>
            <p:cNvPr id="29" name="グループ化 300"/>
            <p:cNvGrpSpPr>
              <a:grpSpLocks/>
            </p:cNvGrpSpPr>
            <p:nvPr/>
          </p:nvGrpSpPr>
          <p:grpSpPr bwMode="auto">
            <a:xfrm>
              <a:off x="7267798" y="5284562"/>
              <a:ext cx="431800" cy="431800"/>
              <a:chOff x="2915816" y="3429000"/>
              <a:chExt cx="432048" cy="432048"/>
            </a:xfrm>
          </p:grpSpPr>
          <p:sp>
            <p:nvSpPr>
              <p:cNvPr id="30" name="円/楕円 29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31" name="円/楕円 30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Candara" panose="020E0502030303020204" pitchFamily="34" charset="0"/>
                </a:endParaRPr>
              </a:p>
            </p:txBody>
          </p:sp>
        </p:grpSp>
        <p:grpSp>
          <p:nvGrpSpPr>
            <p:cNvPr id="32" name="グループ化 303"/>
            <p:cNvGrpSpPr>
              <a:grpSpLocks/>
            </p:cNvGrpSpPr>
            <p:nvPr/>
          </p:nvGrpSpPr>
          <p:grpSpPr bwMode="auto">
            <a:xfrm>
              <a:off x="7588473" y="5898925"/>
              <a:ext cx="433387" cy="433387"/>
              <a:chOff x="2915816" y="3429000"/>
              <a:chExt cx="432048" cy="432048"/>
            </a:xfrm>
          </p:grpSpPr>
          <p:sp>
            <p:nvSpPr>
              <p:cNvPr id="33" name="円/楕円 32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34" name="円/楕円 33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Candara" panose="020E0502030303020204" pitchFamily="34" charset="0"/>
                </a:endParaRPr>
              </a:p>
            </p:txBody>
          </p:sp>
        </p:grpSp>
        <p:grpSp>
          <p:nvGrpSpPr>
            <p:cNvPr id="35" name="グループ化 306"/>
            <p:cNvGrpSpPr>
              <a:grpSpLocks/>
            </p:cNvGrpSpPr>
            <p:nvPr/>
          </p:nvGrpSpPr>
          <p:grpSpPr bwMode="auto">
            <a:xfrm>
              <a:off x="7194773" y="6038625"/>
              <a:ext cx="431800" cy="433387"/>
              <a:chOff x="2915816" y="3429000"/>
              <a:chExt cx="432048" cy="432048"/>
            </a:xfrm>
          </p:grpSpPr>
          <p:sp>
            <p:nvSpPr>
              <p:cNvPr id="36" name="円/楕円 35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37" name="円/楕円 36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Candara" panose="020E0502030303020204" pitchFamily="34" charset="0"/>
                </a:endParaRPr>
              </a:p>
            </p:txBody>
          </p:sp>
        </p:grpSp>
        <p:grpSp>
          <p:nvGrpSpPr>
            <p:cNvPr id="38" name="グループ化 309"/>
            <p:cNvGrpSpPr>
              <a:grpSpLocks/>
            </p:cNvGrpSpPr>
            <p:nvPr/>
          </p:nvGrpSpPr>
          <p:grpSpPr bwMode="auto">
            <a:xfrm>
              <a:off x="6943948" y="5505225"/>
              <a:ext cx="431800" cy="431800"/>
              <a:chOff x="2915816" y="3429000"/>
              <a:chExt cx="432048" cy="432048"/>
            </a:xfrm>
          </p:grpSpPr>
          <p:sp>
            <p:nvSpPr>
              <p:cNvPr id="39" name="円/楕円 38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40" name="円/楕円 39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Candara" panose="020E0502030303020204" pitchFamily="34" charset="0"/>
                </a:endParaRPr>
              </a:p>
            </p:txBody>
          </p:sp>
        </p:grpSp>
        <p:grpSp>
          <p:nvGrpSpPr>
            <p:cNvPr id="41" name="グループ化 312"/>
            <p:cNvGrpSpPr>
              <a:grpSpLocks/>
            </p:cNvGrpSpPr>
            <p:nvPr/>
          </p:nvGrpSpPr>
          <p:grpSpPr bwMode="auto">
            <a:xfrm>
              <a:off x="6905848" y="5825900"/>
              <a:ext cx="431800" cy="431800"/>
              <a:chOff x="2915816" y="3429000"/>
              <a:chExt cx="432048" cy="432048"/>
            </a:xfrm>
          </p:grpSpPr>
          <p:sp>
            <p:nvSpPr>
              <p:cNvPr id="42" name="円/楕円 41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43" name="円/楕円 42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Candara" panose="020E0502030303020204" pitchFamily="34" charset="0"/>
                </a:endParaRPr>
              </a:p>
            </p:txBody>
          </p:sp>
        </p:grpSp>
        <p:grpSp>
          <p:nvGrpSpPr>
            <p:cNvPr id="44" name="グループ化 315"/>
            <p:cNvGrpSpPr>
              <a:grpSpLocks/>
            </p:cNvGrpSpPr>
            <p:nvPr/>
          </p:nvGrpSpPr>
          <p:grpSpPr bwMode="auto">
            <a:xfrm>
              <a:off x="7855173" y="4957537"/>
              <a:ext cx="433387" cy="431800"/>
              <a:chOff x="2915816" y="3429000"/>
              <a:chExt cx="432048" cy="432048"/>
            </a:xfrm>
          </p:grpSpPr>
          <p:sp>
            <p:nvSpPr>
              <p:cNvPr id="45" name="円/楕円 44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46" name="円/楕円 45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Candara" panose="020E0502030303020204" pitchFamily="34" charset="0"/>
                </a:endParaRPr>
              </a:p>
            </p:txBody>
          </p:sp>
        </p:grpSp>
        <p:grpSp>
          <p:nvGrpSpPr>
            <p:cNvPr id="47" name="グループ化 318"/>
            <p:cNvGrpSpPr>
              <a:grpSpLocks/>
            </p:cNvGrpSpPr>
            <p:nvPr/>
          </p:nvGrpSpPr>
          <p:grpSpPr bwMode="auto">
            <a:xfrm>
              <a:off x="7248748" y="4971825"/>
              <a:ext cx="431800" cy="431800"/>
              <a:chOff x="2915816" y="3429000"/>
              <a:chExt cx="432048" cy="432048"/>
            </a:xfrm>
          </p:grpSpPr>
          <p:sp>
            <p:nvSpPr>
              <p:cNvPr id="48" name="円/楕円 47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49" name="円/楕円 48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Candara" panose="020E0502030303020204" pitchFamily="34" charset="0"/>
                </a:endParaRPr>
              </a:p>
            </p:txBody>
          </p:sp>
        </p:grpSp>
        <p:grpSp>
          <p:nvGrpSpPr>
            <p:cNvPr id="50" name="グループ化 321"/>
            <p:cNvGrpSpPr>
              <a:grpSpLocks/>
            </p:cNvGrpSpPr>
            <p:nvPr/>
          </p:nvGrpSpPr>
          <p:grpSpPr bwMode="auto">
            <a:xfrm>
              <a:off x="7531323" y="6149750"/>
              <a:ext cx="431800" cy="431800"/>
              <a:chOff x="2915816" y="3429000"/>
              <a:chExt cx="432048" cy="432048"/>
            </a:xfrm>
          </p:grpSpPr>
          <p:sp>
            <p:nvSpPr>
              <p:cNvPr id="51" name="円/楕円 50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52" name="円/楕円 51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Candara" panose="020E0502030303020204" pitchFamily="34" charset="0"/>
                </a:endParaRPr>
              </a:p>
            </p:txBody>
          </p:sp>
        </p:grpSp>
        <p:grpSp>
          <p:nvGrpSpPr>
            <p:cNvPr id="53" name="グループ化 324"/>
            <p:cNvGrpSpPr>
              <a:grpSpLocks/>
            </p:cNvGrpSpPr>
            <p:nvPr/>
          </p:nvGrpSpPr>
          <p:grpSpPr bwMode="auto">
            <a:xfrm>
              <a:off x="8288560" y="5825900"/>
              <a:ext cx="431800" cy="431800"/>
              <a:chOff x="2915816" y="3429000"/>
              <a:chExt cx="432048" cy="432048"/>
            </a:xfrm>
          </p:grpSpPr>
          <p:sp>
            <p:nvSpPr>
              <p:cNvPr id="54" name="円/楕円 53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55" name="円/楕円 54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Candara" panose="020E0502030303020204" pitchFamily="34" charset="0"/>
                </a:endParaRPr>
              </a:p>
            </p:txBody>
          </p:sp>
        </p:grpSp>
        <p:grpSp>
          <p:nvGrpSpPr>
            <p:cNvPr id="57" name="グループ化 241"/>
            <p:cNvGrpSpPr>
              <a:grpSpLocks/>
            </p:cNvGrpSpPr>
            <p:nvPr/>
          </p:nvGrpSpPr>
          <p:grpSpPr bwMode="auto">
            <a:xfrm>
              <a:off x="4524729" y="5613175"/>
              <a:ext cx="576262" cy="431800"/>
              <a:chOff x="2915816" y="3429000"/>
              <a:chExt cx="576064" cy="432048"/>
            </a:xfrm>
          </p:grpSpPr>
          <p:sp>
            <p:nvSpPr>
              <p:cNvPr id="58" name="円/楕円 57"/>
              <p:cNvSpPr/>
              <p:nvPr/>
            </p:nvSpPr>
            <p:spPr>
              <a:xfrm>
                <a:off x="2915816" y="3429000"/>
                <a:ext cx="576064" cy="43204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20000"/>
                      <a:lumOff val="80000"/>
                    </a:schemeClr>
                  </a:gs>
                  <a:gs pos="79000">
                    <a:schemeClr val="accent6">
                      <a:lumMod val="60000"/>
                      <a:lumOff val="40000"/>
                    </a:schemeClr>
                  </a:gs>
                  <a:gs pos="100000">
                    <a:schemeClr val="accent6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59" name="円/楕円 58"/>
              <p:cNvSpPr/>
              <p:nvPr/>
            </p:nvSpPr>
            <p:spPr>
              <a:xfrm>
                <a:off x="2987824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rgbClr val="FF66FF"/>
                  </a:gs>
                  <a:gs pos="33000">
                    <a:srgbClr val="FF99FF"/>
                  </a:gs>
                  <a:gs pos="100000">
                    <a:srgbClr val="CC00CC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Candara" panose="020E0502030303020204" pitchFamily="34" charset="0"/>
                </a:endParaRPr>
              </a:p>
            </p:txBody>
          </p:sp>
        </p:grpSp>
        <p:sp>
          <p:nvSpPr>
            <p:cNvPr id="63" name="右矢印 62"/>
            <p:cNvSpPr/>
            <p:nvPr/>
          </p:nvSpPr>
          <p:spPr>
            <a:xfrm>
              <a:off x="5327136" y="5694137"/>
              <a:ext cx="1364588" cy="149225"/>
            </a:xfrm>
            <a:prstGeom prst="rightArrow">
              <a:avLst/>
            </a:prstGeom>
            <a:solidFill>
              <a:srgbClr val="00B050"/>
            </a:solidFill>
            <a:ln w="762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Candara" panose="020E0502030303020204" pitchFamily="34" charset="0"/>
              </a:endParaRPr>
            </a:p>
          </p:txBody>
        </p:sp>
        <p:sp>
          <p:nvSpPr>
            <p:cNvPr id="64" name="テキスト ボックス 340"/>
            <p:cNvSpPr txBox="1">
              <a:spLocks noChangeArrowheads="1"/>
            </p:cNvSpPr>
            <p:nvPr/>
          </p:nvSpPr>
          <p:spPr bwMode="auto">
            <a:xfrm>
              <a:off x="5234177" y="5281387"/>
              <a:ext cx="14670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800" dirty="0" smtClean="0">
                  <a:solidFill>
                    <a:srgbClr val="000000"/>
                  </a:solidFill>
                  <a:latin typeface="+mn-lt"/>
                  <a:ea typeface="HGPｺﾞｼｯｸE" panose="020B0900000000000000" pitchFamily="50" charset="-128"/>
                </a:rPr>
                <a:t>Reconstitute</a:t>
              </a:r>
              <a:endParaRPr lang="ja-JP" altLang="en-US" sz="1800" dirty="0">
                <a:solidFill>
                  <a:srgbClr val="000000"/>
                </a:solidFill>
                <a:latin typeface="+mn-lt"/>
                <a:ea typeface="HGPｺﾞｼｯｸE" panose="020B0900000000000000" pitchFamily="50" charset="-128"/>
              </a:endParaRPr>
            </a:p>
          </p:txBody>
        </p:sp>
        <p:grpSp>
          <p:nvGrpSpPr>
            <p:cNvPr id="65" name="グループ化 315"/>
            <p:cNvGrpSpPr>
              <a:grpSpLocks/>
            </p:cNvGrpSpPr>
            <p:nvPr/>
          </p:nvGrpSpPr>
          <p:grpSpPr bwMode="auto">
            <a:xfrm>
              <a:off x="8510633" y="4819298"/>
              <a:ext cx="433387" cy="431800"/>
              <a:chOff x="2915816" y="3429000"/>
              <a:chExt cx="432048" cy="432048"/>
            </a:xfrm>
          </p:grpSpPr>
          <p:sp>
            <p:nvSpPr>
              <p:cNvPr id="66" name="円/楕円 65"/>
              <p:cNvSpPr/>
              <p:nvPr/>
            </p:nvSpPr>
            <p:spPr>
              <a:xfrm>
                <a:off x="2915816" y="3429000"/>
                <a:ext cx="432048" cy="43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CCECFF"/>
                  </a:gs>
                  <a:gs pos="79000">
                    <a:srgbClr val="6699FF"/>
                  </a:gs>
                  <a:gs pos="100000">
                    <a:srgbClr val="0033CC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67" name="円/楕円 66"/>
              <p:cNvSpPr/>
              <p:nvPr/>
            </p:nvSpPr>
            <p:spPr>
              <a:xfrm>
                <a:off x="3023828" y="3537012"/>
                <a:ext cx="216024" cy="21602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>
                  <a:latin typeface="Candara" panose="020E0502030303020204" pitchFamily="34" charset="0"/>
                </a:endParaRPr>
              </a:p>
            </p:txBody>
          </p:sp>
        </p:grpSp>
        <p:sp>
          <p:nvSpPr>
            <p:cNvPr id="68" name="テキスト ボックス 340"/>
            <p:cNvSpPr txBox="1">
              <a:spLocks noChangeArrowheads="1"/>
            </p:cNvSpPr>
            <p:nvPr/>
          </p:nvSpPr>
          <p:spPr bwMode="auto">
            <a:xfrm>
              <a:off x="7112065" y="4556455"/>
              <a:ext cx="12875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800" dirty="0" smtClean="0">
                  <a:solidFill>
                    <a:srgbClr val="000000"/>
                  </a:solidFill>
                  <a:latin typeface="+mn-lt"/>
                  <a:ea typeface="HGPｺﾞｼｯｸE" panose="020B0900000000000000" pitchFamily="50" charset="-128"/>
                </a:rPr>
                <a:t>Metastasis</a:t>
              </a:r>
              <a:endParaRPr lang="ja-JP" altLang="en-US" sz="1800" dirty="0">
                <a:solidFill>
                  <a:srgbClr val="000000"/>
                </a:solidFill>
                <a:latin typeface="+mn-lt"/>
                <a:ea typeface="HGPｺﾞｼｯｸE" panose="020B0900000000000000" pitchFamily="50" charset="-128"/>
              </a:endParaRPr>
            </a:p>
          </p:txBody>
        </p:sp>
        <p:sp>
          <p:nvSpPr>
            <p:cNvPr id="69" name="テキスト ボックス 340"/>
            <p:cNvSpPr txBox="1">
              <a:spLocks noChangeArrowheads="1"/>
            </p:cNvSpPr>
            <p:nvPr/>
          </p:nvSpPr>
          <p:spPr bwMode="auto">
            <a:xfrm>
              <a:off x="4476810" y="6121573"/>
              <a:ext cx="67197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800" dirty="0" smtClean="0">
                  <a:solidFill>
                    <a:srgbClr val="000000"/>
                  </a:solidFill>
                  <a:latin typeface="+mn-lt"/>
                  <a:ea typeface="HGPｺﾞｼｯｸE" panose="020B0900000000000000" pitchFamily="50" charset="-128"/>
                </a:rPr>
                <a:t>CSC</a:t>
              </a:r>
              <a:endParaRPr lang="ja-JP" altLang="en-US" sz="1800" dirty="0">
                <a:solidFill>
                  <a:srgbClr val="000000"/>
                </a:solidFill>
                <a:latin typeface="+mn-lt"/>
                <a:ea typeface="HGPｺﾞｼｯｸE" panose="020B0900000000000000" pitchFamily="50" charset="-128"/>
              </a:endParaRPr>
            </a:p>
          </p:txBody>
        </p:sp>
      </p:grpSp>
      <p:sp>
        <p:nvSpPr>
          <p:cNvPr id="70" name="テキスト ボックス 69"/>
          <p:cNvSpPr txBox="1"/>
          <p:nvPr/>
        </p:nvSpPr>
        <p:spPr>
          <a:xfrm>
            <a:off x="348343" y="721414"/>
            <a:ext cx="5363028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rgbClr val="FFCC99"/>
                </a:solidFill>
                <a:latin typeface="+mn-lt"/>
              </a:rPr>
              <a:t>CSC marker expression by CTC</a:t>
            </a:r>
            <a:endParaRPr lang="ja-JP" altLang="en-US" sz="2800" dirty="0">
              <a:solidFill>
                <a:srgbClr val="FFCC99"/>
              </a:solidFill>
              <a:latin typeface="+mn-lt"/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5202687" y="2332311"/>
            <a:ext cx="14159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0" b="1" dirty="0" smtClean="0">
                <a:solidFill>
                  <a:srgbClr val="800000"/>
                </a:solidFill>
              </a:rPr>
              <a:t>X</a:t>
            </a:r>
            <a:endParaRPr kumimoji="1" lang="ja-JP" altLang="en-US" sz="12000" b="1" dirty="0">
              <a:solidFill>
                <a:srgbClr val="800000"/>
              </a:solidFill>
            </a:endParaRPr>
          </a:p>
        </p:txBody>
      </p:sp>
      <p:sp>
        <p:nvSpPr>
          <p:cNvPr id="72" name="角丸四角形 71"/>
          <p:cNvSpPr/>
          <p:nvPr/>
        </p:nvSpPr>
        <p:spPr>
          <a:xfrm>
            <a:off x="6560457" y="2069468"/>
            <a:ext cx="2460172" cy="2201835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B1B3B-388A-4CFE-ADBF-57B969F2020B}" type="slidenum">
              <a:rPr lang="en-US" altLang="ja-JP" smtClean="0"/>
              <a:pPr/>
              <a:t>15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280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/>
          <p:cNvGrpSpPr/>
          <p:nvPr/>
        </p:nvGrpSpPr>
        <p:grpSpPr>
          <a:xfrm>
            <a:off x="1833549" y="1292748"/>
            <a:ext cx="7035259" cy="2924474"/>
            <a:chOff x="1121624" y="828353"/>
            <a:chExt cx="7035259" cy="2924474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1624" y="1885767"/>
              <a:ext cx="3703917" cy="1861640"/>
            </a:xfrm>
            <a:prstGeom prst="rect">
              <a:avLst/>
            </a:prstGeom>
          </p:spPr>
        </p:pic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3516" y="1990602"/>
              <a:ext cx="2759080" cy="1762225"/>
            </a:xfrm>
            <a:prstGeom prst="rect">
              <a:avLst/>
            </a:prstGeom>
          </p:spPr>
        </p:pic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1624" y="1207641"/>
              <a:ext cx="7035259" cy="788380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3516" y="828353"/>
              <a:ext cx="2870961" cy="291640"/>
            </a:xfrm>
            <a:prstGeom prst="rect">
              <a:avLst/>
            </a:prstGeom>
          </p:spPr>
        </p:pic>
      </p:grpSp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6974" y="4441427"/>
            <a:ext cx="5312343" cy="151249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1315" y="4693919"/>
            <a:ext cx="2204297" cy="176291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7711" y="5995080"/>
            <a:ext cx="2360671" cy="337139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615146" y="1508613"/>
            <a:ext cx="973343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>
                    <a:lumMod val="95000"/>
                  </a:schemeClr>
                </a:solidFill>
              </a:rPr>
              <a:t>CD44</a:t>
            </a:r>
            <a:endParaRPr lang="en-US" altLang="ja-JP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15146" y="4184140"/>
            <a:ext cx="1742785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bg1">
                    <a:lumMod val="95000"/>
                  </a:schemeClr>
                </a:solidFill>
              </a:rPr>
              <a:t>Lgr5/Gpr49</a:t>
            </a:r>
            <a:endParaRPr lang="en-US" altLang="ja-JP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48343" y="721414"/>
            <a:ext cx="7736114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rgbClr val="FFCC99"/>
                </a:solidFill>
                <a:latin typeface="+mn-lt"/>
              </a:rPr>
              <a:t>Involvement of Wnt signaling in CSCs</a:t>
            </a:r>
            <a:endParaRPr lang="ja-JP" altLang="en-US" sz="2800" dirty="0">
              <a:solidFill>
                <a:srgbClr val="FFCC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439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9"/>
          <p:cNvSpPr>
            <a:spLocks noChangeArrowheads="1"/>
          </p:cNvSpPr>
          <p:nvPr/>
        </p:nvSpPr>
        <p:spPr bwMode="auto">
          <a:xfrm>
            <a:off x="2707824" y="2429102"/>
            <a:ext cx="1331914" cy="895349"/>
          </a:xfrm>
          <a:prstGeom prst="homePlate">
            <a:avLst>
              <a:gd name="adj" fmla="val 39894"/>
            </a:avLst>
          </a:prstGeom>
          <a:solidFill>
            <a:schemeClr val="bg1">
              <a:lumMod val="65000"/>
            </a:schemeClr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1600" dirty="0" smtClean="0">
                <a:solidFill>
                  <a:schemeClr val="bg1"/>
                </a:solidFill>
                <a:latin typeface="+mn-lt"/>
                <a:ea typeface="HGPｺﾞｼｯｸE" panose="020B0900000000000000" pitchFamily="50" charset="-128"/>
              </a:rPr>
              <a:t>Compound</a:t>
            </a:r>
          </a:p>
          <a:p>
            <a:pPr algn="ctr"/>
            <a:r>
              <a:rPr lang="en-US" altLang="ja-JP" sz="1600" dirty="0" smtClean="0">
                <a:solidFill>
                  <a:schemeClr val="bg1"/>
                </a:solidFill>
                <a:latin typeface="+mn-lt"/>
                <a:ea typeface="HGPｺﾞｼｯｸE" panose="020B0900000000000000" pitchFamily="50" charset="-128"/>
              </a:rPr>
              <a:t>optimization</a:t>
            </a:r>
            <a:endParaRPr lang="en-US" altLang="ja-JP" sz="1600" dirty="0">
              <a:solidFill>
                <a:schemeClr val="bg1"/>
              </a:solidFill>
              <a:latin typeface="+mn-lt"/>
              <a:ea typeface="HGPｺﾞｼｯｸE" panose="020B0900000000000000" pitchFamily="50" charset="-128"/>
            </a:endParaRPr>
          </a:p>
        </p:txBody>
      </p:sp>
      <p:sp>
        <p:nvSpPr>
          <p:cNvPr id="33" name="AutoShape 10"/>
          <p:cNvSpPr>
            <a:spLocks noChangeArrowheads="1"/>
          </p:cNvSpPr>
          <p:nvPr/>
        </p:nvSpPr>
        <p:spPr bwMode="auto">
          <a:xfrm>
            <a:off x="1487940" y="2427515"/>
            <a:ext cx="1219884" cy="895349"/>
          </a:xfrm>
          <a:prstGeom prst="homePlate">
            <a:avLst>
              <a:gd name="adj" fmla="val 37500"/>
            </a:avLst>
          </a:prstGeom>
          <a:solidFill>
            <a:schemeClr val="bg1">
              <a:lumMod val="65000"/>
            </a:schemeClr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1600" dirty="0" smtClean="0">
                <a:solidFill>
                  <a:schemeClr val="bg1"/>
                </a:solidFill>
                <a:latin typeface="+mn-lt"/>
                <a:ea typeface="HGPｺﾞｼｯｸE" panose="020B0900000000000000" pitchFamily="50" charset="-128"/>
              </a:rPr>
              <a:t>Compound</a:t>
            </a:r>
          </a:p>
          <a:p>
            <a:pPr algn="ctr"/>
            <a:r>
              <a:rPr lang="en-US" altLang="ja-JP" sz="1600" dirty="0" smtClean="0">
                <a:solidFill>
                  <a:schemeClr val="bg1"/>
                </a:solidFill>
                <a:latin typeface="+mn-lt"/>
                <a:ea typeface="HGPｺﾞｼｯｸE" panose="020B0900000000000000" pitchFamily="50" charset="-128"/>
              </a:rPr>
              <a:t>screening</a:t>
            </a:r>
            <a:endParaRPr lang="en-US" altLang="ja-JP" sz="1600" dirty="0">
              <a:latin typeface="+mn-lt"/>
              <a:ea typeface="HGPｺﾞｼｯｸE" panose="020B0900000000000000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/>
          <a:srcRect t="1" b="27272"/>
          <a:stretch/>
        </p:blipFill>
        <p:spPr>
          <a:xfrm>
            <a:off x="1479551" y="4146167"/>
            <a:ext cx="3043545" cy="576000"/>
          </a:xfrm>
          <a:prstGeom prst="rect">
            <a:avLst/>
          </a:prstGeom>
        </p:spPr>
      </p:pic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1490663" y="2430231"/>
            <a:ext cx="1219884" cy="895349"/>
          </a:xfrm>
          <a:prstGeom prst="homePlate">
            <a:avLst>
              <a:gd name="adj" fmla="val 37500"/>
            </a:avLst>
          </a:prstGeom>
          <a:solidFill>
            <a:srgbClr val="3333CC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1600" dirty="0" smtClean="0">
                <a:solidFill>
                  <a:schemeClr val="bg1"/>
                </a:solidFill>
                <a:latin typeface="+mn-lt"/>
                <a:ea typeface="HGPｺﾞｼｯｸE" panose="020B0900000000000000" pitchFamily="50" charset="-128"/>
              </a:rPr>
              <a:t>Compound</a:t>
            </a:r>
          </a:p>
          <a:p>
            <a:pPr algn="ctr"/>
            <a:r>
              <a:rPr lang="en-US" altLang="ja-JP" sz="1600" dirty="0" smtClean="0">
                <a:solidFill>
                  <a:schemeClr val="bg1"/>
                </a:solidFill>
                <a:latin typeface="+mn-lt"/>
                <a:ea typeface="HGPｺﾞｼｯｸE" panose="020B0900000000000000" pitchFamily="50" charset="-128"/>
              </a:rPr>
              <a:t>screening</a:t>
            </a:r>
            <a:endParaRPr lang="en-US" altLang="ja-JP" sz="1600" dirty="0">
              <a:latin typeface="+mn-lt"/>
              <a:ea typeface="HGPｺﾞｼｯｸE" panose="020B0900000000000000" pitchFamily="50" charset="-128"/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355600" y="2431818"/>
            <a:ext cx="1123951" cy="895349"/>
          </a:xfrm>
          <a:prstGeom prst="homePlate">
            <a:avLst>
              <a:gd name="adj" fmla="val 38032"/>
            </a:avLst>
          </a:prstGeom>
          <a:solidFill>
            <a:srgbClr val="0000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1600" dirty="0" smtClean="0">
                <a:solidFill>
                  <a:schemeClr val="bg1"/>
                </a:solidFill>
                <a:latin typeface="+mn-lt"/>
                <a:ea typeface="HGPｺﾞｼｯｸE" panose="020B0900000000000000" pitchFamily="50" charset="-128"/>
              </a:rPr>
              <a:t>Target </a:t>
            </a:r>
          </a:p>
          <a:p>
            <a:pPr algn="ctr"/>
            <a:r>
              <a:rPr lang="en-US" altLang="ja-JP" sz="1600" dirty="0" smtClean="0">
                <a:solidFill>
                  <a:schemeClr val="bg1"/>
                </a:solidFill>
                <a:latin typeface="+mn-lt"/>
                <a:ea typeface="HGPｺﾞｼｯｸE" panose="020B0900000000000000" pitchFamily="50" charset="-128"/>
              </a:rPr>
              <a:t>discovery</a:t>
            </a:r>
            <a:endParaRPr lang="en-US" altLang="ja-JP" sz="1600" dirty="0">
              <a:solidFill>
                <a:schemeClr val="bg1"/>
              </a:solidFill>
              <a:latin typeface="+mn-lt"/>
              <a:ea typeface="HGPｺﾞｼｯｸE" panose="020B0900000000000000" pitchFamily="50" charset="-128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408" y="3455603"/>
            <a:ext cx="1377255" cy="180573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2710547" y="2431818"/>
            <a:ext cx="1331914" cy="895349"/>
          </a:xfrm>
          <a:prstGeom prst="homePlate">
            <a:avLst>
              <a:gd name="adj" fmla="val 39894"/>
            </a:avLst>
          </a:prstGeom>
          <a:solidFill>
            <a:srgbClr val="3366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1600" dirty="0" smtClean="0">
                <a:solidFill>
                  <a:schemeClr val="bg1"/>
                </a:solidFill>
                <a:latin typeface="+mn-lt"/>
                <a:ea typeface="HGPｺﾞｼｯｸE" panose="020B0900000000000000" pitchFamily="50" charset="-128"/>
              </a:rPr>
              <a:t>Compound</a:t>
            </a:r>
          </a:p>
          <a:p>
            <a:pPr algn="ctr"/>
            <a:r>
              <a:rPr lang="en-US" altLang="ja-JP" sz="1600" dirty="0" smtClean="0">
                <a:solidFill>
                  <a:schemeClr val="bg1"/>
                </a:solidFill>
                <a:latin typeface="+mn-lt"/>
                <a:ea typeface="HGPｺﾞｼｯｸE" panose="020B0900000000000000" pitchFamily="50" charset="-128"/>
              </a:rPr>
              <a:t>optimization</a:t>
            </a:r>
            <a:endParaRPr lang="en-US" altLang="ja-JP" sz="1600" dirty="0">
              <a:solidFill>
                <a:schemeClr val="bg1"/>
              </a:solidFill>
              <a:latin typeface="+mn-lt"/>
              <a:ea typeface="HGPｺﾞｼｯｸE" panose="020B0900000000000000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98450" y="1841717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u="sng" dirty="0" smtClean="0"/>
              <a:t>2008</a:t>
            </a:r>
            <a:endParaRPr kumimoji="1" lang="ja-JP" altLang="en-US" sz="2000" u="sng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358700" y="1838543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u="sng" dirty="0" smtClean="0"/>
              <a:t>2013</a:t>
            </a:r>
            <a:endParaRPr kumimoji="1" lang="ja-JP" altLang="en-US" sz="2000" u="sng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033369" y="1843988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u="sng" dirty="0" smtClean="0"/>
              <a:t>2010</a:t>
            </a:r>
            <a:endParaRPr kumimoji="1" lang="ja-JP" altLang="en-US" sz="2000" u="sng" dirty="0"/>
          </a:p>
        </p:txBody>
      </p:sp>
      <p:grpSp>
        <p:nvGrpSpPr>
          <p:cNvPr id="21" name="グループ化 20"/>
          <p:cNvGrpSpPr/>
          <p:nvPr/>
        </p:nvGrpSpPr>
        <p:grpSpPr>
          <a:xfrm>
            <a:off x="4142489" y="1463606"/>
            <a:ext cx="3206180" cy="2656474"/>
            <a:chOff x="4142533" y="813329"/>
            <a:chExt cx="3206180" cy="2656474"/>
          </a:xfrm>
        </p:grpSpPr>
        <p:pic>
          <p:nvPicPr>
            <p:cNvPr id="22" name="図 21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9062" y="813329"/>
              <a:ext cx="3084267" cy="228085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</p:pic>
        <p:sp>
          <p:nvSpPr>
            <p:cNvPr id="26" name="正方形/長方形 25"/>
            <p:cNvSpPr/>
            <p:nvPr/>
          </p:nvSpPr>
          <p:spPr>
            <a:xfrm>
              <a:off x="5880770" y="3090512"/>
              <a:ext cx="1467943" cy="3792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600" dirty="0" err="1" smtClean="0">
                  <a:solidFill>
                    <a:schemeClr val="tx1"/>
                  </a:solidFill>
                </a:rPr>
                <a:t>Diastereomer</a:t>
              </a:r>
              <a:endParaRPr kumimoji="1" lang="ja-JP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4142533" y="3088763"/>
              <a:ext cx="1677030" cy="3792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dirty="0" smtClean="0">
                  <a:solidFill>
                    <a:schemeClr val="tx1"/>
                  </a:solidFill>
                </a:rPr>
                <a:t>IC50 = 21 </a:t>
              </a:r>
              <a:r>
                <a:rPr kumimoji="1" lang="en-US" altLang="ja-JP" sz="1600" b="1" dirty="0" err="1" smtClean="0">
                  <a:solidFill>
                    <a:schemeClr val="tx1"/>
                  </a:solidFill>
                </a:rPr>
                <a:t>nM</a:t>
              </a:r>
              <a:endParaRPr kumimoji="1" lang="ja-JP" altLang="en-US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4956308" y="3607149"/>
            <a:ext cx="3761079" cy="3279932"/>
            <a:chOff x="4961209" y="3395085"/>
            <a:chExt cx="3761079" cy="3279932"/>
          </a:xfrm>
        </p:grpSpPr>
        <p:pic>
          <p:nvPicPr>
            <p:cNvPr id="29" name="Picture 2" descr="C:\Users\kukimoto\Documents\TNIK\paper\fig_revise\sum_fig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75972" y="3395085"/>
              <a:ext cx="2623946" cy="3279932"/>
            </a:xfrm>
            <a:prstGeom prst="rect">
              <a:avLst/>
            </a:prstGeom>
            <a:noFill/>
          </p:spPr>
        </p:pic>
        <p:sp>
          <p:nvSpPr>
            <p:cNvPr id="30" name="テキスト ボックス 29"/>
            <p:cNvSpPr txBox="1"/>
            <p:nvPr/>
          </p:nvSpPr>
          <p:spPr>
            <a:xfrm>
              <a:off x="7427575" y="4529015"/>
              <a:ext cx="1294713" cy="506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84000"/>
                </a:lnSpc>
              </a:pPr>
              <a:r>
                <a:rPr kumimoji="1" lang="en-US" altLang="ja-JP" sz="1600" dirty="0" smtClean="0"/>
                <a:t>ATP-binding</a:t>
              </a:r>
            </a:p>
            <a:p>
              <a:pPr algn="r">
                <a:lnSpc>
                  <a:spcPct val="84000"/>
                </a:lnSpc>
              </a:pPr>
              <a:r>
                <a:rPr lang="en-US" altLang="ja-JP" sz="1600" dirty="0"/>
                <a:t>p</a:t>
              </a:r>
              <a:r>
                <a:rPr lang="en-US" altLang="ja-JP" sz="1600" dirty="0" smtClean="0"/>
                <a:t>ocket</a:t>
              </a:r>
              <a:endParaRPr kumimoji="1" lang="ja-JP" altLang="en-US" sz="1600" dirty="0"/>
            </a:p>
          </p:txBody>
        </p:sp>
        <p:sp>
          <p:nvSpPr>
            <p:cNvPr id="31" name="下矢印 30"/>
            <p:cNvSpPr/>
            <p:nvPr/>
          </p:nvSpPr>
          <p:spPr>
            <a:xfrm rot="16873861">
              <a:off x="6176433" y="4610642"/>
              <a:ext cx="220707" cy="188093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4961209" y="4455448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 smtClean="0"/>
                <a:t>NCB-0846</a:t>
              </a:r>
              <a:endParaRPr kumimoji="1" lang="ja-JP" altLang="en-US" sz="1800" dirty="0"/>
            </a:p>
          </p:txBody>
        </p:sp>
      </p:grpSp>
      <p:sp>
        <p:nvSpPr>
          <p:cNvPr id="35" name="テキスト ボックス 34"/>
          <p:cNvSpPr txBox="1"/>
          <p:nvPr/>
        </p:nvSpPr>
        <p:spPr>
          <a:xfrm>
            <a:off x="348343" y="721414"/>
            <a:ext cx="8577943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rgbClr val="FFCC99"/>
                </a:solidFill>
                <a:latin typeface="+mn-lt"/>
              </a:rPr>
              <a:t>Development of an anti-Wnt therapeutics, </a:t>
            </a:r>
            <a:r>
              <a:rPr lang="en-US" altLang="ja-JP" sz="28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NCB-0846</a:t>
            </a:r>
            <a:endParaRPr lang="ja-JP" altLang="en-US" sz="28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B1B3B-388A-4CFE-ADBF-57B969F2020B}" type="slidenum">
              <a:rPr lang="en-US" altLang="ja-JP" smtClean="0"/>
              <a:pPr/>
              <a:t>17</a:t>
            </a:fld>
            <a:endParaRPr lang="en-US" altLang="ja-JP"/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7385" y="4888067"/>
            <a:ext cx="2196392" cy="81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3432038" y="6352143"/>
            <a:ext cx="498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 smtClean="0"/>
              <a:t>TNIK, </a:t>
            </a:r>
            <a:r>
              <a:rPr lang="en-US" altLang="ja-JP" u="sng" dirty="0"/>
              <a:t>Traf2 and </a:t>
            </a:r>
            <a:r>
              <a:rPr lang="en-US" altLang="ja-JP" u="sng" dirty="0" err="1"/>
              <a:t>Nck</a:t>
            </a:r>
            <a:r>
              <a:rPr lang="en-US" altLang="ja-JP" u="sng" dirty="0"/>
              <a:t>-interacting protein kinase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350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73" y="1790463"/>
            <a:ext cx="1813003" cy="2419802"/>
          </a:xfrm>
          <a:prstGeom prst="rect">
            <a:avLst/>
          </a:prstGeom>
        </p:spPr>
      </p:pic>
      <p:sp>
        <p:nvSpPr>
          <p:cNvPr id="70" name="Rectangle 58"/>
          <p:cNvSpPr>
            <a:spLocks noChangeArrowheads="1"/>
          </p:cNvSpPr>
          <p:nvPr/>
        </p:nvSpPr>
        <p:spPr bwMode="auto">
          <a:xfrm>
            <a:off x="169049" y="186341"/>
            <a:ext cx="8797151" cy="608689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Arial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988A-70D0-4B04-AA7C-64969439D2FE}" type="slidenum">
              <a:rPr lang="en-US" altLang="ja-JP" smtClean="0"/>
              <a:pPr/>
              <a:t>18</a:t>
            </a:fld>
            <a:endParaRPr lang="en-US" altLang="ja-JP"/>
          </a:p>
        </p:txBody>
      </p:sp>
      <p:grpSp>
        <p:nvGrpSpPr>
          <p:cNvPr id="5" name="グループ化 4"/>
          <p:cNvGrpSpPr/>
          <p:nvPr/>
        </p:nvGrpSpPr>
        <p:grpSpPr>
          <a:xfrm>
            <a:off x="2157340" y="1623757"/>
            <a:ext cx="6203742" cy="3197868"/>
            <a:chOff x="2141972" y="1608389"/>
            <a:chExt cx="6203742" cy="3197868"/>
          </a:xfrm>
        </p:grpSpPr>
        <p:grpSp>
          <p:nvGrpSpPr>
            <p:cNvPr id="36" name="グループ化 35"/>
            <p:cNvGrpSpPr/>
            <p:nvPr/>
          </p:nvGrpSpPr>
          <p:grpSpPr>
            <a:xfrm>
              <a:off x="2141972" y="2037491"/>
              <a:ext cx="3320486" cy="2583894"/>
              <a:chOff x="3171415" y="1912460"/>
              <a:chExt cx="3262342" cy="2520094"/>
            </a:xfrm>
          </p:grpSpPr>
          <p:pic>
            <p:nvPicPr>
              <p:cNvPr id="37" name="図 3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33095" y="2156068"/>
                <a:ext cx="1084660" cy="1052733"/>
              </a:xfrm>
              <a:prstGeom prst="rect">
                <a:avLst/>
              </a:prstGeom>
            </p:spPr>
          </p:pic>
          <p:pic>
            <p:nvPicPr>
              <p:cNvPr id="38" name="図 3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91095" y="2156068"/>
                <a:ext cx="1084660" cy="1052733"/>
              </a:xfrm>
              <a:prstGeom prst="rect">
                <a:avLst/>
              </a:prstGeom>
            </p:spPr>
          </p:pic>
          <p:pic>
            <p:nvPicPr>
              <p:cNvPr id="39" name="図 3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49097" y="2156068"/>
                <a:ext cx="1084660" cy="1052733"/>
              </a:xfrm>
              <a:prstGeom prst="rect">
                <a:avLst/>
              </a:prstGeom>
            </p:spPr>
          </p:pic>
          <p:pic>
            <p:nvPicPr>
              <p:cNvPr id="40" name="図 3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91095" y="3180072"/>
                <a:ext cx="1084660" cy="1052733"/>
              </a:xfrm>
              <a:prstGeom prst="rect">
                <a:avLst/>
              </a:prstGeom>
            </p:spPr>
          </p:pic>
          <p:pic>
            <p:nvPicPr>
              <p:cNvPr id="41" name="図 4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33095" y="3180072"/>
                <a:ext cx="1084660" cy="1052733"/>
              </a:xfrm>
              <a:prstGeom prst="rect">
                <a:avLst/>
              </a:prstGeom>
            </p:spPr>
          </p:pic>
          <p:pic>
            <p:nvPicPr>
              <p:cNvPr id="42" name="図 4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49097" y="3180072"/>
                <a:ext cx="1084660" cy="1052733"/>
              </a:xfrm>
              <a:prstGeom prst="rect">
                <a:avLst/>
              </a:prstGeom>
            </p:spPr>
          </p:pic>
          <p:sp>
            <p:nvSpPr>
              <p:cNvPr id="43" name="テキスト ボックス 42"/>
              <p:cNvSpPr txBox="1"/>
              <p:nvPr/>
            </p:nvSpPr>
            <p:spPr>
              <a:xfrm>
                <a:off x="4610164" y="4217110"/>
                <a:ext cx="67678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800" b="1" dirty="0" smtClean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CD166-PE</a:t>
                </a:r>
                <a:endParaRPr kumimoji="1" lang="ja-JP" altLang="en-US" sz="800" b="1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44" name="正方形/長方形 43"/>
              <p:cNvSpPr/>
              <p:nvPr/>
            </p:nvSpPr>
            <p:spPr>
              <a:xfrm>
                <a:off x="3556280" y="2116534"/>
                <a:ext cx="785638" cy="892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80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45" name="正方形/長方形 44"/>
              <p:cNvSpPr/>
              <p:nvPr/>
            </p:nvSpPr>
            <p:spPr>
              <a:xfrm>
                <a:off x="3429398" y="2230327"/>
                <a:ext cx="64619" cy="807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80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46" name="正方形/長方形 45"/>
              <p:cNvSpPr/>
              <p:nvPr/>
            </p:nvSpPr>
            <p:spPr>
              <a:xfrm>
                <a:off x="4514317" y="2116534"/>
                <a:ext cx="785638" cy="892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80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47" name="正方形/長方形 46"/>
              <p:cNvSpPr/>
              <p:nvPr/>
            </p:nvSpPr>
            <p:spPr>
              <a:xfrm>
                <a:off x="5467065" y="2116534"/>
                <a:ext cx="785638" cy="892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80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48" name="正方形/長方形 47"/>
              <p:cNvSpPr/>
              <p:nvPr/>
            </p:nvSpPr>
            <p:spPr>
              <a:xfrm>
                <a:off x="3551735" y="3142953"/>
                <a:ext cx="785638" cy="882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80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49" name="正方形/長方形 48"/>
              <p:cNvSpPr/>
              <p:nvPr/>
            </p:nvSpPr>
            <p:spPr>
              <a:xfrm>
                <a:off x="4518962" y="3152210"/>
                <a:ext cx="785638" cy="779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80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50" name="正方形/長方形 49"/>
              <p:cNvSpPr/>
              <p:nvPr/>
            </p:nvSpPr>
            <p:spPr>
              <a:xfrm>
                <a:off x="5471709" y="3152210"/>
                <a:ext cx="785638" cy="779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80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51" name="正方形/長方形 50"/>
              <p:cNvSpPr/>
              <p:nvPr/>
            </p:nvSpPr>
            <p:spPr>
              <a:xfrm>
                <a:off x="3551563" y="4177404"/>
                <a:ext cx="785638" cy="846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80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52" name="正方形/長方形 51"/>
              <p:cNvSpPr/>
              <p:nvPr/>
            </p:nvSpPr>
            <p:spPr>
              <a:xfrm>
                <a:off x="4523384" y="4178718"/>
                <a:ext cx="785638" cy="846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80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53" name="正方形/長方形 52"/>
              <p:cNvSpPr/>
              <p:nvPr/>
            </p:nvSpPr>
            <p:spPr>
              <a:xfrm>
                <a:off x="5476132" y="4178718"/>
                <a:ext cx="785638" cy="846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80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54" name="正方形/長方形 53"/>
              <p:cNvSpPr/>
              <p:nvPr/>
            </p:nvSpPr>
            <p:spPr>
              <a:xfrm>
                <a:off x="3426318" y="3293008"/>
                <a:ext cx="64619" cy="807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80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55" name="正方形/長方形 54"/>
              <p:cNvSpPr/>
              <p:nvPr/>
            </p:nvSpPr>
            <p:spPr>
              <a:xfrm>
                <a:off x="3416839" y="2230327"/>
                <a:ext cx="64619" cy="807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80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cxnSp>
            <p:nvCxnSpPr>
              <p:cNvPr id="56" name="直線コネクタ 55"/>
              <p:cNvCxnSpPr/>
              <p:nvPr/>
            </p:nvCxnSpPr>
            <p:spPr>
              <a:xfrm>
                <a:off x="3403830" y="2234981"/>
                <a:ext cx="0" cy="1963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コネクタ 56"/>
              <p:cNvCxnSpPr/>
              <p:nvPr/>
            </p:nvCxnSpPr>
            <p:spPr>
              <a:xfrm>
                <a:off x="3400771" y="4203091"/>
                <a:ext cx="297416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正方形/長方形 57"/>
              <p:cNvSpPr/>
              <p:nvPr/>
            </p:nvSpPr>
            <p:spPr>
              <a:xfrm>
                <a:off x="4392847" y="2256140"/>
                <a:ext cx="64619" cy="807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80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59" name="正方形/長方形 58"/>
              <p:cNvSpPr/>
              <p:nvPr/>
            </p:nvSpPr>
            <p:spPr>
              <a:xfrm>
                <a:off x="5343712" y="2262057"/>
                <a:ext cx="64619" cy="807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80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60" name="正方形/長方形 59"/>
              <p:cNvSpPr/>
              <p:nvPr/>
            </p:nvSpPr>
            <p:spPr>
              <a:xfrm>
                <a:off x="4388661" y="3273304"/>
                <a:ext cx="64619" cy="807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80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61" name="正方形/長方形 60"/>
              <p:cNvSpPr/>
              <p:nvPr/>
            </p:nvSpPr>
            <p:spPr>
              <a:xfrm>
                <a:off x="5347244" y="3285455"/>
                <a:ext cx="64619" cy="807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80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62" name="テキスト ボックス 61"/>
              <p:cNvSpPr txBox="1"/>
              <p:nvPr/>
            </p:nvSpPr>
            <p:spPr>
              <a:xfrm rot="16200000">
                <a:off x="2808495" y="3044406"/>
                <a:ext cx="94128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b="1" dirty="0" smtClean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CD24-Alexa 647</a:t>
                </a:r>
                <a:endParaRPr kumimoji="1" lang="ja-JP" altLang="en-US" sz="800" b="1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grpSp>
            <p:nvGrpSpPr>
              <p:cNvPr id="63" name="グループ化 62"/>
              <p:cNvGrpSpPr/>
              <p:nvPr/>
            </p:nvGrpSpPr>
            <p:grpSpPr>
              <a:xfrm>
                <a:off x="3677205" y="1912460"/>
                <a:ext cx="2437427" cy="345802"/>
                <a:chOff x="540305" y="1950560"/>
                <a:chExt cx="2437427" cy="345802"/>
              </a:xfrm>
            </p:grpSpPr>
            <p:sp>
              <p:nvSpPr>
                <p:cNvPr id="64" name="テキスト ボックス 63"/>
                <p:cNvSpPr txBox="1"/>
                <p:nvPr/>
              </p:nvSpPr>
              <p:spPr>
                <a:xfrm>
                  <a:off x="540305" y="2012115"/>
                  <a:ext cx="492443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800" b="1" dirty="0" smtClean="0">
                      <a:latin typeface="Arial Unicode MS" panose="020B0604020202020204" pitchFamily="50" charset="-128"/>
                      <a:ea typeface="Arial Unicode MS" panose="020B0604020202020204" pitchFamily="50" charset="-128"/>
                      <a:cs typeface="Arial Unicode MS" panose="020B0604020202020204" pitchFamily="50" charset="-128"/>
                    </a:rPr>
                    <a:t>DMSO</a:t>
                  </a:r>
                  <a:endParaRPr lang="ja-JP" altLang="en-US" sz="800" b="1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endParaRPr>
                </a:p>
              </p:txBody>
            </p:sp>
            <p:sp>
              <p:nvSpPr>
                <p:cNvPr id="65" name="テキスト ボックス 64"/>
                <p:cNvSpPr txBox="1"/>
                <p:nvPr/>
              </p:nvSpPr>
              <p:spPr>
                <a:xfrm>
                  <a:off x="1377773" y="1950560"/>
                  <a:ext cx="665567" cy="3458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800" b="1" dirty="0" smtClean="0">
                      <a:latin typeface="Arial Unicode MS" panose="020B0604020202020204" pitchFamily="50" charset="-128"/>
                      <a:ea typeface="Arial Unicode MS" panose="020B0604020202020204" pitchFamily="50" charset="-128"/>
                      <a:cs typeface="Arial Unicode MS" panose="020B0604020202020204" pitchFamily="50" charset="-128"/>
                    </a:rPr>
                    <a:t>NCB-0846</a:t>
                  </a:r>
                </a:p>
                <a:p>
                  <a:pPr algn="ctr"/>
                  <a:r>
                    <a:rPr lang="en-US" altLang="ja-JP" sz="800" b="1" dirty="0">
                      <a:latin typeface="Arial Unicode MS" panose="020B0604020202020204" pitchFamily="50" charset="-128"/>
                      <a:ea typeface="Arial Unicode MS" panose="020B0604020202020204" pitchFamily="50" charset="-128"/>
                      <a:cs typeface="Arial Unicode MS" panose="020B0604020202020204" pitchFamily="50" charset="-128"/>
                    </a:rPr>
                    <a:t>(1 </a:t>
                  </a:r>
                  <a:r>
                    <a:rPr lang="el-GR" altLang="ja-JP" sz="800" b="1" dirty="0">
                      <a:latin typeface="Arial Unicode MS" panose="020B0604020202020204" pitchFamily="50" charset="-128"/>
                      <a:ea typeface="Arial Unicode MS" panose="020B0604020202020204" pitchFamily="50" charset="-128"/>
                      <a:cs typeface="Arial Unicode MS" panose="020B0604020202020204" pitchFamily="50" charset="-128"/>
                    </a:rPr>
                    <a:t>μ</a:t>
                  </a:r>
                  <a:r>
                    <a:rPr lang="en-US" altLang="ja-JP" sz="800" b="1" dirty="0">
                      <a:latin typeface="Arial Unicode MS" panose="020B0604020202020204" pitchFamily="50" charset="-128"/>
                      <a:ea typeface="Arial Unicode MS" panose="020B0604020202020204" pitchFamily="50" charset="-128"/>
                      <a:cs typeface="Arial Unicode MS" panose="020B0604020202020204" pitchFamily="50" charset="-128"/>
                    </a:rPr>
                    <a:t>M)</a:t>
                  </a:r>
                </a:p>
              </p:txBody>
            </p:sp>
            <p:sp>
              <p:nvSpPr>
                <p:cNvPr id="66" name="テキスト ボックス 65"/>
                <p:cNvSpPr txBox="1"/>
                <p:nvPr/>
              </p:nvSpPr>
              <p:spPr>
                <a:xfrm>
                  <a:off x="2312165" y="1950560"/>
                  <a:ext cx="665567" cy="3458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800" b="1" dirty="0" smtClean="0">
                      <a:latin typeface="Arial Unicode MS" panose="020B0604020202020204" pitchFamily="50" charset="-128"/>
                      <a:ea typeface="Arial Unicode MS" panose="020B0604020202020204" pitchFamily="50" charset="-128"/>
                      <a:cs typeface="Arial Unicode MS" panose="020B0604020202020204" pitchFamily="50" charset="-128"/>
                    </a:rPr>
                    <a:t>NCB-0970</a:t>
                  </a:r>
                </a:p>
                <a:p>
                  <a:pPr algn="ctr"/>
                  <a:r>
                    <a:rPr lang="en-US" altLang="ja-JP" sz="800" b="1" dirty="0" smtClean="0">
                      <a:latin typeface="Arial Unicode MS" panose="020B0604020202020204" pitchFamily="50" charset="-128"/>
                      <a:ea typeface="Arial Unicode MS" panose="020B0604020202020204" pitchFamily="50" charset="-128"/>
                      <a:cs typeface="Arial Unicode MS" panose="020B0604020202020204" pitchFamily="50" charset="-128"/>
                    </a:rPr>
                    <a:t>(1 </a:t>
                  </a:r>
                  <a:r>
                    <a:rPr lang="el-GR" altLang="ja-JP" sz="800" b="1" dirty="0">
                      <a:latin typeface="Arial Unicode MS" panose="020B0604020202020204" pitchFamily="50" charset="-128"/>
                      <a:ea typeface="Arial Unicode MS" panose="020B0604020202020204" pitchFamily="50" charset="-128"/>
                      <a:cs typeface="Arial Unicode MS" panose="020B0604020202020204" pitchFamily="50" charset="-128"/>
                    </a:rPr>
                    <a:t>μ</a:t>
                  </a:r>
                  <a:r>
                    <a:rPr lang="en-US" altLang="ja-JP" sz="800" b="1" dirty="0">
                      <a:latin typeface="Arial Unicode MS" panose="020B0604020202020204" pitchFamily="50" charset="-128"/>
                      <a:ea typeface="Arial Unicode MS" panose="020B0604020202020204" pitchFamily="50" charset="-128"/>
                      <a:cs typeface="Arial Unicode MS" panose="020B0604020202020204" pitchFamily="50" charset="-128"/>
                    </a:rPr>
                    <a:t>M)</a:t>
                  </a:r>
                </a:p>
              </p:txBody>
            </p:sp>
          </p:grpSp>
        </p:grpSp>
        <p:sp>
          <p:nvSpPr>
            <p:cNvPr id="71" name="テキスト ボックス 70"/>
            <p:cNvSpPr txBox="1"/>
            <p:nvPr/>
          </p:nvSpPr>
          <p:spPr>
            <a:xfrm>
              <a:off x="2482116" y="4498480"/>
              <a:ext cx="2634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solidFill>
                    <a:srgbClr val="C00000"/>
                  </a:solidFill>
                </a:rPr>
                <a:t>(CD44, CD133, CD24, CD166)</a:t>
              </a:r>
              <a:endParaRPr kumimoji="1" lang="ja-JP" altLang="en-US" sz="1400" dirty="0">
                <a:solidFill>
                  <a:srgbClr val="C00000"/>
                </a:solidFill>
              </a:endParaRPr>
            </a:p>
          </p:txBody>
        </p:sp>
        <p:sp>
          <p:nvSpPr>
            <p:cNvPr id="101" name="object 5"/>
            <p:cNvSpPr txBox="1"/>
            <p:nvPr/>
          </p:nvSpPr>
          <p:spPr>
            <a:xfrm>
              <a:off x="3303918" y="1608389"/>
              <a:ext cx="5041796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ja-JP" altLang="en-US" spc="-15" dirty="0" smtClean="0">
                  <a:solidFill>
                    <a:srgbClr val="8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  <a:cs typeface="Candara"/>
                </a:rPr>
                <a:t>●</a:t>
              </a:r>
              <a:r>
                <a:rPr lang="en-US" altLang="ja-JP" u="sng" spc="-15" dirty="0">
                  <a:solidFill>
                    <a:srgbClr val="800000"/>
                  </a:solidFill>
                  <a:ea typeface="HGPｺﾞｼｯｸE" panose="020B0900000000000000" pitchFamily="50" charset="-128"/>
                  <a:cs typeface="Candara"/>
                </a:rPr>
                <a:t> </a:t>
              </a:r>
              <a:r>
                <a:rPr lang="en-US" altLang="ja-JP" u="sng" spc="-15" dirty="0" smtClean="0">
                  <a:solidFill>
                    <a:srgbClr val="800000"/>
                  </a:solidFill>
                  <a:ea typeface="HGPｺﾞｼｯｸE" panose="020B0900000000000000" pitchFamily="50" charset="-128"/>
                  <a:cs typeface="Candara"/>
                </a:rPr>
                <a:t>Reduction of CSCs</a:t>
              </a:r>
              <a:endParaRPr lang="en-US" altLang="ja-JP" sz="2400" spc="-15" dirty="0" smtClean="0">
                <a:solidFill>
                  <a:srgbClr val="8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Candara"/>
              </a:endParaRPr>
            </a:p>
          </p:txBody>
        </p:sp>
      </p:grpSp>
      <p:sp>
        <p:nvSpPr>
          <p:cNvPr id="7" name="円/楕円 6"/>
          <p:cNvSpPr/>
          <p:nvPr/>
        </p:nvSpPr>
        <p:spPr>
          <a:xfrm>
            <a:off x="3889001" y="2486899"/>
            <a:ext cx="514831" cy="491778"/>
          </a:xfrm>
          <a:prstGeom prst="ellipse">
            <a:avLst/>
          </a:prstGeom>
          <a:noFill/>
          <a:ln w="381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401651" y="1268185"/>
            <a:ext cx="4335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u="sng" spc="-15" dirty="0">
                <a:latin typeface="HGPｺﾞｼｯｸE" panose="020B0900000000000000" pitchFamily="50" charset="-128"/>
                <a:ea typeface="HGPｺﾞｼｯｸE" panose="020B0900000000000000" pitchFamily="50" charset="-128"/>
                <a:cs typeface="Candara"/>
              </a:rPr>
              <a:t>● </a:t>
            </a:r>
            <a:r>
              <a:rPr lang="en-US" altLang="ja-JP" u="sng" dirty="0" smtClean="0"/>
              <a:t>Suppression of </a:t>
            </a:r>
            <a:r>
              <a:rPr lang="en-US" altLang="ja-JP" u="sng" dirty="0" smtClean="0">
                <a:solidFill>
                  <a:srgbClr val="C00000"/>
                </a:solidFill>
              </a:rPr>
              <a:t>CSC </a:t>
            </a:r>
            <a:r>
              <a:rPr lang="en-US" altLang="ja-JP" u="sng" dirty="0" smtClean="0"/>
              <a:t>gene expression</a:t>
            </a:r>
            <a:endParaRPr lang="en-US" altLang="ja-JP" u="sng" dirty="0" smtClean="0">
              <a:solidFill>
                <a:srgbClr val="C00000"/>
              </a:solidFill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5462458" y="2152205"/>
            <a:ext cx="3571894" cy="3643044"/>
            <a:chOff x="5462458" y="2152205"/>
            <a:chExt cx="3571894" cy="3643044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62458" y="2694312"/>
              <a:ext cx="3418494" cy="3100937"/>
            </a:xfrm>
            <a:prstGeom prst="rect">
              <a:avLst/>
            </a:prstGeom>
          </p:spPr>
        </p:pic>
        <p:sp>
          <p:nvSpPr>
            <p:cNvPr id="72" name="テキスト ボックス 71"/>
            <p:cNvSpPr txBox="1"/>
            <p:nvPr/>
          </p:nvSpPr>
          <p:spPr>
            <a:xfrm>
              <a:off x="5519287" y="2152205"/>
              <a:ext cx="35150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u="sng" spc="-15" dirty="0">
                  <a:latin typeface="HGPｺﾞｼｯｸE" panose="020B0900000000000000" pitchFamily="50" charset="-128"/>
                  <a:ea typeface="HGPｺﾞｼｯｸE" panose="020B0900000000000000" pitchFamily="50" charset="-128"/>
                  <a:cs typeface="Candara"/>
                </a:rPr>
                <a:t>● </a:t>
              </a:r>
              <a:r>
                <a:rPr lang="en-US" altLang="ja-JP" u="sng" dirty="0" smtClean="0"/>
                <a:t>Suppression of </a:t>
              </a:r>
              <a:r>
                <a:rPr lang="en-US" altLang="ja-JP" u="sng" dirty="0" smtClean="0">
                  <a:solidFill>
                    <a:srgbClr val="800000"/>
                  </a:solidFill>
                </a:rPr>
                <a:t>tumorigenicity</a:t>
              </a:r>
              <a:endParaRPr lang="en-US" altLang="ja-JP" u="sng" dirty="0" smtClean="0"/>
            </a:p>
          </p:txBody>
        </p:sp>
      </p:grpSp>
      <p:sp>
        <p:nvSpPr>
          <p:cNvPr id="73" name="テキスト ボックス 72"/>
          <p:cNvSpPr txBox="1"/>
          <p:nvPr/>
        </p:nvSpPr>
        <p:spPr>
          <a:xfrm>
            <a:off x="348343" y="721414"/>
            <a:ext cx="7736114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rgbClr val="FFCC99"/>
                </a:solidFill>
                <a:latin typeface="+mn-lt"/>
              </a:rPr>
              <a:t>NCB-0846 targets cancer stem cells (CSCs)</a:t>
            </a:r>
            <a:endParaRPr lang="ja-JP" altLang="en-US" sz="2800" dirty="0">
              <a:solidFill>
                <a:srgbClr val="FFCC99"/>
              </a:solidFill>
              <a:latin typeface="+mn-lt"/>
            </a:endParaRPr>
          </a:p>
        </p:txBody>
      </p:sp>
      <p:grpSp>
        <p:nvGrpSpPr>
          <p:cNvPr id="74" name="グループ化 73"/>
          <p:cNvGrpSpPr/>
          <p:nvPr/>
        </p:nvGrpSpPr>
        <p:grpSpPr>
          <a:xfrm>
            <a:off x="680817" y="5010305"/>
            <a:ext cx="3698448" cy="1316865"/>
            <a:chOff x="1646329" y="4482411"/>
            <a:chExt cx="5071110" cy="1907107"/>
          </a:xfrm>
        </p:grpSpPr>
        <p:grpSp>
          <p:nvGrpSpPr>
            <p:cNvPr id="75" name="グループ化 74"/>
            <p:cNvGrpSpPr/>
            <p:nvPr/>
          </p:nvGrpSpPr>
          <p:grpSpPr>
            <a:xfrm>
              <a:off x="1646329" y="4482411"/>
              <a:ext cx="5071110" cy="1907107"/>
              <a:chOff x="1021302" y="4989099"/>
              <a:chExt cx="4918482" cy="1698238"/>
            </a:xfrm>
          </p:grpSpPr>
          <p:pic>
            <p:nvPicPr>
              <p:cNvPr id="78" name="図 7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21302" y="4989099"/>
                <a:ext cx="4918482" cy="1404310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sp>
            <p:nvSpPr>
              <p:cNvPr id="79" name="テキスト ボックス 78"/>
              <p:cNvSpPr txBox="1"/>
              <p:nvPr/>
            </p:nvSpPr>
            <p:spPr>
              <a:xfrm>
                <a:off x="1940220" y="6413268"/>
                <a:ext cx="179171" cy="2740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kumimoji="1" lang="ja-JP" altLang="en-US" sz="1400" dirty="0"/>
              </a:p>
            </p:txBody>
          </p:sp>
        </p:grpSp>
        <p:pic>
          <p:nvPicPr>
            <p:cNvPr id="77" name="図 7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63902" y="5164040"/>
              <a:ext cx="2289298" cy="213773"/>
            </a:xfrm>
            <a:prstGeom prst="rect">
              <a:avLst/>
            </a:prstGeom>
          </p:spPr>
        </p:pic>
      </p:grpSp>
      <p:sp>
        <p:nvSpPr>
          <p:cNvPr id="8" name="角丸四角形 7"/>
          <p:cNvSpPr/>
          <p:nvPr/>
        </p:nvSpPr>
        <p:spPr>
          <a:xfrm>
            <a:off x="5439995" y="3806468"/>
            <a:ext cx="3475886" cy="934581"/>
          </a:xfrm>
          <a:prstGeom prst="roundRect">
            <a:avLst/>
          </a:prstGeom>
          <a:noFill/>
          <a:ln w="381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386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988A-70D0-4B04-AA7C-64969439D2FE}" type="slidenum">
              <a:rPr lang="en-US" altLang="ja-JP" smtClean="0"/>
              <a:pPr/>
              <a:t>19</a:t>
            </a:fld>
            <a:endParaRPr lang="en-US" altLang="ja-JP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lum bright="8000" contrast="43000"/>
          </a:blip>
          <a:stretch>
            <a:fillRect/>
          </a:stretch>
        </p:blipFill>
        <p:spPr>
          <a:xfrm>
            <a:off x="566057" y="2220712"/>
            <a:ext cx="8219810" cy="272140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885501" y="1582057"/>
            <a:ext cx="7212231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DMSO                      NCB-0846               NCB-0970</a:t>
            </a:r>
          </a:p>
          <a:p>
            <a:pPr>
              <a:lnSpc>
                <a:spcPct val="80000"/>
              </a:lnSpc>
            </a:pPr>
            <a:r>
              <a:rPr lang="en-US" altLang="ja-JP" dirty="0"/>
              <a:t>(control</a:t>
            </a:r>
            <a:r>
              <a:rPr lang="en-US" altLang="ja-JP" dirty="0" smtClean="0"/>
              <a:t>)                                                                         (</a:t>
            </a:r>
            <a:r>
              <a:rPr lang="en-US" altLang="ja-JP" dirty="0" err="1" smtClean="0"/>
              <a:t>diastereomer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702505" y="4960193"/>
            <a:ext cx="4361450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u="sng" spc="-15" dirty="0">
                <a:latin typeface="HGPｺﾞｼｯｸE" panose="020B0900000000000000" pitchFamily="50" charset="-128"/>
                <a:ea typeface="HGPｺﾞｼｯｸE" panose="020B0900000000000000" pitchFamily="50" charset="-128"/>
                <a:cs typeface="Candara"/>
              </a:rPr>
              <a:t>● </a:t>
            </a:r>
            <a:r>
              <a:rPr lang="en-US" altLang="ja-JP" u="sng" dirty="0" smtClean="0"/>
              <a:t>Suppression of </a:t>
            </a:r>
            <a:r>
              <a:rPr lang="en-US" altLang="ja-JP" u="sng" dirty="0" smtClean="0">
                <a:solidFill>
                  <a:srgbClr val="800000"/>
                </a:solidFill>
              </a:rPr>
              <a:t>membrane ruffling</a:t>
            </a:r>
          </a:p>
          <a:p>
            <a:pPr>
              <a:lnSpc>
                <a:spcPct val="150000"/>
              </a:lnSpc>
            </a:pPr>
            <a:r>
              <a:rPr lang="ja-JP" altLang="en-US" u="sng" spc="-15" dirty="0">
                <a:latin typeface="HGPｺﾞｼｯｸE" panose="020B0900000000000000" pitchFamily="50" charset="-128"/>
                <a:ea typeface="HGPｺﾞｼｯｸE" panose="020B0900000000000000" pitchFamily="50" charset="-128"/>
                <a:cs typeface="Candara"/>
              </a:rPr>
              <a:t>● </a:t>
            </a:r>
            <a:r>
              <a:rPr lang="en-US" altLang="ja-JP" u="sng" dirty="0"/>
              <a:t>Suppression of </a:t>
            </a:r>
            <a:r>
              <a:rPr lang="en-US" altLang="ja-JP" u="sng" dirty="0" smtClean="0">
                <a:solidFill>
                  <a:srgbClr val="800000"/>
                </a:solidFill>
              </a:rPr>
              <a:t>stress fiber formation</a:t>
            </a:r>
          </a:p>
          <a:p>
            <a:pPr>
              <a:lnSpc>
                <a:spcPct val="150000"/>
              </a:lnSpc>
            </a:pPr>
            <a:r>
              <a:rPr lang="ja-JP" altLang="en-US" u="sng" spc="-15" dirty="0">
                <a:latin typeface="HGPｺﾞｼｯｸE" panose="020B0900000000000000" pitchFamily="50" charset="-128"/>
                <a:ea typeface="HGPｺﾞｼｯｸE" panose="020B0900000000000000" pitchFamily="50" charset="-128"/>
                <a:cs typeface="Candara"/>
              </a:rPr>
              <a:t>● </a:t>
            </a:r>
            <a:r>
              <a:rPr lang="en-US" altLang="ja-JP" u="sng" dirty="0" smtClean="0">
                <a:solidFill>
                  <a:srgbClr val="800000"/>
                </a:solidFill>
              </a:rPr>
              <a:t>Nuclear translocation </a:t>
            </a:r>
            <a:r>
              <a:rPr lang="en-US" altLang="ja-JP" u="sng" dirty="0"/>
              <a:t>of </a:t>
            </a:r>
            <a:r>
              <a:rPr lang="en-US" altLang="ja-JP" u="sng" dirty="0" smtClean="0"/>
              <a:t>actinin-4</a:t>
            </a:r>
            <a:endParaRPr lang="en-US" altLang="ja-JP" u="sng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48342" y="721414"/>
            <a:ext cx="6328229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rgbClr val="FFCC99"/>
                </a:solidFill>
                <a:latin typeface="+mn-lt"/>
              </a:rPr>
              <a:t>Inactivation of actinin-4 by NCB-0846</a:t>
            </a:r>
            <a:endParaRPr lang="ja-JP" altLang="en-US" sz="2800" dirty="0">
              <a:solidFill>
                <a:srgbClr val="FFCC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98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88" y="892400"/>
            <a:ext cx="4642135" cy="188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819" y="790007"/>
            <a:ext cx="288925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04207" y="2448264"/>
            <a:ext cx="3238500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2388" y="4000046"/>
            <a:ext cx="2725737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9"/>
          <p:cNvSpPr txBox="1">
            <a:spLocks noChangeArrowheads="1"/>
          </p:cNvSpPr>
          <p:nvPr/>
        </p:nvSpPr>
        <p:spPr bwMode="auto">
          <a:xfrm>
            <a:off x="3908425" y="2936421"/>
            <a:ext cx="35067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1pPr>
            <a:lvl2pPr marL="742950" indent="-28575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2pPr>
            <a:lvl3pPr marL="1143000" indent="-22860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3pPr>
            <a:lvl4pPr marL="1600200" indent="-22860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4pPr>
            <a:lvl5pPr marL="2057400" indent="-22860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9pPr>
          </a:lstStyle>
          <a:p>
            <a:pPr eaLnBrk="1" hangingPunct="1"/>
            <a:r>
              <a:rPr lang="en-US" altLang="ja-JP" b="0" u="sng"/>
              <a:t>Low-dose CT</a:t>
            </a:r>
            <a:r>
              <a:rPr lang="en-US" altLang="ja-JP" b="0"/>
              <a:t>        </a:t>
            </a:r>
            <a:r>
              <a:rPr lang="en-US" altLang="ja-JP" b="0" u="sng"/>
              <a:t>Chest radiography</a:t>
            </a:r>
          </a:p>
        </p:txBody>
      </p:sp>
      <p:sp>
        <p:nvSpPr>
          <p:cNvPr id="2459659" name="AutoShape 11"/>
          <p:cNvSpPr>
            <a:spLocks noChangeArrowheads="1"/>
          </p:cNvSpPr>
          <p:nvPr/>
        </p:nvSpPr>
        <p:spPr bwMode="auto">
          <a:xfrm>
            <a:off x="1381125" y="3333296"/>
            <a:ext cx="4219575" cy="8032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1pPr>
            <a:lvl2pPr marL="742950" indent="-28575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2pPr>
            <a:lvl3pPr marL="1143000" indent="-22860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3pPr>
            <a:lvl4pPr marL="1600200" indent="-22860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4pPr>
            <a:lvl5pPr marL="2057400" indent="-22860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483869" y="361143"/>
            <a:ext cx="408323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altLang="ja-JP" u="sng" dirty="0">
                <a:solidFill>
                  <a:schemeClr val="bg1"/>
                </a:solidFill>
              </a:rPr>
              <a:t>National Lung Screening Trial (NLST) </a:t>
            </a:r>
            <a:endParaRPr lang="ja-JP" altLang="en-US" u="sng" dirty="0">
              <a:solidFill>
                <a:schemeClr val="bg1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B1B3B-388A-4CFE-ADBF-57B969F2020B}" type="slidenum">
              <a:rPr lang="en-US" altLang="ja-JP" smtClean="0"/>
              <a:pPr/>
              <a:t>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2131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65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988A-70D0-4B04-AA7C-64969439D2FE}" type="slidenum">
              <a:rPr lang="en-US" altLang="ja-JP" smtClean="0"/>
              <a:pPr/>
              <a:t>20</a:t>
            </a:fld>
            <a:endParaRPr lang="en-US" altLang="ja-JP"/>
          </a:p>
        </p:txBody>
      </p:sp>
      <p:grpSp>
        <p:nvGrpSpPr>
          <p:cNvPr id="71" name="グループ化 70"/>
          <p:cNvGrpSpPr/>
          <p:nvPr/>
        </p:nvGrpSpPr>
        <p:grpSpPr>
          <a:xfrm>
            <a:off x="2306405" y="3870252"/>
            <a:ext cx="5950631" cy="2002433"/>
            <a:chOff x="2306405" y="3550938"/>
            <a:chExt cx="5950631" cy="2002433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98" t="3930" r="22927" b="8699"/>
            <a:stretch/>
          </p:blipFill>
          <p:spPr>
            <a:xfrm>
              <a:off x="6361142" y="3550938"/>
              <a:ext cx="1895894" cy="1827860"/>
            </a:xfrm>
            <a:prstGeom prst="rect">
              <a:avLst/>
            </a:prstGeom>
          </p:spPr>
        </p:pic>
        <p:pic>
          <p:nvPicPr>
            <p:cNvPr id="4" name="図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4" t="4796" r="29025"/>
            <a:stretch/>
          </p:blipFill>
          <p:spPr>
            <a:xfrm>
              <a:off x="2306405" y="3556940"/>
              <a:ext cx="1914028" cy="1996431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11" t="10437" r="29836" b="3005"/>
            <a:stretch/>
          </p:blipFill>
          <p:spPr>
            <a:xfrm>
              <a:off x="4281790" y="3550938"/>
              <a:ext cx="2009176" cy="2002433"/>
            </a:xfrm>
            <a:prstGeom prst="rect">
              <a:avLst/>
            </a:prstGeom>
          </p:spPr>
        </p:pic>
      </p:grp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9" r="22623"/>
          <a:stretch/>
        </p:blipFill>
        <p:spPr>
          <a:xfrm>
            <a:off x="2306405" y="1906876"/>
            <a:ext cx="1914029" cy="190362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0" t="6649" r="30329" b="5337"/>
          <a:stretch/>
        </p:blipFill>
        <p:spPr>
          <a:xfrm>
            <a:off x="4274533" y="1656755"/>
            <a:ext cx="2032510" cy="215374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7" t="7523" r="27049"/>
          <a:stretch/>
        </p:blipFill>
        <p:spPr>
          <a:xfrm>
            <a:off x="6361142" y="1906875"/>
            <a:ext cx="1910037" cy="1903627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619854" y="2242866"/>
            <a:ext cx="1818183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DMSO                      </a:t>
            </a:r>
          </a:p>
          <a:p>
            <a:pPr lvl="0">
              <a:lnSpc>
                <a:spcPct val="80000"/>
              </a:lnSpc>
            </a:pPr>
            <a:r>
              <a:rPr lang="en-US" altLang="ja-JP" dirty="0">
                <a:solidFill>
                  <a:srgbClr val="000000"/>
                </a:solidFill>
              </a:rPr>
              <a:t>(control)</a:t>
            </a:r>
            <a:endParaRPr lang="ja-JP" altLang="en-US" dirty="0">
              <a:solidFill>
                <a:srgbClr val="000000"/>
              </a:solidFill>
            </a:endParaRPr>
          </a:p>
          <a:p>
            <a:endParaRPr lang="en-US" altLang="ja-JP" sz="2400" dirty="0" smtClean="0"/>
          </a:p>
          <a:p>
            <a:endParaRPr kumimoji="1" lang="en-US" altLang="ja-JP" sz="2400" dirty="0" smtClean="0"/>
          </a:p>
          <a:p>
            <a:endParaRPr lang="en-US" altLang="ja-JP" sz="2400" dirty="0"/>
          </a:p>
          <a:p>
            <a:endParaRPr kumimoji="1" lang="en-US" altLang="ja-JP" sz="2400" dirty="0" smtClean="0"/>
          </a:p>
          <a:p>
            <a:r>
              <a:rPr kumimoji="1" lang="en-US" altLang="ja-JP" sz="2400" dirty="0" smtClean="0">
                <a:solidFill>
                  <a:srgbClr val="CC0066"/>
                </a:solidFill>
              </a:rPr>
              <a:t>NCB-0846</a:t>
            </a: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348343" y="721414"/>
            <a:ext cx="4484914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rgbClr val="FFCC99"/>
                </a:solidFill>
                <a:latin typeface="+mn-lt"/>
              </a:rPr>
              <a:t>Suppression of metastasis</a:t>
            </a:r>
            <a:endParaRPr lang="ja-JP" altLang="en-US" sz="2800" dirty="0">
              <a:solidFill>
                <a:srgbClr val="FFCC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174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print"/>
          <a:srcRect t="1" b="27272"/>
          <a:stretch/>
        </p:blipFill>
        <p:spPr>
          <a:xfrm>
            <a:off x="1479551" y="4146167"/>
            <a:ext cx="3043545" cy="576000"/>
          </a:xfrm>
          <a:prstGeom prst="rect">
            <a:avLst/>
          </a:prstGeom>
        </p:spPr>
      </p:pic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2710547" y="2431818"/>
            <a:ext cx="1331914" cy="895349"/>
          </a:xfrm>
          <a:prstGeom prst="homePlate">
            <a:avLst>
              <a:gd name="adj" fmla="val 39894"/>
            </a:avLst>
          </a:prstGeom>
          <a:solidFill>
            <a:srgbClr val="3366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1600" dirty="0" smtClean="0">
                <a:solidFill>
                  <a:schemeClr val="bg1"/>
                </a:solidFill>
                <a:latin typeface="+mn-lt"/>
                <a:ea typeface="HGPｺﾞｼｯｸE" panose="020B0900000000000000" pitchFamily="50" charset="-128"/>
              </a:rPr>
              <a:t>Compound</a:t>
            </a:r>
          </a:p>
          <a:p>
            <a:pPr algn="ctr"/>
            <a:r>
              <a:rPr lang="en-US" altLang="ja-JP" sz="1600" dirty="0" smtClean="0">
                <a:solidFill>
                  <a:schemeClr val="bg1"/>
                </a:solidFill>
                <a:latin typeface="+mn-lt"/>
                <a:ea typeface="HGPｺﾞｼｯｸE" panose="020B0900000000000000" pitchFamily="50" charset="-128"/>
              </a:rPr>
              <a:t>optimization</a:t>
            </a:r>
            <a:endParaRPr lang="en-US" altLang="ja-JP" sz="1600" dirty="0">
              <a:solidFill>
                <a:schemeClr val="bg1"/>
              </a:solidFill>
              <a:latin typeface="+mn-lt"/>
              <a:ea typeface="HGPｺﾞｼｯｸE" panose="020B0900000000000000" pitchFamily="50" charset="-128"/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1490663" y="2430231"/>
            <a:ext cx="1219884" cy="895349"/>
          </a:xfrm>
          <a:prstGeom prst="homePlate">
            <a:avLst>
              <a:gd name="adj" fmla="val 37500"/>
            </a:avLst>
          </a:prstGeom>
          <a:solidFill>
            <a:srgbClr val="3333CC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1600" dirty="0" smtClean="0">
                <a:solidFill>
                  <a:schemeClr val="bg1"/>
                </a:solidFill>
                <a:latin typeface="+mn-lt"/>
                <a:ea typeface="HGPｺﾞｼｯｸE" panose="020B0900000000000000" pitchFamily="50" charset="-128"/>
              </a:rPr>
              <a:t>Compound</a:t>
            </a:r>
          </a:p>
          <a:p>
            <a:pPr algn="ctr"/>
            <a:r>
              <a:rPr lang="en-US" altLang="ja-JP" sz="1600" dirty="0" smtClean="0">
                <a:solidFill>
                  <a:schemeClr val="bg1"/>
                </a:solidFill>
                <a:latin typeface="+mn-lt"/>
                <a:ea typeface="HGPｺﾞｼｯｸE" panose="020B0900000000000000" pitchFamily="50" charset="-128"/>
              </a:rPr>
              <a:t>screening</a:t>
            </a:r>
            <a:endParaRPr lang="en-US" altLang="ja-JP" sz="1600" dirty="0">
              <a:latin typeface="+mn-lt"/>
              <a:ea typeface="HGPｺﾞｼｯｸE" panose="020B0900000000000000" pitchFamily="50" charset="-128"/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355600" y="2431818"/>
            <a:ext cx="1123951" cy="895349"/>
          </a:xfrm>
          <a:prstGeom prst="homePlate">
            <a:avLst>
              <a:gd name="adj" fmla="val 38032"/>
            </a:avLst>
          </a:prstGeom>
          <a:solidFill>
            <a:srgbClr val="0000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1600" dirty="0" smtClean="0">
                <a:solidFill>
                  <a:schemeClr val="bg1"/>
                </a:solidFill>
                <a:latin typeface="+mn-lt"/>
                <a:ea typeface="HGPｺﾞｼｯｸE" panose="020B0900000000000000" pitchFamily="50" charset="-128"/>
              </a:rPr>
              <a:t>Target </a:t>
            </a:r>
          </a:p>
          <a:p>
            <a:pPr algn="ctr"/>
            <a:r>
              <a:rPr lang="en-US" altLang="ja-JP" sz="1600" dirty="0" smtClean="0">
                <a:solidFill>
                  <a:schemeClr val="bg1"/>
                </a:solidFill>
                <a:latin typeface="+mn-lt"/>
                <a:ea typeface="HGPｺﾞｼｯｸE" panose="020B0900000000000000" pitchFamily="50" charset="-128"/>
              </a:rPr>
              <a:t>discovery</a:t>
            </a:r>
            <a:endParaRPr lang="en-US" altLang="ja-JP" sz="1600" dirty="0">
              <a:solidFill>
                <a:schemeClr val="bg1"/>
              </a:solidFill>
              <a:latin typeface="+mn-lt"/>
              <a:ea typeface="HGPｺﾞｼｯｸE" panose="020B0900000000000000" pitchFamily="50" charset="-128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408" y="3455603"/>
            <a:ext cx="1377255" cy="180573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7385" y="4888067"/>
            <a:ext cx="2196392" cy="81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" name="グループ化 33"/>
          <p:cNvGrpSpPr/>
          <p:nvPr/>
        </p:nvGrpSpPr>
        <p:grpSpPr>
          <a:xfrm>
            <a:off x="1490664" y="2433406"/>
            <a:ext cx="3898901" cy="1806874"/>
            <a:chOff x="1490664" y="2433406"/>
            <a:chExt cx="3898901" cy="1806874"/>
          </a:xfrm>
        </p:grpSpPr>
        <p:sp>
          <p:nvSpPr>
            <p:cNvPr id="13" name="AutoShape 6"/>
            <p:cNvSpPr>
              <a:spLocks noChangeArrowheads="1"/>
            </p:cNvSpPr>
            <p:nvPr/>
          </p:nvSpPr>
          <p:spPr bwMode="auto">
            <a:xfrm>
              <a:off x="1490664" y="3598930"/>
              <a:ext cx="3228293" cy="641350"/>
            </a:xfrm>
            <a:prstGeom prst="rightArrow">
              <a:avLst>
                <a:gd name="adj1" fmla="val 50000"/>
                <a:gd name="adj2" fmla="val 201980"/>
              </a:avLst>
            </a:prstGeom>
            <a:solidFill>
              <a:srgbClr val="C00000"/>
            </a:solidFill>
            <a:ln>
              <a:noFill/>
            </a:ln>
            <a:extLst/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endParaRPr lang="ja-JP" altLang="en-US" sz="1600">
                <a:solidFill>
                  <a:srgbClr val="00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AutoShape 8"/>
            <p:cNvSpPr>
              <a:spLocks noChangeArrowheads="1"/>
            </p:cNvSpPr>
            <p:nvPr/>
          </p:nvSpPr>
          <p:spPr bwMode="auto">
            <a:xfrm>
              <a:off x="4042454" y="2433406"/>
              <a:ext cx="1347111" cy="895349"/>
            </a:xfrm>
            <a:prstGeom prst="homePlate">
              <a:avLst>
                <a:gd name="adj" fmla="val 35106"/>
              </a:avLst>
            </a:prstGeom>
            <a:solidFill>
              <a:srgbClr val="6400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/>
              <a:r>
                <a:rPr lang="en-US" altLang="ja-JP" sz="1600" dirty="0" smtClean="0">
                  <a:solidFill>
                    <a:schemeClr val="bg1"/>
                  </a:solidFill>
                  <a:latin typeface="+mn-lt"/>
                  <a:ea typeface="HGPｺﾞｼｯｸE" panose="020B0900000000000000" pitchFamily="50" charset="-128"/>
                </a:rPr>
                <a:t>Preclinical</a:t>
              </a:r>
              <a:endParaRPr lang="en-US" altLang="ja-JP" sz="1600" dirty="0">
                <a:solidFill>
                  <a:schemeClr val="bg1"/>
                </a:solidFill>
                <a:latin typeface="+mn-lt"/>
                <a:ea typeface="HGPｺﾞｼｯｸE" panose="020B0900000000000000" pitchFamily="50" charset="-128"/>
              </a:endParaRPr>
            </a:p>
          </p:txBody>
        </p:sp>
      </p:grpSp>
      <p:sp>
        <p:nvSpPr>
          <p:cNvPr id="21" name="AutoShape 7"/>
          <p:cNvSpPr>
            <a:spLocks noChangeArrowheads="1"/>
          </p:cNvSpPr>
          <p:nvPr/>
        </p:nvSpPr>
        <p:spPr bwMode="auto">
          <a:xfrm>
            <a:off x="6991353" y="2437522"/>
            <a:ext cx="1960561" cy="895349"/>
          </a:xfrm>
          <a:prstGeom prst="homePlate">
            <a:avLst>
              <a:gd name="adj" fmla="val 52394"/>
            </a:avLst>
          </a:prstGeom>
          <a:solidFill>
            <a:srgbClr val="A50021"/>
          </a:solidFill>
          <a:ln>
            <a:noFill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dirty="0" smtClean="0">
                <a:solidFill>
                  <a:schemeClr val="bg1"/>
                </a:solidFill>
                <a:latin typeface="+mj-lt"/>
                <a:ea typeface="HGPｺﾞｼｯｸE" panose="020B0900000000000000" pitchFamily="50" charset="-128"/>
              </a:rPr>
              <a:t>Phase II/III</a:t>
            </a:r>
            <a:endParaRPr lang="en-US" altLang="ja-JP" dirty="0">
              <a:solidFill>
                <a:schemeClr val="bg1"/>
              </a:solidFill>
              <a:latin typeface="+mj-lt"/>
              <a:ea typeface="HGPｺﾞｼｯｸE" panose="020B0900000000000000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98450" y="1841717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u="sng" dirty="0" smtClean="0"/>
              <a:t>2008</a:t>
            </a:r>
            <a:endParaRPr kumimoji="1" lang="ja-JP" altLang="en-US" sz="2000" u="sng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358700" y="1838543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u="sng" dirty="0" smtClean="0"/>
              <a:t>2013</a:t>
            </a:r>
            <a:endParaRPr kumimoji="1" lang="ja-JP" altLang="en-US" sz="2000" u="sng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033369" y="1843988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u="sng" dirty="0" smtClean="0"/>
              <a:t>2010</a:t>
            </a:r>
            <a:endParaRPr kumimoji="1" lang="ja-JP" altLang="en-US" sz="2000" u="sng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270378" y="184398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u="sng" dirty="0" smtClean="0"/>
              <a:t>2017</a:t>
            </a:r>
            <a:endParaRPr kumimoji="1" lang="ja-JP" altLang="en-US" sz="2000" u="sng" dirty="0"/>
          </a:p>
        </p:txBody>
      </p:sp>
      <p:grpSp>
        <p:nvGrpSpPr>
          <p:cNvPr id="12" name="グループ化 11"/>
          <p:cNvGrpSpPr/>
          <p:nvPr/>
        </p:nvGrpSpPr>
        <p:grpSpPr>
          <a:xfrm>
            <a:off x="5389565" y="2433406"/>
            <a:ext cx="3392488" cy="4096937"/>
            <a:chOff x="5389565" y="2433406"/>
            <a:chExt cx="3392488" cy="4096937"/>
          </a:xfrm>
        </p:grpSpPr>
        <p:sp>
          <p:nvSpPr>
            <p:cNvPr id="20" name="AutoShape 7"/>
            <p:cNvSpPr>
              <a:spLocks noChangeArrowheads="1"/>
            </p:cNvSpPr>
            <p:nvPr/>
          </p:nvSpPr>
          <p:spPr bwMode="auto">
            <a:xfrm>
              <a:off x="5389565" y="2433406"/>
              <a:ext cx="1601788" cy="895349"/>
            </a:xfrm>
            <a:prstGeom prst="homePlate">
              <a:avLst>
                <a:gd name="adj" fmla="val 52394"/>
              </a:avLst>
            </a:prstGeom>
            <a:solidFill>
              <a:srgbClr val="C800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/>
              <a:r>
                <a:rPr lang="en-US" altLang="ja-JP" sz="1800" dirty="0" smtClean="0">
                  <a:solidFill>
                    <a:schemeClr val="bg1"/>
                  </a:solidFill>
                  <a:latin typeface="+mj-lt"/>
                  <a:ea typeface="HGPｺﾞｼｯｸE" panose="020B0900000000000000" pitchFamily="50" charset="-128"/>
                </a:rPr>
                <a:t>Phase I</a:t>
              </a:r>
              <a:endParaRPr lang="en-US" altLang="ja-JP" sz="1800" dirty="0">
                <a:solidFill>
                  <a:schemeClr val="bg1"/>
                </a:solidFill>
                <a:latin typeface="+mj-lt"/>
                <a:ea typeface="HGPｺﾞｼｯｸE" panose="020B0900000000000000" pitchFamily="50" charset="-128"/>
              </a:endParaRPr>
            </a:p>
          </p:txBody>
        </p:sp>
        <p:grpSp>
          <p:nvGrpSpPr>
            <p:cNvPr id="7" name="グループ化 6"/>
            <p:cNvGrpSpPr/>
            <p:nvPr/>
          </p:nvGrpSpPr>
          <p:grpSpPr>
            <a:xfrm>
              <a:off x="5389565" y="3589927"/>
              <a:ext cx="3392488" cy="2940416"/>
              <a:chOff x="5389565" y="3589927"/>
              <a:chExt cx="3392488" cy="2940416"/>
            </a:xfrm>
          </p:grpSpPr>
          <p:pic>
            <p:nvPicPr>
              <p:cNvPr id="22" name="Picture 8" descr="\\eVBPcs02\FolderData\asato\Desktop\epoc_simple-cmyk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55294" y="5941825"/>
                <a:ext cx="1677509" cy="588518"/>
              </a:xfrm>
              <a:prstGeom prst="rect">
                <a:avLst/>
              </a:prstGeom>
              <a:noFill/>
              <a:ln w="38100">
                <a:solidFill>
                  <a:srgbClr val="66003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8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89565" y="3589927"/>
                <a:ext cx="3392488" cy="2187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8" name="テキスト ボックス 27"/>
          <p:cNvSpPr txBox="1"/>
          <p:nvPr/>
        </p:nvSpPr>
        <p:spPr>
          <a:xfrm>
            <a:off x="348343" y="721414"/>
            <a:ext cx="4528457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rgbClr val="FFCC99"/>
                </a:solidFill>
                <a:latin typeface="+mn-lt"/>
              </a:rPr>
              <a:t>Development of NCB-0846</a:t>
            </a:r>
            <a:endParaRPr lang="ja-JP" altLang="en-US" sz="2800" dirty="0">
              <a:solidFill>
                <a:srgbClr val="FFCC99"/>
              </a:solidFill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B1B3B-388A-4CFE-ADBF-57B969F2020B}" type="slidenum">
              <a:rPr lang="en-US" altLang="ja-JP" smtClean="0"/>
              <a:pPr/>
              <a:t>21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3788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/>
          <p:cNvSpPr/>
          <p:nvPr/>
        </p:nvSpPr>
        <p:spPr>
          <a:xfrm>
            <a:off x="798286" y="3675106"/>
            <a:ext cx="7939314" cy="26044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B1B3B-388A-4CFE-ADBF-57B969F2020B}" type="slidenum">
              <a:rPr lang="en-US" altLang="ja-JP" smtClean="0"/>
              <a:pPr/>
              <a:t>3</a:t>
            </a:fld>
            <a:endParaRPr lang="en-US" altLang="ja-JP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21933" y="3673490"/>
            <a:ext cx="2135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u="sng" dirty="0" smtClean="0"/>
              <a:t>CT scanners</a:t>
            </a:r>
            <a:endParaRPr lang="en-US" altLang="ja-JP" u="sng" dirty="0" smtClean="0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499400"/>
              </p:ext>
            </p:extLst>
          </p:nvPr>
        </p:nvGraphicFramePr>
        <p:xfrm>
          <a:off x="2957209" y="3833027"/>
          <a:ext cx="4938562" cy="2176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2859"/>
                <a:gridCol w="1428161"/>
                <a:gridCol w="1567542"/>
              </a:tblGrid>
              <a:tr h="30600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kumimoji="1" lang="en-US" altLang="ja-JP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Country</a:t>
                      </a:r>
                      <a:endParaRPr kumimoji="1" lang="ja-JP" altLang="en-US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kumimoji="1" lang="en-US" altLang="ja-JP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per</a:t>
                      </a:r>
                      <a:r>
                        <a:rPr kumimoji="1" lang="en-US" altLang="ja-JP" b="0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 Million</a:t>
                      </a:r>
                      <a:endParaRPr kumimoji="1" lang="en-US" altLang="ja-JP" b="0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kumimoji="1" lang="en-US" altLang="ja-JP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30600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kumimoji="1" lang="en-US" altLang="ja-JP" b="0" dirty="0" smtClean="0">
                          <a:solidFill>
                            <a:srgbClr val="800000"/>
                          </a:solidFill>
                          <a:latin typeface="+mj-lt"/>
                        </a:rPr>
                        <a:t>Japan</a:t>
                      </a:r>
                      <a:endParaRPr kumimoji="1" lang="ja-JP" altLang="en-US" b="0" dirty="0">
                        <a:solidFill>
                          <a:srgbClr val="800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kumimoji="1" lang="en-US" altLang="ja-JP" b="0" dirty="0" smtClean="0">
                          <a:solidFill>
                            <a:srgbClr val="800000"/>
                          </a:solidFill>
                          <a:latin typeface="+mj-lt"/>
                        </a:rPr>
                        <a:t>107.1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kumimoji="1" lang="en-US" altLang="ja-JP" b="0" dirty="0" smtClean="0">
                          <a:solidFill>
                            <a:srgbClr val="800000"/>
                          </a:solidFill>
                          <a:latin typeface="+mj-lt"/>
                        </a:rPr>
                        <a:t>13,636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600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kumimoji="1" lang="en-US" altLang="ja-JP" b="0" dirty="0" smtClean="0">
                          <a:solidFill>
                            <a:srgbClr val="000066"/>
                          </a:solidFill>
                          <a:latin typeface="+mj-lt"/>
                        </a:rPr>
                        <a:t>US</a:t>
                      </a:r>
                      <a:endParaRPr kumimoji="1" lang="ja-JP" altLang="en-US" b="0" dirty="0">
                        <a:solidFill>
                          <a:srgbClr val="000066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kumimoji="1" lang="en-US" altLang="ja-JP" b="0" dirty="0" smtClean="0">
                          <a:solidFill>
                            <a:srgbClr val="000066"/>
                          </a:solidFill>
                          <a:latin typeface="+mj-lt"/>
                        </a:rPr>
                        <a:t>41.0</a:t>
                      </a:r>
                      <a:endParaRPr kumimoji="1" lang="ja-JP" altLang="en-US" b="0" dirty="0">
                        <a:solidFill>
                          <a:srgbClr val="000066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kumimoji="1" lang="en-US" altLang="ja-JP" b="0" dirty="0" smtClean="0">
                          <a:solidFill>
                            <a:srgbClr val="000066"/>
                          </a:solidFill>
                          <a:latin typeface="+mj-lt"/>
                        </a:rPr>
                        <a:t>13,065</a:t>
                      </a:r>
                      <a:endParaRPr kumimoji="1" lang="ja-JP" altLang="en-US" b="0" dirty="0">
                        <a:solidFill>
                          <a:srgbClr val="000066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600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kumimoji="1" lang="en-US" altLang="ja-JP" b="0" dirty="0" smtClean="0">
                          <a:solidFill>
                            <a:srgbClr val="000066"/>
                          </a:solidFill>
                          <a:latin typeface="+mj-lt"/>
                        </a:rPr>
                        <a:t>Korea</a:t>
                      </a:r>
                      <a:endParaRPr kumimoji="1" lang="ja-JP" altLang="en-US" b="0" dirty="0">
                        <a:solidFill>
                          <a:srgbClr val="000066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kumimoji="1" lang="en-US" altLang="ja-JP" b="0" dirty="0" smtClean="0">
                          <a:solidFill>
                            <a:srgbClr val="000066"/>
                          </a:solidFill>
                          <a:latin typeface="+mj-lt"/>
                        </a:rPr>
                        <a:t>37.1</a:t>
                      </a:r>
                      <a:endParaRPr kumimoji="1" lang="ja-JP" altLang="en-US" b="0" dirty="0">
                        <a:solidFill>
                          <a:srgbClr val="000066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endParaRPr kumimoji="1" lang="ja-JP" altLang="en-US" b="0" dirty="0">
                        <a:solidFill>
                          <a:srgbClr val="000066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600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kumimoji="1" lang="en-US" altLang="ja-JP" b="0" dirty="0" smtClean="0">
                          <a:solidFill>
                            <a:srgbClr val="000066"/>
                          </a:solidFill>
                          <a:latin typeface="+mj-lt"/>
                        </a:rPr>
                        <a:t>Germany</a:t>
                      </a:r>
                      <a:endParaRPr kumimoji="1" lang="ja-JP" altLang="en-US" b="0" dirty="0">
                        <a:solidFill>
                          <a:srgbClr val="000066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kumimoji="1" lang="en-US" altLang="ja-JP" b="0" dirty="0" smtClean="0">
                          <a:solidFill>
                            <a:srgbClr val="000066"/>
                          </a:solidFill>
                          <a:latin typeface="+mj-lt"/>
                        </a:rPr>
                        <a:t>35.3</a:t>
                      </a:r>
                      <a:endParaRPr kumimoji="1" lang="ja-JP" altLang="en-US" b="0" dirty="0">
                        <a:solidFill>
                          <a:srgbClr val="000066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endParaRPr kumimoji="1" lang="ja-JP" altLang="en-US" b="0" dirty="0">
                        <a:solidFill>
                          <a:srgbClr val="000066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600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kumimoji="1" lang="en-US" altLang="ja-JP" b="0" dirty="0" smtClean="0">
                          <a:solidFill>
                            <a:srgbClr val="000066"/>
                          </a:solidFill>
                          <a:latin typeface="+mj-lt"/>
                        </a:rPr>
                        <a:t>France</a:t>
                      </a:r>
                      <a:endParaRPr kumimoji="1" lang="ja-JP" altLang="en-US" b="0" dirty="0">
                        <a:solidFill>
                          <a:srgbClr val="000066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kumimoji="1" lang="en-US" altLang="ja-JP" b="0" dirty="0" smtClean="0">
                          <a:solidFill>
                            <a:srgbClr val="000066"/>
                          </a:solidFill>
                          <a:latin typeface="+mj-lt"/>
                        </a:rPr>
                        <a:t>15.3</a:t>
                      </a:r>
                      <a:endParaRPr kumimoji="1" lang="ja-JP" altLang="en-US" b="0" dirty="0">
                        <a:solidFill>
                          <a:srgbClr val="000066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endParaRPr kumimoji="1" lang="ja-JP" altLang="en-US" b="0" dirty="0">
                        <a:solidFill>
                          <a:srgbClr val="000066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600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kumimoji="1" lang="en-US" altLang="ja-JP" b="0" dirty="0" smtClean="0">
                          <a:solidFill>
                            <a:srgbClr val="000066"/>
                          </a:solidFill>
                          <a:latin typeface="+mj-lt"/>
                        </a:rPr>
                        <a:t>UK</a:t>
                      </a:r>
                      <a:endParaRPr kumimoji="1" lang="ja-JP" altLang="en-US" b="0" dirty="0">
                        <a:solidFill>
                          <a:srgbClr val="000066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kumimoji="1" lang="en-US" altLang="ja-JP" b="0" dirty="0" smtClean="0">
                          <a:solidFill>
                            <a:srgbClr val="000066"/>
                          </a:solidFill>
                          <a:latin typeface="+mj-lt"/>
                        </a:rPr>
                        <a:t>8.0</a:t>
                      </a:r>
                      <a:endParaRPr kumimoji="1" lang="ja-JP" altLang="en-US" b="0" dirty="0">
                        <a:solidFill>
                          <a:srgbClr val="000066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endParaRPr kumimoji="1" lang="ja-JP" altLang="en-US" b="0" dirty="0">
                        <a:solidFill>
                          <a:srgbClr val="000066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7211747" y="5973374"/>
            <a:ext cx="132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OECD (</a:t>
            </a:r>
            <a:r>
              <a:rPr lang="en-US" altLang="ja-JP" sz="1400" dirty="0" smtClean="0"/>
              <a:t>2016)</a:t>
            </a:r>
            <a:endParaRPr kumimoji="1" lang="ja-JP" altLang="en-US" sz="1400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334" y="1847699"/>
            <a:ext cx="5979446" cy="115955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872" y="621035"/>
            <a:ext cx="2911899" cy="20479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465" y="789420"/>
            <a:ext cx="7218978" cy="903675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1535" y="3020226"/>
            <a:ext cx="3561336" cy="543255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6"/>
          <a:srcRect l="54630" r="191"/>
          <a:stretch/>
        </p:blipFill>
        <p:spPr>
          <a:xfrm>
            <a:off x="7042203" y="1690433"/>
            <a:ext cx="1836000" cy="1252478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3638" y="4705430"/>
            <a:ext cx="1666421" cy="123058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5" name="正方形/長方形 24"/>
          <p:cNvSpPr/>
          <p:nvPr/>
        </p:nvSpPr>
        <p:spPr>
          <a:xfrm>
            <a:off x="483869" y="361143"/>
            <a:ext cx="139012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altLang="ja-JP" u="sng" dirty="0" smtClean="0">
                <a:solidFill>
                  <a:schemeClr val="bg1"/>
                </a:solidFill>
              </a:rPr>
              <a:t>JECS study</a:t>
            </a:r>
            <a:endParaRPr lang="ja-JP" altLang="en-US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45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5924925" y="3102702"/>
            <a:ext cx="2960688" cy="203041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1pPr>
            <a:lvl2pPr marL="742950" indent="-28575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2pPr>
            <a:lvl3pPr marL="1143000" indent="-22860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3pPr>
            <a:lvl4pPr marL="1600200" indent="-22860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4pPr>
            <a:lvl5pPr marL="2057400" indent="-22860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9pPr>
          </a:lstStyle>
          <a:p>
            <a:pPr eaLnBrk="1" hangingPunct="1"/>
            <a:r>
              <a:rPr lang="en-US" altLang="ja-JP" sz="1800" dirty="0">
                <a:solidFill>
                  <a:srgbClr val="A50021"/>
                </a:solidFill>
              </a:rPr>
              <a:t>IA 	</a:t>
            </a:r>
            <a:r>
              <a:rPr lang="en-US" altLang="ja-JP" sz="1800" dirty="0" smtClean="0">
                <a:solidFill>
                  <a:srgbClr val="A50021"/>
                </a:solidFill>
              </a:rPr>
              <a:t>83.9%</a:t>
            </a:r>
            <a:r>
              <a:rPr lang="en-US" altLang="ja-JP" sz="1800" dirty="0" smtClean="0"/>
              <a:t> </a:t>
            </a:r>
            <a:r>
              <a:rPr lang="en-US" altLang="ja-JP" sz="1800" dirty="0"/>
              <a:t>(n = </a:t>
            </a:r>
            <a:r>
              <a:rPr lang="en-US" altLang="ja-JP" sz="1800" dirty="0" smtClean="0"/>
              <a:t>4772)</a:t>
            </a:r>
            <a:endParaRPr lang="en-US" altLang="ja-JP" sz="1800" dirty="0"/>
          </a:p>
          <a:p>
            <a:pPr eaLnBrk="1" hangingPunct="1"/>
            <a:r>
              <a:rPr lang="en-US" altLang="ja-JP" sz="1800" dirty="0">
                <a:solidFill>
                  <a:srgbClr val="FF9900"/>
                </a:solidFill>
              </a:rPr>
              <a:t>IB	</a:t>
            </a:r>
            <a:r>
              <a:rPr lang="en-US" altLang="ja-JP" sz="1800" dirty="0" smtClean="0">
                <a:solidFill>
                  <a:srgbClr val="FF9900"/>
                </a:solidFill>
              </a:rPr>
              <a:t>66.3% </a:t>
            </a:r>
            <a:r>
              <a:rPr lang="en-US" altLang="ja-JP" sz="1800" dirty="0"/>
              <a:t>(n = </a:t>
            </a:r>
            <a:r>
              <a:rPr lang="en-US" altLang="ja-JP" sz="1800" dirty="0" smtClean="0"/>
              <a:t>2629)</a:t>
            </a:r>
            <a:endParaRPr lang="en-US" altLang="ja-JP" sz="1800" dirty="0"/>
          </a:p>
          <a:p>
            <a:pPr eaLnBrk="1" hangingPunct="1"/>
            <a:r>
              <a:rPr lang="en-US" altLang="ja-JP" sz="1800" dirty="0"/>
              <a:t>IIA 	</a:t>
            </a:r>
            <a:r>
              <a:rPr lang="en-US" altLang="ja-JP" sz="1800" dirty="0" smtClean="0"/>
              <a:t>61.0% </a:t>
            </a:r>
            <a:r>
              <a:rPr lang="en-US" altLang="ja-JP" sz="1800" dirty="0"/>
              <a:t>(n = </a:t>
            </a:r>
            <a:r>
              <a:rPr lang="en-US" altLang="ja-JP" sz="1800" dirty="0" smtClean="0"/>
              <a:t>361)</a:t>
            </a:r>
            <a:endParaRPr lang="en-US" altLang="ja-JP" sz="1800" dirty="0"/>
          </a:p>
          <a:p>
            <a:pPr eaLnBrk="1" hangingPunct="1"/>
            <a:r>
              <a:rPr lang="en-US" altLang="ja-JP" sz="1800" dirty="0"/>
              <a:t>IIB 	</a:t>
            </a:r>
            <a:r>
              <a:rPr lang="en-US" altLang="ja-JP" sz="1800" dirty="0" smtClean="0"/>
              <a:t>47.4% </a:t>
            </a:r>
            <a:r>
              <a:rPr lang="en-US" altLang="ja-JP" sz="1800" dirty="0"/>
              <a:t>(n = </a:t>
            </a:r>
            <a:r>
              <a:rPr lang="en-US" altLang="ja-JP" sz="1800" dirty="0" smtClean="0"/>
              <a:t>1330)</a:t>
            </a:r>
            <a:endParaRPr lang="en-US" altLang="ja-JP" sz="1800" dirty="0"/>
          </a:p>
          <a:p>
            <a:pPr eaLnBrk="1" hangingPunct="1"/>
            <a:r>
              <a:rPr lang="en-US" altLang="ja-JP" sz="1800" dirty="0"/>
              <a:t>IIIA 	</a:t>
            </a:r>
            <a:r>
              <a:rPr lang="en-US" altLang="ja-JP" sz="1800" dirty="0" smtClean="0"/>
              <a:t>32.8</a:t>
            </a:r>
            <a:r>
              <a:rPr lang="en-US" altLang="ja-JP" sz="1800" dirty="0"/>
              <a:t>% (n = </a:t>
            </a:r>
            <a:r>
              <a:rPr lang="en-US" altLang="ja-JP" sz="1800" dirty="0" smtClean="0"/>
              <a:t>1862)</a:t>
            </a:r>
            <a:endParaRPr lang="en-US" altLang="ja-JP" sz="1800" dirty="0"/>
          </a:p>
          <a:p>
            <a:pPr eaLnBrk="1" hangingPunct="1"/>
            <a:r>
              <a:rPr lang="en-US" altLang="ja-JP" sz="1800" dirty="0"/>
              <a:t>IIIB 	</a:t>
            </a:r>
            <a:r>
              <a:rPr lang="en-US" altLang="ja-JP" sz="1800" dirty="0" smtClean="0"/>
              <a:t>29.6% </a:t>
            </a:r>
            <a:r>
              <a:rPr lang="en-US" altLang="ja-JP" sz="1800" dirty="0"/>
              <a:t>(n = </a:t>
            </a:r>
            <a:r>
              <a:rPr lang="en-US" altLang="ja-JP" sz="1800" dirty="0" smtClean="0"/>
              <a:t>1108) </a:t>
            </a:r>
            <a:endParaRPr lang="en-US" altLang="ja-JP" sz="1800" dirty="0"/>
          </a:p>
          <a:p>
            <a:pPr eaLnBrk="1" hangingPunct="1"/>
            <a:r>
              <a:rPr lang="en-US" altLang="ja-JP" sz="1800" dirty="0"/>
              <a:t>IV	</a:t>
            </a:r>
            <a:r>
              <a:rPr lang="en-US" altLang="ja-JP" sz="1800" dirty="0" smtClean="0"/>
              <a:t>23.1% </a:t>
            </a:r>
            <a:r>
              <a:rPr lang="en-US" altLang="ja-JP" sz="1800" dirty="0"/>
              <a:t>(n = </a:t>
            </a:r>
            <a:r>
              <a:rPr lang="en-US" altLang="ja-JP" sz="1800" dirty="0" smtClean="0"/>
              <a:t>375)</a:t>
            </a:r>
            <a:endParaRPr lang="en-US" altLang="ja-JP" sz="18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421" y="2553927"/>
            <a:ext cx="5319713" cy="335620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987" y="214317"/>
            <a:ext cx="7003189" cy="180924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3547" y="6104965"/>
            <a:ext cx="7367494" cy="390064"/>
          </a:xfrm>
          <a:prstGeom prst="rect">
            <a:avLst/>
          </a:prstGeom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5296169" y="2199984"/>
            <a:ext cx="3589444" cy="707886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1pPr>
            <a:lvl2pPr marL="742950" indent="-28575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2pPr>
            <a:lvl3pPr marL="1143000" indent="-22860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3pPr>
            <a:lvl4pPr marL="1600200" indent="-22860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4pPr>
            <a:lvl5pPr marL="2057400" indent="-22860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9pPr>
          </a:lstStyle>
          <a:p>
            <a:pPr algn="ctr" eaLnBrk="1" hangingPunct="1"/>
            <a:r>
              <a:rPr lang="en-US" altLang="ja-JP" sz="2000" b="0" dirty="0"/>
              <a:t>5-year survival </a:t>
            </a:r>
            <a:r>
              <a:rPr lang="en-US" altLang="ja-JP" sz="2000" b="0" dirty="0" smtClean="0"/>
              <a:t>rate of NSCLC</a:t>
            </a:r>
            <a:endParaRPr lang="en-US" altLang="ja-JP" sz="2000" b="0" dirty="0"/>
          </a:p>
          <a:p>
            <a:pPr algn="ctr" eaLnBrk="1" hangingPunct="1"/>
            <a:r>
              <a:rPr lang="en-US" altLang="ja-JP" sz="2000" b="0" dirty="0"/>
              <a:t>according to </a:t>
            </a:r>
            <a:r>
              <a:rPr lang="en-US" altLang="ja-JP" sz="2000" b="0" dirty="0" err="1"/>
              <a:t>pStage</a:t>
            </a:r>
            <a:endParaRPr lang="en-US" altLang="ja-JP" sz="2000" b="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B1B3B-388A-4CFE-ADBF-57B969F2020B}" type="slidenum">
              <a:rPr lang="en-US" altLang="ja-JP" smtClean="0"/>
              <a:pPr/>
              <a:t>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9023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B1B3B-388A-4CFE-ADBF-57B969F2020B}" type="slidenum">
              <a:rPr lang="en-US" altLang="ja-JP" smtClean="0"/>
              <a:pPr/>
              <a:t>5</a:t>
            </a:fld>
            <a:endParaRPr lang="en-US" altLang="ja-JP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485" y="666529"/>
            <a:ext cx="4473142" cy="5023070"/>
          </a:xfrm>
          <a:prstGeom prst="rect">
            <a:avLst/>
          </a:prstGeom>
        </p:spPr>
      </p:pic>
      <p:grpSp>
        <p:nvGrpSpPr>
          <p:cNvPr id="18" name="グループ化 17"/>
          <p:cNvGrpSpPr/>
          <p:nvPr/>
        </p:nvGrpSpPr>
        <p:grpSpPr>
          <a:xfrm>
            <a:off x="600876" y="1861994"/>
            <a:ext cx="4174324" cy="3328824"/>
            <a:chOff x="600876" y="1861994"/>
            <a:chExt cx="4174324" cy="3328824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0876" y="1861994"/>
              <a:ext cx="4174324" cy="332882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cxnSp>
          <p:nvCxnSpPr>
            <p:cNvPr id="10" name="直線コネクタ 9"/>
            <p:cNvCxnSpPr/>
            <p:nvPr/>
          </p:nvCxnSpPr>
          <p:spPr>
            <a:xfrm>
              <a:off x="4680853" y="2278743"/>
              <a:ext cx="36286" cy="2830286"/>
            </a:xfrm>
            <a:prstGeom prst="line">
              <a:avLst/>
            </a:prstGeom>
            <a:ln w="38100">
              <a:solidFill>
                <a:srgbClr val="CC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>
              <a:off x="4274453" y="1973943"/>
              <a:ext cx="36290" cy="3135086"/>
            </a:xfrm>
            <a:prstGeom prst="line">
              <a:avLst/>
            </a:prstGeom>
            <a:ln w="38100">
              <a:solidFill>
                <a:srgbClr val="CC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3868053" y="1973943"/>
              <a:ext cx="36290" cy="3135086"/>
            </a:xfrm>
            <a:prstGeom prst="line">
              <a:avLst/>
            </a:prstGeom>
            <a:ln w="38100">
              <a:solidFill>
                <a:srgbClr val="CC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>
              <a:off x="3444198" y="2010227"/>
              <a:ext cx="11573" cy="3033486"/>
            </a:xfrm>
            <a:prstGeom prst="line">
              <a:avLst/>
            </a:prstGeom>
            <a:ln w="38100">
              <a:solidFill>
                <a:srgbClr val="CC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テキスト ボックス 18"/>
          <p:cNvSpPr txBox="1"/>
          <p:nvPr/>
        </p:nvSpPr>
        <p:spPr>
          <a:xfrm>
            <a:off x="1705429" y="5900755"/>
            <a:ext cx="5670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+mn-ea"/>
                <a:ea typeface="+mn-ea"/>
              </a:rPr>
              <a:t>読売新聞（</a:t>
            </a:r>
            <a:r>
              <a:rPr lang="en-US" altLang="ja-JP" dirty="0">
                <a:latin typeface="+mn-ea"/>
                <a:ea typeface="+mn-ea"/>
              </a:rPr>
              <a:t>2016</a:t>
            </a:r>
            <a:r>
              <a:rPr lang="ja-JP" altLang="en-US" dirty="0">
                <a:latin typeface="+mn-ea"/>
                <a:ea typeface="+mn-ea"/>
              </a:rPr>
              <a:t>年</a:t>
            </a:r>
            <a:r>
              <a:rPr lang="en-US" altLang="ja-JP" dirty="0">
                <a:latin typeface="+mn-ea"/>
                <a:ea typeface="+mn-ea"/>
              </a:rPr>
              <a:t>12</a:t>
            </a:r>
            <a:r>
              <a:rPr lang="ja-JP" altLang="en-US" dirty="0">
                <a:latin typeface="+mn-ea"/>
                <a:ea typeface="+mn-ea"/>
              </a:rPr>
              <a:t>月</a:t>
            </a:r>
            <a:r>
              <a:rPr lang="en-US" altLang="ja-JP" dirty="0">
                <a:latin typeface="+mn-ea"/>
                <a:ea typeface="+mn-ea"/>
              </a:rPr>
              <a:t>2</a:t>
            </a:r>
            <a:r>
              <a:rPr lang="ja-JP" altLang="en-US" dirty="0">
                <a:latin typeface="+mn-ea"/>
                <a:ea typeface="+mn-ea"/>
              </a:rPr>
              <a:t>日）医療ルネッサンス</a:t>
            </a:r>
            <a:r>
              <a:rPr lang="en-US" altLang="ja-JP" dirty="0">
                <a:latin typeface="+mn-ea"/>
                <a:ea typeface="+mn-ea"/>
              </a:rPr>
              <a:t>No.6446</a:t>
            </a:r>
            <a:r>
              <a:rPr lang="ja-JP" altLang="en-US" dirty="0">
                <a:latin typeface="+mn-ea"/>
                <a:ea typeface="+mn-ea"/>
              </a:rPr>
              <a:t>　</a:t>
            </a:r>
            <a:endParaRPr kumimoji="1" lang="ja-JP" alt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0269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4090" y="4711224"/>
            <a:ext cx="2518875" cy="190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グループ化 4"/>
          <p:cNvGrpSpPr/>
          <p:nvPr/>
        </p:nvGrpSpPr>
        <p:grpSpPr>
          <a:xfrm>
            <a:off x="381000" y="785069"/>
            <a:ext cx="7362825" cy="2130300"/>
            <a:chOff x="381000" y="785069"/>
            <a:chExt cx="7362825" cy="2130300"/>
          </a:xfrm>
        </p:grpSpPr>
        <p:pic>
          <p:nvPicPr>
            <p:cNvPr id="22529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6250" y="1248494"/>
              <a:ext cx="6637338" cy="1404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0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65238" y="2643907"/>
              <a:ext cx="6396037" cy="219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1" name="Rectangle 32"/>
            <p:cNvSpPr>
              <a:spLocks noChangeArrowheads="1"/>
            </p:cNvSpPr>
            <p:nvPr/>
          </p:nvSpPr>
          <p:spPr bwMode="auto">
            <a:xfrm>
              <a:off x="381000" y="1181819"/>
              <a:ext cx="7362825" cy="173355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532" name="Rectangle 34"/>
            <p:cNvSpPr>
              <a:spLocks noChangeArrowheads="1"/>
            </p:cNvSpPr>
            <p:nvPr/>
          </p:nvSpPr>
          <p:spPr bwMode="auto">
            <a:xfrm>
              <a:off x="444500" y="785069"/>
              <a:ext cx="372730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ja-JP" altLang="en-US" sz="1800" dirty="0" smtClean="0">
                  <a:solidFill>
                    <a:srgbClr val="800000"/>
                  </a:solidFill>
                </a:rPr>
                <a:t>１） </a:t>
              </a:r>
              <a:r>
                <a:rPr lang="en-US" altLang="ja-JP" sz="1800" dirty="0" smtClean="0">
                  <a:solidFill>
                    <a:srgbClr val="800000"/>
                  </a:solidFill>
                </a:rPr>
                <a:t>Originally identified in th</a:t>
              </a:r>
              <a:r>
                <a:rPr lang="en-US" altLang="ja-JP" dirty="0" smtClean="0">
                  <a:solidFill>
                    <a:srgbClr val="800000"/>
                  </a:solidFill>
                </a:rPr>
                <a:t>e NCC</a:t>
              </a:r>
              <a:r>
                <a:rPr lang="en-US" altLang="ja-JP" sz="1800" dirty="0" smtClean="0">
                  <a:solidFill>
                    <a:srgbClr val="800000"/>
                  </a:solidFill>
                </a:rPr>
                <a:t> </a:t>
              </a:r>
              <a:endParaRPr lang="ja-JP" altLang="en-US" sz="1800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1300162" y="4360144"/>
            <a:ext cx="4747370" cy="2256220"/>
            <a:chOff x="1107346" y="4121971"/>
            <a:chExt cx="4928065" cy="2479026"/>
          </a:xfrm>
        </p:grpSpPr>
        <p:pic>
          <p:nvPicPr>
            <p:cNvPr id="29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 r="8723"/>
            <a:stretch>
              <a:fillRect/>
            </a:stretch>
          </p:blipFill>
          <p:spPr bwMode="auto">
            <a:xfrm>
              <a:off x="1107346" y="4507721"/>
              <a:ext cx="2891915" cy="2093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 Box 15"/>
            <p:cNvSpPr txBox="1">
              <a:spLocks noChangeArrowheads="1"/>
            </p:cNvSpPr>
            <p:nvPr/>
          </p:nvSpPr>
          <p:spPr bwMode="auto">
            <a:xfrm>
              <a:off x="1590422" y="4121971"/>
              <a:ext cx="4444989" cy="405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dirty="0"/>
                <a:t>Actinin-4 (-)                        </a:t>
              </a:r>
              <a:r>
                <a:rPr lang="en-US" altLang="ja-JP" dirty="0" smtClean="0">
                  <a:solidFill>
                    <a:srgbClr val="A50021"/>
                  </a:solidFill>
                </a:rPr>
                <a:t>Actinin-4 </a:t>
              </a:r>
              <a:r>
                <a:rPr lang="en-US" altLang="ja-JP" dirty="0">
                  <a:solidFill>
                    <a:srgbClr val="A50021"/>
                  </a:solidFill>
                </a:rPr>
                <a:t>(+)</a:t>
              </a:r>
            </a:p>
          </p:txBody>
        </p:sp>
      </p:grpSp>
      <p:grpSp>
        <p:nvGrpSpPr>
          <p:cNvPr id="2553900" name="Group 44"/>
          <p:cNvGrpSpPr>
            <a:grpSpLocks/>
          </p:cNvGrpSpPr>
          <p:nvPr/>
        </p:nvGrpSpPr>
        <p:grpSpPr bwMode="auto">
          <a:xfrm>
            <a:off x="379413" y="3054990"/>
            <a:ext cx="7362825" cy="1395419"/>
            <a:chOff x="239" y="1814"/>
            <a:chExt cx="4638" cy="879"/>
          </a:xfrm>
        </p:grpSpPr>
        <p:sp>
          <p:nvSpPr>
            <p:cNvPr id="22549" name="Text Box 9"/>
            <p:cNvSpPr txBox="1">
              <a:spLocks noChangeArrowheads="1"/>
            </p:cNvSpPr>
            <p:nvPr/>
          </p:nvSpPr>
          <p:spPr bwMode="auto">
            <a:xfrm>
              <a:off x="993" y="2141"/>
              <a:ext cx="10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solidFill>
                    <a:schemeClr val="bg1"/>
                  </a:solidFill>
                  <a:latin typeface="Courier"/>
                  <a:ea typeface="Osaka"/>
                  <a:cs typeface="Osaka"/>
                </a:rPr>
                <a:t>V-15 (+) after 16hs</a:t>
              </a:r>
              <a:endParaRPr lang="ja-JP" altLang="ja-JP" sz="1400">
                <a:solidFill>
                  <a:schemeClr val="bg1"/>
                </a:solidFill>
                <a:latin typeface="Courier"/>
                <a:ea typeface="Osaka"/>
                <a:cs typeface="Osaka"/>
              </a:endParaRPr>
            </a:p>
          </p:txBody>
        </p:sp>
        <p:pic>
          <p:nvPicPr>
            <p:cNvPr id="22550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4" y="2093"/>
              <a:ext cx="351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51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9" y="2379"/>
              <a:ext cx="299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52" name="Picture 1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45" y="2489"/>
              <a:ext cx="1907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53" name="Rectangle 35"/>
            <p:cNvSpPr>
              <a:spLocks noChangeArrowheads="1"/>
            </p:cNvSpPr>
            <p:nvPr/>
          </p:nvSpPr>
          <p:spPr bwMode="auto">
            <a:xfrm>
              <a:off x="239" y="2063"/>
              <a:ext cx="4638" cy="594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554" name="Rectangle 36"/>
            <p:cNvSpPr>
              <a:spLocks noChangeArrowheads="1"/>
            </p:cNvSpPr>
            <p:nvPr/>
          </p:nvSpPr>
          <p:spPr bwMode="auto">
            <a:xfrm>
              <a:off x="279" y="1814"/>
              <a:ext cx="227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ja-JP" altLang="en-US" sz="1800" dirty="0">
                  <a:solidFill>
                    <a:srgbClr val="800000"/>
                  </a:solidFill>
                </a:rPr>
                <a:t>２</a:t>
              </a:r>
              <a:r>
                <a:rPr lang="ja-JP" altLang="en-US" sz="1800" dirty="0" smtClean="0">
                  <a:solidFill>
                    <a:srgbClr val="800000"/>
                  </a:solidFill>
                </a:rPr>
                <a:t>） </a:t>
              </a:r>
              <a:r>
                <a:rPr lang="en-US" altLang="ja-JP" sz="1800" dirty="0" smtClean="0">
                  <a:solidFill>
                    <a:srgbClr val="800000"/>
                  </a:solidFill>
                </a:rPr>
                <a:t>Establishe</a:t>
              </a:r>
              <a:r>
                <a:rPr lang="en-US" altLang="ja-JP" dirty="0" smtClean="0">
                  <a:solidFill>
                    <a:srgbClr val="800000"/>
                  </a:solidFill>
                </a:rPr>
                <a:t>d biological function</a:t>
              </a:r>
              <a:endParaRPr lang="ja-JP" altLang="en-US" sz="1800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2553896" name="Group 40"/>
          <p:cNvGrpSpPr>
            <a:grpSpLocks/>
          </p:cNvGrpSpPr>
          <p:nvPr/>
        </p:nvGrpSpPr>
        <p:grpSpPr bwMode="auto">
          <a:xfrm>
            <a:off x="1879910" y="3678388"/>
            <a:ext cx="5202237" cy="1655762"/>
            <a:chOff x="955" y="2465"/>
            <a:chExt cx="3277" cy="1043"/>
          </a:xfrm>
        </p:grpSpPr>
        <p:pic>
          <p:nvPicPr>
            <p:cNvPr id="22547" name="Picture 3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55" y="2465"/>
              <a:ext cx="2932" cy="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8" name="Picture 3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815" y="3320"/>
              <a:ext cx="2417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553899" name="Group 43"/>
          <p:cNvGrpSpPr>
            <a:grpSpLocks/>
          </p:cNvGrpSpPr>
          <p:nvPr/>
        </p:nvGrpSpPr>
        <p:grpSpPr bwMode="auto">
          <a:xfrm>
            <a:off x="2795897" y="3922760"/>
            <a:ext cx="5768975" cy="1820863"/>
            <a:chOff x="1735" y="2574"/>
            <a:chExt cx="3634" cy="1147"/>
          </a:xfrm>
        </p:grpSpPr>
        <p:pic>
          <p:nvPicPr>
            <p:cNvPr id="22545" name="Picture 4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735" y="2574"/>
              <a:ext cx="3634" cy="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6" name="Picture 4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751" y="3566"/>
              <a:ext cx="2532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553905" name="Group 49"/>
          <p:cNvGrpSpPr>
            <a:grpSpLocks/>
          </p:cNvGrpSpPr>
          <p:nvPr/>
        </p:nvGrpSpPr>
        <p:grpSpPr bwMode="auto">
          <a:xfrm>
            <a:off x="3876913" y="4368458"/>
            <a:ext cx="5064125" cy="1835150"/>
            <a:chOff x="2372" y="3102"/>
            <a:chExt cx="3190" cy="1156"/>
          </a:xfrm>
        </p:grpSpPr>
        <p:pic>
          <p:nvPicPr>
            <p:cNvPr id="22542" name="Picture 4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372" y="3102"/>
              <a:ext cx="2960" cy="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3" name="Picture 4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155" y="4022"/>
              <a:ext cx="2305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4" name="Picture 4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665" y="4152"/>
              <a:ext cx="2897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正方形/長方形 3"/>
          <p:cNvSpPr/>
          <p:nvPr/>
        </p:nvSpPr>
        <p:spPr>
          <a:xfrm>
            <a:off x="150419" y="347840"/>
            <a:ext cx="2390398" cy="369332"/>
          </a:xfrm>
          <a:prstGeom prst="rect">
            <a:avLst/>
          </a:prstGeom>
          <a:ln w="38100"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ea typeface="HGPｺﾞｼｯｸE" pitchFamily="50" charset="-128"/>
              </a:rPr>
              <a:t>●</a:t>
            </a:r>
            <a:r>
              <a:rPr lang="en-US" altLang="ja-JP" b="1" u="sng" dirty="0" smtClean="0">
                <a:solidFill>
                  <a:srgbClr val="0070C0"/>
                </a:solidFill>
                <a:ea typeface="HGPｺﾞｼｯｸE" pitchFamily="50" charset="-128"/>
              </a:rPr>
              <a:t>Actinin-4 (</a:t>
            </a:r>
            <a:r>
              <a:rPr lang="en-US" altLang="ja-JP" b="1" i="1" u="sng" dirty="0" smtClean="0">
                <a:solidFill>
                  <a:srgbClr val="0070C0"/>
                </a:solidFill>
                <a:ea typeface="HGPｺﾞｼｯｸE" pitchFamily="50" charset="-128"/>
              </a:rPr>
              <a:t>ACTN4</a:t>
            </a:r>
            <a:r>
              <a:rPr lang="en-US" altLang="ja-JP" b="1" u="sng" dirty="0" smtClean="0">
                <a:solidFill>
                  <a:srgbClr val="0070C0"/>
                </a:solidFill>
                <a:ea typeface="HGPｺﾞｼｯｸE" pitchFamily="50" charset="-128"/>
              </a:rPr>
              <a:t>)</a:t>
            </a:r>
            <a:endParaRPr lang="ja-JP" altLang="en-US" b="1" u="sng" dirty="0">
              <a:solidFill>
                <a:srgbClr val="0070C0"/>
              </a:solidFill>
              <a:ea typeface="HGPｺﾞｼｯｸE" pitchFamily="50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988A-70D0-4B04-AA7C-64969439D2FE}" type="slidenum">
              <a:rPr lang="en-US" altLang="ja-JP" smtClean="0"/>
              <a:pPr/>
              <a:t>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0739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53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3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53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53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3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53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53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3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53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53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24" name="Picture 2"/>
          <p:cNvPicPr>
            <a:picLocks noChangeAspect="1" noChangeArrowheads="1"/>
          </p:cNvPicPr>
          <p:nvPr/>
        </p:nvPicPr>
        <p:blipFill>
          <a:blip r:embed="rId3">
            <a:lum bright="-4000" contrast="14000"/>
          </a:blip>
          <a:srcRect/>
          <a:stretch>
            <a:fillRect/>
          </a:stretch>
        </p:blipFill>
        <p:spPr bwMode="auto">
          <a:xfrm>
            <a:off x="1346881" y="1282017"/>
            <a:ext cx="3024187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27525" name="Text Box 3"/>
          <p:cNvSpPr txBox="1">
            <a:spLocks noChangeArrowheads="1"/>
          </p:cNvSpPr>
          <p:nvPr/>
        </p:nvSpPr>
        <p:spPr bwMode="auto">
          <a:xfrm>
            <a:off x="1416731" y="1657859"/>
            <a:ext cx="33924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000" b="1" dirty="0">
                <a:latin typeface="+mj-lt"/>
                <a:ea typeface="ＭＳ Ｐゴシック" charset="-128"/>
              </a:rPr>
              <a:t>ACTN</a:t>
            </a:r>
            <a:r>
              <a:rPr lang="ja-JP" altLang="en-US" sz="2000" b="1" dirty="0">
                <a:latin typeface="+mj-lt"/>
                <a:ea typeface="ＭＳ Ｐゴシック" charset="-128"/>
              </a:rPr>
              <a:t>４</a:t>
            </a:r>
          </a:p>
        </p:txBody>
      </p:sp>
      <p:graphicFrame>
        <p:nvGraphicFramePr>
          <p:cNvPr id="20275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342076"/>
              </p:ext>
            </p:extLst>
          </p:nvPr>
        </p:nvGraphicFramePr>
        <p:xfrm>
          <a:off x="1346881" y="3702954"/>
          <a:ext cx="2954337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56" name="Image" r:id="rId4" imgW="11428571" imgH="8241270" progId="Photoshop.Image.8">
                  <p:embed/>
                </p:oleObj>
              </mc:Choice>
              <mc:Fallback>
                <p:oleObj name="Image" r:id="rId4" imgW="11428571" imgH="8241270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6881" y="3702954"/>
                        <a:ext cx="2954337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275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1663681"/>
              </p:ext>
            </p:extLst>
          </p:nvPr>
        </p:nvGraphicFramePr>
        <p:xfrm>
          <a:off x="4371068" y="3701367"/>
          <a:ext cx="3098800" cy="227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57" name="Image" r:id="rId6" imgW="12698413" imgH="9307937" progId="Photoshop.Image.8">
                  <p:embed/>
                </p:oleObj>
              </mc:Choice>
              <mc:Fallback>
                <p:oleObj name="Image" r:id="rId6" imgW="12698413" imgH="9307937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1068" y="3701367"/>
                        <a:ext cx="3098800" cy="227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27529" name="Picture 9"/>
          <p:cNvPicPr>
            <a:picLocks noChangeAspect="1" noChangeArrowheads="1"/>
          </p:cNvPicPr>
          <p:nvPr/>
        </p:nvPicPr>
        <p:blipFill>
          <a:blip r:embed="rId8">
            <a:lum bright="-4000" contrast="14000"/>
          </a:blip>
          <a:srcRect l="22678" t="26457" r="34016" b="37796"/>
          <a:stretch>
            <a:fillRect/>
          </a:stretch>
        </p:blipFill>
        <p:spPr bwMode="auto">
          <a:xfrm>
            <a:off x="4442506" y="1815417"/>
            <a:ext cx="3024187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27531" name="Line 11"/>
          <p:cNvSpPr>
            <a:spLocks noChangeShapeType="1"/>
          </p:cNvSpPr>
          <p:nvPr/>
        </p:nvSpPr>
        <p:spPr bwMode="auto">
          <a:xfrm>
            <a:off x="6458631" y="2117042"/>
            <a:ext cx="144462" cy="144462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2027532" name="Line 12"/>
          <p:cNvSpPr>
            <a:spLocks noChangeShapeType="1"/>
          </p:cNvSpPr>
          <p:nvPr/>
        </p:nvSpPr>
        <p:spPr bwMode="auto">
          <a:xfrm>
            <a:off x="6026831" y="2477404"/>
            <a:ext cx="73025" cy="21590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2027533" name="Line 13"/>
          <p:cNvSpPr>
            <a:spLocks noChangeShapeType="1"/>
          </p:cNvSpPr>
          <p:nvPr/>
        </p:nvSpPr>
        <p:spPr bwMode="auto">
          <a:xfrm>
            <a:off x="4658406" y="2764742"/>
            <a:ext cx="71437" cy="21590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2027534" name="Line 14"/>
          <p:cNvSpPr>
            <a:spLocks noChangeShapeType="1"/>
          </p:cNvSpPr>
          <p:nvPr/>
        </p:nvSpPr>
        <p:spPr bwMode="auto">
          <a:xfrm flipH="1" flipV="1">
            <a:off x="1850118" y="3125104"/>
            <a:ext cx="142875" cy="144463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2027535" name="Line 15"/>
          <p:cNvSpPr>
            <a:spLocks noChangeShapeType="1"/>
          </p:cNvSpPr>
          <p:nvPr/>
        </p:nvSpPr>
        <p:spPr bwMode="auto">
          <a:xfrm>
            <a:off x="2786743" y="1901142"/>
            <a:ext cx="144463" cy="144462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2027536" name="Line 16"/>
          <p:cNvSpPr>
            <a:spLocks noChangeShapeType="1"/>
          </p:cNvSpPr>
          <p:nvPr/>
        </p:nvSpPr>
        <p:spPr bwMode="auto">
          <a:xfrm>
            <a:off x="2642281" y="2045604"/>
            <a:ext cx="73025" cy="21590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2027537" name="Line 17"/>
          <p:cNvSpPr>
            <a:spLocks noChangeShapeType="1"/>
          </p:cNvSpPr>
          <p:nvPr/>
        </p:nvSpPr>
        <p:spPr bwMode="auto">
          <a:xfrm>
            <a:off x="2066018" y="2188479"/>
            <a:ext cx="71438" cy="21590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2027538" name="Text Box 18"/>
          <p:cNvSpPr txBox="1">
            <a:spLocks noChangeArrowheads="1"/>
          </p:cNvSpPr>
          <p:nvPr/>
        </p:nvSpPr>
        <p:spPr bwMode="auto">
          <a:xfrm>
            <a:off x="4442506" y="2380567"/>
            <a:ext cx="366712" cy="4572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3333FF"/>
                </a:solidFill>
                <a:latin typeface="Courier New" pitchFamily="49" charset="0"/>
                <a:ea typeface="ＭＳ Ｐゴシック" charset="-128"/>
              </a:rPr>
              <a:t>L</a:t>
            </a:r>
          </a:p>
        </p:txBody>
      </p:sp>
      <p:sp>
        <p:nvSpPr>
          <p:cNvPr id="2027539" name="Text Box 19"/>
          <p:cNvSpPr txBox="1">
            <a:spLocks noChangeArrowheads="1"/>
          </p:cNvSpPr>
          <p:nvPr/>
        </p:nvSpPr>
        <p:spPr bwMode="auto">
          <a:xfrm>
            <a:off x="5731556" y="2117042"/>
            <a:ext cx="366712" cy="4572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3333FF"/>
                </a:solidFill>
                <a:latin typeface="Courier New" pitchFamily="49" charset="0"/>
                <a:ea typeface="ＭＳ Ｐゴシック" charset="-128"/>
              </a:rPr>
              <a:t>L</a:t>
            </a:r>
          </a:p>
        </p:txBody>
      </p:sp>
      <p:sp>
        <p:nvSpPr>
          <p:cNvPr id="2027540" name="Text Box 20"/>
          <p:cNvSpPr txBox="1">
            <a:spLocks noChangeArrowheads="1"/>
          </p:cNvSpPr>
          <p:nvPr/>
        </p:nvSpPr>
        <p:spPr bwMode="auto">
          <a:xfrm>
            <a:off x="6098268" y="1756679"/>
            <a:ext cx="366713" cy="4572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3333FF"/>
                </a:solidFill>
                <a:latin typeface="Courier New" pitchFamily="49" charset="0"/>
                <a:ea typeface="ＭＳ Ｐゴシック" charset="-128"/>
              </a:rPr>
              <a:t>L</a:t>
            </a:r>
          </a:p>
        </p:txBody>
      </p:sp>
      <p:sp>
        <p:nvSpPr>
          <p:cNvPr id="2027541" name="Text Box 21"/>
          <p:cNvSpPr txBox="1">
            <a:spLocks noChangeArrowheads="1"/>
          </p:cNvSpPr>
          <p:nvPr/>
        </p:nvSpPr>
        <p:spPr bwMode="auto">
          <a:xfrm>
            <a:off x="1973943" y="3196542"/>
            <a:ext cx="366713" cy="4572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  <a:latin typeface="Courier New" pitchFamily="49" charset="0"/>
                <a:ea typeface="ＭＳ Ｐゴシック" charset="-128"/>
              </a:rPr>
              <a:t>P</a:t>
            </a:r>
          </a:p>
        </p:txBody>
      </p:sp>
      <p:sp>
        <p:nvSpPr>
          <p:cNvPr id="2027542" name="Line 22"/>
          <p:cNvSpPr>
            <a:spLocks noChangeShapeType="1"/>
          </p:cNvSpPr>
          <p:nvPr/>
        </p:nvSpPr>
        <p:spPr bwMode="auto">
          <a:xfrm>
            <a:off x="4729843" y="4349067"/>
            <a:ext cx="288925" cy="71437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2027543" name="Line 23"/>
          <p:cNvSpPr>
            <a:spLocks noChangeShapeType="1"/>
          </p:cNvSpPr>
          <p:nvPr/>
        </p:nvSpPr>
        <p:spPr bwMode="auto">
          <a:xfrm flipH="1">
            <a:off x="6458631" y="4204604"/>
            <a:ext cx="288925" cy="73025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ja-JP" altLang="en-US"/>
          </a:p>
        </p:txBody>
      </p:sp>
      <p:pic>
        <p:nvPicPr>
          <p:cNvPr id="2027544" name="Picture 2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18793" y="5812742"/>
            <a:ext cx="32575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27545" name="Text Box 6"/>
          <p:cNvSpPr txBox="1">
            <a:spLocks noChangeArrowheads="1"/>
          </p:cNvSpPr>
          <p:nvPr/>
        </p:nvSpPr>
        <p:spPr bwMode="auto">
          <a:xfrm>
            <a:off x="4442506" y="1275668"/>
            <a:ext cx="3616696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FFFFCC"/>
                </a:solidFill>
              </a:rPr>
              <a:t>Actinin-4 promotes </a:t>
            </a:r>
            <a:r>
              <a:rPr lang="en-US" altLang="ja-JP" sz="2000" dirty="0">
                <a:solidFill>
                  <a:srgbClr val="FFC000"/>
                </a:solidFill>
              </a:rPr>
              <a:t>metastasis</a:t>
            </a:r>
            <a:endParaRPr lang="ja-JP" altLang="en-US" sz="2000" dirty="0">
              <a:solidFill>
                <a:srgbClr val="FFC000"/>
              </a:solidFill>
            </a:endParaRPr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381000" y="866775"/>
            <a:ext cx="8477250" cy="569595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1pPr>
            <a:lvl2pPr marL="742950" indent="-28575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2pPr>
            <a:lvl3pPr marL="1143000" indent="-22860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3pPr>
            <a:lvl4pPr marL="1600200" indent="-22860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4pPr>
            <a:lvl5pPr marL="2057400" indent="-22860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9pPr>
          </a:lstStyle>
          <a:p>
            <a:endParaRPr lang="ja-JP" altLang="en-US"/>
          </a:p>
        </p:txBody>
      </p:sp>
      <p:sp>
        <p:nvSpPr>
          <p:cNvPr id="24" name="Rectangle 36"/>
          <p:cNvSpPr>
            <a:spLocks noChangeArrowheads="1"/>
          </p:cNvSpPr>
          <p:nvPr/>
        </p:nvSpPr>
        <p:spPr bwMode="auto">
          <a:xfrm>
            <a:off x="442913" y="435451"/>
            <a:ext cx="3611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ja-JP" altLang="en-US" sz="1800" dirty="0">
                <a:solidFill>
                  <a:srgbClr val="800000"/>
                </a:solidFill>
              </a:rPr>
              <a:t>２</a:t>
            </a:r>
            <a:r>
              <a:rPr lang="ja-JP" altLang="en-US" sz="1800" dirty="0" smtClean="0">
                <a:solidFill>
                  <a:srgbClr val="800000"/>
                </a:solidFill>
              </a:rPr>
              <a:t>） </a:t>
            </a:r>
            <a:r>
              <a:rPr lang="en-US" altLang="ja-JP" sz="1800" dirty="0" smtClean="0">
                <a:solidFill>
                  <a:srgbClr val="800000"/>
                </a:solidFill>
              </a:rPr>
              <a:t>Establishe</a:t>
            </a:r>
            <a:r>
              <a:rPr lang="en-US" altLang="ja-JP" dirty="0" smtClean="0">
                <a:solidFill>
                  <a:srgbClr val="800000"/>
                </a:solidFill>
              </a:rPr>
              <a:t>d biological function</a:t>
            </a:r>
            <a:endParaRPr lang="ja-JP" altLang="en-US" sz="1800" dirty="0">
              <a:solidFill>
                <a:srgbClr val="80000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988A-70D0-4B04-AA7C-64969439D2FE}" type="slidenum">
              <a:rPr lang="en-US" altLang="ja-JP" smtClean="0"/>
              <a:pPr/>
              <a:t>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0124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2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2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27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27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27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42" grpId="0" animBg="1"/>
      <p:bldP spid="20275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50" name="Text Box 15"/>
          <p:cNvSpPr txBox="1">
            <a:spLocks noChangeArrowheads="1"/>
          </p:cNvSpPr>
          <p:nvPr/>
        </p:nvSpPr>
        <p:spPr bwMode="auto">
          <a:xfrm>
            <a:off x="1934281" y="2179168"/>
            <a:ext cx="1715919" cy="17449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1pPr>
            <a:lvl2pPr marL="742950" indent="-28575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2pPr>
            <a:lvl3pPr marL="1143000" indent="-22860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3pPr>
            <a:lvl4pPr marL="1600200" indent="-22860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4pPr>
            <a:lvl5pPr marL="2057400" indent="-22860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9pPr>
          </a:lstStyle>
          <a:p>
            <a:r>
              <a:rPr lang="en-US" altLang="ja-JP" sz="1534" b="0" dirty="0">
                <a:ea typeface="ＭＳ Ｐゴシック" panose="020B0600070205080204" pitchFamily="50" charset="-128"/>
              </a:rPr>
              <a:t>Control</a:t>
            </a:r>
          </a:p>
          <a:p>
            <a:endParaRPr lang="en-US" altLang="ja-JP" sz="1534" b="0" dirty="0">
              <a:ea typeface="ＭＳ Ｐゴシック" panose="020B0600070205080204" pitchFamily="50" charset="-128"/>
            </a:endParaRPr>
          </a:p>
          <a:p>
            <a:endParaRPr lang="en-US" altLang="ja-JP" sz="1534" b="0" dirty="0">
              <a:ea typeface="ＭＳ Ｐゴシック" panose="020B0600070205080204" pitchFamily="50" charset="-128"/>
            </a:endParaRPr>
          </a:p>
          <a:p>
            <a:endParaRPr lang="en-US" altLang="ja-JP" sz="1534" b="0" dirty="0">
              <a:ea typeface="ＭＳ Ｐゴシック" panose="020B0600070205080204" pitchFamily="50" charset="-128"/>
            </a:endParaRPr>
          </a:p>
          <a:p>
            <a:endParaRPr lang="en-US" altLang="ja-JP" sz="1534" b="0" dirty="0">
              <a:ea typeface="ＭＳ Ｐゴシック" panose="020B0600070205080204" pitchFamily="50" charset="-128"/>
            </a:endParaRPr>
          </a:p>
          <a:p>
            <a:endParaRPr lang="en-US" altLang="ja-JP" sz="1534" b="0" dirty="0">
              <a:ea typeface="ＭＳ Ｐゴシック" panose="020B0600070205080204" pitchFamily="50" charset="-128"/>
            </a:endParaRPr>
          </a:p>
          <a:p>
            <a:r>
              <a:rPr lang="en-US" altLang="ja-JP" sz="1534" b="0" dirty="0" err="1">
                <a:ea typeface="ＭＳ Ｐゴシック" panose="020B0600070205080204" pitchFamily="50" charset="-128"/>
              </a:rPr>
              <a:t>shRNA</a:t>
            </a:r>
            <a:r>
              <a:rPr lang="en-US" altLang="ja-JP" sz="1534" b="0" dirty="0">
                <a:ea typeface="ＭＳ Ｐゴシック" panose="020B0600070205080204" pitchFamily="50" charset="-128"/>
              </a:rPr>
              <a:t> to </a:t>
            </a:r>
            <a:r>
              <a:rPr lang="en-US" altLang="ja-JP" sz="1534" b="0" i="1" dirty="0">
                <a:ea typeface="ＭＳ Ｐゴシック" panose="020B0600070205080204" pitchFamily="50" charset="-128"/>
              </a:rPr>
              <a:t>ACTN4</a:t>
            </a:r>
          </a:p>
        </p:txBody>
      </p:sp>
      <p:pic>
        <p:nvPicPr>
          <p:cNvPr id="3995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06"/>
          <a:stretch>
            <a:fillRect/>
          </a:stretch>
        </p:blipFill>
        <p:spPr bwMode="auto">
          <a:xfrm>
            <a:off x="1934283" y="2474726"/>
            <a:ext cx="3216632" cy="90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4" name="Text Box 20"/>
          <p:cNvSpPr txBox="1">
            <a:spLocks noChangeArrowheads="1"/>
          </p:cNvSpPr>
          <p:nvPr/>
        </p:nvSpPr>
        <p:spPr bwMode="auto">
          <a:xfrm>
            <a:off x="1053727" y="1249077"/>
            <a:ext cx="184731" cy="32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1pPr>
            <a:lvl2pPr marL="742950" indent="-28575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2pPr>
            <a:lvl3pPr marL="1143000" indent="-22860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3pPr>
            <a:lvl4pPr marL="1600200" indent="-22860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4pPr>
            <a:lvl5pPr marL="2057400" indent="-22860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9pPr>
          </a:lstStyle>
          <a:p>
            <a:endParaRPr lang="ja-JP" altLang="ja-JP" sz="1534" b="0">
              <a:ea typeface="ＭＳ Ｐゴシック" panose="020B0600070205080204" pitchFamily="50" charset="-128"/>
            </a:endParaRPr>
          </a:p>
        </p:txBody>
      </p:sp>
      <p:sp>
        <p:nvSpPr>
          <p:cNvPr id="39955" name="Text Box 19"/>
          <p:cNvSpPr txBox="1">
            <a:spLocks noChangeArrowheads="1"/>
          </p:cNvSpPr>
          <p:nvPr/>
        </p:nvSpPr>
        <p:spPr bwMode="auto">
          <a:xfrm>
            <a:off x="1549360" y="1300478"/>
            <a:ext cx="6149440" cy="8266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1pPr>
            <a:lvl2pPr marL="742950" indent="-28575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2pPr>
            <a:lvl3pPr marL="1143000" indent="-22860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3pPr>
            <a:lvl4pPr marL="1600200" indent="-22860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4pPr>
            <a:lvl5pPr marL="2057400" indent="-22860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9pPr>
          </a:lstStyle>
          <a:p>
            <a:pPr algn="ctr"/>
            <a:r>
              <a:rPr lang="en-US" altLang="ja-JP" sz="2386" b="0">
                <a:solidFill>
                  <a:srgbClr val="FFCC00"/>
                </a:solidFill>
                <a:latin typeface="Comic Sans MS" panose="030F0702030302020204" pitchFamily="66" charset="0"/>
                <a:ea typeface="HGPｺﾞｼｯｸE" panose="020B0900000000000000" pitchFamily="50" charset="-128"/>
              </a:rPr>
              <a:t>Inhibition of metastasis</a:t>
            </a:r>
            <a:r>
              <a:rPr lang="en-US" altLang="ja-JP" sz="2045" b="0">
                <a:solidFill>
                  <a:srgbClr val="FFCCFF"/>
                </a:solidFill>
                <a:latin typeface="Comic Sans MS" panose="030F0702030302020204" pitchFamily="66" charset="0"/>
                <a:ea typeface="HGPｺﾞｼｯｸE" panose="020B0900000000000000" pitchFamily="50" charset="-128"/>
              </a:rPr>
              <a:t> </a:t>
            </a:r>
            <a:r>
              <a:rPr lang="en-US" altLang="ja-JP" sz="2045" b="0">
                <a:solidFill>
                  <a:srgbClr val="FFFFCC"/>
                </a:solidFill>
                <a:latin typeface="Comic Sans MS" panose="030F0702030302020204" pitchFamily="66" charset="0"/>
                <a:ea typeface="HGPｺﾞｼｯｸE" panose="020B0900000000000000" pitchFamily="50" charset="-128"/>
              </a:rPr>
              <a:t>by lung cancer cells</a:t>
            </a:r>
            <a:r>
              <a:rPr lang="en-US" altLang="ja-JP" sz="1704" b="0">
                <a:solidFill>
                  <a:srgbClr val="FFFFCC"/>
                </a:solidFill>
                <a:latin typeface="Comic Sans MS" panose="030F0702030302020204" pitchFamily="66" charset="0"/>
                <a:ea typeface="HGPｺﾞｼｯｸE" panose="020B0900000000000000" pitchFamily="50" charset="-128"/>
              </a:rPr>
              <a:t> </a:t>
            </a:r>
          </a:p>
          <a:p>
            <a:pPr algn="ctr"/>
            <a:r>
              <a:rPr lang="en-US" altLang="ja-JP" sz="1704" b="0">
                <a:solidFill>
                  <a:srgbClr val="FFFFCC"/>
                </a:solidFill>
                <a:latin typeface="Comic Sans MS" panose="030F0702030302020204" pitchFamily="66" charset="0"/>
                <a:ea typeface="HGPｺﾞｼｯｸE" panose="020B0900000000000000" pitchFamily="50" charset="-128"/>
              </a:rPr>
              <a:t>with</a:t>
            </a:r>
            <a:r>
              <a:rPr lang="en-US" altLang="ja-JP" sz="1704" b="0">
                <a:solidFill>
                  <a:srgbClr val="FFCCFF"/>
                </a:solidFill>
                <a:latin typeface="Comic Sans MS" panose="030F0702030302020204" pitchFamily="66" charset="0"/>
                <a:ea typeface="HGPｺﾞｼｯｸE" panose="020B0900000000000000" pitchFamily="50" charset="-128"/>
              </a:rPr>
              <a:t> </a:t>
            </a:r>
            <a:r>
              <a:rPr lang="en-US" altLang="ja-JP" sz="2386" b="0" i="1">
                <a:solidFill>
                  <a:schemeClr val="bg1"/>
                </a:solidFill>
                <a:latin typeface="Comic Sans MS" panose="030F0702030302020204" pitchFamily="66" charset="0"/>
                <a:ea typeface="HGPｺﾞｼｯｸE" panose="020B0900000000000000" pitchFamily="50" charset="-128"/>
              </a:rPr>
              <a:t>ACTN4</a:t>
            </a:r>
            <a:r>
              <a:rPr lang="en-US" altLang="ja-JP" sz="2386" b="0">
                <a:solidFill>
                  <a:schemeClr val="bg1"/>
                </a:solidFill>
                <a:latin typeface="Comic Sans MS" panose="030F0702030302020204" pitchFamily="66" charset="0"/>
                <a:ea typeface="HGPｺﾞｼｯｸE" panose="020B0900000000000000" pitchFamily="50" charset="-128"/>
              </a:rPr>
              <a:t> </a:t>
            </a:r>
            <a:r>
              <a:rPr lang="en-US" altLang="ja-JP" sz="1704" b="0">
                <a:solidFill>
                  <a:srgbClr val="FFFFCC"/>
                </a:solidFill>
                <a:latin typeface="Comic Sans MS" panose="030F0702030302020204" pitchFamily="66" charset="0"/>
                <a:ea typeface="HGPｺﾞｼｯｸE" panose="020B0900000000000000" pitchFamily="50" charset="-128"/>
              </a:rPr>
              <a:t>gene amplification</a:t>
            </a:r>
          </a:p>
        </p:txBody>
      </p:sp>
      <p:sp>
        <p:nvSpPr>
          <p:cNvPr id="39957" name="Rectangle 22"/>
          <p:cNvSpPr>
            <a:spLocks noChangeArrowheads="1"/>
          </p:cNvSpPr>
          <p:nvPr/>
        </p:nvSpPr>
        <p:spPr bwMode="auto">
          <a:xfrm>
            <a:off x="1224247" y="1245804"/>
            <a:ext cx="6999943" cy="3844267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1pPr>
            <a:lvl2pPr marL="742950" indent="-28575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2pPr>
            <a:lvl3pPr marL="1143000" indent="-22860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3pPr>
            <a:lvl4pPr marL="1600200" indent="-22860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4pPr>
            <a:lvl5pPr marL="2057400" indent="-228600"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ｺﾞｼｯｸE" panose="020B0909000000000000" pitchFamily="49" charset="-128"/>
              </a:defRPr>
            </a:lvl9pPr>
          </a:lstStyle>
          <a:p>
            <a:endParaRPr lang="ja-JP" altLang="en-US" sz="1363"/>
          </a:p>
        </p:txBody>
      </p:sp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4" cstate="print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662" y="2254864"/>
            <a:ext cx="1147058" cy="1198459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5" cstate="print">
            <a:lum bright="3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198" y="2230876"/>
            <a:ext cx="870973" cy="128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グループ化 1"/>
          <p:cNvGrpSpPr/>
          <p:nvPr/>
        </p:nvGrpSpPr>
        <p:grpSpPr>
          <a:xfrm>
            <a:off x="1934281" y="3629004"/>
            <a:ext cx="5446890" cy="1385372"/>
            <a:chOff x="1476343" y="4088350"/>
            <a:chExt cx="6392530" cy="1625888"/>
          </a:xfrm>
        </p:grpSpPr>
        <p:pic>
          <p:nvPicPr>
            <p:cNvPr id="11" name="Picture 11"/>
            <p:cNvPicPr>
              <a:picLocks noChangeAspect="1" noChangeArrowheads="1"/>
            </p:cNvPicPr>
            <p:nvPr/>
          </p:nvPicPr>
          <p:blipFill>
            <a:blip r:embed="rId6" cstate="print">
              <a:lum bright="20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0319" y="4201553"/>
              <a:ext cx="1346200" cy="132229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6690" y="4088350"/>
              <a:ext cx="1022183" cy="1625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39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59" b="29378"/>
            <a:stretch>
              <a:fillRect/>
            </a:stretch>
          </p:blipFill>
          <p:spPr bwMode="auto">
            <a:xfrm>
              <a:off x="1476343" y="4372361"/>
              <a:ext cx="3783013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図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9576" y="5144744"/>
            <a:ext cx="4753673" cy="1226583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71BBD4-617D-40BB-80C9-9EA08F8A8409}" type="slidenum">
              <a:rPr lang="en-US" altLang="ja-JP" smtClean="0"/>
              <a:pPr>
                <a:defRPr/>
              </a:pPr>
              <a:t>8</a:t>
            </a:fld>
            <a:endParaRPr lang="en-US" altLang="ja-JP"/>
          </a:p>
        </p:txBody>
      </p:sp>
      <p:sp>
        <p:nvSpPr>
          <p:cNvPr id="20" name="Rectangle 36"/>
          <p:cNvSpPr>
            <a:spLocks noChangeArrowheads="1"/>
          </p:cNvSpPr>
          <p:nvPr/>
        </p:nvSpPr>
        <p:spPr bwMode="auto">
          <a:xfrm>
            <a:off x="442913" y="435451"/>
            <a:ext cx="3611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ja-JP" altLang="en-US" sz="1800" dirty="0">
                <a:solidFill>
                  <a:srgbClr val="800000"/>
                </a:solidFill>
              </a:rPr>
              <a:t>２</a:t>
            </a:r>
            <a:r>
              <a:rPr lang="ja-JP" altLang="en-US" sz="1800" dirty="0" smtClean="0">
                <a:solidFill>
                  <a:srgbClr val="800000"/>
                </a:solidFill>
              </a:rPr>
              <a:t>） </a:t>
            </a:r>
            <a:r>
              <a:rPr lang="en-US" altLang="ja-JP" sz="1800" dirty="0" smtClean="0">
                <a:solidFill>
                  <a:srgbClr val="800000"/>
                </a:solidFill>
              </a:rPr>
              <a:t>Establishe</a:t>
            </a:r>
            <a:r>
              <a:rPr lang="en-US" altLang="ja-JP" dirty="0" smtClean="0">
                <a:solidFill>
                  <a:srgbClr val="800000"/>
                </a:solidFill>
              </a:rPr>
              <a:t>d biological function</a:t>
            </a:r>
            <a:endParaRPr lang="ja-JP" altLang="en-US" sz="1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0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051" name="Line 16"/>
          <p:cNvSpPr>
            <a:spLocks noChangeShapeType="1"/>
          </p:cNvSpPr>
          <p:nvPr/>
        </p:nvSpPr>
        <p:spPr bwMode="auto">
          <a:xfrm>
            <a:off x="1241744" y="7154234"/>
            <a:ext cx="0" cy="39227"/>
          </a:xfrm>
          <a:prstGeom prst="line">
            <a:avLst/>
          </a:prstGeom>
          <a:noFill/>
          <a:ln w="28575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292"/>
          </a:p>
        </p:txBody>
      </p:sp>
      <p:grpSp>
        <p:nvGrpSpPr>
          <p:cNvPr id="3" name="グループ化 2"/>
          <p:cNvGrpSpPr/>
          <p:nvPr/>
        </p:nvGrpSpPr>
        <p:grpSpPr>
          <a:xfrm>
            <a:off x="1301262" y="1934309"/>
            <a:ext cx="3278854" cy="3702238"/>
            <a:chOff x="1028700" y="1809751"/>
            <a:chExt cx="3552092" cy="4010758"/>
          </a:xfrm>
        </p:grpSpPr>
        <p:sp>
          <p:nvSpPr>
            <p:cNvPr id="2434050" name="Rectangle 3"/>
            <p:cNvSpPr>
              <a:spLocks noChangeArrowheads="1"/>
            </p:cNvSpPr>
            <p:nvPr/>
          </p:nvSpPr>
          <p:spPr bwMode="auto">
            <a:xfrm>
              <a:off x="1028700" y="4826978"/>
              <a:ext cx="3552092" cy="993531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sz="1292"/>
            </a:p>
          </p:txBody>
        </p:sp>
        <p:sp>
          <p:nvSpPr>
            <p:cNvPr id="2434053" name="Rectangle 36"/>
            <p:cNvSpPr>
              <a:spLocks noChangeArrowheads="1"/>
            </p:cNvSpPr>
            <p:nvPr/>
          </p:nvSpPr>
          <p:spPr bwMode="auto">
            <a:xfrm rot="16200000">
              <a:off x="884558" y="3154977"/>
              <a:ext cx="1401982" cy="215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92" u="sng">
                  <a:solidFill>
                    <a:srgbClr val="000000"/>
                  </a:solidFill>
                  <a:latin typeface="Calibri" pitchFamily="34" charset="0"/>
                </a:rPr>
                <a:t>Overall Survival (%)</a:t>
              </a:r>
              <a:endParaRPr lang="ja-JP" altLang="ja-JP" sz="1292" u="sng">
                <a:latin typeface="Calibri" pitchFamily="34" charset="0"/>
              </a:endParaRPr>
            </a:p>
          </p:txBody>
        </p:sp>
        <p:sp>
          <p:nvSpPr>
            <p:cNvPr id="2434054" name="テキスト ボックス 3588"/>
            <p:cNvSpPr txBox="1">
              <a:spLocks noChangeArrowheads="1"/>
            </p:cNvSpPr>
            <p:nvPr/>
          </p:nvSpPr>
          <p:spPr bwMode="auto">
            <a:xfrm>
              <a:off x="2908790" y="5200652"/>
              <a:ext cx="1485900" cy="5308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tabLst>
                  <a:tab pos="154211" algn="l"/>
                  <a:tab pos="919856" algn="l"/>
                </a:tabLst>
              </a:pPr>
              <a:r>
                <a:rPr lang="en-US" altLang="ja-JP" sz="1292" u="sng" dirty="0">
                  <a:latin typeface="Calibri" panose="020F0502020204030204" pitchFamily="34" charset="0"/>
                </a:rPr>
                <a:t>FISH-positive</a:t>
              </a:r>
            </a:p>
            <a:p>
              <a:pPr algn="ctr">
                <a:tabLst>
                  <a:tab pos="154211" algn="l"/>
                  <a:tab pos="919856" algn="l"/>
                </a:tabLst>
              </a:pPr>
              <a:r>
                <a:rPr lang="en-US" altLang="ja-JP" sz="1292" dirty="0">
                  <a:latin typeface="Calibri" pitchFamily="34" charset="0"/>
                </a:rPr>
                <a:t>57% (39-84%)</a:t>
              </a:r>
            </a:p>
          </p:txBody>
        </p:sp>
        <p:sp>
          <p:nvSpPr>
            <p:cNvPr id="2434055" name="Line 3090"/>
            <p:cNvSpPr>
              <a:spLocks noChangeShapeType="1"/>
            </p:cNvSpPr>
            <p:nvPr/>
          </p:nvSpPr>
          <p:spPr bwMode="auto">
            <a:xfrm>
              <a:off x="2873621" y="5328138"/>
              <a:ext cx="155331" cy="14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056" name="Text Box 1083"/>
            <p:cNvSpPr txBox="1">
              <a:spLocks noChangeArrowheads="1"/>
            </p:cNvSpPr>
            <p:nvPr/>
          </p:nvSpPr>
          <p:spPr bwMode="auto">
            <a:xfrm>
              <a:off x="2107223" y="4812323"/>
              <a:ext cx="2035420" cy="315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92" u="sng">
                  <a:latin typeface="Calibri" pitchFamily="34" charset="0"/>
                </a:rPr>
                <a:t>5-yr OS rate (95% CI):</a:t>
              </a:r>
            </a:p>
          </p:txBody>
        </p:sp>
        <p:sp>
          <p:nvSpPr>
            <p:cNvPr id="2434057" name="Line 5"/>
            <p:cNvSpPr>
              <a:spLocks noChangeShapeType="1"/>
            </p:cNvSpPr>
            <p:nvPr/>
          </p:nvSpPr>
          <p:spPr bwMode="auto">
            <a:xfrm>
              <a:off x="1909397" y="4393223"/>
              <a:ext cx="1881554" cy="1466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058" name="Line 6"/>
            <p:cNvSpPr>
              <a:spLocks noChangeShapeType="1"/>
            </p:cNvSpPr>
            <p:nvPr/>
          </p:nvSpPr>
          <p:spPr bwMode="auto">
            <a:xfrm>
              <a:off x="1918189" y="4393223"/>
              <a:ext cx="0" cy="65943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059" name="Line 7"/>
            <p:cNvSpPr>
              <a:spLocks noChangeShapeType="1"/>
            </p:cNvSpPr>
            <p:nvPr/>
          </p:nvSpPr>
          <p:spPr bwMode="auto">
            <a:xfrm>
              <a:off x="2180492" y="4393223"/>
              <a:ext cx="1466" cy="65943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060" name="Line 8"/>
            <p:cNvSpPr>
              <a:spLocks noChangeShapeType="1"/>
            </p:cNvSpPr>
            <p:nvPr/>
          </p:nvSpPr>
          <p:spPr bwMode="auto">
            <a:xfrm>
              <a:off x="2447192" y="4393223"/>
              <a:ext cx="1466" cy="65943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061" name="Line 9"/>
            <p:cNvSpPr>
              <a:spLocks noChangeShapeType="1"/>
            </p:cNvSpPr>
            <p:nvPr/>
          </p:nvSpPr>
          <p:spPr bwMode="auto">
            <a:xfrm>
              <a:off x="2719754" y="4393223"/>
              <a:ext cx="1466" cy="65943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062" name="Line 10"/>
            <p:cNvSpPr>
              <a:spLocks noChangeShapeType="1"/>
            </p:cNvSpPr>
            <p:nvPr/>
          </p:nvSpPr>
          <p:spPr bwMode="auto">
            <a:xfrm>
              <a:off x="2986454" y="4393223"/>
              <a:ext cx="0" cy="65943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063" name="Line 11"/>
            <p:cNvSpPr>
              <a:spLocks noChangeShapeType="1"/>
            </p:cNvSpPr>
            <p:nvPr/>
          </p:nvSpPr>
          <p:spPr bwMode="auto">
            <a:xfrm>
              <a:off x="3257552" y="4393223"/>
              <a:ext cx="1465" cy="65943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064" name="Line 12"/>
            <p:cNvSpPr>
              <a:spLocks noChangeShapeType="1"/>
            </p:cNvSpPr>
            <p:nvPr/>
          </p:nvSpPr>
          <p:spPr bwMode="auto">
            <a:xfrm>
              <a:off x="3524250" y="4393223"/>
              <a:ext cx="0" cy="65943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065" name="Line 13"/>
            <p:cNvSpPr>
              <a:spLocks noChangeShapeType="1"/>
            </p:cNvSpPr>
            <p:nvPr/>
          </p:nvSpPr>
          <p:spPr bwMode="auto">
            <a:xfrm>
              <a:off x="3790950" y="4393223"/>
              <a:ext cx="0" cy="65943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066" name="Rectangle 14"/>
            <p:cNvSpPr>
              <a:spLocks noChangeArrowheads="1"/>
            </p:cNvSpPr>
            <p:nvPr/>
          </p:nvSpPr>
          <p:spPr bwMode="auto">
            <a:xfrm>
              <a:off x="1866900" y="4423997"/>
              <a:ext cx="90302" cy="215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1292">
                  <a:solidFill>
                    <a:srgbClr val="000000"/>
                  </a:solidFill>
                  <a:latin typeface="Calibri" pitchFamily="34" charset="0"/>
                </a:rPr>
                <a:t>0</a:t>
              </a:r>
              <a:endParaRPr lang="ja-JP" altLang="ja-JP" sz="1292">
                <a:latin typeface="Calibri" pitchFamily="34" charset="0"/>
              </a:endParaRPr>
            </a:p>
          </p:txBody>
        </p:sp>
        <p:sp>
          <p:nvSpPr>
            <p:cNvPr id="2434067" name="Rectangle 15"/>
            <p:cNvSpPr>
              <a:spLocks noChangeArrowheads="1"/>
            </p:cNvSpPr>
            <p:nvPr/>
          </p:nvSpPr>
          <p:spPr bwMode="auto">
            <a:xfrm>
              <a:off x="2113086" y="4423997"/>
              <a:ext cx="180605" cy="215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1292">
                  <a:solidFill>
                    <a:srgbClr val="000000"/>
                  </a:solidFill>
                  <a:latin typeface="Calibri" pitchFamily="34" charset="0"/>
                </a:rPr>
                <a:t>20</a:t>
              </a:r>
              <a:endParaRPr lang="ja-JP" altLang="ja-JP" sz="1292">
                <a:latin typeface="Calibri" pitchFamily="34" charset="0"/>
              </a:endParaRPr>
            </a:p>
          </p:txBody>
        </p:sp>
        <p:sp>
          <p:nvSpPr>
            <p:cNvPr id="2434068" name="Rectangle 16"/>
            <p:cNvSpPr>
              <a:spLocks noChangeArrowheads="1"/>
            </p:cNvSpPr>
            <p:nvPr/>
          </p:nvSpPr>
          <p:spPr bwMode="auto">
            <a:xfrm>
              <a:off x="2379786" y="4423997"/>
              <a:ext cx="180605" cy="215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1292">
                  <a:solidFill>
                    <a:srgbClr val="000000"/>
                  </a:solidFill>
                  <a:latin typeface="Calibri" pitchFamily="34" charset="0"/>
                </a:rPr>
                <a:t>40</a:t>
              </a:r>
              <a:endParaRPr lang="ja-JP" altLang="ja-JP" sz="1292">
                <a:latin typeface="Calibri" pitchFamily="34" charset="0"/>
              </a:endParaRPr>
            </a:p>
          </p:txBody>
        </p:sp>
        <p:sp>
          <p:nvSpPr>
            <p:cNvPr id="2434069" name="Rectangle 17"/>
            <p:cNvSpPr>
              <a:spLocks noChangeArrowheads="1"/>
            </p:cNvSpPr>
            <p:nvPr/>
          </p:nvSpPr>
          <p:spPr bwMode="auto">
            <a:xfrm>
              <a:off x="2653813" y="4423997"/>
              <a:ext cx="180605" cy="215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1292">
                  <a:solidFill>
                    <a:srgbClr val="000000"/>
                  </a:solidFill>
                  <a:latin typeface="Calibri" pitchFamily="34" charset="0"/>
                </a:rPr>
                <a:t>60</a:t>
              </a:r>
              <a:endParaRPr lang="ja-JP" altLang="ja-JP" sz="1292">
                <a:latin typeface="Calibri" pitchFamily="34" charset="0"/>
              </a:endParaRPr>
            </a:p>
          </p:txBody>
        </p:sp>
        <p:sp>
          <p:nvSpPr>
            <p:cNvPr id="2434070" name="Rectangle 18"/>
            <p:cNvSpPr>
              <a:spLocks noChangeArrowheads="1"/>
            </p:cNvSpPr>
            <p:nvPr/>
          </p:nvSpPr>
          <p:spPr bwMode="auto">
            <a:xfrm>
              <a:off x="2919047" y="4423997"/>
              <a:ext cx="180605" cy="215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1292">
                  <a:solidFill>
                    <a:srgbClr val="000000"/>
                  </a:solidFill>
                  <a:latin typeface="Calibri" pitchFamily="34" charset="0"/>
                </a:rPr>
                <a:t>80</a:t>
              </a:r>
              <a:endParaRPr lang="ja-JP" altLang="ja-JP" sz="1292">
                <a:latin typeface="Calibri" pitchFamily="34" charset="0"/>
              </a:endParaRPr>
            </a:p>
          </p:txBody>
        </p:sp>
        <p:sp>
          <p:nvSpPr>
            <p:cNvPr id="2434071" name="Rectangle 19"/>
            <p:cNvSpPr>
              <a:spLocks noChangeArrowheads="1"/>
            </p:cNvSpPr>
            <p:nvPr/>
          </p:nvSpPr>
          <p:spPr bwMode="auto">
            <a:xfrm>
              <a:off x="3166697" y="4423997"/>
              <a:ext cx="270907" cy="215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1292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  <a:endParaRPr lang="ja-JP" altLang="ja-JP" sz="1292">
                <a:latin typeface="Calibri" pitchFamily="34" charset="0"/>
              </a:endParaRPr>
            </a:p>
          </p:txBody>
        </p:sp>
        <p:sp>
          <p:nvSpPr>
            <p:cNvPr id="2434072" name="Rectangle 20"/>
            <p:cNvSpPr>
              <a:spLocks noChangeArrowheads="1"/>
            </p:cNvSpPr>
            <p:nvPr/>
          </p:nvSpPr>
          <p:spPr bwMode="auto">
            <a:xfrm>
              <a:off x="3433397" y="4423997"/>
              <a:ext cx="270907" cy="215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1292">
                  <a:solidFill>
                    <a:srgbClr val="000000"/>
                  </a:solidFill>
                  <a:latin typeface="Calibri" pitchFamily="34" charset="0"/>
                </a:rPr>
                <a:t>120</a:t>
              </a:r>
              <a:endParaRPr lang="ja-JP" altLang="ja-JP" sz="1292">
                <a:latin typeface="Calibri" pitchFamily="34" charset="0"/>
              </a:endParaRPr>
            </a:p>
          </p:txBody>
        </p:sp>
        <p:sp>
          <p:nvSpPr>
            <p:cNvPr id="2434073" name="Rectangle 21"/>
            <p:cNvSpPr>
              <a:spLocks noChangeArrowheads="1"/>
            </p:cNvSpPr>
            <p:nvPr/>
          </p:nvSpPr>
          <p:spPr bwMode="auto">
            <a:xfrm>
              <a:off x="3701562" y="4423997"/>
              <a:ext cx="270907" cy="215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1292">
                  <a:solidFill>
                    <a:srgbClr val="000000"/>
                  </a:solidFill>
                  <a:latin typeface="Calibri" pitchFamily="34" charset="0"/>
                </a:rPr>
                <a:t>140</a:t>
              </a:r>
              <a:endParaRPr lang="ja-JP" altLang="ja-JP" sz="1292">
                <a:latin typeface="Calibri" pitchFamily="34" charset="0"/>
              </a:endParaRPr>
            </a:p>
          </p:txBody>
        </p:sp>
        <p:sp>
          <p:nvSpPr>
            <p:cNvPr id="2434074" name="Line 22"/>
            <p:cNvSpPr>
              <a:spLocks noChangeShapeType="1"/>
            </p:cNvSpPr>
            <p:nvPr/>
          </p:nvSpPr>
          <p:spPr bwMode="auto">
            <a:xfrm flipV="1">
              <a:off x="1909398" y="2265485"/>
              <a:ext cx="1465" cy="2041281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075" name="Line 23"/>
            <p:cNvSpPr>
              <a:spLocks noChangeShapeType="1"/>
            </p:cNvSpPr>
            <p:nvPr/>
          </p:nvSpPr>
          <p:spPr bwMode="auto">
            <a:xfrm flipH="1">
              <a:off x="1862504" y="4306767"/>
              <a:ext cx="46892" cy="1465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076" name="Line 24"/>
            <p:cNvSpPr>
              <a:spLocks noChangeShapeType="1"/>
            </p:cNvSpPr>
            <p:nvPr/>
          </p:nvSpPr>
          <p:spPr bwMode="auto">
            <a:xfrm flipH="1">
              <a:off x="1862504" y="3902321"/>
              <a:ext cx="46892" cy="1465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077" name="Line 25"/>
            <p:cNvSpPr>
              <a:spLocks noChangeShapeType="1"/>
            </p:cNvSpPr>
            <p:nvPr/>
          </p:nvSpPr>
          <p:spPr bwMode="auto">
            <a:xfrm flipH="1">
              <a:off x="1862504" y="3489083"/>
              <a:ext cx="46892" cy="1465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078" name="Line 26"/>
            <p:cNvSpPr>
              <a:spLocks noChangeShapeType="1"/>
            </p:cNvSpPr>
            <p:nvPr/>
          </p:nvSpPr>
          <p:spPr bwMode="auto">
            <a:xfrm flipH="1">
              <a:off x="1862504" y="3084635"/>
              <a:ext cx="46892" cy="0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079" name="Line 27"/>
            <p:cNvSpPr>
              <a:spLocks noChangeShapeType="1"/>
            </p:cNvSpPr>
            <p:nvPr/>
          </p:nvSpPr>
          <p:spPr bwMode="auto">
            <a:xfrm flipH="1">
              <a:off x="1862504" y="2669931"/>
              <a:ext cx="46892" cy="1466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080" name="Line 28"/>
            <p:cNvSpPr>
              <a:spLocks noChangeShapeType="1"/>
            </p:cNvSpPr>
            <p:nvPr/>
          </p:nvSpPr>
          <p:spPr bwMode="auto">
            <a:xfrm flipH="1">
              <a:off x="1862504" y="2265485"/>
              <a:ext cx="46892" cy="1466"/>
            </a:xfrm>
            <a:prstGeom prst="line">
              <a:avLst/>
            </a:prstGeom>
            <a:noFill/>
            <a:ln w="6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081" name="Rectangle 29"/>
            <p:cNvSpPr>
              <a:spLocks noChangeArrowheads="1"/>
            </p:cNvSpPr>
            <p:nvPr/>
          </p:nvSpPr>
          <p:spPr bwMode="auto">
            <a:xfrm rot="16200000">
              <a:off x="1758738" y="4187340"/>
              <a:ext cx="90302" cy="215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1292">
                  <a:solidFill>
                    <a:srgbClr val="000000"/>
                  </a:solidFill>
                  <a:latin typeface="Calibri" pitchFamily="34" charset="0"/>
                </a:rPr>
                <a:t>0</a:t>
              </a:r>
              <a:endParaRPr lang="ja-JP" altLang="ja-JP" sz="1292">
                <a:latin typeface="Calibri" pitchFamily="34" charset="0"/>
              </a:endParaRPr>
            </a:p>
          </p:txBody>
        </p:sp>
        <p:sp>
          <p:nvSpPr>
            <p:cNvPr id="2434082" name="Rectangle 30"/>
            <p:cNvSpPr>
              <a:spLocks noChangeArrowheads="1"/>
            </p:cNvSpPr>
            <p:nvPr/>
          </p:nvSpPr>
          <p:spPr bwMode="auto">
            <a:xfrm rot="16200000">
              <a:off x="1715051" y="3778498"/>
              <a:ext cx="180605" cy="215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1292">
                  <a:solidFill>
                    <a:srgbClr val="000000"/>
                  </a:solidFill>
                  <a:latin typeface="Calibri" pitchFamily="34" charset="0"/>
                </a:rPr>
                <a:t>2</a:t>
              </a:r>
              <a:r>
                <a:rPr lang="en-US" altLang="ja-JP" sz="1292">
                  <a:solidFill>
                    <a:srgbClr val="000000"/>
                  </a:solidFill>
                  <a:latin typeface="Calibri" pitchFamily="34" charset="0"/>
                </a:rPr>
                <a:t>0</a:t>
              </a:r>
              <a:endParaRPr lang="ja-JP" altLang="ja-JP" sz="1292">
                <a:latin typeface="Calibri" pitchFamily="34" charset="0"/>
              </a:endParaRPr>
            </a:p>
          </p:txBody>
        </p:sp>
        <p:sp>
          <p:nvSpPr>
            <p:cNvPr id="2434083" name="Rectangle 31"/>
            <p:cNvSpPr>
              <a:spLocks noChangeArrowheads="1"/>
            </p:cNvSpPr>
            <p:nvPr/>
          </p:nvSpPr>
          <p:spPr bwMode="auto">
            <a:xfrm rot="16200000">
              <a:off x="1715051" y="3371120"/>
              <a:ext cx="180605" cy="215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92">
                  <a:solidFill>
                    <a:srgbClr val="000000"/>
                  </a:solidFill>
                  <a:latin typeface="Calibri" pitchFamily="34" charset="0"/>
                </a:rPr>
                <a:t>40</a:t>
              </a:r>
              <a:endParaRPr lang="ja-JP" altLang="ja-JP" sz="1292">
                <a:latin typeface="Calibri" pitchFamily="34" charset="0"/>
              </a:endParaRPr>
            </a:p>
          </p:txBody>
        </p:sp>
        <p:sp>
          <p:nvSpPr>
            <p:cNvPr id="2434084" name="Rectangle 32"/>
            <p:cNvSpPr>
              <a:spLocks noChangeArrowheads="1"/>
            </p:cNvSpPr>
            <p:nvPr/>
          </p:nvSpPr>
          <p:spPr bwMode="auto">
            <a:xfrm rot="16200000">
              <a:off x="1715051" y="2960812"/>
              <a:ext cx="180605" cy="215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1292">
                  <a:solidFill>
                    <a:srgbClr val="000000"/>
                  </a:solidFill>
                  <a:latin typeface="Calibri" pitchFamily="34" charset="0"/>
                </a:rPr>
                <a:t>6</a:t>
              </a:r>
              <a:r>
                <a:rPr lang="en-US" altLang="ja-JP" sz="1292">
                  <a:solidFill>
                    <a:srgbClr val="000000"/>
                  </a:solidFill>
                  <a:latin typeface="Calibri" pitchFamily="34" charset="0"/>
                </a:rPr>
                <a:t>0</a:t>
              </a:r>
              <a:endParaRPr lang="ja-JP" altLang="ja-JP" sz="1292">
                <a:latin typeface="Calibri" pitchFamily="34" charset="0"/>
              </a:endParaRPr>
            </a:p>
          </p:txBody>
        </p:sp>
        <p:sp>
          <p:nvSpPr>
            <p:cNvPr id="2434085" name="Rectangle 33"/>
            <p:cNvSpPr>
              <a:spLocks noChangeArrowheads="1"/>
            </p:cNvSpPr>
            <p:nvPr/>
          </p:nvSpPr>
          <p:spPr bwMode="auto">
            <a:xfrm rot="16200000">
              <a:off x="1715051" y="2541713"/>
              <a:ext cx="180605" cy="215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1292">
                  <a:solidFill>
                    <a:srgbClr val="000000"/>
                  </a:solidFill>
                  <a:latin typeface="Calibri" pitchFamily="34" charset="0"/>
                </a:rPr>
                <a:t>8</a:t>
              </a:r>
              <a:r>
                <a:rPr lang="en-US" altLang="ja-JP" sz="1292">
                  <a:solidFill>
                    <a:srgbClr val="000000"/>
                  </a:solidFill>
                  <a:latin typeface="Calibri" pitchFamily="34" charset="0"/>
                </a:rPr>
                <a:t>0</a:t>
              </a:r>
              <a:endParaRPr lang="ja-JP" altLang="ja-JP" sz="1292">
                <a:latin typeface="Calibri" pitchFamily="34" charset="0"/>
              </a:endParaRPr>
            </a:p>
          </p:txBody>
        </p:sp>
        <p:sp>
          <p:nvSpPr>
            <p:cNvPr id="2434086" name="Rectangle 34"/>
            <p:cNvSpPr>
              <a:spLocks noChangeArrowheads="1"/>
            </p:cNvSpPr>
            <p:nvPr/>
          </p:nvSpPr>
          <p:spPr bwMode="auto">
            <a:xfrm rot="16200000">
              <a:off x="1668435" y="2132138"/>
              <a:ext cx="270907" cy="215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92">
                  <a:solidFill>
                    <a:srgbClr val="000000"/>
                  </a:solidFill>
                  <a:latin typeface="Calibri" pitchFamily="34" charset="0"/>
                </a:rPr>
                <a:t>10</a:t>
              </a:r>
              <a:r>
                <a:rPr lang="ja-JP" altLang="ja-JP" sz="1292">
                  <a:solidFill>
                    <a:srgbClr val="000000"/>
                  </a:solidFill>
                  <a:latin typeface="Calibri" pitchFamily="34" charset="0"/>
                </a:rPr>
                <a:t>0</a:t>
              </a:r>
              <a:endParaRPr lang="ja-JP" altLang="ja-JP" sz="1292">
                <a:latin typeface="Calibri" pitchFamily="34" charset="0"/>
              </a:endParaRPr>
            </a:p>
          </p:txBody>
        </p:sp>
        <p:sp>
          <p:nvSpPr>
            <p:cNvPr id="2434087" name="Rectangle 35"/>
            <p:cNvSpPr>
              <a:spLocks noChangeArrowheads="1"/>
            </p:cNvSpPr>
            <p:nvPr/>
          </p:nvSpPr>
          <p:spPr bwMode="auto">
            <a:xfrm>
              <a:off x="1909396" y="2179027"/>
              <a:ext cx="1934308" cy="2214196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>
                <a:latin typeface="Calibri" pitchFamily="34" charset="0"/>
              </a:endParaRPr>
            </a:p>
          </p:txBody>
        </p:sp>
        <p:sp>
          <p:nvSpPr>
            <p:cNvPr id="2434088" name="Freeform 36"/>
            <p:cNvSpPr>
              <a:spLocks/>
            </p:cNvSpPr>
            <p:nvPr/>
          </p:nvSpPr>
          <p:spPr bwMode="auto">
            <a:xfrm>
              <a:off x="1909398" y="2265484"/>
              <a:ext cx="1859573" cy="804497"/>
            </a:xfrm>
            <a:custGeom>
              <a:avLst/>
              <a:gdLst>
                <a:gd name="T0" fmla="*/ 0 w 349"/>
                <a:gd name="T1" fmla="*/ 0 h 111"/>
                <a:gd name="T2" fmla="*/ 2147483647 w 349"/>
                <a:gd name="T3" fmla="*/ 0 h 111"/>
                <a:gd name="T4" fmla="*/ 2147483647 w 349"/>
                <a:gd name="T5" fmla="*/ 2147483647 h 111"/>
                <a:gd name="T6" fmla="*/ 2147483647 w 349"/>
                <a:gd name="T7" fmla="*/ 2147483647 h 111"/>
                <a:gd name="T8" fmla="*/ 2147483647 w 349"/>
                <a:gd name="T9" fmla="*/ 2147483647 h 111"/>
                <a:gd name="T10" fmla="*/ 2147483647 w 349"/>
                <a:gd name="T11" fmla="*/ 2147483647 h 111"/>
                <a:gd name="T12" fmla="*/ 2147483647 w 349"/>
                <a:gd name="T13" fmla="*/ 2147483647 h 111"/>
                <a:gd name="T14" fmla="*/ 2147483647 w 349"/>
                <a:gd name="T15" fmla="*/ 2147483647 h 111"/>
                <a:gd name="T16" fmla="*/ 2147483647 w 349"/>
                <a:gd name="T17" fmla="*/ 2147483647 h 111"/>
                <a:gd name="T18" fmla="*/ 2147483647 w 349"/>
                <a:gd name="T19" fmla="*/ 2147483647 h 111"/>
                <a:gd name="T20" fmla="*/ 2147483647 w 349"/>
                <a:gd name="T21" fmla="*/ 2147483647 h 111"/>
                <a:gd name="T22" fmla="*/ 2147483647 w 349"/>
                <a:gd name="T23" fmla="*/ 2147483647 h 111"/>
                <a:gd name="T24" fmla="*/ 2147483647 w 349"/>
                <a:gd name="T25" fmla="*/ 2147483647 h 111"/>
                <a:gd name="T26" fmla="*/ 2147483647 w 349"/>
                <a:gd name="T27" fmla="*/ 2147483647 h 111"/>
                <a:gd name="T28" fmla="*/ 2147483647 w 349"/>
                <a:gd name="T29" fmla="*/ 2147483647 h 111"/>
                <a:gd name="T30" fmla="*/ 2147483647 w 349"/>
                <a:gd name="T31" fmla="*/ 2147483647 h 111"/>
                <a:gd name="T32" fmla="*/ 2147483647 w 349"/>
                <a:gd name="T33" fmla="*/ 2147483647 h 111"/>
                <a:gd name="T34" fmla="*/ 2147483647 w 349"/>
                <a:gd name="T35" fmla="*/ 2147483647 h 111"/>
                <a:gd name="T36" fmla="*/ 2147483647 w 349"/>
                <a:gd name="T37" fmla="*/ 2147483647 h 111"/>
                <a:gd name="T38" fmla="*/ 2147483647 w 349"/>
                <a:gd name="T39" fmla="*/ 2147483647 h 111"/>
                <a:gd name="T40" fmla="*/ 2147483647 w 349"/>
                <a:gd name="T41" fmla="*/ 2147483647 h 111"/>
                <a:gd name="T42" fmla="*/ 2147483647 w 349"/>
                <a:gd name="T43" fmla="*/ 2147483647 h 111"/>
                <a:gd name="T44" fmla="*/ 2147483647 w 349"/>
                <a:gd name="T45" fmla="*/ 2147483647 h 111"/>
                <a:gd name="T46" fmla="*/ 2147483647 w 349"/>
                <a:gd name="T47" fmla="*/ 2147483647 h 111"/>
                <a:gd name="T48" fmla="*/ 2147483647 w 349"/>
                <a:gd name="T49" fmla="*/ 2147483647 h 111"/>
                <a:gd name="T50" fmla="*/ 2147483647 w 349"/>
                <a:gd name="T51" fmla="*/ 2147483647 h 111"/>
                <a:gd name="T52" fmla="*/ 2147483647 w 349"/>
                <a:gd name="T53" fmla="*/ 2147483647 h 111"/>
                <a:gd name="T54" fmla="*/ 2147483647 w 349"/>
                <a:gd name="T55" fmla="*/ 2147483647 h 111"/>
                <a:gd name="T56" fmla="*/ 2147483647 w 349"/>
                <a:gd name="T57" fmla="*/ 2147483647 h 111"/>
                <a:gd name="T58" fmla="*/ 2147483647 w 349"/>
                <a:gd name="T59" fmla="*/ 2147483647 h 111"/>
                <a:gd name="T60" fmla="*/ 2147483647 w 349"/>
                <a:gd name="T61" fmla="*/ 2147483647 h 11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9"/>
                <a:gd name="T94" fmla="*/ 0 h 111"/>
                <a:gd name="T95" fmla="*/ 349 w 349"/>
                <a:gd name="T96" fmla="*/ 111 h 11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9" h="111">
                  <a:moveTo>
                    <a:pt x="0" y="0"/>
                  </a:moveTo>
                  <a:lnTo>
                    <a:pt x="42" y="0"/>
                  </a:lnTo>
                  <a:lnTo>
                    <a:pt x="42" y="1"/>
                  </a:lnTo>
                  <a:lnTo>
                    <a:pt x="60" y="1"/>
                  </a:lnTo>
                  <a:lnTo>
                    <a:pt x="60" y="2"/>
                  </a:lnTo>
                  <a:lnTo>
                    <a:pt x="84" y="2"/>
                  </a:lnTo>
                  <a:lnTo>
                    <a:pt x="84" y="3"/>
                  </a:lnTo>
                  <a:lnTo>
                    <a:pt x="91" y="3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6"/>
                  </a:lnTo>
                  <a:lnTo>
                    <a:pt x="93" y="7"/>
                  </a:lnTo>
                  <a:lnTo>
                    <a:pt x="101" y="7"/>
                  </a:lnTo>
                  <a:lnTo>
                    <a:pt x="101" y="8"/>
                  </a:lnTo>
                  <a:lnTo>
                    <a:pt x="108" y="8"/>
                  </a:lnTo>
                  <a:lnTo>
                    <a:pt x="108" y="10"/>
                  </a:lnTo>
                  <a:lnTo>
                    <a:pt x="109" y="10"/>
                  </a:lnTo>
                  <a:lnTo>
                    <a:pt x="109" y="11"/>
                  </a:lnTo>
                  <a:lnTo>
                    <a:pt x="110" y="11"/>
                  </a:lnTo>
                  <a:lnTo>
                    <a:pt x="110" y="13"/>
                  </a:lnTo>
                  <a:lnTo>
                    <a:pt x="118" y="13"/>
                  </a:lnTo>
                  <a:lnTo>
                    <a:pt x="118" y="14"/>
                  </a:lnTo>
                  <a:lnTo>
                    <a:pt x="165" y="14"/>
                  </a:lnTo>
                  <a:lnTo>
                    <a:pt x="165" y="18"/>
                  </a:lnTo>
                  <a:lnTo>
                    <a:pt x="197" y="18"/>
                  </a:lnTo>
                  <a:lnTo>
                    <a:pt x="197" y="25"/>
                  </a:lnTo>
                  <a:lnTo>
                    <a:pt x="330" y="25"/>
                  </a:lnTo>
                  <a:lnTo>
                    <a:pt x="330" y="111"/>
                  </a:lnTo>
                  <a:lnTo>
                    <a:pt x="349" y="111"/>
                  </a:lnTo>
                </a:path>
              </a:pathLst>
            </a:custGeom>
            <a:noFill/>
            <a:ln w="19050" cap="rnd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089" name="Line 37"/>
            <p:cNvSpPr>
              <a:spLocks noChangeShapeType="1"/>
            </p:cNvSpPr>
            <p:nvPr/>
          </p:nvSpPr>
          <p:spPr bwMode="auto">
            <a:xfrm>
              <a:off x="1899138" y="2265485"/>
              <a:ext cx="54220" cy="1466"/>
            </a:xfrm>
            <a:prstGeom prst="line">
              <a:avLst/>
            </a:prstGeom>
            <a:noFill/>
            <a:ln w="6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090" name="Line 38"/>
            <p:cNvSpPr>
              <a:spLocks noChangeShapeType="1"/>
            </p:cNvSpPr>
            <p:nvPr/>
          </p:nvSpPr>
          <p:spPr bwMode="auto">
            <a:xfrm flipV="1">
              <a:off x="1925515" y="2222990"/>
              <a:ext cx="1466" cy="79131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091" name="Line 39"/>
            <p:cNvSpPr>
              <a:spLocks noChangeShapeType="1"/>
            </p:cNvSpPr>
            <p:nvPr/>
          </p:nvSpPr>
          <p:spPr bwMode="auto">
            <a:xfrm>
              <a:off x="1925515" y="2265485"/>
              <a:ext cx="54220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092" name="Line 40"/>
            <p:cNvSpPr>
              <a:spLocks noChangeShapeType="1"/>
            </p:cNvSpPr>
            <p:nvPr/>
          </p:nvSpPr>
          <p:spPr bwMode="auto">
            <a:xfrm flipV="1">
              <a:off x="1953358" y="2222990"/>
              <a:ext cx="0" cy="79131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093" name="Line 41"/>
            <p:cNvSpPr>
              <a:spLocks noChangeShapeType="1"/>
            </p:cNvSpPr>
            <p:nvPr/>
          </p:nvSpPr>
          <p:spPr bwMode="auto">
            <a:xfrm>
              <a:off x="1963615" y="2265485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094" name="Line 42"/>
            <p:cNvSpPr>
              <a:spLocks noChangeShapeType="1"/>
            </p:cNvSpPr>
            <p:nvPr/>
          </p:nvSpPr>
          <p:spPr bwMode="auto">
            <a:xfrm flipV="1">
              <a:off x="1989992" y="2222990"/>
              <a:ext cx="1466" cy="79131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095" name="Line 43"/>
            <p:cNvSpPr>
              <a:spLocks noChangeShapeType="1"/>
            </p:cNvSpPr>
            <p:nvPr/>
          </p:nvSpPr>
          <p:spPr bwMode="auto">
            <a:xfrm>
              <a:off x="1979735" y="2265485"/>
              <a:ext cx="58615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096" name="Line 44"/>
            <p:cNvSpPr>
              <a:spLocks noChangeShapeType="1"/>
            </p:cNvSpPr>
            <p:nvPr/>
          </p:nvSpPr>
          <p:spPr bwMode="auto">
            <a:xfrm flipV="1">
              <a:off x="2011974" y="2222990"/>
              <a:ext cx="0" cy="79131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097" name="Line 45"/>
            <p:cNvSpPr>
              <a:spLocks noChangeShapeType="1"/>
            </p:cNvSpPr>
            <p:nvPr/>
          </p:nvSpPr>
          <p:spPr bwMode="auto">
            <a:xfrm>
              <a:off x="2042746" y="2265485"/>
              <a:ext cx="54220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098" name="Line 46"/>
            <p:cNvSpPr>
              <a:spLocks noChangeShapeType="1"/>
            </p:cNvSpPr>
            <p:nvPr/>
          </p:nvSpPr>
          <p:spPr bwMode="auto">
            <a:xfrm flipV="1">
              <a:off x="2070589" y="2222990"/>
              <a:ext cx="0" cy="79131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099" name="Line 47"/>
            <p:cNvSpPr>
              <a:spLocks noChangeShapeType="1"/>
            </p:cNvSpPr>
            <p:nvPr/>
          </p:nvSpPr>
          <p:spPr bwMode="auto">
            <a:xfrm>
              <a:off x="2074984" y="2265485"/>
              <a:ext cx="54220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00" name="Line 48"/>
            <p:cNvSpPr>
              <a:spLocks noChangeShapeType="1"/>
            </p:cNvSpPr>
            <p:nvPr/>
          </p:nvSpPr>
          <p:spPr bwMode="auto">
            <a:xfrm flipV="1">
              <a:off x="2101361" y="2222990"/>
              <a:ext cx="1466" cy="79131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01" name="Line 49"/>
            <p:cNvSpPr>
              <a:spLocks noChangeShapeType="1"/>
            </p:cNvSpPr>
            <p:nvPr/>
          </p:nvSpPr>
          <p:spPr bwMode="auto">
            <a:xfrm>
              <a:off x="2074984" y="2265485"/>
              <a:ext cx="54220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02" name="Line 50"/>
            <p:cNvSpPr>
              <a:spLocks noChangeShapeType="1"/>
            </p:cNvSpPr>
            <p:nvPr/>
          </p:nvSpPr>
          <p:spPr bwMode="auto">
            <a:xfrm flipV="1">
              <a:off x="2101361" y="2222990"/>
              <a:ext cx="1466" cy="79131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03" name="Line 51"/>
            <p:cNvSpPr>
              <a:spLocks noChangeShapeType="1"/>
            </p:cNvSpPr>
            <p:nvPr/>
          </p:nvSpPr>
          <p:spPr bwMode="auto">
            <a:xfrm>
              <a:off x="2117481" y="2272813"/>
              <a:ext cx="52754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04" name="Line 52"/>
            <p:cNvSpPr>
              <a:spLocks noChangeShapeType="1"/>
            </p:cNvSpPr>
            <p:nvPr/>
          </p:nvSpPr>
          <p:spPr bwMode="auto">
            <a:xfrm flipV="1">
              <a:off x="2143860" y="2236178"/>
              <a:ext cx="1465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05" name="Line 53"/>
            <p:cNvSpPr>
              <a:spLocks noChangeShapeType="1"/>
            </p:cNvSpPr>
            <p:nvPr/>
          </p:nvSpPr>
          <p:spPr bwMode="auto">
            <a:xfrm>
              <a:off x="2170236" y="2272813"/>
              <a:ext cx="54219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06" name="Line 54"/>
            <p:cNvSpPr>
              <a:spLocks noChangeShapeType="1"/>
            </p:cNvSpPr>
            <p:nvPr/>
          </p:nvSpPr>
          <p:spPr bwMode="auto">
            <a:xfrm flipV="1">
              <a:off x="2196613" y="2236178"/>
              <a:ext cx="1465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07" name="Line 55"/>
            <p:cNvSpPr>
              <a:spLocks noChangeShapeType="1"/>
            </p:cNvSpPr>
            <p:nvPr/>
          </p:nvSpPr>
          <p:spPr bwMode="auto">
            <a:xfrm>
              <a:off x="2176097" y="2272813"/>
              <a:ext cx="52754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08" name="Line 56"/>
            <p:cNvSpPr>
              <a:spLocks noChangeShapeType="1"/>
            </p:cNvSpPr>
            <p:nvPr/>
          </p:nvSpPr>
          <p:spPr bwMode="auto">
            <a:xfrm flipV="1">
              <a:off x="2202475" y="2236178"/>
              <a:ext cx="1465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09" name="Line 57"/>
            <p:cNvSpPr>
              <a:spLocks noChangeShapeType="1"/>
            </p:cNvSpPr>
            <p:nvPr/>
          </p:nvSpPr>
          <p:spPr bwMode="auto">
            <a:xfrm>
              <a:off x="2180492" y="2272813"/>
              <a:ext cx="54220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10" name="Line 58"/>
            <p:cNvSpPr>
              <a:spLocks noChangeShapeType="1"/>
            </p:cNvSpPr>
            <p:nvPr/>
          </p:nvSpPr>
          <p:spPr bwMode="auto">
            <a:xfrm flipV="1">
              <a:off x="2208335" y="2236178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11" name="Line 59"/>
            <p:cNvSpPr>
              <a:spLocks noChangeShapeType="1"/>
            </p:cNvSpPr>
            <p:nvPr/>
          </p:nvSpPr>
          <p:spPr bwMode="auto">
            <a:xfrm>
              <a:off x="2186354" y="2272813"/>
              <a:ext cx="52754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12" name="Line 60"/>
            <p:cNvSpPr>
              <a:spLocks noChangeShapeType="1"/>
            </p:cNvSpPr>
            <p:nvPr/>
          </p:nvSpPr>
          <p:spPr bwMode="auto">
            <a:xfrm flipV="1">
              <a:off x="2212731" y="2236178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13" name="Line 61"/>
            <p:cNvSpPr>
              <a:spLocks noChangeShapeType="1"/>
            </p:cNvSpPr>
            <p:nvPr/>
          </p:nvSpPr>
          <p:spPr bwMode="auto">
            <a:xfrm>
              <a:off x="2202473" y="2272813"/>
              <a:ext cx="52754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14" name="Line 62"/>
            <p:cNvSpPr>
              <a:spLocks noChangeShapeType="1"/>
            </p:cNvSpPr>
            <p:nvPr/>
          </p:nvSpPr>
          <p:spPr bwMode="auto">
            <a:xfrm flipV="1">
              <a:off x="2228852" y="2236178"/>
              <a:ext cx="1465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15" name="Line 63"/>
            <p:cNvSpPr>
              <a:spLocks noChangeShapeType="1"/>
            </p:cNvSpPr>
            <p:nvPr/>
          </p:nvSpPr>
          <p:spPr bwMode="auto">
            <a:xfrm>
              <a:off x="2218592" y="2280138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16" name="Line 64"/>
            <p:cNvSpPr>
              <a:spLocks noChangeShapeType="1"/>
            </p:cNvSpPr>
            <p:nvPr/>
          </p:nvSpPr>
          <p:spPr bwMode="auto">
            <a:xfrm flipV="1">
              <a:off x="2244969" y="2243506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17" name="Line 65"/>
            <p:cNvSpPr>
              <a:spLocks noChangeShapeType="1"/>
            </p:cNvSpPr>
            <p:nvPr/>
          </p:nvSpPr>
          <p:spPr bwMode="auto">
            <a:xfrm>
              <a:off x="2228852" y="2280138"/>
              <a:ext cx="54219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18" name="Line 66"/>
            <p:cNvSpPr>
              <a:spLocks noChangeShapeType="1"/>
            </p:cNvSpPr>
            <p:nvPr/>
          </p:nvSpPr>
          <p:spPr bwMode="auto">
            <a:xfrm flipV="1">
              <a:off x="2255229" y="2243506"/>
              <a:ext cx="1465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19" name="Line 67"/>
            <p:cNvSpPr>
              <a:spLocks noChangeShapeType="1"/>
            </p:cNvSpPr>
            <p:nvPr/>
          </p:nvSpPr>
          <p:spPr bwMode="auto">
            <a:xfrm>
              <a:off x="2234712" y="2280138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20" name="Line 68"/>
            <p:cNvSpPr>
              <a:spLocks noChangeShapeType="1"/>
            </p:cNvSpPr>
            <p:nvPr/>
          </p:nvSpPr>
          <p:spPr bwMode="auto">
            <a:xfrm flipV="1">
              <a:off x="2261090" y="2243506"/>
              <a:ext cx="1465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21" name="Line 69"/>
            <p:cNvSpPr>
              <a:spLocks noChangeShapeType="1"/>
            </p:cNvSpPr>
            <p:nvPr/>
          </p:nvSpPr>
          <p:spPr bwMode="auto">
            <a:xfrm>
              <a:off x="2244969" y="2280138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22" name="Line 70"/>
            <p:cNvSpPr>
              <a:spLocks noChangeShapeType="1"/>
            </p:cNvSpPr>
            <p:nvPr/>
          </p:nvSpPr>
          <p:spPr bwMode="auto">
            <a:xfrm flipV="1">
              <a:off x="2271346" y="2243506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23" name="Line 71"/>
            <p:cNvSpPr>
              <a:spLocks noChangeShapeType="1"/>
            </p:cNvSpPr>
            <p:nvPr/>
          </p:nvSpPr>
          <p:spPr bwMode="auto">
            <a:xfrm>
              <a:off x="2244969" y="2280138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24" name="Line 72"/>
            <p:cNvSpPr>
              <a:spLocks noChangeShapeType="1"/>
            </p:cNvSpPr>
            <p:nvPr/>
          </p:nvSpPr>
          <p:spPr bwMode="auto">
            <a:xfrm flipV="1">
              <a:off x="2271346" y="2243506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25" name="Line 73"/>
            <p:cNvSpPr>
              <a:spLocks noChangeShapeType="1"/>
            </p:cNvSpPr>
            <p:nvPr/>
          </p:nvSpPr>
          <p:spPr bwMode="auto">
            <a:xfrm>
              <a:off x="2244969" y="2280138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26" name="Line 74"/>
            <p:cNvSpPr>
              <a:spLocks noChangeShapeType="1"/>
            </p:cNvSpPr>
            <p:nvPr/>
          </p:nvSpPr>
          <p:spPr bwMode="auto">
            <a:xfrm flipV="1">
              <a:off x="2271346" y="2243506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27" name="Line 75"/>
            <p:cNvSpPr>
              <a:spLocks noChangeShapeType="1"/>
            </p:cNvSpPr>
            <p:nvPr/>
          </p:nvSpPr>
          <p:spPr bwMode="auto">
            <a:xfrm>
              <a:off x="2244969" y="2280138"/>
              <a:ext cx="58615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28" name="Line 76"/>
            <p:cNvSpPr>
              <a:spLocks noChangeShapeType="1"/>
            </p:cNvSpPr>
            <p:nvPr/>
          </p:nvSpPr>
          <p:spPr bwMode="auto">
            <a:xfrm flipV="1">
              <a:off x="2271346" y="2243506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29" name="Line 77"/>
            <p:cNvSpPr>
              <a:spLocks noChangeShapeType="1"/>
            </p:cNvSpPr>
            <p:nvPr/>
          </p:nvSpPr>
          <p:spPr bwMode="auto">
            <a:xfrm>
              <a:off x="2250831" y="2280138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30" name="Line 78"/>
            <p:cNvSpPr>
              <a:spLocks noChangeShapeType="1"/>
            </p:cNvSpPr>
            <p:nvPr/>
          </p:nvSpPr>
          <p:spPr bwMode="auto">
            <a:xfrm flipV="1">
              <a:off x="2277208" y="2243506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31" name="Line 79"/>
            <p:cNvSpPr>
              <a:spLocks noChangeShapeType="1"/>
            </p:cNvSpPr>
            <p:nvPr/>
          </p:nvSpPr>
          <p:spPr bwMode="auto">
            <a:xfrm>
              <a:off x="2255229" y="2280138"/>
              <a:ext cx="54219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32" name="Line 80"/>
            <p:cNvSpPr>
              <a:spLocks noChangeShapeType="1"/>
            </p:cNvSpPr>
            <p:nvPr/>
          </p:nvSpPr>
          <p:spPr bwMode="auto">
            <a:xfrm flipV="1">
              <a:off x="2283069" y="2243506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33" name="Line 81"/>
            <p:cNvSpPr>
              <a:spLocks noChangeShapeType="1"/>
            </p:cNvSpPr>
            <p:nvPr/>
          </p:nvSpPr>
          <p:spPr bwMode="auto">
            <a:xfrm>
              <a:off x="2261089" y="2280138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34" name="Line 82"/>
            <p:cNvSpPr>
              <a:spLocks noChangeShapeType="1"/>
            </p:cNvSpPr>
            <p:nvPr/>
          </p:nvSpPr>
          <p:spPr bwMode="auto">
            <a:xfrm flipV="1">
              <a:off x="2287467" y="2243506"/>
              <a:ext cx="1465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35" name="Line 83"/>
            <p:cNvSpPr>
              <a:spLocks noChangeShapeType="1"/>
            </p:cNvSpPr>
            <p:nvPr/>
          </p:nvSpPr>
          <p:spPr bwMode="auto">
            <a:xfrm>
              <a:off x="2261089" y="2280138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36" name="Line 84"/>
            <p:cNvSpPr>
              <a:spLocks noChangeShapeType="1"/>
            </p:cNvSpPr>
            <p:nvPr/>
          </p:nvSpPr>
          <p:spPr bwMode="auto">
            <a:xfrm flipV="1">
              <a:off x="2287467" y="2243506"/>
              <a:ext cx="1465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37" name="Line 85"/>
            <p:cNvSpPr>
              <a:spLocks noChangeShapeType="1"/>
            </p:cNvSpPr>
            <p:nvPr/>
          </p:nvSpPr>
          <p:spPr bwMode="auto">
            <a:xfrm>
              <a:off x="2261089" y="2280138"/>
              <a:ext cx="58615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38" name="Line 86"/>
            <p:cNvSpPr>
              <a:spLocks noChangeShapeType="1"/>
            </p:cNvSpPr>
            <p:nvPr/>
          </p:nvSpPr>
          <p:spPr bwMode="auto">
            <a:xfrm flipV="1">
              <a:off x="2287467" y="2243506"/>
              <a:ext cx="1465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39" name="Line 87"/>
            <p:cNvSpPr>
              <a:spLocks noChangeShapeType="1"/>
            </p:cNvSpPr>
            <p:nvPr/>
          </p:nvSpPr>
          <p:spPr bwMode="auto">
            <a:xfrm>
              <a:off x="2271346" y="2280138"/>
              <a:ext cx="54220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40" name="Line 88"/>
            <p:cNvSpPr>
              <a:spLocks noChangeShapeType="1"/>
            </p:cNvSpPr>
            <p:nvPr/>
          </p:nvSpPr>
          <p:spPr bwMode="auto">
            <a:xfrm flipV="1">
              <a:off x="2297723" y="2243506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41" name="Line 89"/>
            <p:cNvSpPr>
              <a:spLocks noChangeShapeType="1"/>
            </p:cNvSpPr>
            <p:nvPr/>
          </p:nvSpPr>
          <p:spPr bwMode="auto">
            <a:xfrm>
              <a:off x="2271346" y="2280138"/>
              <a:ext cx="54220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42" name="Line 90"/>
            <p:cNvSpPr>
              <a:spLocks noChangeShapeType="1"/>
            </p:cNvSpPr>
            <p:nvPr/>
          </p:nvSpPr>
          <p:spPr bwMode="auto">
            <a:xfrm flipV="1">
              <a:off x="2297723" y="2243506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43" name="Line 91"/>
            <p:cNvSpPr>
              <a:spLocks noChangeShapeType="1"/>
            </p:cNvSpPr>
            <p:nvPr/>
          </p:nvSpPr>
          <p:spPr bwMode="auto">
            <a:xfrm>
              <a:off x="2271346" y="2280138"/>
              <a:ext cx="54220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44" name="Line 92"/>
            <p:cNvSpPr>
              <a:spLocks noChangeShapeType="1"/>
            </p:cNvSpPr>
            <p:nvPr/>
          </p:nvSpPr>
          <p:spPr bwMode="auto">
            <a:xfrm flipV="1">
              <a:off x="2297723" y="2243506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45" name="Line 93"/>
            <p:cNvSpPr>
              <a:spLocks noChangeShapeType="1"/>
            </p:cNvSpPr>
            <p:nvPr/>
          </p:nvSpPr>
          <p:spPr bwMode="auto">
            <a:xfrm>
              <a:off x="2277208" y="2280138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46" name="Line 94"/>
            <p:cNvSpPr>
              <a:spLocks noChangeShapeType="1"/>
            </p:cNvSpPr>
            <p:nvPr/>
          </p:nvSpPr>
          <p:spPr bwMode="auto">
            <a:xfrm flipV="1">
              <a:off x="2303585" y="2243506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47" name="Line 95"/>
            <p:cNvSpPr>
              <a:spLocks noChangeShapeType="1"/>
            </p:cNvSpPr>
            <p:nvPr/>
          </p:nvSpPr>
          <p:spPr bwMode="auto">
            <a:xfrm>
              <a:off x="2277208" y="2280138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48" name="Line 96"/>
            <p:cNvSpPr>
              <a:spLocks noChangeShapeType="1"/>
            </p:cNvSpPr>
            <p:nvPr/>
          </p:nvSpPr>
          <p:spPr bwMode="auto">
            <a:xfrm flipV="1">
              <a:off x="2303585" y="2243506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49" name="Line 97"/>
            <p:cNvSpPr>
              <a:spLocks noChangeShapeType="1"/>
            </p:cNvSpPr>
            <p:nvPr/>
          </p:nvSpPr>
          <p:spPr bwMode="auto">
            <a:xfrm>
              <a:off x="2277208" y="2280138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50" name="Line 98"/>
            <p:cNvSpPr>
              <a:spLocks noChangeShapeType="1"/>
            </p:cNvSpPr>
            <p:nvPr/>
          </p:nvSpPr>
          <p:spPr bwMode="auto">
            <a:xfrm flipV="1">
              <a:off x="2303585" y="2243506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51" name="Line 99"/>
            <p:cNvSpPr>
              <a:spLocks noChangeShapeType="1"/>
            </p:cNvSpPr>
            <p:nvPr/>
          </p:nvSpPr>
          <p:spPr bwMode="auto">
            <a:xfrm>
              <a:off x="2283069" y="2280138"/>
              <a:ext cx="58615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52" name="Line 100"/>
            <p:cNvSpPr>
              <a:spLocks noChangeShapeType="1"/>
            </p:cNvSpPr>
            <p:nvPr/>
          </p:nvSpPr>
          <p:spPr bwMode="auto">
            <a:xfrm flipV="1">
              <a:off x="2309446" y="2243506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53" name="Line 101"/>
            <p:cNvSpPr>
              <a:spLocks noChangeShapeType="1"/>
            </p:cNvSpPr>
            <p:nvPr/>
          </p:nvSpPr>
          <p:spPr bwMode="auto">
            <a:xfrm>
              <a:off x="2287467" y="2280138"/>
              <a:ext cx="54219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54" name="Line 102"/>
            <p:cNvSpPr>
              <a:spLocks noChangeShapeType="1"/>
            </p:cNvSpPr>
            <p:nvPr/>
          </p:nvSpPr>
          <p:spPr bwMode="auto">
            <a:xfrm flipV="1">
              <a:off x="2313844" y="2243506"/>
              <a:ext cx="1465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55" name="Line 103"/>
            <p:cNvSpPr>
              <a:spLocks noChangeShapeType="1"/>
            </p:cNvSpPr>
            <p:nvPr/>
          </p:nvSpPr>
          <p:spPr bwMode="auto">
            <a:xfrm>
              <a:off x="2287466" y="2280138"/>
              <a:ext cx="58615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56" name="Line 104"/>
            <p:cNvSpPr>
              <a:spLocks noChangeShapeType="1"/>
            </p:cNvSpPr>
            <p:nvPr/>
          </p:nvSpPr>
          <p:spPr bwMode="auto">
            <a:xfrm flipV="1">
              <a:off x="2313844" y="2243506"/>
              <a:ext cx="1465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57" name="Line 105"/>
            <p:cNvSpPr>
              <a:spLocks noChangeShapeType="1"/>
            </p:cNvSpPr>
            <p:nvPr/>
          </p:nvSpPr>
          <p:spPr bwMode="auto">
            <a:xfrm>
              <a:off x="2303584" y="2280138"/>
              <a:ext cx="54220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58" name="Line 106"/>
            <p:cNvSpPr>
              <a:spLocks noChangeShapeType="1"/>
            </p:cNvSpPr>
            <p:nvPr/>
          </p:nvSpPr>
          <p:spPr bwMode="auto">
            <a:xfrm flipV="1">
              <a:off x="2329961" y="2243506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59" name="Line 107"/>
            <p:cNvSpPr>
              <a:spLocks noChangeShapeType="1"/>
            </p:cNvSpPr>
            <p:nvPr/>
          </p:nvSpPr>
          <p:spPr bwMode="auto">
            <a:xfrm>
              <a:off x="2303584" y="2280138"/>
              <a:ext cx="54220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60" name="Line 108"/>
            <p:cNvSpPr>
              <a:spLocks noChangeShapeType="1"/>
            </p:cNvSpPr>
            <p:nvPr/>
          </p:nvSpPr>
          <p:spPr bwMode="auto">
            <a:xfrm flipV="1">
              <a:off x="2329961" y="2243506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61" name="Line 109"/>
            <p:cNvSpPr>
              <a:spLocks noChangeShapeType="1"/>
            </p:cNvSpPr>
            <p:nvPr/>
          </p:nvSpPr>
          <p:spPr bwMode="auto">
            <a:xfrm>
              <a:off x="2309446" y="2280138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62" name="Line 110"/>
            <p:cNvSpPr>
              <a:spLocks noChangeShapeType="1"/>
            </p:cNvSpPr>
            <p:nvPr/>
          </p:nvSpPr>
          <p:spPr bwMode="auto">
            <a:xfrm flipV="1">
              <a:off x="2335823" y="2243506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63" name="Line 111"/>
            <p:cNvSpPr>
              <a:spLocks noChangeShapeType="1"/>
            </p:cNvSpPr>
            <p:nvPr/>
          </p:nvSpPr>
          <p:spPr bwMode="auto">
            <a:xfrm>
              <a:off x="2309446" y="2280138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64" name="Line 112"/>
            <p:cNvSpPr>
              <a:spLocks noChangeShapeType="1"/>
            </p:cNvSpPr>
            <p:nvPr/>
          </p:nvSpPr>
          <p:spPr bwMode="auto">
            <a:xfrm flipV="1">
              <a:off x="2335823" y="2243506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65" name="Line 113"/>
            <p:cNvSpPr>
              <a:spLocks noChangeShapeType="1"/>
            </p:cNvSpPr>
            <p:nvPr/>
          </p:nvSpPr>
          <p:spPr bwMode="auto">
            <a:xfrm>
              <a:off x="2309446" y="2280138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66" name="Line 114"/>
            <p:cNvSpPr>
              <a:spLocks noChangeShapeType="1"/>
            </p:cNvSpPr>
            <p:nvPr/>
          </p:nvSpPr>
          <p:spPr bwMode="auto">
            <a:xfrm flipV="1">
              <a:off x="2335823" y="2243506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67" name="Line 115"/>
            <p:cNvSpPr>
              <a:spLocks noChangeShapeType="1"/>
            </p:cNvSpPr>
            <p:nvPr/>
          </p:nvSpPr>
          <p:spPr bwMode="auto">
            <a:xfrm>
              <a:off x="2313844" y="2280138"/>
              <a:ext cx="54219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68" name="Line 116"/>
            <p:cNvSpPr>
              <a:spLocks noChangeShapeType="1"/>
            </p:cNvSpPr>
            <p:nvPr/>
          </p:nvSpPr>
          <p:spPr bwMode="auto">
            <a:xfrm flipV="1">
              <a:off x="2341685" y="2243506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69" name="Line 117"/>
            <p:cNvSpPr>
              <a:spLocks noChangeShapeType="1"/>
            </p:cNvSpPr>
            <p:nvPr/>
          </p:nvSpPr>
          <p:spPr bwMode="auto">
            <a:xfrm>
              <a:off x="2319704" y="2280138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70" name="Line 118"/>
            <p:cNvSpPr>
              <a:spLocks noChangeShapeType="1"/>
            </p:cNvSpPr>
            <p:nvPr/>
          </p:nvSpPr>
          <p:spPr bwMode="auto">
            <a:xfrm flipV="1">
              <a:off x="2346083" y="2243506"/>
              <a:ext cx="1465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71" name="Line 119"/>
            <p:cNvSpPr>
              <a:spLocks noChangeShapeType="1"/>
            </p:cNvSpPr>
            <p:nvPr/>
          </p:nvSpPr>
          <p:spPr bwMode="auto">
            <a:xfrm>
              <a:off x="2329961" y="2280138"/>
              <a:ext cx="54220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72" name="Line 120"/>
            <p:cNvSpPr>
              <a:spLocks noChangeShapeType="1"/>
            </p:cNvSpPr>
            <p:nvPr/>
          </p:nvSpPr>
          <p:spPr bwMode="auto">
            <a:xfrm flipV="1">
              <a:off x="2357804" y="2243506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73" name="Line 121"/>
            <p:cNvSpPr>
              <a:spLocks noChangeShapeType="1"/>
            </p:cNvSpPr>
            <p:nvPr/>
          </p:nvSpPr>
          <p:spPr bwMode="auto">
            <a:xfrm>
              <a:off x="2329961" y="2280138"/>
              <a:ext cx="54220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74" name="Line 122"/>
            <p:cNvSpPr>
              <a:spLocks noChangeShapeType="1"/>
            </p:cNvSpPr>
            <p:nvPr/>
          </p:nvSpPr>
          <p:spPr bwMode="auto">
            <a:xfrm flipV="1">
              <a:off x="2357804" y="2243506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75" name="Line 123"/>
            <p:cNvSpPr>
              <a:spLocks noChangeShapeType="1"/>
            </p:cNvSpPr>
            <p:nvPr/>
          </p:nvSpPr>
          <p:spPr bwMode="auto">
            <a:xfrm>
              <a:off x="2335823" y="2287467"/>
              <a:ext cx="52754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76" name="Line 124"/>
            <p:cNvSpPr>
              <a:spLocks noChangeShapeType="1"/>
            </p:cNvSpPr>
            <p:nvPr/>
          </p:nvSpPr>
          <p:spPr bwMode="auto">
            <a:xfrm flipV="1">
              <a:off x="2362200" y="2250832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77" name="Line 125"/>
            <p:cNvSpPr>
              <a:spLocks noChangeShapeType="1"/>
            </p:cNvSpPr>
            <p:nvPr/>
          </p:nvSpPr>
          <p:spPr bwMode="auto">
            <a:xfrm>
              <a:off x="2362200" y="2287467"/>
              <a:ext cx="54220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78" name="Line 126"/>
            <p:cNvSpPr>
              <a:spLocks noChangeShapeType="1"/>
            </p:cNvSpPr>
            <p:nvPr/>
          </p:nvSpPr>
          <p:spPr bwMode="auto">
            <a:xfrm flipV="1">
              <a:off x="2388577" y="2250832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79" name="Line 127"/>
            <p:cNvSpPr>
              <a:spLocks noChangeShapeType="1"/>
            </p:cNvSpPr>
            <p:nvPr/>
          </p:nvSpPr>
          <p:spPr bwMode="auto">
            <a:xfrm>
              <a:off x="2368061" y="2287467"/>
              <a:ext cx="52754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80" name="Line 128"/>
            <p:cNvSpPr>
              <a:spLocks noChangeShapeType="1"/>
            </p:cNvSpPr>
            <p:nvPr/>
          </p:nvSpPr>
          <p:spPr bwMode="auto">
            <a:xfrm flipV="1">
              <a:off x="2394438" y="2250832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81" name="Line 129"/>
            <p:cNvSpPr>
              <a:spLocks noChangeShapeType="1"/>
            </p:cNvSpPr>
            <p:nvPr/>
          </p:nvSpPr>
          <p:spPr bwMode="auto">
            <a:xfrm>
              <a:off x="2372459" y="2294792"/>
              <a:ext cx="54219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82" name="Line 130"/>
            <p:cNvSpPr>
              <a:spLocks noChangeShapeType="1"/>
            </p:cNvSpPr>
            <p:nvPr/>
          </p:nvSpPr>
          <p:spPr bwMode="auto">
            <a:xfrm flipV="1">
              <a:off x="2400300" y="2258160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83" name="Line 131"/>
            <p:cNvSpPr>
              <a:spLocks noChangeShapeType="1"/>
            </p:cNvSpPr>
            <p:nvPr/>
          </p:nvSpPr>
          <p:spPr bwMode="auto">
            <a:xfrm>
              <a:off x="2388577" y="2316775"/>
              <a:ext cx="54220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84" name="Line 132"/>
            <p:cNvSpPr>
              <a:spLocks noChangeShapeType="1"/>
            </p:cNvSpPr>
            <p:nvPr/>
          </p:nvSpPr>
          <p:spPr bwMode="auto">
            <a:xfrm flipV="1">
              <a:off x="2416420" y="2280140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85" name="Line 133"/>
            <p:cNvSpPr>
              <a:spLocks noChangeShapeType="1"/>
            </p:cNvSpPr>
            <p:nvPr/>
          </p:nvSpPr>
          <p:spPr bwMode="auto">
            <a:xfrm>
              <a:off x="2400300" y="2316775"/>
              <a:ext cx="58615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86" name="Line 134"/>
            <p:cNvSpPr>
              <a:spLocks noChangeShapeType="1"/>
            </p:cNvSpPr>
            <p:nvPr/>
          </p:nvSpPr>
          <p:spPr bwMode="auto">
            <a:xfrm flipV="1">
              <a:off x="2426677" y="2280140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87" name="Line 135"/>
            <p:cNvSpPr>
              <a:spLocks noChangeShapeType="1"/>
            </p:cNvSpPr>
            <p:nvPr/>
          </p:nvSpPr>
          <p:spPr bwMode="auto">
            <a:xfrm>
              <a:off x="2404698" y="2316775"/>
              <a:ext cx="54219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88" name="Line 136"/>
            <p:cNvSpPr>
              <a:spLocks noChangeShapeType="1"/>
            </p:cNvSpPr>
            <p:nvPr/>
          </p:nvSpPr>
          <p:spPr bwMode="auto">
            <a:xfrm flipV="1">
              <a:off x="2431075" y="2280140"/>
              <a:ext cx="1465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89" name="Line 137"/>
            <p:cNvSpPr>
              <a:spLocks noChangeShapeType="1"/>
            </p:cNvSpPr>
            <p:nvPr/>
          </p:nvSpPr>
          <p:spPr bwMode="auto">
            <a:xfrm>
              <a:off x="2404698" y="2316775"/>
              <a:ext cx="54219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90" name="Line 138"/>
            <p:cNvSpPr>
              <a:spLocks noChangeShapeType="1"/>
            </p:cNvSpPr>
            <p:nvPr/>
          </p:nvSpPr>
          <p:spPr bwMode="auto">
            <a:xfrm flipV="1">
              <a:off x="2431075" y="2280140"/>
              <a:ext cx="1465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91" name="Line 139"/>
            <p:cNvSpPr>
              <a:spLocks noChangeShapeType="1"/>
            </p:cNvSpPr>
            <p:nvPr/>
          </p:nvSpPr>
          <p:spPr bwMode="auto">
            <a:xfrm>
              <a:off x="2410558" y="2316775"/>
              <a:ext cx="52754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92" name="Line 140"/>
            <p:cNvSpPr>
              <a:spLocks noChangeShapeType="1"/>
            </p:cNvSpPr>
            <p:nvPr/>
          </p:nvSpPr>
          <p:spPr bwMode="auto">
            <a:xfrm flipV="1">
              <a:off x="2436936" y="2280140"/>
              <a:ext cx="1465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93" name="Line 141"/>
            <p:cNvSpPr>
              <a:spLocks noChangeShapeType="1"/>
            </p:cNvSpPr>
            <p:nvPr/>
          </p:nvSpPr>
          <p:spPr bwMode="auto">
            <a:xfrm>
              <a:off x="2410558" y="2316775"/>
              <a:ext cx="52754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94" name="Line 142"/>
            <p:cNvSpPr>
              <a:spLocks noChangeShapeType="1"/>
            </p:cNvSpPr>
            <p:nvPr/>
          </p:nvSpPr>
          <p:spPr bwMode="auto">
            <a:xfrm flipV="1">
              <a:off x="2436936" y="2280140"/>
              <a:ext cx="1465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95" name="Line 143"/>
            <p:cNvSpPr>
              <a:spLocks noChangeShapeType="1"/>
            </p:cNvSpPr>
            <p:nvPr/>
          </p:nvSpPr>
          <p:spPr bwMode="auto">
            <a:xfrm>
              <a:off x="2410558" y="2316775"/>
              <a:ext cx="58615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96" name="Line 144"/>
            <p:cNvSpPr>
              <a:spLocks noChangeShapeType="1"/>
            </p:cNvSpPr>
            <p:nvPr/>
          </p:nvSpPr>
          <p:spPr bwMode="auto">
            <a:xfrm flipV="1">
              <a:off x="2436936" y="2280140"/>
              <a:ext cx="1465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97" name="Line 145"/>
            <p:cNvSpPr>
              <a:spLocks noChangeShapeType="1"/>
            </p:cNvSpPr>
            <p:nvPr/>
          </p:nvSpPr>
          <p:spPr bwMode="auto">
            <a:xfrm>
              <a:off x="2416420" y="2316775"/>
              <a:ext cx="52754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98" name="Line 146"/>
            <p:cNvSpPr>
              <a:spLocks noChangeShapeType="1"/>
            </p:cNvSpPr>
            <p:nvPr/>
          </p:nvSpPr>
          <p:spPr bwMode="auto">
            <a:xfrm flipV="1">
              <a:off x="2442797" y="2280140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199" name="Line 147"/>
            <p:cNvSpPr>
              <a:spLocks noChangeShapeType="1"/>
            </p:cNvSpPr>
            <p:nvPr/>
          </p:nvSpPr>
          <p:spPr bwMode="auto">
            <a:xfrm>
              <a:off x="2416420" y="2316775"/>
              <a:ext cx="52754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00" name="Line 148"/>
            <p:cNvSpPr>
              <a:spLocks noChangeShapeType="1"/>
            </p:cNvSpPr>
            <p:nvPr/>
          </p:nvSpPr>
          <p:spPr bwMode="auto">
            <a:xfrm flipV="1">
              <a:off x="2442797" y="2280140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01" name="Line 149"/>
            <p:cNvSpPr>
              <a:spLocks noChangeShapeType="1"/>
            </p:cNvSpPr>
            <p:nvPr/>
          </p:nvSpPr>
          <p:spPr bwMode="auto">
            <a:xfrm>
              <a:off x="2420815" y="2316775"/>
              <a:ext cx="54220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02" name="Line 150"/>
            <p:cNvSpPr>
              <a:spLocks noChangeShapeType="1"/>
            </p:cNvSpPr>
            <p:nvPr/>
          </p:nvSpPr>
          <p:spPr bwMode="auto">
            <a:xfrm flipV="1">
              <a:off x="2447192" y="2280140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03" name="Line 151"/>
            <p:cNvSpPr>
              <a:spLocks noChangeShapeType="1"/>
            </p:cNvSpPr>
            <p:nvPr/>
          </p:nvSpPr>
          <p:spPr bwMode="auto">
            <a:xfrm>
              <a:off x="2420815" y="2316775"/>
              <a:ext cx="54220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04" name="Line 152"/>
            <p:cNvSpPr>
              <a:spLocks noChangeShapeType="1"/>
            </p:cNvSpPr>
            <p:nvPr/>
          </p:nvSpPr>
          <p:spPr bwMode="auto">
            <a:xfrm flipV="1">
              <a:off x="2447192" y="2280140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05" name="Line 153"/>
            <p:cNvSpPr>
              <a:spLocks noChangeShapeType="1"/>
            </p:cNvSpPr>
            <p:nvPr/>
          </p:nvSpPr>
          <p:spPr bwMode="auto">
            <a:xfrm>
              <a:off x="2420815" y="2316775"/>
              <a:ext cx="54220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06" name="Line 154"/>
            <p:cNvSpPr>
              <a:spLocks noChangeShapeType="1"/>
            </p:cNvSpPr>
            <p:nvPr/>
          </p:nvSpPr>
          <p:spPr bwMode="auto">
            <a:xfrm flipV="1">
              <a:off x="2447192" y="2280140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07" name="Line 155"/>
            <p:cNvSpPr>
              <a:spLocks noChangeShapeType="1"/>
            </p:cNvSpPr>
            <p:nvPr/>
          </p:nvSpPr>
          <p:spPr bwMode="auto">
            <a:xfrm>
              <a:off x="2426677" y="2324100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08" name="Line 156"/>
            <p:cNvSpPr>
              <a:spLocks noChangeShapeType="1"/>
            </p:cNvSpPr>
            <p:nvPr/>
          </p:nvSpPr>
          <p:spPr bwMode="auto">
            <a:xfrm flipV="1">
              <a:off x="2453054" y="2287467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09" name="Line 157"/>
            <p:cNvSpPr>
              <a:spLocks noChangeShapeType="1"/>
            </p:cNvSpPr>
            <p:nvPr/>
          </p:nvSpPr>
          <p:spPr bwMode="auto">
            <a:xfrm>
              <a:off x="2426677" y="2324100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10" name="Line 158"/>
            <p:cNvSpPr>
              <a:spLocks noChangeShapeType="1"/>
            </p:cNvSpPr>
            <p:nvPr/>
          </p:nvSpPr>
          <p:spPr bwMode="auto">
            <a:xfrm flipV="1">
              <a:off x="2453054" y="2287467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11" name="Line 159"/>
            <p:cNvSpPr>
              <a:spLocks noChangeShapeType="1"/>
            </p:cNvSpPr>
            <p:nvPr/>
          </p:nvSpPr>
          <p:spPr bwMode="auto">
            <a:xfrm>
              <a:off x="2426677" y="2324100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12" name="Line 160"/>
            <p:cNvSpPr>
              <a:spLocks noChangeShapeType="1"/>
            </p:cNvSpPr>
            <p:nvPr/>
          </p:nvSpPr>
          <p:spPr bwMode="auto">
            <a:xfrm flipV="1">
              <a:off x="2453054" y="2287467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13" name="Line 161"/>
            <p:cNvSpPr>
              <a:spLocks noChangeShapeType="1"/>
            </p:cNvSpPr>
            <p:nvPr/>
          </p:nvSpPr>
          <p:spPr bwMode="auto">
            <a:xfrm>
              <a:off x="2436935" y="2324100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14" name="Line 162"/>
            <p:cNvSpPr>
              <a:spLocks noChangeShapeType="1"/>
            </p:cNvSpPr>
            <p:nvPr/>
          </p:nvSpPr>
          <p:spPr bwMode="auto">
            <a:xfrm flipV="1">
              <a:off x="2463313" y="2287467"/>
              <a:ext cx="1465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15" name="Line 163"/>
            <p:cNvSpPr>
              <a:spLocks noChangeShapeType="1"/>
            </p:cNvSpPr>
            <p:nvPr/>
          </p:nvSpPr>
          <p:spPr bwMode="auto">
            <a:xfrm>
              <a:off x="2436935" y="2324100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16" name="Line 164"/>
            <p:cNvSpPr>
              <a:spLocks noChangeShapeType="1"/>
            </p:cNvSpPr>
            <p:nvPr/>
          </p:nvSpPr>
          <p:spPr bwMode="auto">
            <a:xfrm flipV="1">
              <a:off x="2463313" y="2287467"/>
              <a:ext cx="1465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17" name="Line 165"/>
            <p:cNvSpPr>
              <a:spLocks noChangeShapeType="1"/>
            </p:cNvSpPr>
            <p:nvPr/>
          </p:nvSpPr>
          <p:spPr bwMode="auto">
            <a:xfrm>
              <a:off x="2436935" y="2324100"/>
              <a:ext cx="58615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18" name="Line 166"/>
            <p:cNvSpPr>
              <a:spLocks noChangeShapeType="1"/>
            </p:cNvSpPr>
            <p:nvPr/>
          </p:nvSpPr>
          <p:spPr bwMode="auto">
            <a:xfrm flipV="1">
              <a:off x="2469175" y="2287467"/>
              <a:ext cx="1465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19" name="Line 167"/>
            <p:cNvSpPr>
              <a:spLocks noChangeShapeType="1"/>
            </p:cNvSpPr>
            <p:nvPr/>
          </p:nvSpPr>
          <p:spPr bwMode="auto">
            <a:xfrm>
              <a:off x="2442797" y="2324100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20" name="Line 168"/>
            <p:cNvSpPr>
              <a:spLocks noChangeShapeType="1"/>
            </p:cNvSpPr>
            <p:nvPr/>
          </p:nvSpPr>
          <p:spPr bwMode="auto">
            <a:xfrm flipV="1">
              <a:off x="2469175" y="2287467"/>
              <a:ext cx="1465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21" name="Line 169"/>
            <p:cNvSpPr>
              <a:spLocks noChangeShapeType="1"/>
            </p:cNvSpPr>
            <p:nvPr/>
          </p:nvSpPr>
          <p:spPr bwMode="auto">
            <a:xfrm>
              <a:off x="2447192" y="2324100"/>
              <a:ext cx="54220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22" name="Line 170"/>
            <p:cNvSpPr>
              <a:spLocks noChangeShapeType="1"/>
            </p:cNvSpPr>
            <p:nvPr/>
          </p:nvSpPr>
          <p:spPr bwMode="auto">
            <a:xfrm flipV="1">
              <a:off x="2475035" y="2287467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23" name="Line 171"/>
            <p:cNvSpPr>
              <a:spLocks noChangeShapeType="1"/>
            </p:cNvSpPr>
            <p:nvPr/>
          </p:nvSpPr>
          <p:spPr bwMode="auto">
            <a:xfrm>
              <a:off x="2453054" y="2324100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24" name="Line 172"/>
            <p:cNvSpPr>
              <a:spLocks noChangeShapeType="1"/>
            </p:cNvSpPr>
            <p:nvPr/>
          </p:nvSpPr>
          <p:spPr bwMode="auto">
            <a:xfrm flipV="1">
              <a:off x="2479431" y="2287467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25" name="Line 173"/>
            <p:cNvSpPr>
              <a:spLocks noChangeShapeType="1"/>
            </p:cNvSpPr>
            <p:nvPr/>
          </p:nvSpPr>
          <p:spPr bwMode="auto">
            <a:xfrm>
              <a:off x="2453054" y="2324100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26" name="Line 174"/>
            <p:cNvSpPr>
              <a:spLocks noChangeShapeType="1"/>
            </p:cNvSpPr>
            <p:nvPr/>
          </p:nvSpPr>
          <p:spPr bwMode="auto">
            <a:xfrm flipV="1">
              <a:off x="2479431" y="2287467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27" name="Line 175"/>
            <p:cNvSpPr>
              <a:spLocks noChangeShapeType="1"/>
            </p:cNvSpPr>
            <p:nvPr/>
          </p:nvSpPr>
          <p:spPr bwMode="auto">
            <a:xfrm>
              <a:off x="2475035" y="2360735"/>
              <a:ext cx="52754" cy="0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28" name="Line 176"/>
            <p:cNvSpPr>
              <a:spLocks noChangeShapeType="1"/>
            </p:cNvSpPr>
            <p:nvPr/>
          </p:nvSpPr>
          <p:spPr bwMode="auto">
            <a:xfrm flipV="1">
              <a:off x="2501412" y="2324100"/>
              <a:ext cx="0" cy="71804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29" name="Line 177"/>
            <p:cNvSpPr>
              <a:spLocks noChangeShapeType="1"/>
            </p:cNvSpPr>
            <p:nvPr/>
          </p:nvSpPr>
          <p:spPr bwMode="auto">
            <a:xfrm>
              <a:off x="2475035" y="2360735"/>
              <a:ext cx="52754" cy="0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30" name="Line 178"/>
            <p:cNvSpPr>
              <a:spLocks noChangeShapeType="1"/>
            </p:cNvSpPr>
            <p:nvPr/>
          </p:nvSpPr>
          <p:spPr bwMode="auto">
            <a:xfrm flipV="1">
              <a:off x="2501412" y="2324100"/>
              <a:ext cx="0" cy="71804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31" name="Line 179"/>
            <p:cNvSpPr>
              <a:spLocks noChangeShapeType="1"/>
            </p:cNvSpPr>
            <p:nvPr/>
          </p:nvSpPr>
          <p:spPr bwMode="auto">
            <a:xfrm>
              <a:off x="2479431" y="2360735"/>
              <a:ext cx="54220" cy="0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32" name="Line 180"/>
            <p:cNvSpPr>
              <a:spLocks noChangeShapeType="1"/>
            </p:cNvSpPr>
            <p:nvPr/>
          </p:nvSpPr>
          <p:spPr bwMode="auto">
            <a:xfrm flipV="1">
              <a:off x="2505808" y="2324100"/>
              <a:ext cx="1466" cy="71804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33" name="Line 181"/>
            <p:cNvSpPr>
              <a:spLocks noChangeShapeType="1"/>
            </p:cNvSpPr>
            <p:nvPr/>
          </p:nvSpPr>
          <p:spPr bwMode="auto">
            <a:xfrm>
              <a:off x="2479431" y="2360735"/>
              <a:ext cx="54220" cy="0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34" name="Line 182"/>
            <p:cNvSpPr>
              <a:spLocks noChangeShapeType="1"/>
            </p:cNvSpPr>
            <p:nvPr/>
          </p:nvSpPr>
          <p:spPr bwMode="auto">
            <a:xfrm flipV="1">
              <a:off x="2505808" y="2324100"/>
              <a:ext cx="1466" cy="71804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35" name="Line 183"/>
            <p:cNvSpPr>
              <a:spLocks noChangeShapeType="1"/>
            </p:cNvSpPr>
            <p:nvPr/>
          </p:nvSpPr>
          <p:spPr bwMode="auto">
            <a:xfrm>
              <a:off x="2479431" y="2360735"/>
              <a:ext cx="54220" cy="0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36" name="Line 184"/>
            <p:cNvSpPr>
              <a:spLocks noChangeShapeType="1"/>
            </p:cNvSpPr>
            <p:nvPr/>
          </p:nvSpPr>
          <p:spPr bwMode="auto">
            <a:xfrm flipV="1">
              <a:off x="2505808" y="2324100"/>
              <a:ext cx="1466" cy="71804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37" name="Line 185"/>
            <p:cNvSpPr>
              <a:spLocks noChangeShapeType="1"/>
            </p:cNvSpPr>
            <p:nvPr/>
          </p:nvSpPr>
          <p:spPr bwMode="auto">
            <a:xfrm>
              <a:off x="2479431" y="2360735"/>
              <a:ext cx="54220" cy="0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38" name="Line 186"/>
            <p:cNvSpPr>
              <a:spLocks noChangeShapeType="1"/>
            </p:cNvSpPr>
            <p:nvPr/>
          </p:nvSpPr>
          <p:spPr bwMode="auto">
            <a:xfrm flipV="1">
              <a:off x="2505808" y="2324100"/>
              <a:ext cx="1466" cy="71804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39" name="Line 187"/>
            <p:cNvSpPr>
              <a:spLocks noChangeShapeType="1"/>
            </p:cNvSpPr>
            <p:nvPr/>
          </p:nvSpPr>
          <p:spPr bwMode="auto">
            <a:xfrm>
              <a:off x="2479431" y="2360735"/>
              <a:ext cx="54220" cy="0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40" name="Line 188"/>
            <p:cNvSpPr>
              <a:spLocks noChangeShapeType="1"/>
            </p:cNvSpPr>
            <p:nvPr/>
          </p:nvSpPr>
          <p:spPr bwMode="auto">
            <a:xfrm flipV="1">
              <a:off x="2505808" y="2324100"/>
              <a:ext cx="1466" cy="71804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41" name="Line 189"/>
            <p:cNvSpPr>
              <a:spLocks noChangeShapeType="1"/>
            </p:cNvSpPr>
            <p:nvPr/>
          </p:nvSpPr>
          <p:spPr bwMode="auto">
            <a:xfrm>
              <a:off x="2485292" y="2360735"/>
              <a:ext cx="52754" cy="0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42" name="Line 190"/>
            <p:cNvSpPr>
              <a:spLocks noChangeShapeType="1"/>
            </p:cNvSpPr>
            <p:nvPr/>
          </p:nvSpPr>
          <p:spPr bwMode="auto">
            <a:xfrm flipV="1">
              <a:off x="2511669" y="2324100"/>
              <a:ext cx="1466" cy="71804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43" name="Line 191"/>
            <p:cNvSpPr>
              <a:spLocks noChangeShapeType="1"/>
            </p:cNvSpPr>
            <p:nvPr/>
          </p:nvSpPr>
          <p:spPr bwMode="auto">
            <a:xfrm>
              <a:off x="2485292" y="2360735"/>
              <a:ext cx="52754" cy="0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44" name="Line 192"/>
            <p:cNvSpPr>
              <a:spLocks noChangeShapeType="1"/>
            </p:cNvSpPr>
            <p:nvPr/>
          </p:nvSpPr>
          <p:spPr bwMode="auto">
            <a:xfrm flipV="1">
              <a:off x="2511669" y="2324100"/>
              <a:ext cx="1466" cy="71804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45" name="Line 193"/>
            <p:cNvSpPr>
              <a:spLocks noChangeShapeType="1"/>
            </p:cNvSpPr>
            <p:nvPr/>
          </p:nvSpPr>
          <p:spPr bwMode="auto">
            <a:xfrm>
              <a:off x="2495550" y="2360735"/>
              <a:ext cx="52754" cy="0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46" name="Line 194"/>
            <p:cNvSpPr>
              <a:spLocks noChangeShapeType="1"/>
            </p:cNvSpPr>
            <p:nvPr/>
          </p:nvSpPr>
          <p:spPr bwMode="auto">
            <a:xfrm flipV="1">
              <a:off x="2521929" y="2324100"/>
              <a:ext cx="1465" cy="71804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47" name="Line 195"/>
            <p:cNvSpPr>
              <a:spLocks noChangeShapeType="1"/>
            </p:cNvSpPr>
            <p:nvPr/>
          </p:nvSpPr>
          <p:spPr bwMode="auto">
            <a:xfrm>
              <a:off x="2495551" y="2360735"/>
              <a:ext cx="58615" cy="0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48" name="Line 196"/>
            <p:cNvSpPr>
              <a:spLocks noChangeShapeType="1"/>
            </p:cNvSpPr>
            <p:nvPr/>
          </p:nvSpPr>
          <p:spPr bwMode="auto">
            <a:xfrm flipV="1">
              <a:off x="2521929" y="2324100"/>
              <a:ext cx="1465" cy="71804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49" name="Line 197"/>
            <p:cNvSpPr>
              <a:spLocks noChangeShapeType="1"/>
            </p:cNvSpPr>
            <p:nvPr/>
          </p:nvSpPr>
          <p:spPr bwMode="auto">
            <a:xfrm>
              <a:off x="2501412" y="2360735"/>
              <a:ext cx="52754" cy="0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50" name="Line 198"/>
            <p:cNvSpPr>
              <a:spLocks noChangeShapeType="1"/>
            </p:cNvSpPr>
            <p:nvPr/>
          </p:nvSpPr>
          <p:spPr bwMode="auto">
            <a:xfrm flipV="1">
              <a:off x="2527790" y="2324100"/>
              <a:ext cx="1465" cy="71804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51" name="Line 199"/>
            <p:cNvSpPr>
              <a:spLocks noChangeShapeType="1"/>
            </p:cNvSpPr>
            <p:nvPr/>
          </p:nvSpPr>
          <p:spPr bwMode="auto">
            <a:xfrm>
              <a:off x="2501412" y="2360735"/>
              <a:ext cx="52754" cy="0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52" name="Line 200"/>
            <p:cNvSpPr>
              <a:spLocks noChangeShapeType="1"/>
            </p:cNvSpPr>
            <p:nvPr/>
          </p:nvSpPr>
          <p:spPr bwMode="auto">
            <a:xfrm flipV="1">
              <a:off x="2527790" y="2324100"/>
              <a:ext cx="1465" cy="71804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53" name="Line 201"/>
            <p:cNvSpPr>
              <a:spLocks noChangeShapeType="1"/>
            </p:cNvSpPr>
            <p:nvPr/>
          </p:nvSpPr>
          <p:spPr bwMode="auto">
            <a:xfrm>
              <a:off x="2505808" y="2360735"/>
              <a:ext cx="54220" cy="0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54" name="Line 202"/>
            <p:cNvSpPr>
              <a:spLocks noChangeShapeType="1"/>
            </p:cNvSpPr>
            <p:nvPr/>
          </p:nvSpPr>
          <p:spPr bwMode="auto">
            <a:xfrm flipV="1">
              <a:off x="2533650" y="2324100"/>
              <a:ext cx="0" cy="71804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55" name="Line 203"/>
            <p:cNvSpPr>
              <a:spLocks noChangeShapeType="1"/>
            </p:cNvSpPr>
            <p:nvPr/>
          </p:nvSpPr>
          <p:spPr bwMode="auto">
            <a:xfrm>
              <a:off x="2505808" y="2360735"/>
              <a:ext cx="58615" cy="0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56" name="Line 204"/>
            <p:cNvSpPr>
              <a:spLocks noChangeShapeType="1"/>
            </p:cNvSpPr>
            <p:nvPr/>
          </p:nvSpPr>
          <p:spPr bwMode="auto">
            <a:xfrm flipV="1">
              <a:off x="2533650" y="2324100"/>
              <a:ext cx="0" cy="71804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grpSp>
          <p:nvGrpSpPr>
            <p:cNvPr id="2434257" name="Group 406"/>
            <p:cNvGrpSpPr>
              <a:grpSpLocks/>
            </p:cNvGrpSpPr>
            <p:nvPr/>
          </p:nvGrpSpPr>
          <p:grpSpPr bwMode="auto">
            <a:xfrm>
              <a:off x="2510206" y="2324102"/>
              <a:ext cx="347296" cy="108438"/>
              <a:chOff x="2126" y="2787"/>
              <a:chExt cx="390" cy="90"/>
            </a:xfrm>
          </p:grpSpPr>
          <p:sp>
            <p:nvSpPr>
              <p:cNvPr id="2434964" name="Line 206"/>
              <p:cNvSpPr>
                <a:spLocks noChangeShapeType="1"/>
              </p:cNvSpPr>
              <p:nvPr/>
            </p:nvSpPr>
            <p:spPr bwMode="auto">
              <a:xfrm>
                <a:off x="2126" y="2817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65" name="Line 207"/>
              <p:cNvSpPr>
                <a:spLocks noChangeShapeType="1"/>
              </p:cNvSpPr>
              <p:nvPr/>
            </p:nvSpPr>
            <p:spPr bwMode="auto">
              <a:xfrm flipV="1">
                <a:off x="2156" y="2787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66" name="Line 208"/>
              <p:cNvSpPr>
                <a:spLocks noChangeShapeType="1"/>
              </p:cNvSpPr>
              <p:nvPr/>
            </p:nvSpPr>
            <p:spPr bwMode="auto">
              <a:xfrm>
                <a:off x="2126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67" name="Line 209"/>
              <p:cNvSpPr>
                <a:spLocks noChangeShapeType="1"/>
              </p:cNvSpPr>
              <p:nvPr/>
            </p:nvSpPr>
            <p:spPr bwMode="auto">
              <a:xfrm flipV="1">
                <a:off x="2156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68" name="Line 210"/>
              <p:cNvSpPr>
                <a:spLocks noChangeShapeType="1"/>
              </p:cNvSpPr>
              <p:nvPr/>
            </p:nvSpPr>
            <p:spPr bwMode="auto">
              <a:xfrm>
                <a:off x="2132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69" name="Line 211"/>
              <p:cNvSpPr>
                <a:spLocks noChangeShapeType="1"/>
              </p:cNvSpPr>
              <p:nvPr/>
            </p:nvSpPr>
            <p:spPr bwMode="auto">
              <a:xfrm flipV="1">
                <a:off x="2162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70" name="Line 212"/>
              <p:cNvSpPr>
                <a:spLocks noChangeShapeType="1"/>
              </p:cNvSpPr>
              <p:nvPr/>
            </p:nvSpPr>
            <p:spPr bwMode="auto">
              <a:xfrm>
                <a:off x="2132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71" name="Line 213"/>
              <p:cNvSpPr>
                <a:spLocks noChangeShapeType="1"/>
              </p:cNvSpPr>
              <p:nvPr/>
            </p:nvSpPr>
            <p:spPr bwMode="auto">
              <a:xfrm flipV="1">
                <a:off x="2162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72" name="Line 214"/>
              <p:cNvSpPr>
                <a:spLocks noChangeShapeType="1"/>
              </p:cNvSpPr>
              <p:nvPr/>
            </p:nvSpPr>
            <p:spPr bwMode="auto">
              <a:xfrm>
                <a:off x="2138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73" name="Line 215"/>
              <p:cNvSpPr>
                <a:spLocks noChangeShapeType="1"/>
              </p:cNvSpPr>
              <p:nvPr/>
            </p:nvSpPr>
            <p:spPr bwMode="auto">
              <a:xfrm flipV="1">
                <a:off x="2168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74" name="Line 216"/>
              <p:cNvSpPr>
                <a:spLocks noChangeShapeType="1"/>
              </p:cNvSpPr>
              <p:nvPr/>
            </p:nvSpPr>
            <p:spPr bwMode="auto">
              <a:xfrm>
                <a:off x="2138" y="2823"/>
                <a:ext cx="66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75" name="Line 217"/>
              <p:cNvSpPr>
                <a:spLocks noChangeShapeType="1"/>
              </p:cNvSpPr>
              <p:nvPr/>
            </p:nvSpPr>
            <p:spPr bwMode="auto">
              <a:xfrm flipV="1">
                <a:off x="2174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76" name="Line 218"/>
              <p:cNvSpPr>
                <a:spLocks noChangeShapeType="1"/>
              </p:cNvSpPr>
              <p:nvPr/>
            </p:nvSpPr>
            <p:spPr bwMode="auto">
              <a:xfrm>
                <a:off x="2150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77" name="Line 219"/>
              <p:cNvSpPr>
                <a:spLocks noChangeShapeType="1"/>
              </p:cNvSpPr>
              <p:nvPr/>
            </p:nvSpPr>
            <p:spPr bwMode="auto">
              <a:xfrm flipV="1">
                <a:off x="2180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78" name="Line 220"/>
              <p:cNvSpPr>
                <a:spLocks noChangeShapeType="1"/>
              </p:cNvSpPr>
              <p:nvPr/>
            </p:nvSpPr>
            <p:spPr bwMode="auto">
              <a:xfrm>
                <a:off x="2156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79" name="Line 221"/>
              <p:cNvSpPr>
                <a:spLocks noChangeShapeType="1"/>
              </p:cNvSpPr>
              <p:nvPr/>
            </p:nvSpPr>
            <p:spPr bwMode="auto">
              <a:xfrm flipV="1">
                <a:off x="2186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80" name="Line 222"/>
              <p:cNvSpPr>
                <a:spLocks noChangeShapeType="1"/>
              </p:cNvSpPr>
              <p:nvPr/>
            </p:nvSpPr>
            <p:spPr bwMode="auto">
              <a:xfrm>
                <a:off x="2156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81" name="Line 223"/>
              <p:cNvSpPr>
                <a:spLocks noChangeShapeType="1"/>
              </p:cNvSpPr>
              <p:nvPr/>
            </p:nvSpPr>
            <p:spPr bwMode="auto">
              <a:xfrm flipV="1">
                <a:off x="2186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82" name="Line 224"/>
              <p:cNvSpPr>
                <a:spLocks noChangeShapeType="1"/>
              </p:cNvSpPr>
              <p:nvPr/>
            </p:nvSpPr>
            <p:spPr bwMode="auto">
              <a:xfrm>
                <a:off x="2162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83" name="Line 225"/>
              <p:cNvSpPr>
                <a:spLocks noChangeShapeType="1"/>
              </p:cNvSpPr>
              <p:nvPr/>
            </p:nvSpPr>
            <p:spPr bwMode="auto">
              <a:xfrm flipV="1">
                <a:off x="2192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84" name="Line 226"/>
              <p:cNvSpPr>
                <a:spLocks noChangeShapeType="1"/>
              </p:cNvSpPr>
              <p:nvPr/>
            </p:nvSpPr>
            <p:spPr bwMode="auto">
              <a:xfrm>
                <a:off x="2162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85" name="Line 227"/>
              <p:cNvSpPr>
                <a:spLocks noChangeShapeType="1"/>
              </p:cNvSpPr>
              <p:nvPr/>
            </p:nvSpPr>
            <p:spPr bwMode="auto">
              <a:xfrm flipV="1">
                <a:off x="2192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86" name="Line 228"/>
              <p:cNvSpPr>
                <a:spLocks noChangeShapeType="1"/>
              </p:cNvSpPr>
              <p:nvPr/>
            </p:nvSpPr>
            <p:spPr bwMode="auto">
              <a:xfrm>
                <a:off x="2162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87" name="Line 229"/>
              <p:cNvSpPr>
                <a:spLocks noChangeShapeType="1"/>
              </p:cNvSpPr>
              <p:nvPr/>
            </p:nvSpPr>
            <p:spPr bwMode="auto">
              <a:xfrm flipV="1">
                <a:off x="2192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88" name="Line 230"/>
              <p:cNvSpPr>
                <a:spLocks noChangeShapeType="1"/>
              </p:cNvSpPr>
              <p:nvPr/>
            </p:nvSpPr>
            <p:spPr bwMode="auto">
              <a:xfrm>
                <a:off x="2168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89" name="Line 231"/>
              <p:cNvSpPr>
                <a:spLocks noChangeShapeType="1"/>
              </p:cNvSpPr>
              <p:nvPr/>
            </p:nvSpPr>
            <p:spPr bwMode="auto">
              <a:xfrm flipV="1">
                <a:off x="2198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90" name="Line 232"/>
              <p:cNvSpPr>
                <a:spLocks noChangeShapeType="1"/>
              </p:cNvSpPr>
              <p:nvPr/>
            </p:nvSpPr>
            <p:spPr bwMode="auto">
              <a:xfrm>
                <a:off x="2168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91" name="Line 233"/>
              <p:cNvSpPr>
                <a:spLocks noChangeShapeType="1"/>
              </p:cNvSpPr>
              <p:nvPr/>
            </p:nvSpPr>
            <p:spPr bwMode="auto">
              <a:xfrm flipV="1">
                <a:off x="2198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92" name="Line 234"/>
              <p:cNvSpPr>
                <a:spLocks noChangeShapeType="1"/>
              </p:cNvSpPr>
              <p:nvPr/>
            </p:nvSpPr>
            <p:spPr bwMode="auto">
              <a:xfrm>
                <a:off x="2168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93" name="Line 235"/>
              <p:cNvSpPr>
                <a:spLocks noChangeShapeType="1"/>
              </p:cNvSpPr>
              <p:nvPr/>
            </p:nvSpPr>
            <p:spPr bwMode="auto">
              <a:xfrm flipV="1">
                <a:off x="2198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94" name="Line 236"/>
              <p:cNvSpPr>
                <a:spLocks noChangeShapeType="1"/>
              </p:cNvSpPr>
              <p:nvPr/>
            </p:nvSpPr>
            <p:spPr bwMode="auto">
              <a:xfrm>
                <a:off x="2168" y="2823"/>
                <a:ext cx="66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95" name="Line 237"/>
              <p:cNvSpPr>
                <a:spLocks noChangeShapeType="1"/>
              </p:cNvSpPr>
              <p:nvPr/>
            </p:nvSpPr>
            <p:spPr bwMode="auto">
              <a:xfrm flipV="1">
                <a:off x="2198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96" name="Line 238"/>
              <p:cNvSpPr>
                <a:spLocks noChangeShapeType="1"/>
              </p:cNvSpPr>
              <p:nvPr/>
            </p:nvSpPr>
            <p:spPr bwMode="auto">
              <a:xfrm>
                <a:off x="2180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97" name="Line 239"/>
              <p:cNvSpPr>
                <a:spLocks noChangeShapeType="1"/>
              </p:cNvSpPr>
              <p:nvPr/>
            </p:nvSpPr>
            <p:spPr bwMode="auto">
              <a:xfrm flipV="1">
                <a:off x="2210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98" name="Line 240"/>
              <p:cNvSpPr>
                <a:spLocks noChangeShapeType="1"/>
              </p:cNvSpPr>
              <p:nvPr/>
            </p:nvSpPr>
            <p:spPr bwMode="auto">
              <a:xfrm>
                <a:off x="2180" y="2823"/>
                <a:ext cx="66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999" name="Line 241"/>
              <p:cNvSpPr>
                <a:spLocks noChangeShapeType="1"/>
              </p:cNvSpPr>
              <p:nvPr/>
            </p:nvSpPr>
            <p:spPr bwMode="auto">
              <a:xfrm flipV="1">
                <a:off x="2210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00" name="Line 242"/>
              <p:cNvSpPr>
                <a:spLocks noChangeShapeType="1"/>
              </p:cNvSpPr>
              <p:nvPr/>
            </p:nvSpPr>
            <p:spPr bwMode="auto">
              <a:xfrm>
                <a:off x="2186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01" name="Line 243"/>
              <p:cNvSpPr>
                <a:spLocks noChangeShapeType="1"/>
              </p:cNvSpPr>
              <p:nvPr/>
            </p:nvSpPr>
            <p:spPr bwMode="auto">
              <a:xfrm flipV="1">
                <a:off x="2216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02" name="Line 244"/>
              <p:cNvSpPr>
                <a:spLocks noChangeShapeType="1"/>
              </p:cNvSpPr>
              <p:nvPr/>
            </p:nvSpPr>
            <p:spPr bwMode="auto">
              <a:xfrm>
                <a:off x="2186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03" name="Line 245"/>
              <p:cNvSpPr>
                <a:spLocks noChangeShapeType="1"/>
              </p:cNvSpPr>
              <p:nvPr/>
            </p:nvSpPr>
            <p:spPr bwMode="auto">
              <a:xfrm flipV="1">
                <a:off x="2216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04" name="Line 246"/>
              <p:cNvSpPr>
                <a:spLocks noChangeShapeType="1"/>
              </p:cNvSpPr>
              <p:nvPr/>
            </p:nvSpPr>
            <p:spPr bwMode="auto">
              <a:xfrm>
                <a:off x="2186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05" name="Line 247"/>
              <p:cNvSpPr>
                <a:spLocks noChangeShapeType="1"/>
              </p:cNvSpPr>
              <p:nvPr/>
            </p:nvSpPr>
            <p:spPr bwMode="auto">
              <a:xfrm flipV="1">
                <a:off x="2216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06" name="Line 248"/>
              <p:cNvSpPr>
                <a:spLocks noChangeShapeType="1"/>
              </p:cNvSpPr>
              <p:nvPr/>
            </p:nvSpPr>
            <p:spPr bwMode="auto">
              <a:xfrm>
                <a:off x="2186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07" name="Line 249"/>
              <p:cNvSpPr>
                <a:spLocks noChangeShapeType="1"/>
              </p:cNvSpPr>
              <p:nvPr/>
            </p:nvSpPr>
            <p:spPr bwMode="auto">
              <a:xfrm flipV="1">
                <a:off x="2216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08" name="Line 250"/>
              <p:cNvSpPr>
                <a:spLocks noChangeShapeType="1"/>
              </p:cNvSpPr>
              <p:nvPr/>
            </p:nvSpPr>
            <p:spPr bwMode="auto">
              <a:xfrm>
                <a:off x="2198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09" name="Line 251"/>
              <p:cNvSpPr>
                <a:spLocks noChangeShapeType="1"/>
              </p:cNvSpPr>
              <p:nvPr/>
            </p:nvSpPr>
            <p:spPr bwMode="auto">
              <a:xfrm flipV="1">
                <a:off x="2228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10" name="Line 252"/>
              <p:cNvSpPr>
                <a:spLocks noChangeShapeType="1"/>
              </p:cNvSpPr>
              <p:nvPr/>
            </p:nvSpPr>
            <p:spPr bwMode="auto">
              <a:xfrm>
                <a:off x="2198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11" name="Line 253"/>
              <p:cNvSpPr>
                <a:spLocks noChangeShapeType="1"/>
              </p:cNvSpPr>
              <p:nvPr/>
            </p:nvSpPr>
            <p:spPr bwMode="auto">
              <a:xfrm flipV="1">
                <a:off x="2228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12" name="Line 254"/>
              <p:cNvSpPr>
                <a:spLocks noChangeShapeType="1"/>
              </p:cNvSpPr>
              <p:nvPr/>
            </p:nvSpPr>
            <p:spPr bwMode="auto">
              <a:xfrm>
                <a:off x="2198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13" name="Line 255"/>
              <p:cNvSpPr>
                <a:spLocks noChangeShapeType="1"/>
              </p:cNvSpPr>
              <p:nvPr/>
            </p:nvSpPr>
            <p:spPr bwMode="auto">
              <a:xfrm flipV="1">
                <a:off x="2228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14" name="Line 256"/>
              <p:cNvSpPr>
                <a:spLocks noChangeShapeType="1"/>
              </p:cNvSpPr>
              <p:nvPr/>
            </p:nvSpPr>
            <p:spPr bwMode="auto">
              <a:xfrm>
                <a:off x="2204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15" name="Line 257"/>
              <p:cNvSpPr>
                <a:spLocks noChangeShapeType="1"/>
              </p:cNvSpPr>
              <p:nvPr/>
            </p:nvSpPr>
            <p:spPr bwMode="auto">
              <a:xfrm flipV="1">
                <a:off x="2234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16" name="Line 258"/>
              <p:cNvSpPr>
                <a:spLocks noChangeShapeType="1"/>
              </p:cNvSpPr>
              <p:nvPr/>
            </p:nvSpPr>
            <p:spPr bwMode="auto">
              <a:xfrm>
                <a:off x="2204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17" name="Line 259"/>
              <p:cNvSpPr>
                <a:spLocks noChangeShapeType="1"/>
              </p:cNvSpPr>
              <p:nvPr/>
            </p:nvSpPr>
            <p:spPr bwMode="auto">
              <a:xfrm flipV="1">
                <a:off x="2234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18" name="Line 260"/>
              <p:cNvSpPr>
                <a:spLocks noChangeShapeType="1"/>
              </p:cNvSpPr>
              <p:nvPr/>
            </p:nvSpPr>
            <p:spPr bwMode="auto">
              <a:xfrm>
                <a:off x="2204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19" name="Line 261"/>
              <p:cNvSpPr>
                <a:spLocks noChangeShapeType="1"/>
              </p:cNvSpPr>
              <p:nvPr/>
            </p:nvSpPr>
            <p:spPr bwMode="auto">
              <a:xfrm flipV="1">
                <a:off x="2234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20" name="Line 262"/>
              <p:cNvSpPr>
                <a:spLocks noChangeShapeType="1"/>
              </p:cNvSpPr>
              <p:nvPr/>
            </p:nvSpPr>
            <p:spPr bwMode="auto">
              <a:xfrm>
                <a:off x="2204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21" name="Line 263"/>
              <p:cNvSpPr>
                <a:spLocks noChangeShapeType="1"/>
              </p:cNvSpPr>
              <p:nvPr/>
            </p:nvSpPr>
            <p:spPr bwMode="auto">
              <a:xfrm flipV="1">
                <a:off x="2234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22" name="Line 264"/>
              <p:cNvSpPr>
                <a:spLocks noChangeShapeType="1"/>
              </p:cNvSpPr>
              <p:nvPr/>
            </p:nvSpPr>
            <p:spPr bwMode="auto">
              <a:xfrm>
                <a:off x="2210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23" name="Line 265"/>
              <p:cNvSpPr>
                <a:spLocks noChangeShapeType="1"/>
              </p:cNvSpPr>
              <p:nvPr/>
            </p:nvSpPr>
            <p:spPr bwMode="auto">
              <a:xfrm flipV="1">
                <a:off x="2240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24" name="Line 266"/>
              <p:cNvSpPr>
                <a:spLocks noChangeShapeType="1"/>
              </p:cNvSpPr>
              <p:nvPr/>
            </p:nvSpPr>
            <p:spPr bwMode="auto">
              <a:xfrm>
                <a:off x="2210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25" name="Line 267"/>
              <p:cNvSpPr>
                <a:spLocks noChangeShapeType="1"/>
              </p:cNvSpPr>
              <p:nvPr/>
            </p:nvSpPr>
            <p:spPr bwMode="auto">
              <a:xfrm flipV="1">
                <a:off x="2240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26" name="Line 268"/>
              <p:cNvSpPr>
                <a:spLocks noChangeShapeType="1"/>
              </p:cNvSpPr>
              <p:nvPr/>
            </p:nvSpPr>
            <p:spPr bwMode="auto">
              <a:xfrm>
                <a:off x="2216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27" name="Line 269"/>
              <p:cNvSpPr>
                <a:spLocks noChangeShapeType="1"/>
              </p:cNvSpPr>
              <p:nvPr/>
            </p:nvSpPr>
            <p:spPr bwMode="auto">
              <a:xfrm flipV="1">
                <a:off x="2246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28" name="Line 270"/>
              <p:cNvSpPr>
                <a:spLocks noChangeShapeType="1"/>
              </p:cNvSpPr>
              <p:nvPr/>
            </p:nvSpPr>
            <p:spPr bwMode="auto">
              <a:xfrm>
                <a:off x="2222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29" name="Line 271"/>
              <p:cNvSpPr>
                <a:spLocks noChangeShapeType="1"/>
              </p:cNvSpPr>
              <p:nvPr/>
            </p:nvSpPr>
            <p:spPr bwMode="auto">
              <a:xfrm flipV="1">
                <a:off x="2252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30" name="Line 272"/>
              <p:cNvSpPr>
                <a:spLocks noChangeShapeType="1"/>
              </p:cNvSpPr>
              <p:nvPr/>
            </p:nvSpPr>
            <p:spPr bwMode="auto">
              <a:xfrm>
                <a:off x="2228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31" name="Line 273"/>
              <p:cNvSpPr>
                <a:spLocks noChangeShapeType="1"/>
              </p:cNvSpPr>
              <p:nvPr/>
            </p:nvSpPr>
            <p:spPr bwMode="auto">
              <a:xfrm flipV="1">
                <a:off x="2258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32" name="Line 274"/>
              <p:cNvSpPr>
                <a:spLocks noChangeShapeType="1"/>
              </p:cNvSpPr>
              <p:nvPr/>
            </p:nvSpPr>
            <p:spPr bwMode="auto">
              <a:xfrm>
                <a:off x="2234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33" name="Line 275"/>
              <p:cNvSpPr>
                <a:spLocks noChangeShapeType="1"/>
              </p:cNvSpPr>
              <p:nvPr/>
            </p:nvSpPr>
            <p:spPr bwMode="auto">
              <a:xfrm flipV="1">
                <a:off x="2264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34" name="Line 276"/>
              <p:cNvSpPr>
                <a:spLocks noChangeShapeType="1"/>
              </p:cNvSpPr>
              <p:nvPr/>
            </p:nvSpPr>
            <p:spPr bwMode="auto">
              <a:xfrm>
                <a:off x="2240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35" name="Line 277"/>
              <p:cNvSpPr>
                <a:spLocks noChangeShapeType="1"/>
              </p:cNvSpPr>
              <p:nvPr/>
            </p:nvSpPr>
            <p:spPr bwMode="auto">
              <a:xfrm flipV="1">
                <a:off x="2270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36" name="Line 278"/>
              <p:cNvSpPr>
                <a:spLocks noChangeShapeType="1"/>
              </p:cNvSpPr>
              <p:nvPr/>
            </p:nvSpPr>
            <p:spPr bwMode="auto">
              <a:xfrm>
                <a:off x="2240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37" name="Line 279"/>
              <p:cNvSpPr>
                <a:spLocks noChangeShapeType="1"/>
              </p:cNvSpPr>
              <p:nvPr/>
            </p:nvSpPr>
            <p:spPr bwMode="auto">
              <a:xfrm flipV="1">
                <a:off x="2270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38" name="Line 280"/>
              <p:cNvSpPr>
                <a:spLocks noChangeShapeType="1"/>
              </p:cNvSpPr>
              <p:nvPr/>
            </p:nvSpPr>
            <p:spPr bwMode="auto">
              <a:xfrm>
                <a:off x="2240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39" name="Line 281"/>
              <p:cNvSpPr>
                <a:spLocks noChangeShapeType="1"/>
              </p:cNvSpPr>
              <p:nvPr/>
            </p:nvSpPr>
            <p:spPr bwMode="auto">
              <a:xfrm flipV="1">
                <a:off x="2270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40" name="Line 282"/>
              <p:cNvSpPr>
                <a:spLocks noChangeShapeType="1"/>
              </p:cNvSpPr>
              <p:nvPr/>
            </p:nvSpPr>
            <p:spPr bwMode="auto">
              <a:xfrm>
                <a:off x="2246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41" name="Line 283"/>
              <p:cNvSpPr>
                <a:spLocks noChangeShapeType="1"/>
              </p:cNvSpPr>
              <p:nvPr/>
            </p:nvSpPr>
            <p:spPr bwMode="auto">
              <a:xfrm flipV="1">
                <a:off x="2276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42" name="Line 284"/>
              <p:cNvSpPr>
                <a:spLocks noChangeShapeType="1"/>
              </p:cNvSpPr>
              <p:nvPr/>
            </p:nvSpPr>
            <p:spPr bwMode="auto">
              <a:xfrm>
                <a:off x="2246" y="2823"/>
                <a:ext cx="66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43" name="Line 285"/>
              <p:cNvSpPr>
                <a:spLocks noChangeShapeType="1"/>
              </p:cNvSpPr>
              <p:nvPr/>
            </p:nvSpPr>
            <p:spPr bwMode="auto">
              <a:xfrm flipV="1">
                <a:off x="2276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44" name="Line 286"/>
              <p:cNvSpPr>
                <a:spLocks noChangeShapeType="1"/>
              </p:cNvSpPr>
              <p:nvPr/>
            </p:nvSpPr>
            <p:spPr bwMode="auto">
              <a:xfrm>
                <a:off x="2252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45" name="Line 287"/>
              <p:cNvSpPr>
                <a:spLocks noChangeShapeType="1"/>
              </p:cNvSpPr>
              <p:nvPr/>
            </p:nvSpPr>
            <p:spPr bwMode="auto">
              <a:xfrm flipV="1">
                <a:off x="2282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46" name="Line 288"/>
              <p:cNvSpPr>
                <a:spLocks noChangeShapeType="1"/>
              </p:cNvSpPr>
              <p:nvPr/>
            </p:nvSpPr>
            <p:spPr bwMode="auto">
              <a:xfrm>
                <a:off x="2252" y="2823"/>
                <a:ext cx="66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47" name="Line 289"/>
              <p:cNvSpPr>
                <a:spLocks noChangeShapeType="1"/>
              </p:cNvSpPr>
              <p:nvPr/>
            </p:nvSpPr>
            <p:spPr bwMode="auto">
              <a:xfrm flipV="1">
                <a:off x="2288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48" name="Line 290"/>
              <p:cNvSpPr>
                <a:spLocks noChangeShapeType="1"/>
              </p:cNvSpPr>
              <p:nvPr/>
            </p:nvSpPr>
            <p:spPr bwMode="auto">
              <a:xfrm>
                <a:off x="2258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49" name="Line 291"/>
              <p:cNvSpPr>
                <a:spLocks noChangeShapeType="1"/>
              </p:cNvSpPr>
              <p:nvPr/>
            </p:nvSpPr>
            <p:spPr bwMode="auto">
              <a:xfrm flipV="1">
                <a:off x="2288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50" name="Line 292"/>
              <p:cNvSpPr>
                <a:spLocks noChangeShapeType="1"/>
              </p:cNvSpPr>
              <p:nvPr/>
            </p:nvSpPr>
            <p:spPr bwMode="auto">
              <a:xfrm>
                <a:off x="2264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51" name="Line 293"/>
              <p:cNvSpPr>
                <a:spLocks noChangeShapeType="1"/>
              </p:cNvSpPr>
              <p:nvPr/>
            </p:nvSpPr>
            <p:spPr bwMode="auto">
              <a:xfrm flipV="1">
                <a:off x="2294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52" name="Line 294"/>
              <p:cNvSpPr>
                <a:spLocks noChangeShapeType="1"/>
              </p:cNvSpPr>
              <p:nvPr/>
            </p:nvSpPr>
            <p:spPr bwMode="auto">
              <a:xfrm>
                <a:off x="2264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53" name="Line 295"/>
              <p:cNvSpPr>
                <a:spLocks noChangeShapeType="1"/>
              </p:cNvSpPr>
              <p:nvPr/>
            </p:nvSpPr>
            <p:spPr bwMode="auto">
              <a:xfrm flipV="1">
                <a:off x="2294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54" name="Line 296"/>
              <p:cNvSpPr>
                <a:spLocks noChangeShapeType="1"/>
              </p:cNvSpPr>
              <p:nvPr/>
            </p:nvSpPr>
            <p:spPr bwMode="auto">
              <a:xfrm>
                <a:off x="2264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55" name="Line 297"/>
              <p:cNvSpPr>
                <a:spLocks noChangeShapeType="1"/>
              </p:cNvSpPr>
              <p:nvPr/>
            </p:nvSpPr>
            <p:spPr bwMode="auto">
              <a:xfrm flipV="1">
                <a:off x="2294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56" name="Line 298"/>
              <p:cNvSpPr>
                <a:spLocks noChangeShapeType="1"/>
              </p:cNvSpPr>
              <p:nvPr/>
            </p:nvSpPr>
            <p:spPr bwMode="auto">
              <a:xfrm>
                <a:off x="2270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57" name="Line 299"/>
              <p:cNvSpPr>
                <a:spLocks noChangeShapeType="1"/>
              </p:cNvSpPr>
              <p:nvPr/>
            </p:nvSpPr>
            <p:spPr bwMode="auto">
              <a:xfrm flipV="1">
                <a:off x="2300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58" name="Line 300"/>
              <p:cNvSpPr>
                <a:spLocks noChangeShapeType="1"/>
              </p:cNvSpPr>
              <p:nvPr/>
            </p:nvSpPr>
            <p:spPr bwMode="auto">
              <a:xfrm>
                <a:off x="2276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59" name="Line 301"/>
              <p:cNvSpPr>
                <a:spLocks noChangeShapeType="1"/>
              </p:cNvSpPr>
              <p:nvPr/>
            </p:nvSpPr>
            <p:spPr bwMode="auto">
              <a:xfrm flipV="1">
                <a:off x="2306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60" name="Line 302"/>
              <p:cNvSpPr>
                <a:spLocks noChangeShapeType="1"/>
              </p:cNvSpPr>
              <p:nvPr/>
            </p:nvSpPr>
            <p:spPr bwMode="auto">
              <a:xfrm>
                <a:off x="2282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61" name="Line 303"/>
              <p:cNvSpPr>
                <a:spLocks noChangeShapeType="1"/>
              </p:cNvSpPr>
              <p:nvPr/>
            </p:nvSpPr>
            <p:spPr bwMode="auto">
              <a:xfrm flipV="1">
                <a:off x="2312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62" name="Line 304"/>
              <p:cNvSpPr>
                <a:spLocks noChangeShapeType="1"/>
              </p:cNvSpPr>
              <p:nvPr/>
            </p:nvSpPr>
            <p:spPr bwMode="auto">
              <a:xfrm>
                <a:off x="2282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63" name="Line 305"/>
              <p:cNvSpPr>
                <a:spLocks noChangeShapeType="1"/>
              </p:cNvSpPr>
              <p:nvPr/>
            </p:nvSpPr>
            <p:spPr bwMode="auto">
              <a:xfrm flipV="1">
                <a:off x="2312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64" name="Line 306"/>
              <p:cNvSpPr>
                <a:spLocks noChangeShapeType="1"/>
              </p:cNvSpPr>
              <p:nvPr/>
            </p:nvSpPr>
            <p:spPr bwMode="auto">
              <a:xfrm>
                <a:off x="2282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65" name="Line 307"/>
              <p:cNvSpPr>
                <a:spLocks noChangeShapeType="1"/>
              </p:cNvSpPr>
              <p:nvPr/>
            </p:nvSpPr>
            <p:spPr bwMode="auto">
              <a:xfrm flipV="1">
                <a:off x="2312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66" name="Line 308"/>
              <p:cNvSpPr>
                <a:spLocks noChangeShapeType="1"/>
              </p:cNvSpPr>
              <p:nvPr/>
            </p:nvSpPr>
            <p:spPr bwMode="auto">
              <a:xfrm>
                <a:off x="2288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67" name="Line 309"/>
              <p:cNvSpPr>
                <a:spLocks noChangeShapeType="1"/>
              </p:cNvSpPr>
              <p:nvPr/>
            </p:nvSpPr>
            <p:spPr bwMode="auto">
              <a:xfrm flipV="1">
                <a:off x="2318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68" name="Line 310"/>
              <p:cNvSpPr>
                <a:spLocks noChangeShapeType="1"/>
              </p:cNvSpPr>
              <p:nvPr/>
            </p:nvSpPr>
            <p:spPr bwMode="auto">
              <a:xfrm>
                <a:off x="2288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69" name="Line 311"/>
              <p:cNvSpPr>
                <a:spLocks noChangeShapeType="1"/>
              </p:cNvSpPr>
              <p:nvPr/>
            </p:nvSpPr>
            <p:spPr bwMode="auto">
              <a:xfrm flipV="1">
                <a:off x="2318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70" name="Line 312"/>
              <p:cNvSpPr>
                <a:spLocks noChangeShapeType="1"/>
              </p:cNvSpPr>
              <p:nvPr/>
            </p:nvSpPr>
            <p:spPr bwMode="auto">
              <a:xfrm>
                <a:off x="2294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5071" name="Line 313"/>
              <p:cNvSpPr>
                <a:spLocks noChangeShapeType="1"/>
              </p:cNvSpPr>
              <p:nvPr/>
            </p:nvSpPr>
            <p:spPr bwMode="auto">
              <a:xfrm flipV="1">
                <a:off x="2324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472" name="Line 314"/>
              <p:cNvSpPr>
                <a:spLocks noChangeShapeType="1"/>
              </p:cNvSpPr>
              <p:nvPr/>
            </p:nvSpPr>
            <p:spPr bwMode="auto">
              <a:xfrm>
                <a:off x="2294" y="2823"/>
                <a:ext cx="66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473" name="Line 315"/>
              <p:cNvSpPr>
                <a:spLocks noChangeShapeType="1"/>
              </p:cNvSpPr>
              <p:nvPr/>
            </p:nvSpPr>
            <p:spPr bwMode="auto">
              <a:xfrm flipV="1">
                <a:off x="2330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474" name="Line 316"/>
              <p:cNvSpPr>
                <a:spLocks noChangeShapeType="1"/>
              </p:cNvSpPr>
              <p:nvPr/>
            </p:nvSpPr>
            <p:spPr bwMode="auto">
              <a:xfrm>
                <a:off x="2306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475" name="Line 317"/>
              <p:cNvSpPr>
                <a:spLocks noChangeShapeType="1"/>
              </p:cNvSpPr>
              <p:nvPr/>
            </p:nvSpPr>
            <p:spPr bwMode="auto">
              <a:xfrm flipV="1">
                <a:off x="2336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476" name="Line 318"/>
              <p:cNvSpPr>
                <a:spLocks noChangeShapeType="1"/>
              </p:cNvSpPr>
              <p:nvPr/>
            </p:nvSpPr>
            <p:spPr bwMode="auto">
              <a:xfrm>
                <a:off x="2306" y="2823"/>
                <a:ext cx="66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477" name="Line 319"/>
              <p:cNvSpPr>
                <a:spLocks noChangeShapeType="1"/>
              </p:cNvSpPr>
              <p:nvPr/>
            </p:nvSpPr>
            <p:spPr bwMode="auto">
              <a:xfrm flipV="1">
                <a:off x="2336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478" name="Line 320"/>
              <p:cNvSpPr>
                <a:spLocks noChangeShapeType="1"/>
              </p:cNvSpPr>
              <p:nvPr/>
            </p:nvSpPr>
            <p:spPr bwMode="auto">
              <a:xfrm>
                <a:off x="2306" y="2823"/>
                <a:ext cx="66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479" name="Line 321"/>
              <p:cNvSpPr>
                <a:spLocks noChangeShapeType="1"/>
              </p:cNvSpPr>
              <p:nvPr/>
            </p:nvSpPr>
            <p:spPr bwMode="auto">
              <a:xfrm flipV="1">
                <a:off x="2342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480" name="Line 322"/>
              <p:cNvSpPr>
                <a:spLocks noChangeShapeType="1"/>
              </p:cNvSpPr>
              <p:nvPr/>
            </p:nvSpPr>
            <p:spPr bwMode="auto">
              <a:xfrm>
                <a:off x="2312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481" name="Line 323"/>
              <p:cNvSpPr>
                <a:spLocks noChangeShapeType="1"/>
              </p:cNvSpPr>
              <p:nvPr/>
            </p:nvSpPr>
            <p:spPr bwMode="auto">
              <a:xfrm flipV="1">
                <a:off x="2342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482" name="Line 324"/>
              <p:cNvSpPr>
                <a:spLocks noChangeShapeType="1"/>
              </p:cNvSpPr>
              <p:nvPr/>
            </p:nvSpPr>
            <p:spPr bwMode="auto">
              <a:xfrm>
                <a:off x="2318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483" name="Line 325"/>
              <p:cNvSpPr>
                <a:spLocks noChangeShapeType="1"/>
              </p:cNvSpPr>
              <p:nvPr/>
            </p:nvSpPr>
            <p:spPr bwMode="auto">
              <a:xfrm flipV="1">
                <a:off x="2348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484" name="Line 326"/>
              <p:cNvSpPr>
                <a:spLocks noChangeShapeType="1"/>
              </p:cNvSpPr>
              <p:nvPr/>
            </p:nvSpPr>
            <p:spPr bwMode="auto">
              <a:xfrm>
                <a:off x="2318" y="2823"/>
                <a:ext cx="66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485" name="Line 327"/>
              <p:cNvSpPr>
                <a:spLocks noChangeShapeType="1"/>
              </p:cNvSpPr>
              <p:nvPr/>
            </p:nvSpPr>
            <p:spPr bwMode="auto">
              <a:xfrm flipV="1">
                <a:off x="2348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486" name="Line 328"/>
              <p:cNvSpPr>
                <a:spLocks noChangeShapeType="1"/>
              </p:cNvSpPr>
              <p:nvPr/>
            </p:nvSpPr>
            <p:spPr bwMode="auto">
              <a:xfrm>
                <a:off x="2324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487" name="Line 329"/>
              <p:cNvSpPr>
                <a:spLocks noChangeShapeType="1"/>
              </p:cNvSpPr>
              <p:nvPr/>
            </p:nvSpPr>
            <p:spPr bwMode="auto">
              <a:xfrm flipV="1">
                <a:off x="2354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488" name="Line 330"/>
              <p:cNvSpPr>
                <a:spLocks noChangeShapeType="1"/>
              </p:cNvSpPr>
              <p:nvPr/>
            </p:nvSpPr>
            <p:spPr bwMode="auto">
              <a:xfrm>
                <a:off x="2330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489" name="Line 331"/>
              <p:cNvSpPr>
                <a:spLocks noChangeShapeType="1"/>
              </p:cNvSpPr>
              <p:nvPr/>
            </p:nvSpPr>
            <p:spPr bwMode="auto">
              <a:xfrm flipV="1">
                <a:off x="2360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490" name="Line 332"/>
              <p:cNvSpPr>
                <a:spLocks noChangeShapeType="1"/>
              </p:cNvSpPr>
              <p:nvPr/>
            </p:nvSpPr>
            <p:spPr bwMode="auto">
              <a:xfrm>
                <a:off x="2330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491" name="Line 333"/>
              <p:cNvSpPr>
                <a:spLocks noChangeShapeType="1"/>
              </p:cNvSpPr>
              <p:nvPr/>
            </p:nvSpPr>
            <p:spPr bwMode="auto">
              <a:xfrm flipV="1">
                <a:off x="2360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492" name="Line 334"/>
              <p:cNvSpPr>
                <a:spLocks noChangeShapeType="1"/>
              </p:cNvSpPr>
              <p:nvPr/>
            </p:nvSpPr>
            <p:spPr bwMode="auto">
              <a:xfrm>
                <a:off x="2330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493" name="Line 335"/>
              <p:cNvSpPr>
                <a:spLocks noChangeShapeType="1"/>
              </p:cNvSpPr>
              <p:nvPr/>
            </p:nvSpPr>
            <p:spPr bwMode="auto">
              <a:xfrm flipV="1">
                <a:off x="2360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494" name="Line 336"/>
              <p:cNvSpPr>
                <a:spLocks noChangeShapeType="1"/>
              </p:cNvSpPr>
              <p:nvPr/>
            </p:nvSpPr>
            <p:spPr bwMode="auto">
              <a:xfrm>
                <a:off x="2330" y="2823"/>
                <a:ext cx="66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495" name="Line 337"/>
              <p:cNvSpPr>
                <a:spLocks noChangeShapeType="1"/>
              </p:cNvSpPr>
              <p:nvPr/>
            </p:nvSpPr>
            <p:spPr bwMode="auto">
              <a:xfrm flipV="1">
                <a:off x="2360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496" name="Line 338"/>
              <p:cNvSpPr>
                <a:spLocks noChangeShapeType="1"/>
              </p:cNvSpPr>
              <p:nvPr/>
            </p:nvSpPr>
            <p:spPr bwMode="auto">
              <a:xfrm>
                <a:off x="2336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497" name="Line 339"/>
              <p:cNvSpPr>
                <a:spLocks noChangeShapeType="1"/>
              </p:cNvSpPr>
              <p:nvPr/>
            </p:nvSpPr>
            <p:spPr bwMode="auto">
              <a:xfrm flipV="1">
                <a:off x="2366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498" name="Line 340"/>
              <p:cNvSpPr>
                <a:spLocks noChangeShapeType="1"/>
              </p:cNvSpPr>
              <p:nvPr/>
            </p:nvSpPr>
            <p:spPr bwMode="auto">
              <a:xfrm>
                <a:off x="2336" y="2823"/>
                <a:ext cx="66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499" name="Line 341"/>
              <p:cNvSpPr>
                <a:spLocks noChangeShapeType="1"/>
              </p:cNvSpPr>
              <p:nvPr/>
            </p:nvSpPr>
            <p:spPr bwMode="auto">
              <a:xfrm flipV="1">
                <a:off x="2372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00" name="Line 342"/>
              <p:cNvSpPr>
                <a:spLocks noChangeShapeType="1"/>
              </p:cNvSpPr>
              <p:nvPr/>
            </p:nvSpPr>
            <p:spPr bwMode="auto">
              <a:xfrm>
                <a:off x="2342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01" name="Line 343"/>
              <p:cNvSpPr>
                <a:spLocks noChangeShapeType="1"/>
              </p:cNvSpPr>
              <p:nvPr/>
            </p:nvSpPr>
            <p:spPr bwMode="auto">
              <a:xfrm flipV="1">
                <a:off x="2372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02" name="Line 344"/>
              <p:cNvSpPr>
                <a:spLocks noChangeShapeType="1"/>
              </p:cNvSpPr>
              <p:nvPr/>
            </p:nvSpPr>
            <p:spPr bwMode="auto">
              <a:xfrm>
                <a:off x="2342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03" name="Line 345"/>
              <p:cNvSpPr>
                <a:spLocks noChangeShapeType="1"/>
              </p:cNvSpPr>
              <p:nvPr/>
            </p:nvSpPr>
            <p:spPr bwMode="auto">
              <a:xfrm flipV="1">
                <a:off x="2372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04" name="Line 346"/>
              <p:cNvSpPr>
                <a:spLocks noChangeShapeType="1"/>
              </p:cNvSpPr>
              <p:nvPr/>
            </p:nvSpPr>
            <p:spPr bwMode="auto">
              <a:xfrm>
                <a:off x="2342" y="2823"/>
                <a:ext cx="66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05" name="Line 347"/>
              <p:cNvSpPr>
                <a:spLocks noChangeShapeType="1"/>
              </p:cNvSpPr>
              <p:nvPr/>
            </p:nvSpPr>
            <p:spPr bwMode="auto">
              <a:xfrm flipV="1">
                <a:off x="2372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06" name="Line 348"/>
              <p:cNvSpPr>
                <a:spLocks noChangeShapeType="1"/>
              </p:cNvSpPr>
              <p:nvPr/>
            </p:nvSpPr>
            <p:spPr bwMode="auto">
              <a:xfrm>
                <a:off x="2342" y="2823"/>
                <a:ext cx="66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07" name="Line 349"/>
              <p:cNvSpPr>
                <a:spLocks noChangeShapeType="1"/>
              </p:cNvSpPr>
              <p:nvPr/>
            </p:nvSpPr>
            <p:spPr bwMode="auto">
              <a:xfrm flipV="1">
                <a:off x="2378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08" name="Line 350"/>
              <p:cNvSpPr>
                <a:spLocks noChangeShapeType="1"/>
              </p:cNvSpPr>
              <p:nvPr/>
            </p:nvSpPr>
            <p:spPr bwMode="auto">
              <a:xfrm>
                <a:off x="2348" y="2823"/>
                <a:ext cx="66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09" name="Line 351"/>
              <p:cNvSpPr>
                <a:spLocks noChangeShapeType="1"/>
              </p:cNvSpPr>
              <p:nvPr/>
            </p:nvSpPr>
            <p:spPr bwMode="auto">
              <a:xfrm flipV="1">
                <a:off x="2378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10" name="Line 352"/>
              <p:cNvSpPr>
                <a:spLocks noChangeShapeType="1"/>
              </p:cNvSpPr>
              <p:nvPr/>
            </p:nvSpPr>
            <p:spPr bwMode="auto">
              <a:xfrm>
                <a:off x="2354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11" name="Line 353"/>
              <p:cNvSpPr>
                <a:spLocks noChangeShapeType="1"/>
              </p:cNvSpPr>
              <p:nvPr/>
            </p:nvSpPr>
            <p:spPr bwMode="auto">
              <a:xfrm flipV="1">
                <a:off x="2384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12" name="Line 354"/>
              <p:cNvSpPr>
                <a:spLocks noChangeShapeType="1"/>
              </p:cNvSpPr>
              <p:nvPr/>
            </p:nvSpPr>
            <p:spPr bwMode="auto">
              <a:xfrm>
                <a:off x="2354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13" name="Line 355"/>
              <p:cNvSpPr>
                <a:spLocks noChangeShapeType="1"/>
              </p:cNvSpPr>
              <p:nvPr/>
            </p:nvSpPr>
            <p:spPr bwMode="auto">
              <a:xfrm flipV="1">
                <a:off x="2384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14" name="Line 356"/>
              <p:cNvSpPr>
                <a:spLocks noChangeShapeType="1"/>
              </p:cNvSpPr>
              <p:nvPr/>
            </p:nvSpPr>
            <p:spPr bwMode="auto">
              <a:xfrm>
                <a:off x="2354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15" name="Line 357"/>
              <p:cNvSpPr>
                <a:spLocks noChangeShapeType="1"/>
              </p:cNvSpPr>
              <p:nvPr/>
            </p:nvSpPr>
            <p:spPr bwMode="auto">
              <a:xfrm flipV="1">
                <a:off x="2384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16" name="Line 358"/>
              <p:cNvSpPr>
                <a:spLocks noChangeShapeType="1"/>
              </p:cNvSpPr>
              <p:nvPr/>
            </p:nvSpPr>
            <p:spPr bwMode="auto">
              <a:xfrm>
                <a:off x="2354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17" name="Line 359"/>
              <p:cNvSpPr>
                <a:spLocks noChangeShapeType="1"/>
              </p:cNvSpPr>
              <p:nvPr/>
            </p:nvSpPr>
            <p:spPr bwMode="auto">
              <a:xfrm flipV="1">
                <a:off x="2384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18" name="Line 360"/>
              <p:cNvSpPr>
                <a:spLocks noChangeShapeType="1"/>
              </p:cNvSpPr>
              <p:nvPr/>
            </p:nvSpPr>
            <p:spPr bwMode="auto">
              <a:xfrm>
                <a:off x="2354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19" name="Line 361"/>
              <p:cNvSpPr>
                <a:spLocks noChangeShapeType="1"/>
              </p:cNvSpPr>
              <p:nvPr/>
            </p:nvSpPr>
            <p:spPr bwMode="auto">
              <a:xfrm flipV="1">
                <a:off x="2384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20" name="Line 362"/>
              <p:cNvSpPr>
                <a:spLocks noChangeShapeType="1"/>
              </p:cNvSpPr>
              <p:nvPr/>
            </p:nvSpPr>
            <p:spPr bwMode="auto">
              <a:xfrm>
                <a:off x="2360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21" name="Line 363"/>
              <p:cNvSpPr>
                <a:spLocks noChangeShapeType="1"/>
              </p:cNvSpPr>
              <p:nvPr/>
            </p:nvSpPr>
            <p:spPr bwMode="auto">
              <a:xfrm flipV="1">
                <a:off x="2390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22" name="Line 364"/>
              <p:cNvSpPr>
                <a:spLocks noChangeShapeType="1"/>
              </p:cNvSpPr>
              <p:nvPr/>
            </p:nvSpPr>
            <p:spPr bwMode="auto">
              <a:xfrm>
                <a:off x="2360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23" name="Line 365"/>
              <p:cNvSpPr>
                <a:spLocks noChangeShapeType="1"/>
              </p:cNvSpPr>
              <p:nvPr/>
            </p:nvSpPr>
            <p:spPr bwMode="auto">
              <a:xfrm flipV="1">
                <a:off x="2390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24" name="Line 366"/>
              <p:cNvSpPr>
                <a:spLocks noChangeShapeType="1"/>
              </p:cNvSpPr>
              <p:nvPr/>
            </p:nvSpPr>
            <p:spPr bwMode="auto">
              <a:xfrm>
                <a:off x="2366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25" name="Line 367"/>
              <p:cNvSpPr>
                <a:spLocks noChangeShapeType="1"/>
              </p:cNvSpPr>
              <p:nvPr/>
            </p:nvSpPr>
            <p:spPr bwMode="auto">
              <a:xfrm flipV="1">
                <a:off x="2396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26" name="Line 368"/>
              <p:cNvSpPr>
                <a:spLocks noChangeShapeType="1"/>
              </p:cNvSpPr>
              <p:nvPr/>
            </p:nvSpPr>
            <p:spPr bwMode="auto">
              <a:xfrm>
                <a:off x="2366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27" name="Line 369"/>
              <p:cNvSpPr>
                <a:spLocks noChangeShapeType="1"/>
              </p:cNvSpPr>
              <p:nvPr/>
            </p:nvSpPr>
            <p:spPr bwMode="auto">
              <a:xfrm flipV="1">
                <a:off x="2396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28" name="Line 370"/>
              <p:cNvSpPr>
                <a:spLocks noChangeShapeType="1"/>
              </p:cNvSpPr>
              <p:nvPr/>
            </p:nvSpPr>
            <p:spPr bwMode="auto">
              <a:xfrm>
                <a:off x="2372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29" name="Line 371"/>
              <p:cNvSpPr>
                <a:spLocks noChangeShapeType="1"/>
              </p:cNvSpPr>
              <p:nvPr/>
            </p:nvSpPr>
            <p:spPr bwMode="auto">
              <a:xfrm flipV="1">
                <a:off x="2402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30" name="Line 372"/>
              <p:cNvSpPr>
                <a:spLocks noChangeShapeType="1"/>
              </p:cNvSpPr>
              <p:nvPr/>
            </p:nvSpPr>
            <p:spPr bwMode="auto">
              <a:xfrm>
                <a:off x="2372" y="2823"/>
                <a:ext cx="66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31" name="Line 373"/>
              <p:cNvSpPr>
                <a:spLocks noChangeShapeType="1"/>
              </p:cNvSpPr>
              <p:nvPr/>
            </p:nvSpPr>
            <p:spPr bwMode="auto">
              <a:xfrm flipV="1">
                <a:off x="2402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32" name="Line 374"/>
              <p:cNvSpPr>
                <a:spLocks noChangeShapeType="1"/>
              </p:cNvSpPr>
              <p:nvPr/>
            </p:nvSpPr>
            <p:spPr bwMode="auto">
              <a:xfrm>
                <a:off x="2378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33" name="Line 375"/>
              <p:cNvSpPr>
                <a:spLocks noChangeShapeType="1"/>
              </p:cNvSpPr>
              <p:nvPr/>
            </p:nvSpPr>
            <p:spPr bwMode="auto">
              <a:xfrm flipV="1">
                <a:off x="2408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34" name="Line 376"/>
              <p:cNvSpPr>
                <a:spLocks noChangeShapeType="1"/>
              </p:cNvSpPr>
              <p:nvPr/>
            </p:nvSpPr>
            <p:spPr bwMode="auto">
              <a:xfrm>
                <a:off x="2378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35" name="Line 377"/>
              <p:cNvSpPr>
                <a:spLocks noChangeShapeType="1"/>
              </p:cNvSpPr>
              <p:nvPr/>
            </p:nvSpPr>
            <p:spPr bwMode="auto">
              <a:xfrm flipV="1">
                <a:off x="2408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36" name="Line 378"/>
              <p:cNvSpPr>
                <a:spLocks noChangeShapeType="1"/>
              </p:cNvSpPr>
              <p:nvPr/>
            </p:nvSpPr>
            <p:spPr bwMode="auto">
              <a:xfrm>
                <a:off x="2378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37" name="Line 379"/>
              <p:cNvSpPr>
                <a:spLocks noChangeShapeType="1"/>
              </p:cNvSpPr>
              <p:nvPr/>
            </p:nvSpPr>
            <p:spPr bwMode="auto">
              <a:xfrm flipV="1">
                <a:off x="2408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38" name="Line 380"/>
              <p:cNvSpPr>
                <a:spLocks noChangeShapeType="1"/>
              </p:cNvSpPr>
              <p:nvPr/>
            </p:nvSpPr>
            <p:spPr bwMode="auto">
              <a:xfrm>
                <a:off x="2378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39" name="Line 381"/>
              <p:cNvSpPr>
                <a:spLocks noChangeShapeType="1"/>
              </p:cNvSpPr>
              <p:nvPr/>
            </p:nvSpPr>
            <p:spPr bwMode="auto">
              <a:xfrm flipV="1">
                <a:off x="2408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40" name="Line 382"/>
              <p:cNvSpPr>
                <a:spLocks noChangeShapeType="1"/>
              </p:cNvSpPr>
              <p:nvPr/>
            </p:nvSpPr>
            <p:spPr bwMode="auto">
              <a:xfrm>
                <a:off x="2378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41" name="Line 383"/>
              <p:cNvSpPr>
                <a:spLocks noChangeShapeType="1"/>
              </p:cNvSpPr>
              <p:nvPr/>
            </p:nvSpPr>
            <p:spPr bwMode="auto">
              <a:xfrm flipV="1">
                <a:off x="2408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42" name="Line 384"/>
              <p:cNvSpPr>
                <a:spLocks noChangeShapeType="1"/>
              </p:cNvSpPr>
              <p:nvPr/>
            </p:nvSpPr>
            <p:spPr bwMode="auto">
              <a:xfrm>
                <a:off x="2384" y="2823"/>
                <a:ext cx="66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43" name="Line 385"/>
              <p:cNvSpPr>
                <a:spLocks noChangeShapeType="1"/>
              </p:cNvSpPr>
              <p:nvPr/>
            </p:nvSpPr>
            <p:spPr bwMode="auto">
              <a:xfrm flipV="1">
                <a:off x="2414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44" name="Line 386"/>
              <p:cNvSpPr>
                <a:spLocks noChangeShapeType="1"/>
              </p:cNvSpPr>
              <p:nvPr/>
            </p:nvSpPr>
            <p:spPr bwMode="auto">
              <a:xfrm>
                <a:off x="2396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45" name="Line 387"/>
              <p:cNvSpPr>
                <a:spLocks noChangeShapeType="1"/>
              </p:cNvSpPr>
              <p:nvPr/>
            </p:nvSpPr>
            <p:spPr bwMode="auto">
              <a:xfrm flipV="1">
                <a:off x="2426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46" name="Line 388"/>
              <p:cNvSpPr>
                <a:spLocks noChangeShapeType="1"/>
              </p:cNvSpPr>
              <p:nvPr/>
            </p:nvSpPr>
            <p:spPr bwMode="auto">
              <a:xfrm>
                <a:off x="2402" y="2823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47" name="Line 389"/>
              <p:cNvSpPr>
                <a:spLocks noChangeShapeType="1"/>
              </p:cNvSpPr>
              <p:nvPr/>
            </p:nvSpPr>
            <p:spPr bwMode="auto">
              <a:xfrm flipV="1">
                <a:off x="2432" y="2793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48" name="Line 390"/>
              <p:cNvSpPr>
                <a:spLocks noChangeShapeType="1"/>
              </p:cNvSpPr>
              <p:nvPr/>
            </p:nvSpPr>
            <p:spPr bwMode="auto">
              <a:xfrm>
                <a:off x="2408" y="2847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49" name="Line 391"/>
              <p:cNvSpPr>
                <a:spLocks noChangeShapeType="1"/>
              </p:cNvSpPr>
              <p:nvPr/>
            </p:nvSpPr>
            <p:spPr bwMode="auto">
              <a:xfrm flipV="1">
                <a:off x="2438" y="2817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50" name="Line 392"/>
              <p:cNvSpPr>
                <a:spLocks noChangeShapeType="1"/>
              </p:cNvSpPr>
              <p:nvPr/>
            </p:nvSpPr>
            <p:spPr bwMode="auto">
              <a:xfrm>
                <a:off x="2432" y="2847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51" name="Line 393"/>
              <p:cNvSpPr>
                <a:spLocks noChangeShapeType="1"/>
              </p:cNvSpPr>
              <p:nvPr/>
            </p:nvSpPr>
            <p:spPr bwMode="auto">
              <a:xfrm flipV="1">
                <a:off x="2462" y="2817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52" name="Line 394"/>
              <p:cNvSpPr>
                <a:spLocks noChangeShapeType="1"/>
              </p:cNvSpPr>
              <p:nvPr/>
            </p:nvSpPr>
            <p:spPr bwMode="auto">
              <a:xfrm>
                <a:off x="2438" y="2847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53" name="Line 395"/>
              <p:cNvSpPr>
                <a:spLocks noChangeShapeType="1"/>
              </p:cNvSpPr>
              <p:nvPr/>
            </p:nvSpPr>
            <p:spPr bwMode="auto">
              <a:xfrm flipV="1">
                <a:off x="2468" y="2817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54" name="Line 396"/>
              <p:cNvSpPr>
                <a:spLocks noChangeShapeType="1"/>
              </p:cNvSpPr>
              <p:nvPr/>
            </p:nvSpPr>
            <p:spPr bwMode="auto">
              <a:xfrm>
                <a:off x="2438" y="2847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55" name="Line 397"/>
              <p:cNvSpPr>
                <a:spLocks noChangeShapeType="1"/>
              </p:cNvSpPr>
              <p:nvPr/>
            </p:nvSpPr>
            <p:spPr bwMode="auto">
              <a:xfrm flipV="1">
                <a:off x="2468" y="2817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56" name="Line 398"/>
              <p:cNvSpPr>
                <a:spLocks noChangeShapeType="1"/>
              </p:cNvSpPr>
              <p:nvPr/>
            </p:nvSpPr>
            <p:spPr bwMode="auto">
              <a:xfrm>
                <a:off x="2450" y="2847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57" name="Line 399"/>
              <p:cNvSpPr>
                <a:spLocks noChangeShapeType="1"/>
              </p:cNvSpPr>
              <p:nvPr/>
            </p:nvSpPr>
            <p:spPr bwMode="auto">
              <a:xfrm flipV="1">
                <a:off x="2480" y="2817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58" name="Line 400"/>
              <p:cNvSpPr>
                <a:spLocks noChangeShapeType="1"/>
              </p:cNvSpPr>
              <p:nvPr/>
            </p:nvSpPr>
            <p:spPr bwMode="auto">
              <a:xfrm>
                <a:off x="2450" y="2847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59" name="Line 401"/>
              <p:cNvSpPr>
                <a:spLocks noChangeShapeType="1"/>
              </p:cNvSpPr>
              <p:nvPr/>
            </p:nvSpPr>
            <p:spPr bwMode="auto">
              <a:xfrm flipV="1">
                <a:off x="2480" y="2817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60" name="Line 402"/>
              <p:cNvSpPr>
                <a:spLocks noChangeShapeType="1"/>
              </p:cNvSpPr>
              <p:nvPr/>
            </p:nvSpPr>
            <p:spPr bwMode="auto">
              <a:xfrm>
                <a:off x="2450" y="2847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61" name="Line 403"/>
              <p:cNvSpPr>
                <a:spLocks noChangeShapeType="1"/>
              </p:cNvSpPr>
              <p:nvPr/>
            </p:nvSpPr>
            <p:spPr bwMode="auto">
              <a:xfrm flipV="1">
                <a:off x="2480" y="2817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62" name="Line 404"/>
              <p:cNvSpPr>
                <a:spLocks noChangeShapeType="1"/>
              </p:cNvSpPr>
              <p:nvPr/>
            </p:nvSpPr>
            <p:spPr bwMode="auto">
              <a:xfrm>
                <a:off x="2456" y="2847"/>
                <a:ext cx="60" cy="1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537563" name="Line 405"/>
              <p:cNvSpPr>
                <a:spLocks noChangeShapeType="1"/>
              </p:cNvSpPr>
              <p:nvPr/>
            </p:nvSpPr>
            <p:spPr bwMode="auto">
              <a:xfrm flipV="1">
                <a:off x="2486" y="2817"/>
                <a:ext cx="1" cy="60"/>
              </a:xfrm>
              <a:prstGeom prst="line">
                <a:avLst/>
              </a:prstGeom>
              <a:noFill/>
              <a:ln w="1905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</p:grpSp>
        <p:sp>
          <p:nvSpPr>
            <p:cNvPr id="2434258" name="Line 407"/>
            <p:cNvSpPr>
              <a:spLocks noChangeShapeType="1"/>
            </p:cNvSpPr>
            <p:nvPr/>
          </p:nvSpPr>
          <p:spPr bwMode="auto">
            <a:xfrm>
              <a:off x="2804746" y="2395906"/>
              <a:ext cx="52754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59" name="Line 408"/>
            <p:cNvSpPr>
              <a:spLocks noChangeShapeType="1"/>
            </p:cNvSpPr>
            <p:nvPr/>
          </p:nvSpPr>
          <p:spPr bwMode="auto">
            <a:xfrm flipV="1">
              <a:off x="2831123" y="2359271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60" name="Line 409"/>
            <p:cNvSpPr>
              <a:spLocks noChangeShapeType="1"/>
            </p:cNvSpPr>
            <p:nvPr/>
          </p:nvSpPr>
          <p:spPr bwMode="auto">
            <a:xfrm>
              <a:off x="2804746" y="2395906"/>
              <a:ext cx="52754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61" name="Line 410"/>
            <p:cNvSpPr>
              <a:spLocks noChangeShapeType="1"/>
            </p:cNvSpPr>
            <p:nvPr/>
          </p:nvSpPr>
          <p:spPr bwMode="auto">
            <a:xfrm flipV="1">
              <a:off x="2831123" y="2359271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62" name="Line 411"/>
            <p:cNvSpPr>
              <a:spLocks noChangeShapeType="1"/>
            </p:cNvSpPr>
            <p:nvPr/>
          </p:nvSpPr>
          <p:spPr bwMode="auto">
            <a:xfrm>
              <a:off x="2809144" y="2395906"/>
              <a:ext cx="54219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63" name="Line 412"/>
            <p:cNvSpPr>
              <a:spLocks noChangeShapeType="1"/>
            </p:cNvSpPr>
            <p:nvPr/>
          </p:nvSpPr>
          <p:spPr bwMode="auto">
            <a:xfrm flipV="1">
              <a:off x="2836985" y="2359271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64" name="Line 413"/>
            <p:cNvSpPr>
              <a:spLocks noChangeShapeType="1"/>
            </p:cNvSpPr>
            <p:nvPr/>
          </p:nvSpPr>
          <p:spPr bwMode="auto">
            <a:xfrm>
              <a:off x="2815005" y="2395906"/>
              <a:ext cx="58615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65" name="Line 414"/>
            <p:cNvSpPr>
              <a:spLocks noChangeShapeType="1"/>
            </p:cNvSpPr>
            <p:nvPr/>
          </p:nvSpPr>
          <p:spPr bwMode="auto">
            <a:xfrm flipV="1">
              <a:off x="2841383" y="2359271"/>
              <a:ext cx="1465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66" name="Line 415"/>
            <p:cNvSpPr>
              <a:spLocks noChangeShapeType="1"/>
            </p:cNvSpPr>
            <p:nvPr/>
          </p:nvSpPr>
          <p:spPr bwMode="auto">
            <a:xfrm>
              <a:off x="2825262" y="2395906"/>
              <a:ext cx="58615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67" name="Line 416"/>
            <p:cNvSpPr>
              <a:spLocks noChangeShapeType="1"/>
            </p:cNvSpPr>
            <p:nvPr/>
          </p:nvSpPr>
          <p:spPr bwMode="auto">
            <a:xfrm flipV="1">
              <a:off x="2851638" y="2359271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68" name="Line 417"/>
            <p:cNvSpPr>
              <a:spLocks noChangeShapeType="1"/>
            </p:cNvSpPr>
            <p:nvPr/>
          </p:nvSpPr>
          <p:spPr bwMode="auto">
            <a:xfrm>
              <a:off x="2825262" y="2395906"/>
              <a:ext cx="58615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69" name="Line 418"/>
            <p:cNvSpPr>
              <a:spLocks noChangeShapeType="1"/>
            </p:cNvSpPr>
            <p:nvPr/>
          </p:nvSpPr>
          <p:spPr bwMode="auto">
            <a:xfrm flipV="1">
              <a:off x="2857500" y="2359271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70" name="Line 419"/>
            <p:cNvSpPr>
              <a:spLocks noChangeShapeType="1"/>
            </p:cNvSpPr>
            <p:nvPr/>
          </p:nvSpPr>
          <p:spPr bwMode="auto">
            <a:xfrm>
              <a:off x="2831123" y="2395906"/>
              <a:ext cx="52754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71" name="Line 420"/>
            <p:cNvSpPr>
              <a:spLocks noChangeShapeType="1"/>
            </p:cNvSpPr>
            <p:nvPr/>
          </p:nvSpPr>
          <p:spPr bwMode="auto">
            <a:xfrm flipV="1">
              <a:off x="2857500" y="2359271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72" name="Line 421"/>
            <p:cNvSpPr>
              <a:spLocks noChangeShapeType="1"/>
            </p:cNvSpPr>
            <p:nvPr/>
          </p:nvSpPr>
          <p:spPr bwMode="auto">
            <a:xfrm>
              <a:off x="2836985" y="2395906"/>
              <a:ext cx="58615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73" name="Line 422"/>
            <p:cNvSpPr>
              <a:spLocks noChangeShapeType="1"/>
            </p:cNvSpPr>
            <p:nvPr/>
          </p:nvSpPr>
          <p:spPr bwMode="auto">
            <a:xfrm flipV="1">
              <a:off x="2863362" y="2359271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74" name="Line 423"/>
            <p:cNvSpPr>
              <a:spLocks noChangeShapeType="1"/>
            </p:cNvSpPr>
            <p:nvPr/>
          </p:nvSpPr>
          <p:spPr bwMode="auto">
            <a:xfrm>
              <a:off x="2841383" y="2395906"/>
              <a:ext cx="54219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75" name="Line 424"/>
            <p:cNvSpPr>
              <a:spLocks noChangeShapeType="1"/>
            </p:cNvSpPr>
            <p:nvPr/>
          </p:nvSpPr>
          <p:spPr bwMode="auto">
            <a:xfrm flipV="1">
              <a:off x="2867760" y="2359271"/>
              <a:ext cx="1465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76" name="Line 425"/>
            <p:cNvSpPr>
              <a:spLocks noChangeShapeType="1"/>
            </p:cNvSpPr>
            <p:nvPr/>
          </p:nvSpPr>
          <p:spPr bwMode="auto">
            <a:xfrm>
              <a:off x="2847243" y="2395906"/>
              <a:ext cx="58615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77" name="Line 426"/>
            <p:cNvSpPr>
              <a:spLocks noChangeShapeType="1"/>
            </p:cNvSpPr>
            <p:nvPr/>
          </p:nvSpPr>
          <p:spPr bwMode="auto">
            <a:xfrm flipV="1">
              <a:off x="2879481" y="2359271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78" name="Line 427"/>
            <p:cNvSpPr>
              <a:spLocks noChangeShapeType="1"/>
            </p:cNvSpPr>
            <p:nvPr/>
          </p:nvSpPr>
          <p:spPr bwMode="auto">
            <a:xfrm>
              <a:off x="2857500" y="2395906"/>
              <a:ext cx="58615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79" name="Line 428"/>
            <p:cNvSpPr>
              <a:spLocks noChangeShapeType="1"/>
            </p:cNvSpPr>
            <p:nvPr/>
          </p:nvSpPr>
          <p:spPr bwMode="auto">
            <a:xfrm flipV="1">
              <a:off x="2883877" y="2359271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80" name="Line 429"/>
            <p:cNvSpPr>
              <a:spLocks noChangeShapeType="1"/>
            </p:cNvSpPr>
            <p:nvPr/>
          </p:nvSpPr>
          <p:spPr bwMode="auto">
            <a:xfrm>
              <a:off x="2863361" y="2395906"/>
              <a:ext cx="52754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81" name="Line 430"/>
            <p:cNvSpPr>
              <a:spLocks noChangeShapeType="1"/>
            </p:cNvSpPr>
            <p:nvPr/>
          </p:nvSpPr>
          <p:spPr bwMode="auto">
            <a:xfrm flipV="1">
              <a:off x="2889738" y="2359271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82" name="Line 431"/>
            <p:cNvSpPr>
              <a:spLocks noChangeShapeType="1"/>
            </p:cNvSpPr>
            <p:nvPr/>
          </p:nvSpPr>
          <p:spPr bwMode="auto">
            <a:xfrm>
              <a:off x="2863362" y="2395906"/>
              <a:ext cx="58615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83" name="Line 432"/>
            <p:cNvSpPr>
              <a:spLocks noChangeShapeType="1"/>
            </p:cNvSpPr>
            <p:nvPr/>
          </p:nvSpPr>
          <p:spPr bwMode="auto">
            <a:xfrm flipV="1">
              <a:off x="2889738" y="2359271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84" name="Line 433"/>
            <p:cNvSpPr>
              <a:spLocks noChangeShapeType="1"/>
            </p:cNvSpPr>
            <p:nvPr/>
          </p:nvSpPr>
          <p:spPr bwMode="auto">
            <a:xfrm>
              <a:off x="2867759" y="2395906"/>
              <a:ext cx="54219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85" name="Line 434"/>
            <p:cNvSpPr>
              <a:spLocks noChangeShapeType="1"/>
            </p:cNvSpPr>
            <p:nvPr/>
          </p:nvSpPr>
          <p:spPr bwMode="auto">
            <a:xfrm flipV="1">
              <a:off x="2895600" y="2359271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86" name="Line 435"/>
            <p:cNvSpPr>
              <a:spLocks noChangeShapeType="1"/>
            </p:cNvSpPr>
            <p:nvPr/>
          </p:nvSpPr>
          <p:spPr bwMode="auto">
            <a:xfrm>
              <a:off x="2867759" y="2395906"/>
              <a:ext cx="54219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87" name="Line 436"/>
            <p:cNvSpPr>
              <a:spLocks noChangeShapeType="1"/>
            </p:cNvSpPr>
            <p:nvPr/>
          </p:nvSpPr>
          <p:spPr bwMode="auto">
            <a:xfrm flipV="1">
              <a:off x="2895600" y="2359271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88" name="Line 437"/>
            <p:cNvSpPr>
              <a:spLocks noChangeShapeType="1"/>
            </p:cNvSpPr>
            <p:nvPr/>
          </p:nvSpPr>
          <p:spPr bwMode="auto">
            <a:xfrm>
              <a:off x="2867759" y="2395906"/>
              <a:ext cx="54219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89" name="Line 438"/>
            <p:cNvSpPr>
              <a:spLocks noChangeShapeType="1"/>
            </p:cNvSpPr>
            <p:nvPr/>
          </p:nvSpPr>
          <p:spPr bwMode="auto">
            <a:xfrm flipV="1">
              <a:off x="2895600" y="2359271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90" name="Line 439"/>
            <p:cNvSpPr>
              <a:spLocks noChangeShapeType="1"/>
            </p:cNvSpPr>
            <p:nvPr/>
          </p:nvSpPr>
          <p:spPr bwMode="auto">
            <a:xfrm>
              <a:off x="2879481" y="2395906"/>
              <a:ext cx="52754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91" name="Line 440"/>
            <p:cNvSpPr>
              <a:spLocks noChangeShapeType="1"/>
            </p:cNvSpPr>
            <p:nvPr/>
          </p:nvSpPr>
          <p:spPr bwMode="auto">
            <a:xfrm flipV="1">
              <a:off x="2905858" y="2359271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92" name="Line 441"/>
            <p:cNvSpPr>
              <a:spLocks noChangeShapeType="1"/>
            </p:cNvSpPr>
            <p:nvPr/>
          </p:nvSpPr>
          <p:spPr bwMode="auto">
            <a:xfrm>
              <a:off x="2889738" y="2395906"/>
              <a:ext cx="52754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93" name="Line 442"/>
            <p:cNvSpPr>
              <a:spLocks noChangeShapeType="1"/>
            </p:cNvSpPr>
            <p:nvPr/>
          </p:nvSpPr>
          <p:spPr bwMode="auto">
            <a:xfrm flipV="1">
              <a:off x="2916115" y="2359271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94" name="Line 443"/>
            <p:cNvSpPr>
              <a:spLocks noChangeShapeType="1"/>
            </p:cNvSpPr>
            <p:nvPr/>
          </p:nvSpPr>
          <p:spPr bwMode="auto">
            <a:xfrm>
              <a:off x="2895600" y="2395906"/>
              <a:ext cx="52754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95" name="Line 444"/>
            <p:cNvSpPr>
              <a:spLocks noChangeShapeType="1"/>
            </p:cNvSpPr>
            <p:nvPr/>
          </p:nvSpPr>
          <p:spPr bwMode="auto">
            <a:xfrm flipV="1">
              <a:off x="2921977" y="2359271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96" name="Line 445"/>
            <p:cNvSpPr>
              <a:spLocks noChangeShapeType="1"/>
            </p:cNvSpPr>
            <p:nvPr/>
          </p:nvSpPr>
          <p:spPr bwMode="auto">
            <a:xfrm>
              <a:off x="2899998" y="2395906"/>
              <a:ext cx="54219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97" name="Line 446"/>
            <p:cNvSpPr>
              <a:spLocks noChangeShapeType="1"/>
            </p:cNvSpPr>
            <p:nvPr/>
          </p:nvSpPr>
          <p:spPr bwMode="auto">
            <a:xfrm flipV="1">
              <a:off x="2926375" y="2359271"/>
              <a:ext cx="1465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98" name="Line 447"/>
            <p:cNvSpPr>
              <a:spLocks noChangeShapeType="1"/>
            </p:cNvSpPr>
            <p:nvPr/>
          </p:nvSpPr>
          <p:spPr bwMode="auto">
            <a:xfrm>
              <a:off x="2899997" y="2395906"/>
              <a:ext cx="58615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299" name="Line 448"/>
            <p:cNvSpPr>
              <a:spLocks noChangeShapeType="1"/>
            </p:cNvSpPr>
            <p:nvPr/>
          </p:nvSpPr>
          <p:spPr bwMode="auto">
            <a:xfrm flipV="1">
              <a:off x="2932236" y="2359271"/>
              <a:ext cx="1465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00" name="Line 449"/>
            <p:cNvSpPr>
              <a:spLocks noChangeShapeType="1"/>
            </p:cNvSpPr>
            <p:nvPr/>
          </p:nvSpPr>
          <p:spPr bwMode="auto">
            <a:xfrm>
              <a:off x="2910254" y="2395906"/>
              <a:ext cx="54220" cy="146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01" name="Line 450"/>
            <p:cNvSpPr>
              <a:spLocks noChangeShapeType="1"/>
            </p:cNvSpPr>
            <p:nvPr/>
          </p:nvSpPr>
          <p:spPr bwMode="auto">
            <a:xfrm flipV="1">
              <a:off x="2938097" y="2359271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02" name="Line 451"/>
            <p:cNvSpPr>
              <a:spLocks noChangeShapeType="1"/>
            </p:cNvSpPr>
            <p:nvPr/>
          </p:nvSpPr>
          <p:spPr bwMode="auto">
            <a:xfrm>
              <a:off x="2938097" y="2447192"/>
              <a:ext cx="58615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03" name="Line 452"/>
            <p:cNvSpPr>
              <a:spLocks noChangeShapeType="1"/>
            </p:cNvSpPr>
            <p:nvPr/>
          </p:nvSpPr>
          <p:spPr bwMode="auto">
            <a:xfrm flipV="1">
              <a:off x="2964474" y="2410560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04" name="Line 453"/>
            <p:cNvSpPr>
              <a:spLocks noChangeShapeType="1"/>
            </p:cNvSpPr>
            <p:nvPr/>
          </p:nvSpPr>
          <p:spPr bwMode="auto">
            <a:xfrm>
              <a:off x="2942493" y="2447192"/>
              <a:ext cx="58615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05" name="Line 454"/>
            <p:cNvSpPr>
              <a:spLocks noChangeShapeType="1"/>
            </p:cNvSpPr>
            <p:nvPr/>
          </p:nvSpPr>
          <p:spPr bwMode="auto">
            <a:xfrm flipV="1">
              <a:off x="2968869" y="2410560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06" name="Line 455"/>
            <p:cNvSpPr>
              <a:spLocks noChangeShapeType="1"/>
            </p:cNvSpPr>
            <p:nvPr/>
          </p:nvSpPr>
          <p:spPr bwMode="auto">
            <a:xfrm>
              <a:off x="2968869" y="2447192"/>
              <a:ext cx="54220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07" name="Line 456"/>
            <p:cNvSpPr>
              <a:spLocks noChangeShapeType="1"/>
            </p:cNvSpPr>
            <p:nvPr/>
          </p:nvSpPr>
          <p:spPr bwMode="auto">
            <a:xfrm flipV="1">
              <a:off x="2996712" y="2410560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08" name="Line 457"/>
            <p:cNvSpPr>
              <a:spLocks noChangeShapeType="1"/>
            </p:cNvSpPr>
            <p:nvPr/>
          </p:nvSpPr>
          <p:spPr bwMode="auto">
            <a:xfrm>
              <a:off x="2980592" y="2447192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09" name="Line 458"/>
            <p:cNvSpPr>
              <a:spLocks noChangeShapeType="1"/>
            </p:cNvSpPr>
            <p:nvPr/>
          </p:nvSpPr>
          <p:spPr bwMode="auto">
            <a:xfrm flipV="1">
              <a:off x="3006969" y="2410560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10" name="Line 459"/>
            <p:cNvSpPr>
              <a:spLocks noChangeShapeType="1"/>
            </p:cNvSpPr>
            <p:nvPr/>
          </p:nvSpPr>
          <p:spPr bwMode="auto">
            <a:xfrm>
              <a:off x="3027485" y="2447192"/>
              <a:ext cx="58615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11" name="Line 460"/>
            <p:cNvSpPr>
              <a:spLocks noChangeShapeType="1"/>
            </p:cNvSpPr>
            <p:nvPr/>
          </p:nvSpPr>
          <p:spPr bwMode="auto">
            <a:xfrm flipV="1">
              <a:off x="3055327" y="2410560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12" name="Line 461"/>
            <p:cNvSpPr>
              <a:spLocks noChangeShapeType="1"/>
            </p:cNvSpPr>
            <p:nvPr/>
          </p:nvSpPr>
          <p:spPr bwMode="auto">
            <a:xfrm>
              <a:off x="3033346" y="2447192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13" name="Line 462"/>
            <p:cNvSpPr>
              <a:spLocks noChangeShapeType="1"/>
            </p:cNvSpPr>
            <p:nvPr/>
          </p:nvSpPr>
          <p:spPr bwMode="auto">
            <a:xfrm flipV="1">
              <a:off x="3059723" y="2410560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14" name="Line 463"/>
            <p:cNvSpPr>
              <a:spLocks noChangeShapeType="1"/>
            </p:cNvSpPr>
            <p:nvPr/>
          </p:nvSpPr>
          <p:spPr bwMode="auto">
            <a:xfrm>
              <a:off x="3033346" y="2447192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15" name="Line 464"/>
            <p:cNvSpPr>
              <a:spLocks noChangeShapeType="1"/>
            </p:cNvSpPr>
            <p:nvPr/>
          </p:nvSpPr>
          <p:spPr bwMode="auto">
            <a:xfrm flipV="1">
              <a:off x="3059723" y="2410560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16" name="Line 465"/>
            <p:cNvSpPr>
              <a:spLocks noChangeShapeType="1"/>
            </p:cNvSpPr>
            <p:nvPr/>
          </p:nvSpPr>
          <p:spPr bwMode="auto">
            <a:xfrm>
              <a:off x="3043606" y="2447192"/>
              <a:ext cx="54219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17" name="Line 466"/>
            <p:cNvSpPr>
              <a:spLocks noChangeShapeType="1"/>
            </p:cNvSpPr>
            <p:nvPr/>
          </p:nvSpPr>
          <p:spPr bwMode="auto">
            <a:xfrm flipV="1">
              <a:off x="3071446" y="2410560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18" name="Line 467"/>
            <p:cNvSpPr>
              <a:spLocks noChangeShapeType="1"/>
            </p:cNvSpPr>
            <p:nvPr/>
          </p:nvSpPr>
          <p:spPr bwMode="auto">
            <a:xfrm>
              <a:off x="3065585" y="2447192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19" name="Line 468"/>
            <p:cNvSpPr>
              <a:spLocks noChangeShapeType="1"/>
            </p:cNvSpPr>
            <p:nvPr/>
          </p:nvSpPr>
          <p:spPr bwMode="auto">
            <a:xfrm flipV="1">
              <a:off x="3091961" y="2410560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20" name="Line 469"/>
            <p:cNvSpPr>
              <a:spLocks noChangeShapeType="1"/>
            </p:cNvSpPr>
            <p:nvPr/>
          </p:nvSpPr>
          <p:spPr bwMode="auto">
            <a:xfrm>
              <a:off x="3065585" y="2447192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21" name="Line 470"/>
            <p:cNvSpPr>
              <a:spLocks noChangeShapeType="1"/>
            </p:cNvSpPr>
            <p:nvPr/>
          </p:nvSpPr>
          <p:spPr bwMode="auto">
            <a:xfrm flipV="1">
              <a:off x="3091961" y="2410560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22" name="Line 471"/>
            <p:cNvSpPr>
              <a:spLocks noChangeShapeType="1"/>
            </p:cNvSpPr>
            <p:nvPr/>
          </p:nvSpPr>
          <p:spPr bwMode="auto">
            <a:xfrm>
              <a:off x="3086100" y="2447192"/>
              <a:ext cx="58615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23" name="Line 472"/>
            <p:cNvSpPr>
              <a:spLocks noChangeShapeType="1"/>
            </p:cNvSpPr>
            <p:nvPr/>
          </p:nvSpPr>
          <p:spPr bwMode="auto">
            <a:xfrm flipV="1">
              <a:off x="3118338" y="2410560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24" name="Line 473"/>
            <p:cNvSpPr>
              <a:spLocks noChangeShapeType="1"/>
            </p:cNvSpPr>
            <p:nvPr/>
          </p:nvSpPr>
          <p:spPr bwMode="auto">
            <a:xfrm>
              <a:off x="3091962" y="2447192"/>
              <a:ext cx="58615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25" name="Line 474"/>
            <p:cNvSpPr>
              <a:spLocks noChangeShapeType="1"/>
            </p:cNvSpPr>
            <p:nvPr/>
          </p:nvSpPr>
          <p:spPr bwMode="auto">
            <a:xfrm flipV="1">
              <a:off x="3118338" y="2410560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26" name="Line 475"/>
            <p:cNvSpPr>
              <a:spLocks noChangeShapeType="1"/>
            </p:cNvSpPr>
            <p:nvPr/>
          </p:nvSpPr>
          <p:spPr bwMode="auto">
            <a:xfrm>
              <a:off x="3102221" y="2447192"/>
              <a:ext cx="54219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27" name="Line 476"/>
            <p:cNvSpPr>
              <a:spLocks noChangeShapeType="1"/>
            </p:cNvSpPr>
            <p:nvPr/>
          </p:nvSpPr>
          <p:spPr bwMode="auto">
            <a:xfrm flipV="1">
              <a:off x="3130062" y="2410560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28" name="Line 477"/>
            <p:cNvSpPr>
              <a:spLocks noChangeShapeType="1"/>
            </p:cNvSpPr>
            <p:nvPr/>
          </p:nvSpPr>
          <p:spPr bwMode="auto">
            <a:xfrm>
              <a:off x="3102221" y="2447192"/>
              <a:ext cx="54219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29" name="Line 478"/>
            <p:cNvSpPr>
              <a:spLocks noChangeShapeType="1"/>
            </p:cNvSpPr>
            <p:nvPr/>
          </p:nvSpPr>
          <p:spPr bwMode="auto">
            <a:xfrm flipV="1">
              <a:off x="3130062" y="2410560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30" name="Line 479"/>
            <p:cNvSpPr>
              <a:spLocks noChangeShapeType="1"/>
            </p:cNvSpPr>
            <p:nvPr/>
          </p:nvSpPr>
          <p:spPr bwMode="auto">
            <a:xfrm>
              <a:off x="3108081" y="2447192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31" name="Line 480"/>
            <p:cNvSpPr>
              <a:spLocks noChangeShapeType="1"/>
            </p:cNvSpPr>
            <p:nvPr/>
          </p:nvSpPr>
          <p:spPr bwMode="auto">
            <a:xfrm flipV="1">
              <a:off x="3134460" y="2410560"/>
              <a:ext cx="1465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32" name="Line 481"/>
            <p:cNvSpPr>
              <a:spLocks noChangeShapeType="1"/>
            </p:cNvSpPr>
            <p:nvPr/>
          </p:nvSpPr>
          <p:spPr bwMode="auto">
            <a:xfrm>
              <a:off x="3113943" y="2447192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33" name="Line 482"/>
            <p:cNvSpPr>
              <a:spLocks noChangeShapeType="1"/>
            </p:cNvSpPr>
            <p:nvPr/>
          </p:nvSpPr>
          <p:spPr bwMode="auto">
            <a:xfrm flipV="1">
              <a:off x="3140320" y="2410560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34" name="Line 483"/>
            <p:cNvSpPr>
              <a:spLocks noChangeShapeType="1"/>
            </p:cNvSpPr>
            <p:nvPr/>
          </p:nvSpPr>
          <p:spPr bwMode="auto">
            <a:xfrm>
              <a:off x="3118338" y="2447192"/>
              <a:ext cx="54220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35" name="Line 484"/>
            <p:cNvSpPr>
              <a:spLocks noChangeShapeType="1"/>
            </p:cNvSpPr>
            <p:nvPr/>
          </p:nvSpPr>
          <p:spPr bwMode="auto">
            <a:xfrm flipV="1">
              <a:off x="3144715" y="2410560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36" name="Line 485"/>
            <p:cNvSpPr>
              <a:spLocks noChangeShapeType="1"/>
            </p:cNvSpPr>
            <p:nvPr/>
          </p:nvSpPr>
          <p:spPr bwMode="auto">
            <a:xfrm>
              <a:off x="3124200" y="2447192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37" name="Line 486"/>
            <p:cNvSpPr>
              <a:spLocks noChangeShapeType="1"/>
            </p:cNvSpPr>
            <p:nvPr/>
          </p:nvSpPr>
          <p:spPr bwMode="auto">
            <a:xfrm flipV="1">
              <a:off x="3150577" y="2410560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38" name="Line 487"/>
            <p:cNvSpPr>
              <a:spLocks noChangeShapeType="1"/>
            </p:cNvSpPr>
            <p:nvPr/>
          </p:nvSpPr>
          <p:spPr bwMode="auto">
            <a:xfrm>
              <a:off x="3130061" y="2447192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39" name="Line 488"/>
            <p:cNvSpPr>
              <a:spLocks noChangeShapeType="1"/>
            </p:cNvSpPr>
            <p:nvPr/>
          </p:nvSpPr>
          <p:spPr bwMode="auto">
            <a:xfrm flipV="1">
              <a:off x="3156438" y="2410560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40" name="Line 489"/>
            <p:cNvSpPr>
              <a:spLocks noChangeShapeType="1"/>
            </p:cNvSpPr>
            <p:nvPr/>
          </p:nvSpPr>
          <p:spPr bwMode="auto">
            <a:xfrm>
              <a:off x="3156438" y="2447192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41" name="Line 490"/>
            <p:cNvSpPr>
              <a:spLocks noChangeShapeType="1"/>
            </p:cNvSpPr>
            <p:nvPr/>
          </p:nvSpPr>
          <p:spPr bwMode="auto">
            <a:xfrm flipV="1">
              <a:off x="3182815" y="2410560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42" name="Line 491"/>
            <p:cNvSpPr>
              <a:spLocks noChangeShapeType="1"/>
            </p:cNvSpPr>
            <p:nvPr/>
          </p:nvSpPr>
          <p:spPr bwMode="auto">
            <a:xfrm>
              <a:off x="3156439" y="2447192"/>
              <a:ext cx="58615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43" name="Line 492"/>
            <p:cNvSpPr>
              <a:spLocks noChangeShapeType="1"/>
            </p:cNvSpPr>
            <p:nvPr/>
          </p:nvSpPr>
          <p:spPr bwMode="auto">
            <a:xfrm flipV="1">
              <a:off x="3188677" y="2410560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44" name="Line 493"/>
            <p:cNvSpPr>
              <a:spLocks noChangeShapeType="1"/>
            </p:cNvSpPr>
            <p:nvPr/>
          </p:nvSpPr>
          <p:spPr bwMode="auto">
            <a:xfrm>
              <a:off x="3166697" y="2447192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45" name="Line 494"/>
            <p:cNvSpPr>
              <a:spLocks noChangeShapeType="1"/>
            </p:cNvSpPr>
            <p:nvPr/>
          </p:nvSpPr>
          <p:spPr bwMode="auto">
            <a:xfrm flipV="1">
              <a:off x="3193075" y="2410560"/>
              <a:ext cx="1465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46" name="Line 495"/>
            <p:cNvSpPr>
              <a:spLocks noChangeShapeType="1"/>
            </p:cNvSpPr>
            <p:nvPr/>
          </p:nvSpPr>
          <p:spPr bwMode="auto">
            <a:xfrm>
              <a:off x="3188677" y="2447192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47" name="Line 496"/>
            <p:cNvSpPr>
              <a:spLocks noChangeShapeType="1"/>
            </p:cNvSpPr>
            <p:nvPr/>
          </p:nvSpPr>
          <p:spPr bwMode="auto">
            <a:xfrm flipV="1">
              <a:off x="3215054" y="2410560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48" name="Line 497"/>
            <p:cNvSpPr>
              <a:spLocks noChangeShapeType="1"/>
            </p:cNvSpPr>
            <p:nvPr/>
          </p:nvSpPr>
          <p:spPr bwMode="auto">
            <a:xfrm>
              <a:off x="3188677" y="2447192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49" name="Line 498"/>
            <p:cNvSpPr>
              <a:spLocks noChangeShapeType="1"/>
            </p:cNvSpPr>
            <p:nvPr/>
          </p:nvSpPr>
          <p:spPr bwMode="auto">
            <a:xfrm flipV="1">
              <a:off x="3215054" y="2410560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50" name="Line 499"/>
            <p:cNvSpPr>
              <a:spLocks noChangeShapeType="1"/>
            </p:cNvSpPr>
            <p:nvPr/>
          </p:nvSpPr>
          <p:spPr bwMode="auto">
            <a:xfrm>
              <a:off x="3215054" y="2447192"/>
              <a:ext cx="58615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51" name="Line 500"/>
            <p:cNvSpPr>
              <a:spLocks noChangeShapeType="1"/>
            </p:cNvSpPr>
            <p:nvPr/>
          </p:nvSpPr>
          <p:spPr bwMode="auto">
            <a:xfrm flipV="1">
              <a:off x="3241431" y="2410560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52" name="Line 501"/>
            <p:cNvSpPr>
              <a:spLocks noChangeShapeType="1"/>
            </p:cNvSpPr>
            <p:nvPr/>
          </p:nvSpPr>
          <p:spPr bwMode="auto">
            <a:xfrm>
              <a:off x="3219452" y="2447192"/>
              <a:ext cx="54219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53" name="Line 502"/>
            <p:cNvSpPr>
              <a:spLocks noChangeShapeType="1"/>
            </p:cNvSpPr>
            <p:nvPr/>
          </p:nvSpPr>
          <p:spPr bwMode="auto">
            <a:xfrm flipV="1">
              <a:off x="3247292" y="2410560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54" name="Line 503"/>
            <p:cNvSpPr>
              <a:spLocks noChangeShapeType="1"/>
            </p:cNvSpPr>
            <p:nvPr/>
          </p:nvSpPr>
          <p:spPr bwMode="auto">
            <a:xfrm>
              <a:off x="3231173" y="2447192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55" name="Line 504"/>
            <p:cNvSpPr>
              <a:spLocks noChangeShapeType="1"/>
            </p:cNvSpPr>
            <p:nvPr/>
          </p:nvSpPr>
          <p:spPr bwMode="auto">
            <a:xfrm flipV="1">
              <a:off x="3257550" y="2410560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56" name="Line 505"/>
            <p:cNvSpPr>
              <a:spLocks noChangeShapeType="1"/>
            </p:cNvSpPr>
            <p:nvPr/>
          </p:nvSpPr>
          <p:spPr bwMode="auto">
            <a:xfrm>
              <a:off x="3235569" y="2447192"/>
              <a:ext cx="54220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57" name="Line 506"/>
            <p:cNvSpPr>
              <a:spLocks noChangeShapeType="1"/>
            </p:cNvSpPr>
            <p:nvPr/>
          </p:nvSpPr>
          <p:spPr bwMode="auto">
            <a:xfrm flipV="1">
              <a:off x="3261946" y="2410560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58" name="Line 507"/>
            <p:cNvSpPr>
              <a:spLocks noChangeShapeType="1"/>
            </p:cNvSpPr>
            <p:nvPr/>
          </p:nvSpPr>
          <p:spPr bwMode="auto">
            <a:xfrm>
              <a:off x="3235569" y="2447192"/>
              <a:ext cx="54220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59" name="Line 508"/>
            <p:cNvSpPr>
              <a:spLocks noChangeShapeType="1"/>
            </p:cNvSpPr>
            <p:nvPr/>
          </p:nvSpPr>
          <p:spPr bwMode="auto">
            <a:xfrm flipV="1">
              <a:off x="3261946" y="2410560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60" name="Line 509"/>
            <p:cNvSpPr>
              <a:spLocks noChangeShapeType="1"/>
            </p:cNvSpPr>
            <p:nvPr/>
          </p:nvSpPr>
          <p:spPr bwMode="auto">
            <a:xfrm>
              <a:off x="3273669" y="2447192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61" name="Line 510"/>
            <p:cNvSpPr>
              <a:spLocks noChangeShapeType="1"/>
            </p:cNvSpPr>
            <p:nvPr/>
          </p:nvSpPr>
          <p:spPr bwMode="auto">
            <a:xfrm flipV="1">
              <a:off x="3300046" y="2410560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62" name="Line 511"/>
            <p:cNvSpPr>
              <a:spLocks noChangeShapeType="1"/>
            </p:cNvSpPr>
            <p:nvPr/>
          </p:nvSpPr>
          <p:spPr bwMode="auto">
            <a:xfrm>
              <a:off x="3379177" y="2447192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63" name="Line 512"/>
            <p:cNvSpPr>
              <a:spLocks noChangeShapeType="1"/>
            </p:cNvSpPr>
            <p:nvPr/>
          </p:nvSpPr>
          <p:spPr bwMode="auto">
            <a:xfrm flipV="1">
              <a:off x="3407020" y="2410560"/>
              <a:ext cx="0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64" name="Line 513"/>
            <p:cNvSpPr>
              <a:spLocks noChangeShapeType="1"/>
            </p:cNvSpPr>
            <p:nvPr/>
          </p:nvSpPr>
          <p:spPr bwMode="auto">
            <a:xfrm>
              <a:off x="3390900" y="2447192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65" name="Line 514"/>
            <p:cNvSpPr>
              <a:spLocks noChangeShapeType="1"/>
            </p:cNvSpPr>
            <p:nvPr/>
          </p:nvSpPr>
          <p:spPr bwMode="auto">
            <a:xfrm flipV="1">
              <a:off x="3427536" y="2410560"/>
              <a:ext cx="1465" cy="73269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66" name="Line 515"/>
            <p:cNvSpPr>
              <a:spLocks noChangeShapeType="1"/>
            </p:cNvSpPr>
            <p:nvPr/>
          </p:nvSpPr>
          <p:spPr bwMode="auto">
            <a:xfrm>
              <a:off x="3678115" y="3069981"/>
              <a:ext cx="52754" cy="0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67" name="Line 516"/>
            <p:cNvSpPr>
              <a:spLocks noChangeShapeType="1"/>
            </p:cNvSpPr>
            <p:nvPr/>
          </p:nvSpPr>
          <p:spPr bwMode="auto">
            <a:xfrm flipV="1">
              <a:off x="3704492" y="3033346"/>
              <a:ext cx="0" cy="71804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68" name="Line 517"/>
            <p:cNvSpPr>
              <a:spLocks noChangeShapeType="1"/>
            </p:cNvSpPr>
            <p:nvPr/>
          </p:nvSpPr>
          <p:spPr bwMode="auto">
            <a:xfrm>
              <a:off x="3741129" y="3069981"/>
              <a:ext cx="54219" cy="0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69" name="Line 518"/>
            <p:cNvSpPr>
              <a:spLocks noChangeShapeType="1"/>
            </p:cNvSpPr>
            <p:nvPr/>
          </p:nvSpPr>
          <p:spPr bwMode="auto">
            <a:xfrm flipV="1">
              <a:off x="3767506" y="3033346"/>
              <a:ext cx="1465" cy="71804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70" name="Freeform 519"/>
            <p:cNvSpPr>
              <a:spLocks/>
            </p:cNvSpPr>
            <p:nvPr/>
          </p:nvSpPr>
          <p:spPr bwMode="auto">
            <a:xfrm>
              <a:off x="1909397" y="2265485"/>
              <a:ext cx="1293934" cy="1455127"/>
            </a:xfrm>
            <a:custGeom>
              <a:avLst/>
              <a:gdLst>
                <a:gd name="T0" fmla="*/ 0 w 243"/>
                <a:gd name="T1" fmla="*/ 0 h 201"/>
                <a:gd name="T2" fmla="*/ 2147483647 w 243"/>
                <a:gd name="T3" fmla="*/ 0 h 201"/>
                <a:gd name="T4" fmla="*/ 2147483647 w 243"/>
                <a:gd name="T5" fmla="*/ 2147483647 h 201"/>
                <a:gd name="T6" fmla="*/ 2147483647 w 243"/>
                <a:gd name="T7" fmla="*/ 2147483647 h 201"/>
                <a:gd name="T8" fmla="*/ 2147483647 w 243"/>
                <a:gd name="T9" fmla="*/ 2147483647 h 201"/>
                <a:gd name="T10" fmla="*/ 2147483647 w 243"/>
                <a:gd name="T11" fmla="*/ 2147483647 h 201"/>
                <a:gd name="T12" fmla="*/ 2147483647 w 243"/>
                <a:gd name="T13" fmla="*/ 2147483647 h 201"/>
                <a:gd name="T14" fmla="*/ 2147483647 w 243"/>
                <a:gd name="T15" fmla="*/ 2147483647 h 201"/>
                <a:gd name="T16" fmla="*/ 2147483647 w 243"/>
                <a:gd name="T17" fmla="*/ 2147483647 h 201"/>
                <a:gd name="T18" fmla="*/ 2147483647 w 243"/>
                <a:gd name="T19" fmla="*/ 2147483647 h 201"/>
                <a:gd name="T20" fmla="*/ 2147483647 w 243"/>
                <a:gd name="T21" fmla="*/ 2147483647 h 201"/>
                <a:gd name="T22" fmla="*/ 2147483647 w 243"/>
                <a:gd name="T23" fmla="*/ 2147483647 h 201"/>
                <a:gd name="T24" fmla="*/ 2147483647 w 243"/>
                <a:gd name="T25" fmla="*/ 2147483647 h 201"/>
                <a:gd name="T26" fmla="*/ 2147483647 w 243"/>
                <a:gd name="T27" fmla="*/ 2147483647 h 201"/>
                <a:gd name="T28" fmla="*/ 2147483647 w 243"/>
                <a:gd name="T29" fmla="*/ 2147483647 h 201"/>
                <a:gd name="T30" fmla="*/ 2147483647 w 243"/>
                <a:gd name="T31" fmla="*/ 2147483647 h 201"/>
                <a:gd name="T32" fmla="*/ 2147483647 w 243"/>
                <a:gd name="T33" fmla="*/ 2147483647 h 201"/>
                <a:gd name="T34" fmla="*/ 2147483647 w 243"/>
                <a:gd name="T35" fmla="*/ 2147483647 h 201"/>
                <a:gd name="T36" fmla="*/ 2147483647 w 243"/>
                <a:gd name="T37" fmla="*/ 2147483647 h 201"/>
                <a:gd name="T38" fmla="*/ 2147483647 w 243"/>
                <a:gd name="T39" fmla="*/ 2147483647 h 201"/>
                <a:gd name="T40" fmla="*/ 2147483647 w 243"/>
                <a:gd name="T41" fmla="*/ 2147483647 h 201"/>
                <a:gd name="T42" fmla="*/ 2147483647 w 243"/>
                <a:gd name="T43" fmla="*/ 2147483647 h 201"/>
                <a:gd name="T44" fmla="*/ 2147483647 w 243"/>
                <a:gd name="T45" fmla="*/ 2147483647 h 20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43"/>
                <a:gd name="T70" fmla="*/ 0 h 201"/>
                <a:gd name="T71" fmla="*/ 243 w 243"/>
                <a:gd name="T72" fmla="*/ 201 h 20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43" h="201">
                  <a:moveTo>
                    <a:pt x="0" y="0"/>
                  </a:moveTo>
                  <a:lnTo>
                    <a:pt x="53" y="0"/>
                  </a:lnTo>
                  <a:lnTo>
                    <a:pt x="53" y="12"/>
                  </a:lnTo>
                  <a:lnTo>
                    <a:pt x="70" y="12"/>
                  </a:lnTo>
                  <a:lnTo>
                    <a:pt x="70" y="24"/>
                  </a:lnTo>
                  <a:lnTo>
                    <a:pt x="75" y="24"/>
                  </a:lnTo>
                  <a:lnTo>
                    <a:pt x="75" y="36"/>
                  </a:lnTo>
                  <a:lnTo>
                    <a:pt x="80" y="36"/>
                  </a:lnTo>
                  <a:lnTo>
                    <a:pt x="80" y="49"/>
                  </a:lnTo>
                  <a:lnTo>
                    <a:pt x="85" y="49"/>
                  </a:lnTo>
                  <a:lnTo>
                    <a:pt x="85" y="61"/>
                  </a:lnTo>
                  <a:lnTo>
                    <a:pt x="97" y="61"/>
                  </a:lnTo>
                  <a:lnTo>
                    <a:pt x="97" y="74"/>
                  </a:lnTo>
                  <a:lnTo>
                    <a:pt x="100" y="74"/>
                  </a:lnTo>
                  <a:lnTo>
                    <a:pt x="100" y="87"/>
                  </a:lnTo>
                  <a:lnTo>
                    <a:pt x="114" y="87"/>
                  </a:lnTo>
                  <a:lnTo>
                    <a:pt x="114" y="102"/>
                  </a:lnTo>
                  <a:lnTo>
                    <a:pt x="137" y="102"/>
                  </a:lnTo>
                  <a:lnTo>
                    <a:pt x="137" y="120"/>
                  </a:lnTo>
                  <a:lnTo>
                    <a:pt x="234" y="120"/>
                  </a:lnTo>
                  <a:lnTo>
                    <a:pt x="234" y="201"/>
                  </a:lnTo>
                  <a:lnTo>
                    <a:pt x="243" y="201"/>
                  </a:lnTo>
                </a:path>
              </a:pathLst>
            </a:custGeom>
            <a:noFill/>
            <a:ln w="1905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71" name="Line 520"/>
            <p:cNvSpPr>
              <a:spLocks noChangeShapeType="1"/>
            </p:cNvSpPr>
            <p:nvPr/>
          </p:nvSpPr>
          <p:spPr bwMode="auto">
            <a:xfrm>
              <a:off x="2394438" y="2706567"/>
              <a:ext cx="52754" cy="1465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72" name="Line 521"/>
            <p:cNvSpPr>
              <a:spLocks noChangeShapeType="1"/>
            </p:cNvSpPr>
            <p:nvPr/>
          </p:nvSpPr>
          <p:spPr bwMode="auto">
            <a:xfrm flipV="1">
              <a:off x="2420815" y="2669932"/>
              <a:ext cx="0" cy="73269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73" name="Line 522"/>
            <p:cNvSpPr>
              <a:spLocks noChangeShapeType="1"/>
            </p:cNvSpPr>
            <p:nvPr/>
          </p:nvSpPr>
          <p:spPr bwMode="auto">
            <a:xfrm>
              <a:off x="2473569" y="2895600"/>
              <a:ext cx="54220" cy="1466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74" name="Line 523"/>
            <p:cNvSpPr>
              <a:spLocks noChangeShapeType="1"/>
            </p:cNvSpPr>
            <p:nvPr/>
          </p:nvSpPr>
          <p:spPr bwMode="auto">
            <a:xfrm flipV="1">
              <a:off x="2499946" y="2858967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75" name="Line 524"/>
            <p:cNvSpPr>
              <a:spLocks noChangeShapeType="1"/>
            </p:cNvSpPr>
            <p:nvPr/>
          </p:nvSpPr>
          <p:spPr bwMode="auto">
            <a:xfrm>
              <a:off x="2479431" y="2895600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76" name="Line 525"/>
            <p:cNvSpPr>
              <a:spLocks noChangeShapeType="1"/>
            </p:cNvSpPr>
            <p:nvPr/>
          </p:nvSpPr>
          <p:spPr bwMode="auto">
            <a:xfrm flipV="1">
              <a:off x="2505808" y="2858967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77" name="Line 526"/>
            <p:cNvSpPr>
              <a:spLocks noChangeShapeType="1"/>
            </p:cNvSpPr>
            <p:nvPr/>
          </p:nvSpPr>
          <p:spPr bwMode="auto">
            <a:xfrm>
              <a:off x="2527789" y="3004038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78" name="Line 527"/>
            <p:cNvSpPr>
              <a:spLocks noChangeShapeType="1"/>
            </p:cNvSpPr>
            <p:nvPr/>
          </p:nvSpPr>
          <p:spPr bwMode="auto">
            <a:xfrm flipV="1">
              <a:off x="2554166" y="2967406"/>
              <a:ext cx="0" cy="73269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79" name="Line 528"/>
            <p:cNvSpPr>
              <a:spLocks noChangeShapeType="1"/>
            </p:cNvSpPr>
            <p:nvPr/>
          </p:nvSpPr>
          <p:spPr bwMode="auto">
            <a:xfrm>
              <a:off x="2596661" y="3004038"/>
              <a:ext cx="52754" cy="1466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80" name="Line 529"/>
            <p:cNvSpPr>
              <a:spLocks noChangeShapeType="1"/>
            </p:cNvSpPr>
            <p:nvPr/>
          </p:nvSpPr>
          <p:spPr bwMode="auto">
            <a:xfrm flipV="1">
              <a:off x="2623038" y="2967406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81" name="Line 530"/>
            <p:cNvSpPr>
              <a:spLocks noChangeShapeType="1"/>
            </p:cNvSpPr>
            <p:nvPr/>
          </p:nvSpPr>
          <p:spPr bwMode="auto">
            <a:xfrm>
              <a:off x="2713892" y="3134460"/>
              <a:ext cx="52754" cy="1465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82" name="Line 531"/>
            <p:cNvSpPr>
              <a:spLocks noChangeShapeType="1"/>
            </p:cNvSpPr>
            <p:nvPr/>
          </p:nvSpPr>
          <p:spPr bwMode="auto">
            <a:xfrm flipV="1">
              <a:off x="2740269" y="3097825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83" name="Line 532"/>
            <p:cNvSpPr>
              <a:spLocks noChangeShapeType="1"/>
            </p:cNvSpPr>
            <p:nvPr/>
          </p:nvSpPr>
          <p:spPr bwMode="auto">
            <a:xfrm>
              <a:off x="2718290" y="3134460"/>
              <a:ext cx="54219" cy="1465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84" name="Line 533"/>
            <p:cNvSpPr>
              <a:spLocks noChangeShapeType="1"/>
            </p:cNvSpPr>
            <p:nvPr/>
          </p:nvSpPr>
          <p:spPr bwMode="auto">
            <a:xfrm flipV="1">
              <a:off x="2746131" y="3097825"/>
              <a:ext cx="0" cy="73269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85" name="Line 534"/>
            <p:cNvSpPr>
              <a:spLocks noChangeShapeType="1"/>
            </p:cNvSpPr>
            <p:nvPr/>
          </p:nvSpPr>
          <p:spPr bwMode="auto">
            <a:xfrm>
              <a:off x="2746131" y="3134460"/>
              <a:ext cx="58615" cy="1465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86" name="Line 535"/>
            <p:cNvSpPr>
              <a:spLocks noChangeShapeType="1"/>
            </p:cNvSpPr>
            <p:nvPr/>
          </p:nvSpPr>
          <p:spPr bwMode="auto">
            <a:xfrm flipV="1">
              <a:off x="2776906" y="3097825"/>
              <a:ext cx="1465" cy="73269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87" name="Line 536"/>
            <p:cNvSpPr>
              <a:spLocks noChangeShapeType="1"/>
            </p:cNvSpPr>
            <p:nvPr/>
          </p:nvSpPr>
          <p:spPr bwMode="auto">
            <a:xfrm>
              <a:off x="2804746" y="3134460"/>
              <a:ext cx="58615" cy="1465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88" name="Line 537"/>
            <p:cNvSpPr>
              <a:spLocks noChangeShapeType="1"/>
            </p:cNvSpPr>
            <p:nvPr/>
          </p:nvSpPr>
          <p:spPr bwMode="auto">
            <a:xfrm flipV="1">
              <a:off x="2836985" y="3097825"/>
              <a:ext cx="0" cy="73269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89" name="Line 538"/>
            <p:cNvSpPr>
              <a:spLocks noChangeShapeType="1"/>
            </p:cNvSpPr>
            <p:nvPr/>
          </p:nvSpPr>
          <p:spPr bwMode="auto">
            <a:xfrm>
              <a:off x="2815005" y="3134460"/>
              <a:ext cx="58615" cy="1465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90" name="Line 539"/>
            <p:cNvSpPr>
              <a:spLocks noChangeShapeType="1"/>
            </p:cNvSpPr>
            <p:nvPr/>
          </p:nvSpPr>
          <p:spPr bwMode="auto">
            <a:xfrm flipV="1">
              <a:off x="2841383" y="3097825"/>
              <a:ext cx="1465" cy="73269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91" name="Line 540"/>
            <p:cNvSpPr>
              <a:spLocks noChangeShapeType="1"/>
            </p:cNvSpPr>
            <p:nvPr/>
          </p:nvSpPr>
          <p:spPr bwMode="auto">
            <a:xfrm>
              <a:off x="2841381" y="3134460"/>
              <a:ext cx="58615" cy="1465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92" name="Line 541"/>
            <p:cNvSpPr>
              <a:spLocks noChangeShapeType="1"/>
            </p:cNvSpPr>
            <p:nvPr/>
          </p:nvSpPr>
          <p:spPr bwMode="auto">
            <a:xfrm flipV="1">
              <a:off x="2867760" y="3097825"/>
              <a:ext cx="1465" cy="73269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93" name="Line 542"/>
            <p:cNvSpPr>
              <a:spLocks noChangeShapeType="1"/>
            </p:cNvSpPr>
            <p:nvPr/>
          </p:nvSpPr>
          <p:spPr bwMode="auto">
            <a:xfrm>
              <a:off x="3075844" y="3134460"/>
              <a:ext cx="54219" cy="1465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94" name="Line 543"/>
            <p:cNvSpPr>
              <a:spLocks noChangeShapeType="1"/>
            </p:cNvSpPr>
            <p:nvPr/>
          </p:nvSpPr>
          <p:spPr bwMode="auto">
            <a:xfrm flipV="1">
              <a:off x="3102221" y="3097825"/>
              <a:ext cx="1465" cy="73269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95" name="Line 544"/>
            <p:cNvSpPr>
              <a:spLocks noChangeShapeType="1"/>
            </p:cNvSpPr>
            <p:nvPr/>
          </p:nvSpPr>
          <p:spPr bwMode="auto">
            <a:xfrm>
              <a:off x="3176954" y="3720613"/>
              <a:ext cx="58615" cy="1465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96" name="Line 545"/>
            <p:cNvSpPr>
              <a:spLocks noChangeShapeType="1"/>
            </p:cNvSpPr>
            <p:nvPr/>
          </p:nvSpPr>
          <p:spPr bwMode="auto">
            <a:xfrm flipV="1">
              <a:off x="3203331" y="3683978"/>
              <a:ext cx="1466" cy="73269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397" name="Rectangle 1066"/>
            <p:cNvSpPr>
              <a:spLocks noChangeArrowheads="1"/>
            </p:cNvSpPr>
            <p:nvPr/>
          </p:nvSpPr>
          <p:spPr bwMode="auto">
            <a:xfrm>
              <a:off x="2407677" y="2552702"/>
              <a:ext cx="1235270" cy="444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altLang="ja-JP" sz="1292">
                  <a:latin typeface="Calibri" pitchFamily="34" charset="0"/>
                </a:rPr>
                <a:t>FISH-negative </a:t>
              </a:r>
            </a:p>
            <a:p>
              <a:pPr algn="r">
                <a:lnSpc>
                  <a:spcPct val="80000"/>
                </a:lnSpc>
              </a:pPr>
              <a:r>
                <a:rPr lang="en-US" altLang="ja-JP" sz="1292">
                  <a:latin typeface="Calibri" pitchFamily="34" charset="0"/>
                </a:rPr>
                <a:t>(n=267)</a:t>
              </a:r>
              <a:endParaRPr lang="ja-JP" altLang="en-US" sz="1292">
                <a:latin typeface="Calibri" pitchFamily="34" charset="0"/>
              </a:endParaRPr>
            </a:p>
          </p:txBody>
        </p:sp>
        <p:sp>
          <p:nvSpPr>
            <p:cNvPr id="2434398" name="Rectangle 1067"/>
            <p:cNvSpPr>
              <a:spLocks noChangeArrowheads="1"/>
            </p:cNvSpPr>
            <p:nvPr/>
          </p:nvSpPr>
          <p:spPr bwMode="auto">
            <a:xfrm>
              <a:off x="1957190" y="3270740"/>
              <a:ext cx="1146495" cy="444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altLang="ja-JP" sz="1292">
                  <a:latin typeface="Calibri" pitchFamily="34" charset="0"/>
                </a:rPr>
                <a:t>FISH-positive</a:t>
              </a:r>
            </a:p>
            <a:p>
              <a:pPr algn="r">
                <a:lnSpc>
                  <a:spcPct val="80000"/>
                </a:lnSpc>
              </a:pPr>
              <a:r>
                <a:rPr lang="en-US" altLang="ja-JP" sz="1292">
                  <a:latin typeface="Calibri" pitchFamily="34" charset="0"/>
                </a:rPr>
                <a:t>(n = 23)</a:t>
              </a:r>
              <a:endParaRPr lang="ja-JP" altLang="en-US" sz="1292">
                <a:latin typeface="Calibri" pitchFamily="34" charset="0"/>
              </a:endParaRPr>
            </a:p>
          </p:txBody>
        </p:sp>
        <p:sp>
          <p:nvSpPr>
            <p:cNvPr id="2434399" name="Rectangle 37"/>
            <p:cNvSpPr>
              <a:spLocks noChangeArrowheads="1"/>
            </p:cNvSpPr>
            <p:nvPr/>
          </p:nvSpPr>
          <p:spPr bwMode="auto">
            <a:xfrm>
              <a:off x="3461240" y="4592515"/>
              <a:ext cx="899746" cy="215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altLang="ja-JP" sz="1292" u="sng">
                  <a:solidFill>
                    <a:srgbClr val="000000"/>
                  </a:solidFill>
                  <a:latin typeface="Calibri" pitchFamily="34" charset="0"/>
                </a:rPr>
                <a:t>Months</a:t>
              </a:r>
              <a:endParaRPr lang="ja-JP" altLang="ja-JP" sz="1292" u="sng">
                <a:latin typeface="Calibri" pitchFamily="34" charset="0"/>
              </a:endParaRPr>
            </a:p>
          </p:txBody>
        </p:sp>
        <p:sp>
          <p:nvSpPr>
            <p:cNvPr id="2434400" name="Text Box 1054"/>
            <p:cNvSpPr txBox="1">
              <a:spLocks noChangeArrowheads="1"/>
            </p:cNvSpPr>
            <p:nvPr/>
          </p:nvSpPr>
          <p:spPr bwMode="auto">
            <a:xfrm>
              <a:off x="1935775" y="4053254"/>
              <a:ext cx="1726223" cy="315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292" i="1" u="sng">
                  <a:latin typeface="Calibri" pitchFamily="34" charset="0"/>
                </a:rPr>
                <a:t>P</a:t>
              </a:r>
              <a:r>
                <a:rPr lang="en-US" altLang="ja-JP" sz="1292" u="sng">
                  <a:latin typeface="Calibri" pitchFamily="34" charset="0"/>
                </a:rPr>
                <a:t>=1.70x10</a:t>
              </a:r>
              <a:r>
                <a:rPr lang="en-US" altLang="ja-JP" sz="1292" u="sng" baseline="30000">
                  <a:latin typeface="Calibri" pitchFamily="34" charset="0"/>
                </a:rPr>
                <a:t>-10</a:t>
              </a:r>
              <a:endParaRPr lang="ja-JP" altLang="en-US" sz="1292" u="sng" baseline="30000">
                <a:latin typeface="Calibri" pitchFamily="34" charset="0"/>
              </a:endParaRPr>
            </a:p>
          </p:txBody>
        </p:sp>
        <p:sp>
          <p:nvSpPr>
            <p:cNvPr id="2434401" name="Text Box 5"/>
            <p:cNvSpPr txBox="1">
              <a:spLocks noChangeArrowheads="1"/>
            </p:cNvSpPr>
            <p:nvPr/>
          </p:nvSpPr>
          <p:spPr bwMode="auto">
            <a:xfrm>
              <a:off x="1817077" y="1809751"/>
              <a:ext cx="2334358" cy="315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292">
                  <a:latin typeface="Calibri" pitchFamily="34" charset="0"/>
                </a:rPr>
                <a:t>Stage I (n=290)</a:t>
              </a:r>
            </a:p>
          </p:txBody>
        </p:sp>
        <p:sp>
          <p:nvSpPr>
            <p:cNvPr id="2434402" name="Line 3089"/>
            <p:cNvSpPr>
              <a:spLocks noChangeShapeType="1"/>
            </p:cNvSpPr>
            <p:nvPr/>
          </p:nvSpPr>
          <p:spPr bwMode="auto">
            <a:xfrm>
              <a:off x="1247044" y="5325208"/>
              <a:ext cx="155331" cy="1466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1292"/>
            </a:p>
          </p:txBody>
        </p:sp>
        <p:sp>
          <p:nvSpPr>
            <p:cNvPr id="2434403" name="Rectangle 556"/>
            <p:cNvSpPr>
              <a:spLocks noChangeArrowheads="1"/>
            </p:cNvSpPr>
            <p:nvPr/>
          </p:nvSpPr>
          <p:spPr bwMode="auto">
            <a:xfrm>
              <a:off x="1310054" y="5174275"/>
              <a:ext cx="1459523" cy="561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ja-JP" sz="1292" u="sng" dirty="0">
                  <a:latin typeface="Calibri" panose="020F0502020204030204" pitchFamily="34" charset="0"/>
                  <a:ea typeface="HGPｺﾞｼｯｸE" pitchFamily="50" charset="-128"/>
                </a:rPr>
                <a:t>FISH-negative</a:t>
              </a:r>
              <a:endParaRPr lang="en-US" altLang="ja-JP" sz="1292" dirty="0">
                <a:latin typeface="Calibri" panose="020F0502020204030204" pitchFamily="34" charset="0"/>
                <a:ea typeface="HGPｺﾞｼｯｸE" pitchFamily="50" charset="-128"/>
              </a:endParaRPr>
            </a:p>
            <a:p>
              <a:pPr algn="ctr"/>
              <a:r>
                <a:rPr lang="en-US" altLang="ja-JP" sz="1292" dirty="0">
                  <a:latin typeface="Calibri" panose="020F0502020204030204" pitchFamily="34" charset="0"/>
                  <a:ea typeface="HGPｺﾞｼｯｸE" pitchFamily="50" charset="-128"/>
                </a:rPr>
                <a:t>95% (</a:t>
              </a:r>
              <a:r>
                <a:rPr lang="en-US" altLang="ja-JP" sz="1477" dirty="0">
                  <a:latin typeface="Calibri" panose="020F0502020204030204" pitchFamily="34" charset="0"/>
                  <a:ea typeface="HGPｺﾞｼｯｸE" pitchFamily="50" charset="-128"/>
                </a:rPr>
                <a:t>82-98</a:t>
              </a:r>
              <a:r>
                <a:rPr lang="en-US" altLang="ja-JP" sz="1292" dirty="0">
                  <a:latin typeface="Calibri" panose="020F0502020204030204" pitchFamily="34" charset="0"/>
                  <a:ea typeface="HGPｺﾞｼｯｸE" pitchFamily="50" charset="-128"/>
                </a:rPr>
                <a:t>%)</a:t>
              </a:r>
            </a:p>
          </p:txBody>
        </p:sp>
      </p:grpSp>
      <p:sp>
        <p:nvSpPr>
          <p:cNvPr id="1120" name="Rectangle 34"/>
          <p:cNvSpPr>
            <a:spLocks noChangeArrowheads="1"/>
          </p:cNvSpPr>
          <p:nvPr/>
        </p:nvSpPr>
        <p:spPr bwMode="auto">
          <a:xfrm>
            <a:off x="673451" y="420538"/>
            <a:ext cx="28809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ja-JP" altLang="en-US" u="sng" dirty="0">
                <a:solidFill>
                  <a:srgbClr val="800000"/>
                </a:solidFill>
              </a:rPr>
              <a:t>３</a:t>
            </a:r>
            <a:r>
              <a:rPr lang="ja-JP" altLang="en-US" u="sng" dirty="0" smtClean="0">
                <a:solidFill>
                  <a:srgbClr val="800000"/>
                </a:solidFill>
              </a:rPr>
              <a:t>） </a:t>
            </a:r>
            <a:r>
              <a:rPr lang="en-US" altLang="ja-JP" u="sng" dirty="0" smtClean="0">
                <a:solidFill>
                  <a:srgbClr val="800000"/>
                </a:solidFill>
              </a:rPr>
              <a:t>Prognostic significance</a:t>
            </a:r>
            <a:endParaRPr lang="ja-JP" altLang="en-US" u="sng" dirty="0">
              <a:solidFill>
                <a:srgbClr val="800000"/>
              </a:solidFill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1129813" y="1038960"/>
            <a:ext cx="7036215" cy="4596237"/>
            <a:chOff x="842963" y="839788"/>
            <a:chExt cx="7622566" cy="4979257"/>
          </a:xfrm>
        </p:grpSpPr>
        <p:grpSp>
          <p:nvGrpSpPr>
            <p:cNvPr id="2" name="グループ化 1"/>
            <p:cNvGrpSpPr/>
            <p:nvPr/>
          </p:nvGrpSpPr>
          <p:grpSpPr>
            <a:xfrm>
              <a:off x="4799870" y="1809751"/>
              <a:ext cx="3665659" cy="4009294"/>
              <a:chOff x="5199858" y="1674813"/>
              <a:chExt cx="3971130" cy="4343401"/>
            </a:xfrm>
          </p:grpSpPr>
          <p:sp>
            <p:nvSpPr>
              <p:cNvPr id="2434049" name="Rectangle 2"/>
              <p:cNvSpPr>
                <a:spLocks noChangeArrowheads="1"/>
              </p:cNvSpPr>
              <p:nvPr/>
            </p:nvSpPr>
            <p:spPr bwMode="auto">
              <a:xfrm>
                <a:off x="5322888" y="4941889"/>
                <a:ext cx="3848100" cy="1076325"/>
              </a:xfrm>
              <a:prstGeom prst="rect">
                <a:avLst/>
              </a:prstGeom>
              <a:solidFill>
                <a:srgbClr val="CCE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292"/>
              </a:p>
            </p:txBody>
          </p:sp>
          <p:sp>
            <p:nvSpPr>
              <p:cNvPr id="2434404" name="Rectangle 14"/>
              <p:cNvSpPr>
                <a:spLocks noChangeArrowheads="1"/>
              </p:cNvSpPr>
              <p:nvPr/>
            </p:nvSpPr>
            <p:spPr bwMode="auto">
              <a:xfrm>
                <a:off x="5629276" y="4508500"/>
                <a:ext cx="97828" cy="233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ja-JP" sz="1292">
                    <a:solidFill>
                      <a:srgbClr val="000000"/>
                    </a:solidFill>
                    <a:latin typeface="Calibri" pitchFamily="34" charset="0"/>
                  </a:rPr>
                  <a:t>0</a:t>
                </a:r>
                <a:endParaRPr lang="ja-JP" altLang="ja-JP" sz="1292">
                  <a:latin typeface="Calibri" pitchFamily="34" charset="0"/>
                </a:endParaRPr>
              </a:p>
            </p:txBody>
          </p:sp>
          <p:sp>
            <p:nvSpPr>
              <p:cNvPr id="2434405" name="Rectangle 15"/>
              <p:cNvSpPr>
                <a:spLocks noChangeArrowheads="1"/>
              </p:cNvSpPr>
              <p:nvPr/>
            </p:nvSpPr>
            <p:spPr bwMode="auto">
              <a:xfrm>
                <a:off x="5884863" y="4508500"/>
                <a:ext cx="195655" cy="233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ja-JP" sz="1292">
                    <a:solidFill>
                      <a:srgbClr val="000000"/>
                    </a:solidFill>
                    <a:latin typeface="Calibri" pitchFamily="34" charset="0"/>
                  </a:rPr>
                  <a:t>20</a:t>
                </a:r>
                <a:endParaRPr lang="ja-JP" altLang="ja-JP" sz="1292">
                  <a:latin typeface="Calibri" pitchFamily="34" charset="0"/>
                </a:endParaRPr>
              </a:p>
            </p:txBody>
          </p:sp>
          <p:sp>
            <p:nvSpPr>
              <p:cNvPr id="2434406" name="Rectangle 16"/>
              <p:cNvSpPr>
                <a:spLocks noChangeArrowheads="1"/>
              </p:cNvSpPr>
              <p:nvPr/>
            </p:nvSpPr>
            <p:spPr bwMode="auto">
              <a:xfrm>
                <a:off x="6159500" y="4508500"/>
                <a:ext cx="195655" cy="233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ja-JP" sz="1292">
                    <a:solidFill>
                      <a:srgbClr val="000000"/>
                    </a:solidFill>
                    <a:latin typeface="Calibri" pitchFamily="34" charset="0"/>
                  </a:rPr>
                  <a:t>40</a:t>
                </a:r>
                <a:endParaRPr lang="ja-JP" altLang="ja-JP" sz="1292">
                  <a:latin typeface="Calibri" pitchFamily="34" charset="0"/>
                </a:endParaRPr>
              </a:p>
            </p:txBody>
          </p:sp>
          <p:sp>
            <p:nvSpPr>
              <p:cNvPr id="2434407" name="Rectangle 17"/>
              <p:cNvSpPr>
                <a:spLocks noChangeArrowheads="1"/>
              </p:cNvSpPr>
              <p:nvPr/>
            </p:nvSpPr>
            <p:spPr bwMode="auto">
              <a:xfrm>
                <a:off x="6440490" y="4508500"/>
                <a:ext cx="195655" cy="233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ja-JP" sz="1292">
                    <a:solidFill>
                      <a:srgbClr val="000000"/>
                    </a:solidFill>
                    <a:latin typeface="Calibri" pitchFamily="34" charset="0"/>
                  </a:rPr>
                  <a:t>60</a:t>
                </a:r>
                <a:endParaRPr lang="ja-JP" altLang="ja-JP" sz="1292">
                  <a:latin typeface="Calibri" pitchFamily="34" charset="0"/>
                </a:endParaRPr>
              </a:p>
            </p:txBody>
          </p:sp>
          <p:sp>
            <p:nvSpPr>
              <p:cNvPr id="2434408" name="Rectangle 18"/>
              <p:cNvSpPr>
                <a:spLocks noChangeArrowheads="1"/>
              </p:cNvSpPr>
              <p:nvPr/>
            </p:nvSpPr>
            <p:spPr bwMode="auto">
              <a:xfrm>
                <a:off x="6715126" y="4508500"/>
                <a:ext cx="195655" cy="233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ja-JP" sz="1292">
                    <a:solidFill>
                      <a:srgbClr val="000000"/>
                    </a:solidFill>
                    <a:latin typeface="Calibri" pitchFamily="34" charset="0"/>
                  </a:rPr>
                  <a:t>80</a:t>
                </a:r>
                <a:endParaRPr lang="ja-JP" altLang="ja-JP" sz="1292">
                  <a:latin typeface="Calibri" pitchFamily="34" charset="0"/>
                </a:endParaRPr>
              </a:p>
            </p:txBody>
          </p:sp>
          <p:sp>
            <p:nvSpPr>
              <p:cNvPr id="2434409" name="Rectangle 19"/>
              <p:cNvSpPr>
                <a:spLocks noChangeArrowheads="1"/>
              </p:cNvSpPr>
              <p:nvPr/>
            </p:nvSpPr>
            <p:spPr bwMode="auto">
              <a:xfrm>
                <a:off x="6970713" y="4508500"/>
                <a:ext cx="293483" cy="233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ja-JP" sz="1292">
                    <a:solidFill>
                      <a:srgbClr val="000000"/>
                    </a:solidFill>
                    <a:latin typeface="Calibri" pitchFamily="34" charset="0"/>
                  </a:rPr>
                  <a:t>100</a:t>
                </a:r>
                <a:endParaRPr lang="ja-JP" altLang="ja-JP" sz="1292">
                  <a:latin typeface="Calibri" pitchFamily="34" charset="0"/>
                </a:endParaRPr>
              </a:p>
            </p:txBody>
          </p:sp>
          <p:sp>
            <p:nvSpPr>
              <p:cNvPr id="2434410" name="Rectangle 20"/>
              <p:cNvSpPr>
                <a:spLocks noChangeArrowheads="1"/>
              </p:cNvSpPr>
              <p:nvPr/>
            </p:nvSpPr>
            <p:spPr bwMode="auto">
              <a:xfrm>
                <a:off x="7245350" y="4508500"/>
                <a:ext cx="293483" cy="233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ja-JP" sz="1292">
                    <a:solidFill>
                      <a:srgbClr val="000000"/>
                    </a:solidFill>
                    <a:latin typeface="Calibri" pitchFamily="34" charset="0"/>
                  </a:rPr>
                  <a:t>120</a:t>
                </a:r>
                <a:endParaRPr lang="ja-JP" altLang="ja-JP" sz="1292">
                  <a:latin typeface="Calibri" pitchFamily="34" charset="0"/>
                </a:endParaRPr>
              </a:p>
            </p:txBody>
          </p:sp>
          <p:sp>
            <p:nvSpPr>
              <p:cNvPr id="2434411" name="Rectangle 21"/>
              <p:cNvSpPr>
                <a:spLocks noChangeArrowheads="1"/>
              </p:cNvSpPr>
              <p:nvPr/>
            </p:nvSpPr>
            <p:spPr bwMode="auto">
              <a:xfrm>
                <a:off x="7519989" y="4508500"/>
                <a:ext cx="293483" cy="233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ja-JP" sz="1292">
                    <a:solidFill>
                      <a:srgbClr val="000000"/>
                    </a:solidFill>
                    <a:latin typeface="Calibri" pitchFamily="34" charset="0"/>
                  </a:rPr>
                  <a:t>140</a:t>
                </a:r>
                <a:endParaRPr lang="ja-JP" altLang="ja-JP" sz="1292">
                  <a:latin typeface="Calibri" pitchFamily="34" charset="0"/>
                </a:endParaRPr>
              </a:p>
            </p:txBody>
          </p:sp>
          <p:sp>
            <p:nvSpPr>
              <p:cNvPr id="2434412" name="Rectangle 29"/>
              <p:cNvSpPr>
                <a:spLocks noChangeArrowheads="1"/>
              </p:cNvSpPr>
              <p:nvPr/>
            </p:nvSpPr>
            <p:spPr bwMode="auto">
              <a:xfrm rot="16200000">
                <a:off x="5502575" y="4253708"/>
                <a:ext cx="97828" cy="233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ja-JP" sz="1292">
                    <a:solidFill>
                      <a:srgbClr val="000000"/>
                    </a:solidFill>
                    <a:latin typeface="Calibri" pitchFamily="34" charset="0"/>
                  </a:rPr>
                  <a:t>0</a:t>
                </a:r>
                <a:endParaRPr lang="ja-JP" altLang="ja-JP" sz="1292">
                  <a:latin typeface="Calibri" pitchFamily="34" charset="0"/>
                </a:endParaRPr>
              </a:p>
            </p:txBody>
          </p:sp>
          <p:sp>
            <p:nvSpPr>
              <p:cNvPr id="2434413" name="Rectangle 30"/>
              <p:cNvSpPr>
                <a:spLocks noChangeArrowheads="1"/>
              </p:cNvSpPr>
              <p:nvPr/>
            </p:nvSpPr>
            <p:spPr bwMode="auto">
              <a:xfrm rot="16200000">
                <a:off x="5458424" y="3810002"/>
                <a:ext cx="195655" cy="233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ja-JP" sz="1292">
                    <a:solidFill>
                      <a:srgbClr val="000000"/>
                    </a:solidFill>
                    <a:latin typeface="Calibri" pitchFamily="34" charset="0"/>
                  </a:rPr>
                  <a:t>2</a:t>
                </a:r>
                <a:r>
                  <a:rPr lang="en-US" altLang="ja-JP" sz="1292">
                    <a:solidFill>
                      <a:srgbClr val="000000"/>
                    </a:solidFill>
                    <a:latin typeface="Calibri" pitchFamily="34" charset="0"/>
                  </a:rPr>
                  <a:t>0</a:t>
                </a:r>
                <a:endParaRPr lang="ja-JP" altLang="ja-JP" sz="1292">
                  <a:latin typeface="Calibri" pitchFamily="34" charset="0"/>
                </a:endParaRPr>
              </a:p>
            </p:txBody>
          </p:sp>
          <p:sp>
            <p:nvSpPr>
              <p:cNvPr id="2434414" name="Rectangle 31"/>
              <p:cNvSpPr>
                <a:spLocks noChangeArrowheads="1"/>
              </p:cNvSpPr>
              <p:nvPr/>
            </p:nvSpPr>
            <p:spPr bwMode="auto">
              <a:xfrm rot="16200000">
                <a:off x="5458424" y="3368677"/>
                <a:ext cx="195655" cy="233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ja-JP" sz="1292">
                    <a:solidFill>
                      <a:srgbClr val="000000"/>
                    </a:solidFill>
                    <a:latin typeface="Calibri" pitchFamily="34" charset="0"/>
                  </a:rPr>
                  <a:t>4</a:t>
                </a:r>
                <a:r>
                  <a:rPr lang="en-US" altLang="ja-JP" sz="1292">
                    <a:solidFill>
                      <a:srgbClr val="000000"/>
                    </a:solidFill>
                    <a:latin typeface="Calibri" pitchFamily="34" charset="0"/>
                  </a:rPr>
                  <a:t>0</a:t>
                </a:r>
                <a:endParaRPr lang="ja-JP" altLang="ja-JP" sz="1292">
                  <a:latin typeface="Calibri" pitchFamily="34" charset="0"/>
                </a:endParaRPr>
              </a:p>
            </p:txBody>
          </p:sp>
          <p:sp>
            <p:nvSpPr>
              <p:cNvPr id="2434415" name="Rectangle 32"/>
              <p:cNvSpPr>
                <a:spLocks noChangeArrowheads="1"/>
              </p:cNvSpPr>
              <p:nvPr/>
            </p:nvSpPr>
            <p:spPr bwMode="auto">
              <a:xfrm rot="16200000">
                <a:off x="5458424" y="2930528"/>
                <a:ext cx="195655" cy="233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ja-JP" sz="1292">
                    <a:solidFill>
                      <a:srgbClr val="000000"/>
                    </a:solidFill>
                    <a:latin typeface="Calibri" pitchFamily="34" charset="0"/>
                  </a:rPr>
                  <a:t>6</a:t>
                </a:r>
                <a:r>
                  <a:rPr lang="en-US" altLang="ja-JP" sz="1292">
                    <a:solidFill>
                      <a:srgbClr val="000000"/>
                    </a:solidFill>
                    <a:latin typeface="Calibri" pitchFamily="34" charset="0"/>
                  </a:rPr>
                  <a:t>0</a:t>
                </a:r>
                <a:endParaRPr lang="ja-JP" altLang="ja-JP" sz="1292">
                  <a:latin typeface="Calibri" pitchFamily="34" charset="0"/>
                </a:endParaRPr>
              </a:p>
            </p:txBody>
          </p:sp>
          <p:sp>
            <p:nvSpPr>
              <p:cNvPr id="2434416" name="Rectangle 33"/>
              <p:cNvSpPr>
                <a:spLocks noChangeArrowheads="1"/>
              </p:cNvSpPr>
              <p:nvPr/>
            </p:nvSpPr>
            <p:spPr bwMode="auto">
              <a:xfrm rot="16200000">
                <a:off x="5458424" y="2478091"/>
                <a:ext cx="195655" cy="233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ja-JP" sz="1292">
                    <a:solidFill>
                      <a:srgbClr val="000000"/>
                    </a:solidFill>
                    <a:latin typeface="Calibri" pitchFamily="34" charset="0"/>
                  </a:rPr>
                  <a:t>8</a:t>
                </a:r>
                <a:r>
                  <a:rPr lang="en-US" altLang="ja-JP" sz="1292">
                    <a:solidFill>
                      <a:srgbClr val="000000"/>
                    </a:solidFill>
                    <a:latin typeface="Calibri" pitchFamily="34" charset="0"/>
                  </a:rPr>
                  <a:t>0</a:t>
                </a:r>
                <a:endParaRPr lang="ja-JP" altLang="ja-JP" sz="1292">
                  <a:latin typeface="Calibri" pitchFamily="34" charset="0"/>
                </a:endParaRPr>
              </a:p>
            </p:txBody>
          </p:sp>
          <p:sp>
            <p:nvSpPr>
              <p:cNvPr id="2434417" name="Rectangle 34"/>
              <p:cNvSpPr>
                <a:spLocks noChangeArrowheads="1"/>
              </p:cNvSpPr>
              <p:nvPr/>
            </p:nvSpPr>
            <p:spPr bwMode="auto">
              <a:xfrm rot="16200000">
                <a:off x="5406334" y="2033589"/>
                <a:ext cx="293483" cy="233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292">
                    <a:solidFill>
                      <a:srgbClr val="000000"/>
                    </a:solidFill>
                    <a:latin typeface="Calibri" pitchFamily="34" charset="0"/>
                  </a:rPr>
                  <a:t>10</a:t>
                </a:r>
                <a:r>
                  <a:rPr lang="ja-JP" altLang="ja-JP" sz="1292">
                    <a:solidFill>
                      <a:srgbClr val="000000"/>
                    </a:solidFill>
                    <a:latin typeface="Calibri" pitchFamily="34" charset="0"/>
                  </a:rPr>
                  <a:t>0</a:t>
                </a:r>
                <a:endParaRPr lang="ja-JP" altLang="ja-JP" sz="1292">
                  <a:latin typeface="Calibri" pitchFamily="34" charset="0"/>
                </a:endParaRPr>
              </a:p>
            </p:txBody>
          </p:sp>
          <p:sp>
            <p:nvSpPr>
              <p:cNvPr id="2434418" name="Rectangle 37"/>
              <p:cNvSpPr>
                <a:spLocks noChangeArrowheads="1"/>
              </p:cNvSpPr>
              <p:nvPr/>
            </p:nvSpPr>
            <p:spPr bwMode="auto">
              <a:xfrm>
                <a:off x="7256462" y="4695825"/>
                <a:ext cx="611498" cy="233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292" u="sng">
                    <a:solidFill>
                      <a:srgbClr val="000000"/>
                    </a:solidFill>
                    <a:latin typeface="Calibri" pitchFamily="34" charset="0"/>
                  </a:rPr>
                  <a:t>Months</a:t>
                </a:r>
                <a:endParaRPr lang="ja-JP" altLang="ja-JP" sz="1292" u="sng">
                  <a:latin typeface="Calibri" pitchFamily="34" charset="0"/>
                </a:endParaRPr>
              </a:p>
            </p:txBody>
          </p:sp>
          <p:sp>
            <p:nvSpPr>
              <p:cNvPr id="2434419" name="Text Box 775"/>
              <p:cNvSpPr txBox="1">
                <a:spLocks noChangeArrowheads="1"/>
              </p:cNvSpPr>
              <p:nvPr/>
            </p:nvSpPr>
            <p:spPr bwMode="auto">
              <a:xfrm>
                <a:off x="5562602" y="1674813"/>
                <a:ext cx="2132013" cy="341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sz="1292">
                    <a:latin typeface="Calibri" pitchFamily="34" charset="0"/>
                  </a:rPr>
                  <a:t>Stage I (n=290)</a:t>
                </a:r>
                <a:endParaRPr lang="ja-JP" altLang="en-US" sz="1292">
                  <a:latin typeface="Calibri" pitchFamily="34" charset="0"/>
                </a:endParaRPr>
              </a:p>
            </p:txBody>
          </p:sp>
          <p:sp>
            <p:nvSpPr>
              <p:cNvPr id="2434420" name="Rectangle 35"/>
              <p:cNvSpPr>
                <a:spLocks noChangeArrowheads="1"/>
              </p:cNvSpPr>
              <p:nvPr/>
            </p:nvSpPr>
            <p:spPr bwMode="auto">
              <a:xfrm>
                <a:off x="5673725" y="2079626"/>
                <a:ext cx="2063750" cy="2390775"/>
              </a:xfrm>
              <a:prstGeom prst="rect">
                <a:avLst/>
              </a:prstGeom>
              <a:noFill/>
              <a:ln w="1905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>
                  <a:latin typeface="Calibri" pitchFamily="34" charset="0"/>
                </a:endParaRPr>
              </a:p>
            </p:txBody>
          </p:sp>
          <p:grpSp>
            <p:nvGrpSpPr>
              <p:cNvPr id="2434421" name="Group 574"/>
              <p:cNvGrpSpPr>
                <a:grpSpLocks/>
              </p:cNvGrpSpPr>
              <p:nvPr/>
            </p:nvGrpSpPr>
            <p:grpSpPr bwMode="auto">
              <a:xfrm>
                <a:off x="5622926" y="2084388"/>
                <a:ext cx="2119313" cy="2444750"/>
                <a:chOff x="1190" y="1961"/>
                <a:chExt cx="2109" cy="1786"/>
              </a:xfrm>
            </p:grpSpPr>
            <p:sp>
              <p:nvSpPr>
                <p:cNvPr id="2434431" name="Line 575"/>
                <p:cNvSpPr>
                  <a:spLocks noChangeShapeType="1"/>
                </p:cNvSpPr>
                <p:nvPr/>
              </p:nvSpPr>
              <p:spPr bwMode="auto">
                <a:xfrm>
                  <a:off x="1241" y="3696"/>
                  <a:ext cx="200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32" name="Line 576"/>
                <p:cNvSpPr>
                  <a:spLocks noChangeShapeType="1"/>
                </p:cNvSpPr>
                <p:nvPr/>
              </p:nvSpPr>
              <p:spPr bwMode="auto">
                <a:xfrm>
                  <a:off x="1241" y="3696"/>
                  <a:ext cx="0" cy="5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33" name="Line 577"/>
                <p:cNvSpPr>
                  <a:spLocks noChangeShapeType="1"/>
                </p:cNvSpPr>
                <p:nvPr/>
              </p:nvSpPr>
              <p:spPr bwMode="auto">
                <a:xfrm>
                  <a:off x="1530" y="3696"/>
                  <a:ext cx="0" cy="5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34" name="Line 578"/>
                <p:cNvSpPr>
                  <a:spLocks noChangeShapeType="1"/>
                </p:cNvSpPr>
                <p:nvPr/>
              </p:nvSpPr>
              <p:spPr bwMode="auto">
                <a:xfrm>
                  <a:off x="1814" y="3696"/>
                  <a:ext cx="0" cy="5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35" name="Line 579"/>
                <p:cNvSpPr>
                  <a:spLocks noChangeShapeType="1"/>
                </p:cNvSpPr>
                <p:nvPr/>
              </p:nvSpPr>
              <p:spPr bwMode="auto">
                <a:xfrm>
                  <a:off x="2103" y="3696"/>
                  <a:ext cx="0" cy="5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36" name="Line 580"/>
                <p:cNvSpPr>
                  <a:spLocks noChangeShapeType="1"/>
                </p:cNvSpPr>
                <p:nvPr/>
              </p:nvSpPr>
              <p:spPr bwMode="auto">
                <a:xfrm>
                  <a:off x="2386" y="3696"/>
                  <a:ext cx="0" cy="5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37" name="Line 581"/>
                <p:cNvSpPr>
                  <a:spLocks noChangeShapeType="1"/>
                </p:cNvSpPr>
                <p:nvPr/>
              </p:nvSpPr>
              <p:spPr bwMode="auto">
                <a:xfrm>
                  <a:off x="2675" y="3696"/>
                  <a:ext cx="0" cy="5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38" name="Line 582"/>
                <p:cNvSpPr>
                  <a:spLocks noChangeShapeType="1"/>
                </p:cNvSpPr>
                <p:nvPr/>
              </p:nvSpPr>
              <p:spPr bwMode="auto">
                <a:xfrm>
                  <a:off x="2959" y="3696"/>
                  <a:ext cx="0" cy="5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39" name="Line 583"/>
                <p:cNvSpPr>
                  <a:spLocks noChangeShapeType="1"/>
                </p:cNvSpPr>
                <p:nvPr/>
              </p:nvSpPr>
              <p:spPr bwMode="auto">
                <a:xfrm>
                  <a:off x="3242" y="3696"/>
                  <a:ext cx="0" cy="5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40" name="Line 584"/>
                <p:cNvSpPr>
                  <a:spLocks noChangeShapeType="1"/>
                </p:cNvSpPr>
                <p:nvPr/>
              </p:nvSpPr>
              <p:spPr bwMode="auto">
                <a:xfrm flipV="1">
                  <a:off x="1241" y="2029"/>
                  <a:ext cx="0" cy="1599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41" name="Line 585"/>
                <p:cNvSpPr>
                  <a:spLocks noChangeShapeType="1"/>
                </p:cNvSpPr>
                <p:nvPr/>
              </p:nvSpPr>
              <p:spPr bwMode="auto">
                <a:xfrm flipH="1">
                  <a:off x="1190" y="3628"/>
                  <a:ext cx="5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42" name="Line 586"/>
                <p:cNvSpPr>
                  <a:spLocks noChangeShapeType="1"/>
                </p:cNvSpPr>
                <p:nvPr/>
              </p:nvSpPr>
              <p:spPr bwMode="auto">
                <a:xfrm flipH="1">
                  <a:off x="1190" y="3310"/>
                  <a:ext cx="5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43" name="Line 587"/>
                <p:cNvSpPr>
                  <a:spLocks noChangeShapeType="1"/>
                </p:cNvSpPr>
                <p:nvPr/>
              </p:nvSpPr>
              <p:spPr bwMode="auto">
                <a:xfrm flipH="1">
                  <a:off x="1190" y="2987"/>
                  <a:ext cx="5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44" name="Line 588"/>
                <p:cNvSpPr>
                  <a:spLocks noChangeShapeType="1"/>
                </p:cNvSpPr>
                <p:nvPr/>
              </p:nvSpPr>
              <p:spPr bwMode="auto">
                <a:xfrm flipH="1">
                  <a:off x="1190" y="2670"/>
                  <a:ext cx="5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45" name="Line 589"/>
                <p:cNvSpPr>
                  <a:spLocks noChangeShapeType="1"/>
                </p:cNvSpPr>
                <p:nvPr/>
              </p:nvSpPr>
              <p:spPr bwMode="auto">
                <a:xfrm flipH="1">
                  <a:off x="1190" y="2347"/>
                  <a:ext cx="5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46" name="Line 590"/>
                <p:cNvSpPr>
                  <a:spLocks noChangeShapeType="1"/>
                </p:cNvSpPr>
                <p:nvPr/>
              </p:nvSpPr>
              <p:spPr bwMode="auto">
                <a:xfrm flipH="1">
                  <a:off x="1190" y="2029"/>
                  <a:ext cx="5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47" name="Rectangle 591"/>
                <p:cNvSpPr>
                  <a:spLocks noChangeArrowheads="1"/>
                </p:cNvSpPr>
                <p:nvPr/>
              </p:nvSpPr>
              <p:spPr bwMode="auto">
                <a:xfrm>
                  <a:off x="1241" y="1961"/>
                  <a:ext cx="2058" cy="1735"/>
                </a:xfrm>
                <a:prstGeom prst="rect">
                  <a:avLst/>
                </a:prstGeom>
                <a:noFill/>
                <a:ln w="9525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48" name="Freeform 592"/>
                <p:cNvSpPr>
                  <a:spLocks/>
                </p:cNvSpPr>
                <p:nvPr/>
              </p:nvSpPr>
              <p:spPr bwMode="auto">
                <a:xfrm>
                  <a:off x="1241" y="2029"/>
                  <a:ext cx="1979" cy="658"/>
                </a:xfrm>
                <a:custGeom>
                  <a:avLst/>
                  <a:gdLst>
                    <a:gd name="T0" fmla="*/ 0 w 349"/>
                    <a:gd name="T1" fmla="*/ 0 h 116"/>
                    <a:gd name="T2" fmla="*/ 53 w 349"/>
                    <a:gd name="T3" fmla="*/ 0 h 116"/>
                    <a:gd name="T4" fmla="*/ 53 w 349"/>
                    <a:gd name="T5" fmla="*/ 1 h 116"/>
                    <a:gd name="T6" fmla="*/ 80 w 349"/>
                    <a:gd name="T7" fmla="*/ 1 h 116"/>
                    <a:gd name="T8" fmla="*/ 80 w 349"/>
                    <a:gd name="T9" fmla="*/ 3 h 116"/>
                    <a:gd name="T10" fmla="*/ 84 w 349"/>
                    <a:gd name="T11" fmla="*/ 3 h 116"/>
                    <a:gd name="T12" fmla="*/ 84 w 349"/>
                    <a:gd name="T13" fmla="*/ 5 h 116"/>
                    <a:gd name="T14" fmla="*/ 85 w 349"/>
                    <a:gd name="T15" fmla="*/ 5 h 116"/>
                    <a:gd name="T16" fmla="*/ 85 w 349"/>
                    <a:gd name="T17" fmla="*/ 6 h 116"/>
                    <a:gd name="T18" fmla="*/ 91 w 349"/>
                    <a:gd name="T19" fmla="*/ 6 h 116"/>
                    <a:gd name="T20" fmla="*/ 91 w 349"/>
                    <a:gd name="T21" fmla="*/ 8 h 116"/>
                    <a:gd name="T22" fmla="*/ 234 w 349"/>
                    <a:gd name="T23" fmla="*/ 8 h 116"/>
                    <a:gd name="T24" fmla="*/ 234 w 349"/>
                    <a:gd name="T25" fmla="*/ 33 h 116"/>
                    <a:gd name="T26" fmla="*/ 330 w 349"/>
                    <a:gd name="T27" fmla="*/ 33 h 116"/>
                    <a:gd name="T28" fmla="*/ 330 w 349"/>
                    <a:gd name="T29" fmla="*/ 116 h 116"/>
                    <a:gd name="T30" fmla="*/ 349 w 349"/>
                    <a:gd name="T31" fmla="*/ 116 h 116"/>
                    <a:gd name="T32" fmla="*/ 349 w 349"/>
                    <a:gd name="T33" fmla="*/ 116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9"/>
                    <a:gd name="T52" fmla="*/ 0 h 116"/>
                    <a:gd name="T53" fmla="*/ 349 w 349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9" h="116">
                      <a:moveTo>
                        <a:pt x="0" y="0"/>
                      </a:moveTo>
                      <a:lnTo>
                        <a:pt x="53" y="0"/>
                      </a:lnTo>
                      <a:lnTo>
                        <a:pt x="53" y="1"/>
                      </a:lnTo>
                      <a:lnTo>
                        <a:pt x="80" y="1"/>
                      </a:lnTo>
                      <a:lnTo>
                        <a:pt x="80" y="3"/>
                      </a:lnTo>
                      <a:lnTo>
                        <a:pt x="84" y="3"/>
                      </a:lnTo>
                      <a:lnTo>
                        <a:pt x="84" y="5"/>
                      </a:lnTo>
                      <a:lnTo>
                        <a:pt x="85" y="5"/>
                      </a:lnTo>
                      <a:lnTo>
                        <a:pt x="85" y="6"/>
                      </a:lnTo>
                      <a:lnTo>
                        <a:pt x="91" y="6"/>
                      </a:lnTo>
                      <a:lnTo>
                        <a:pt x="91" y="8"/>
                      </a:lnTo>
                      <a:lnTo>
                        <a:pt x="234" y="8"/>
                      </a:lnTo>
                      <a:lnTo>
                        <a:pt x="234" y="33"/>
                      </a:lnTo>
                      <a:lnTo>
                        <a:pt x="330" y="33"/>
                      </a:lnTo>
                      <a:lnTo>
                        <a:pt x="330" y="116"/>
                      </a:lnTo>
                      <a:lnTo>
                        <a:pt x="349" y="116"/>
                      </a:lnTo>
                    </a:path>
                  </a:pathLst>
                </a:custGeom>
                <a:noFill/>
                <a:ln w="26988" cap="rnd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49" name="Line 593"/>
                <p:cNvSpPr>
                  <a:spLocks noChangeShapeType="1"/>
                </p:cNvSpPr>
                <p:nvPr/>
              </p:nvSpPr>
              <p:spPr bwMode="auto">
                <a:xfrm>
                  <a:off x="1230" y="2029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50" name="Line 594"/>
                <p:cNvSpPr>
                  <a:spLocks noChangeShapeType="1"/>
                </p:cNvSpPr>
                <p:nvPr/>
              </p:nvSpPr>
              <p:spPr bwMode="auto">
                <a:xfrm flipV="1">
                  <a:off x="1258" y="1995"/>
                  <a:ext cx="0" cy="63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51" name="Line 595"/>
                <p:cNvSpPr>
                  <a:spLocks noChangeShapeType="1"/>
                </p:cNvSpPr>
                <p:nvPr/>
              </p:nvSpPr>
              <p:spPr bwMode="auto">
                <a:xfrm>
                  <a:off x="1298" y="2029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52" name="Line 596"/>
                <p:cNvSpPr>
                  <a:spLocks noChangeShapeType="1"/>
                </p:cNvSpPr>
                <p:nvPr/>
              </p:nvSpPr>
              <p:spPr bwMode="auto">
                <a:xfrm flipV="1">
                  <a:off x="1326" y="1995"/>
                  <a:ext cx="0" cy="63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53" name="Line 597"/>
                <p:cNvSpPr>
                  <a:spLocks noChangeShapeType="1"/>
                </p:cNvSpPr>
                <p:nvPr/>
              </p:nvSpPr>
              <p:spPr bwMode="auto">
                <a:xfrm>
                  <a:off x="1383" y="2029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54" name="Line 598"/>
                <p:cNvSpPr>
                  <a:spLocks noChangeShapeType="1"/>
                </p:cNvSpPr>
                <p:nvPr/>
              </p:nvSpPr>
              <p:spPr bwMode="auto">
                <a:xfrm flipV="1">
                  <a:off x="1411" y="1995"/>
                  <a:ext cx="0" cy="63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55" name="Line 599"/>
                <p:cNvSpPr>
                  <a:spLocks noChangeShapeType="1"/>
                </p:cNvSpPr>
                <p:nvPr/>
              </p:nvSpPr>
              <p:spPr bwMode="auto">
                <a:xfrm>
                  <a:off x="1417" y="2029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56" name="Line 600"/>
                <p:cNvSpPr>
                  <a:spLocks noChangeShapeType="1"/>
                </p:cNvSpPr>
                <p:nvPr/>
              </p:nvSpPr>
              <p:spPr bwMode="auto">
                <a:xfrm flipV="1">
                  <a:off x="1445" y="1995"/>
                  <a:ext cx="0" cy="63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57" name="Line 601"/>
                <p:cNvSpPr>
                  <a:spLocks noChangeShapeType="1"/>
                </p:cNvSpPr>
                <p:nvPr/>
              </p:nvSpPr>
              <p:spPr bwMode="auto">
                <a:xfrm>
                  <a:off x="1462" y="2029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58" name="Line 602"/>
                <p:cNvSpPr>
                  <a:spLocks noChangeShapeType="1"/>
                </p:cNvSpPr>
                <p:nvPr/>
              </p:nvSpPr>
              <p:spPr bwMode="auto">
                <a:xfrm flipV="1">
                  <a:off x="1491" y="1995"/>
                  <a:ext cx="0" cy="63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59" name="Line 603"/>
                <p:cNvSpPr>
                  <a:spLocks noChangeShapeType="1"/>
                </p:cNvSpPr>
                <p:nvPr/>
              </p:nvSpPr>
              <p:spPr bwMode="auto">
                <a:xfrm>
                  <a:off x="1519" y="203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60" name="Line 604"/>
                <p:cNvSpPr>
                  <a:spLocks noChangeShapeType="1"/>
                </p:cNvSpPr>
                <p:nvPr/>
              </p:nvSpPr>
              <p:spPr bwMode="auto">
                <a:xfrm flipV="1">
                  <a:off x="1547" y="2007"/>
                  <a:ext cx="0" cy="56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61" name="Line 605"/>
                <p:cNvSpPr>
                  <a:spLocks noChangeShapeType="1"/>
                </p:cNvSpPr>
                <p:nvPr/>
              </p:nvSpPr>
              <p:spPr bwMode="auto">
                <a:xfrm>
                  <a:off x="1525" y="2035"/>
                  <a:ext cx="56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62" name="Line 606"/>
                <p:cNvSpPr>
                  <a:spLocks noChangeShapeType="1"/>
                </p:cNvSpPr>
                <p:nvPr/>
              </p:nvSpPr>
              <p:spPr bwMode="auto">
                <a:xfrm flipV="1">
                  <a:off x="1553" y="2007"/>
                  <a:ext cx="0" cy="56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63" name="Line 607"/>
                <p:cNvSpPr>
                  <a:spLocks noChangeShapeType="1"/>
                </p:cNvSpPr>
                <p:nvPr/>
              </p:nvSpPr>
              <p:spPr bwMode="auto">
                <a:xfrm>
                  <a:off x="1598" y="2035"/>
                  <a:ext cx="63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64" name="Line 608"/>
                <p:cNvSpPr>
                  <a:spLocks noChangeShapeType="1"/>
                </p:cNvSpPr>
                <p:nvPr/>
              </p:nvSpPr>
              <p:spPr bwMode="auto">
                <a:xfrm flipV="1">
                  <a:off x="1627" y="2007"/>
                  <a:ext cx="0" cy="56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65" name="Line 609"/>
                <p:cNvSpPr>
                  <a:spLocks noChangeShapeType="1"/>
                </p:cNvSpPr>
                <p:nvPr/>
              </p:nvSpPr>
              <p:spPr bwMode="auto">
                <a:xfrm>
                  <a:off x="1604" y="203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66" name="Line 610"/>
                <p:cNvSpPr>
                  <a:spLocks noChangeShapeType="1"/>
                </p:cNvSpPr>
                <p:nvPr/>
              </p:nvSpPr>
              <p:spPr bwMode="auto">
                <a:xfrm flipV="1">
                  <a:off x="1632" y="2007"/>
                  <a:ext cx="0" cy="56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67" name="Line 611"/>
                <p:cNvSpPr>
                  <a:spLocks noChangeShapeType="1"/>
                </p:cNvSpPr>
                <p:nvPr/>
              </p:nvSpPr>
              <p:spPr bwMode="auto">
                <a:xfrm>
                  <a:off x="1615" y="203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68" name="Line 612"/>
                <p:cNvSpPr>
                  <a:spLocks noChangeShapeType="1"/>
                </p:cNvSpPr>
                <p:nvPr/>
              </p:nvSpPr>
              <p:spPr bwMode="auto">
                <a:xfrm flipV="1">
                  <a:off x="1644" y="2007"/>
                  <a:ext cx="0" cy="56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69" name="Line 613"/>
                <p:cNvSpPr>
                  <a:spLocks noChangeShapeType="1"/>
                </p:cNvSpPr>
                <p:nvPr/>
              </p:nvSpPr>
              <p:spPr bwMode="auto">
                <a:xfrm>
                  <a:off x="1615" y="2035"/>
                  <a:ext cx="63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70" name="Line 614"/>
                <p:cNvSpPr>
                  <a:spLocks noChangeShapeType="1"/>
                </p:cNvSpPr>
                <p:nvPr/>
              </p:nvSpPr>
              <p:spPr bwMode="auto">
                <a:xfrm flipV="1">
                  <a:off x="1644" y="2007"/>
                  <a:ext cx="0" cy="56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71" name="Line 615"/>
                <p:cNvSpPr>
                  <a:spLocks noChangeShapeType="1"/>
                </p:cNvSpPr>
                <p:nvPr/>
              </p:nvSpPr>
              <p:spPr bwMode="auto">
                <a:xfrm>
                  <a:off x="1627" y="2035"/>
                  <a:ext cx="56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72" name="Line 616"/>
                <p:cNvSpPr>
                  <a:spLocks noChangeShapeType="1"/>
                </p:cNvSpPr>
                <p:nvPr/>
              </p:nvSpPr>
              <p:spPr bwMode="auto">
                <a:xfrm flipV="1">
                  <a:off x="1655" y="2007"/>
                  <a:ext cx="0" cy="56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73" name="Line 617"/>
                <p:cNvSpPr>
                  <a:spLocks noChangeShapeType="1"/>
                </p:cNvSpPr>
                <p:nvPr/>
              </p:nvSpPr>
              <p:spPr bwMode="auto">
                <a:xfrm>
                  <a:off x="1627" y="2035"/>
                  <a:ext cx="56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74" name="Line 618"/>
                <p:cNvSpPr>
                  <a:spLocks noChangeShapeType="1"/>
                </p:cNvSpPr>
                <p:nvPr/>
              </p:nvSpPr>
              <p:spPr bwMode="auto">
                <a:xfrm flipV="1">
                  <a:off x="1655" y="2007"/>
                  <a:ext cx="0" cy="56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75" name="Line 619"/>
                <p:cNvSpPr>
                  <a:spLocks noChangeShapeType="1"/>
                </p:cNvSpPr>
                <p:nvPr/>
              </p:nvSpPr>
              <p:spPr bwMode="auto">
                <a:xfrm>
                  <a:off x="1632" y="203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76" name="Line 620"/>
                <p:cNvSpPr>
                  <a:spLocks noChangeShapeType="1"/>
                </p:cNvSpPr>
                <p:nvPr/>
              </p:nvSpPr>
              <p:spPr bwMode="auto">
                <a:xfrm flipV="1">
                  <a:off x="1661" y="2007"/>
                  <a:ext cx="0" cy="56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77" name="Line 621"/>
                <p:cNvSpPr>
                  <a:spLocks noChangeShapeType="1"/>
                </p:cNvSpPr>
                <p:nvPr/>
              </p:nvSpPr>
              <p:spPr bwMode="auto">
                <a:xfrm>
                  <a:off x="1632" y="203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78" name="Line 622"/>
                <p:cNvSpPr>
                  <a:spLocks noChangeShapeType="1"/>
                </p:cNvSpPr>
                <p:nvPr/>
              </p:nvSpPr>
              <p:spPr bwMode="auto">
                <a:xfrm flipV="1">
                  <a:off x="1661" y="2007"/>
                  <a:ext cx="0" cy="56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79" name="Line 623"/>
                <p:cNvSpPr>
                  <a:spLocks noChangeShapeType="1"/>
                </p:cNvSpPr>
                <p:nvPr/>
              </p:nvSpPr>
              <p:spPr bwMode="auto">
                <a:xfrm>
                  <a:off x="1638" y="2035"/>
                  <a:ext cx="6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80" name="Line 624"/>
                <p:cNvSpPr>
                  <a:spLocks noChangeShapeType="1"/>
                </p:cNvSpPr>
                <p:nvPr/>
              </p:nvSpPr>
              <p:spPr bwMode="auto">
                <a:xfrm flipV="1">
                  <a:off x="1666" y="2007"/>
                  <a:ext cx="0" cy="56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81" name="Line 625"/>
                <p:cNvSpPr>
                  <a:spLocks noChangeShapeType="1"/>
                </p:cNvSpPr>
                <p:nvPr/>
              </p:nvSpPr>
              <p:spPr bwMode="auto">
                <a:xfrm>
                  <a:off x="1644" y="2035"/>
                  <a:ext cx="6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82" name="Line 626"/>
                <p:cNvSpPr>
                  <a:spLocks noChangeShapeType="1"/>
                </p:cNvSpPr>
                <p:nvPr/>
              </p:nvSpPr>
              <p:spPr bwMode="auto">
                <a:xfrm flipV="1">
                  <a:off x="1672" y="2007"/>
                  <a:ext cx="0" cy="56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83" name="Line 627"/>
                <p:cNvSpPr>
                  <a:spLocks noChangeShapeType="1"/>
                </p:cNvSpPr>
                <p:nvPr/>
              </p:nvSpPr>
              <p:spPr bwMode="auto">
                <a:xfrm>
                  <a:off x="1661" y="2035"/>
                  <a:ext cx="56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84" name="Line 628"/>
                <p:cNvSpPr>
                  <a:spLocks noChangeShapeType="1"/>
                </p:cNvSpPr>
                <p:nvPr/>
              </p:nvSpPr>
              <p:spPr bwMode="auto">
                <a:xfrm flipV="1">
                  <a:off x="1689" y="2007"/>
                  <a:ext cx="0" cy="56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85" name="Line 629"/>
                <p:cNvSpPr>
                  <a:spLocks noChangeShapeType="1"/>
                </p:cNvSpPr>
                <p:nvPr/>
              </p:nvSpPr>
              <p:spPr bwMode="auto">
                <a:xfrm>
                  <a:off x="1661" y="2035"/>
                  <a:ext cx="56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86" name="Line 630"/>
                <p:cNvSpPr>
                  <a:spLocks noChangeShapeType="1"/>
                </p:cNvSpPr>
                <p:nvPr/>
              </p:nvSpPr>
              <p:spPr bwMode="auto">
                <a:xfrm flipV="1">
                  <a:off x="1689" y="2007"/>
                  <a:ext cx="0" cy="56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87" name="Line 631"/>
                <p:cNvSpPr>
                  <a:spLocks noChangeShapeType="1"/>
                </p:cNvSpPr>
                <p:nvPr/>
              </p:nvSpPr>
              <p:spPr bwMode="auto">
                <a:xfrm>
                  <a:off x="1666" y="2046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88" name="Line 632"/>
                <p:cNvSpPr>
                  <a:spLocks noChangeShapeType="1"/>
                </p:cNvSpPr>
                <p:nvPr/>
              </p:nvSpPr>
              <p:spPr bwMode="auto">
                <a:xfrm flipV="1">
                  <a:off x="1695" y="2018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89" name="Line 633"/>
                <p:cNvSpPr>
                  <a:spLocks noChangeShapeType="1"/>
                </p:cNvSpPr>
                <p:nvPr/>
              </p:nvSpPr>
              <p:spPr bwMode="auto">
                <a:xfrm>
                  <a:off x="1689" y="2046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90" name="Line 634"/>
                <p:cNvSpPr>
                  <a:spLocks noChangeShapeType="1"/>
                </p:cNvSpPr>
                <p:nvPr/>
              </p:nvSpPr>
              <p:spPr bwMode="auto">
                <a:xfrm flipV="1">
                  <a:off x="1717" y="2018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91" name="Line 635"/>
                <p:cNvSpPr>
                  <a:spLocks noChangeShapeType="1"/>
                </p:cNvSpPr>
                <p:nvPr/>
              </p:nvSpPr>
              <p:spPr bwMode="auto">
                <a:xfrm>
                  <a:off x="1689" y="2046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92" name="Line 636"/>
                <p:cNvSpPr>
                  <a:spLocks noChangeShapeType="1"/>
                </p:cNvSpPr>
                <p:nvPr/>
              </p:nvSpPr>
              <p:spPr bwMode="auto">
                <a:xfrm flipV="1">
                  <a:off x="1717" y="2018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93" name="Line 637"/>
                <p:cNvSpPr>
                  <a:spLocks noChangeShapeType="1"/>
                </p:cNvSpPr>
                <p:nvPr/>
              </p:nvSpPr>
              <p:spPr bwMode="auto">
                <a:xfrm>
                  <a:off x="1695" y="2063"/>
                  <a:ext cx="56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94" name="Line 638"/>
                <p:cNvSpPr>
                  <a:spLocks noChangeShapeType="1"/>
                </p:cNvSpPr>
                <p:nvPr/>
              </p:nvSpPr>
              <p:spPr bwMode="auto">
                <a:xfrm flipV="1">
                  <a:off x="1723" y="2035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95" name="Line 639"/>
                <p:cNvSpPr>
                  <a:spLocks noChangeShapeType="1"/>
                </p:cNvSpPr>
                <p:nvPr/>
              </p:nvSpPr>
              <p:spPr bwMode="auto">
                <a:xfrm>
                  <a:off x="1729" y="2063"/>
                  <a:ext cx="56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96" name="Line 640"/>
                <p:cNvSpPr>
                  <a:spLocks noChangeShapeType="1"/>
                </p:cNvSpPr>
                <p:nvPr/>
              </p:nvSpPr>
              <p:spPr bwMode="auto">
                <a:xfrm flipV="1">
                  <a:off x="1757" y="2035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97" name="Line 641"/>
                <p:cNvSpPr>
                  <a:spLocks noChangeShapeType="1"/>
                </p:cNvSpPr>
                <p:nvPr/>
              </p:nvSpPr>
              <p:spPr bwMode="auto">
                <a:xfrm>
                  <a:off x="1763" y="2075"/>
                  <a:ext cx="6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98" name="Line 642"/>
                <p:cNvSpPr>
                  <a:spLocks noChangeShapeType="1"/>
                </p:cNvSpPr>
                <p:nvPr/>
              </p:nvSpPr>
              <p:spPr bwMode="auto">
                <a:xfrm flipV="1">
                  <a:off x="1791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499" name="Line 643"/>
                <p:cNvSpPr>
                  <a:spLocks noChangeShapeType="1"/>
                </p:cNvSpPr>
                <p:nvPr/>
              </p:nvSpPr>
              <p:spPr bwMode="auto">
                <a:xfrm>
                  <a:off x="1768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00" name="Line 644"/>
                <p:cNvSpPr>
                  <a:spLocks noChangeShapeType="1"/>
                </p:cNvSpPr>
                <p:nvPr/>
              </p:nvSpPr>
              <p:spPr bwMode="auto">
                <a:xfrm flipV="1">
                  <a:off x="1797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01" name="Line 645"/>
                <p:cNvSpPr>
                  <a:spLocks noChangeShapeType="1"/>
                </p:cNvSpPr>
                <p:nvPr/>
              </p:nvSpPr>
              <p:spPr bwMode="auto">
                <a:xfrm>
                  <a:off x="1768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02" name="Line 646"/>
                <p:cNvSpPr>
                  <a:spLocks noChangeShapeType="1"/>
                </p:cNvSpPr>
                <p:nvPr/>
              </p:nvSpPr>
              <p:spPr bwMode="auto">
                <a:xfrm flipV="1">
                  <a:off x="1797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03" name="Line 647"/>
                <p:cNvSpPr>
                  <a:spLocks noChangeShapeType="1"/>
                </p:cNvSpPr>
                <p:nvPr/>
              </p:nvSpPr>
              <p:spPr bwMode="auto">
                <a:xfrm>
                  <a:off x="1774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04" name="Line 648"/>
                <p:cNvSpPr>
                  <a:spLocks noChangeShapeType="1"/>
                </p:cNvSpPr>
                <p:nvPr/>
              </p:nvSpPr>
              <p:spPr bwMode="auto">
                <a:xfrm flipV="1">
                  <a:off x="1802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05" name="Line 649"/>
                <p:cNvSpPr>
                  <a:spLocks noChangeShapeType="1"/>
                </p:cNvSpPr>
                <p:nvPr/>
              </p:nvSpPr>
              <p:spPr bwMode="auto">
                <a:xfrm>
                  <a:off x="1774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06" name="Line 650"/>
                <p:cNvSpPr>
                  <a:spLocks noChangeShapeType="1"/>
                </p:cNvSpPr>
                <p:nvPr/>
              </p:nvSpPr>
              <p:spPr bwMode="auto">
                <a:xfrm flipV="1">
                  <a:off x="1802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07" name="Line 651"/>
                <p:cNvSpPr>
                  <a:spLocks noChangeShapeType="1"/>
                </p:cNvSpPr>
                <p:nvPr/>
              </p:nvSpPr>
              <p:spPr bwMode="auto">
                <a:xfrm>
                  <a:off x="1774" y="2075"/>
                  <a:ext cx="6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08" name="Line 652"/>
                <p:cNvSpPr>
                  <a:spLocks noChangeShapeType="1"/>
                </p:cNvSpPr>
                <p:nvPr/>
              </p:nvSpPr>
              <p:spPr bwMode="auto">
                <a:xfrm flipV="1">
                  <a:off x="1802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09" name="Line 653"/>
                <p:cNvSpPr>
                  <a:spLocks noChangeShapeType="1"/>
                </p:cNvSpPr>
                <p:nvPr/>
              </p:nvSpPr>
              <p:spPr bwMode="auto">
                <a:xfrm>
                  <a:off x="1780" y="2075"/>
                  <a:ext cx="56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10" name="Line 654"/>
                <p:cNvSpPr>
                  <a:spLocks noChangeShapeType="1"/>
                </p:cNvSpPr>
                <p:nvPr/>
              </p:nvSpPr>
              <p:spPr bwMode="auto">
                <a:xfrm flipV="1">
                  <a:off x="1808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11" name="Line 655"/>
                <p:cNvSpPr>
                  <a:spLocks noChangeShapeType="1"/>
                </p:cNvSpPr>
                <p:nvPr/>
              </p:nvSpPr>
              <p:spPr bwMode="auto">
                <a:xfrm>
                  <a:off x="1785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12" name="Line 656"/>
                <p:cNvSpPr>
                  <a:spLocks noChangeShapeType="1"/>
                </p:cNvSpPr>
                <p:nvPr/>
              </p:nvSpPr>
              <p:spPr bwMode="auto">
                <a:xfrm flipV="1">
                  <a:off x="1814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13" name="Line 657"/>
                <p:cNvSpPr>
                  <a:spLocks noChangeShapeType="1"/>
                </p:cNvSpPr>
                <p:nvPr/>
              </p:nvSpPr>
              <p:spPr bwMode="auto">
                <a:xfrm>
                  <a:off x="1785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14" name="Line 658"/>
                <p:cNvSpPr>
                  <a:spLocks noChangeShapeType="1"/>
                </p:cNvSpPr>
                <p:nvPr/>
              </p:nvSpPr>
              <p:spPr bwMode="auto">
                <a:xfrm flipV="1">
                  <a:off x="1814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15" name="Line 659"/>
                <p:cNvSpPr>
                  <a:spLocks noChangeShapeType="1"/>
                </p:cNvSpPr>
                <p:nvPr/>
              </p:nvSpPr>
              <p:spPr bwMode="auto">
                <a:xfrm>
                  <a:off x="1785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16" name="Line 660"/>
                <p:cNvSpPr>
                  <a:spLocks noChangeShapeType="1"/>
                </p:cNvSpPr>
                <p:nvPr/>
              </p:nvSpPr>
              <p:spPr bwMode="auto">
                <a:xfrm flipV="1">
                  <a:off x="1814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17" name="Line 661"/>
                <p:cNvSpPr>
                  <a:spLocks noChangeShapeType="1"/>
                </p:cNvSpPr>
                <p:nvPr/>
              </p:nvSpPr>
              <p:spPr bwMode="auto">
                <a:xfrm>
                  <a:off x="1791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18" name="Line 662"/>
                <p:cNvSpPr>
                  <a:spLocks noChangeShapeType="1"/>
                </p:cNvSpPr>
                <p:nvPr/>
              </p:nvSpPr>
              <p:spPr bwMode="auto">
                <a:xfrm flipV="1">
                  <a:off x="1819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19" name="Line 663"/>
                <p:cNvSpPr>
                  <a:spLocks noChangeShapeType="1"/>
                </p:cNvSpPr>
                <p:nvPr/>
              </p:nvSpPr>
              <p:spPr bwMode="auto">
                <a:xfrm>
                  <a:off x="1802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20" name="Line 664"/>
                <p:cNvSpPr>
                  <a:spLocks noChangeShapeType="1"/>
                </p:cNvSpPr>
                <p:nvPr/>
              </p:nvSpPr>
              <p:spPr bwMode="auto">
                <a:xfrm flipV="1">
                  <a:off x="1831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21" name="Line 665"/>
                <p:cNvSpPr>
                  <a:spLocks noChangeShapeType="1"/>
                </p:cNvSpPr>
                <p:nvPr/>
              </p:nvSpPr>
              <p:spPr bwMode="auto">
                <a:xfrm>
                  <a:off x="1802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22" name="Line 666"/>
                <p:cNvSpPr>
                  <a:spLocks noChangeShapeType="1"/>
                </p:cNvSpPr>
                <p:nvPr/>
              </p:nvSpPr>
              <p:spPr bwMode="auto">
                <a:xfrm flipV="1">
                  <a:off x="1831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23" name="Line 667"/>
                <p:cNvSpPr>
                  <a:spLocks noChangeShapeType="1"/>
                </p:cNvSpPr>
                <p:nvPr/>
              </p:nvSpPr>
              <p:spPr bwMode="auto">
                <a:xfrm>
                  <a:off x="1802" y="2075"/>
                  <a:ext cx="63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24" name="Line 668"/>
                <p:cNvSpPr>
                  <a:spLocks noChangeShapeType="1"/>
                </p:cNvSpPr>
                <p:nvPr/>
              </p:nvSpPr>
              <p:spPr bwMode="auto">
                <a:xfrm flipV="1">
                  <a:off x="1836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25" name="Line 669"/>
                <p:cNvSpPr>
                  <a:spLocks noChangeShapeType="1"/>
                </p:cNvSpPr>
                <p:nvPr/>
              </p:nvSpPr>
              <p:spPr bwMode="auto">
                <a:xfrm>
                  <a:off x="1814" y="2075"/>
                  <a:ext cx="56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26" name="Line 670"/>
                <p:cNvSpPr>
                  <a:spLocks noChangeShapeType="1"/>
                </p:cNvSpPr>
                <p:nvPr/>
              </p:nvSpPr>
              <p:spPr bwMode="auto">
                <a:xfrm flipV="1">
                  <a:off x="1842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27" name="Line 671"/>
                <p:cNvSpPr>
                  <a:spLocks noChangeShapeType="1"/>
                </p:cNvSpPr>
                <p:nvPr/>
              </p:nvSpPr>
              <p:spPr bwMode="auto">
                <a:xfrm>
                  <a:off x="1819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28" name="Line 672"/>
                <p:cNvSpPr>
                  <a:spLocks noChangeShapeType="1"/>
                </p:cNvSpPr>
                <p:nvPr/>
              </p:nvSpPr>
              <p:spPr bwMode="auto">
                <a:xfrm flipV="1">
                  <a:off x="1848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29" name="Line 673"/>
                <p:cNvSpPr>
                  <a:spLocks noChangeShapeType="1"/>
                </p:cNvSpPr>
                <p:nvPr/>
              </p:nvSpPr>
              <p:spPr bwMode="auto">
                <a:xfrm>
                  <a:off x="1819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30" name="Line 674"/>
                <p:cNvSpPr>
                  <a:spLocks noChangeShapeType="1"/>
                </p:cNvSpPr>
                <p:nvPr/>
              </p:nvSpPr>
              <p:spPr bwMode="auto">
                <a:xfrm flipV="1">
                  <a:off x="1848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31" name="Line 675"/>
                <p:cNvSpPr>
                  <a:spLocks noChangeShapeType="1"/>
                </p:cNvSpPr>
                <p:nvPr/>
              </p:nvSpPr>
              <p:spPr bwMode="auto">
                <a:xfrm>
                  <a:off x="1842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32" name="Line 676"/>
                <p:cNvSpPr>
                  <a:spLocks noChangeShapeType="1"/>
                </p:cNvSpPr>
                <p:nvPr/>
              </p:nvSpPr>
              <p:spPr bwMode="auto">
                <a:xfrm flipV="1">
                  <a:off x="1870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33" name="Line 677"/>
                <p:cNvSpPr>
                  <a:spLocks noChangeShapeType="1"/>
                </p:cNvSpPr>
                <p:nvPr/>
              </p:nvSpPr>
              <p:spPr bwMode="auto">
                <a:xfrm>
                  <a:off x="1842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34" name="Line 678"/>
                <p:cNvSpPr>
                  <a:spLocks noChangeShapeType="1"/>
                </p:cNvSpPr>
                <p:nvPr/>
              </p:nvSpPr>
              <p:spPr bwMode="auto">
                <a:xfrm flipV="1">
                  <a:off x="1870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35" name="Line 679"/>
                <p:cNvSpPr>
                  <a:spLocks noChangeShapeType="1"/>
                </p:cNvSpPr>
                <p:nvPr/>
              </p:nvSpPr>
              <p:spPr bwMode="auto">
                <a:xfrm>
                  <a:off x="1842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36" name="Line 680"/>
                <p:cNvSpPr>
                  <a:spLocks noChangeShapeType="1"/>
                </p:cNvSpPr>
                <p:nvPr/>
              </p:nvSpPr>
              <p:spPr bwMode="auto">
                <a:xfrm flipV="1">
                  <a:off x="1870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37" name="Line 681"/>
                <p:cNvSpPr>
                  <a:spLocks noChangeShapeType="1"/>
                </p:cNvSpPr>
                <p:nvPr/>
              </p:nvSpPr>
              <p:spPr bwMode="auto">
                <a:xfrm>
                  <a:off x="1848" y="2075"/>
                  <a:ext cx="56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38" name="Line 682"/>
                <p:cNvSpPr>
                  <a:spLocks noChangeShapeType="1"/>
                </p:cNvSpPr>
                <p:nvPr/>
              </p:nvSpPr>
              <p:spPr bwMode="auto">
                <a:xfrm flipV="1">
                  <a:off x="1876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39" name="Line 683"/>
                <p:cNvSpPr>
                  <a:spLocks noChangeShapeType="1"/>
                </p:cNvSpPr>
                <p:nvPr/>
              </p:nvSpPr>
              <p:spPr bwMode="auto">
                <a:xfrm>
                  <a:off x="1848" y="2075"/>
                  <a:ext cx="56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40" name="Line 684"/>
                <p:cNvSpPr>
                  <a:spLocks noChangeShapeType="1"/>
                </p:cNvSpPr>
                <p:nvPr/>
              </p:nvSpPr>
              <p:spPr bwMode="auto">
                <a:xfrm flipV="1">
                  <a:off x="1876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41" name="Line 685"/>
                <p:cNvSpPr>
                  <a:spLocks noChangeShapeType="1"/>
                </p:cNvSpPr>
                <p:nvPr/>
              </p:nvSpPr>
              <p:spPr bwMode="auto">
                <a:xfrm>
                  <a:off x="1853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42" name="Line 686"/>
                <p:cNvSpPr>
                  <a:spLocks noChangeShapeType="1"/>
                </p:cNvSpPr>
                <p:nvPr/>
              </p:nvSpPr>
              <p:spPr bwMode="auto">
                <a:xfrm flipV="1">
                  <a:off x="1882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43" name="Line 687"/>
                <p:cNvSpPr>
                  <a:spLocks noChangeShapeType="1"/>
                </p:cNvSpPr>
                <p:nvPr/>
              </p:nvSpPr>
              <p:spPr bwMode="auto">
                <a:xfrm>
                  <a:off x="1853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44" name="Line 688"/>
                <p:cNvSpPr>
                  <a:spLocks noChangeShapeType="1"/>
                </p:cNvSpPr>
                <p:nvPr/>
              </p:nvSpPr>
              <p:spPr bwMode="auto">
                <a:xfrm flipV="1">
                  <a:off x="1882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45" name="Line 689"/>
                <p:cNvSpPr>
                  <a:spLocks noChangeShapeType="1"/>
                </p:cNvSpPr>
                <p:nvPr/>
              </p:nvSpPr>
              <p:spPr bwMode="auto">
                <a:xfrm>
                  <a:off x="1865" y="2075"/>
                  <a:ext cx="56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46" name="Line 690"/>
                <p:cNvSpPr>
                  <a:spLocks noChangeShapeType="1"/>
                </p:cNvSpPr>
                <p:nvPr/>
              </p:nvSpPr>
              <p:spPr bwMode="auto">
                <a:xfrm flipV="1">
                  <a:off x="1893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47" name="Line 691"/>
                <p:cNvSpPr>
                  <a:spLocks noChangeShapeType="1"/>
                </p:cNvSpPr>
                <p:nvPr/>
              </p:nvSpPr>
              <p:spPr bwMode="auto">
                <a:xfrm>
                  <a:off x="1865" y="2075"/>
                  <a:ext cx="6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48" name="Line 692"/>
                <p:cNvSpPr>
                  <a:spLocks noChangeShapeType="1"/>
                </p:cNvSpPr>
                <p:nvPr/>
              </p:nvSpPr>
              <p:spPr bwMode="auto">
                <a:xfrm flipV="1">
                  <a:off x="1893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49" name="Line 693"/>
                <p:cNvSpPr>
                  <a:spLocks noChangeShapeType="1"/>
                </p:cNvSpPr>
                <p:nvPr/>
              </p:nvSpPr>
              <p:spPr bwMode="auto">
                <a:xfrm>
                  <a:off x="1870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50" name="Line 694"/>
                <p:cNvSpPr>
                  <a:spLocks noChangeShapeType="1"/>
                </p:cNvSpPr>
                <p:nvPr/>
              </p:nvSpPr>
              <p:spPr bwMode="auto">
                <a:xfrm flipV="1">
                  <a:off x="1899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51" name="Line 695"/>
                <p:cNvSpPr>
                  <a:spLocks noChangeShapeType="1"/>
                </p:cNvSpPr>
                <p:nvPr/>
              </p:nvSpPr>
              <p:spPr bwMode="auto">
                <a:xfrm>
                  <a:off x="1870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52" name="Line 696"/>
                <p:cNvSpPr>
                  <a:spLocks noChangeShapeType="1"/>
                </p:cNvSpPr>
                <p:nvPr/>
              </p:nvSpPr>
              <p:spPr bwMode="auto">
                <a:xfrm flipV="1">
                  <a:off x="1899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53" name="Line 697"/>
                <p:cNvSpPr>
                  <a:spLocks noChangeShapeType="1"/>
                </p:cNvSpPr>
                <p:nvPr/>
              </p:nvSpPr>
              <p:spPr bwMode="auto">
                <a:xfrm>
                  <a:off x="1876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54" name="Line 698"/>
                <p:cNvSpPr>
                  <a:spLocks noChangeShapeType="1"/>
                </p:cNvSpPr>
                <p:nvPr/>
              </p:nvSpPr>
              <p:spPr bwMode="auto">
                <a:xfrm flipV="1">
                  <a:off x="1904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55" name="Line 699"/>
                <p:cNvSpPr>
                  <a:spLocks noChangeShapeType="1"/>
                </p:cNvSpPr>
                <p:nvPr/>
              </p:nvSpPr>
              <p:spPr bwMode="auto">
                <a:xfrm>
                  <a:off x="1876" y="2075"/>
                  <a:ext cx="6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56" name="Line 700"/>
                <p:cNvSpPr>
                  <a:spLocks noChangeShapeType="1"/>
                </p:cNvSpPr>
                <p:nvPr/>
              </p:nvSpPr>
              <p:spPr bwMode="auto">
                <a:xfrm flipV="1">
                  <a:off x="1904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57" name="Line 701"/>
                <p:cNvSpPr>
                  <a:spLocks noChangeShapeType="1"/>
                </p:cNvSpPr>
                <p:nvPr/>
              </p:nvSpPr>
              <p:spPr bwMode="auto">
                <a:xfrm>
                  <a:off x="1887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58" name="Line 702"/>
                <p:cNvSpPr>
                  <a:spLocks noChangeShapeType="1"/>
                </p:cNvSpPr>
                <p:nvPr/>
              </p:nvSpPr>
              <p:spPr bwMode="auto">
                <a:xfrm flipV="1">
                  <a:off x="1916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59" name="Line 703"/>
                <p:cNvSpPr>
                  <a:spLocks noChangeShapeType="1"/>
                </p:cNvSpPr>
                <p:nvPr/>
              </p:nvSpPr>
              <p:spPr bwMode="auto">
                <a:xfrm>
                  <a:off x="1887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60" name="Line 704"/>
                <p:cNvSpPr>
                  <a:spLocks noChangeShapeType="1"/>
                </p:cNvSpPr>
                <p:nvPr/>
              </p:nvSpPr>
              <p:spPr bwMode="auto">
                <a:xfrm flipV="1">
                  <a:off x="1916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61" name="Line 705"/>
                <p:cNvSpPr>
                  <a:spLocks noChangeShapeType="1"/>
                </p:cNvSpPr>
                <p:nvPr/>
              </p:nvSpPr>
              <p:spPr bwMode="auto">
                <a:xfrm>
                  <a:off x="1893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62" name="Line 706"/>
                <p:cNvSpPr>
                  <a:spLocks noChangeShapeType="1"/>
                </p:cNvSpPr>
                <p:nvPr/>
              </p:nvSpPr>
              <p:spPr bwMode="auto">
                <a:xfrm flipV="1">
                  <a:off x="1921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63" name="Line 707"/>
                <p:cNvSpPr>
                  <a:spLocks noChangeShapeType="1"/>
                </p:cNvSpPr>
                <p:nvPr/>
              </p:nvSpPr>
              <p:spPr bwMode="auto">
                <a:xfrm>
                  <a:off x="1893" y="2075"/>
                  <a:ext cx="6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64" name="Line 708"/>
                <p:cNvSpPr>
                  <a:spLocks noChangeShapeType="1"/>
                </p:cNvSpPr>
                <p:nvPr/>
              </p:nvSpPr>
              <p:spPr bwMode="auto">
                <a:xfrm flipV="1">
                  <a:off x="1927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65" name="Line 709"/>
                <p:cNvSpPr>
                  <a:spLocks noChangeShapeType="1"/>
                </p:cNvSpPr>
                <p:nvPr/>
              </p:nvSpPr>
              <p:spPr bwMode="auto">
                <a:xfrm>
                  <a:off x="1899" y="2075"/>
                  <a:ext cx="56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66" name="Line 710"/>
                <p:cNvSpPr>
                  <a:spLocks noChangeShapeType="1"/>
                </p:cNvSpPr>
                <p:nvPr/>
              </p:nvSpPr>
              <p:spPr bwMode="auto">
                <a:xfrm flipV="1">
                  <a:off x="1927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67" name="Line 711"/>
                <p:cNvSpPr>
                  <a:spLocks noChangeShapeType="1"/>
                </p:cNvSpPr>
                <p:nvPr/>
              </p:nvSpPr>
              <p:spPr bwMode="auto">
                <a:xfrm>
                  <a:off x="1904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68" name="Line 712"/>
                <p:cNvSpPr>
                  <a:spLocks noChangeShapeType="1"/>
                </p:cNvSpPr>
                <p:nvPr/>
              </p:nvSpPr>
              <p:spPr bwMode="auto">
                <a:xfrm flipV="1">
                  <a:off x="1933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69" name="Line 713"/>
                <p:cNvSpPr>
                  <a:spLocks noChangeShapeType="1"/>
                </p:cNvSpPr>
                <p:nvPr/>
              </p:nvSpPr>
              <p:spPr bwMode="auto">
                <a:xfrm>
                  <a:off x="1910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70" name="Line 714"/>
                <p:cNvSpPr>
                  <a:spLocks noChangeShapeType="1"/>
                </p:cNvSpPr>
                <p:nvPr/>
              </p:nvSpPr>
              <p:spPr bwMode="auto">
                <a:xfrm flipV="1">
                  <a:off x="1938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71" name="Line 715"/>
                <p:cNvSpPr>
                  <a:spLocks noChangeShapeType="1"/>
                </p:cNvSpPr>
                <p:nvPr/>
              </p:nvSpPr>
              <p:spPr bwMode="auto">
                <a:xfrm>
                  <a:off x="1910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72" name="Line 716"/>
                <p:cNvSpPr>
                  <a:spLocks noChangeShapeType="1"/>
                </p:cNvSpPr>
                <p:nvPr/>
              </p:nvSpPr>
              <p:spPr bwMode="auto">
                <a:xfrm flipV="1">
                  <a:off x="1938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73" name="Line 717"/>
                <p:cNvSpPr>
                  <a:spLocks noChangeShapeType="1"/>
                </p:cNvSpPr>
                <p:nvPr/>
              </p:nvSpPr>
              <p:spPr bwMode="auto">
                <a:xfrm>
                  <a:off x="1916" y="2075"/>
                  <a:ext cx="56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74" name="Line 718"/>
                <p:cNvSpPr>
                  <a:spLocks noChangeShapeType="1"/>
                </p:cNvSpPr>
                <p:nvPr/>
              </p:nvSpPr>
              <p:spPr bwMode="auto">
                <a:xfrm flipV="1">
                  <a:off x="1944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75" name="Line 719"/>
                <p:cNvSpPr>
                  <a:spLocks noChangeShapeType="1"/>
                </p:cNvSpPr>
                <p:nvPr/>
              </p:nvSpPr>
              <p:spPr bwMode="auto">
                <a:xfrm>
                  <a:off x="1916" y="2075"/>
                  <a:ext cx="56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76" name="Line 720"/>
                <p:cNvSpPr>
                  <a:spLocks noChangeShapeType="1"/>
                </p:cNvSpPr>
                <p:nvPr/>
              </p:nvSpPr>
              <p:spPr bwMode="auto">
                <a:xfrm flipV="1">
                  <a:off x="1944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77" name="Line 721"/>
                <p:cNvSpPr>
                  <a:spLocks noChangeShapeType="1"/>
                </p:cNvSpPr>
                <p:nvPr/>
              </p:nvSpPr>
              <p:spPr bwMode="auto">
                <a:xfrm>
                  <a:off x="1916" y="2075"/>
                  <a:ext cx="56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78" name="Line 722"/>
                <p:cNvSpPr>
                  <a:spLocks noChangeShapeType="1"/>
                </p:cNvSpPr>
                <p:nvPr/>
              </p:nvSpPr>
              <p:spPr bwMode="auto">
                <a:xfrm flipV="1">
                  <a:off x="1944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79" name="Line 723"/>
                <p:cNvSpPr>
                  <a:spLocks noChangeShapeType="1"/>
                </p:cNvSpPr>
                <p:nvPr/>
              </p:nvSpPr>
              <p:spPr bwMode="auto">
                <a:xfrm>
                  <a:off x="1921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80" name="Line 724"/>
                <p:cNvSpPr>
                  <a:spLocks noChangeShapeType="1"/>
                </p:cNvSpPr>
                <p:nvPr/>
              </p:nvSpPr>
              <p:spPr bwMode="auto">
                <a:xfrm flipV="1">
                  <a:off x="1950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81" name="Line 725"/>
                <p:cNvSpPr>
                  <a:spLocks noChangeShapeType="1"/>
                </p:cNvSpPr>
                <p:nvPr/>
              </p:nvSpPr>
              <p:spPr bwMode="auto">
                <a:xfrm>
                  <a:off x="1921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82" name="Line 726"/>
                <p:cNvSpPr>
                  <a:spLocks noChangeShapeType="1"/>
                </p:cNvSpPr>
                <p:nvPr/>
              </p:nvSpPr>
              <p:spPr bwMode="auto">
                <a:xfrm flipV="1">
                  <a:off x="1950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83" name="Line 727"/>
                <p:cNvSpPr>
                  <a:spLocks noChangeShapeType="1"/>
                </p:cNvSpPr>
                <p:nvPr/>
              </p:nvSpPr>
              <p:spPr bwMode="auto">
                <a:xfrm>
                  <a:off x="1921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84" name="Line 728"/>
                <p:cNvSpPr>
                  <a:spLocks noChangeShapeType="1"/>
                </p:cNvSpPr>
                <p:nvPr/>
              </p:nvSpPr>
              <p:spPr bwMode="auto">
                <a:xfrm flipV="1">
                  <a:off x="1950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85" name="Line 729"/>
                <p:cNvSpPr>
                  <a:spLocks noChangeShapeType="1"/>
                </p:cNvSpPr>
                <p:nvPr/>
              </p:nvSpPr>
              <p:spPr bwMode="auto">
                <a:xfrm>
                  <a:off x="1921" y="2075"/>
                  <a:ext cx="63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86" name="Line 730"/>
                <p:cNvSpPr>
                  <a:spLocks noChangeShapeType="1"/>
                </p:cNvSpPr>
                <p:nvPr/>
              </p:nvSpPr>
              <p:spPr bwMode="auto">
                <a:xfrm flipV="1">
                  <a:off x="1950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87" name="Line 731"/>
                <p:cNvSpPr>
                  <a:spLocks noChangeShapeType="1"/>
                </p:cNvSpPr>
                <p:nvPr/>
              </p:nvSpPr>
              <p:spPr bwMode="auto">
                <a:xfrm>
                  <a:off x="1933" y="2075"/>
                  <a:ext cx="56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88" name="Line 732"/>
                <p:cNvSpPr>
                  <a:spLocks noChangeShapeType="1"/>
                </p:cNvSpPr>
                <p:nvPr/>
              </p:nvSpPr>
              <p:spPr bwMode="auto">
                <a:xfrm flipV="1">
                  <a:off x="1961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89" name="Line 733"/>
                <p:cNvSpPr>
                  <a:spLocks noChangeShapeType="1"/>
                </p:cNvSpPr>
                <p:nvPr/>
              </p:nvSpPr>
              <p:spPr bwMode="auto">
                <a:xfrm>
                  <a:off x="1938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90" name="Line 734"/>
                <p:cNvSpPr>
                  <a:spLocks noChangeShapeType="1"/>
                </p:cNvSpPr>
                <p:nvPr/>
              </p:nvSpPr>
              <p:spPr bwMode="auto">
                <a:xfrm flipV="1">
                  <a:off x="1967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91" name="Line 735"/>
                <p:cNvSpPr>
                  <a:spLocks noChangeShapeType="1"/>
                </p:cNvSpPr>
                <p:nvPr/>
              </p:nvSpPr>
              <p:spPr bwMode="auto">
                <a:xfrm>
                  <a:off x="1938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92" name="Line 736"/>
                <p:cNvSpPr>
                  <a:spLocks noChangeShapeType="1"/>
                </p:cNvSpPr>
                <p:nvPr/>
              </p:nvSpPr>
              <p:spPr bwMode="auto">
                <a:xfrm flipV="1">
                  <a:off x="1967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93" name="Line 737"/>
                <p:cNvSpPr>
                  <a:spLocks noChangeShapeType="1"/>
                </p:cNvSpPr>
                <p:nvPr/>
              </p:nvSpPr>
              <p:spPr bwMode="auto">
                <a:xfrm>
                  <a:off x="1938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94" name="Line 738"/>
                <p:cNvSpPr>
                  <a:spLocks noChangeShapeType="1"/>
                </p:cNvSpPr>
                <p:nvPr/>
              </p:nvSpPr>
              <p:spPr bwMode="auto">
                <a:xfrm flipV="1">
                  <a:off x="1967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95" name="Line 739"/>
                <p:cNvSpPr>
                  <a:spLocks noChangeShapeType="1"/>
                </p:cNvSpPr>
                <p:nvPr/>
              </p:nvSpPr>
              <p:spPr bwMode="auto">
                <a:xfrm>
                  <a:off x="1950" y="2075"/>
                  <a:ext cx="56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96" name="Line 740"/>
                <p:cNvSpPr>
                  <a:spLocks noChangeShapeType="1"/>
                </p:cNvSpPr>
                <p:nvPr/>
              </p:nvSpPr>
              <p:spPr bwMode="auto">
                <a:xfrm flipV="1">
                  <a:off x="1978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97" name="Line 741"/>
                <p:cNvSpPr>
                  <a:spLocks noChangeShapeType="1"/>
                </p:cNvSpPr>
                <p:nvPr/>
              </p:nvSpPr>
              <p:spPr bwMode="auto">
                <a:xfrm>
                  <a:off x="1950" y="2075"/>
                  <a:ext cx="56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98" name="Line 742"/>
                <p:cNvSpPr>
                  <a:spLocks noChangeShapeType="1"/>
                </p:cNvSpPr>
                <p:nvPr/>
              </p:nvSpPr>
              <p:spPr bwMode="auto">
                <a:xfrm flipV="1">
                  <a:off x="1978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599" name="Line 743"/>
                <p:cNvSpPr>
                  <a:spLocks noChangeShapeType="1"/>
                </p:cNvSpPr>
                <p:nvPr/>
              </p:nvSpPr>
              <p:spPr bwMode="auto">
                <a:xfrm>
                  <a:off x="1955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600" name="Line 744"/>
                <p:cNvSpPr>
                  <a:spLocks noChangeShapeType="1"/>
                </p:cNvSpPr>
                <p:nvPr/>
              </p:nvSpPr>
              <p:spPr bwMode="auto">
                <a:xfrm flipV="1">
                  <a:off x="1984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601" name="Line 745"/>
                <p:cNvSpPr>
                  <a:spLocks noChangeShapeType="1"/>
                </p:cNvSpPr>
                <p:nvPr/>
              </p:nvSpPr>
              <p:spPr bwMode="auto">
                <a:xfrm>
                  <a:off x="1955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602" name="Line 746"/>
                <p:cNvSpPr>
                  <a:spLocks noChangeShapeType="1"/>
                </p:cNvSpPr>
                <p:nvPr/>
              </p:nvSpPr>
              <p:spPr bwMode="auto">
                <a:xfrm flipV="1">
                  <a:off x="1984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603" name="Line 747"/>
                <p:cNvSpPr>
                  <a:spLocks noChangeShapeType="1"/>
                </p:cNvSpPr>
                <p:nvPr/>
              </p:nvSpPr>
              <p:spPr bwMode="auto">
                <a:xfrm>
                  <a:off x="1955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604" name="Line 748"/>
                <p:cNvSpPr>
                  <a:spLocks noChangeShapeType="1"/>
                </p:cNvSpPr>
                <p:nvPr/>
              </p:nvSpPr>
              <p:spPr bwMode="auto">
                <a:xfrm flipV="1">
                  <a:off x="1984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605" name="Line 749"/>
                <p:cNvSpPr>
                  <a:spLocks noChangeShapeType="1"/>
                </p:cNvSpPr>
                <p:nvPr/>
              </p:nvSpPr>
              <p:spPr bwMode="auto">
                <a:xfrm>
                  <a:off x="1961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606" name="Line 750"/>
                <p:cNvSpPr>
                  <a:spLocks noChangeShapeType="1"/>
                </p:cNvSpPr>
                <p:nvPr/>
              </p:nvSpPr>
              <p:spPr bwMode="auto">
                <a:xfrm flipV="1">
                  <a:off x="1989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607" name="Line 751"/>
                <p:cNvSpPr>
                  <a:spLocks noChangeShapeType="1"/>
                </p:cNvSpPr>
                <p:nvPr/>
              </p:nvSpPr>
              <p:spPr bwMode="auto">
                <a:xfrm>
                  <a:off x="1972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608" name="Line 752"/>
                <p:cNvSpPr>
                  <a:spLocks noChangeShapeType="1"/>
                </p:cNvSpPr>
                <p:nvPr/>
              </p:nvSpPr>
              <p:spPr bwMode="auto">
                <a:xfrm flipV="1">
                  <a:off x="2001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609" name="Line 753"/>
                <p:cNvSpPr>
                  <a:spLocks noChangeShapeType="1"/>
                </p:cNvSpPr>
                <p:nvPr/>
              </p:nvSpPr>
              <p:spPr bwMode="auto">
                <a:xfrm>
                  <a:off x="1984" y="2075"/>
                  <a:ext cx="56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610" name="Line 754"/>
                <p:cNvSpPr>
                  <a:spLocks noChangeShapeType="1"/>
                </p:cNvSpPr>
                <p:nvPr/>
              </p:nvSpPr>
              <p:spPr bwMode="auto">
                <a:xfrm flipV="1">
                  <a:off x="2012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611" name="Line 755"/>
                <p:cNvSpPr>
                  <a:spLocks noChangeShapeType="1"/>
                </p:cNvSpPr>
                <p:nvPr/>
              </p:nvSpPr>
              <p:spPr bwMode="auto">
                <a:xfrm>
                  <a:off x="1989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612" name="Line 756"/>
                <p:cNvSpPr>
                  <a:spLocks noChangeShapeType="1"/>
                </p:cNvSpPr>
                <p:nvPr/>
              </p:nvSpPr>
              <p:spPr bwMode="auto">
                <a:xfrm flipV="1">
                  <a:off x="2018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613" name="Line 757"/>
                <p:cNvSpPr>
                  <a:spLocks noChangeShapeType="1"/>
                </p:cNvSpPr>
                <p:nvPr/>
              </p:nvSpPr>
              <p:spPr bwMode="auto">
                <a:xfrm>
                  <a:off x="1989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614" name="Line 758"/>
                <p:cNvSpPr>
                  <a:spLocks noChangeShapeType="1"/>
                </p:cNvSpPr>
                <p:nvPr/>
              </p:nvSpPr>
              <p:spPr bwMode="auto">
                <a:xfrm flipV="1">
                  <a:off x="2018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615" name="Line 759"/>
                <p:cNvSpPr>
                  <a:spLocks noChangeShapeType="1"/>
                </p:cNvSpPr>
                <p:nvPr/>
              </p:nvSpPr>
              <p:spPr bwMode="auto">
                <a:xfrm>
                  <a:off x="1995" y="2075"/>
                  <a:ext cx="5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sp>
              <p:nvSpPr>
                <p:cNvPr id="2434616" name="Line 760"/>
                <p:cNvSpPr>
                  <a:spLocks noChangeShapeType="1"/>
                </p:cNvSpPr>
                <p:nvPr/>
              </p:nvSpPr>
              <p:spPr bwMode="auto">
                <a:xfrm flipV="1">
                  <a:off x="2023" y="2046"/>
                  <a:ext cx="0" cy="57"/>
                </a:xfrm>
                <a:prstGeom prst="line">
                  <a:avLst/>
                </a:prstGeom>
                <a:noFill/>
                <a:ln w="9525" cap="rnd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292"/>
                </a:p>
              </p:txBody>
            </p:sp>
            <p:grpSp>
              <p:nvGrpSpPr>
                <p:cNvPr id="2434617" name="Group 761"/>
                <p:cNvGrpSpPr>
                  <a:grpSpLocks/>
                </p:cNvGrpSpPr>
                <p:nvPr/>
              </p:nvGrpSpPr>
              <p:grpSpPr bwMode="auto">
                <a:xfrm>
                  <a:off x="1241" y="1995"/>
                  <a:ext cx="2007" cy="720"/>
                  <a:chOff x="1241" y="1995"/>
                  <a:chExt cx="2007" cy="720"/>
                </a:xfrm>
              </p:grpSpPr>
              <p:grpSp>
                <p:nvGrpSpPr>
                  <p:cNvPr id="2434618" name="Group 762"/>
                  <p:cNvGrpSpPr>
                    <a:grpSpLocks/>
                  </p:cNvGrpSpPr>
                  <p:nvPr/>
                </p:nvGrpSpPr>
                <p:grpSpPr bwMode="auto">
                  <a:xfrm>
                    <a:off x="1241" y="1995"/>
                    <a:ext cx="2007" cy="720"/>
                    <a:chOff x="1241" y="1995"/>
                    <a:chExt cx="2007" cy="720"/>
                  </a:xfrm>
                </p:grpSpPr>
                <p:sp>
                  <p:nvSpPr>
                    <p:cNvPr id="2434764" name="Line 7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95" y="2075"/>
                      <a:ext cx="62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65" name="Line 7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23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66" name="Line 7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01" y="2075"/>
                      <a:ext cx="56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67" name="Line 7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29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68" name="Line 7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01" y="2075"/>
                      <a:ext cx="62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69" name="Line 76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35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70" name="Line 7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06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71" name="Line 77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35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72" name="Line 7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12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73" name="Line 77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40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74" name="Line 7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12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75" name="Line 77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40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76" name="Line 7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12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77" name="Line 77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40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78" name="Line 7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3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79" name="Line 77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52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80" name="Line 7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9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81" name="Line 78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57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82" name="Line 7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9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83" name="Line 78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57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84" name="Line 7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35" y="2075"/>
                      <a:ext cx="56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85" name="Line 78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63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86" name="Line 7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35" y="2075"/>
                      <a:ext cx="56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87" name="Line 78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63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88" name="Line 7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40" y="2075"/>
                      <a:ext cx="63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89" name="Line 78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74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90" name="Line 7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2" y="2075"/>
                      <a:ext cx="56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91" name="Line 79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80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92" name="Line 7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2" y="2075"/>
                      <a:ext cx="62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93" name="Line 79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80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94" name="Line 7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2" y="2075"/>
                      <a:ext cx="62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95" name="Line 79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86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96" name="Line 7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3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97" name="Line 79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91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98" name="Line 7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3" y="2075"/>
                      <a:ext cx="62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799" name="Line 79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91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00" name="Line 7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9" y="2075"/>
                      <a:ext cx="56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01" name="Line 80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97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02" name="Line 8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74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03" name="Line 80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03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04" name="Line 8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74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05" name="Line 80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03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06" name="Line 8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74" y="2075"/>
                      <a:ext cx="63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07" name="Line 80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03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08" name="Line 8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80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09" name="Line 80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08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10" name="Line 8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80" y="2075"/>
                      <a:ext cx="62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11" name="Line 81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14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12" name="Line 8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86" y="2075"/>
                      <a:ext cx="56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13" name="Line 8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14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14" name="Line 8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86" y="2075"/>
                      <a:ext cx="56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15" name="Line 81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14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16" name="Line 8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86" y="2075"/>
                      <a:ext cx="62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17" name="Line 81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14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18" name="Line 8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86" y="2075"/>
                      <a:ext cx="62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19" name="Line 81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20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20" name="Line 8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91" y="2075"/>
                      <a:ext cx="63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21" name="Line 82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20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22" name="Line 8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97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23" name="Line 82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25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24" name="Line 8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97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25" name="Line 8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25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26" name="Line 8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97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27" name="Line 82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25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28" name="Line 8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97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29" name="Line 82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25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30" name="Line 8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03" y="2075"/>
                      <a:ext cx="56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31" name="Line 8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31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32" name="Line 8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03" y="2075"/>
                      <a:ext cx="56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33" name="Line 8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31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34" name="Line 8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03" y="2075"/>
                      <a:ext cx="56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35" name="Line 8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31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36" name="Line 8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08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37" name="Line 8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37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38" name="Line 8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14" y="2075"/>
                      <a:ext cx="63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39" name="Line 8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42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40" name="Line 8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20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41" name="Line 8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48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42" name="Line 8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20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43" name="Line 8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48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44" name="Line 8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20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45" name="Line 8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48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46" name="Line 8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20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47" name="Line 8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48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48" name="Line 8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37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49" name="Line 8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65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50" name="Line 8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2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51" name="Line 8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71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52" name="Line 8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77" y="2075"/>
                      <a:ext cx="56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53" name="Line 8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05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54" name="Line 8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88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55" name="Line 8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16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56" name="Line 8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88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57" name="Line 8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16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58" name="Line 8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88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59" name="Line 8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16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60" name="Line 8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94" y="2075"/>
                      <a:ext cx="56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61" name="Line 8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22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62" name="Line 8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94" y="2075"/>
                      <a:ext cx="56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63" name="Line 8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22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64" name="Line 8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94" y="2075"/>
                      <a:ext cx="62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65" name="Line 8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28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66" name="Line 8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99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67" name="Line 8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28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68" name="Line 8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05" y="2075"/>
                      <a:ext cx="62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69" name="Line 86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33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70" name="Line 8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28" y="2075"/>
                      <a:ext cx="62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71" name="Line 87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56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72" name="Line 8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33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73" name="Line 87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2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74" name="Line 8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39" y="2075"/>
                      <a:ext cx="62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75" name="Line 87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73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76" name="Line 8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0" y="2075"/>
                      <a:ext cx="63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77" name="Line 87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79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78" name="Line 8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6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79" name="Line 87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84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80" name="Line 8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6" y="2075"/>
                      <a:ext cx="62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81" name="Line 88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84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82" name="Line 8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73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83" name="Line 88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1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84" name="Line 8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84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85" name="Line 88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13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86" name="Line 8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90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87" name="Line 88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18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88" name="Line 8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96" y="2075"/>
                      <a:ext cx="56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89" name="Line 88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24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90" name="Line 8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96" y="2075"/>
                      <a:ext cx="62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91" name="Line 89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30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92" name="Line 8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07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93" name="Line 89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35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94" name="Line 8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41" y="2075"/>
                      <a:ext cx="62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95" name="Line 89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69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96" name="Line 8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69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97" name="Line 89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98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98" name="Line 8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37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899" name="Line 89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66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00" name="Line 8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37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01" name="Line 90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66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02" name="Line 9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49" y="2075"/>
                      <a:ext cx="56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03" name="Line 90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77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04" name="Line 9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71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05" name="Line 90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00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06" name="Line 9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71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07" name="Line 90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00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08" name="Line 9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00" y="2075"/>
                      <a:ext cx="62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09" name="Line 90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28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10" name="Line 9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17" y="2075"/>
                      <a:ext cx="56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11" name="Line 91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5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12" name="Line 9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28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13" name="Line 9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56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14" name="Line 9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34" y="2075"/>
                      <a:ext cx="56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15" name="Line 91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62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16" name="Line 9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68" y="2216"/>
                      <a:ext cx="62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17" name="Line 91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02" y="2188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18" name="Line 9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79" y="2216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19" name="Line 91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07" y="2188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20" name="Line 9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02" y="2216"/>
                      <a:ext cx="56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21" name="Line 92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30" y="2188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22" name="Line 9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53" y="2216"/>
                      <a:ext cx="56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23" name="Line 92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81" y="2188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24" name="Line 9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53" y="2216"/>
                      <a:ext cx="56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25" name="Line 9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81" y="2188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26" name="Line 9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06" y="2216"/>
                      <a:ext cx="56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27" name="Line 92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34" y="2188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28" name="Line 9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17" y="2216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29" name="Line 92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5" y="2188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30" name="Line 9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23" y="2687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31" name="Line 9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152" y="2658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32" name="Line 9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1" y="2687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33" name="Line 9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220" y="2658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34" name="Freeform 933"/>
                    <p:cNvSpPr>
                      <a:spLocks/>
                    </p:cNvSpPr>
                    <p:nvPr/>
                  </p:nvSpPr>
                  <p:spPr bwMode="auto">
                    <a:xfrm>
                      <a:off x="1241" y="2029"/>
                      <a:ext cx="1480" cy="420"/>
                    </a:xfrm>
                    <a:custGeom>
                      <a:avLst/>
                      <a:gdLst>
                        <a:gd name="T0" fmla="*/ 0 w 261"/>
                        <a:gd name="T1" fmla="*/ 0 h 74"/>
                        <a:gd name="T2" fmla="*/ 42 w 261"/>
                        <a:gd name="T3" fmla="*/ 0 h 74"/>
                        <a:gd name="T4" fmla="*/ 42 w 261"/>
                        <a:gd name="T5" fmla="*/ 2 h 74"/>
                        <a:gd name="T6" fmla="*/ 60 w 261"/>
                        <a:gd name="T7" fmla="*/ 2 h 74"/>
                        <a:gd name="T8" fmla="*/ 60 w 261"/>
                        <a:gd name="T9" fmla="*/ 5 h 74"/>
                        <a:gd name="T10" fmla="*/ 70 w 261"/>
                        <a:gd name="T11" fmla="*/ 5 h 74"/>
                        <a:gd name="T12" fmla="*/ 70 w 261"/>
                        <a:gd name="T13" fmla="*/ 8 h 74"/>
                        <a:gd name="T14" fmla="*/ 75 w 261"/>
                        <a:gd name="T15" fmla="*/ 8 h 74"/>
                        <a:gd name="T16" fmla="*/ 75 w 261"/>
                        <a:gd name="T17" fmla="*/ 11 h 74"/>
                        <a:gd name="T18" fmla="*/ 93 w 261"/>
                        <a:gd name="T19" fmla="*/ 11 h 74"/>
                        <a:gd name="T20" fmla="*/ 93 w 261"/>
                        <a:gd name="T21" fmla="*/ 15 h 74"/>
                        <a:gd name="T22" fmla="*/ 93 w 261"/>
                        <a:gd name="T23" fmla="*/ 15 h 74"/>
                        <a:gd name="T24" fmla="*/ 93 w 261"/>
                        <a:gd name="T25" fmla="*/ 18 h 74"/>
                        <a:gd name="T26" fmla="*/ 97 w 261"/>
                        <a:gd name="T27" fmla="*/ 18 h 74"/>
                        <a:gd name="T28" fmla="*/ 97 w 261"/>
                        <a:gd name="T29" fmla="*/ 22 h 74"/>
                        <a:gd name="T30" fmla="*/ 100 w 261"/>
                        <a:gd name="T31" fmla="*/ 22 h 74"/>
                        <a:gd name="T32" fmla="*/ 100 w 261"/>
                        <a:gd name="T33" fmla="*/ 25 h 74"/>
                        <a:gd name="T34" fmla="*/ 101 w 261"/>
                        <a:gd name="T35" fmla="*/ 25 h 74"/>
                        <a:gd name="T36" fmla="*/ 101 w 261"/>
                        <a:gd name="T37" fmla="*/ 29 h 74"/>
                        <a:gd name="T38" fmla="*/ 108 w 261"/>
                        <a:gd name="T39" fmla="*/ 29 h 74"/>
                        <a:gd name="T40" fmla="*/ 108 w 261"/>
                        <a:gd name="T41" fmla="*/ 33 h 74"/>
                        <a:gd name="T42" fmla="*/ 109 w 261"/>
                        <a:gd name="T43" fmla="*/ 33 h 74"/>
                        <a:gd name="T44" fmla="*/ 109 w 261"/>
                        <a:gd name="T45" fmla="*/ 37 h 74"/>
                        <a:gd name="T46" fmla="*/ 110 w 261"/>
                        <a:gd name="T47" fmla="*/ 37 h 74"/>
                        <a:gd name="T48" fmla="*/ 110 w 261"/>
                        <a:gd name="T49" fmla="*/ 41 h 74"/>
                        <a:gd name="T50" fmla="*/ 114 w 261"/>
                        <a:gd name="T51" fmla="*/ 41 h 74"/>
                        <a:gd name="T52" fmla="*/ 114 w 261"/>
                        <a:gd name="T53" fmla="*/ 45 h 74"/>
                        <a:gd name="T54" fmla="*/ 118 w 261"/>
                        <a:gd name="T55" fmla="*/ 45 h 74"/>
                        <a:gd name="T56" fmla="*/ 118 w 261"/>
                        <a:gd name="T57" fmla="*/ 49 h 74"/>
                        <a:gd name="T58" fmla="*/ 137 w 261"/>
                        <a:gd name="T59" fmla="*/ 49 h 74"/>
                        <a:gd name="T60" fmla="*/ 137 w 261"/>
                        <a:gd name="T61" fmla="*/ 54 h 74"/>
                        <a:gd name="T62" fmla="*/ 165 w 261"/>
                        <a:gd name="T63" fmla="*/ 54 h 74"/>
                        <a:gd name="T64" fmla="*/ 165 w 261"/>
                        <a:gd name="T65" fmla="*/ 62 h 74"/>
                        <a:gd name="T66" fmla="*/ 197 w 261"/>
                        <a:gd name="T67" fmla="*/ 62 h 74"/>
                        <a:gd name="T68" fmla="*/ 197 w 261"/>
                        <a:gd name="T69" fmla="*/ 74 h 74"/>
                        <a:gd name="T70" fmla="*/ 261 w 261"/>
                        <a:gd name="T71" fmla="*/ 74 h 74"/>
                        <a:gd name="T72" fmla="*/ 261 w 261"/>
                        <a:gd name="T73" fmla="*/ 74 h 74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w 261"/>
                        <a:gd name="T112" fmla="*/ 0 h 74"/>
                        <a:gd name="T113" fmla="*/ 261 w 261"/>
                        <a:gd name="T114" fmla="*/ 74 h 74"/>
                      </a:gdLst>
                      <a:ahLst/>
                      <a:cxnLst>
                        <a:cxn ang="T74">
                          <a:pos x="T0" y="T1"/>
                        </a:cxn>
                        <a:cxn ang="T75">
                          <a:pos x="T2" y="T3"/>
                        </a:cxn>
                        <a:cxn ang="T76">
                          <a:pos x="T4" y="T5"/>
                        </a:cxn>
                        <a:cxn ang="T77">
                          <a:pos x="T6" y="T7"/>
                        </a:cxn>
                        <a:cxn ang="T78">
                          <a:pos x="T8" y="T9"/>
                        </a:cxn>
                        <a:cxn ang="T79">
                          <a:pos x="T10" y="T11"/>
                        </a:cxn>
                        <a:cxn ang="T80">
                          <a:pos x="T12" y="T13"/>
                        </a:cxn>
                        <a:cxn ang="T81">
                          <a:pos x="T14" y="T15"/>
                        </a:cxn>
                        <a:cxn ang="T82">
                          <a:pos x="T16" y="T17"/>
                        </a:cxn>
                        <a:cxn ang="T83">
                          <a:pos x="T18" y="T19"/>
                        </a:cxn>
                        <a:cxn ang="T84">
                          <a:pos x="T20" y="T21"/>
                        </a:cxn>
                        <a:cxn ang="T85">
                          <a:pos x="T22" y="T23"/>
                        </a:cxn>
                        <a:cxn ang="T86">
                          <a:pos x="T24" y="T25"/>
                        </a:cxn>
                        <a:cxn ang="T87">
                          <a:pos x="T26" y="T27"/>
                        </a:cxn>
                        <a:cxn ang="T88">
                          <a:pos x="T28" y="T29"/>
                        </a:cxn>
                        <a:cxn ang="T89">
                          <a:pos x="T30" y="T31"/>
                        </a:cxn>
                        <a:cxn ang="T90">
                          <a:pos x="T32" y="T33"/>
                        </a:cxn>
                        <a:cxn ang="T91">
                          <a:pos x="T34" y="T35"/>
                        </a:cxn>
                        <a:cxn ang="T92">
                          <a:pos x="T36" y="T37"/>
                        </a:cxn>
                        <a:cxn ang="T93">
                          <a:pos x="T38" y="T39"/>
                        </a:cxn>
                        <a:cxn ang="T94">
                          <a:pos x="T40" y="T41"/>
                        </a:cxn>
                        <a:cxn ang="T95">
                          <a:pos x="T42" y="T43"/>
                        </a:cxn>
                        <a:cxn ang="T96">
                          <a:pos x="T44" y="T45"/>
                        </a:cxn>
                        <a:cxn ang="T97">
                          <a:pos x="T46" y="T47"/>
                        </a:cxn>
                        <a:cxn ang="T98">
                          <a:pos x="T48" y="T49"/>
                        </a:cxn>
                        <a:cxn ang="T99">
                          <a:pos x="T50" y="T51"/>
                        </a:cxn>
                        <a:cxn ang="T100">
                          <a:pos x="T52" y="T53"/>
                        </a:cxn>
                        <a:cxn ang="T101">
                          <a:pos x="T54" y="T55"/>
                        </a:cxn>
                        <a:cxn ang="T102">
                          <a:pos x="T56" y="T57"/>
                        </a:cxn>
                        <a:cxn ang="T103">
                          <a:pos x="T58" y="T59"/>
                        </a:cxn>
                        <a:cxn ang="T104">
                          <a:pos x="T60" y="T61"/>
                        </a:cxn>
                        <a:cxn ang="T105">
                          <a:pos x="T62" y="T63"/>
                        </a:cxn>
                        <a:cxn ang="T106">
                          <a:pos x="T64" y="T65"/>
                        </a:cxn>
                        <a:cxn ang="T107">
                          <a:pos x="T66" y="T67"/>
                        </a:cxn>
                        <a:cxn ang="T108">
                          <a:pos x="T68" y="T69"/>
                        </a:cxn>
                        <a:cxn ang="T109">
                          <a:pos x="T70" y="T71"/>
                        </a:cxn>
                        <a:cxn ang="T110">
                          <a:pos x="T72" y="T73"/>
                        </a:cxn>
                      </a:cxnLst>
                      <a:rect l="T111" t="T112" r="T113" b="T114"/>
                      <a:pathLst>
                        <a:path w="261" h="74">
                          <a:moveTo>
                            <a:pt x="0" y="0"/>
                          </a:moveTo>
                          <a:lnTo>
                            <a:pt x="42" y="0"/>
                          </a:lnTo>
                          <a:lnTo>
                            <a:pt x="42" y="2"/>
                          </a:lnTo>
                          <a:lnTo>
                            <a:pt x="60" y="2"/>
                          </a:lnTo>
                          <a:lnTo>
                            <a:pt x="60" y="5"/>
                          </a:lnTo>
                          <a:lnTo>
                            <a:pt x="70" y="5"/>
                          </a:lnTo>
                          <a:lnTo>
                            <a:pt x="70" y="8"/>
                          </a:lnTo>
                          <a:lnTo>
                            <a:pt x="75" y="8"/>
                          </a:lnTo>
                          <a:lnTo>
                            <a:pt x="75" y="11"/>
                          </a:lnTo>
                          <a:lnTo>
                            <a:pt x="93" y="11"/>
                          </a:lnTo>
                          <a:lnTo>
                            <a:pt x="93" y="15"/>
                          </a:lnTo>
                          <a:lnTo>
                            <a:pt x="93" y="18"/>
                          </a:lnTo>
                          <a:lnTo>
                            <a:pt x="97" y="18"/>
                          </a:lnTo>
                          <a:lnTo>
                            <a:pt x="97" y="22"/>
                          </a:lnTo>
                          <a:lnTo>
                            <a:pt x="100" y="22"/>
                          </a:lnTo>
                          <a:lnTo>
                            <a:pt x="100" y="25"/>
                          </a:lnTo>
                          <a:lnTo>
                            <a:pt x="101" y="25"/>
                          </a:lnTo>
                          <a:lnTo>
                            <a:pt x="101" y="29"/>
                          </a:lnTo>
                          <a:lnTo>
                            <a:pt x="108" y="29"/>
                          </a:lnTo>
                          <a:lnTo>
                            <a:pt x="108" y="33"/>
                          </a:lnTo>
                          <a:lnTo>
                            <a:pt x="109" y="33"/>
                          </a:lnTo>
                          <a:lnTo>
                            <a:pt x="109" y="37"/>
                          </a:lnTo>
                          <a:lnTo>
                            <a:pt x="110" y="37"/>
                          </a:lnTo>
                          <a:lnTo>
                            <a:pt x="110" y="41"/>
                          </a:lnTo>
                          <a:lnTo>
                            <a:pt x="114" y="41"/>
                          </a:lnTo>
                          <a:lnTo>
                            <a:pt x="114" y="45"/>
                          </a:lnTo>
                          <a:lnTo>
                            <a:pt x="118" y="45"/>
                          </a:lnTo>
                          <a:lnTo>
                            <a:pt x="118" y="49"/>
                          </a:lnTo>
                          <a:lnTo>
                            <a:pt x="137" y="49"/>
                          </a:lnTo>
                          <a:lnTo>
                            <a:pt x="137" y="54"/>
                          </a:lnTo>
                          <a:lnTo>
                            <a:pt x="165" y="54"/>
                          </a:lnTo>
                          <a:lnTo>
                            <a:pt x="165" y="62"/>
                          </a:lnTo>
                          <a:lnTo>
                            <a:pt x="197" y="62"/>
                          </a:lnTo>
                          <a:lnTo>
                            <a:pt x="197" y="74"/>
                          </a:lnTo>
                          <a:lnTo>
                            <a:pt x="261" y="74"/>
                          </a:lnTo>
                        </a:path>
                      </a:pathLst>
                    </a:custGeom>
                    <a:noFill/>
                    <a:ln w="26988" cap="rnd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35" name="Line 9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58" y="2029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36" name="Line 9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287" y="1995"/>
                      <a:ext cx="0" cy="6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37" name="Line 9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15" y="2029"/>
                      <a:ext cx="62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38" name="Line 9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49" y="1995"/>
                      <a:ext cx="0" cy="6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39" name="Line 9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17" y="2029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40" name="Line 9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45" y="1995"/>
                      <a:ext cx="0" cy="6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41" name="Line 9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0" y="2041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42" name="Line 9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59" y="2012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43" name="Line 9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6" y="2041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44" name="Line 9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64" y="2012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45" name="Line 9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3" y="2041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46" name="Line 9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81" y="2012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47" name="Line 9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70" y="2058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48" name="Line 9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98" y="2029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49" name="Line 9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81" y="2058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50" name="Line 94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10" y="2029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51" name="Line 9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87" y="2058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52" name="Line 9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15" y="2029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53" name="Line 9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98" y="2058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54" name="Line 9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27" y="2029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55" name="Line 9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98" y="2058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56" name="Line 9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27" y="2029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57" name="Line 9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98" y="2058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58" name="Line 9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27" y="2029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59" name="Line 9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2075"/>
                      <a:ext cx="56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60" name="Line 9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38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61" name="Line 9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5" y="2075"/>
                      <a:ext cx="57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62" name="Line 9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44" y="2046"/>
                      <a:ext cx="0" cy="57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  <p:sp>
                  <p:nvSpPr>
                    <p:cNvPr id="2434963" name="Line 9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27" y="2075"/>
                      <a:ext cx="56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 sz="1292"/>
                    </a:p>
                  </p:txBody>
                </p:sp>
              </p:grpSp>
              <p:sp>
                <p:nvSpPr>
                  <p:cNvPr id="2434619" name="Line 9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55" y="2046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20" name="Line 964"/>
                  <p:cNvSpPr>
                    <a:spLocks noChangeShapeType="1"/>
                  </p:cNvSpPr>
                  <p:nvPr/>
                </p:nvSpPr>
                <p:spPr bwMode="auto">
                  <a:xfrm>
                    <a:off x="1632" y="2075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21" name="Line 9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61" y="2046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22" name="Line 966"/>
                  <p:cNvSpPr>
                    <a:spLocks noChangeShapeType="1"/>
                  </p:cNvSpPr>
                  <p:nvPr/>
                </p:nvSpPr>
                <p:spPr bwMode="auto">
                  <a:xfrm>
                    <a:off x="1632" y="2075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23" name="Line 9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61" y="2046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24" name="Line 968"/>
                  <p:cNvSpPr>
                    <a:spLocks noChangeShapeType="1"/>
                  </p:cNvSpPr>
                  <p:nvPr/>
                </p:nvSpPr>
                <p:spPr bwMode="auto">
                  <a:xfrm>
                    <a:off x="1644" y="2092"/>
                    <a:ext cx="56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25" name="Line 96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72" y="2063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26" name="Line 970"/>
                  <p:cNvSpPr>
                    <a:spLocks noChangeShapeType="1"/>
                  </p:cNvSpPr>
                  <p:nvPr/>
                </p:nvSpPr>
                <p:spPr bwMode="auto">
                  <a:xfrm>
                    <a:off x="1666" y="2092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27" name="Line 97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95" y="2063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28" name="Line 972"/>
                  <p:cNvSpPr>
                    <a:spLocks noChangeShapeType="1"/>
                  </p:cNvSpPr>
                  <p:nvPr/>
                </p:nvSpPr>
                <p:spPr bwMode="auto">
                  <a:xfrm>
                    <a:off x="1666" y="2092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29" name="Line 97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95" y="2063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30" name="Line 974"/>
                  <p:cNvSpPr>
                    <a:spLocks noChangeShapeType="1"/>
                  </p:cNvSpPr>
                  <p:nvPr/>
                </p:nvSpPr>
                <p:spPr bwMode="auto">
                  <a:xfrm>
                    <a:off x="1672" y="2092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31" name="Line 97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00" y="2063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32" name="Line 976"/>
                  <p:cNvSpPr>
                    <a:spLocks noChangeShapeType="1"/>
                  </p:cNvSpPr>
                  <p:nvPr/>
                </p:nvSpPr>
                <p:spPr bwMode="auto">
                  <a:xfrm>
                    <a:off x="1678" y="2092"/>
                    <a:ext cx="56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33" name="Line 97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06" y="2063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34" name="Line 978"/>
                  <p:cNvSpPr>
                    <a:spLocks noChangeShapeType="1"/>
                  </p:cNvSpPr>
                  <p:nvPr/>
                </p:nvSpPr>
                <p:spPr bwMode="auto">
                  <a:xfrm>
                    <a:off x="1723" y="2092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35" name="Line 97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51" y="2063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36" name="Line 980"/>
                  <p:cNvSpPr>
                    <a:spLocks noChangeShapeType="1"/>
                  </p:cNvSpPr>
                  <p:nvPr/>
                </p:nvSpPr>
                <p:spPr bwMode="auto">
                  <a:xfrm>
                    <a:off x="1734" y="2092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37" name="Line 98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63" y="2063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38" name="Line 982"/>
                  <p:cNvSpPr>
                    <a:spLocks noChangeShapeType="1"/>
                  </p:cNvSpPr>
                  <p:nvPr/>
                </p:nvSpPr>
                <p:spPr bwMode="auto">
                  <a:xfrm>
                    <a:off x="1751" y="2131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39" name="Line 98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80" y="2103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40" name="Line 984"/>
                  <p:cNvSpPr>
                    <a:spLocks noChangeShapeType="1"/>
                  </p:cNvSpPr>
                  <p:nvPr/>
                </p:nvSpPr>
                <p:spPr bwMode="auto">
                  <a:xfrm>
                    <a:off x="1757" y="2131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41" name="Line 98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85" y="2103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42" name="Line 986"/>
                  <p:cNvSpPr>
                    <a:spLocks noChangeShapeType="1"/>
                  </p:cNvSpPr>
                  <p:nvPr/>
                </p:nvSpPr>
                <p:spPr bwMode="auto">
                  <a:xfrm>
                    <a:off x="1780" y="2154"/>
                    <a:ext cx="56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43" name="Line 98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08" y="2126"/>
                    <a:ext cx="0" cy="56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44" name="Line 988"/>
                  <p:cNvSpPr>
                    <a:spLocks noChangeShapeType="1"/>
                  </p:cNvSpPr>
                  <p:nvPr/>
                </p:nvSpPr>
                <p:spPr bwMode="auto">
                  <a:xfrm>
                    <a:off x="1791" y="2194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45" name="Line 98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19" y="2165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46" name="Line 990"/>
                  <p:cNvSpPr>
                    <a:spLocks noChangeShapeType="1"/>
                  </p:cNvSpPr>
                  <p:nvPr/>
                </p:nvSpPr>
                <p:spPr bwMode="auto">
                  <a:xfrm>
                    <a:off x="1791" y="2194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47" name="Line 99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19" y="2165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48" name="Line 992"/>
                  <p:cNvSpPr>
                    <a:spLocks noChangeShapeType="1"/>
                  </p:cNvSpPr>
                  <p:nvPr/>
                </p:nvSpPr>
                <p:spPr bwMode="auto">
                  <a:xfrm>
                    <a:off x="1802" y="2194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49" name="Line 99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31" y="2165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50" name="Line 994"/>
                  <p:cNvSpPr>
                    <a:spLocks noChangeShapeType="1"/>
                  </p:cNvSpPr>
                  <p:nvPr/>
                </p:nvSpPr>
                <p:spPr bwMode="auto">
                  <a:xfrm>
                    <a:off x="1808" y="2194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51" name="Line 99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36" y="2165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52" name="Line 996"/>
                  <p:cNvSpPr>
                    <a:spLocks noChangeShapeType="1"/>
                  </p:cNvSpPr>
                  <p:nvPr/>
                </p:nvSpPr>
                <p:spPr bwMode="auto">
                  <a:xfrm>
                    <a:off x="1848" y="2262"/>
                    <a:ext cx="56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53" name="Line 9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76" y="2228"/>
                    <a:ext cx="0" cy="6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54" name="Line 998"/>
                  <p:cNvSpPr>
                    <a:spLocks noChangeShapeType="1"/>
                  </p:cNvSpPr>
                  <p:nvPr/>
                </p:nvSpPr>
                <p:spPr bwMode="auto">
                  <a:xfrm>
                    <a:off x="1848" y="2262"/>
                    <a:ext cx="56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55" name="Line 99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76" y="2228"/>
                    <a:ext cx="0" cy="6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56" name="Line 1000"/>
                  <p:cNvSpPr>
                    <a:spLocks noChangeShapeType="1"/>
                  </p:cNvSpPr>
                  <p:nvPr/>
                </p:nvSpPr>
                <p:spPr bwMode="auto">
                  <a:xfrm>
                    <a:off x="1848" y="2262"/>
                    <a:ext cx="56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57" name="Line 100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76" y="2228"/>
                    <a:ext cx="0" cy="6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58" name="Line 1002"/>
                  <p:cNvSpPr>
                    <a:spLocks noChangeShapeType="1"/>
                  </p:cNvSpPr>
                  <p:nvPr/>
                </p:nvSpPr>
                <p:spPr bwMode="auto">
                  <a:xfrm>
                    <a:off x="1870" y="2284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59" name="Line 10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99" y="2256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60" name="Line 1004"/>
                  <p:cNvSpPr>
                    <a:spLocks noChangeShapeType="1"/>
                  </p:cNvSpPr>
                  <p:nvPr/>
                </p:nvSpPr>
                <p:spPr bwMode="auto">
                  <a:xfrm>
                    <a:off x="1876" y="2284"/>
                    <a:ext cx="6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61" name="Line 100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04" y="2256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62" name="Line 1006"/>
                  <p:cNvSpPr>
                    <a:spLocks noChangeShapeType="1"/>
                  </p:cNvSpPr>
                  <p:nvPr/>
                </p:nvSpPr>
                <p:spPr bwMode="auto">
                  <a:xfrm>
                    <a:off x="1882" y="2284"/>
                    <a:ext cx="56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63" name="Line 100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10" y="2256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64" name="Line 1008"/>
                  <p:cNvSpPr>
                    <a:spLocks noChangeShapeType="1"/>
                  </p:cNvSpPr>
                  <p:nvPr/>
                </p:nvSpPr>
                <p:spPr bwMode="auto">
                  <a:xfrm>
                    <a:off x="1882" y="2307"/>
                    <a:ext cx="56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65" name="Line 100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10" y="2279"/>
                    <a:ext cx="0" cy="56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66" name="Line 1010"/>
                  <p:cNvSpPr>
                    <a:spLocks noChangeShapeType="1"/>
                  </p:cNvSpPr>
                  <p:nvPr/>
                </p:nvSpPr>
                <p:spPr bwMode="auto">
                  <a:xfrm>
                    <a:off x="1921" y="2307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67" name="Line 10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50" y="2279"/>
                    <a:ext cx="0" cy="56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68" name="Line 1012"/>
                  <p:cNvSpPr>
                    <a:spLocks noChangeShapeType="1"/>
                  </p:cNvSpPr>
                  <p:nvPr/>
                </p:nvSpPr>
                <p:spPr bwMode="auto">
                  <a:xfrm>
                    <a:off x="1921" y="2307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69" name="Line 10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50" y="2279"/>
                    <a:ext cx="0" cy="56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70" name="Line 1014"/>
                  <p:cNvSpPr>
                    <a:spLocks noChangeShapeType="1"/>
                  </p:cNvSpPr>
                  <p:nvPr/>
                </p:nvSpPr>
                <p:spPr bwMode="auto">
                  <a:xfrm>
                    <a:off x="1933" y="2307"/>
                    <a:ext cx="6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71" name="Line 101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61" y="2279"/>
                    <a:ext cx="0" cy="56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72" name="Line 1016"/>
                  <p:cNvSpPr>
                    <a:spLocks noChangeShapeType="1"/>
                  </p:cNvSpPr>
                  <p:nvPr/>
                </p:nvSpPr>
                <p:spPr bwMode="auto">
                  <a:xfrm>
                    <a:off x="1938" y="2307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73" name="Line 10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67" y="2279"/>
                    <a:ext cx="0" cy="56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74" name="Line 1018"/>
                  <p:cNvSpPr>
                    <a:spLocks noChangeShapeType="1"/>
                  </p:cNvSpPr>
                  <p:nvPr/>
                </p:nvSpPr>
                <p:spPr bwMode="auto">
                  <a:xfrm>
                    <a:off x="1950" y="2307"/>
                    <a:ext cx="56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75" name="Line 10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78" y="2279"/>
                    <a:ext cx="0" cy="56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76" name="Line 1020"/>
                  <p:cNvSpPr>
                    <a:spLocks noChangeShapeType="1"/>
                  </p:cNvSpPr>
                  <p:nvPr/>
                </p:nvSpPr>
                <p:spPr bwMode="auto">
                  <a:xfrm>
                    <a:off x="1955" y="2307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77" name="Line 10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84" y="2279"/>
                    <a:ext cx="0" cy="56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78" name="Line 1022"/>
                  <p:cNvSpPr>
                    <a:spLocks noChangeShapeType="1"/>
                  </p:cNvSpPr>
                  <p:nvPr/>
                </p:nvSpPr>
                <p:spPr bwMode="auto">
                  <a:xfrm>
                    <a:off x="1961" y="2307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79" name="Line 10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89" y="2279"/>
                    <a:ext cx="0" cy="56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80" name="Line 1024"/>
                  <p:cNvSpPr>
                    <a:spLocks noChangeShapeType="1"/>
                  </p:cNvSpPr>
                  <p:nvPr/>
                </p:nvSpPr>
                <p:spPr bwMode="auto">
                  <a:xfrm>
                    <a:off x="1967" y="2307"/>
                    <a:ext cx="56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81" name="Line 102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95" y="2279"/>
                    <a:ext cx="0" cy="56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82" name="Line 1026"/>
                  <p:cNvSpPr>
                    <a:spLocks noChangeShapeType="1"/>
                  </p:cNvSpPr>
                  <p:nvPr/>
                </p:nvSpPr>
                <p:spPr bwMode="auto">
                  <a:xfrm>
                    <a:off x="1978" y="2307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83" name="Line 102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06" y="2279"/>
                    <a:ext cx="0" cy="56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84" name="Line 1028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2307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85" name="Line 10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18" y="2279"/>
                    <a:ext cx="0" cy="56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86" name="Line 1030"/>
                  <p:cNvSpPr>
                    <a:spLocks noChangeShapeType="1"/>
                  </p:cNvSpPr>
                  <p:nvPr/>
                </p:nvSpPr>
                <p:spPr bwMode="auto">
                  <a:xfrm>
                    <a:off x="2018" y="2335"/>
                    <a:ext cx="56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87" name="Line 10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46" y="2307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88" name="Line 1032"/>
                  <p:cNvSpPr>
                    <a:spLocks noChangeShapeType="1"/>
                  </p:cNvSpPr>
                  <p:nvPr/>
                </p:nvSpPr>
                <p:spPr bwMode="auto">
                  <a:xfrm>
                    <a:off x="2029" y="2335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89" name="Line 10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57" y="2307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90" name="Line 1034"/>
                  <p:cNvSpPr>
                    <a:spLocks noChangeShapeType="1"/>
                  </p:cNvSpPr>
                  <p:nvPr/>
                </p:nvSpPr>
                <p:spPr bwMode="auto">
                  <a:xfrm>
                    <a:off x="2040" y="2335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91" name="Line 10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69" y="2307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92" name="Line 1036"/>
                  <p:cNvSpPr>
                    <a:spLocks noChangeShapeType="1"/>
                  </p:cNvSpPr>
                  <p:nvPr/>
                </p:nvSpPr>
                <p:spPr bwMode="auto">
                  <a:xfrm>
                    <a:off x="2057" y="2335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93" name="Line 10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86" y="2307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94" name="Line 1038"/>
                  <p:cNvSpPr>
                    <a:spLocks noChangeShapeType="1"/>
                  </p:cNvSpPr>
                  <p:nvPr/>
                </p:nvSpPr>
                <p:spPr bwMode="auto">
                  <a:xfrm>
                    <a:off x="2074" y="2335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95" name="Line 10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03" y="2307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96" name="Line 1040"/>
                  <p:cNvSpPr>
                    <a:spLocks noChangeShapeType="1"/>
                  </p:cNvSpPr>
                  <p:nvPr/>
                </p:nvSpPr>
                <p:spPr bwMode="auto">
                  <a:xfrm>
                    <a:off x="2097" y="2335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97" name="Line 10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25" y="2307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98" name="Line 1042"/>
                  <p:cNvSpPr>
                    <a:spLocks noChangeShapeType="1"/>
                  </p:cNvSpPr>
                  <p:nvPr/>
                </p:nvSpPr>
                <p:spPr bwMode="auto">
                  <a:xfrm>
                    <a:off x="2103" y="2335"/>
                    <a:ext cx="56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699" name="Line 10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31" y="2307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00" name="Line 1044"/>
                  <p:cNvSpPr>
                    <a:spLocks noChangeShapeType="1"/>
                  </p:cNvSpPr>
                  <p:nvPr/>
                </p:nvSpPr>
                <p:spPr bwMode="auto">
                  <a:xfrm>
                    <a:off x="2108" y="2335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01" name="Line 10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37" y="2307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02" name="Line 1046"/>
                  <p:cNvSpPr>
                    <a:spLocks noChangeShapeType="1"/>
                  </p:cNvSpPr>
                  <p:nvPr/>
                </p:nvSpPr>
                <p:spPr bwMode="auto">
                  <a:xfrm>
                    <a:off x="2114" y="2335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03" name="Line 10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42" y="2307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04" name="Line 1048"/>
                  <p:cNvSpPr>
                    <a:spLocks noChangeShapeType="1"/>
                  </p:cNvSpPr>
                  <p:nvPr/>
                </p:nvSpPr>
                <p:spPr bwMode="auto">
                  <a:xfrm>
                    <a:off x="2120" y="2335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05" name="Line 10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48" y="2307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06" name="Line 1050"/>
                  <p:cNvSpPr>
                    <a:spLocks noChangeShapeType="1"/>
                  </p:cNvSpPr>
                  <p:nvPr/>
                </p:nvSpPr>
                <p:spPr bwMode="auto">
                  <a:xfrm>
                    <a:off x="2125" y="2335"/>
                    <a:ext cx="63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07" name="Line 105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54" y="2307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08" name="Line 1052"/>
                  <p:cNvSpPr>
                    <a:spLocks noChangeShapeType="1"/>
                  </p:cNvSpPr>
                  <p:nvPr/>
                </p:nvSpPr>
                <p:spPr bwMode="auto">
                  <a:xfrm>
                    <a:off x="2131" y="2335"/>
                    <a:ext cx="63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09" name="Line 10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65" y="2307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10" name="Line 1054"/>
                  <p:cNvSpPr>
                    <a:spLocks noChangeShapeType="1"/>
                  </p:cNvSpPr>
                  <p:nvPr/>
                </p:nvSpPr>
                <p:spPr bwMode="auto">
                  <a:xfrm>
                    <a:off x="2148" y="2381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11" name="Line 10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77" y="2352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12" name="Line 1056"/>
                  <p:cNvSpPr>
                    <a:spLocks noChangeShapeType="1"/>
                  </p:cNvSpPr>
                  <p:nvPr/>
                </p:nvSpPr>
                <p:spPr bwMode="auto">
                  <a:xfrm>
                    <a:off x="2171" y="2381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13" name="Line 10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99" y="2352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14" name="Line 1058"/>
                  <p:cNvSpPr>
                    <a:spLocks noChangeShapeType="1"/>
                  </p:cNvSpPr>
                  <p:nvPr/>
                </p:nvSpPr>
                <p:spPr bwMode="auto">
                  <a:xfrm>
                    <a:off x="2177" y="2381"/>
                    <a:ext cx="56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15" name="Line 10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05" y="2352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16" name="Line 1060"/>
                  <p:cNvSpPr>
                    <a:spLocks noChangeShapeType="1"/>
                  </p:cNvSpPr>
                  <p:nvPr/>
                </p:nvSpPr>
                <p:spPr bwMode="auto">
                  <a:xfrm>
                    <a:off x="2194" y="2381"/>
                    <a:ext cx="56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17" name="Line 10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22" y="2352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18" name="Line 1062"/>
                  <p:cNvSpPr>
                    <a:spLocks noChangeShapeType="1"/>
                  </p:cNvSpPr>
                  <p:nvPr/>
                </p:nvSpPr>
                <p:spPr bwMode="auto">
                  <a:xfrm>
                    <a:off x="2216" y="2381"/>
                    <a:ext cx="63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19" name="Line 10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45" y="2352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20" name="Line 1064"/>
                  <p:cNvSpPr>
                    <a:spLocks noChangeShapeType="1"/>
                  </p:cNvSpPr>
                  <p:nvPr/>
                </p:nvSpPr>
                <p:spPr bwMode="auto">
                  <a:xfrm>
                    <a:off x="2216" y="2381"/>
                    <a:ext cx="63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21" name="Line 10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2352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22" name="Line 1066"/>
                  <p:cNvSpPr>
                    <a:spLocks noChangeShapeType="1"/>
                  </p:cNvSpPr>
                  <p:nvPr/>
                </p:nvSpPr>
                <p:spPr bwMode="auto">
                  <a:xfrm>
                    <a:off x="2222" y="2381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23" name="Line 10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2352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24" name="Line 1068"/>
                  <p:cNvSpPr>
                    <a:spLocks noChangeShapeType="1"/>
                  </p:cNvSpPr>
                  <p:nvPr/>
                </p:nvSpPr>
                <p:spPr bwMode="auto">
                  <a:xfrm>
                    <a:off x="2233" y="2381"/>
                    <a:ext cx="63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25" name="Line 106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62" y="2352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26" name="Line 1070"/>
                  <p:cNvSpPr>
                    <a:spLocks noChangeShapeType="1"/>
                  </p:cNvSpPr>
                  <p:nvPr/>
                </p:nvSpPr>
                <p:spPr bwMode="auto">
                  <a:xfrm>
                    <a:off x="2262" y="2381"/>
                    <a:ext cx="56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27" name="Line 107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90" y="2352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28" name="Line 1072"/>
                  <p:cNvSpPr>
                    <a:spLocks noChangeShapeType="1"/>
                  </p:cNvSpPr>
                  <p:nvPr/>
                </p:nvSpPr>
                <p:spPr bwMode="auto">
                  <a:xfrm>
                    <a:off x="2262" y="2381"/>
                    <a:ext cx="56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29" name="Line 107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90" y="2352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30" name="Line 1074"/>
                  <p:cNvSpPr>
                    <a:spLocks noChangeShapeType="1"/>
                  </p:cNvSpPr>
                  <p:nvPr/>
                </p:nvSpPr>
                <p:spPr bwMode="auto">
                  <a:xfrm>
                    <a:off x="2262" y="2381"/>
                    <a:ext cx="56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31" name="Line 107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90" y="2352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32" name="Line 1076"/>
                  <p:cNvSpPr>
                    <a:spLocks noChangeShapeType="1"/>
                  </p:cNvSpPr>
                  <p:nvPr/>
                </p:nvSpPr>
                <p:spPr bwMode="auto">
                  <a:xfrm>
                    <a:off x="2335" y="2449"/>
                    <a:ext cx="63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33" name="Line 107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64" y="2420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34" name="Line 1078"/>
                  <p:cNvSpPr>
                    <a:spLocks noChangeShapeType="1"/>
                  </p:cNvSpPr>
                  <p:nvPr/>
                </p:nvSpPr>
                <p:spPr bwMode="auto">
                  <a:xfrm>
                    <a:off x="2381" y="2449"/>
                    <a:ext cx="56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35" name="Line 107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09" y="2420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36" name="Line 1080"/>
                  <p:cNvSpPr>
                    <a:spLocks noChangeShapeType="1"/>
                  </p:cNvSpPr>
                  <p:nvPr/>
                </p:nvSpPr>
                <p:spPr bwMode="auto">
                  <a:xfrm>
                    <a:off x="2432" y="2449"/>
                    <a:ext cx="6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37" name="Line 108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60" y="2420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38" name="Line 1082"/>
                  <p:cNvSpPr>
                    <a:spLocks noChangeShapeType="1"/>
                  </p:cNvSpPr>
                  <p:nvPr/>
                </p:nvSpPr>
                <p:spPr bwMode="auto">
                  <a:xfrm>
                    <a:off x="2483" y="2449"/>
                    <a:ext cx="56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39" name="Line 108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11" y="2420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40" name="Line 1084"/>
                  <p:cNvSpPr>
                    <a:spLocks noChangeShapeType="1"/>
                  </p:cNvSpPr>
                  <p:nvPr/>
                </p:nvSpPr>
                <p:spPr bwMode="auto">
                  <a:xfrm>
                    <a:off x="2494" y="2449"/>
                    <a:ext cx="6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41" name="Line 108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28" y="2420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42" name="Line 1086"/>
                  <p:cNvSpPr>
                    <a:spLocks noChangeShapeType="1"/>
                  </p:cNvSpPr>
                  <p:nvPr/>
                </p:nvSpPr>
                <p:spPr bwMode="auto">
                  <a:xfrm>
                    <a:off x="2511" y="2449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43" name="Line 108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39" y="2420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44" name="Line 1088"/>
                  <p:cNvSpPr>
                    <a:spLocks noChangeShapeType="1"/>
                  </p:cNvSpPr>
                  <p:nvPr/>
                </p:nvSpPr>
                <p:spPr bwMode="auto">
                  <a:xfrm>
                    <a:off x="2511" y="2449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45" name="Line 108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39" y="2420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46" name="Line 1090"/>
                  <p:cNvSpPr>
                    <a:spLocks noChangeShapeType="1"/>
                  </p:cNvSpPr>
                  <p:nvPr/>
                </p:nvSpPr>
                <p:spPr bwMode="auto">
                  <a:xfrm>
                    <a:off x="2522" y="2449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47" name="Line 109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51" y="2420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48" name="Line 1092"/>
                  <p:cNvSpPr>
                    <a:spLocks noChangeShapeType="1"/>
                  </p:cNvSpPr>
                  <p:nvPr/>
                </p:nvSpPr>
                <p:spPr bwMode="auto">
                  <a:xfrm>
                    <a:off x="2539" y="2449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49" name="Line 109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68" y="2420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50" name="Line 1094"/>
                  <p:cNvSpPr>
                    <a:spLocks noChangeShapeType="1"/>
                  </p:cNvSpPr>
                  <p:nvPr/>
                </p:nvSpPr>
                <p:spPr bwMode="auto">
                  <a:xfrm>
                    <a:off x="2568" y="2449"/>
                    <a:ext cx="56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51" name="Line 109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96" y="2420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52" name="Line 1096"/>
                  <p:cNvSpPr>
                    <a:spLocks noChangeShapeType="1"/>
                  </p:cNvSpPr>
                  <p:nvPr/>
                </p:nvSpPr>
                <p:spPr bwMode="auto">
                  <a:xfrm>
                    <a:off x="2590" y="2449"/>
                    <a:ext cx="63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53" name="Line 10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19" y="2420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54" name="Line 1098"/>
                  <p:cNvSpPr>
                    <a:spLocks noChangeShapeType="1"/>
                  </p:cNvSpPr>
                  <p:nvPr/>
                </p:nvSpPr>
                <p:spPr bwMode="auto">
                  <a:xfrm>
                    <a:off x="2602" y="2449"/>
                    <a:ext cx="56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55" name="Line 109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30" y="2420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56" name="Line 1100"/>
                  <p:cNvSpPr>
                    <a:spLocks noChangeShapeType="1"/>
                  </p:cNvSpPr>
                  <p:nvPr/>
                </p:nvSpPr>
                <p:spPr bwMode="auto">
                  <a:xfrm>
                    <a:off x="2630" y="2449"/>
                    <a:ext cx="6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57" name="Line 110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58" y="2420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58" name="Line 1102"/>
                  <p:cNvSpPr>
                    <a:spLocks noChangeShapeType="1"/>
                  </p:cNvSpPr>
                  <p:nvPr/>
                </p:nvSpPr>
                <p:spPr bwMode="auto">
                  <a:xfrm>
                    <a:off x="2636" y="2449"/>
                    <a:ext cx="56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59" name="Line 11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64" y="2420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60" name="Line 1104"/>
                  <p:cNvSpPr>
                    <a:spLocks noChangeShapeType="1"/>
                  </p:cNvSpPr>
                  <p:nvPr/>
                </p:nvSpPr>
                <p:spPr bwMode="auto">
                  <a:xfrm>
                    <a:off x="2647" y="2449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61" name="Line 110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75" y="2420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62" name="Line 1106"/>
                  <p:cNvSpPr>
                    <a:spLocks noChangeShapeType="1"/>
                  </p:cNvSpPr>
                  <p:nvPr/>
                </p:nvSpPr>
                <p:spPr bwMode="auto">
                  <a:xfrm>
                    <a:off x="2692" y="2449"/>
                    <a:ext cx="5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  <p:sp>
                <p:nvSpPr>
                  <p:cNvPr id="2434763" name="Line 110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21" y="2420"/>
                    <a:ext cx="0" cy="57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sz="1292"/>
                  </a:p>
                </p:txBody>
              </p:sp>
            </p:grpSp>
          </p:grpSp>
          <p:sp>
            <p:nvSpPr>
              <p:cNvPr id="2434422" name="Rectangle 1066"/>
              <p:cNvSpPr>
                <a:spLocks noChangeArrowheads="1"/>
              </p:cNvSpPr>
              <p:nvPr/>
            </p:nvSpPr>
            <p:spPr bwMode="auto">
              <a:xfrm>
                <a:off x="7638456" y="2354264"/>
                <a:ext cx="897532" cy="48176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>
                  <a:lnSpc>
                    <a:spcPct val="80000"/>
                  </a:lnSpc>
                </a:pPr>
                <a:r>
                  <a:rPr lang="en-US" altLang="ja-JP" sz="1292">
                    <a:latin typeface="Calibri" pitchFamily="34" charset="0"/>
                  </a:rPr>
                  <a:t>Stage IA </a:t>
                </a:r>
              </a:p>
              <a:p>
                <a:pPr algn="r">
                  <a:lnSpc>
                    <a:spcPct val="80000"/>
                  </a:lnSpc>
                </a:pPr>
                <a:r>
                  <a:rPr lang="en-US" altLang="ja-JP" sz="1292">
                    <a:latin typeface="Calibri" pitchFamily="34" charset="0"/>
                  </a:rPr>
                  <a:t>(n=184)</a:t>
                </a:r>
                <a:endParaRPr lang="ja-JP" altLang="en-US" sz="1292">
                  <a:latin typeface="Calibri" pitchFamily="34" charset="0"/>
                </a:endParaRPr>
              </a:p>
            </p:txBody>
          </p:sp>
          <p:sp>
            <p:nvSpPr>
              <p:cNvPr id="2434423" name="Rectangle 1067"/>
              <p:cNvSpPr>
                <a:spLocks noChangeArrowheads="1"/>
              </p:cNvSpPr>
              <p:nvPr/>
            </p:nvSpPr>
            <p:spPr bwMode="auto">
              <a:xfrm>
                <a:off x="5722058" y="2674939"/>
                <a:ext cx="867656" cy="4817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>
                  <a:lnSpc>
                    <a:spcPct val="80000"/>
                  </a:lnSpc>
                </a:pPr>
                <a:r>
                  <a:rPr lang="en-US" altLang="ja-JP" sz="1292">
                    <a:latin typeface="Calibri" pitchFamily="34" charset="0"/>
                  </a:rPr>
                  <a:t>Stage IB</a:t>
                </a:r>
              </a:p>
              <a:p>
                <a:pPr algn="r">
                  <a:lnSpc>
                    <a:spcPct val="80000"/>
                  </a:lnSpc>
                </a:pPr>
                <a:r>
                  <a:rPr lang="en-US" altLang="ja-JP" sz="1292">
                    <a:latin typeface="Calibri" pitchFamily="34" charset="0"/>
                  </a:rPr>
                  <a:t>(n= 106)</a:t>
                </a:r>
                <a:endParaRPr lang="ja-JP" altLang="en-US" sz="1292">
                  <a:latin typeface="Calibri" pitchFamily="34" charset="0"/>
                </a:endParaRPr>
              </a:p>
            </p:txBody>
          </p:sp>
          <p:sp>
            <p:nvSpPr>
              <p:cNvPr id="2434424" name="Text Box 1054"/>
              <p:cNvSpPr txBox="1">
                <a:spLocks noChangeArrowheads="1"/>
              </p:cNvSpPr>
              <p:nvPr/>
            </p:nvSpPr>
            <p:spPr bwMode="auto">
              <a:xfrm>
                <a:off x="5715001" y="4094164"/>
                <a:ext cx="1870075" cy="341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sz="1292" i="1" u="sng">
                    <a:latin typeface="Calibri" pitchFamily="34" charset="0"/>
                  </a:rPr>
                  <a:t>P</a:t>
                </a:r>
                <a:r>
                  <a:rPr lang="en-US" altLang="ja-JP" sz="1292" u="sng">
                    <a:latin typeface="Calibri" pitchFamily="34" charset="0"/>
                  </a:rPr>
                  <a:t>=6.99x10</a:t>
                </a:r>
                <a:r>
                  <a:rPr lang="en-US" altLang="ja-JP" sz="1292" u="sng" baseline="30000">
                    <a:latin typeface="Calibri" pitchFamily="34" charset="0"/>
                  </a:rPr>
                  <a:t>-5</a:t>
                </a:r>
                <a:endParaRPr lang="ja-JP" altLang="en-US" sz="1292" u="sng" baseline="30000">
                  <a:latin typeface="Calibri" pitchFamily="34" charset="0"/>
                </a:endParaRPr>
              </a:p>
            </p:txBody>
          </p:sp>
          <p:sp>
            <p:nvSpPr>
              <p:cNvPr id="2434425" name="テキスト ボックス 3588"/>
              <p:cNvSpPr txBox="1">
                <a:spLocks noChangeArrowheads="1"/>
              </p:cNvSpPr>
              <p:nvPr/>
            </p:nvSpPr>
            <p:spPr bwMode="auto">
              <a:xfrm>
                <a:off x="7150100" y="5346701"/>
                <a:ext cx="1609725" cy="57507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tabLst>
                    <a:tab pos="154211" algn="l"/>
                    <a:tab pos="919856" algn="l"/>
                  </a:tabLst>
                </a:pPr>
                <a:r>
                  <a:rPr lang="en-US" altLang="ja-JP" sz="1292" u="sng">
                    <a:latin typeface="Calibri" panose="020F0502020204030204" pitchFamily="34" charset="0"/>
                  </a:rPr>
                  <a:t>Stage IB</a:t>
                </a:r>
              </a:p>
              <a:p>
                <a:pPr algn="ctr">
                  <a:tabLst>
                    <a:tab pos="154211" algn="l"/>
                    <a:tab pos="919856" algn="l"/>
                  </a:tabLst>
                </a:pPr>
                <a:r>
                  <a:rPr lang="en-US" altLang="ja-JP" sz="1292">
                    <a:latin typeface="Calibri" pitchFamily="34" charset="0"/>
                  </a:rPr>
                  <a:t>81% (72-90%)</a:t>
                </a:r>
              </a:p>
            </p:txBody>
          </p:sp>
          <p:sp>
            <p:nvSpPr>
              <p:cNvPr id="2434426" name="Line 3090"/>
              <p:cNvSpPr>
                <a:spLocks noChangeShapeType="1"/>
              </p:cNvSpPr>
              <p:nvPr/>
            </p:nvSpPr>
            <p:spPr bwMode="auto">
              <a:xfrm>
                <a:off x="7340601" y="5484814"/>
                <a:ext cx="168275" cy="1587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427" name="Text Box 1083"/>
              <p:cNvSpPr txBox="1">
                <a:spLocks noChangeArrowheads="1"/>
              </p:cNvSpPr>
              <p:nvPr/>
            </p:nvSpPr>
            <p:spPr bwMode="auto">
              <a:xfrm>
                <a:off x="6281739" y="4926013"/>
                <a:ext cx="2205036" cy="341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292" u="sng">
                    <a:latin typeface="Calibri" pitchFamily="34" charset="0"/>
                  </a:rPr>
                  <a:t>5-yr OS rate (95% CI):</a:t>
                </a:r>
              </a:p>
            </p:txBody>
          </p:sp>
          <p:sp>
            <p:nvSpPr>
              <p:cNvPr id="2434428" name="Line 3089"/>
              <p:cNvSpPr>
                <a:spLocks noChangeShapeType="1"/>
              </p:cNvSpPr>
              <p:nvPr/>
            </p:nvSpPr>
            <p:spPr bwMode="auto">
              <a:xfrm>
                <a:off x="5626101" y="5481639"/>
                <a:ext cx="176213" cy="1587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292"/>
              </a:p>
            </p:txBody>
          </p:sp>
          <p:sp>
            <p:nvSpPr>
              <p:cNvPr id="2434429" name="Rectangle 1115"/>
              <p:cNvSpPr>
                <a:spLocks noChangeArrowheads="1"/>
              </p:cNvSpPr>
              <p:nvPr/>
            </p:nvSpPr>
            <p:spPr bwMode="auto">
              <a:xfrm>
                <a:off x="5424489" y="5318126"/>
                <a:ext cx="1650999" cy="5750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ja-JP" sz="1292" u="sng">
                    <a:latin typeface="Calibri" panose="020F0502020204030204" pitchFamily="34" charset="0"/>
                    <a:ea typeface="HGPｺﾞｼｯｸE" pitchFamily="50" charset="-128"/>
                  </a:rPr>
                  <a:t>Stage IA</a:t>
                </a:r>
                <a:endParaRPr lang="en-US" altLang="ja-JP" sz="1292">
                  <a:latin typeface="Calibri" panose="020F0502020204030204" pitchFamily="34" charset="0"/>
                  <a:ea typeface="HGPｺﾞｼｯｸE" pitchFamily="50" charset="-128"/>
                </a:endParaRPr>
              </a:p>
              <a:p>
                <a:pPr algn="ctr"/>
                <a:r>
                  <a:rPr lang="en-US" altLang="ja-JP" sz="1292">
                    <a:latin typeface="Calibri" panose="020F0502020204030204" pitchFamily="34" charset="0"/>
                    <a:ea typeface="HGPｺﾞｼｯｸE" pitchFamily="50" charset="-128"/>
                  </a:rPr>
                  <a:t>97% (94-100%)</a:t>
                </a:r>
              </a:p>
            </p:txBody>
          </p:sp>
          <p:sp>
            <p:nvSpPr>
              <p:cNvPr id="2434430" name="Rectangle 36"/>
              <p:cNvSpPr>
                <a:spLocks noChangeArrowheads="1"/>
              </p:cNvSpPr>
              <p:nvPr/>
            </p:nvSpPr>
            <p:spPr bwMode="auto">
              <a:xfrm rot="16200000">
                <a:off x="4557130" y="3121028"/>
                <a:ext cx="1518813" cy="233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292" u="sng">
                    <a:solidFill>
                      <a:srgbClr val="000000"/>
                    </a:solidFill>
                    <a:latin typeface="Calibri" pitchFamily="34" charset="0"/>
                  </a:rPr>
                  <a:t>Overall Survival (%)</a:t>
                </a:r>
                <a:endParaRPr lang="ja-JP" altLang="ja-JP" sz="1292" u="sng">
                  <a:latin typeface="Calibri" pitchFamily="34" charset="0"/>
                </a:endParaRPr>
              </a:p>
            </p:txBody>
          </p:sp>
        </p:grpSp>
        <p:sp>
          <p:nvSpPr>
            <p:cNvPr id="1121" name="Text Box 3"/>
            <p:cNvSpPr txBox="1">
              <a:spLocks noChangeArrowheads="1"/>
            </p:cNvSpPr>
            <p:nvPr/>
          </p:nvSpPr>
          <p:spPr bwMode="auto">
            <a:xfrm>
              <a:off x="842963" y="839788"/>
              <a:ext cx="7510462" cy="44477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2585" dirty="0">
                  <a:solidFill>
                    <a:srgbClr val="FFFFCC"/>
                  </a:solidFill>
                </a:rPr>
                <a:t>Exceeds </a:t>
              </a:r>
              <a:r>
                <a:rPr lang="en-US" altLang="en-US" sz="2585" dirty="0">
                  <a:solidFill>
                    <a:srgbClr val="FFFFCC"/>
                  </a:solidFill>
                </a:rPr>
                <a:t>the standard TNM staging</a:t>
              </a:r>
              <a:endParaRPr lang="ja-JP" altLang="en-US" sz="2585" dirty="0">
                <a:solidFill>
                  <a:srgbClr val="FFFFCC"/>
                </a:solidFill>
              </a:endParaRPr>
            </a:p>
          </p:txBody>
        </p:sp>
      </p:grp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71BBD4-617D-40BB-80C9-9EA08F8A8409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7746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2638</TotalTime>
  <Words>765</Words>
  <Application>Microsoft Office PowerPoint</Application>
  <PresentationFormat>画面に合わせる (4:3)</PresentationFormat>
  <Paragraphs>252</Paragraphs>
  <Slides>21</Slides>
  <Notes>8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36" baseType="lpstr">
      <vt:lpstr>Arial Unicode MS</vt:lpstr>
      <vt:lpstr>Courier</vt:lpstr>
      <vt:lpstr>HGPｺﾞｼｯｸE</vt:lpstr>
      <vt:lpstr>HGSｺﾞｼｯｸE</vt:lpstr>
      <vt:lpstr>HGｺﾞｼｯｸE</vt:lpstr>
      <vt:lpstr>ＭＳ Ｐゴシック</vt:lpstr>
      <vt:lpstr>ＭＳ Ｐ明朝</vt:lpstr>
      <vt:lpstr>Osaka</vt:lpstr>
      <vt:lpstr>Arial</vt:lpstr>
      <vt:lpstr>Calibri</vt:lpstr>
      <vt:lpstr>Candara</vt:lpstr>
      <vt:lpstr>Comic Sans MS</vt:lpstr>
      <vt:lpstr>Courier New</vt:lpstr>
      <vt:lpstr>標準デザイン</vt:lpstr>
      <vt:lpstr>Image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国立がんセンター研究所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山田哲司</dc:creator>
  <cp:lastModifiedBy>tesshi</cp:lastModifiedBy>
  <cp:revision>267</cp:revision>
  <cp:lastPrinted>2017-03-04T09:13:22Z</cp:lastPrinted>
  <dcterms:created xsi:type="dcterms:W3CDTF">2011-03-06T03:47:44Z</dcterms:created>
  <dcterms:modified xsi:type="dcterms:W3CDTF">2017-03-06T05:11:35Z</dcterms:modified>
</cp:coreProperties>
</file>