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0" r:id="rId1"/>
  </p:sldMasterIdLst>
  <p:notesMasterIdLst>
    <p:notesMasterId r:id="rId32"/>
  </p:notesMasterIdLst>
  <p:sldIdLst>
    <p:sldId id="336" r:id="rId2"/>
    <p:sldId id="370" r:id="rId3"/>
    <p:sldId id="372" r:id="rId4"/>
    <p:sldId id="280" r:id="rId5"/>
    <p:sldId id="278" r:id="rId6"/>
    <p:sldId id="340" r:id="rId7"/>
    <p:sldId id="279" r:id="rId8"/>
    <p:sldId id="348" r:id="rId9"/>
    <p:sldId id="338" r:id="rId10"/>
    <p:sldId id="339" r:id="rId11"/>
    <p:sldId id="342" r:id="rId12"/>
    <p:sldId id="343" r:id="rId13"/>
    <p:sldId id="344" r:id="rId14"/>
    <p:sldId id="345" r:id="rId15"/>
    <p:sldId id="355" r:id="rId16"/>
    <p:sldId id="286" r:id="rId17"/>
    <p:sldId id="365" r:id="rId18"/>
    <p:sldId id="363" r:id="rId19"/>
    <p:sldId id="364" r:id="rId20"/>
    <p:sldId id="353" r:id="rId21"/>
    <p:sldId id="350" r:id="rId22"/>
    <p:sldId id="356" r:id="rId23"/>
    <p:sldId id="366" r:id="rId24"/>
    <p:sldId id="361" r:id="rId25"/>
    <p:sldId id="357" r:id="rId26"/>
    <p:sldId id="359" r:id="rId27"/>
    <p:sldId id="360" r:id="rId28"/>
    <p:sldId id="367" r:id="rId29"/>
    <p:sldId id="362" r:id="rId30"/>
    <p:sldId id="368"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00FF00"/>
    <a:srgbClr val="FF99CC"/>
    <a:srgbClr val="000099"/>
    <a:srgbClr val="000066"/>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57" autoAdjust="0"/>
  </p:normalViewPr>
  <p:slideViewPr>
    <p:cSldViewPr>
      <p:cViewPr varScale="1">
        <p:scale>
          <a:sx n="60" d="100"/>
          <a:sy n="60" d="100"/>
        </p:scale>
        <p:origin x="1460" y="4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3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oleObject" Target="Boot:Users:Renchin:RStudioProjects:gynMutationRat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0000"/>
              </a:solidFill>
            </c:spPr>
            <c:extLst xmlns:c16r2="http://schemas.microsoft.com/office/drawing/2015/06/chart">
              <c:ext xmlns:c16="http://schemas.microsoft.com/office/drawing/2014/chart" uri="{C3380CC4-5D6E-409C-BE32-E72D297353CC}">
                <c16:uniqueId val="{00000001-F21D-4453-8146-D9D3EDB395EC}"/>
              </c:ext>
            </c:extLst>
          </c:dPt>
          <c:dPt>
            <c:idx val="1"/>
            <c:bubble3D val="0"/>
            <c:spPr>
              <a:solidFill>
                <a:srgbClr val="45DDE5"/>
              </a:solidFill>
            </c:spPr>
            <c:extLst xmlns:c16r2="http://schemas.microsoft.com/office/drawing/2015/06/chart">
              <c:ext xmlns:c16="http://schemas.microsoft.com/office/drawing/2014/chart" uri="{C3380CC4-5D6E-409C-BE32-E72D297353CC}">
                <c16:uniqueId val="{00000003-F21D-4453-8146-D9D3EDB395EC}"/>
              </c:ext>
            </c:extLst>
          </c:dPt>
          <c:dPt>
            <c:idx val="3"/>
            <c:bubble3D val="0"/>
            <c:spPr>
              <a:solidFill>
                <a:srgbClr val="00B050"/>
              </a:solidFill>
            </c:spPr>
            <c:extLst xmlns:c16r2="http://schemas.microsoft.com/office/drawing/2015/06/chart">
              <c:ext xmlns:c16="http://schemas.microsoft.com/office/drawing/2014/chart" uri="{C3380CC4-5D6E-409C-BE32-E72D297353CC}">
                <c16:uniqueId val="{00000005-F21D-4453-8146-D9D3EDB395EC}"/>
              </c:ext>
            </c:extLst>
          </c:dPt>
          <c:dPt>
            <c:idx val="4"/>
            <c:bubble3D val="0"/>
            <c:spPr>
              <a:solidFill>
                <a:srgbClr val="00FF99"/>
              </a:solidFill>
            </c:spPr>
            <c:extLst xmlns:c16r2="http://schemas.microsoft.com/office/drawing/2015/06/chart">
              <c:ext xmlns:c16="http://schemas.microsoft.com/office/drawing/2014/chart" uri="{C3380CC4-5D6E-409C-BE32-E72D297353CC}">
                <c16:uniqueId val="{00000007-F21D-4453-8146-D9D3EDB395EC}"/>
              </c:ext>
            </c:extLst>
          </c:dPt>
          <c:cat>
            <c:strRef>
              <c:f>Sheet1!$A$2:$A$7</c:f>
              <c:strCache>
                <c:ptCount val="6"/>
                <c:pt idx="0">
                  <c:v>High-grade serous</c:v>
                </c:pt>
                <c:pt idx="1">
                  <c:v>Low-grade serous</c:v>
                </c:pt>
                <c:pt idx="2">
                  <c:v>Clear cell</c:v>
                </c:pt>
                <c:pt idx="3">
                  <c:v>Seromucinous</c:v>
                </c:pt>
                <c:pt idx="4">
                  <c:v>Endometrioid</c:v>
                </c:pt>
                <c:pt idx="5">
                  <c:v>Mucinous</c:v>
                </c:pt>
              </c:strCache>
            </c:strRef>
          </c:cat>
          <c:val>
            <c:numRef>
              <c:f>Sheet1!$B$2:$B$7</c:f>
              <c:numCache>
                <c:formatCode>General</c:formatCode>
                <c:ptCount val="6"/>
                <c:pt idx="0">
                  <c:v>5.8</c:v>
                </c:pt>
                <c:pt idx="1">
                  <c:v>1</c:v>
                </c:pt>
                <c:pt idx="2">
                  <c:v>1.3</c:v>
                </c:pt>
                <c:pt idx="3">
                  <c:v>0.2</c:v>
                </c:pt>
                <c:pt idx="4">
                  <c:v>1.5</c:v>
                </c:pt>
                <c:pt idx="5">
                  <c:v>0.3</c:v>
                </c:pt>
              </c:numCache>
            </c:numRef>
          </c:val>
          <c:extLst xmlns:c16r2="http://schemas.microsoft.com/office/drawing/2015/06/chart">
            <c:ext xmlns:c16="http://schemas.microsoft.com/office/drawing/2014/chart" uri="{C3380CC4-5D6E-409C-BE32-E72D297353CC}">
              <c16:uniqueId val="{00000008-F21D-4453-8146-D9D3EDB395EC}"/>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00FF"/>
              </a:solidFill>
            </c:spPr>
            <c:extLst xmlns:c16r2="http://schemas.microsoft.com/office/drawing/2015/06/chart">
              <c:ext xmlns:c16="http://schemas.microsoft.com/office/drawing/2014/chart" uri="{C3380CC4-5D6E-409C-BE32-E72D297353CC}">
                <c16:uniqueId val="{00000001-67A3-4FE1-80EB-D0B0613F1136}"/>
              </c:ext>
            </c:extLst>
          </c:dPt>
          <c:dPt>
            <c:idx val="1"/>
            <c:bubble3D val="0"/>
            <c:spPr>
              <a:solidFill>
                <a:srgbClr val="FF00FF"/>
              </a:solidFill>
            </c:spPr>
            <c:extLst xmlns:c16r2="http://schemas.microsoft.com/office/drawing/2015/06/chart">
              <c:ext xmlns:c16="http://schemas.microsoft.com/office/drawing/2014/chart" uri="{C3380CC4-5D6E-409C-BE32-E72D297353CC}">
                <c16:uniqueId val="{00000003-67A3-4FE1-80EB-D0B0613F1136}"/>
              </c:ext>
            </c:extLst>
          </c:dPt>
          <c:dPt>
            <c:idx val="2"/>
            <c:bubble3D val="0"/>
            <c:spPr>
              <a:solidFill>
                <a:srgbClr val="0099CC"/>
              </a:solidFill>
            </c:spPr>
            <c:extLst xmlns:c16r2="http://schemas.microsoft.com/office/drawing/2015/06/chart">
              <c:ext xmlns:c16="http://schemas.microsoft.com/office/drawing/2014/chart" uri="{C3380CC4-5D6E-409C-BE32-E72D297353CC}">
                <c16:uniqueId val="{00000005-67A3-4FE1-80EB-D0B0613F1136}"/>
              </c:ext>
            </c:extLst>
          </c:dPt>
          <c:dPt>
            <c:idx val="3"/>
            <c:bubble3D val="0"/>
            <c:spPr>
              <a:solidFill>
                <a:srgbClr val="0099CC"/>
              </a:solidFill>
            </c:spPr>
            <c:extLst xmlns:c16r2="http://schemas.microsoft.com/office/drawing/2015/06/chart">
              <c:ext xmlns:c16="http://schemas.microsoft.com/office/drawing/2014/chart" uri="{C3380CC4-5D6E-409C-BE32-E72D297353CC}">
                <c16:uniqueId val="{00000007-67A3-4FE1-80EB-D0B0613F1136}"/>
              </c:ext>
            </c:extLst>
          </c:dPt>
          <c:dPt>
            <c:idx val="4"/>
            <c:bubble3D val="0"/>
            <c:spPr>
              <a:solidFill>
                <a:srgbClr val="00FF99"/>
              </a:solidFill>
            </c:spPr>
            <c:extLst xmlns:c16r2="http://schemas.microsoft.com/office/drawing/2015/06/chart">
              <c:ext xmlns:c16="http://schemas.microsoft.com/office/drawing/2014/chart" uri="{C3380CC4-5D6E-409C-BE32-E72D297353CC}">
                <c16:uniqueId val="{00000009-67A3-4FE1-80EB-D0B0613F1136}"/>
              </c:ext>
            </c:extLst>
          </c:dPt>
          <c:cat>
            <c:strRef>
              <c:f>Sheet1!$A$2:$A$6</c:f>
              <c:strCache>
                <c:ptCount val="5"/>
                <c:pt idx="0">
                  <c:v>High-grade serous</c:v>
                </c:pt>
                <c:pt idx="1">
                  <c:v>Low-grade serous</c:v>
                </c:pt>
                <c:pt idx="2">
                  <c:v>Clear cell</c:v>
                </c:pt>
                <c:pt idx="3">
                  <c:v>Endometrioid</c:v>
                </c:pt>
                <c:pt idx="4">
                  <c:v>Mucinous</c:v>
                </c:pt>
              </c:strCache>
            </c:strRef>
          </c:cat>
          <c:val>
            <c:numRef>
              <c:f>Sheet1!$B$2:$B$6</c:f>
              <c:numCache>
                <c:formatCode>General</c:formatCode>
                <c:ptCount val="5"/>
                <c:pt idx="0">
                  <c:v>5.8</c:v>
                </c:pt>
                <c:pt idx="1">
                  <c:v>1</c:v>
                </c:pt>
                <c:pt idx="2">
                  <c:v>1.5</c:v>
                </c:pt>
                <c:pt idx="3">
                  <c:v>1.5</c:v>
                </c:pt>
                <c:pt idx="4">
                  <c:v>0.3</c:v>
                </c:pt>
              </c:numCache>
            </c:numRef>
          </c:val>
          <c:extLst xmlns:c16r2="http://schemas.microsoft.com/office/drawing/2015/06/chart">
            <c:ext xmlns:c16="http://schemas.microsoft.com/office/drawing/2014/chart" uri="{C3380CC4-5D6E-409C-BE32-E72D297353CC}">
              <c16:uniqueId val="{0000000A-67A3-4FE1-80EB-D0B0613F113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2">
                    <a:tint val="100000"/>
                    <a:shade val="85000"/>
                    <a:satMod val="100000"/>
                    <a:lumMod val="100000"/>
                  </a:schemeClr>
                </a:gs>
                <a:gs pos="100000">
                  <a:schemeClr val="accent2">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prstMaterial="flat">
              <a:bevelT w="38100" h="44450" prst="angle"/>
              <a:contourClr>
                <a:scrgbClr r="0" g="0" b="0">
                  <a:shade val="35000"/>
                  <a:satMod val="160000"/>
                </a:scrgbClr>
              </a:contourClr>
            </a:sp3d>
          </c:spPr>
          <c:invertIfNegative val="0"/>
          <c:dLbls>
            <c:delete val="1"/>
          </c:dLbls>
          <c:cat>
            <c:strRef>
              <c:f>OCCC!$A$2:$A$8</c:f>
              <c:strCache>
                <c:ptCount val="7"/>
                <c:pt idx="0">
                  <c:v>ARID1A</c:v>
                </c:pt>
                <c:pt idx="1">
                  <c:v>PIK3CA</c:v>
                </c:pt>
                <c:pt idx="2">
                  <c:v>BRCA2</c:v>
                </c:pt>
                <c:pt idx="3">
                  <c:v>TP53</c:v>
                </c:pt>
                <c:pt idx="4">
                  <c:v>CDKN2A</c:v>
                </c:pt>
                <c:pt idx="5">
                  <c:v>KRAS</c:v>
                </c:pt>
                <c:pt idx="6">
                  <c:v>PPP2R1A</c:v>
                </c:pt>
              </c:strCache>
            </c:strRef>
          </c:cat>
          <c:val>
            <c:numRef>
              <c:f>OCCC!$B$2:$B$8</c:f>
              <c:numCache>
                <c:formatCode>General</c:formatCode>
                <c:ptCount val="7"/>
                <c:pt idx="0">
                  <c:v>50</c:v>
                </c:pt>
                <c:pt idx="1">
                  <c:v>33</c:v>
                </c:pt>
                <c:pt idx="2">
                  <c:v>15</c:v>
                </c:pt>
                <c:pt idx="3">
                  <c:v>12</c:v>
                </c:pt>
                <c:pt idx="4">
                  <c:v>11</c:v>
                </c:pt>
                <c:pt idx="5">
                  <c:v>8</c:v>
                </c:pt>
                <c:pt idx="6">
                  <c:v>7</c:v>
                </c:pt>
              </c:numCache>
            </c:numRef>
          </c:val>
        </c:ser>
        <c:dLbls>
          <c:showLegendKey val="0"/>
          <c:showVal val="1"/>
          <c:showCatName val="0"/>
          <c:showSerName val="0"/>
          <c:showPercent val="0"/>
          <c:showBubbleSize val="0"/>
        </c:dLbls>
        <c:gapWidth val="150"/>
        <c:shape val="box"/>
        <c:axId val="163887712"/>
        <c:axId val="163886928"/>
        <c:axId val="0"/>
      </c:bar3DChart>
      <c:catAx>
        <c:axId val="163887712"/>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3886928"/>
        <c:crosses val="autoZero"/>
        <c:auto val="1"/>
        <c:lblAlgn val="ctr"/>
        <c:lblOffset val="100"/>
        <c:noMultiLvlLbl val="0"/>
      </c:catAx>
      <c:valAx>
        <c:axId val="163886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Mutation Frequency (%)</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3887712"/>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755A42-EFDF-4215-9A43-FA062DBD553C}" type="datetimeFigureOut">
              <a:rPr lang="en-US" smtClean="0"/>
              <a:pPr/>
              <a:t>3/6/2017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7D4534-429D-4011-8A05-FF8B04EA95DD}" type="slidenum">
              <a:rPr lang="en-US" smtClean="0"/>
              <a:pPr/>
              <a:t>‹#›</a:t>
            </a:fld>
            <a:endParaRPr lang="en-US"/>
          </a:p>
        </p:txBody>
      </p:sp>
    </p:spTree>
    <p:extLst>
      <p:ext uri="{BB962C8B-B14F-4D97-AF65-F5344CB8AC3E}">
        <p14:creationId xmlns:p14="http://schemas.microsoft.com/office/powerpoint/2010/main" val="755886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cbi.nlm.nih.gov/pmc/articles/PMC3528345/#R5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I’d like</a:t>
            </a:r>
            <a:r>
              <a:rPr lang="en-US" baseline="0" dirty="0" smtClean="0"/>
              <a:t> to thank the organizer in EDRN for the opportunity to give a talk in this workshop. Today my title is </a:t>
            </a:r>
            <a:endParaRPr lang="en-US" dirty="0"/>
          </a:p>
        </p:txBody>
      </p:sp>
      <p:sp>
        <p:nvSpPr>
          <p:cNvPr id="4" name="Slide Number Placeholder 3"/>
          <p:cNvSpPr>
            <a:spLocks noGrp="1"/>
          </p:cNvSpPr>
          <p:nvPr>
            <p:ph type="sldNum" sz="quarter" idx="10"/>
          </p:nvPr>
        </p:nvSpPr>
        <p:spPr/>
        <p:txBody>
          <a:bodyPr/>
          <a:lstStyle/>
          <a:p>
            <a:fld id="{5C7D4534-429D-4011-8A05-FF8B04EA95DD}" type="slidenum">
              <a:rPr lang="en-US" smtClean="0"/>
              <a:pPr/>
              <a:t>1</a:t>
            </a:fld>
            <a:endParaRPr lang="en-US"/>
          </a:p>
        </p:txBody>
      </p:sp>
    </p:spTree>
    <p:extLst>
      <p:ext uri="{BB962C8B-B14F-4D97-AF65-F5344CB8AC3E}">
        <p14:creationId xmlns:p14="http://schemas.microsoft.com/office/powerpoint/2010/main" val="223347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TCGA papers: integration</a:t>
            </a:r>
            <a:r>
              <a:rPr lang="en-US" baseline="0" dirty="0" smtClean="0"/>
              <a:t> of exome sequencing, occasional whole genome sequencing, RNA-</a:t>
            </a:r>
            <a:r>
              <a:rPr lang="en-US" baseline="0" dirty="0" err="1" smtClean="0"/>
              <a:t>seq</a:t>
            </a:r>
            <a:r>
              <a:rPr lang="en-US" baseline="0" dirty="0" smtClean="0"/>
              <a:t>, copy number DNA microarray, methylation microarray …</a:t>
            </a:r>
            <a:endParaRPr lang="en-US" dirty="0"/>
          </a:p>
        </p:txBody>
      </p:sp>
      <p:sp>
        <p:nvSpPr>
          <p:cNvPr id="4" name="Slide Number Placeholder 3"/>
          <p:cNvSpPr>
            <a:spLocks noGrp="1"/>
          </p:cNvSpPr>
          <p:nvPr>
            <p:ph type="sldNum" sz="quarter" idx="10"/>
          </p:nvPr>
        </p:nvSpPr>
        <p:spPr/>
        <p:txBody>
          <a:bodyPr/>
          <a:lstStyle/>
          <a:p>
            <a:fld id="{76C6192F-8288-6B4D-8F17-08198EA17323}" type="slidenum">
              <a:rPr lang="en-US" smtClean="0"/>
              <a:t>10</a:t>
            </a:fld>
            <a:endParaRPr lang="en-US"/>
          </a:p>
        </p:txBody>
      </p:sp>
    </p:spTree>
    <p:extLst>
      <p:ext uri="{BB962C8B-B14F-4D97-AF65-F5344CB8AC3E}">
        <p14:creationId xmlns:p14="http://schemas.microsoft.com/office/powerpoint/2010/main" val="2285360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C6192F-8288-6B4D-8F17-08198EA17323}" type="slidenum">
              <a:rPr lang="en-US" smtClean="0"/>
              <a:t>14</a:t>
            </a:fld>
            <a:endParaRPr lang="en-US"/>
          </a:p>
        </p:txBody>
      </p:sp>
    </p:spTree>
    <p:extLst>
      <p:ext uri="{BB962C8B-B14F-4D97-AF65-F5344CB8AC3E}">
        <p14:creationId xmlns:p14="http://schemas.microsoft.com/office/powerpoint/2010/main" val="3023269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Molecular interaction map showing the regulatory pathways for the formation and dissociation of PARP-DNA complexes. Symbols are: Binding of PARP and DNA with the node corresponding to the PARP-DNA complex; Activation; Inhibition (</a:t>
            </a:r>
            <a:r>
              <a:rPr lang="en-US" dirty="0" smtClean="0">
                <a:hlinkClick r:id="rId3"/>
              </a:rPr>
              <a:t>50</a:t>
            </a:r>
            <a:r>
              <a:rPr lang="en-US" dirty="0" smtClean="0"/>
              <a:t>). PARP inhibitors enhance the PARP-DNA complexes by two mechanisms: 1: inhibition of NAD+ binding, and 2: binding of PARP inhibitor in the NAD site activates (allosterically) the binding of PARP to DNA. See discussion for further details. (C) Dual cytotoxic mechanisms of PARP inhibitors. 1: Catalytic inhibition (upper pathway) interferes with the repair of SSBs, leading to replication fork damage that requires homologous recombination (HR) repair. 2: Trapping of PARP-DNA complexes also leads to replication fork damage but utilizes additional repair pathways including </a:t>
            </a:r>
            <a:r>
              <a:rPr lang="en-US" dirty="0" err="1" smtClean="0"/>
              <a:t>Fanconi</a:t>
            </a:r>
            <a:r>
              <a:rPr lang="en-US" dirty="0" smtClean="0"/>
              <a:t> pathway (FA), template switching (TS), ATM, FEN1 (replicative flap endonuclease) and polymerase β.</a:t>
            </a:r>
            <a:endParaRPr lang="en-US" dirty="0"/>
          </a:p>
        </p:txBody>
      </p:sp>
      <p:sp>
        <p:nvSpPr>
          <p:cNvPr id="4" name="Slide Number Placeholder 3"/>
          <p:cNvSpPr>
            <a:spLocks noGrp="1"/>
          </p:cNvSpPr>
          <p:nvPr>
            <p:ph type="sldNum" sz="quarter" idx="10"/>
          </p:nvPr>
        </p:nvSpPr>
        <p:spPr/>
        <p:txBody>
          <a:bodyPr/>
          <a:lstStyle/>
          <a:p>
            <a:fld id="{91C75D70-09EE-4F98-A4CA-8450F9952A23}" type="slidenum">
              <a:rPr lang="en-US" smtClean="0"/>
              <a:t>24</a:t>
            </a:fld>
            <a:endParaRPr lang="en-US"/>
          </a:p>
        </p:txBody>
      </p:sp>
    </p:spTree>
    <p:extLst>
      <p:ext uri="{BB962C8B-B14F-4D97-AF65-F5344CB8AC3E}">
        <p14:creationId xmlns:p14="http://schemas.microsoft.com/office/powerpoint/2010/main" val="1494988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43" eaLnBrk="0" hangingPunct="0">
              <a:defRPr sz="2400">
                <a:solidFill>
                  <a:schemeClr val="tx1"/>
                </a:solidFill>
                <a:latin typeface="KeplerRegular" pitchFamily="2" charset="0"/>
                <a:ea typeface="ＭＳ Ｐゴシック" pitchFamily="34" charset="-128"/>
              </a:defRPr>
            </a:lvl1pPr>
            <a:lvl2pPr marL="728960" indent="-280370" defTabSz="909643" eaLnBrk="0" hangingPunct="0">
              <a:defRPr sz="2400">
                <a:solidFill>
                  <a:schemeClr val="tx1"/>
                </a:solidFill>
                <a:latin typeface="KeplerRegular" pitchFamily="2" charset="0"/>
                <a:ea typeface="ＭＳ Ｐゴシック" pitchFamily="34" charset="-128"/>
              </a:defRPr>
            </a:lvl2pPr>
            <a:lvl3pPr marL="1121477" indent="-224295" defTabSz="909643" eaLnBrk="0" hangingPunct="0">
              <a:defRPr sz="2400">
                <a:solidFill>
                  <a:schemeClr val="tx1"/>
                </a:solidFill>
                <a:latin typeface="KeplerRegular" pitchFamily="2" charset="0"/>
                <a:ea typeface="ＭＳ Ｐゴシック" pitchFamily="34" charset="-128"/>
              </a:defRPr>
            </a:lvl3pPr>
            <a:lvl4pPr marL="1570067" indent="-224295" defTabSz="909643" eaLnBrk="0" hangingPunct="0">
              <a:defRPr sz="2400">
                <a:solidFill>
                  <a:schemeClr val="tx1"/>
                </a:solidFill>
                <a:latin typeface="KeplerRegular" pitchFamily="2" charset="0"/>
                <a:ea typeface="ＭＳ Ｐゴシック" pitchFamily="34" charset="-128"/>
              </a:defRPr>
            </a:lvl4pPr>
            <a:lvl5pPr marL="2018658" indent="-224295" defTabSz="909643" eaLnBrk="0" hangingPunct="0">
              <a:defRPr sz="2400">
                <a:solidFill>
                  <a:schemeClr val="tx1"/>
                </a:solidFill>
                <a:latin typeface="KeplerRegular" pitchFamily="2" charset="0"/>
                <a:ea typeface="ＭＳ Ｐゴシック" pitchFamily="34" charset="-128"/>
              </a:defRPr>
            </a:lvl5pPr>
            <a:lvl6pPr marL="2467249" indent="-224295" algn="r" defTabSz="909643" eaLnBrk="0" fontAlgn="base" hangingPunct="0">
              <a:spcBef>
                <a:spcPct val="0"/>
              </a:spcBef>
              <a:spcAft>
                <a:spcPct val="0"/>
              </a:spcAft>
              <a:defRPr sz="2400">
                <a:solidFill>
                  <a:schemeClr val="tx1"/>
                </a:solidFill>
                <a:latin typeface="KeplerRegular" pitchFamily="2" charset="0"/>
                <a:ea typeface="ＭＳ Ｐゴシック" pitchFamily="34" charset="-128"/>
              </a:defRPr>
            </a:lvl6pPr>
            <a:lvl7pPr marL="2915840" indent="-224295" algn="r" defTabSz="909643" eaLnBrk="0" fontAlgn="base" hangingPunct="0">
              <a:spcBef>
                <a:spcPct val="0"/>
              </a:spcBef>
              <a:spcAft>
                <a:spcPct val="0"/>
              </a:spcAft>
              <a:defRPr sz="2400">
                <a:solidFill>
                  <a:schemeClr val="tx1"/>
                </a:solidFill>
                <a:latin typeface="KeplerRegular" pitchFamily="2" charset="0"/>
                <a:ea typeface="ＭＳ Ｐゴシック" pitchFamily="34" charset="-128"/>
              </a:defRPr>
            </a:lvl7pPr>
            <a:lvl8pPr marL="3364431" indent="-224295" algn="r" defTabSz="909643" eaLnBrk="0" fontAlgn="base" hangingPunct="0">
              <a:spcBef>
                <a:spcPct val="0"/>
              </a:spcBef>
              <a:spcAft>
                <a:spcPct val="0"/>
              </a:spcAft>
              <a:defRPr sz="2400">
                <a:solidFill>
                  <a:schemeClr val="tx1"/>
                </a:solidFill>
                <a:latin typeface="KeplerRegular" pitchFamily="2" charset="0"/>
                <a:ea typeface="ＭＳ Ｐゴシック" pitchFamily="34" charset="-128"/>
              </a:defRPr>
            </a:lvl8pPr>
            <a:lvl9pPr marL="3813021" indent="-224295" algn="r" defTabSz="909643" eaLnBrk="0" fontAlgn="base" hangingPunct="0">
              <a:spcBef>
                <a:spcPct val="0"/>
              </a:spcBef>
              <a:spcAft>
                <a:spcPct val="0"/>
              </a:spcAft>
              <a:defRPr sz="2400">
                <a:solidFill>
                  <a:schemeClr val="tx1"/>
                </a:solidFill>
                <a:latin typeface="KeplerRegular" pitchFamily="2" charset="0"/>
                <a:ea typeface="ＭＳ Ｐゴシック" pitchFamily="34" charset="-128"/>
              </a:defRPr>
            </a:lvl9pPr>
          </a:lstStyle>
          <a:p>
            <a:pPr eaLnBrk="1" hangingPunct="1"/>
            <a:fld id="{8A3DCB4D-43D0-417A-80DB-79EE5B106926}" type="slidenum">
              <a:rPr lang="en-US" sz="1200"/>
              <a:pPr eaLnBrk="1" hangingPunct="1"/>
              <a:t>2</a:t>
            </a:fld>
            <a:endParaRPr lang="en-US" sz="1200" dirty="0"/>
          </a:p>
        </p:txBody>
      </p:sp>
      <p:sp>
        <p:nvSpPr>
          <p:cNvPr id="50179" name="Rectangle 2"/>
          <p:cNvSpPr>
            <a:spLocks noGrp="1" noRot="1" noChangeAspect="1" noChangeArrowheads="1" noTextEdit="1"/>
          </p:cNvSpPr>
          <p:nvPr>
            <p:ph type="sldImg"/>
          </p:nvPr>
        </p:nvSpPr>
        <p:spPr>
          <a:xfrm>
            <a:off x="1371600" y="1143000"/>
            <a:ext cx="4114800" cy="308610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ea typeface="ＭＳ Ｐゴシック" pitchFamily="34" charset="-128"/>
              </a:rPr>
              <a:t>Ovarian cancer is the 5</a:t>
            </a:r>
            <a:r>
              <a:rPr lang="en-US" baseline="30000" dirty="0" smtClean="0">
                <a:latin typeface="Arial" pitchFamily="34" charset="0"/>
                <a:ea typeface="ＭＳ Ｐゴシック" pitchFamily="34" charset="-128"/>
              </a:rPr>
              <a:t>th</a:t>
            </a:r>
            <a:r>
              <a:rPr lang="en-US" dirty="0" smtClean="0">
                <a:latin typeface="Arial" pitchFamily="34" charset="0"/>
                <a:ea typeface="ＭＳ Ｐゴシック" pitchFamily="34" charset="-128"/>
              </a:rPr>
              <a:t> common fatal cancer in women, each year claims</a:t>
            </a:r>
            <a:r>
              <a:rPr lang="en-US" baseline="0" dirty="0" smtClean="0">
                <a:latin typeface="Arial" pitchFamily="34" charset="0"/>
                <a:ea typeface="ＭＳ Ｐゴシック" pitchFamily="34" charset="-128"/>
              </a:rPr>
              <a:t> more than 15,500 lives.</a:t>
            </a:r>
          </a:p>
          <a:p>
            <a:pPr eaLnBrk="1" hangingPunct="1"/>
            <a:r>
              <a:rPr lang="en-US" baseline="0" dirty="0" smtClean="0">
                <a:latin typeface="Arial" pitchFamily="34" charset="0"/>
                <a:ea typeface="ＭＳ Ｐゴシック" pitchFamily="34" charset="-128"/>
              </a:rPr>
              <a:t>Apparently there is a need to understand the molecular physiology of the disease, so new drug targets and biomarkers that facilitate early detection or prevention can be identified. </a:t>
            </a:r>
          </a:p>
        </p:txBody>
      </p:sp>
    </p:spTree>
    <p:extLst>
      <p:ext uri="{BB962C8B-B14F-4D97-AF65-F5344CB8AC3E}">
        <p14:creationId xmlns:p14="http://schemas.microsoft.com/office/powerpoint/2010/main" val="367803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
          <p:cNvSpPr>
            <a:spLocks noGrp="1" noRot="1" noChangeAspect="1" noChangeArrowheads="1" noTextEdit="1"/>
          </p:cNvSpPr>
          <p:nvPr>
            <p:ph type="sldImg"/>
          </p:nvPr>
        </p:nvSpPr>
        <p:spPr bwMode="auto">
          <a:xfrm>
            <a:off x="1143000" y="685800"/>
            <a:ext cx="4573588" cy="3429000"/>
          </a:xfrm>
          <a:solidFill>
            <a:srgbClr val="FFFFFF"/>
          </a:solidFill>
          <a:ln>
            <a:solidFill>
              <a:srgbClr val="000000"/>
            </a:solidFill>
            <a:miter lim="800000"/>
            <a:headEnd/>
            <a:tailEnd/>
          </a:ln>
        </p:spPr>
      </p:sp>
      <p:sp>
        <p:nvSpPr>
          <p:cNvPr id="58371" name="Rectangle 2"/>
          <p:cNvSpPr>
            <a:spLocks noGrp="1" noChangeArrowheads="1"/>
          </p:cNvSpPr>
          <p:nvPr>
            <p:ph type="body" idx="1"/>
          </p:nvPr>
        </p:nvSpPr>
        <p:spPr bwMode="auto">
          <a:xfrm>
            <a:off x="685800" y="4344988"/>
            <a:ext cx="5486400" cy="4114800"/>
          </a:xfrm>
          <a:noFill/>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ea typeface="ＭＳ Ｐゴシック" pitchFamily="34" charset="-128"/>
              </a:rPr>
              <a:t>OVCA death</a:t>
            </a:r>
            <a:r>
              <a:rPr lang="en-US" baseline="0" dirty="0" smtClean="0">
                <a:latin typeface="Arial" pitchFamily="34" charset="0"/>
                <a:ea typeface="ＭＳ Ｐゴシック" pitchFamily="34" charset="-128"/>
              </a:rPr>
              <a:t> rate has been steady in the past 4 decades, largely due to late diagnosis and ineffective therapeutics for the advanced tumors</a:t>
            </a:r>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418790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identify biomarkers</a:t>
            </a:r>
            <a:r>
              <a:rPr lang="en-US" baseline="0" dirty="0" smtClean="0"/>
              <a:t> for diagnosis, detection and treatment, our team has embarked on molecular analyses of GYN cancers for more than one decade.</a:t>
            </a:r>
            <a:endParaRPr lang="en-US" dirty="0"/>
          </a:p>
        </p:txBody>
      </p:sp>
      <p:sp>
        <p:nvSpPr>
          <p:cNvPr id="4" name="Slide Number Placeholder 3"/>
          <p:cNvSpPr>
            <a:spLocks noGrp="1"/>
          </p:cNvSpPr>
          <p:nvPr>
            <p:ph type="sldNum" sz="quarter" idx="10"/>
          </p:nvPr>
        </p:nvSpPr>
        <p:spPr/>
        <p:txBody>
          <a:bodyPr/>
          <a:lstStyle/>
          <a:p>
            <a:fld id="{5C7D4534-429D-4011-8A05-FF8B04EA95DD}" type="slidenum">
              <a:rPr lang="en-US" smtClean="0"/>
              <a:pPr/>
              <a:t>4</a:t>
            </a:fld>
            <a:endParaRPr lang="en-US"/>
          </a:p>
        </p:txBody>
      </p:sp>
    </p:spTree>
    <p:extLst>
      <p:ext uri="{BB962C8B-B14F-4D97-AF65-F5344CB8AC3E}">
        <p14:creationId xmlns:p14="http://schemas.microsoft.com/office/powerpoint/2010/main" val="1597846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Based on morphological/pathological features, OVCA can be divided in to 5 different types. Each type bears strong resemblance to the normal cells lining different organs in the female genital tract.</a:t>
            </a:r>
            <a:endParaRPr lang="en-US" dirty="0"/>
          </a:p>
        </p:txBody>
      </p:sp>
      <p:sp>
        <p:nvSpPr>
          <p:cNvPr id="4" name="Slide Number Placeholder 3"/>
          <p:cNvSpPr>
            <a:spLocks noGrp="1"/>
          </p:cNvSpPr>
          <p:nvPr>
            <p:ph type="sldNum" sz="quarter" idx="10"/>
          </p:nvPr>
        </p:nvSpPr>
        <p:spPr/>
        <p:txBody>
          <a:bodyPr/>
          <a:lstStyle/>
          <a:p>
            <a:fld id="{1F96868B-C0DA-47F3-8A8C-883241144EE4}" type="slidenum">
              <a:rPr lang="en-US" smtClean="0"/>
              <a:pPr/>
              <a:t>5</a:t>
            </a:fld>
            <a:endParaRPr lang="en-US" dirty="0"/>
          </a:p>
        </p:txBody>
      </p:sp>
    </p:spTree>
    <p:extLst>
      <p:ext uri="{BB962C8B-B14F-4D97-AF65-F5344CB8AC3E}">
        <p14:creationId xmlns:p14="http://schemas.microsoft.com/office/powerpoint/2010/main" val="1141531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Genetic</a:t>
            </a:r>
            <a:r>
              <a:rPr lang="en-US" baseline="0" dirty="0" smtClean="0"/>
              <a:t> effort in the pre-NGS era supports the view of the pathologists and confirmed that </a:t>
            </a:r>
            <a:r>
              <a:rPr lang="en-US" baseline="0" dirty="0" err="1" smtClean="0"/>
              <a:t>diffrest</a:t>
            </a:r>
            <a:r>
              <a:rPr lang="en-US" baseline="0" dirty="0" smtClean="0"/>
              <a:t> subtypes of OVCA (classified by the </a:t>
            </a:r>
            <a:r>
              <a:rPr lang="en-US" baseline="0" dirty="0" err="1" smtClean="0"/>
              <a:t>pathologsits</a:t>
            </a:r>
            <a:r>
              <a:rPr lang="en-US" baseline="0" dirty="0" smtClean="0"/>
              <a:t>) indeed display unique genetic mutations and transcriptome. They are traditionally classified according to their morphological features and can be broadly grouped into Type I and Type II diseases. Type I includes……. and they are characterized by mutations involving….. While type II include mainly HGSC  which has 100%  TP53 inactivation, HR deficiency…  Type II are highly aggressive and accounts for the majority of ovarian cancer death while type I are more indolent and presenting at earlier stages. </a:t>
            </a:r>
            <a:endParaRPr lang="en-US" dirty="0"/>
          </a:p>
        </p:txBody>
      </p:sp>
      <p:sp>
        <p:nvSpPr>
          <p:cNvPr id="4" name="Slide Number Placeholder 3"/>
          <p:cNvSpPr>
            <a:spLocks noGrp="1"/>
          </p:cNvSpPr>
          <p:nvPr>
            <p:ph type="sldNum" sz="quarter" idx="10"/>
          </p:nvPr>
        </p:nvSpPr>
        <p:spPr/>
        <p:txBody>
          <a:bodyPr/>
          <a:lstStyle/>
          <a:p>
            <a:fld id="{5C7D4534-429D-4011-8A05-FF8B04EA95DD}" type="slidenum">
              <a:rPr lang="en-US" smtClean="0"/>
              <a:pPr/>
              <a:t>6</a:t>
            </a:fld>
            <a:endParaRPr lang="en-US"/>
          </a:p>
        </p:txBody>
      </p:sp>
    </p:spTree>
    <p:extLst>
      <p:ext uri="{BB962C8B-B14F-4D97-AF65-F5344CB8AC3E}">
        <p14:creationId xmlns:p14="http://schemas.microsoft.com/office/powerpoint/2010/main" val="3588167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slide borrowing from Dr.</a:t>
            </a:r>
            <a:r>
              <a:rPr lang="en-US" baseline="0" dirty="0" smtClean="0"/>
              <a:t> Mike </a:t>
            </a:r>
            <a:r>
              <a:rPr lang="en-US" baseline="0" dirty="0" err="1" smtClean="0"/>
              <a:t>Bierre</a:t>
            </a:r>
            <a:r>
              <a:rPr lang="en-US" baseline="0" dirty="0" smtClean="0"/>
              <a:t> which was published in the pre-NGS ear in 2005. In here, his team has performed transcriptome analysis of ovarian carcinomas. In the unsupervised clustering, the ovarian carcinomas could be easily grouped into four types as mentioned based on morphology.</a:t>
            </a:r>
            <a:endParaRPr lang="en-US" dirty="0"/>
          </a:p>
        </p:txBody>
      </p:sp>
      <p:sp>
        <p:nvSpPr>
          <p:cNvPr id="4" name="Slide Number Placeholder 3"/>
          <p:cNvSpPr>
            <a:spLocks noGrp="1"/>
          </p:cNvSpPr>
          <p:nvPr>
            <p:ph type="sldNum" sz="quarter" idx="10"/>
          </p:nvPr>
        </p:nvSpPr>
        <p:spPr/>
        <p:txBody>
          <a:bodyPr/>
          <a:lstStyle/>
          <a:p>
            <a:fld id="{1F96868B-C0DA-47F3-8A8C-883241144EE4}" type="slidenum">
              <a:rPr lang="en-US" smtClean="0"/>
              <a:pPr/>
              <a:t>7</a:t>
            </a:fld>
            <a:endParaRPr lang="en-US" dirty="0"/>
          </a:p>
        </p:txBody>
      </p:sp>
    </p:spTree>
    <p:extLst>
      <p:ext uri="{BB962C8B-B14F-4D97-AF65-F5344CB8AC3E}">
        <p14:creationId xmlns:p14="http://schemas.microsoft.com/office/powerpoint/2010/main" val="587444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team has focused</a:t>
            </a:r>
            <a:r>
              <a:rPr lang="en-US" baseline="0" dirty="0" smtClean="0"/>
              <a:t> on DNA copy number alterations and has developed CIN index to quantify DNA copy changes in different types of ovarian cancer. As can be appreciated from this slide, high-grade serous displayed highest CIN value</a:t>
            </a:r>
            <a:endParaRPr lang="en-US" dirty="0"/>
          </a:p>
        </p:txBody>
      </p:sp>
      <p:sp>
        <p:nvSpPr>
          <p:cNvPr id="4" name="Slide Number Placeholder 3"/>
          <p:cNvSpPr>
            <a:spLocks noGrp="1"/>
          </p:cNvSpPr>
          <p:nvPr>
            <p:ph type="sldNum" sz="quarter" idx="10"/>
          </p:nvPr>
        </p:nvSpPr>
        <p:spPr/>
        <p:txBody>
          <a:bodyPr/>
          <a:lstStyle/>
          <a:p>
            <a:fld id="{5C7D4534-429D-4011-8A05-FF8B04EA95DD}" type="slidenum">
              <a:rPr lang="en-US" smtClean="0"/>
              <a:pPr/>
              <a:t>8</a:t>
            </a:fld>
            <a:endParaRPr lang="en-US"/>
          </a:p>
        </p:txBody>
      </p:sp>
    </p:spTree>
    <p:extLst>
      <p:ext uri="{BB962C8B-B14F-4D97-AF65-F5344CB8AC3E}">
        <p14:creationId xmlns:p14="http://schemas.microsoft.com/office/powerpoint/2010/main" val="3082891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C6192F-8288-6B4D-8F17-08198EA17323}" type="slidenum">
              <a:rPr lang="en-US" smtClean="0"/>
              <a:t>9</a:t>
            </a:fld>
            <a:endParaRPr lang="en-US"/>
          </a:p>
        </p:txBody>
      </p:sp>
    </p:spTree>
    <p:extLst>
      <p:ext uri="{BB962C8B-B14F-4D97-AF65-F5344CB8AC3E}">
        <p14:creationId xmlns:p14="http://schemas.microsoft.com/office/powerpoint/2010/main" val="3392090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57B1CC-7A20-4C19-B656-5918055458DE}"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9D581-9878-4438-8FEC-67D38C9C776C}" type="slidenum">
              <a:rPr lang="en-US" smtClean="0"/>
              <a:pPr/>
              <a:t>‹#›</a:t>
            </a:fld>
            <a:endParaRPr lang="en-US"/>
          </a:p>
        </p:txBody>
      </p:sp>
    </p:spTree>
    <p:extLst>
      <p:ext uri="{BB962C8B-B14F-4D97-AF65-F5344CB8AC3E}">
        <p14:creationId xmlns:p14="http://schemas.microsoft.com/office/powerpoint/2010/main" val="346671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57B1CC-7A20-4C19-B656-5918055458DE}"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9D581-9878-4438-8FEC-67D38C9C776C}" type="slidenum">
              <a:rPr lang="en-US" smtClean="0"/>
              <a:pPr/>
              <a:t>‹#›</a:t>
            </a:fld>
            <a:endParaRPr lang="en-US"/>
          </a:p>
        </p:txBody>
      </p:sp>
    </p:spTree>
    <p:extLst>
      <p:ext uri="{BB962C8B-B14F-4D97-AF65-F5344CB8AC3E}">
        <p14:creationId xmlns:p14="http://schemas.microsoft.com/office/powerpoint/2010/main" val="1318561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57B1CC-7A20-4C19-B656-5918055458DE}"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9D581-9878-4438-8FEC-67D38C9C776C}" type="slidenum">
              <a:rPr lang="en-US" smtClean="0"/>
              <a:pPr/>
              <a:t>‹#›</a:t>
            </a:fld>
            <a:endParaRPr lang="en-US"/>
          </a:p>
        </p:txBody>
      </p:sp>
    </p:spTree>
    <p:extLst>
      <p:ext uri="{BB962C8B-B14F-4D97-AF65-F5344CB8AC3E}">
        <p14:creationId xmlns:p14="http://schemas.microsoft.com/office/powerpoint/2010/main" val="1244657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13"/>
            <a:ext cx="8228013" cy="1414462"/>
          </a:xfrm>
        </p:spPr>
        <p:txBody>
          <a:bodyPr/>
          <a:lstStyle/>
          <a:p>
            <a:r>
              <a:rPr lang="en-US" smtClean="0"/>
              <a:t>Click to edit Master title style</a:t>
            </a:r>
            <a:endParaRPr lang="en-US"/>
          </a:p>
        </p:txBody>
      </p:sp>
    </p:spTree>
    <p:extLst>
      <p:ext uri="{BB962C8B-B14F-4D97-AF65-F5344CB8AC3E}">
        <p14:creationId xmlns:p14="http://schemas.microsoft.com/office/powerpoint/2010/main" val="3710670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271463"/>
            <a:ext cx="6781800" cy="762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676400" y="1219200"/>
            <a:ext cx="6781800" cy="4876800"/>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80383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57B1CC-7A20-4C19-B656-5918055458DE}"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9D581-9878-4438-8FEC-67D38C9C776C}" type="slidenum">
              <a:rPr lang="en-US" smtClean="0"/>
              <a:pPr/>
              <a:t>‹#›</a:t>
            </a:fld>
            <a:endParaRPr lang="en-US"/>
          </a:p>
        </p:txBody>
      </p:sp>
    </p:spTree>
    <p:extLst>
      <p:ext uri="{BB962C8B-B14F-4D97-AF65-F5344CB8AC3E}">
        <p14:creationId xmlns:p14="http://schemas.microsoft.com/office/powerpoint/2010/main" val="1152100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57B1CC-7A20-4C19-B656-5918055458DE}"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9D581-9878-4438-8FEC-67D38C9C776C}" type="slidenum">
              <a:rPr lang="en-US" smtClean="0"/>
              <a:pPr/>
              <a:t>‹#›</a:t>
            </a:fld>
            <a:endParaRPr lang="en-US"/>
          </a:p>
        </p:txBody>
      </p:sp>
    </p:spTree>
    <p:extLst>
      <p:ext uri="{BB962C8B-B14F-4D97-AF65-F5344CB8AC3E}">
        <p14:creationId xmlns:p14="http://schemas.microsoft.com/office/powerpoint/2010/main" val="2067955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57B1CC-7A20-4C19-B656-5918055458DE}" type="datetimeFigureOut">
              <a:rPr lang="en-US" smtClean="0"/>
              <a:pPr/>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29D581-9878-4438-8FEC-67D38C9C776C}" type="slidenum">
              <a:rPr lang="en-US" smtClean="0"/>
              <a:pPr/>
              <a:t>‹#›</a:t>
            </a:fld>
            <a:endParaRPr lang="en-US"/>
          </a:p>
        </p:txBody>
      </p:sp>
    </p:spTree>
    <p:extLst>
      <p:ext uri="{BB962C8B-B14F-4D97-AF65-F5344CB8AC3E}">
        <p14:creationId xmlns:p14="http://schemas.microsoft.com/office/powerpoint/2010/main" val="451347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57B1CC-7A20-4C19-B656-5918055458DE}" type="datetimeFigureOut">
              <a:rPr lang="en-US" smtClean="0"/>
              <a:pPr/>
              <a:t>3/6/2017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29D581-9878-4438-8FEC-67D38C9C776C}" type="slidenum">
              <a:rPr lang="en-US" smtClean="0"/>
              <a:pPr/>
              <a:t>‹#›</a:t>
            </a:fld>
            <a:endParaRPr lang="en-US"/>
          </a:p>
        </p:txBody>
      </p:sp>
    </p:spTree>
    <p:extLst>
      <p:ext uri="{BB962C8B-B14F-4D97-AF65-F5344CB8AC3E}">
        <p14:creationId xmlns:p14="http://schemas.microsoft.com/office/powerpoint/2010/main" val="424963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57B1CC-7A20-4C19-B656-5918055458DE}" type="datetimeFigureOut">
              <a:rPr lang="en-US" smtClean="0"/>
              <a:pPr/>
              <a:t>3/6/2017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29D581-9878-4438-8FEC-67D38C9C776C}" type="slidenum">
              <a:rPr lang="en-US" smtClean="0"/>
              <a:pPr/>
              <a:t>‹#›</a:t>
            </a:fld>
            <a:endParaRPr lang="en-US"/>
          </a:p>
        </p:txBody>
      </p:sp>
    </p:spTree>
    <p:extLst>
      <p:ext uri="{BB962C8B-B14F-4D97-AF65-F5344CB8AC3E}">
        <p14:creationId xmlns:p14="http://schemas.microsoft.com/office/powerpoint/2010/main" val="4237969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7B1CC-7A20-4C19-B656-5918055458DE}" type="datetimeFigureOut">
              <a:rPr lang="en-US" smtClean="0"/>
              <a:pPr/>
              <a:t>3/6/2017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29D581-9878-4438-8FEC-67D38C9C776C}" type="slidenum">
              <a:rPr lang="en-US" smtClean="0"/>
              <a:pPr/>
              <a:t>‹#›</a:t>
            </a:fld>
            <a:endParaRPr lang="en-US"/>
          </a:p>
        </p:txBody>
      </p:sp>
    </p:spTree>
    <p:extLst>
      <p:ext uri="{BB962C8B-B14F-4D97-AF65-F5344CB8AC3E}">
        <p14:creationId xmlns:p14="http://schemas.microsoft.com/office/powerpoint/2010/main" val="2291281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57B1CC-7A20-4C19-B656-5918055458DE}" type="datetimeFigureOut">
              <a:rPr lang="en-US" smtClean="0"/>
              <a:pPr/>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29D581-9878-4438-8FEC-67D38C9C776C}" type="slidenum">
              <a:rPr lang="en-US" smtClean="0"/>
              <a:pPr/>
              <a:t>‹#›</a:t>
            </a:fld>
            <a:endParaRPr lang="en-US"/>
          </a:p>
        </p:txBody>
      </p:sp>
    </p:spTree>
    <p:extLst>
      <p:ext uri="{BB962C8B-B14F-4D97-AF65-F5344CB8AC3E}">
        <p14:creationId xmlns:p14="http://schemas.microsoft.com/office/powerpoint/2010/main" val="3211692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57B1CC-7A20-4C19-B656-5918055458DE}" type="datetimeFigureOut">
              <a:rPr lang="en-US" smtClean="0"/>
              <a:pPr/>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29D581-9878-4438-8FEC-67D38C9C776C}" type="slidenum">
              <a:rPr lang="en-US" smtClean="0"/>
              <a:pPr/>
              <a:t>‹#›</a:t>
            </a:fld>
            <a:endParaRPr lang="en-US"/>
          </a:p>
        </p:txBody>
      </p:sp>
    </p:spTree>
    <p:extLst>
      <p:ext uri="{BB962C8B-B14F-4D97-AF65-F5344CB8AC3E}">
        <p14:creationId xmlns:p14="http://schemas.microsoft.com/office/powerpoint/2010/main" val="103431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66"/>
            </a:gs>
            <a:gs pos="100000">
              <a:schemeClr val="tx2">
                <a:lumMod val="60000"/>
                <a:lumOff val="40000"/>
              </a:schemeClr>
            </a:gs>
            <a:gs pos="100000">
              <a:schemeClr val="tx2">
                <a:lumMod val="60000"/>
                <a:lumOff val="40000"/>
              </a:schemeClr>
            </a:gs>
            <a:gs pos="100000">
              <a:schemeClr val="tx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7B1CC-7A20-4C19-B656-5918055458DE}" type="datetimeFigureOut">
              <a:rPr lang="en-US" smtClean="0"/>
              <a:pPr/>
              <a:t>3/6/2017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29D581-9878-4438-8FEC-67D38C9C776C}" type="slidenum">
              <a:rPr lang="en-US" smtClean="0"/>
              <a:pPr/>
              <a:t>‹#›</a:t>
            </a:fld>
            <a:endParaRPr lang="en-US"/>
          </a:p>
        </p:txBody>
      </p:sp>
    </p:spTree>
    <p:extLst>
      <p:ext uri="{BB962C8B-B14F-4D97-AF65-F5344CB8AC3E}">
        <p14:creationId xmlns:p14="http://schemas.microsoft.com/office/powerpoint/2010/main" val="3888633316"/>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400" b="1" dirty="0" smtClean="0"/>
              <a:t>Molecular Genetic Landscape of Ovarian Cancer</a:t>
            </a:r>
            <a:endParaRPr lang="en-US" sz="2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55" y="-301752"/>
            <a:ext cx="9507692" cy="5967050"/>
          </a:xfrm>
          <a:prstGeom prst="rect">
            <a:avLst/>
          </a:prstGeom>
        </p:spPr>
      </p:pic>
      <p:sp>
        <p:nvSpPr>
          <p:cNvPr id="7" name="Subtitle 2"/>
          <p:cNvSpPr txBox="1">
            <a:spLocks/>
          </p:cNvSpPr>
          <p:nvPr/>
        </p:nvSpPr>
        <p:spPr>
          <a:xfrm>
            <a:off x="-235655" y="5445734"/>
            <a:ext cx="9585833" cy="1458240"/>
          </a:xfrm>
          <a:prstGeom prst="rect">
            <a:avLst/>
          </a:prstGeom>
          <a:solidFill>
            <a:srgbClr val="004060"/>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smtClean="0">
                <a:solidFill>
                  <a:schemeClr val="bg1"/>
                </a:solidFill>
              </a:rPr>
              <a:t>EDRN Meeting, March 2017 </a:t>
            </a:r>
          </a:p>
          <a:p>
            <a:pPr marL="0" indent="0" algn="ctr">
              <a:buNone/>
            </a:pPr>
            <a:r>
              <a:rPr lang="en-US" sz="2400" dirty="0">
                <a:solidFill>
                  <a:schemeClr val="bg1"/>
                </a:solidFill>
              </a:rPr>
              <a:t>T</a:t>
            </a:r>
            <a:r>
              <a:rPr lang="en-US" sz="2400" dirty="0" smtClean="0">
                <a:solidFill>
                  <a:schemeClr val="bg1"/>
                </a:solidFill>
              </a:rPr>
              <a:t>ian-Li Wang, PhD &amp; Zheng Zhang, PhD</a:t>
            </a:r>
          </a:p>
          <a:p>
            <a:pPr marL="0" indent="0" algn="ctr">
              <a:buNone/>
            </a:pPr>
            <a:r>
              <a:rPr lang="en-US" sz="2400" dirty="0" smtClean="0">
                <a:solidFill>
                  <a:schemeClr val="bg1"/>
                </a:solidFill>
              </a:rPr>
              <a:t>Department </a:t>
            </a:r>
            <a:r>
              <a:rPr lang="en-US" sz="2400" dirty="0" err="1" smtClean="0">
                <a:solidFill>
                  <a:schemeClr val="bg1"/>
                </a:solidFill>
              </a:rPr>
              <a:t>sof</a:t>
            </a:r>
            <a:r>
              <a:rPr lang="en-US" sz="2400" dirty="0" smtClean="0">
                <a:solidFill>
                  <a:schemeClr val="bg1"/>
                </a:solidFill>
              </a:rPr>
              <a:t> Pathology and Oncology</a:t>
            </a:r>
          </a:p>
          <a:p>
            <a:pPr marL="0" indent="0" algn="ctr">
              <a:buNone/>
            </a:pPr>
            <a:r>
              <a:rPr lang="en-US" sz="2400" dirty="0" smtClean="0">
                <a:solidFill>
                  <a:schemeClr val="bg1"/>
                </a:solidFill>
              </a:rPr>
              <a:t>Johns Hopkins University School of Medicine</a:t>
            </a:r>
            <a:endParaRPr lang="en-US" sz="2400" dirty="0">
              <a:solidFill>
                <a:schemeClr val="bg1"/>
              </a:solidFill>
            </a:endParaRPr>
          </a:p>
        </p:txBody>
      </p:sp>
      <p:sp>
        <p:nvSpPr>
          <p:cNvPr id="3" name="TextBox 2"/>
          <p:cNvSpPr txBox="1"/>
          <p:nvPr/>
        </p:nvSpPr>
        <p:spPr>
          <a:xfrm>
            <a:off x="-64971" y="-19251"/>
            <a:ext cx="7375673" cy="1077218"/>
          </a:xfrm>
          <a:prstGeom prst="rect">
            <a:avLst/>
          </a:prstGeom>
          <a:noFill/>
        </p:spPr>
        <p:txBody>
          <a:bodyPr wrap="none" rtlCol="0">
            <a:spAutoFit/>
          </a:bodyPr>
          <a:lstStyle/>
          <a:p>
            <a:pPr algn="ctr"/>
            <a:r>
              <a:rPr lang="en-US" sz="3200" b="1" dirty="0" smtClean="0">
                <a:solidFill>
                  <a:srgbClr val="CC99FF"/>
                </a:solidFill>
                <a:effectLst>
                  <a:outerShdw blurRad="38100" dist="38100" dir="2700000" algn="tl">
                    <a:srgbClr val="000000">
                      <a:alpha val="43137"/>
                    </a:srgbClr>
                  </a:outerShdw>
                </a:effectLst>
              </a:rPr>
              <a:t>Molecular Genetic Landscapes in Different</a:t>
            </a:r>
          </a:p>
          <a:p>
            <a:pPr algn="ctr"/>
            <a:r>
              <a:rPr lang="en-US" sz="3200" b="1" dirty="0" smtClean="0">
                <a:solidFill>
                  <a:srgbClr val="CC99FF"/>
                </a:solidFill>
                <a:effectLst>
                  <a:outerShdw blurRad="38100" dist="38100" dir="2700000" algn="tl">
                    <a:srgbClr val="000000">
                      <a:alpha val="43137"/>
                    </a:srgbClr>
                  </a:outerShdw>
                </a:effectLst>
              </a:rPr>
              <a:t>Subtypes of Ovarian Cancer</a:t>
            </a:r>
            <a:endParaRPr lang="en-US" sz="3200" b="1" dirty="0">
              <a:solidFill>
                <a:srgbClr val="CC99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206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716071" y="300242"/>
            <a:ext cx="4422023" cy="1328505"/>
          </a:xfrm>
          <a:prstGeom prst="rect">
            <a:avLst/>
          </a:prstGeom>
        </p:spPr>
      </p:pic>
      <p:pic>
        <p:nvPicPr>
          <p:cNvPr id="9" name="Picture 8"/>
          <p:cNvPicPr>
            <a:picLocks noChangeAspect="1"/>
          </p:cNvPicPr>
          <p:nvPr/>
        </p:nvPicPr>
        <p:blipFill>
          <a:blip r:embed="rId4"/>
          <a:stretch>
            <a:fillRect/>
          </a:stretch>
        </p:blipFill>
        <p:spPr>
          <a:xfrm>
            <a:off x="4716071" y="1989947"/>
            <a:ext cx="4427929" cy="1358067"/>
          </a:xfrm>
          <a:prstGeom prst="rect">
            <a:avLst/>
          </a:prstGeom>
        </p:spPr>
      </p:pic>
      <p:pic>
        <p:nvPicPr>
          <p:cNvPr id="10" name="Picture 9" descr="science ARID1A-2.jpg"/>
          <p:cNvPicPr>
            <a:picLocks noChangeAspect="1"/>
          </p:cNvPicPr>
          <p:nvPr/>
        </p:nvPicPr>
        <p:blipFill>
          <a:blip r:embed="rId5" cstate="print"/>
          <a:srcRect b="5000"/>
          <a:stretch>
            <a:fillRect/>
          </a:stretch>
        </p:blipFill>
        <p:spPr>
          <a:xfrm>
            <a:off x="130935" y="173360"/>
            <a:ext cx="4465638" cy="1447800"/>
          </a:xfrm>
          <a:prstGeom prst="rect">
            <a:avLst/>
          </a:prstGeom>
          <a:ln>
            <a:noFill/>
          </a:ln>
          <a:effectLst>
            <a:outerShdw blurRad="292100" dist="139700" dir="2700000" algn="tl" rotWithShape="0">
              <a:srgbClr val="333333">
                <a:alpha val="65000"/>
              </a:srgbClr>
            </a:outerShdw>
          </a:effectLst>
        </p:spPr>
      </p:pic>
      <p:pic>
        <p:nvPicPr>
          <p:cNvPr id="12" name="Picture 11" descr="NEJM ARID1A-1.jpg"/>
          <p:cNvPicPr>
            <a:picLocks noChangeAspect="1"/>
          </p:cNvPicPr>
          <p:nvPr/>
        </p:nvPicPr>
        <p:blipFill rotWithShape="1">
          <a:blip r:embed="rId6" cstate="print"/>
          <a:srcRect l="-910" b="47359"/>
          <a:stretch/>
        </p:blipFill>
        <p:spPr>
          <a:xfrm>
            <a:off x="115910" y="1750048"/>
            <a:ext cx="4480663" cy="1856036"/>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7"/>
          <a:srcRect l="-469" t="-4" r="5428" b="10743"/>
          <a:stretch/>
        </p:blipFill>
        <p:spPr>
          <a:xfrm>
            <a:off x="33688" y="3763848"/>
            <a:ext cx="5431665" cy="181924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l="12817" t="15775" r="13789" b="72394"/>
          <a:stretch/>
        </p:blipFill>
        <p:spPr>
          <a:xfrm>
            <a:off x="86232" y="5607845"/>
            <a:ext cx="5571258" cy="1162216"/>
          </a:xfrm>
          <a:prstGeom prst="rect">
            <a:avLst/>
          </a:prstGeom>
        </p:spPr>
      </p:pic>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l="6142" t="1111" r="6464" b="68889"/>
          <a:stretch/>
        </p:blipFill>
        <p:spPr>
          <a:xfrm>
            <a:off x="5465353" y="4375652"/>
            <a:ext cx="3962400" cy="1813301"/>
          </a:xfrm>
          <a:prstGeom prst="rect">
            <a:avLst/>
          </a:prstGeom>
        </p:spPr>
      </p:pic>
    </p:spTree>
    <p:extLst>
      <p:ext uri="{BB962C8B-B14F-4D97-AF65-F5344CB8AC3E}">
        <p14:creationId xmlns:p14="http://schemas.microsoft.com/office/powerpoint/2010/main" val="20591291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GSC_oncoprint.png"/>
          <p:cNvPicPr>
            <a:picLocks noChangeAspect="1"/>
          </p:cNvPicPr>
          <p:nvPr/>
        </p:nvPicPr>
        <p:blipFill rotWithShape="1">
          <a:blip r:embed="rId2" cstate="print">
            <a:extLst>
              <a:ext uri="{28A0092B-C50C-407E-A947-70E740481C1C}">
                <a14:useLocalDpi xmlns:a14="http://schemas.microsoft.com/office/drawing/2010/main" val="0"/>
              </a:ext>
            </a:extLst>
          </a:blip>
          <a:srcRect r="78664" b="-606"/>
          <a:stretch/>
        </p:blipFill>
        <p:spPr>
          <a:xfrm>
            <a:off x="604435" y="1464589"/>
            <a:ext cx="8090114" cy="1805553"/>
          </a:xfrm>
          <a:prstGeom prst="rect">
            <a:avLst/>
          </a:prstGeom>
        </p:spPr>
      </p:pic>
      <p:sp>
        <p:nvSpPr>
          <p:cNvPr id="3" name="Rectangle 2"/>
          <p:cNvSpPr/>
          <p:nvPr/>
        </p:nvSpPr>
        <p:spPr>
          <a:xfrm>
            <a:off x="395206" y="-40319"/>
            <a:ext cx="8299343" cy="646331"/>
          </a:xfrm>
          <a:prstGeom prst="rect">
            <a:avLst/>
          </a:prstGeom>
        </p:spPr>
        <p:txBody>
          <a:bodyPr wrap="square">
            <a:spAutoFit/>
          </a:bodyPr>
          <a:lstStyle/>
          <a:p>
            <a:r>
              <a:rPr lang="en-US" sz="3600" b="1" dirty="0" smtClean="0">
                <a:solidFill>
                  <a:srgbClr val="FFFF00"/>
                </a:solidFill>
                <a:effectLst>
                  <a:outerShdw blurRad="38100" dist="38100" dir="2700000" algn="tl">
                    <a:srgbClr val="000000">
                      <a:alpha val="43137"/>
                    </a:srgbClr>
                  </a:outerShdw>
                </a:effectLst>
              </a:rPr>
              <a:t>Mutation Spectrum </a:t>
            </a:r>
            <a:r>
              <a:rPr lang="en-US" sz="3600" b="1" dirty="0">
                <a:solidFill>
                  <a:srgbClr val="FFFF00"/>
                </a:solidFill>
                <a:effectLst>
                  <a:outerShdw blurRad="38100" dist="38100" dir="2700000" algn="tl">
                    <a:srgbClr val="000000">
                      <a:alpha val="43137"/>
                    </a:srgbClr>
                  </a:outerShdw>
                </a:effectLst>
              </a:rPr>
              <a:t>of </a:t>
            </a:r>
            <a:r>
              <a:rPr lang="en-US" sz="3600" b="1" dirty="0" smtClean="0">
                <a:solidFill>
                  <a:srgbClr val="FFFF00"/>
                </a:solidFill>
                <a:effectLst>
                  <a:outerShdw blurRad="38100" dist="38100" dir="2700000" algn="tl">
                    <a:srgbClr val="000000">
                      <a:alpha val="43137"/>
                    </a:srgbClr>
                  </a:outerShdw>
                </a:effectLst>
              </a:rPr>
              <a:t>GYN Neoplasm</a:t>
            </a:r>
            <a:endParaRPr lang="en-US" sz="36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2362200" y="682830"/>
            <a:ext cx="3937103" cy="461665"/>
          </a:xfrm>
          <a:prstGeom prst="rect">
            <a:avLst/>
          </a:prstGeom>
          <a:noFill/>
        </p:spPr>
        <p:txBody>
          <a:bodyPr wrap="none" rtlCol="0">
            <a:spAutoFit/>
          </a:bodyPr>
          <a:lstStyle/>
          <a:p>
            <a:r>
              <a:rPr lang="en-US" sz="2400" b="1" dirty="0" smtClean="0">
                <a:solidFill>
                  <a:srgbClr val="CC99FF"/>
                </a:solidFill>
                <a:effectLst>
                  <a:outerShdw blurRad="38100" dist="38100" dir="2700000" algn="tl">
                    <a:srgbClr val="000000">
                      <a:alpha val="43137"/>
                    </a:srgbClr>
                  </a:outerShdw>
                </a:effectLst>
              </a:rPr>
              <a:t>High-grade serous carcinoma</a:t>
            </a:r>
            <a:endParaRPr lang="en-US" sz="2400" b="1" dirty="0">
              <a:solidFill>
                <a:srgbClr val="CC99FF"/>
              </a:solidFill>
              <a:effectLst>
                <a:outerShdw blurRad="38100" dist="38100" dir="2700000" algn="tl">
                  <a:srgbClr val="000000">
                    <a:alpha val="43137"/>
                  </a:srgbClr>
                </a:outerShdw>
              </a:effectLst>
            </a:endParaRPr>
          </a:p>
        </p:txBody>
      </p:sp>
      <p:sp>
        <p:nvSpPr>
          <p:cNvPr id="6" name="Rectangle 5"/>
          <p:cNvSpPr/>
          <p:nvPr/>
        </p:nvSpPr>
        <p:spPr>
          <a:xfrm>
            <a:off x="5584564" y="1120071"/>
            <a:ext cx="3559436" cy="369332"/>
          </a:xfrm>
          <a:prstGeom prst="rect">
            <a:avLst/>
          </a:prstGeom>
        </p:spPr>
        <p:txBody>
          <a:bodyPr wrap="none">
            <a:spAutoFit/>
          </a:bodyPr>
          <a:lstStyle/>
          <a:p>
            <a:r>
              <a:rPr lang="en-US" dirty="0">
                <a:solidFill>
                  <a:schemeClr val="bg1"/>
                </a:solidFill>
              </a:rPr>
              <a:t>Mutated in 302/316 (96%) of cases</a:t>
            </a:r>
          </a:p>
        </p:txBody>
      </p:sp>
      <p:pic>
        <p:nvPicPr>
          <p:cNvPr id="7" name="Picture 6" descr="US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751" y="3822304"/>
            <a:ext cx="6922239" cy="3035909"/>
          </a:xfrm>
          <a:prstGeom prst="rect">
            <a:avLst/>
          </a:prstGeom>
        </p:spPr>
      </p:pic>
      <p:sp>
        <p:nvSpPr>
          <p:cNvPr id="8" name="TextBox 7"/>
          <p:cNvSpPr txBox="1"/>
          <p:nvPr/>
        </p:nvSpPr>
        <p:spPr>
          <a:xfrm>
            <a:off x="2457313" y="3360639"/>
            <a:ext cx="3413114" cy="461665"/>
          </a:xfrm>
          <a:prstGeom prst="rect">
            <a:avLst/>
          </a:prstGeom>
          <a:noFill/>
        </p:spPr>
        <p:txBody>
          <a:bodyPr wrap="none" rtlCol="0">
            <a:spAutoFit/>
          </a:bodyPr>
          <a:lstStyle/>
          <a:p>
            <a:r>
              <a:rPr lang="en-US" sz="2400" b="1" dirty="0" smtClean="0">
                <a:solidFill>
                  <a:srgbClr val="CC99FF"/>
                </a:solidFill>
                <a:effectLst>
                  <a:outerShdw blurRad="38100" dist="38100" dir="2700000" algn="tl">
                    <a:srgbClr val="000000">
                      <a:alpha val="43137"/>
                    </a:srgbClr>
                  </a:outerShdw>
                </a:effectLst>
              </a:rPr>
              <a:t>Uterine serous carcinoma</a:t>
            </a:r>
            <a:endParaRPr lang="en-US" sz="2400" b="1" dirty="0">
              <a:solidFill>
                <a:srgbClr val="CC99FF"/>
              </a:solidFill>
              <a:effectLst>
                <a:outerShdw blurRad="38100" dist="38100" dir="2700000" algn="tl">
                  <a:srgbClr val="000000">
                    <a:alpha val="43137"/>
                  </a:srgbClr>
                </a:outerShdw>
              </a:effectLst>
            </a:endParaRPr>
          </a:p>
        </p:txBody>
      </p:sp>
      <p:sp>
        <p:nvSpPr>
          <p:cNvPr id="10" name="TextBox 9"/>
          <p:cNvSpPr txBox="1"/>
          <p:nvPr/>
        </p:nvSpPr>
        <p:spPr>
          <a:xfrm>
            <a:off x="44841" y="678384"/>
            <a:ext cx="2054730" cy="461665"/>
          </a:xfrm>
          <a:prstGeom prst="rect">
            <a:avLst/>
          </a:prstGeom>
          <a:solidFill>
            <a:srgbClr val="00FFFF"/>
          </a:solidFill>
        </p:spPr>
        <p:txBody>
          <a:bodyPr wrap="none" rtlCol="0">
            <a:spAutoFit/>
          </a:bodyPr>
          <a:lstStyle/>
          <a:p>
            <a:r>
              <a:rPr lang="en-US" sz="2400" b="1" dirty="0" smtClean="0">
                <a:solidFill>
                  <a:srgbClr val="002060"/>
                </a:solidFill>
                <a:effectLst>
                  <a:outerShdw blurRad="38100" dist="38100" dir="2700000" algn="tl">
                    <a:srgbClr val="000000">
                      <a:alpha val="43137"/>
                    </a:srgbClr>
                  </a:outerShdw>
                </a:effectLst>
              </a:rPr>
              <a:t>Type II Tumors</a:t>
            </a:r>
            <a:endParaRPr lang="en-US" sz="24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734124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06" y="130163"/>
            <a:ext cx="8299343" cy="646331"/>
          </a:xfrm>
          <a:prstGeom prst="rect">
            <a:avLst/>
          </a:prstGeom>
        </p:spPr>
        <p:txBody>
          <a:bodyPr wrap="square">
            <a:spAutoFit/>
          </a:bodyPr>
          <a:lstStyle/>
          <a:p>
            <a:r>
              <a:rPr lang="en-US" sz="3600" b="1" dirty="0" smtClean="0">
                <a:solidFill>
                  <a:srgbClr val="FFFF00"/>
                </a:solidFill>
                <a:effectLst>
                  <a:outerShdw blurRad="38100" dist="38100" dir="2700000" algn="tl">
                    <a:srgbClr val="000000">
                      <a:alpha val="43137"/>
                    </a:srgbClr>
                  </a:outerShdw>
                </a:effectLst>
              </a:rPr>
              <a:t>Mutation Spectrum </a:t>
            </a:r>
            <a:r>
              <a:rPr lang="en-US" sz="3600" b="1" dirty="0">
                <a:solidFill>
                  <a:srgbClr val="FFFF00"/>
                </a:solidFill>
                <a:effectLst>
                  <a:outerShdw blurRad="38100" dist="38100" dir="2700000" algn="tl">
                    <a:srgbClr val="000000">
                      <a:alpha val="43137"/>
                    </a:srgbClr>
                  </a:outerShdw>
                </a:effectLst>
              </a:rPr>
              <a:t>of </a:t>
            </a:r>
            <a:r>
              <a:rPr lang="en-US" sz="3600" b="1" dirty="0" smtClean="0">
                <a:solidFill>
                  <a:srgbClr val="FFFF00"/>
                </a:solidFill>
                <a:effectLst>
                  <a:outerShdw blurRad="38100" dist="38100" dir="2700000" algn="tl">
                    <a:srgbClr val="000000">
                      <a:alpha val="43137"/>
                    </a:srgbClr>
                  </a:outerShdw>
                </a:effectLst>
              </a:rPr>
              <a:t>GYN Neoplasm-</a:t>
            </a:r>
            <a:r>
              <a:rPr lang="en-US" sz="3600" b="1" dirty="0" err="1" smtClean="0">
                <a:solidFill>
                  <a:srgbClr val="FFFF00"/>
                </a:solidFill>
                <a:effectLst>
                  <a:outerShdw blurRad="38100" dist="38100" dir="2700000" algn="tl">
                    <a:srgbClr val="000000">
                      <a:alpha val="43137"/>
                    </a:srgbClr>
                  </a:outerShdw>
                </a:effectLst>
              </a:rPr>
              <a:t>cont</a:t>
            </a:r>
            <a:endParaRPr lang="en-US" sz="3600" b="1" dirty="0">
              <a:solidFill>
                <a:srgbClr val="FFFF00"/>
              </a:solidFill>
              <a:effectLst>
                <a:outerShdw blurRad="38100" dist="38100" dir="2700000" algn="tl">
                  <a:srgbClr val="000000">
                    <a:alpha val="43137"/>
                  </a:srgbClr>
                </a:outerShdw>
              </a:effectLst>
            </a:endParaRPr>
          </a:p>
        </p:txBody>
      </p:sp>
      <p:pic>
        <p:nvPicPr>
          <p:cNvPr id="3" name="Picture 2" descr="UEMC.png"/>
          <p:cNvPicPr>
            <a:picLocks noChangeAspect="1"/>
          </p:cNvPicPr>
          <p:nvPr/>
        </p:nvPicPr>
        <p:blipFill rotWithShape="1">
          <a:blip r:embed="rId2" cstate="print">
            <a:extLst>
              <a:ext uri="{28A0092B-C50C-407E-A947-70E740481C1C}">
                <a14:useLocalDpi xmlns:a14="http://schemas.microsoft.com/office/drawing/2010/main" val="0"/>
              </a:ext>
            </a:extLst>
          </a:blip>
          <a:srcRect t="-785" r="74555" b="-1"/>
          <a:stretch/>
        </p:blipFill>
        <p:spPr>
          <a:xfrm>
            <a:off x="1585678" y="1627322"/>
            <a:ext cx="6860898" cy="5125170"/>
          </a:xfrm>
          <a:prstGeom prst="rect">
            <a:avLst/>
          </a:prstGeom>
        </p:spPr>
      </p:pic>
      <p:sp>
        <p:nvSpPr>
          <p:cNvPr id="4" name="Rectangle 3"/>
          <p:cNvSpPr/>
          <p:nvPr/>
        </p:nvSpPr>
        <p:spPr>
          <a:xfrm>
            <a:off x="2743200" y="1003302"/>
            <a:ext cx="4326826" cy="461665"/>
          </a:xfrm>
          <a:prstGeom prst="rect">
            <a:avLst/>
          </a:prstGeom>
        </p:spPr>
        <p:txBody>
          <a:bodyPr wrap="none">
            <a:spAutoFit/>
          </a:bodyPr>
          <a:lstStyle/>
          <a:p>
            <a:r>
              <a:rPr lang="en-US" sz="2400" b="1" dirty="0">
                <a:solidFill>
                  <a:srgbClr val="CC99FF"/>
                </a:solidFill>
                <a:effectLst>
                  <a:outerShdw blurRad="38100" dist="38100" dir="2700000" algn="tl">
                    <a:srgbClr val="000000">
                      <a:alpha val="43137"/>
                    </a:srgbClr>
                  </a:outerShdw>
                </a:effectLst>
              </a:rPr>
              <a:t>Uterine </a:t>
            </a:r>
            <a:r>
              <a:rPr lang="en-US" sz="2400" b="1" dirty="0" err="1">
                <a:solidFill>
                  <a:srgbClr val="CC99FF"/>
                </a:solidFill>
                <a:effectLst>
                  <a:outerShdw blurRad="38100" dist="38100" dir="2700000" algn="tl">
                    <a:srgbClr val="000000">
                      <a:alpha val="43137"/>
                    </a:srgbClr>
                  </a:outerShdw>
                </a:effectLst>
              </a:rPr>
              <a:t>Endometrioid</a:t>
            </a:r>
            <a:r>
              <a:rPr lang="en-US" sz="2400" b="1" dirty="0">
                <a:solidFill>
                  <a:srgbClr val="CC99FF"/>
                </a:solidFill>
                <a:effectLst>
                  <a:outerShdw blurRad="38100" dist="38100" dir="2700000" algn="tl">
                    <a:srgbClr val="000000">
                      <a:alpha val="43137"/>
                    </a:srgbClr>
                  </a:outerShdw>
                </a:effectLst>
              </a:rPr>
              <a:t> Carcinoma</a:t>
            </a:r>
          </a:p>
        </p:txBody>
      </p:sp>
      <p:sp>
        <p:nvSpPr>
          <p:cNvPr id="5" name="TextBox 4"/>
          <p:cNvSpPr txBox="1"/>
          <p:nvPr/>
        </p:nvSpPr>
        <p:spPr>
          <a:xfrm>
            <a:off x="5437118" y="1302612"/>
            <a:ext cx="3467616" cy="369332"/>
          </a:xfrm>
          <a:prstGeom prst="rect">
            <a:avLst/>
          </a:prstGeom>
          <a:noFill/>
        </p:spPr>
        <p:txBody>
          <a:bodyPr wrap="none" rtlCol="0">
            <a:spAutoFit/>
          </a:bodyPr>
          <a:lstStyle/>
          <a:p>
            <a:r>
              <a:rPr lang="en-US" dirty="0" smtClean="0"/>
              <a:t>Mutated in 197/307 (64%) of cases</a:t>
            </a:r>
            <a:endParaRPr lang="en-US" dirty="0"/>
          </a:p>
        </p:txBody>
      </p:sp>
      <p:sp>
        <p:nvSpPr>
          <p:cNvPr id="6" name="TextBox 5"/>
          <p:cNvSpPr txBox="1"/>
          <p:nvPr/>
        </p:nvSpPr>
        <p:spPr>
          <a:xfrm>
            <a:off x="371143" y="967923"/>
            <a:ext cx="1974580" cy="461665"/>
          </a:xfrm>
          <a:prstGeom prst="rect">
            <a:avLst/>
          </a:prstGeom>
          <a:solidFill>
            <a:srgbClr val="00FFFF"/>
          </a:solidFill>
        </p:spPr>
        <p:txBody>
          <a:bodyPr wrap="none" rtlCol="0">
            <a:spAutoFit/>
          </a:bodyPr>
          <a:lstStyle/>
          <a:p>
            <a:r>
              <a:rPr lang="en-US" sz="2400" b="1" dirty="0" smtClean="0">
                <a:solidFill>
                  <a:srgbClr val="002060"/>
                </a:solidFill>
                <a:effectLst>
                  <a:outerShdw blurRad="38100" dist="38100" dir="2700000" algn="tl">
                    <a:srgbClr val="000000">
                      <a:alpha val="43137"/>
                    </a:srgbClr>
                  </a:outerShdw>
                </a:effectLst>
              </a:rPr>
              <a:t>Type I Tumors</a:t>
            </a:r>
            <a:endParaRPr lang="en-US" sz="24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28832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06" y="254147"/>
            <a:ext cx="8299343" cy="646331"/>
          </a:xfrm>
          <a:prstGeom prst="rect">
            <a:avLst/>
          </a:prstGeom>
        </p:spPr>
        <p:txBody>
          <a:bodyPr wrap="square">
            <a:spAutoFit/>
          </a:bodyPr>
          <a:lstStyle/>
          <a:p>
            <a:r>
              <a:rPr lang="en-US" sz="3600" b="1" dirty="0" smtClean="0">
                <a:solidFill>
                  <a:srgbClr val="FFFF00"/>
                </a:solidFill>
                <a:effectLst>
                  <a:outerShdw blurRad="38100" dist="38100" dir="2700000" algn="tl">
                    <a:srgbClr val="000000">
                      <a:alpha val="43137"/>
                    </a:srgbClr>
                  </a:outerShdw>
                </a:effectLst>
              </a:rPr>
              <a:t>Mutation Spectrum </a:t>
            </a:r>
            <a:r>
              <a:rPr lang="en-US" sz="3600" b="1" dirty="0">
                <a:solidFill>
                  <a:srgbClr val="FFFF00"/>
                </a:solidFill>
                <a:effectLst>
                  <a:outerShdw blurRad="38100" dist="38100" dir="2700000" algn="tl">
                    <a:srgbClr val="000000">
                      <a:alpha val="43137"/>
                    </a:srgbClr>
                  </a:outerShdw>
                </a:effectLst>
              </a:rPr>
              <a:t>of </a:t>
            </a:r>
            <a:r>
              <a:rPr lang="en-US" sz="3600" b="1" dirty="0" smtClean="0">
                <a:solidFill>
                  <a:srgbClr val="FFFF00"/>
                </a:solidFill>
                <a:effectLst>
                  <a:outerShdw blurRad="38100" dist="38100" dir="2700000" algn="tl">
                    <a:srgbClr val="000000">
                      <a:alpha val="43137"/>
                    </a:srgbClr>
                  </a:outerShdw>
                </a:effectLst>
              </a:rPr>
              <a:t>GYN Neoplasm</a:t>
            </a:r>
            <a:endParaRPr lang="en-US" sz="3600" b="1"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2362200" y="1391170"/>
            <a:ext cx="8485323" cy="461665"/>
          </a:xfrm>
          <a:prstGeom prst="rect">
            <a:avLst/>
          </a:prstGeom>
        </p:spPr>
        <p:txBody>
          <a:bodyPr wrap="square">
            <a:spAutoFit/>
          </a:bodyPr>
          <a:lstStyle/>
          <a:p>
            <a:r>
              <a:rPr lang="en-US" sz="2400" b="1" dirty="0">
                <a:solidFill>
                  <a:srgbClr val="CC99FF"/>
                </a:solidFill>
                <a:effectLst>
                  <a:outerShdw blurRad="38100" dist="38100" dir="2700000" algn="tl">
                    <a:srgbClr val="000000">
                      <a:alpha val="43137"/>
                    </a:srgbClr>
                  </a:outerShdw>
                </a:effectLst>
              </a:rPr>
              <a:t>Low Grade Serous Carcinoma</a:t>
            </a:r>
          </a:p>
        </p:txBody>
      </p:sp>
      <p:pic>
        <p:nvPicPr>
          <p:cNvPr id="8" name="Picture 7" descr="LGSC_concopri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208" y="2562711"/>
            <a:ext cx="5981736" cy="3386136"/>
          </a:xfrm>
          <a:prstGeom prst="rect">
            <a:avLst/>
          </a:prstGeom>
        </p:spPr>
      </p:pic>
      <p:sp>
        <p:nvSpPr>
          <p:cNvPr id="9" name="TextBox 8"/>
          <p:cNvSpPr txBox="1"/>
          <p:nvPr/>
        </p:nvSpPr>
        <p:spPr>
          <a:xfrm>
            <a:off x="5638800" y="2138165"/>
            <a:ext cx="3236784" cy="369332"/>
          </a:xfrm>
          <a:prstGeom prst="rect">
            <a:avLst/>
          </a:prstGeom>
          <a:noFill/>
        </p:spPr>
        <p:txBody>
          <a:bodyPr wrap="none" rtlCol="0">
            <a:spAutoFit/>
          </a:bodyPr>
          <a:lstStyle/>
          <a:p>
            <a:r>
              <a:rPr lang="en-US" dirty="0" smtClean="0"/>
              <a:t>Mutated in 18/27 (67%) of cases </a:t>
            </a:r>
            <a:endParaRPr lang="en-US" dirty="0"/>
          </a:p>
        </p:txBody>
      </p:sp>
      <p:cxnSp>
        <p:nvCxnSpPr>
          <p:cNvPr id="10" name="Straight Arrow Connector 9"/>
          <p:cNvCxnSpPr/>
          <p:nvPr/>
        </p:nvCxnSpPr>
        <p:spPr>
          <a:xfrm flipV="1">
            <a:off x="1565332" y="2805194"/>
            <a:ext cx="627907" cy="5114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696838" y="3282164"/>
            <a:ext cx="496401" cy="2339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708366" y="3653034"/>
            <a:ext cx="484873" cy="1750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2821" y="1314046"/>
            <a:ext cx="1974580" cy="461665"/>
          </a:xfrm>
          <a:prstGeom prst="rect">
            <a:avLst/>
          </a:prstGeom>
          <a:solidFill>
            <a:srgbClr val="00FFFF"/>
          </a:solidFill>
        </p:spPr>
        <p:txBody>
          <a:bodyPr wrap="none" rtlCol="0">
            <a:spAutoFit/>
          </a:bodyPr>
          <a:lstStyle/>
          <a:p>
            <a:r>
              <a:rPr lang="en-US" sz="2400" b="1" dirty="0" smtClean="0">
                <a:solidFill>
                  <a:srgbClr val="002060"/>
                </a:solidFill>
                <a:effectLst>
                  <a:outerShdw blurRad="38100" dist="38100" dir="2700000" algn="tl">
                    <a:srgbClr val="000000">
                      <a:alpha val="43137"/>
                    </a:srgbClr>
                  </a:outerShdw>
                </a:effectLst>
              </a:rPr>
              <a:t>Type I Tumors</a:t>
            </a:r>
            <a:endParaRPr lang="en-US" sz="2400" b="1" dirty="0">
              <a:solidFill>
                <a:srgbClr val="002060"/>
              </a:solidFill>
              <a:effectLst>
                <a:outerShdw blurRad="38100" dist="38100" dir="2700000" algn="tl">
                  <a:srgbClr val="000000">
                    <a:alpha val="43137"/>
                  </a:srgbClr>
                </a:outerShdw>
              </a:effectLst>
            </a:endParaRPr>
          </a:p>
        </p:txBody>
      </p:sp>
      <p:sp>
        <p:nvSpPr>
          <p:cNvPr id="3" name="TextBox 2"/>
          <p:cNvSpPr txBox="1"/>
          <p:nvPr/>
        </p:nvSpPr>
        <p:spPr>
          <a:xfrm>
            <a:off x="61992" y="3099662"/>
            <a:ext cx="1601721" cy="830997"/>
          </a:xfrm>
          <a:prstGeom prst="rect">
            <a:avLst/>
          </a:prstGeom>
          <a:solidFill>
            <a:schemeClr val="accent5">
              <a:lumMod val="40000"/>
              <a:lumOff val="60000"/>
            </a:schemeClr>
          </a:solidFill>
        </p:spPr>
        <p:txBody>
          <a:bodyPr wrap="none" rtlCol="0">
            <a:spAutoFit/>
          </a:bodyPr>
          <a:lstStyle/>
          <a:p>
            <a:r>
              <a:rPr lang="en-US" sz="2400" b="1" dirty="0" err="1" smtClean="0">
                <a:solidFill>
                  <a:srgbClr val="C00000"/>
                </a:solidFill>
              </a:rPr>
              <a:t>Druggable</a:t>
            </a:r>
            <a:r>
              <a:rPr lang="en-US" sz="2400" b="1" dirty="0" smtClean="0">
                <a:solidFill>
                  <a:srgbClr val="C00000"/>
                </a:solidFill>
              </a:rPr>
              <a:t> </a:t>
            </a:r>
          </a:p>
          <a:p>
            <a:r>
              <a:rPr lang="en-US" sz="2400" b="1" dirty="0" smtClean="0">
                <a:solidFill>
                  <a:srgbClr val="C00000"/>
                </a:solidFill>
              </a:rPr>
              <a:t>Pathway</a:t>
            </a:r>
            <a:endParaRPr lang="en-US" sz="2400" b="1" dirty="0">
              <a:solidFill>
                <a:srgbClr val="C00000"/>
              </a:solidFill>
            </a:endParaRPr>
          </a:p>
        </p:txBody>
      </p:sp>
    </p:spTree>
    <p:extLst>
      <p:ext uri="{BB962C8B-B14F-4D97-AF65-F5344CB8AC3E}">
        <p14:creationId xmlns:p14="http://schemas.microsoft.com/office/powerpoint/2010/main" val="245365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rPr>
              <a:t>Ovarian Clear Cell Carcinoma</a:t>
            </a:r>
            <a:endParaRPr lang="en-US" b="1" dirty="0">
              <a:solidFill>
                <a:srgbClr val="FFFF00"/>
              </a:solidFill>
              <a:effectLst>
                <a:outerShdw blurRad="38100" dist="38100" dir="2700000" algn="tl">
                  <a:srgbClr val="000000">
                    <a:alpha val="43137"/>
                  </a:srgbClr>
                </a:outerShdw>
              </a:effectLst>
            </a:endParaRPr>
          </a:p>
        </p:txBody>
      </p:sp>
      <p:graphicFrame>
        <p:nvGraphicFramePr>
          <p:cNvPr id="3" name="Chart 2"/>
          <p:cNvGraphicFramePr>
            <a:graphicFrameLocks/>
          </p:cNvGraphicFramePr>
          <p:nvPr>
            <p:extLst/>
          </p:nvPr>
        </p:nvGraphicFramePr>
        <p:xfrm>
          <a:off x="768096" y="2084832"/>
          <a:ext cx="7512050" cy="4278916"/>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p:cNvSpPr/>
          <p:nvPr/>
        </p:nvSpPr>
        <p:spPr>
          <a:xfrm rot="18934269">
            <a:off x="2309248" y="5545809"/>
            <a:ext cx="1053884" cy="4339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8934269">
            <a:off x="5682711" y="5512228"/>
            <a:ext cx="1053884" cy="4339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90891" y="1541667"/>
            <a:ext cx="1974580" cy="461665"/>
          </a:xfrm>
          <a:prstGeom prst="rect">
            <a:avLst/>
          </a:prstGeom>
          <a:solidFill>
            <a:srgbClr val="00FFFF"/>
          </a:solidFill>
        </p:spPr>
        <p:txBody>
          <a:bodyPr wrap="none" rtlCol="0">
            <a:spAutoFit/>
          </a:bodyPr>
          <a:lstStyle/>
          <a:p>
            <a:r>
              <a:rPr lang="en-US" sz="2400" b="1" dirty="0" smtClean="0">
                <a:solidFill>
                  <a:srgbClr val="002060"/>
                </a:solidFill>
                <a:effectLst>
                  <a:outerShdw blurRad="38100" dist="38100" dir="2700000" algn="tl">
                    <a:srgbClr val="000000">
                      <a:alpha val="43137"/>
                    </a:srgbClr>
                  </a:outerShdw>
                </a:effectLst>
              </a:rPr>
              <a:t>Type I Tumors</a:t>
            </a:r>
            <a:endParaRPr lang="en-US" sz="2400" b="1" dirty="0">
              <a:solidFill>
                <a:srgbClr val="002060"/>
              </a:solidFill>
              <a:effectLst>
                <a:outerShdw blurRad="38100" dist="38100" dir="2700000" algn="tl">
                  <a:srgbClr val="000000">
                    <a:alpha val="43137"/>
                  </a:srgbClr>
                </a:outerShdw>
              </a:effectLst>
            </a:endParaRPr>
          </a:p>
        </p:txBody>
      </p:sp>
      <p:sp>
        <p:nvSpPr>
          <p:cNvPr id="7" name="TextBox 6"/>
          <p:cNvSpPr txBox="1"/>
          <p:nvPr/>
        </p:nvSpPr>
        <p:spPr>
          <a:xfrm>
            <a:off x="3534837" y="6253024"/>
            <a:ext cx="1756571" cy="523220"/>
          </a:xfrm>
          <a:prstGeom prst="rect">
            <a:avLst/>
          </a:prstGeom>
          <a:solidFill>
            <a:schemeClr val="accent5">
              <a:lumMod val="40000"/>
              <a:lumOff val="60000"/>
            </a:schemeClr>
          </a:solidFill>
        </p:spPr>
        <p:txBody>
          <a:bodyPr wrap="none" rtlCol="0">
            <a:spAutoFit/>
          </a:bodyPr>
          <a:lstStyle/>
          <a:p>
            <a:r>
              <a:rPr lang="en-US" sz="2800" b="1" dirty="0" smtClean="0">
                <a:solidFill>
                  <a:srgbClr val="C00000"/>
                </a:solidFill>
                <a:effectLst>
                  <a:outerShdw blurRad="38100" dist="38100" dir="2700000" algn="tl">
                    <a:srgbClr val="000000">
                      <a:alpha val="43137"/>
                    </a:srgbClr>
                  </a:outerShdw>
                </a:effectLst>
              </a:rPr>
              <a:t>Targetable</a:t>
            </a:r>
            <a:endParaRPr lang="en-US" sz="28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858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06" y="254147"/>
            <a:ext cx="8299343" cy="646331"/>
          </a:xfrm>
          <a:prstGeom prst="rect">
            <a:avLst/>
          </a:prstGeom>
        </p:spPr>
        <p:txBody>
          <a:bodyPr wrap="square">
            <a:spAutoFit/>
          </a:bodyPr>
          <a:lstStyle/>
          <a:p>
            <a:r>
              <a:rPr lang="en-US" sz="3600" b="1" dirty="0" smtClean="0">
                <a:solidFill>
                  <a:srgbClr val="FFFF00"/>
                </a:solidFill>
                <a:effectLst>
                  <a:outerShdw blurRad="38100" dist="38100" dir="2700000" algn="tl">
                    <a:srgbClr val="000000">
                      <a:alpha val="43137"/>
                    </a:srgbClr>
                  </a:outerShdw>
                </a:effectLst>
              </a:rPr>
              <a:t>Mutation Spectrum </a:t>
            </a:r>
            <a:r>
              <a:rPr lang="en-US" sz="3600" b="1" dirty="0">
                <a:solidFill>
                  <a:srgbClr val="FFFF00"/>
                </a:solidFill>
                <a:effectLst>
                  <a:outerShdw blurRad="38100" dist="38100" dir="2700000" algn="tl">
                    <a:srgbClr val="000000">
                      <a:alpha val="43137"/>
                    </a:srgbClr>
                  </a:outerShdw>
                </a:effectLst>
              </a:rPr>
              <a:t>of </a:t>
            </a:r>
            <a:r>
              <a:rPr lang="en-US" sz="3600" b="1" dirty="0" smtClean="0">
                <a:solidFill>
                  <a:srgbClr val="FFFF00"/>
                </a:solidFill>
                <a:effectLst>
                  <a:outerShdw blurRad="38100" dist="38100" dir="2700000" algn="tl">
                    <a:srgbClr val="000000">
                      <a:alpha val="43137"/>
                    </a:srgbClr>
                  </a:outerShdw>
                </a:effectLst>
              </a:rPr>
              <a:t>GYN Neoplasm</a:t>
            </a:r>
            <a:endParaRPr lang="en-US" sz="3600" b="1"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2362200" y="1391170"/>
            <a:ext cx="8485323" cy="461665"/>
          </a:xfrm>
          <a:prstGeom prst="rect">
            <a:avLst/>
          </a:prstGeom>
        </p:spPr>
        <p:txBody>
          <a:bodyPr wrap="square">
            <a:spAutoFit/>
          </a:bodyPr>
          <a:lstStyle/>
          <a:p>
            <a:r>
              <a:rPr lang="en-US" sz="2400" b="1" dirty="0" smtClean="0">
                <a:solidFill>
                  <a:srgbClr val="CC99FF"/>
                </a:solidFill>
                <a:effectLst>
                  <a:outerShdw blurRad="38100" dist="38100" dir="2700000" algn="tl">
                    <a:srgbClr val="000000">
                      <a:alpha val="43137"/>
                    </a:srgbClr>
                  </a:outerShdw>
                </a:effectLst>
              </a:rPr>
              <a:t>Mucinous Carcinoma</a:t>
            </a:r>
            <a:endParaRPr lang="en-US" sz="2400" b="1" dirty="0">
              <a:solidFill>
                <a:srgbClr val="CC99FF"/>
              </a:solidFill>
              <a:effectLst>
                <a:outerShdw blurRad="38100" dist="38100" dir="2700000" algn="tl">
                  <a:srgbClr val="000000">
                    <a:alpha val="43137"/>
                  </a:srgbClr>
                </a:outerShdw>
              </a:effectLst>
            </a:endParaRPr>
          </a:p>
        </p:txBody>
      </p:sp>
      <p:sp>
        <p:nvSpPr>
          <p:cNvPr id="18" name="TextBox 17"/>
          <p:cNvSpPr txBox="1"/>
          <p:nvPr/>
        </p:nvSpPr>
        <p:spPr>
          <a:xfrm>
            <a:off x="82821" y="1314046"/>
            <a:ext cx="1974580" cy="461665"/>
          </a:xfrm>
          <a:prstGeom prst="rect">
            <a:avLst/>
          </a:prstGeom>
          <a:solidFill>
            <a:srgbClr val="00FFFF"/>
          </a:solidFill>
        </p:spPr>
        <p:txBody>
          <a:bodyPr wrap="none" rtlCol="0">
            <a:spAutoFit/>
          </a:bodyPr>
          <a:lstStyle/>
          <a:p>
            <a:r>
              <a:rPr lang="en-US" sz="2400" b="1" dirty="0" smtClean="0">
                <a:solidFill>
                  <a:srgbClr val="002060"/>
                </a:solidFill>
                <a:effectLst>
                  <a:outerShdw blurRad="38100" dist="38100" dir="2700000" algn="tl">
                    <a:srgbClr val="000000">
                      <a:alpha val="43137"/>
                    </a:srgbClr>
                  </a:outerShdw>
                </a:effectLst>
              </a:rPr>
              <a:t>Type I Tumors</a:t>
            </a:r>
            <a:endParaRPr lang="en-US" sz="2400" b="1" dirty="0">
              <a:solidFill>
                <a:srgbClr val="002060"/>
              </a:solidFill>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494" t="11174" r="16488" b="54444"/>
          <a:stretch/>
        </p:blipFill>
        <p:spPr>
          <a:xfrm>
            <a:off x="607626" y="1981200"/>
            <a:ext cx="8078902" cy="5365962"/>
          </a:xfrm>
          <a:prstGeom prst="rect">
            <a:avLst/>
          </a:prstGeom>
        </p:spPr>
      </p:pic>
    </p:spTree>
    <p:extLst>
      <p:ext uri="{BB962C8B-B14F-4D97-AF65-F5344CB8AC3E}">
        <p14:creationId xmlns:p14="http://schemas.microsoft.com/office/powerpoint/2010/main" val="15432867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2373145446"/>
              </p:ext>
            </p:extLst>
          </p:nvPr>
        </p:nvGraphicFramePr>
        <p:xfrm>
          <a:off x="961020" y="3170366"/>
          <a:ext cx="7833359" cy="3124200"/>
        </p:xfrm>
        <a:graphic>
          <a:graphicData uri="http://schemas.openxmlformats.org/presentationml/2006/ole">
            <mc:AlternateContent xmlns:mc="http://schemas.openxmlformats.org/markup-compatibility/2006">
              <mc:Choice xmlns:v="urn:schemas-microsoft-com:vml" Requires="v">
                <p:oleObj spid="_x0000_s3166" name="Chart" r:id="rId3" imgW="5562600" imgH="2219249" progId="Excel.Sheet.8">
                  <p:embed/>
                </p:oleObj>
              </mc:Choice>
              <mc:Fallback>
                <p:oleObj name="Chart" r:id="rId3" imgW="5562600" imgH="2219249" progId="Excel.Sheet.8">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020" y="3170366"/>
                        <a:ext cx="7833359" cy="312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Box 6"/>
          <p:cNvSpPr txBox="1">
            <a:spLocks noChangeArrowheads="1"/>
          </p:cNvSpPr>
          <p:nvPr/>
        </p:nvSpPr>
        <p:spPr bwMode="auto">
          <a:xfrm rot="16200000">
            <a:off x="-536893" y="4539585"/>
            <a:ext cx="2647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chemeClr val="bg1"/>
                </a:solidFill>
              </a:rPr>
              <a:t>% of mutation frequency</a:t>
            </a:r>
          </a:p>
        </p:txBody>
      </p:sp>
      <p:sp>
        <p:nvSpPr>
          <p:cNvPr id="6" name="TextBox 5"/>
          <p:cNvSpPr txBox="1"/>
          <p:nvPr/>
        </p:nvSpPr>
        <p:spPr>
          <a:xfrm>
            <a:off x="0" y="362634"/>
            <a:ext cx="9144000" cy="1200329"/>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Major mutations identified in </a:t>
            </a:r>
            <a:r>
              <a:rPr lang="en-US" sz="36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different types of OVCA</a:t>
            </a:r>
            <a:endParaRPr lang="en-US" sz="32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TextBox 2"/>
          <p:cNvSpPr txBox="1"/>
          <p:nvPr/>
        </p:nvSpPr>
        <p:spPr>
          <a:xfrm>
            <a:off x="533400" y="2057400"/>
            <a:ext cx="7721024" cy="523220"/>
          </a:xfrm>
          <a:prstGeom prst="rect">
            <a:avLst/>
          </a:prstGeom>
          <a:solidFill>
            <a:srgbClr val="FF0000"/>
          </a:solidFill>
        </p:spPr>
        <p:txBody>
          <a:bodyPr wrap="none" rtlCol="0">
            <a:spAutoFit/>
          </a:bodyPr>
          <a:lstStyle/>
          <a:p>
            <a:r>
              <a:rPr lang="en-US" sz="2800" dirty="0" smtClean="0"/>
              <a:t>Unique Mutation Pattern in Distinct Types of OVCAs</a:t>
            </a:r>
            <a:endParaRPr lang="en-US" sz="2800" dirty="0"/>
          </a:p>
        </p:txBody>
      </p:sp>
      <p:sp>
        <p:nvSpPr>
          <p:cNvPr id="8" name="TextBox 7"/>
          <p:cNvSpPr txBox="1"/>
          <p:nvPr/>
        </p:nvSpPr>
        <p:spPr>
          <a:xfrm>
            <a:off x="1252709" y="2625298"/>
            <a:ext cx="5845575" cy="523220"/>
          </a:xfrm>
          <a:prstGeom prst="rect">
            <a:avLst/>
          </a:prstGeom>
          <a:solidFill>
            <a:srgbClr val="FF0000"/>
          </a:solidFill>
        </p:spPr>
        <p:txBody>
          <a:bodyPr wrap="none" rtlCol="0">
            <a:spAutoFit/>
          </a:bodyPr>
          <a:lstStyle/>
          <a:p>
            <a:r>
              <a:rPr lang="en-US" sz="2800" dirty="0" smtClean="0"/>
              <a:t>Tailored therapy for each type of OVCA</a:t>
            </a:r>
            <a:endParaRPr lang="en-US" sz="2800" dirty="0"/>
          </a:p>
        </p:txBody>
      </p:sp>
      <p:grpSp>
        <p:nvGrpSpPr>
          <p:cNvPr id="20" name="Group 19"/>
          <p:cNvGrpSpPr/>
          <p:nvPr/>
        </p:nvGrpSpPr>
        <p:grpSpPr>
          <a:xfrm>
            <a:off x="2776709" y="3815923"/>
            <a:ext cx="1412823" cy="998627"/>
            <a:chOff x="2743200" y="3324225"/>
            <a:chExt cx="1412823" cy="998627"/>
          </a:xfrm>
        </p:grpSpPr>
        <p:sp>
          <p:nvSpPr>
            <p:cNvPr id="9" name="Down Arrow 8"/>
            <p:cNvSpPr/>
            <p:nvPr/>
          </p:nvSpPr>
          <p:spPr>
            <a:xfrm>
              <a:off x="2971800" y="3941852"/>
              <a:ext cx="304800" cy="381000"/>
            </a:xfrm>
            <a:prstGeom prst="downArrow">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2743200" y="3581400"/>
              <a:ext cx="689612" cy="369332"/>
            </a:xfrm>
            <a:prstGeom prst="rect">
              <a:avLst/>
            </a:prstGeom>
            <a:solidFill>
              <a:srgbClr val="00FFFF"/>
            </a:solidFill>
          </p:spPr>
          <p:txBody>
            <a:bodyPr wrap="none" rtlCol="0">
              <a:spAutoFit/>
            </a:bodyPr>
            <a:lstStyle/>
            <a:p>
              <a:r>
                <a:rPr lang="en-US" b="1" dirty="0" smtClean="0"/>
                <a:t>BRAF</a:t>
              </a:r>
              <a:endParaRPr lang="en-US" b="1" dirty="0"/>
            </a:p>
          </p:txBody>
        </p:sp>
        <p:sp>
          <p:nvSpPr>
            <p:cNvPr id="11" name="TextBox 10"/>
            <p:cNvSpPr txBox="1"/>
            <p:nvPr/>
          </p:nvSpPr>
          <p:spPr>
            <a:xfrm>
              <a:off x="2743200" y="3324225"/>
              <a:ext cx="1412823" cy="369332"/>
            </a:xfrm>
            <a:prstGeom prst="rect">
              <a:avLst/>
            </a:prstGeom>
            <a:solidFill>
              <a:srgbClr val="00FFFF"/>
            </a:solidFill>
          </p:spPr>
          <p:txBody>
            <a:bodyPr wrap="none" rtlCol="0">
              <a:spAutoFit/>
            </a:bodyPr>
            <a:lstStyle/>
            <a:p>
              <a:r>
                <a:rPr lang="en-US" b="1" dirty="0" err="1" smtClean="0"/>
                <a:t>Vemurafenib</a:t>
              </a:r>
              <a:endParaRPr lang="en-US" b="1" dirty="0"/>
            </a:p>
          </p:txBody>
        </p:sp>
      </p:grpSp>
      <p:grpSp>
        <p:nvGrpSpPr>
          <p:cNvPr id="21" name="Group 20"/>
          <p:cNvGrpSpPr/>
          <p:nvPr/>
        </p:nvGrpSpPr>
        <p:grpSpPr>
          <a:xfrm>
            <a:off x="4529309" y="3932366"/>
            <a:ext cx="1107251" cy="1207532"/>
            <a:chOff x="4495800" y="3440668"/>
            <a:chExt cx="1107251" cy="1207532"/>
          </a:xfrm>
        </p:grpSpPr>
        <p:cxnSp>
          <p:nvCxnSpPr>
            <p:cNvPr id="16" name="Straight Arrow Connector 15"/>
            <p:cNvCxnSpPr/>
            <p:nvPr/>
          </p:nvCxnSpPr>
          <p:spPr>
            <a:xfrm flipH="1">
              <a:off x="4495800" y="3766066"/>
              <a:ext cx="381000" cy="27253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876800" y="3766066"/>
              <a:ext cx="685800" cy="88213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72000" y="3440668"/>
              <a:ext cx="1031051" cy="369332"/>
            </a:xfrm>
            <a:prstGeom prst="rect">
              <a:avLst/>
            </a:prstGeom>
            <a:solidFill>
              <a:srgbClr val="C00000"/>
            </a:solidFill>
          </p:spPr>
          <p:txBody>
            <a:bodyPr wrap="none" rtlCol="0">
              <a:spAutoFit/>
            </a:bodyPr>
            <a:lstStyle/>
            <a:p>
              <a:r>
                <a:rPr lang="en-US" b="1" dirty="0" smtClean="0"/>
                <a:t>PIK3CA</a:t>
              </a:r>
              <a:endParaRPr lang="en-US" b="1" dirty="0"/>
            </a:p>
          </p:txBody>
        </p:sp>
      </p:grpSp>
      <p:sp>
        <p:nvSpPr>
          <p:cNvPr id="2" name="TextBox 1"/>
          <p:cNvSpPr txBox="1"/>
          <p:nvPr/>
        </p:nvSpPr>
        <p:spPr>
          <a:xfrm>
            <a:off x="1477152" y="3318004"/>
            <a:ext cx="1463221" cy="369332"/>
          </a:xfrm>
          <a:prstGeom prst="rect">
            <a:avLst/>
          </a:prstGeom>
          <a:solidFill>
            <a:srgbClr val="CC99FF"/>
          </a:solidFill>
        </p:spPr>
        <p:txBody>
          <a:bodyPr wrap="none" rtlCol="0">
            <a:spAutoFit/>
          </a:bodyPr>
          <a:lstStyle/>
          <a:p>
            <a:r>
              <a:rPr lang="en-US" dirty="0" smtClean="0"/>
              <a:t>HR deficiency</a:t>
            </a:r>
            <a:endParaRPr lang="en-US" dirty="0"/>
          </a:p>
        </p:txBody>
      </p:sp>
    </p:spTree>
    <p:extLst>
      <p:ext uri="{BB962C8B-B14F-4D97-AF65-F5344CB8AC3E}">
        <p14:creationId xmlns:p14="http://schemas.microsoft.com/office/powerpoint/2010/main" val="407772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4800" b="1" dirty="0" smtClean="0">
                <a:solidFill>
                  <a:srgbClr val="FFFF00"/>
                </a:solidFill>
              </a:rPr>
              <a:t>Exploring Genomic Alterations for Early Diagnosis</a:t>
            </a:r>
            <a:endParaRPr lang="en-US" sz="4800" b="1" dirty="0">
              <a:solidFill>
                <a:srgbClr val="FFFF00"/>
              </a:solidFill>
            </a:endParaRPr>
          </a:p>
        </p:txBody>
      </p:sp>
    </p:spTree>
    <p:extLst>
      <p:ext uri="{BB962C8B-B14F-4D97-AF65-F5344CB8AC3E}">
        <p14:creationId xmlns:p14="http://schemas.microsoft.com/office/powerpoint/2010/main" val="25388478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8600" y="55639"/>
            <a:ext cx="4467226" cy="3722196"/>
            <a:chOff x="228600" y="55639"/>
            <a:chExt cx="4467226" cy="3722196"/>
          </a:xfrm>
        </p:grpSpPr>
        <p:pic>
          <p:nvPicPr>
            <p:cNvPr id="1027" name="Picture 3" descr="C:\Users\ishih1\Desktop\Science Translational Med Diaz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0235"/>
              <a:ext cx="4467226" cy="3657600"/>
            </a:xfrm>
            <a:prstGeom prst="rect">
              <a:avLst/>
            </a:prstGeom>
            <a:ln>
              <a:solidFill>
                <a:srgbClr val="00B0F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752600" y="55639"/>
              <a:ext cx="2936638" cy="307777"/>
            </a:xfrm>
            <a:prstGeom prst="rect">
              <a:avLst/>
            </a:prstGeom>
          </p:spPr>
          <p:txBody>
            <a:bodyPr wrap="none">
              <a:spAutoFit/>
            </a:bodyPr>
            <a:lstStyle/>
            <a:p>
              <a:r>
                <a:rPr lang="sv-SE" sz="1400" dirty="0" smtClean="0"/>
                <a:t>Sci Transl Med. 2013 Jan 9;5(167):167</a:t>
              </a:r>
              <a:endParaRPr lang="en-US" sz="1400" dirty="0"/>
            </a:p>
          </p:txBody>
        </p:sp>
      </p:grpSp>
      <p:pic>
        <p:nvPicPr>
          <p:cNvPr id="1026" name="Picture 2" descr="C:\Users\ishih1\Desktop\Science Translational Med Diaz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7086600" cy="5058094"/>
          </a:xfrm>
          <a:prstGeom prst="rect">
            <a:avLst/>
          </a:prstGeom>
          <a:ln>
            <a:solidFill>
              <a:srgbClr val="00B0F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920762" y="118747"/>
            <a:ext cx="4191000" cy="1477328"/>
          </a:xfrm>
          <a:prstGeom prst="rect">
            <a:avLst/>
          </a:prstGeom>
        </p:spPr>
        <p:txBody>
          <a:bodyPr wrap="square">
            <a:spAutoFit/>
          </a:bodyPr>
          <a:lstStyle/>
          <a:p>
            <a:r>
              <a:rPr lang="en-US" b="1" dirty="0" smtClean="0">
                <a:solidFill>
                  <a:schemeClr val="bg1"/>
                </a:solidFill>
              </a:rPr>
              <a:t>DNA from most endometrial and a fraction of ovarian cancers can be detected in a standard liquid-based Pap smear specimen obtained during routine pelvic examination</a:t>
            </a:r>
            <a:endParaRPr lang="en-US" b="1" dirty="0">
              <a:solidFill>
                <a:schemeClr val="bg1"/>
              </a:solidFill>
            </a:endParaRPr>
          </a:p>
        </p:txBody>
      </p:sp>
      <p:grpSp>
        <p:nvGrpSpPr>
          <p:cNvPr id="8" name="Group 7"/>
          <p:cNvGrpSpPr/>
          <p:nvPr/>
        </p:nvGrpSpPr>
        <p:grpSpPr>
          <a:xfrm>
            <a:off x="838200" y="593189"/>
            <a:ext cx="3559294" cy="5895479"/>
            <a:chOff x="838200" y="684098"/>
            <a:chExt cx="3559294" cy="5895479"/>
          </a:xfrm>
        </p:grpSpPr>
        <p:pic>
          <p:nvPicPr>
            <p:cNvPr id="1028" name="Picture 4" descr="C:\Users\ishih1\Desktop\Science Translational Med Diaz -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84098"/>
              <a:ext cx="3559294" cy="5895479"/>
            </a:xfrm>
            <a:prstGeom prst="rect">
              <a:avLst/>
            </a:prstGeom>
            <a:ln>
              <a:solidFill>
                <a:srgbClr val="00B0F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98382" y="2057400"/>
              <a:ext cx="1295547" cy="954107"/>
            </a:xfrm>
            <a:prstGeom prst="rect">
              <a:avLst/>
            </a:prstGeom>
            <a:noFill/>
          </p:spPr>
          <p:txBody>
            <a:bodyPr wrap="none" rtlCol="0">
              <a:spAutoFit/>
            </a:bodyPr>
            <a:lstStyle/>
            <a:p>
              <a:pPr algn="ctr"/>
              <a:r>
                <a:rPr lang="en-US" sz="2800" dirty="0" smtClean="0">
                  <a:latin typeface="Comic Sans MS" pitchFamily="66" charset="0"/>
                </a:rPr>
                <a:t>No </a:t>
              </a:r>
            </a:p>
            <a:p>
              <a:pPr algn="ctr"/>
              <a:r>
                <a:rPr lang="en-US" sz="2800" dirty="0" smtClean="0">
                  <a:latin typeface="Comic Sans MS" pitchFamily="66" charset="0"/>
                </a:rPr>
                <a:t>cancer</a:t>
              </a:r>
              <a:endParaRPr lang="en-US" sz="2800" dirty="0">
                <a:latin typeface="Comic Sans MS" pitchFamily="66" charset="0"/>
              </a:endParaRPr>
            </a:p>
          </p:txBody>
        </p:sp>
        <p:sp>
          <p:nvSpPr>
            <p:cNvPr id="11" name="TextBox 10"/>
            <p:cNvSpPr txBox="1"/>
            <p:nvPr/>
          </p:nvSpPr>
          <p:spPr>
            <a:xfrm>
              <a:off x="2689500" y="1828800"/>
              <a:ext cx="1402948" cy="954107"/>
            </a:xfrm>
            <a:prstGeom prst="rect">
              <a:avLst/>
            </a:prstGeom>
            <a:noFill/>
          </p:spPr>
          <p:txBody>
            <a:bodyPr wrap="none" rtlCol="0">
              <a:spAutoFit/>
            </a:bodyPr>
            <a:lstStyle/>
            <a:p>
              <a:pPr algn="ctr"/>
              <a:r>
                <a:rPr lang="en-US" sz="2800" dirty="0" smtClean="0">
                  <a:latin typeface="Comic Sans MS" pitchFamily="66" charset="0"/>
                </a:rPr>
                <a:t> cancer</a:t>
              </a:r>
            </a:p>
            <a:p>
              <a:pPr algn="ctr"/>
              <a:r>
                <a:rPr lang="en-US" sz="2800" dirty="0" smtClean="0">
                  <a:latin typeface="Comic Sans MS" pitchFamily="66" charset="0"/>
                </a:rPr>
                <a:t>cases</a:t>
              </a:r>
              <a:endParaRPr lang="en-US" sz="2800" dirty="0">
                <a:latin typeface="Comic Sans MS" pitchFamily="66" charset="0"/>
              </a:endParaRPr>
            </a:p>
          </p:txBody>
        </p:sp>
      </p:grpSp>
      <p:sp>
        <p:nvSpPr>
          <p:cNvPr id="2" name="TextBox 1"/>
          <p:cNvSpPr txBox="1"/>
          <p:nvPr/>
        </p:nvSpPr>
        <p:spPr>
          <a:xfrm>
            <a:off x="4572000" y="1554619"/>
            <a:ext cx="2715743" cy="646331"/>
          </a:xfrm>
          <a:prstGeom prst="rect">
            <a:avLst/>
          </a:prstGeom>
          <a:noFill/>
        </p:spPr>
        <p:txBody>
          <a:bodyPr wrap="none" rtlCol="0">
            <a:spAutoFit/>
          </a:bodyPr>
          <a:lstStyle/>
          <a:p>
            <a:r>
              <a:rPr lang="en-US" sz="3600" dirty="0" err="1" smtClean="0">
                <a:solidFill>
                  <a:srgbClr val="FFC000"/>
                </a:solidFill>
              </a:rPr>
              <a:t>PapGene</a:t>
            </a:r>
            <a:r>
              <a:rPr lang="en-US" sz="3600" dirty="0" smtClean="0">
                <a:solidFill>
                  <a:srgbClr val="FFC000"/>
                </a:solidFill>
              </a:rPr>
              <a:t> Test</a:t>
            </a:r>
            <a:endParaRPr lang="en-US" sz="3600" dirty="0">
              <a:solidFill>
                <a:srgbClr val="FFC000"/>
              </a:solidFill>
            </a:endParaRPr>
          </a:p>
        </p:txBody>
      </p:sp>
      <p:sp>
        <p:nvSpPr>
          <p:cNvPr id="3" name="Rectangle 2"/>
          <p:cNvSpPr/>
          <p:nvPr/>
        </p:nvSpPr>
        <p:spPr>
          <a:xfrm>
            <a:off x="32568" y="6488668"/>
            <a:ext cx="2161361" cy="369332"/>
          </a:xfrm>
          <a:prstGeom prst="rect">
            <a:avLst/>
          </a:prstGeom>
        </p:spPr>
        <p:txBody>
          <a:bodyPr wrap="none">
            <a:spAutoFit/>
          </a:bodyPr>
          <a:lstStyle/>
          <a:p>
            <a:r>
              <a:rPr lang="en-US" dirty="0" err="1"/>
              <a:t>Sci</a:t>
            </a:r>
            <a:r>
              <a:rPr lang="en-US" dirty="0"/>
              <a:t> </a:t>
            </a:r>
            <a:r>
              <a:rPr lang="en-US" dirty="0" err="1"/>
              <a:t>Transl</a:t>
            </a:r>
            <a:r>
              <a:rPr lang="en-US" dirty="0"/>
              <a:t> Med. </a:t>
            </a:r>
            <a:r>
              <a:rPr lang="en-US" dirty="0" smtClean="0"/>
              <a:t>2013 </a:t>
            </a:r>
            <a:endParaRPr lang="en-US" dirty="0"/>
          </a:p>
        </p:txBody>
      </p:sp>
    </p:spTree>
    <p:extLst>
      <p:ext uri="{BB962C8B-B14F-4D97-AF65-F5344CB8AC3E}">
        <p14:creationId xmlns:p14="http://schemas.microsoft.com/office/powerpoint/2010/main" val="403959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22960" y="989215"/>
            <a:ext cx="7714210" cy="5777345"/>
            <a:chOff x="838200" y="533400"/>
            <a:chExt cx="7620000" cy="5754751"/>
          </a:xfrm>
        </p:grpSpPr>
        <p:pic>
          <p:nvPicPr>
            <p:cNvPr id="11266" name="Picture 2" descr="C:\Users\ishih1\Desktop\nihms582105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33400"/>
              <a:ext cx="7620000" cy="5754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5181600"/>
              <a:ext cx="105067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rved Right Arrow 3"/>
            <p:cNvSpPr/>
            <p:nvPr/>
          </p:nvSpPr>
          <p:spPr>
            <a:xfrm rot="17107030">
              <a:off x="2438400" y="5292924"/>
              <a:ext cx="457200" cy="914400"/>
            </a:xfrm>
            <a:prstGeom prst="curved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
        <p:nvSpPr>
          <p:cNvPr id="6" name="Rectangle 5"/>
          <p:cNvSpPr/>
          <p:nvPr/>
        </p:nvSpPr>
        <p:spPr>
          <a:xfrm>
            <a:off x="1978429" y="6443567"/>
            <a:ext cx="1667636" cy="300082"/>
          </a:xfrm>
          <a:prstGeom prst="rect">
            <a:avLst/>
          </a:prstGeom>
        </p:spPr>
        <p:txBody>
          <a:bodyPr wrap="none">
            <a:spAutoFit/>
          </a:bodyPr>
          <a:lstStyle/>
          <a:p>
            <a:r>
              <a:rPr lang="en-US" sz="1350" dirty="0" err="1">
                <a:solidFill>
                  <a:schemeClr val="bg1"/>
                </a:solidFill>
              </a:rPr>
              <a:t>Sci</a:t>
            </a:r>
            <a:r>
              <a:rPr lang="en-US" sz="1350" dirty="0">
                <a:solidFill>
                  <a:schemeClr val="bg1"/>
                </a:solidFill>
              </a:rPr>
              <a:t> </a:t>
            </a:r>
            <a:r>
              <a:rPr lang="en-US" sz="1350" dirty="0" err="1">
                <a:solidFill>
                  <a:schemeClr val="bg1"/>
                </a:solidFill>
              </a:rPr>
              <a:t>Transl</a:t>
            </a:r>
            <a:r>
              <a:rPr lang="en-US" sz="1350" dirty="0">
                <a:solidFill>
                  <a:schemeClr val="bg1"/>
                </a:solidFill>
              </a:rPr>
              <a:t> Med. 2014 </a:t>
            </a:r>
          </a:p>
        </p:txBody>
      </p:sp>
      <p:sp>
        <p:nvSpPr>
          <p:cNvPr id="2" name="TextBox 1"/>
          <p:cNvSpPr txBox="1"/>
          <p:nvPr/>
        </p:nvSpPr>
        <p:spPr>
          <a:xfrm>
            <a:off x="1447800" y="-26448"/>
            <a:ext cx="7136826" cy="1015663"/>
          </a:xfrm>
          <a:prstGeom prst="rect">
            <a:avLst/>
          </a:prstGeom>
          <a:noFill/>
        </p:spPr>
        <p:txBody>
          <a:bodyPr wrap="none" rtlCol="0">
            <a:spAutoFit/>
          </a:bodyPr>
          <a:lstStyle/>
          <a:p>
            <a:r>
              <a:rPr lang="en-US" sz="3000" b="1" dirty="0" smtClean="0">
                <a:solidFill>
                  <a:srgbClr val="FFFF00"/>
                </a:solidFill>
              </a:rPr>
              <a:t>Early stage malignancies can be detected by</a:t>
            </a:r>
          </a:p>
          <a:p>
            <a:r>
              <a:rPr lang="en-US" sz="3000" b="1" dirty="0" smtClean="0">
                <a:solidFill>
                  <a:srgbClr val="FFFF00"/>
                </a:solidFill>
              </a:rPr>
              <a:t> circulating </a:t>
            </a:r>
            <a:r>
              <a:rPr lang="en-US" sz="3000" b="1" dirty="0">
                <a:solidFill>
                  <a:srgbClr val="FFFF00"/>
                </a:solidFill>
              </a:rPr>
              <a:t>tumor </a:t>
            </a:r>
            <a:r>
              <a:rPr lang="en-US" sz="3000" b="1" dirty="0" smtClean="0">
                <a:solidFill>
                  <a:srgbClr val="FFFF00"/>
                </a:solidFill>
              </a:rPr>
              <a:t>DNA (</a:t>
            </a:r>
            <a:r>
              <a:rPr lang="en-US" sz="3000" b="1" dirty="0" err="1" smtClean="0">
                <a:solidFill>
                  <a:srgbClr val="FFFF00"/>
                </a:solidFill>
              </a:rPr>
              <a:t>ctDNA</a:t>
            </a:r>
            <a:r>
              <a:rPr lang="en-US" sz="3000" b="1" dirty="0" smtClean="0">
                <a:solidFill>
                  <a:srgbClr val="FFFF00"/>
                </a:solidFill>
              </a:rPr>
              <a:t>) test</a:t>
            </a:r>
            <a:endParaRPr lang="en-US" sz="3000" b="1" dirty="0">
              <a:solidFill>
                <a:srgbClr val="FFFF00"/>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0878" t="25699" r="20747" b="52717"/>
          <a:stretch/>
        </p:blipFill>
        <p:spPr>
          <a:xfrm>
            <a:off x="1676400" y="2389916"/>
            <a:ext cx="5676119" cy="3277329"/>
          </a:xfrm>
          <a:prstGeom prst="rect">
            <a:avLst/>
          </a:prstGeom>
        </p:spPr>
      </p:pic>
    </p:spTree>
    <p:extLst>
      <p:ext uri="{BB962C8B-B14F-4D97-AF65-F5344CB8AC3E}">
        <p14:creationId xmlns:p14="http://schemas.microsoft.com/office/powerpoint/2010/main" val="413535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760828"/>
            <a:ext cx="3171140" cy="369661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50" y="1760918"/>
            <a:ext cx="2924252" cy="369643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7449" y="1028700"/>
            <a:ext cx="4951827" cy="457200"/>
          </a:xfrm>
          <a:prstGeom prst="rect">
            <a:avLst/>
          </a:prstGeom>
          <a:noFill/>
        </p:spPr>
      </p:pic>
      <p:sp>
        <p:nvSpPr>
          <p:cNvPr id="6" name="Oval 5"/>
          <p:cNvSpPr/>
          <p:nvPr/>
        </p:nvSpPr>
        <p:spPr>
          <a:xfrm>
            <a:off x="5657850" y="3931920"/>
            <a:ext cx="1657350" cy="265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p:cNvSpPr/>
          <p:nvPr/>
        </p:nvSpPr>
        <p:spPr>
          <a:xfrm>
            <a:off x="5657850" y="2994660"/>
            <a:ext cx="1657350" cy="265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1342468" y="5344775"/>
            <a:ext cx="6311060" cy="646331"/>
          </a:xfrm>
          <a:prstGeom prst="rect">
            <a:avLst/>
          </a:prstGeom>
          <a:solidFill>
            <a:srgbClr val="FF0000"/>
          </a:solidFill>
        </p:spPr>
        <p:txBody>
          <a:bodyPr wrap="square" rtlCol="0">
            <a:spAutoFit/>
          </a:bodyPr>
          <a:lstStyle/>
          <a:p>
            <a:r>
              <a:rPr lang="en-US" b="1" dirty="0" smtClean="0"/>
              <a:t>In US, 22,280 </a:t>
            </a:r>
            <a:r>
              <a:rPr lang="en-US" b="1" dirty="0"/>
              <a:t>new OVCA </a:t>
            </a:r>
            <a:r>
              <a:rPr lang="en-US" b="1" dirty="0" smtClean="0"/>
              <a:t>cases, 15,500 deaths annually</a:t>
            </a:r>
          </a:p>
          <a:p>
            <a:r>
              <a:rPr lang="en-US" b="1" dirty="0" smtClean="0"/>
              <a:t>Worldwide, 152,000 deaths annually</a:t>
            </a:r>
            <a:endParaRPr lang="en-US" b="1" dirty="0"/>
          </a:p>
        </p:txBody>
      </p:sp>
      <p:sp>
        <p:nvSpPr>
          <p:cNvPr id="3" name="TextBox 2"/>
          <p:cNvSpPr txBox="1"/>
          <p:nvPr/>
        </p:nvSpPr>
        <p:spPr>
          <a:xfrm>
            <a:off x="2066544" y="970362"/>
            <a:ext cx="5165197" cy="523220"/>
          </a:xfrm>
          <a:prstGeom prst="rect">
            <a:avLst/>
          </a:prstGeom>
          <a:solidFill>
            <a:srgbClr val="00B0F0"/>
          </a:solidFill>
        </p:spPr>
        <p:txBody>
          <a:bodyPr wrap="none" rtlCol="0">
            <a:spAutoFit/>
          </a:bodyPr>
          <a:lstStyle/>
          <a:p>
            <a:r>
              <a:rPr lang="en-US" sz="2800" dirty="0" smtClean="0"/>
              <a:t>Estimated US Cancer Deaths</a:t>
            </a:r>
            <a:endParaRPr lang="en-US" sz="2800" dirty="0"/>
          </a:p>
        </p:txBody>
      </p:sp>
    </p:spTree>
    <p:extLst>
      <p:ext uri="{BB962C8B-B14F-4D97-AF65-F5344CB8AC3E}">
        <p14:creationId xmlns:p14="http://schemas.microsoft.com/office/powerpoint/2010/main" val="396472437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4800" b="1" dirty="0" smtClean="0">
                <a:solidFill>
                  <a:srgbClr val="FFFF00"/>
                </a:solidFill>
              </a:rPr>
              <a:t>Exploring Genomic Alterations as Outcome Predictor</a:t>
            </a:r>
            <a:endParaRPr lang="en-US" sz="4800" b="1" dirty="0">
              <a:solidFill>
                <a:srgbClr val="FFFF00"/>
              </a:solidFill>
            </a:endParaRPr>
          </a:p>
        </p:txBody>
      </p:sp>
    </p:spTree>
    <p:extLst>
      <p:ext uri="{BB962C8B-B14F-4D97-AF65-F5344CB8AC3E}">
        <p14:creationId xmlns:p14="http://schemas.microsoft.com/office/powerpoint/2010/main" val="34976973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a:xfrm>
            <a:off x="0" y="0"/>
            <a:ext cx="9144000" cy="1295400"/>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smtClean="0">
                <a:solidFill>
                  <a:srgbClr val="FFFF00"/>
                </a:solidFill>
              </a:rPr>
              <a:t>History of chromosomal instability of </a:t>
            </a:r>
            <a:r>
              <a:rPr lang="en-GB" sz="3600" b="1" dirty="0" err="1" smtClean="0">
                <a:solidFill>
                  <a:srgbClr val="FFFF00"/>
                </a:solidFill>
              </a:rPr>
              <a:t>tumor</a:t>
            </a:r>
            <a:r>
              <a:rPr lang="en-GB" sz="3600" b="1" dirty="0" smtClean="0">
                <a:solidFill>
                  <a:srgbClr val="FFFF00"/>
                </a:solidFill>
              </a:rPr>
              <a:t> is associated with overall survival in HGSC</a:t>
            </a:r>
            <a:endParaRPr lang="en-GB" sz="3600" b="1" dirty="0">
              <a:solidFill>
                <a:srgbClr val="FFFF00"/>
              </a:solidFill>
            </a:endParaRPr>
          </a:p>
        </p:txBody>
      </p:sp>
      <p:grpSp>
        <p:nvGrpSpPr>
          <p:cNvPr id="2" name="Group 1"/>
          <p:cNvGrpSpPr/>
          <p:nvPr/>
        </p:nvGrpSpPr>
        <p:grpSpPr>
          <a:xfrm>
            <a:off x="0" y="1635617"/>
            <a:ext cx="5473521" cy="4937973"/>
            <a:chOff x="1866900" y="1398291"/>
            <a:chExt cx="5753100" cy="5241819"/>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389"/>
            <a:stretch/>
          </p:blipFill>
          <p:spPr>
            <a:xfrm>
              <a:off x="1866900" y="1398291"/>
              <a:ext cx="5753100" cy="5241819"/>
            </a:xfrm>
            <a:prstGeom prst="rect">
              <a:avLst/>
            </a:prstGeom>
            <a:ln>
              <a:noFill/>
            </a:ln>
            <a:effectLst>
              <a:outerShdw blurRad="292100" dist="139700" dir="2700000" algn="tl" rotWithShape="0">
                <a:srgbClr val="333333">
                  <a:alpha val="65000"/>
                </a:srgbClr>
              </a:outerShdw>
            </a:effectLst>
          </p:spPr>
        </p:pic>
        <p:sp>
          <p:nvSpPr>
            <p:cNvPr id="8" name="Oval 7"/>
            <p:cNvSpPr/>
            <p:nvPr/>
          </p:nvSpPr>
          <p:spPr>
            <a:xfrm rot="19948123">
              <a:off x="2998747" y="2302523"/>
              <a:ext cx="457200"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9" name="TextBox 8"/>
            <p:cNvSpPr txBox="1"/>
            <p:nvPr/>
          </p:nvSpPr>
          <p:spPr>
            <a:xfrm>
              <a:off x="3206325" y="1818327"/>
              <a:ext cx="1071127" cy="523220"/>
            </a:xfrm>
            <a:prstGeom prst="rect">
              <a:avLst/>
            </a:prstGeom>
            <a:noFill/>
          </p:spPr>
          <p:txBody>
            <a:bodyPr wrap="none" rtlCol="0">
              <a:spAutoFit/>
            </a:bodyPr>
            <a:lstStyle/>
            <a:p>
              <a:r>
                <a:rPr lang="en-US" sz="2800" b="1" dirty="0" smtClean="0">
                  <a:solidFill>
                    <a:srgbClr val="C00000"/>
                  </a:solidFill>
                </a:rPr>
                <a:t>&lt; 1cm</a:t>
              </a:r>
              <a:endParaRPr lang="en-US" sz="2800" b="1" dirty="0">
                <a:solidFill>
                  <a:srgbClr val="C00000"/>
                </a:solidFill>
              </a:endParaRPr>
            </a:p>
          </p:txBody>
        </p:sp>
        <p:sp>
          <p:nvSpPr>
            <p:cNvPr id="10" name="Oval 9"/>
            <p:cNvSpPr/>
            <p:nvPr/>
          </p:nvSpPr>
          <p:spPr>
            <a:xfrm rot="19948123">
              <a:off x="3118331" y="3140723"/>
              <a:ext cx="457200"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1" name="TextBox 10"/>
            <p:cNvSpPr txBox="1"/>
            <p:nvPr/>
          </p:nvSpPr>
          <p:spPr>
            <a:xfrm>
              <a:off x="2504461" y="3362980"/>
              <a:ext cx="1071127" cy="523220"/>
            </a:xfrm>
            <a:prstGeom prst="rect">
              <a:avLst/>
            </a:prstGeom>
            <a:noFill/>
          </p:spPr>
          <p:txBody>
            <a:bodyPr wrap="none" rtlCol="0">
              <a:spAutoFit/>
            </a:bodyPr>
            <a:lstStyle/>
            <a:p>
              <a:r>
                <a:rPr lang="en-US" sz="2800" b="1" dirty="0" smtClean="0">
                  <a:solidFill>
                    <a:srgbClr val="C00000"/>
                  </a:solidFill>
                </a:rPr>
                <a:t>&gt; 1cm</a:t>
              </a:r>
              <a:endParaRPr lang="en-US" sz="2800" b="1" dirty="0">
                <a:solidFill>
                  <a:srgbClr val="C00000"/>
                </a:solidFill>
              </a:endParaRPr>
            </a:p>
          </p:txBody>
        </p:sp>
        <p:sp>
          <p:nvSpPr>
            <p:cNvPr id="12" name="TextBox 11"/>
            <p:cNvSpPr txBox="1"/>
            <p:nvPr/>
          </p:nvSpPr>
          <p:spPr>
            <a:xfrm>
              <a:off x="4964064" y="3889617"/>
              <a:ext cx="2018373" cy="892552"/>
            </a:xfrm>
            <a:prstGeom prst="rect">
              <a:avLst/>
            </a:prstGeom>
            <a:noFill/>
          </p:spPr>
          <p:txBody>
            <a:bodyPr wrap="none" rtlCol="0">
              <a:spAutoFit/>
            </a:bodyPr>
            <a:lstStyle/>
            <a:p>
              <a:r>
                <a:rPr lang="en-US" sz="2400" b="1" dirty="0" smtClean="0">
                  <a:solidFill>
                    <a:srgbClr val="00B050"/>
                  </a:solidFill>
                </a:rPr>
                <a:t>Mild genomic</a:t>
              </a:r>
            </a:p>
            <a:p>
              <a:r>
                <a:rPr lang="en-US" sz="2400" b="1" dirty="0" smtClean="0">
                  <a:solidFill>
                    <a:srgbClr val="00B050"/>
                  </a:solidFill>
                </a:rPr>
                <a:t>disruption</a:t>
              </a:r>
              <a:endParaRPr lang="en-US" sz="2400" b="1" dirty="0">
                <a:solidFill>
                  <a:srgbClr val="00B050"/>
                </a:solidFill>
              </a:endParaRPr>
            </a:p>
          </p:txBody>
        </p:sp>
        <p:sp>
          <p:nvSpPr>
            <p:cNvPr id="13" name="TextBox 12"/>
            <p:cNvSpPr txBox="1"/>
            <p:nvPr/>
          </p:nvSpPr>
          <p:spPr>
            <a:xfrm>
              <a:off x="2819399" y="5092260"/>
              <a:ext cx="3162658" cy="882130"/>
            </a:xfrm>
            <a:prstGeom prst="rect">
              <a:avLst/>
            </a:prstGeom>
            <a:noFill/>
          </p:spPr>
          <p:txBody>
            <a:bodyPr wrap="square" rtlCol="0">
              <a:spAutoFit/>
            </a:bodyPr>
            <a:lstStyle/>
            <a:p>
              <a:r>
                <a:rPr lang="en-US" sz="2400" b="1" dirty="0" smtClean="0">
                  <a:solidFill>
                    <a:srgbClr val="0070C0"/>
                  </a:solidFill>
                </a:rPr>
                <a:t>          Marked </a:t>
              </a:r>
            </a:p>
            <a:p>
              <a:r>
                <a:rPr lang="en-US" sz="2400" b="1" dirty="0" smtClean="0">
                  <a:solidFill>
                    <a:srgbClr val="0070C0"/>
                  </a:solidFill>
                </a:rPr>
                <a:t>genomic disruption</a:t>
              </a:r>
              <a:endParaRPr lang="en-US" sz="2400" b="1" dirty="0">
                <a:solidFill>
                  <a:srgbClr val="0070C0"/>
                </a:solidFill>
              </a:endParaRPr>
            </a:p>
          </p:txBody>
        </p:sp>
      </p:grpSp>
      <p:sp>
        <p:nvSpPr>
          <p:cNvPr id="5" name="TextBox 4"/>
          <p:cNvSpPr txBox="1"/>
          <p:nvPr/>
        </p:nvSpPr>
        <p:spPr>
          <a:xfrm>
            <a:off x="5533620" y="1316575"/>
            <a:ext cx="3610380"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bg1"/>
                </a:solidFill>
              </a:rPr>
              <a:t>Analysis of 455 ovarian HGSC genomic profiles    </a:t>
            </a:r>
          </a:p>
          <a:p>
            <a:r>
              <a:rPr lang="en-US" sz="2400" dirty="0">
                <a:solidFill>
                  <a:schemeClr val="bg1"/>
                </a:solidFill>
              </a:rPr>
              <a:t> </a:t>
            </a:r>
            <a:r>
              <a:rPr lang="en-US" sz="2400" dirty="0" smtClean="0">
                <a:solidFill>
                  <a:schemeClr val="bg1"/>
                </a:solidFill>
              </a:rPr>
              <a:t>   available from TCGA.</a:t>
            </a:r>
          </a:p>
          <a:p>
            <a:pPr marL="342900" indent="-342900">
              <a:buFont typeface="Arial" panose="020B0604020202020204" pitchFamily="34" charset="0"/>
              <a:buChar char="•"/>
            </a:pPr>
            <a:r>
              <a:rPr lang="en-US" sz="2400" dirty="0">
                <a:solidFill>
                  <a:schemeClr val="bg1"/>
                </a:solidFill>
              </a:rPr>
              <a:t>Multivariate </a:t>
            </a:r>
            <a:r>
              <a:rPr lang="en-US" sz="2400" dirty="0" smtClean="0">
                <a:solidFill>
                  <a:schemeClr val="bg1"/>
                </a:solidFill>
              </a:rPr>
              <a:t>analysis showed that CIN (CDI) index was significantly </a:t>
            </a:r>
          </a:p>
          <a:p>
            <a:r>
              <a:rPr lang="en-US" sz="2400" dirty="0" smtClean="0">
                <a:solidFill>
                  <a:schemeClr val="bg1"/>
                </a:solidFill>
              </a:rPr>
              <a:t>    associated with overall </a:t>
            </a:r>
          </a:p>
          <a:p>
            <a:r>
              <a:rPr lang="en-US" sz="2400" dirty="0" smtClean="0">
                <a:solidFill>
                  <a:schemeClr val="bg1"/>
                </a:solidFill>
              </a:rPr>
              <a:t>    survival.</a:t>
            </a:r>
          </a:p>
          <a:p>
            <a:pPr marL="342900" indent="-342900">
              <a:buFont typeface="Arial" panose="020B0604020202020204" pitchFamily="34" charset="0"/>
              <a:buChar char="•"/>
            </a:pPr>
            <a:r>
              <a:rPr lang="en-US" sz="2400" dirty="0" smtClean="0">
                <a:solidFill>
                  <a:schemeClr val="bg1"/>
                </a:solidFill>
              </a:rPr>
              <a:t>Predicting clinical outcome can assist with clinical management of disease.</a:t>
            </a:r>
            <a:endParaRPr lang="en-US" sz="2400" dirty="0">
              <a:solidFill>
                <a:schemeClr val="bg1"/>
              </a:solidFill>
            </a:endParaRPr>
          </a:p>
        </p:txBody>
      </p:sp>
      <p:sp>
        <p:nvSpPr>
          <p:cNvPr id="3" name="Rectangle 2"/>
          <p:cNvSpPr/>
          <p:nvPr/>
        </p:nvSpPr>
        <p:spPr>
          <a:xfrm>
            <a:off x="5533620" y="6172562"/>
            <a:ext cx="4572000" cy="646331"/>
          </a:xfrm>
          <a:prstGeom prst="rect">
            <a:avLst/>
          </a:prstGeom>
        </p:spPr>
        <p:txBody>
          <a:bodyPr>
            <a:spAutoFit/>
          </a:bodyPr>
          <a:lstStyle/>
          <a:p>
            <a:r>
              <a:rPr lang="en-US" i="1" dirty="0" smtClean="0"/>
              <a:t>GYN </a:t>
            </a:r>
            <a:r>
              <a:rPr lang="en-US" i="1" dirty="0" err="1" smtClean="0"/>
              <a:t>Onc</a:t>
            </a:r>
            <a:r>
              <a:rPr lang="en-US" i="1" dirty="0" smtClean="0"/>
              <a:t>, Vol128</a:t>
            </a:r>
            <a:r>
              <a:rPr lang="en-US" i="1" dirty="0"/>
              <a:t>, </a:t>
            </a:r>
            <a:r>
              <a:rPr lang="en-US" i="1" dirty="0" smtClean="0"/>
              <a:t>pages 500–505</a:t>
            </a:r>
          </a:p>
          <a:p>
            <a:r>
              <a:rPr lang="en-US" i="1" dirty="0" smtClean="0"/>
              <a:t>2013</a:t>
            </a:r>
            <a:endParaRPr lang="en-US" i="1" dirty="0"/>
          </a:p>
        </p:txBody>
      </p:sp>
    </p:spTree>
    <p:extLst>
      <p:ext uri="{BB962C8B-B14F-4D97-AF65-F5344CB8AC3E}">
        <p14:creationId xmlns:p14="http://schemas.microsoft.com/office/powerpoint/2010/main" val="11525829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86200" y="1750634"/>
            <a:ext cx="5257800" cy="5099345"/>
          </a:xfrm>
          <a:prstGeom prst="rect">
            <a:avLst/>
          </a:prstGeom>
        </p:spPr>
      </p:pic>
      <p:sp>
        <p:nvSpPr>
          <p:cNvPr id="3" name="TextBox 2"/>
          <p:cNvSpPr txBox="1"/>
          <p:nvPr/>
        </p:nvSpPr>
        <p:spPr>
          <a:xfrm>
            <a:off x="304800" y="304970"/>
            <a:ext cx="8751772" cy="1077218"/>
          </a:xfrm>
          <a:prstGeom prst="rect">
            <a:avLst/>
          </a:prstGeom>
          <a:noFill/>
        </p:spPr>
        <p:txBody>
          <a:bodyPr wrap="square" rtlCol="0">
            <a:spAutoFit/>
          </a:bodyPr>
          <a:lstStyle/>
          <a:p>
            <a:pPr algn="ctr"/>
            <a:r>
              <a:rPr lang="en-US" sz="3200" b="1" dirty="0" smtClean="0">
                <a:solidFill>
                  <a:srgbClr val="FF99CC"/>
                </a:solidFill>
              </a:rPr>
              <a:t>~40% of HGSCs </a:t>
            </a:r>
            <a:r>
              <a:rPr lang="en-US" sz="3200" b="1" dirty="0" smtClean="0">
                <a:solidFill>
                  <a:srgbClr val="FF99CC"/>
                </a:solidFill>
              </a:rPr>
              <a:t>harbor </a:t>
            </a:r>
            <a:r>
              <a:rPr lang="en-US" sz="3200" b="1" dirty="0" smtClean="0">
                <a:solidFill>
                  <a:srgbClr val="FF99CC"/>
                </a:solidFill>
              </a:rPr>
              <a:t>homologous recombination (HR) </a:t>
            </a:r>
            <a:r>
              <a:rPr lang="en-US" sz="3200" b="1" dirty="0" err="1" smtClean="0">
                <a:solidFill>
                  <a:srgbClr val="FF99CC"/>
                </a:solidFill>
              </a:rPr>
              <a:t>difficiency</a:t>
            </a:r>
            <a:endParaRPr lang="en-US" sz="3200" b="1" dirty="0">
              <a:solidFill>
                <a:srgbClr val="FF99CC"/>
              </a:solidFill>
            </a:endParaRPr>
          </a:p>
        </p:txBody>
      </p:sp>
      <p:sp>
        <p:nvSpPr>
          <p:cNvPr id="4" name="TextBox 3"/>
          <p:cNvSpPr txBox="1"/>
          <p:nvPr/>
        </p:nvSpPr>
        <p:spPr>
          <a:xfrm>
            <a:off x="163629" y="2362200"/>
            <a:ext cx="3570171" cy="1569660"/>
          </a:xfrm>
          <a:prstGeom prst="rect">
            <a:avLst/>
          </a:prstGeom>
          <a:noFill/>
        </p:spPr>
        <p:txBody>
          <a:bodyPr wrap="square" rtlCol="0">
            <a:spAutoFit/>
          </a:bodyPr>
          <a:lstStyle/>
          <a:p>
            <a:r>
              <a:rPr lang="en-US" sz="3200" b="1" dirty="0" smtClean="0">
                <a:solidFill>
                  <a:srgbClr val="FF99CC"/>
                </a:solidFill>
              </a:rPr>
              <a:t>BRCA 1 /2 mutation</a:t>
            </a:r>
          </a:p>
          <a:p>
            <a:r>
              <a:rPr lang="en-US" sz="3200" b="1" dirty="0" smtClean="0">
                <a:solidFill>
                  <a:srgbClr val="FF99CC"/>
                </a:solidFill>
              </a:rPr>
              <a:t>Other genes in DNA </a:t>
            </a:r>
            <a:r>
              <a:rPr lang="en-US" sz="3200" b="1" dirty="0" smtClean="0">
                <a:solidFill>
                  <a:srgbClr val="FF99CC"/>
                </a:solidFill>
              </a:rPr>
              <a:t>repair pathway</a:t>
            </a:r>
            <a:endParaRPr lang="en-US" sz="3200" b="1" dirty="0" smtClean="0">
              <a:solidFill>
                <a:srgbClr val="FF99CC"/>
              </a:solidFill>
            </a:endParaRPr>
          </a:p>
        </p:txBody>
      </p:sp>
      <p:sp>
        <p:nvSpPr>
          <p:cNvPr id="7" name="Down Arrow 6"/>
          <p:cNvSpPr/>
          <p:nvPr/>
        </p:nvSpPr>
        <p:spPr>
          <a:xfrm>
            <a:off x="1225303" y="4300306"/>
            <a:ext cx="336561" cy="52594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4800" y="4953000"/>
            <a:ext cx="2796471" cy="1200329"/>
          </a:xfrm>
          <a:prstGeom prst="rect">
            <a:avLst/>
          </a:prstGeom>
          <a:noFill/>
        </p:spPr>
        <p:txBody>
          <a:bodyPr wrap="none" rtlCol="0">
            <a:spAutoFit/>
          </a:bodyPr>
          <a:lstStyle/>
          <a:p>
            <a:r>
              <a:rPr lang="en-US" sz="3600" b="1" dirty="0" smtClean="0">
                <a:solidFill>
                  <a:srgbClr val="00FF00"/>
                </a:solidFill>
              </a:rPr>
              <a:t>Genomic Scar</a:t>
            </a:r>
          </a:p>
          <a:p>
            <a:r>
              <a:rPr lang="en-US" sz="3600" b="1" dirty="0" smtClean="0">
                <a:solidFill>
                  <a:srgbClr val="00FF00"/>
                </a:solidFill>
              </a:rPr>
              <a:t>HDR Score</a:t>
            </a:r>
          </a:p>
        </p:txBody>
      </p:sp>
    </p:spTree>
    <p:extLst>
      <p:ext uri="{BB962C8B-B14F-4D97-AF65-F5344CB8AC3E}">
        <p14:creationId xmlns:p14="http://schemas.microsoft.com/office/powerpoint/2010/main" val="27271832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3497" t="7778" r="12037" b="54444"/>
          <a:stretch/>
        </p:blipFill>
        <p:spPr>
          <a:xfrm>
            <a:off x="685800" y="1502569"/>
            <a:ext cx="8001002" cy="5334000"/>
          </a:xfrm>
          <a:prstGeom prst="rect">
            <a:avLst/>
          </a:prstGeom>
        </p:spPr>
      </p:pic>
      <p:sp>
        <p:nvSpPr>
          <p:cNvPr id="3" name="TextBox 2"/>
          <p:cNvSpPr txBox="1"/>
          <p:nvPr/>
        </p:nvSpPr>
        <p:spPr>
          <a:xfrm>
            <a:off x="228600" y="141982"/>
            <a:ext cx="8748677" cy="1077218"/>
          </a:xfrm>
          <a:prstGeom prst="rect">
            <a:avLst/>
          </a:prstGeom>
          <a:noFill/>
        </p:spPr>
        <p:txBody>
          <a:bodyPr wrap="none" rtlCol="0">
            <a:spAutoFit/>
          </a:bodyPr>
          <a:lstStyle/>
          <a:p>
            <a:pPr algn="ctr"/>
            <a:r>
              <a:rPr lang="en-US" sz="3200" b="1" dirty="0" smtClean="0">
                <a:solidFill>
                  <a:srgbClr val="FFFF00"/>
                </a:solidFill>
              </a:rPr>
              <a:t>BRCA Mutation Signature Associated with </a:t>
            </a:r>
          </a:p>
          <a:p>
            <a:pPr algn="ctr"/>
            <a:r>
              <a:rPr lang="en-US" sz="3200" b="1" dirty="0" smtClean="0">
                <a:solidFill>
                  <a:srgbClr val="FFFF00"/>
                </a:solidFill>
              </a:rPr>
              <a:t>Better Response to Platinum-Based </a:t>
            </a:r>
            <a:r>
              <a:rPr lang="en-US" sz="3200" b="1" dirty="0">
                <a:solidFill>
                  <a:srgbClr val="FFFF00"/>
                </a:solidFill>
              </a:rPr>
              <a:t>C</a:t>
            </a:r>
            <a:r>
              <a:rPr lang="en-US" sz="3200" b="1" dirty="0" smtClean="0">
                <a:solidFill>
                  <a:srgbClr val="FFFF00"/>
                </a:solidFill>
              </a:rPr>
              <a:t>hemotherapy</a:t>
            </a:r>
            <a:endParaRPr lang="en-US" sz="3200" b="1" dirty="0">
              <a:solidFill>
                <a:srgbClr val="FFFF00"/>
              </a:solidFill>
            </a:endParaRPr>
          </a:p>
        </p:txBody>
      </p:sp>
      <p:sp>
        <p:nvSpPr>
          <p:cNvPr id="4" name="TextBox 3"/>
          <p:cNvSpPr txBox="1"/>
          <p:nvPr/>
        </p:nvSpPr>
        <p:spPr>
          <a:xfrm>
            <a:off x="2971800" y="3984903"/>
            <a:ext cx="1977144" cy="369332"/>
          </a:xfrm>
          <a:prstGeom prst="rect">
            <a:avLst/>
          </a:prstGeom>
          <a:noFill/>
        </p:spPr>
        <p:txBody>
          <a:bodyPr wrap="none" rtlCol="0">
            <a:spAutoFit/>
          </a:bodyPr>
          <a:lstStyle/>
          <a:p>
            <a:r>
              <a:rPr lang="en-US" dirty="0" smtClean="0"/>
              <a:t>Nature, 2015 AOCS</a:t>
            </a:r>
            <a:endParaRPr lang="en-US" dirty="0"/>
          </a:p>
        </p:txBody>
      </p:sp>
    </p:spTree>
    <p:extLst>
      <p:ext uri="{BB962C8B-B14F-4D97-AF65-F5344CB8AC3E}">
        <p14:creationId xmlns:p14="http://schemas.microsoft.com/office/powerpoint/2010/main" val="4656163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20"/>
          <p:cNvGrpSpPr>
            <a:grpSpLocks noChangeAspect="1"/>
          </p:cNvGrpSpPr>
          <p:nvPr/>
        </p:nvGrpSpPr>
        <p:grpSpPr bwMode="auto">
          <a:xfrm>
            <a:off x="6406904" y="1106747"/>
            <a:ext cx="2653176" cy="304800"/>
            <a:chOff x="2112" y="912"/>
            <a:chExt cx="1680" cy="193"/>
          </a:xfrm>
        </p:grpSpPr>
        <p:sp>
          <p:nvSpPr>
            <p:cNvPr id="3" name="Freeform 910"/>
            <p:cNvSpPr>
              <a:spLocks noChangeAspect="1"/>
            </p:cNvSpPr>
            <p:nvPr/>
          </p:nvSpPr>
          <p:spPr bwMode="auto">
            <a:xfrm>
              <a:off x="3572" y="912"/>
              <a:ext cx="220" cy="193"/>
            </a:xfrm>
            <a:custGeom>
              <a:avLst/>
              <a:gdLst>
                <a:gd name="T0" fmla="*/ 4092 w 4092"/>
                <a:gd name="T1" fmla="*/ 0 h 11817"/>
                <a:gd name="T2" fmla="*/ 936 w 4092"/>
                <a:gd name="T3" fmla="*/ 11817 h 11817"/>
                <a:gd name="T4" fmla="*/ 0 w 4092"/>
                <a:gd name="T5" fmla="*/ 11817 h 11817"/>
                <a:gd name="T6" fmla="*/ 3157 w 4092"/>
                <a:gd name="T7" fmla="*/ 0 h 11817"/>
                <a:gd name="T8" fmla="*/ 4092 w 4092"/>
                <a:gd name="T9" fmla="*/ 0 h 11817"/>
              </a:gdLst>
              <a:ahLst/>
              <a:cxnLst>
                <a:cxn ang="0">
                  <a:pos x="T0" y="T1"/>
                </a:cxn>
                <a:cxn ang="0">
                  <a:pos x="T2" y="T3"/>
                </a:cxn>
                <a:cxn ang="0">
                  <a:pos x="T4" y="T5"/>
                </a:cxn>
                <a:cxn ang="0">
                  <a:pos x="T6" y="T7"/>
                </a:cxn>
                <a:cxn ang="0">
                  <a:pos x="T8" y="T9"/>
                </a:cxn>
              </a:cxnLst>
              <a:rect l="0" t="0" r="r" b="b"/>
              <a:pathLst>
                <a:path w="4092" h="11817">
                  <a:moveTo>
                    <a:pt x="4092" y="0"/>
                  </a:moveTo>
                  <a:cubicBezTo>
                    <a:pt x="2198" y="0"/>
                    <a:pt x="2818" y="11817"/>
                    <a:pt x="936" y="11817"/>
                  </a:cubicBezTo>
                  <a:cubicBezTo>
                    <a:pt x="0" y="11817"/>
                    <a:pt x="0" y="11817"/>
                    <a:pt x="0" y="11817"/>
                  </a:cubicBezTo>
                  <a:cubicBezTo>
                    <a:pt x="1881" y="11817"/>
                    <a:pt x="1266" y="0"/>
                    <a:pt x="3157" y="0"/>
                  </a:cubicBezTo>
                  <a:lnTo>
                    <a:pt x="4092" y="0"/>
                  </a:lnTo>
                  <a:close/>
                </a:path>
              </a:pathLst>
            </a:custGeom>
            <a:solidFill>
              <a:srgbClr val="00CC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 name="Freeform 911"/>
            <p:cNvSpPr>
              <a:spLocks noChangeAspect="1"/>
            </p:cNvSpPr>
            <p:nvPr/>
          </p:nvSpPr>
          <p:spPr bwMode="auto">
            <a:xfrm>
              <a:off x="2208" y="912"/>
              <a:ext cx="220" cy="193"/>
            </a:xfrm>
            <a:custGeom>
              <a:avLst/>
              <a:gdLst>
                <a:gd name="T0" fmla="*/ 4092 w 4092"/>
                <a:gd name="T1" fmla="*/ 0 h 11817"/>
                <a:gd name="T2" fmla="*/ 936 w 4092"/>
                <a:gd name="T3" fmla="*/ 11817 h 11817"/>
                <a:gd name="T4" fmla="*/ 0 w 4092"/>
                <a:gd name="T5" fmla="*/ 11817 h 11817"/>
                <a:gd name="T6" fmla="*/ 3157 w 4092"/>
                <a:gd name="T7" fmla="*/ 0 h 11817"/>
                <a:gd name="T8" fmla="*/ 4092 w 4092"/>
                <a:gd name="T9" fmla="*/ 0 h 11817"/>
              </a:gdLst>
              <a:ahLst/>
              <a:cxnLst>
                <a:cxn ang="0">
                  <a:pos x="T0" y="T1"/>
                </a:cxn>
                <a:cxn ang="0">
                  <a:pos x="T2" y="T3"/>
                </a:cxn>
                <a:cxn ang="0">
                  <a:pos x="T4" y="T5"/>
                </a:cxn>
                <a:cxn ang="0">
                  <a:pos x="T6" y="T7"/>
                </a:cxn>
                <a:cxn ang="0">
                  <a:pos x="T8" y="T9"/>
                </a:cxn>
              </a:cxnLst>
              <a:rect l="0" t="0" r="r" b="b"/>
              <a:pathLst>
                <a:path w="4092" h="11817">
                  <a:moveTo>
                    <a:pt x="4092" y="0"/>
                  </a:moveTo>
                  <a:cubicBezTo>
                    <a:pt x="2198" y="0"/>
                    <a:pt x="2818" y="11817"/>
                    <a:pt x="936" y="11817"/>
                  </a:cubicBezTo>
                  <a:cubicBezTo>
                    <a:pt x="0" y="11817"/>
                    <a:pt x="0" y="11817"/>
                    <a:pt x="0" y="11817"/>
                  </a:cubicBezTo>
                  <a:cubicBezTo>
                    <a:pt x="1881" y="11817"/>
                    <a:pt x="1266" y="0"/>
                    <a:pt x="3157" y="0"/>
                  </a:cubicBezTo>
                  <a:lnTo>
                    <a:pt x="4092" y="0"/>
                  </a:lnTo>
                  <a:close/>
                </a:path>
              </a:pathLst>
            </a:custGeom>
            <a:solidFill>
              <a:srgbClr val="00CC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5" name="Freeform 912"/>
            <p:cNvSpPr>
              <a:spLocks noChangeAspect="1"/>
            </p:cNvSpPr>
            <p:nvPr/>
          </p:nvSpPr>
          <p:spPr bwMode="auto">
            <a:xfrm>
              <a:off x="2890" y="912"/>
              <a:ext cx="220" cy="193"/>
            </a:xfrm>
            <a:custGeom>
              <a:avLst/>
              <a:gdLst>
                <a:gd name="T0" fmla="*/ 4092 w 4092"/>
                <a:gd name="T1" fmla="*/ 0 h 11833"/>
                <a:gd name="T2" fmla="*/ 937 w 4092"/>
                <a:gd name="T3" fmla="*/ 11833 h 11833"/>
                <a:gd name="T4" fmla="*/ 0 w 4092"/>
                <a:gd name="T5" fmla="*/ 11833 h 11833"/>
                <a:gd name="T6" fmla="*/ 3157 w 4092"/>
                <a:gd name="T7" fmla="*/ 0 h 11833"/>
                <a:gd name="T8" fmla="*/ 4092 w 4092"/>
                <a:gd name="T9" fmla="*/ 0 h 11833"/>
              </a:gdLst>
              <a:ahLst/>
              <a:cxnLst>
                <a:cxn ang="0">
                  <a:pos x="T0" y="T1"/>
                </a:cxn>
                <a:cxn ang="0">
                  <a:pos x="T2" y="T3"/>
                </a:cxn>
                <a:cxn ang="0">
                  <a:pos x="T4" y="T5"/>
                </a:cxn>
                <a:cxn ang="0">
                  <a:pos x="T6" y="T7"/>
                </a:cxn>
                <a:cxn ang="0">
                  <a:pos x="T8" y="T9"/>
                </a:cxn>
              </a:cxnLst>
              <a:rect l="0" t="0" r="r" b="b"/>
              <a:pathLst>
                <a:path w="4092" h="11833">
                  <a:moveTo>
                    <a:pt x="4092" y="0"/>
                  </a:moveTo>
                  <a:cubicBezTo>
                    <a:pt x="2199" y="0"/>
                    <a:pt x="2819" y="11833"/>
                    <a:pt x="937" y="11833"/>
                  </a:cubicBezTo>
                  <a:cubicBezTo>
                    <a:pt x="0" y="11833"/>
                    <a:pt x="0" y="11833"/>
                    <a:pt x="0" y="11833"/>
                  </a:cubicBezTo>
                  <a:cubicBezTo>
                    <a:pt x="1884" y="11833"/>
                    <a:pt x="1266" y="0"/>
                    <a:pt x="3157" y="0"/>
                  </a:cubicBezTo>
                  <a:lnTo>
                    <a:pt x="4092" y="0"/>
                  </a:lnTo>
                  <a:close/>
                </a:path>
              </a:pathLst>
            </a:custGeom>
            <a:solidFill>
              <a:srgbClr val="00CC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6" name="Freeform 913"/>
            <p:cNvSpPr>
              <a:spLocks noChangeAspect="1"/>
            </p:cNvSpPr>
            <p:nvPr/>
          </p:nvSpPr>
          <p:spPr bwMode="auto">
            <a:xfrm>
              <a:off x="2549" y="912"/>
              <a:ext cx="220" cy="193"/>
            </a:xfrm>
            <a:custGeom>
              <a:avLst/>
              <a:gdLst>
                <a:gd name="T0" fmla="*/ 4092 w 4092"/>
                <a:gd name="T1" fmla="*/ 0 h 11817"/>
                <a:gd name="T2" fmla="*/ 936 w 4092"/>
                <a:gd name="T3" fmla="*/ 11817 h 11817"/>
                <a:gd name="T4" fmla="*/ 0 w 4092"/>
                <a:gd name="T5" fmla="*/ 11817 h 11817"/>
                <a:gd name="T6" fmla="*/ 3157 w 4092"/>
                <a:gd name="T7" fmla="*/ 0 h 11817"/>
                <a:gd name="T8" fmla="*/ 4092 w 4092"/>
                <a:gd name="T9" fmla="*/ 0 h 11817"/>
              </a:gdLst>
              <a:ahLst/>
              <a:cxnLst>
                <a:cxn ang="0">
                  <a:pos x="T0" y="T1"/>
                </a:cxn>
                <a:cxn ang="0">
                  <a:pos x="T2" y="T3"/>
                </a:cxn>
                <a:cxn ang="0">
                  <a:pos x="T4" y="T5"/>
                </a:cxn>
                <a:cxn ang="0">
                  <a:pos x="T6" y="T7"/>
                </a:cxn>
                <a:cxn ang="0">
                  <a:pos x="T8" y="T9"/>
                </a:cxn>
              </a:cxnLst>
              <a:rect l="0" t="0" r="r" b="b"/>
              <a:pathLst>
                <a:path w="4092" h="11817">
                  <a:moveTo>
                    <a:pt x="4092" y="0"/>
                  </a:moveTo>
                  <a:cubicBezTo>
                    <a:pt x="2198" y="0"/>
                    <a:pt x="2818" y="11817"/>
                    <a:pt x="936" y="11817"/>
                  </a:cubicBezTo>
                  <a:cubicBezTo>
                    <a:pt x="0" y="11817"/>
                    <a:pt x="0" y="11817"/>
                    <a:pt x="0" y="11817"/>
                  </a:cubicBezTo>
                  <a:cubicBezTo>
                    <a:pt x="1881" y="11817"/>
                    <a:pt x="1266" y="0"/>
                    <a:pt x="3157" y="0"/>
                  </a:cubicBezTo>
                  <a:lnTo>
                    <a:pt x="4092" y="0"/>
                  </a:lnTo>
                  <a:close/>
                </a:path>
              </a:pathLst>
            </a:custGeom>
            <a:solidFill>
              <a:srgbClr val="00CC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7" name="Freeform 916"/>
            <p:cNvSpPr>
              <a:spLocks noChangeAspect="1"/>
            </p:cNvSpPr>
            <p:nvPr/>
          </p:nvSpPr>
          <p:spPr bwMode="auto">
            <a:xfrm>
              <a:off x="3232" y="912"/>
              <a:ext cx="219" cy="193"/>
            </a:xfrm>
            <a:custGeom>
              <a:avLst/>
              <a:gdLst>
                <a:gd name="T0" fmla="*/ 4092 w 4092"/>
                <a:gd name="T1" fmla="*/ 0 h 11817"/>
                <a:gd name="T2" fmla="*/ 936 w 4092"/>
                <a:gd name="T3" fmla="*/ 11817 h 11817"/>
                <a:gd name="T4" fmla="*/ 0 w 4092"/>
                <a:gd name="T5" fmla="*/ 11817 h 11817"/>
                <a:gd name="T6" fmla="*/ 3157 w 4092"/>
                <a:gd name="T7" fmla="*/ 0 h 11817"/>
                <a:gd name="T8" fmla="*/ 4092 w 4092"/>
                <a:gd name="T9" fmla="*/ 0 h 11817"/>
              </a:gdLst>
              <a:ahLst/>
              <a:cxnLst>
                <a:cxn ang="0">
                  <a:pos x="T0" y="T1"/>
                </a:cxn>
                <a:cxn ang="0">
                  <a:pos x="T2" y="T3"/>
                </a:cxn>
                <a:cxn ang="0">
                  <a:pos x="T4" y="T5"/>
                </a:cxn>
                <a:cxn ang="0">
                  <a:pos x="T6" y="T7"/>
                </a:cxn>
                <a:cxn ang="0">
                  <a:pos x="T8" y="T9"/>
                </a:cxn>
              </a:cxnLst>
              <a:rect l="0" t="0" r="r" b="b"/>
              <a:pathLst>
                <a:path w="4092" h="11817">
                  <a:moveTo>
                    <a:pt x="4092" y="0"/>
                  </a:moveTo>
                  <a:cubicBezTo>
                    <a:pt x="2198" y="0"/>
                    <a:pt x="2818" y="11817"/>
                    <a:pt x="936" y="11817"/>
                  </a:cubicBezTo>
                  <a:cubicBezTo>
                    <a:pt x="0" y="11817"/>
                    <a:pt x="0" y="11817"/>
                    <a:pt x="0" y="11817"/>
                  </a:cubicBezTo>
                  <a:cubicBezTo>
                    <a:pt x="1881" y="11817"/>
                    <a:pt x="1266" y="0"/>
                    <a:pt x="3157" y="0"/>
                  </a:cubicBezTo>
                  <a:lnTo>
                    <a:pt x="4092" y="0"/>
                  </a:lnTo>
                  <a:close/>
                </a:path>
              </a:pathLst>
            </a:custGeom>
            <a:solidFill>
              <a:srgbClr val="00CC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8" name="Freeform 857"/>
            <p:cNvSpPr>
              <a:spLocks noChangeAspect="1"/>
            </p:cNvSpPr>
            <p:nvPr/>
          </p:nvSpPr>
          <p:spPr bwMode="auto">
            <a:xfrm>
              <a:off x="3476" y="912"/>
              <a:ext cx="220" cy="193"/>
            </a:xfrm>
            <a:custGeom>
              <a:avLst/>
              <a:gdLst>
                <a:gd name="T0" fmla="*/ 4092 w 4092"/>
                <a:gd name="T1" fmla="*/ 0 h 11817"/>
                <a:gd name="T2" fmla="*/ 936 w 4092"/>
                <a:gd name="T3" fmla="*/ 11817 h 11817"/>
                <a:gd name="T4" fmla="*/ 0 w 4092"/>
                <a:gd name="T5" fmla="*/ 11817 h 11817"/>
                <a:gd name="T6" fmla="*/ 3157 w 4092"/>
                <a:gd name="T7" fmla="*/ 0 h 11817"/>
                <a:gd name="T8" fmla="*/ 4092 w 4092"/>
                <a:gd name="T9" fmla="*/ 0 h 11817"/>
              </a:gdLst>
              <a:ahLst/>
              <a:cxnLst>
                <a:cxn ang="0">
                  <a:pos x="T0" y="T1"/>
                </a:cxn>
                <a:cxn ang="0">
                  <a:pos x="T2" y="T3"/>
                </a:cxn>
                <a:cxn ang="0">
                  <a:pos x="T4" y="T5"/>
                </a:cxn>
                <a:cxn ang="0">
                  <a:pos x="T6" y="T7"/>
                </a:cxn>
                <a:cxn ang="0">
                  <a:pos x="T8" y="T9"/>
                </a:cxn>
              </a:cxnLst>
              <a:rect l="0" t="0" r="r" b="b"/>
              <a:pathLst>
                <a:path w="4092" h="11817">
                  <a:moveTo>
                    <a:pt x="4092" y="0"/>
                  </a:moveTo>
                  <a:cubicBezTo>
                    <a:pt x="2198" y="0"/>
                    <a:pt x="2818" y="11817"/>
                    <a:pt x="936" y="11817"/>
                  </a:cubicBezTo>
                  <a:cubicBezTo>
                    <a:pt x="0" y="11817"/>
                    <a:pt x="0" y="11817"/>
                    <a:pt x="0" y="11817"/>
                  </a:cubicBezTo>
                  <a:cubicBezTo>
                    <a:pt x="1881" y="11817"/>
                    <a:pt x="1266" y="0"/>
                    <a:pt x="3157" y="0"/>
                  </a:cubicBezTo>
                  <a:lnTo>
                    <a:pt x="4092" y="0"/>
                  </a:lnTo>
                  <a:close/>
                </a:path>
              </a:pathLst>
            </a:custGeom>
            <a:solidFill>
              <a:srgbClr val="FFCC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9" name="Freeform 853"/>
            <p:cNvSpPr>
              <a:spLocks noChangeAspect="1"/>
            </p:cNvSpPr>
            <p:nvPr/>
          </p:nvSpPr>
          <p:spPr bwMode="auto">
            <a:xfrm>
              <a:off x="2112" y="912"/>
              <a:ext cx="220" cy="193"/>
            </a:xfrm>
            <a:custGeom>
              <a:avLst/>
              <a:gdLst>
                <a:gd name="T0" fmla="*/ 4092 w 4092"/>
                <a:gd name="T1" fmla="*/ 0 h 11817"/>
                <a:gd name="T2" fmla="*/ 936 w 4092"/>
                <a:gd name="T3" fmla="*/ 11817 h 11817"/>
                <a:gd name="T4" fmla="*/ 0 w 4092"/>
                <a:gd name="T5" fmla="*/ 11817 h 11817"/>
                <a:gd name="T6" fmla="*/ 3157 w 4092"/>
                <a:gd name="T7" fmla="*/ 0 h 11817"/>
                <a:gd name="T8" fmla="*/ 4092 w 4092"/>
                <a:gd name="T9" fmla="*/ 0 h 11817"/>
              </a:gdLst>
              <a:ahLst/>
              <a:cxnLst>
                <a:cxn ang="0">
                  <a:pos x="T0" y="T1"/>
                </a:cxn>
                <a:cxn ang="0">
                  <a:pos x="T2" y="T3"/>
                </a:cxn>
                <a:cxn ang="0">
                  <a:pos x="T4" y="T5"/>
                </a:cxn>
                <a:cxn ang="0">
                  <a:pos x="T6" y="T7"/>
                </a:cxn>
                <a:cxn ang="0">
                  <a:pos x="T8" y="T9"/>
                </a:cxn>
              </a:cxnLst>
              <a:rect l="0" t="0" r="r" b="b"/>
              <a:pathLst>
                <a:path w="4092" h="11817">
                  <a:moveTo>
                    <a:pt x="4092" y="0"/>
                  </a:moveTo>
                  <a:cubicBezTo>
                    <a:pt x="2198" y="0"/>
                    <a:pt x="2818" y="11817"/>
                    <a:pt x="936" y="11817"/>
                  </a:cubicBezTo>
                  <a:cubicBezTo>
                    <a:pt x="0" y="11817"/>
                    <a:pt x="0" y="11817"/>
                    <a:pt x="0" y="11817"/>
                  </a:cubicBezTo>
                  <a:cubicBezTo>
                    <a:pt x="1881" y="11817"/>
                    <a:pt x="1266" y="0"/>
                    <a:pt x="3157" y="0"/>
                  </a:cubicBezTo>
                  <a:lnTo>
                    <a:pt x="4092" y="0"/>
                  </a:lnTo>
                  <a:close/>
                </a:path>
              </a:pathLst>
            </a:custGeom>
            <a:solidFill>
              <a:srgbClr val="FFCC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 name="Freeform 845"/>
            <p:cNvSpPr>
              <a:spLocks noChangeAspect="1"/>
            </p:cNvSpPr>
            <p:nvPr/>
          </p:nvSpPr>
          <p:spPr bwMode="auto">
            <a:xfrm>
              <a:off x="2794" y="912"/>
              <a:ext cx="220" cy="193"/>
            </a:xfrm>
            <a:custGeom>
              <a:avLst/>
              <a:gdLst>
                <a:gd name="T0" fmla="*/ 4092 w 4092"/>
                <a:gd name="T1" fmla="*/ 0 h 11833"/>
                <a:gd name="T2" fmla="*/ 937 w 4092"/>
                <a:gd name="T3" fmla="*/ 11833 h 11833"/>
                <a:gd name="T4" fmla="*/ 0 w 4092"/>
                <a:gd name="T5" fmla="*/ 11833 h 11833"/>
                <a:gd name="T6" fmla="*/ 3157 w 4092"/>
                <a:gd name="T7" fmla="*/ 0 h 11833"/>
                <a:gd name="T8" fmla="*/ 4092 w 4092"/>
                <a:gd name="T9" fmla="*/ 0 h 11833"/>
              </a:gdLst>
              <a:ahLst/>
              <a:cxnLst>
                <a:cxn ang="0">
                  <a:pos x="T0" y="T1"/>
                </a:cxn>
                <a:cxn ang="0">
                  <a:pos x="T2" y="T3"/>
                </a:cxn>
                <a:cxn ang="0">
                  <a:pos x="T4" y="T5"/>
                </a:cxn>
                <a:cxn ang="0">
                  <a:pos x="T6" y="T7"/>
                </a:cxn>
                <a:cxn ang="0">
                  <a:pos x="T8" y="T9"/>
                </a:cxn>
              </a:cxnLst>
              <a:rect l="0" t="0" r="r" b="b"/>
              <a:pathLst>
                <a:path w="4092" h="11833">
                  <a:moveTo>
                    <a:pt x="4092" y="0"/>
                  </a:moveTo>
                  <a:cubicBezTo>
                    <a:pt x="2199" y="0"/>
                    <a:pt x="2819" y="11833"/>
                    <a:pt x="937" y="11833"/>
                  </a:cubicBezTo>
                  <a:cubicBezTo>
                    <a:pt x="0" y="11833"/>
                    <a:pt x="0" y="11833"/>
                    <a:pt x="0" y="11833"/>
                  </a:cubicBezTo>
                  <a:cubicBezTo>
                    <a:pt x="1884" y="11833"/>
                    <a:pt x="1266" y="0"/>
                    <a:pt x="3157" y="0"/>
                  </a:cubicBezTo>
                  <a:lnTo>
                    <a:pt x="4092" y="0"/>
                  </a:lnTo>
                  <a:close/>
                </a:path>
              </a:pathLst>
            </a:custGeom>
            <a:solidFill>
              <a:srgbClr val="FFCC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1" name="Freeform 846"/>
            <p:cNvSpPr>
              <a:spLocks noChangeAspect="1"/>
            </p:cNvSpPr>
            <p:nvPr/>
          </p:nvSpPr>
          <p:spPr bwMode="auto">
            <a:xfrm>
              <a:off x="2453" y="912"/>
              <a:ext cx="220" cy="193"/>
            </a:xfrm>
            <a:custGeom>
              <a:avLst/>
              <a:gdLst>
                <a:gd name="T0" fmla="*/ 4092 w 4092"/>
                <a:gd name="T1" fmla="*/ 0 h 11817"/>
                <a:gd name="T2" fmla="*/ 936 w 4092"/>
                <a:gd name="T3" fmla="*/ 11817 h 11817"/>
                <a:gd name="T4" fmla="*/ 0 w 4092"/>
                <a:gd name="T5" fmla="*/ 11817 h 11817"/>
                <a:gd name="T6" fmla="*/ 3157 w 4092"/>
                <a:gd name="T7" fmla="*/ 0 h 11817"/>
                <a:gd name="T8" fmla="*/ 4092 w 4092"/>
                <a:gd name="T9" fmla="*/ 0 h 11817"/>
              </a:gdLst>
              <a:ahLst/>
              <a:cxnLst>
                <a:cxn ang="0">
                  <a:pos x="T0" y="T1"/>
                </a:cxn>
                <a:cxn ang="0">
                  <a:pos x="T2" y="T3"/>
                </a:cxn>
                <a:cxn ang="0">
                  <a:pos x="T4" y="T5"/>
                </a:cxn>
                <a:cxn ang="0">
                  <a:pos x="T6" y="T7"/>
                </a:cxn>
                <a:cxn ang="0">
                  <a:pos x="T8" y="T9"/>
                </a:cxn>
              </a:cxnLst>
              <a:rect l="0" t="0" r="r" b="b"/>
              <a:pathLst>
                <a:path w="4092" h="11817">
                  <a:moveTo>
                    <a:pt x="4092" y="0"/>
                  </a:moveTo>
                  <a:cubicBezTo>
                    <a:pt x="2198" y="0"/>
                    <a:pt x="2818" y="11817"/>
                    <a:pt x="936" y="11817"/>
                  </a:cubicBezTo>
                  <a:cubicBezTo>
                    <a:pt x="0" y="11817"/>
                    <a:pt x="0" y="11817"/>
                    <a:pt x="0" y="11817"/>
                  </a:cubicBezTo>
                  <a:cubicBezTo>
                    <a:pt x="1881" y="11817"/>
                    <a:pt x="1266" y="0"/>
                    <a:pt x="3157" y="0"/>
                  </a:cubicBezTo>
                  <a:lnTo>
                    <a:pt x="4092" y="0"/>
                  </a:lnTo>
                  <a:close/>
                </a:path>
              </a:pathLst>
            </a:custGeom>
            <a:solidFill>
              <a:srgbClr val="FFCC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2" name="Freeform 848"/>
            <p:cNvSpPr>
              <a:spLocks noChangeAspect="1"/>
            </p:cNvSpPr>
            <p:nvPr/>
          </p:nvSpPr>
          <p:spPr bwMode="auto">
            <a:xfrm>
              <a:off x="2283" y="912"/>
              <a:ext cx="219" cy="193"/>
            </a:xfrm>
            <a:custGeom>
              <a:avLst/>
              <a:gdLst>
                <a:gd name="T0" fmla="*/ 4083 w 4083"/>
                <a:gd name="T1" fmla="*/ 11850 h 11850"/>
                <a:gd name="T2" fmla="*/ 934 w 4083"/>
                <a:gd name="T3" fmla="*/ 0 h 11850"/>
                <a:gd name="T4" fmla="*/ 0 w 4083"/>
                <a:gd name="T5" fmla="*/ 0 h 11850"/>
                <a:gd name="T6" fmla="*/ 3150 w 4083"/>
                <a:gd name="T7" fmla="*/ 11850 h 11850"/>
                <a:gd name="T8" fmla="*/ 4083 w 4083"/>
                <a:gd name="T9" fmla="*/ 11850 h 11850"/>
              </a:gdLst>
              <a:ahLst/>
              <a:cxnLst>
                <a:cxn ang="0">
                  <a:pos x="T0" y="T1"/>
                </a:cxn>
                <a:cxn ang="0">
                  <a:pos x="T2" y="T3"/>
                </a:cxn>
                <a:cxn ang="0">
                  <a:pos x="T4" y="T5"/>
                </a:cxn>
                <a:cxn ang="0">
                  <a:pos x="T6" y="T7"/>
                </a:cxn>
                <a:cxn ang="0">
                  <a:pos x="T8" y="T9"/>
                </a:cxn>
              </a:cxnLst>
              <a:rect l="0" t="0" r="r" b="b"/>
              <a:pathLst>
                <a:path w="4083" h="11850">
                  <a:moveTo>
                    <a:pt x="4083" y="11850"/>
                  </a:moveTo>
                  <a:cubicBezTo>
                    <a:pt x="2193" y="11850"/>
                    <a:pt x="2812" y="0"/>
                    <a:pt x="934" y="0"/>
                  </a:cubicBezTo>
                  <a:cubicBezTo>
                    <a:pt x="0" y="0"/>
                    <a:pt x="0" y="0"/>
                    <a:pt x="0" y="0"/>
                  </a:cubicBezTo>
                  <a:cubicBezTo>
                    <a:pt x="1879" y="0"/>
                    <a:pt x="1262" y="11850"/>
                    <a:pt x="3150" y="11850"/>
                  </a:cubicBezTo>
                  <a:lnTo>
                    <a:pt x="4083" y="11850"/>
                  </a:lnTo>
                  <a:close/>
                </a:path>
              </a:pathLst>
            </a:custGeom>
            <a:solidFill>
              <a:srgbClr val="FF66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3" name="Freeform 850"/>
            <p:cNvSpPr>
              <a:spLocks noChangeAspect="1"/>
            </p:cNvSpPr>
            <p:nvPr/>
          </p:nvSpPr>
          <p:spPr bwMode="auto">
            <a:xfrm>
              <a:off x="2625" y="912"/>
              <a:ext cx="218" cy="193"/>
            </a:xfrm>
            <a:custGeom>
              <a:avLst/>
              <a:gdLst>
                <a:gd name="T0" fmla="*/ 4083 w 4083"/>
                <a:gd name="T1" fmla="*/ 11850 h 11850"/>
                <a:gd name="T2" fmla="*/ 933 w 4083"/>
                <a:gd name="T3" fmla="*/ 0 h 11850"/>
                <a:gd name="T4" fmla="*/ 0 w 4083"/>
                <a:gd name="T5" fmla="*/ 0 h 11850"/>
                <a:gd name="T6" fmla="*/ 3149 w 4083"/>
                <a:gd name="T7" fmla="*/ 11850 h 11850"/>
                <a:gd name="T8" fmla="*/ 4083 w 4083"/>
                <a:gd name="T9" fmla="*/ 11850 h 11850"/>
              </a:gdLst>
              <a:ahLst/>
              <a:cxnLst>
                <a:cxn ang="0">
                  <a:pos x="T0" y="T1"/>
                </a:cxn>
                <a:cxn ang="0">
                  <a:pos x="T2" y="T3"/>
                </a:cxn>
                <a:cxn ang="0">
                  <a:pos x="T4" y="T5"/>
                </a:cxn>
                <a:cxn ang="0">
                  <a:pos x="T6" y="T7"/>
                </a:cxn>
                <a:cxn ang="0">
                  <a:pos x="T8" y="T9"/>
                </a:cxn>
              </a:cxnLst>
              <a:rect l="0" t="0" r="r" b="b"/>
              <a:pathLst>
                <a:path w="4083" h="11850">
                  <a:moveTo>
                    <a:pt x="4083" y="11850"/>
                  </a:moveTo>
                  <a:cubicBezTo>
                    <a:pt x="2192" y="11850"/>
                    <a:pt x="2812" y="0"/>
                    <a:pt x="933" y="0"/>
                  </a:cubicBezTo>
                  <a:cubicBezTo>
                    <a:pt x="0" y="0"/>
                    <a:pt x="0" y="0"/>
                    <a:pt x="0" y="0"/>
                  </a:cubicBezTo>
                  <a:cubicBezTo>
                    <a:pt x="1878" y="0"/>
                    <a:pt x="1262" y="11850"/>
                    <a:pt x="3149" y="11850"/>
                  </a:cubicBezTo>
                  <a:lnTo>
                    <a:pt x="4083" y="11850"/>
                  </a:lnTo>
                  <a:close/>
                </a:path>
              </a:pathLst>
            </a:custGeom>
            <a:solidFill>
              <a:srgbClr val="FF66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4" name="Freeform 854"/>
            <p:cNvSpPr>
              <a:spLocks noChangeAspect="1"/>
            </p:cNvSpPr>
            <p:nvPr/>
          </p:nvSpPr>
          <p:spPr bwMode="auto">
            <a:xfrm>
              <a:off x="3136" y="912"/>
              <a:ext cx="219" cy="193"/>
            </a:xfrm>
            <a:custGeom>
              <a:avLst/>
              <a:gdLst>
                <a:gd name="T0" fmla="*/ 4092 w 4092"/>
                <a:gd name="T1" fmla="*/ 0 h 11817"/>
                <a:gd name="T2" fmla="*/ 936 w 4092"/>
                <a:gd name="T3" fmla="*/ 11817 h 11817"/>
                <a:gd name="T4" fmla="*/ 0 w 4092"/>
                <a:gd name="T5" fmla="*/ 11817 h 11817"/>
                <a:gd name="T6" fmla="*/ 3157 w 4092"/>
                <a:gd name="T7" fmla="*/ 0 h 11817"/>
                <a:gd name="T8" fmla="*/ 4092 w 4092"/>
                <a:gd name="T9" fmla="*/ 0 h 11817"/>
              </a:gdLst>
              <a:ahLst/>
              <a:cxnLst>
                <a:cxn ang="0">
                  <a:pos x="T0" y="T1"/>
                </a:cxn>
                <a:cxn ang="0">
                  <a:pos x="T2" y="T3"/>
                </a:cxn>
                <a:cxn ang="0">
                  <a:pos x="T4" y="T5"/>
                </a:cxn>
                <a:cxn ang="0">
                  <a:pos x="T6" y="T7"/>
                </a:cxn>
                <a:cxn ang="0">
                  <a:pos x="T8" y="T9"/>
                </a:cxn>
              </a:cxnLst>
              <a:rect l="0" t="0" r="r" b="b"/>
              <a:pathLst>
                <a:path w="4092" h="11817">
                  <a:moveTo>
                    <a:pt x="4092" y="0"/>
                  </a:moveTo>
                  <a:cubicBezTo>
                    <a:pt x="2198" y="0"/>
                    <a:pt x="2818" y="11817"/>
                    <a:pt x="936" y="11817"/>
                  </a:cubicBezTo>
                  <a:cubicBezTo>
                    <a:pt x="0" y="11817"/>
                    <a:pt x="0" y="11817"/>
                    <a:pt x="0" y="11817"/>
                  </a:cubicBezTo>
                  <a:cubicBezTo>
                    <a:pt x="1881" y="11817"/>
                    <a:pt x="1266" y="0"/>
                    <a:pt x="3157" y="0"/>
                  </a:cubicBezTo>
                  <a:lnTo>
                    <a:pt x="4092" y="0"/>
                  </a:lnTo>
                  <a:close/>
                </a:path>
              </a:pathLst>
            </a:custGeom>
            <a:solidFill>
              <a:srgbClr val="FFCC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5" name="Freeform 855"/>
            <p:cNvSpPr>
              <a:spLocks noChangeAspect="1"/>
            </p:cNvSpPr>
            <p:nvPr/>
          </p:nvSpPr>
          <p:spPr bwMode="auto">
            <a:xfrm>
              <a:off x="2965" y="912"/>
              <a:ext cx="219" cy="193"/>
            </a:xfrm>
            <a:custGeom>
              <a:avLst/>
              <a:gdLst>
                <a:gd name="T0" fmla="*/ 4083 w 4083"/>
                <a:gd name="T1" fmla="*/ 11850 h 11850"/>
                <a:gd name="T2" fmla="*/ 934 w 4083"/>
                <a:gd name="T3" fmla="*/ 0 h 11850"/>
                <a:gd name="T4" fmla="*/ 0 w 4083"/>
                <a:gd name="T5" fmla="*/ 0 h 11850"/>
                <a:gd name="T6" fmla="*/ 3150 w 4083"/>
                <a:gd name="T7" fmla="*/ 11850 h 11850"/>
                <a:gd name="T8" fmla="*/ 4083 w 4083"/>
                <a:gd name="T9" fmla="*/ 11850 h 11850"/>
              </a:gdLst>
              <a:ahLst/>
              <a:cxnLst>
                <a:cxn ang="0">
                  <a:pos x="T0" y="T1"/>
                </a:cxn>
                <a:cxn ang="0">
                  <a:pos x="T2" y="T3"/>
                </a:cxn>
                <a:cxn ang="0">
                  <a:pos x="T4" y="T5"/>
                </a:cxn>
                <a:cxn ang="0">
                  <a:pos x="T6" y="T7"/>
                </a:cxn>
                <a:cxn ang="0">
                  <a:pos x="T8" y="T9"/>
                </a:cxn>
              </a:cxnLst>
              <a:rect l="0" t="0" r="r" b="b"/>
              <a:pathLst>
                <a:path w="4083" h="11850">
                  <a:moveTo>
                    <a:pt x="4083" y="11850"/>
                  </a:moveTo>
                  <a:cubicBezTo>
                    <a:pt x="2193" y="11850"/>
                    <a:pt x="2812" y="0"/>
                    <a:pt x="934" y="0"/>
                  </a:cubicBezTo>
                  <a:cubicBezTo>
                    <a:pt x="0" y="0"/>
                    <a:pt x="0" y="0"/>
                    <a:pt x="0" y="0"/>
                  </a:cubicBezTo>
                  <a:cubicBezTo>
                    <a:pt x="1879" y="0"/>
                    <a:pt x="1262" y="11850"/>
                    <a:pt x="3150" y="11850"/>
                  </a:cubicBezTo>
                  <a:lnTo>
                    <a:pt x="4083" y="11850"/>
                  </a:lnTo>
                  <a:close/>
                </a:path>
              </a:pathLst>
            </a:custGeom>
            <a:solidFill>
              <a:srgbClr val="FF66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6" name="Freeform 856"/>
            <p:cNvSpPr>
              <a:spLocks noChangeAspect="1"/>
            </p:cNvSpPr>
            <p:nvPr/>
          </p:nvSpPr>
          <p:spPr bwMode="auto">
            <a:xfrm>
              <a:off x="3307" y="912"/>
              <a:ext cx="219" cy="193"/>
            </a:xfrm>
            <a:custGeom>
              <a:avLst/>
              <a:gdLst>
                <a:gd name="T0" fmla="*/ 4083 w 4083"/>
                <a:gd name="T1" fmla="*/ 11850 h 11850"/>
                <a:gd name="T2" fmla="*/ 933 w 4083"/>
                <a:gd name="T3" fmla="*/ 0 h 11850"/>
                <a:gd name="T4" fmla="*/ 0 w 4083"/>
                <a:gd name="T5" fmla="*/ 0 h 11850"/>
                <a:gd name="T6" fmla="*/ 3149 w 4083"/>
                <a:gd name="T7" fmla="*/ 11850 h 11850"/>
                <a:gd name="T8" fmla="*/ 4083 w 4083"/>
                <a:gd name="T9" fmla="*/ 11850 h 11850"/>
              </a:gdLst>
              <a:ahLst/>
              <a:cxnLst>
                <a:cxn ang="0">
                  <a:pos x="T0" y="T1"/>
                </a:cxn>
                <a:cxn ang="0">
                  <a:pos x="T2" y="T3"/>
                </a:cxn>
                <a:cxn ang="0">
                  <a:pos x="T4" y="T5"/>
                </a:cxn>
                <a:cxn ang="0">
                  <a:pos x="T6" y="T7"/>
                </a:cxn>
                <a:cxn ang="0">
                  <a:pos x="T8" y="T9"/>
                </a:cxn>
              </a:cxnLst>
              <a:rect l="0" t="0" r="r" b="b"/>
              <a:pathLst>
                <a:path w="4083" h="11850">
                  <a:moveTo>
                    <a:pt x="4083" y="11850"/>
                  </a:moveTo>
                  <a:cubicBezTo>
                    <a:pt x="2192" y="11850"/>
                    <a:pt x="2812" y="0"/>
                    <a:pt x="933" y="0"/>
                  </a:cubicBezTo>
                  <a:cubicBezTo>
                    <a:pt x="0" y="0"/>
                    <a:pt x="0" y="0"/>
                    <a:pt x="0" y="0"/>
                  </a:cubicBezTo>
                  <a:cubicBezTo>
                    <a:pt x="1878" y="0"/>
                    <a:pt x="1262" y="11850"/>
                    <a:pt x="3149" y="11850"/>
                  </a:cubicBezTo>
                  <a:lnTo>
                    <a:pt x="4083" y="11850"/>
                  </a:lnTo>
                  <a:close/>
                </a:path>
              </a:pathLst>
            </a:custGeom>
            <a:solidFill>
              <a:srgbClr val="FF66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7" name="Freeform 914"/>
            <p:cNvSpPr>
              <a:spLocks noChangeAspect="1"/>
            </p:cNvSpPr>
            <p:nvPr/>
          </p:nvSpPr>
          <p:spPr bwMode="auto">
            <a:xfrm>
              <a:off x="2379" y="912"/>
              <a:ext cx="219" cy="193"/>
            </a:xfrm>
            <a:custGeom>
              <a:avLst/>
              <a:gdLst>
                <a:gd name="T0" fmla="*/ 4083 w 4083"/>
                <a:gd name="T1" fmla="*/ 11850 h 11850"/>
                <a:gd name="T2" fmla="*/ 934 w 4083"/>
                <a:gd name="T3" fmla="*/ 0 h 11850"/>
                <a:gd name="T4" fmla="*/ 0 w 4083"/>
                <a:gd name="T5" fmla="*/ 0 h 11850"/>
                <a:gd name="T6" fmla="*/ 3150 w 4083"/>
                <a:gd name="T7" fmla="*/ 11850 h 11850"/>
                <a:gd name="T8" fmla="*/ 4083 w 4083"/>
                <a:gd name="T9" fmla="*/ 11850 h 11850"/>
              </a:gdLst>
              <a:ahLst/>
              <a:cxnLst>
                <a:cxn ang="0">
                  <a:pos x="T0" y="T1"/>
                </a:cxn>
                <a:cxn ang="0">
                  <a:pos x="T2" y="T3"/>
                </a:cxn>
                <a:cxn ang="0">
                  <a:pos x="T4" y="T5"/>
                </a:cxn>
                <a:cxn ang="0">
                  <a:pos x="T6" y="T7"/>
                </a:cxn>
                <a:cxn ang="0">
                  <a:pos x="T8" y="T9"/>
                </a:cxn>
              </a:cxnLst>
              <a:rect l="0" t="0" r="r" b="b"/>
              <a:pathLst>
                <a:path w="4083" h="11850">
                  <a:moveTo>
                    <a:pt x="4083" y="11850"/>
                  </a:moveTo>
                  <a:cubicBezTo>
                    <a:pt x="2193" y="11850"/>
                    <a:pt x="2812" y="0"/>
                    <a:pt x="934" y="0"/>
                  </a:cubicBezTo>
                  <a:cubicBezTo>
                    <a:pt x="0" y="0"/>
                    <a:pt x="0" y="0"/>
                    <a:pt x="0" y="0"/>
                  </a:cubicBezTo>
                  <a:cubicBezTo>
                    <a:pt x="1879" y="0"/>
                    <a:pt x="1262" y="11850"/>
                    <a:pt x="3150" y="11850"/>
                  </a:cubicBezTo>
                  <a:lnTo>
                    <a:pt x="4083" y="11850"/>
                  </a:lnTo>
                  <a:close/>
                </a:path>
              </a:pathLst>
            </a:custGeom>
            <a:solidFill>
              <a:srgbClr val="0000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8" name="Freeform 915"/>
            <p:cNvSpPr>
              <a:spLocks noChangeAspect="1"/>
            </p:cNvSpPr>
            <p:nvPr/>
          </p:nvSpPr>
          <p:spPr bwMode="auto">
            <a:xfrm>
              <a:off x="2721" y="912"/>
              <a:ext cx="218" cy="193"/>
            </a:xfrm>
            <a:custGeom>
              <a:avLst/>
              <a:gdLst>
                <a:gd name="T0" fmla="*/ 4083 w 4083"/>
                <a:gd name="T1" fmla="*/ 11850 h 11850"/>
                <a:gd name="T2" fmla="*/ 933 w 4083"/>
                <a:gd name="T3" fmla="*/ 0 h 11850"/>
                <a:gd name="T4" fmla="*/ 0 w 4083"/>
                <a:gd name="T5" fmla="*/ 0 h 11850"/>
                <a:gd name="T6" fmla="*/ 3149 w 4083"/>
                <a:gd name="T7" fmla="*/ 11850 h 11850"/>
                <a:gd name="T8" fmla="*/ 4083 w 4083"/>
                <a:gd name="T9" fmla="*/ 11850 h 11850"/>
              </a:gdLst>
              <a:ahLst/>
              <a:cxnLst>
                <a:cxn ang="0">
                  <a:pos x="T0" y="T1"/>
                </a:cxn>
                <a:cxn ang="0">
                  <a:pos x="T2" y="T3"/>
                </a:cxn>
                <a:cxn ang="0">
                  <a:pos x="T4" y="T5"/>
                </a:cxn>
                <a:cxn ang="0">
                  <a:pos x="T6" y="T7"/>
                </a:cxn>
                <a:cxn ang="0">
                  <a:pos x="T8" y="T9"/>
                </a:cxn>
              </a:cxnLst>
              <a:rect l="0" t="0" r="r" b="b"/>
              <a:pathLst>
                <a:path w="4083" h="11850">
                  <a:moveTo>
                    <a:pt x="4083" y="11850"/>
                  </a:moveTo>
                  <a:cubicBezTo>
                    <a:pt x="2192" y="11850"/>
                    <a:pt x="2812" y="0"/>
                    <a:pt x="933" y="0"/>
                  </a:cubicBezTo>
                  <a:cubicBezTo>
                    <a:pt x="0" y="0"/>
                    <a:pt x="0" y="0"/>
                    <a:pt x="0" y="0"/>
                  </a:cubicBezTo>
                  <a:cubicBezTo>
                    <a:pt x="1878" y="0"/>
                    <a:pt x="1262" y="11850"/>
                    <a:pt x="3149" y="11850"/>
                  </a:cubicBezTo>
                  <a:lnTo>
                    <a:pt x="4083" y="11850"/>
                  </a:lnTo>
                  <a:close/>
                </a:path>
              </a:pathLst>
            </a:custGeom>
            <a:solidFill>
              <a:srgbClr val="0000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9" name="Freeform 917"/>
            <p:cNvSpPr>
              <a:spLocks noChangeAspect="1"/>
            </p:cNvSpPr>
            <p:nvPr/>
          </p:nvSpPr>
          <p:spPr bwMode="auto">
            <a:xfrm>
              <a:off x="3061" y="912"/>
              <a:ext cx="219" cy="193"/>
            </a:xfrm>
            <a:custGeom>
              <a:avLst/>
              <a:gdLst>
                <a:gd name="T0" fmla="*/ 4083 w 4083"/>
                <a:gd name="T1" fmla="*/ 11850 h 11850"/>
                <a:gd name="T2" fmla="*/ 934 w 4083"/>
                <a:gd name="T3" fmla="*/ 0 h 11850"/>
                <a:gd name="T4" fmla="*/ 0 w 4083"/>
                <a:gd name="T5" fmla="*/ 0 h 11850"/>
                <a:gd name="T6" fmla="*/ 3150 w 4083"/>
                <a:gd name="T7" fmla="*/ 11850 h 11850"/>
                <a:gd name="T8" fmla="*/ 4083 w 4083"/>
                <a:gd name="T9" fmla="*/ 11850 h 11850"/>
              </a:gdLst>
              <a:ahLst/>
              <a:cxnLst>
                <a:cxn ang="0">
                  <a:pos x="T0" y="T1"/>
                </a:cxn>
                <a:cxn ang="0">
                  <a:pos x="T2" y="T3"/>
                </a:cxn>
                <a:cxn ang="0">
                  <a:pos x="T4" y="T5"/>
                </a:cxn>
                <a:cxn ang="0">
                  <a:pos x="T6" y="T7"/>
                </a:cxn>
                <a:cxn ang="0">
                  <a:pos x="T8" y="T9"/>
                </a:cxn>
              </a:cxnLst>
              <a:rect l="0" t="0" r="r" b="b"/>
              <a:pathLst>
                <a:path w="4083" h="11850">
                  <a:moveTo>
                    <a:pt x="4083" y="11850"/>
                  </a:moveTo>
                  <a:cubicBezTo>
                    <a:pt x="2193" y="11850"/>
                    <a:pt x="2812" y="0"/>
                    <a:pt x="934" y="0"/>
                  </a:cubicBezTo>
                  <a:cubicBezTo>
                    <a:pt x="0" y="0"/>
                    <a:pt x="0" y="0"/>
                    <a:pt x="0" y="0"/>
                  </a:cubicBezTo>
                  <a:cubicBezTo>
                    <a:pt x="1879" y="0"/>
                    <a:pt x="1262" y="11850"/>
                    <a:pt x="3150" y="11850"/>
                  </a:cubicBezTo>
                  <a:lnTo>
                    <a:pt x="4083" y="11850"/>
                  </a:lnTo>
                  <a:close/>
                </a:path>
              </a:pathLst>
            </a:custGeom>
            <a:solidFill>
              <a:srgbClr val="0000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0" name="Freeform 918"/>
            <p:cNvSpPr>
              <a:spLocks noChangeAspect="1"/>
            </p:cNvSpPr>
            <p:nvPr/>
          </p:nvSpPr>
          <p:spPr bwMode="auto">
            <a:xfrm>
              <a:off x="3403" y="912"/>
              <a:ext cx="219" cy="193"/>
            </a:xfrm>
            <a:custGeom>
              <a:avLst/>
              <a:gdLst>
                <a:gd name="T0" fmla="*/ 4083 w 4083"/>
                <a:gd name="T1" fmla="*/ 11850 h 11850"/>
                <a:gd name="T2" fmla="*/ 933 w 4083"/>
                <a:gd name="T3" fmla="*/ 0 h 11850"/>
                <a:gd name="T4" fmla="*/ 0 w 4083"/>
                <a:gd name="T5" fmla="*/ 0 h 11850"/>
                <a:gd name="T6" fmla="*/ 3149 w 4083"/>
                <a:gd name="T7" fmla="*/ 11850 h 11850"/>
                <a:gd name="T8" fmla="*/ 4083 w 4083"/>
                <a:gd name="T9" fmla="*/ 11850 h 11850"/>
              </a:gdLst>
              <a:ahLst/>
              <a:cxnLst>
                <a:cxn ang="0">
                  <a:pos x="T0" y="T1"/>
                </a:cxn>
                <a:cxn ang="0">
                  <a:pos x="T2" y="T3"/>
                </a:cxn>
                <a:cxn ang="0">
                  <a:pos x="T4" y="T5"/>
                </a:cxn>
                <a:cxn ang="0">
                  <a:pos x="T6" y="T7"/>
                </a:cxn>
                <a:cxn ang="0">
                  <a:pos x="T8" y="T9"/>
                </a:cxn>
              </a:cxnLst>
              <a:rect l="0" t="0" r="r" b="b"/>
              <a:pathLst>
                <a:path w="4083" h="11850">
                  <a:moveTo>
                    <a:pt x="4083" y="11850"/>
                  </a:moveTo>
                  <a:cubicBezTo>
                    <a:pt x="2192" y="11850"/>
                    <a:pt x="2812" y="0"/>
                    <a:pt x="933" y="0"/>
                  </a:cubicBezTo>
                  <a:cubicBezTo>
                    <a:pt x="0" y="0"/>
                    <a:pt x="0" y="0"/>
                    <a:pt x="0" y="0"/>
                  </a:cubicBezTo>
                  <a:cubicBezTo>
                    <a:pt x="1878" y="0"/>
                    <a:pt x="1262" y="11850"/>
                    <a:pt x="3149" y="11850"/>
                  </a:cubicBezTo>
                  <a:lnTo>
                    <a:pt x="4083" y="11850"/>
                  </a:lnTo>
                  <a:close/>
                </a:path>
              </a:pathLst>
            </a:custGeom>
            <a:solidFill>
              <a:srgbClr val="0000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sp>
        <p:nvSpPr>
          <p:cNvPr id="22" name="Rectangle 21"/>
          <p:cNvSpPr/>
          <p:nvPr/>
        </p:nvSpPr>
        <p:spPr>
          <a:xfrm>
            <a:off x="231177" y="72744"/>
            <a:ext cx="8837226" cy="1077218"/>
          </a:xfrm>
          <a:prstGeom prst="rect">
            <a:avLst/>
          </a:prstGeom>
        </p:spPr>
        <p:txBody>
          <a:bodyPr wrap="none">
            <a:spAutoFit/>
          </a:bodyPr>
          <a:lstStyle/>
          <a:p>
            <a:pPr algn="ctr"/>
            <a:r>
              <a:rPr lang="en-US" sz="3200" b="1" dirty="0" smtClean="0">
                <a:solidFill>
                  <a:srgbClr val="FFFF00"/>
                </a:solidFill>
              </a:rPr>
              <a:t>HR </a:t>
            </a:r>
            <a:r>
              <a:rPr lang="en-US" sz="3200" b="1" dirty="0" smtClean="0">
                <a:solidFill>
                  <a:srgbClr val="FFFF00"/>
                </a:solidFill>
              </a:rPr>
              <a:t>Repair Pathway Deficiency </a:t>
            </a:r>
            <a:r>
              <a:rPr lang="en-US" sz="3200" b="1" dirty="0" smtClean="0">
                <a:solidFill>
                  <a:srgbClr val="FFFF00"/>
                </a:solidFill>
              </a:rPr>
              <a:t>Predicts Sensitivity</a:t>
            </a:r>
          </a:p>
          <a:p>
            <a:pPr algn="ctr"/>
            <a:r>
              <a:rPr lang="en-US" sz="3200" b="1" dirty="0" smtClean="0">
                <a:solidFill>
                  <a:srgbClr val="FFFF00"/>
                </a:solidFill>
              </a:rPr>
              <a:t> to PARP </a:t>
            </a:r>
            <a:r>
              <a:rPr lang="en-US" sz="3200" b="1" dirty="0">
                <a:solidFill>
                  <a:srgbClr val="FFFF00"/>
                </a:solidFill>
              </a:rPr>
              <a:t>inhibitors</a:t>
            </a:r>
            <a:endParaRPr lang="en-US" sz="3200" dirty="0">
              <a:solidFill>
                <a:srgbClr val="FFFF00"/>
              </a:solidFill>
            </a:endParaRPr>
          </a:p>
        </p:txBody>
      </p:sp>
      <p:sp>
        <p:nvSpPr>
          <p:cNvPr id="23" name="TextBox 22"/>
          <p:cNvSpPr txBox="1"/>
          <p:nvPr/>
        </p:nvSpPr>
        <p:spPr>
          <a:xfrm>
            <a:off x="506639" y="1149962"/>
            <a:ext cx="7953075" cy="707886"/>
          </a:xfrm>
          <a:prstGeom prst="rect">
            <a:avLst/>
          </a:prstGeom>
          <a:noFill/>
        </p:spPr>
        <p:txBody>
          <a:bodyPr wrap="none" rtlCol="0">
            <a:spAutoFit/>
          </a:bodyPr>
          <a:lstStyle/>
          <a:p>
            <a:r>
              <a:rPr lang="en-US" sz="2000" dirty="0" smtClean="0">
                <a:solidFill>
                  <a:srgbClr val="CC99FF"/>
                </a:solidFill>
              </a:rPr>
              <a:t>Two mechanisms- catalytic inhibition (NAD competitor)</a:t>
            </a:r>
          </a:p>
          <a:p>
            <a:r>
              <a:rPr lang="en-US" sz="2000" dirty="0">
                <a:solidFill>
                  <a:srgbClr val="CC99FF"/>
                </a:solidFill>
              </a:rPr>
              <a:t> </a:t>
            </a:r>
            <a:r>
              <a:rPr lang="en-US" sz="2000" dirty="0" smtClean="0">
                <a:solidFill>
                  <a:srgbClr val="CC99FF"/>
                </a:solidFill>
              </a:rPr>
              <a:t>                              -  Trapping of PARP and DNA complex (allosteric inhibitor)</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401" y="1967033"/>
            <a:ext cx="6992830" cy="4865434"/>
          </a:xfrm>
          <a:prstGeom prst="rect">
            <a:avLst/>
          </a:prstGeom>
        </p:spPr>
      </p:pic>
      <p:sp>
        <p:nvSpPr>
          <p:cNvPr id="25" name="TextBox 24"/>
          <p:cNvSpPr txBox="1"/>
          <p:nvPr/>
        </p:nvSpPr>
        <p:spPr>
          <a:xfrm>
            <a:off x="7203618" y="6590761"/>
            <a:ext cx="1825180" cy="276999"/>
          </a:xfrm>
          <a:prstGeom prst="rect">
            <a:avLst/>
          </a:prstGeom>
          <a:noFill/>
        </p:spPr>
        <p:txBody>
          <a:bodyPr wrap="none" rtlCol="0">
            <a:spAutoFit/>
          </a:bodyPr>
          <a:lstStyle/>
          <a:p>
            <a:r>
              <a:rPr lang="en-US" sz="1200" dirty="0" err="1" smtClean="0"/>
              <a:t>Pommier</a:t>
            </a:r>
            <a:r>
              <a:rPr lang="en-US" sz="1200" dirty="0" smtClean="0"/>
              <a:t> Cancer Res 2012</a:t>
            </a:r>
            <a:endParaRPr lang="en-US" sz="1200" dirty="0"/>
          </a:p>
        </p:txBody>
      </p:sp>
    </p:spTree>
    <p:extLst>
      <p:ext uri="{BB962C8B-B14F-4D97-AF65-F5344CB8AC3E}">
        <p14:creationId xmlns:p14="http://schemas.microsoft.com/office/powerpoint/2010/main" val="12303311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TextBox 2"/>
          <p:cNvSpPr txBox="1"/>
          <p:nvPr/>
        </p:nvSpPr>
        <p:spPr>
          <a:xfrm>
            <a:off x="609600" y="152400"/>
            <a:ext cx="7872476" cy="1384995"/>
          </a:xfrm>
          <a:prstGeom prst="rect">
            <a:avLst/>
          </a:prstGeom>
          <a:noFill/>
        </p:spPr>
        <p:txBody>
          <a:bodyPr wrap="none" rtlCol="0">
            <a:spAutoFit/>
          </a:bodyPr>
          <a:lstStyle/>
          <a:p>
            <a:r>
              <a:rPr lang="en-US" sz="2800" b="1" dirty="0" smtClean="0">
                <a:solidFill>
                  <a:srgbClr val="FFFF00"/>
                </a:solidFill>
              </a:rPr>
              <a:t>Homologous recombination deficiency (HRD) Score:</a:t>
            </a:r>
          </a:p>
          <a:p>
            <a:r>
              <a:rPr lang="en-US" sz="2800" b="1" dirty="0" smtClean="0">
                <a:solidFill>
                  <a:srgbClr val="FFFF00"/>
                </a:solidFill>
              </a:rPr>
              <a:t>Sum of LOH/Large scale state transition/Telomere</a:t>
            </a:r>
          </a:p>
          <a:p>
            <a:r>
              <a:rPr lang="en-US" sz="2800" b="1" dirty="0" smtClean="0">
                <a:solidFill>
                  <a:srgbClr val="FFFF00"/>
                </a:solidFill>
              </a:rPr>
              <a:t>Allelic imbalance   (Myriad </a:t>
            </a:r>
            <a:r>
              <a:rPr lang="en-US" sz="2800" b="1" dirty="0" err="1" smtClean="0">
                <a:solidFill>
                  <a:srgbClr val="FFFF00"/>
                </a:solidFill>
              </a:rPr>
              <a:t>Inc</a:t>
            </a:r>
            <a:r>
              <a:rPr lang="en-US" sz="2800" b="1" dirty="0" smtClean="0">
                <a:solidFill>
                  <a:srgbClr val="FFFF00"/>
                </a:solidFill>
              </a:rPr>
              <a:t>)</a:t>
            </a:r>
            <a:endParaRPr lang="en-US" sz="2800" b="1" dirty="0">
              <a:solidFill>
                <a:srgbClr val="FFFF00"/>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4122" t="10843" r="20728" b="75214"/>
          <a:stretch/>
        </p:blipFill>
        <p:spPr>
          <a:xfrm>
            <a:off x="1752600" y="1752600"/>
            <a:ext cx="5923869" cy="199616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41056"/>
          <a:stretch/>
        </p:blipFill>
        <p:spPr>
          <a:xfrm>
            <a:off x="3124200" y="3810000"/>
            <a:ext cx="4826762" cy="3808064"/>
          </a:xfrm>
          <a:prstGeom prst="rect">
            <a:avLst/>
          </a:prstGeom>
        </p:spPr>
      </p:pic>
      <p:sp>
        <p:nvSpPr>
          <p:cNvPr id="6" name="TextBox 5"/>
          <p:cNvSpPr txBox="1"/>
          <p:nvPr/>
        </p:nvSpPr>
        <p:spPr>
          <a:xfrm>
            <a:off x="92365" y="3966621"/>
            <a:ext cx="2796471" cy="1200329"/>
          </a:xfrm>
          <a:prstGeom prst="rect">
            <a:avLst/>
          </a:prstGeom>
          <a:noFill/>
        </p:spPr>
        <p:txBody>
          <a:bodyPr wrap="none" rtlCol="0">
            <a:spAutoFit/>
          </a:bodyPr>
          <a:lstStyle/>
          <a:p>
            <a:r>
              <a:rPr lang="en-US" sz="3600" b="1" dirty="0" smtClean="0">
                <a:solidFill>
                  <a:srgbClr val="00FF00"/>
                </a:solidFill>
              </a:rPr>
              <a:t>Genomic Scar</a:t>
            </a:r>
          </a:p>
          <a:p>
            <a:r>
              <a:rPr lang="en-US" sz="3600" b="1" dirty="0" smtClean="0">
                <a:solidFill>
                  <a:srgbClr val="00FF00"/>
                </a:solidFill>
              </a:rPr>
              <a:t>HDR Score</a:t>
            </a:r>
          </a:p>
        </p:txBody>
      </p:sp>
    </p:spTree>
    <p:extLst>
      <p:ext uri="{BB962C8B-B14F-4D97-AF65-F5344CB8AC3E}">
        <p14:creationId xmlns:p14="http://schemas.microsoft.com/office/powerpoint/2010/main" val="14040987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5272" y="500769"/>
            <a:ext cx="3224507" cy="606207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636" y="500769"/>
            <a:ext cx="4795114" cy="2670048"/>
          </a:xfrm>
          <a:prstGeom prst="rect">
            <a:avLst/>
          </a:prstGeom>
        </p:spPr>
      </p:pic>
      <p:sp>
        <p:nvSpPr>
          <p:cNvPr id="2" name="Rectangle 1"/>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2"/>
          <p:cNvSpPr/>
          <p:nvPr/>
        </p:nvSpPr>
        <p:spPr>
          <a:xfrm>
            <a:off x="148636" y="3483012"/>
            <a:ext cx="5410200" cy="2554545"/>
          </a:xfrm>
          <a:prstGeom prst="rect">
            <a:avLst/>
          </a:prstGeom>
        </p:spPr>
        <p:txBody>
          <a:bodyPr wrap="square">
            <a:spAutoFit/>
          </a:bodyPr>
          <a:lstStyle/>
          <a:p>
            <a:r>
              <a:rPr lang="en-US" sz="2000" dirty="0" smtClean="0">
                <a:solidFill>
                  <a:schemeClr val="bg1"/>
                </a:solidFill>
                <a:latin typeface="arial" panose="020B0604020202020204" pitchFamily="34" charset="0"/>
              </a:rPr>
              <a:t>Conclusions: </a:t>
            </a:r>
            <a:r>
              <a:rPr lang="en-US" sz="2000" dirty="0">
                <a:solidFill>
                  <a:schemeClr val="bg1"/>
                </a:solidFill>
                <a:latin typeface="arial" panose="020B0604020202020204" pitchFamily="34" charset="0"/>
              </a:rPr>
              <a:t>Among patients with platinum-sensitive, recurrent ovarian cancer, the median duration of progression-free survival was significantly longer among those receiving </a:t>
            </a:r>
            <a:r>
              <a:rPr lang="en-US" sz="2000" dirty="0" err="1">
                <a:solidFill>
                  <a:schemeClr val="bg1"/>
                </a:solidFill>
                <a:latin typeface="arial" panose="020B0604020202020204" pitchFamily="34" charset="0"/>
              </a:rPr>
              <a:t>niraparib</a:t>
            </a:r>
            <a:r>
              <a:rPr lang="en-US" sz="2000" dirty="0">
                <a:solidFill>
                  <a:schemeClr val="bg1"/>
                </a:solidFill>
                <a:latin typeface="arial" panose="020B0604020202020204" pitchFamily="34" charset="0"/>
              </a:rPr>
              <a:t> than among those receiving placebo, </a:t>
            </a:r>
            <a:r>
              <a:rPr lang="en-US" sz="2000" dirty="0">
                <a:solidFill>
                  <a:srgbClr val="CC99FF"/>
                </a:solidFill>
                <a:latin typeface="arial" panose="020B0604020202020204" pitchFamily="34" charset="0"/>
              </a:rPr>
              <a:t>regardless of the presence or absence of </a:t>
            </a:r>
            <a:r>
              <a:rPr lang="en-US" sz="2000" dirty="0" err="1">
                <a:solidFill>
                  <a:srgbClr val="CC99FF"/>
                </a:solidFill>
                <a:latin typeface="arial" panose="020B0604020202020204" pitchFamily="34" charset="0"/>
              </a:rPr>
              <a:t>gBRCA</a:t>
            </a:r>
            <a:r>
              <a:rPr lang="en-US" sz="2000" dirty="0">
                <a:solidFill>
                  <a:srgbClr val="CC99FF"/>
                </a:solidFill>
                <a:latin typeface="arial" panose="020B0604020202020204" pitchFamily="34" charset="0"/>
              </a:rPr>
              <a:t> mutations or HRD status</a:t>
            </a:r>
            <a:endParaRPr lang="en-US" sz="2000" dirty="0">
              <a:solidFill>
                <a:srgbClr val="CC99FF"/>
              </a:solidFill>
            </a:endParaRPr>
          </a:p>
        </p:txBody>
      </p:sp>
    </p:spTree>
    <p:extLst>
      <p:ext uri="{BB962C8B-B14F-4D97-AF65-F5344CB8AC3E}">
        <p14:creationId xmlns:p14="http://schemas.microsoft.com/office/powerpoint/2010/main" val="28590544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584" t="23333" r="9583" b="22593"/>
          <a:stretch/>
        </p:blipFill>
        <p:spPr>
          <a:xfrm>
            <a:off x="228600" y="524404"/>
            <a:ext cx="8196532" cy="2904596"/>
          </a:xfrm>
          <a:prstGeom prst="rect">
            <a:avLst/>
          </a:prstGeom>
        </p:spPr>
      </p:pic>
      <p:sp>
        <p:nvSpPr>
          <p:cNvPr id="2" name="Rectangle 1"/>
          <p:cNvSpPr/>
          <p:nvPr/>
        </p:nvSpPr>
        <p:spPr>
          <a:xfrm>
            <a:off x="381000" y="3657600"/>
            <a:ext cx="8534400" cy="2308324"/>
          </a:xfrm>
          <a:prstGeom prst="rect">
            <a:avLst/>
          </a:prstGeom>
        </p:spPr>
        <p:txBody>
          <a:bodyPr wrap="square">
            <a:spAutoFit/>
          </a:bodyPr>
          <a:lstStyle/>
          <a:p>
            <a:r>
              <a:rPr lang="en-US" sz="2400" dirty="0">
                <a:solidFill>
                  <a:srgbClr val="CC99FF"/>
                </a:solidFill>
                <a:latin typeface="Arial" panose="020B0604020202020204" pitchFamily="34" charset="0"/>
                <a:cs typeface="Arial" panose="020B0604020202020204" pitchFamily="34" charset="0"/>
              </a:rPr>
              <a:t>Germline and somatic </a:t>
            </a:r>
            <a:r>
              <a:rPr lang="en-US" sz="2400" i="1" dirty="0">
                <a:solidFill>
                  <a:srgbClr val="CC99FF"/>
                </a:solidFill>
                <a:latin typeface="Arial" panose="020B0604020202020204" pitchFamily="34" charset="0"/>
                <a:cs typeface="Arial" panose="020B0604020202020204" pitchFamily="34" charset="0"/>
              </a:rPr>
              <a:t>BRCA1/2</a:t>
            </a:r>
            <a:r>
              <a:rPr lang="en-US" sz="2400" dirty="0">
                <a:solidFill>
                  <a:srgbClr val="CC99FF"/>
                </a:solidFill>
                <a:latin typeface="Arial" panose="020B0604020202020204" pitchFamily="34" charset="0"/>
                <a:cs typeface="Arial" panose="020B0604020202020204" pitchFamily="34" charset="0"/>
              </a:rPr>
              <a:t>m were observed to be associated with LT </a:t>
            </a:r>
            <a:r>
              <a:rPr lang="en-US" sz="2400" dirty="0" smtClean="0">
                <a:solidFill>
                  <a:srgbClr val="CC99FF"/>
                </a:solidFill>
                <a:latin typeface="Arial" panose="020B0604020202020204" pitchFamily="34" charset="0"/>
                <a:cs typeface="Arial" panose="020B0604020202020204" pitchFamily="34" charset="0"/>
              </a:rPr>
              <a:t>response to </a:t>
            </a:r>
            <a:r>
              <a:rPr lang="en-US" sz="2400" dirty="0" err="1">
                <a:solidFill>
                  <a:srgbClr val="CC99FF"/>
                </a:solidFill>
                <a:latin typeface="Arial" panose="020B0604020202020204" pitchFamily="34" charset="0"/>
                <a:cs typeface="Arial" panose="020B0604020202020204" pitchFamily="34" charset="0"/>
              </a:rPr>
              <a:t>olaparib</a:t>
            </a:r>
            <a:r>
              <a:rPr lang="en-US" sz="2400" dirty="0">
                <a:solidFill>
                  <a:schemeClr val="bg1"/>
                </a:solidFill>
                <a:latin typeface="Arial" panose="020B0604020202020204" pitchFamily="34" charset="0"/>
                <a:cs typeface="Arial" panose="020B0604020202020204" pitchFamily="34" charset="0"/>
              </a:rPr>
              <a:t>, with an enrichment of </a:t>
            </a:r>
            <a:r>
              <a:rPr lang="en-US" sz="2400" i="1" dirty="0">
                <a:solidFill>
                  <a:schemeClr val="bg1"/>
                </a:solidFill>
                <a:latin typeface="Arial" panose="020B0604020202020204" pitchFamily="34" charset="0"/>
                <a:cs typeface="Arial" panose="020B0604020202020204" pitchFamily="34" charset="0"/>
              </a:rPr>
              <a:t>BRCA2</a:t>
            </a:r>
            <a:r>
              <a:rPr lang="en-US" sz="2400" dirty="0">
                <a:solidFill>
                  <a:schemeClr val="bg1"/>
                </a:solidFill>
                <a:latin typeface="Arial" panose="020B0604020202020204" pitchFamily="34" charset="0"/>
                <a:cs typeface="Arial" panose="020B0604020202020204" pitchFamily="34" charset="0"/>
              </a:rPr>
              <a:t>m in the LT </a:t>
            </a:r>
            <a:r>
              <a:rPr lang="en-US" sz="2400" dirty="0" err="1">
                <a:solidFill>
                  <a:schemeClr val="bg1"/>
                </a:solidFill>
                <a:latin typeface="Arial" panose="020B0604020202020204" pitchFamily="34" charset="0"/>
                <a:cs typeface="Arial" panose="020B0604020202020204" pitchFamily="34" charset="0"/>
              </a:rPr>
              <a:t>olaparib</a:t>
            </a:r>
            <a:r>
              <a:rPr lang="en-US" sz="2400" dirty="0">
                <a:solidFill>
                  <a:schemeClr val="bg1"/>
                </a:solidFill>
                <a:latin typeface="Arial" panose="020B0604020202020204" pitchFamily="34" charset="0"/>
                <a:cs typeface="Arial" panose="020B0604020202020204" pitchFamily="34" charset="0"/>
              </a:rPr>
              <a:t> responders, compared with the</a:t>
            </a:r>
          </a:p>
          <a:p>
            <a:r>
              <a:rPr lang="en-US" sz="2400" dirty="0">
                <a:solidFill>
                  <a:schemeClr val="bg1"/>
                </a:solidFill>
                <a:latin typeface="Arial" panose="020B0604020202020204" pitchFamily="34" charset="0"/>
                <a:cs typeface="Arial" panose="020B0604020202020204" pitchFamily="34" charset="0"/>
              </a:rPr>
              <a:t>frequency of </a:t>
            </a:r>
            <a:r>
              <a:rPr lang="en-US" sz="2400" i="1" dirty="0">
                <a:solidFill>
                  <a:schemeClr val="bg1"/>
                </a:solidFill>
                <a:latin typeface="Arial" panose="020B0604020202020204" pitchFamily="34" charset="0"/>
                <a:cs typeface="Arial" panose="020B0604020202020204" pitchFamily="34" charset="0"/>
              </a:rPr>
              <a:t>BRCA1</a:t>
            </a:r>
            <a:r>
              <a:rPr lang="en-US" sz="2400" dirty="0">
                <a:solidFill>
                  <a:schemeClr val="bg1"/>
                </a:solidFill>
                <a:latin typeface="Arial" panose="020B0604020202020204" pitchFamily="34" charset="0"/>
                <a:cs typeface="Arial" panose="020B0604020202020204" pitchFamily="34" charset="0"/>
              </a:rPr>
              <a:t>m and </a:t>
            </a:r>
            <a:r>
              <a:rPr lang="en-US" sz="2400" i="1" dirty="0">
                <a:solidFill>
                  <a:schemeClr val="bg1"/>
                </a:solidFill>
                <a:latin typeface="Arial" panose="020B0604020202020204" pitchFamily="34" charset="0"/>
                <a:cs typeface="Arial" panose="020B0604020202020204" pitchFamily="34" charset="0"/>
              </a:rPr>
              <a:t>BRCA2</a:t>
            </a:r>
            <a:r>
              <a:rPr lang="en-US" sz="2400" dirty="0">
                <a:solidFill>
                  <a:schemeClr val="bg1"/>
                </a:solidFill>
                <a:latin typeface="Arial" panose="020B0604020202020204" pitchFamily="34" charset="0"/>
                <a:cs typeface="Arial" panose="020B0604020202020204" pitchFamily="34" charset="0"/>
              </a:rPr>
              <a:t>m in HGSOC detected at the start of the trial and </a:t>
            </a:r>
            <a:r>
              <a:rPr lang="en-US" sz="2400" dirty="0" smtClean="0">
                <a:solidFill>
                  <a:schemeClr val="bg1"/>
                </a:solidFill>
                <a:latin typeface="Arial" panose="020B0604020202020204" pitchFamily="34" charset="0"/>
                <a:cs typeface="Arial" panose="020B0604020202020204" pitchFamily="34" charset="0"/>
              </a:rPr>
              <a:t>the </a:t>
            </a:r>
            <a:r>
              <a:rPr lang="en-US" sz="2400" i="1" dirty="0" smtClean="0">
                <a:solidFill>
                  <a:schemeClr val="bg1"/>
                </a:solidFill>
                <a:latin typeface="Arial" panose="020B0604020202020204" pitchFamily="34" charset="0"/>
                <a:cs typeface="Arial" panose="020B0604020202020204" pitchFamily="34" charset="0"/>
              </a:rPr>
              <a:t>BRCA1/2 </a:t>
            </a:r>
            <a:r>
              <a:rPr lang="en-US" sz="2400" dirty="0">
                <a:solidFill>
                  <a:schemeClr val="bg1"/>
                </a:solidFill>
                <a:latin typeface="Arial" panose="020B0604020202020204" pitchFamily="34" charset="0"/>
                <a:cs typeface="Arial" panose="020B0604020202020204" pitchFamily="34" charset="0"/>
              </a:rPr>
              <a:t>ratio observed in the general </a:t>
            </a:r>
            <a:r>
              <a:rPr lang="en-US" sz="2400" dirty="0" smtClean="0">
                <a:solidFill>
                  <a:schemeClr val="bg1"/>
                </a:solidFill>
                <a:latin typeface="Arial" panose="020B0604020202020204" pitchFamily="34" charset="0"/>
                <a:cs typeface="Arial" panose="020B0604020202020204" pitchFamily="34" charset="0"/>
              </a:rPr>
              <a:t>population.</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72548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640941" y="6532364"/>
            <a:ext cx="822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1pPr>
            <a:lvl2pPr marL="4143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2pPr>
            <a:lvl3pPr marL="828675"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3pPr>
            <a:lvl4pPr marL="1244600"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4pPr>
            <a:lvl5pPr marL="16589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9pPr>
          </a:lstStyle>
          <a:p>
            <a:pPr algn="ctr"/>
            <a:r>
              <a:rPr lang="en-GB" altLang="en-US" sz="1600" dirty="0"/>
              <a:t>D Bell </a:t>
            </a:r>
            <a:r>
              <a:rPr lang="en-GB" altLang="en-US" sz="1600" i="1" dirty="0"/>
              <a:t>et al.</a:t>
            </a:r>
            <a:r>
              <a:rPr lang="en-GB" altLang="en-US" sz="1600" dirty="0"/>
              <a:t> </a:t>
            </a:r>
            <a:r>
              <a:rPr lang="en-GB" altLang="en-US" sz="1600" i="1" dirty="0"/>
              <a:t>Nature</a:t>
            </a:r>
            <a:r>
              <a:rPr lang="en-GB" altLang="en-US" sz="1600" dirty="0"/>
              <a:t> </a:t>
            </a:r>
            <a:r>
              <a:rPr lang="en-GB" altLang="en-US" sz="1600" b="1" dirty="0"/>
              <a:t>474</a:t>
            </a:r>
            <a:r>
              <a:rPr lang="en-GB" altLang="en-US" sz="1600" dirty="0"/>
              <a:t>, 609-615 (2011) doi:10.1038/nature10166</a:t>
            </a:r>
          </a:p>
        </p:txBody>
      </p:sp>
      <p:sp>
        <p:nvSpPr>
          <p:cNvPr id="7176" name="Text Box 8"/>
          <p:cNvSpPr txBox="1">
            <a:spLocks noChangeArrowheads="1"/>
          </p:cNvSpPr>
          <p:nvPr/>
        </p:nvSpPr>
        <p:spPr bwMode="auto">
          <a:xfrm>
            <a:off x="-196516" y="74488"/>
            <a:ext cx="9372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nchorCtr="1">
            <a:spAutoFit/>
          </a:bodyPr>
          <a:lstStyle/>
          <a:p>
            <a:pPr algn="ctr"/>
            <a:r>
              <a:rPr lang="en-GB" altLang="en-US" sz="3600" b="1" dirty="0" smtClean="0">
                <a:solidFill>
                  <a:srgbClr val="FFFF00"/>
                </a:solidFill>
              </a:rPr>
              <a:t>Transcriptome and proteome analyses </a:t>
            </a:r>
          </a:p>
          <a:p>
            <a:pPr algn="ctr"/>
            <a:r>
              <a:rPr lang="en-GB" altLang="en-US" sz="3600" b="1" dirty="0" smtClean="0">
                <a:solidFill>
                  <a:srgbClr val="FFFF00"/>
                </a:solidFill>
              </a:rPr>
              <a:t>discovers  molecular subtypes in HGSC</a:t>
            </a:r>
            <a:endParaRPr lang="en-GB" altLang="en-US" sz="3600" b="1" dirty="0">
              <a:solidFill>
                <a:srgbClr val="FFFF00"/>
              </a:solidFill>
            </a:endParaRPr>
          </a:p>
        </p:txBody>
      </p:sp>
      <p:pic>
        <p:nvPicPr>
          <p:cNvPr id="7199" name="Picture 31" descr="natureRG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6379250"/>
            <a:ext cx="1230313" cy="276225"/>
          </a:xfrm>
          <a:prstGeom prst="rect">
            <a:avLst/>
          </a:prstGeom>
          <a:noFill/>
          <a:extLst>
            <a:ext uri="{909E8E84-426E-40DD-AFC4-6F175D3DCCD1}">
              <a14:hiddenFill xmlns:a14="http://schemas.microsoft.com/office/drawing/2010/main">
                <a:solidFill>
                  <a:srgbClr val="FFFFFF"/>
                </a:solidFill>
              </a14:hiddenFill>
            </a:ext>
          </a:extLst>
        </p:spPr>
      </p:pic>
      <p:pic>
        <p:nvPicPr>
          <p:cNvPr id="7305" name="Picture 137" descr="nature10166-f2"/>
          <p:cNvPicPr>
            <a:picLocks noChangeAspect="1" noChangeArrowheads="1"/>
          </p:cNvPicPr>
          <p:nvPr/>
        </p:nvPicPr>
        <p:blipFill rotWithShape="1">
          <a:blip r:embed="rId3">
            <a:extLst>
              <a:ext uri="{28A0092B-C50C-407E-A947-70E740481C1C}">
                <a14:useLocalDpi xmlns:a14="http://schemas.microsoft.com/office/drawing/2010/main" val="0"/>
              </a:ext>
            </a:extLst>
          </a:blip>
          <a:srcRect t="-1529" r="34381" b="71598"/>
          <a:stretch/>
        </p:blipFill>
        <p:spPr bwMode="auto">
          <a:xfrm>
            <a:off x="838200" y="1344116"/>
            <a:ext cx="5791201" cy="37155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1948" y="5090962"/>
            <a:ext cx="8686799" cy="1323439"/>
          </a:xfrm>
          <a:prstGeom prst="rect">
            <a:avLst/>
          </a:prstGeom>
          <a:noFill/>
        </p:spPr>
        <p:txBody>
          <a:bodyPr wrap="square" rtlCol="0">
            <a:spAutoFit/>
          </a:bodyPr>
          <a:lstStyle/>
          <a:p>
            <a:r>
              <a:rPr lang="en-US" sz="2000" dirty="0">
                <a:solidFill>
                  <a:schemeClr val="bg1"/>
                </a:solidFill>
              </a:rPr>
              <a:t>T-cell chemokine ligands CXCL11 and CXCL10 and the receptor CXCR3 characterized the </a:t>
            </a:r>
            <a:r>
              <a:rPr lang="en-US" sz="2000" dirty="0" err="1" smtClean="0">
                <a:solidFill>
                  <a:schemeClr val="bg1"/>
                </a:solidFill>
              </a:rPr>
              <a:t>immunoreactive</a:t>
            </a:r>
            <a:r>
              <a:rPr lang="en-US" sz="2000" dirty="0" smtClean="0">
                <a:solidFill>
                  <a:schemeClr val="bg1"/>
                </a:solidFill>
              </a:rPr>
              <a:t> subtype : it will be interesting to see whether this subtype correlates with response to immune checkpoint inhibitor (e.g. PD-1) based therapy</a:t>
            </a:r>
            <a:endParaRPr lang="en-US" sz="2000" dirty="0">
              <a:solidFill>
                <a:schemeClr val="bg1"/>
              </a:solidFill>
            </a:endParaRPr>
          </a:p>
        </p:txBody>
      </p:sp>
    </p:spTree>
    <p:extLst>
      <p:ext uri="{BB962C8B-B14F-4D97-AF65-F5344CB8AC3E}">
        <p14:creationId xmlns:p14="http://schemas.microsoft.com/office/powerpoint/2010/main" val="42772376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0226" y="381000"/>
            <a:ext cx="7289800" cy="1498600"/>
          </a:xfrm>
        </p:spPr>
        <p:txBody>
          <a:bodyPr>
            <a:normAutofit/>
          </a:bodyPr>
          <a:lstStyle/>
          <a:p>
            <a:pPr algn="ctr"/>
            <a:r>
              <a:rPr lang="en-US" sz="4800" b="1" dirty="0" smtClean="0">
                <a:solidFill>
                  <a:srgbClr val="FFFF00"/>
                </a:solidFill>
                <a:effectLst>
                  <a:outerShdw blurRad="38100" dist="38100" dir="2700000" algn="tl">
                    <a:srgbClr val="000000">
                      <a:alpha val="43137"/>
                    </a:srgbClr>
                  </a:outerShdw>
                </a:effectLst>
              </a:rPr>
              <a:t>Summary</a:t>
            </a:r>
            <a:endParaRPr lang="en-US" sz="4800" b="1" dirty="0">
              <a:solidFill>
                <a:srgbClr val="FFFF00"/>
              </a:solidFill>
              <a:effectLst>
                <a:outerShdw blurRad="38100" dist="38100" dir="2700000" algn="tl">
                  <a:srgbClr val="000000">
                    <a:alpha val="43137"/>
                  </a:srgbClr>
                </a:outerShdw>
              </a:effectLst>
            </a:endParaRPr>
          </a:p>
        </p:txBody>
      </p:sp>
      <p:sp>
        <p:nvSpPr>
          <p:cNvPr id="3" name="TextBox 2"/>
          <p:cNvSpPr txBox="1"/>
          <p:nvPr/>
        </p:nvSpPr>
        <p:spPr>
          <a:xfrm>
            <a:off x="180303" y="2229032"/>
            <a:ext cx="8566191" cy="830997"/>
          </a:xfrm>
          <a:prstGeom prst="rect">
            <a:avLst/>
          </a:prstGeom>
          <a:noFill/>
        </p:spPr>
        <p:txBody>
          <a:bodyPr wrap="none" rtlCol="0">
            <a:spAutoFit/>
          </a:bodyPr>
          <a:lstStyle/>
          <a:p>
            <a:pPr marL="342900" indent="-342900">
              <a:buClr>
                <a:srgbClr val="FF66CC"/>
              </a:buClr>
              <a:buFont typeface="Wingdings" panose="05000000000000000000" pitchFamily="2" charset="2"/>
              <a:buChar char="Ø"/>
            </a:pPr>
            <a:r>
              <a:rPr lang="en-US" sz="2400" dirty="0" smtClean="0">
                <a:solidFill>
                  <a:srgbClr val="CC99FF"/>
                </a:solidFill>
              </a:rPr>
              <a:t>Comprehensive cancer genome study has been accomplished in </a:t>
            </a:r>
          </a:p>
          <a:p>
            <a:pPr>
              <a:buClr>
                <a:srgbClr val="FF66CC"/>
              </a:buClr>
            </a:pPr>
            <a:r>
              <a:rPr lang="en-US" sz="2400" dirty="0">
                <a:solidFill>
                  <a:srgbClr val="CC99FF"/>
                </a:solidFill>
              </a:rPr>
              <a:t> </a:t>
            </a:r>
            <a:r>
              <a:rPr lang="en-US" sz="2400" dirty="0" smtClean="0">
                <a:solidFill>
                  <a:srgbClr val="CC99FF"/>
                </a:solidFill>
              </a:rPr>
              <a:t>   major types of GYN cancers.</a:t>
            </a:r>
          </a:p>
        </p:txBody>
      </p:sp>
      <p:sp>
        <p:nvSpPr>
          <p:cNvPr id="4" name="TextBox 3"/>
          <p:cNvSpPr txBox="1"/>
          <p:nvPr/>
        </p:nvSpPr>
        <p:spPr>
          <a:xfrm>
            <a:off x="180303" y="4179426"/>
            <a:ext cx="8582697" cy="1569660"/>
          </a:xfrm>
          <a:prstGeom prst="rect">
            <a:avLst/>
          </a:prstGeom>
          <a:noFill/>
        </p:spPr>
        <p:txBody>
          <a:bodyPr wrap="square" rtlCol="0">
            <a:spAutoFit/>
          </a:bodyPr>
          <a:lstStyle/>
          <a:p>
            <a:pPr marL="342900" indent="-342900">
              <a:buClr>
                <a:srgbClr val="FF66CC"/>
              </a:buClr>
              <a:buFont typeface="Wingdings" panose="05000000000000000000" pitchFamily="2" charset="2"/>
              <a:buChar char="Ø"/>
            </a:pPr>
            <a:r>
              <a:rPr lang="en-US" sz="2400" dirty="0">
                <a:solidFill>
                  <a:srgbClr val="CC99FF"/>
                </a:solidFill>
              </a:rPr>
              <a:t>Those </a:t>
            </a:r>
            <a:r>
              <a:rPr lang="en-US" sz="2400" dirty="0" smtClean="0">
                <a:solidFill>
                  <a:srgbClr val="CC99FF"/>
                </a:solidFill>
              </a:rPr>
              <a:t>studies </a:t>
            </a:r>
            <a:r>
              <a:rPr lang="en-US" sz="2400" dirty="0">
                <a:solidFill>
                  <a:srgbClr val="CC99FF"/>
                </a:solidFill>
              </a:rPr>
              <a:t>provide </a:t>
            </a:r>
            <a:r>
              <a:rPr lang="en-US" sz="2400" dirty="0" smtClean="0">
                <a:solidFill>
                  <a:srgbClr val="CC99FF"/>
                </a:solidFill>
              </a:rPr>
              <a:t>a roadmap not only for exploring disease</a:t>
            </a:r>
          </a:p>
          <a:p>
            <a:pPr>
              <a:buClr>
                <a:srgbClr val="FF66CC"/>
              </a:buClr>
            </a:pPr>
            <a:r>
              <a:rPr lang="en-US" sz="2400" dirty="0">
                <a:solidFill>
                  <a:srgbClr val="CC99FF"/>
                </a:solidFill>
              </a:rPr>
              <a:t> </a:t>
            </a:r>
            <a:r>
              <a:rPr lang="en-US" sz="2400" dirty="0" smtClean="0">
                <a:solidFill>
                  <a:srgbClr val="CC99FF"/>
                </a:solidFill>
              </a:rPr>
              <a:t>    etiology, but also for developing target-based therapy, outcome      </a:t>
            </a:r>
          </a:p>
          <a:p>
            <a:pPr>
              <a:buClr>
                <a:srgbClr val="FF66CC"/>
              </a:buClr>
            </a:pPr>
            <a:r>
              <a:rPr lang="en-US" sz="2400" dirty="0">
                <a:solidFill>
                  <a:srgbClr val="CC99FF"/>
                </a:solidFill>
              </a:rPr>
              <a:t> </a:t>
            </a:r>
            <a:r>
              <a:rPr lang="en-US" sz="2400" dirty="0" smtClean="0">
                <a:solidFill>
                  <a:srgbClr val="CC99FF"/>
                </a:solidFill>
              </a:rPr>
              <a:t>    predictor </a:t>
            </a:r>
            <a:r>
              <a:rPr lang="en-US" sz="2400" dirty="0">
                <a:solidFill>
                  <a:srgbClr val="CC99FF"/>
                </a:solidFill>
              </a:rPr>
              <a:t>and </a:t>
            </a:r>
            <a:r>
              <a:rPr lang="en-US" sz="2400" dirty="0" smtClean="0">
                <a:solidFill>
                  <a:srgbClr val="CC99FF"/>
                </a:solidFill>
              </a:rPr>
              <a:t>early diagnosis</a:t>
            </a:r>
            <a:endParaRPr lang="en-US" sz="2400" dirty="0">
              <a:solidFill>
                <a:srgbClr val="CC99FF"/>
              </a:solidFill>
            </a:endParaRPr>
          </a:p>
          <a:p>
            <a:endParaRPr lang="en-US" sz="2400" dirty="0">
              <a:solidFill>
                <a:srgbClr val="CC99FF"/>
              </a:solidFill>
            </a:endParaRPr>
          </a:p>
        </p:txBody>
      </p:sp>
      <p:sp>
        <p:nvSpPr>
          <p:cNvPr id="5" name="TextBox 4"/>
          <p:cNvSpPr txBox="1"/>
          <p:nvPr/>
        </p:nvSpPr>
        <p:spPr>
          <a:xfrm>
            <a:off x="180303" y="3204229"/>
            <a:ext cx="8720464" cy="830997"/>
          </a:xfrm>
          <a:prstGeom prst="rect">
            <a:avLst/>
          </a:prstGeom>
          <a:noFill/>
        </p:spPr>
        <p:txBody>
          <a:bodyPr wrap="none" rtlCol="0">
            <a:spAutoFit/>
          </a:bodyPr>
          <a:lstStyle/>
          <a:p>
            <a:pPr marL="342900" indent="-342900">
              <a:buClr>
                <a:srgbClr val="FF66CC"/>
              </a:buClr>
              <a:buFont typeface="Wingdings" panose="05000000000000000000" pitchFamily="2" charset="2"/>
              <a:buChar char="Ø"/>
            </a:pPr>
            <a:r>
              <a:rPr lang="en-US" sz="2400" dirty="0">
                <a:solidFill>
                  <a:srgbClr val="CC99FF"/>
                </a:solidFill>
              </a:rPr>
              <a:t>Different types of GYN cancers have shared and distinct molecular</a:t>
            </a:r>
          </a:p>
          <a:p>
            <a:pPr>
              <a:buClr>
                <a:srgbClr val="FF66CC"/>
              </a:buClr>
            </a:pPr>
            <a:r>
              <a:rPr lang="en-US" sz="2400" dirty="0">
                <a:solidFill>
                  <a:srgbClr val="CC99FF"/>
                </a:solidFill>
              </a:rPr>
              <a:t>    genetic alterations</a:t>
            </a:r>
            <a:r>
              <a:rPr lang="en-US" sz="2400" dirty="0" smtClean="0">
                <a:solidFill>
                  <a:srgbClr val="CC99FF"/>
                </a:solidFill>
              </a:rPr>
              <a:t>.</a:t>
            </a:r>
            <a:endParaRPr lang="en-US" sz="2400" dirty="0">
              <a:solidFill>
                <a:srgbClr val="CC99FF"/>
              </a:solidFill>
            </a:endParaRPr>
          </a:p>
        </p:txBody>
      </p:sp>
      <p:sp>
        <p:nvSpPr>
          <p:cNvPr id="6" name="TextBox 5"/>
          <p:cNvSpPr txBox="1"/>
          <p:nvPr/>
        </p:nvSpPr>
        <p:spPr>
          <a:xfrm>
            <a:off x="168951" y="5486400"/>
            <a:ext cx="8731816" cy="1200329"/>
          </a:xfrm>
          <a:prstGeom prst="rect">
            <a:avLst/>
          </a:prstGeom>
          <a:noFill/>
        </p:spPr>
        <p:txBody>
          <a:bodyPr wrap="square" rtlCol="0">
            <a:spAutoFit/>
          </a:bodyPr>
          <a:lstStyle/>
          <a:p>
            <a:pPr marL="342900" indent="-342900">
              <a:buClr>
                <a:srgbClr val="FF66CC"/>
              </a:buClr>
              <a:buFont typeface="Wingdings" panose="05000000000000000000" pitchFamily="2" charset="2"/>
              <a:buChar char="Ø"/>
            </a:pPr>
            <a:r>
              <a:rPr lang="en-US" sz="2400" dirty="0" smtClean="0">
                <a:solidFill>
                  <a:srgbClr val="CC99FF"/>
                </a:solidFill>
              </a:rPr>
              <a:t>Clinical tests are needed to evaluate new promises derived from comprehensive genomic studies.</a:t>
            </a:r>
            <a:endParaRPr lang="en-US" sz="2400" dirty="0">
              <a:solidFill>
                <a:srgbClr val="CC99FF"/>
              </a:solidFill>
            </a:endParaRPr>
          </a:p>
          <a:p>
            <a:r>
              <a:rPr lang="en-US" sz="2400" dirty="0" smtClean="0">
                <a:solidFill>
                  <a:srgbClr val="CC99FF"/>
                </a:solidFill>
              </a:rPr>
              <a:t> </a:t>
            </a:r>
            <a:endParaRPr lang="en-US" sz="2400" dirty="0">
              <a:solidFill>
                <a:srgbClr val="CC99FF"/>
              </a:solidFill>
            </a:endParaRPr>
          </a:p>
        </p:txBody>
      </p:sp>
      <p:sp>
        <p:nvSpPr>
          <p:cNvPr id="7" name="Line 12"/>
          <p:cNvSpPr>
            <a:spLocks noChangeShapeType="1"/>
          </p:cNvSpPr>
          <p:nvPr/>
        </p:nvSpPr>
        <p:spPr bwMode="auto">
          <a:xfrm>
            <a:off x="768096" y="1755643"/>
            <a:ext cx="734377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CC99FF"/>
              </a:solidFill>
            </a:endParaRPr>
          </a:p>
        </p:txBody>
      </p:sp>
    </p:spTree>
    <p:extLst>
      <p:ext uri="{BB962C8B-B14F-4D97-AF65-F5344CB8AC3E}">
        <p14:creationId xmlns:p14="http://schemas.microsoft.com/office/powerpoint/2010/main" val="11471686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 descr="nfig005.jpg"/>
          <p:cNvPicPr>
            <a:picLocks noChangeAspect="1"/>
          </p:cNvPicPr>
          <p:nvPr/>
        </p:nvPicPr>
        <p:blipFill rotWithShape="1">
          <a:blip r:embed="rId3" cstate="print"/>
          <a:srcRect t="38681"/>
          <a:stretch/>
        </p:blipFill>
        <p:spPr bwMode="auto">
          <a:xfrm>
            <a:off x="784237" y="2126974"/>
            <a:ext cx="7916921" cy="3717234"/>
          </a:xfrm>
          <a:prstGeom prst="rect">
            <a:avLst/>
          </a:prstGeom>
          <a:noFill/>
          <a:ln w="9525">
            <a:noFill/>
            <a:miter lim="800000"/>
            <a:headEnd/>
            <a:tailEnd/>
          </a:ln>
        </p:spPr>
      </p:pic>
      <p:sp>
        <p:nvSpPr>
          <p:cNvPr id="12291" name="Text Box 5"/>
          <p:cNvSpPr txBox="1">
            <a:spLocks noChangeArrowheads="1"/>
          </p:cNvSpPr>
          <p:nvPr/>
        </p:nvSpPr>
        <p:spPr bwMode="auto">
          <a:xfrm>
            <a:off x="1680722" y="862900"/>
            <a:ext cx="5520690" cy="1074781"/>
          </a:xfrm>
          <a:prstGeom prst="rect">
            <a:avLst/>
          </a:prstGeom>
          <a:noFill/>
          <a:ln w="9525">
            <a:noFill/>
            <a:miter lim="800000"/>
            <a:headEnd/>
            <a:tailEnd/>
          </a:ln>
        </p:spPr>
        <p:txBody>
          <a:bodyPr wrap="square" lIns="0" tIns="0" rIns="0" bIns="0" anchor="ctr" anchorCtr="1">
            <a:spAutoFit/>
          </a:bodyPr>
          <a:lstStyle/>
          <a:p>
            <a:pPr algn="ctr">
              <a:lnSpc>
                <a:spcPct val="97000"/>
              </a:lnSpc>
              <a:buClr>
                <a:srgbClr val="000000"/>
              </a:buCl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GB" sz="3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Cancer Death Rates among </a:t>
            </a:r>
            <a:r>
              <a:rPr lang="en-GB" sz="36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Women</a:t>
            </a:r>
            <a:endParaRPr lang="en-GB" sz="3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3442766"/>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560054" y="152104"/>
            <a:ext cx="45191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i="1" u="sng">
                <a:solidFill>
                  <a:schemeClr val="tx1"/>
                </a:solidFill>
                <a:latin typeface="Arial" panose="020B0604020202020204" pitchFamily="34" charset="0"/>
              </a:defRPr>
            </a:lvl1pPr>
            <a:lvl2pPr marL="742950" indent="-285750" eaLnBrk="0" hangingPunct="0">
              <a:defRPr sz="1400" i="1" u="sng">
                <a:solidFill>
                  <a:schemeClr val="tx1"/>
                </a:solidFill>
                <a:latin typeface="Arial" panose="020B0604020202020204" pitchFamily="34" charset="0"/>
              </a:defRPr>
            </a:lvl2pPr>
            <a:lvl3pPr marL="1143000" indent="-228600" eaLnBrk="0" hangingPunct="0">
              <a:defRPr sz="1400" i="1" u="sng">
                <a:solidFill>
                  <a:schemeClr val="tx1"/>
                </a:solidFill>
                <a:latin typeface="Arial" panose="020B0604020202020204" pitchFamily="34" charset="0"/>
              </a:defRPr>
            </a:lvl3pPr>
            <a:lvl4pPr marL="1600200" indent="-228600" eaLnBrk="0" hangingPunct="0">
              <a:defRPr sz="1400" i="1" u="sng">
                <a:solidFill>
                  <a:schemeClr val="tx1"/>
                </a:solidFill>
                <a:latin typeface="Arial" panose="020B0604020202020204" pitchFamily="34" charset="0"/>
              </a:defRPr>
            </a:lvl4pPr>
            <a:lvl5pPr marL="2057400" indent="-228600" eaLnBrk="0" hangingPunct="0">
              <a:defRPr sz="1400" i="1" u="sng">
                <a:solidFill>
                  <a:schemeClr val="tx1"/>
                </a:solidFill>
                <a:latin typeface="Arial" panose="020B0604020202020204" pitchFamily="34" charset="0"/>
              </a:defRPr>
            </a:lvl5pPr>
            <a:lvl6pPr marL="2514600" indent="-228600" eaLnBrk="0" fontAlgn="base" hangingPunct="0">
              <a:spcBef>
                <a:spcPct val="0"/>
              </a:spcBef>
              <a:spcAft>
                <a:spcPct val="0"/>
              </a:spcAft>
              <a:defRPr sz="1400" i="1" u="sng">
                <a:solidFill>
                  <a:schemeClr val="tx1"/>
                </a:solidFill>
                <a:latin typeface="Arial" panose="020B0604020202020204" pitchFamily="34" charset="0"/>
              </a:defRPr>
            </a:lvl6pPr>
            <a:lvl7pPr marL="2971800" indent="-228600" eaLnBrk="0" fontAlgn="base" hangingPunct="0">
              <a:spcBef>
                <a:spcPct val="0"/>
              </a:spcBef>
              <a:spcAft>
                <a:spcPct val="0"/>
              </a:spcAft>
              <a:defRPr sz="1400" i="1" u="sng">
                <a:solidFill>
                  <a:schemeClr val="tx1"/>
                </a:solidFill>
                <a:latin typeface="Arial" panose="020B0604020202020204" pitchFamily="34" charset="0"/>
              </a:defRPr>
            </a:lvl7pPr>
            <a:lvl8pPr marL="3429000" indent="-228600" eaLnBrk="0" fontAlgn="base" hangingPunct="0">
              <a:spcBef>
                <a:spcPct val="0"/>
              </a:spcBef>
              <a:spcAft>
                <a:spcPct val="0"/>
              </a:spcAft>
              <a:defRPr sz="1400" i="1" u="sng">
                <a:solidFill>
                  <a:schemeClr val="tx1"/>
                </a:solidFill>
                <a:latin typeface="Arial" panose="020B0604020202020204" pitchFamily="34" charset="0"/>
              </a:defRPr>
            </a:lvl8pPr>
            <a:lvl9pPr marL="3886200" indent="-228600" eaLnBrk="0" fontAlgn="base" hangingPunct="0">
              <a:spcBef>
                <a:spcPct val="0"/>
              </a:spcBef>
              <a:spcAft>
                <a:spcPct val="0"/>
              </a:spcAft>
              <a:defRPr sz="1400" i="1" u="sng">
                <a:solidFill>
                  <a:schemeClr val="tx1"/>
                </a:solidFill>
                <a:latin typeface="Arial" panose="020B0604020202020204" pitchFamily="34" charset="0"/>
              </a:defRPr>
            </a:lvl9pPr>
          </a:lstStyle>
          <a:p>
            <a:pPr eaLnBrk="1" hangingPunct="1"/>
            <a:r>
              <a:rPr lang="de-DE" sz="3600" b="1" i="0" u="none" dirty="0">
                <a:solidFill>
                  <a:srgbClr val="FFFF00"/>
                </a:solidFill>
              </a:rPr>
              <a:t>Acknowledgements</a:t>
            </a:r>
          </a:p>
        </p:txBody>
      </p:sp>
      <p:sp>
        <p:nvSpPr>
          <p:cNvPr id="3" name="Line 12"/>
          <p:cNvSpPr>
            <a:spLocks noChangeShapeType="1"/>
          </p:cNvSpPr>
          <p:nvPr/>
        </p:nvSpPr>
        <p:spPr bwMode="auto">
          <a:xfrm>
            <a:off x="861476" y="984118"/>
            <a:ext cx="734377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TextBox 3"/>
          <p:cNvSpPr txBox="1"/>
          <p:nvPr/>
        </p:nvSpPr>
        <p:spPr>
          <a:xfrm>
            <a:off x="208790" y="1136868"/>
            <a:ext cx="4079963" cy="5632311"/>
          </a:xfrm>
          <a:prstGeom prst="rect">
            <a:avLst/>
          </a:prstGeom>
          <a:noFill/>
        </p:spPr>
        <p:txBody>
          <a:bodyPr wrap="none" rtlCol="0">
            <a:spAutoFit/>
          </a:bodyPr>
          <a:lstStyle/>
          <a:p>
            <a:r>
              <a:rPr lang="en-US" sz="2400" dirty="0" smtClean="0">
                <a:solidFill>
                  <a:srgbClr val="00FFFF"/>
                </a:solidFill>
              </a:rPr>
              <a:t>JHU Genetics</a:t>
            </a:r>
          </a:p>
          <a:p>
            <a:r>
              <a:rPr lang="en-US" sz="2400" dirty="0">
                <a:solidFill>
                  <a:srgbClr val="00FFFF"/>
                </a:solidFill>
              </a:rPr>
              <a:t>	</a:t>
            </a:r>
            <a:r>
              <a:rPr lang="en-US" sz="2400" dirty="0" smtClean="0">
                <a:solidFill>
                  <a:schemeClr val="bg1"/>
                </a:solidFill>
              </a:rPr>
              <a:t>Vogelstein/</a:t>
            </a:r>
            <a:r>
              <a:rPr lang="en-US" sz="2400" dirty="0" err="1" smtClean="0">
                <a:solidFill>
                  <a:schemeClr val="bg1"/>
                </a:solidFill>
              </a:rPr>
              <a:t>Kinzler</a:t>
            </a:r>
            <a:r>
              <a:rPr lang="en-US" sz="2400" dirty="0" smtClean="0">
                <a:solidFill>
                  <a:schemeClr val="bg1"/>
                </a:solidFill>
              </a:rPr>
              <a:t> team</a:t>
            </a:r>
            <a:endParaRPr lang="en-US" sz="2400" dirty="0">
              <a:solidFill>
                <a:srgbClr val="00FFFF"/>
              </a:solidFill>
            </a:endParaRPr>
          </a:p>
          <a:p>
            <a:r>
              <a:rPr lang="en-US" sz="2400" dirty="0" smtClean="0">
                <a:solidFill>
                  <a:srgbClr val="00FFFF"/>
                </a:solidFill>
              </a:rPr>
              <a:t>JHU Pathology</a:t>
            </a:r>
          </a:p>
          <a:p>
            <a:r>
              <a:rPr lang="en-US" sz="2400" dirty="0">
                <a:solidFill>
                  <a:srgbClr val="00FFFF"/>
                </a:solidFill>
              </a:rPr>
              <a:t>	</a:t>
            </a:r>
            <a:r>
              <a:rPr lang="en-US" sz="2400" dirty="0" err="1" smtClean="0">
                <a:solidFill>
                  <a:schemeClr val="bg1"/>
                </a:solidFill>
              </a:rPr>
              <a:t>Ie</a:t>
            </a:r>
            <a:r>
              <a:rPr lang="en-US" sz="2400" dirty="0" smtClean="0">
                <a:solidFill>
                  <a:schemeClr val="bg1"/>
                </a:solidFill>
              </a:rPr>
              <a:t>-Ming Shih</a:t>
            </a:r>
          </a:p>
          <a:p>
            <a:r>
              <a:rPr lang="en-US" sz="2400" dirty="0">
                <a:solidFill>
                  <a:schemeClr val="bg1"/>
                </a:solidFill>
              </a:rPr>
              <a:t>	</a:t>
            </a:r>
            <a:r>
              <a:rPr lang="en-US" sz="2400" dirty="0" smtClean="0">
                <a:solidFill>
                  <a:schemeClr val="bg1"/>
                </a:solidFill>
              </a:rPr>
              <a:t>Leslie Cope</a:t>
            </a:r>
          </a:p>
          <a:p>
            <a:r>
              <a:rPr lang="en-US" sz="2400" dirty="0">
                <a:solidFill>
                  <a:schemeClr val="bg1"/>
                </a:solidFill>
              </a:rPr>
              <a:t>	</a:t>
            </a:r>
            <a:r>
              <a:rPr lang="en-US" sz="2400" dirty="0" smtClean="0">
                <a:solidFill>
                  <a:schemeClr val="bg1"/>
                </a:solidFill>
              </a:rPr>
              <a:t>Zheng Zhang</a:t>
            </a:r>
            <a:endParaRPr lang="en-US" sz="2400" dirty="0"/>
          </a:p>
          <a:p>
            <a:r>
              <a:rPr lang="en-US" sz="2400" dirty="0" smtClean="0">
                <a:solidFill>
                  <a:srgbClr val="00FFFF"/>
                </a:solidFill>
              </a:rPr>
              <a:t>St Jude Hospital</a:t>
            </a:r>
          </a:p>
          <a:p>
            <a:r>
              <a:rPr lang="en-US" sz="2400" dirty="0">
                <a:solidFill>
                  <a:srgbClr val="00FFFF"/>
                </a:solidFill>
              </a:rPr>
              <a:t>	</a:t>
            </a:r>
            <a:r>
              <a:rPr lang="en-US" sz="2400" dirty="0" smtClean="0">
                <a:solidFill>
                  <a:schemeClr val="bg1"/>
                </a:solidFill>
              </a:rPr>
              <a:t>Gang Wu</a:t>
            </a:r>
          </a:p>
          <a:p>
            <a:r>
              <a:rPr lang="en-US" sz="2400" dirty="0">
                <a:solidFill>
                  <a:schemeClr val="bg1"/>
                </a:solidFill>
              </a:rPr>
              <a:t>	</a:t>
            </a:r>
            <a:r>
              <a:rPr lang="en-US" sz="2400" dirty="0" err="1" smtClean="0">
                <a:solidFill>
                  <a:schemeClr val="bg1"/>
                </a:solidFill>
              </a:rPr>
              <a:t>Jinghui</a:t>
            </a:r>
            <a:r>
              <a:rPr lang="en-US" sz="2400" dirty="0" smtClean="0">
                <a:solidFill>
                  <a:schemeClr val="bg1"/>
                </a:solidFill>
              </a:rPr>
              <a:t> Zhang</a:t>
            </a:r>
          </a:p>
          <a:p>
            <a:endParaRPr lang="en-US" sz="2400" dirty="0" smtClean="0">
              <a:solidFill>
                <a:srgbClr val="00FFFF"/>
              </a:solidFill>
            </a:endParaRPr>
          </a:p>
          <a:p>
            <a:endParaRPr lang="en-US" sz="2400" dirty="0">
              <a:solidFill>
                <a:srgbClr val="00FFFF"/>
              </a:solidFill>
            </a:endParaRPr>
          </a:p>
          <a:p>
            <a:r>
              <a:rPr lang="en-US" sz="2400" dirty="0" smtClean="0">
                <a:solidFill>
                  <a:schemeClr val="bg1"/>
                </a:solidFill>
              </a:rPr>
              <a:t>1U01CA200469-01</a:t>
            </a:r>
          </a:p>
          <a:p>
            <a:r>
              <a:rPr lang="en-US" sz="2400" dirty="0" smtClean="0">
                <a:solidFill>
                  <a:schemeClr val="bg1"/>
                </a:solidFill>
              </a:rPr>
              <a:t>Gray Foundation</a:t>
            </a:r>
          </a:p>
          <a:p>
            <a:r>
              <a:rPr lang="en-US" sz="2400" dirty="0" smtClean="0">
                <a:solidFill>
                  <a:schemeClr val="bg1"/>
                </a:solidFill>
              </a:rPr>
              <a:t>Tina’s Wish</a:t>
            </a:r>
          </a:p>
          <a:p>
            <a:r>
              <a:rPr lang="en-US" sz="2400" dirty="0" err="1" smtClean="0">
                <a:solidFill>
                  <a:schemeClr val="bg1"/>
                </a:solidFill>
              </a:rPr>
              <a:t>TeLinde</a:t>
            </a:r>
            <a:r>
              <a:rPr lang="en-US" sz="2400" dirty="0" smtClean="0">
                <a:solidFill>
                  <a:schemeClr val="bg1"/>
                </a:solidFill>
              </a:rPr>
              <a:t> Endowment Fund</a:t>
            </a:r>
            <a:endParaRPr lang="en-US" sz="2400" dirty="0">
              <a:solidFill>
                <a:schemeClr val="bg1"/>
              </a:solidFill>
            </a:endParaRPr>
          </a:p>
        </p:txBody>
      </p:sp>
      <p:sp>
        <p:nvSpPr>
          <p:cNvPr id="5" name="TextBox 4"/>
          <p:cNvSpPr txBox="1"/>
          <p:nvPr/>
        </p:nvSpPr>
        <p:spPr>
          <a:xfrm>
            <a:off x="4412020" y="978389"/>
            <a:ext cx="4515004" cy="2677656"/>
          </a:xfrm>
          <a:prstGeom prst="rect">
            <a:avLst/>
          </a:prstGeom>
          <a:noFill/>
        </p:spPr>
        <p:txBody>
          <a:bodyPr wrap="square" rtlCol="0">
            <a:spAutoFit/>
          </a:bodyPr>
          <a:lstStyle/>
          <a:p>
            <a:r>
              <a:rPr lang="en-US" sz="2400" dirty="0" smtClean="0">
                <a:solidFill>
                  <a:srgbClr val="00FFFF"/>
                </a:solidFill>
              </a:rPr>
              <a:t>Lab team members</a:t>
            </a:r>
          </a:p>
          <a:p>
            <a:r>
              <a:rPr lang="en-US" sz="2400" dirty="0" err="1" smtClean="0">
                <a:solidFill>
                  <a:schemeClr val="bg1"/>
                </a:solidFill>
              </a:rPr>
              <a:t>Ren</a:t>
            </a:r>
            <a:r>
              <a:rPr lang="en-US" sz="2400" dirty="0">
                <a:solidFill>
                  <a:schemeClr val="bg1"/>
                </a:solidFill>
              </a:rPr>
              <a:t>-Chin Wu </a:t>
            </a:r>
            <a:r>
              <a:rPr lang="en-US" sz="2400" dirty="0" smtClean="0">
                <a:solidFill>
                  <a:schemeClr val="bg1"/>
                </a:solidFill>
              </a:rPr>
              <a:t>   </a:t>
            </a:r>
            <a:r>
              <a:rPr lang="en-US" sz="2400" dirty="0" err="1" smtClean="0">
                <a:solidFill>
                  <a:schemeClr val="bg1"/>
                </a:solidFill>
              </a:rPr>
              <a:t>Elisabetta</a:t>
            </a:r>
            <a:r>
              <a:rPr lang="en-US" sz="2400" dirty="0" smtClean="0">
                <a:solidFill>
                  <a:schemeClr val="bg1"/>
                </a:solidFill>
              </a:rPr>
              <a:t> Kuhn</a:t>
            </a:r>
          </a:p>
          <a:p>
            <a:endParaRPr lang="en-US" sz="2400" dirty="0"/>
          </a:p>
          <a:p>
            <a:endParaRPr lang="en-US" sz="2400" dirty="0" smtClean="0"/>
          </a:p>
          <a:p>
            <a:endParaRPr lang="en-US" sz="2400" dirty="0"/>
          </a:p>
          <a:p>
            <a:endParaRPr lang="en-US" sz="2400" dirty="0"/>
          </a:p>
          <a:p>
            <a:r>
              <a:rPr lang="en-US" sz="2400" dirty="0">
                <a:solidFill>
                  <a:schemeClr val="bg1"/>
                </a:solidFill>
              </a:rPr>
              <a:t>Chen-</a:t>
            </a:r>
            <a:r>
              <a:rPr lang="en-US" sz="2400" dirty="0" err="1">
                <a:solidFill>
                  <a:schemeClr val="bg1"/>
                </a:solidFill>
              </a:rPr>
              <a:t>Hsuan</a:t>
            </a:r>
            <a:r>
              <a:rPr lang="en-US" sz="2400" dirty="0">
                <a:solidFill>
                  <a:schemeClr val="bg1"/>
                </a:solidFill>
              </a:rPr>
              <a:t> </a:t>
            </a:r>
            <a:r>
              <a:rPr lang="en-US" sz="2400" dirty="0" smtClean="0">
                <a:solidFill>
                  <a:schemeClr val="bg1"/>
                </a:solidFill>
              </a:rPr>
              <a:t>Wu    Bin Guan</a:t>
            </a:r>
            <a:endParaRPr lang="en-US" sz="2400"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280" y="1819650"/>
            <a:ext cx="1126679" cy="1183013"/>
          </a:xfrm>
          <a:prstGeom prst="rect">
            <a:avLst/>
          </a:prstGeom>
          <a:ln>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9523" y="1844788"/>
            <a:ext cx="1154606" cy="1223882"/>
          </a:xfrm>
          <a:prstGeom prst="rect">
            <a:avLst/>
          </a:prstGeom>
          <a:ln>
            <a:solidFill>
              <a:schemeClr val="tx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9853" y="5411488"/>
            <a:ext cx="1296859" cy="1361702"/>
          </a:xfrm>
          <a:prstGeom prst="rect">
            <a:avLst/>
          </a:prstGeom>
          <a:solidFill>
            <a:schemeClr val="tx1"/>
          </a:solidFill>
          <a:ln>
            <a:solidFill>
              <a:schemeClr val="tx1"/>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4281" y="5415190"/>
            <a:ext cx="1330006" cy="1396506"/>
          </a:xfrm>
          <a:prstGeom prst="rect">
            <a:avLst/>
          </a:prstGeom>
          <a:solidFill>
            <a:schemeClr val="tx1"/>
          </a:solidFill>
          <a:ln>
            <a:solidFill>
              <a:schemeClr val="tx1"/>
            </a:solidFill>
          </a:ln>
        </p:spPr>
      </p:pic>
      <p:pic>
        <p:nvPicPr>
          <p:cNvPr id="10" name="Picture 9"/>
          <p:cNvPicPr>
            <a:picLocks noChangeAspect="1"/>
          </p:cNvPicPr>
          <p:nvPr/>
        </p:nvPicPr>
        <p:blipFill>
          <a:blip r:embed="rId6"/>
          <a:stretch>
            <a:fillRect/>
          </a:stretch>
        </p:blipFill>
        <p:spPr>
          <a:xfrm>
            <a:off x="6683749" y="3604239"/>
            <a:ext cx="1260187" cy="1323196"/>
          </a:xfrm>
          <a:prstGeom prst="rect">
            <a:avLst/>
          </a:prstGeom>
          <a:solidFill>
            <a:schemeClr val="tx1"/>
          </a:solidFill>
          <a:ln>
            <a:solidFill>
              <a:schemeClr val="tx1"/>
            </a:solidFill>
          </a:ln>
        </p:spPr>
      </p:pic>
      <p:sp>
        <p:nvSpPr>
          <p:cNvPr id="11" name="Rectangle 10"/>
          <p:cNvSpPr/>
          <p:nvPr/>
        </p:nvSpPr>
        <p:spPr>
          <a:xfrm>
            <a:off x="4534280" y="4940808"/>
            <a:ext cx="3356303" cy="461665"/>
          </a:xfrm>
          <a:prstGeom prst="rect">
            <a:avLst/>
          </a:prstGeom>
        </p:spPr>
        <p:txBody>
          <a:bodyPr wrap="none">
            <a:spAutoFit/>
          </a:bodyPr>
          <a:lstStyle/>
          <a:p>
            <a:r>
              <a:rPr lang="en-US" sz="2400" dirty="0" err="1">
                <a:solidFill>
                  <a:schemeClr val="bg1"/>
                </a:solidFill>
              </a:rPr>
              <a:t>Tsui</a:t>
            </a:r>
            <a:r>
              <a:rPr lang="en-US" sz="2400" dirty="0">
                <a:solidFill>
                  <a:schemeClr val="bg1"/>
                </a:solidFill>
              </a:rPr>
              <a:t>-Lien Mao        KT </a:t>
            </a:r>
            <a:r>
              <a:rPr lang="en-US" sz="2400" dirty="0" err="1">
                <a:solidFill>
                  <a:schemeClr val="bg1"/>
                </a:solidFill>
              </a:rPr>
              <a:t>Kuo</a:t>
            </a:r>
            <a:endParaRPr lang="en-US" sz="2400" dirty="0">
              <a:solidFill>
                <a:schemeClr val="bg1"/>
              </a:solidFill>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4769" y="3564504"/>
            <a:ext cx="1342885" cy="1410029"/>
          </a:xfrm>
          <a:prstGeom prst="rect">
            <a:avLst/>
          </a:prstGeom>
          <a:ln>
            <a:solidFill>
              <a:schemeClr val="tx1"/>
            </a:solidFill>
          </a:ln>
        </p:spPr>
      </p:pic>
      <p:sp>
        <p:nvSpPr>
          <p:cNvPr id="13" name="TextBox 12"/>
          <p:cNvSpPr txBox="1"/>
          <p:nvPr/>
        </p:nvSpPr>
        <p:spPr>
          <a:xfrm>
            <a:off x="234457" y="4665825"/>
            <a:ext cx="2651688" cy="523220"/>
          </a:xfrm>
          <a:prstGeom prst="rect">
            <a:avLst/>
          </a:prstGeom>
          <a:noFill/>
        </p:spPr>
        <p:txBody>
          <a:bodyPr wrap="none" rtlCol="0">
            <a:spAutoFit/>
          </a:bodyPr>
          <a:lstStyle/>
          <a:p>
            <a:r>
              <a:rPr lang="en-US" sz="2800" b="1" dirty="0" smtClean="0">
                <a:solidFill>
                  <a:srgbClr val="FFFF00"/>
                </a:solidFill>
              </a:rPr>
              <a:t>Funding Support</a:t>
            </a:r>
            <a:endParaRPr lang="en-US" sz="2800" b="1" dirty="0">
              <a:solidFill>
                <a:srgbClr val="FFFF00"/>
              </a:solidFill>
            </a:endParaRPr>
          </a:p>
        </p:txBody>
      </p:sp>
    </p:spTree>
    <p:extLst>
      <p:ext uri="{BB962C8B-B14F-4D97-AF65-F5344CB8AC3E}">
        <p14:creationId xmlns:p14="http://schemas.microsoft.com/office/powerpoint/2010/main" val="3008542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05361"/>
            <a:ext cx="9144000" cy="1323439"/>
          </a:xfrm>
          <a:prstGeom prst="rect">
            <a:avLst/>
          </a:prstGeom>
          <a:noFill/>
        </p:spPr>
        <p:txBody>
          <a:bodyPr wrap="square" rtlCol="0">
            <a:spAutoFit/>
          </a:bodyPr>
          <a:lstStyle/>
          <a:p>
            <a:pPr algn="ctr"/>
            <a:r>
              <a:rPr lang="en-US" sz="4000" b="1" dirty="0" smtClean="0">
                <a:solidFill>
                  <a:srgbClr val="FFFF00"/>
                </a:solidFill>
                <a:latin typeface="Arial" pitchFamily="34" charset="0"/>
                <a:cs typeface="Arial" pitchFamily="34" charset="0"/>
              </a:rPr>
              <a:t>Molecular analyses of </a:t>
            </a:r>
          </a:p>
          <a:p>
            <a:pPr algn="ctr"/>
            <a:r>
              <a:rPr lang="en-US" sz="4000" b="1" dirty="0" smtClean="0">
                <a:solidFill>
                  <a:srgbClr val="FFFF00"/>
                </a:solidFill>
                <a:latin typeface="Arial" pitchFamily="34" charset="0"/>
                <a:cs typeface="Arial" pitchFamily="34" charset="0"/>
              </a:rPr>
              <a:t>GYN carcinomas – pre-NGS era</a:t>
            </a:r>
            <a:endParaRPr lang="en-US" sz="4000" b="1" dirty="0">
              <a:solidFill>
                <a:srgbClr val="FFFF00"/>
              </a:solidFill>
              <a:latin typeface="Arial" pitchFamily="34" charset="0"/>
              <a:cs typeface="Arial" pitchFamily="34" charset="0"/>
            </a:endParaRPr>
          </a:p>
        </p:txBody>
      </p:sp>
      <p:pic>
        <p:nvPicPr>
          <p:cNvPr id="3" name="Picture 2" descr="moen3"/>
          <p:cNvPicPr>
            <a:picLocks noChangeAspect="1" noChangeArrowheads="1"/>
          </p:cNvPicPr>
          <p:nvPr/>
        </p:nvPicPr>
        <p:blipFill>
          <a:blip r:embed="rId3" cstate="print"/>
          <a:srcRect/>
          <a:stretch>
            <a:fillRect/>
          </a:stretch>
        </p:blipFill>
        <p:spPr bwMode="auto">
          <a:xfrm>
            <a:off x="1905000" y="2057400"/>
            <a:ext cx="5486400" cy="4114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76956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533400" y="914400"/>
            <a:ext cx="2362200" cy="2743200"/>
            <a:chOff x="685800" y="1752600"/>
            <a:chExt cx="1657350" cy="2209800"/>
          </a:xfrm>
        </p:grpSpPr>
        <p:pic>
          <p:nvPicPr>
            <p:cNvPr id="14" name="Picture 13" descr="HGSC photo.jpg"/>
            <p:cNvPicPr>
              <a:picLocks noChangeAspect="1"/>
            </p:cNvPicPr>
            <p:nvPr/>
          </p:nvPicPr>
          <p:blipFill>
            <a:blip r:embed="rId3" cstate="print"/>
            <a:srcRect/>
            <a:stretch>
              <a:fillRect/>
            </a:stretch>
          </p:blipFill>
          <p:spPr bwMode="auto">
            <a:xfrm>
              <a:off x="685800" y="1752600"/>
              <a:ext cx="1657350" cy="2209800"/>
            </a:xfrm>
            <a:prstGeom prst="rect">
              <a:avLst/>
            </a:prstGeom>
            <a:ln>
              <a:noFill/>
            </a:ln>
            <a:effectLst>
              <a:outerShdw blurRad="292100" dist="139700" dir="2700000" algn="tl" rotWithShape="0">
                <a:srgbClr val="333333">
                  <a:alpha val="65000"/>
                </a:srgbClr>
              </a:outerShdw>
            </a:effectLst>
          </p:spPr>
        </p:pic>
        <p:sp>
          <p:nvSpPr>
            <p:cNvPr id="14354" name="TextBox 14"/>
            <p:cNvSpPr txBox="1">
              <a:spLocks noChangeArrowheads="1"/>
            </p:cNvSpPr>
            <p:nvPr/>
          </p:nvSpPr>
          <p:spPr bwMode="auto">
            <a:xfrm>
              <a:off x="685800" y="1752600"/>
              <a:ext cx="260028" cy="371897"/>
            </a:xfrm>
            <a:prstGeom prst="rect">
              <a:avLst/>
            </a:prstGeom>
            <a:noFill/>
            <a:ln w="9525">
              <a:noFill/>
              <a:miter lim="800000"/>
              <a:headEnd/>
              <a:tailEnd/>
            </a:ln>
          </p:spPr>
          <p:txBody>
            <a:bodyPr wrap="none">
              <a:spAutoFit/>
            </a:bodyPr>
            <a:lstStyle/>
            <a:p>
              <a:r>
                <a:rPr lang="en-US" sz="2400" b="1" dirty="0"/>
                <a:t>A</a:t>
              </a:r>
            </a:p>
          </p:txBody>
        </p:sp>
      </p:grpSp>
      <p:grpSp>
        <p:nvGrpSpPr>
          <p:cNvPr id="4" name="Group 17"/>
          <p:cNvGrpSpPr>
            <a:grpSpLocks/>
          </p:cNvGrpSpPr>
          <p:nvPr/>
        </p:nvGrpSpPr>
        <p:grpSpPr bwMode="auto">
          <a:xfrm>
            <a:off x="533400" y="3873500"/>
            <a:ext cx="2390775" cy="2782888"/>
            <a:chOff x="685800" y="4083050"/>
            <a:chExt cx="1676400" cy="2241550"/>
          </a:xfrm>
        </p:grpSpPr>
        <p:pic>
          <p:nvPicPr>
            <p:cNvPr id="12" name="Picture 5" descr="P8290188"/>
            <p:cNvPicPr>
              <a:picLocks noChangeAspect="1" noChangeArrowheads="1"/>
            </p:cNvPicPr>
            <p:nvPr/>
          </p:nvPicPr>
          <p:blipFill>
            <a:blip r:embed="rId4" cstate="print"/>
            <a:srcRect/>
            <a:stretch>
              <a:fillRect/>
            </a:stretch>
          </p:blipFill>
          <p:spPr bwMode="auto">
            <a:xfrm>
              <a:off x="685800" y="4089444"/>
              <a:ext cx="1676400" cy="2235156"/>
            </a:xfrm>
            <a:prstGeom prst="rect">
              <a:avLst/>
            </a:prstGeom>
            <a:ln>
              <a:noFill/>
            </a:ln>
            <a:effectLst>
              <a:outerShdw blurRad="292100" dist="139700" dir="2700000" algn="tl" rotWithShape="0">
                <a:srgbClr val="333333">
                  <a:alpha val="65000"/>
                </a:srgbClr>
              </a:outerShdw>
            </a:effectLst>
          </p:spPr>
        </p:pic>
        <p:sp>
          <p:nvSpPr>
            <p:cNvPr id="14350" name="TextBox 16"/>
            <p:cNvSpPr txBox="1">
              <a:spLocks noChangeArrowheads="1"/>
            </p:cNvSpPr>
            <p:nvPr/>
          </p:nvSpPr>
          <p:spPr bwMode="auto">
            <a:xfrm>
              <a:off x="685800" y="4083050"/>
              <a:ext cx="244137" cy="371860"/>
            </a:xfrm>
            <a:prstGeom prst="rect">
              <a:avLst/>
            </a:prstGeom>
            <a:noFill/>
            <a:ln w="9525">
              <a:noFill/>
              <a:miter lim="800000"/>
              <a:headEnd/>
              <a:tailEnd/>
            </a:ln>
          </p:spPr>
          <p:txBody>
            <a:bodyPr wrap="none">
              <a:spAutoFit/>
            </a:bodyPr>
            <a:lstStyle/>
            <a:p>
              <a:r>
                <a:rPr lang="en-US" sz="2400" b="1" dirty="0"/>
                <a:t>C</a:t>
              </a:r>
            </a:p>
          </p:txBody>
        </p:sp>
      </p:grpSp>
      <p:grpSp>
        <p:nvGrpSpPr>
          <p:cNvPr id="6" name="Group 18"/>
          <p:cNvGrpSpPr>
            <a:grpSpLocks/>
          </p:cNvGrpSpPr>
          <p:nvPr/>
        </p:nvGrpSpPr>
        <p:grpSpPr bwMode="auto">
          <a:xfrm>
            <a:off x="3200400" y="3873500"/>
            <a:ext cx="2281238" cy="2763838"/>
            <a:chOff x="2438400" y="4083050"/>
            <a:chExt cx="1600200" cy="2225675"/>
          </a:xfrm>
        </p:grpSpPr>
        <p:pic>
          <p:nvPicPr>
            <p:cNvPr id="7" name="Picture 4" descr="P2100025"/>
            <p:cNvPicPr>
              <a:picLocks noChangeAspect="1" noChangeArrowheads="1"/>
            </p:cNvPicPr>
            <p:nvPr/>
          </p:nvPicPr>
          <p:blipFill>
            <a:blip r:embed="rId5" cstate="print"/>
            <a:srcRect l="4686" t="9393" r="41428"/>
            <a:stretch>
              <a:fillRect/>
            </a:stretch>
          </p:blipFill>
          <p:spPr bwMode="auto">
            <a:xfrm>
              <a:off x="2438400" y="4098391"/>
              <a:ext cx="1600200" cy="2210334"/>
            </a:xfrm>
            <a:prstGeom prst="rect">
              <a:avLst/>
            </a:prstGeom>
            <a:ln>
              <a:noFill/>
            </a:ln>
            <a:effectLst>
              <a:outerShdw blurRad="292100" dist="139700" dir="2700000" algn="tl" rotWithShape="0">
                <a:srgbClr val="333333">
                  <a:alpha val="65000"/>
                </a:srgbClr>
              </a:outerShdw>
            </a:effectLst>
          </p:spPr>
        </p:pic>
        <p:sp>
          <p:nvSpPr>
            <p:cNvPr id="14348" name="TextBox 17"/>
            <p:cNvSpPr txBox="1">
              <a:spLocks noChangeArrowheads="1"/>
            </p:cNvSpPr>
            <p:nvPr/>
          </p:nvSpPr>
          <p:spPr bwMode="auto">
            <a:xfrm>
              <a:off x="2438400" y="4083050"/>
              <a:ext cx="265594" cy="371772"/>
            </a:xfrm>
            <a:prstGeom prst="rect">
              <a:avLst/>
            </a:prstGeom>
            <a:noFill/>
            <a:ln w="9525">
              <a:noFill/>
              <a:miter lim="800000"/>
              <a:headEnd/>
              <a:tailEnd/>
            </a:ln>
          </p:spPr>
          <p:txBody>
            <a:bodyPr wrap="none">
              <a:spAutoFit/>
            </a:bodyPr>
            <a:lstStyle/>
            <a:p>
              <a:r>
                <a:rPr lang="en-US" sz="2400" b="1" dirty="0"/>
                <a:t>D</a:t>
              </a:r>
            </a:p>
          </p:txBody>
        </p:sp>
      </p:grpSp>
      <p:grpSp>
        <p:nvGrpSpPr>
          <p:cNvPr id="8" name="Group 15"/>
          <p:cNvGrpSpPr>
            <a:grpSpLocks/>
          </p:cNvGrpSpPr>
          <p:nvPr/>
        </p:nvGrpSpPr>
        <p:grpSpPr bwMode="auto">
          <a:xfrm>
            <a:off x="3200400" y="914400"/>
            <a:ext cx="2286000" cy="2743200"/>
            <a:chOff x="4114800" y="1752600"/>
            <a:chExt cx="1603375" cy="2209800"/>
          </a:xfrm>
        </p:grpSpPr>
        <p:pic>
          <p:nvPicPr>
            <p:cNvPr id="10" name="Picture 489" descr="CC"/>
            <p:cNvPicPr>
              <a:picLocks noChangeAspect="1" noChangeArrowheads="1"/>
            </p:cNvPicPr>
            <p:nvPr/>
          </p:nvPicPr>
          <p:blipFill>
            <a:blip r:embed="rId6" cstate="print">
              <a:lum bright="20000"/>
            </a:blip>
            <a:srcRect/>
            <a:stretch>
              <a:fillRect/>
            </a:stretch>
          </p:blipFill>
          <p:spPr bwMode="auto">
            <a:xfrm>
              <a:off x="4114800" y="1752600"/>
              <a:ext cx="1603375" cy="2209800"/>
            </a:xfrm>
            <a:prstGeom prst="rect">
              <a:avLst/>
            </a:prstGeom>
            <a:ln>
              <a:noFill/>
            </a:ln>
            <a:effectLst>
              <a:outerShdw blurRad="292100" dist="139700" dir="2700000" algn="tl" rotWithShape="0">
                <a:srgbClr val="333333">
                  <a:alpha val="65000"/>
                </a:srgbClr>
              </a:outerShdw>
            </a:effectLst>
          </p:spPr>
        </p:pic>
        <p:sp>
          <p:nvSpPr>
            <p:cNvPr id="14346" name="TextBox 18"/>
            <p:cNvSpPr txBox="1">
              <a:spLocks noChangeArrowheads="1"/>
            </p:cNvSpPr>
            <p:nvPr/>
          </p:nvSpPr>
          <p:spPr bwMode="auto">
            <a:xfrm>
              <a:off x="4114800" y="1752600"/>
              <a:ext cx="250950" cy="371897"/>
            </a:xfrm>
            <a:prstGeom prst="rect">
              <a:avLst/>
            </a:prstGeom>
            <a:noFill/>
            <a:ln w="9525">
              <a:noFill/>
              <a:miter lim="800000"/>
              <a:headEnd/>
              <a:tailEnd/>
            </a:ln>
          </p:spPr>
          <p:txBody>
            <a:bodyPr wrap="none">
              <a:spAutoFit/>
            </a:bodyPr>
            <a:lstStyle/>
            <a:p>
              <a:r>
                <a:rPr lang="en-US" sz="2400" b="1" dirty="0"/>
                <a:t>B</a:t>
              </a:r>
            </a:p>
          </p:txBody>
        </p:sp>
      </p:grpSp>
      <p:sp>
        <p:nvSpPr>
          <p:cNvPr id="14343" name="TextBox 19"/>
          <p:cNvSpPr txBox="1">
            <a:spLocks noChangeArrowheads="1"/>
          </p:cNvSpPr>
          <p:nvPr/>
        </p:nvSpPr>
        <p:spPr bwMode="auto">
          <a:xfrm>
            <a:off x="5638800" y="1219200"/>
            <a:ext cx="3155031" cy="1938992"/>
          </a:xfrm>
          <a:prstGeom prst="rect">
            <a:avLst/>
          </a:prstGeom>
          <a:noFill/>
          <a:ln w="9525">
            <a:noFill/>
            <a:miter lim="800000"/>
            <a:headEnd/>
            <a:tailEnd/>
          </a:ln>
        </p:spPr>
        <p:txBody>
          <a:bodyPr wrap="none">
            <a:spAutoFit/>
          </a:bodyPr>
          <a:lstStyle/>
          <a:p>
            <a:r>
              <a:rPr lang="en-US" sz="2400" dirty="0">
                <a:solidFill>
                  <a:schemeClr val="bg1"/>
                </a:solidFill>
              </a:rPr>
              <a:t>A: high-grade serous CA</a:t>
            </a:r>
          </a:p>
          <a:p>
            <a:r>
              <a:rPr lang="en-US" sz="2400" dirty="0" smtClean="0">
                <a:solidFill>
                  <a:schemeClr val="bg1"/>
                </a:solidFill>
              </a:rPr>
              <a:t>B: </a:t>
            </a:r>
            <a:r>
              <a:rPr lang="en-US" sz="2400" dirty="0">
                <a:solidFill>
                  <a:schemeClr val="bg1"/>
                </a:solidFill>
              </a:rPr>
              <a:t>clear cell CA</a:t>
            </a:r>
          </a:p>
          <a:p>
            <a:r>
              <a:rPr lang="en-US" sz="2400" dirty="0" smtClean="0">
                <a:solidFill>
                  <a:schemeClr val="bg1"/>
                </a:solidFill>
              </a:rPr>
              <a:t>C: </a:t>
            </a:r>
            <a:r>
              <a:rPr lang="en-US" sz="2400" dirty="0">
                <a:solidFill>
                  <a:schemeClr val="bg1"/>
                </a:solidFill>
              </a:rPr>
              <a:t>mucinous CA</a:t>
            </a:r>
          </a:p>
          <a:p>
            <a:r>
              <a:rPr lang="en-US" sz="2400" dirty="0">
                <a:solidFill>
                  <a:schemeClr val="bg1"/>
                </a:solidFill>
              </a:rPr>
              <a:t>D</a:t>
            </a:r>
            <a:r>
              <a:rPr lang="en-US" sz="2400" dirty="0" smtClean="0">
                <a:solidFill>
                  <a:schemeClr val="bg1"/>
                </a:solidFill>
              </a:rPr>
              <a:t>: endometrioid CA</a:t>
            </a:r>
          </a:p>
          <a:p>
            <a:r>
              <a:rPr lang="en-US" sz="2400" dirty="0" smtClean="0">
                <a:solidFill>
                  <a:schemeClr val="bg1"/>
                </a:solidFill>
              </a:rPr>
              <a:t>E: low-grade serous CA</a:t>
            </a:r>
            <a:endParaRPr lang="en-US" sz="2400" dirty="0">
              <a:solidFill>
                <a:schemeClr val="bg1"/>
              </a:solidFill>
            </a:endParaRPr>
          </a:p>
        </p:txBody>
      </p:sp>
      <p:sp>
        <p:nvSpPr>
          <p:cNvPr id="14344" name="TextBox 12"/>
          <p:cNvSpPr txBox="1">
            <a:spLocks noChangeArrowheads="1"/>
          </p:cNvSpPr>
          <p:nvPr/>
        </p:nvSpPr>
        <p:spPr bwMode="auto">
          <a:xfrm>
            <a:off x="89" y="115669"/>
            <a:ext cx="8648522" cy="646331"/>
          </a:xfrm>
          <a:prstGeom prst="rect">
            <a:avLst/>
          </a:prstGeom>
          <a:noFill/>
          <a:ln w="9525">
            <a:noFill/>
            <a:miter lim="800000"/>
            <a:headEnd/>
            <a:tailEnd/>
          </a:ln>
        </p:spPr>
        <p:txBody>
          <a:bodyPr wrap="none">
            <a:spAutoFit/>
          </a:bodyPr>
          <a:lstStyle/>
          <a:p>
            <a:pPr algn="ctr"/>
            <a:r>
              <a:rPr lang="en-US" sz="3600" b="1" dirty="0">
                <a:solidFill>
                  <a:srgbClr val="FFFF00"/>
                </a:solidFill>
                <a:latin typeface="Arial" pitchFamily="34" charset="0"/>
                <a:cs typeface="Arial" pitchFamily="34" charset="0"/>
              </a:rPr>
              <a:t>Ovarian cancer- not a single disease…</a:t>
            </a:r>
          </a:p>
        </p:txBody>
      </p:sp>
      <p:pic>
        <p:nvPicPr>
          <p:cNvPr id="16" name="Picture 490" descr="LGCA"/>
          <p:cNvPicPr>
            <a:picLocks noChangeAspect="1" noChangeArrowheads="1"/>
          </p:cNvPicPr>
          <p:nvPr/>
        </p:nvPicPr>
        <p:blipFill>
          <a:blip r:embed="rId7">
            <a:lum bright="20000"/>
          </a:blip>
          <a:srcRect l="36743" t="18804" b="22222"/>
          <a:stretch>
            <a:fillRect/>
          </a:stretch>
        </p:blipFill>
        <p:spPr bwMode="auto">
          <a:xfrm>
            <a:off x="5752127" y="3911918"/>
            <a:ext cx="2325073" cy="2725420"/>
          </a:xfrm>
          <a:prstGeom prst="rect">
            <a:avLst/>
          </a:prstGeom>
          <a:ln>
            <a:solidFill>
              <a:srgbClr val="002060"/>
            </a:solidFill>
          </a:ln>
          <a:effectLst>
            <a:outerShdw blurRad="292100" dist="139700" dir="2700000" algn="tl" rotWithShape="0">
              <a:srgbClr val="333333">
                <a:alpha val="65000"/>
              </a:srgbClr>
            </a:outerShdw>
          </a:effectLst>
        </p:spPr>
      </p:pic>
      <p:sp>
        <p:nvSpPr>
          <p:cNvPr id="17" name="TextBox 17"/>
          <p:cNvSpPr txBox="1">
            <a:spLocks noChangeArrowheads="1"/>
          </p:cNvSpPr>
          <p:nvPr/>
        </p:nvSpPr>
        <p:spPr bwMode="auto">
          <a:xfrm>
            <a:off x="5752127" y="3911918"/>
            <a:ext cx="335348" cy="461665"/>
          </a:xfrm>
          <a:prstGeom prst="rect">
            <a:avLst/>
          </a:prstGeom>
          <a:noFill/>
          <a:ln w="9525">
            <a:noFill/>
            <a:miter lim="800000"/>
            <a:headEnd/>
            <a:tailEnd/>
          </a:ln>
        </p:spPr>
        <p:txBody>
          <a:bodyPr wrap="none">
            <a:spAutoFit/>
          </a:bodyPr>
          <a:lstStyle/>
          <a:p>
            <a:r>
              <a:rPr lang="en-US" sz="2400" b="1" dirty="0" smtClean="0"/>
              <a:t>E</a:t>
            </a:r>
            <a:endParaRPr lang="en-US" sz="2400" b="1" dirty="0"/>
          </a:p>
        </p:txBody>
      </p:sp>
    </p:spTree>
    <p:extLst>
      <p:ext uri="{BB962C8B-B14F-4D97-AF65-F5344CB8AC3E}">
        <p14:creationId xmlns:p14="http://schemas.microsoft.com/office/powerpoint/2010/main" val="1783813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843552" y="2453299"/>
            <a:ext cx="2364599" cy="24083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p:cNvGraphicFramePr/>
          <p:nvPr>
            <p:extLst/>
          </p:nvPr>
        </p:nvGraphicFramePr>
        <p:xfrm>
          <a:off x="801867" y="1661247"/>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rot="2738222">
            <a:off x="4411988" y="2690899"/>
            <a:ext cx="619080" cy="369332"/>
          </a:xfrm>
          <a:prstGeom prst="rect">
            <a:avLst/>
          </a:prstGeom>
          <a:noFill/>
        </p:spPr>
        <p:txBody>
          <a:bodyPr wrap="none" rtlCol="0">
            <a:spAutoFit/>
          </a:bodyPr>
          <a:lstStyle/>
          <a:p>
            <a:r>
              <a:rPr lang="en-US" b="1" dirty="0" smtClean="0">
                <a:solidFill>
                  <a:schemeClr val="bg1"/>
                </a:solidFill>
              </a:rPr>
              <a:t>High</a:t>
            </a:r>
            <a:endParaRPr lang="en-US" b="1" dirty="0">
              <a:solidFill>
                <a:schemeClr val="bg1"/>
              </a:solidFill>
            </a:endParaRPr>
          </a:p>
        </p:txBody>
      </p:sp>
      <p:sp>
        <p:nvSpPr>
          <p:cNvPr id="8" name="TextBox 7"/>
          <p:cNvSpPr txBox="1"/>
          <p:nvPr/>
        </p:nvSpPr>
        <p:spPr>
          <a:xfrm rot="4324608">
            <a:off x="4579777" y="3165572"/>
            <a:ext cx="793551" cy="369332"/>
          </a:xfrm>
          <a:prstGeom prst="rect">
            <a:avLst/>
          </a:prstGeom>
          <a:noFill/>
        </p:spPr>
        <p:txBody>
          <a:bodyPr wrap="none" rtlCol="0">
            <a:spAutoFit/>
          </a:bodyPr>
          <a:lstStyle/>
          <a:p>
            <a:r>
              <a:rPr lang="en-US" b="1" dirty="0" smtClean="0">
                <a:solidFill>
                  <a:schemeClr val="bg1"/>
                </a:solidFill>
              </a:rPr>
              <a:t>-grade</a:t>
            </a:r>
            <a:endParaRPr lang="en-US" b="1" dirty="0">
              <a:solidFill>
                <a:schemeClr val="bg1"/>
              </a:solidFill>
            </a:endParaRPr>
          </a:p>
        </p:txBody>
      </p:sp>
      <p:sp>
        <p:nvSpPr>
          <p:cNvPr id="9" name="TextBox 8"/>
          <p:cNvSpPr txBox="1"/>
          <p:nvPr/>
        </p:nvSpPr>
        <p:spPr>
          <a:xfrm rot="6581906">
            <a:off x="4554031" y="3936272"/>
            <a:ext cx="808619" cy="369332"/>
          </a:xfrm>
          <a:prstGeom prst="rect">
            <a:avLst/>
          </a:prstGeom>
          <a:noFill/>
        </p:spPr>
        <p:txBody>
          <a:bodyPr wrap="none" rtlCol="0">
            <a:spAutoFit/>
          </a:bodyPr>
          <a:lstStyle/>
          <a:p>
            <a:r>
              <a:rPr lang="en-US" b="1" dirty="0" smtClean="0">
                <a:solidFill>
                  <a:schemeClr val="bg1"/>
                </a:solidFill>
              </a:rPr>
              <a:t>serous</a:t>
            </a:r>
            <a:endParaRPr lang="en-US" b="1" dirty="0">
              <a:solidFill>
                <a:schemeClr val="bg1"/>
              </a:solidFill>
            </a:endParaRPr>
          </a:p>
        </p:txBody>
      </p:sp>
      <p:sp>
        <p:nvSpPr>
          <p:cNvPr id="10" name="TextBox 9"/>
          <p:cNvSpPr txBox="1"/>
          <p:nvPr/>
        </p:nvSpPr>
        <p:spPr>
          <a:xfrm rot="16200000">
            <a:off x="1856498" y="3615813"/>
            <a:ext cx="1050288" cy="369332"/>
          </a:xfrm>
          <a:prstGeom prst="rect">
            <a:avLst/>
          </a:prstGeom>
          <a:noFill/>
        </p:spPr>
        <p:txBody>
          <a:bodyPr wrap="none" rtlCol="0">
            <a:spAutoFit/>
          </a:bodyPr>
          <a:lstStyle/>
          <a:p>
            <a:r>
              <a:rPr lang="en-US" b="1" dirty="0" smtClean="0"/>
              <a:t>Clear cell</a:t>
            </a:r>
            <a:endParaRPr lang="en-US" b="1" dirty="0"/>
          </a:p>
        </p:txBody>
      </p:sp>
      <p:sp>
        <p:nvSpPr>
          <p:cNvPr id="11" name="TextBox 10"/>
          <p:cNvSpPr txBox="1"/>
          <p:nvPr/>
        </p:nvSpPr>
        <p:spPr>
          <a:xfrm rot="13307744">
            <a:off x="2401479" y="4611633"/>
            <a:ext cx="793551" cy="369332"/>
          </a:xfrm>
          <a:prstGeom prst="rect">
            <a:avLst/>
          </a:prstGeom>
          <a:noFill/>
        </p:spPr>
        <p:txBody>
          <a:bodyPr wrap="none" rtlCol="0">
            <a:spAutoFit/>
          </a:bodyPr>
          <a:lstStyle/>
          <a:p>
            <a:r>
              <a:rPr lang="en-US" b="1" dirty="0" smtClean="0"/>
              <a:t>-grade</a:t>
            </a:r>
            <a:endParaRPr lang="en-US" b="1" dirty="0"/>
          </a:p>
        </p:txBody>
      </p:sp>
      <p:sp>
        <p:nvSpPr>
          <p:cNvPr id="12" name="TextBox 11"/>
          <p:cNvSpPr txBox="1"/>
          <p:nvPr/>
        </p:nvSpPr>
        <p:spPr>
          <a:xfrm rot="13299450">
            <a:off x="2551985" y="4419599"/>
            <a:ext cx="808619" cy="369332"/>
          </a:xfrm>
          <a:prstGeom prst="rect">
            <a:avLst/>
          </a:prstGeom>
          <a:noFill/>
        </p:spPr>
        <p:txBody>
          <a:bodyPr wrap="none" rtlCol="0">
            <a:spAutoFit/>
          </a:bodyPr>
          <a:lstStyle/>
          <a:p>
            <a:r>
              <a:rPr lang="en-US" b="1" dirty="0" smtClean="0"/>
              <a:t>serous</a:t>
            </a:r>
            <a:endParaRPr lang="en-US" b="1" dirty="0"/>
          </a:p>
        </p:txBody>
      </p:sp>
      <p:sp>
        <p:nvSpPr>
          <p:cNvPr id="13" name="TextBox 12"/>
          <p:cNvSpPr txBox="1"/>
          <p:nvPr/>
        </p:nvSpPr>
        <p:spPr>
          <a:xfrm rot="13204697">
            <a:off x="2407631" y="4762742"/>
            <a:ext cx="576953" cy="369332"/>
          </a:xfrm>
          <a:prstGeom prst="rect">
            <a:avLst/>
          </a:prstGeom>
          <a:noFill/>
        </p:spPr>
        <p:txBody>
          <a:bodyPr wrap="none" rtlCol="0">
            <a:spAutoFit/>
          </a:bodyPr>
          <a:lstStyle/>
          <a:p>
            <a:r>
              <a:rPr lang="en-US" b="1" dirty="0" smtClean="0"/>
              <a:t>Low</a:t>
            </a:r>
            <a:endParaRPr lang="en-US" b="1" dirty="0"/>
          </a:p>
        </p:txBody>
      </p:sp>
      <p:sp>
        <p:nvSpPr>
          <p:cNvPr id="14" name="TextBox 13"/>
          <p:cNvSpPr txBox="1"/>
          <p:nvPr/>
        </p:nvSpPr>
        <p:spPr>
          <a:xfrm rot="19559576">
            <a:off x="2164993" y="2268633"/>
            <a:ext cx="1489510" cy="369332"/>
          </a:xfrm>
          <a:prstGeom prst="rect">
            <a:avLst/>
          </a:prstGeom>
          <a:noFill/>
        </p:spPr>
        <p:txBody>
          <a:bodyPr wrap="none" rtlCol="0">
            <a:spAutoFit/>
          </a:bodyPr>
          <a:lstStyle/>
          <a:p>
            <a:r>
              <a:rPr lang="en-US" b="1" dirty="0" smtClean="0"/>
              <a:t>Endometrioid</a:t>
            </a:r>
            <a:endParaRPr lang="en-US" b="1" dirty="0"/>
          </a:p>
        </p:txBody>
      </p:sp>
      <p:sp>
        <p:nvSpPr>
          <p:cNvPr id="19" name="TextBox 18"/>
          <p:cNvSpPr txBox="1"/>
          <p:nvPr/>
        </p:nvSpPr>
        <p:spPr>
          <a:xfrm>
            <a:off x="3375807" y="3313433"/>
            <a:ext cx="971741" cy="784830"/>
          </a:xfrm>
          <a:prstGeom prst="rect">
            <a:avLst/>
          </a:prstGeom>
          <a:noFill/>
        </p:spPr>
        <p:txBody>
          <a:bodyPr wrap="none" rtlCol="0">
            <a:spAutoFit/>
          </a:bodyPr>
          <a:lstStyle/>
          <a:p>
            <a:pPr algn="ctr"/>
            <a:r>
              <a:rPr lang="en-US" sz="1500" b="1" dirty="0" smtClean="0">
                <a:solidFill>
                  <a:schemeClr val="bg1"/>
                </a:solidFill>
              </a:rPr>
              <a:t>Ovarian </a:t>
            </a:r>
          </a:p>
          <a:p>
            <a:pPr algn="ctr"/>
            <a:r>
              <a:rPr lang="en-US" sz="1500" b="1" dirty="0" smtClean="0">
                <a:solidFill>
                  <a:schemeClr val="bg1"/>
                </a:solidFill>
              </a:rPr>
              <a:t>Epithelial </a:t>
            </a:r>
          </a:p>
          <a:p>
            <a:pPr algn="ctr"/>
            <a:r>
              <a:rPr lang="en-US" sz="1500" b="1" dirty="0" smtClean="0">
                <a:solidFill>
                  <a:schemeClr val="bg1"/>
                </a:solidFill>
              </a:rPr>
              <a:t>Cancer</a:t>
            </a:r>
            <a:endParaRPr lang="en-US" sz="1500" b="1" dirty="0">
              <a:solidFill>
                <a:schemeClr val="bg1"/>
              </a:solidFill>
            </a:endParaRPr>
          </a:p>
        </p:txBody>
      </p:sp>
      <p:graphicFrame>
        <p:nvGraphicFramePr>
          <p:cNvPr id="21" name="Chart 20"/>
          <p:cNvGraphicFramePr/>
          <p:nvPr>
            <p:extLst/>
          </p:nvPr>
        </p:nvGraphicFramePr>
        <p:xfrm>
          <a:off x="2312172" y="2651140"/>
          <a:ext cx="3068187" cy="2090082"/>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p:cNvSpPr txBox="1"/>
          <p:nvPr/>
        </p:nvSpPr>
        <p:spPr>
          <a:xfrm>
            <a:off x="3308600" y="4185795"/>
            <a:ext cx="861005" cy="307777"/>
          </a:xfrm>
          <a:prstGeom prst="rect">
            <a:avLst/>
          </a:prstGeom>
          <a:noFill/>
        </p:spPr>
        <p:txBody>
          <a:bodyPr wrap="none" rtlCol="0">
            <a:spAutoFit/>
          </a:bodyPr>
          <a:lstStyle/>
          <a:p>
            <a:r>
              <a:rPr lang="en-US" sz="1400" b="1" dirty="0" smtClean="0">
                <a:solidFill>
                  <a:schemeClr val="bg1"/>
                </a:solidFill>
              </a:rPr>
              <a:t>Fallopian</a:t>
            </a:r>
            <a:endParaRPr lang="en-US" sz="1400" b="1" dirty="0">
              <a:solidFill>
                <a:schemeClr val="bg1"/>
              </a:solidFill>
            </a:endParaRPr>
          </a:p>
        </p:txBody>
      </p:sp>
      <p:sp>
        <p:nvSpPr>
          <p:cNvPr id="23" name="TextBox 22"/>
          <p:cNvSpPr txBox="1"/>
          <p:nvPr/>
        </p:nvSpPr>
        <p:spPr>
          <a:xfrm rot="19318679">
            <a:off x="3988155" y="4031906"/>
            <a:ext cx="529312" cy="307777"/>
          </a:xfrm>
          <a:prstGeom prst="rect">
            <a:avLst/>
          </a:prstGeom>
          <a:noFill/>
        </p:spPr>
        <p:txBody>
          <a:bodyPr wrap="none" rtlCol="0">
            <a:spAutoFit/>
          </a:bodyPr>
          <a:lstStyle/>
          <a:p>
            <a:r>
              <a:rPr lang="en-US" sz="1400" b="1" dirty="0" smtClean="0">
                <a:solidFill>
                  <a:schemeClr val="bg1"/>
                </a:solidFill>
              </a:rPr>
              <a:t>tube</a:t>
            </a:r>
            <a:endParaRPr lang="en-US" sz="1400" b="1" dirty="0">
              <a:solidFill>
                <a:schemeClr val="bg1"/>
              </a:solidFill>
            </a:endParaRPr>
          </a:p>
        </p:txBody>
      </p:sp>
      <p:sp>
        <p:nvSpPr>
          <p:cNvPr id="24" name="TextBox 23"/>
          <p:cNvSpPr txBox="1"/>
          <p:nvPr/>
        </p:nvSpPr>
        <p:spPr>
          <a:xfrm rot="16200000">
            <a:off x="3963064" y="3427873"/>
            <a:ext cx="995785" cy="307777"/>
          </a:xfrm>
          <a:prstGeom prst="rect">
            <a:avLst/>
          </a:prstGeom>
          <a:noFill/>
        </p:spPr>
        <p:txBody>
          <a:bodyPr wrap="none" rtlCol="0">
            <a:spAutoFit/>
          </a:bodyPr>
          <a:lstStyle/>
          <a:p>
            <a:r>
              <a:rPr lang="en-US" sz="1400" b="1" dirty="0" smtClean="0">
                <a:solidFill>
                  <a:schemeClr val="bg1"/>
                </a:solidFill>
              </a:rPr>
              <a:t>epithelium</a:t>
            </a:r>
            <a:endParaRPr lang="en-US" sz="1400" b="1" dirty="0">
              <a:solidFill>
                <a:schemeClr val="bg1"/>
              </a:solidFill>
            </a:endParaRPr>
          </a:p>
        </p:txBody>
      </p:sp>
      <p:sp>
        <p:nvSpPr>
          <p:cNvPr id="25" name="TextBox 24"/>
          <p:cNvSpPr txBox="1"/>
          <p:nvPr/>
        </p:nvSpPr>
        <p:spPr>
          <a:xfrm rot="18187208">
            <a:off x="2693367" y="3270202"/>
            <a:ext cx="1230465" cy="307777"/>
          </a:xfrm>
          <a:prstGeom prst="rect">
            <a:avLst/>
          </a:prstGeom>
          <a:noFill/>
        </p:spPr>
        <p:txBody>
          <a:bodyPr wrap="none" rtlCol="0">
            <a:spAutoFit/>
          </a:bodyPr>
          <a:lstStyle/>
          <a:p>
            <a:r>
              <a:rPr lang="en-US" sz="1400" dirty="0" smtClean="0">
                <a:solidFill>
                  <a:schemeClr val="bg1"/>
                </a:solidFill>
              </a:rPr>
              <a:t>Endometriosis</a:t>
            </a:r>
            <a:endParaRPr lang="en-US" sz="1400" dirty="0">
              <a:solidFill>
                <a:schemeClr val="bg1"/>
              </a:solidFill>
            </a:endParaRPr>
          </a:p>
        </p:txBody>
      </p:sp>
      <p:sp>
        <p:nvSpPr>
          <p:cNvPr id="26" name="TextBox 25"/>
          <p:cNvSpPr txBox="1"/>
          <p:nvPr/>
        </p:nvSpPr>
        <p:spPr>
          <a:xfrm rot="15912810">
            <a:off x="3252208" y="2094941"/>
            <a:ext cx="918841" cy="307777"/>
          </a:xfrm>
          <a:prstGeom prst="rect">
            <a:avLst/>
          </a:prstGeom>
          <a:noFill/>
        </p:spPr>
        <p:txBody>
          <a:bodyPr wrap="none" rtlCol="0">
            <a:spAutoFit/>
          </a:bodyPr>
          <a:lstStyle/>
          <a:p>
            <a:r>
              <a:rPr lang="en-US" sz="1400" b="1" dirty="0" smtClean="0"/>
              <a:t>Mucinous</a:t>
            </a:r>
            <a:endParaRPr lang="en-US" sz="1400" b="1" dirty="0"/>
          </a:p>
        </p:txBody>
      </p:sp>
      <p:sp>
        <p:nvSpPr>
          <p:cNvPr id="28" name="TextBox 27"/>
          <p:cNvSpPr txBox="1"/>
          <p:nvPr/>
        </p:nvSpPr>
        <p:spPr>
          <a:xfrm>
            <a:off x="3630378" y="2796439"/>
            <a:ext cx="292068" cy="369332"/>
          </a:xfrm>
          <a:prstGeom prst="rect">
            <a:avLst/>
          </a:prstGeom>
          <a:noFill/>
        </p:spPr>
        <p:txBody>
          <a:bodyPr wrap="none" rtlCol="0">
            <a:spAutoFit/>
          </a:bodyPr>
          <a:lstStyle/>
          <a:p>
            <a:r>
              <a:rPr lang="en-US" dirty="0" smtClean="0"/>
              <a:t>?</a:t>
            </a:r>
            <a:endParaRPr lang="en-US" dirty="0"/>
          </a:p>
        </p:txBody>
      </p:sp>
      <p:sp>
        <p:nvSpPr>
          <p:cNvPr id="30" name="Rounded Rectangle 29"/>
          <p:cNvSpPr/>
          <p:nvPr/>
        </p:nvSpPr>
        <p:spPr>
          <a:xfrm rot="18935378">
            <a:off x="728316" y="5511313"/>
            <a:ext cx="2078468" cy="660486"/>
          </a:xfrm>
          <a:prstGeom prst="roundRect">
            <a:avLst/>
          </a:prstGeom>
          <a:solidFill>
            <a:srgbClr val="45D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smtClean="0">
                <a:solidFill>
                  <a:schemeClr val="tx1"/>
                </a:solidFill>
                <a:effectLst>
                  <a:outerShdw blurRad="38100" dist="38100" dir="2700000" algn="tl">
                    <a:srgbClr val="000000">
                      <a:alpha val="43137"/>
                    </a:srgbClr>
                  </a:outerShdw>
                </a:effectLst>
              </a:rPr>
              <a:t>ERRB2 KRAS/BRAF/MEK pathway activation</a:t>
            </a:r>
            <a:endParaRPr lang="en-US" sz="1600" dirty="0">
              <a:solidFill>
                <a:schemeClr val="tx1"/>
              </a:solidFill>
              <a:effectLst>
                <a:outerShdw blurRad="38100" dist="38100" dir="2700000" algn="tl">
                  <a:srgbClr val="000000">
                    <a:alpha val="43137"/>
                  </a:srgbClr>
                </a:outerShdw>
              </a:effectLst>
            </a:endParaRPr>
          </a:p>
        </p:txBody>
      </p:sp>
      <p:sp>
        <p:nvSpPr>
          <p:cNvPr id="31" name="Rounded Rectangle 30"/>
          <p:cNvSpPr/>
          <p:nvPr/>
        </p:nvSpPr>
        <p:spPr>
          <a:xfrm>
            <a:off x="5793629" y="1883678"/>
            <a:ext cx="3161636" cy="696800"/>
          </a:xfrm>
          <a:prstGeom prst="roundRect">
            <a:avLst/>
          </a:prstGeom>
          <a:solidFill>
            <a:srgbClr val="FF99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400" b="1" dirty="0" smtClean="0">
                <a:solidFill>
                  <a:schemeClr val="tx1"/>
                </a:solidFill>
                <a:effectLst>
                  <a:outerShdw blurRad="38100" dist="38100" dir="2700000" algn="tl">
                    <a:srgbClr val="000000">
                      <a:alpha val="43137"/>
                    </a:srgbClr>
                  </a:outerShdw>
                </a:effectLst>
              </a:rPr>
              <a:t>Extensive structural </a:t>
            </a:r>
          </a:p>
          <a:p>
            <a:pPr algn="ctr">
              <a:lnSpc>
                <a:spcPct val="80000"/>
              </a:lnSpc>
            </a:pPr>
            <a:r>
              <a:rPr lang="en-US" sz="2400" b="1" dirty="0" smtClean="0">
                <a:solidFill>
                  <a:schemeClr val="tx1"/>
                </a:solidFill>
                <a:effectLst>
                  <a:outerShdw blurRad="38100" dist="38100" dir="2700000" algn="tl">
                    <a:srgbClr val="000000">
                      <a:alpha val="43137"/>
                    </a:srgbClr>
                  </a:outerShdw>
                </a:effectLst>
              </a:rPr>
              <a:t>genomic variations</a:t>
            </a:r>
            <a:endParaRPr lang="en-US" sz="2400" b="1" dirty="0">
              <a:solidFill>
                <a:schemeClr val="tx1"/>
              </a:solidFill>
              <a:effectLst>
                <a:outerShdw blurRad="38100" dist="38100" dir="2700000" algn="tl">
                  <a:srgbClr val="000000">
                    <a:alpha val="43137"/>
                  </a:srgbClr>
                </a:outerShdw>
              </a:effectLst>
            </a:endParaRPr>
          </a:p>
        </p:txBody>
      </p:sp>
      <p:sp>
        <p:nvSpPr>
          <p:cNvPr id="36" name="TextBox 35"/>
          <p:cNvSpPr txBox="1"/>
          <p:nvPr/>
        </p:nvSpPr>
        <p:spPr>
          <a:xfrm>
            <a:off x="4602357" y="152400"/>
            <a:ext cx="1815818" cy="830997"/>
          </a:xfrm>
          <a:prstGeom prst="rect">
            <a:avLst/>
          </a:prstGeom>
          <a:noFill/>
        </p:spPr>
        <p:txBody>
          <a:bodyPr wrap="none" rtlCol="0">
            <a:spAutoFit/>
          </a:bodyPr>
          <a:lstStyle/>
          <a:p>
            <a:r>
              <a:rPr lang="en-US" sz="4800" dirty="0" smtClean="0">
                <a:solidFill>
                  <a:srgbClr val="CC99FF"/>
                </a:solidFill>
              </a:rPr>
              <a:t>Type II</a:t>
            </a:r>
            <a:endParaRPr lang="en-US" sz="4800" dirty="0">
              <a:solidFill>
                <a:srgbClr val="CC99FF"/>
              </a:solidFill>
            </a:endParaRPr>
          </a:p>
        </p:txBody>
      </p:sp>
      <p:sp>
        <p:nvSpPr>
          <p:cNvPr id="37" name="TextBox 36"/>
          <p:cNvSpPr txBox="1"/>
          <p:nvPr/>
        </p:nvSpPr>
        <p:spPr>
          <a:xfrm>
            <a:off x="687688" y="152399"/>
            <a:ext cx="1660326" cy="830997"/>
          </a:xfrm>
          <a:prstGeom prst="rect">
            <a:avLst/>
          </a:prstGeom>
          <a:noFill/>
        </p:spPr>
        <p:txBody>
          <a:bodyPr wrap="none" rtlCol="0">
            <a:spAutoFit/>
          </a:bodyPr>
          <a:lstStyle/>
          <a:p>
            <a:r>
              <a:rPr lang="en-US" sz="4800" dirty="0" smtClean="0">
                <a:solidFill>
                  <a:srgbClr val="CC99FF"/>
                </a:solidFill>
              </a:rPr>
              <a:t>Type I</a:t>
            </a:r>
            <a:endParaRPr lang="en-US" sz="4800" dirty="0">
              <a:solidFill>
                <a:srgbClr val="CC99FF"/>
              </a:solidFill>
            </a:endParaRPr>
          </a:p>
        </p:txBody>
      </p:sp>
      <p:sp>
        <p:nvSpPr>
          <p:cNvPr id="42" name="Rounded Rectangle 41"/>
          <p:cNvSpPr/>
          <p:nvPr/>
        </p:nvSpPr>
        <p:spPr>
          <a:xfrm>
            <a:off x="-27633" y="2515205"/>
            <a:ext cx="2025622" cy="562467"/>
          </a:xfrm>
          <a:prstGeom prst="roundRect">
            <a:avLst/>
          </a:prstGeom>
          <a:gradFill flip="none" rotWithShape="1">
            <a:gsLst>
              <a:gs pos="58000">
                <a:srgbClr val="92D050"/>
              </a:gs>
              <a:gs pos="0">
                <a:srgbClr val="00B050"/>
              </a:gs>
              <a:gs pos="100000">
                <a:schemeClr val="accent3"/>
              </a:gs>
            </a:gsLst>
            <a:lin ang="0" scaled="1"/>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pPr>
            <a:r>
              <a:rPr lang="en-US" dirty="0" err="1" smtClean="0">
                <a:solidFill>
                  <a:schemeClr val="tx1"/>
                </a:solidFill>
                <a:effectLst>
                  <a:outerShdw blurRad="38100" dist="38100" dir="2700000" algn="tl">
                    <a:srgbClr val="000000">
                      <a:alpha val="43137"/>
                    </a:srgbClr>
                  </a:outerShdw>
                </a:effectLst>
              </a:rPr>
              <a:t>Wnt</a:t>
            </a:r>
            <a:r>
              <a:rPr lang="en-US" dirty="0" smtClean="0">
                <a:solidFill>
                  <a:schemeClr val="tx1"/>
                </a:solidFill>
                <a:effectLst>
                  <a:outerShdw blurRad="38100" dist="38100" dir="2700000" algn="tl">
                    <a:srgbClr val="000000">
                      <a:alpha val="43137"/>
                    </a:srgbClr>
                  </a:outerShdw>
                </a:effectLst>
              </a:rPr>
              <a:t>- catenin</a:t>
            </a:r>
            <a:endParaRPr lang="en-US" dirty="0">
              <a:solidFill>
                <a:schemeClr val="tx1"/>
              </a:solidFill>
              <a:effectLst>
                <a:outerShdw blurRad="38100" dist="38100" dir="2700000" algn="tl">
                  <a:srgbClr val="000000">
                    <a:alpha val="43137"/>
                  </a:srgbClr>
                </a:outerShdw>
              </a:effectLst>
            </a:endParaRPr>
          </a:p>
          <a:p>
            <a:pPr>
              <a:lnSpc>
                <a:spcPct val="80000"/>
              </a:lnSpc>
            </a:pPr>
            <a:r>
              <a:rPr lang="en-US" dirty="0">
                <a:solidFill>
                  <a:schemeClr val="tx1"/>
                </a:solidFill>
                <a:effectLst>
                  <a:outerShdw blurRad="38100" dist="38100" dir="2700000" algn="tl">
                    <a:srgbClr val="000000">
                      <a:alpha val="43137"/>
                    </a:srgbClr>
                  </a:outerShdw>
                </a:effectLst>
              </a:rPr>
              <a:t>p</a:t>
            </a:r>
            <a:r>
              <a:rPr lang="en-US" dirty="0" smtClean="0">
                <a:solidFill>
                  <a:schemeClr val="tx1"/>
                </a:solidFill>
                <a:effectLst>
                  <a:outerShdw blurRad="38100" dist="38100" dir="2700000" algn="tl">
                    <a:srgbClr val="000000">
                      <a:alpha val="43137"/>
                    </a:srgbClr>
                  </a:outerShdw>
                </a:effectLst>
              </a:rPr>
              <a:t>athway activation</a:t>
            </a:r>
            <a:endParaRPr lang="en-US" dirty="0">
              <a:solidFill>
                <a:schemeClr val="tx1"/>
              </a:solidFill>
              <a:effectLst>
                <a:outerShdw blurRad="38100" dist="38100" dir="2700000" algn="tl">
                  <a:srgbClr val="000000">
                    <a:alpha val="43137"/>
                  </a:srgbClr>
                </a:outerShdw>
              </a:effectLst>
            </a:endParaRPr>
          </a:p>
        </p:txBody>
      </p:sp>
      <p:sp>
        <p:nvSpPr>
          <p:cNvPr id="43" name="Rounded Rectangle 42"/>
          <p:cNvSpPr/>
          <p:nvPr/>
        </p:nvSpPr>
        <p:spPr>
          <a:xfrm>
            <a:off x="5942058" y="2907498"/>
            <a:ext cx="2971799" cy="794753"/>
          </a:xfrm>
          <a:prstGeom prst="roundRect">
            <a:avLst/>
          </a:prstGeom>
          <a:solidFill>
            <a:srgbClr val="FF99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800" b="1" dirty="0" smtClean="0">
                <a:solidFill>
                  <a:schemeClr val="tx1"/>
                </a:solidFill>
                <a:effectLst>
                  <a:outerShdw blurRad="38100" dist="38100" dir="2700000" algn="tl">
                    <a:srgbClr val="000000">
                      <a:alpha val="43137"/>
                    </a:srgbClr>
                  </a:outerShdw>
                </a:effectLst>
              </a:rPr>
              <a:t>p53 pathway inactivation</a:t>
            </a:r>
          </a:p>
        </p:txBody>
      </p:sp>
      <p:sp>
        <p:nvSpPr>
          <p:cNvPr id="39" name="Rounded Rectangle 38"/>
          <p:cNvSpPr/>
          <p:nvPr/>
        </p:nvSpPr>
        <p:spPr>
          <a:xfrm rot="3225901">
            <a:off x="1799095" y="1317141"/>
            <a:ext cx="1193993" cy="512685"/>
          </a:xfrm>
          <a:prstGeom prst="roundRect">
            <a:avLst/>
          </a:prstGeom>
          <a:solidFill>
            <a:srgbClr val="33CC33"/>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pPr>
            <a:r>
              <a:rPr lang="en-US" dirty="0" smtClean="0">
                <a:solidFill>
                  <a:schemeClr val="tx1"/>
                </a:solidFill>
                <a:effectLst>
                  <a:outerShdw blurRad="38100" dist="38100" dir="2700000" algn="tl">
                    <a:srgbClr val="000000">
                      <a:alpha val="43137"/>
                    </a:srgbClr>
                  </a:outerShdw>
                </a:effectLst>
              </a:rPr>
              <a:t>MMR</a:t>
            </a:r>
          </a:p>
          <a:p>
            <a:pPr>
              <a:lnSpc>
                <a:spcPct val="80000"/>
              </a:lnSpc>
            </a:pPr>
            <a:r>
              <a:rPr lang="en-US" dirty="0" smtClean="0">
                <a:solidFill>
                  <a:schemeClr val="tx1"/>
                </a:solidFill>
                <a:effectLst>
                  <a:outerShdw blurRad="38100" dist="38100" dir="2700000" algn="tl">
                    <a:srgbClr val="000000">
                      <a:alpha val="43137"/>
                    </a:srgbClr>
                  </a:outerShdw>
                </a:effectLst>
              </a:rPr>
              <a:t>deficiency</a:t>
            </a:r>
            <a:endParaRPr lang="en-US" dirty="0">
              <a:solidFill>
                <a:schemeClr val="tx1"/>
              </a:solidFill>
              <a:effectLst>
                <a:outerShdw blurRad="38100" dist="38100" dir="2700000" algn="tl">
                  <a:srgbClr val="000000">
                    <a:alpha val="43137"/>
                  </a:srgbClr>
                </a:outerShdw>
              </a:effectLst>
            </a:endParaRPr>
          </a:p>
        </p:txBody>
      </p:sp>
      <p:sp>
        <p:nvSpPr>
          <p:cNvPr id="41" name="Rounded Rectangle 40"/>
          <p:cNvSpPr/>
          <p:nvPr/>
        </p:nvSpPr>
        <p:spPr>
          <a:xfrm>
            <a:off x="5942058" y="4036140"/>
            <a:ext cx="2632608" cy="546598"/>
          </a:xfrm>
          <a:prstGeom prst="roundRect">
            <a:avLst/>
          </a:prstGeom>
          <a:solidFill>
            <a:srgbClr val="FF99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400" b="1" dirty="0" smtClean="0">
                <a:solidFill>
                  <a:schemeClr val="tx1"/>
                </a:solidFill>
                <a:effectLst>
                  <a:outerShdw blurRad="38100" dist="38100" dir="2700000" algn="tl">
                    <a:srgbClr val="000000">
                      <a:alpha val="43137"/>
                    </a:srgbClr>
                  </a:outerShdw>
                </a:effectLst>
              </a:rPr>
              <a:t>HR DDR deficiency</a:t>
            </a:r>
            <a:endParaRPr lang="en-US" sz="2400" b="1" dirty="0">
              <a:solidFill>
                <a:schemeClr val="tx1"/>
              </a:solidFill>
              <a:effectLst>
                <a:outerShdw blurRad="38100" dist="38100" dir="2700000" algn="tl">
                  <a:srgbClr val="000000">
                    <a:alpha val="43137"/>
                  </a:srgbClr>
                </a:outerShdw>
              </a:effectLst>
            </a:endParaRPr>
          </a:p>
        </p:txBody>
      </p:sp>
      <p:sp>
        <p:nvSpPr>
          <p:cNvPr id="44" name="Rounded Rectangle 43"/>
          <p:cNvSpPr/>
          <p:nvPr/>
        </p:nvSpPr>
        <p:spPr>
          <a:xfrm>
            <a:off x="5793629" y="4873384"/>
            <a:ext cx="2929467" cy="709899"/>
          </a:xfrm>
          <a:prstGeom prst="roundRect">
            <a:avLst/>
          </a:prstGeom>
          <a:solidFill>
            <a:srgbClr val="FF99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b="1" dirty="0" smtClean="0">
                <a:solidFill>
                  <a:schemeClr val="tx1"/>
                </a:solidFill>
                <a:effectLst>
                  <a:outerShdw blurRad="38100" dist="38100" dir="2700000" algn="tl">
                    <a:srgbClr val="000000">
                      <a:alpha val="43137"/>
                    </a:srgbClr>
                  </a:outerShdw>
                </a:effectLst>
              </a:rPr>
              <a:t>CCNE1, NOTCH3 activation; </a:t>
            </a:r>
            <a:r>
              <a:rPr lang="en-US" b="1" dirty="0" err="1" smtClean="0">
                <a:solidFill>
                  <a:schemeClr val="tx1"/>
                </a:solidFill>
                <a:effectLst>
                  <a:outerShdw blurRad="38100" dist="38100" dir="2700000" algn="tl">
                    <a:srgbClr val="000000">
                      <a:alpha val="43137"/>
                    </a:srgbClr>
                  </a:outerShdw>
                </a:effectLst>
              </a:rPr>
              <a:t>Rb</a:t>
            </a:r>
            <a:r>
              <a:rPr lang="en-US" b="1" dirty="0" smtClean="0">
                <a:solidFill>
                  <a:schemeClr val="tx1"/>
                </a:solidFill>
                <a:effectLst>
                  <a:outerShdw blurRad="38100" dist="38100" dir="2700000" algn="tl">
                    <a:srgbClr val="000000">
                      <a:alpha val="43137"/>
                    </a:srgbClr>
                  </a:outerShdw>
                </a:effectLst>
              </a:rPr>
              <a:t>, NF1 inactivation</a:t>
            </a:r>
          </a:p>
        </p:txBody>
      </p:sp>
      <p:sp>
        <p:nvSpPr>
          <p:cNvPr id="45" name="Rounded Rectangle 44"/>
          <p:cNvSpPr/>
          <p:nvPr/>
        </p:nvSpPr>
        <p:spPr>
          <a:xfrm>
            <a:off x="332497" y="4185795"/>
            <a:ext cx="1665491" cy="527202"/>
          </a:xfrm>
          <a:prstGeom prst="roundRect">
            <a:avLst/>
          </a:prstGeom>
          <a:gradFill flip="none" rotWithShape="1">
            <a:gsLst>
              <a:gs pos="58000">
                <a:srgbClr val="92D050"/>
              </a:gs>
              <a:gs pos="0">
                <a:srgbClr val="00B050"/>
              </a:gs>
              <a:gs pos="100000">
                <a:schemeClr val="accent3"/>
              </a:gs>
            </a:gsLst>
            <a:lin ang="0" scaled="1"/>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dirty="0" smtClean="0">
                <a:solidFill>
                  <a:schemeClr val="tx1"/>
                </a:solidFill>
                <a:effectLst>
                  <a:outerShdw blurRad="38100" dist="38100" dir="2700000" algn="tl">
                    <a:srgbClr val="000000">
                      <a:alpha val="43137"/>
                    </a:srgbClr>
                  </a:outerShdw>
                </a:effectLst>
              </a:rPr>
              <a:t>PI3K</a:t>
            </a:r>
            <a:r>
              <a:rPr lang="en-US" dirty="0">
                <a:solidFill>
                  <a:schemeClr val="tx1"/>
                </a:solidFill>
                <a:effectLst>
                  <a:outerShdw blurRad="38100" dist="38100" dir="2700000" algn="tl">
                    <a:srgbClr val="000000">
                      <a:alpha val="43137"/>
                    </a:srgbClr>
                  </a:outerShdw>
                </a:effectLst>
              </a:rPr>
              <a:t> p</a:t>
            </a:r>
            <a:r>
              <a:rPr lang="en-US" dirty="0" smtClean="0">
                <a:solidFill>
                  <a:schemeClr val="tx1"/>
                </a:solidFill>
                <a:effectLst>
                  <a:outerShdw blurRad="38100" dist="38100" dir="2700000" algn="tl">
                    <a:srgbClr val="000000">
                      <a:alpha val="43137"/>
                    </a:srgbClr>
                  </a:outerShdw>
                </a:effectLst>
              </a:rPr>
              <a:t>athway activation </a:t>
            </a:r>
            <a:endParaRPr lang="en-US" dirty="0">
              <a:solidFill>
                <a:schemeClr val="tx1"/>
              </a:solidFill>
              <a:effectLst>
                <a:outerShdw blurRad="38100" dist="38100" dir="2700000" algn="tl">
                  <a:srgbClr val="000000">
                    <a:alpha val="43137"/>
                  </a:srgbClr>
                </a:outerShdw>
              </a:effectLst>
            </a:endParaRPr>
          </a:p>
        </p:txBody>
      </p:sp>
      <p:sp>
        <p:nvSpPr>
          <p:cNvPr id="46" name="Rounded Rectangle 45"/>
          <p:cNvSpPr/>
          <p:nvPr/>
        </p:nvSpPr>
        <p:spPr>
          <a:xfrm>
            <a:off x="16157" y="3254550"/>
            <a:ext cx="1941089" cy="768899"/>
          </a:xfrm>
          <a:prstGeom prst="roundRect">
            <a:avLst/>
          </a:prstGeom>
          <a:gradFill flip="none" rotWithShape="1">
            <a:gsLst>
              <a:gs pos="58000">
                <a:srgbClr val="92D050"/>
              </a:gs>
              <a:gs pos="0">
                <a:srgbClr val="00B050"/>
              </a:gs>
              <a:gs pos="100000">
                <a:schemeClr val="accent3"/>
              </a:gs>
            </a:gsLst>
            <a:lin ang="0" scaled="1"/>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dirty="0" smtClean="0">
                <a:solidFill>
                  <a:schemeClr val="tx1"/>
                </a:solidFill>
                <a:effectLst>
                  <a:outerShdw blurRad="38100" dist="38100" dir="2700000" algn="tl">
                    <a:srgbClr val="000000">
                      <a:alpha val="43137"/>
                    </a:srgbClr>
                  </a:outerShdw>
                </a:effectLst>
              </a:rPr>
              <a:t>Inactivating ARID1A</a:t>
            </a:r>
            <a:endParaRPr lang="en-US" dirty="0">
              <a:solidFill>
                <a:schemeClr val="tx1"/>
              </a:solidFill>
              <a:effectLst>
                <a:outerShdw blurRad="38100" dist="38100" dir="2700000" algn="tl">
                  <a:srgbClr val="000000">
                    <a:alpha val="43137"/>
                  </a:srgbClr>
                </a:outerShdw>
              </a:effectLst>
            </a:endParaRPr>
          </a:p>
          <a:p>
            <a:pPr algn="ctr">
              <a:lnSpc>
                <a:spcPct val="80000"/>
              </a:lnSpc>
            </a:pPr>
            <a:r>
              <a:rPr lang="en-US" sz="1400" dirty="0">
                <a:solidFill>
                  <a:schemeClr val="tx1"/>
                </a:solidFill>
                <a:effectLst>
                  <a:outerShdw blurRad="38100" dist="38100" dir="2700000" algn="tl">
                    <a:srgbClr val="000000">
                      <a:alpha val="43137"/>
                    </a:srgbClr>
                  </a:outerShdw>
                </a:effectLst>
              </a:rPr>
              <a:t>c</a:t>
            </a:r>
            <a:r>
              <a:rPr lang="en-US" sz="1400" dirty="0" smtClean="0">
                <a:solidFill>
                  <a:schemeClr val="tx1"/>
                </a:solidFill>
                <a:effectLst>
                  <a:outerShdw blurRad="38100" dist="38100" dir="2700000" algn="tl">
                    <a:srgbClr val="000000">
                      <a:alpha val="43137"/>
                    </a:srgbClr>
                  </a:outerShdw>
                </a:effectLst>
              </a:rPr>
              <a:t>hromatin remodeling</a:t>
            </a:r>
            <a:endParaRPr lang="en-US" sz="1400" dirty="0">
              <a:solidFill>
                <a:schemeClr val="tx1"/>
              </a:solidFill>
              <a:effectLst>
                <a:outerShdw blurRad="38100" dist="38100" dir="2700000" algn="tl">
                  <a:srgbClr val="000000">
                    <a:alpha val="43137"/>
                  </a:srgbClr>
                </a:outerShdw>
              </a:effectLst>
            </a:endParaRPr>
          </a:p>
        </p:txBody>
      </p:sp>
      <p:sp>
        <p:nvSpPr>
          <p:cNvPr id="33" name="Rounded Rectangle 32"/>
          <p:cNvSpPr/>
          <p:nvPr/>
        </p:nvSpPr>
        <p:spPr>
          <a:xfrm rot="5103033">
            <a:off x="2856969" y="813931"/>
            <a:ext cx="1310259" cy="587307"/>
          </a:xfrm>
          <a:prstGeom prst="roundRect">
            <a:avLst/>
          </a:prstGeom>
          <a:solidFill>
            <a:srgbClr val="00FF99"/>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schemeClr val="tx1"/>
                </a:solidFill>
              </a:rPr>
              <a:t>KRAS </a:t>
            </a:r>
          </a:p>
          <a:p>
            <a:pPr algn="ctr">
              <a:lnSpc>
                <a:spcPct val="80000"/>
              </a:lnSpc>
            </a:pPr>
            <a:r>
              <a:rPr lang="en-US" sz="1600" b="1" dirty="0" smtClean="0">
                <a:solidFill>
                  <a:schemeClr val="tx1"/>
                </a:solidFill>
              </a:rPr>
              <a:t>TP53 mutation</a:t>
            </a:r>
            <a:endParaRPr lang="en-US" sz="1600" b="1" dirty="0">
              <a:solidFill>
                <a:schemeClr val="tx1"/>
              </a:solidFill>
            </a:endParaRPr>
          </a:p>
        </p:txBody>
      </p:sp>
      <p:sp>
        <p:nvSpPr>
          <p:cNvPr id="34" name="Rounded Rectangle 33"/>
          <p:cNvSpPr/>
          <p:nvPr/>
        </p:nvSpPr>
        <p:spPr>
          <a:xfrm>
            <a:off x="544912" y="1842762"/>
            <a:ext cx="1644174" cy="539238"/>
          </a:xfrm>
          <a:prstGeom prst="roundRect">
            <a:avLst/>
          </a:prstGeom>
          <a:gradFill flip="none" rotWithShape="1">
            <a:gsLst>
              <a:gs pos="58000">
                <a:srgbClr val="92D050"/>
              </a:gs>
              <a:gs pos="0">
                <a:srgbClr val="00B050"/>
              </a:gs>
              <a:gs pos="100000">
                <a:schemeClr val="accent3"/>
              </a:gs>
            </a:gsLst>
            <a:lin ang="0" scaled="1"/>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dirty="0" smtClean="0">
                <a:solidFill>
                  <a:schemeClr val="tx1"/>
                </a:solidFill>
                <a:effectLst>
                  <a:outerShdw blurRad="38100" dist="38100" dir="2700000" algn="tl">
                    <a:srgbClr val="000000">
                      <a:alpha val="43137"/>
                    </a:srgbClr>
                  </a:outerShdw>
                </a:effectLst>
              </a:rPr>
              <a:t>PTEN</a:t>
            </a:r>
            <a:r>
              <a:rPr lang="en-US" dirty="0">
                <a:solidFill>
                  <a:schemeClr val="tx1"/>
                </a:solidFill>
                <a:effectLst>
                  <a:outerShdw blurRad="38100" dist="38100" dir="2700000" algn="tl">
                    <a:srgbClr val="000000">
                      <a:alpha val="43137"/>
                    </a:srgbClr>
                  </a:outerShdw>
                </a:effectLst>
              </a:rPr>
              <a:t> </a:t>
            </a:r>
            <a:r>
              <a:rPr lang="en-US" dirty="0" smtClean="0">
                <a:solidFill>
                  <a:schemeClr val="tx1"/>
                </a:solidFill>
                <a:effectLst>
                  <a:outerShdw blurRad="38100" dist="38100" dir="2700000" algn="tl">
                    <a:srgbClr val="000000">
                      <a:alpha val="43137"/>
                    </a:srgbClr>
                  </a:outerShdw>
                </a:effectLst>
              </a:rPr>
              <a:t>pathway inactivation </a:t>
            </a:r>
            <a:endParaRPr lang="en-US" dirty="0">
              <a:solidFill>
                <a:schemeClr val="tx1"/>
              </a:solidFill>
              <a:effectLst>
                <a:outerShdw blurRad="38100" dist="38100" dir="2700000" algn="tl">
                  <a:srgbClr val="000000">
                    <a:alpha val="43137"/>
                  </a:srgbClr>
                </a:outerShdw>
              </a:effectLst>
            </a:endParaRPr>
          </a:p>
        </p:txBody>
      </p:sp>
      <p:sp>
        <p:nvSpPr>
          <p:cNvPr id="3" name="TextBox 2"/>
          <p:cNvSpPr txBox="1"/>
          <p:nvPr/>
        </p:nvSpPr>
        <p:spPr>
          <a:xfrm rot="1238668">
            <a:off x="1971026" y="3028482"/>
            <a:ext cx="1091709" cy="276999"/>
          </a:xfrm>
          <a:prstGeom prst="rect">
            <a:avLst/>
          </a:prstGeom>
          <a:noFill/>
        </p:spPr>
        <p:txBody>
          <a:bodyPr wrap="none" rtlCol="0">
            <a:spAutoFit/>
          </a:bodyPr>
          <a:lstStyle/>
          <a:p>
            <a:r>
              <a:rPr lang="en-US" sz="1200" b="1" dirty="0" smtClean="0"/>
              <a:t>Seromucinous</a:t>
            </a:r>
            <a:endParaRPr lang="en-US" sz="1200" b="1" dirty="0"/>
          </a:p>
        </p:txBody>
      </p:sp>
      <p:sp>
        <p:nvSpPr>
          <p:cNvPr id="5" name="Rectangle 1"/>
          <p:cNvSpPr>
            <a:spLocks noChangeArrowheads="1"/>
          </p:cNvSpPr>
          <p:nvPr/>
        </p:nvSpPr>
        <p:spPr bwMode="auto">
          <a:xfrm>
            <a:off x="5945602" y="5664816"/>
            <a:ext cx="249619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bg1"/>
                </a:solidFill>
                <a:effectLst/>
                <a:latin typeface="Arial" panose="020B0604020202020204" pitchFamily="34" charset="0"/>
              </a:rPr>
              <a:t>PMID:</a:t>
            </a:r>
            <a:r>
              <a:rPr kumimoji="0" lang="en-US" altLang="en-US" sz="2400" b="0" i="0" u="none" strike="noStrike" cap="none" normalizeH="0" dirty="0" smtClean="0">
                <a:ln>
                  <a:noFill/>
                </a:ln>
                <a:solidFill>
                  <a:schemeClr val="bg1"/>
                </a:solidFill>
                <a:effectLst/>
                <a:latin typeface="Arial" panose="020B0604020202020204" pitchFamily="34" charset="0"/>
              </a:rPr>
              <a:t> </a:t>
            </a:r>
            <a:r>
              <a:rPr kumimoji="0" lang="en-US" altLang="en-US" sz="2400" b="0" i="0" u="none" strike="noStrike" cap="none" normalizeH="0" baseline="0" dirty="0" smtClean="0">
                <a:ln>
                  <a:noFill/>
                </a:ln>
                <a:solidFill>
                  <a:schemeClr val="bg1"/>
                </a:solidFill>
                <a:effectLst/>
                <a:latin typeface="Arial" panose="020B0604020202020204" pitchFamily="34" charset="0"/>
              </a:rPr>
              <a:t>27012190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8240794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solidFill>
                  <a:srgbClr val="FFFF00"/>
                </a:solidFill>
                <a:effectLst>
                  <a:outerShdw blurRad="38100" dist="38100" dir="2700000" algn="tl">
                    <a:srgbClr val="000000">
                      <a:alpha val="43137"/>
                    </a:srgbClr>
                  </a:outerShdw>
                </a:effectLst>
              </a:rPr>
              <a:t>Transcriptome analysis classifies OVCA into different types</a:t>
            </a:r>
            <a:endParaRPr lang="en-US" sz="4000" b="1" dirty="0">
              <a:solidFill>
                <a:srgbClr val="FFFF00"/>
              </a:solidFill>
              <a:effectLst>
                <a:outerShdw blurRad="38100" dist="38100" dir="2700000" algn="tl">
                  <a:srgbClr val="000000">
                    <a:alpha val="43137"/>
                  </a:srgbClr>
                </a:outerShdw>
              </a:effectLst>
            </a:endParaRPr>
          </a:p>
        </p:txBody>
      </p:sp>
      <p:pic>
        <p:nvPicPr>
          <p:cNvPr id="3" name="Picture 2" descr="Cluster.jpg"/>
          <p:cNvPicPr>
            <a:picLocks noChangeAspect="1"/>
          </p:cNvPicPr>
          <p:nvPr/>
        </p:nvPicPr>
        <p:blipFill>
          <a:blip r:embed="rId3" cstate="print"/>
          <a:srcRect l="29927" t="56667"/>
          <a:stretch>
            <a:fillRect/>
          </a:stretch>
        </p:blipFill>
        <p:spPr>
          <a:xfrm>
            <a:off x="914400" y="1905000"/>
            <a:ext cx="6172200" cy="5110051"/>
          </a:xfrm>
          <a:prstGeom prst="rect">
            <a:avLst/>
          </a:prstGeom>
        </p:spPr>
      </p:pic>
      <p:sp>
        <p:nvSpPr>
          <p:cNvPr id="4" name="TextBox 3"/>
          <p:cNvSpPr txBox="1"/>
          <p:nvPr/>
        </p:nvSpPr>
        <p:spPr>
          <a:xfrm>
            <a:off x="990600" y="5895201"/>
            <a:ext cx="4541371" cy="276999"/>
          </a:xfrm>
          <a:prstGeom prst="rect">
            <a:avLst/>
          </a:prstGeom>
          <a:solidFill>
            <a:schemeClr val="bg1"/>
          </a:solidFill>
        </p:spPr>
        <p:txBody>
          <a:bodyPr wrap="none" rtlCol="0">
            <a:spAutoFit/>
          </a:bodyPr>
          <a:lstStyle/>
          <a:p>
            <a:r>
              <a:rPr lang="en-US" sz="1200" b="1" dirty="0" smtClean="0">
                <a:solidFill>
                  <a:srgbClr val="000099"/>
                </a:solidFill>
              </a:rPr>
              <a:t>Normal  </a:t>
            </a:r>
            <a:r>
              <a:rPr lang="en-US" sz="1200" b="1" dirty="0" err="1" smtClean="0">
                <a:solidFill>
                  <a:srgbClr val="000099"/>
                </a:solidFill>
              </a:rPr>
              <a:t>Mucinous</a:t>
            </a:r>
            <a:r>
              <a:rPr lang="en-US" sz="1200" b="1" dirty="0" smtClean="0">
                <a:solidFill>
                  <a:srgbClr val="000099"/>
                </a:solidFill>
              </a:rPr>
              <a:t>           Serous                                   EM                   CCC</a:t>
            </a:r>
            <a:endParaRPr lang="en-US" sz="1200" b="1" dirty="0">
              <a:solidFill>
                <a:srgbClr val="000099"/>
              </a:solidFill>
            </a:endParaRPr>
          </a:p>
        </p:txBody>
      </p:sp>
    </p:spTree>
    <p:extLst>
      <p:ext uri="{BB962C8B-B14F-4D97-AF65-F5344CB8AC3E}">
        <p14:creationId xmlns:p14="http://schemas.microsoft.com/office/powerpoint/2010/main" val="2170441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p:cNvPicPr>
          <p:nvPr/>
        </p:nvPicPr>
        <p:blipFill rotWithShape="1">
          <a:blip r:embed="rId4">
            <a:extLst>
              <a:ext uri="{28A0092B-C50C-407E-A947-70E740481C1C}">
                <a14:useLocalDpi xmlns:a14="http://schemas.microsoft.com/office/drawing/2010/main" val="0"/>
              </a:ext>
            </a:extLst>
          </a:blip>
          <a:srcRect l="3963" t="12969" b="60137"/>
          <a:stretch/>
        </p:blipFill>
        <p:spPr bwMode="auto">
          <a:xfrm>
            <a:off x="122829" y="1122127"/>
            <a:ext cx="9221121" cy="189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3058" y="264000"/>
            <a:ext cx="8662179" cy="584775"/>
          </a:xfrm>
          <a:prstGeom prst="rect">
            <a:avLst/>
          </a:prstGeom>
          <a:noFill/>
        </p:spPr>
        <p:txBody>
          <a:bodyPr wrap="none" rtlCol="0">
            <a:spAutoFit/>
          </a:bodyPr>
          <a:lstStyle/>
          <a:p>
            <a:r>
              <a:rPr lang="en-US" sz="3200" b="1" dirty="0" smtClean="0">
                <a:solidFill>
                  <a:srgbClr val="FFFF00"/>
                </a:solidFill>
                <a:effectLst>
                  <a:outerShdw blurRad="38100" dist="38100" dir="2700000" algn="tl">
                    <a:srgbClr val="000000">
                      <a:alpha val="43137"/>
                    </a:srgbClr>
                  </a:outerShdw>
                </a:effectLst>
              </a:rPr>
              <a:t>DNA Copy Number Alterations in GYN Neoplasm</a:t>
            </a:r>
            <a:endParaRPr lang="en-US" sz="3200" b="1" dirty="0">
              <a:solidFill>
                <a:srgbClr val="FFFF00"/>
              </a:solidFill>
              <a:effectLst>
                <a:outerShdw blurRad="38100" dist="38100" dir="2700000" algn="tl">
                  <a:srgbClr val="000000">
                    <a:alpha val="43137"/>
                  </a:srgbClr>
                </a:outerShdw>
              </a:effectLst>
            </a:endParaRPr>
          </a:p>
        </p:txBody>
      </p:sp>
      <p:pic>
        <p:nvPicPr>
          <p:cNvPr id="5" name="Picture 2"/>
          <p:cNvPicPr>
            <a:picLocks noChangeAspect="1"/>
          </p:cNvPicPr>
          <p:nvPr/>
        </p:nvPicPr>
        <p:blipFill rotWithShape="1">
          <a:blip r:embed="rId4">
            <a:extLst>
              <a:ext uri="{28A0092B-C50C-407E-A947-70E740481C1C}">
                <a14:useLocalDpi xmlns:a14="http://schemas.microsoft.com/office/drawing/2010/main" val="0"/>
              </a:ext>
            </a:extLst>
          </a:blip>
          <a:srcRect l="3886" t="39708" r="61050" b="19594"/>
          <a:stretch/>
        </p:blipFill>
        <p:spPr bwMode="auto">
          <a:xfrm>
            <a:off x="331248" y="3446673"/>
            <a:ext cx="3783659" cy="32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214796" y="4006573"/>
            <a:ext cx="5041124" cy="2677656"/>
          </a:xfrm>
          <a:prstGeom prst="rect">
            <a:avLst/>
          </a:prstGeom>
          <a:solidFill>
            <a:schemeClr val="bg1"/>
          </a:solidFill>
        </p:spPr>
        <p:txBody>
          <a:bodyPr wrap="none" rtlCol="0">
            <a:spAutoFit/>
          </a:bodyPr>
          <a:lstStyle/>
          <a:p>
            <a:r>
              <a:rPr lang="en-US" sz="2400" dirty="0" smtClean="0"/>
              <a:t>CIN Index was developed to quantitate</a:t>
            </a:r>
          </a:p>
          <a:p>
            <a:r>
              <a:rPr lang="en-US" sz="2400" dirty="0" smtClean="0"/>
              <a:t>extent of copy number alteration across</a:t>
            </a:r>
          </a:p>
          <a:p>
            <a:r>
              <a:rPr lang="en-US" sz="2400" dirty="0"/>
              <a:t>t</a:t>
            </a:r>
            <a:r>
              <a:rPr lang="en-US" sz="2400" dirty="0" smtClean="0"/>
              <a:t>he entire genome.  </a:t>
            </a:r>
          </a:p>
          <a:p>
            <a:endParaRPr lang="en-US" sz="2400" dirty="0" smtClean="0"/>
          </a:p>
          <a:p>
            <a:r>
              <a:rPr lang="en-US" sz="2400" i="1" dirty="0" smtClean="0"/>
              <a:t>Consider # of segments (breakpoints)</a:t>
            </a:r>
            <a:r>
              <a:rPr lang="en-US" sz="2400" i="1" dirty="0"/>
              <a:t> </a:t>
            </a:r>
            <a:endParaRPr lang="en-US" sz="2400" i="1" dirty="0" smtClean="0"/>
          </a:p>
          <a:p>
            <a:r>
              <a:rPr lang="en-US" sz="2400" i="1" dirty="0" smtClean="0"/>
              <a:t>and amplitude of copy number </a:t>
            </a:r>
          </a:p>
          <a:p>
            <a:r>
              <a:rPr lang="en-US" sz="2400" i="1" dirty="0" smtClean="0"/>
              <a:t>alterations</a:t>
            </a:r>
          </a:p>
        </p:txBody>
      </p:sp>
      <p:sp>
        <p:nvSpPr>
          <p:cNvPr id="9" name="TextBox 8"/>
          <p:cNvSpPr txBox="1"/>
          <p:nvPr/>
        </p:nvSpPr>
        <p:spPr>
          <a:xfrm>
            <a:off x="1251303" y="6269681"/>
            <a:ext cx="2073640" cy="400110"/>
          </a:xfrm>
          <a:prstGeom prst="rect">
            <a:avLst/>
          </a:prstGeom>
          <a:solidFill>
            <a:srgbClr val="FFFF00"/>
          </a:solidFill>
        </p:spPr>
        <p:txBody>
          <a:bodyPr wrap="square" rtlCol="0">
            <a:spAutoFit/>
          </a:bodyPr>
          <a:lstStyle/>
          <a:p>
            <a:r>
              <a:rPr lang="en-US" sz="2000" b="1" dirty="0" smtClean="0">
                <a:solidFill>
                  <a:srgbClr val="002060"/>
                </a:solidFill>
                <a:effectLst>
                  <a:outerShdw blurRad="38100" dist="38100" dir="2700000" algn="tl">
                    <a:srgbClr val="000000">
                      <a:alpha val="43137"/>
                    </a:srgbClr>
                  </a:outerShdw>
                </a:effectLst>
                <a:latin typeface="Comic Sans MS" pitchFamily="66" charset="0"/>
              </a:rPr>
              <a:t>History of CIN</a:t>
            </a:r>
            <a:endParaRPr lang="en-US" sz="2000" b="1" dirty="0">
              <a:solidFill>
                <a:srgbClr val="002060"/>
              </a:solidFill>
              <a:effectLst>
                <a:outerShdw blurRad="38100" dist="38100" dir="2700000" algn="tl">
                  <a:srgbClr val="000000">
                    <a:alpha val="43137"/>
                  </a:srgbClr>
                </a:outerShdw>
              </a:effectLst>
              <a:latin typeface="Comic Sans MS" pitchFamily="66" charset="0"/>
            </a:endParaRPr>
          </a:p>
        </p:txBody>
      </p:sp>
      <p:grpSp>
        <p:nvGrpSpPr>
          <p:cNvPr id="7" name="Group 6"/>
          <p:cNvGrpSpPr/>
          <p:nvPr/>
        </p:nvGrpSpPr>
        <p:grpSpPr>
          <a:xfrm>
            <a:off x="4205171" y="3602770"/>
            <a:ext cx="4547412" cy="3179030"/>
            <a:chOff x="4177825" y="3321387"/>
            <a:chExt cx="4840433" cy="3182490"/>
          </a:xfrm>
        </p:grpSpPr>
        <p:graphicFrame>
          <p:nvGraphicFramePr>
            <p:cNvPr id="10" name="Object 9"/>
            <p:cNvGraphicFramePr>
              <a:graphicFrameLocks noChangeAspect="1"/>
            </p:cNvGraphicFramePr>
            <p:nvPr>
              <p:extLst>
                <p:ext uri="{D42A27DB-BD31-4B8C-83A1-F6EECF244321}">
                  <p14:modId xmlns:p14="http://schemas.microsoft.com/office/powerpoint/2010/main" val="3366439776"/>
                </p:ext>
              </p:extLst>
            </p:nvPr>
          </p:nvGraphicFramePr>
          <p:xfrm>
            <a:off x="4177825" y="3321387"/>
            <a:ext cx="4840433" cy="3182490"/>
          </p:xfrm>
          <a:graphic>
            <a:graphicData uri="http://schemas.openxmlformats.org/presentationml/2006/ole">
              <mc:AlternateContent xmlns:mc="http://schemas.openxmlformats.org/markup-compatibility/2006">
                <mc:Choice xmlns:v="urn:schemas-microsoft-com:vml" Requires="v">
                  <p:oleObj spid="_x0000_s28704" name="Prism 5" r:id="rId5" imgW="4032720" imgH="2651760" progId="Prism5.Document">
                    <p:embed/>
                  </p:oleObj>
                </mc:Choice>
                <mc:Fallback>
                  <p:oleObj name="Prism 5" r:id="rId5" imgW="4032720" imgH="2651760" progId="Prism5.Document">
                    <p:embed/>
                    <p:pic>
                      <p:nvPicPr>
                        <p:cNvPr id="0" name=""/>
                        <p:cNvPicPr/>
                        <p:nvPr/>
                      </p:nvPicPr>
                      <p:blipFill>
                        <a:blip r:embed="rId6"/>
                        <a:stretch>
                          <a:fillRect/>
                        </a:stretch>
                      </p:blipFill>
                      <p:spPr>
                        <a:xfrm>
                          <a:off x="4177825" y="3321387"/>
                          <a:ext cx="4840433" cy="3182490"/>
                        </a:xfrm>
                        <a:prstGeom prst="rect">
                          <a:avLst/>
                        </a:prstGeom>
                        <a:solidFill>
                          <a:schemeClr val="bg1"/>
                        </a:solidFill>
                      </p:spPr>
                    </p:pic>
                  </p:oleObj>
                </mc:Fallback>
              </mc:AlternateContent>
            </a:graphicData>
          </a:graphic>
        </p:graphicFrame>
        <p:sp>
          <p:nvSpPr>
            <p:cNvPr id="11" name="TextBox 10"/>
            <p:cNvSpPr txBox="1"/>
            <p:nvPr/>
          </p:nvSpPr>
          <p:spPr>
            <a:xfrm>
              <a:off x="6008320" y="4369612"/>
              <a:ext cx="2107616" cy="442183"/>
            </a:xfrm>
            <a:prstGeom prst="rect">
              <a:avLst/>
            </a:prstGeom>
            <a:solidFill>
              <a:srgbClr val="FFFF00"/>
            </a:solidFill>
          </p:spPr>
          <p:txBody>
            <a:bodyPr wrap="none" rtlCol="0">
              <a:spAutoFit/>
            </a:bodyPr>
            <a:lstStyle/>
            <a:p>
              <a:r>
                <a:rPr lang="en-US" sz="2000" b="1" dirty="0" smtClean="0">
                  <a:solidFill>
                    <a:srgbClr val="002060"/>
                  </a:solidFill>
                  <a:effectLst>
                    <a:outerShdw blurRad="38100" dist="38100" dir="2700000" algn="tl">
                      <a:srgbClr val="000000">
                        <a:alpha val="43137"/>
                      </a:srgbClr>
                    </a:outerShdw>
                  </a:effectLst>
                  <a:latin typeface="Comic Sans MS" pitchFamily="66" charset="0"/>
                </a:rPr>
                <a:t>TP53 mutation</a:t>
              </a:r>
              <a:endParaRPr lang="en-US" sz="2000" b="1" dirty="0">
                <a:solidFill>
                  <a:srgbClr val="002060"/>
                </a:solidFill>
                <a:effectLst>
                  <a:outerShdw blurRad="38100" dist="38100" dir="2700000" algn="tl">
                    <a:srgbClr val="000000">
                      <a:alpha val="43137"/>
                    </a:srgbClr>
                  </a:outerShdw>
                </a:effectLst>
                <a:latin typeface="Comic Sans MS" pitchFamily="66" charset="0"/>
              </a:endParaRPr>
            </a:p>
          </p:txBody>
        </p:sp>
      </p:grpSp>
      <p:sp>
        <p:nvSpPr>
          <p:cNvPr id="4" name="TextBox 3"/>
          <p:cNvSpPr txBox="1"/>
          <p:nvPr/>
        </p:nvSpPr>
        <p:spPr>
          <a:xfrm>
            <a:off x="294351" y="2985008"/>
            <a:ext cx="8530850" cy="461665"/>
          </a:xfrm>
          <a:prstGeom prst="rect">
            <a:avLst/>
          </a:prstGeom>
          <a:solidFill>
            <a:srgbClr val="FFFF00"/>
          </a:solidFill>
        </p:spPr>
        <p:txBody>
          <a:bodyPr wrap="square" rtlCol="0">
            <a:spAutoFit/>
          </a:bodyPr>
          <a:lstStyle/>
          <a:p>
            <a:r>
              <a:rPr lang="en-US" sz="2400" b="1" dirty="0" smtClean="0">
                <a:solidFill>
                  <a:srgbClr val="002060"/>
                </a:solidFill>
                <a:effectLst>
                  <a:outerShdw blurRad="38100" dist="38100" dir="2700000" algn="tl">
                    <a:srgbClr val="000000">
                      <a:alpha val="43137"/>
                    </a:srgbClr>
                  </a:outerShdw>
                </a:effectLst>
              </a:rPr>
              <a:t>Type II tumors (HGSC) characterized by high CIN index</a:t>
            </a:r>
            <a:endParaRPr lang="en-US" sz="24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823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14563"/>
            <a:ext cx="49609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6"/>
          <p:cNvSpPr txBox="1">
            <a:spLocks noChangeArrowheads="1"/>
          </p:cNvSpPr>
          <p:nvPr/>
        </p:nvSpPr>
        <p:spPr bwMode="auto">
          <a:xfrm>
            <a:off x="1219200" y="764133"/>
            <a:ext cx="7994496"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3200" b="1" dirty="0">
                <a:solidFill>
                  <a:srgbClr val="CC99FF"/>
                </a:solidFill>
              </a:rPr>
              <a:t>Ovarian </a:t>
            </a:r>
            <a:r>
              <a:rPr lang="en-US" sz="3200" b="1" dirty="0" smtClean="0">
                <a:solidFill>
                  <a:srgbClr val="CC99FF"/>
                </a:solidFill>
              </a:rPr>
              <a:t>Cancer</a:t>
            </a:r>
            <a:endParaRPr lang="en-US" sz="3200" b="1" dirty="0">
              <a:solidFill>
                <a:srgbClr val="CC99FF"/>
              </a:solidFill>
            </a:endParaRPr>
          </a:p>
          <a:p>
            <a:pPr eaLnBrk="1" hangingPunct="1"/>
            <a:r>
              <a:rPr lang="en-US" dirty="0">
                <a:solidFill>
                  <a:srgbClr val="FF0000"/>
                </a:solidFill>
              </a:rPr>
              <a:t>High-grade serous carcinoma (TCGA</a:t>
            </a:r>
            <a:r>
              <a:rPr lang="en-US" dirty="0" smtClean="0">
                <a:solidFill>
                  <a:srgbClr val="FF0000"/>
                </a:solidFill>
              </a:rPr>
              <a:t>)          Mucinous carcinoma (Australia)</a:t>
            </a:r>
            <a:endParaRPr lang="en-US" dirty="0">
              <a:solidFill>
                <a:srgbClr val="FF0000"/>
              </a:solidFill>
            </a:endParaRPr>
          </a:p>
          <a:p>
            <a:pPr eaLnBrk="1" hangingPunct="1"/>
            <a:r>
              <a:rPr lang="en-US" dirty="0">
                <a:solidFill>
                  <a:srgbClr val="FF0000"/>
                </a:solidFill>
              </a:rPr>
              <a:t>Low-grade serous carcinoma (JHU)</a:t>
            </a:r>
          </a:p>
          <a:p>
            <a:pPr eaLnBrk="1" hangingPunct="1"/>
            <a:r>
              <a:rPr lang="en-US" dirty="0">
                <a:solidFill>
                  <a:srgbClr val="FF0000"/>
                </a:solidFill>
              </a:rPr>
              <a:t>Clear cell carcinoma (</a:t>
            </a:r>
            <a:r>
              <a:rPr lang="en-US" dirty="0" smtClean="0">
                <a:solidFill>
                  <a:srgbClr val="FF0000"/>
                </a:solidFill>
              </a:rPr>
              <a:t>JHU, BC Cancer agency)</a:t>
            </a:r>
            <a:endParaRPr lang="en-US" dirty="0">
              <a:solidFill>
                <a:srgbClr val="FF0000"/>
              </a:solidFill>
            </a:endParaRPr>
          </a:p>
        </p:txBody>
      </p:sp>
      <p:sp>
        <p:nvSpPr>
          <p:cNvPr id="8" name="Right Arrow 7"/>
          <p:cNvSpPr/>
          <p:nvPr/>
        </p:nvSpPr>
        <p:spPr>
          <a:xfrm rot="17556366">
            <a:off x="1590675" y="2565400"/>
            <a:ext cx="1143000" cy="381000"/>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rot="20737523">
            <a:off x="3832174" y="3810238"/>
            <a:ext cx="1864586" cy="446021"/>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p:cNvSpPr txBox="1"/>
          <p:nvPr/>
        </p:nvSpPr>
        <p:spPr>
          <a:xfrm>
            <a:off x="5722938" y="2544171"/>
            <a:ext cx="3412153" cy="1415772"/>
          </a:xfrm>
          <a:prstGeom prst="rect">
            <a:avLst/>
          </a:prstGeom>
          <a:noFill/>
        </p:spPr>
        <p:txBody>
          <a:bodyPr wrap="none">
            <a:spAutoFit/>
          </a:bodyPr>
          <a:lstStyle/>
          <a:p>
            <a:pPr>
              <a:defRPr/>
            </a:pPr>
            <a:r>
              <a:rPr lang="en-US" sz="3200" b="1" dirty="0">
                <a:solidFill>
                  <a:srgbClr val="CC99FF"/>
                </a:solidFill>
                <a:latin typeface="Arial" charset="0"/>
              </a:rPr>
              <a:t>Uterine </a:t>
            </a:r>
            <a:r>
              <a:rPr lang="en-US" sz="3200" b="1" dirty="0" smtClean="0">
                <a:solidFill>
                  <a:srgbClr val="CC99FF"/>
                </a:solidFill>
                <a:latin typeface="Arial" charset="0"/>
              </a:rPr>
              <a:t>Cancer</a:t>
            </a:r>
            <a:endParaRPr lang="en-US" sz="3200" b="1" dirty="0">
              <a:solidFill>
                <a:srgbClr val="0070C0"/>
              </a:solidFill>
              <a:latin typeface="Arial" charset="0"/>
            </a:endParaRPr>
          </a:p>
          <a:p>
            <a:pPr>
              <a:defRPr/>
            </a:pPr>
            <a:r>
              <a:rPr lang="en-US" dirty="0">
                <a:solidFill>
                  <a:srgbClr val="FF0000"/>
                </a:solidFill>
                <a:latin typeface="Arial" charset="0"/>
              </a:rPr>
              <a:t>Serous carcinoma (</a:t>
            </a:r>
            <a:r>
              <a:rPr lang="en-US" dirty="0" smtClean="0">
                <a:solidFill>
                  <a:srgbClr val="FF0000"/>
                </a:solidFill>
                <a:latin typeface="Arial" charset="0"/>
              </a:rPr>
              <a:t>JHU,TCGA)</a:t>
            </a:r>
            <a:endParaRPr lang="en-US" dirty="0">
              <a:solidFill>
                <a:srgbClr val="FF0000"/>
              </a:solidFill>
              <a:latin typeface="Arial" charset="0"/>
            </a:endParaRPr>
          </a:p>
          <a:p>
            <a:pPr>
              <a:defRPr/>
            </a:pPr>
            <a:r>
              <a:rPr lang="en-US" dirty="0" err="1">
                <a:solidFill>
                  <a:srgbClr val="FF0000"/>
                </a:solidFill>
                <a:latin typeface="Arial" charset="0"/>
              </a:rPr>
              <a:t>E</a:t>
            </a:r>
            <a:r>
              <a:rPr lang="en-US" dirty="0" err="1" smtClean="0">
                <a:solidFill>
                  <a:srgbClr val="FF0000"/>
                </a:solidFill>
                <a:latin typeface="Arial" charset="0"/>
              </a:rPr>
              <a:t>ndometrioid</a:t>
            </a:r>
            <a:r>
              <a:rPr lang="en-US" dirty="0" smtClean="0">
                <a:solidFill>
                  <a:srgbClr val="FF0000"/>
                </a:solidFill>
                <a:latin typeface="Arial" charset="0"/>
              </a:rPr>
              <a:t> carcinoma </a:t>
            </a:r>
          </a:p>
          <a:p>
            <a:pPr>
              <a:defRPr/>
            </a:pPr>
            <a:r>
              <a:rPr lang="en-US" dirty="0" smtClean="0">
                <a:solidFill>
                  <a:srgbClr val="FF0000"/>
                </a:solidFill>
                <a:latin typeface="Arial" charset="0"/>
              </a:rPr>
              <a:t>(TCGA &amp; JHU)</a:t>
            </a:r>
            <a:endParaRPr lang="en-US" dirty="0">
              <a:solidFill>
                <a:srgbClr val="FF0000"/>
              </a:solidFill>
              <a:latin typeface="Arial" charset="0"/>
            </a:endParaRPr>
          </a:p>
        </p:txBody>
      </p:sp>
      <p:sp>
        <p:nvSpPr>
          <p:cNvPr id="11" name="TextBox 10"/>
          <p:cNvSpPr txBox="1"/>
          <p:nvPr/>
        </p:nvSpPr>
        <p:spPr>
          <a:xfrm>
            <a:off x="-329940" y="180520"/>
            <a:ext cx="9812215" cy="584775"/>
          </a:xfrm>
          <a:prstGeom prst="rect">
            <a:avLst/>
          </a:prstGeom>
          <a:noFill/>
        </p:spPr>
        <p:txBody>
          <a:bodyPr wrap="square">
            <a:spAutoFit/>
          </a:bodyPr>
          <a:lstStyle/>
          <a:p>
            <a:pPr algn="ctr">
              <a:defRPr/>
            </a:pPr>
            <a:r>
              <a:rPr lang="en-US" sz="3200" b="1" dirty="0" smtClean="0">
                <a:solidFill>
                  <a:srgbClr val="FFFF00"/>
                </a:solidFill>
                <a:effectLst>
                  <a:outerShdw blurRad="38100" dist="38100" dir="2700000" algn="tl">
                    <a:srgbClr val="000000">
                      <a:alpha val="43137"/>
                    </a:srgbClr>
                  </a:outerShdw>
                </a:effectLst>
                <a:latin typeface="Arial" charset="0"/>
              </a:rPr>
              <a:t>Global Genome </a:t>
            </a:r>
            <a:r>
              <a:rPr lang="en-US" sz="3200" b="1" dirty="0">
                <a:solidFill>
                  <a:srgbClr val="FFFF00"/>
                </a:solidFill>
                <a:effectLst>
                  <a:outerShdw blurRad="38100" dist="38100" dir="2700000" algn="tl">
                    <a:srgbClr val="000000">
                      <a:alpha val="43137"/>
                    </a:srgbClr>
                  </a:outerShdw>
                </a:effectLst>
                <a:latin typeface="Arial" charset="0"/>
              </a:rPr>
              <a:t>Analysis </a:t>
            </a:r>
            <a:r>
              <a:rPr lang="en-US" sz="3200" b="1" dirty="0" smtClean="0">
                <a:solidFill>
                  <a:srgbClr val="FFFF00"/>
                </a:solidFill>
                <a:effectLst>
                  <a:outerShdw blurRad="38100" dist="38100" dir="2700000" algn="tl">
                    <a:srgbClr val="000000">
                      <a:alpha val="43137"/>
                    </a:srgbClr>
                  </a:outerShdw>
                </a:effectLst>
                <a:latin typeface="Arial" charset="0"/>
              </a:rPr>
              <a:t>of OVCA by NGS</a:t>
            </a:r>
            <a:endParaRPr lang="en-US" sz="3200" b="1" dirty="0">
              <a:solidFill>
                <a:srgbClr val="FFFF00"/>
              </a:solidFill>
              <a:effectLst>
                <a:outerShdw blurRad="38100" dist="38100" dir="2700000" algn="tl">
                  <a:srgbClr val="000000">
                    <a:alpha val="43137"/>
                  </a:srgbClr>
                </a:outerShdw>
              </a:effectLst>
              <a:latin typeface="Arial" charset="0"/>
            </a:endParaRPr>
          </a:p>
        </p:txBody>
      </p:sp>
      <p:sp>
        <p:nvSpPr>
          <p:cNvPr id="13" name="TextBox 12"/>
          <p:cNvSpPr txBox="1"/>
          <p:nvPr/>
        </p:nvSpPr>
        <p:spPr>
          <a:xfrm>
            <a:off x="5722938" y="4874655"/>
            <a:ext cx="2864887" cy="1508105"/>
          </a:xfrm>
          <a:prstGeom prst="rect">
            <a:avLst/>
          </a:prstGeom>
          <a:noFill/>
        </p:spPr>
        <p:txBody>
          <a:bodyPr wrap="none">
            <a:spAutoFit/>
          </a:bodyPr>
          <a:lstStyle/>
          <a:p>
            <a:pPr>
              <a:defRPr/>
            </a:pPr>
            <a:r>
              <a:rPr lang="en-US" sz="2800" b="1" dirty="0">
                <a:solidFill>
                  <a:srgbClr val="CC99FF"/>
                </a:solidFill>
                <a:latin typeface="Arial" charset="0"/>
              </a:rPr>
              <a:t>Lower genital </a:t>
            </a:r>
          </a:p>
          <a:p>
            <a:pPr>
              <a:defRPr/>
            </a:pPr>
            <a:r>
              <a:rPr lang="en-US" sz="2800" b="1" dirty="0">
                <a:solidFill>
                  <a:srgbClr val="CC99FF"/>
                </a:solidFill>
                <a:latin typeface="Arial" charset="0"/>
              </a:rPr>
              <a:t>tract cancer</a:t>
            </a:r>
          </a:p>
          <a:p>
            <a:pPr>
              <a:defRPr/>
            </a:pPr>
            <a:r>
              <a:rPr lang="en-US" dirty="0">
                <a:solidFill>
                  <a:srgbClr val="FF0000"/>
                </a:solidFill>
                <a:latin typeface="Arial" charset="0"/>
              </a:rPr>
              <a:t>Squamous carcinoma </a:t>
            </a:r>
            <a:r>
              <a:rPr lang="en-US" dirty="0" smtClean="0">
                <a:solidFill>
                  <a:srgbClr val="FF0000"/>
                </a:solidFill>
                <a:latin typeface="Arial" charset="0"/>
              </a:rPr>
              <a:t>and</a:t>
            </a:r>
          </a:p>
          <a:p>
            <a:pPr>
              <a:defRPr/>
            </a:pPr>
            <a:r>
              <a:rPr lang="en-US" dirty="0">
                <a:solidFill>
                  <a:srgbClr val="FF0000"/>
                </a:solidFill>
                <a:latin typeface="Arial" charset="0"/>
              </a:rPr>
              <a:t>a</a:t>
            </a:r>
            <a:r>
              <a:rPr lang="en-US" dirty="0" smtClean="0">
                <a:solidFill>
                  <a:srgbClr val="FF0000"/>
                </a:solidFill>
                <a:latin typeface="Arial" charset="0"/>
              </a:rPr>
              <a:t>denocarcinoma (TCGA</a:t>
            </a:r>
            <a:r>
              <a:rPr lang="en-US" dirty="0">
                <a:solidFill>
                  <a:srgbClr val="FF0000"/>
                </a:solidFill>
                <a:latin typeface="Arial" charset="0"/>
              </a:rPr>
              <a:t>)</a:t>
            </a:r>
          </a:p>
        </p:txBody>
      </p:sp>
      <p:sp>
        <p:nvSpPr>
          <p:cNvPr id="14" name="Right Arrow 13"/>
          <p:cNvSpPr/>
          <p:nvPr/>
        </p:nvSpPr>
        <p:spPr>
          <a:xfrm rot="21413721">
            <a:off x="3535154" y="5532015"/>
            <a:ext cx="2082028" cy="446021"/>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608321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3277</TotalTime>
  <Words>1474</Words>
  <Application>Microsoft Office PowerPoint</Application>
  <PresentationFormat>On-screen Show (4:3)</PresentationFormat>
  <Paragraphs>228</Paragraphs>
  <Slides>30</Slides>
  <Notes>12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40" baseType="lpstr">
      <vt:lpstr>ＭＳ Ｐゴシック</vt:lpstr>
      <vt:lpstr>Arial</vt:lpstr>
      <vt:lpstr>Arial</vt:lpstr>
      <vt:lpstr>Calibri</vt:lpstr>
      <vt:lpstr>Comic Sans MS</vt:lpstr>
      <vt:lpstr>KeplerRegular</vt:lpstr>
      <vt:lpstr>Wingdings</vt:lpstr>
      <vt:lpstr>Office Theme</vt:lpstr>
      <vt:lpstr>Chart</vt:lpstr>
      <vt:lpstr>Prism 5</vt:lpstr>
      <vt:lpstr>Molecular Genetic Landscape of Ovarian Cancer</vt:lpstr>
      <vt:lpstr>PowerPoint Presentation</vt:lpstr>
      <vt:lpstr>PowerPoint Presentation</vt:lpstr>
      <vt:lpstr>PowerPoint Presentation</vt:lpstr>
      <vt:lpstr>PowerPoint Presentation</vt:lpstr>
      <vt:lpstr>PowerPoint Presentation</vt:lpstr>
      <vt:lpstr>Transcriptome analysis classifies OVCA into different types</vt:lpstr>
      <vt:lpstr>PowerPoint Presentation</vt:lpstr>
      <vt:lpstr>PowerPoint Presentation</vt:lpstr>
      <vt:lpstr>PowerPoint Presentation</vt:lpstr>
      <vt:lpstr>PowerPoint Presentation</vt:lpstr>
      <vt:lpstr>PowerPoint Presentation</vt:lpstr>
      <vt:lpstr>PowerPoint Presentation</vt:lpstr>
      <vt:lpstr>Ovarian Clear Cell Carcinoma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Emerging Therapeutics in Ovarian Carcinoma</dc:title>
  <dc:creator>Support</dc:creator>
  <cp:lastModifiedBy>Tian-Li Wang</cp:lastModifiedBy>
  <cp:revision>152</cp:revision>
  <dcterms:created xsi:type="dcterms:W3CDTF">2014-04-16T19:35:07Z</dcterms:created>
  <dcterms:modified xsi:type="dcterms:W3CDTF">2017-03-06T21:36:44Z</dcterms:modified>
</cp:coreProperties>
</file>