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590" r:id="rId2"/>
  </p:sldMasterIdLst>
  <p:notesMasterIdLst>
    <p:notesMasterId r:id="rId25"/>
  </p:notesMasterIdLst>
  <p:handoutMasterIdLst>
    <p:handoutMasterId r:id="rId26"/>
  </p:handoutMasterIdLst>
  <p:sldIdLst>
    <p:sldId id="281" r:id="rId3"/>
    <p:sldId id="510" r:id="rId4"/>
    <p:sldId id="270" r:id="rId5"/>
    <p:sldId id="532" r:id="rId6"/>
    <p:sldId id="459" r:id="rId7"/>
    <p:sldId id="484" r:id="rId8"/>
    <p:sldId id="485" r:id="rId9"/>
    <p:sldId id="451" r:id="rId10"/>
    <p:sldId id="422" r:id="rId11"/>
    <p:sldId id="430" r:id="rId12"/>
    <p:sldId id="530" r:id="rId13"/>
    <p:sldId id="509" r:id="rId14"/>
    <p:sldId id="531" r:id="rId15"/>
    <p:sldId id="528" r:id="rId16"/>
    <p:sldId id="436" r:id="rId17"/>
    <p:sldId id="518" r:id="rId18"/>
    <p:sldId id="523" r:id="rId19"/>
    <p:sldId id="529" r:id="rId20"/>
    <p:sldId id="525" r:id="rId21"/>
    <p:sldId id="526" r:id="rId22"/>
    <p:sldId id="527" r:id="rId23"/>
    <p:sldId id="519" r:id="rId2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521415D9-36F7-43E2-AB2F-B90AF26B5E84}">
      <p14:sectionLst xmlns:p14="http://schemas.microsoft.com/office/powerpoint/2010/main">
        <p14:section name="Default Section" id="{A906F157-3C57-FF48-961D-8AC0F8065CAF}">
          <p14:sldIdLst>
            <p14:sldId id="281"/>
            <p14:sldId id="510"/>
            <p14:sldId id="270"/>
            <p14:sldId id="532"/>
            <p14:sldId id="459"/>
            <p14:sldId id="484"/>
            <p14:sldId id="485"/>
            <p14:sldId id="451"/>
            <p14:sldId id="422"/>
            <p14:sldId id="430"/>
            <p14:sldId id="530"/>
            <p14:sldId id="509"/>
            <p14:sldId id="531"/>
            <p14:sldId id="528"/>
            <p14:sldId id="436"/>
            <p14:sldId id="518"/>
            <p14:sldId id="523"/>
            <p14:sldId id="529"/>
            <p14:sldId id="525"/>
            <p14:sldId id="526"/>
            <p14:sldId id="527"/>
            <p14:sldId id="5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C07611"/>
    <a:srgbClr val="BB6605"/>
    <a:srgbClr val="0A14E6"/>
    <a:srgbClr val="E26B0A"/>
    <a:srgbClr val="E46C0A"/>
    <a:srgbClr val="D57501"/>
    <a:srgbClr val="DDDDDD"/>
    <a:srgbClr val="47CFFF"/>
    <a:srgbClr val="CB7023"/>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5884" autoAdjust="0"/>
  </p:normalViewPr>
  <p:slideViewPr>
    <p:cSldViewPr snapToGrid="0">
      <p:cViewPr>
        <p:scale>
          <a:sx n="110" d="100"/>
          <a:sy n="110" d="100"/>
        </p:scale>
        <p:origin x="1600"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2826"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D:\Projects\EDRN\PSA\Results\EDRN_Serum_PSA%20Results%20Summary_2011_for%20Ta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9545172315952"/>
          <c:y val="0.0501543209876543"/>
          <c:w val="0.75640226564995"/>
          <c:h val="0.786991773597745"/>
        </c:manualLayout>
      </c:layout>
      <c:scatterChart>
        <c:scatterStyle val="lineMarker"/>
        <c:varyColors val="0"/>
        <c:ser>
          <c:idx val="0"/>
          <c:order val="0"/>
          <c:spPr>
            <a:ln w="47625">
              <a:noFill/>
            </a:ln>
          </c:spPr>
          <c:marker>
            <c:symbol val="diamond"/>
            <c:size val="5"/>
          </c:marker>
          <c:trendline>
            <c:trendlineType val="linear"/>
            <c:dispRSqr val="1"/>
            <c:dispEq val="1"/>
            <c:trendlineLbl>
              <c:layout>
                <c:manualLayout>
                  <c:x val="-0.0881444559602716"/>
                  <c:y val="0.0549820161368718"/>
                </c:manualLayout>
              </c:layout>
              <c:tx>
                <c:rich>
                  <a:bodyPr/>
                  <a:lstStyle/>
                  <a:p>
                    <a:pPr>
                      <a:defRPr/>
                    </a:pPr>
                    <a:r>
                      <a:rPr lang="en-US" baseline="0" dirty="0"/>
                      <a:t>y = 1.2046x + 0.8618
R² = 0.91</a:t>
                    </a:r>
                    <a:endParaRPr lang="en-US" dirty="0"/>
                  </a:p>
                </c:rich>
              </c:tx>
              <c:numFmt formatCode="General" sourceLinked="0"/>
            </c:trendlineLbl>
          </c:trendline>
          <c:xVal>
            <c:numRef>
              <c:f>B33_Final!$F$3:$F$35</c:f>
              <c:numCache>
                <c:formatCode>General</c:formatCode>
                <c:ptCount val="33"/>
                <c:pt idx="0">
                  <c:v>1.1</c:v>
                </c:pt>
                <c:pt idx="1">
                  <c:v>2.2</c:v>
                </c:pt>
                <c:pt idx="2">
                  <c:v>14.5</c:v>
                </c:pt>
                <c:pt idx="3">
                  <c:v>3.8</c:v>
                </c:pt>
                <c:pt idx="4">
                  <c:v>5.7</c:v>
                </c:pt>
                <c:pt idx="5">
                  <c:v>26.9</c:v>
                </c:pt>
                <c:pt idx="6">
                  <c:v>10.6</c:v>
                </c:pt>
                <c:pt idx="7">
                  <c:v>0.3</c:v>
                </c:pt>
                <c:pt idx="8">
                  <c:v>31.2</c:v>
                </c:pt>
                <c:pt idx="9">
                  <c:v>9.1</c:v>
                </c:pt>
                <c:pt idx="10">
                  <c:v>0.9</c:v>
                </c:pt>
                <c:pt idx="11">
                  <c:v>67.7</c:v>
                </c:pt>
                <c:pt idx="12">
                  <c:v>5.0</c:v>
                </c:pt>
                <c:pt idx="13">
                  <c:v>0.1</c:v>
                </c:pt>
                <c:pt idx="14">
                  <c:v>24.2</c:v>
                </c:pt>
                <c:pt idx="15">
                  <c:v>68.1</c:v>
                </c:pt>
                <c:pt idx="16">
                  <c:v>1.2</c:v>
                </c:pt>
                <c:pt idx="17">
                  <c:v>12.8</c:v>
                </c:pt>
                <c:pt idx="18">
                  <c:v>89.5</c:v>
                </c:pt>
                <c:pt idx="19">
                  <c:v>10.4</c:v>
                </c:pt>
                <c:pt idx="20">
                  <c:v>2.4</c:v>
                </c:pt>
                <c:pt idx="21">
                  <c:v>26.9</c:v>
                </c:pt>
                <c:pt idx="22">
                  <c:v>0.6</c:v>
                </c:pt>
                <c:pt idx="23">
                  <c:v>31.4</c:v>
                </c:pt>
                <c:pt idx="24">
                  <c:v>10.7</c:v>
                </c:pt>
                <c:pt idx="25">
                  <c:v>0.4</c:v>
                </c:pt>
                <c:pt idx="26">
                  <c:v>74.1</c:v>
                </c:pt>
                <c:pt idx="27">
                  <c:v>4.9</c:v>
                </c:pt>
                <c:pt idx="28">
                  <c:v>110.8</c:v>
                </c:pt>
                <c:pt idx="29">
                  <c:v>0.1</c:v>
                </c:pt>
                <c:pt idx="30">
                  <c:v>12.2</c:v>
                </c:pt>
                <c:pt idx="31">
                  <c:v>37.1</c:v>
                </c:pt>
                <c:pt idx="32">
                  <c:v>1.0</c:v>
                </c:pt>
              </c:numCache>
            </c:numRef>
          </c:xVal>
          <c:yVal>
            <c:numRef>
              <c:f>B33_Final!$E$3:$E$35</c:f>
              <c:numCache>
                <c:formatCode>0.00</c:formatCode>
                <c:ptCount val="33"/>
                <c:pt idx="0">
                  <c:v>0.639029339724084</c:v>
                </c:pt>
                <c:pt idx="1">
                  <c:v>2.372480414518382</c:v>
                </c:pt>
                <c:pt idx="2">
                  <c:v>18.47236723344128</c:v>
                </c:pt>
                <c:pt idx="3">
                  <c:v>5.87622354649501</c:v>
                </c:pt>
                <c:pt idx="4">
                  <c:v>7.016280829553531</c:v>
                </c:pt>
                <c:pt idx="5">
                  <c:v>29.90715248502663</c:v>
                </c:pt>
                <c:pt idx="6">
                  <c:v>8.680366104996395</c:v>
                </c:pt>
                <c:pt idx="7">
                  <c:v>0.947852892312223</c:v>
                </c:pt>
                <c:pt idx="8">
                  <c:v>35.12509539048232</c:v>
                </c:pt>
                <c:pt idx="9">
                  <c:v>12.24424419709301</c:v>
                </c:pt>
                <c:pt idx="10">
                  <c:v>1.908500976956081</c:v>
                </c:pt>
                <c:pt idx="11">
                  <c:v>73.2312139458685</c:v>
                </c:pt>
                <c:pt idx="12">
                  <c:v>7.112906637205915</c:v>
                </c:pt>
                <c:pt idx="13">
                  <c:v>2.144398622997296</c:v>
                </c:pt>
                <c:pt idx="14">
                  <c:v>31.61280229080169</c:v>
                </c:pt>
                <c:pt idx="15">
                  <c:v>85.32732109518425</c:v>
                </c:pt>
                <c:pt idx="16">
                  <c:v>1.43541611850226</c:v>
                </c:pt>
                <c:pt idx="17">
                  <c:v>15.29576182725696</c:v>
                </c:pt>
                <c:pt idx="18">
                  <c:v>154.0216313701137</c:v>
                </c:pt>
                <c:pt idx="19">
                  <c:v>13.31534406125156</c:v>
                </c:pt>
                <c:pt idx="20">
                  <c:v>5.412074414847822</c:v>
                </c:pt>
                <c:pt idx="21">
                  <c:v>13.38026166734717</c:v>
                </c:pt>
                <c:pt idx="22">
                  <c:v>0.875593837401888</c:v>
                </c:pt>
                <c:pt idx="23">
                  <c:v>43.28450457484472</c:v>
                </c:pt>
                <c:pt idx="24">
                  <c:v>14.21786851024661</c:v>
                </c:pt>
                <c:pt idx="25">
                  <c:v>4.737387758398484</c:v>
                </c:pt>
                <c:pt idx="26">
                  <c:v>84.2669192757804</c:v>
                </c:pt>
                <c:pt idx="27">
                  <c:v>5.53952859186384</c:v>
                </c:pt>
                <c:pt idx="28">
                  <c:v>104.9541750504042</c:v>
                </c:pt>
                <c:pt idx="29">
                  <c:v>0.399504617943724</c:v>
                </c:pt>
                <c:pt idx="30">
                  <c:v>19.48737873352859</c:v>
                </c:pt>
                <c:pt idx="31">
                  <c:v>63.01335867097787</c:v>
                </c:pt>
                <c:pt idx="32">
                  <c:v>2.908039110775575</c:v>
                </c:pt>
              </c:numCache>
            </c:numRef>
          </c:yVal>
          <c:smooth val="0"/>
        </c:ser>
        <c:dLbls>
          <c:showLegendKey val="0"/>
          <c:showVal val="0"/>
          <c:showCatName val="0"/>
          <c:showSerName val="0"/>
          <c:showPercent val="0"/>
          <c:showBubbleSize val="0"/>
        </c:dLbls>
        <c:axId val="-321797696"/>
        <c:axId val="-322595136"/>
      </c:scatterChart>
      <c:valAx>
        <c:axId val="-321797696"/>
        <c:scaling>
          <c:orientation val="minMax"/>
        </c:scaling>
        <c:delete val="0"/>
        <c:axPos val="b"/>
        <c:title>
          <c:tx>
            <c:rich>
              <a:bodyPr/>
              <a:lstStyle/>
              <a:p>
                <a:pPr>
                  <a:defRPr/>
                </a:pPr>
                <a:r>
                  <a:rPr lang="en-US"/>
                  <a:t>Total PSA by immunoassay (ng/mL)</a:t>
                </a:r>
              </a:p>
            </c:rich>
          </c:tx>
          <c:layout/>
          <c:overlay val="0"/>
        </c:title>
        <c:numFmt formatCode="General" sourceLinked="1"/>
        <c:majorTickMark val="out"/>
        <c:minorTickMark val="none"/>
        <c:tickLblPos val="nextTo"/>
        <c:spPr>
          <a:ln>
            <a:solidFill>
              <a:schemeClr val="tx1"/>
            </a:solidFill>
          </a:ln>
        </c:spPr>
        <c:crossAx val="-322595136"/>
        <c:crosses val="autoZero"/>
        <c:crossBetween val="midCat"/>
      </c:valAx>
      <c:valAx>
        <c:axId val="-322595136"/>
        <c:scaling>
          <c:orientation val="minMax"/>
        </c:scaling>
        <c:delete val="0"/>
        <c:axPos val="l"/>
        <c:title>
          <c:tx>
            <c:rich>
              <a:bodyPr rot="-5400000" vert="horz"/>
              <a:lstStyle/>
              <a:p>
                <a:pPr>
                  <a:defRPr/>
                </a:pPr>
                <a:r>
                  <a:rPr lang="en-US"/>
                  <a:t>PSA by IgY14-SRM (ng/mL)</a:t>
                </a:r>
              </a:p>
            </c:rich>
          </c:tx>
          <c:layout/>
          <c:overlay val="0"/>
        </c:title>
        <c:numFmt formatCode="0" sourceLinked="0"/>
        <c:majorTickMark val="out"/>
        <c:minorTickMark val="none"/>
        <c:tickLblPos val="nextTo"/>
        <c:spPr>
          <a:ln>
            <a:solidFill>
              <a:schemeClr val="tx1"/>
            </a:solidFill>
          </a:ln>
        </c:spPr>
        <c:crossAx val="-321797696"/>
        <c:crosses val="autoZero"/>
        <c:crossBetween val="midCat"/>
      </c:valAx>
    </c:plotArea>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3037312" cy="461489"/>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defRPr sz="1200">
                <a:latin typeface="Times New Roman" pitchFamily="-109" charset="0"/>
                <a:ea typeface="ＭＳ Ｐゴシック" pitchFamily="-109" charset="-128"/>
                <a:cs typeface="+mn-cs"/>
              </a:defRPr>
            </a:lvl1pPr>
          </a:lstStyle>
          <a:p>
            <a:pPr>
              <a:defRPr/>
            </a:pPr>
            <a:endParaRPr lang="en-US"/>
          </a:p>
        </p:txBody>
      </p:sp>
      <p:sp>
        <p:nvSpPr>
          <p:cNvPr id="6147" name="Rectangle 3"/>
          <p:cNvSpPr>
            <a:spLocks noGrp="1" noChangeArrowheads="1"/>
          </p:cNvSpPr>
          <p:nvPr>
            <p:ph type="dt" sz="quarter" idx="1"/>
          </p:nvPr>
        </p:nvSpPr>
        <p:spPr bwMode="auto">
          <a:xfrm>
            <a:off x="3973089" y="1"/>
            <a:ext cx="3037311" cy="461489"/>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a:defRPr sz="1200">
                <a:latin typeface="Times New Roman" pitchFamily="-108" charset="0"/>
              </a:defRPr>
            </a:lvl1pPr>
          </a:lstStyle>
          <a:p>
            <a:pPr>
              <a:defRPr/>
            </a:pPr>
            <a:fld id="{0C163A23-C872-B34E-93D1-E004E74ED08C}" type="datetime1">
              <a:rPr lang="en-US"/>
              <a:pPr>
                <a:defRPr/>
              </a:pPr>
              <a:t>3/6/17</a:t>
            </a:fld>
            <a:endParaRPr lang="en-US"/>
          </a:p>
        </p:txBody>
      </p:sp>
      <p:sp>
        <p:nvSpPr>
          <p:cNvPr id="6148" name="Rectangle 4"/>
          <p:cNvSpPr>
            <a:spLocks noGrp="1" noChangeArrowheads="1"/>
          </p:cNvSpPr>
          <p:nvPr>
            <p:ph type="ftr" sz="quarter" idx="2"/>
          </p:nvPr>
        </p:nvSpPr>
        <p:spPr bwMode="auto">
          <a:xfrm>
            <a:off x="1" y="8774588"/>
            <a:ext cx="3037312" cy="461488"/>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defRPr sz="1200">
                <a:latin typeface="Times New Roman" pitchFamily="-109" charset="0"/>
                <a:ea typeface="ＭＳ Ｐゴシック" pitchFamily="-109" charset="-128"/>
                <a:cs typeface="+mn-cs"/>
              </a:defRPr>
            </a:lvl1pPr>
          </a:lstStyle>
          <a:p>
            <a:pPr>
              <a:defRPr/>
            </a:pPr>
            <a:endParaRPr lang="en-US"/>
          </a:p>
        </p:txBody>
      </p:sp>
      <p:sp>
        <p:nvSpPr>
          <p:cNvPr id="6149" name="Rectangle 5"/>
          <p:cNvSpPr>
            <a:spLocks noGrp="1" noChangeArrowheads="1"/>
          </p:cNvSpPr>
          <p:nvPr>
            <p:ph type="sldNum" sz="quarter" idx="3"/>
          </p:nvPr>
        </p:nvSpPr>
        <p:spPr bwMode="auto">
          <a:xfrm>
            <a:off x="3973089" y="8774588"/>
            <a:ext cx="3037311" cy="461488"/>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a:defRPr sz="1200">
                <a:latin typeface="Times New Roman" pitchFamily="-108" charset="0"/>
              </a:defRPr>
            </a:lvl1pPr>
          </a:lstStyle>
          <a:p>
            <a:pPr>
              <a:defRPr/>
            </a:pPr>
            <a:fld id="{667508D8-035E-284B-B15B-B74456603356}" type="slidenum">
              <a:rPr lang="en-US"/>
              <a:pPr>
                <a:defRPr/>
              </a:pPr>
              <a:t>‹#›</a:t>
            </a:fld>
            <a:endParaRPr lang="en-US"/>
          </a:p>
        </p:txBody>
      </p:sp>
    </p:spTree>
    <p:extLst>
      <p:ext uri="{BB962C8B-B14F-4D97-AF65-F5344CB8AC3E}">
        <p14:creationId xmlns:p14="http://schemas.microsoft.com/office/powerpoint/2010/main" val="1220130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037312" cy="461489"/>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defRPr sz="1200">
                <a:latin typeface="Arial" charset="0"/>
                <a:ea typeface="ＭＳ Ｐゴシック" pitchFamily="-109" charset="-128"/>
                <a:cs typeface="+mn-cs"/>
              </a:defRPr>
            </a:lvl1pPr>
          </a:lstStyle>
          <a:p>
            <a:pPr>
              <a:defRPr/>
            </a:pPr>
            <a:endParaRPr lang="en-US"/>
          </a:p>
        </p:txBody>
      </p:sp>
      <p:sp>
        <p:nvSpPr>
          <p:cNvPr id="30723" name="Rectangle 3"/>
          <p:cNvSpPr>
            <a:spLocks noGrp="1" noChangeArrowheads="1"/>
          </p:cNvSpPr>
          <p:nvPr>
            <p:ph type="dt" idx="1"/>
          </p:nvPr>
        </p:nvSpPr>
        <p:spPr bwMode="auto">
          <a:xfrm>
            <a:off x="3973089" y="1"/>
            <a:ext cx="3037311" cy="461489"/>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a:defRPr sz="1200"/>
            </a:lvl1pPr>
          </a:lstStyle>
          <a:p>
            <a:pPr>
              <a:defRPr/>
            </a:pPr>
            <a:fld id="{0F5E60E4-4B07-2846-9338-A71E7C7AB3A6}" type="datetime1">
              <a:rPr lang="en-US"/>
              <a:pPr>
                <a:defRPr/>
              </a:pPr>
              <a:t>3/6/17</a:t>
            </a:fld>
            <a:endParaRPr lang="en-US"/>
          </a:p>
        </p:txBody>
      </p:sp>
      <p:sp>
        <p:nvSpPr>
          <p:cNvPr id="39940" name="Rectangle 4"/>
          <p:cNvSpPr>
            <a:spLocks noGrp="1" noRot="1" noChangeAspect="1" noChangeArrowheads="1" noTextEdit="1"/>
          </p:cNvSpPr>
          <p:nvPr>
            <p:ph type="sldImg" idx="2"/>
          </p:nvPr>
        </p:nvSpPr>
        <p:spPr bwMode="auto">
          <a:xfrm>
            <a:off x="1196975" y="693738"/>
            <a:ext cx="4616450" cy="346233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34193" y="4386507"/>
            <a:ext cx="5142017" cy="4156548"/>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774588"/>
            <a:ext cx="3037312" cy="461488"/>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defRPr sz="1200">
                <a:latin typeface="Arial" charset="0"/>
                <a:ea typeface="ＭＳ Ｐゴシック" pitchFamily="-109" charset="-128"/>
                <a:cs typeface="+mn-cs"/>
              </a:defRPr>
            </a:lvl1pPr>
          </a:lstStyle>
          <a:p>
            <a:pPr>
              <a:defRPr/>
            </a:pPr>
            <a:endParaRPr lang="en-US"/>
          </a:p>
        </p:txBody>
      </p:sp>
      <p:sp>
        <p:nvSpPr>
          <p:cNvPr id="30727" name="Rectangle 7"/>
          <p:cNvSpPr>
            <a:spLocks noGrp="1" noChangeArrowheads="1"/>
          </p:cNvSpPr>
          <p:nvPr>
            <p:ph type="sldNum" sz="quarter" idx="5"/>
          </p:nvPr>
        </p:nvSpPr>
        <p:spPr bwMode="auto">
          <a:xfrm>
            <a:off x="3973089" y="8774588"/>
            <a:ext cx="3037311" cy="461488"/>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a:defRPr sz="1200"/>
            </a:lvl1pPr>
          </a:lstStyle>
          <a:p>
            <a:pPr>
              <a:defRPr/>
            </a:pPr>
            <a:fld id="{E7510F1D-2AA6-4F46-BAAC-3F3A419D498E}" type="slidenum">
              <a:rPr lang="en-US"/>
              <a:pPr>
                <a:defRPr/>
              </a:pPr>
              <a:t>‹#›</a:t>
            </a:fld>
            <a:endParaRPr lang="en-US"/>
          </a:p>
        </p:txBody>
      </p:sp>
    </p:spTree>
    <p:extLst>
      <p:ext uri="{BB962C8B-B14F-4D97-AF65-F5344CB8AC3E}">
        <p14:creationId xmlns:p14="http://schemas.microsoft.com/office/powerpoint/2010/main" val="30684231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F5E60E4-4B07-2846-9338-A71E7C7AB3A6}" type="datetime1">
              <a:rPr lang="en-US" smtClean="0"/>
              <a:pPr>
                <a:defRPr/>
              </a:pPr>
              <a:t>3/6/17</a:t>
            </a:fld>
            <a:endParaRPr lang="en-US"/>
          </a:p>
        </p:txBody>
      </p:sp>
      <p:sp>
        <p:nvSpPr>
          <p:cNvPr id="5" name="Slide Number Placeholder 4"/>
          <p:cNvSpPr>
            <a:spLocks noGrp="1"/>
          </p:cNvSpPr>
          <p:nvPr>
            <p:ph type="sldNum" sz="quarter" idx="11"/>
          </p:nvPr>
        </p:nvSpPr>
        <p:spPr/>
        <p:txBody>
          <a:bodyPr/>
          <a:lstStyle/>
          <a:p>
            <a:pPr>
              <a:defRPr/>
            </a:pPr>
            <a:fld id="{E7510F1D-2AA6-4F46-BAAC-3F3A419D498E}" type="slidenum">
              <a:rPr lang="en-US" smtClean="0"/>
              <a:pPr>
                <a:defRPr/>
              </a:pPr>
              <a:t>1</a:t>
            </a:fld>
            <a:endParaRPr lang="en-US"/>
          </a:p>
        </p:txBody>
      </p:sp>
    </p:spTree>
    <p:extLst>
      <p:ext uri="{BB962C8B-B14F-4D97-AF65-F5344CB8AC3E}">
        <p14:creationId xmlns:p14="http://schemas.microsoft.com/office/powerpoint/2010/main" val="401504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A6B0AD-147E-4955-BBA4-E00AE815C6C5}" type="slidenum">
              <a:rPr lang="en-US" smtClean="0"/>
              <a:t>19</a:t>
            </a:fld>
            <a:endParaRPr lang="en-US"/>
          </a:p>
        </p:txBody>
      </p:sp>
    </p:spTree>
    <p:extLst>
      <p:ext uri="{BB962C8B-B14F-4D97-AF65-F5344CB8AC3E}">
        <p14:creationId xmlns:p14="http://schemas.microsoft.com/office/powerpoint/2010/main" val="64469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A6B0AD-147E-4955-BBA4-E00AE815C6C5}" type="slidenum">
              <a:rPr lang="en-US" smtClean="0"/>
              <a:t>20</a:t>
            </a:fld>
            <a:endParaRPr lang="en-US"/>
          </a:p>
        </p:txBody>
      </p:sp>
    </p:spTree>
    <p:extLst>
      <p:ext uri="{BB962C8B-B14F-4D97-AF65-F5344CB8AC3E}">
        <p14:creationId xmlns:p14="http://schemas.microsoft.com/office/powerpoint/2010/main" val="140100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F5E60E4-4B07-2846-9338-A71E7C7AB3A6}" type="datetime1">
              <a:rPr lang="en-US" smtClean="0"/>
              <a:pPr>
                <a:defRPr/>
              </a:pPr>
              <a:t>3/6/17</a:t>
            </a:fld>
            <a:endParaRPr lang="en-US"/>
          </a:p>
        </p:txBody>
      </p:sp>
      <p:sp>
        <p:nvSpPr>
          <p:cNvPr id="5" name="Slide Number Placeholder 4"/>
          <p:cNvSpPr>
            <a:spLocks noGrp="1"/>
          </p:cNvSpPr>
          <p:nvPr>
            <p:ph type="sldNum" sz="quarter" idx="11"/>
          </p:nvPr>
        </p:nvSpPr>
        <p:spPr/>
        <p:txBody>
          <a:bodyPr/>
          <a:lstStyle/>
          <a:p>
            <a:pPr>
              <a:defRPr/>
            </a:pPr>
            <a:fld id="{E7510F1D-2AA6-4F46-BAAC-3F3A419D498E}" type="slidenum">
              <a:rPr lang="en-US" smtClean="0"/>
              <a:pPr>
                <a:defRPr/>
              </a:pPr>
              <a:t>3</a:t>
            </a:fld>
            <a:endParaRPr lang="en-US"/>
          </a:p>
        </p:txBody>
      </p:sp>
    </p:spTree>
    <p:extLst>
      <p:ext uri="{BB962C8B-B14F-4D97-AF65-F5344CB8AC3E}">
        <p14:creationId xmlns:p14="http://schemas.microsoft.com/office/powerpoint/2010/main" val="17972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5C9317DA-67FD-4F9D-958E-74BA7EB42A19}" type="datetime1">
              <a:rPr lang="en-US" smtClean="0"/>
              <a:pPr>
                <a:defRPr/>
              </a:pPr>
              <a:t>3/6/17</a:t>
            </a:fld>
            <a:endParaRPr lang="en-US"/>
          </a:p>
        </p:txBody>
      </p:sp>
      <p:sp>
        <p:nvSpPr>
          <p:cNvPr id="5" name="Slide Number Placeholder 4"/>
          <p:cNvSpPr>
            <a:spLocks noGrp="1"/>
          </p:cNvSpPr>
          <p:nvPr>
            <p:ph type="sldNum" sz="quarter" idx="11"/>
          </p:nvPr>
        </p:nvSpPr>
        <p:spPr/>
        <p:txBody>
          <a:bodyPr/>
          <a:lstStyle/>
          <a:p>
            <a:pPr>
              <a:defRPr/>
            </a:pPr>
            <a:fld id="{F72BB335-5264-4DA6-9AC5-7F3B9DC13193}" type="slidenum">
              <a:rPr lang="en-US" smtClean="0"/>
              <a:pPr>
                <a:defRPr/>
              </a:pPr>
              <a:t>7</a:t>
            </a:fld>
            <a:endParaRPr lang="en-US"/>
          </a:p>
        </p:txBody>
      </p:sp>
    </p:spTree>
    <p:extLst>
      <p:ext uri="{BB962C8B-B14F-4D97-AF65-F5344CB8AC3E}">
        <p14:creationId xmlns:p14="http://schemas.microsoft.com/office/powerpoint/2010/main" val="44961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Sets up the T2:ERG fusion protein</a:t>
            </a:r>
            <a:r>
              <a:rPr lang="en-US" baseline="0" dirty="0" smtClean="0"/>
              <a:t> as a target for SRM assays; illustrates multiplicity of possible isoforms</a:t>
            </a:r>
            <a:endParaRPr lang="en-US" dirty="0"/>
          </a:p>
        </p:txBody>
      </p:sp>
      <p:sp>
        <p:nvSpPr>
          <p:cNvPr id="4" name="Date Placeholder 3"/>
          <p:cNvSpPr>
            <a:spLocks noGrp="1"/>
          </p:cNvSpPr>
          <p:nvPr>
            <p:ph type="dt" idx="10"/>
          </p:nvPr>
        </p:nvSpPr>
        <p:spPr/>
        <p:txBody>
          <a:bodyPr/>
          <a:lstStyle/>
          <a:p>
            <a:pPr>
              <a:defRPr/>
            </a:pPr>
            <a:fld id="{0F5E60E4-4B07-2846-9338-A71E7C7AB3A6}" type="datetime1">
              <a:rPr lang="en-US" smtClean="0"/>
              <a:pPr>
                <a:defRPr/>
              </a:pPr>
              <a:t>3/6/17</a:t>
            </a:fld>
            <a:endParaRPr lang="en-US"/>
          </a:p>
        </p:txBody>
      </p:sp>
      <p:sp>
        <p:nvSpPr>
          <p:cNvPr id="5" name="Slide Number Placeholder 4"/>
          <p:cNvSpPr>
            <a:spLocks noGrp="1"/>
          </p:cNvSpPr>
          <p:nvPr>
            <p:ph type="sldNum" sz="quarter" idx="11"/>
          </p:nvPr>
        </p:nvSpPr>
        <p:spPr/>
        <p:txBody>
          <a:bodyPr/>
          <a:lstStyle/>
          <a:p>
            <a:pPr>
              <a:defRPr/>
            </a:pPr>
            <a:fld id="{E7510F1D-2AA6-4F46-BAAC-3F3A419D498E}" type="slidenum">
              <a:rPr lang="en-US" smtClean="0"/>
              <a:pPr>
                <a:defRPr/>
              </a:pPr>
              <a:t>8</a:t>
            </a:fld>
            <a:endParaRPr lang="en-US"/>
          </a:p>
        </p:txBody>
      </p:sp>
    </p:spTree>
    <p:extLst>
      <p:ext uri="{BB962C8B-B14F-4D97-AF65-F5344CB8AC3E}">
        <p14:creationId xmlns:p14="http://schemas.microsoft.com/office/powerpoint/2010/main" val="148018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F5E60E4-4B07-2846-9338-A71E7C7AB3A6}" type="datetime1">
              <a:rPr lang="en-US" smtClean="0"/>
              <a:pPr>
                <a:defRPr/>
              </a:pPr>
              <a:t>3/6/17</a:t>
            </a:fld>
            <a:endParaRPr lang="en-US"/>
          </a:p>
        </p:txBody>
      </p:sp>
      <p:sp>
        <p:nvSpPr>
          <p:cNvPr id="5" name="Slide Number Placeholder 4"/>
          <p:cNvSpPr>
            <a:spLocks noGrp="1"/>
          </p:cNvSpPr>
          <p:nvPr>
            <p:ph type="sldNum" sz="quarter" idx="11"/>
          </p:nvPr>
        </p:nvSpPr>
        <p:spPr/>
        <p:txBody>
          <a:bodyPr/>
          <a:lstStyle/>
          <a:p>
            <a:pPr>
              <a:defRPr/>
            </a:pPr>
            <a:fld id="{E7510F1D-2AA6-4F46-BAAC-3F3A419D498E}" type="slidenum">
              <a:rPr lang="en-US" smtClean="0"/>
              <a:pPr>
                <a:defRPr/>
              </a:pPr>
              <a:t>9</a:t>
            </a:fld>
            <a:endParaRPr lang="en-US"/>
          </a:p>
        </p:txBody>
      </p:sp>
    </p:spTree>
    <p:extLst>
      <p:ext uri="{BB962C8B-B14F-4D97-AF65-F5344CB8AC3E}">
        <p14:creationId xmlns:p14="http://schemas.microsoft.com/office/powerpoint/2010/main" val="2657370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LOD for peptides:  (in </a:t>
            </a:r>
            <a:r>
              <a:rPr lang="en-US" dirty="0" err="1" smtClean="0"/>
              <a:t>fmol</a:t>
            </a:r>
            <a:r>
              <a:rPr lang="en-US" dirty="0" smtClean="0"/>
              <a:t>/</a:t>
            </a:r>
            <a:r>
              <a:rPr lang="en-US" dirty="0" err="1" smtClean="0"/>
              <a:t>ug</a:t>
            </a:r>
            <a:r>
              <a:rPr lang="en-US" dirty="0" smtClean="0"/>
              <a:t>)</a:t>
            </a:r>
          </a:p>
          <a:p>
            <a:r>
              <a:rPr lang="en-US" dirty="0" smtClean="0"/>
              <a:t>VNP</a:t>
            </a:r>
            <a:r>
              <a:rPr lang="en-US" baseline="0" dirty="0" smtClean="0"/>
              <a:t> </a:t>
            </a:r>
            <a:r>
              <a:rPr lang="en-US" baseline="0" dirty="0" err="1" smtClean="0"/>
              <a:t>wt</a:t>
            </a:r>
            <a:r>
              <a:rPr lang="en-US" baseline="0" dirty="0" smtClean="0"/>
              <a:t> : 0.4   mutant 0.2</a:t>
            </a:r>
          </a:p>
          <a:p>
            <a:r>
              <a:rPr lang="en-US" baseline="0" dirty="0" smtClean="0"/>
              <a:t>AKF </a:t>
            </a:r>
            <a:r>
              <a:rPr lang="en-US" baseline="0" dirty="0" err="1" smtClean="0"/>
              <a:t>wt</a:t>
            </a:r>
            <a:r>
              <a:rPr lang="en-US" baseline="0" dirty="0" smtClean="0"/>
              <a:t> 0.5; mutant 0.5</a:t>
            </a:r>
          </a:p>
          <a:p>
            <a:r>
              <a:rPr lang="en-US" baseline="0" dirty="0" smtClean="0"/>
              <a:t>FVQ </a:t>
            </a:r>
            <a:r>
              <a:rPr lang="en-US" baseline="0" dirty="0" err="1" smtClean="0"/>
              <a:t>wt</a:t>
            </a:r>
            <a:r>
              <a:rPr lang="en-US" baseline="0" dirty="0" smtClean="0"/>
              <a:t> 0.2 mutant 0.1</a:t>
            </a:r>
          </a:p>
          <a:p>
            <a:r>
              <a:rPr lang="en-US" dirty="0" smtClean="0"/>
              <a:t>WT CONTROL PEPTIDES (selected for performance)</a:t>
            </a:r>
          </a:p>
          <a:p>
            <a:r>
              <a:rPr lang="en-US" dirty="0" smtClean="0"/>
              <a:t>LADEL 0.05    SLAS 0.05</a:t>
            </a:r>
            <a:endParaRPr lang="en-US" dirty="0"/>
          </a:p>
        </p:txBody>
      </p:sp>
      <p:sp>
        <p:nvSpPr>
          <p:cNvPr id="4" name="Date Placeholder 3"/>
          <p:cNvSpPr>
            <a:spLocks noGrp="1"/>
          </p:cNvSpPr>
          <p:nvPr>
            <p:ph type="dt" idx="10"/>
          </p:nvPr>
        </p:nvSpPr>
        <p:spPr/>
        <p:txBody>
          <a:bodyPr/>
          <a:lstStyle/>
          <a:p>
            <a:pPr>
              <a:defRPr/>
            </a:pPr>
            <a:fld id="{0F5E60E4-4B07-2846-9338-A71E7C7AB3A6}" type="datetime1">
              <a:rPr lang="en-US" smtClean="0"/>
              <a:pPr>
                <a:defRPr/>
              </a:pPr>
              <a:t>3/6/17</a:t>
            </a:fld>
            <a:endParaRPr lang="en-US"/>
          </a:p>
        </p:txBody>
      </p:sp>
      <p:sp>
        <p:nvSpPr>
          <p:cNvPr id="5" name="Slide Number Placeholder 4"/>
          <p:cNvSpPr>
            <a:spLocks noGrp="1"/>
          </p:cNvSpPr>
          <p:nvPr>
            <p:ph type="sldNum" sz="quarter" idx="11"/>
          </p:nvPr>
        </p:nvSpPr>
        <p:spPr/>
        <p:txBody>
          <a:bodyPr/>
          <a:lstStyle/>
          <a:p>
            <a:pPr>
              <a:defRPr/>
            </a:pPr>
            <a:fld id="{E7510F1D-2AA6-4F46-BAAC-3F3A419D498E}" type="slidenum">
              <a:rPr lang="en-US" smtClean="0"/>
              <a:pPr>
                <a:defRPr/>
              </a:pPr>
              <a:t>10</a:t>
            </a:fld>
            <a:endParaRPr lang="en-US"/>
          </a:p>
        </p:txBody>
      </p:sp>
    </p:spTree>
    <p:extLst>
      <p:ext uri="{BB962C8B-B14F-4D97-AF65-F5344CB8AC3E}">
        <p14:creationId xmlns:p14="http://schemas.microsoft.com/office/powerpoint/2010/main" val="818820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 detectable by LC-SRM</a:t>
            </a:r>
          </a:p>
          <a:p>
            <a:r>
              <a:rPr lang="en-US" dirty="0" smtClean="0"/>
              <a:t>30 required PRISM-SRM</a:t>
            </a:r>
            <a:endParaRPr lang="en-US" dirty="0"/>
          </a:p>
        </p:txBody>
      </p:sp>
      <p:sp>
        <p:nvSpPr>
          <p:cNvPr id="4" name="Date Placeholder 3"/>
          <p:cNvSpPr>
            <a:spLocks noGrp="1"/>
          </p:cNvSpPr>
          <p:nvPr>
            <p:ph type="dt" idx="10"/>
          </p:nvPr>
        </p:nvSpPr>
        <p:spPr/>
        <p:txBody>
          <a:bodyPr/>
          <a:lstStyle/>
          <a:p>
            <a:pPr>
              <a:defRPr/>
            </a:pPr>
            <a:fld id="{0F5E60E4-4B07-2846-9338-A71E7C7AB3A6}" type="datetime1">
              <a:rPr lang="en-US" smtClean="0"/>
              <a:pPr>
                <a:defRPr/>
              </a:pPr>
              <a:t>3/6/17</a:t>
            </a:fld>
            <a:endParaRPr lang="en-US"/>
          </a:p>
        </p:txBody>
      </p:sp>
      <p:sp>
        <p:nvSpPr>
          <p:cNvPr id="5" name="Slide Number Placeholder 4"/>
          <p:cNvSpPr>
            <a:spLocks noGrp="1"/>
          </p:cNvSpPr>
          <p:nvPr>
            <p:ph type="sldNum" sz="quarter" idx="11"/>
          </p:nvPr>
        </p:nvSpPr>
        <p:spPr/>
        <p:txBody>
          <a:bodyPr/>
          <a:lstStyle/>
          <a:p>
            <a:pPr>
              <a:defRPr/>
            </a:pPr>
            <a:fld id="{E7510F1D-2AA6-4F46-BAAC-3F3A419D498E}" type="slidenum">
              <a:rPr lang="en-US" smtClean="0"/>
              <a:pPr>
                <a:defRPr/>
              </a:pPr>
              <a:t>14</a:t>
            </a:fld>
            <a:endParaRPr lang="en-US"/>
          </a:p>
        </p:txBody>
      </p:sp>
    </p:spTree>
    <p:extLst>
      <p:ext uri="{BB962C8B-B14F-4D97-AF65-F5344CB8AC3E}">
        <p14:creationId xmlns:p14="http://schemas.microsoft.com/office/powerpoint/2010/main" val="65788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409D8-0E95-48DC-854F-26ABE7BA7EE7}" type="slidenum">
              <a:rPr lang="en-US" smtClean="0"/>
              <a:t>17</a:t>
            </a:fld>
            <a:endParaRPr lang="en-US"/>
          </a:p>
        </p:txBody>
      </p:sp>
    </p:spTree>
    <p:extLst>
      <p:ext uri="{BB962C8B-B14F-4D97-AF65-F5344CB8AC3E}">
        <p14:creationId xmlns:p14="http://schemas.microsoft.com/office/powerpoint/2010/main" val="222097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F5E60E4-4B07-2846-9338-A71E7C7AB3A6}" type="datetime1">
              <a:rPr lang="en-US" smtClean="0"/>
              <a:pPr>
                <a:defRPr/>
              </a:pPr>
              <a:t>3/6/17</a:t>
            </a:fld>
            <a:endParaRPr lang="en-US"/>
          </a:p>
        </p:txBody>
      </p:sp>
      <p:sp>
        <p:nvSpPr>
          <p:cNvPr id="5" name="Slide Number Placeholder 4"/>
          <p:cNvSpPr>
            <a:spLocks noGrp="1"/>
          </p:cNvSpPr>
          <p:nvPr>
            <p:ph type="sldNum" sz="quarter" idx="11"/>
          </p:nvPr>
        </p:nvSpPr>
        <p:spPr/>
        <p:txBody>
          <a:bodyPr/>
          <a:lstStyle/>
          <a:p>
            <a:pPr>
              <a:defRPr/>
            </a:pPr>
            <a:fld id="{E7510F1D-2AA6-4F46-BAAC-3F3A419D498E}" type="slidenum">
              <a:rPr lang="en-US" smtClean="0"/>
              <a:pPr>
                <a:defRPr/>
              </a:pPr>
              <a:t>18</a:t>
            </a:fld>
            <a:endParaRPr lang="en-US"/>
          </a:p>
        </p:txBody>
      </p:sp>
    </p:spTree>
    <p:extLst>
      <p:ext uri="{BB962C8B-B14F-4D97-AF65-F5344CB8AC3E}">
        <p14:creationId xmlns:p14="http://schemas.microsoft.com/office/powerpoint/2010/main" val="386532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Title_Backgroun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6" descr="Title_Footer.png"/>
          <p:cNvPicPr>
            <a:picLocks noChangeAspect="1"/>
          </p:cNvPicPr>
          <p:nvPr/>
        </p:nvPicPr>
        <p:blipFill>
          <a:blip r:embed="rId3"/>
          <a:srcRect/>
          <a:stretch>
            <a:fillRect/>
          </a:stretch>
        </p:blipFill>
        <p:spPr bwMode="auto">
          <a:xfrm>
            <a:off x="0" y="5143500"/>
            <a:ext cx="9144000" cy="1714500"/>
          </a:xfrm>
          <a:prstGeom prst="rect">
            <a:avLst/>
          </a:prstGeom>
          <a:noFill/>
          <a:ln w="9525">
            <a:noFill/>
            <a:miter lim="800000"/>
            <a:headEnd/>
            <a:tailEnd/>
          </a:ln>
        </p:spPr>
      </p:pic>
      <p:pic>
        <p:nvPicPr>
          <p:cNvPr id="6" name="Picture 8" descr="PNNL_Logo.png"/>
          <p:cNvPicPr>
            <a:picLocks noChangeAspect="1"/>
          </p:cNvPicPr>
          <p:nvPr/>
        </p:nvPicPr>
        <p:blipFill>
          <a:blip r:embed="rId4"/>
          <a:srcRect/>
          <a:stretch>
            <a:fillRect/>
          </a:stretch>
        </p:blipFill>
        <p:spPr bwMode="auto">
          <a:xfrm>
            <a:off x="6492875" y="5856526"/>
            <a:ext cx="2651125" cy="731838"/>
          </a:xfrm>
          <a:prstGeom prst="rect">
            <a:avLst/>
          </a:prstGeom>
          <a:noFill/>
          <a:ln w="9525">
            <a:noFill/>
            <a:miter lim="800000"/>
            <a:headEnd/>
            <a:tailEnd/>
          </a:ln>
        </p:spPr>
      </p:pic>
      <p:sp>
        <p:nvSpPr>
          <p:cNvPr id="23554" name="Rectangle 2"/>
          <p:cNvSpPr>
            <a:spLocks noGrp="1" noChangeArrowheads="1"/>
          </p:cNvSpPr>
          <p:nvPr>
            <p:ph type="ctrTitle"/>
          </p:nvPr>
        </p:nvSpPr>
        <p:spPr>
          <a:xfrm>
            <a:off x="469900" y="1831975"/>
            <a:ext cx="8212138" cy="906463"/>
          </a:xfrm>
        </p:spPr>
        <p:txBody>
          <a:bodyPr lIns="91440" tIns="45720" rIns="91440" bIns="45720"/>
          <a:lstStyle>
            <a:lvl1pPr>
              <a:defRPr sz="4000">
                <a:solidFill>
                  <a:srgbClr val="C97A00"/>
                </a:solidFill>
              </a:defRPr>
            </a:lvl1pPr>
          </a:lstStyle>
          <a:p>
            <a:r>
              <a:rPr lang="en-US" smtClean="0"/>
              <a:t>Click to edit Master title style</a:t>
            </a:r>
            <a:endParaRPr lang="en-US"/>
          </a:p>
        </p:txBody>
      </p:sp>
      <p:sp>
        <p:nvSpPr>
          <p:cNvPr id="23555" name="Rectangle 3"/>
          <p:cNvSpPr>
            <a:spLocks noGrp="1" noChangeArrowheads="1"/>
          </p:cNvSpPr>
          <p:nvPr>
            <p:ph type="subTitle" idx="1"/>
          </p:nvPr>
        </p:nvSpPr>
        <p:spPr>
          <a:xfrm>
            <a:off x="471488" y="2973388"/>
            <a:ext cx="8208962" cy="2279650"/>
          </a:xfrm>
        </p:spPr>
        <p:txBody>
          <a:bodyPr lIns="91440" tIns="45720" rIns="91440" bIns="45720"/>
          <a:lstStyle>
            <a:lvl1pPr marL="0" indent="0">
              <a:buNone/>
              <a:defRPr/>
            </a:lvl1pPr>
          </a:lstStyle>
          <a:p>
            <a:r>
              <a:rPr lang="en-US" smtClean="0"/>
              <a:t>Click to edit Master subtitle style</a:t>
            </a:r>
            <a:endParaRPr lang="en-US" dirty="0"/>
          </a:p>
        </p:txBody>
      </p:sp>
      <p:sp>
        <p:nvSpPr>
          <p:cNvPr id="8" name="Slide Number Placeholder 6"/>
          <p:cNvSpPr>
            <a:spLocks noGrp="1"/>
          </p:cNvSpPr>
          <p:nvPr>
            <p:ph type="sldNum" sz="quarter" idx="10"/>
          </p:nvPr>
        </p:nvSpPr>
        <p:spPr>
          <a:xfrm>
            <a:off x="112713" y="6483350"/>
            <a:ext cx="509587" cy="365125"/>
          </a:xfrm>
        </p:spPr>
        <p:txBody>
          <a:bodyPr/>
          <a:lstStyle>
            <a:lvl1pPr>
              <a:defRPr/>
            </a:lvl1pPr>
          </a:lstStyle>
          <a:p>
            <a:pPr>
              <a:defRPr/>
            </a:pPr>
            <a:fld id="{111AD24F-8088-674C-82D8-17F81F8822E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a:srcRect/>
          <a:stretch>
            <a:fillRect/>
          </a:stretch>
        </p:blipFill>
        <p:spPr bwMode="auto">
          <a:xfrm>
            <a:off x="0" y="5143500"/>
            <a:ext cx="9144000" cy="1714500"/>
          </a:xfrm>
          <a:prstGeom prst="rect">
            <a:avLst/>
          </a:prstGeom>
          <a:noFill/>
          <a:ln w="9525">
            <a:noFill/>
            <a:miter lim="800000"/>
            <a:headEnd/>
            <a:tailEnd/>
          </a:ln>
        </p:spPr>
      </p:pic>
      <p:pic>
        <p:nvPicPr>
          <p:cNvPr id="6" name="Picture 7" descr="PNNL_Logo.png"/>
          <p:cNvPicPr>
            <a:picLocks noChangeAspect="1"/>
          </p:cNvPicPr>
          <p:nvPr/>
        </p:nvPicPr>
        <p:blipFill>
          <a:blip r:embed="rId3"/>
          <a:srcRect/>
          <a:stretch>
            <a:fillRect/>
          </a:stretch>
        </p:blipFill>
        <p:spPr bwMode="auto">
          <a:xfrm>
            <a:off x="6492875" y="5670550"/>
            <a:ext cx="2651125" cy="731838"/>
          </a:xfrm>
          <a:prstGeom prst="rect">
            <a:avLst/>
          </a:prstGeom>
          <a:noFill/>
          <a:ln w="9525">
            <a:noFill/>
            <a:miter lim="800000"/>
            <a:headEnd/>
            <a:tailEnd/>
          </a:ln>
        </p:spPr>
      </p:pic>
      <p:sp>
        <p:nvSpPr>
          <p:cNvPr id="7" name="Rectangle 6"/>
          <p:cNvSpPr>
            <a:spLocks noChangeArrowheads="1"/>
          </p:cNvSpPr>
          <p:nvPr/>
        </p:nvSpPr>
        <p:spPr bwMode="auto">
          <a:xfrm>
            <a:off x="0" y="0"/>
            <a:ext cx="9144000" cy="914400"/>
          </a:xfrm>
          <a:prstGeom prst="rect">
            <a:avLst/>
          </a:prstGeom>
          <a:solidFill>
            <a:srgbClr val="D57500"/>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pic>
        <p:nvPicPr>
          <p:cNvPr id="8" name="Picture 9" descr="Proudly_Operated_by_Battelle_Onyx.png"/>
          <p:cNvPicPr>
            <a:picLocks noChangeAspect="1"/>
          </p:cNvPicPr>
          <p:nvPr/>
        </p:nvPicPr>
        <p:blipFill>
          <a:blip r:embed="rId4"/>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474663" y="460375"/>
            <a:ext cx="8204200" cy="457200"/>
          </a:xfrm>
        </p:spPr>
        <p:txBody>
          <a:bodyPr/>
          <a:lstStyle>
            <a:lvl1pPr>
              <a:defRPr>
                <a:solidFill>
                  <a:schemeClr val="bg1"/>
                </a:solidFill>
              </a:defRPr>
            </a:lvl1pPr>
          </a:lstStyle>
          <a:p>
            <a:r>
              <a:rPr lang="en-US" smtClean="0"/>
              <a:t>Click to edit Master title style</a:t>
            </a:r>
            <a:endParaRPr lang="en-US" dirty="0"/>
          </a:p>
        </p:txBody>
      </p:sp>
      <p:sp>
        <p:nvSpPr>
          <p:cNvPr id="9" name="Content Placeholder 2"/>
          <p:cNvSpPr>
            <a:spLocks noGrp="1"/>
          </p:cNvSpPr>
          <p:nvPr>
            <p:ph sz="half" idx="1"/>
          </p:nvPr>
        </p:nvSpPr>
        <p:spPr>
          <a:xfrm>
            <a:off x="457200" y="1600200"/>
            <a:ext cx="4038600" cy="3709467"/>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4648200" y="1600200"/>
            <a:ext cx="4038600" cy="3709467"/>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a:spLocks noGrp="1"/>
          </p:cNvSpPr>
          <p:nvPr>
            <p:ph type="sldNum" sz="quarter" idx="10"/>
          </p:nvPr>
        </p:nvSpPr>
        <p:spPr>
          <a:xfrm>
            <a:off x="112713" y="6483350"/>
            <a:ext cx="509587" cy="365125"/>
          </a:xfrm>
        </p:spPr>
        <p:txBody>
          <a:bodyPr/>
          <a:lstStyle>
            <a:lvl1pPr>
              <a:defRPr/>
            </a:lvl1pPr>
          </a:lstStyle>
          <a:p>
            <a:pPr>
              <a:defRPr/>
            </a:pPr>
            <a:fld id="{D87E0D29-76E5-C344-8C41-BAD3DB129AE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4" descr="Presentation_Footer.png"/>
          <p:cNvPicPr>
            <a:picLocks noChangeAspect="1"/>
          </p:cNvPicPr>
          <p:nvPr/>
        </p:nvPicPr>
        <p:blipFill>
          <a:blip r:embed="rId2"/>
          <a:srcRect/>
          <a:stretch>
            <a:fillRect/>
          </a:stretch>
        </p:blipFill>
        <p:spPr bwMode="auto">
          <a:xfrm>
            <a:off x="0" y="5143500"/>
            <a:ext cx="9144000" cy="1714500"/>
          </a:xfrm>
          <a:prstGeom prst="rect">
            <a:avLst/>
          </a:prstGeom>
          <a:noFill/>
          <a:ln w="9525">
            <a:noFill/>
            <a:miter lim="800000"/>
            <a:headEnd/>
            <a:tailEnd/>
          </a:ln>
        </p:spPr>
      </p:pic>
      <p:pic>
        <p:nvPicPr>
          <p:cNvPr id="8" name="Picture 6" descr="PNNL_Logo.png"/>
          <p:cNvPicPr>
            <a:picLocks noChangeAspect="1"/>
          </p:cNvPicPr>
          <p:nvPr/>
        </p:nvPicPr>
        <p:blipFill>
          <a:blip r:embed="rId3"/>
          <a:srcRect/>
          <a:stretch>
            <a:fillRect/>
          </a:stretch>
        </p:blipFill>
        <p:spPr bwMode="auto">
          <a:xfrm>
            <a:off x="6492875" y="5670550"/>
            <a:ext cx="2651125" cy="731838"/>
          </a:xfrm>
          <a:prstGeom prst="rect">
            <a:avLst/>
          </a:prstGeom>
          <a:noFill/>
          <a:ln w="9525">
            <a:noFill/>
            <a:miter lim="800000"/>
            <a:headEnd/>
            <a:tailEnd/>
          </a:ln>
        </p:spPr>
      </p:pic>
      <p:sp>
        <p:nvSpPr>
          <p:cNvPr id="13" name="Rectangle 12"/>
          <p:cNvSpPr>
            <a:spLocks noChangeArrowheads="1"/>
          </p:cNvSpPr>
          <p:nvPr/>
        </p:nvSpPr>
        <p:spPr bwMode="auto">
          <a:xfrm>
            <a:off x="0" y="0"/>
            <a:ext cx="9144000" cy="914400"/>
          </a:xfrm>
          <a:prstGeom prst="rect">
            <a:avLst/>
          </a:prstGeom>
          <a:solidFill>
            <a:srgbClr val="D57500"/>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pic>
        <p:nvPicPr>
          <p:cNvPr id="14" name="Picture 9" descr="Proudly_Operated_by_Battelle_Onyx.png"/>
          <p:cNvPicPr>
            <a:picLocks noChangeAspect="1"/>
          </p:cNvPicPr>
          <p:nvPr/>
        </p:nvPicPr>
        <p:blipFill>
          <a:blip r:embed="rId4"/>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474663" y="460375"/>
            <a:ext cx="8204200" cy="457200"/>
          </a:xfrm>
        </p:spPr>
        <p:txBody>
          <a:bodyPr/>
          <a:lstStyle>
            <a:lvl1pPr>
              <a:defRPr>
                <a:solidFill>
                  <a:schemeClr val="bg1"/>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2"/>
          </p:nvPr>
        </p:nvSpPr>
        <p:spPr>
          <a:xfrm>
            <a:off x="457200" y="2174875"/>
            <a:ext cx="4040188" cy="30886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5"/>
          <p:cNvSpPr>
            <a:spLocks noGrp="1"/>
          </p:cNvSpPr>
          <p:nvPr>
            <p:ph sz="quarter" idx="4"/>
          </p:nvPr>
        </p:nvSpPr>
        <p:spPr>
          <a:xfrm>
            <a:off x="4645025" y="2174875"/>
            <a:ext cx="4041775" cy="3088688"/>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6"/>
          <p:cNvSpPr>
            <a:spLocks noGrp="1"/>
          </p:cNvSpPr>
          <p:nvPr>
            <p:ph type="sldNum" sz="quarter" idx="10"/>
          </p:nvPr>
        </p:nvSpPr>
        <p:spPr>
          <a:xfrm>
            <a:off x="112713" y="6483350"/>
            <a:ext cx="509587" cy="365125"/>
          </a:xfrm>
        </p:spPr>
        <p:txBody>
          <a:bodyPr/>
          <a:lstStyle>
            <a:lvl1pPr>
              <a:defRPr/>
            </a:lvl1pPr>
          </a:lstStyle>
          <a:p>
            <a:pPr>
              <a:defRPr/>
            </a:pPr>
            <a:fld id="{CE90E425-8127-234A-9134-69597AED3CD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sp>
        <p:nvSpPr>
          <p:cNvPr id="2" name="Title 1"/>
          <p:cNvSpPr>
            <a:spLocks noGrp="1"/>
          </p:cNvSpPr>
          <p:nvPr>
            <p:ph type="title"/>
          </p:nvPr>
        </p:nvSpPr>
        <p:spPr>
          <a:xfrm>
            <a:off x="474663" y="460375"/>
            <a:ext cx="8204200" cy="457200"/>
          </a:xfrm>
        </p:spPr>
        <p:txBody>
          <a:bodyPr/>
          <a:lstStyle>
            <a:lvl1pPr>
              <a:defRPr sz="320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0827" y="65930"/>
            <a:ext cx="727331" cy="767739"/>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6" descr="PNNL_Logo.png"/>
          <p:cNvPicPr>
            <a:picLocks noChangeAspect="1"/>
          </p:cNvPicPr>
          <p:nvPr/>
        </p:nvPicPr>
        <p:blipFill>
          <a:blip r:embed="rId2"/>
          <a:srcRect/>
          <a:stretch>
            <a:fillRect/>
          </a:stretch>
        </p:blipFill>
        <p:spPr bwMode="auto">
          <a:xfrm>
            <a:off x="6492875" y="5670550"/>
            <a:ext cx="2651125" cy="731838"/>
          </a:xfrm>
          <a:prstGeom prst="rect">
            <a:avLst/>
          </a:prstGeom>
          <a:noFill/>
          <a:ln w="9525">
            <a:noFill/>
            <a:miter lim="800000"/>
            <a:headEnd/>
            <a:tailEnd/>
          </a:ln>
        </p:spPr>
      </p:pic>
      <p:sp>
        <p:nvSpPr>
          <p:cNvPr id="6" name="Rectangle 5"/>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pic>
        <p:nvPicPr>
          <p:cNvPr id="7" name="Picture 9" descr="Proudly_Operated_by_Battelle_Onyx.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474663" y="460375"/>
            <a:ext cx="8204200" cy="457200"/>
          </a:xfrm>
        </p:spPr>
        <p:txBody>
          <a:bodyPr/>
          <a:lstStyle>
            <a:lvl1pPr>
              <a:defRPr>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600200"/>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48200" y="1600200"/>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6"/>
          <p:cNvSpPr>
            <a:spLocks noGrp="1"/>
          </p:cNvSpPr>
          <p:nvPr>
            <p:ph type="sldNum" sz="quarter" idx="10"/>
          </p:nvPr>
        </p:nvSpPr>
        <p:spPr>
          <a:xfrm>
            <a:off x="112713" y="6483350"/>
            <a:ext cx="509587" cy="365125"/>
          </a:xfrm>
        </p:spPr>
        <p:txBody>
          <a:bodyPr/>
          <a:lstStyle>
            <a:lvl1pPr>
              <a:defRPr/>
            </a:lvl1pPr>
          </a:lstStyle>
          <a:p>
            <a:pPr>
              <a:defRPr/>
            </a:pPr>
            <a:fld id="{403ED73B-CDA7-794A-8E70-7CDD64A3A6F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7" name="Picture 4" descr="PNNL_Logo.png"/>
          <p:cNvPicPr>
            <a:picLocks noChangeAspect="1"/>
          </p:cNvPicPr>
          <p:nvPr/>
        </p:nvPicPr>
        <p:blipFill>
          <a:blip r:embed="rId2"/>
          <a:srcRect/>
          <a:stretch>
            <a:fillRect/>
          </a:stretch>
        </p:blipFill>
        <p:spPr bwMode="auto">
          <a:xfrm>
            <a:off x="6492875" y="5670550"/>
            <a:ext cx="2651125" cy="731838"/>
          </a:xfrm>
          <a:prstGeom prst="rect">
            <a:avLst/>
          </a:prstGeom>
          <a:noFill/>
          <a:ln w="9525">
            <a:noFill/>
            <a:miter lim="800000"/>
            <a:headEnd/>
            <a:tailEnd/>
          </a:ln>
        </p:spPr>
      </p:pic>
      <p:sp>
        <p:nvSpPr>
          <p:cNvPr id="12" name="Rectangle 11"/>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pic>
        <p:nvPicPr>
          <p:cNvPr id="13" name="Picture 9" descr="Proudly_Operated_by_Battelle_Onyx.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474663" y="460375"/>
            <a:ext cx="8204200" cy="457200"/>
          </a:xfrm>
        </p:spPr>
        <p:txBody>
          <a:bodyPr/>
          <a:lstStyle>
            <a:lvl1pPr>
              <a:defRPr>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457200" y="1535112"/>
            <a:ext cx="4040188" cy="722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3"/>
          <p:cNvSpPr>
            <a:spLocks noGrp="1"/>
          </p:cNvSpPr>
          <p:nvPr>
            <p:ph sz="half" idx="2"/>
          </p:nvPr>
        </p:nvSpPr>
        <p:spPr>
          <a:xfrm>
            <a:off x="457200" y="2267083"/>
            <a:ext cx="4040188" cy="348825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3"/>
          </p:nvPr>
        </p:nvSpPr>
        <p:spPr>
          <a:xfrm>
            <a:off x="4645025" y="1535112"/>
            <a:ext cx="4041775" cy="722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4645025" y="2267083"/>
            <a:ext cx="4041775" cy="348825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6"/>
          <p:cNvSpPr>
            <a:spLocks noGrp="1"/>
          </p:cNvSpPr>
          <p:nvPr>
            <p:ph type="sldNum" sz="quarter" idx="10"/>
          </p:nvPr>
        </p:nvSpPr>
        <p:spPr>
          <a:xfrm>
            <a:off x="112713" y="6483350"/>
            <a:ext cx="509587" cy="365125"/>
          </a:xfrm>
        </p:spPr>
        <p:txBody>
          <a:bodyPr/>
          <a:lstStyle>
            <a:lvl1pPr>
              <a:defRPr/>
            </a:lvl1pPr>
          </a:lstStyle>
          <a:p>
            <a:pPr>
              <a:defRPr/>
            </a:pPr>
            <a:fld id="{1CDFB99F-E29E-7848-98BD-23D6DCD09B1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a:srcRect/>
          <a:stretch>
            <a:fillRect/>
          </a:stretch>
        </p:blipFill>
        <p:spPr bwMode="auto">
          <a:xfrm>
            <a:off x="6492875" y="5670550"/>
            <a:ext cx="2651125" cy="731838"/>
          </a:xfrm>
          <a:prstGeom prst="rect">
            <a:avLst/>
          </a:prstGeom>
          <a:noFill/>
          <a:ln w="9525">
            <a:noFill/>
            <a:miter lim="800000"/>
            <a:headEnd/>
            <a:tailEnd/>
          </a:ln>
        </p:spPr>
      </p:pic>
      <p:sp>
        <p:nvSpPr>
          <p:cNvPr id="5" name="Rectangle 4"/>
          <p:cNvSpPr>
            <a:spLocks noChangeArrowheads="1"/>
          </p:cNvSpPr>
          <p:nvPr/>
        </p:nvSpPr>
        <p:spPr bwMode="auto">
          <a:xfrm>
            <a:off x="0" y="0"/>
            <a:ext cx="9144000" cy="1311275"/>
          </a:xfrm>
          <a:prstGeom prst="rect">
            <a:avLst/>
          </a:prstGeom>
          <a:solidFill>
            <a:srgbClr val="D57500"/>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pic>
        <p:nvPicPr>
          <p:cNvPr id="6" name="Picture 9" descr="Proudly_Operated_by_Battelle_Onyx.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3pPr>
              <a:buSzPct val="600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112713" y="6483350"/>
            <a:ext cx="509587" cy="365125"/>
          </a:xfrm>
        </p:spPr>
        <p:txBody>
          <a:bodyPr/>
          <a:lstStyle>
            <a:lvl1pPr>
              <a:defRPr/>
            </a:lvl1pPr>
          </a:lstStyle>
          <a:p>
            <a:pPr>
              <a:defRPr/>
            </a:pPr>
            <a:fld id="{8D033E8D-5C26-944A-B450-8EF02D687B5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5" name="Picture 6" descr="PNNL_Logo.png"/>
          <p:cNvPicPr>
            <a:picLocks noChangeAspect="1"/>
          </p:cNvPicPr>
          <p:nvPr/>
        </p:nvPicPr>
        <p:blipFill>
          <a:blip r:embed="rId2"/>
          <a:srcRect/>
          <a:stretch>
            <a:fillRect/>
          </a:stretch>
        </p:blipFill>
        <p:spPr bwMode="auto">
          <a:xfrm>
            <a:off x="6492875" y="5670550"/>
            <a:ext cx="2651125" cy="731838"/>
          </a:xfrm>
          <a:prstGeom prst="rect">
            <a:avLst/>
          </a:prstGeom>
          <a:noFill/>
          <a:ln w="9525">
            <a:noFill/>
            <a:miter lim="800000"/>
            <a:headEnd/>
            <a:tailEnd/>
          </a:ln>
        </p:spPr>
      </p:pic>
      <p:sp>
        <p:nvSpPr>
          <p:cNvPr id="6" name="Rectangle 5"/>
          <p:cNvSpPr>
            <a:spLocks noChangeArrowheads="1"/>
          </p:cNvSpPr>
          <p:nvPr/>
        </p:nvSpPr>
        <p:spPr bwMode="auto">
          <a:xfrm>
            <a:off x="0" y="0"/>
            <a:ext cx="9144000" cy="1311275"/>
          </a:xfrm>
          <a:prstGeom prst="rect">
            <a:avLst/>
          </a:prstGeom>
          <a:solidFill>
            <a:srgbClr val="D57500"/>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pic>
        <p:nvPicPr>
          <p:cNvPr id="7" name="Picture 9" descr="Proudly_Operated_by_Battelle_Onyx.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600200"/>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48200" y="1600200"/>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6"/>
          <p:cNvSpPr>
            <a:spLocks noGrp="1"/>
          </p:cNvSpPr>
          <p:nvPr>
            <p:ph type="sldNum" sz="quarter" idx="10"/>
          </p:nvPr>
        </p:nvSpPr>
        <p:spPr>
          <a:xfrm>
            <a:off x="112713" y="6483350"/>
            <a:ext cx="509587" cy="365125"/>
          </a:xfrm>
        </p:spPr>
        <p:txBody>
          <a:bodyPr/>
          <a:lstStyle>
            <a:lvl1pPr>
              <a:defRPr/>
            </a:lvl1pPr>
          </a:lstStyle>
          <a:p>
            <a:pPr>
              <a:defRPr/>
            </a:pPr>
            <a:fld id="{A8BBFCA2-2BDE-2346-8699-4A787D085EF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7" name="Picture 4" descr="PNNL_Logo.png"/>
          <p:cNvPicPr>
            <a:picLocks noChangeAspect="1"/>
          </p:cNvPicPr>
          <p:nvPr/>
        </p:nvPicPr>
        <p:blipFill>
          <a:blip r:embed="rId2"/>
          <a:srcRect/>
          <a:stretch>
            <a:fillRect/>
          </a:stretch>
        </p:blipFill>
        <p:spPr bwMode="auto">
          <a:xfrm>
            <a:off x="6492875" y="5670550"/>
            <a:ext cx="2651125" cy="731838"/>
          </a:xfrm>
          <a:prstGeom prst="rect">
            <a:avLst/>
          </a:prstGeom>
          <a:noFill/>
          <a:ln w="9525">
            <a:noFill/>
            <a:miter lim="800000"/>
            <a:headEnd/>
            <a:tailEnd/>
          </a:ln>
        </p:spPr>
      </p:pic>
      <p:sp>
        <p:nvSpPr>
          <p:cNvPr id="12" name="Rectangle 11"/>
          <p:cNvSpPr>
            <a:spLocks noChangeArrowheads="1"/>
          </p:cNvSpPr>
          <p:nvPr/>
        </p:nvSpPr>
        <p:spPr bwMode="auto">
          <a:xfrm>
            <a:off x="0" y="0"/>
            <a:ext cx="9144000" cy="1311275"/>
          </a:xfrm>
          <a:prstGeom prst="rect">
            <a:avLst/>
          </a:prstGeom>
          <a:solidFill>
            <a:srgbClr val="D57500"/>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pic>
        <p:nvPicPr>
          <p:cNvPr id="13" name="Picture 9" descr="Proudly_Operated_by_Battelle_Onyx.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457200" y="1535112"/>
            <a:ext cx="4040188" cy="722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3"/>
          <p:cNvSpPr>
            <a:spLocks noGrp="1"/>
          </p:cNvSpPr>
          <p:nvPr>
            <p:ph sz="half" idx="2"/>
          </p:nvPr>
        </p:nvSpPr>
        <p:spPr>
          <a:xfrm>
            <a:off x="457200" y="2290135"/>
            <a:ext cx="4040188" cy="348825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3"/>
          </p:nvPr>
        </p:nvSpPr>
        <p:spPr>
          <a:xfrm>
            <a:off x="4645025" y="1535112"/>
            <a:ext cx="4041775" cy="722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4645025" y="2290135"/>
            <a:ext cx="4041775" cy="348825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6"/>
          <p:cNvSpPr>
            <a:spLocks noGrp="1"/>
          </p:cNvSpPr>
          <p:nvPr>
            <p:ph type="sldNum" sz="quarter" idx="10"/>
          </p:nvPr>
        </p:nvSpPr>
        <p:spPr>
          <a:xfrm>
            <a:off x="112713" y="6483350"/>
            <a:ext cx="509587" cy="365125"/>
          </a:xfrm>
        </p:spPr>
        <p:txBody>
          <a:bodyPr/>
          <a:lstStyle>
            <a:lvl1pPr>
              <a:defRPr/>
            </a:lvl1pPr>
          </a:lstStyle>
          <a:p>
            <a:pPr>
              <a:defRPr/>
            </a:pPr>
            <a:fld id="{B0369745-D5D3-AF4B-95FD-38472ED0BBE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a:srcRect/>
          <a:stretch>
            <a:fillRect/>
          </a:stretch>
        </p:blipFill>
        <p:spPr bwMode="auto">
          <a:xfrm>
            <a:off x="6492875" y="5670550"/>
            <a:ext cx="2651125" cy="731838"/>
          </a:xfrm>
          <a:prstGeom prst="rect">
            <a:avLst/>
          </a:prstGeom>
          <a:noFill/>
          <a:ln w="9525">
            <a:noFill/>
            <a:miter lim="800000"/>
            <a:headEnd/>
            <a:tailEnd/>
          </a:ln>
        </p:spPr>
      </p:pic>
      <p:pic>
        <p:nvPicPr>
          <p:cNvPr id="5" name="Picture 9" descr="Proudly_Operated_by_Battelle_Onyx.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0"/>
          </p:nvPr>
        </p:nvSpPr>
        <p:spPr>
          <a:xfrm>
            <a:off x="112713" y="6483350"/>
            <a:ext cx="509587" cy="365125"/>
          </a:xfrm>
        </p:spPr>
        <p:txBody>
          <a:bodyPr/>
          <a:lstStyle>
            <a:lvl1pPr>
              <a:defRPr/>
            </a:lvl1pPr>
          </a:lstStyle>
          <a:p>
            <a:pPr>
              <a:defRPr/>
            </a:pPr>
            <a:fld id="{C73513AF-A855-314F-8233-7DB0A23D2A5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65938"/>
          </a:xfrm>
          <a:prstGeom prst="rect">
            <a:avLst/>
          </a:prstGeom>
          <a:solidFill>
            <a:srgbClr val="707276"/>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pic>
        <p:nvPicPr>
          <p:cNvPr id="5" name="Picture 6" descr="PNNL_Logo_Reverse.png"/>
          <p:cNvPicPr>
            <a:picLocks noChangeAspect="1"/>
          </p:cNvPicPr>
          <p:nvPr/>
        </p:nvPicPr>
        <p:blipFill>
          <a:blip r:embed="rId2"/>
          <a:srcRect/>
          <a:stretch>
            <a:fillRect/>
          </a:stretch>
        </p:blipFill>
        <p:spPr bwMode="auto">
          <a:xfrm>
            <a:off x="6492875" y="5662613"/>
            <a:ext cx="2651125" cy="731837"/>
          </a:xfrm>
          <a:prstGeom prst="rect">
            <a:avLst/>
          </a:prstGeom>
          <a:noFill/>
          <a:ln w="9525">
            <a:noFill/>
            <a:miter lim="800000"/>
            <a:headEnd/>
            <a:tailEnd/>
          </a:ln>
        </p:spPr>
      </p:pic>
      <p:pic>
        <p:nvPicPr>
          <p:cNvPr id="6" name="Picture 7" descr="Proudly_Operated_by_Battelle_Reverse.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112713" y="6483350"/>
            <a:ext cx="509587" cy="365125"/>
          </a:xfrm>
        </p:spPr>
        <p:txBody>
          <a:bodyPr/>
          <a:lstStyle>
            <a:lvl1pPr>
              <a:defRPr>
                <a:solidFill>
                  <a:schemeClr val="bg1"/>
                </a:solidFill>
              </a:defRPr>
            </a:lvl1pPr>
          </a:lstStyle>
          <a:p>
            <a:pPr>
              <a:defRPr/>
            </a:pPr>
            <a:fld id="{A053A783-4FE7-F64E-ADFB-236D454C842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a:srcRect/>
          <a:stretch>
            <a:fillRect/>
          </a:stretch>
        </p:blipFill>
        <p:spPr bwMode="auto">
          <a:xfrm>
            <a:off x="0" y="5143500"/>
            <a:ext cx="9144000" cy="1714500"/>
          </a:xfrm>
          <a:prstGeom prst="rect">
            <a:avLst/>
          </a:prstGeom>
          <a:noFill/>
          <a:ln w="9525">
            <a:noFill/>
            <a:miter lim="800000"/>
            <a:headEnd/>
            <a:tailEnd/>
          </a:ln>
        </p:spPr>
      </p:pic>
      <p:pic>
        <p:nvPicPr>
          <p:cNvPr id="5" name="Picture 7" descr="PNNL_Logo.png"/>
          <p:cNvPicPr>
            <a:picLocks noChangeAspect="1"/>
          </p:cNvPicPr>
          <p:nvPr/>
        </p:nvPicPr>
        <p:blipFill>
          <a:blip r:embed="rId3"/>
          <a:srcRect/>
          <a:stretch>
            <a:fillRect/>
          </a:stretch>
        </p:blipFill>
        <p:spPr bwMode="auto">
          <a:xfrm>
            <a:off x="6492875" y="5670550"/>
            <a:ext cx="2651125" cy="731838"/>
          </a:xfrm>
          <a:prstGeom prst="rect">
            <a:avLst/>
          </a:prstGeom>
          <a:noFill/>
          <a:ln w="9525">
            <a:noFill/>
            <a:miter lim="800000"/>
            <a:headEnd/>
            <a:tailEnd/>
          </a:ln>
        </p:spPr>
      </p:pic>
      <p:pic>
        <p:nvPicPr>
          <p:cNvPr id="6" name="Picture 9" descr="Proudly_Operated_by_Battelle_Onyx.png"/>
          <p:cNvPicPr>
            <a:picLocks noChangeAspect="1"/>
          </p:cNvPicPr>
          <p:nvPr/>
        </p:nvPicPr>
        <p:blipFill>
          <a:blip r:embed="rId4"/>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112713" y="6483350"/>
            <a:ext cx="509587" cy="365125"/>
          </a:xfrm>
        </p:spPr>
        <p:txBody>
          <a:bodyPr/>
          <a:lstStyle>
            <a:lvl1pPr>
              <a:defRPr/>
            </a:lvl1pPr>
          </a:lstStyle>
          <a:p>
            <a:pPr>
              <a:defRPr/>
            </a:pPr>
            <a:fld id="{E629804F-10F8-9444-91C9-7B9E04DF2A0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65938"/>
          </a:xfrm>
          <a:prstGeom prst="rect">
            <a:avLst/>
          </a:prstGeom>
          <a:solidFill>
            <a:srgbClr val="707276"/>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pic>
        <p:nvPicPr>
          <p:cNvPr id="6" name="Picture 6" descr="PNNL_Logo_Reverse.png"/>
          <p:cNvPicPr>
            <a:picLocks noChangeAspect="1"/>
          </p:cNvPicPr>
          <p:nvPr/>
        </p:nvPicPr>
        <p:blipFill>
          <a:blip r:embed="rId2"/>
          <a:srcRect/>
          <a:stretch>
            <a:fillRect/>
          </a:stretch>
        </p:blipFill>
        <p:spPr bwMode="auto">
          <a:xfrm>
            <a:off x="6492875" y="5662613"/>
            <a:ext cx="2651125" cy="731837"/>
          </a:xfrm>
          <a:prstGeom prst="rect">
            <a:avLst/>
          </a:prstGeom>
          <a:noFill/>
          <a:ln w="9525">
            <a:noFill/>
            <a:miter lim="800000"/>
            <a:headEnd/>
            <a:tailEnd/>
          </a:ln>
        </p:spPr>
      </p:pic>
      <p:pic>
        <p:nvPicPr>
          <p:cNvPr id="7" name="Picture 7" descr="Proudly_Operated_by_Battelle_Reverse.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10" name="Content Placeholder 2"/>
          <p:cNvSpPr>
            <a:spLocks noGrp="1"/>
          </p:cNvSpPr>
          <p:nvPr>
            <p:ph idx="11"/>
          </p:nvPr>
        </p:nvSpPr>
        <p:spPr>
          <a:xfrm>
            <a:off x="484440" y="1599559"/>
            <a:ext cx="4041648" cy="4078941"/>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2"/>
          </p:nvPr>
        </p:nvSpPr>
        <p:spPr>
          <a:xfrm>
            <a:off x="4647906" y="1598278"/>
            <a:ext cx="4041648" cy="4078941"/>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6"/>
          <p:cNvSpPr>
            <a:spLocks noGrp="1"/>
          </p:cNvSpPr>
          <p:nvPr>
            <p:ph type="sldNum" sz="quarter" idx="13"/>
          </p:nvPr>
        </p:nvSpPr>
        <p:spPr>
          <a:xfrm>
            <a:off x="112713" y="6483350"/>
            <a:ext cx="509587" cy="365125"/>
          </a:xfrm>
        </p:spPr>
        <p:txBody>
          <a:bodyPr/>
          <a:lstStyle>
            <a:lvl1pPr>
              <a:defRPr>
                <a:solidFill>
                  <a:schemeClr val="bg1"/>
                </a:solidFill>
              </a:defRPr>
            </a:lvl1pPr>
          </a:lstStyle>
          <a:p>
            <a:pPr>
              <a:defRPr/>
            </a:pPr>
            <a:fld id="{9358FC30-D05E-8848-A886-E9CE02E553E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865938"/>
          </a:xfrm>
          <a:prstGeom prst="rect">
            <a:avLst/>
          </a:prstGeom>
          <a:solidFill>
            <a:srgbClr val="707276"/>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pic>
        <p:nvPicPr>
          <p:cNvPr id="9" name="Picture 6" descr="PNNL_Logo_Reverse.png"/>
          <p:cNvPicPr>
            <a:picLocks noChangeAspect="1"/>
          </p:cNvPicPr>
          <p:nvPr/>
        </p:nvPicPr>
        <p:blipFill>
          <a:blip r:embed="rId2"/>
          <a:srcRect/>
          <a:stretch>
            <a:fillRect/>
          </a:stretch>
        </p:blipFill>
        <p:spPr bwMode="auto">
          <a:xfrm>
            <a:off x="6492875" y="5662613"/>
            <a:ext cx="2651125" cy="731837"/>
          </a:xfrm>
          <a:prstGeom prst="rect">
            <a:avLst/>
          </a:prstGeom>
          <a:noFill/>
          <a:ln w="9525">
            <a:noFill/>
            <a:miter lim="800000"/>
            <a:headEnd/>
            <a:tailEnd/>
          </a:ln>
        </p:spPr>
      </p:pic>
      <p:pic>
        <p:nvPicPr>
          <p:cNvPr id="11" name="Picture 7" descr="Proudly_Operated_by_Battelle_Reverse.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457200" y="1535112"/>
            <a:ext cx="4040188" cy="72252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4"/>
          <p:cNvSpPr>
            <a:spLocks noGrp="1"/>
          </p:cNvSpPr>
          <p:nvPr>
            <p:ph type="body" sz="quarter" idx="3"/>
          </p:nvPr>
        </p:nvSpPr>
        <p:spPr>
          <a:xfrm>
            <a:off x="4645025" y="1535112"/>
            <a:ext cx="4041775" cy="72252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1"/>
          </p:nvPr>
        </p:nvSpPr>
        <p:spPr>
          <a:xfrm>
            <a:off x="469072" y="2306490"/>
            <a:ext cx="4033772" cy="3265715"/>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2"/>
          </p:nvPr>
        </p:nvSpPr>
        <p:spPr>
          <a:xfrm>
            <a:off x="4640222" y="2305209"/>
            <a:ext cx="4041648" cy="3265715"/>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6"/>
          <p:cNvSpPr>
            <a:spLocks noGrp="1"/>
          </p:cNvSpPr>
          <p:nvPr>
            <p:ph type="sldNum" sz="quarter" idx="13"/>
          </p:nvPr>
        </p:nvSpPr>
        <p:spPr>
          <a:xfrm>
            <a:off x="112713" y="6483350"/>
            <a:ext cx="509587" cy="365125"/>
          </a:xfrm>
        </p:spPr>
        <p:txBody>
          <a:bodyPr/>
          <a:lstStyle>
            <a:lvl1pPr>
              <a:defRPr>
                <a:solidFill>
                  <a:schemeClr val="bg1"/>
                </a:solidFill>
              </a:defRPr>
            </a:lvl1pPr>
          </a:lstStyle>
          <a:p>
            <a:pPr>
              <a:defRPr/>
            </a:pPr>
            <a:fld id="{25A07460-1067-3E47-9B4C-0DD8F8EDF15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D57500"/>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pic>
        <p:nvPicPr>
          <p:cNvPr id="5" name="Picture 6" descr="PNNL_Logo_Reverse.png"/>
          <p:cNvPicPr>
            <a:picLocks noChangeAspect="1"/>
          </p:cNvPicPr>
          <p:nvPr/>
        </p:nvPicPr>
        <p:blipFill>
          <a:blip r:embed="rId2"/>
          <a:srcRect/>
          <a:stretch>
            <a:fillRect/>
          </a:stretch>
        </p:blipFill>
        <p:spPr bwMode="auto">
          <a:xfrm>
            <a:off x="6492875" y="5662613"/>
            <a:ext cx="2651125" cy="731837"/>
          </a:xfrm>
          <a:prstGeom prst="rect">
            <a:avLst/>
          </a:prstGeom>
          <a:noFill/>
          <a:ln w="9525">
            <a:noFill/>
            <a:miter lim="800000"/>
            <a:headEnd/>
            <a:tailEnd/>
          </a:ln>
        </p:spPr>
      </p:pic>
      <p:pic>
        <p:nvPicPr>
          <p:cNvPr id="6" name="Picture 7" descr="Proudly_Operated_by_Battelle_Reverse.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112713" y="6483350"/>
            <a:ext cx="509587" cy="365125"/>
          </a:xfrm>
        </p:spPr>
        <p:txBody>
          <a:bodyPr/>
          <a:lstStyle>
            <a:lvl1pPr>
              <a:defRPr>
                <a:solidFill>
                  <a:schemeClr val="bg1"/>
                </a:solidFill>
              </a:defRPr>
            </a:lvl1pPr>
          </a:lstStyle>
          <a:p>
            <a:pPr>
              <a:defRPr/>
            </a:pPr>
            <a:fld id="{F57E3203-C87C-C04F-81B6-78174EB21F8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6858000"/>
          </a:xfrm>
          <a:prstGeom prst="rect">
            <a:avLst/>
          </a:prstGeom>
          <a:solidFill>
            <a:srgbClr val="D57500"/>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pic>
        <p:nvPicPr>
          <p:cNvPr id="6" name="Picture 6" descr="PNNL_Logo_Reverse.png"/>
          <p:cNvPicPr>
            <a:picLocks noChangeAspect="1"/>
          </p:cNvPicPr>
          <p:nvPr/>
        </p:nvPicPr>
        <p:blipFill>
          <a:blip r:embed="rId2"/>
          <a:srcRect/>
          <a:stretch>
            <a:fillRect/>
          </a:stretch>
        </p:blipFill>
        <p:spPr bwMode="auto">
          <a:xfrm>
            <a:off x="6492875" y="5662613"/>
            <a:ext cx="2651125" cy="731837"/>
          </a:xfrm>
          <a:prstGeom prst="rect">
            <a:avLst/>
          </a:prstGeom>
          <a:noFill/>
          <a:ln w="9525">
            <a:noFill/>
            <a:miter lim="800000"/>
            <a:headEnd/>
            <a:tailEnd/>
          </a:ln>
        </p:spPr>
      </p:pic>
      <p:pic>
        <p:nvPicPr>
          <p:cNvPr id="7" name="Picture 7" descr="Proudly_Operated_by_Battelle_Reverse.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10" name="Content Placeholder 2"/>
          <p:cNvSpPr>
            <a:spLocks noGrp="1"/>
          </p:cNvSpPr>
          <p:nvPr>
            <p:ph idx="11"/>
          </p:nvPr>
        </p:nvSpPr>
        <p:spPr>
          <a:xfrm>
            <a:off x="461389" y="1607244"/>
            <a:ext cx="4041648" cy="3575050"/>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2"/>
          </p:nvPr>
        </p:nvSpPr>
        <p:spPr>
          <a:xfrm>
            <a:off x="4640223" y="1607244"/>
            <a:ext cx="4041648" cy="3575050"/>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6"/>
          <p:cNvSpPr>
            <a:spLocks noGrp="1"/>
          </p:cNvSpPr>
          <p:nvPr>
            <p:ph type="sldNum" sz="quarter" idx="13"/>
          </p:nvPr>
        </p:nvSpPr>
        <p:spPr>
          <a:xfrm>
            <a:off x="112713" y="6483350"/>
            <a:ext cx="509587" cy="365125"/>
          </a:xfrm>
        </p:spPr>
        <p:txBody>
          <a:bodyPr/>
          <a:lstStyle>
            <a:lvl1pPr>
              <a:defRPr>
                <a:solidFill>
                  <a:schemeClr val="bg1"/>
                </a:solidFill>
              </a:defRPr>
            </a:lvl1pPr>
          </a:lstStyle>
          <a:p>
            <a:pPr>
              <a:defRPr/>
            </a:pPr>
            <a:fld id="{256E1B73-EA49-4249-875C-B4EEA206714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6858000"/>
          </a:xfrm>
          <a:prstGeom prst="rect">
            <a:avLst/>
          </a:prstGeom>
          <a:solidFill>
            <a:srgbClr val="D57500"/>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pic>
        <p:nvPicPr>
          <p:cNvPr id="9" name="Picture 6" descr="PNNL_Logo_Reverse.png"/>
          <p:cNvPicPr>
            <a:picLocks noChangeAspect="1"/>
          </p:cNvPicPr>
          <p:nvPr/>
        </p:nvPicPr>
        <p:blipFill>
          <a:blip r:embed="rId2"/>
          <a:srcRect/>
          <a:stretch>
            <a:fillRect/>
          </a:stretch>
        </p:blipFill>
        <p:spPr bwMode="auto">
          <a:xfrm>
            <a:off x="6492875" y="5662613"/>
            <a:ext cx="2651125" cy="731837"/>
          </a:xfrm>
          <a:prstGeom prst="rect">
            <a:avLst/>
          </a:prstGeom>
          <a:noFill/>
          <a:ln w="9525">
            <a:noFill/>
            <a:miter lim="800000"/>
            <a:headEnd/>
            <a:tailEnd/>
          </a:ln>
        </p:spPr>
      </p:pic>
      <p:pic>
        <p:nvPicPr>
          <p:cNvPr id="11" name="Picture 7" descr="Proudly_Operated_by_Battelle_Reverse.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457200" y="1535112"/>
            <a:ext cx="4040188" cy="72252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4"/>
          <p:cNvSpPr>
            <a:spLocks noGrp="1"/>
          </p:cNvSpPr>
          <p:nvPr>
            <p:ph type="body" sz="quarter" idx="3"/>
          </p:nvPr>
        </p:nvSpPr>
        <p:spPr>
          <a:xfrm>
            <a:off x="4645025" y="1535112"/>
            <a:ext cx="4041775" cy="72252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1"/>
          </p:nvPr>
        </p:nvSpPr>
        <p:spPr>
          <a:xfrm>
            <a:off x="461389" y="2321856"/>
            <a:ext cx="4041648" cy="3348961"/>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2"/>
          </p:nvPr>
        </p:nvSpPr>
        <p:spPr>
          <a:xfrm>
            <a:off x="4640223" y="2321856"/>
            <a:ext cx="4041648" cy="3348961"/>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6"/>
          <p:cNvSpPr>
            <a:spLocks noGrp="1"/>
          </p:cNvSpPr>
          <p:nvPr>
            <p:ph type="sldNum" sz="quarter" idx="13"/>
          </p:nvPr>
        </p:nvSpPr>
        <p:spPr>
          <a:xfrm>
            <a:off x="112713" y="6483350"/>
            <a:ext cx="509587" cy="365125"/>
          </a:xfrm>
        </p:spPr>
        <p:txBody>
          <a:bodyPr/>
          <a:lstStyle>
            <a:lvl1pPr>
              <a:defRPr>
                <a:solidFill>
                  <a:schemeClr val="bg1"/>
                </a:solidFill>
              </a:defRPr>
            </a:lvl1pPr>
          </a:lstStyle>
          <a:p>
            <a:pPr>
              <a:defRPr/>
            </a:pPr>
            <a:fld id="{BDCF3440-8C5E-D348-86E3-E409934C346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a:srcRect/>
          <a:stretch>
            <a:fillRect/>
          </a:stretch>
        </p:blipFill>
        <p:spPr bwMode="auto">
          <a:xfrm>
            <a:off x="6492875" y="5670550"/>
            <a:ext cx="2651125" cy="731838"/>
          </a:xfrm>
          <a:prstGeom prst="rect">
            <a:avLst/>
          </a:prstGeom>
          <a:noFill/>
          <a:ln w="9525">
            <a:noFill/>
            <a:miter lim="800000"/>
            <a:headEnd/>
            <a:tailEnd/>
          </a:ln>
        </p:spPr>
      </p:pic>
      <p:pic>
        <p:nvPicPr>
          <p:cNvPr id="5" name="Picture 9" descr="Proudly_Operated_by_Battelle_Onyx.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7" name="Title 1"/>
          <p:cNvSpPr>
            <a:spLocks noGrp="1"/>
          </p:cNvSpPr>
          <p:nvPr>
            <p:ph type="title"/>
          </p:nvPr>
        </p:nvSpPr>
        <p:spPr>
          <a:xfrm>
            <a:off x="722313" y="3692285"/>
            <a:ext cx="7772400" cy="1362075"/>
          </a:xfrm>
        </p:spPr>
        <p:txBody>
          <a:bodyPr/>
          <a:lstStyle>
            <a:lvl1pPr algn="l">
              <a:defRPr sz="4000" b="1" cap="all"/>
            </a:lvl1pPr>
          </a:lstStyle>
          <a:p>
            <a:r>
              <a:rPr lang="en-US" smtClean="0"/>
              <a:t>Click to edit Master title style</a:t>
            </a:r>
            <a:endParaRPr lang="en-US" dirty="0"/>
          </a:p>
        </p:txBody>
      </p:sp>
      <p:sp>
        <p:nvSpPr>
          <p:cNvPr id="8" name="Text Placeholder 2"/>
          <p:cNvSpPr>
            <a:spLocks noGrp="1"/>
          </p:cNvSpPr>
          <p:nvPr>
            <p:ph type="body" idx="1"/>
          </p:nvPr>
        </p:nvSpPr>
        <p:spPr>
          <a:xfrm>
            <a:off x="722313" y="219209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6"/>
          <p:cNvSpPr>
            <a:spLocks noGrp="1"/>
          </p:cNvSpPr>
          <p:nvPr>
            <p:ph type="sldNum" sz="quarter" idx="10"/>
          </p:nvPr>
        </p:nvSpPr>
        <p:spPr>
          <a:xfrm>
            <a:off x="112713" y="6483350"/>
            <a:ext cx="509587" cy="365125"/>
          </a:xfrm>
        </p:spPr>
        <p:txBody>
          <a:bodyPr/>
          <a:lstStyle>
            <a:lvl1pPr>
              <a:defRPr/>
            </a:lvl1pPr>
          </a:lstStyle>
          <a:p>
            <a:pPr>
              <a:defRPr/>
            </a:pPr>
            <a:fld id="{F578F848-7136-0541-A6E2-8E3E047B717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F85980F-F4B2-4D2C-84FB-3AD9A0866975}" type="slidenum">
              <a:rPr lang="en-US" smtClean="0"/>
              <a:t>‹#›</a:t>
            </a:fld>
            <a:endParaRPr lang="en-US"/>
          </a:p>
        </p:txBody>
      </p:sp>
    </p:spTree>
    <p:extLst>
      <p:ext uri="{BB962C8B-B14F-4D97-AF65-F5344CB8AC3E}">
        <p14:creationId xmlns:p14="http://schemas.microsoft.com/office/powerpoint/2010/main" val="3899576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Line Title +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356613"/>
            <a:ext cx="6629400" cy="621792"/>
          </a:xfrm>
        </p:spPr>
        <p:txBody>
          <a:bodyPr lIns="0" tIns="0" rIns="0" bIns="0" anchor="t" anchorCtr="0">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371598"/>
            <a:ext cx="8229600" cy="4800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7BC10BF3-A6E3-41ED-94A5-C46327C60DE3}" type="datetime1">
              <a:rPr lang="en-US" smtClean="0"/>
              <a:t>3/6/17</a:t>
            </a:fld>
            <a:endParaRPr lang="en-US" dirty="0"/>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Tree>
    <p:extLst>
      <p:ext uri="{BB962C8B-B14F-4D97-AF65-F5344CB8AC3E}">
        <p14:creationId xmlns:p14="http://schemas.microsoft.com/office/powerpoint/2010/main" val="3191890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8" name="Rectangle 7"/>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5" name="Footer Placeholder 4"/>
          <p:cNvSpPr>
            <a:spLocks noGrp="1"/>
          </p:cNvSpPr>
          <p:nvPr>
            <p:ph type="ftr" sz="quarter" idx="11"/>
          </p:nvPr>
        </p:nvSpPr>
        <p:spPr>
          <a:xfrm>
            <a:off x="2743200" y="6356350"/>
            <a:ext cx="3657600" cy="365125"/>
          </a:xfrm>
          <a:prstGeom prst="rect">
            <a:avLst/>
          </a:prstGeom>
        </p:spPr>
        <p:txBody>
          <a:bodyPr/>
          <a:lstStyle>
            <a:lvl1pPr>
              <a:defRPr>
                <a:solidFill>
                  <a:srgbClr val="707276"/>
                </a:solidFill>
              </a:defRPr>
            </a:lvl1pPr>
          </a:lstStyle>
          <a:p>
            <a:endParaRPr lang="en-US" dirty="0"/>
          </a:p>
        </p:txBody>
      </p:sp>
      <p:sp>
        <p:nvSpPr>
          <p:cNvPr id="12"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3"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1205DB16-F3E1-7B41-BE18-DA9132C94C8C}" type="datetime4">
              <a:rPr lang="en-US" smtClean="0"/>
              <a:pPr/>
              <a:t>March 6, 2017</a:t>
            </a:fld>
            <a:endParaRPr lang="en-US" dirty="0"/>
          </a:p>
        </p:txBody>
      </p:sp>
      <p:sp>
        <p:nvSpPr>
          <p:cNvPr id="14"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5" name="Straight Connector 14"/>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274320" y="1600200"/>
            <a:ext cx="859536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3345239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3C5268-6C05-FA45-B2DE-6881E46B4B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6B2CF875-04C1-024E-A9A7-D7D6D8C63970}"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41E78E-0EC7-8B4D-A292-D1290D27B4D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144F69-5908-FA4E-A153-A16FD4804D7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F605BB-DD68-944A-A497-0790F4C0C22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4DA534-6A89-2743-AA8E-E66E819BB46A}"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95E01C-7934-AC40-98BC-586B3A3937E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C773C2-1A87-7741-BAE6-3B4248DA6AEA}"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E0C8A3-43E3-C44E-8F37-7A65BC15CB8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3D78BB-FE24-C143-A0B2-2DC70DCC8F3B}"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5E59E9-E0EE-F74E-88D8-176DCF048430}"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9543B3-4695-9947-98A7-1304182BD2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a:srcRect/>
          <a:stretch>
            <a:fillRect/>
          </a:stretch>
        </p:blipFill>
        <p:spPr bwMode="auto">
          <a:xfrm>
            <a:off x="0" y="5143500"/>
            <a:ext cx="9144000" cy="1714500"/>
          </a:xfrm>
          <a:prstGeom prst="rect">
            <a:avLst/>
          </a:prstGeom>
          <a:noFill/>
          <a:ln w="9525">
            <a:noFill/>
            <a:miter lim="800000"/>
            <a:headEnd/>
            <a:tailEnd/>
          </a:ln>
        </p:spPr>
      </p:pic>
      <p:pic>
        <p:nvPicPr>
          <p:cNvPr id="6" name="Picture 7" descr="PNNL_Logo.png"/>
          <p:cNvPicPr>
            <a:picLocks noChangeAspect="1"/>
          </p:cNvPicPr>
          <p:nvPr/>
        </p:nvPicPr>
        <p:blipFill>
          <a:blip r:embed="rId3"/>
          <a:srcRect/>
          <a:stretch>
            <a:fillRect/>
          </a:stretch>
        </p:blipFill>
        <p:spPr bwMode="auto">
          <a:xfrm>
            <a:off x="6492875" y="5670550"/>
            <a:ext cx="2651125" cy="731838"/>
          </a:xfrm>
          <a:prstGeom prst="rect">
            <a:avLst/>
          </a:prstGeom>
          <a:noFill/>
          <a:ln w="9525">
            <a:noFill/>
            <a:miter lim="800000"/>
            <a:headEnd/>
            <a:tailEnd/>
          </a:ln>
        </p:spPr>
      </p:pic>
      <p:pic>
        <p:nvPicPr>
          <p:cNvPr id="7" name="Picture 7" descr="Proudly_Operated_by_Battelle_Onyx.png"/>
          <p:cNvPicPr>
            <a:picLocks noChangeAspect="1"/>
          </p:cNvPicPr>
          <p:nvPr/>
        </p:nvPicPr>
        <p:blipFill>
          <a:blip r:embed="rId4"/>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632627"/>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4038600" cy="3632627"/>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Slide Number Placeholder 6"/>
          <p:cNvSpPr>
            <a:spLocks noGrp="1"/>
          </p:cNvSpPr>
          <p:nvPr>
            <p:ph type="sldNum" sz="quarter" idx="10"/>
          </p:nvPr>
        </p:nvSpPr>
        <p:spPr>
          <a:xfrm>
            <a:off x="112713" y="6483350"/>
            <a:ext cx="509587" cy="365125"/>
          </a:xfrm>
        </p:spPr>
        <p:txBody>
          <a:bodyPr/>
          <a:lstStyle>
            <a:lvl1pPr>
              <a:defRPr/>
            </a:lvl1pPr>
          </a:lstStyle>
          <a:p>
            <a:pPr>
              <a:defRPr/>
            </a:pPr>
            <a:fld id="{520EF0D6-6CAF-3347-940A-A0D3191DF3B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Presentation_Footer.png"/>
          <p:cNvPicPr>
            <a:picLocks noChangeAspect="1"/>
          </p:cNvPicPr>
          <p:nvPr/>
        </p:nvPicPr>
        <p:blipFill>
          <a:blip r:embed="rId2"/>
          <a:srcRect/>
          <a:stretch>
            <a:fillRect/>
          </a:stretch>
        </p:blipFill>
        <p:spPr bwMode="auto">
          <a:xfrm>
            <a:off x="0" y="5143500"/>
            <a:ext cx="9144000" cy="1714500"/>
          </a:xfrm>
          <a:prstGeom prst="rect">
            <a:avLst/>
          </a:prstGeom>
          <a:noFill/>
          <a:ln w="9525">
            <a:noFill/>
            <a:miter lim="800000"/>
            <a:headEnd/>
            <a:tailEnd/>
          </a:ln>
        </p:spPr>
      </p:pic>
      <p:pic>
        <p:nvPicPr>
          <p:cNvPr id="8" name="Picture 6" descr="PNNL_Logo.png"/>
          <p:cNvPicPr>
            <a:picLocks noChangeAspect="1"/>
          </p:cNvPicPr>
          <p:nvPr/>
        </p:nvPicPr>
        <p:blipFill>
          <a:blip r:embed="rId3"/>
          <a:srcRect/>
          <a:stretch>
            <a:fillRect/>
          </a:stretch>
        </p:blipFill>
        <p:spPr bwMode="auto">
          <a:xfrm>
            <a:off x="6492875" y="5670550"/>
            <a:ext cx="2651125" cy="731838"/>
          </a:xfrm>
          <a:prstGeom prst="rect">
            <a:avLst/>
          </a:prstGeom>
          <a:noFill/>
          <a:ln w="9525">
            <a:noFill/>
            <a:miter lim="800000"/>
            <a:headEnd/>
            <a:tailEnd/>
          </a:ln>
        </p:spPr>
      </p:pic>
      <p:pic>
        <p:nvPicPr>
          <p:cNvPr id="9" name="Picture 7" descr="Proudly_Operated_by_Battelle_Onyx.png"/>
          <p:cNvPicPr>
            <a:picLocks noChangeAspect="1"/>
          </p:cNvPicPr>
          <p:nvPr/>
        </p:nvPicPr>
        <p:blipFill>
          <a:blip r:embed="rId4"/>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0886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886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Slide Number Placeholder 6"/>
          <p:cNvSpPr>
            <a:spLocks noGrp="1"/>
          </p:cNvSpPr>
          <p:nvPr>
            <p:ph type="sldNum" sz="quarter" idx="10"/>
          </p:nvPr>
        </p:nvSpPr>
        <p:spPr>
          <a:xfrm>
            <a:off x="112713" y="6483350"/>
            <a:ext cx="509587" cy="365125"/>
          </a:xfrm>
        </p:spPr>
        <p:txBody>
          <a:bodyPr/>
          <a:lstStyle>
            <a:lvl1pPr>
              <a:defRPr/>
            </a:lvl1pPr>
          </a:lstStyle>
          <a:p>
            <a:pPr>
              <a:defRPr/>
            </a:pPr>
            <a:fld id="{752D3A33-E702-EE41-9702-467E99FD95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a:srcRect/>
          <a:stretch>
            <a:fillRect/>
          </a:stretch>
        </p:blipFill>
        <p:spPr bwMode="auto">
          <a:xfrm>
            <a:off x="0" y="5143500"/>
            <a:ext cx="9144000" cy="1714500"/>
          </a:xfrm>
          <a:prstGeom prst="rect">
            <a:avLst/>
          </a:prstGeom>
          <a:noFill/>
          <a:ln w="9525">
            <a:noFill/>
            <a:miter lim="800000"/>
            <a:headEnd/>
            <a:tailEnd/>
          </a:ln>
        </p:spPr>
      </p:pic>
      <p:pic>
        <p:nvPicPr>
          <p:cNvPr id="6" name="Picture 7" descr="PNNL_Logo.png"/>
          <p:cNvPicPr>
            <a:picLocks noChangeAspect="1"/>
          </p:cNvPicPr>
          <p:nvPr/>
        </p:nvPicPr>
        <p:blipFill>
          <a:blip r:embed="rId3"/>
          <a:srcRect/>
          <a:stretch>
            <a:fillRect/>
          </a:stretch>
        </p:blipFill>
        <p:spPr bwMode="auto">
          <a:xfrm>
            <a:off x="6492875" y="5670550"/>
            <a:ext cx="2651125" cy="731838"/>
          </a:xfrm>
          <a:prstGeom prst="rect">
            <a:avLst/>
          </a:prstGeom>
          <a:noFill/>
          <a:ln w="9525">
            <a:noFill/>
            <a:miter lim="800000"/>
            <a:headEnd/>
            <a:tailEnd/>
          </a:ln>
        </p:spPr>
      </p:pic>
      <p:pic>
        <p:nvPicPr>
          <p:cNvPr id="7" name="Picture 7" descr="Proudly_Operated_by_Battelle_Onyx.png"/>
          <p:cNvPicPr>
            <a:picLocks noChangeAspect="1"/>
          </p:cNvPicPr>
          <p:nvPr/>
        </p:nvPicPr>
        <p:blipFill>
          <a:blip r:embed="rId4"/>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497514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434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a:spLocks noGrp="1"/>
          </p:cNvSpPr>
          <p:nvPr>
            <p:ph type="sldNum" sz="quarter" idx="10"/>
          </p:nvPr>
        </p:nvSpPr>
        <p:spPr>
          <a:xfrm>
            <a:off x="112713" y="6483350"/>
            <a:ext cx="509587" cy="365125"/>
          </a:xfrm>
        </p:spPr>
        <p:txBody>
          <a:bodyPr/>
          <a:lstStyle>
            <a:lvl1pPr>
              <a:defRPr/>
            </a:lvl1pPr>
          </a:lstStyle>
          <a:p>
            <a:pPr>
              <a:defRPr/>
            </a:pPr>
            <a:fld id="{7128F1B6-B9A2-A74E-9A64-AE5C9C2F445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a:srcRect/>
          <a:stretch>
            <a:fillRect/>
          </a:stretch>
        </p:blipFill>
        <p:spPr bwMode="auto">
          <a:xfrm>
            <a:off x="0" y="5143500"/>
            <a:ext cx="9144000" cy="1714500"/>
          </a:xfrm>
          <a:prstGeom prst="rect">
            <a:avLst/>
          </a:prstGeom>
          <a:noFill/>
          <a:ln w="9525">
            <a:noFill/>
            <a:miter lim="800000"/>
            <a:headEnd/>
            <a:tailEnd/>
          </a:ln>
        </p:spPr>
      </p:pic>
      <p:pic>
        <p:nvPicPr>
          <p:cNvPr id="6" name="Picture 7" descr="PNNL_Logo.png"/>
          <p:cNvPicPr>
            <a:picLocks noChangeAspect="1"/>
          </p:cNvPicPr>
          <p:nvPr/>
        </p:nvPicPr>
        <p:blipFill>
          <a:blip r:embed="rId3"/>
          <a:srcRect/>
          <a:stretch>
            <a:fillRect/>
          </a:stretch>
        </p:blipFill>
        <p:spPr bwMode="auto">
          <a:xfrm>
            <a:off x="6492875" y="5670550"/>
            <a:ext cx="2651125" cy="731838"/>
          </a:xfrm>
          <a:prstGeom prst="rect">
            <a:avLst/>
          </a:prstGeom>
          <a:noFill/>
          <a:ln w="9525">
            <a:noFill/>
            <a:miter lim="800000"/>
            <a:headEnd/>
            <a:tailEnd/>
          </a:ln>
        </p:spPr>
      </p:pic>
      <p:pic>
        <p:nvPicPr>
          <p:cNvPr id="7" name="Picture 7" descr="Proudly_Operated_by_Battelle_Onyx.png"/>
          <p:cNvPicPr>
            <a:picLocks noChangeAspect="1"/>
          </p:cNvPicPr>
          <p:nvPr/>
        </p:nvPicPr>
        <p:blipFill>
          <a:blip r:embed="rId4"/>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1792288" y="44932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0541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05997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a:spLocks noGrp="1"/>
          </p:cNvSpPr>
          <p:nvPr>
            <p:ph type="sldNum" sz="quarter" idx="10"/>
          </p:nvPr>
        </p:nvSpPr>
        <p:spPr>
          <a:xfrm>
            <a:off x="112713" y="6483350"/>
            <a:ext cx="509587" cy="365125"/>
          </a:xfrm>
        </p:spPr>
        <p:txBody>
          <a:bodyPr/>
          <a:lstStyle>
            <a:lvl1pPr>
              <a:defRPr/>
            </a:lvl1pPr>
          </a:lstStyle>
          <a:p>
            <a:pPr>
              <a:defRPr/>
            </a:pPr>
            <a:fld id="{677D66C0-DFC2-794F-9470-126B4EDE36D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a:srcRect/>
          <a:stretch>
            <a:fillRect/>
          </a:stretch>
        </p:blipFill>
        <p:spPr bwMode="auto">
          <a:xfrm>
            <a:off x="0" y="5143500"/>
            <a:ext cx="9144000" cy="1714500"/>
          </a:xfrm>
          <a:prstGeom prst="rect">
            <a:avLst/>
          </a:prstGeom>
          <a:noFill/>
          <a:ln w="9525">
            <a:noFill/>
            <a:miter lim="800000"/>
            <a:headEnd/>
            <a:tailEnd/>
          </a:ln>
        </p:spPr>
      </p:pic>
      <p:pic>
        <p:nvPicPr>
          <p:cNvPr id="5" name="Picture 6" descr="PNNL_Logo.png"/>
          <p:cNvPicPr>
            <a:picLocks noChangeAspect="1"/>
          </p:cNvPicPr>
          <p:nvPr/>
        </p:nvPicPr>
        <p:blipFill>
          <a:blip r:embed="rId3"/>
          <a:srcRect/>
          <a:stretch>
            <a:fillRect/>
          </a:stretch>
        </p:blipFill>
        <p:spPr bwMode="auto">
          <a:xfrm>
            <a:off x="6492875" y="5670550"/>
            <a:ext cx="2651125" cy="731838"/>
          </a:xfrm>
          <a:prstGeom prst="rect">
            <a:avLst/>
          </a:prstGeom>
          <a:noFill/>
          <a:ln w="9525">
            <a:noFill/>
            <a:miter lim="800000"/>
            <a:headEnd/>
            <a:tailEnd/>
          </a:ln>
        </p:spPr>
      </p:pic>
      <p:pic>
        <p:nvPicPr>
          <p:cNvPr id="6" name="Picture 7" descr="Proudly_Operated_by_Battelle_Onyx.png"/>
          <p:cNvPicPr>
            <a:picLocks noChangeAspect="1"/>
          </p:cNvPicPr>
          <p:nvPr/>
        </p:nvPicPr>
        <p:blipFill>
          <a:blip r:embed="rId4"/>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722313" y="3692285"/>
            <a:ext cx="77724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9209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a:spLocks noGrp="1"/>
          </p:cNvSpPr>
          <p:nvPr>
            <p:ph type="sldNum" sz="quarter" idx="10"/>
          </p:nvPr>
        </p:nvSpPr>
        <p:spPr>
          <a:xfrm>
            <a:off x="112713" y="6483350"/>
            <a:ext cx="509587" cy="365125"/>
          </a:xfrm>
        </p:spPr>
        <p:txBody>
          <a:bodyPr/>
          <a:lstStyle>
            <a:lvl1pPr>
              <a:defRPr/>
            </a:lvl1pPr>
          </a:lstStyle>
          <a:p>
            <a:pPr>
              <a:defRPr/>
            </a:pPr>
            <a:fld id="{F8AC944C-A0D8-1442-936F-60A548F3CEA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a:srcRect/>
          <a:stretch>
            <a:fillRect/>
          </a:stretch>
        </p:blipFill>
        <p:spPr bwMode="auto">
          <a:xfrm>
            <a:off x="0" y="5143500"/>
            <a:ext cx="9144000" cy="1714500"/>
          </a:xfrm>
          <a:prstGeom prst="rect">
            <a:avLst/>
          </a:prstGeom>
          <a:noFill/>
          <a:ln w="9525">
            <a:noFill/>
            <a:miter lim="800000"/>
            <a:headEnd/>
            <a:tailEnd/>
          </a:ln>
        </p:spPr>
      </p:pic>
      <p:pic>
        <p:nvPicPr>
          <p:cNvPr id="5" name="Picture 7" descr="PNNL_Logo.png"/>
          <p:cNvPicPr>
            <a:picLocks noChangeAspect="1"/>
          </p:cNvPicPr>
          <p:nvPr/>
        </p:nvPicPr>
        <p:blipFill>
          <a:blip r:embed="rId3"/>
          <a:srcRect/>
          <a:stretch>
            <a:fillRect/>
          </a:stretch>
        </p:blipFill>
        <p:spPr bwMode="auto">
          <a:xfrm>
            <a:off x="6492875" y="5670550"/>
            <a:ext cx="2651125" cy="731838"/>
          </a:xfrm>
          <a:prstGeom prst="rect">
            <a:avLst/>
          </a:prstGeom>
          <a:noFill/>
          <a:ln w="9525">
            <a:noFill/>
            <a:miter lim="800000"/>
            <a:headEnd/>
            <a:tailEnd/>
          </a:ln>
        </p:spPr>
      </p:pic>
      <p:sp>
        <p:nvSpPr>
          <p:cNvPr id="6" name="Rectangle 5"/>
          <p:cNvSpPr>
            <a:spLocks noChangeArrowheads="1"/>
          </p:cNvSpPr>
          <p:nvPr/>
        </p:nvSpPr>
        <p:spPr bwMode="auto">
          <a:xfrm>
            <a:off x="0" y="0"/>
            <a:ext cx="9144000" cy="914400"/>
          </a:xfrm>
          <a:prstGeom prst="rect">
            <a:avLst/>
          </a:prstGeom>
          <a:solidFill>
            <a:srgbClr val="D57500"/>
          </a:solidFill>
          <a:ln w="9525">
            <a:noFill/>
            <a:miter lim="800000"/>
            <a:headEnd/>
            <a:tailEnd/>
          </a:ln>
        </p:spPr>
        <p:txBody>
          <a:bodyPr wrap="none" anchor="ctr"/>
          <a:lstStyle/>
          <a:p>
            <a:pPr>
              <a:defRPr/>
            </a:pPr>
            <a:endParaRPr lang="en-US">
              <a:latin typeface="Arial" charset="0"/>
              <a:ea typeface="ＭＳ Ｐゴシック" pitchFamily="-109" charset="-128"/>
              <a:cs typeface="+mn-cs"/>
            </a:endParaRPr>
          </a:p>
        </p:txBody>
      </p:sp>
      <p:pic>
        <p:nvPicPr>
          <p:cNvPr id="7" name="Picture 9" descr="Proudly_Operated_by_Battelle_Onyx.png"/>
          <p:cNvPicPr>
            <a:picLocks noChangeAspect="1"/>
          </p:cNvPicPr>
          <p:nvPr/>
        </p:nvPicPr>
        <p:blipFill>
          <a:blip r:embed="rId4"/>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6"/>
          <p:cNvSpPr>
            <a:spLocks noGrp="1"/>
          </p:cNvSpPr>
          <p:nvPr>
            <p:ph type="sldNum" sz="quarter" idx="10"/>
          </p:nvPr>
        </p:nvSpPr>
        <p:spPr>
          <a:xfrm>
            <a:off x="112713" y="6483350"/>
            <a:ext cx="509587" cy="365125"/>
          </a:xfrm>
        </p:spPr>
        <p:txBody>
          <a:bodyPr/>
          <a:lstStyle>
            <a:lvl1pPr>
              <a:defRPr/>
            </a:lvl1pPr>
          </a:lstStyle>
          <a:p>
            <a:pPr>
              <a:defRPr/>
            </a:pPr>
            <a:fld id="{1D5D6BC8-34CA-E24C-B5B8-3E27774A2F6C}"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image" Target="../media/image1.png"/><Relationship Id="rId31" Type="http://schemas.openxmlformats.org/officeDocument/2006/relationships/image" Target="../media/image2.png"/><Relationship Id="rId32" Type="http://schemas.openxmlformats.org/officeDocument/2006/relationships/image" Target="../media/image3.png"/><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2.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p:cNvSpPr>
          <p:nvPr>
            <p:ph type="sldNum" sz="quarter" idx="4"/>
          </p:nvPr>
        </p:nvSpPr>
        <p:spPr>
          <a:xfrm>
            <a:off x="173038" y="6453188"/>
            <a:ext cx="509587" cy="268287"/>
          </a:xfrm>
          <a:prstGeom prst="rect">
            <a:avLst/>
          </a:prstGeom>
        </p:spPr>
        <p:txBody>
          <a:bodyPr vert="horz" wrap="square" lIns="91440" tIns="45720" rIns="91440" bIns="45720" numCol="1" anchor="t" anchorCtr="0" compatLnSpc="1">
            <a:prstTxWarp prst="textNoShape">
              <a:avLst/>
            </a:prstTxWarp>
          </a:bodyPr>
          <a:lstStyle>
            <a:lvl1pPr>
              <a:defRPr sz="900"/>
            </a:lvl1pPr>
          </a:lstStyle>
          <a:p>
            <a:pPr>
              <a:defRPr/>
            </a:pPr>
            <a:fld id="{6B2CF875-04C1-024E-A9A7-D7D6D8C639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37" r:id="rId1"/>
    <p:sldLayoutId id="2147485538" r:id="rId2"/>
    <p:sldLayoutId id="2147485562" r:id="rId3"/>
    <p:sldLayoutId id="2147485539" r:id="rId4"/>
    <p:sldLayoutId id="2147485540" r:id="rId5"/>
    <p:sldLayoutId id="2147485541" r:id="rId6"/>
    <p:sldLayoutId id="2147485542" r:id="rId7"/>
    <p:sldLayoutId id="2147485543" r:id="rId8"/>
    <p:sldLayoutId id="2147485544" r:id="rId9"/>
    <p:sldLayoutId id="2147485545" r:id="rId10"/>
    <p:sldLayoutId id="2147485546" r:id="rId11"/>
    <p:sldLayoutId id="2147485547" r:id="rId12"/>
    <p:sldLayoutId id="2147485548" r:id="rId13"/>
    <p:sldLayoutId id="2147485549" r:id="rId14"/>
    <p:sldLayoutId id="2147485550" r:id="rId15"/>
    <p:sldLayoutId id="2147485551" r:id="rId16"/>
    <p:sldLayoutId id="2147485552" r:id="rId17"/>
    <p:sldLayoutId id="2147485553" r:id="rId18"/>
    <p:sldLayoutId id="2147485554" r:id="rId19"/>
    <p:sldLayoutId id="2147485555" r:id="rId20"/>
    <p:sldLayoutId id="2147485556" r:id="rId21"/>
    <p:sldLayoutId id="2147485557" r:id="rId22"/>
    <p:sldLayoutId id="2147485558" r:id="rId23"/>
    <p:sldLayoutId id="2147485559" r:id="rId24"/>
    <p:sldLayoutId id="2147485560" r:id="rId25"/>
    <p:sldLayoutId id="2147485563" r:id="rId26"/>
    <p:sldLayoutId id="2147485565" r:id="rId27"/>
    <p:sldLayoutId id="2147485566" r:id="rId28"/>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b="1">
          <a:solidFill>
            <a:srgbClr val="CB7023"/>
          </a:solidFill>
          <a:latin typeface="+mj-lt"/>
          <a:ea typeface="ＭＳ Ｐゴシック" pitchFamily="-109" charset="-128"/>
          <a:cs typeface="ＭＳ Ｐゴシック" pitchFamily="-108" charset="-128"/>
        </a:defRPr>
      </a:lvl1pPr>
      <a:lvl2pPr algn="l" rtl="0" eaLnBrk="0" fontAlgn="base" hangingPunct="0">
        <a:lnSpc>
          <a:spcPct val="85000"/>
        </a:lnSpc>
        <a:spcBef>
          <a:spcPct val="0"/>
        </a:spcBef>
        <a:spcAft>
          <a:spcPct val="0"/>
        </a:spcAft>
        <a:defRPr sz="3000" b="1">
          <a:solidFill>
            <a:srgbClr val="CB7023"/>
          </a:solidFill>
          <a:latin typeface="Arial" charset="0"/>
          <a:ea typeface="ＭＳ Ｐゴシック" pitchFamily="-109" charset="-128"/>
          <a:cs typeface="ＭＳ Ｐゴシック" pitchFamily="-108" charset="-128"/>
        </a:defRPr>
      </a:lvl2pPr>
      <a:lvl3pPr algn="l" rtl="0" eaLnBrk="0" fontAlgn="base" hangingPunct="0">
        <a:lnSpc>
          <a:spcPct val="85000"/>
        </a:lnSpc>
        <a:spcBef>
          <a:spcPct val="0"/>
        </a:spcBef>
        <a:spcAft>
          <a:spcPct val="0"/>
        </a:spcAft>
        <a:defRPr sz="3000" b="1">
          <a:solidFill>
            <a:srgbClr val="CB7023"/>
          </a:solidFill>
          <a:latin typeface="Arial" charset="0"/>
          <a:ea typeface="ＭＳ Ｐゴシック" pitchFamily="-109" charset="-128"/>
          <a:cs typeface="ＭＳ Ｐゴシック" pitchFamily="-108" charset="-128"/>
        </a:defRPr>
      </a:lvl3pPr>
      <a:lvl4pPr algn="l" rtl="0" eaLnBrk="0" fontAlgn="base" hangingPunct="0">
        <a:lnSpc>
          <a:spcPct val="85000"/>
        </a:lnSpc>
        <a:spcBef>
          <a:spcPct val="0"/>
        </a:spcBef>
        <a:spcAft>
          <a:spcPct val="0"/>
        </a:spcAft>
        <a:defRPr sz="3000" b="1">
          <a:solidFill>
            <a:srgbClr val="CB7023"/>
          </a:solidFill>
          <a:latin typeface="Arial" charset="0"/>
          <a:ea typeface="ＭＳ Ｐゴシック" pitchFamily="-109" charset="-128"/>
          <a:cs typeface="ＭＳ Ｐゴシック" pitchFamily="-108" charset="-128"/>
        </a:defRPr>
      </a:lvl4pPr>
      <a:lvl5pPr algn="l" rtl="0" eaLnBrk="0" fontAlgn="base" hangingPunct="0">
        <a:lnSpc>
          <a:spcPct val="85000"/>
        </a:lnSpc>
        <a:spcBef>
          <a:spcPct val="0"/>
        </a:spcBef>
        <a:spcAft>
          <a:spcPct val="0"/>
        </a:spcAft>
        <a:defRPr sz="3000" b="1">
          <a:solidFill>
            <a:srgbClr val="CB7023"/>
          </a:solidFill>
          <a:latin typeface="Arial" charset="0"/>
          <a:ea typeface="ＭＳ Ｐゴシック" pitchFamily="-109" charset="-128"/>
          <a:cs typeface="ＭＳ Ｐゴシック" pitchFamily="-108" charset="-128"/>
        </a:defRPr>
      </a:lvl5pPr>
      <a:lvl6pPr marL="457200" algn="l" rtl="0" eaLnBrk="1" fontAlgn="base" hangingPunct="1">
        <a:lnSpc>
          <a:spcPct val="85000"/>
        </a:lnSpc>
        <a:spcBef>
          <a:spcPct val="0"/>
        </a:spcBef>
        <a:spcAft>
          <a:spcPct val="0"/>
        </a:spcAft>
        <a:defRPr sz="3000" b="1">
          <a:solidFill>
            <a:srgbClr val="CB7023"/>
          </a:solidFill>
          <a:latin typeface="Arial" charset="0"/>
        </a:defRPr>
      </a:lvl6pPr>
      <a:lvl7pPr marL="914400" algn="l" rtl="0" eaLnBrk="1" fontAlgn="base" hangingPunct="1">
        <a:lnSpc>
          <a:spcPct val="85000"/>
        </a:lnSpc>
        <a:spcBef>
          <a:spcPct val="0"/>
        </a:spcBef>
        <a:spcAft>
          <a:spcPct val="0"/>
        </a:spcAft>
        <a:defRPr sz="3000" b="1">
          <a:solidFill>
            <a:srgbClr val="CB7023"/>
          </a:solidFill>
          <a:latin typeface="Arial" charset="0"/>
        </a:defRPr>
      </a:lvl7pPr>
      <a:lvl8pPr marL="1371600" algn="l" rtl="0" eaLnBrk="1" fontAlgn="base" hangingPunct="1">
        <a:lnSpc>
          <a:spcPct val="85000"/>
        </a:lnSpc>
        <a:spcBef>
          <a:spcPct val="0"/>
        </a:spcBef>
        <a:spcAft>
          <a:spcPct val="0"/>
        </a:spcAft>
        <a:defRPr sz="3000" b="1">
          <a:solidFill>
            <a:srgbClr val="CB7023"/>
          </a:solidFill>
          <a:latin typeface="Arial" charset="0"/>
        </a:defRPr>
      </a:lvl8pPr>
      <a:lvl9pPr marL="1828800" algn="l" rtl="0" eaLnBrk="1" fontAlgn="base" hangingPunct="1">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30"/>
        </a:buBlip>
        <a:defRPr sz="2400">
          <a:solidFill>
            <a:schemeClr val="tx1"/>
          </a:solidFill>
          <a:latin typeface="+mn-lt"/>
          <a:ea typeface="ＭＳ Ｐゴシック" pitchFamily="-109" charset="-128"/>
          <a:cs typeface="ＭＳ Ｐゴシック" pitchFamily="-108" charset="-128"/>
        </a:defRPr>
      </a:lvl1pPr>
      <a:lvl2pPr marL="742950" indent="-285750" algn="l" rtl="0" eaLnBrk="0" fontAlgn="base" hangingPunct="0">
        <a:lnSpc>
          <a:spcPct val="85000"/>
        </a:lnSpc>
        <a:spcBef>
          <a:spcPct val="30000"/>
        </a:spcBef>
        <a:spcAft>
          <a:spcPct val="0"/>
        </a:spcAft>
        <a:buClr>
          <a:schemeClr val="tx2"/>
        </a:buClr>
        <a:buSzPct val="80000"/>
        <a:buBlip>
          <a:blip r:embed="rId31"/>
        </a:buBlip>
        <a:defRPr sz="2200">
          <a:solidFill>
            <a:schemeClr val="tx1"/>
          </a:solidFill>
          <a:latin typeface="+mn-lt"/>
          <a:ea typeface="ＭＳ Ｐゴシック" pitchFamily="-109" charset="-128"/>
        </a:defRPr>
      </a:lvl2pPr>
      <a:lvl3pPr marL="1143000" indent="-228600" algn="l" rtl="0" eaLnBrk="0" fontAlgn="base" hangingPunct="0">
        <a:lnSpc>
          <a:spcPct val="85000"/>
        </a:lnSpc>
        <a:spcBef>
          <a:spcPct val="30000"/>
        </a:spcBef>
        <a:spcAft>
          <a:spcPct val="0"/>
        </a:spcAft>
        <a:buClr>
          <a:srgbClr val="737373"/>
        </a:buClr>
        <a:buSzPct val="60000"/>
        <a:buBlip>
          <a:blip r:embed="rId32"/>
        </a:buBlip>
        <a:defRPr sz="2000">
          <a:solidFill>
            <a:schemeClr val="tx1"/>
          </a:solidFill>
          <a:latin typeface="+mn-lt"/>
          <a:ea typeface="ＭＳ Ｐゴシック" pitchFamily="-109" charset="-128"/>
        </a:defRPr>
      </a:lvl3pPr>
      <a:lvl4pPr marL="1600200" indent="-228600" algn="l" rtl="0" eaLnBrk="0" fontAlgn="base" hangingPunct="0">
        <a:lnSpc>
          <a:spcPct val="85000"/>
        </a:lnSpc>
        <a:spcBef>
          <a:spcPct val="30000"/>
        </a:spcBef>
        <a:spcAft>
          <a:spcPct val="0"/>
        </a:spcAft>
        <a:buBlip>
          <a:blip r:embed="rId33"/>
        </a:buBlip>
        <a:defRPr>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Blip>
          <a:blip r:embed="rId30"/>
        </a:buBlip>
        <a:defRPr sz="1600">
          <a:solidFill>
            <a:schemeClr val="tx1"/>
          </a:solidFill>
          <a:latin typeface="+mn-lt"/>
          <a:ea typeface="ＭＳ Ｐゴシック" pitchFamily="-109" charset="-128"/>
        </a:defRPr>
      </a:lvl5pPr>
      <a:lvl6pPr marL="2514600" indent="-228600" algn="l" rtl="0" eaLnBrk="1" fontAlgn="base" hangingPunct="1">
        <a:spcBef>
          <a:spcPct val="20000"/>
        </a:spcBef>
        <a:spcAft>
          <a:spcPct val="0"/>
        </a:spcAft>
        <a:buBlip>
          <a:blip r:embed="rId33"/>
        </a:buBlip>
        <a:defRPr sz="1400">
          <a:solidFill>
            <a:schemeClr val="tx1"/>
          </a:solidFill>
          <a:latin typeface="+mn-lt"/>
        </a:defRPr>
      </a:lvl6pPr>
      <a:lvl7pPr marL="2971800" indent="-228600" algn="l" rtl="0" eaLnBrk="1" fontAlgn="base" hangingPunct="1">
        <a:spcBef>
          <a:spcPct val="20000"/>
        </a:spcBef>
        <a:spcAft>
          <a:spcPct val="0"/>
        </a:spcAft>
        <a:buBlip>
          <a:blip r:embed="rId33"/>
        </a:buBlip>
        <a:defRPr sz="1400">
          <a:solidFill>
            <a:schemeClr val="tx1"/>
          </a:solidFill>
          <a:latin typeface="+mn-lt"/>
        </a:defRPr>
      </a:lvl7pPr>
      <a:lvl8pPr marL="3429000" indent="-228600" algn="l" rtl="0" eaLnBrk="1" fontAlgn="base" hangingPunct="1">
        <a:spcBef>
          <a:spcPct val="20000"/>
        </a:spcBef>
        <a:spcAft>
          <a:spcPct val="0"/>
        </a:spcAft>
        <a:buBlip>
          <a:blip r:embed="rId33"/>
        </a:buBlip>
        <a:defRPr sz="1400">
          <a:solidFill>
            <a:schemeClr val="tx1"/>
          </a:solidFill>
          <a:latin typeface="+mn-lt"/>
        </a:defRPr>
      </a:lvl8pPr>
      <a:lvl9pPr marL="3886200" indent="-228600" algn="l" rtl="0" eaLnBrk="1" fontAlgn="base" hangingPunct="1">
        <a:spcBef>
          <a:spcPct val="20000"/>
        </a:spcBef>
        <a:spcAft>
          <a:spcPct val="0"/>
        </a:spcAft>
        <a:buBlip>
          <a:blip r:embed="rId33"/>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09"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67743B2-F203-2E48-BD64-730690779D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26" r:id="rId1"/>
    <p:sldLayoutId id="2147485527" r:id="rId2"/>
    <p:sldLayoutId id="2147485528" r:id="rId3"/>
    <p:sldLayoutId id="2147485529" r:id="rId4"/>
    <p:sldLayoutId id="2147485530" r:id="rId5"/>
    <p:sldLayoutId id="2147485531" r:id="rId6"/>
    <p:sldLayoutId id="2147485532" r:id="rId7"/>
    <p:sldLayoutId id="2147485533" r:id="rId8"/>
    <p:sldLayoutId id="2147485534" r:id="rId9"/>
    <p:sldLayoutId id="2147485535" r:id="rId10"/>
    <p:sldLayoutId id="2147485536"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108"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Font typeface="Arial" pitchFamily="-108" charset="0"/>
        <a:buChar char="–"/>
        <a:defRPr sz="2800" kern="1200">
          <a:solidFill>
            <a:schemeClr val="tx1"/>
          </a:solidFill>
          <a:latin typeface="+mn-lt"/>
          <a:ea typeface="ＭＳ Ｐゴシック" pitchFamily="-108" charset="-128"/>
          <a:cs typeface="+mn-cs"/>
        </a:defRPr>
      </a:lvl2pPr>
      <a:lvl3pPr marL="1143000" indent="-228600" algn="l" rtl="0" eaLnBrk="0" fontAlgn="base" hangingPunct="0">
        <a:spcBef>
          <a:spcPct val="20000"/>
        </a:spcBef>
        <a:spcAft>
          <a:spcPct val="0"/>
        </a:spcAft>
        <a:buFont typeface="Arial" pitchFamily="-108" charset="0"/>
        <a:buChar char="•"/>
        <a:defRPr sz="2400" kern="1200">
          <a:solidFill>
            <a:schemeClr val="tx1"/>
          </a:solidFill>
          <a:latin typeface="+mn-lt"/>
          <a:ea typeface="ＭＳ Ｐゴシック" pitchFamily="-108" charset="-128"/>
          <a:cs typeface="+mn-cs"/>
        </a:defRPr>
      </a:lvl3pPr>
      <a:lvl4pPr marL="1600200" indent="-228600" algn="l" rtl="0" eaLnBrk="0" fontAlgn="base" hangingPunct="0">
        <a:spcBef>
          <a:spcPct val="20000"/>
        </a:spcBef>
        <a:spcAft>
          <a:spcPct val="0"/>
        </a:spcAft>
        <a:buFont typeface="Arial" pitchFamily="-108" charset="0"/>
        <a:buChar char="–"/>
        <a:defRPr sz="2000" kern="1200">
          <a:solidFill>
            <a:schemeClr val="tx1"/>
          </a:solidFill>
          <a:latin typeface="+mn-lt"/>
          <a:ea typeface="ＭＳ Ｐゴシック" pitchFamily="-108" charset="-128"/>
          <a:cs typeface="+mn-cs"/>
        </a:defRPr>
      </a:lvl4pPr>
      <a:lvl5pPr marL="2057400" indent="-228600" algn="l" rtl="0" eaLnBrk="0" fontAlgn="base" hangingPunct="0">
        <a:spcBef>
          <a:spcPct val="20000"/>
        </a:spcBef>
        <a:spcAft>
          <a:spcPct val="0"/>
        </a:spcAft>
        <a:buFont typeface="Arial" pitchFamily="-108" charset="0"/>
        <a:buChar char="»"/>
        <a:defRPr sz="2000" kern="1200">
          <a:solidFill>
            <a:schemeClr val="tx1"/>
          </a:solidFill>
          <a:latin typeface="+mn-lt"/>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1.png"/><Relationship Id="rId3"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emf"/><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0.tiff"/></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1" Type="http://schemas.openxmlformats.org/officeDocument/2006/relationships/slideLayout" Target="../slideLayouts/slideLayout12.xml"/><Relationship Id="rId2"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emf"/><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emf"/><Relationship Id="rId8"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chart" Target="../charts/chart1.xml"/><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7.xml.rels><?xml version="1.0" encoding="UTF-8" standalone="yes"?>
<Relationships xmlns="http://schemas.openxmlformats.org/package/2006/relationships"><Relationship Id="rId11" Type="http://schemas.openxmlformats.org/officeDocument/2006/relationships/image" Target="../media/image42.emf"/><Relationship Id="rId12" Type="http://schemas.openxmlformats.org/officeDocument/2006/relationships/image" Target="../media/image43.emf"/><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emf"/><Relationship Id="rId8" Type="http://schemas.openxmlformats.org/officeDocument/2006/relationships/image" Target="../media/image39.emf"/><Relationship Id="rId9" Type="http://schemas.openxmlformats.org/officeDocument/2006/relationships/image" Target="../media/image40.emf"/><Relationship Id="rId10" Type="http://schemas.openxmlformats.org/officeDocument/2006/relationships/image" Target="../media/image4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xmlns="">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1187939"/>
            <a:ext cx="8212138" cy="1550500"/>
          </a:xfrm>
        </p:spPr>
        <p:txBody>
          <a:bodyPr/>
          <a:lstStyle/>
          <a:p>
            <a:r>
              <a:rPr lang="en-US" dirty="0"/>
              <a:t>Mass Spectrometry-based Targeted Quantification for Protein Biomarker Verification </a:t>
            </a:r>
            <a:endParaRPr lang="en-US" sz="2800" dirty="0">
              <a:solidFill>
                <a:srgbClr val="C0761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Subtitle 2"/>
          <p:cNvSpPr>
            <a:spLocks noGrp="1"/>
          </p:cNvSpPr>
          <p:nvPr>
            <p:ph type="subTitle" idx="1"/>
          </p:nvPr>
        </p:nvSpPr>
        <p:spPr>
          <a:xfrm>
            <a:off x="457200" y="4204921"/>
            <a:ext cx="8208962" cy="1548546"/>
          </a:xfrm>
        </p:spPr>
        <p:txBody>
          <a:bodyPr/>
          <a:lstStyle/>
          <a:p>
            <a:r>
              <a:rPr lang="en-US" sz="28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Karin D. Rodland, Ph.D.</a:t>
            </a:r>
          </a:p>
          <a:p>
            <a:endParaRPr lang="en-US" sz="8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r>
              <a:rPr lang="en-US" sz="20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Chief Scientist for Biomedical Research, PNNL</a:t>
            </a:r>
          </a:p>
          <a:p>
            <a:r>
              <a:rPr lang="en-US" sz="20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Affiliate Professor, Cell, Developmental and Cancer Biology OHSU</a:t>
            </a:r>
          </a:p>
          <a:p>
            <a:endParaRPr lang="en-US" sz="7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r>
              <a:rPr lang="en-US" sz="20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March 6</a:t>
            </a:r>
            <a:r>
              <a:rPr lang="en-US" sz="2000" b="1" baseline="30000"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th</a:t>
            </a:r>
            <a:r>
              <a:rPr lang="en-US" sz="20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2017</a:t>
            </a:r>
          </a:p>
        </p:txBody>
      </p:sp>
      <p:sp>
        <p:nvSpPr>
          <p:cNvPr id="5" name="TextBox 4"/>
          <p:cNvSpPr txBox="1"/>
          <p:nvPr/>
        </p:nvSpPr>
        <p:spPr>
          <a:xfrm>
            <a:off x="457200" y="3022600"/>
            <a:ext cx="7861300" cy="8771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2000" b="1" dirty="0">
                <a:ln w="11430"/>
                <a:solidFill>
                  <a:schemeClr val="bg1">
                    <a:lumMod val="95000"/>
                  </a:schemeClr>
                </a:solidFill>
                <a:effectLst>
                  <a:outerShdw blurRad="50800" dist="39000" dir="5460000" algn="tl">
                    <a:srgbClr val="000000">
                      <a:alpha val="38000"/>
                    </a:srgbClr>
                  </a:outerShdw>
                </a:effectLst>
              </a:rPr>
              <a:t>Fourth Annual US Japan Workshop on Cancer Biomarkers in Collaboration with NCI Early Detection Research Network </a:t>
            </a:r>
          </a:p>
        </p:txBody>
      </p:sp>
    </p:spTree>
    <p:extLst>
      <p:ext uri="{BB962C8B-B14F-4D97-AF65-F5344CB8AC3E}">
        <p14:creationId xmlns:p14="http://schemas.microsoft.com/office/powerpoint/2010/main" val="839502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232326"/>
            <a:ext cx="7069137" cy="555075"/>
          </a:xfrm>
        </p:spPr>
        <p:txBody>
          <a:bodyPr/>
          <a:lstStyle/>
          <a:p>
            <a:r>
              <a:rPr lang="en-US" sz="2800" dirty="0" smtClean="0">
                <a:latin typeface="Calibri" panose="020F0502020204030204" pitchFamily="34" charset="0"/>
              </a:rPr>
              <a:t>Identification of </a:t>
            </a:r>
            <a:r>
              <a:rPr lang="en-US" sz="2800" dirty="0" smtClean="0"/>
              <a:t>Specific </a:t>
            </a:r>
            <a:r>
              <a:rPr lang="en-US" sz="2800" dirty="0" smtClean="0">
                <a:latin typeface="Calibri" panose="020F0502020204030204" pitchFamily="34" charset="0"/>
              </a:rPr>
              <a:t>SPOP </a:t>
            </a:r>
            <a:r>
              <a:rPr lang="en-US" sz="2800" dirty="0" smtClean="0"/>
              <a:t>M</a:t>
            </a:r>
            <a:r>
              <a:rPr lang="en-US" sz="2800" dirty="0" smtClean="0">
                <a:latin typeface="Calibri" panose="020F0502020204030204" pitchFamily="34" charset="0"/>
              </a:rPr>
              <a:t>utations:</a:t>
            </a:r>
            <a:endParaRPr lang="en-US" sz="2800" dirty="0">
              <a:latin typeface="Calibri" panose="020F0502020204030204" pitchFamily="34" charset="0"/>
            </a:endParaRPr>
          </a:p>
        </p:txBody>
      </p:sp>
      <p:sp>
        <p:nvSpPr>
          <p:cNvPr id="5" name="TextBox 4"/>
          <p:cNvSpPr txBox="1"/>
          <p:nvPr/>
        </p:nvSpPr>
        <p:spPr>
          <a:xfrm>
            <a:off x="7065083" y="4125137"/>
            <a:ext cx="1666354" cy="276999"/>
          </a:xfrm>
          <a:prstGeom prst="rect">
            <a:avLst/>
          </a:prstGeom>
          <a:noFill/>
        </p:spPr>
        <p:txBody>
          <a:bodyPr wrap="none" rtlCol="0">
            <a:spAutoFit/>
          </a:bodyPr>
          <a:lstStyle/>
          <a:p>
            <a:r>
              <a:rPr lang="en-US" sz="1200" dirty="0" smtClean="0">
                <a:latin typeface="Calibri" panose="020F0502020204030204" pitchFamily="34" charset="0"/>
                <a:cs typeface="Arial" panose="020B0604020202020204" pitchFamily="34" charset="0"/>
              </a:rPr>
              <a:t>fmol/µg of total protein</a:t>
            </a:r>
            <a:endParaRPr lang="en-US" sz="1200" dirty="0">
              <a:latin typeface="Calibri" panose="020F0502020204030204" pitchFamily="34" charset="0"/>
              <a:cs typeface="Arial" panose="020B060402020202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1808" y="3834105"/>
            <a:ext cx="1818969" cy="406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10947" y="4313054"/>
            <a:ext cx="4729799" cy="2152932"/>
          </a:xfrm>
          <a:prstGeom prst="rect">
            <a:avLst/>
          </a:prstGeom>
          <a:noFill/>
        </p:spPr>
      </p:pic>
      <p:sp>
        <p:nvSpPr>
          <p:cNvPr id="9" name="TextBox 8"/>
          <p:cNvSpPr txBox="1"/>
          <p:nvPr/>
        </p:nvSpPr>
        <p:spPr>
          <a:xfrm>
            <a:off x="1852953" y="3983248"/>
            <a:ext cx="2357633" cy="338554"/>
          </a:xfrm>
          <a:prstGeom prst="rect">
            <a:avLst/>
          </a:prstGeom>
          <a:noFill/>
        </p:spPr>
        <p:txBody>
          <a:bodyPr wrap="none" rtlCol="0">
            <a:spAutoFit/>
          </a:bodyPr>
          <a:lstStyle/>
          <a:p>
            <a:r>
              <a:rPr lang="en-US" sz="1600" b="1" dirty="0" smtClean="0">
                <a:latin typeface="Calibri" panose="020F0502020204030204" pitchFamily="34" charset="0"/>
              </a:rPr>
              <a:t>Example: F102C mutation</a:t>
            </a:r>
            <a:endParaRPr lang="en-US" sz="1600" b="1" dirty="0">
              <a:latin typeface="Calibri" panose="020F0502020204030204" pitchFamily="34" charset="0"/>
            </a:endParaRPr>
          </a:p>
        </p:txBody>
      </p:sp>
      <p:sp>
        <p:nvSpPr>
          <p:cNvPr id="10" name="Rectangle 9"/>
          <p:cNvSpPr/>
          <p:nvPr/>
        </p:nvSpPr>
        <p:spPr>
          <a:xfrm>
            <a:off x="5587552" y="4828549"/>
            <a:ext cx="3346056" cy="1384995"/>
          </a:xfrm>
          <a:prstGeom prst="rect">
            <a:avLst/>
          </a:prstGeom>
        </p:spPr>
        <p:txBody>
          <a:bodyPr wrap="square">
            <a:spAutoFit/>
          </a:bodyPr>
          <a:lstStyle/>
          <a:p>
            <a:r>
              <a:rPr lang="en-US" sz="1400" dirty="0">
                <a:latin typeface="Calibri" panose="020F0502020204030204" pitchFamily="34" charset="0"/>
              </a:rPr>
              <a:t>Applying PRISM-SRM assays to analyze </a:t>
            </a:r>
            <a:r>
              <a:rPr lang="en-US" sz="1400" dirty="0" smtClean="0">
                <a:latin typeface="Calibri" panose="020F0502020204030204" pitchFamily="34" charset="0"/>
              </a:rPr>
              <a:t>HEK293 </a:t>
            </a:r>
            <a:r>
              <a:rPr lang="en-US" sz="1400" dirty="0">
                <a:latin typeface="Calibri" panose="020F0502020204030204" pitchFamily="34" charset="0"/>
              </a:rPr>
              <a:t>cells with the expression of WT and three most frequent SPOP mutations in prostate cancer led to confident detection of all three SPOP mutations in the positive cell lines, but not in the negative cell lines.</a:t>
            </a:r>
          </a:p>
        </p:txBody>
      </p:sp>
      <p:sp>
        <p:nvSpPr>
          <p:cNvPr id="11" name="TextBox 10"/>
          <p:cNvSpPr txBox="1"/>
          <p:nvPr/>
        </p:nvSpPr>
        <p:spPr>
          <a:xfrm>
            <a:off x="6995218" y="6510904"/>
            <a:ext cx="2104423" cy="307777"/>
          </a:xfrm>
          <a:prstGeom prst="rect">
            <a:avLst/>
          </a:prstGeom>
          <a:noFill/>
        </p:spPr>
        <p:txBody>
          <a:bodyPr wrap="none" rtlCol="0">
            <a:spAutoFit/>
          </a:bodyPr>
          <a:lstStyle/>
          <a:p>
            <a:pPr algn="r"/>
            <a:r>
              <a:rPr lang="en-US" sz="1400" dirty="0" smtClean="0">
                <a:latin typeface="Calibri Light" panose="020F0302020204030204" pitchFamily="34" charset="0"/>
              </a:rPr>
              <a:t>Wang et al., </a:t>
            </a:r>
            <a:r>
              <a:rPr lang="en-US" sz="1400" i="1" dirty="0" smtClean="0">
                <a:latin typeface="Calibri Light" panose="020F0302020204030204" pitchFamily="34" charset="0"/>
              </a:rPr>
              <a:t>in preparation</a:t>
            </a:r>
            <a:endParaRPr lang="en-US" sz="1400" dirty="0">
              <a:latin typeface="Calibri Light" panose="020F03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07651152"/>
              </p:ext>
            </p:extLst>
          </p:nvPr>
        </p:nvGraphicFramePr>
        <p:xfrm>
          <a:off x="1095633" y="1177583"/>
          <a:ext cx="6936259" cy="2494611"/>
        </p:xfrm>
        <a:graphic>
          <a:graphicData uri="http://schemas.openxmlformats.org/drawingml/2006/table">
            <a:tbl>
              <a:tblPr/>
              <a:tblGrid>
                <a:gridCol w="3393989"/>
                <a:gridCol w="897924"/>
                <a:gridCol w="889687"/>
                <a:gridCol w="906162"/>
                <a:gridCol w="848497"/>
              </a:tblGrid>
              <a:tr h="214806">
                <a:tc>
                  <a:txBody>
                    <a:bodyPr/>
                    <a:lstStyle/>
                    <a:p>
                      <a:pPr algn="ctr" rtl="0" fontAlgn="b"/>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SPOP Peptide</a:t>
                      </a:r>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WT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Y87N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F102C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F133V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06">
                <a:tc>
                  <a:txBody>
                    <a:bodyPr/>
                    <a:lstStyle/>
                    <a:p>
                      <a:pPr algn="l" rtl="0" fontAlgn="b"/>
                      <a:r>
                        <a:rPr lang="en-US" sz="1600" b="0" i="0" u="none" strike="noStrike" dirty="0">
                          <a:solidFill>
                            <a:srgbClr val="000000"/>
                          </a:solidFill>
                          <a:effectLst/>
                          <a:latin typeface="Calibri" panose="020F0502020204030204" pitchFamily="34" charset="0"/>
                        </a:rPr>
                        <a:t>VNPKGLDEESKDYLSLYLLLVSCPKSEVR</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0.6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CCCC"/>
                    </a:solidFill>
                  </a:tcPr>
                </a:tc>
                <a:tc>
                  <a:txBody>
                    <a:bodyPr/>
                    <a:lstStyle/>
                    <a:p>
                      <a:pPr algn="ctr" rtl="0" fontAlgn="ctr"/>
                      <a:r>
                        <a:rPr lang="en-US" sz="1400" b="0" i="0" u="none" strike="noStrike" dirty="0">
                          <a:solidFill>
                            <a:srgbClr val="000000"/>
                          </a:solidFill>
                          <a:effectLst/>
                          <a:latin typeface="Arial" panose="020B06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10.1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C0C0"/>
                    </a:solidFill>
                  </a:tcPr>
                </a:tc>
                <a:tc>
                  <a:txBody>
                    <a:bodyPr/>
                    <a:lstStyle/>
                    <a:p>
                      <a:pPr algn="ctr" rtl="0" fontAlgn="b"/>
                      <a:r>
                        <a:rPr lang="en-US" sz="1400" b="0" i="0" u="none" strike="noStrike" dirty="0">
                          <a:solidFill>
                            <a:srgbClr val="000000"/>
                          </a:solidFill>
                          <a:effectLst/>
                          <a:latin typeface="Calibri" panose="020F0502020204030204" pitchFamily="34" charset="0"/>
                        </a:rPr>
                        <a:t>0.8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CCCC"/>
                    </a:solidFill>
                  </a:tcPr>
                </a:tc>
              </a:tr>
              <a:tr h="284006">
                <a:tc>
                  <a:txBody>
                    <a:bodyPr/>
                    <a:lstStyle/>
                    <a:p>
                      <a:pPr algn="l" rtl="0" fontAlgn="b"/>
                      <a:r>
                        <a:rPr lang="en-US" sz="1600" b="0" i="0" u="none" strike="noStrike" dirty="0">
                          <a:solidFill>
                            <a:srgbClr val="000000"/>
                          </a:solidFill>
                          <a:effectLst/>
                          <a:latin typeface="Calibri" panose="020F0502020204030204" pitchFamily="34" charset="0"/>
                        </a:rPr>
                        <a:t>VNPKGLDEESKDYLSL</a:t>
                      </a:r>
                      <a:r>
                        <a:rPr lang="en-US" sz="1600" b="1" i="0" u="none" strike="noStrike" dirty="0">
                          <a:solidFill>
                            <a:srgbClr val="FF0000"/>
                          </a:solidFill>
                          <a:effectLst/>
                          <a:latin typeface="Calibri" panose="020F0502020204030204" pitchFamily="34" charset="0"/>
                        </a:rPr>
                        <a:t>N</a:t>
                      </a:r>
                      <a:r>
                        <a:rPr lang="en-US" sz="1600" b="0" i="0" u="none" strike="noStrike" dirty="0">
                          <a:solidFill>
                            <a:srgbClr val="000000"/>
                          </a:solidFill>
                          <a:effectLst/>
                          <a:latin typeface="Calibri" panose="020F0502020204030204" pitchFamily="34" charset="0"/>
                        </a:rPr>
                        <a:t>LLLVSCPKSEVR</a:t>
                      </a:r>
                    </a:p>
                  </a:txBody>
                  <a:tcPr marL="9525" marR="9525" marT="9525" marB="0" anchor="ctr">
                    <a:lnL>
                      <a:noFill/>
                    </a:lnL>
                    <a:lnR>
                      <a:noFill/>
                    </a:lnR>
                    <a:lnT>
                      <a:noFill/>
                    </a:lnT>
                    <a:lnB>
                      <a:noFill/>
                    </a:lnB>
                  </a:tcPr>
                </a:tc>
                <a:tc>
                  <a:txBody>
                    <a:bodyPr/>
                    <a:lstStyle/>
                    <a:p>
                      <a:pPr algn="ctr" rtl="0" fontAlgn="ctr"/>
                      <a:endParaRPr lang="en-US" sz="14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10.3</a:t>
                      </a:r>
                    </a:p>
                  </a:txBody>
                  <a:tcPr marL="9525" marR="9525" marT="9525" marB="0" anchor="ctr">
                    <a:lnL>
                      <a:noFill/>
                    </a:lnL>
                    <a:lnR>
                      <a:noFill/>
                    </a:lnR>
                    <a:lnT>
                      <a:noFill/>
                    </a:lnT>
                    <a:lnB>
                      <a:noFill/>
                    </a:lnB>
                    <a:solidFill>
                      <a:srgbClr val="FFC0C0"/>
                    </a:solidFill>
                  </a:tcPr>
                </a:tc>
                <a:tc>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rtl="0" fontAlgn="ctr"/>
                      <a:endParaRPr lang="en-US" sz="14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r>
              <a:tr h="284006">
                <a:tc>
                  <a:txBody>
                    <a:bodyPr/>
                    <a:lstStyle/>
                    <a:p>
                      <a:pPr algn="l" rtl="0" fontAlgn="b"/>
                      <a:r>
                        <a:rPr lang="en-US" sz="1600" b="0" i="0" u="none" strike="noStrike" dirty="0">
                          <a:solidFill>
                            <a:srgbClr val="000000"/>
                          </a:solidFill>
                          <a:effectLst/>
                          <a:latin typeface="Calibri" panose="020F0502020204030204" pitchFamily="34" charset="0"/>
                        </a:rPr>
                        <a:t>AKFKFSILNAKGEETKAMESQR</a:t>
                      </a:r>
                    </a:p>
                  </a:txBody>
                  <a:tcPr marL="9525" marR="9525" marT="9525" marB="0" anchor="ctr">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FCCCC"/>
                    </a:solidFill>
                  </a:tcPr>
                </a:tc>
                <a:tc>
                  <a:txBody>
                    <a:bodyPr/>
                    <a:lstStyle/>
                    <a:p>
                      <a:pPr algn="ctr" rtl="0" fontAlgn="b"/>
                      <a:r>
                        <a:rPr lang="en-US" sz="1400" b="0" i="0" u="none" strike="noStrike">
                          <a:solidFill>
                            <a:srgbClr val="000000"/>
                          </a:solidFill>
                          <a:effectLst/>
                          <a:latin typeface="Calibri" panose="020F0502020204030204" pitchFamily="34" charset="0"/>
                        </a:rPr>
                        <a:t>26.1</a:t>
                      </a:r>
                    </a:p>
                  </a:txBody>
                  <a:tcPr marL="9525" marR="9525" marT="9525" marB="0" anchor="ctr">
                    <a:lnL>
                      <a:noFill/>
                    </a:lnL>
                    <a:lnR>
                      <a:noFill/>
                    </a:lnR>
                    <a:lnT>
                      <a:noFill/>
                    </a:lnT>
                    <a:lnB>
                      <a:noFill/>
                    </a:lnB>
                    <a:solidFill>
                      <a:srgbClr val="FFACAC"/>
                    </a:solidFill>
                  </a:tcPr>
                </a:tc>
                <a:tc>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1.9</a:t>
                      </a:r>
                    </a:p>
                  </a:txBody>
                  <a:tcPr marL="9525" marR="9525" marT="9525" marB="0" anchor="ctr">
                    <a:lnL>
                      <a:noFill/>
                    </a:lnL>
                    <a:lnR>
                      <a:noFill/>
                    </a:lnR>
                    <a:lnT>
                      <a:noFill/>
                    </a:lnT>
                    <a:lnB>
                      <a:noFill/>
                    </a:lnB>
                    <a:solidFill>
                      <a:srgbClr val="FFCBCB"/>
                    </a:solidFill>
                  </a:tcPr>
                </a:tc>
              </a:tr>
              <a:tr h="284006">
                <a:tc>
                  <a:txBody>
                    <a:bodyPr/>
                    <a:lstStyle/>
                    <a:p>
                      <a:pPr algn="l" rtl="0" fontAlgn="b"/>
                      <a:r>
                        <a:rPr lang="en-US" sz="1600" b="0" i="0" u="none" strike="noStrike" dirty="0">
                          <a:solidFill>
                            <a:srgbClr val="000000"/>
                          </a:solidFill>
                          <a:effectLst/>
                          <a:latin typeface="Calibri" panose="020F0502020204030204" pitchFamily="34" charset="0"/>
                        </a:rPr>
                        <a:t>AK</a:t>
                      </a:r>
                      <a:r>
                        <a:rPr lang="en-US" sz="1600" b="1" i="0" u="none" strike="noStrike" dirty="0">
                          <a:solidFill>
                            <a:srgbClr val="FF0000"/>
                          </a:solidFill>
                          <a:effectLst/>
                          <a:latin typeface="Calibri" panose="020F0502020204030204" pitchFamily="34" charset="0"/>
                        </a:rPr>
                        <a:t>C</a:t>
                      </a:r>
                      <a:r>
                        <a:rPr lang="en-US" sz="1600" b="0" i="0" u="none" strike="noStrike" dirty="0">
                          <a:solidFill>
                            <a:srgbClr val="000000"/>
                          </a:solidFill>
                          <a:effectLst/>
                          <a:latin typeface="Calibri" panose="020F0502020204030204" pitchFamily="34" charset="0"/>
                        </a:rPr>
                        <a:t>KFSILNAKGEETKAMESQR</a:t>
                      </a:r>
                    </a:p>
                  </a:txBody>
                  <a:tcPr marL="9525" marR="9525" marT="9525" marB="0" anchor="ctr">
                    <a:lnL>
                      <a:noFill/>
                    </a:lnL>
                    <a:lnR>
                      <a:noFill/>
                    </a:lnR>
                    <a:lnT>
                      <a:noFill/>
                    </a:lnT>
                    <a:lnB>
                      <a:noFill/>
                    </a:lnB>
                  </a:tcPr>
                </a:tc>
                <a:tc>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54.2</a:t>
                      </a:r>
                    </a:p>
                  </a:txBody>
                  <a:tcPr marL="9525" marR="9525" marT="9525" marB="0" anchor="ctr">
                    <a:lnL>
                      <a:noFill/>
                    </a:lnL>
                    <a:lnR>
                      <a:noFill/>
                    </a:lnR>
                    <a:lnT>
                      <a:noFill/>
                    </a:lnT>
                    <a:lnB>
                      <a:noFill/>
                    </a:lnB>
                    <a:solidFill>
                      <a:srgbClr val="FF8888"/>
                    </a:solidFill>
                  </a:tcPr>
                </a:tc>
                <a:tc>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r>
              <a:tr h="284006">
                <a:tc>
                  <a:txBody>
                    <a:bodyPr/>
                    <a:lstStyle/>
                    <a:p>
                      <a:pPr algn="l" rtl="0" fontAlgn="b"/>
                      <a:r>
                        <a:rPr lang="en-US" sz="1600" b="0" i="0" u="none" strike="noStrike" dirty="0">
                          <a:solidFill>
                            <a:srgbClr val="000000"/>
                          </a:solidFill>
                          <a:effectLst/>
                          <a:latin typeface="Calibri" panose="020F0502020204030204" pitchFamily="34" charset="0"/>
                        </a:rPr>
                        <a:t>FVQGKDWGFKKFIR</a:t>
                      </a:r>
                    </a:p>
                  </a:txBody>
                  <a:tcPr marL="9525" marR="9525" marT="9525" marB="0" anchor="ctr">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0.7</a:t>
                      </a:r>
                    </a:p>
                  </a:txBody>
                  <a:tcPr marL="9525" marR="9525" marT="9525" marB="0" anchor="ctr">
                    <a:lnL>
                      <a:noFill/>
                    </a:lnL>
                    <a:lnR>
                      <a:noFill/>
                    </a:lnR>
                    <a:lnT>
                      <a:noFill/>
                    </a:lnT>
                    <a:lnB>
                      <a:noFill/>
                    </a:lnB>
                    <a:solidFill>
                      <a:srgbClr val="FFCCCC"/>
                    </a:solidFill>
                  </a:tcPr>
                </a:tc>
                <a:tc>
                  <a:txBody>
                    <a:bodyPr/>
                    <a:lstStyle/>
                    <a:p>
                      <a:pPr algn="ctr" rtl="0" fontAlgn="b"/>
                      <a:r>
                        <a:rPr lang="en-US" sz="14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FBEBE"/>
                    </a:solidFill>
                  </a:tcPr>
                </a:tc>
                <a:tc>
                  <a:txBody>
                    <a:bodyPr/>
                    <a:lstStyle/>
                    <a:p>
                      <a:pPr algn="ctr" rtl="0" fontAlgn="b"/>
                      <a:r>
                        <a:rPr lang="en-US" sz="1400" b="0" i="0" u="none" strike="noStrike" dirty="0">
                          <a:solidFill>
                            <a:srgbClr val="000000"/>
                          </a:solidFill>
                          <a:effectLst/>
                          <a:latin typeface="Calibri" panose="020F0502020204030204" pitchFamily="34" charset="0"/>
                        </a:rPr>
                        <a:t>15.3</a:t>
                      </a:r>
                    </a:p>
                  </a:txBody>
                  <a:tcPr marL="9525" marR="9525" marT="9525" marB="0" anchor="ctr">
                    <a:lnL>
                      <a:noFill/>
                    </a:lnL>
                    <a:lnR>
                      <a:noFill/>
                    </a:lnR>
                    <a:lnT>
                      <a:noFill/>
                    </a:lnT>
                    <a:lnB>
                      <a:noFill/>
                    </a:lnB>
                    <a:solidFill>
                      <a:srgbClr val="FFBABA"/>
                    </a:solidFill>
                  </a:tcPr>
                </a:tc>
                <a:tc>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r>
              <a:tr h="284006">
                <a:tc>
                  <a:txBody>
                    <a:bodyPr/>
                    <a:lstStyle/>
                    <a:p>
                      <a:pPr algn="l" rtl="0" fontAlgn="b"/>
                      <a:r>
                        <a:rPr lang="en-US" sz="1600" b="0" i="0" u="none" strike="noStrike" dirty="0">
                          <a:solidFill>
                            <a:srgbClr val="000000"/>
                          </a:solidFill>
                          <a:effectLst/>
                          <a:latin typeface="Calibri" panose="020F0502020204030204" pitchFamily="34" charset="0"/>
                        </a:rPr>
                        <a:t>FVQGKDWG</a:t>
                      </a:r>
                      <a:r>
                        <a:rPr lang="en-US" sz="1600" b="1" i="0" u="none" strike="noStrike" dirty="0">
                          <a:solidFill>
                            <a:srgbClr val="FF0000"/>
                          </a:solidFill>
                          <a:effectLst/>
                          <a:latin typeface="Calibri" panose="020F0502020204030204" pitchFamily="34" charset="0"/>
                        </a:rPr>
                        <a:t>V</a:t>
                      </a:r>
                      <a:r>
                        <a:rPr lang="en-US" sz="1600" b="0" i="0" u="none" strike="noStrike" dirty="0">
                          <a:solidFill>
                            <a:srgbClr val="000000"/>
                          </a:solidFill>
                          <a:effectLst/>
                          <a:latin typeface="Calibri" panose="020F0502020204030204" pitchFamily="34" charset="0"/>
                        </a:rPr>
                        <a:t>KKFIR</a:t>
                      </a:r>
                    </a:p>
                  </a:txBody>
                  <a:tcPr marL="9525" marR="9525" marT="9525" marB="0" anchor="ctr">
                    <a:lnL>
                      <a:noFill/>
                    </a:lnL>
                    <a:lnR>
                      <a:noFill/>
                    </a:lnR>
                    <a:lnT>
                      <a:noFill/>
                    </a:lnT>
                    <a:lnB>
                      <a:noFill/>
                    </a:lnB>
                  </a:tcPr>
                </a:tc>
                <a:tc>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rtl="0" fontAlgn="b"/>
                      <a:r>
                        <a:rPr lang="en-US" sz="1400" b="0" i="0" u="none" strike="noStrike" dirty="0">
                          <a:solidFill>
                            <a:srgbClr val="000000"/>
                          </a:solidFill>
                          <a:effectLst/>
                          <a:latin typeface="Calibri" panose="020F0502020204030204" pitchFamily="34" charset="0"/>
                        </a:rPr>
                        <a:t>0.9</a:t>
                      </a:r>
                    </a:p>
                  </a:txBody>
                  <a:tcPr marL="9525" marR="9525" marT="9525" marB="0" anchor="ctr">
                    <a:lnL>
                      <a:noFill/>
                    </a:lnL>
                    <a:lnR>
                      <a:noFill/>
                    </a:lnR>
                    <a:lnT>
                      <a:noFill/>
                    </a:lnT>
                    <a:lnB>
                      <a:noFill/>
                    </a:lnB>
                    <a:solidFill>
                      <a:srgbClr val="FFCCCC"/>
                    </a:solidFill>
                  </a:tcPr>
                </a:tc>
              </a:tr>
              <a:tr h="191740">
                <a:tc>
                  <a:txBody>
                    <a:bodyPr/>
                    <a:lstStyle/>
                    <a:p>
                      <a:pPr algn="l" rtl="0" fontAlgn="b"/>
                      <a:r>
                        <a:rPr lang="en-US" sz="1600" b="0" i="0" u="none" strike="noStrike" dirty="0">
                          <a:solidFill>
                            <a:srgbClr val="000000"/>
                          </a:solidFill>
                          <a:effectLst/>
                          <a:latin typeface="Calibri" panose="020F0502020204030204" pitchFamily="34" charset="0"/>
                        </a:rPr>
                        <a:t>LADELGGLWENSR</a:t>
                      </a:r>
                    </a:p>
                  </a:txBody>
                  <a:tcPr marL="9525" marR="9525" marT="9525" marB="0" anchor="ctr">
                    <a:lnL>
                      <a:noFill/>
                    </a:lnL>
                    <a:lnR>
                      <a:noFill/>
                    </a:lnR>
                    <a:lnT>
                      <a:noFill/>
                    </a:lnT>
                    <a:lnB>
                      <a:noFill/>
                    </a:lnB>
                  </a:tcPr>
                </a:tc>
                <a:tc>
                  <a:txBody>
                    <a:bodyPr/>
                    <a:lstStyle/>
                    <a:p>
                      <a:pPr algn="ctr" rtl="0" fontAlgn="b"/>
                      <a:r>
                        <a:rPr lang="en-US" sz="14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FCACA"/>
                    </a:solidFill>
                  </a:tcPr>
                </a:tc>
                <a:tc>
                  <a:txBody>
                    <a:bodyPr/>
                    <a:lstStyle/>
                    <a:p>
                      <a:pPr algn="ctr" rtl="0" fontAlgn="b"/>
                      <a:r>
                        <a:rPr lang="en-US" sz="1400" b="0" i="0" u="none" strike="noStrike" dirty="0">
                          <a:solidFill>
                            <a:srgbClr val="000000"/>
                          </a:solidFill>
                          <a:effectLst/>
                          <a:latin typeface="Calibri" panose="020F0502020204030204" pitchFamily="34" charset="0"/>
                        </a:rPr>
                        <a:t>26.8</a:t>
                      </a:r>
                    </a:p>
                  </a:txBody>
                  <a:tcPr marL="9525" marR="9525" marT="9525" marB="0" anchor="ctr">
                    <a:lnL>
                      <a:noFill/>
                    </a:lnL>
                    <a:lnR>
                      <a:noFill/>
                    </a:lnR>
                    <a:lnT>
                      <a:noFill/>
                    </a:lnT>
                    <a:lnB>
                      <a:noFill/>
                    </a:lnB>
                    <a:solidFill>
                      <a:srgbClr val="FFABAB"/>
                    </a:solidFill>
                  </a:tcPr>
                </a:tc>
                <a:tc>
                  <a:txBody>
                    <a:bodyPr/>
                    <a:lstStyle/>
                    <a:p>
                      <a:pPr algn="ctr" rtl="0" fontAlgn="b"/>
                      <a:r>
                        <a:rPr lang="en-US" sz="1400" b="0" i="0" u="none" strike="noStrike" dirty="0">
                          <a:solidFill>
                            <a:srgbClr val="000000"/>
                          </a:solidFill>
                          <a:effectLst/>
                          <a:latin typeface="Calibri" panose="020F0502020204030204" pitchFamily="34" charset="0"/>
                        </a:rPr>
                        <a:t>35.4</a:t>
                      </a:r>
                    </a:p>
                  </a:txBody>
                  <a:tcPr marL="9525" marR="9525" marT="9525" marB="0" anchor="ctr">
                    <a:lnL>
                      <a:noFill/>
                    </a:lnL>
                    <a:lnR>
                      <a:noFill/>
                    </a:lnR>
                    <a:lnT>
                      <a:noFill/>
                    </a:lnT>
                    <a:lnB>
                      <a:noFill/>
                    </a:lnB>
                    <a:solidFill>
                      <a:srgbClr val="FFA0A0"/>
                    </a:solidFill>
                  </a:tcPr>
                </a:tc>
                <a:tc>
                  <a:txBody>
                    <a:bodyPr/>
                    <a:lstStyle/>
                    <a:p>
                      <a:pPr algn="ctr" rtl="0" fontAlgn="b"/>
                      <a:r>
                        <a:rPr lang="en-US" sz="1400" b="0" i="0" u="none" strike="noStrike" dirty="0">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FFCACA"/>
                    </a:solidFill>
                  </a:tcPr>
                </a:tc>
              </a:tr>
              <a:tr h="191740">
                <a:tc>
                  <a:txBody>
                    <a:bodyPr/>
                    <a:lstStyle/>
                    <a:p>
                      <a:pPr algn="l" rtl="0" fontAlgn="b"/>
                      <a:r>
                        <a:rPr lang="en-US" sz="1600" b="0" i="0" u="none" strike="noStrike" dirty="0">
                          <a:solidFill>
                            <a:srgbClr val="000000"/>
                          </a:solidFill>
                          <a:effectLst/>
                          <a:latin typeface="Calibri" panose="020F0502020204030204" pitchFamily="34" charset="0"/>
                        </a:rPr>
                        <a:t>SLASAQCPFLGPPR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panose="020F0502020204030204" pitchFamily="34" charset="0"/>
                        </a:rPr>
                        <a:t>10.8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BFBF"/>
                    </a:solidFill>
                  </a:tcPr>
                </a:tc>
                <a:tc>
                  <a:txBody>
                    <a:bodyPr/>
                    <a:lstStyle/>
                    <a:p>
                      <a:pPr algn="ctr" rtl="0" fontAlgn="b"/>
                      <a:r>
                        <a:rPr lang="en-US" sz="1400" b="0" i="0" u="none" strike="noStrike" dirty="0">
                          <a:solidFill>
                            <a:srgbClr val="000000"/>
                          </a:solidFill>
                          <a:effectLst/>
                          <a:latin typeface="Calibri" panose="020F0502020204030204" pitchFamily="34" charset="0"/>
                        </a:rPr>
                        <a:t>122.4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3030"/>
                    </a:solidFill>
                  </a:tcPr>
                </a:tc>
                <a:tc>
                  <a:txBody>
                    <a:bodyPr/>
                    <a:lstStyle/>
                    <a:p>
                      <a:pPr algn="ctr" rtl="0" fontAlgn="b"/>
                      <a:r>
                        <a:rPr lang="en-US" sz="1400" b="0" i="0" u="none" strike="noStrike" dirty="0">
                          <a:solidFill>
                            <a:srgbClr val="000000"/>
                          </a:solidFill>
                          <a:effectLst/>
                          <a:latin typeface="Calibri" panose="020F0502020204030204" pitchFamily="34" charset="0"/>
                        </a:rPr>
                        <a:t>159.4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400" b="0" i="0" u="none" strike="noStrike" dirty="0" smtClean="0">
                          <a:solidFill>
                            <a:srgbClr val="000000"/>
                          </a:solidFill>
                          <a:effectLst/>
                          <a:latin typeface="Calibri" panose="020F0502020204030204" pitchFamily="34" charset="0"/>
                        </a:rPr>
                        <a:t>13.0</a:t>
                      </a:r>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BDBD"/>
                    </a:solidFill>
                  </a:tcPr>
                </a:tc>
              </a:tr>
            </a:tbl>
          </a:graphicData>
        </a:graphic>
      </p:graphicFrame>
    </p:spTree>
    <p:extLst>
      <p:ext uri="{BB962C8B-B14F-4D97-AF65-F5344CB8AC3E}">
        <p14:creationId xmlns:p14="http://schemas.microsoft.com/office/powerpoint/2010/main" val="1398642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1454" y="71136"/>
            <a:ext cx="8204200" cy="457200"/>
          </a:xfrm>
        </p:spPr>
        <p:txBody>
          <a:bodyPr/>
          <a:lstStyle/>
          <a:p>
            <a:r>
              <a:rPr lang="en-US" sz="3200" dirty="0" smtClean="0">
                <a:latin typeface="Calibri" pitchFamily="34" charset="0"/>
              </a:rPr>
              <a:t>Demonstrated Capabilities of Targeted Proteomic Assays</a:t>
            </a:r>
            <a:endParaRPr lang="en-US" sz="3200" dirty="0">
              <a:latin typeface="Calibri" pitchFamily="34" charset="0"/>
            </a:endParaRPr>
          </a:p>
        </p:txBody>
      </p:sp>
      <p:sp>
        <p:nvSpPr>
          <p:cNvPr id="5" name="Content Placeholder 2"/>
          <p:cNvSpPr>
            <a:spLocks noGrp="1"/>
          </p:cNvSpPr>
          <p:nvPr>
            <p:ph idx="1"/>
          </p:nvPr>
        </p:nvSpPr>
        <p:spPr>
          <a:xfrm>
            <a:off x="493776" y="1233089"/>
            <a:ext cx="8448190" cy="5169371"/>
          </a:xfrm>
        </p:spPr>
        <p:txBody>
          <a:bodyPr>
            <a:noAutofit/>
          </a:bodyPr>
          <a:lstStyle/>
          <a:p>
            <a:pPr eaLnBrk="1" hangingPunct="1">
              <a:lnSpc>
                <a:spcPct val="100000"/>
              </a:lnSpc>
              <a:spcBef>
                <a:spcPts val="600"/>
              </a:spcBef>
              <a:spcAft>
                <a:spcPts val="3000"/>
              </a:spcAft>
              <a:buClr>
                <a:srgbClr val="D57501"/>
              </a:buClr>
              <a:buFont typeface="Arial"/>
              <a:buChar char="•"/>
            </a:pPr>
            <a:r>
              <a:rPr lang="en-US" altLang="zh-CN" b="1" dirty="0" smtClean="0">
                <a:latin typeface="Calibri" pitchFamily="34" charset="0"/>
              </a:rPr>
              <a:t>Total and </a:t>
            </a:r>
            <a:r>
              <a:rPr lang="en-US" altLang="zh-CN" b="1" dirty="0">
                <a:latin typeface="Calibri" pitchFamily="34" charset="0"/>
              </a:rPr>
              <a:t>free PSA in </a:t>
            </a:r>
            <a:r>
              <a:rPr lang="en-US" altLang="zh-CN" b="1" dirty="0" smtClean="0">
                <a:latin typeface="Calibri" pitchFamily="34" charset="0"/>
              </a:rPr>
              <a:t>plasma/serum </a:t>
            </a:r>
            <a:r>
              <a:rPr lang="en-US" altLang="zh-CN" b="1" dirty="0">
                <a:latin typeface="Calibri" pitchFamily="34" charset="0"/>
              </a:rPr>
              <a:t>and PSA &amp; proPSA in </a:t>
            </a:r>
            <a:r>
              <a:rPr lang="en-US" altLang="zh-CN" b="1" dirty="0" smtClean="0">
                <a:latin typeface="Calibri" pitchFamily="34" charset="0"/>
              </a:rPr>
              <a:t>urine</a:t>
            </a:r>
            <a:endParaRPr lang="en-US" altLang="zh-CN" sz="900" b="1" dirty="0">
              <a:latin typeface="Calibri" pitchFamily="34" charset="0"/>
            </a:endParaRPr>
          </a:p>
          <a:p>
            <a:pPr eaLnBrk="1" hangingPunct="1">
              <a:lnSpc>
                <a:spcPct val="100000"/>
              </a:lnSpc>
              <a:spcBef>
                <a:spcPts val="600"/>
              </a:spcBef>
              <a:spcAft>
                <a:spcPts val="2400"/>
              </a:spcAft>
              <a:buClr>
                <a:srgbClr val="D57501"/>
              </a:buClr>
              <a:buFont typeface="Arial"/>
              <a:buChar char="•"/>
            </a:pPr>
            <a:r>
              <a:rPr lang="en-US" b="1" dirty="0" smtClean="0">
                <a:latin typeface="Calibri" pitchFamily="34" charset="0"/>
              </a:rPr>
              <a:t>TMPRSS2:ERG </a:t>
            </a:r>
            <a:r>
              <a:rPr lang="en-US" b="1" dirty="0">
                <a:latin typeface="Calibri" pitchFamily="34" charset="0"/>
              </a:rPr>
              <a:t>fusion </a:t>
            </a:r>
            <a:r>
              <a:rPr lang="en-US" b="1" dirty="0" smtClean="0">
                <a:latin typeface="Calibri" pitchFamily="34" charset="0"/>
              </a:rPr>
              <a:t>proteins in cells, tissues, urine, and urine </a:t>
            </a:r>
            <a:r>
              <a:rPr lang="en-US" b="1" dirty="0" smtClean="0">
                <a:latin typeface="Calibri" pitchFamily="34" charset="0"/>
              </a:rPr>
              <a:t>sediment</a:t>
            </a:r>
          </a:p>
          <a:p>
            <a:pPr marL="0" indent="0" eaLnBrk="1" hangingPunct="1">
              <a:lnSpc>
                <a:spcPct val="100000"/>
              </a:lnSpc>
              <a:spcBef>
                <a:spcPts val="1800"/>
              </a:spcBef>
              <a:spcAft>
                <a:spcPts val="2400"/>
              </a:spcAft>
              <a:buClr>
                <a:srgbClr val="D57501"/>
              </a:buClr>
              <a:buNone/>
            </a:pPr>
            <a:endParaRPr lang="en-US" sz="400" b="1" dirty="0" smtClean="0">
              <a:latin typeface="Calibri" pitchFamily="34" charset="0"/>
            </a:endParaRPr>
          </a:p>
          <a:p>
            <a:pPr eaLnBrk="1" hangingPunct="1">
              <a:lnSpc>
                <a:spcPct val="100000"/>
              </a:lnSpc>
              <a:spcBef>
                <a:spcPts val="600"/>
              </a:spcBef>
              <a:spcAft>
                <a:spcPts val="1800"/>
              </a:spcAft>
              <a:buClr>
                <a:srgbClr val="D57501"/>
              </a:buClr>
              <a:buFont typeface="Arial"/>
              <a:buChar char="•"/>
            </a:pPr>
            <a:r>
              <a:rPr lang="en-US" b="1" dirty="0" smtClean="0">
                <a:latin typeface="Calibri" pitchFamily="34" charset="0"/>
              </a:rPr>
              <a:t>ETV1 fusion in </a:t>
            </a:r>
            <a:r>
              <a:rPr lang="en-US" b="1" dirty="0">
                <a:latin typeface="Calibri" pitchFamily="34" charset="0"/>
              </a:rPr>
              <a:t>cells and tissues</a:t>
            </a:r>
          </a:p>
          <a:p>
            <a:pPr eaLnBrk="1" hangingPunct="1">
              <a:lnSpc>
                <a:spcPct val="100000"/>
              </a:lnSpc>
              <a:spcBef>
                <a:spcPts val="600"/>
              </a:spcBef>
              <a:spcAft>
                <a:spcPts val="3600"/>
              </a:spcAft>
              <a:buClr>
                <a:srgbClr val="D57501"/>
              </a:buClr>
              <a:buFont typeface="Arial"/>
              <a:buChar char="•"/>
            </a:pPr>
            <a:r>
              <a:rPr lang="en-US" b="1" dirty="0" smtClean="0">
                <a:latin typeface="Calibri" pitchFamily="34" charset="0"/>
              </a:rPr>
              <a:t>SPOP </a:t>
            </a:r>
            <a:r>
              <a:rPr lang="en-US" b="1" dirty="0">
                <a:latin typeface="Calibri" pitchFamily="34" charset="0"/>
              </a:rPr>
              <a:t>mutations </a:t>
            </a:r>
            <a:r>
              <a:rPr lang="en-US" b="1" dirty="0" smtClean="0">
                <a:latin typeface="Calibri" pitchFamily="34" charset="0"/>
              </a:rPr>
              <a:t>in cells and </a:t>
            </a:r>
            <a:r>
              <a:rPr lang="en-US" b="1" dirty="0" smtClean="0">
                <a:latin typeface="Calibri" pitchFamily="34" charset="0"/>
              </a:rPr>
              <a:t>tissues</a:t>
            </a:r>
            <a:endParaRPr lang="en-US" sz="300" b="1" dirty="0" smtClean="0">
              <a:latin typeface="Calibri" pitchFamily="34" charset="0"/>
            </a:endParaRPr>
          </a:p>
        </p:txBody>
      </p:sp>
      <p:sp>
        <p:nvSpPr>
          <p:cNvPr id="6" name="Rectangle 5"/>
          <p:cNvSpPr/>
          <p:nvPr/>
        </p:nvSpPr>
        <p:spPr>
          <a:xfrm>
            <a:off x="715000" y="1633197"/>
            <a:ext cx="7213658" cy="369332"/>
          </a:xfrm>
          <a:prstGeom prst="rect">
            <a:avLst/>
          </a:prstGeom>
        </p:spPr>
        <p:txBody>
          <a:bodyPr wrap="square">
            <a:spAutoFit/>
          </a:bodyPr>
          <a:lstStyle/>
          <a:p>
            <a:r>
              <a:rPr lang="en-US" dirty="0" smtClean="0">
                <a:solidFill>
                  <a:srgbClr val="0A14E6"/>
                </a:solidFill>
                <a:latin typeface="Calibri" pitchFamily="34" charset="0"/>
                <a:cs typeface="Calibri" pitchFamily="34" charset="0"/>
              </a:rPr>
              <a:t>Liu et al. </a:t>
            </a:r>
            <a:r>
              <a:rPr lang="en-US" b="1" i="1" dirty="0" smtClean="0">
                <a:solidFill>
                  <a:srgbClr val="0A14E6"/>
                </a:solidFill>
                <a:latin typeface="Calibri" pitchFamily="34" charset="0"/>
                <a:cs typeface="Calibri" pitchFamily="34" charset="0"/>
              </a:rPr>
              <a:t>J </a:t>
            </a:r>
            <a:r>
              <a:rPr lang="en-US" b="1" i="1" dirty="0">
                <a:solidFill>
                  <a:srgbClr val="0A14E6"/>
                </a:solidFill>
                <a:latin typeface="Calibri" pitchFamily="34" charset="0"/>
                <a:cs typeface="Calibri" pitchFamily="34" charset="0"/>
              </a:rPr>
              <a:t>Proteomics</a:t>
            </a:r>
            <a:r>
              <a:rPr lang="en-US" dirty="0">
                <a:solidFill>
                  <a:srgbClr val="0A14E6"/>
                </a:solidFill>
                <a:latin typeface="Calibri" pitchFamily="34" charset="0"/>
                <a:cs typeface="Calibri" pitchFamily="34" charset="0"/>
              </a:rPr>
              <a:t>. </a:t>
            </a:r>
            <a:r>
              <a:rPr lang="en-US" dirty="0" smtClean="0">
                <a:solidFill>
                  <a:srgbClr val="0A14E6"/>
                </a:solidFill>
                <a:latin typeface="Calibri" pitchFamily="34" charset="0"/>
                <a:cs typeface="Calibri" pitchFamily="34" charset="0"/>
              </a:rPr>
              <a:t>2012, 75, 4747-4757 </a:t>
            </a:r>
            <a:endParaRPr lang="en-US" dirty="0">
              <a:solidFill>
                <a:srgbClr val="0A14E6"/>
              </a:solidFill>
              <a:latin typeface="Calibri" pitchFamily="34" charset="0"/>
              <a:cs typeface="Calibri" pitchFamily="34" charset="0"/>
            </a:endParaRPr>
          </a:p>
        </p:txBody>
      </p:sp>
      <p:sp>
        <p:nvSpPr>
          <p:cNvPr id="8" name="TextBox 7"/>
          <p:cNvSpPr txBox="1"/>
          <p:nvPr/>
        </p:nvSpPr>
        <p:spPr>
          <a:xfrm>
            <a:off x="715000" y="2857075"/>
            <a:ext cx="3508012" cy="584775"/>
          </a:xfrm>
          <a:prstGeom prst="rect">
            <a:avLst/>
          </a:prstGeom>
          <a:noFill/>
        </p:spPr>
        <p:txBody>
          <a:bodyPr wrap="none" rtlCol="0">
            <a:spAutoFit/>
          </a:bodyPr>
          <a:lstStyle/>
          <a:p>
            <a:r>
              <a:rPr lang="en-US" sz="1600" dirty="0" smtClean="0">
                <a:solidFill>
                  <a:srgbClr val="0A14E6"/>
                </a:solidFill>
                <a:latin typeface="Calibri" panose="020F0502020204030204" pitchFamily="34" charset="0"/>
              </a:rPr>
              <a:t>He et al. </a:t>
            </a:r>
            <a:r>
              <a:rPr lang="en-US" sz="1600" b="1" i="1" dirty="0" err="1" smtClean="0">
                <a:solidFill>
                  <a:srgbClr val="0A14E6"/>
                </a:solidFill>
                <a:latin typeface="Calibri" panose="020F0502020204030204" pitchFamily="34" charset="0"/>
              </a:rPr>
              <a:t>Mol</a:t>
            </a:r>
            <a:r>
              <a:rPr lang="en-US" sz="1600" b="1" i="1" dirty="0" smtClean="0">
                <a:solidFill>
                  <a:srgbClr val="0A14E6"/>
                </a:solidFill>
                <a:latin typeface="Calibri" panose="020F0502020204030204" pitchFamily="34" charset="0"/>
              </a:rPr>
              <a:t> </a:t>
            </a:r>
            <a:r>
              <a:rPr lang="en-US" sz="1600" b="1" i="1" dirty="0" err="1" smtClean="0">
                <a:solidFill>
                  <a:srgbClr val="0A14E6"/>
                </a:solidFill>
                <a:latin typeface="Calibri" panose="020F0502020204030204" pitchFamily="34" charset="0"/>
              </a:rPr>
              <a:t>Oncol</a:t>
            </a:r>
            <a:r>
              <a:rPr lang="en-US" sz="1600" b="1" i="1" dirty="0" smtClean="0">
                <a:solidFill>
                  <a:srgbClr val="0A14E6"/>
                </a:solidFill>
                <a:latin typeface="Calibri" panose="020F0502020204030204" pitchFamily="34" charset="0"/>
              </a:rPr>
              <a:t>.</a:t>
            </a:r>
            <a:r>
              <a:rPr lang="en-US" sz="1600" i="1" dirty="0" smtClean="0">
                <a:solidFill>
                  <a:srgbClr val="0A14E6"/>
                </a:solidFill>
                <a:latin typeface="Calibri" panose="020F0502020204030204" pitchFamily="34" charset="0"/>
              </a:rPr>
              <a:t> </a:t>
            </a:r>
            <a:r>
              <a:rPr lang="en-US" sz="1600" dirty="0" smtClean="0">
                <a:solidFill>
                  <a:srgbClr val="0A14E6"/>
                </a:solidFill>
                <a:latin typeface="Calibri" panose="020F0502020204030204" pitchFamily="34" charset="0"/>
              </a:rPr>
              <a:t>2014, 8, 1169-1180</a:t>
            </a:r>
          </a:p>
          <a:p>
            <a:r>
              <a:rPr lang="en-US" sz="1600" dirty="0" smtClean="0">
                <a:solidFill>
                  <a:srgbClr val="0A14E6"/>
                </a:solidFill>
                <a:latin typeface="Calibri" panose="020F0502020204030204" pitchFamily="34" charset="0"/>
              </a:rPr>
              <a:t>He et al</a:t>
            </a:r>
            <a:r>
              <a:rPr lang="en-US" sz="1600" dirty="0">
                <a:solidFill>
                  <a:srgbClr val="0A14E6"/>
                </a:solidFill>
                <a:latin typeface="Calibri" panose="020F0502020204030204" pitchFamily="34" charset="0"/>
              </a:rPr>
              <a:t>. </a:t>
            </a:r>
            <a:r>
              <a:rPr lang="en-US" sz="1600" b="1" i="1" dirty="0">
                <a:solidFill>
                  <a:srgbClr val="0A14E6"/>
                </a:solidFill>
                <a:latin typeface="Calibri" panose="020F0502020204030204" pitchFamily="34" charset="0"/>
              </a:rPr>
              <a:t>J </a:t>
            </a:r>
            <a:r>
              <a:rPr lang="en-US" sz="1600" b="1" i="1" dirty="0" err="1">
                <a:solidFill>
                  <a:srgbClr val="0A14E6"/>
                </a:solidFill>
                <a:latin typeface="Calibri" panose="020F0502020204030204" pitchFamily="34" charset="0"/>
              </a:rPr>
              <a:t>Transl</a:t>
            </a:r>
            <a:r>
              <a:rPr lang="en-US" sz="1600" b="1" i="1" dirty="0">
                <a:solidFill>
                  <a:srgbClr val="0A14E6"/>
                </a:solidFill>
                <a:latin typeface="Calibri" panose="020F0502020204030204" pitchFamily="34" charset="0"/>
              </a:rPr>
              <a:t> Med</a:t>
            </a:r>
            <a:r>
              <a:rPr lang="en-US" sz="1600" dirty="0">
                <a:solidFill>
                  <a:srgbClr val="0A14E6"/>
                </a:solidFill>
                <a:latin typeface="Calibri" panose="020F0502020204030204" pitchFamily="34" charset="0"/>
              </a:rPr>
              <a:t>. </a:t>
            </a:r>
            <a:r>
              <a:rPr lang="en-US" sz="1600" dirty="0" smtClean="0">
                <a:solidFill>
                  <a:srgbClr val="0A14E6"/>
                </a:solidFill>
                <a:latin typeface="Calibri" panose="020F0502020204030204" pitchFamily="34" charset="0"/>
              </a:rPr>
              <a:t>2015, 13, 54</a:t>
            </a:r>
            <a:endParaRPr lang="en-US" sz="1600" dirty="0">
              <a:solidFill>
                <a:srgbClr val="0A14E6"/>
              </a:solidFill>
              <a:latin typeface="Calibri" panose="020F0502020204030204" pitchFamily="34" charset="0"/>
            </a:endParaRPr>
          </a:p>
        </p:txBody>
      </p:sp>
    </p:spTree>
    <p:extLst>
      <p:ext uri="{BB962C8B-B14F-4D97-AF65-F5344CB8AC3E}">
        <p14:creationId xmlns:p14="http://schemas.microsoft.com/office/powerpoint/2010/main" val="311015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8330" y="206375"/>
            <a:ext cx="8576204" cy="457200"/>
          </a:xfrm>
        </p:spPr>
        <p:txBody>
          <a:bodyPr/>
          <a:lstStyle/>
          <a:p>
            <a:r>
              <a:rPr lang="en-US" dirty="0" smtClean="0"/>
              <a:t>The Early Detection Problem in Ovarian Cancer</a:t>
            </a:r>
            <a:endParaRPr lang="en-US" dirty="0"/>
          </a:p>
        </p:txBody>
      </p:sp>
      <p:sp>
        <p:nvSpPr>
          <p:cNvPr id="4" name="Slide Number Placeholder 3"/>
          <p:cNvSpPr>
            <a:spLocks noGrp="1"/>
          </p:cNvSpPr>
          <p:nvPr>
            <p:ph type="sldNum" sz="quarter" idx="4294967295"/>
          </p:nvPr>
        </p:nvSpPr>
        <p:spPr>
          <a:xfrm>
            <a:off x="112713" y="6483350"/>
            <a:ext cx="509587" cy="365125"/>
          </a:xfrm>
          <a:prstGeom prst="rect">
            <a:avLst/>
          </a:prstGeom>
        </p:spPr>
        <p:txBody>
          <a:bodyPr/>
          <a:lstStyle/>
          <a:p>
            <a:pPr>
              <a:defRPr/>
            </a:pPr>
            <a:fld id="{E629804F-10F8-9444-91C9-7B9E04DF2A00}" type="slidenum">
              <a:rPr lang="en-US" smtClean="0"/>
              <a:pPr>
                <a:defRPr/>
              </a:pPr>
              <a:t>12</a:t>
            </a:fld>
            <a:endParaRPr lang="en-US"/>
          </a:p>
        </p:txBody>
      </p:sp>
      <p:pic>
        <p:nvPicPr>
          <p:cNvPr id="7" name="Content Placeholder 6" descr="phototake_rm_photo_of_stages_of_ovarian_cancer.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b="-53"/>
          <a:stretch/>
        </p:blipFill>
        <p:spPr>
          <a:xfrm>
            <a:off x="12" y="927109"/>
            <a:ext cx="4274820" cy="3819643"/>
          </a:xfrm>
        </p:spPr>
      </p:pic>
      <p:sp>
        <p:nvSpPr>
          <p:cNvPr id="9" name="TextBox 8"/>
          <p:cNvSpPr txBox="1"/>
          <p:nvPr/>
        </p:nvSpPr>
        <p:spPr>
          <a:xfrm>
            <a:off x="4707467" y="948267"/>
            <a:ext cx="4610100" cy="1477328"/>
          </a:xfrm>
          <a:prstGeom prst="rect">
            <a:avLst/>
          </a:prstGeom>
          <a:noFill/>
        </p:spPr>
        <p:txBody>
          <a:bodyPr wrap="square" rtlCol="0">
            <a:spAutoFit/>
          </a:bodyPr>
          <a:lstStyle/>
          <a:p>
            <a:r>
              <a:rPr lang="en-US" b="1" i="1" dirty="0" smtClean="0"/>
              <a:t>The Early Detection Problem</a:t>
            </a:r>
            <a:r>
              <a:rPr lang="en-US" dirty="0" smtClean="0"/>
              <a:t>:</a:t>
            </a:r>
          </a:p>
          <a:p>
            <a:r>
              <a:rPr lang="en-US" dirty="0" smtClean="0"/>
              <a:t>5 year survival is 90-94% for Stage I-II</a:t>
            </a:r>
            <a:r>
              <a:rPr lang="en-US" dirty="0"/>
              <a:t>	</a:t>
            </a:r>
            <a:r>
              <a:rPr lang="en-US" dirty="0" smtClean="0"/>
              <a:t>	17-39% for Stage III-IV</a:t>
            </a:r>
          </a:p>
          <a:p>
            <a:r>
              <a:rPr lang="en-US" dirty="0" smtClean="0"/>
              <a:t>BUT: only 20% of ovarian cancers are detected early, at Stage I-II</a:t>
            </a:r>
            <a:endParaRPr lang="en-US" dirty="0"/>
          </a:p>
        </p:txBody>
      </p:sp>
      <p:sp>
        <p:nvSpPr>
          <p:cNvPr id="2" name="TextBox 1"/>
          <p:cNvSpPr txBox="1"/>
          <p:nvPr/>
        </p:nvSpPr>
        <p:spPr>
          <a:xfrm>
            <a:off x="4622800" y="2760133"/>
            <a:ext cx="4055533" cy="3170099"/>
          </a:xfrm>
          <a:prstGeom prst="rect">
            <a:avLst/>
          </a:prstGeom>
          <a:noFill/>
        </p:spPr>
        <p:txBody>
          <a:bodyPr wrap="square" rtlCol="0">
            <a:spAutoFit/>
          </a:bodyPr>
          <a:lstStyle/>
          <a:p>
            <a:r>
              <a:rPr lang="en-US" sz="2000" b="1" dirty="0" smtClean="0"/>
              <a:t>Ovarian Cancer is rare</a:t>
            </a:r>
          </a:p>
          <a:p>
            <a:pPr marL="285750" indent="-285750">
              <a:buFont typeface="Wingdings" charset="2"/>
              <a:buChar char="Ø"/>
            </a:pPr>
            <a:r>
              <a:rPr lang="en-US" sz="2000" dirty="0" smtClean="0"/>
              <a:t>Prevalence of 1 in 2500 imposes constraints on population-based screening</a:t>
            </a:r>
          </a:p>
          <a:p>
            <a:pPr marL="285750" indent="-285750">
              <a:buFont typeface="Wingdings" charset="2"/>
              <a:buChar char="Ø"/>
            </a:pPr>
            <a:r>
              <a:rPr lang="en-US" sz="2000" dirty="0" smtClean="0"/>
              <a:t>Need a positive predictive value  (PPV) ~ 10% for a reasonable ratio of procedures (laparoscopy) to true positives</a:t>
            </a:r>
          </a:p>
          <a:p>
            <a:pPr marL="285750" indent="-285750">
              <a:buFont typeface="Wingdings" charset="2"/>
              <a:buChar char="Ø"/>
            </a:pPr>
            <a:r>
              <a:rPr lang="en-US" sz="2000" dirty="0" smtClean="0"/>
              <a:t>Requires high specificity and sensitivity</a:t>
            </a:r>
            <a:endParaRPr lang="en-US" dirty="0"/>
          </a:p>
        </p:txBody>
      </p:sp>
      <p:sp>
        <p:nvSpPr>
          <p:cNvPr id="6" name="TextBox 5"/>
          <p:cNvSpPr txBox="1"/>
          <p:nvPr/>
        </p:nvSpPr>
        <p:spPr>
          <a:xfrm>
            <a:off x="279400" y="5071533"/>
            <a:ext cx="3843866" cy="923330"/>
          </a:xfrm>
          <a:prstGeom prst="rect">
            <a:avLst/>
          </a:prstGeom>
          <a:noFill/>
        </p:spPr>
        <p:txBody>
          <a:bodyPr wrap="square" rtlCol="0">
            <a:spAutoFit/>
          </a:bodyPr>
          <a:lstStyle/>
          <a:p>
            <a:r>
              <a:rPr lang="en-US" dirty="0" smtClean="0"/>
              <a:t>The current serum biomarker, CA125, had a PPV of ~6.5% in PLCO study</a:t>
            </a:r>
            <a:endParaRPr lang="en-US" dirty="0"/>
          </a:p>
        </p:txBody>
      </p:sp>
    </p:spTree>
    <p:extLst>
      <p:ext uri="{BB962C8B-B14F-4D97-AF65-F5344CB8AC3E}">
        <p14:creationId xmlns:p14="http://schemas.microsoft.com/office/powerpoint/2010/main" val="3001893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Box 4"/>
          <p:cNvSpPr txBox="1">
            <a:spLocks noChangeArrowheads="1"/>
          </p:cNvSpPr>
          <p:nvPr/>
        </p:nvSpPr>
        <p:spPr bwMode="auto">
          <a:xfrm>
            <a:off x="0" y="1219200"/>
            <a:ext cx="9144000" cy="369888"/>
          </a:xfrm>
          <a:prstGeom prst="rect">
            <a:avLst/>
          </a:prstGeom>
          <a:noFill/>
          <a:ln w="9525">
            <a:noFill/>
            <a:miter lim="800000"/>
            <a:headEnd/>
            <a:tailEnd/>
          </a:ln>
        </p:spPr>
        <p:txBody>
          <a:bodyPr>
            <a:prstTxWarp prst="textNoShape">
              <a:avLst/>
            </a:prstTxWarp>
            <a:spAutoFit/>
          </a:bodyPr>
          <a:lstStyle/>
          <a:p>
            <a:pPr algn="ctr"/>
            <a:r>
              <a:rPr lang="en-US" dirty="0"/>
              <a:t>150+ ovarian cancer candidates from all Breast/</a:t>
            </a:r>
            <a:r>
              <a:rPr lang="en-US" dirty="0" err="1"/>
              <a:t>Gyn</a:t>
            </a:r>
            <a:r>
              <a:rPr lang="en-US" dirty="0"/>
              <a:t> EDRN sites</a:t>
            </a:r>
          </a:p>
        </p:txBody>
      </p:sp>
      <p:sp>
        <p:nvSpPr>
          <p:cNvPr id="62468" name="TextBox 6"/>
          <p:cNvSpPr txBox="1">
            <a:spLocks noChangeArrowheads="1"/>
          </p:cNvSpPr>
          <p:nvPr/>
        </p:nvSpPr>
        <p:spPr bwMode="auto">
          <a:xfrm>
            <a:off x="2057400" y="1905000"/>
            <a:ext cx="966788" cy="369888"/>
          </a:xfrm>
          <a:prstGeom prst="rect">
            <a:avLst/>
          </a:prstGeom>
          <a:noFill/>
          <a:ln w="25400">
            <a:solidFill>
              <a:schemeClr val="tx1"/>
            </a:solidFill>
            <a:miter lim="800000"/>
            <a:headEnd/>
            <a:tailEnd/>
          </a:ln>
        </p:spPr>
        <p:txBody>
          <a:bodyPr wrap="none">
            <a:prstTxWarp prst="textNoShape">
              <a:avLst/>
            </a:prstTxWarp>
            <a:spAutoFit/>
          </a:bodyPr>
          <a:lstStyle/>
          <a:p>
            <a:r>
              <a:rPr lang="en-US"/>
              <a:t>Godwin</a:t>
            </a:r>
          </a:p>
        </p:txBody>
      </p:sp>
      <p:sp>
        <p:nvSpPr>
          <p:cNvPr id="62469" name="TextBox 7"/>
          <p:cNvSpPr txBox="1">
            <a:spLocks noChangeArrowheads="1"/>
          </p:cNvSpPr>
          <p:nvPr/>
        </p:nvSpPr>
        <p:spPr bwMode="auto">
          <a:xfrm>
            <a:off x="3429000" y="1905000"/>
            <a:ext cx="928688" cy="369888"/>
          </a:xfrm>
          <a:prstGeom prst="rect">
            <a:avLst/>
          </a:prstGeom>
          <a:noFill/>
          <a:ln w="25400">
            <a:solidFill>
              <a:schemeClr val="tx1"/>
            </a:solidFill>
            <a:miter lim="800000"/>
            <a:headEnd/>
            <a:tailEnd/>
          </a:ln>
        </p:spPr>
        <p:txBody>
          <a:bodyPr wrap="none">
            <a:prstTxWarp prst="textNoShape">
              <a:avLst/>
            </a:prstTxWarp>
            <a:spAutoFit/>
          </a:bodyPr>
          <a:lstStyle/>
          <a:p>
            <a:r>
              <a:rPr lang="en-US"/>
              <a:t>LaBaer</a:t>
            </a:r>
          </a:p>
        </p:txBody>
      </p:sp>
      <p:sp>
        <p:nvSpPr>
          <p:cNvPr id="62470" name="TextBox 8"/>
          <p:cNvSpPr txBox="1">
            <a:spLocks noChangeArrowheads="1"/>
          </p:cNvSpPr>
          <p:nvPr/>
        </p:nvSpPr>
        <p:spPr bwMode="auto">
          <a:xfrm>
            <a:off x="4800600" y="1905000"/>
            <a:ext cx="363538" cy="369888"/>
          </a:xfrm>
          <a:prstGeom prst="rect">
            <a:avLst/>
          </a:prstGeom>
          <a:noFill/>
          <a:ln w="25400">
            <a:solidFill>
              <a:schemeClr val="tx1"/>
            </a:solidFill>
            <a:miter lim="800000"/>
            <a:headEnd/>
            <a:tailEnd/>
          </a:ln>
        </p:spPr>
        <p:txBody>
          <a:bodyPr wrap="none">
            <a:prstTxWarp prst="textNoShape">
              <a:avLst/>
            </a:prstTxWarp>
            <a:spAutoFit/>
          </a:bodyPr>
          <a:lstStyle/>
          <a:p>
            <a:r>
              <a:rPr lang="en-US"/>
              <a:t>Li</a:t>
            </a:r>
          </a:p>
        </p:txBody>
      </p:sp>
      <p:sp>
        <p:nvSpPr>
          <p:cNvPr id="62471" name="TextBox 9"/>
          <p:cNvSpPr txBox="1">
            <a:spLocks noChangeArrowheads="1"/>
          </p:cNvSpPr>
          <p:nvPr/>
        </p:nvSpPr>
        <p:spPr bwMode="auto">
          <a:xfrm>
            <a:off x="5410200" y="1905000"/>
            <a:ext cx="981075" cy="369888"/>
          </a:xfrm>
          <a:prstGeom prst="rect">
            <a:avLst/>
          </a:prstGeom>
          <a:noFill/>
          <a:ln w="25400">
            <a:solidFill>
              <a:schemeClr val="tx1"/>
            </a:solidFill>
            <a:miter lim="800000"/>
            <a:headEnd/>
            <a:tailEnd/>
          </a:ln>
        </p:spPr>
        <p:txBody>
          <a:bodyPr wrap="none">
            <a:prstTxWarp prst="textNoShape">
              <a:avLst/>
            </a:prstTxWarp>
            <a:spAutoFit/>
          </a:bodyPr>
          <a:lstStyle/>
          <a:p>
            <a:r>
              <a:rPr lang="en-US"/>
              <a:t>Lokshin</a:t>
            </a:r>
          </a:p>
        </p:txBody>
      </p:sp>
      <p:sp>
        <p:nvSpPr>
          <p:cNvPr id="62472" name="TextBox 10"/>
          <p:cNvSpPr txBox="1">
            <a:spLocks noChangeArrowheads="1"/>
          </p:cNvSpPr>
          <p:nvPr/>
        </p:nvSpPr>
        <p:spPr bwMode="auto">
          <a:xfrm>
            <a:off x="7924800" y="1905000"/>
            <a:ext cx="890588" cy="369888"/>
          </a:xfrm>
          <a:prstGeom prst="rect">
            <a:avLst/>
          </a:prstGeom>
          <a:noFill/>
          <a:ln w="25400">
            <a:solidFill>
              <a:schemeClr val="tx1"/>
            </a:solidFill>
            <a:miter lim="800000"/>
            <a:headEnd/>
            <a:tailEnd/>
          </a:ln>
        </p:spPr>
        <p:txBody>
          <a:bodyPr wrap="none">
            <a:prstTxWarp prst="textNoShape">
              <a:avLst/>
            </a:prstTxWarp>
            <a:spAutoFit/>
          </a:bodyPr>
          <a:lstStyle/>
          <a:p>
            <a:r>
              <a:rPr lang="en-US"/>
              <a:t>Skates</a:t>
            </a:r>
          </a:p>
        </p:txBody>
      </p:sp>
      <p:sp>
        <p:nvSpPr>
          <p:cNvPr id="62473" name="TextBox 11"/>
          <p:cNvSpPr txBox="1">
            <a:spLocks noChangeArrowheads="1"/>
          </p:cNvSpPr>
          <p:nvPr/>
        </p:nvSpPr>
        <p:spPr bwMode="auto">
          <a:xfrm>
            <a:off x="6705600" y="1905000"/>
            <a:ext cx="812800" cy="369888"/>
          </a:xfrm>
          <a:prstGeom prst="rect">
            <a:avLst/>
          </a:prstGeom>
          <a:noFill/>
          <a:ln w="25400">
            <a:solidFill>
              <a:schemeClr val="tx1"/>
            </a:solidFill>
            <a:miter lim="800000"/>
            <a:headEnd/>
            <a:tailEnd/>
          </a:ln>
        </p:spPr>
        <p:txBody>
          <a:bodyPr wrap="none">
            <a:prstTxWarp prst="textNoShape">
              <a:avLst/>
            </a:prstTxWarp>
            <a:spAutoFit/>
          </a:bodyPr>
          <a:lstStyle/>
          <a:p>
            <a:r>
              <a:rPr lang="en-US"/>
              <a:t>Marks</a:t>
            </a:r>
          </a:p>
        </p:txBody>
      </p:sp>
      <p:sp>
        <p:nvSpPr>
          <p:cNvPr id="62474" name="TextBox 12"/>
          <p:cNvSpPr txBox="1">
            <a:spLocks noChangeArrowheads="1"/>
          </p:cNvSpPr>
          <p:nvPr/>
        </p:nvSpPr>
        <p:spPr bwMode="auto">
          <a:xfrm>
            <a:off x="228600" y="1905000"/>
            <a:ext cx="1274763" cy="369888"/>
          </a:xfrm>
          <a:prstGeom prst="rect">
            <a:avLst/>
          </a:prstGeom>
          <a:noFill/>
          <a:ln w="28575">
            <a:solidFill>
              <a:schemeClr val="tx1"/>
            </a:solidFill>
            <a:miter lim="800000"/>
            <a:headEnd/>
            <a:tailEnd/>
          </a:ln>
        </p:spPr>
        <p:txBody>
          <a:bodyPr wrap="none">
            <a:prstTxWarp prst="textNoShape">
              <a:avLst/>
            </a:prstTxWarp>
            <a:spAutoFit/>
          </a:bodyPr>
          <a:lstStyle/>
          <a:p>
            <a:r>
              <a:rPr lang="en-US"/>
              <a:t>Diamandis</a:t>
            </a:r>
          </a:p>
        </p:txBody>
      </p:sp>
      <p:sp>
        <p:nvSpPr>
          <p:cNvPr id="62475" name="TextBox 13"/>
          <p:cNvSpPr txBox="1">
            <a:spLocks noChangeArrowheads="1"/>
          </p:cNvSpPr>
          <p:nvPr/>
        </p:nvSpPr>
        <p:spPr bwMode="auto">
          <a:xfrm>
            <a:off x="2971799" y="2700867"/>
            <a:ext cx="2667000" cy="646113"/>
          </a:xfrm>
          <a:prstGeom prst="rect">
            <a:avLst/>
          </a:prstGeom>
          <a:noFill/>
          <a:ln w="28575">
            <a:solidFill>
              <a:schemeClr val="tx1"/>
            </a:solidFill>
            <a:round/>
            <a:headEnd/>
            <a:tailEnd/>
          </a:ln>
        </p:spPr>
        <p:txBody>
          <a:bodyPr>
            <a:prstTxWarp prst="textNoShape">
              <a:avLst/>
            </a:prstTxWarp>
            <a:spAutoFit/>
          </a:bodyPr>
          <a:lstStyle/>
          <a:p>
            <a:pPr algn="ctr"/>
            <a:r>
              <a:rPr lang="en-US" dirty="0"/>
              <a:t>Bioinformatics (in </a:t>
            </a:r>
            <a:r>
              <a:rPr lang="en-US" dirty="0" err="1"/>
              <a:t>silico</a:t>
            </a:r>
            <a:r>
              <a:rPr lang="en-US" dirty="0"/>
              <a:t>) mRNA filter</a:t>
            </a:r>
          </a:p>
        </p:txBody>
      </p:sp>
      <p:sp>
        <p:nvSpPr>
          <p:cNvPr id="62476" name="TextBox 14"/>
          <p:cNvSpPr txBox="1">
            <a:spLocks noChangeArrowheads="1"/>
          </p:cNvSpPr>
          <p:nvPr/>
        </p:nvSpPr>
        <p:spPr bwMode="auto">
          <a:xfrm>
            <a:off x="3429000" y="3581400"/>
            <a:ext cx="1673355" cy="369332"/>
          </a:xfrm>
          <a:prstGeom prst="rect">
            <a:avLst/>
          </a:prstGeom>
          <a:noFill/>
          <a:ln w="19050">
            <a:solidFill>
              <a:schemeClr val="tx1"/>
            </a:solidFill>
            <a:miter lim="800000"/>
            <a:headEnd/>
            <a:tailEnd/>
          </a:ln>
        </p:spPr>
        <p:txBody>
          <a:bodyPr wrap="none">
            <a:prstTxWarp prst="textNoShape">
              <a:avLst/>
            </a:prstTxWarp>
            <a:spAutoFit/>
          </a:bodyPr>
          <a:lstStyle/>
          <a:p>
            <a:r>
              <a:rPr lang="en-US" dirty="0" smtClean="0"/>
              <a:t>61 Candidates</a:t>
            </a:r>
            <a:endParaRPr lang="en-US" dirty="0"/>
          </a:p>
        </p:txBody>
      </p:sp>
      <p:sp>
        <p:nvSpPr>
          <p:cNvPr id="62477" name="TextBox 15"/>
          <p:cNvSpPr txBox="1">
            <a:spLocks noChangeArrowheads="1"/>
          </p:cNvSpPr>
          <p:nvPr/>
        </p:nvSpPr>
        <p:spPr bwMode="auto">
          <a:xfrm>
            <a:off x="3360777" y="4284128"/>
            <a:ext cx="1813905" cy="646331"/>
          </a:xfrm>
          <a:prstGeom prst="rect">
            <a:avLst/>
          </a:prstGeom>
          <a:noFill/>
          <a:ln w="28575">
            <a:solidFill>
              <a:schemeClr val="tx1"/>
            </a:solidFill>
            <a:miter lim="800000"/>
            <a:headEnd/>
            <a:tailEnd/>
          </a:ln>
        </p:spPr>
        <p:txBody>
          <a:bodyPr wrap="none">
            <a:prstTxWarp prst="textNoShape">
              <a:avLst/>
            </a:prstTxWarp>
            <a:spAutoFit/>
          </a:bodyPr>
          <a:lstStyle/>
          <a:p>
            <a:pPr algn="ctr"/>
            <a:r>
              <a:rPr lang="en-US" dirty="0" smtClean="0"/>
              <a:t>61 </a:t>
            </a:r>
            <a:r>
              <a:rPr lang="en-US" dirty="0"/>
              <a:t>SRM Assays </a:t>
            </a:r>
          </a:p>
          <a:p>
            <a:pPr algn="ctr"/>
            <a:r>
              <a:rPr lang="en-US" dirty="0"/>
              <a:t>PNNL (BRL)</a:t>
            </a:r>
          </a:p>
        </p:txBody>
      </p:sp>
      <p:cxnSp>
        <p:nvCxnSpPr>
          <p:cNvPr id="19" name="Elbow Connector 18"/>
          <p:cNvCxnSpPr>
            <a:stCxn id="62474" idx="2"/>
            <a:endCxn id="62475" idx="0"/>
          </p:cNvCxnSpPr>
          <p:nvPr/>
        </p:nvCxnSpPr>
        <p:spPr>
          <a:xfrm rot="16200000" flipH="1">
            <a:off x="2372651" y="768218"/>
            <a:ext cx="425979" cy="343931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62468" idx="2"/>
            <a:endCxn id="62475" idx="0"/>
          </p:cNvCxnSpPr>
          <p:nvPr/>
        </p:nvCxnSpPr>
        <p:spPr>
          <a:xfrm rot="16200000" flipH="1">
            <a:off x="3210057" y="1605624"/>
            <a:ext cx="425979" cy="176450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62469" idx="2"/>
            <a:endCxn id="62475" idx="0"/>
          </p:cNvCxnSpPr>
          <p:nvPr/>
        </p:nvCxnSpPr>
        <p:spPr>
          <a:xfrm rot="16200000" flipH="1">
            <a:off x="3886332" y="2281899"/>
            <a:ext cx="425979" cy="41195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62470" idx="2"/>
            <a:endCxn id="62475" idx="0"/>
          </p:cNvCxnSpPr>
          <p:nvPr/>
        </p:nvCxnSpPr>
        <p:spPr>
          <a:xfrm rot="5400000">
            <a:off x="4430845" y="2149342"/>
            <a:ext cx="425979" cy="67707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62471" idx="2"/>
            <a:endCxn id="62475" idx="0"/>
          </p:cNvCxnSpPr>
          <p:nvPr/>
        </p:nvCxnSpPr>
        <p:spPr>
          <a:xfrm rot="5400000">
            <a:off x="4890030" y="1690158"/>
            <a:ext cx="425979" cy="159543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62473" idx="2"/>
            <a:endCxn id="62475" idx="0"/>
          </p:cNvCxnSpPr>
          <p:nvPr/>
        </p:nvCxnSpPr>
        <p:spPr>
          <a:xfrm rot="5400000">
            <a:off x="5495661" y="1084527"/>
            <a:ext cx="425979" cy="280670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62472" idx="2"/>
            <a:endCxn id="62475" idx="0"/>
          </p:cNvCxnSpPr>
          <p:nvPr/>
        </p:nvCxnSpPr>
        <p:spPr>
          <a:xfrm rot="5400000">
            <a:off x="6124708" y="455480"/>
            <a:ext cx="425979" cy="406479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62476" idx="2"/>
            <a:endCxn id="62477" idx="0"/>
          </p:cNvCxnSpPr>
          <p:nvPr/>
        </p:nvCxnSpPr>
        <p:spPr>
          <a:xfrm rot="16200000" flipH="1">
            <a:off x="4100006" y="4116404"/>
            <a:ext cx="333396" cy="205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62489" name="TextBox 47"/>
          <p:cNvSpPr txBox="1">
            <a:spLocks noChangeArrowheads="1"/>
          </p:cNvSpPr>
          <p:nvPr/>
        </p:nvSpPr>
        <p:spPr bwMode="auto">
          <a:xfrm>
            <a:off x="2160248" y="5294305"/>
            <a:ext cx="4341904" cy="369332"/>
          </a:xfrm>
          <a:prstGeom prst="rect">
            <a:avLst/>
          </a:prstGeom>
          <a:noFill/>
          <a:ln w="19050">
            <a:solidFill>
              <a:schemeClr val="tx1"/>
            </a:solidFill>
            <a:miter lim="800000"/>
            <a:headEnd/>
            <a:tailEnd/>
          </a:ln>
        </p:spPr>
        <p:txBody>
          <a:bodyPr wrap="none">
            <a:prstTxWarp prst="textNoShape">
              <a:avLst/>
            </a:prstTxWarp>
            <a:spAutoFit/>
          </a:bodyPr>
          <a:lstStyle/>
          <a:p>
            <a:r>
              <a:rPr lang="en-US" dirty="0" smtClean="0"/>
              <a:t>Cases vs. Benign </a:t>
            </a:r>
            <a:r>
              <a:rPr lang="en-US" dirty="0"/>
              <a:t>at Diagnosis – rule out</a:t>
            </a:r>
          </a:p>
        </p:txBody>
      </p:sp>
      <p:sp>
        <p:nvSpPr>
          <p:cNvPr id="62490" name="TextBox 48"/>
          <p:cNvSpPr txBox="1">
            <a:spLocks noChangeArrowheads="1"/>
          </p:cNvSpPr>
          <p:nvPr/>
        </p:nvSpPr>
        <p:spPr bwMode="auto">
          <a:xfrm>
            <a:off x="1905000" y="6062128"/>
            <a:ext cx="4752736" cy="369332"/>
          </a:xfrm>
          <a:prstGeom prst="rect">
            <a:avLst/>
          </a:prstGeom>
          <a:noFill/>
          <a:ln w="19050">
            <a:solidFill>
              <a:schemeClr val="tx1"/>
            </a:solidFill>
            <a:miter lim="800000"/>
            <a:headEnd/>
            <a:tailEnd/>
          </a:ln>
        </p:spPr>
        <p:txBody>
          <a:bodyPr wrap="none">
            <a:prstTxWarp prst="textNoShape">
              <a:avLst/>
            </a:prstTxWarp>
            <a:spAutoFit/>
          </a:bodyPr>
          <a:lstStyle/>
          <a:p>
            <a:r>
              <a:rPr lang="en-US" dirty="0" smtClean="0"/>
              <a:t>12 </a:t>
            </a:r>
            <a:r>
              <a:rPr lang="en-US" dirty="0"/>
              <a:t>candidates x Longitudinal ROCA samples</a:t>
            </a:r>
          </a:p>
        </p:txBody>
      </p:sp>
      <p:sp>
        <p:nvSpPr>
          <p:cNvPr id="62491" name="TextBox 49"/>
          <p:cNvSpPr txBox="1">
            <a:spLocks noChangeArrowheads="1"/>
          </p:cNvSpPr>
          <p:nvPr/>
        </p:nvSpPr>
        <p:spPr bwMode="auto">
          <a:xfrm>
            <a:off x="7095064" y="5517600"/>
            <a:ext cx="1905000" cy="646112"/>
          </a:xfrm>
          <a:prstGeom prst="rect">
            <a:avLst/>
          </a:prstGeom>
          <a:noFill/>
          <a:ln w="38100">
            <a:solidFill>
              <a:schemeClr val="tx1"/>
            </a:solidFill>
            <a:miter lim="800000"/>
            <a:headEnd/>
            <a:tailEnd/>
          </a:ln>
        </p:spPr>
        <p:txBody>
          <a:bodyPr>
            <a:prstTxWarp prst="textNoShape">
              <a:avLst/>
            </a:prstTxWarp>
            <a:spAutoFit/>
          </a:bodyPr>
          <a:lstStyle/>
          <a:p>
            <a:r>
              <a:rPr lang="en-US"/>
              <a:t>Early Detection Biomarkers</a:t>
            </a:r>
          </a:p>
        </p:txBody>
      </p:sp>
      <p:cxnSp>
        <p:nvCxnSpPr>
          <p:cNvPr id="60" name="Elbow Connector 59"/>
          <p:cNvCxnSpPr>
            <a:stCxn id="62490" idx="3"/>
            <a:endCxn id="62491" idx="1"/>
          </p:cNvCxnSpPr>
          <p:nvPr/>
        </p:nvCxnSpPr>
        <p:spPr>
          <a:xfrm flipV="1">
            <a:off x="6657736" y="5840656"/>
            <a:ext cx="437328" cy="40613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937" name="Straight Arrow Connector 62936"/>
          <p:cNvCxnSpPr>
            <a:stCxn id="62475" idx="2"/>
            <a:endCxn id="62476" idx="0"/>
          </p:cNvCxnSpPr>
          <p:nvPr/>
        </p:nvCxnSpPr>
        <p:spPr>
          <a:xfrm flipH="1">
            <a:off x="4265613" y="3346980"/>
            <a:ext cx="39686" cy="234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939" name="Straight Arrow Connector 62938"/>
          <p:cNvCxnSpPr>
            <a:stCxn id="62477" idx="2"/>
            <a:endCxn id="62489" idx="0"/>
          </p:cNvCxnSpPr>
          <p:nvPr/>
        </p:nvCxnSpPr>
        <p:spPr>
          <a:xfrm>
            <a:off x="4267730" y="4930459"/>
            <a:ext cx="63470" cy="3638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943" name="Straight Arrow Connector 62942"/>
          <p:cNvCxnSpPr>
            <a:stCxn id="62489" idx="2"/>
            <a:endCxn id="62490" idx="0"/>
          </p:cNvCxnSpPr>
          <p:nvPr/>
        </p:nvCxnSpPr>
        <p:spPr>
          <a:xfrm flipH="1">
            <a:off x="4281368" y="5663637"/>
            <a:ext cx="49832" cy="398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33930" y="248708"/>
            <a:ext cx="8204200" cy="457200"/>
          </a:xfrm>
        </p:spPr>
        <p:txBody>
          <a:bodyPr/>
          <a:lstStyle/>
          <a:p>
            <a:r>
              <a:rPr lang="en-US" sz="2400" dirty="0"/>
              <a:t>EDRN’s Ovarian Cancer Biomarker Validation Study</a:t>
            </a:r>
            <a:r>
              <a:rPr lang="en-US" sz="3200" dirty="0"/>
              <a:t/>
            </a:r>
            <a:br>
              <a:rPr lang="en-US" sz="3200" dirty="0"/>
            </a:br>
            <a:endParaRPr lang="en-US" b="0" dirty="0"/>
          </a:p>
        </p:txBody>
      </p:sp>
    </p:spTree>
    <p:extLst>
      <p:ext uri="{BB962C8B-B14F-4D97-AF65-F5344CB8AC3E}">
        <p14:creationId xmlns:p14="http://schemas.microsoft.com/office/powerpoint/2010/main" val="652027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44" y="220487"/>
            <a:ext cx="8204200" cy="457200"/>
          </a:xfrm>
        </p:spPr>
        <p:txBody>
          <a:bodyPr/>
          <a:lstStyle/>
          <a:p>
            <a:r>
              <a:rPr lang="en-US" sz="3000" dirty="0">
                <a:latin typeface="Calibri" charset="0"/>
              </a:rPr>
              <a:t>SRM evaluation of 61 candidate </a:t>
            </a:r>
            <a:r>
              <a:rPr lang="en-US" sz="3000" dirty="0" err="1" smtClean="0">
                <a:latin typeface="Calibri" charset="0"/>
              </a:rPr>
              <a:t>OvCa</a:t>
            </a:r>
            <a:r>
              <a:rPr lang="en-US" sz="3000" dirty="0" smtClean="0">
                <a:latin typeface="Calibri" charset="0"/>
              </a:rPr>
              <a:t> biomarkers</a:t>
            </a:r>
            <a:endParaRPr lang="en-US" sz="3000" dirty="0"/>
          </a:p>
        </p:txBody>
      </p:sp>
      <p:sp>
        <p:nvSpPr>
          <p:cNvPr id="3" name="Content Placeholder 2"/>
          <p:cNvSpPr>
            <a:spLocks noGrp="1"/>
          </p:cNvSpPr>
          <p:nvPr>
            <p:ph idx="1"/>
          </p:nvPr>
        </p:nvSpPr>
        <p:spPr>
          <a:xfrm>
            <a:off x="169334" y="1097731"/>
            <a:ext cx="4684888" cy="5449824"/>
          </a:xfrm>
        </p:spPr>
        <p:txBody>
          <a:bodyPr/>
          <a:lstStyle/>
          <a:p>
            <a:pPr>
              <a:spcAft>
                <a:spcPts val="1200"/>
              </a:spcAft>
              <a:buClr>
                <a:srgbClr val="E26B0A"/>
              </a:buClr>
              <a:buFont typeface="Arial" panose="020B0604020202020204" pitchFamily="34" charset="0"/>
              <a:buChar char="•"/>
            </a:pPr>
            <a:r>
              <a:rPr lang="en-US" sz="1800" b="1" dirty="0">
                <a:latin typeface="Calibri" pitchFamily="34" charset="0"/>
              </a:rPr>
              <a:t>Candidate ovarian cancer biomarkers </a:t>
            </a:r>
            <a:r>
              <a:rPr lang="en-US" sz="1800" dirty="0" smtClean="0">
                <a:latin typeface="Calibri" pitchFamily="34" charset="0"/>
              </a:rPr>
              <a:t>representing consensus of the ovarian cancer BDLs</a:t>
            </a:r>
            <a:endParaRPr lang="en-US" sz="1800" b="1" dirty="0">
              <a:latin typeface="Calibri" pitchFamily="34" charset="0"/>
            </a:endParaRPr>
          </a:p>
          <a:p>
            <a:pPr>
              <a:spcAft>
                <a:spcPts val="1200"/>
              </a:spcAft>
              <a:buClr>
                <a:srgbClr val="E26B0A"/>
              </a:buClr>
              <a:buFont typeface="Arial" panose="020B0604020202020204" pitchFamily="34" charset="0"/>
              <a:buChar char="•"/>
            </a:pPr>
            <a:r>
              <a:rPr lang="en-US" sz="1800" b="1" dirty="0">
                <a:latin typeface="Calibri" pitchFamily="34" charset="0"/>
              </a:rPr>
              <a:t>Assay development</a:t>
            </a:r>
          </a:p>
          <a:p>
            <a:pPr lvl="1">
              <a:spcBef>
                <a:spcPts val="0"/>
              </a:spcBef>
              <a:spcAft>
                <a:spcPts val="1200"/>
              </a:spcAft>
              <a:buClr>
                <a:srgbClr val="E26B0A"/>
              </a:buClr>
              <a:buFont typeface="Arial" panose="020B0604020202020204" pitchFamily="34" charset="0"/>
              <a:buChar char="•"/>
            </a:pPr>
            <a:r>
              <a:rPr lang="en-US" sz="1600" dirty="0" smtClean="0">
                <a:latin typeface="Calibri" pitchFamily="34" charset="0"/>
              </a:rPr>
              <a:t>PNNL  developed </a:t>
            </a:r>
            <a:r>
              <a:rPr lang="en-US" sz="1600" dirty="0">
                <a:latin typeface="Calibri" pitchFamily="34" charset="0"/>
              </a:rPr>
              <a:t>multiplexed SRM assays for candidates lacking antibodies</a:t>
            </a:r>
          </a:p>
          <a:p>
            <a:pPr>
              <a:spcAft>
                <a:spcPts val="1200"/>
              </a:spcAft>
              <a:buClr>
                <a:srgbClr val="E26B0A"/>
              </a:buClr>
              <a:buFont typeface="Arial" panose="020B0604020202020204" pitchFamily="34" charset="0"/>
              <a:buChar char="•"/>
            </a:pPr>
            <a:r>
              <a:rPr lang="en-US" sz="1800" b="1" dirty="0" smtClean="0">
                <a:latin typeface="Calibri" pitchFamily="34" charset="0"/>
              </a:rPr>
              <a:t>SRM </a:t>
            </a:r>
            <a:r>
              <a:rPr lang="en-US" sz="1800" b="1" dirty="0">
                <a:latin typeface="Calibri" pitchFamily="34" charset="0"/>
              </a:rPr>
              <a:t>assays validated on EDRN Serum Set</a:t>
            </a:r>
          </a:p>
          <a:p>
            <a:pPr lvl="1">
              <a:spcBef>
                <a:spcPts val="0"/>
              </a:spcBef>
              <a:spcAft>
                <a:spcPts val="600"/>
              </a:spcAft>
              <a:buClr>
                <a:srgbClr val="E26B0A"/>
              </a:buClr>
              <a:buFont typeface="Arial" panose="020B0604020202020204" pitchFamily="34" charset="0"/>
              <a:buChar char="•"/>
            </a:pPr>
            <a:r>
              <a:rPr lang="en-US" sz="1600" dirty="0" smtClean="0">
                <a:latin typeface="Calibri" pitchFamily="34" charset="0"/>
              </a:rPr>
              <a:t>32 candidates validated by LC-SRM and 29 candidates by PRISM-SRM</a:t>
            </a:r>
          </a:p>
          <a:p>
            <a:pPr lvl="1">
              <a:spcBef>
                <a:spcPts val="0"/>
              </a:spcBef>
              <a:spcAft>
                <a:spcPts val="600"/>
              </a:spcAft>
              <a:buClr>
                <a:srgbClr val="E26B0A"/>
              </a:buClr>
              <a:buFont typeface="Arial" panose="020B0604020202020204" pitchFamily="34" charset="0"/>
              <a:buChar char="•"/>
            </a:pPr>
            <a:r>
              <a:rPr lang="en-US" sz="1600" dirty="0" smtClean="0">
                <a:latin typeface="Calibri" pitchFamily="34" charset="0"/>
              </a:rPr>
              <a:t>50 </a:t>
            </a:r>
            <a:r>
              <a:rPr lang="en-US" sz="1600" dirty="0">
                <a:latin typeface="Calibri" pitchFamily="34" charset="0"/>
              </a:rPr>
              <a:t>ovarian cancer cases and 50 matched controls</a:t>
            </a:r>
          </a:p>
          <a:p>
            <a:pPr lvl="1">
              <a:spcBef>
                <a:spcPts val="0"/>
              </a:spcBef>
              <a:spcAft>
                <a:spcPts val="1200"/>
              </a:spcAft>
              <a:buClr>
                <a:srgbClr val="E26B0A"/>
              </a:buClr>
              <a:buFont typeface="Arial" panose="020B0604020202020204" pitchFamily="34" charset="0"/>
              <a:buChar char="•"/>
            </a:pPr>
            <a:r>
              <a:rPr lang="en-US" sz="1600" dirty="0" smtClean="0">
                <a:latin typeface="Calibri" pitchFamily="34" charset="0"/>
              </a:rPr>
              <a:t>Determined </a:t>
            </a:r>
            <a:r>
              <a:rPr lang="en-US" sz="1600" dirty="0">
                <a:latin typeface="Calibri" pitchFamily="34" charset="0"/>
              </a:rPr>
              <a:t>sensitivity at 98% specificity</a:t>
            </a:r>
          </a:p>
          <a:p>
            <a:pPr>
              <a:spcAft>
                <a:spcPts val="1200"/>
              </a:spcAft>
              <a:buClr>
                <a:srgbClr val="E26B0A"/>
              </a:buClr>
              <a:buFont typeface="Arial" panose="020B0604020202020204" pitchFamily="34" charset="0"/>
              <a:buChar char="•"/>
            </a:pPr>
            <a:r>
              <a:rPr lang="en-US" sz="1800" b="1" dirty="0" smtClean="0">
                <a:latin typeface="Calibri" pitchFamily="34" charset="0"/>
              </a:rPr>
              <a:t>A final set of 8 promising protein biomarker candidates submitted for </a:t>
            </a:r>
            <a:r>
              <a:rPr lang="en-US" sz="1800" b="1" dirty="0" err="1" smtClean="0">
                <a:latin typeface="Calibri" pitchFamily="34" charset="0"/>
              </a:rPr>
              <a:t>Luminex</a:t>
            </a:r>
            <a:r>
              <a:rPr lang="en-US" sz="1800" b="1" dirty="0" smtClean="0">
                <a:latin typeface="Calibri" pitchFamily="34" charset="0"/>
              </a:rPr>
              <a:t> analysis at JHU</a:t>
            </a:r>
            <a:endParaRPr lang="en-US" sz="1800" b="1" dirty="0">
              <a:latin typeface="Calibri" pitchFamily="34" charset="0"/>
            </a:endParaRPr>
          </a:p>
        </p:txBody>
      </p:sp>
      <p:sp>
        <p:nvSpPr>
          <p:cNvPr id="4" name="Rectangle 3"/>
          <p:cNvSpPr/>
          <p:nvPr/>
        </p:nvSpPr>
        <p:spPr>
          <a:xfrm>
            <a:off x="2183039" y="5774000"/>
            <a:ext cx="986521" cy="954107"/>
          </a:xfrm>
          <a:prstGeom prst="rect">
            <a:avLst/>
          </a:prstGeom>
        </p:spPr>
        <p:txBody>
          <a:bodyPr wrap="square" numCol="1">
            <a:spAutoFit/>
          </a:bodyPr>
          <a:lstStyle/>
          <a:p>
            <a:r>
              <a:rPr lang="en-US" sz="1400" dirty="0" smtClean="0">
                <a:latin typeface="Calibri" panose="020F0502020204030204" pitchFamily="34" charset="0"/>
              </a:rPr>
              <a:t>K1C19</a:t>
            </a:r>
            <a:endParaRPr lang="en-US" sz="1400" dirty="0">
              <a:latin typeface="Calibri" panose="020F0502020204030204" pitchFamily="34" charset="0"/>
            </a:endParaRPr>
          </a:p>
          <a:p>
            <a:r>
              <a:rPr lang="en-US" sz="1400" dirty="0" smtClean="0">
                <a:latin typeface="Calibri" panose="020F0502020204030204" pitchFamily="34" charset="0"/>
              </a:rPr>
              <a:t>WFDC2</a:t>
            </a:r>
          </a:p>
          <a:p>
            <a:r>
              <a:rPr lang="en-US" sz="1400" dirty="0" smtClean="0">
                <a:latin typeface="Calibri" panose="020F0502020204030204" pitchFamily="34" charset="0"/>
              </a:rPr>
              <a:t>MUC16</a:t>
            </a:r>
          </a:p>
          <a:p>
            <a:r>
              <a:rPr lang="en-US" sz="1400" dirty="0" smtClean="0">
                <a:latin typeface="Calibri" panose="020F0502020204030204" pitchFamily="34" charset="0"/>
              </a:rPr>
              <a:t>A2GL</a:t>
            </a:r>
          </a:p>
        </p:txBody>
      </p:sp>
      <p:sp>
        <p:nvSpPr>
          <p:cNvPr id="6" name="Rectangle 5"/>
          <p:cNvSpPr/>
          <p:nvPr/>
        </p:nvSpPr>
        <p:spPr>
          <a:xfrm>
            <a:off x="3157098" y="5767791"/>
            <a:ext cx="1040999" cy="954107"/>
          </a:xfrm>
          <a:prstGeom prst="rect">
            <a:avLst/>
          </a:prstGeom>
        </p:spPr>
        <p:txBody>
          <a:bodyPr wrap="square">
            <a:spAutoFit/>
          </a:bodyPr>
          <a:lstStyle/>
          <a:p>
            <a:r>
              <a:rPr lang="en-US" sz="1400" dirty="0">
                <a:latin typeface="Calibri" panose="020F0502020204030204" pitchFamily="34" charset="0"/>
              </a:rPr>
              <a:t>CBPA4</a:t>
            </a:r>
          </a:p>
          <a:p>
            <a:r>
              <a:rPr lang="en-US" sz="1400" dirty="0">
                <a:latin typeface="Calibri" panose="020F0502020204030204" pitchFamily="34" charset="0"/>
              </a:rPr>
              <a:t>SPON1</a:t>
            </a:r>
          </a:p>
          <a:p>
            <a:r>
              <a:rPr lang="en-US" sz="1400" dirty="0">
                <a:latin typeface="Calibri" panose="020F0502020204030204" pitchFamily="34" charset="0"/>
              </a:rPr>
              <a:t>FOLR1</a:t>
            </a:r>
          </a:p>
          <a:p>
            <a:r>
              <a:rPr lang="en-US" sz="1400" dirty="0">
                <a:latin typeface="Calibri" panose="020F0502020204030204" pitchFamily="34" charset="0"/>
              </a:rPr>
              <a:t>K2C8</a:t>
            </a:r>
          </a:p>
        </p:txBody>
      </p:sp>
      <p:pic>
        <p:nvPicPr>
          <p:cNvPr id="8" name="Picture 7"/>
          <p:cNvPicPr>
            <a:picLocks noChangeAspect="1"/>
          </p:cNvPicPr>
          <p:nvPr/>
        </p:nvPicPr>
        <p:blipFill rotWithShape="1">
          <a:blip r:embed="rId3"/>
          <a:srcRect b="8418"/>
          <a:stretch/>
        </p:blipFill>
        <p:spPr>
          <a:xfrm>
            <a:off x="4908196" y="1190980"/>
            <a:ext cx="4210050" cy="5181595"/>
          </a:xfrm>
          <a:prstGeom prst="rect">
            <a:avLst/>
          </a:prstGeom>
        </p:spPr>
      </p:pic>
    </p:spTree>
    <p:extLst>
      <p:ext uri="{BB962C8B-B14F-4D97-AF65-F5344CB8AC3E}">
        <p14:creationId xmlns:p14="http://schemas.microsoft.com/office/powerpoint/2010/main" val="417876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164757"/>
            <a:ext cx="8204200" cy="752818"/>
          </a:xfrm>
        </p:spPr>
        <p:txBody>
          <a:bodyPr/>
          <a:lstStyle/>
          <a:p>
            <a:r>
              <a:rPr lang="en-US" sz="2800" dirty="0"/>
              <a:t>M</a:t>
            </a:r>
            <a:r>
              <a:rPr lang="en-US" sz="2800" dirty="0" smtClean="0"/>
              <a:t>ultiplexed Analysis of 52 Biomarker Candidates for Progression in  Prostate Tissues</a:t>
            </a:r>
            <a:endParaRPr lang="en-US" sz="2800"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6864" y="1398283"/>
            <a:ext cx="4044779" cy="5190156"/>
          </a:xfrm>
          <a:prstGeom prst="rect">
            <a:avLst/>
          </a:prstGeom>
          <a:noFill/>
        </p:spPr>
      </p:pic>
      <p:pic>
        <p:nvPicPr>
          <p:cNvPr id="6" name="Picture 5"/>
          <p:cNvPicPr>
            <a:picLocks noChangeAspect="1"/>
          </p:cNvPicPr>
          <p:nvPr/>
        </p:nvPicPr>
        <p:blipFill>
          <a:blip r:embed="rId3"/>
          <a:stretch>
            <a:fillRect/>
          </a:stretch>
        </p:blipFill>
        <p:spPr>
          <a:xfrm>
            <a:off x="203201" y="1488238"/>
            <a:ext cx="4452236" cy="3812547"/>
          </a:xfrm>
          <a:prstGeom prst="rect">
            <a:avLst/>
          </a:prstGeom>
        </p:spPr>
      </p:pic>
      <p:sp>
        <p:nvSpPr>
          <p:cNvPr id="7" name="TextBox 6"/>
          <p:cNvSpPr txBox="1"/>
          <p:nvPr/>
        </p:nvSpPr>
        <p:spPr>
          <a:xfrm>
            <a:off x="1389964" y="1008220"/>
            <a:ext cx="2078711" cy="369332"/>
          </a:xfrm>
          <a:prstGeom prst="rect">
            <a:avLst/>
          </a:prstGeom>
          <a:noFill/>
        </p:spPr>
        <p:txBody>
          <a:bodyPr wrap="none" rtlCol="0">
            <a:spAutoFit/>
          </a:bodyPr>
          <a:lstStyle/>
          <a:p>
            <a:pPr algn="ctr"/>
            <a:r>
              <a:rPr lang="en-US" b="1" dirty="0" smtClean="0">
                <a:latin typeface="Calibri" panose="020F0502020204030204" pitchFamily="34" charset="0"/>
              </a:rPr>
              <a:t>Gleason 7-9 vs. BPH</a:t>
            </a:r>
            <a:endParaRPr lang="en-US" b="1" dirty="0">
              <a:latin typeface="Calibri" panose="020F0502020204030204" pitchFamily="34" charset="0"/>
            </a:endParaRPr>
          </a:p>
        </p:txBody>
      </p:sp>
      <p:sp>
        <p:nvSpPr>
          <p:cNvPr id="8" name="TextBox 7"/>
          <p:cNvSpPr txBox="1"/>
          <p:nvPr/>
        </p:nvSpPr>
        <p:spPr>
          <a:xfrm>
            <a:off x="5657954" y="1016686"/>
            <a:ext cx="2702599" cy="369332"/>
          </a:xfrm>
          <a:prstGeom prst="rect">
            <a:avLst/>
          </a:prstGeom>
          <a:noFill/>
        </p:spPr>
        <p:txBody>
          <a:bodyPr wrap="none" rtlCol="0">
            <a:spAutoFit/>
          </a:bodyPr>
          <a:lstStyle/>
          <a:p>
            <a:pPr algn="ctr"/>
            <a:r>
              <a:rPr lang="en-US" b="1" dirty="0" smtClean="0">
                <a:latin typeface="Calibri" panose="020F0502020204030204" pitchFamily="34" charset="0"/>
              </a:rPr>
              <a:t>BCR vs. Met vs. Non-event</a:t>
            </a:r>
            <a:endParaRPr lang="en-US" b="1" dirty="0">
              <a:latin typeface="Calibri" panose="020F0502020204030204" pitchFamily="34" charset="0"/>
            </a:endParaRPr>
          </a:p>
        </p:txBody>
      </p:sp>
      <p:sp>
        <p:nvSpPr>
          <p:cNvPr id="3" name="Rectangle 2"/>
          <p:cNvSpPr/>
          <p:nvPr/>
        </p:nvSpPr>
        <p:spPr>
          <a:xfrm>
            <a:off x="497176" y="5511221"/>
            <a:ext cx="3864286" cy="1077218"/>
          </a:xfrm>
          <a:prstGeom prst="rect">
            <a:avLst/>
          </a:prstGeom>
        </p:spPr>
        <p:txBody>
          <a:bodyPr wrap="square">
            <a:spAutoFit/>
          </a:bodyPr>
          <a:lstStyle/>
          <a:p>
            <a:pPr marL="182880" indent="-182880">
              <a:buFont typeface="Arial" panose="020B0604020202020204" pitchFamily="34" charset="0"/>
              <a:buChar char="•"/>
            </a:pPr>
            <a:r>
              <a:rPr lang="en-US" sz="1600" dirty="0">
                <a:latin typeface="Calibri" panose="020F0502020204030204" pitchFamily="34" charset="0"/>
              </a:rPr>
              <a:t>42 out of 52 proteins were detected and compared in 10X10X10 FFPE samples</a:t>
            </a:r>
          </a:p>
          <a:p>
            <a:pPr marL="182880" indent="-182880">
              <a:buFont typeface="Arial" panose="020B0604020202020204" pitchFamily="34" charset="0"/>
              <a:buChar char="•"/>
            </a:pPr>
            <a:r>
              <a:rPr lang="en-US" sz="1600" dirty="0" smtClean="0">
                <a:latin typeface="Calibri" panose="020F0502020204030204" pitchFamily="34" charset="0"/>
              </a:rPr>
              <a:t>5 </a:t>
            </a:r>
            <a:r>
              <a:rPr lang="en-US" sz="1600" dirty="0">
                <a:latin typeface="Calibri" panose="020F0502020204030204" pitchFamily="34" charset="0"/>
              </a:rPr>
              <a:t>proteins showed promising results in the preliminary </a:t>
            </a:r>
            <a:r>
              <a:rPr lang="en-US" sz="1600" dirty="0" smtClean="0">
                <a:latin typeface="Calibri" panose="020F0502020204030204" pitchFamily="34" charset="0"/>
              </a:rPr>
              <a:t>analysis</a:t>
            </a:r>
            <a:endParaRPr lang="en-US" sz="1600" dirty="0">
              <a:latin typeface="Calibri" panose="020F0502020204030204" pitchFamily="34" charset="0"/>
            </a:endParaRPr>
          </a:p>
        </p:txBody>
      </p:sp>
    </p:spTree>
    <p:extLst>
      <p:ext uri="{BB962C8B-B14F-4D97-AF65-F5344CB8AC3E}">
        <p14:creationId xmlns:p14="http://schemas.microsoft.com/office/powerpoint/2010/main" val="1857221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5283" y="312874"/>
            <a:ext cx="8714926" cy="5447645"/>
            <a:chOff x="285283" y="312874"/>
            <a:chExt cx="8714926" cy="5447645"/>
          </a:xfrm>
        </p:grpSpPr>
        <p:sp>
          <p:nvSpPr>
            <p:cNvPr id="2" name="TextBox 1"/>
            <p:cNvSpPr txBox="1"/>
            <p:nvPr/>
          </p:nvSpPr>
          <p:spPr>
            <a:xfrm>
              <a:off x="285283" y="312874"/>
              <a:ext cx="8714926" cy="5447645"/>
            </a:xfrm>
            <a:prstGeom prst="rect">
              <a:avLst/>
            </a:prstGeom>
            <a:noFill/>
          </p:spPr>
          <p:txBody>
            <a:bodyPr wrap="square" rtlCol="0">
              <a:spAutoFit/>
            </a:bodyPr>
            <a:lstStyle/>
            <a:p>
              <a:pPr algn="ctr"/>
              <a:r>
                <a:rPr lang="en-US" sz="3600" b="1" dirty="0" smtClean="0">
                  <a:solidFill>
                    <a:srgbClr val="FFFFFF"/>
                  </a:solidFill>
                </a:rPr>
                <a:t>Conclusions</a:t>
              </a:r>
            </a:p>
            <a:p>
              <a:pPr marL="342900" indent="-342900"/>
              <a:endParaRPr lang="en-US" sz="2400" dirty="0" smtClean="0"/>
            </a:p>
            <a:p>
              <a:pPr marL="342900" indent="-342900">
                <a:buFont typeface="+mj-lt"/>
                <a:buAutoNum type="arabicPeriod"/>
              </a:pPr>
              <a:endParaRPr lang="en-US" sz="2400" dirty="0" smtClean="0"/>
            </a:p>
            <a:p>
              <a:pPr marL="342900" indent="-342900">
                <a:buFont typeface="Wingdings" charset="2"/>
                <a:buChar char="Ø"/>
              </a:pPr>
              <a:r>
                <a:rPr lang="en-US" sz="2400" dirty="0" smtClean="0"/>
                <a:t>Large jump from intra-cellular </a:t>
              </a:r>
              <a:r>
                <a:rPr lang="en-US" sz="2400" dirty="0" err="1" smtClean="0"/>
                <a:t>transcriptome</a:t>
              </a:r>
              <a:r>
                <a:rPr lang="en-US" sz="2400" dirty="0" smtClean="0"/>
                <a:t> candidates to:</a:t>
              </a:r>
            </a:p>
            <a:p>
              <a:pPr marL="800100" lvl="1" indent="-342900">
                <a:buFont typeface="Arial"/>
                <a:buChar char="•"/>
              </a:pPr>
              <a:r>
                <a:rPr lang="en-US" sz="2400" dirty="0" smtClean="0"/>
                <a:t>Protein over-expression</a:t>
              </a:r>
            </a:p>
            <a:p>
              <a:pPr marL="800100" lvl="1" indent="-342900">
                <a:buFont typeface="Arial"/>
                <a:buChar char="•"/>
              </a:pPr>
              <a:r>
                <a:rPr lang="en-US" sz="2400" dirty="0" smtClean="0"/>
                <a:t>Secretion</a:t>
              </a:r>
            </a:p>
            <a:p>
              <a:pPr marL="800100" lvl="1" indent="-342900">
                <a:buFont typeface="Arial"/>
                <a:buChar char="•"/>
              </a:pPr>
              <a:r>
                <a:rPr lang="en-US" sz="2400" dirty="0" smtClean="0"/>
                <a:t>Over-expression in peripheral circulation</a:t>
              </a:r>
            </a:p>
            <a:p>
              <a:pPr marL="342900" indent="-342900">
                <a:buFont typeface="Wingdings" charset="2"/>
                <a:buChar char="Ø"/>
              </a:pPr>
              <a:endParaRPr lang="en-US" sz="2400" dirty="0" smtClean="0"/>
            </a:p>
            <a:p>
              <a:pPr marL="342900" indent="-342900">
                <a:buFont typeface="Wingdings" charset="2"/>
                <a:buChar char="Ø"/>
              </a:pPr>
              <a:r>
                <a:rPr lang="en-US" sz="2400" b="1" dirty="0" smtClean="0"/>
                <a:t>Genomics identifies           Proteomics qualifies</a:t>
              </a:r>
            </a:p>
            <a:p>
              <a:pPr marL="342900" indent="-342900">
                <a:buFont typeface="Wingdings" charset="2"/>
                <a:buChar char="Ø"/>
              </a:pPr>
              <a:endParaRPr lang="en-US" sz="2400" dirty="0" smtClean="0"/>
            </a:p>
            <a:p>
              <a:pPr marL="342900" indent="-342900">
                <a:buFont typeface="Wingdings" charset="2"/>
                <a:buChar char="Ø"/>
              </a:pPr>
              <a:r>
                <a:rPr lang="en-US" sz="2400" dirty="0" smtClean="0"/>
                <a:t>Large attrition rate</a:t>
              </a:r>
            </a:p>
            <a:p>
              <a:pPr marL="800100" lvl="1" indent="-342900">
                <a:buFont typeface="Arial"/>
                <a:buChar char="•"/>
              </a:pPr>
              <a:r>
                <a:rPr lang="en-US" sz="2400" dirty="0" smtClean="0"/>
                <a:t>61 candidates, 50 failed  &gt;80% attrition rate</a:t>
              </a:r>
            </a:p>
            <a:p>
              <a:pPr marL="342900" indent="-342900">
                <a:buFont typeface="Wingdings" charset="2"/>
                <a:buChar char="Ø"/>
              </a:pPr>
              <a:endParaRPr lang="en-US" sz="2400" dirty="0" smtClean="0"/>
            </a:p>
            <a:p>
              <a:pPr marL="342900" indent="-342900">
                <a:buFont typeface="Wingdings" charset="2"/>
                <a:buChar char="Ø"/>
              </a:pPr>
              <a:r>
                <a:rPr lang="en-US" sz="2400" dirty="0" smtClean="0"/>
                <a:t>Impossible to predict from mRNA level, requires </a:t>
              </a:r>
              <a:r>
                <a:rPr lang="en-US" sz="2400" b="1" dirty="0" smtClean="0"/>
                <a:t>proteomics</a:t>
              </a:r>
            </a:p>
          </p:txBody>
        </p:sp>
        <p:sp>
          <p:nvSpPr>
            <p:cNvPr id="3" name="Right Arrow 2"/>
            <p:cNvSpPr/>
            <p:nvPr/>
          </p:nvSpPr>
          <p:spPr>
            <a:xfrm>
              <a:off x="3667761" y="3576331"/>
              <a:ext cx="743590" cy="169621"/>
            </a:xfrm>
            <a:prstGeom prst="rightArrow">
              <a:avLst/>
            </a:prstGeom>
            <a:gradFill flip="none" rotWithShape="1">
              <a:gsLst>
                <a:gs pos="26000">
                  <a:schemeClr val="tx1"/>
                </a:gs>
                <a:gs pos="100000">
                  <a:srgbClr val="FFFFFF"/>
                </a:gs>
              </a:gsLst>
              <a:path path="circle">
                <a:fillToRect l="100000" t="100000"/>
              </a:path>
              <a:tileRect r="-100000" b="-100000"/>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0298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Acknowledgements</a:t>
            </a:r>
            <a:endParaRPr lang="en-US" sz="32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085"/>
          <a:stretch/>
        </p:blipFill>
        <p:spPr>
          <a:xfrm>
            <a:off x="5710167" y="3600352"/>
            <a:ext cx="2543786" cy="890540"/>
          </a:xfrm>
          <a:prstGeom prst="rect">
            <a:avLst/>
          </a:prstGeom>
        </p:spPr>
      </p:pic>
      <p:sp>
        <p:nvSpPr>
          <p:cNvPr id="8" name="Rectangle 7"/>
          <p:cNvSpPr/>
          <p:nvPr/>
        </p:nvSpPr>
        <p:spPr>
          <a:xfrm>
            <a:off x="6293161" y="4235493"/>
            <a:ext cx="1335622" cy="307777"/>
          </a:xfrm>
          <a:prstGeom prst="rect">
            <a:avLst/>
          </a:prstGeom>
        </p:spPr>
        <p:txBody>
          <a:bodyPr wrap="none">
            <a:spAutoFit/>
          </a:bodyPr>
          <a:lstStyle/>
          <a:p>
            <a:r>
              <a:rPr lang="en-US" sz="1400" kern="0" dirty="0">
                <a:latin typeface="Calibri Light" panose="020F0302020204030204" pitchFamily="34" charset="0"/>
              </a:rPr>
              <a:t>U24-CA-160019</a:t>
            </a:r>
            <a:endParaRPr lang="en-US" sz="1400" dirty="0">
              <a:latin typeface="Calibri Light" panose="020F0302020204030204" pitchFamily="34" charset="0"/>
            </a:endParaRPr>
          </a:p>
        </p:txBody>
      </p:sp>
      <p:sp>
        <p:nvSpPr>
          <p:cNvPr id="11" name="Rectangle 10"/>
          <p:cNvSpPr/>
          <p:nvPr/>
        </p:nvSpPr>
        <p:spPr>
          <a:xfrm>
            <a:off x="6290593" y="5503872"/>
            <a:ext cx="1271502" cy="307777"/>
          </a:xfrm>
          <a:prstGeom prst="rect">
            <a:avLst/>
          </a:prstGeom>
        </p:spPr>
        <p:txBody>
          <a:bodyPr wrap="none">
            <a:spAutoFit/>
          </a:bodyPr>
          <a:lstStyle/>
          <a:p>
            <a:r>
              <a:rPr lang="en-US" sz="1400" kern="0" dirty="0" smtClean="0">
                <a:latin typeface="Calibri Light" panose="020F0302020204030204" pitchFamily="34" charset="0"/>
              </a:rPr>
              <a:t>P41GM103493</a:t>
            </a:r>
            <a:endParaRPr lang="en-US" sz="1400" dirty="0">
              <a:latin typeface="Calibri Light" panose="020F0302020204030204" pitchFamily="34"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269" y="4877581"/>
            <a:ext cx="2724150" cy="571500"/>
          </a:xfrm>
          <a:prstGeom prst="rect">
            <a:avLst/>
          </a:prstGeom>
        </p:spPr>
      </p:pic>
      <p:pic>
        <p:nvPicPr>
          <p:cNvPr id="6" name="Picture 5"/>
          <p:cNvPicPr>
            <a:picLocks noChangeAspect="1"/>
          </p:cNvPicPr>
          <p:nvPr/>
        </p:nvPicPr>
        <p:blipFill rotWithShape="1">
          <a:blip r:embed="rId5"/>
          <a:srcRect l="3114" t="15030" r="34562" b="70702"/>
          <a:stretch/>
        </p:blipFill>
        <p:spPr>
          <a:xfrm>
            <a:off x="5684147" y="2883764"/>
            <a:ext cx="2790567" cy="359377"/>
          </a:xfrm>
          <a:prstGeom prst="rect">
            <a:avLst/>
          </a:prstGeom>
        </p:spPr>
      </p:pic>
      <p:sp>
        <p:nvSpPr>
          <p:cNvPr id="9" name="Rectangle 8"/>
          <p:cNvSpPr/>
          <p:nvPr/>
        </p:nvSpPr>
        <p:spPr>
          <a:xfrm>
            <a:off x="596435" y="4014980"/>
            <a:ext cx="4092796" cy="2015936"/>
          </a:xfrm>
          <a:prstGeom prst="rect">
            <a:avLst/>
          </a:prstGeom>
        </p:spPr>
        <p:txBody>
          <a:bodyPr wrap="square">
            <a:spAutoFit/>
          </a:bodyPr>
          <a:lstStyle/>
          <a:p>
            <a:pPr>
              <a:spcAft>
                <a:spcPts val="600"/>
              </a:spcAft>
            </a:pPr>
            <a:r>
              <a:rPr lang="en-US" sz="2400" b="1" dirty="0">
                <a:latin typeface="Calibri" panose="020F0502020204030204" pitchFamily="34" charset="0"/>
              </a:rPr>
              <a:t>Collaborators</a:t>
            </a:r>
            <a:endParaRPr lang="en-US" sz="2400" dirty="0">
              <a:latin typeface="Calibri" panose="020F0502020204030204" pitchFamily="34" charset="0"/>
            </a:endParaRPr>
          </a:p>
          <a:p>
            <a:r>
              <a:rPr lang="en-US" sz="1600" dirty="0">
                <a:latin typeface="Calibri" panose="020F0502020204030204" pitchFamily="34" charset="0"/>
              </a:rPr>
              <a:t>Shiv Srivastava (CPDR)</a:t>
            </a:r>
          </a:p>
          <a:p>
            <a:r>
              <a:rPr lang="en-US" sz="1600" dirty="0" smtClean="0">
                <a:latin typeface="Calibri" panose="020F0502020204030204" pitchFamily="34" charset="0"/>
              </a:rPr>
              <a:t>Ian </a:t>
            </a:r>
            <a:r>
              <a:rPr lang="en-US" sz="1600" dirty="0">
                <a:latin typeface="Calibri" panose="020F0502020204030204" pitchFamily="34" charset="0"/>
              </a:rPr>
              <a:t>Thompson (UTHSCSA</a:t>
            </a:r>
            <a:r>
              <a:rPr lang="en-US" sz="1600" dirty="0" smtClean="0">
                <a:latin typeface="Calibri" panose="020F0502020204030204" pitchFamily="34" charset="0"/>
              </a:rPr>
              <a:t>)</a:t>
            </a:r>
          </a:p>
          <a:p>
            <a:r>
              <a:rPr lang="en-US" sz="1600" dirty="0" smtClean="0">
                <a:latin typeface="Calibri" panose="020F0502020204030204" pitchFamily="34" charset="0"/>
              </a:rPr>
              <a:t>Arul </a:t>
            </a:r>
            <a:r>
              <a:rPr lang="en-US" sz="1600" dirty="0">
                <a:latin typeface="Calibri" panose="020F0502020204030204" pitchFamily="34" charset="0"/>
              </a:rPr>
              <a:t>Chinnaiyan, John Wei (</a:t>
            </a:r>
            <a:r>
              <a:rPr lang="en-US" sz="1600" dirty="0" err="1" smtClean="0">
                <a:latin typeface="Calibri" panose="020F0502020204030204" pitchFamily="34" charset="0"/>
              </a:rPr>
              <a:t>UMich</a:t>
            </a:r>
            <a:r>
              <a:rPr lang="en-US" sz="1600" dirty="0" smtClean="0">
                <a:latin typeface="Calibri" panose="020F0502020204030204" pitchFamily="34" charset="0"/>
              </a:rPr>
              <a:t>)</a:t>
            </a:r>
          </a:p>
          <a:p>
            <a:r>
              <a:rPr lang="en-US" sz="1600" dirty="0" smtClean="0">
                <a:latin typeface="Calibri" panose="020F0502020204030204" pitchFamily="34" charset="0"/>
              </a:rPr>
              <a:t>Mark </a:t>
            </a:r>
            <a:r>
              <a:rPr lang="en-US" sz="1600" dirty="0">
                <a:latin typeface="Calibri" panose="020F0502020204030204" pitchFamily="34" charset="0"/>
              </a:rPr>
              <a:t>Rubin (Cornell</a:t>
            </a:r>
            <a:r>
              <a:rPr lang="en-US" sz="1600" dirty="0" smtClean="0">
                <a:latin typeface="Calibri" panose="020F0502020204030204" pitchFamily="34" charset="0"/>
              </a:rPr>
              <a:t>)</a:t>
            </a:r>
          </a:p>
          <a:p>
            <a:r>
              <a:rPr lang="en-US" sz="1600" dirty="0" smtClean="0">
                <a:latin typeface="Calibri" panose="020F0502020204030204" pitchFamily="34" charset="0"/>
              </a:rPr>
              <a:t>Alvin </a:t>
            </a:r>
            <a:r>
              <a:rPr lang="en-US" sz="1600" dirty="0">
                <a:latin typeface="Calibri" panose="020F0502020204030204" pitchFamily="34" charset="0"/>
              </a:rPr>
              <a:t>Liu (UW</a:t>
            </a:r>
            <a:r>
              <a:rPr lang="en-US" sz="1600" dirty="0" smtClean="0">
                <a:latin typeface="Calibri" panose="020F0502020204030204" pitchFamily="34" charset="0"/>
              </a:rPr>
              <a:t>)</a:t>
            </a:r>
          </a:p>
          <a:p>
            <a:r>
              <a:rPr lang="en-US" sz="1600" dirty="0" smtClean="0">
                <a:latin typeface="Calibri" panose="020F0502020204030204" pitchFamily="34" charset="0"/>
              </a:rPr>
              <a:t>Daniel </a:t>
            </a:r>
            <a:r>
              <a:rPr lang="en-US" sz="1600" dirty="0">
                <a:latin typeface="Calibri" panose="020F0502020204030204" pitchFamily="34" charset="0"/>
              </a:rPr>
              <a:t>Chan, Zhen Zhang (JHMI</a:t>
            </a:r>
            <a:r>
              <a:rPr lang="en-US" sz="1600" dirty="0" smtClean="0">
                <a:latin typeface="Calibri" panose="020F0502020204030204" pitchFamily="34" charset="0"/>
              </a:rPr>
              <a:t>)</a:t>
            </a:r>
            <a:endParaRPr lang="en-US" sz="1600" dirty="0">
              <a:latin typeface="Calibri" panose="020F0502020204030204" pitchFamily="34" charset="0"/>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r="67840"/>
          <a:stretch/>
        </p:blipFill>
        <p:spPr>
          <a:xfrm>
            <a:off x="4461569" y="3128050"/>
            <a:ext cx="1222578" cy="890540"/>
          </a:xfrm>
          <a:prstGeom prst="rect">
            <a:avLst/>
          </a:prstGeom>
        </p:spPr>
      </p:pic>
      <p:sp>
        <p:nvSpPr>
          <p:cNvPr id="18" name="Rectangle 17"/>
          <p:cNvSpPr/>
          <p:nvPr/>
        </p:nvSpPr>
        <p:spPr>
          <a:xfrm>
            <a:off x="6290593" y="3246217"/>
            <a:ext cx="1580882" cy="307777"/>
          </a:xfrm>
          <a:prstGeom prst="rect">
            <a:avLst/>
          </a:prstGeom>
        </p:spPr>
        <p:txBody>
          <a:bodyPr wrap="none">
            <a:spAutoFit/>
          </a:bodyPr>
          <a:lstStyle/>
          <a:p>
            <a:r>
              <a:rPr lang="en-US" sz="1400" kern="0" dirty="0" smtClean="0">
                <a:latin typeface="Calibri Light" panose="020F0302020204030204" pitchFamily="34" charset="0"/>
              </a:rPr>
              <a:t>IAA-ACN15006-001</a:t>
            </a:r>
            <a:endParaRPr lang="en-US" sz="1400" dirty="0">
              <a:latin typeface="Calibri Light" panose="020F0302020204030204" pitchFamily="34" charset="0"/>
            </a:endParaRPr>
          </a:p>
        </p:txBody>
      </p:sp>
      <p:sp>
        <p:nvSpPr>
          <p:cNvPr id="19" name="Rectangle 18"/>
          <p:cNvSpPr/>
          <p:nvPr/>
        </p:nvSpPr>
        <p:spPr>
          <a:xfrm>
            <a:off x="5836547" y="2110367"/>
            <a:ext cx="2300630" cy="461665"/>
          </a:xfrm>
          <a:prstGeom prst="rect">
            <a:avLst/>
          </a:prstGeom>
        </p:spPr>
        <p:txBody>
          <a:bodyPr wrap="none">
            <a:spAutoFit/>
          </a:bodyPr>
          <a:lstStyle/>
          <a:p>
            <a:r>
              <a:rPr lang="en-US" sz="2400" b="1" dirty="0" smtClean="0">
                <a:latin typeface="Calibri" panose="020F0502020204030204" pitchFamily="34" charset="0"/>
              </a:rPr>
              <a:t>Funding Support</a:t>
            </a:r>
            <a:endParaRPr lang="en-US" dirty="0">
              <a:latin typeface="Calibri" panose="020F0502020204030204" pitchFamily="34" charset="0"/>
            </a:endParaRPr>
          </a:p>
        </p:txBody>
      </p:sp>
      <p:sp>
        <p:nvSpPr>
          <p:cNvPr id="20" name="Rectangle 19"/>
          <p:cNvSpPr/>
          <p:nvPr/>
        </p:nvSpPr>
        <p:spPr>
          <a:xfrm>
            <a:off x="596434" y="1268001"/>
            <a:ext cx="4225657" cy="2015936"/>
          </a:xfrm>
          <a:prstGeom prst="rect">
            <a:avLst/>
          </a:prstGeom>
        </p:spPr>
        <p:txBody>
          <a:bodyPr wrap="square">
            <a:spAutoFit/>
          </a:bodyPr>
          <a:lstStyle/>
          <a:p>
            <a:pPr>
              <a:spcAft>
                <a:spcPts val="600"/>
              </a:spcAft>
            </a:pPr>
            <a:r>
              <a:rPr lang="en-US" sz="2400" b="1" dirty="0" smtClean="0">
                <a:latin typeface="Calibri" panose="020F0502020204030204" pitchFamily="34" charset="0"/>
              </a:rPr>
              <a:t>PNNL Integrative Omics group</a:t>
            </a:r>
          </a:p>
          <a:p>
            <a:r>
              <a:rPr lang="en-US" sz="1600" dirty="0" smtClean="0">
                <a:latin typeface="Calibri" panose="020F0502020204030204" pitchFamily="34" charset="0"/>
              </a:rPr>
              <a:t>Tao Liu (Co-PI)</a:t>
            </a:r>
            <a:endParaRPr lang="en-US" sz="1600" dirty="0">
              <a:latin typeface="Calibri" panose="020F0502020204030204" pitchFamily="34" charset="0"/>
            </a:endParaRPr>
          </a:p>
          <a:p>
            <a:r>
              <a:rPr lang="en-US" sz="1600" dirty="0" smtClean="0">
                <a:latin typeface="Calibri" panose="020F0502020204030204" pitchFamily="34" charset="0"/>
              </a:rPr>
              <a:t>Jintang </a:t>
            </a:r>
            <a:r>
              <a:rPr lang="en-US" sz="1600" dirty="0">
                <a:latin typeface="Calibri" panose="020F0502020204030204" pitchFamily="34" charset="0"/>
              </a:rPr>
              <a:t>He, Hui </a:t>
            </a:r>
            <a:r>
              <a:rPr lang="en-US" sz="1600" dirty="0" smtClean="0">
                <a:latin typeface="Calibri" panose="020F0502020204030204" pitchFamily="34" charset="0"/>
              </a:rPr>
              <a:t>Wang, Yuqian Gao</a:t>
            </a:r>
            <a:endParaRPr lang="en-US" sz="1600" dirty="0">
              <a:latin typeface="Calibri" panose="020F0502020204030204" pitchFamily="34" charset="0"/>
            </a:endParaRPr>
          </a:p>
          <a:p>
            <a:r>
              <a:rPr lang="en-US" sz="1600" dirty="0" smtClean="0">
                <a:latin typeface="Calibri" panose="020F0502020204030204" pitchFamily="34" charset="0"/>
              </a:rPr>
              <a:t>Tom Fillmore, Athena Schepmoes</a:t>
            </a:r>
          </a:p>
          <a:p>
            <a:r>
              <a:rPr lang="en-US" sz="1600" dirty="0">
                <a:latin typeface="Calibri" panose="020F0502020204030204" pitchFamily="34" charset="0"/>
              </a:rPr>
              <a:t>Tujin Shi, Wei-Jun Qian</a:t>
            </a:r>
          </a:p>
          <a:p>
            <a:r>
              <a:rPr lang="en-US" sz="1600" dirty="0" smtClean="0">
                <a:latin typeface="Calibri" panose="020F0502020204030204" pitchFamily="34" charset="0"/>
              </a:rPr>
              <a:t>Richard </a:t>
            </a:r>
            <a:r>
              <a:rPr lang="en-US" sz="1600" dirty="0">
                <a:latin typeface="Calibri" panose="020F0502020204030204" pitchFamily="34" charset="0"/>
              </a:rPr>
              <a:t>Smith</a:t>
            </a:r>
          </a:p>
          <a:p>
            <a:r>
              <a:rPr lang="en-US" sz="1600" dirty="0" smtClean="0">
                <a:latin typeface="Calibri" panose="020F0502020204030204" pitchFamily="34" charset="0"/>
              </a:rPr>
              <a:t>David </a:t>
            </a:r>
            <a:r>
              <a:rPr lang="en-US" sz="1600" dirty="0">
                <a:latin typeface="Calibri" panose="020F0502020204030204" pitchFamily="34" charset="0"/>
              </a:rPr>
              <a:t>Camp (retired)</a:t>
            </a:r>
            <a:endParaRPr lang="en-US" sz="1600" dirty="0" smtClean="0">
              <a:latin typeface="Calibri" panose="020F0502020204030204" pitchFamily="34" charset="0"/>
            </a:endParaRPr>
          </a:p>
        </p:txBody>
      </p:sp>
    </p:spTree>
    <p:extLst>
      <p:ext uri="{BB962C8B-B14F-4D97-AF65-F5344CB8AC3E}">
        <p14:creationId xmlns:p14="http://schemas.microsoft.com/office/powerpoint/2010/main" val="643117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5667" y="192264"/>
            <a:ext cx="8204200" cy="457200"/>
          </a:xfrm>
        </p:spPr>
        <p:txBody>
          <a:bodyPr/>
          <a:lstStyle/>
          <a:p>
            <a:r>
              <a:rPr lang="en-US" sz="3000" dirty="0" smtClean="0"/>
              <a:t>Pushing the Limits of Sensitivity: Deep </a:t>
            </a:r>
            <a:r>
              <a:rPr lang="en-US" sz="3000" dirty="0"/>
              <a:t>Dive </a:t>
            </a:r>
            <a:r>
              <a:rPr lang="en-US" sz="3000" dirty="0" smtClean="0"/>
              <a:t>SRM</a:t>
            </a:r>
            <a:endParaRPr lang="en-US" sz="3000" dirty="0"/>
          </a:p>
        </p:txBody>
      </p:sp>
      <p:grpSp>
        <p:nvGrpSpPr>
          <p:cNvPr id="713" name="Group 712"/>
          <p:cNvGrpSpPr/>
          <p:nvPr/>
        </p:nvGrpSpPr>
        <p:grpSpPr>
          <a:xfrm>
            <a:off x="1603852" y="1161681"/>
            <a:ext cx="6075791" cy="1537596"/>
            <a:chOff x="1133672" y="685798"/>
            <a:chExt cx="6075791" cy="1567884"/>
          </a:xfrm>
        </p:grpSpPr>
        <p:grpSp>
          <p:nvGrpSpPr>
            <p:cNvPr id="720" name="Group 719"/>
            <p:cNvGrpSpPr/>
            <p:nvPr/>
          </p:nvGrpSpPr>
          <p:grpSpPr>
            <a:xfrm>
              <a:off x="1133672" y="685798"/>
              <a:ext cx="6075791" cy="1567884"/>
              <a:chOff x="1275614" y="685800"/>
              <a:chExt cx="5408119" cy="1567884"/>
            </a:xfrm>
          </p:grpSpPr>
          <p:pic>
            <p:nvPicPr>
              <p:cNvPr id="722" name="Picture 7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3197" y="840665"/>
                <a:ext cx="2620536" cy="1162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2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614" y="685800"/>
                <a:ext cx="2266891" cy="15678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24" name="Right Arrow 723"/>
              <p:cNvSpPr/>
              <p:nvPr/>
            </p:nvSpPr>
            <p:spPr>
              <a:xfrm>
                <a:off x="3044851" y="1395487"/>
                <a:ext cx="976700" cy="59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25" name="Rectangle 724"/>
              <p:cNvSpPr/>
              <p:nvPr/>
            </p:nvSpPr>
            <p:spPr>
              <a:xfrm>
                <a:off x="5532392" y="902489"/>
                <a:ext cx="53090" cy="1063801"/>
              </a:xfrm>
              <a:prstGeom prst="rect">
                <a:avLst/>
              </a:prstGeom>
              <a:solidFill>
                <a:schemeClr val="accent1">
                  <a:alpha val="1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sp>
          <p:nvSpPr>
            <p:cNvPr id="721" name="TextBox 720"/>
            <p:cNvSpPr txBox="1"/>
            <p:nvPr/>
          </p:nvSpPr>
          <p:spPr>
            <a:xfrm>
              <a:off x="1794161" y="1371598"/>
              <a:ext cx="819483" cy="219688"/>
            </a:xfrm>
            <a:prstGeom prst="rect">
              <a:avLst/>
            </a:prstGeom>
            <a:noFill/>
          </p:spPr>
          <p:txBody>
            <a:bodyPr wrap="square" rtlCol="0">
              <a:spAutoFit/>
            </a:bodyPr>
            <a:lstStyle/>
            <a:p>
              <a:r>
                <a:rPr lang="en-US" sz="800" dirty="0" smtClean="0">
                  <a:latin typeface="Calibri" panose="020F0502020204030204" pitchFamily="34" charset="0"/>
                </a:rPr>
                <a:t>4.6 X 250 mm</a:t>
              </a:r>
              <a:endParaRPr lang="en-US" sz="800" dirty="0">
                <a:latin typeface="Calibri" panose="020F0502020204030204" pitchFamily="34" charset="0"/>
              </a:endParaRPr>
            </a:p>
          </p:txBody>
        </p:sp>
      </p:grpSp>
      <p:sp>
        <p:nvSpPr>
          <p:cNvPr id="726" name="TextBox 502"/>
          <p:cNvSpPr txBox="1">
            <a:spLocks noChangeArrowheads="1"/>
          </p:cNvSpPr>
          <p:nvPr/>
        </p:nvSpPr>
        <p:spPr bwMode="auto">
          <a:xfrm>
            <a:off x="6726151" y="3334430"/>
            <a:ext cx="2417849" cy="151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zh-CN" sz="1400" dirty="0">
                <a:latin typeface="Calibri Light" panose="020F0302020204030204" pitchFamily="34" charset="0"/>
              </a:rPr>
              <a:t> </a:t>
            </a:r>
            <a:r>
              <a:rPr lang="en-US" altLang="zh-CN" sz="1400" dirty="0" smtClean="0">
                <a:latin typeface="Calibri Light" panose="020F0302020204030204" pitchFamily="34" charset="0"/>
              </a:rPr>
              <a:t>increased </a:t>
            </a:r>
            <a:r>
              <a:rPr lang="en-US" altLang="zh-CN" sz="1400" dirty="0">
                <a:latin typeface="Calibri Light" panose="020F0302020204030204" pitchFamily="34" charset="0"/>
              </a:rPr>
              <a:t>sample loading</a:t>
            </a:r>
          </a:p>
          <a:p>
            <a:pPr eaLnBrk="1" hangingPunct="1">
              <a:spcBef>
                <a:spcPct val="0"/>
              </a:spcBef>
              <a:buFontTx/>
              <a:buChar char="•"/>
            </a:pPr>
            <a:r>
              <a:rPr lang="en-US" altLang="zh-CN" sz="1400" dirty="0">
                <a:latin typeface="Calibri Light" panose="020F0302020204030204" pitchFamily="34" charset="0"/>
              </a:rPr>
              <a:t> </a:t>
            </a:r>
            <a:r>
              <a:rPr lang="en-US" altLang="zh-CN" sz="1400" dirty="0" smtClean="0">
                <a:latin typeface="Calibri Light" panose="020F0302020204030204" pitchFamily="34" charset="0"/>
              </a:rPr>
              <a:t>concentrated </a:t>
            </a:r>
            <a:r>
              <a:rPr lang="en-US" altLang="zh-CN" sz="1400" dirty="0">
                <a:latin typeface="Calibri Light" panose="020F0302020204030204" pitchFamily="34" charset="0"/>
              </a:rPr>
              <a:t>target peptides</a:t>
            </a:r>
          </a:p>
          <a:p>
            <a:pPr eaLnBrk="1" hangingPunct="1">
              <a:spcBef>
                <a:spcPct val="0"/>
              </a:spcBef>
              <a:buFontTx/>
              <a:buChar char="•"/>
            </a:pPr>
            <a:r>
              <a:rPr lang="en-US" altLang="zh-CN" sz="1400" dirty="0" smtClean="0">
                <a:latin typeface="Calibri Light" panose="020F0302020204030204" pitchFamily="34" charset="0"/>
              </a:rPr>
              <a:t> reduced interference</a:t>
            </a:r>
          </a:p>
          <a:p>
            <a:r>
              <a:rPr lang="en-US" sz="1400" dirty="0" smtClean="0">
                <a:latin typeface="Calibri Light" panose="020F0302020204030204" pitchFamily="34" charset="0"/>
              </a:rPr>
              <a:t> ultrahigh </a:t>
            </a:r>
            <a:r>
              <a:rPr lang="en-US" sz="1400" dirty="0">
                <a:latin typeface="Calibri Light" panose="020F0302020204030204" pitchFamily="34" charset="0"/>
              </a:rPr>
              <a:t>sensitivity</a:t>
            </a:r>
          </a:p>
          <a:p>
            <a:r>
              <a:rPr lang="en-US" sz="1400" dirty="0" smtClean="0">
                <a:latin typeface="Calibri Light" panose="020F0302020204030204" pitchFamily="34" charset="0"/>
              </a:rPr>
              <a:t> high </a:t>
            </a:r>
            <a:r>
              <a:rPr lang="en-US" sz="1400" dirty="0">
                <a:latin typeface="Calibri Light" panose="020F0302020204030204" pitchFamily="34" charset="0"/>
              </a:rPr>
              <a:t>reproducibility</a:t>
            </a:r>
          </a:p>
          <a:p>
            <a:r>
              <a:rPr lang="en-US" sz="1400" dirty="0" smtClean="0">
                <a:latin typeface="Calibri Light" panose="020F0302020204030204" pitchFamily="34" charset="0"/>
              </a:rPr>
              <a:t> high recovery</a:t>
            </a:r>
            <a:endParaRPr lang="en-US" sz="1400" dirty="0">
              <a:latin typeface="Calibri Light" panose="020F0302020204030204" pitchFamily="34" charset="0"/>
            </a:endParaRPr>
          </a:p>
        </p:txBody>
      </p:sp>
      <p:sp>
        <p:nvSpPr>
          <p:cNvPr id="727" name="TextBox 726"/>
          <p:cNvSpPr txBox="1"/>
          <p:nvPr/>
        </p:nvSpPr>
        <p:spPr>
          <a:xfrm>
            <a:off x="84571" y="1725821"/>
            <a:ext cx="1560259" cy="338554"/>
          </a:xfrm>
          <a:prstGeom prst="rect">
            <a:avLst/>
          </a:prstGeom>
          <a:noFill/>
        </p:spPr>
        <p:txBody>
          <a:bodyPr wrap="square" rtlCol="0">
            <a:spAutoFit/>
          </a:bodyPr>
          <a:lstStyle/>
          <a:p>
            <a:r>
              <a:rPr lang="en-US" sz="1600" b="1" dirty="0" smtClean="0">
                <a:latin typeface="Calibri" panose="020F0502020204030204" pitchFamily="34" charset="0"/>
              </a:rPr>
              <a:t>Low pH RPLC </a:t>
            </a:r>
            <a:endParaRPr lang="en-US" sz="1600" b="1" dirty="0">
              <a:latin typeface="Calibri" panose="020F0502020204030204" pitchFamily="34" charset="0"/>
            </a:endParaRPr>
          </a:p>
        </p:txBody>
      </p:sp>
      <p:sp>
        <p:nvSpPr>
          <p:cNvPr id="728" name="TextBox 727"/>
          <p:cNvSpPr txBox="1"/>
          <p:nvPr/>
        </p:nvSpPr>
        <p:spPr>
          <a:xfrm>
            <a:off x="87167" y="3876048"/>
            <a:ext cx="1451482" cy="338554"/>
          </a:xfrm>
          <a:prstGeom prst="rect">
            <a:avLst/>
          </a:prstGeom>
          <a:noFill/>
        </p:spPr>
        <p:txBody>
          <a:bodyPr wrap="square" rtlCol="0">
            <a:spAutoFit/>
          </a:bodyPr>
          <a:lstStyle/>
          <a:p>
            <a:r>
              <a:rPr lang="en-US" sz="1600" b="1" dirty="0" smtClean="0">
                <a:latin typeface="Calibri" panose="020F0502020204030204" pitchFamily="34" charset="0"/>
              </a:rPr>
              <a:t>High pH </a:t>
            </a:r>
            <a:r>
              <a:rPr lang="en-US" sz="1600" b="1" dirty="0" err="1" smtClean="0">
                <a:latin typeface="Calibri" panose="020F0502020204030204" pitchFamily="34" charset="0"/>
              </a:rPr>
              <a:t>cRPLC</a:t>
            </a:r>
            <a:r>
              <a:rPr lang="en-US" sz="1600" b="1" dirty="0" smtClean="0">
                <a:latin typeface="Calibri" panose="020F0502020204030204" pitchFamily="34" charset="0"/>
              </a:rPr>
              <a:t> </a:t>
            </a:r>
            <a:endParaRPr lang="en-US" sz="1600" b="1" dirty="0">
              <a:latin typeface="Calibri" panose="020F0502020204030204" pitchFamily="34" charset="0"/>
            </a:endParaRPr>
          </a:p>
        </p:txBody>
      </p:sp>
      <p:sp>
        <p:nvSpPr>
          <p:cNvPr id="729" name="TextBox 728"/>
          <p:cNvSpPr txBox="1"/>
          <p:nvPr/>
        </p:nvSpPr>
        <p:spPr>
          <a:xfrm>
            <a:off x="84571" y="5870373"/>
            <a:ext cx="1527682" cy="338554"/>
          </a:xfrm>
          <a:prstGeom prst="rect">
            <a:avLst/>
          </a:prstGeom>
          <a:noFill/>
        </p:spPr>
        <p:txBody>
          <a:bodyPr wrap="square" rtlCol="0">
            <a:spAutoFit/>
          </a:bodyPr>
          <a:lstStyle/>
          <a:p>
            <a:r>
              <a:rPr lang="en-US" sz="1600" b="1" dirty="0" smtClean="0">
                <a:latin typeface="Calibri" panose="020F0502020204030204" pitchFamily="34" charset="0"/>
              </a:rPr>
              <a:t>Low pH </a:t>
            </a:r>
            <a:r>
              <a:rPr lang="en-US" sz="1600" b="1" dirty="0" err="1" smtClean="0">
                <a:latin typeface="Calibri" panose="020F0502020204030204" pitchFamily="34" charset="0"/>
              </a:rPr>
              <a:t>cRPLC</a:t>
            </a:r>
            <a:r>
              <a:rPr lang="en-US" sz="1600" b="1" dirty="0" smtClean="0">
                <a:latin typeface="Calibri" panose="020F0502020204030204" pitchFamily="34" charset="0"/>
              </a:rPr>
              <a:t> </a:t>
            </a:r>
            <a:endParaRPr lang="en-US" sz="1600" b="1" dirty="0">
              <a:latin typeface="Calibri" panose="020F0502020204030204" pitchFamily="34" charset="0"/>
            </a:endParaRPr>
          </a:p>
        </p:txBody>
      </p:sp>
      <p:sp>
        <p:nvSpPr>
          <p:cNvPr id="730" name="Rectangle 729"/>
          <p:cNvSpPr/>
          <p:nvPr/>
        </p:nvSpPr>
        <p:spPr>
          <a:xfrm>
            <a:off x="203869" y="6474110"/>
            <a:ext cx="1931562" cy="307777"/>
          </a:xfrm>
          <a:prstGeom prst="rect">
            <a:avLst/>
          </a:prstGeom>
        </p:spPr>
        <p:txBody>
          <a:bodyPr wrap="square">
            <a:spAutoFit/>
          </a:bodyPr>
          <a:lstStyle/>
          <a:p>
            <a:r>
              <a:rPr lang="en-US" sz="1400" dirty="0" smtClean="0">
                <a:solidFill>
                  <a:prstClr val="black"/>
                </a:solidFill>
                <a:latin typeface="Calibri Light" panose="020F0302020204030204" pitchFamily="34" charset="0"/>
                <a:cs typeface="Calibri" pitchFamily="34" charset="0"/>
              </a:rPr>
              <a:t>Nie et al., </a:t>
            </a:r>
            <a:r>
              <a:rPr lang="en-US" sz="1400" i="1" dirty="0" smtClean="0">
                <a:solidFill>
                  <a:prstClr val="black"/>
                </a:solidFill>
                <a:latin typeface="Calibri Light" panose="020F0302020204030204" pitchFamily="34" charset="0"/>
                <a:cs typeface="Calibri" pitchFamily="34" charset="0"/>
              </a:rPr>
              <a:t>in preparation</a:t>
            </a:r>
          </a:p>
        </p:txBody>
      </p:sp>
      <p:sp>
        <p:nvSpPr>
          <p:cNvPr id="731" name="TextBox 502"/>
          <p:cNvSpPr txBox="1">
            <a:spLocks noChangeArrowheads="1"/>
          </p:cNvSpPr>
          <p:nvPr/>
        </p:nvSpPr>
        <p:spPr bwMode="auto">
          <a:xfrm>
            <a:off x="135017" y="944360"/>
            <a:ext cx="200041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en-US" altLang="zh-CN" sz="1200" dirty="0">
                <a:solidFill>
                  <a:srgbClr val="FF3300"/>
                </a:solidFill>
                <a:latin typeface="Calibri Light" panose="020F0302020204030204" pitchFamily="34" charset="0"/>
              </a:rPr>
              <a:t>L</a:t>
            </a:r>
            <a:r>
              <a:rPr lang="en-US" altLang="zh-CN" sz="1200" dirty="0" smtClean="0">
                <a:solidFill>
                  <a:srgbClr val="FF3300"/>
                </a:solidFill>
                <a:latin typeface="Calibri Light" panose="020F0302020204030204" pitchFamily="34" charset="0"/>
              </a:rPr>
              <a:t>oading:</a:t>
            </a:r>
          </a:p>
          <a:p>
            <a:pPr eaLnBrk="1" hangingPunct="1">
              <a:spcBef>
                <a:spcPct val="0"/>
              </a:spcBef>
              <a:buFontTx/>
              <a:buChar char="•"/>
            </a:pPr>
            <a:r>
              <a:rPr lang="en-US" altLang="zh-CN" sz="1200" dirty="0" smtClean="0">
                <a:solidFill>
                  <a:srgbClr val="FF3300"/>
                </a:solidFill>
                <a:latin typeface="Calibri Light" panose="020F0302020204030204" pitchFamily="34" charset="0"/>
              </a:rPr>
              <a:t> 200 uL plasma/serum</a:t>
            </a:r>
            <a:endParaRPr lang="en-US" altLang="zh-CN" sz="1200" dirty="0">
              <a:solidFill>
                <a:srgbClr val="FF3300"/>
              </a:solidFill>
              <a:latin typeface="Calibri Light" panose="020F0302020204030204" pitchFamily="34" charset="0"/>
            </a:endParaRPr>
          </a:p>
          <a:p>
            <a:pPr eaLnBrk="1" hangingPunct="1">
              <a:spcBef>
                <a:spcPct val="0"/>
              </a:spcBef>
              <a:buFontTx/>
              <a:buChar char="•"/>
            </a:pPr>
            <a:r>
              <a:rPr lang="en-US" altLang="zh-CN" sz="1200" dirty="0" smtClean="0">
                <a:solidFill>
                  <a:srgbClr val="FF3300"/>
                </a:solidFill>
                <a:latin typeface="Calibri Light" panose="020F0302020204030204" pitchFamily="34" charset="0"/>
              </a:rPr>
              <a:t> 1-5 mg tissue/cell lysate</a:t>
            </a:r>
            <a:endParaRPr lang="en-US" altLang="zh-CN" sz="1200" dirty="0">
              <a:solidFill>
                <a:srgbClr val="FF3300"/>
              </a:solidFill>
              <a:latin typeface="Calibri Light" panose="020F0302020204030204" pitchFamily="34" charset="0"/>
            </a:endParaRPr>
          </a:p>
        </p:txBody>
      </p:sp>
      <p:sp>
        <p:nvSpPr>
          <p:cNvPr id="732" name="Freeform 502"/>
          <p:cNvSpPr>
            <a:spLocks noEditPoints="1"/>
          </p:cNvSpPr>
          <p:nvPr/>
        </p:nvSpPr>
        <p:spPr bwMode="auto">
          <a:xfrm>
            <a:off x="1650412" y="2690532"/>
            <a:ext cx="6035040" cy="4942"/>
          </a:xfrm>
          <a:custGeom>
            <a:avLst/>
            <a:gdLst>
              <a:gd name="T0" fmla="*/ 83 w 4344"/>
              <a:gd name="T1" fmla="*/ 4 h 4"/>
              <a:gd name="T2" fmla="*/ 144 w 4344"/>
              <a:gd name="T3" fmla="*/ 0 h 4"/>
              <a:gd name="T4" fmla="*/ 191 w 4344"/>
              <a:gd name="T5" fmla="*/ 4 h 4"/>
              <a:gd name="T6" fmla="*/ 322 w 4344"/>
              <a:gd name="T7" fmla="*/ 0 h 4"/>
              <a:gd name="T8" fmla="*/ 335 w 4344"/>
              <a:gd name="T9" fmla="*/ 0 h 4"/>
              <a:gd name="T10" fmla="*/ 466 w 4344"/>
              <a:gd name="T11" fmla="*/ 4 h 4"/>
              <a:gd name="T12" fmla="*/ 527 w 4344"/>
              <a:gd name="T13" fmla="*/ 0 h 4"/>
              <a:gd name="T14" fmla="*/ 575 w 4344"/>
              <a:gd name="T15" fmla="*/ 4 h 4"/>
              <a:gd name="T16" fmla="*/ 705 w 4344"/>
              <a:gd name="T17" fmla="*/ 0 h 4"/>
              <a:gd name="T18" fmla="*/ 718 w 4344"/>
              <a:gd name="T19" fmla="*/ 0 h 4"/>
              <a:gd name="T20" fmla="*/ 849 w 4344"/>
              <a:gd name="T21" fmla="*/ 4 h 4"/>
              <a:gd name="T22" fmla="*/ 910 w 4344"/>
              <a:gd name="T23" fmla="*/ 0 h 4"/>
              <a:gd name="T24" fmla="*/ 957 w 4344"/>
              <a:gd name="T25" fmla="*/ 4 h 4"/>
              <a:gd name="T26" fmla="*/ 1088 w 4344"/>
              <a:gd name="T27" fmla="*/ 0 h 4"/>
              <a:gd name="T28" fmla="*/ 1101 w 4344"/>
              <a:gd name="T29" fmla="*/ 0 h 4"/>
              <a:gd name="T30" fmla="*/ 1232 w 4344"/>
              <a:gd name="T31" fmla="*/ 4 h 4"/>
              <a:gd name="T32" fmla="*/ 1293 w 4344"/>
              <a:gd name="T33" fmla="*/ 0 h 4"/>
              <a:gd name="T34" fmla="*/ 1340 w 4344"/>
              <a:gd name="T35" fmla="*/ 4 h 4"/>
              <a:gd name="T36" fmla="*/ 1471 w 4344"/>
              <a:gd name="T37" fmla="*/ 0 h 4"/>
              <a:gd name="T38" fmla="*/ 1484 w 4344"/>
              <a:gd name="T39" fmla="*/ 0 h 4"/>
              <a:gd name="T40" fmla="*/ 1615 w 4344"/>
              <a:gd name="T41" fmla="*/ 4 h 4"/>
              <a:gd name="T42" fmla="*/ 1676 w 4344"/>
              <a:gd name="T43" fmla="*/ 0 h 4"/>
              <a:gd name="T44" fmla="*/ 1724 w 4344"/>
              <a:gd name="T45" fmla="*/ 4 h 4"/>
              <a:gd name="T46" fmla="*/ 1854 w 4344"/>
              <a:gd name="T47" fmla="*/ 0 h 4"/>
              <a:gd name="T48" fmla="*/ 1867 w 4344"/>
              <a:gd name="T49" fmla="*/ 0 h 4"/>
              <a:gd name="T50" fmla="*/ 1998 w 4344"/>
              <a:gd name="T51" fmla="*/ 4 h 4"/>
              <a:gd name="T52" fmla="*/ 2059 w 4344"/>
              <a:gd name="T53" fmla="*/ 0 h 4"/>
              <a:gd name="T54" fmla="*/ 2106 w 4344"/>
              <a:gd name="T55" fmla="*/ 4 h 4"/>
              <a:gd name="T56" fmla="*/ 2237 w 4344"/>
              <a:gd name="T57" fmla="*/ 0 h 4"/>
              <a:gd name="T58" fmla="*/ 2250 w 4344"/>
              <a:gd name="T59" fmla="*/ 0 h 4"/>
              <a:gd name="T60" fmla="*/ 2381 w 4344"/>
              <a:gd name="T61" fmla="*/ 4 h 4"/>
              <a:gd name="T62" fmla="*/ 2441 w 4344"/>
              <a:gd name="T63" fmla="*/ 0 h 4"/>
              <a:gd name="T64" fmla="*/ 2490 w 4344"/>
              <a:gd name="T65" fmla="*/ 4 h 4"/>
              <a:gd name="T66" fmla="*/ 2620 w 4344"/>
              <a:gd name="T67" fmla="*/ 0 h 4"/>
              <a:gd name="T68" fmla="*/ 2633 w 4344"/>
              <a:gd name="T69" fmla="*/ 0 h 4"/>
              <a:gd name="T70" fmla="*/ 2764 w 4344"/>
              <a:gd name="T71" fmla="*/ 4 h 4"/>
              <a:gd name="T72" fmla="*/ 2825 w 4344"/>
              <a:gd name="T73" fmla="*/ 0 h 4"/>
              <a:gd name="T74" fmla="*/ 2872 w 4344"/>
              <a:gd name="T75" fmla="*/ 4 h 4"/>
              <a:gd name="T76" fmla="*/ 3003 w 4344"/>
              <a:gd name="T77" fmla="*/ 0 h 4"/>
              <a:gd name="T78" fmla="*/ 3016 w 4344"/>
              <a:gd name="T79" fmla="*/ 0 h 4"/>
              <a:gd name="T80" fmla="*/ 3147 w 4344"/>
              <a:gd name="T81" fmla="*/ 4 h 4"/>
              <a:gd name="T82" fmla="*/ 3207 w 4344"/>
              <a:gd name="T83" fmla="*/ 0 h 4"/>
              <a:gd name="T84" fmla="*/ 3255 w 4344"/>
              <a:gd name="T85" fmla="*/ 4 h 4"/>
              <a:gd name="T86" fmla="*/ 3386 w 4344"/>
              <a:gd name="T87" fmla="*/ 0 h 4"/>
              <a:gd name="T88" fmla="*/ 3399 w 4344"/>
              <a:gd name="T89" fmla="*/ 0 h 4"/>
              <a:gd name="T90" fmla="*/ 3529 w 4344"/>
              <a:gd name="T91" fmla="*/ 4 h 4"/>
              <a:gd name="T92" fmla="*/ 3591 w 4344"/>
              <a:gd name="T93" fmla="*/ 0 h 4"/>
              <a:gd name="T94" fmla="*/ 3638 w 4344"/>
              <a:gd name="T95" fmla="*/ 4 h 4"/>
              <a:gd name="T96" fmla="*/ 3769 w 4344"/>
              <a:gd name="T97" fmla="*/ 0 h 4"/>
              <a:gd name="T98" fmla="*/ 3782 w 4344"/>
              <a:gd name="T99" fmla="*/ 0 h 4"/>
              <a:gd name="T100" fmla="*/ 3913 w 4344"/>
              <a:gd name="T101" fmla="*/ 4 h 4"/>
              <a:gd name="T102" fmla="*/ 3973 w 4344"/>
              <a:gd name="T103" fmla="*/ 0 h 4"/>
              <a:gd name="T104" fmla="*/ 4021 w 4344"/>
              <a:gd name="T105" fmla="*/ 4 h 4"/>
              <a:gd name="T106" fmla="*/ 4152 w 4344"/>
              <a:gd name="T107" fmla="*/ 0 h 4"/>
              <a:gd name="T108" fmla="*/ 4165 w 4344"/>
              <a:gd name="T109" fmla="*/ 0 h 4"/>
              <a:gd name="T110" fmla="*/ 4295 w 4344"/>
              <a:gd name="T11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44" h="4">
                <a:moveTo>
                  <a:pt x="0" y="0"/>
                </a:moveTo>
                <a:lnTo>
                  <a:pt x="35" y="0"/>
                </a:lnTo>
                <a:lnTo>
                  <a:pt x="35" y="4"/>
                </a:lnTo>
                <a:lnTo>
                  <a:pt x="0" y="4"/>
                </a:lnTo>
                <a:lnTo>
                  <a:pt x="0" y="0"/>
                </a:lnTo>
                <a:close/>
                <a:moveTo>
                  <a:pt x="48" y="0"/>
                </a:moveTo>
                <a:lnTo>
                  <a:pt x="83" y="0"/>
                </a:lnTo>
                <a:lnTo>
                  <a:pt x="83" y="4"/>
                </a:lnTo>
                <a:lnTo>
                  <a:pt x="48" y="4"/>
                </a:lnTo>
                <a:lnTo>
                  <a:pt x="48" y="0"/>
                </a:lnTo>
                <a:close/>
                <a:moveTo>
                  <a:pt x="96" y="0"/>
                </a:moveTo>
                <a:lnTo>
                  <a:pt x="131" y="0"/>
                </a:lnTo>
                <a:lnTo>
                  <a:pt x="131" y="4"/>
                </a:lnTo>
                <a:lnTo>
                  <a:pt x="96" y="4"/>
                </a:lnTo>
                <a:lnTo>
                  <a:pt x="96" y="0"/>
                </a:lnTo>
                <a:close/>
                <a:moveTo>
                  <a:pt x="144" y="0"/>
                </a:moveTo>
                <a:lnTo>
                  <a:pt x="178" y="0"/>
                </a:lnTo>
                <a:lnTo>
                  <a:pt x="178" y="4"/>
                </a:lnTo>
                <a:lnTo>
                  <a:pt x="144" y="4"/>
                </a:lnTo>
                <a:lnTo>
                  <a:pt x="144" y="0"/>
                </a:lnTo>
                <a:close/>
                <a:moveTo>
                  <a:pt x="191" y="0"/>
                </a:moveTo>
                <a:lnTo>
                  <a:pt x="226" y="0"/>
                </a:lnTo>
                <a:lnTo>
                  <a:pt x="226" y="4"/>
                </a:lnTo>
                <a:lnTo>
                  <a:pt x="191" y="4"/>
                </a:lnTo>
                <a:lnTo>
                  <a:pt x="191" y="0"/>
                </a:lnTo>
                <a:close/>
                <a:moveTo>
                  <a:pt x="239" y="0"/>
                </a:moveTo>
                <a:lnTo>
                  <a:pt x="274" y="0"/>
                </a:lnTo>
                <a:lnTo>
                  <a:pt x="274" y="4"/>
                </a:lnTo>
                <a:lnTo>
                  <a:pt x="239" y="4"/>
                </a:lnTo>
                <a:lnTo>
                  <a:pt x="239" y="0"/>
                </a:lnTo>
                <a:close/>
                <a:moveTo>
                  <a:pt x="287" y="0"/>
                </a:moveTo>
                <a:lnTo>
                  <a:pt x="322" y="0"/>
                </a:lnTo>
                <a:lnTo>
                  <a:pt x="322" y="4"/>
                </a:lnTo>
                <a:lnTo>
                  <a:pt x="287" y="4"/>
                </a:lnTo>
                <a:lnTo>
                  <a:pt x="287" y="0"/>
                </a:lnTo>
                <a:close/>
                <a:moveTo>
                  <a:pt x="335" y="0"/>
                </a:moveTo>
                <a:lnTo>
                  <a:pt x="370" y="0"/>
                </a:lnTo>
                <a:lnTo>
                  <a:pt x="370" y="4"/>
                </a:lnTo>
                <a:lnTo>
                  <a:pt x="335" y="4"/>
                </a:lnTo>
                <a:lnTo>
                  <a:pt x="335" y="0"/>
                </a:lnTo>
                <a:close/>
                <a:moveTo>
                  <a:pt x="383" y="0"/>
                </a:moveTo>
                <a:lnTo>
                  <a:pt x="418" y="0"/>
                </a:lnTo>
                <a:lnTo>
                  <a:pt x="418" y="4"/>
                </a:lnTo>
                <a:lnTo>
                  <a:pt x="383" y="4"/>
                </a:lnTo>
                <a:lnTo>
                  <a:pt x="383" y="0"/>
                </a:lnTo>
                <a:close/>
                <a:moveTo>
                  <a:pt x="431" y="0"/>
                </a:moveTo>
                <a:lnTo>
                  <a:pt x="466" y="0"/>
                </a:lnTo>
                <a:lnTo>
                  <a:pt x="466" y="4"/>
                </a:lnTo>
                <a:lnTo>
                  <a:pt x="431" y="4"/>
                </a:lnTo>
                <a:lnTo>
                  <a:pt x="431" y="0"/>
                </a:lnTo>
                <a:close/>
                <a:moveTo>
                  <a:pt x="479" y="0"/>
                </a:moveTo>
                <a:lnTo>
                  <a:pt x="513" y="0"/>
                </a:lnTo>
                <a:lnTo>
                  <a:pt x="513" y="4"/>
                </a:lnTo>
                <a:lnTo>
                  <a:pt x="479" y="4"/>
                </a:lnTo>
                <a:lnTo>
                  <a:pt x="479" y="0"/>
                </a:lnTo>
                <a:close/>
                <a:moveTo>
                  <a:pt x="527" y="0"/>
                </a:moveTo>
                <a:lnTo>
                  <a:pt x="562" y="0"/>
                </a:lnTo>
                <a:lnTo>
                  <a:pt x="562" y="4"/>
                </a:lnTo>
                <a:lnTo>
                  <a:pt x="527" y="4"/>
                </a:lnTo>
                <a:lnTo>
                  <a:pt x="527" y="0"/>
                </a:lnTo>
                <a:close/>
                <a:moveTo>
                  <a:pt x="575" y="0"/>
                </a:moveTo>
                <a:lnTo>
                  <a:pt x="609" y="0"/>
                </a:lnTo>
                <a:lnTo>
                  <a:pt x="609" y="4"/>
                </a:lnTo>
                <a:lnTo>
                  <a:pt x="575" y="4"/>
                </a:lnTo>
                <a:lnTo>
                  <a:pt x="575" y="0"/>
                </a:lnTo>
                <a:close/>
                <a:moveTo>
                  <a:pt x="622" y="0"/>
                </a:moveTo>
                <a:lnTo>
                  <a:pt x="657" y="0"/>
                </a:lnTo>
                <a:lnTo>
                  <a:pt x="657" y="4"/>
                </a:lnTo>
                <a:lnTo>
                  <a:pt x="622" y="4"/>
                </a:lnTo>
                <a:lnTo>
                  <a:pt x="622" y="0"/>
                </a:lnTo>
                <a:close/>
                <a:moveTo>
                  <a:pt x="670" y="0"/>
                </a:moveTo>
                <a:lnTo>
                  <a:pt x="705" y="0"/>
                </a:lnTo>
                <a:lnTo>
                  <a:pt x="705" y="4"/>
                </a:lnTo>
                <a:lnTo>
                  <a:pt x="670" y="4"/>
                </a:lnTo>
                <a:lnTo>
                  <a:pt x="670" y="0"/>
                </a:lnTo>
                <a:close/>
                <a:moveTo>
                  <a:pt x="718" y="0"/>
                </a:moveTo>
                <a:lnTo>
                  <a:pt x="753" y="0"/>
                </a:lnTo>
                <a:lnTo>
                  <a:pt x="753" y="4"/>
                </a:lnTo>
                <a:lnTo>
                  <a:pt x="718" y="4"/>
                </a:lnTo>
                <a:lnTo>
                  <a:pt x="718" y="0"/>
                </a:lnTo>
                <a:close/>
                <a:moveTo>
                  <a:pt x="766" y="0"/>
                </a:moveTo>
                <a:lnTo>
                  <a:pt x="801" y="0"/>
                </a:lnTo>
                <a:lnTo>
                  <a:pt x="801" y="4"/>
                </a:lnTo>
                <a:lnTo>
                  <a:pt x="766" y="4"/>
                </a:lnTo>
                <a:lnTo>
                  <a:pt x="766" y="0"/>
                </a:lnTo>
                <a:close/>
                <a:moveTo>
                  <a:pt x="814" y="0"/>
                </a:moveTo>
                <a:lnTo>
                  <a:pt x="849" y="0"/>
                </a:lnTo>
                <a:lnTo>
                  <a:pt x="849" y="4"/>
                </a:lnTo>
                <a:lnTo>
                  <a:pt x="814" y="4"/>
                </a:lnTo>
                <a:lnTo>
                  <a:pt x="814" y="0"/>
                </a:lnTo>
                <a:close/>
                <a:moveTo>
                  <a:pt x="862" y="0"/>
                </a:moveTo>
                <a:lnTo>
                  <a:pt x="897" y="0"/>
                </a:lnTo>
                <a:lnTo>
                  <a:pt x="897" y="4"/>
                </a:lnTo>
                <a:lnTo>
                  <a:pt x="862" y="4"/>
                </a:lnTo>
                <a:lnTo>
                  <a:pt x="862" y="0"/>
                </a:lnTo>
                <a:close/>
                <a:moveTo>
                  <a:pt x="910" y="0"/>
                </a:moveTo>
                <a:lnTo>
                  <a:pt x="944" y="0"/>
                </a:lnTo>
                <a:lnTo>
                  <a:pt x="944" y="4"/>
                </a:lnTo>
                <a:lnTo>
                  <a:pt x="910" y="4"/>
                </a:lnTo>
                <a:lnTo>
                  <a:pt x="910" y="0"/>
                </a:lnTo>
                <a:close/>
                <a:moveTo>
                  <a:pt x="957" y="0"/>
                </a:moveTo>
                <a:lnTo>
                  <a:pt x="992" y="0"/>
                </a:lnTo>
                <a:lnTo>
                  <a:pt x="992" y="4"/>
                </a:lnTo>
                <a:lnTo>
                  <a:pt x="957" y="4"/>
                </a:lnTo>
                <a:lnTo>
                  <a:pt x="957" y="0"/>
                </a:lnTo>
                <a:close/>
                <a:moveTo>
                  <a:pt x="1005" y="0"/>
                </a:moveTo>
                <a:lnTo>
                  <a:pt x="1040" y="0"/>
                </a:lnTo>
                <a:lnTo>
                  <a:pt x="1040" y="4"/>
                </a:lnTo>
                <a:lnTo>
                  <a:pt x="1005" y="4"/>
                </a:lnTo>
                <a:lnTo>
                  <a:pt x="1005" y="0"/>
                </a:lnTo>
                <a:close/>
                <a:moveTo>
                  <a:pt x="1053" y="0"/>
                </a:moveTo>
                <a:lnTo>
                  <a:pt x="1088" y="0"/>
                </a:lnTo>
                <a:lnTo>
                  <a:pt x="1088" y="4"/>
                </a:lnTo>
                <a:lnTo>
                  <a:pt x="1053" y="4"/>
                </a:lnTo>
                <a:lnTo>
                  <a:pt x="1053" y="0"/>
                </a:lnTo>
                <a:close/>
                <a:moveTo>
                  <a:pt x="1101" y="0"/>
                </a:moveTo>
                <a:lnTo>
                  <a:pt x="1136" y="0"/>
                </a:lnTo>
                <a:lnTo>
                  <a:pt x="1136" y="4"/>
                </a:lnTo>
                <a:lnTo>
                  <a:pt x="1101" y="4"/>
                </a:lnTo>
                <a:lnTo>
                  <a:pt x="1101" y="0"/>
                </a:lnTo>
                <a:close/>
                <a:moveTo>
                  <a:pt x="1149" y="0"/>
                </a:moveTo>
                <a:lnTo>
                  <a:pt x="1184" y="0"/>
                </a:lnTo>
                <a:lnTo>
                  <a:pt x="1184" y="4"/>
                </a:lnTo>
                <a:lnTo>
                  <a:pt x="1149" y="4"/>
                </a:lnTo>
                <a:lnTo>
                  <a:pt x="1149" y="0"/>
                </a:lnTo>
                <a:close/>
                <a:moveTo>
                  <a:pt x="1197" y="0"/>
                </a:moveTo>
                <a:lnTo>
                  <a:pt x="1232" y="0"/>
                </a:lnTo>
                <a:lnTo>
                  <a:pt x="1232" y="4"/>
                </a:lnTo>
                <a:lnTo>
                  <a:pt x="1197" y="4"/>
                </a:lnTo>
                <a:lnTo>
                  <a:pt x="1197" y="0"/>
                </a:lnTo>
                <a:close/>
                <a:moveTo>
                  <a:pt x="1245" y="0"/>
                </a:moveTo>
                <a:lnTo>
                  <a:pt x="1279" y="0"/>
                </a:lnTo>
                <a:lnTo>
                  <a:pt x="1279" y="4"/>
                </a:lnTo>
                <a:lnTo>
                  <a:pt x="1245" y="4"/>
                </a:lnTo>
                <a:lnTo>
                  <a:pt x="1245" y="0"/>
                </a:lnTo>
                <a:close/>
                <a:moveTo>
                  <a:pt x="1293" y="0"/>
                </a:moveTo>
                <a:lnTo>
                  <a:pt x="1327" y="0"/>
                </a:lnTo>
                <a:lnTo>
                  <a:pt x="1327" y="4"/>
                </a:lnTo>
                <a:lnTo>
                  <a:pt x="1293" y="4"/>
                </a:lnTo>
                <a:lnTo>
                  <a:pt x="1293" y="0"/>
                </a:lnTo>
                <a:close/>
                <a:moveTo>
                  <a:pt x="1340" y="0"/>
                </a:moveTo>
                <a:lnTo>
                  <a:pt x="1375" y="0"/>
                </a:lnTo>
                <a:lnTo>
                  <a:pt x="1375" y="4"/>
                </a:lnTo>
                <a:lnTo>
                  <a:pt x="1340" y="4"/>
                </a:lnTo>
                <a:lnTo>
                  <a:pt x="1340" y="0"/>
                </a:lnTo>
                <a:close/>
                <a:moveTo>
                  <a:pt x="1388" y="0"/>
                </a:moveTo>
                <a:lnTo>
                  <a:pt x="1423" y="0"/>
                </a:lnTo>
                <a:lnTo>
                  <a:pt x="1423" y="4"/>
                </a:lnTo>
                <a:lnTo>
                  <a:pt x="1388" y="4"/>
                </a:lnTo>
                <a:lnTo>
                  <a:pt x="1388" y="0"/>
                </a:lnTo>
                <a:close/>
                <a:moveTo>
                  <a:pt x="1436" y="0"/>
                </a:moveTo>
                <a:lnTo>
                  <a:pt x="1471" y="0"/>
                </a:lnTo>
                <a:lnTo>
                  <a:pt x="1471" y="4"/>
                </a:lnTo>
                <a:lnTo>
                  <a:pt x="1436" y="4"/>
                </a:lnTo>
                <a:lnTo>
                  <a:pt x="1436" y="0"/>
                </a:lnTo>
                <a:close/>
                <a:moveTo>
                  <a:pt x="1484" y="0"/>
                </a:moveTo>
                <a:lnTo>
                  <a:pt x="1519" y="0"/>
                </a:lnTo>
                <a:lnTo>
                  <a:pt x="1519" y="4"/>
                </a:lnTo>
                <a:lnTo>
                  <a:pt x="1484" y="4"/>
                </a:lnTo>
                <a:lnTo>
                  <a:pt x="1484" y="0"/>
                </a:lnTo>
                <a:close/>
                <a:moveTo>
                  <a:pt x="1532" y="0"/>
                </a:moveTo>
                <a:lnTo>
                  <a:pt x="1567" y="0"/>
                </a:lnTo>
                <a:lnTo>
                  <a:pt x="1567" y="4"/>
                </a:lnTo>
                <a:lnTo>
                  <a:pt x="1532" y="4"/>
                </a:lnTo>
                <a:lnTo>
                  <a:pt x="1532" y="0"/>
                </a:lnTo>
                <a:close/>
                <a:moveTo>
                  <a:pt x="1580" y="0"/>
                </a:moveTo>
                <a:lnTo>
                  <a:pt x="1615" y="0"/>
                </a:lnTo>
                <a:lnTo>
                  <a:pt x="1615" y="4"/>
                </a:lnTo>
                <a:lnTo>
                  <a:pt x="1580" y="4"/>
                </a:lnTo>
                <a:lnTo>
                  <a:pt x="1580" y="0"/>
                </a:lnTo>
                <a:close/>
                <a:moveTo>
                  <a:pt x="1628" y="0"/>
                </a:moveTo>
                <a:lnTo>
                  <a:pt x="1663" y="0"/>
                </a:lnTo>
                <a:lnTo>
                  <a:pt x="1663" y="4"/>
                </a:lnTo>
                <a:lnTo>
                  <a:pt x="1628" y="4"/>
                </a:lnTo>
                <a:lnTo>
                  <a:pt x="1628" y="0"/>
                </a:lnTo>
                <a:close/>
                <a:moveTo>
                  <a:pt x="1676" y="0"/>
                </a:moveTo>
                <a:lnTo>
                  <a:pt x="1710" y="0"/>
                </a:lnTo>
                <a:lnTo>
                  <a:pt x="1710" y="4"/>
                </a:lnTo>
                <a:lnTo>
                  <a:pt x="1676" y="4"/>
                </a:lnTo>
                <a:lnTo>
                  <a:pt x="1676" y="0"/>
                </a:lnTo>
                <a:close/>
                <a:moveTo>
                  <a:pt x="1724" y="0"/>
                </a:moveTo>
                <a:lnTo>
                  <a:pt x="1758" y="0"/>
                </a:lnTo>
                <a:lnTo>
                  <a:pt x="1758" y="4"/>
                </a:lnTo>
                <a:lnTo>
                  <a:pt x="1724" y="4"/>
                </a:lnTo>
                <a:lnTo>
                  <a:pt x="1724" y="0"/>
                </a:lnTo>
                <a:close/>
                <a:moveTo>
                  <a:pt x="1771" y="0"/>
                </a:moveTo>
                <a:lnTo>
                  <a:pt x="1806" y="0"/>
                </a:lnTo>
                <a:lnTo>
                  <a:pt x="1806" y="4"/>
                </a:lnTo>
                <a:lnTo>
                  <a:pt x="1771" y="4"/>
                </a:lnTo>
                <a:lnTo>
                  <a:pt x="1771" y="0"/>
                </a:lnTo>
                <a:close/>
                <a:moveTo>
                  <a:pt x="1819" y="0"/>
                </a:moveTo>
                <a:lnTo>
                  <a:pt x="1854" y="0"/>
                </a:lnTo>
                <a:lnTo>
                  <a:pt x="1854" y="4"/>
                </a:lnTo>
                <a:lnTo>
                  <a:pt x="1819" y="4"/>
                </a:lnTo>
                <a:lnTo>
                  <a:pt x="1819" y="0"/>
                </a:lnTo>
                <a:close/>
                <a:moveTo>
                  <a:pt x="1867" y="0"/>
                </a:moveTo>
                <a:lnTo>
                  <a:pt x="1902" y="0"/>
                </a:lnTo>
                <a:lnTo>
                  <a:pt x="1902" y="4"/>
                </a:lnTo>
                <a:lnTo>
                  <a:pt x="1867" y="4"/>
                </a:lnTo>
                <a:lnTo>
                  <a:pt x="1867" y="0"/>
                </a:lnTo>
                <a:close/>
                <a:moveTo>
                  <a:pt x="1915" y="0"/>
                </a:moveTo>
                <a:lnTo>
                  <a:pt x="1950" y="0"/>
                </a:lnTo>
                <a:lnTo>
                  <a:pt x="1950" y="4"/>
                </a:lnTo>
                <a:lnTo>
                  <a:pt x="1915" y="4"/>
                </a:lnTo>
                <a:lnTo>
                  <a:pt x="1915" y="0"/>
                </a:lnTo>
                <a:close/>
                <a:moveTo>
                  <a:pt x="1963" y="0"/>
                </a:moveTo>
                <a:lnTo>
                  <a:pt x="1998" y="0"/>
                </a:lnTo>
                <a:lnTo>
                  <a:pt x="1998" y="4"/>
                </a:lnTo>
                <a:lnTo>
                  <a:pt x="1963" y="4"/>
                </a:lnTo>
                <a:lnTo>
                  <a:pt x="1963" y="0"/>
                </a:lnTo>
                <a:close/>
                <a:moveTo>
                  <a:pt x="2011" y="0"/>
                </a:moveTo>
                <a:lnTo>
                  <a:pt x="2046" y="0"/>
                </a:lnTo>
                <a:lnTo>
                  <a:pt x="2046" y="4"/>
                </a:lnTo>
                <a:lnTo>
                  <a:pt x="2011" y="4"/>
                </a:lnTo>
                <a:lnTo>
                  <a:pt x="2011" y="0"/>
                </a:lnTo>
                <a:close/>
                <a:moveTo>
                  <a:pt x="2059" y="0"/>
                </a:moveTo>
                <a:lnTo>
                  <a:pt x="2093" y="0"/>
                </a:lnTo>
                <a:lnTo>
                  <a:pt x="2093" y="4"/>
                </a:lnTo>
                <a:lnTo>
                  <a:pt x="2059" y="4"/>
                </a:lnTo>
                <a:lnTo>
                  <a:pt x="2059" y="0"/>
                </a:lnTo>
                <a:close/>
                <a:moveTo>
                  <a:pt x="2106" y="0"/>
                </a:moveTo>
                <a:lnTo>
                  <a:pt x="2141" y="0"/>
                </a:lnTo>
                <a:lnTo>
                  <a:pt x="2141" y="4"/>
                </a:lnTo>
                <a:lnTo>
                  <a:pt x="2106" y="4"/>
                </a:lnTo>
                <a:lnTo>
                  <a:pt x="2106" y="0"/>
                </a:lnTo>
                <a:close/>
                <a:moveTo>
                  <a:pt x="2154" y="0"/>
                </a:moveTo>
                <a:lnTo>
                  <a:pt x="2189" y="0"/>
                </a:lnTo>
                <a:lnTo>
                  <a:pt x="2189" y="4"/>
                </a:lnTo>
                <a:lnTo>
                  <a:pt x="2154" y="4"/>
                </a:lnTo>
                <a:lnTo>
                  <a:pt x="2154" y="0"/>
                </a:lnTo>
                <a:close/>
                <a:moveTo>
                  <a:pt x="2202" y="0"/>
                </a:moveTo>
                <a:lnTo>
                  <a:pt x="2237" y="0"/>
                </a:lnTo>
                <a:lnTo>
                  <a:pt x="2237" y="4"/>
                </a:lnTo>
                <a:lnTo>
                  <a:pt x="2202" y="4"/>
                </a:lnTo>
                <a:lnTo>
                  <a:pt x="2202" y="0"/>
                </a:lnTo>
                <a:close/>
                <a:moveTo>
                  <a:pt x="2250" y="0"/>
                </a:moveTo>
                <a:lnTo>
                  <a:pt x="2285" y="0"/>
                </a:lnTo>
                <a:lnTo>
                  <a:pt x="2285" y="4"/>
                </a:lnTo>
                <a:lnTo>
                  <a:pt x="2250" y="4"/>
                </a:lnTo>
                <a:lnTo>
                  <a:pt x="2250" y="0"/>
                </a:lnTo>
                <a:close/>
                <a:moveTo>
                  <a:pt x="2298" y="0"/>
                </a:moveTo>
                <a:lnTo>
                  <a:pt x="2333" y="0"/>
                </a:lnTo>
                <a:lnTo>
                  <a:pt x="2333" y="4"/>
                </a:lnTo>
                <a:lnTo>
                  <a:pt x="2298" y="4"/>
                </a:lnTo>
                <a:lnTo>
                  <a:pt x="2298" y="0"/>
                </a:lnTo>
                <a:close/>
                <a:moveTo>
                  <a:pt x="2346" y="0"/>
                </a:moveTo>
                <a:lnTo>
                  <a:pt x="2381" y="0"/>
                </a:lnTo>
                <a:lnTo>
                  <a:pt x="2381" y="4"/>
                </a:lnTo>
                <a:lnTo>
                  <a:pt x="2346" y="4"/>
                </a:lnTo>
                <a:lnTo>
                  <a:pt x="2346" y="0"/>
                </a:lnTo>
                <a:close/>
                <a:moveTo>
                  <a:pt x="2394" y="0"/>
                </a:moveTo>
                <a:lnTo>
                  <a:pt x="2428" y="0"/>
                </a:lnTo>
                <a:lnTo>
                  <a:pt x="2428" y="4"/>
                </a:lnTo>
                <a:lnTo>
                  <a:pt x="2394" y="4"/>
                </a:lnTo>
                <a:lnTo>
                  <a:pt x="2394" y="0"/>
                </a:lnTo>
                <a:close/>
                <a:moveTo>
                  <a:pt x="2441" y="0"/>
                </a:moveTo>
                <a:lnTo>
                  <a:pt x="2476" y="0"/>
                </a:lnTo>
                <a:lnTo>
                  <a:pt x="2476" y="4"/>
                </a:lnTo>
                <a:lnTo>
                  <a:pt x="2441" y="4"/>
                </a:lnTo>
                <a:lnTo>
                  <a:pt x="2441" y="0"/>
                </a:lnTo>
                <a:close/>
                <a:moveTo>
                  <a:pt x="2490" y="0"/>
                </a:moveTo>
                <a:lnTo>
                  <a:pt x="2524" y="0"/>
                </a:lnTo>
                <a:lnTo>
                  <a:pt x="2524" y="4"/>
                </a:lnTo>
                <a:lnTo>
                  <a:pt x="2490" y="4"/>
                </a:lnTo>
                <a:lnTo>
                  <a:pt x="2490" y="0"/>
                </a:lnTo>
                <a:close/>
                <a:moveTo>
                  <a:pt x="2537" y="0"/>
                </a:moveTo>
                <a:lnTo>
                  <a:pt x="2572" y="0"/>
                </a:lnTo>
                <a:lnTo>
                  <a:pt x="2572" y="4"/>
                </a:lnTo>
                <a:lnTo>
                  <a:pt x="2537" y="4"/>
                </a:lnTo>
                <a:lnTo>
                  <a:pt x="2537" y="0"/>
                </a:lnTo>
                <a:close/>
                <a:moveTo>
                  <a:pt x="2585" y="0"/>
                </a:moveTo>
                <a:lnTo>
                  <a:pt x="2620" y="0"/>
                </a:lnTo>
                <a:lnTo>
                  <a:pt x="2620" y="4"/>
                </a:lnTo>
                <a:lnTo>
                  <a:pt x="2585" y="4"/>
                </a:lnTo>
                <a:lnTo>
                  <a:pt x="2585" y="0"/>
                </a:lnTo>
                <a:close/>
                <a:moveTo>
                  <a:pt x="2633" y="0"/>
                </a:moveTo>
                <a:lnTo>
                  <a:pt x="2668" y="0"/>
                </a:lnTo>
                <a:lnTo>
                  <a:pt x="2668" y="4"/>
                </a:lnTo>
                <a:lnTo>
                  <a:pt x="2633" y="4"/>
                </a:lnTo>
                <a:lnTo>
                  <a:pt x="2633" y="0"/>
                </a:lnTo>
                <a:close/>
                <a:moveTo>
                  <a:pt x="2681" y="0"/>
                </a:moveTo>
                <a:lnTo>
                  <a:pt x="2716" y="0"/>
                </a:lnTo>
                <a:lnTo>
                  <a:pt x="2716" y="4"/>
                </a:lnTo>
                <a:lnTo>
                  <a:pt x="2681" y="4"/>
                </a:lnTo>
                <a:lnTo>
                  <a:pt x="2681" y="0"/>
                </a:lnTo>
                <a:close/>
                <a:moveTo>
                  <a:pt x="2729" y="0"/>
                </a:moveTo>
                <a:lnTo>
                  <a:pt x="2764" y="0"/>
                </a:lnTo>
                <a:lnTo>
                  <a:pt x="2764" y="4"/>
                </a:lnTo>
                <a:lnTo>
                  <a:pt x="2729" y="4"/>
                </a:lnTo>
                <a:lnTo>
                  <a:pt x="2729" y="0"/>
                </a:lnTo>
                <a:close/>
                <a:moveTo>
                  <a:pt x="2777" y="0"/>
                </a:moveTo>
                <a:lnTo>
                  <a:pt x="2812" y="0"/>
                </a:lnTo>
                <a:lnTo>
                  <a:pt x="2812" y="4"/>
                </a:lnTo>
                <a:lnTo>
                  <a:pt x="2777" y="4"/>
                </a:lnTo>
                <a:lnTo>
                  <a:pt x="2777" y="0"/>
                </a:lnTo>
                <a:close/>
                <a:moveTo>
                  <a:pt x="2825" y="0"/>
                </a:moveTo>
                <a:lnTo>
                  <a:pt x="2859" y="0"/>
                </a:lnTo>
                <a:lnTo>
                  <a:pt x="2859" y="4"/>
                </a:lnTo>
                <a:lnTo>
                  <a:pt x="2825" y="4"/>
                </a:lnTo>
                <a:lnTo>
                  <a:pt x="2825" y="0"/>
                </a:lnTo>
                <a:close/>
                <a:moveTo>
                  <a:pt x="2872" y="0"/>
                </a:moveTo>
                <a:lnTo>
                  <a:pt x="2907" y="0"/>
                </a:lnTo>
                <a:lnTo>
                  <a:pt x="2907" y="4"/>
                </a:lnTo>
                <a:lnTo>
                  <a:pt x="2872" y="4"/>
                </a:lnTo>
                <a:lnTo>
                  <a:pt x="2872" y="0"/>
                </a:lnTo>
                <a:close/>
                <a:moveTo>
                  <a:pt x="2920" y="0"/>
                </a:moveTo>
                <a:lnTo>
                  <a:pt x="2955" y="0"/>
                </a:lnTo>
                <a:lnTo>
                  <a:pt x="2955" y="4"/>
                </a:lnTo>
                <a:lnTo>
                  <a:pt x="2920" y="4"/>
                </a:lnTo>
                <a:lnTo>
                  <a:pt x="2920" y="0"/>
                </a:lnTo>
                <a:close/>
                <a:moveTo>
                  <a:pt x="2968" y="0"/>
                </a:moveTo>
                <a:lnTo>
                  <a:pt x="3003" y="0"/>
                </a:lnTo>
                <a:lnTo>
                  <a:pt x="3003" y="4"/>
                </a:lnTo>
                <a:lnTo>
                  <a:pt x="2968" y="4"/>
                </a:lnTo>
                <a:lnTo>
                  <a:pt x="2968" y="0"/>
                </a:lnTo>
                <a:close/>
                <a:moveTo>
                  <a:pt x="3016" y="0"/>
                </a:moveTo>
                <a:lnTo>
                  <a:pt x="3051" y="0"/>
                </a:lnTo>
                <a:lnTo>
                  <a:pt x="3051" y="4"/>
                </a:lnTo>
                <a:lnTo>
                  <a:pt x="3016" y="4"/>
                </a:lnTo>
                <a:lnTo>
                  <a:pt x="3016" y="0"/>
                </a:lnTo>
                <a:close/>
                <a:moveTo>
                  <a:pt x="3064" y="0"/>
                </a:moveTo>
                <a:lnTo>
                  <a:pt x="3099" y="0"/>
                </a:lnTo>
                <a:lnTo>
                  <a:pt x="3099" y="4"/>
                </a:lnTo>
                <a:lnTo>
                  <a:pt x="3064" y="4"/>
                </a:lnTo>
                <a:lnTo>
                  <a:pt x="3064" y="0"/>
                </a:lnTo>
                <a:close/>
                <a:moveTo>
                  <a:pt x="3112" y="0"/>
                </a:moveTo>
                <a:lnTo>
                  <a:pt x="3147" y="0"/>
                </a:lnTo>
                <a:lnTo>
                  <a:pt x="3147" y="4"/>
                </a:lnTo>
                <a:lnTo>
                  <a:pt x="3112" y="4"/>
                </a:lnTo>
                <a:lnTo>
                  <a:pt x="3112" y="0"/>
                </a:lnTo>
                <a:close/>
                <a:moveTo>
                  <a:pt x="3160" y="0"/>
                </a:moveTo>
                <a:lnTo>
                  <a:pt x="3194" y="0"/>
                </a:lnTo>
                <a:lnTo>
                  <a:pt x="3194" y="4"/>
                </a:lnTo>
                <a:lnTo>
                  <a:pt x="3160" y="4"/>
                </a:lnTo>
                <a:lnTo>
                  <a:pt x="3160" y="0"/>
                </a:lnTo>
                <a:close/>
                <a:moveTo>
                  <a:pt x="3207" y="0"/>
                </a:moveTo>
                <a:lnTo>
                  <a:pt x="3242" y="0"/>
                </a:lnTo>
                <a:lnTo>
                  <a:pt x="3242" y="4"/>
                </a:lnTo>
                <a:lnTo>
                  <a:pt x="3207" y="4"/>
                </a:lnTo>
                <a:lnTo>
                  <a:pt x="3207" y="0"/>
                </a:lnTo>
                <a:close/>
                <a:moveTo>
                  <a:pt x="3255" y="0"/>
                </a:moveTo>
                <a:lnTo>
                  <a:pt x="3290" y="0"/>
                </a:lnTo>
                <a:lnTo>
                  <a:pt x="3290" y="4"/>
                </a:lnTo>
                <a:lnTo>
                  <a:pt x="3255" y="4"/>
                </a:lnTo>
                <a:lnTo>
                  <a:pt x="3255" y="0"/>
                </a:lnTo>
                <a:close/>
                <a:moveTo>
                  <a:pt x="3303" y="0"/>
                </a:moveTo>
                <a:lnTo>
                  <a:pt x="3338" y="0"/>
                </a:lnTo>
                <a:lnTo>
                  <a:pt x="3338" y="4"/>
                </a:lnTo>
                <a:lnTo>
                  <a:pt x="3303" y="4"/>
                </a:lnTo>
                <a:lnTo>
                  <a:pt x="3303" y="0"/>
                </a:lnTo>
                <a:close/>
                <a:moveTo>
                  <a:pt x="3351" y="0"/>
                </a:moveTo>
                <a:lnTo>
                  <a:pt x="3386" y="0"/>
                </a:lnTo>
                <a:lnTo>
                  <a:pt x="3386" y="4"/>
                </a:lnTo>
                <a:lnTo>
                  <a:pt x="3351" y="4"/>
                </a:lnTo>
                <a:lnTo>
                  <a:pt x="3351" y="0"/>
                </a:lnTo>
                <a:close/>
                <a:moveTo>
                  <a:pt x="3399" y="0"/>
                </a:moveTo>
                <a:lnTo>
                  <a:pt x="3434" y="0"/>
                </a:lnTo>
                <a:lnTo>
                  <a:pt x="3434" y="4"/>
                </a:lnTo>
                <a:lnTo>
                  <a:pt x="3399" y="4"/>
                </a:lnTo>
                <a:lnTo>
                  <a:pt x="3399" y="0"/>
                </a:lnTo>
                <a:close/>
                <a:moveTo>
                  <a:pt x="3447" y="0"/>
                </a:moveTo>
                <a:lnTo>
                  <a:pt x="3482" y="0"/>
                </a:lnTo>
                <a:lnTo>
                  <a:pt x="3482" y="4"/>
                </a:lnTo>
                <a:lnTo>
                  <a:pt x="3447" y="4"/>
                </a:lnTo>
                <a:lnTo>
                  <a:pt x="3447" y="0"/>
                </a:lnTo>
                <a:close/>
                <a:moveTo>
                  <a:pt x="3495" y="0"/>
                </a:moveTo>
                <a:lnTo>
                  <a:pt x="3529" y="0"/>
                </a:lnTo>
                <a:lnTo>
                  <a:pt x="3529" y="4"/>
                </a:lnTo>
                <a:lnTo>
                  <a:pt x="3495" y="4"/>
                </a:lnTo>
                <a:lnTo>
                  <a:pt x="3495" y="0"/>
                </a:lnTo>
                <a:close/>
                <a:moveTo>
                  <a:pt x="3543" y="0"/>
                </a:moveTo>
                <a:lnTo>
                  <a:pt x="3578" y="0"/>
                </a:lnTo>
                <a:lnTo>
                  <a:pt x="3578" y="4"/>
                </a:lnTo>
                <a:lnTo>
                  <a:pt x="3543" y="4"/>
                </a:lnTo>
                <a:lnTo>
                  <a:pt x="3543" y="0"/>
                </a:lnTo>
                <a:close/>
                <a:moveTo>
                  <a:pt x="3591" y="0"/>
                </a:moveTo>
                <a:lnTo>
                  <a:pt x="3625" y="0"/>
                </a:lnTo>
                <a:lnTo>
                  <a:pt x="3625" y="4"/>
                </a:lnTo>
                <a:lnTo>
                  <a:pt x="3591" y="4"/>
                </a:lnTo>
                <a:lnTo>
                  <a:pt x="3591" y="0"/>
                </a:lnTo>
                <a:close/>
                <a:moveTo>
                  <a:pt x="3638" y="0"/>
                </a:moveTo>
                <a:lnTo>
                  <a:pt x="3673" y="0"/>
                </a:lnTo>
                <a:lnTo>
                  <a:pt x="3673" y="4"/>
                </a:lnTo>
                <a:lnTo>
                  <a:pt x="3638" y="4"/>
                </a:lnTo>
                <a:lnTo>
                  <a:pt x="3638" y="0"/>
                </a:lnTo>
                <a:close/>
                <a:moveTo>
                  <a:pt x="3686" y="0"/>
                </a:moveTo>
                <a:lnTo>
                  <a:pt x="3721" y="0"/>
                </a:lnTo>
                <a:lnTo>
                  <a:pt x="3721" y="4"/>
                </a:lnTo>
                <a:lnTo>
                  <a:pt x="3686" y="4"/>
                </a:lnTo>
                <a:lnTo>
                  <a:pt x="3686" y="0"/>
                </a:lnTo>
                <a:close/>
                <a:moveTo>
                  <a:pt x="3734" y="0"/>
                </a:moveTo>
                <a:lnTo>
                  <a:pt x="3769" y="0"/>
                </a:lnTo>
                <a:lnTo>
                  <a:pt x="3769" y="4"/>
                </a:lnTo>
                <a:lnTo>
                  <a:pt x="3734" y="4"/>
                </a:lnTo>
                <a:lnTo>
                  <a:pt x="3734" y="0"/>
                </a:lnTo>
                <a:close/>
                <a:moveTo>
                  <a:pt x="3782" y="0"/>
                </a:moveTo>
                <a:lnTo>
                  <a:pt x="3817" y="0"/>
                </a:lnTo>
                <a:lnTo>
                  <a:pt x="3817" y="4"/>
                </a:lnTo>
                <a:lnTo>
                  <a:pt x="3782" y="4"/>
                </a:lnTo>
                <a:lnTo>
                  <a:pt x="3782" y="0"/>
                </a:lnTo>
                <a:close/>
                <a:moveTo>
                  <a:pt x="3830" y="0"/>
                </a:moveTo>
                <a:lnTo>
                  <a:pt x="3865" y="0"/>
                </a:lnTo>
                <a:lnTo>
                  <a:pt x="3865" y="4"/>
                </a:lnTo>
                <a:lnTo>
                  <a:pt x="3830" y="4"/>
                </a:lnTo>
                <a:lnTo>
                  <a:pt x="3830" y="0"/>
                </a:lnTo>
                <a:close/>
                <a:moveTo>
                  <a:pt x="3878" y="0"/>
                </a:moveTo>
                <a:lnTo>
                  <a:pt x="3913" y="0"/>
                </a:lnTo>
                <a:lnTo>
                  <a:pt x="3913" y="4"/>
                </a:lnTo>
                <a:lnTo>
                  <a:pt x="3878" y="4"/>
                </a:lnTo>
                <a:lnTo>
                  <a:pt x="3878" y="0"/>
                </a:lnTo>
                <a:close/>
                <a:moveTo>
                  <a:pt x="3926" y="0"/>
                </a:moveTo>
                <a:lnTo>
                  <a:pt x="3960" y="0"/>
                </a:lnTo>
                <a:lnTo>
                  <a:pt x="3960" y="4"/>
                </a:lnTo>
                <a:lnTo>
                  <a:pt x="3926" y="4"/>
                </a:lnTo>
                <a:lnTo>
                  <a:pt x="3926" y="0"/>
                </a:lnTo>
                <a:close/>
                <a:moveTo>
                  <a:pt x="3973" y="0"/>
                </a:moveTo>
                <a:lnTo>
                  <a:pt x="4008" y="0"/>
                </a:lnTo>
                <a:lnTo>
                  <a:pt x="4008" y="4"/>
                </a:lnTo>
                <a:lnTo>
                  <a:pt x="3973" y="4"/>
                </a:lnTo>
                <a:lnTo>
                  <a:pt x="3973" y="0"/>
                </a:lnTo>
                <a:close/>
                <a:moveTo>
                  <a:pt x="4021" y="0"/>
                </a:moveTo>
                <a:lnTo>
                  <a:pt x="4056" y="0"/>
                </a:lnTo>
                <a:lnTo>
                  <a:pt x="4056" y="4"/>
                </a:lnTo>
                <a:lnTo>
                  <a:pt x="4021" y="4"/>
                </a:lnTo>
                <a:lnTo>
                  <a:pt x="4021" y="0"/>
                </a:lnTo>
                <a:close/>
                <a:moveTo>
                  <a:pt x="4069" y="0"/>
                </a:moveTo>
                <a:lnTo>
                  <a:pt x="4104" y="0"/>
                </a:lnTo>
                <a:lnTo>
                  <a:pt x="4104" y="4"/>
                </a:lnTo>
                <a:lnTo>
                  <a:pt x="4069" y="4"/>
                </a:lnTo>
                <a:lnTo>
                  <a:pt x="4069" y="0"/>
                </a:lnTo>
                <a:close/>
                <a:moveTo>
                  <a:pt x="4117" y="0"/>
                </a:moveTo>
                <a:lnTo>
                  <a:pt x="4152" y="0"/>
                </a:lnTo>
                <a:lnTo>
                  <a:pt x="4152" y="4"/>
                </a:lnTo>
                <a:lnTo>
                  <a:pt x="4117" y="4"/>
                </a:lnTo>
                <a:lnTo>
                  <a:pt x="4117" y="0"/>
                </a:lnTo>
                <a:close/>
                <a:moveTo>
                  <a:pt x="4165" y="0"/>
                </a:moveTo>
                <a:lnTo>
                  <a:pt x="4200" y="0"/>
                </a:lnTo>
                <a:lnTo>
                  <a:pt x="4200" y="4"/>
                </a:lnTo>
                <a:lnTo>
                  <a:pt x="4165" y="4"/>
                </a:lnTo>
                <a:lnTo>
                  <a:pt x="4165" y="0"/>
                </a:lnTo>
                <a:close/>
                <a:moveTo>
                  <a:pt x="4213" y="0"/>
                </a:moveTo>
                <a:lnTo>
                  <a:pt x="4248" y="0"/>
                </a:lnTo>
                <a:lnTo>
                  <a:pt x="4248" y="4"/>
                </a:lnTo>
                <a:lnTo>
                  <a:pt x="4213" y="4"/>
                </a:lnTo>
                <a:lnTo>
                  <a:pt x="4213" y="0"/>
                </a:lnTo>
                <a:close/>
                <a:moveTo>
                  <a:pt x="4261" y="0"/>
                </a:moveTo>
                <a:lnTo>
                  <a:pt x="4295" y="0"/>
                </a:lnTo>
                <a:lnTo>
                  <a:pt x="4295" y="4"/>
                </a:lnTo>
                <a:lnTo>
                  <a:pt x="4261" y="4"/>
                </a:lnTo>
                <a:lnTo>
                  <a:pt x="4261" y="0"/>
                </a:lnTo>
                <a:close/>
                <a:moveTo>
                  <a:pt x="4309" y="0"/>
                </a:moveTo>
                <a:lnTo>
                  <a:pt x="4344" y="0"/>
                </a:lnTo>
                <a:lnTo>
                  <a:pt x="4344" y="4"/>
                </a:lnTo>
                <a:lnTo>
                  <a:pt x="4309" y="4"/>
                </a:lnTo>
                <a:lnTo>
                  <a:pt x="4309" y="0"/>
                </a:lnTo>
                <a:close/>
              </a:path>
            </a:pathLst>
          </a:custGeom>
          <a:solidFill>
            <a:srgbClr val="00B0F0"/>
          </a:solidFill>
          <a:ln w="12700" cap="flat">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cxnSp>
        <p:nvCxnSpPr>
          <p:cNvPr id="733" name="Elbow Connector 732"/>
          <p:cNvCxnSpPr>
            <a:stCxn id="725" idx="2"/>
          </p:cNvCxnSpPr>
          <p:nvPr/>
        </p:nvCxnSpPr>
        <p:spPr>
          <a:xfrm rot="5400000">
            <a:off x="3770254" y="540105"/>
            <a:ext cx="768398" cy="4523059"/>
          </a:xfrm>
          <a:prstGeom prst="bentConnector3">
            <a:avLst>
              <a:gd name="adj1" fmla="val 67153"/>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734" name="Group 733"/>
          <p:cNvGrpSpPr/>
          <p:nvPr/>
        </p:nvGrpSpPr>
        <p:grpSpPr>
          <a:xfrm>
            <a:off x="1639330" y="3064032"/>
            <a:ext cx="6058512" cy="3427384"/>
            <a:chOff x="1639330" y="3064032"/>
            <a:chExt cx="6058512" cy="3427384"/>
          </a:xfrm>
        </p:grpSpPr>
        <p:pic>
          <p:nvPicPr>
            <p:cNvPr id="73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33" b="1609"/>
            <a:stretch/>
          </p:blipFill>
          <p:spPr bwMode="auto">
            <a:xfrm>
              <a:off x="1639330" y="3064032"/>
              <a:ext cx="6031148" cy="3427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6" name="Freeform 502"/>
            <p:cNvSpPr>
              <a:spLocks noEditPoints="1"/>
            </p:cNvSpPr>
            <p:nvPr/>
          </p:nvSpPr>
          <p:spPr bwMode="auto">
            <a:xfrm>
              <a:off x="1662802" y="5319183"/>
              <a:ext cx="6035040" cy="4942"/>
            </a:xfrm>
            <a:custGeom>
              <a:avLst/>
              <a:gdLst>
                <a:gd name="T0" fmla="*/ 83 w 4344"/>
                <a:gd name="T1" fmla="*/ 4 h 4"/>
                <a:gd name="T2" fmla="*/ 144 w 4344"/>
                <a:gd name="T3" fmla="*/ 0 h 4"/>
                <a:gd name="T4" fmla="*/ 191 w 4344"/>
                <a:gd name="T5" fmla="*/ 4 h 4"/>
                <a:gd name="T6" fmla="*/ 322 w 4344"/>
                <a:gd name="T7" fmla="*/ 0 h 4"/>
                <a:gd name="T8" fmla="*/ 335 w 4344"/>
                <a:gd name="T9" fmla="*/ 0 h 4"/>
                <a:gd name="T10" fmla="*/ 466 w 4344"/>
                <a:gd name="T11" fmla="*/ 4 h 4"/>
                <a:gd name="T12" fmla="*/ 527 w 4344"/>
                <a:gd name="T13" fmla="*/ 0 h 4"/>
                <a:gd name="T14" fmla="*/ 575 w 4344"/>
                <a:gd name="T15" fmla="*/ 4 h 4"/>
                <a:gd name="T16" fmla="*/ 705 w 4344"/>
                <a:gd name="T17" fmla="*/ 0 h 4"/>
                <a:gd name="T18" fmla="*/ 718 w 4344"/>
                <a:gd name="T19" fmla="*/ 0 h 4"/>
                <a:gd name="T20" fmla="*/ 849 w 4344"/>
                <a:gd name="T21" fmla="*/ 4 h 4"/>
                <a:gd name="T22" fmla="*/ 910 w 4344"/>
                <a:gd name="T23" fmla="*/ 0 h 4"/>
                <a:gd name="T24" fmla="*/ 957 w 4344"/>
                <a:gd name="T25" fmla="*/ 4 h 4"/>
                <a:gd name="T26" fmla="*/ 1088 w 4344"/>
                <a:gd name="T27" fmla="*/ 0 h 4"/>
                <a:gd name="T28" fmla="*/ 1101 w 4344"/>
                <a:gd name="T29" fmla="*/ 0 h 4"/>
                <a:gd name="T30" fmla="*/ 1232 w 4344"/>
                <a:gd name="T31" fmla="*/ 4 h 4"/>
                <a:gd name="T32" fmla="*/ 1293 w 4344"/>
                <a:gd name="T33" fmla="*/ 0 h 4"/>
                <a:gd name="T34" fmla="*/ 1340 w 4344"/>
                <a:gd name="T35" fmla="*/ 4 h 4"/>
                <a:gd name="T36" fmla="*/ 1471 w 4344"/>
                <a:gd name="T37" fmla="*/ 0 h 4"/>
                <a:gd name="T38" fmla="*/ 1484 w 4344"/>
                <a:gd name="T39" fmla="*/ 0 h 4"/>
                <a:gd name="T40" fmla="*/ 1615 w 4344"/>
                <a:gd name="T41" fmla="*/ 4 h 4"/>
                <a:gd name="T42" fmla="*/ 1676 w 4344"/>
                <a:gd name="T43" fmla="*/ 0 h 4"/>
                <a:gd name="T44" fmla="*/ 1724 w 4344"/>
                <a:gd name="T45" fmla="*/ 4 h 4"/>
                <a:gd name="T46" fmla="*/ 1854 w 4344"/>
                <a:gd name="T47" fmla="*/ 0 h 4"/>
                <a:gd name="T48" fmla="*/ 1867 w 4344"/>
                <a:gd name="T49" fmla="*/ 0 h 4"/>
                <a:gd name="T50" fmla="*/ 1998 w 4344"/>
                <a:gd name="T51" fmla="*/ 4 h 4"/>
                <a:gd name="T52" fmla="*/ 2059 w 4344"/>
                <a:gd name="T53" fmla="*/ 0 h 4"/>
                <a:gd name="T54" fmla="*/ 2106 w 4344"/>
                <a:gd name="T55" fmla="*/ 4 h 4"/>
                <a:gd name="T56" fmla="*/ 2237 w 4344"/>
                <a:gd name="T57" fmla="*/ 0 h 4"/>
                <a:gd name="T58" fmla="*/ 2250 w 4344"/>
                <a:gd name="T59" fmla="*/ 0 h 4"/>
                <a:gd name="T60" fmla="*/ 2381 w 4344"/>
                <a:gd name="T61" fmla="*/ 4 h 4"/>
                <a:gd name="T62" fmla="*/ 2441 w 4344"/>
                <a:gd name="T63" fmla="*/ 0 h 4"/>
                <a:gd name="T64" fmla="*/ 2490 w 4344"/>
                <a:gd name="T65" fmla="*/ 4 h 4"/>
                <a:gd name="T66" fmla="*/ 2620 w 4344"/>
                <a:gd name="T67" fmla="*/ 0 h 4"/>
                <a:gd name="T68" fmla="*/ 2633 w 4344"/>
                <a:gd name="T69" fmla="*/ 0 h 4"/>
                <a:gd name="T70" fmla="*/ 2764 w 4344"/>
                <a:gd name="T71" fmla="*/ 4 h 4"/>
                <a:gd name="T72" fmla="*/ 2825 w 4344"/>
                <a:gd name="T73" fmla="*/ 0 h 4"/>
                <a:gd name="T74" fmla="*/ 2872 w 4344"/>
                <a:gd name="T75" fmla="*/ 4 h 4"/>
                <a:gd name="T76" fmla="*/ 3003 w 4344"/>
                <a:gd name="T77" fmla="*/ 0 h 4"/>
                <a:gd name="T78" fmla="*/ 3016 w 4344"/>
                <a:gd name="T79" fmla="*/ 0 h 4"/>
                <a:gd name="T80" fmla="*/ 3147 w 4344"/>
                <a:gd name="T81" fmla="*/ 4 h 4"/>
                <a:gd name="T82" fmla="*/ 3207 w 4344"/>
                <a:gd name="T83" fmla="*/ 0 h 4"/>
                <a:gd name="T84" fmla="*/ 3255 w 4344"/>
                <a:gd name="T85" fmla="*/ 4 h 4"/>
                <a:gd name="T86" fmla="*/ 3386 w 4344"/>
                <a:gd name="T87" fmla="*/ 0 h 4"/>
                <a:gd name="T88" fmla="*/ 3399 w 4344"/>
                <a:gd name="T89" fmla="*/ 0 h 4"/>
                <a:gd name="T90" fmla="*/ 3529 w 4344"/>
                <a:gd name="T91" fmla="*/ 4 h 4"/>
                <a:gd name="T92" fmla="*/ 3591 w 4344"/>
                <a:gd name="T93" fmla="*/ 0 h 4"/>
                <a:gd name="T94" fmla="*/ 3638 w 4344"/>
                <a:gd name="T95" fmla="*/ 4 h 4"/>
                <a:gd name="T96" fmla="*/ 3769 w 4344"/>
                <a:gd name="T97" fmla="*/ 0 h 4"/>
                <a:gd name="T98" fmla="*/ 3782 w 4344"/>
                <a:gd name="T99" fmla="*/ 0 h 4"/>
                <a:gd name="T100" fmla="*/ 3913 w 4344"/>
                <a:gd name="T101" fmla="*/ 4 h 4"/>
                <a:gd name="T102" fmla="*/ 3973 w 4344"/>
                <a:gd name="T103" fmla="*/ 0 h 4"/>
                <a:gd name="T104" fmla="*/ 4021 w 4344"/>
                <a:gd name="T105" fmla="*/ 4 h 4"/>
                <a:gd name="T106" fmla="*/ 4152 w 4344"/>
                <a:gd name="T107" fmla="*/ 0 h 4"/>
                <a:gd name="T108" fmla="*/ 4165 w 4344"/>
                <a:gd name="T109" fmla="*/ 0 h 4"/>
                <a:gd name="T110" fmla="*/ 4295 w 4344"/>
                <a:gd name="T11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44" h="4">
                  <a:moveTo>
                    <a:pt x="0" y="0"/>
                  </a:moveTo>
                  <a:lnTo>
                    <a:pt x="35" y="0"/>
                  </a:lnTo>
                  <a:lnTo>
                    <a:pt x="35" y="4"/>
                  </a:lnTo>
                  <a:lnTo>
                    <a:pt x="0" y="4"/>
                  </a:lnTo>
                  <a:lnTo>
                    <a:pt x="0" y="0"/>
                  </a:lnTo>
                  <a:close/>
                  <a:moveTo>
                    <a:pt x="48" y="0"/>
                  </a:moveTo>
                  <a:lnTo>
                    <a:pt x="83" y="0"/>
                  </a:lnTo>
                  <a:lnTo>
                    <a:pt x="83" y="4"/>
                  </a:lnTo>
                  <a:lnTo>
                    <a:pt x="48" y="4"/>
                  </a:lnTo>
                  <a:lnTo>
                    <a:pt x="48" y="0"/>
                  </a:lnTo>
                  <a:close/>
                  <a:moveTo>
                    <a:pt x="96" y="0"/>
                  </a:moveTo>
                  <a:lnTo>
                    <a:pt x="131" y="0"/>
                  </a:lnTo>
                  <a:lnTo>
                    <a:pt x="131" y="4"/>
                  </a:lnTo>
                  <a:lnTo>
                    <a:pt x="96" y="4"/>
                  </a:lnTo>
                  <a:lnTo>
                    <a:pt x="96" y="0"/>
                  </a:lnTo>
                  <a:close/>
                  <a:moveTo>
                    <a:pt x="144" y="0"/>
                  </a:moveTo>
                  <a:lnTo>
                    <a:pt x="178" y="0"/>
                  </a:lnTo>
                  <a:lnTo>
                    <a:pt x="178" y="4"/>
                  </a:lnTo>
                  <a:lnTo>
                    <a:pt x="144" y="4"/>
                  </a:lnTo>
                  <a:lnTo>
                    <a:pt x="144" y="0"/>
                  </a:lnTo>
                  <a:close/>
                  <a:moveTo>
                    <a:pt x="191" y="0"/>
                  </a:moveTo>
                  <a:lnTo>
                    <a:pt x="226" y="0"/>
                  </a:lnTo>
                  <a:lnTo>
                    <a:pt x="226" y="4"/>
                  </a:lnTo>
                  <a:lnTo>
                    <a:pt x="191" y="4"/>
                  </a:lnTo>
                  <a:lnTo>
                    <a:pt x="191" y="0"/>
                  </a:lnTo>
                  <a:close/>
                  <a:moveTo>
                    <a:pt x="239" y="0"/>
                  </a:moveTo>
                  <a:lnTo>
                    <a:pt x="274" y="0"/>
                  </a:lnTo>
                  <a:lnTo>
                    <a:pt x="274" y="4"/>
                  </a:lnTo>
                  <a:lnTo>
                    <a:pt x="239" y="4"/>
                  </a:lnTo>
                  <a:lnTo>
                    <a:pt x="239" y="0"/>
                  </a:lnTo>
                  <a:close/>
                  <a:moveTo>
                    <a:pt x="287" y="0"/>
                  </a:moveTo>
                  <a:lnTo>
                    <a:pt x="322" y="0"/>
                  </a:lnTo>
                  <a:lnTo>
                    <a:pt x="322" y="4"/>
                  </a:lnTo>
                  <a:lnTo>
                    <a:pt x="287" y="4"/>
                  </a:lnTo>
                  <a:lnTo>
                    <a:pt x="287" y="0"/>
                  </a:lnTo>
                  <a:close/>
                  <a:moveTo>
                    <a:pt x="335" y="0"/>
                  </a:moveTo>
                  <a:lnTo>
                    <a:pt x="370" y="0"/>
                  </a:lnTo>
                  <a:lnTo>
                    <a:pt x="370" y="4"/>
                  </a:lnTo>
                  <a:lnTo>
                    <a:pt x="335" y="4"/>
                  </a:lnTo>
                  <a:lnTo>
                    <a:pt x="335" y="0"/>
                  </a:lnTo>
                  <a:close/>
                  <a:moveTo>
                    <a:pt x="383" y="0"/>
                  </a:moveTo>
                  <a:lnTo>
                    <a:pt x="418" y="0"/>
                  </a:lnTo>
                  <a:lnTo>
                    <a:pt x="418" y="4"/>
                  </a:lnTo>
                  <a:lnTo>
                    <a:pt x="383" y="4"/>
                  </a:lnTo>
                  <a:lnTo>
                    <a:pt x="383" y="0"/>
                  </a:lnTo>
                  <a:close/>
                  <a:moveTo>
                    <a:pt x="431" y="0"/>
                  </a:moveTo>
                  <a:lnTo>
                    <a:pt x="466" y="0"/>
                  </a:lnTo>
                  <a:lnTo>
                    <a:pt x="466" y="4"/>
                  </a:lnTo>
                  <a:lnTo>
                    <a:pt x="431" y="4"/>
                  </a:lnTo>
                  <a:lnTo>
                    <a:pt x="431" y="0"/>
                  </a:lnTo>
                  <a:close/>
                  <a:moveTo>
                    <a:pt x="479" y="0"/>
                  </a:moveTo>
                  <a:lnTo>
                    <a:pt x="513" y="0"/>
                  </a:lnTo>
                  <a:lnTo>
                    <a:pt x="513" y="4"/>
                  </a:lnTo>
                  <a:lnTo>
                    <a:pt x="479" y="4"/>
                  </a:lnTo>
                  <a:lnTo>
                    <a:pt x="479" y="0"/>
                  </a:lnTo>
                  <a:close/>
                  <a:moveTo>
                    <a:pt x="527" y="0"/>
                  </a:moveTo>
                  <a:lnTo>
                    <a:pt x="562" y="0"/>
                  </a:lnTo>
                  <a:lnTo>
                    <a:pt x="562" y="4"/>
                  </a:lnTo>
                  <a:lnTo>
                    <a:pt x="527" y="4"/>
                  </a:lnTo>
                  <a:lnTo>
                    <a:pt x="527" y="0"/>
                  </a:lnTo>
                  <a:close/>
                  <a:moveTo>
                    <a:pt x="575" y="0"/>
                  </a:moveTo>
                  <a:lnTo>
                    <a:pt x="609" y="0"/>
                  </a:lnTo>
                  <a:lnTo>
                    <a:pt x="609" y="4"/>
                  </a:lnTo>
                  <a:lnTo>
                    <a:pt x="575" y="4"/>
                  </a:lnTo>
                  <a:lnTo>
                    <a:pt x="575" y="0"/>
                  </a:lnTo>
                  <a:close/>
                  <a:moveTo>
                    <a:pt x="622" y="0"/>
                  </a:moveTo>
                  <a:lnTo>
                    <a:pt x="657" y="0"/>
                  </a:lnTo>
                  <a:lnTo>
                    <a:pt x="657" y="4"/>
                  </a:lnTo>
                  <a:lnTo>
                    <a:pt x="622" y="4"/>
                  </a:lnTo>
                  <a:lnTo>
                    <a:pt x="622" y="0"/>
                  </a:lnTo>
                  <a:close/>
                  <a:moveTo>
                    <a:pt x="670" y="0"/>
                  </a:moveTo>
                  <a:lnTo>
                    <a:pt x="705" y="0"/>
                  </a:lnTo>
                  <a:lnTo>
                    <a:pt x="705" y="4"/>
                  </a:lnTo>
                  <a:lnTo>
                    <a:pt x="670" y="4"/>
                  </a:lnTo>
                  <a:lnTo>
                    <a:pt x="670" y="0"/>
                  </a:lnTo>
                  <a:close/>
                  <a:moveTo>
                    <a:pt x="718" y="0"/>
                  </a:moveTo>
                  <a:lnTo>
                    <a:pt x="753" y="0"/>
                  </a:lnTo>
                  <a:lnTo>
                    <a:pt x="753" y="4"/>
                  </a:lnTo>
                  <a:lnTo>
                    <a:pt x="718" y="4"/>
                  </a:lnTo>
                  <a:lnTo>
                    <a:pt x="718" y="0"/>
                  </a:lnTo>
                  <a:close/>
                  <a:moveTo>
                    <a:pt x="766" y="0"/>
                  </a:moveTo>
                  <a:lnTo>
                    <a:pt x="801" y="0"/>
                  </a:lnTo>
                  <a:lnTo>
                    <a:pt x="801" y="4"/>
                  </a:lnTo>
                  <a:lnTo>
                    <a:pt x="766" y="4"/>
                  </a:lnTo>
                  <a:lnTo>
                    <a:pt x="766" y="0"/>
                  </a:lnTo>
                  <a:close/>
                  <a:moveTo>
                    <a:pt x="814" y="0"/>
                  </a:moveTo>
                  <a:lnTo>
                    <a:pt x="849" y="0"/>
                  </a:lnTo>
                  <a:lnTo>
                    <a:pt x="849" y="4"/>
                  </a:lnTo>
                  <a:lnTo>
                    <a:pt x="814" y="4"/>
                  </a:lnTo>
                  <a:lnTo>
                    <a:pt x="814" y="0"/>
                  </a:lnTo>
                  <a:close/>
                  <a:moveTo>
                    <a:pt x="862" y="0"/>
                  </a:moveTo>
                  <a:lnTo>
                    <a:pt x="897" y="0"/>
                  </a:lnTo>
                  <a:lnTo>
                    <a:pt x="897" y="4"/>
                  </a:lnTo>
                  <a:lnTo>
                    <a:pt x="862" y="4"/>
                  </a:lnTo>
                  <a:lnTo>
                    <a:pt x="862" y="0"/>
                  </a:lnTo>
                  <a:close/>
                  <a:moveTo>
                    <a:pt x="910" y="0"/>
                  </a:moveTo>
                  <a:lnTo>
                    <a:pt x="944" y="0"/>
                  </a:lnTo>
                  <a:lnTo>
                    <a:pt x="944" y="4"/>
                  </a:lnTo>
                  <a:lnTo>
                    <a:pt x="910" y="4"/>
                  </a:lnTo>
                  <a:lnTo>
                    <a:pt x="910" y="0"/>
                  </a:lnTo>
                  <a:close/>
                  <a:moveTo>
                    <a:pt x="957" y="0"/>
                  </a:moveTo>
                  <a:lnTo>
                    <a:pt x="992" y="0"/>
                  </a:lnTo>
                  <a:lnTo>
                    <a:pt x="992" y="4"/>
                  </a:lnTo>
                  <a:lnTo>
                    <a:pt x="957" y="4"/>
                  </a:lnTo>
                  <a:lnTo>
                    <a:pt x="957" y="0"/>
                  </a:lnTo>
                  <a:close/>
                  <a:moveTo>
                    <a:pt x="1005" y="0"/>
                  </a:moveTo>
                  <a:lnTo>
                    <a:pt x="1040" y="0"/>
                  </a:lnTo>
                  <a:lnTo>
                    <a:pt x="1040" y="4"/>
                  </a:lnTo>
                  <a:lnTo>
                    <a:pt x="1005" y="4"/>
                  </a:lnTo>
                  <a:lnTo>
                    <a:pt x="1005" y="0"/>
                  </a:lnTo>
                  <a:close/>
                  <a:moveTo>
                    <a:pt x="1053" y="0"/>
                  </a:moveTo>
                  <a:lnTo>
                    <a:pt x="1088" y="0"/>
                  </a:lnTo>
                  <a:lnTo>
                    <a:pt x="1088" y="4"/>
                  </a:lnTo>
                  <a:lnTo>
                    <a:pt x="1053" y="4"/>
                  </a:lnTo>
                  <a:lnTo>
                    <a:pt x="1053" y="0"/>
                  </a:lnTo>
                  <a:close/>
                  <a:moveTo>
                    <a:pt x="1101" y="0"/>
                  </a:moveTo>
                  <a:lnTo>
                    <a:pt x="1136" y="0"/>
                  </a:lnTo>
                  <a:lnTo>
                    <a:pt x="1136" y="4"/>
                  </a:lnTo>
                  <a:lnTo>
                    <a:pt x="1101" y="4"/>
                  </a:lnTo>
                  <a:lnTo>
                    <a:pt x="1101" y="0"/>
                  </a:lnTo>
                  <a:close/>
                  <a:moveTo>
                    <a:pt x="1149" y="0"/>
                  </a:moveTo>
                  <a:lnTo>
                    <a:pt x="1184" y="0"/>
                  </a:lnTo>
                  <a:lnTo>
                    <a:pt x="1184" y="4"/>
                  </a:lnTo>
                  <a:lnTo>
                    <a:pt x="1149" y="4"/>
                  </a:lnTo>
                  <a:lnTo>
                    <a:pt x="1149" y="0"/>
                  </a:lnTo>
                  <a:close/>
                  <a:moveTo>
                    <a:pt x="1197" y="0"/>
                  </a:moveTo>
                  <a:lnTo>
                    <a:pt x="1232" y="0"/>
                  </a:lnTo>
                  <a:lnTo>
                    <a:pt x="1232" y="4"/>
                  </a:lnTo>
                  <a:lnTo>
                    <a:pt x="1197" y="4"/>
                  </a:lnTo>
                  <a:lnTo>
                    <a:pt x="1197" y="0"/>
                  </a:lnTo>
                  <a:close/>
                  <a:moveTo>
                    <a:pt x="1245" y="0"/>
                  </a:moveTo>
                  <a:lnTo>
                    <a:pt x="1279" y="0"/>
                  </a:lnTo>
                  <a:lnTo>
                    <a:pt x="1279" y="4"/>
                  </a:lnTo>
                  <a:lnTo>
                    <a:pt x="1245" y="4"/>
                  </a:lnTo>
                  <a:lnTo>
                    <a:pt x="1245" y="0"/>
                  </a:lnTo>
                  <a:close/>
                  <a:moveTo>
                    <a:pt x="1293" y="0"/>
                  </a:moveTo>
                  <a:lnTo>
                    <a:pt x="1327" y="0"/>
                  </a:lnTo>
                  <a:lnTo>
                    <a:pt x="1327" y="4"/>
                  </a:lnTo>
                  <a:lnTo>
                    <a:pt x="1293" y="4"/>
                  </a:lnTo>
                  <a:lnTo>
                    <a:pt x="1293" y="0"/>
                  </a:lnTo>
                  <a:close/>
                  <a:moveTo>
                    <a:pt x="1340" y="0"/>
                  </a:moveTo>
                  <a:lnTo>
                    <a:pt x="1375" y="0"/>
                  </a:lnTo>
                  <a:lnTo>
                    <a:pt x="1375" y="4"/>
                  </a:lnTo>
                  <a:lnTo>
                    <a:pt x="1340" y="4"/>
                  </a:lnTo>
                  <a:lnTo>
                    <a:pt x="1340" y="0"/>
                  </a:lnTo>
                  <a:close/>
                  <a:moveTo>
                    <a:pt x="1388" y="0"/>
                  </a:moveTo>
                  <a:lnTo>
                    <a:pt x="1423" y="0"/>
                  </a:lnTo>
                  <a:lnTo>
                    <a:pt x="1423" y="4"/>
                  </a:lnTo>
                  <a:lnTo>
                    <a:pt x="1388" y="4"/>
                  </a:lnTo>
                  <a:lnTo>
                    <a:pt x="1388" y="0"/>
                  </a:lnTo>
                  <a:close/>
                  <a:moveTo>
                    <a:pt x="1436" y="0"/>
                  </a:moveTo>
                  <a:lnTo>
                    <a:pt x="1471" y="0"/>
                  </a:lnTo>
                  <a:lnTo>
                    <a:pt x="1471" y="4"/>
                  </a:lnTo>
                  <a:lnTo>
                    <a:pt x="1436" y="4"/>
                  </a:lnTo>
                  <a:lnTo>
                    <a:pt x="1436" y="0"/>
                  </a:lnTo>
                  <a:close/>
                  <a:moveTo>
                    <a:pt x="1484" y="0"/>
                  </a:moveTo>
                  <a:lnTo>
                    <a:pt x="1519" y="0"/>
                  </a:lnTo>
                  <a:lnTo>
                    <a:pt x="1519" y="4"/>
                  </a:lnTo>
                  <a:lnTo>
                    <a:pt x="1484" y="4"/>
                  </a:lnTo>
                  <a:lnTo>
                    <a:pt x="1484" y="0"/>
                  </a:lnTo>
                  <a:close/>
                  <a:moveTo>
                    <a:pt x="1532" y="0"/>
                  </a:moveTo>
                  <a:lnTo>
                    <a:pt x="1567" y="0"/>
                  </a:lnTo>
                  <a:lnTo>
                    <a:pt x="1567" y="4"/>
                  </a:lnTo>
                  <a:lnTo>
                    <a:pt x="1532" y="4"/>
                  </a:lnTo>
                  <a:lnTo>
                    <a:pt x="1532" y="0"/>
                  </a:lnTo>
                  <a:close/>
                  <a:moveTo>
                    <a:pt x="1580" y="0"/>
                  </a:moveTo>
                  <a:lnTo>
                    <a:pt x="1615" y="0"/>
                  </a:lnTo>
                  <a:lnTo>
                    <a:pt x="1615" y="4"/>
                  </a:lnTo>
                  <a:lnTo>
                    <a:pt x="1580" y="4"/>
                  </a:lnTo>
                  <a:lnTo>
                    <a:pt x="1580" y="0"/>
                  </a:lnTo>
                  <a:close/>
                  <a:moveTo>
                    <a:pt x="1628" y="0"/>
                  </a:moveTo>
                  <a:lnTo>
                    <a:pt x="1663" y="0"/>
                  </a:lnTo>
                  <a:lnTo>
                    <a:pt x="1663" y="4"/>
                  </a:lnTo>
                  <a:lnTo>
                    <a:pt x="1628" y="4"/>
                  </a:lnTo>
                  <a:lnTo>
                    <a:pt x="1628" y="0"/>
                  </a:lnTo>
                  <a:close/>
                  <a:moveTo>
                    <a:pt x="1676" y="0"/>
                  </a:moveTo>
                  <a:lnTo>
                    <a:pt x="1710" y="0"/>
                  </a:lnTo>
                  <a:lnTo>
                    <a:pt x="1710" y="4"/>
                  </a:lnTo>
                  <a:lnTo>
                    <a:pt x="1676" y="4"/>
                  </a:lnTo>
                  <a:lnTo>
                    <a:pt x="1676" y="0"/>
                  </a:lnTo>
                  <a:close/>
                  <a:moveTo>
                    <a:pt x="1724" y="0"/>
                  </a:moveTo>
                  <a:lnTo>
                    <a:pt x="1758" y="0"/>
                  </a:lnTo>
                  <a:lnTo>
                    <a:pt x="1758" y="4"/>
                  </a:lnTo>
                  <a:lnTo>
                    <a:pt x="1724" y="4"/>
                  </a:lnTo>
                  <a:lnTo>
                    <a:pt x="1724" y="0"/>
                  </a:lnTo>
                  <a:close/>
                  <a:moveTo>
                    <a:pt x="1771" y="0"/>
                  </a:moveTo>
                  <a:lnTo>
                    <a:pt x="1806" y="0"/>
                  </a:lnTo>
                  <a:lnTo>
                    <a:pt x="1806" y="4"/>
                  </a:lnTo>
                  <a:lnTo>
                    <a:pt x="1771" y="4"/>
                  </a:lnTo>
                  <a:lnTo>
                    <a:pt x="1771" y="0"/>
                  </a:lnTo>
                  <a:close/>
                  <a:moveTo>
                    <a:pt x="1819" y="0"/>
                  </a:moveTo>
                  <a:lnTo>
                    <a:pt x="1854" y="0"/>
                  </a:lnTo>
                  <a:lnTo>
                    <a:pt x="1854" y="4"/>
                  </a:lnTo>
                  <a:lnTo>
                    <a:pt x="1819" y="4"/>
                  </a:lnTo>
                  <a:lnTo>
                    <a:pt x="1819" y="0"/>
                  </a:lnTo>
                  <a:close/>
                  <a:moveTo>
                    <a:pt x="1867" y="0"/>
                  </a:moveTo>
                  <a:lnTo>
                    <a:pt x="1902" y="0"/>
                  </a:lnTo>
                  <a:lnTo>
                    <a:pt x="1902" y="4"/>
                  </a:lnTo>
                  <a:lnTo>
                    <a:pt x="1867" y="4"/>
                  </a:lnTo>
                  <a:lnTo>
                    <a:pt x="1867" y="0"/>
                  </a:lnTo>
                  <a:close/>
                  <a:moveTo>
                    <a:pt x="1915" y="0"/>
                  </a:moveTo>
                  <a:lnTo>
                    <a:pt x="1950" y="0"/>
                  </a:lnTo>
                  <a:lnTo>
                    <a:pt x="1950" y="4"/>
                  </a:lnTo>
                  <a:lnTo>
                    <a:pt x="1915" y="4"/>
                  </a:lnTo>
                  <a:lnTo>
                    <a:pt x="1915" y="0"/>
                  </a:lnTo>
                  <a:close/>
                  <a:moveTo>
                    <a:pt x="1963" y="0"/>
                  </a:moveTo>
                  <a:lnTo>
                    <a:pt x="1998" y="0"/>
                  </a:lnTo>
                  <a:lnTo>
                    <a:pt x="1998" y="4"/>
                  </a:lnTo>
                  <a:lnTo>
                    <a:pt x="1963" y="4"/>
                  </a:lnTo>
                  <a:lnTo>
                    <a:pt x="1963" y="0"/>
                  </a:lnTo>
                  <a:close/>
                  <a:moveTo>
                    <a:pt x="2011" y="0"/>
                  </a:moveTo>
                  <a:lnTo>
                    <a:pt x="2046" y="0"/>
                  </a:lnTo>
                  <a:lnTo>
                    <a:pt x="2046" y="4"/>
                  </a:lnTo>
                  <a:lnTo>
                    <a:pt x="2011" y="4"/>
                  </a:lnTo>
                  <a:lnTo>
                    <a:pt x="2011" y="0"/>
                  </a:lnTo>
                  <a:close/>
                  <a:moveTo>
                    <a:pt x="2059" y="0"/>
                  </a:moveTo>
                  <a:lnTo>
                    <a:pt x="2093" y="0"/>
                  </a:lnTo>
                  <a:lnTo>
                    <a:pt x="2093" y="4"/>
                  </a:lnTo>
                  <a:lnTo>
                    <a:pt x="2059" y="4"/>
                  </a:lnTo>
                  <a:lnTo>
                    <a:pt x="2059" y="0"/>
                  </a:lnTo>
                  <a:close/>
                  <a:moveTo>
                    <a:pt x="2106" y="0"/>
                  </a:moveTo>
                  <a:lnTo>
                    <a:pt x="2141" y="0"/>
                  </a:lnTo>
                  <a:lnTo>
                    <a:pt x="2141" y="4"/>
                  </a:lnTo>
                  <a:lnTo>
                    <a:pt x="2106" y="4"/>
                  </a:lnTo>
                  <a:lnTo>
                    <a:pt x="2106" y="0"/>
                  </a:lnTo>
                  <a:close/>
                  <a:moveTo>
                    <a:pt x="2154" y="0"/>
                  </a:moveTo>
                  <a:lnTo>
                    <a:pt x="2189" y="0"/>
                  </a:lnTo>
                  <a:lnTo>
                    <a:pt x="2189" y="4"/>
                  </a:lnTo>
                  <a:lnTo>
                    <a:pt x="2154" y="4"/>
                  </a:lnTo>
                  <a:lnTo>
                    <a:pt x="2154" y="0"/>
                  </a:lnTo>
                  <a:close/>
                  <a:moveTo>
                    <a:pt x="2202" y="0"/>
                  </a:moveTo>
                  <a:lnTo>
                    <a:pt x="2237" y="0"/>
                  </a:lnTo>
                  <a:lnTo>
                    <a:pt x="2237" y="4"/>
                  </a:lnTo>
                  <a:lnTo>
                    <a:pt x="2202" y="4"/>
                  </a:lnTo>
                  <a:lnTo>
                    <a:pt x="2202" y="0"/>
                  </a:lnTo>
                  <a:close/>
                  <a:moveTo>
                    <a:pt x="2250" y="0"/>
                  </a:moveTo>
                  <a:lnTo>
                    <a:pt x="2285" y="0"/>
                  </a:lnTo>
                  <a:lnTo>
                    <a:pt x="2285" y="4"/>
                  </a:lnTo>
                  <a:lnTo>
                    <a:pt x="2250" y="4"/>
                  </a:lnTo>
                  <a:lnTo>
                    <a:pt x="2250" y="0"/>
                  </a:lnTo>
                  <a:close/>
                  <a:moveTo>
                    <a:pt x="2298" y="0"/>
                  </a:moveTo>
                  <a:lnTo>
                    <a:pt x="2333" y="0"/>
                  </a:lnTo>
                  <a:lnTo>
                    <a:pt x="2333" y="4"/>
                  </a:lnTo>
                  <a:lnTo>
                    <a:pt x="2298" y="4"/>
                  </a:lnTo>
                  <a:lnTo>
                    <a:pt x="2298" y="0"/>
                  </a:lnTo>
                  <a:close/>
                  <a:moveTo>
                    <a:pt x="2346" y="0"/>
                  </a:moveTo>
                  <a:lnTo>
                    <a:pt x="2381" y="0"/>
                  </a:lnTo>
                  <a:lnTo>
                    <a:pt x="2381" y="4"/>
                  </a:lnTo>
                  <a:lnTo>
                    <a:pt x="2346" y="4"/>
                  </a:lnTo>
                  <a:lnTo>
                    <a:pt x="2346" y="0"/>
                  </a:lnTo>
                  <a:close/>
                  <a:moveTo>
                    <a:pt x="2394" y="0"/>
                  </a:moveTo>
                  <a:lnTo>
                    <a:pt x="2428" y="0"/>
                  </a:lnTo>
                  <a:lnTo>
                    <a:pt x="2428" y="4"/>
                  </a:lnTo>
                  <a:lnTo>
                    <a:pt x="2394" y="4"/>
                  </a:lnTo>
                  <a:lnTo>
                    <a:pt x="2394" y="0"/>
                  </a:lnTo>
                  <a:close/>
                  <a:moveTo>
                    <a:pt x="2441" y="0"/>
                  </a:moveTo>
                  <a:lnTo>
                    <a:pt x="2476" y="0"/>
                  </a:lnTo>
                  <a:lnTo>
                    <a:pt x="2476" y="4"/>
                  </a:lnTo>
                  <a:lnTo>
                    <a:pt x="2441" y="4"/>
                  </a:lnTo>
                  <a:lnTo>
                    <a:pt x="2441" y="0"/>
                  </a:lnTo>
                  <a:close/>
                  <a:moveTo>
                    <a:pt x="2490" y="0"/>
                  </a:moveTo>
                  <a:lnTo>
                    <a:pt x="2524" y="0"/>
                  </a:lnTo>
                  <a:lnTo>
                    <a:pt x="2524" y="4"/>
                  </a:lnTo>
                  <a:lnTo>
                    <a:pt x="2490" y="4"/>
                  </a:lnTo>
                  <a:lnTo>
                    <a:pt x="2490" y="0"/>
                  </a:lnTo>
                  <a:close/>
                  <a:moveTo>
                    <a:pt x="2537" y="0"/>
                  </a:moveTo>
                  <a:lnTo>
                    <a:pt x="2572" y="0"/>
                  </a:lnTo>
                  <a:lnTo>
                    <a:pt x="2572" y="4"/>
                  </a:lnTo>
                  <a:lnTo>
                    <a:pt x="2537" y="4"/>
                  </a:lnTo>
                  <a:lnTo>
                    <a:pt x="2537" y="0"/>
                  </a:lnTo>
                  <a:close/>
                  <a:moveTo>
                    <a:pt x="2585" y="0"/>
                  </a:moveTo>
                  <a:lnTo>
                    <a:pt x="2620" y="0"/>
                  </a:lnTo>
                  <a:lnTo>
                    <a:pt x="2620" y="4"/>
                  </a:lnTo>
                  <a:lnTo>
                    <a:pt x="2585" y="4"/>
                  </a:lnTo>
                  <a:lnTo>
                    <a:pt x="2585" y="0"/>
                  </a:lnTo>
                  <a:close/>
                  <a:moveTo>
                    <a:pt x="2633" y="0"/>
                  </a:moveTo>
                  <a:lnTo>
                    <a:pt x="2668" y="0"/>
                  </a:lnTo>
                  <a:lnTo>
                    <a:pt x="2668" y="4"/>
                  </a:lnTo>
                  <a:lnTo>
                    <a:pt x="2633" y="4"/>
                  </a:lnTo>
                  <a:lnTo>
                    <a:pt x="2633" y="0"/>
                  </a:lnTo>
                  <a:close/>
                  <a:moveTo>
                    <a:pt x="2681" y="0"/>
                  </a:moveTo>
                  <a:lnTo>
                    <a:pt x="2716" y="0"/>
                  </a:lnTo>
                  <a:lnTo>
                    <a:pt x="2716" y="4"/>
                  </a:lnTo>
                  <a:lnTo>
                    <a:pt x="2681" y="4"/>
                  </a:lnTo>
                  <a:lnTo>
                    <a:pt x="2681" y="0"/>
                  </a:lnTo>
                  <a:close/>
                  <a:moveTo>
                    <a:pt x="2729" y="0"/>
                  </a:moveTo>
                  <a:lnTo>
                    <a:pt x="2764" y="0"/>
                  </a:lnTo>
                  <a:lnTo>
                    <a:pt x="2764" y="4"/>
                  </a:lnTo>
                  <a:lnTo>
                    <a:pt x="2729" y="4"/>
                  </a:lnTo>
                  <a:lnTo>
                    <a:pt x="2729" y="0"/>
                  </a:lnTo>
                  <a:close/>
                  <a:moveTo>
                    <a:pt x="2777" y="0"/>
                  </a:moveTo>
                  <a:lnTo>
                    <a:pt x="2812" y="0"/>
                  </a:lnTo>
                  <a:lnTo>
                    <a:pt x="2812" y="4"/>
                  </a:lnTo>
                  <a:lnTo>
                    <a:pt x="2777" y="4"/>
                  </a:lnTo>
                  <a:lnTo>
                    <a:pt x="2777" y="0"/>
                  </a:lnTo>
                  <a:close/>
                  <a:moveTo>
                    <a:pt x="2825" y="0"/>
                  </a:moveTo>
                  <a:lnTo>
                    <a:pt x="2859" y="0"/>
                  </a:lnTo>
                  <a:lnTo>
                    <a:pt x="2859" y="4"/>
                  </a:lnTo>
                  <a:lnTo>
                    <a:pt x="2825" y="4"/>
                  </a:lnTo>
                  <a:lnTo>
                    <a:pt x="2825" y="0"/>
                  </a:lnTo>
                  <a:close/>
                  <a:moveTo>
                    <a:pt x="2872" y="0"/>
                  </a:moveTo>
                  <a:lnTo>
                    <a:pt x="2907" y="0"/>
                  </a:lnTo>
                  <a:lnTo>
                    <a:pt x="2907" y="4"/>
                  </a:lnTo>
                  <a:lnTo>
                    <a:pt x="2872" y="4"/>
                  </a:lnTo>
                  <a:lnTo>
                    <a:pt x="2872" y="0"/>
                  </a:lnTo>
                  <a:close/>
                  <a:moveTo>
                    <a:pt x="2920" y="0"/>
                  </a:moveTo>
                  <a:lnTo>
                    <a:pt x="2955" y="0"/>
                  </a:lnTo>
                  <a:lnTo>
                    <a:pt x="2955" y="4"/>
                  </a:lnTo>
                  <a:lnTo>
                    <a:pt x="2920" y="4"/>
                  </a:lnTo>
                  <a:lnTo>
                    <a:pt x="2920" y="0"/>
                  </a:lnTo>
                  <a:close/>
                  <a:moveTo>
                    <a:pt x="2968" y="0"/>
                  </a:moveTo>
                  <a:lnTo>
                    <a:pt x="3003" y="0"/>
                  </a:lnTo>
                  <a:lnTo>
                    <a:pt x="3003" y="4"/>
                  </a:lnTo>
                  <a:lnTo>
                    <a:pt x="2968" y="4"/>
                  </a:lnTo>
                  <a:lnTo>
                    <a:pt x="2968" y="0"/>
                  </a:lnTo>
                  <a:close/>
                  <a:moveTo>
                    <a:pt x="3016" y="0"/>
                  </a:moveTo>
                  <a:lnTo>
                    <a:pt x="3051" y="0"/>
                  </a:lnTo>
                  <a:lnTo>
                    <a:pt x="3051" y="4"/>
                  </a:lnTo>
                  <a:lnTo>
                    <a:pt x="3016" y="4"/>
                  </a:lnTo>
                  <a:lnTo>
                    <a:pt x="3016" y="0"/>
                  </a:lnTo>
                  <a:close/>
                  <a:moveTo>
                    <a:pt x="3064" y="0"/>
                  </a:moveTo>
                  <a:lnTo>
                    <a:pt x="3099" y="0"/>
                  </a:lnTo>
                  <a:lnTo>
                    <a:pt x="3099" y="4"/>
                  </a:lnTo>
                  <a:lnTo>
                    <a:pt x="3064" y="4"/>
                  </a:lnTo>
                  <a:lnTo>
                    <a:pt x="3064" y="0"/>
                  </a:lnTo>
                  <a:close/>
                  <a:moveTo>
                    <a:pt x="3112" y="0"/>
                  </a:moveTo>
                  <a:lnTo>
                    <a:pt x="3147" y="0"/>
                  </a:lnTo>
                  <a:lnTo>
                    <a:pt x="3147" y="4"/>
                  </a:lnTo>
                  <a:lnTo>
                    <a:pt x="3112" y="4"/>
                  </a:lnTo>
                  <a:lnTo>
                    <a:pt x="3112" y="0"/>
                  </a:lnTo>
                  <a:close/>
                  <a:moveTo>
                    <a:pt x="3160" y="0"/>
                  </a:moveTo>
                  <a:lnTo>
                    <a:pt x="3194" y="0"/>
                  </a:lnTo>
                  <a:lnTo>
                    <a:pt x="3194" y="4"/>
                  </a:lnTo>
                  <a:lnTo>
                    <a:pt x="3160" y="4"/>
                  </a:lnTo>
                  <a:lnTo>
                    <a:pt x="3160" y="0"/>
                  </a:lnTo>
                  <a:close/>
                  <a:moveTo>
                    <a:pt x="3207" y="0"/>
                  </a:moveTo>
                  <a:lnTo>
                    <a:pt x="3242" y="0"/>
                  </a:lnTo>
                  <a:lnTo>
                    <a:pt x="3242" y="4"/>
                  </a:lnTo>
                  <a:lnTo>
                    <a:pt x="3207" y="4"/>
                  </a:lnTo>
                  <a:lnTo>
                    <a:pt x="3207" y="0"/>
                  </a:lnTo>
                  <a:close/>
                  <a:moveTo>
                    <a:pt x="3255" y="0"/>
                  </a:moveTo>
                  <a:lnTo>
                    <a:pt x="3290" y="0"/>
                  </a:lnTo>
                  <a:lnTo>
                    <a:pt x="3290" y="4"/>
                  </a:lnTo>
                  <a:lnTo>
                    <a:pt x="3255" y="4"/>
                  </a:lnTo>
                  <a:lnTo>
                    <a:pt x="3255" y="0"/>
                  </a:lnTo>
                  <a:close/>
                  <a:moveTo>
                    <a:pt x="3303" y="0"/>
                  </a:moveTo>
                  <a:lnTo>
                    <a:pt x="3338" y="0"/>
                  </a:lnTo>
                  <a:lnTo>
                    <a:pt x="3338" y="4"/>
                  </a:lnTo>
                  <a:lnTo>
                    <a:pt x="3303" y="4"/>
                  </a:lnTo>
                  <a:lnTo>
                    <a:pt x="3303" y="0"/>
                  </a:lnTo>
                  <a:close/>
                  <a:moveTo>
                    <a:pt x="3351" y="0"/>
                  </a:moveTo>
                  <a:lnTo>
                    <a:pt x="3386" y="0"/>
                  </a:lnTo>
                  <a:lnTo>
                    <a:pt x="3386" y="4"/>
                  </a:lnTo>
                  <a:lnTo>
                    <a:pt x="3351" y="4"/>
                  </a:lnTo>
                  <a:lnTo>
                    <a:pt x="3351" y="0"/>
                  </a:lnTo>
                  <a:close/>
                  <a:moveTo>
                    <a:pt x="3399" y="0"/>
                  </a:moveTo>
                  <a:lnTo>
                    <a:pt x="3434" y="0"/>
                  </a:lnTo>
                  <a:lnTo>
                    <a:pt x="3434" y="4"/>
                  </a:lnTo>
                  <a:lnTo>
                    <a:pt x="3399" y="4"/>
                  </a:lnTo>
                  <a:lnTo>
                    <a:pt x="3399" y="0"/>
                  </a:lnTo>
                  <a:close/>
                  <a:moveTo>
                    <a:pt x="3447" y="0"/>
                  </a:moveTo>
                  <a:lnTo>
                    <a:pt x="3482" y="0"/>
                  </a:lnTo>
                  <a:lnTo>
                    <a:pt x="3482" y="4"/>
                  </a:lnTo>
                  <a:lnTo>
                    <a:pt x="3447" y="4"/>
                  </a:lnTo>
                  <a:lnTo>
                    <a:pt x="3447" y="0"/>
                  </a:lnTo>
                  <a:close/>
                  <a:moveTo>
                    <a:pt x="3495" y="0"/>
                  </a:moveTo>
                  <a:lnTo>
                    <a:pt x="3529" y="0"/>
                  </a:lnTo>
                  <a:lnTo>
                    <a:pt x="3529" y="4"/>
                  </a:lnTo>
                  <a:lnTo>
                    <a:pt x="3495" y="4"/>
                  </a:lnTo>
                  <a:lnTo>
                    <a:pt x="3495" y="0"/>
                  </a:lnTo>
                  <a:close/>
                  <a:moveTo>
                    <a:pt x="3543" y="0"/>
                  </a:moveTo>
                  <a:lnTo>
                    <a:pt x="3578" y="0"/>
                  </a:lnTo>
                  <a:lnTo>
                    <a:pt x="3578" y="4"/>
                  </a:lnTo>
                  <a:lnTo>
                    <a:pt x="3543" y="4"/>
                  </a:lnTo>
                  <a:lnTo>
                    <a:pt x="3543" y="0"/>
                  </a:lnTo>
                  <a:close/>
                  <a:moveTo>
                    <a:pt x="3591" y="0"/>
                  </a:moveTo>
                  <a:lnTo>
                    <a:pt x="3625" y="0"/>
                  </a:lnTo>
                  <a:lnTo>
                    <a:pt x="3625" y="4"/>
                  </a:lnTo>
                  <a:lnTo>
                    <a:pt x="3591" y="4"/>
                  </a:lnTo>
                  <a:lnTo>
                    <a:pt x="3591" y="0"/>
                  </a:lnTo>
                  <a:close/>
                  <a:moveTo>
                    <a:pt x="3638" y="0"/>
                  </a:moveTo>
                  <a:lnTo>
                    <a:pt x="3673" y="0"/>
                  </a:lnTo>
                  <a:lnTo>
                    <a:pt x="3673" y="4"/>
                  </a:lnTo>
                  <a:lnTo>
                    <a:pt x="3638" y="4"/>
                  </a:lnTo>
                  <a:lnTo>
                    <a:pt x="3638" y="0"/>
                  </a:lnTo>
                  <a:close/>
                  <a:moveTo>
                    <a:pt x="3686" y="0"/>
                  </a:moveTo>
                  <a:lnTo>
                    <a:pt x="3721" y="0"/>
                  </a:lnTo>
                  <a:lnTo>
                    <a:pt x="3721" y="4"/>
                  </a:lnTo>
                  <a:lnTo>
                    <a:pt x="3686" y="4"/>
                  </a:lnTo>
                  <a:lnTo>
                    <a:pt x="3686" y="0"/>
                  </a:lnTo>
                  <a:close/>
                  <a:moveTo>
                    <a:pt x="3734" y="0"/>
                  </a:moveTo>
                  <a:lnTo>
                    <a:pt x="3769" y="0"/>
                  </a:lnTo>
                  <a:lnTo>
                    <a:pt x="3769" y="4"/>
                  </a:lnTo>
                  <a:lnTo>
                    <a:pt x="3734" y="4"/>
                  </a:lnTo>
                  <a:lnTo>
                    <a:pt x="3734" y="0"/>
                  </a:lnTo>
                  <a:close/>
                  <a:moveTo>
                    <a:pt x="3782" y="0"/>
                  </a:moveTo>
                  <a:lnTo>
                    <a:pt x="3817" y="0"/>
                  </a:lnTo>
                  <a:lnTo>
                    <a:pt x="3817" y="4"/>
                  </a:lnTo>
                  <a:lnTo>
                    <a:pt x="3782" y="4"/>
                  </a:lnTo>
                  <a:lnTo>
                    <a:pt x="3782" y="0"/>
                  </a:lnTo>
                  <a:close/>
                  <a:moveTo>
                    <a:pt x="3830" y="0"/>
                  </a:moveTo>
                  <a:lnTo>
                    <a:pt x="3865" y="0"/>
                  </a:lnTo>
                  <a:lnTo>
                    <a:pt x="3865" y="4"/>
                  </a:lnTo>
                  <a:lnTo>
                    <a:pt x="3830" y="4"/>
                  </a:lnTo>
                  <a:lnTo>
                    <a:pt x="3830" y="0"/>
                  </a:lnTo>
                  <a:close/>
                  <a:moveTo>
                    <a:pt x="3878" y="0"/>
                  </a:moveTo>
                  <a:lnTo>
                    <a:pt x="3913" y="0"/>
                  </a:lnTo>
                  <a:lnTo>
                    <a:pt x="3913" y="4"/>
                  </a:lnTo>
                  <a:lnTo>
                    <a:pt x="3878" y="4"/>
                  </a:lnTo>
                  <a:lnTo>
                    <a:pt x="3878" y="0"/>
                  </a:lnTo>
                  <a:close/>
                  <a:moveTo>
                    <a:pt x="3926" y="0"/>
                  </a:moveTo>
                  <a:lnTo>
                    <a:pt x="3960" y="0"/>
                  </a:lnTo>
                  <a:lnTo>
                    <a:pt x="3960" y="4"/>
                  </a:lnTo>
                  <a:lnTo>
                    <a:pt x="3926" y="4"/>
                  </a:lnTo>
                  <a:lnTo>
                    <a:pt x="3926" y="0"/>
                  </a:lnTo>
                  <a:close/>
                  <a:moveTo>
                    <a:pt x="3973" y="0"/>
                  </a:moveTo>
                  <a:lnTo>
                    <a:pt x="4008" y="0"/>
                  </a:lnTo>
                  <a:lnTo>
                    <a:pt x="4008" y="4"/>
                  </a:lnTo>
                  <a:lnTo>
                    <a:pt x="3973" y="4"/>
                  </a:lnTo>
                  <a:lnTo>
                    <a:pt x="3973" y="0"/>
                  </a:lnTo>
                  <a:close/>
                  <a:moveTo>
                    <a:pt x="4021" y="0"/>
                  </a:moveTo>
                  <a:lnTo>
                    <a:pt x="4056" y="0"/>
                  </a:lnTo>
                  <a:lnTo>
                    <a:pt x="4056" y="4"/>
                  </a:lnTo>
                  <a:lnTo>
                    <a:pt x="4021" y="4"/>
                  </a:lnTo>
                  <a:lnTo>
                    <a:pt x="4021" y="0"/>
                  </a:lnTo>
                  <a:close/>
                  <a:moveTo>
                    <a:pt x="4069" y="0"/>
                  </a:moveTo>
                  <a:lnTo>
                    <a:pt x="4104" y="0"/>
                  </a:lnTo>
                  <a:lnTo>
                    <a:pt x="4104" y="4"/>
                  </a:lnTo>
                  <a:lnTo>
                    <a:pt x="4069" y="4"/>
                  </a:lnTo>
                  <a:lnTo>
                    <a:pt x="4069" y="0"/>
                  </a:lnTo>
                  <a:close/>
                  <a:moveTo>
                    <a:pt x="4117" y="0"/>
                  </a:moveTo>
                  <a:lnTo>
                    <a:pt x="4152" y="0"/>
                  </a:lnTo>
                  <a:lnTo>
                    <a:pt x="4152" y="4"/>
                  </a:lnTo>
                  <a:lnTo>
                    <a:pt x="4117" y="4"/>
                  </a:lnTo>
                  <a:lnTo>
                    <a:pt x="4117" y="0"/>
                  </a:lnTo>
                  <a:close/>
                  <a:moveTo>
                    <a:pt x="4165" y="0"/>
                  </a:moveTo>
                  <a:lnTo>
                    <a:pt x="4200" y="0"/>
                  </a:lnTo>
                  <a:lnTo>
                    <a:pt x="4200" y="4"/>
                  </a:lnTo>
                  <a:lnTo>
                    <a:pt x="4165" y="4"/>
                  </a:lnTo>
                  <a:lnTo>
                    <a:pt x="4165" y="0"/>
                  </a:lnTo>
                  <a:close/>
                  <a:moveTo>
                    <a:pt x="4213" y="0"/>
                  </a:moveTo>
                  <a:lnTo>
                    <a:pt x="4248" y="0"/>
                  </a:lnTo>
                  <a:lnTo>
                    <a:pt x="4248" y="4"/>
                  </a:lnTo>
                  <a:lnTo>
                    <a:pt x="4213" y="4"/>
                  </a:lnTo>
                  <a:lnTo>
                    <a:pt x="4213" y="0"/>
                  </a:lnTo>
                  <a:close/>
                  <a:moveTo>
                    <a:pt x="4261" y="0"/>
                  </a:moveTo>
                  <a:lnTo>
                    <a:pt x="4295" y="0"/>
                  </a:lnTo>
                  <a:lnTo>
                    <a:pt x="4295" y="4"/>
                  </a:lnTo>
                  <a:lnTo>
                    <a:pt x="4261" y="4"/>
                  </a:lnTo>
                  <a:lnTo>
                    <a:pt x="4261" y="0"/>
                  </a:lnTo>
                  <a:close/>
                  <a:moveTo>
                    <a:pt x="4309" y="0"/>
                  </a:moveTo>
                  <a:lnTo>
                    <a:pt x="4344" y="0"/>
                  </a:lnTo>
                  <a:lnTo>
                    <a:pt x="4344" y="4"/>
                  </a:lnTo>
                  <a:lnTo>
                    <a:pt x="4309" y="4"/>
                  </a:lnTo>
                  <a:lnTo>
                    <a:pt x="4309" y="0"/>
                  </a:lnTo>
                  <a:close/>
                </a:path>
              </a:pathLst>
            </a:custGeom>
            <a:solidFill>
              <a:srgbClr val="00B0F0"/>
            </a:solidFill>
            <a:ln w="12700" cap="flat">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737" name="Rectangle 736"/>
            <p:cNvSpPr/>
            <p:nvPr/>
          </p:nvSpPr>
          <p:spPr>
            <a:xfrm>
              <a:off x="4552950" y="4268615"/>
              <a:ext cx="752475" cy="161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4845830" y="4470876"/>
              <a:ext cx="36576" cy="36576"/>
            </a:xfrm>
            <a:prstGeom prst="ellipse">
              <a:avLst/>
            </a:prstGeom>
            <a:solidFill>
              <a:srgbClr val="BBE0E3"/>
            </a:solidFill>
            <a:ln w="6350">
              <a:solidFill>
                <a:srgbClr val="BBE0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Parallelogram 738"/>
            <p:cNvSpPr/>
            <p:nvPr/>
          </p:nvSpPr>
          <p:spPr>
            <a:xfrm>
              <a:off x="4238626" y="4470812"/>
              <a:ext cx="1059656" cy="504646"/>
            </a:xfrm>
            <a:prstGeom prst="parallelogram">
              <a:avLst>
                <a:gd name="adj" fmla="val 5813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367" t="45956" r="60595" b="52199"/>
            <a:stretch/>
          </p:blipFill>
          <p:spPr bwMode="auto">
            <a:xfrm>
              <a:off x="4522993" y="4461288"/>
              <a:ext cx="766119" cy="64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367" t="45956" r="60595" b="52199"/>
            <a:stretch/>
          </p:blipFill>
          <p:spPr bwMode="auto">
            <a:xfrm>
              <a:off x="4444076" y="4595238"/>
              <a:ext cx="766119" cy="64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367" t="45956" r="60595" b="52199"/>
            <a:stretch/>
          </p:blipFill>
          <p:spPr bwMode="auto">
            <a:xfrm>
              <a:off x="4408694" y="4662337"/>
              <a:ext cx="766119" cy="64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367" t="45956" r="60595" b="52199"/>
            <a:stretch/>
          </p:blipFill>
          <p:spPr bwMode="auto">
            <a:xfrm>
              <a:off x="4365508" y="4729981"/>
              <a:ext cx="766119" cy="64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367" t="45956" r="60595" b="52199"/>
            <a:stretch/>
          </p:blipFill>
          <p:spPr bwMode="auto">
            <a:xfrm>
              <a:off x="4327730" y="4794677"/>
              <a:ext cx="766119" cy="64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367" t="45956" r="60595" b="52199"/>
            <a:stretch/>
          </p:blipFill>
          <p:spPr bwMode="auto">
            <a:xfrm>
              <a:off x="4287571" y="4860526"/>
              <a:ext cx="766119" cy="64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367" t="45956" r="60595" b="52199"/>
            <a:stretch/>
          </p:blipFill>
          <p:spPr bwMode="auto">
            <a:xfrm>
              <a:off x="4248388" y="4926853"/>
              <a:ext cx="766119" cy="64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367" t="45956" r="60595" b="52199"/>
            <a:stretch/>
          </p:blipFill>
          <p:spPr bwMode="auto">
            <a:xfrm>
              <a:off x="4479721" y="4532231"/>
              <a:ext cx="766119" cy="64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8" name="Oval 747"/>
            <p:cNvSpPr/>
            <p:nvPr/>
          </p:nvSpPr>
          <p:spPr>
            <a:xfrm>
              <a:off x="4745107" y="4531135"/>
              <a:ext cx="45719" cy="4572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4801894" y="4663820"/>
              <a:ext cx="45719" cy="4572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p:nvPr/>
          </p:nvSpPr>
          <p:spPr>
            <a:xfrm>
              <a:off x="4519471" y="4797065"/>
              <a:ext cx="45719" cy="4572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p:nvPr/>
          </p:nvSpPr>
          <p:spPr>
            <a:xfrm>
              <a:off x="4918568" y="4862082"/>
              <a:ext cx="45719" cy="4572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8507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3" y="164592"/>
            <a:ext cx="8204200" cy="749808"/>
          </a:xfrm>
        </p:spPr>
        <p:txBody>
          <a:bodyPr/>
          <a:lstStyle/>
          <a:p>
            <a:r>
              <a:rPr lang="en-US" sz="2800" dirty="0"/>
              <a:t>Detection of </a:t>
            </a:r>
            <a:r>
              <a:rPr lang="en-US" sz="2800" dirty="0" smtClean="0"/>
              <a:t>Four Cytokines </a:t>
            </a:r>
            <a:r>
              <a:rPr lang="en-US" sz="2800" dirty="0"/>
              <a:t>by DD-SRM in </a:t>
            </a:r>
            <a:r>
              <a:rPr lang="en-US" sz="2800" dirty="0" smtClean="0"/>
              <a:t>Non-depleted Serum </a:t>
            </a:r>
            <a:r>
              <a:rPr lang="en-US" sz="2800" dirty="0"/>
              <a:t>from </a:t>
            </a:r>
            <a:r>
              <a:rPr lang="en-US" sz="2800" dirty="0" smtClean="0"/>
              <a:t>Healthy Individuals</a:t>
            </a:r>
            <a:endParaRPr lang="en-US" sz="28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0621" y="1051465"/>
            <a:ext cx="7426579" cy="5667760"/>
          </a:xfrm>
        </p:spPr>
      </p:pic>
      <p:cxnSp>
        <p:nvCxnSpPr>
          <p:cNvPr id="6" name="Straight Connector 5"/>
          <p:cNvCxnSpPr/>
          <p:nvPr/>
        </p:nvCxnSpPr>
        <p:spPr>
          <a:xfrm>
            <a:off x="1451445" y="6734274"/>
            <a:ext cx="73152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1451445" y="3830251"/>
            <a:ext cx="73152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4928335" y="3806323"/>
            <a:ext cx="73152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007847" y="6719225"/>
            <a:ext cx="73152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4159201" y="5071181"/>
            <a:ext cx="761747" cy="261610"/>
          </a:xfrm>
          <a:prstGeom prst="rect">
            <a:avLst/>
          </a:prstGeom>
        </p:spPr>
        <p:txBody>
          <a:bodyPr wrap="none">
            <a:spAutoFit/>
          </a:bodyPr>
          <a:lstStyle/>
          <a:p>
            <a:r>
              <a:rPr lang="en-US" sz="1100" dirty="0" smtClean="0">
                <a:latin typeface="Calibri" panose="020F0502020204030204" pitchFamily="34" charset="0"/>
              </a:rPr>
              <a:t>7.3 pg/mL</a:t>
            </a:r>
            <a:endParaRPr lang="en-US" sz="1100" dirty="0">
              <a:latin typeface="Calibri" panose="020F0502020204030204" pitchFamily="34" charset="0"/>
            </a:endParaRPr>
          </a:p>
        </p:txBody>
      </p:sp>
      <p:sp>
        <p:nvSpPr>
          <p:cNvPr id="11" name="Rectangle 10"/>
          <p:cNvSpPr/>
          <p:nvPr/>
        </p:nvSpPr>
        <p:spPr>
          <a:xfrm>
            <a:off x="528017" y="2224071"/>
            <a:ext cx="833883" cy="261610"/>
          </a:xfrm>
          <a:prstGeom prst="rect">
            <a:avLst/>
          </a:prstGeom>
        </p:spPr>
        <p:txBody>
          <a:bodyPr wrap="none">
            <a:spAutoFit/>
          </a:bodyPr>
          <a:lstStyle/>
          <a:p>
            <a:r>
              <a:rPr lang="en-US" sz="1100" dirty="0" smtClean="0">
                <a:latin typeface="Calibri" panose="020F0502020204030204" pitchFamily="34" charset="0"/>
              </a:rPr>
              <a:t>17.0 pg/mL</a:t>
            </a:r>
            <a:endParaRPr lang="en-US" sz="1100" dirty="0">
              <a:latin typeface="Calibri" panose="020F0502020204030204" pitchFamily="34" charset="0"/>
            </a:endParaRPr>
          </a:p>
        </p:txBody>
      </p:sp>
      <p:sp>
        <p:nvSpPr>
          <p:cNvPr id="12" name="Rectangle 11"/>
          <p:cNvSpPr/>
          <p:nvPr/>
        </p:nvSpPr>
        <p:spPr>
          <a:xfrm>
            <a:off x="4150963" y="2264001"/>
            <a:ext cx="833883" cy="261610"/>
          </a:xfrm>
          <a:prstGeom prst="rect">
            <a:avLst/>
          </a:prstGeom>
        </p:spPr>
        <p:txBody>
          <a:bodyPr wrap="none">
            <a:spAutoFit/>
          </a:bodyPr>
          <a:lstStyle/>
          <a:p>
            <a:r>
              <a:rPr lang="en-US" sz="1100" dirty="0" smtClean="0">
                <a:latin typeface="Calibri" panose="020F0502020204030204" pitchFamily="34" charset="0"/>
              </a:rPr>
              <a:t>21.9 pg/mL</a:t>
            </a:r>
            <a:endParaRPr lang="en-US" sz="1100" dirty="0">
              <a:latin typeface="Calibri" panose="020F0502020204030204" pitchFamily="34" charset="0"/>
            </a:endParaRPr>
          </a:p>
        </p:txBody>
      </p:sp>
      <p:sp>
        <p:nvSpPr>
          <p:cNvPr id="13" name="Rectangle 12"/>
          <p:cNvSpPr/>
          <p:nvPr/>
        </p:nvSpPr>
        <p:spPr>
          <a:xfrm>
            <a:off x="560969" y="5105816"/>
            <a:ext cx="761747" cy="261610"/>
          </a:xfrm>
          <a:prstGeom prst="rect">
            <a:avLst/>
          </a:prstGeom>
        </p:spPr>
        <p:txBody>
          <a:bodyPr wrap="none">
            <a:spAutoFit/>
          </a:bodyPr>
          <a:lstStyle/>
          <a:p>
            <a:r>
              <a:rPr lang="en-US" sz="1100" dirty="0" smtClean="0">
                <a:latin typeface="Calibri" panose="020F0502020204030204" pitchFamily="34" charset="0"/>
              </a:rPr>
              <a:t>7.2 pg/mL</a:t>
            </a:r>
            <a:endParaRPr lang="en-US" sz="1100" dirty="0">
              <a:latin typeface="Calibri" panose="020F0502020204030204" pitchFamily="34" charset="0"/>
            </a:endParaRPr>
          </a:p>
        </p:txBody>
      </p:sp>
      <p:sp>
        <p:nvSpPr>
          <p:cNvPr id="14" name="Rectangle 13"/>
          <p:cNvSpPr/>
          <p:nvPr/>
        </p:nvSpPr>
        <p:spPr>
          <a:xfrm>
            <a:off x="8077199" y="3348224"/>
            <a:ext cx="1066801" cy="1107996"/>
          </a:xfrm>
          <a:prstGeom prst="rect">
            <a:avLst/>
          </a:prstGeom>
        </p:spPr>
        <p:txBody>
          <a:bodyPr wrap="square">
            <a:spAutoFit/>
          </a:bodyPr>
          <a:lstStyle/>
          <a:p>
            <a:r>
              <a:rPr lang="en-US" sz="1100" dirty="0" smtClean="0">
                <a:latin typeface="Calibri Light" panose="020F0302020204030204" pitchFamily="34" charset="0"/>
              </a:rPr>
              <a:t>The protein concentrations listed are </a:t>
            </a:r>
            <a:r>
              <a:rPr lang="en-US" sz="1100" dirty="0">
                <a:latin typeface="Calibri Light" panose="020F0302020204030204" pitchFamily="34" charset="0"/>
              </a:rPr>
              <a:t>from other reports, measured by </a:t>
            </a:r>
            <a:r>
              <a:rPr lang="en-US" sz="1100" dirty="0" smtClean="0">
                <a:latin typeface="Calibri Light" panose="020F0302020204030204" pitchFamily="34" charset="0"/>
              </a:rPr>
              <a:t>ELISA</a:t>
            </a:r>
            <a:endParaRPr lang="en-US" sz="1100" dirty="0">
              <a:solidFill>
                <a:srgbClr val="000000"/>
              </a:solidFill>
              <a:latin typeface="Calibri Light" panose="020F0302020204030204" pitchFamily="34" charset="0"/>
            </a:endParaRPr>
          </a:p>
        </p:txBody>
      </p:sp>
      <p:sp>
        <p:nvSpPr>
          <p:cNvPr id="15" name="Rectangle 14"/>
          <p:cNvSpPr/>
          <p:nvPr/>
        </p:nvSpPr>
        <p:spPr>
          <a:xfrm>
            <a:off x="8077199" y="6266292"/>
            <a:ext cx="1067645" cy="523220"/>
          </a:xfrm>
          <a:prstGeom prst="rect">
            <a:avLst/>
          </a:prstGeom>
        </p:spPr>
        <p:txBody>
          <a:bodyPr wrap="square">
            <a:spAutoFit/>
          </a:bodyPr>
          <a:lstStyle/>
          <a:p>
            <a:r>
              <a:rPr lang="en-US" sz="1400" dirty="0" smtClean="0">
                <a:solidFill>
                  <a:prstClr val="black"/>
                </a:solidFill>
                <a:latin typeface="Calibri Light" panose="020F0302020204030204" pitchFamily="34" charset="0"/>
                <a:cs typeface="Calibri" pitchFamily="34" charset="0"/>
              </a:rPr>
              <a:t>Nie et al., </a:t>
            </a:r>
            <a:r>
              <a:rPr lang="en-US" sz="1400" i="1" dirty="0" smtClean="0">
                <a:solidFill>
                  <a:prstClr val="black"/>
                </a:solidFill>
                <a:latin typeface="Calibri Light" panose="020F0302020204030204" pitchFamily="34" charset="0"/>
                <a:cs typeface="Calibri" pitchFamily="34" charset="0"/>
              </a:rPr>
              <a:t>in preparation</a:t>
            </a:r>
          </a:p>
        </p:txBody>
      </p:sp>
      <p:sp>
        <p:nvSpPr>
          <p:cNvPr id="2" name="Rectangle 1"/>
          <p:cNvSpPr/>
          <p:nvPr/>
        </p:nvSpPr>
        <p:spPr>
          <a:xfrm>
            <a:off x="535458" y="972065"/>
            <a:ext cx="3631985" cy="29326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5457" y="3945924"/>
            <a:ext cx="3632747" cy="286094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11962" y="3944783"/>
            <a:ext cx="3865237" cy="285296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11963" y="972065"/>
            <a:ext cx="3865236" cy="29326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437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62" y="45507"/>
            <a:ext cx="8204200" cy="457200"/>
          </a:xfrm>
        </p:spPr>
        <p:txBody>
          <a:bodyPr>
            <a:normAutofit fontScale="90000"/>
          </a:bodyPr>
          <a:lstStyle/>
          <a:p>
            <a:pPr>
              <a:lnSpc>
                <a:spcPct val="100000"/>
              </a:lnSpc>
            </a:pPr>
            <a:r>
              <a:rPr lang="en-US" dirty="0" smtClean="0">
                <a:effectLst>
                  <a:outerShdw blurRad="38100" dist="38100" dir="2700000" algn="tl">
                    <a:srgbClr val="000000">
                      <a:alpha val="43137"/>
                    </a:srgbClr>
                  </a:outerShdw>
                </a:effectLst>
              </a:rPr>
              <a:t>Translating Proteomic Discoveries to the Clinic: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the Biomarker Problem</a:t>
            </a:r>
            <a:endParaRPr lang="en-US" sz="27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0592" y="1380066"/>
            <a:ext cx="8186738" cy="3575050"/>
          </a:xfrm>
        </p:spPr>
        <p:txBody>
          <a:bodyPr>
            <a:noAutofit/>
          </a:bodyPr>
          <a:lstStyle/>
          <a:p>
            <a:pPr>
              <a:lnSpc>
                <a:spcPct val="120000"/>
              </a:lnSpc>
            </a:pPr>
            <a:r>
              <a:rPr lang="en-US" sz="2000" dirty="0" smtClean="0"/>
              <a:t>There is an unmet clinical need for</a:t>
            </a:r>
            <a:r>
              <a:rPr lang="en-US" sz="2000" dirty="0"/>
              <a:t> </a:t>
            </a:r>
            <a:r>
              <a:rPr lang="en-US" sz="2000" dirty="0" err="1" smtClean="0"/>
              <a:t>biofluid</a:t>
            </a:r>
            <a:r>
              <a:rPr lang="en-US" sz="2000" dirty="0" smtClean="0"/>
              <a:t> biomarkers for early detection of ‘silent’ cancers, such as cancers of the ovary  or pancreas</a:t>
            </a:r>
          </a:p>
          <a:p>
            <a:pPr>
              <a:lnSpc>
                <a:spcPct val="120000"/>
              </a:lnSpc>
            </a:pPr>
            <a:r>
              <a:rPr lang="en-US" sz="2000" dirty="0" smtClean="0"/>
              <a:t>Multiple laboratories have been funded to identify potential  biomarkers, generating long lists of candidates</a:t>
            </a:r>
          </a:p>
          <a:p>
            <a:pPr lvl="1">
              <a:lnSpc>
                <a:spcPct val="120000"/>
              </a:lnSpc>
            </a:pPr>
            <a:r>
              <a:rPr lang="en-US" sz="2000" dirty="0" smtClean="0"/>
              <a:t>Discovery strategies have included transcriptome profiling, genome-level analyses, and proteomic studies</a:t>
            </a:r>
          </a:p>
          <a:p>
            <a:pPr lvl="1">
              <a:lnSpc>
                <a:spcPct val="120000"/>
              </a:lnSpc>
            </a:pPr>
            <a:r>
              <a:rPr lang="en-US" sz="2000" dirty="0" smtClean="0"/>
              <a:t>There is a need to convert candidate lists to protein-based assays and prioritize for development of affinity reagents</a:t>
            </a:r>
          </a:p>
          <a:p>
            <a:pPr>
              <a:lnSpc>
                <a:spcPct val="120000"/>
              </a:lnSpc>
            </a:pPr>
            <a:r>
              <a:rPr lang="en-US" b="1" dirty="0" smtClean="0">
                <a:ln w="1905"/>
                <a:solidFill>
                  <a:schemeClr val="tx1">
                    <a:lumMod val="50000"/>
                    <a:lumOff val="50000"/>
                  </a:schemeClr>
                </a:solidFill>
                <a:effectLst>
                  <a:innerShdw blurRad="69850" dist="43180" dir="5400000">
                    <a:srgbClr val="000000">
                      <a:alpha val="65000"/>
                    </a:srgbClr>
                  </a:innerShdw>
                </a:effectLst>
              </a:rPr>
              <a:t>Use of targeted proteomics can rapidly identify good-performing candidates without the need for affinity reagents</a:t>
            </a:r>
          </a:p>
        </p:txBody>
      </p:sp>
      <p:sp>
        <p:nvSpPr>
          <p:cNvPr id="4" name="Slide Number Placeholder 3"/>
          <p:cNvSpPr>
            <a:spLocks noGrp="1"/>
          </p:cNvSpPr>
          <p:nvPr>
            <p:ph type="sldNum" sz="quarter" idx="4294967295"/>
          </p:nvPr>
        </p:nvSpPr>
        <p:spPr>
          <a:xfrm>
            <a:off x="0" y="6483350"/>
            <a:ext cx="509588" cy="365125"/>
          </a:xfrm>
        </p:spPr>
        <p:txBody>
          <a:bodyPr/>
          <a:lstStyle/>
          <a:p>
            <a:pPr>
              <a:defRPr/>
            </a:pPr>
            <a:fld id="{8D033E8D-5C26-944A-B450-8EF02D687B57}" type="slidenum">
              <a:rPr lang="en-US" smtClean="0"/>
              <a:pPr>
                <a:defRPr/>
              </a:pPr>
              <a:t>2</a:t>
            </a:fld>
            <a:endParaRPr lang="en-US"/>
          </a:p>
        </p:txBody>
      </p:sp>
      <p:sp>
        <p:nvSpPr>
          <p:cNvPr id="5" name="TextBox 4"/>
          <p:cNvSpPr txBox="1"/>
          <p:nvPr/>
        </p:nvSpPr>
        <p:spPr>
          <a:xfrm>
            <a:off x="524932" y="5782733"/>
            <a:ext cx="7907867"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i="1" dirty="0" smtClean="0">
                <a:ln w="11430"/>
                <a:solidFill>
                  <a:srgbClr val="C07611"/>
                </a:solidFill>
                <a:effectLst>
                  <a:outerShdw blurRad="50800" dist="39000" dir="5460000" algn="tl">
                    <a:srgbClr val="000000">
                      <a:alpha val="38000"/>
                    </a:srgbClr>
                  </a:outerShdw>
                </a:effectLst>
              </a:rPr>
              <a:t>The Goal: Help Poor Performing Candidates Fail Quickly and Cheaply</a:t>
            </a:r>
            <a:endParaRPr lang="en-US" sz="2400" b="1" i="1" dirty="0">
              <a:ln w="11430"/>
              <a:solidFill>
                <a:srgbClr val="C0761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3591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3" y="164592"/>
            <a:ext cx="7415501" cy="749808"/>
          </a:xfrm>
        </p:spPr>
        <p:txBody>
          <a:bodyPr/>
          <a:lstStyle/>
          <a:p>
            <a:r>
              <a:rPr lang="en-US" sz="2800" dirty="0"/>
              <a:t>Detection of </a:t>
            </a:r>
            <a:r>
              <a:rPr lang="en-US" sz="2800" dirty="0" smtClean="0"/>
              <a:t>Low-abundance Cellular Proteins </a:t>
            </a:r>
            <a:r>
              <a:rPr lang="en-US" sz="2800" dirty="0"/>
              <a:t>by DD-SRM in </a:t>
            </a:r>
            <a:r>
              <a:rPr lang="en-US" sz="2800" dirty="0" smtClean="0"/>
              <a:t>Ovarian Tumor Tissue</a:t>
            </a:r>
            <a:endParaRPr lang="en-US" sz="28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5795" y="1783915"/>
            <a:ext cx="8205834" cy="3580726"/>
          </a:xfrm>
        </p:spPr>
      </p:pic>
      <p:sp>
        <p:nvSpPr>
          <p:cNvPr id="6" name="TextBox 5"/>
          <p:cNvSpPr txBox="1"/>
          <p:nvPr/>
        </p:nvSpPr>
        <p:spPr>
          <a:xfrm>
            <a:off x="969818" y="5828513"/>
            <a:ext cx="4114800"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Light" panose="020F0302020204030204" pitchFamily="34" charset="0"/>
              </a:rPr>
              <a:t>t</a:t>
            </a:r>
            <a:r>
              <a:rPr lang="en-US" dirty="0" smtClean="0">
                <a:latin typeface="Calibri Light" panose="020F0302020204030204" pitchFamily="34" charset="0"/>
              </a:rPr>
              <a:t>issue sample loading amount: 1 mg</a:t>
            </a:r>
          </a:p>
          <a:p>
            <a:pPr marL="285750" indent="-285750">
              <a:buFont typeface="Arial" panose="020B0604020202020204" pitchFamily="34" charset="0"/>
              <a:buChar char="•"/>
            </a:pPr>
            <a:r>
              <a:rPr lang="en-US" dirty="0" smtClean="0">
                <a:latin typeface="Calibri Light" panose="020F0302020204030204" pitchFamily="34" charset="0"/>
              </a:rPr>
              <a:t>~20 copies/cell</a:t>
            </a:r>
            <a:endParaRPr lang="en-US" dirty="0">
              <a:latin typeface="Calibri Light" panose="020F0302020204030204" pitchFamily="34" charset="0"/>
            </a:endParaRPr>
          </a:p>
        </p:txBody>
      </p:sp>
      <p:cxnSp>
        <p:nvCxnSpPr>
          <p:cNvPr id="7" name="Straight Connector 6"/>
          <p:cNvCxnSpPr/>
          <p:nvPr/>
        </p:nvCxnSpPr>
        <p:spPr>
          <a:xfrm>
            <a:off x="1456265" y="5376333"/>
            <a:ext cx="77893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5545675" y="5376333"/>
            <a:ext cx="778934"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445795" y="1783914"/>
            <a:ext cx="4052064" cy="3686009"/>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65188" y="1783914"/>
            <a:ext cx="4052064" cy="3686009"/>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638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51" y="206375"/>
            <a:ext cx="8204200" cy="457200"/>
          </a:xfrm>
        </p:spPr>
        <p:txBody>
          <a:bodyPr/>
          <a:lstStyle/>
          <a:p>
            <a:r>
              <a:rPr lang="en-US" dirty="0" smtClean="0"/>
              <a:t>For Small Samples: ‘Nano’ Sample Processing </a:t>
            </a:r>
            <a:endParaRPr lang="en-US" dirty="0"/>
          </a:p>
        </p:txBody>
      </p:sp>
      <p:pic>
        <p:nvPicPr>
          <p:cNvPr id="4" name="Picture 3"/>
          <p:cNvPicPr>
            <a:picLocks noChangeAspect="1"/>
          </p:cNvPicPr>
          <p:nvPr/>
        </p:nvPicPr>
        <p:blipFill>
          <a:blip r:embed="rId2"/>
          <a:stretch>
            <a:fillRect/>
          </a:stretch>
        </p:blipFill>
        <p:spPr>
          <a:xfrm>
            <a:off x="1746788" y="1269289"/>
            <a:ext cx="2990521" cy="2081477"/>
          </a:xfrm>
          <a:prstGeom prst="rect">
            <a:avLst/>
          </a:prstGeom>
        </p:spPr>
      </p:pic>
      <p:pic>
        <p:nvPicPr>
          <p:cNvPr id="6" name="Picture 5"/>
          <p:cNvPicPr>
            <a:picLocks noChangeAspect="1"/>
          </p:cNvPicPr>
          <p:nvPr/>
        </p:nvPicPr>
        <p:blipFill rotWithShape="1">
          <a:blip r:embed="rId3"/>
          <a:srcRect l="5873" t="5281" r="46586" b="63749"/>
          <a:stretch/>
        </p:blipFill>
        <p:spPr>
          <a:xfrm>
            <a:off x="5931242" y="1370996"/>
            <a:ext cx="1983305" cy="1549457"/>
          </a:xfrm>
          <a:prstGeom prst="rect">
            <a:avLst/>
          </a:prstGeom>
        </p:spPr>
      </p:pic>
      <p:sp>
        <p:nvSpPr>
          <p:cNvPr id="7" name="Rectangle 6"/>
          <p:cNvSpPr/>
          <p:nvPr/>
        </p:nvSpPr>
        <p:spPr>
          <a:xfrm>
            <a:off x="5649280" y="2986931"/>
            <a:ext cx="3339376" cy="461665"/>
          </a:xfrm>
          <a:prstGeom prst="rect">
            <a:avLst/>
          </a:prstGeom>
        </p:spPr>
        <p:txBody>
          <a:bodyPr wrap="none">
            <a:spAutoFit/>
          </a:bodyPr>
          <a:lstStyle/>
          <a:p>
            <a:r>
              <a:rPr lang="en-US" sz="1200" dirty="0" smtClean="0">
                <a:latin typeface="Calibri" panose="020F0502020204030204" pitchFamily="34" charset="0"/>
              </a:rPr>
              <a:t>Huang et al., Endocrinology</a:t>
            </a:r>
            <a:r>
              <a:rPr lang="en-US" sz="1200" dirty="0">
                <a:latin typeface="Calibri" panose="020F0502020204030204" pitchFamily="34" charset="0"/>
              </a:rPr>
              <a:t>. </a:t>
            </a:r>
            <a:r>
              <a:rPr lang="en-US" sz="1200" dirty="0" smtClean="0">
                <a:latin typeface="Calibri" panose="020F0502020204030204" pitchFamily="34" charset="0"/>
              </a:rPr>
              <a:t>2016, 157, 1307-1314</a:t>
            </a:r>
          </a:p>
          <a:p>
            <a:r>
              <a:rPr lang="en-US" sz="1200" dirty="0" smtClean="0">
                <a:latin typeface="Calibri" panose="020F0502020204030204" pitchFamily="34" charset="0"/>
              </a:rPr>
              <a:t>Piehowski et al., unpublished </a:t>
            </a:r>
            <a:endParaRPr lang="en-US" sz="1200" dirty="0">
              <a:latin typeface="Calibri" panose="020F0502020204030204" pitchFamily="34" charset="0"/>
            </a:endParaRPr>
          </a:p>
        </p:txBody>
      </p:sp>
      <p:sp>
        <p:nvSpPr>
          <p:cNvPr id="11" name="Rectangle 10"/>
          <p:cNvSpPr/>
          <p:nvPr/>
        </p:nvSpPr>
        <p:spPr>
          <a:xfrm>
            <a:off x="5817842" y="6268080"/>
            <a:ext cx="3071647" cy="461665"/>
          </a:xfrm>
          <a:prstGeom prst="rect">
            <a:avLst/>
          </a:prstGeom>
        </p:spPr>
        <p:txBody>
          <a:bodyPr wrap="square">
            <a:spAutoFit/>
          </a:bodyPr>
          <a:lstStyle/>
          <a:p>
            <a:r>
              <a:rPr lang="en-US" sz="1200" dirty="0" smtClean="0">
                <a:latin typeface="Calibri Light" panose="020F0302020204030204" pitchFamily="34" charset="0"/>
              </a:rPr>
              <a:t>Zhu et al., Anal </a:t>
            </a:r>
            <a:r>
              <a:rPr lang="en-US" sz="1200" dirty="0">
                <a:latin typeface="Calibri Light" panose="020F0302020204030204" pitchFamily="34" charset="0"/>
              </a:rPr>
              <a:t>Chem. 2013, </a:t>
            </a:r>
            <a:r>
              <a:rPr lang="en-US" sz="1200" dirty="0" smtClean="0">
                <a:latin typeface="Calibri Light" panose="020F0302020204030204" pitchFamily="34" charset="0"/>
              </a:rPr>
              <a:t>85, 6723-6731</a:t>
            </a:r>
          </a:p>
          <a:p>
            <a:r>
              <a:rPr lang="en-US" sz="1200" dirty="0" smtClean="0">
                <a:latin typeface="Calibri Light" panose="020F0302020204030204" pitchFamily="34" charset="0"/>
              </a:rPr>
              <a:t>Zhu et al., unpublished results</a:t>
            </a:r>
            <a:endParaRPr lang="en-US" sz="1200" dirty="0">
              <a:latin typeface="Calibri Light" panose="020F0302020204030204" pitchFamily="34" charset="0"/>
            </a:endParaRPr>
          </a:p>
        </p:txBody>
      </p:sp>
      <p:pic>
        <p:nvPicPr>
          <p:cNvPr id="12" name="Picture 11"/>
          <p:cNvPicPr>
            <a:picLocks noChangeAspect="1"/>
          </p:cNvPicPr>
          <p:nvPr/>
        </p:nvPicPr>
        <p:blipFill>
          <a:blip r:embed="rId4"/>
          <a:stretch>
            <a:fillRect/>
          </a:stretch>
        </p:blipFill>
        <p:spPr>
          <a:xfrm>
            <a:off x="5791769" y="4135970"/>
            <a:ext cx="2638722" cy="1795580"/>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7273788" y="4142964"/>
            <a:ext cx="875635" cy="307777"/>
          </a:xfrm>
          <a:prstGeom prst="rect">
            <a:avLst/>
          </a:prstGeom>
          <a:noFill/>
        </p:spPr>
        <p:txBody>
          <a:bodyPr wrap="none" rtlCol="0">
            <a:spAutoFit/>
          </a:bodyPr>
          <a:lstStyle/>
          <a:p>
            <a:r>
              <a:rPr lang="en-US" sz="1400" dirty="0" smtClean="0">
                <a:latin typeface="Calibri" panose="020F0502020204030204" pitchFamily="34" charset="0"/>
              </a:rPr>
              <a:t>Nanowell</a:t>
            </a:r>
            <a:endParaRPr lang="en-US" sz="1400" dirty="0">
              <a:latin typeface="Calibri" panose="020F0502020204030204" pitchFamily="34" charset="0"/>
            </a:endParaRPr>
          </a:p>
        </p:txBody>
      </p:sp>
      <p:cxnSp>
        <p:nvCxnSpPr>
          <p:cNvPr id="14" name="Straight Arrow Connector 13"/>
          <p:cNvCxnSpPr/>
          <p:nvPr/>
        </p:nvCxnSpPr>
        <p:spPr>
          <a:xfrm flipH="1">
            <a:off x="7111130" y="4413998"/>
            <a:ext cx="550058" cy="36135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03654" y="2125362"/>
            <a:ext cx="806631" cy="369332"/>
          </a:xfrm>
          <a:prstGeom prst="rect">
            <a:avLst/>
          </a:prstGeom>
          <a:noFill/>
        </p:spPr>
        <p:txBody>
          <a:bodyPr wrap="none" rtlCol="0">
            <a:spAutoFit/>
          </a:bodyPr>
          <a:lstStyle/>
          <a:p>
            <a:r>
              <a:rPr lang="en-US" b="1" dirty="0" smtClean="0">
                <a:latin typeface="Calibri" panose="020F0502020204030204" pitchFamily="34" charset="0"/>
              </a:rPr>
              <a:t>SNaPP</a:t>
            </a:r>
            <a:endParaRPr lang="en-US" b="1" dirty="0">
              <a:latin typeface="Calibri" panose="020F0502020204030204" pitchFamily="34" charset="0"/>
            </a:endParaRPr>
          </a:p>
        </p:txBody>
      </p:sp>
      <p:sp>
        <p:nvSpPr>
          <p:cNvPr id="17" name="TextBox 16"/>
          <p:cNvSpPr txBox="1"/>
          <p:nvPr/>
        </p:nvSpPr>
        <p:spPr>
          <a:xfrm>
            <a:off x="259704" y="4849094"/>
            <a:ext cx="1094530" cy="369332"/>
          </a:xfrm>
          <a:prstGeom prst="rect">
            <a:avLst/>
          </a:prstGeom>
          <a:noFill/>
        </p:spPr>
        <p:txBody>
          <a:bodyPr wrap="none" rtlCol="0">
            <a:spAutoFit/>
          </a:bodyPr>
          <a:lstStyle/>
          <a:p>
            <a:r>
              <a:rPr lang="en-US" b="1" dirty="0" smtClean="0">
                <a:latin typeface="Calibri" panose="020F0502020204030204" pitchFamily="34" charset="0"/>
              </a:rPr>
              <a:t>Nanowell</a:t>
            </a:r>
            <a:endParaRPr lang="en-US" b="1" dirty="0">
              <a:latin typeface="Calibri" panose="020F0502020204030204" pitchFamily="34" charset="0"/>
            </a:endParaRPr>
          </a:p>
        </p:txBody>
      </p:sp>
      <p:pic>
        <p:nvPicPr>
          <p:cNvPr id="3" name="Picture 2"/>
          <p:cNvPicPr>
            <a:picLocks noChangeAspect="1"/>
          </p:cNvPicPr>
          <p:nvPr/>
        </p:nvPicPr>
        <p:blipFill>
          <a:blip r:embed="rId5"/>
          <a:stretch>
            <a:fillRect/>
          </a:stretch>
        </p:blipFill>
        <p:spPr>
          <a:xfrm>
            <a:off x="1474171" y="3574475"/>
            <a:ext cx="3657917" cy="3225064"/>
          </a:xfrm>
          <a:prstGeom prst="rect">
            <a:avLst/>
          </a:prstGeom>
        </p:spPr>
      </p:pic>
    </p:spTree>
    <p:extLst>
      <p:ext uri="{BB962C8B-B14F-4D97-AF65-F5344CB8AC3E}">
        <p14:creationId xmlns:p14="http://schemas.microsoft.com/office/powerpoint/2010/main" val="1502790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29804F-10F8-9444-91C9-7B9E04DF2A00}" type="slidenum">
              <a:rPr lang="en-US" smtClean="0"/>
              <a:pPr>
                <a:defRPr/>
              </a:pPr>
              <a:t>22</a:t>
            </a:fld>
            <a:endParaRPr lang="en-US"/>
          </a:p>
        </p:txBody>
      </p:sp>
    </p:spTree>
    <p:extLst>
      <p:ext uri="{BB962C8B-B14F-4D97-AF65-F5344CB8AC3E}">
        <p14:creationId xmlns:p14="http://schemas.microsoft.com/office/powerpoint/2010/main" val="306418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203200" y="138642"/>
            <a:ext cx="8204200" cy="457200"/>
          </a:xfrm>
        </p:spPr>
        <p:txBody>
          <a:bodyPr/>
          <a:lstStyle/>
          <a:p>
            <a:r>
              <a:rPr lang="en-US" altLang="zh-CN" sz="2800" b="1" dirty="0" smtClean="0">
                <a:latin typeface="Calibri" pitchFamily="34" charset="0"/>
                <a:ea typeface="ＭＳ Ｐゴシック" pitchFamily="34" charset="-128"/>
                <a:cs typeface="Calibri" pitchFamily="34" charset="0"/>
              </a:rPr>
              <a:t>Targeted MS Assays (SRM) Increase Sensitivity </a:t>
            </a:r>
            <a:br>
              <a:rPr lang="en-US" altLang="zh-CN" sz="2800" b="1" dirty="0" smtClean="0">
                <a:latin typeface="Calibri" pitchFamily="34" charset="0"/>
                <a:ea typeface="ＭＳ Ｐゴシック" pitchFamily="34" charset="-128"/>
                <a:cs typeface="Calibri" pitchFamily="34" charset="0"/>
              </a:rPr>
            </a:br>
            <a:r>
              <a:rPr lang="en-US" altLang="zh-CN" sz="2800" b="1" dirty="0" smtClean="0">
                <a:latin typeface="Calibri" pitchFamily="34" charset="0"/>
                <a:ea typeface="ＭＳ Ｐゴシック" pitchFamily="34" charset="-128"/>
                <a:cs typeface="Calibri" pitchFamily="34" charset="0"/>
              </a:rPr>
              <a:t>and Provide Specificity</a:t>
            </a:r>
          </a:p>
        </p:txBody>
      </p:sp>
      <p:sp>
        <p:nvSpPr>
          <p:cNvPr id="20" name="Text Box 104"/>
          <p:cNvSpPr txBox="1">
            <a:spLocks noChangeArrowheads="1"/>
          </p:cNvSpPr>
          <p:nvPr/>
        </p:nvSpPr>
        <p:spPr bwMode="auto">
          <a:xfrm>
            <a:off x="8095092" y="3157908"/>
            <a:ext cx="768305" cy="120032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50800" dist="38100" dir="2700000" algn="tl" rotWithShape="0">
              <a:prstClr val="black">
                <a:alpha val="40000"/>
              </a:prstClr>
            </a:outerShdw>
          </a:effec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defRPr/>
            </a:pPr>
            <a:r>
              <a:rPr lang="en-US" sz="1200" b="1" kern="0" dirty="0" smtClean="0">
                <a:solidFill>
                  <a:prstClr val="black"/>
                </a:solidFill>
                <a:latin typeface="Calibri" panose="020F0502020204030204" pitchFamily="34" charset="0"/>
                <a:ea typeface="ＭＳ Ｐゴシック" pitchFamily="34" charset="-128"/>
                <a:cs typeface="+mn-cs"/>
              </a:rPr>
              <a:t>Using 10-200 µL of blood plasma or serum</a:t>
            </a:r>
          </a:p>
        </p:txBody>
      </p:sp>
      <p:grpSp>
        <p:nvGrpSpPr>
          <p:cNvPr id="5" name="Group 4"/>
          <p:cNvGrpSpPr/>
          <p:nvPr/>
        </p:nvGrpSpPr>
        <p:grpSpPr>
          <a:xfrm>
            <a:off x="324894" y="5571569"/>
            <a:ext cx="4213226" cy="920062"/>
            <a:chOff x="324894" y="5732434"/>
            <a:chExt cx="4213226" cy="920062"/>
          </a:xfrm>
        </p:grpSpPr>
        <p:sp>
          <p:nvSpPr>
            <p:cNvPr id="26" name="TextBox 5"/>
            <p:cNvSpPr txBox="1">
              <a:spLocks noChangeArrowheads="1"/>
            </p:cNvSpPr>
            <p:nvPr/>
          </p:nvSpPr>
          <p:spPr bwMode="auto">
            <a:xfrm>
              <a:off x="324894" y="6006165"/>
              <a:ext cx="421322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defRPr/>
              </a:pPr>
              <a:r>
                <a:rPr lang="en-US" altLang="zh-CN" sz="1200" b="0" kern="0" baseline="30000" dirty="0" smtClean="0">
                  <a:solidFill>
                    <a:prstClr val="black"/>
                  </a:solidFill>
                  <a:latin typeface="Calibri Light" panose="020F0302020204030204" pitchFamily="34" charset="0"/>
                  <a:cs typeface="+mn-cs"/>
                </a:rPr>
                <a:t>1</a:t>
              </a:r>
              <a:r>
                <a:rPr lang="en-US" altLang="zh-CN" sz="1200" b="0" kern="0" dirty="0" smtClean="0">
                  <a:solidFill>
                    <a:prstClr val="black"/>
                  </a:solidFill>
                  <a:latin typeface="Calibri Light" panose="020F0302020204030204" pitchFamily="34" charset="0"/>
                  <a:cs typeface="+mn-cs"/>
                </a:rPr>
                <a:t>Anderson et al., </a:t>
              </a:r>
              <a:r>
                <a:rPr lang="en-US" altLang="zh-CN" sz="1200" b="0" kern="0" dirty="0" err="1">
                  <a:solidFill>
                    <a:prstClr val="black"/>
                  </a:solidFill>
                  <a:latin typeface="Calibri Light" panose="020F0302020204030204" pitchFamily="34" charset="0"/>
                  <a:cs typeface="+mn-cs"/>
                </a:rPr>
                <a:t>Mol</a:t>
              </a:r>
              <a:r>
                <a:rPr lang="en-US" altLang="zh-CN" sz="1200" b="0" kern="0" dirty="0">
                  <a:solidFill>
                    <a:prstClr val="black"/>
                  </a:solidFill>
                  <a:latin typeface="Calibri Light" panose="020F0302020204030204" pitchFamily="34" charset="0"/>
                  <a:cs typeface="+mn-cs"/>
                </a:rPr>
                <a:t> Cell </a:t>
              </a:r>
              <a:r>
                <a:rPr lang="en-US" altLang="zh-CN" sz="1200" b="0" kern="0" dirty="0" smtClean="0">
                  <a:solidFill>
                    <a:prstClr val="black"/>
                  </a:solidFill>
                  <a:latin typeface="Calibri Light" panose="020F0302020204030204" pitchFamily="34" charset="0"/>
                  <a:cs typeface="+mn-cs"/>
                </a:rPr>
                <a:t>Proteomics. </a:t>
              </a:r>
              <a:r>
                <a:rPr lang="en-US" altLang="zh-CN" sz="1200" b="0" kern="0" dirty="0">
                  <a:solidFill>
                    <a:prstClr val="black"/>
                  </a:solidFill>
                  <a:latin typeface="Calibri Light" panose="020F0302020204030204" pitchFamily="34" charset="0"/>
                  <a:cs typeface="+mn-cs"/>
                </a:rPr>
                <a:t>2006, </a:t>
              </a:r>
              <a:r>
                <a:rPr lang="en-US" altLang="zh-CN" sz="1200" b="0" kern="0" dirty="0" smtClean="0">
                  <a:solidFill>
                    <a:prstClr val="black"/>
                  </a:solidFill>
                  <a:latin typeface="Calibri Light" panose="020F0302020204030204" pitchFamily="34" charset="0"/>
                  <a:cs typeface="+mn-cs"/>
                </a:rPr>
                <a:t>5, 573-588</a:t>
              </a:r>
              <a:endParaRPr lang="en-US" altLang="zh-CN" sz="1200" b="0" kern="0" dirty="0">
                <a:solidFill>
                  <a:prstClr val="black"/>
                </a:solidFill>
                <a:latin typeface="Calibri Light" panose="020F0302020204030204" pitchFamily="34" charset="0"/>
                <a:cs typeface="+mn-cs"/>
              </a:endParaRPr>
            </a:p>
            <a:p>
              <a:pPr eaLnBrk="1" hangingPunct="1">
                <a:defRPr/>
              </a:pPr>
              <a:r>
                <a:rPr lang="en-US" sz="1200" b="0" kern="0" baseline="30000" dirty="0" smtClean="0">
                  <a:solidFill>
                    <a:prstClr val="black"/>
                  </a:solidFill>
                  <a:latin typeface="Calibri Light" panose="020F0302020204030204" pitchFamily="34" charset="0"/>
                  <a:cs typeface="+mn-cs"/>
                </a:rPr>
                <a:t>2</a:t>
              </a:r>
              <a:r>
                <a:rPr lang="en-US" sz="1200" b="0" kern="0" dirty="0" smtClean="0">
                  <a:solidFill>
                    <a:prstClr val="black"/>
                  </a:solidFill>
                  <a:latin typeface="Calibri Light" panose="020F0302020204030204" pitchFamily="34" charset="0"/>
                  <a:cs typeface="+mn-cs"/>
                </a:rPr>
                <a:t>Keshishian et al., </a:t>
              </a:r>
              <a:r>
                <a:rPr lang="en-US" sz="1200" b="0" kern="0" dirty="0" err="1">
                  <a:solidFill>
                    <a:prstClr val="black"/>
                  </a:solidFill>
                  <a:latin typeface="Calibri Light" panose="020F0302020204030204" pitchFamily="34" charset="0"/>
                  <a:cs typeface="+mn-cs"/>
                </a:rPr>
                <a:t>Mol</a:t>
              </a:r>
              <a:r>
                <a:rPr lang="en-US" sz="1200" b="0" kern="0" dirty="0">
                  <a:solidFill>
                    <a:prstClr val="black"/>
                  </a:solidFill>
                  <a:latin typeface="Calibri Light" panose="020F0302020204030204" pitchFamily="34" charset="0"/>
                  <a:cs typeface="+mn-cs"/>
                </a:rPr>
                <a:t> Cell </a:t>
              </a:r>
              <a:r>
                <a:rPr lang="en-US" sz="1200" b="0" kern="0" dirty="0" smtClean="0">
                  <a:solidFill>
                    <a:prstClr val="black"/>
                  </a:solidFill>
                  <a:latin typeface="Calibri Light" panose="020F0302020204030204" pitchFamily="34" charset="0"/>
                  <a:cs typeface="+mn-cs"/>
                </a:rPr>
                <a:t>Proteomics. </a:t>
              </a:r>
              <a:r>
                <a:rPr lang="en-US" sz="1200" b="0" kern="0" dirty="0">
                  <a:solidFill>
                    <a:prstClr val="black"/>
                  </a:solidFill>
                  <a:latin typeface="Calibri Light" panose="020F0302020204030204" pitchFamily="34" charset="0"/>
                  <a:cs typeface="+mn-cs"/>
                </a:rPr>
                <a:t>2007, </a:t>
              </a:r>
              <a:r>
                <a:rPr lang="en-US" sz="1200" b="0" kern="0" dirty="0" smtClean="0">
                  <a:solidFill>
                    <a:prstClr val="black"/>
                  </a:solidFill>
                  <a:latin typeface="Calibri Light" panose="020F0302020204030204" pitchFamily="34" charset="0"/>
                  <a:cs typeface="+mn-cs"/>
                </a:rPr>
                <a:t>6, 2212-2229</a:t>
              </a:r>
              <a:endParaRPr lang="en-US" sz="1200" b="0" kern="0" dirty="0">
                <a:solidFill>
                  <a:prstClr val="black"/>
                </a:solidFill>
                <a:latin typeface="Calibri Light" panose="020F0302020204030204" pitchFamily="34" charset="0"/>
                <a:cs typeface="+mn-cs"/>
              </a:endParaRPr>
            </a:p>
            <a:p>
              <a:pPr eaLnBrk="1" hangingPunct="1">
                <a:defRPr/>
              </a:pPr>
              <a:r>
                <a:rPr lang="en-US" sz="1200" b="0" kern="0" baseline="30000" dirty="0" smtClean="0">
                  <a:solidFill>
                    <a:prstClr val="black"/>
                  </a:solidFill>
                  <a:latin typeface="Calibri Light" panose="020F0302020204030204" pitchFamily="34" charset="0"/>
                  <a:cs typeface="+mn-cs"/>
                </a:rPr>
                <a:t>3</a:t>
              </a:r>
              <a:r>
                <a:rPr lang="en-US" sz="1200" b="0" kern="0" dirty="0" smtClean="0">
                  <a:solidFill>
                    <a:prstClr val="black"/>
                  </a:solidFill>
                  <a:latin typeface="Calibri Light" panose="020F0302020204030204" pitchFamily="34" charset="0"/>
                  <a:cs typeface="+mn-cs"/>
                </a:rPr>
                <a:t>Whiteaker et al.,</a:t>
              </a:r>
              <a:r>
                <a:rPr lang="en-US" sz="1200" b="0" kern="0" dirty="0" smtClean="0">
                  <a:solidFill>
                    <a:srgbClr val="000000"/>
                  </a:solidFill>
                  <a:latin typeface="Calibri Light" panose="020F0302020204030204" pitchFamily="34" charset="0"/>
                  <a:cs typeface="+mn-cs"/>
                </a:rPr>
                <a:t> </a:t>
              </a:r>
              <a:r>
                <a:rPr lang="en-US" sz="1200" b="0" kern="0" dirty="0" err="1">
                  <a:solidFill>
                    <a:srgbClr val="000000"/>
                  </a:solidFill>
                  <a:latin typeface="Calibri Light" panose="020F0302020204030204" pitchFamily="34" charset="0"/>
                  <a:cs typeface="+mn-cs"/>
                </a:rPr>
                <a:t>Mol</a:t>
              </a:r>
              <a:r>
                <a:rPr lang="en-US" sz="1200" b="0" kern="0" dirty="0">
                  <a:solidFill>
                    <a:srgbClr val="000000"/>
                  </a:solidFill>
                  <a:latin typeface="Calibri Light" panose="020F0302020204030204" pitchFamily="34" charset="0"/>
                  <a:cs typeface="+mn-cs"/>
                </a:rPr>
                <a:t> Cell </a:t>
              </a:r>
              <a:r>
                <a:rPr lang="en-US" sz="1200" b="0" kern="0" dirty="0" smtClean="0">
                  <a:solidFill>
                    <a:srgbClr val="000000"/>
                  </a:solidFill>
                  <a:latin typeface="Calibri Light" panose="020F0302020204030204" pitchFamily="34" charset="0"/>
                  <a:cs typeface="+mn-cs"/>
                </a:rPr>
                <a:t>Proteomics. 2012, 11</a:t>
              </a:r>
              <a:r>
                <a:rPr lang="en-US" sz="1200" b="0" kern="0" dirty="0">
                  <a:solidFill>
                    <a:srgbClr val="000000"/>
                  </a:solidFill>
                  <a:latin typeface="Calibri Light" panose="020F0302020204030204" pitchFamily="34" charset="0"/>
                  <a:cs typeface="+mn-cs"/>
                </a:rPr>
                <a:t>,</a:t>
              </a:r>
              <a:r>
                <a:rPr lang="en-US" sz="1200" b="0" kern="0" dirty="0" smtClean="0">
                  <a:solidFill>
                    <a:srgbClr val="000000"/>
                  </a:solidFill>
                  <a:latin typeface="Calibri Light" panose="020F0302020204030204" pitchFamily="34" charset="0"/>
                  <a:cs typeface="+mn-cs"/>
                </a:rPr>
                <a:t> M111.015347</a:t>
              </a:r>
            </a:p>
          </p:txBody>
        </p:sp>
        <p:sp>
          <p:nvSpPr>
            <p:cNvPr id="37" name="TextBox 3156"/>
            <p:cNvSpPr txBox="1">
              <a:spLocks noChangeArrowheads="1"/>
            </p:cNvSpPr>
            <p:nvPr/>
          </p:nvSpPr>
          <p:spPr bwMode="auto">
            <a:xfrm>
              <a:off x="324894" y="5732434"/>
              <a:ext cx="15584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600" u="sng" kern="0" dirty="0" smtClean="0">
                  <a:solidFill>
                    <a:srgbClr val="0A14E6"/>
                  </a:solidFill>
                  <a:latin typeface="Calibri" panose="020F0502020204030204" pitchFamily="34" charset="0"/>
                  <a:cs typeface="+mn-cs"/>
                </a:rPr>
                <a:t>Other platforms</a:t>
              </a:r>
              <a:endParaRPr kumimoji="0" lang="en-US" altLang="zh-CN" sz="1600" b="1" i="0" u="sng" strike="noStrike" kern="0" cap="none" spc="0" normalizeH="0" baseline="30000" noProof="0" dirty="0">
                <a:ln>
                  <a:noFill/>
                </a:ln>
                <a:solidFill>
                  <a:srgbClr val="0A14E6"/>
                </a:solidFill>
                <a:effectLst/>
                <a:uLnTx/>
                <a:uFillTx/>
                <a:latin typeface="Calibri" panose="020F0502020204030204" pitchFamily="34" charset="0"/>
                <a:cs typeface="+mn-cs"/>
              </a:endParaRPr>
            </a:p>
          </p:txBody>
        </p:sp>
      </p:grpSp>
      <p:grpSp>
        <p:nvGrpSpPr>
          <p:cNvPr id="4" name="Group 3"/>
          <p:cNvGrpSpPr/>
          <p:nvPr/>
        </p:nvGrpSpPr>
        <p:grpSpPr>
          <a:xfrm>
            <a:off x="4949782" y="5571569"/>
            <a:ext cx="3739130" cy="1109443"/>
            <a:chOff x="4949782" y="5571569"/>
            <a:chExt cx="3739130" cy="1109443"/>
          </a:xfrm>
        </p:grpSpPr>
        <p:sp>
          <p:nvSpPr>
            <p:cNvPr id="27" name="Rectangle 26"/>
            <p:cNvSpPr/>
            <p:nvPr/>
          </p:nvSpPr>
          <p:spPr>
            <a:xfrm>
              <a:off x="4949782" y="5850015"/>
              <a:ext cx="3739130" cy="830997"/>
            </a:xfrm>
            <a:prstGeom prst="rect">
              <a:avLst/>
            </a:prstGeom>
          </p:spPr>
          <p:txBody>
            <a:bodyPr wrap="square">
              <a:spAutoFit/>
            </a:bodyPr>
            <a:lstStyle/>
            <a:p>
              <a:r>
                <a:rPr lang="en-US" sz="1200" baseline="30000" dirty="0" smtClean="0">
                  <a:latin typeface="Calibri Light" panose="020F0302020204030204" pitchFamily="34" charset="0"/>
                  <a:cs typeface="Calibri" pitchFamily="34" charset="0"/>
                </a:rPr>
                <a:t>4</a:t>
              </a:r>
              <a:r>
                <a:rPr lang="en-US" sz="1200" dirty="0" smtClean="0">
                  <a:latin typeface="Calibri Light" panose="020F0302020204030204" pitchFamily="34" charset="0"/>
                  <a:cs typeface="Calibri" pitchFamily="34" charset="0"/>
                </a:rPr>
                <a:t>Shi </a:t>
              </a:r>
              <a:r>
                <a:rPr lang="en-US" sz="1200" dirty="0">
                  <a:latin typeface="Calibri Light" panose="020F0302020204030204" pitchFamily="34" charset="0"/>
                  <a:cs typeface="Calibri" pitchFamily="34" charset="0"/>
                </a:rPr>
                <a:t>et al</a:t>
              </a:r>
              <a:r>
                <a:rPr lang="en-US" sz="1200" dirty="0" smtClean="0">
                  <a:latin typeface="Calibri Light" panose="020F0302020204030204" pitchFamily="34" charset="0"/>
                  <a:cs typeface="Calibri" pitchFamily="34" charset="0"/>
                </a:rPr>
                <a:t>., </a:t>
              </a:r>
              <a:r>
                <a:rPr lang="en-US" sz="1200" dirty="0">
                  <a:latin typeface="Calibri Light" panose="020F0302020204030204" pitchFamily="34" charset="0"/>
                  <a:cs typeface="Calibri" pitchFamily="34" charset="0"/>
                </a:rPr>
                <a:t>Anal Chem. 2013, </a:t>
              </a:r>
              <a:r>
                <a:rPr lang="en-US" sz="1200" dirty="0" smtClean="0">
                  <a:latin typeface="Calibri Light" panose="020F0302020204030204" pitchFamily="34" charset="0"/>
                  <a:cs typeface="Calibri" pitchFamily="34" charset="0"/>
                </a:rPr>
                <a:t>85, 9196-9203</a:t>
              </a:r>
              <a:endParaRPr lang="en-US" sz="1200" dirty="0">
                <a:latin typeface="Calibri Light" panose="020F0302020204030204" pitchFamily="34" charset="0"/>
                <a:cs typeface="Calibri" pitchFamily="34" charset="0"/>
              </a:endParaRPr>
            </a:p>
            <a:p>
              <a:r>
                <a:rPr lang="en-US" sz="1200" baseline="30000" dirty="0">
                  <a:latin typeface="Calibri Light" panose="020F0302020204030204" pitchFamily="34" charset="0"/>
                  <a:cs typeface="Calibri" pitchFamily="34" charset="0"/>
                </a:rPr>
                <a:t>5</a:t>
              </a:r>
              <a:r>
                <a:rPr lang="en-US" sz="1200" dirty="0" smtClean="0">
                  <a:latin typeface="Calibri Light" panose="020F0302020204030204" pitchFamily="34" charset="0"/>
                  <a:cs typeface="Calibri" pitchFamily="34" charset="0"/>
                </a:rPr>
                <a:t>Shi </a:t>
              </a:r>
              <a:r>
                <a:rPr lang="en-US" sz="1200" dirty="0">
                  <a:latin typeface="Calibri Light" panose="020F0302020204030204" pitchFamily="34" charset="0"/>
                  <a:cs typeface="Calibri" pitchFamily="34" charset="0"/>
                </a:rPr>
                <a:t>et al</a:t>
              </a:r>
              <a:r>
                <a:rPr lang="en-US" sz="1200" dirty="0" smtClean="0">
                  <a:latin typeface="Calibri Light" panose="020F0302020204030204" pitchFamily="34" charset="0"/>
                  <a:cs typeface="Calibri" pitchFamily="34" charset="0"/>
                </a:rPr>
                <a:t>., </a:t>
              </a:r>
              <a:r>
                <a:rPr lang="en-US" sz="1200" dirty="0">
                  <a:latin typeface="Calibri Light" panose="020F0302020204030204" pitchFamily="34" charset="0"/>
                  <a:cs typeface="Calibri" pitchFamily="34" charset="0"/>
                </a:rPr>
                <a:t>Proc Natl </a:t>
              </a:r>
              <a:r>
                <a:rPr lang="en-US" sz="1200" dirty="0" err="1">
                  <a:latin typeface="Calibri Light" panose="020F0302020204030204" pitchFamily="34" charset="0"/>
                  <a:cs typeface="Calibri" pitchFamily="34" charset="0"/>
                </a:rPr>
                <a:t>Acad</a:t>
              </a:r>
              <a:r>
                <a:rPr lang="en-US" sz="1200" dirty="0">
                  <a:latin typeface="Calibri Light" panose="020F0302020204030204" pitchFamily="34" charset="0"/>
                  <a:cs typeface="Calibri" pitchFamily="34" charset="0"/>
                </a:rPr>
                <a:t> </a:t>
              </a:r>
              <a:r>
                <a:rPr lang="en-US" sz="1200" dirty="0" smtClean="0">
                  <a:latin typeface="Calibri Light" panose="020F0302020204030204" pitchFamily="34" charset="0"/>
                  <a:cs typeface="Calibri" pitchFamily="34" charset="0"/>
                </a:rPr>
                <a:t>Sci. </a:t>
              </a:r>
              <a:r>
                <a:rPr lang="en-US" sz="1200" dirty="0">
                  <a:latin typeface="Calibri Light" panose="020F0302020204030204" pitchFamily="34" charset="0"/>
                  <a:cs typeface="Calibri" pitchFamily="34" charset="0"/>
                </a:rPr>
                <a:t>2012, </a:t>
              </a:r>
              <a:r>
                <a:rPr lang="en-US" sz="1200" dirty="0" smtClean="0">
                  <a:latin typeface="Calibri Light" panose="020F0302020204030204" pitchFamily="34" charset="0"/>
                  <a:cs typeface="Calibri" pitchFamily="34" charset="0"/>
                </a:rPr>
                <a:t>109</a:t>
              </a:r>
              <a:r>
                <a:rPr lang="en-US" sz="1200" dirty="0">
                  <a:latin typeface="Calibri Light" panose="020F0302020204030204" pitchFamily="34" charset="0"/>
                  <a:cs typeface="Calibri" pitchFamily="34" charset="0"/>
                </a:rPr>
                <a:t>,</a:t>
              </a:r>
              <a:r>
                <a:rPr lang="en-US" sz="1200" dirty="0" smtClean="0">
                  <a:latin typeface="Calibri Light" panose="020F0302020204030204" pitchFamily="34" charset="0"/>
                  <a:cs typeface="Calibri" pitchFamily="34" charset="0"/>
                </a:rPr>
                <a:t> 15395-15400</a:t>
              </a:r>
            </a:p>
            <a:p>
              <a:r>
                <a:rPr lang="en-US" sz="1200" baseline="30000" dirty="0">
                  <a:latin typeface="Calibri Light" panose="020F0302020204030204" pitchFamily="34" charset="0"/>
                  <a:cs typeface="Calibri" pitchFamily="34" charset="0"/>
                </a:rPr>
                <a:t>6</a:t>
              </a:r>
              <a:r>
                <a:rPr lang="en-US" sz="1200" dirty="0" smtClean="0">
                  <a:latin typeface="Calibri Light" panose="020F0302020204030204" pitchFamily="34" charset="0"/>
                  <a:cs typeface="Calibri" pitchFamily="34" charset="0"/>
                </a:rPr>
                <a:t>Shi </a:t>
              </a:r>
              <a:r>
                <a:rPr lang="en-US" sz="1200" dirty="0">
                  <a:latin typeface="Calibri Light" panose="020F0302020204030204" pitchFamily="34" charset="0"/>
                  <a:cs typeface="Calibri" pitchFamily="34" charset="0"/>
                </a:rPr>
                <a:t>et al</a:t>
              </a:r>
              <a:r>
                <a:rPr lang="en-US" sz="1200" dirty="0" smtClean="0">
                  <a:latin typeface="Calibri Light" panose="020F0302020204030204" pitchFamily="34" charset="0"/>
                  <a:cs typeface="Calibri" pitchFamily="34" charset="0"/>
                </a:rPr>
                <a:t>., J Proteome Res. 2013, 12</a:t>
              </a:r>
              <a:r>
                <a:rPr lang="en-US" sz="1200" dirty="0">
                  <a:latin typeface="Calibri Light" panose="020F0302020204030204" pitchFamily="34" charset="0"/>
                  <a:cs typeface="Calibri" pitchFamily="34" charset="0"/>
                </a:rPr>
                <a:t>,</a:t>
              </a:r>
              <a:r>
                <a:rPr lang="en-US" sz="1200" dirty="0" smtClean="0">
                  <a:latin typeface="Calibri Light" panose="020F0302020204030204" pitchFamily="34" charset="0"/>
                  <a:cs typeface="Calibri" pitchFamily="34" charset="0"/>
                </a:rPr>
                <a:t> 3353-3361</a:t>
              </a:r>
            </a:p>
            <a:p>
              <a:r>
                <a:rPr lang="en-US" sz="1200" baseline="30000" dirty="0">
                  <a:latin typeface="Calibri Light" panose="020F0302020204030204" pitchFamily="34" charset="0"/>
                  <a:cs typeface="Calibri" pitchFamily="34" charset="0"/>
                </a:rPr>
                <a:t>7</a:t>
              </a:r>
              <a:r>
                <a:rPr lang="en-US" sz="1200" dirty="0" smtClean="0">
                  <a:latin typeface="Calibri Light" panose="020F0302020204030204" pitchFamily="34" charset="0"/>
                  <a:cs typeface="Calibri" pitchFamily="34" charset="0"/>
                </a:rPr>
                <a:t>Nie </a:t>
              </a:r>
              <a:r>
                <a:rPr lang="en-US" sz="1200" dirty="0">
                  <a:latin typeface="Calibri Light" panose="020F0302020204030204" pitchFamily="34" charset="0"/>
                  <a:cs typeface="Calibri" pitchFamily="34" charset="0"/>
                </a:rPr>
                <a:t>et al</a:t>
              </a:r>
              <a:r>
                <a:rPr lang="en-US" sz="1200" dirty="0" smtClean="0">
                  <a:latin typeface="Calibri Light" panose="020F0302020204030204" pitchFamily="34" charset="0"/>
                  <a:cs typeface="Calibri" pitchFamily="34" charset="0"/>
                </a:rPr>
                <a:t>., in preparation</a:t>
              </a:r>
              <a:endParaRPr lang="en-US" sz="1200" dirty="0">
                <a:latin typeface="Calibri Light" panose="020F0302020204030204" pitchFamily="34" charset="0"/>
                <a:cs typeface="Calibri" pitchFamily="34" charset="0"/>
              </a:endParaRPr>
            </a:p>
          </p:txBody>
        </p:sp>
        <p:sp>
          <p:nvSpPr>
            <p:cNvPr id="38" name="TextBox 3156"/>
            <p:cNvSpPr txBox="1">
              <a:spLocks noChangeArrowheads="1"/>
            </p:cNvSpPr>
            <p:nvPr/>
          </p:nvSpPr>
          <p:spPr bwMode="auto">
            <a:xfrm>
              <a:off x="4949782" y="5571569"/>
              <a:ext cx="309091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600" u="sng" kern="0" dirty="0" smtClean="0">
                  <a:solidFill>
                    <a:schemeClr val="accent6">
                      <a:lumMod val="75000"/>
                    </a:schemeClr>
                  </a:solidFill>
                  <a:latin typeface="Calibri" panose="020F0502020204030204" pitchFamily="34" charset="0"/>
                  <a:cs typeface="+mn-cs"/>
                </a:rPr>
                <a:t>PNNL platforms (Ab-independent)</a:t>
              </a:r>
              <a:endParaRPr kumimoji="0" lang="en-US" altLang="zh-CN" sz="1600" b="1" i="0" u="sng" strike="noStrike" kern="0" cap="none" spc="0" normalizeH="0" baseline="30000" noProof="0" dirty="0">
                <a:ln>
                  <a:noFill/>
                </a:ln>
                <a:solidFill>
                  <a:schemeClr val="accent6">
                    <a:lumMod val="75000"/>
                  </a:schemeClr>
                </a:solidFill>
                <a:effectLst/>
                <a:uLnTx/>
                <a:uFillTx/>
                <a:latin typeface="Calibri" panose="020F0502020204030204" pitchFamily="34" charset="0"/>
                <a:cs typeface="+mn-cs"/>
              </a:endParaRPr>
            </a:p>
          </p:txBody>
        </p:sp>
      </p:grpSp>
      <p:pic>
        <p:nvPicPr>
          <p:cNvPr id="3" name="Picture 2"/>
          <p:cNvPicPr>
            <a:picLocks noChangeAspect="1"/>
          </p:cNvPicPr>
          <p:nvPr/>
        </p:nvPicPr>
        <p:blipFill>
          <a:blip r:embed="rId3"/>
          <a:stretch>
            <a:fillRect/>
          </a:stretch>
        </p:blipFill>
        <p:spPr>
          <a:xfrm>
            <a:off x="971993" y="2495305"/>
            <a:ext cx="7047587" cy="2889754"/>
          </a:xfrm>
          <a:prstGeom prst="rect">
            <a:avLst/>
          </a:prstGeom>
        </p:spPr>
      </p:pic>
      <p:pic>
        <p:nvPicPr>
          <p:cNvPr id="13" name="Picture 6"/>
          <p:cNvPicPr>
            <a:picLocks noChangeAspect="1" noChangeArrowheads="1"/>
          </p:cNvPicPr>
          <p:nvPr/>
        </p:nvPicPr>
        <p:blipFill>
          <a:blip r:embed="rId4"/>
          <a:srcRect/>
          <a:stretch>
            <a:fillRect/>
          </a:stretch>
        </p:blipFill>
        <p:spPr bwMode="auto">
          <a:xfrm>
            <a:off x="1947069" y="931688"/>
            <a:ext cx="5249862" cy="1610995"/>
          </a:xfrm>
          <a:prstGeom prst="rect">
            <a:avLst/>
          </a:prstGeom>
          <a:noFill/>
          <a:ln w="9525">
            <a:noFill/>
            <a:miter lim="800000"/>
            <a:headEnd/>
            <a:tailEnd/>
          </a:ln>
        </p:spPr>
      </p:pic>
    </p:spTree>
    <p:extLst>
      <p:ext uri="{BB962C8B-B14F-4D97-AF65-F5344CB8AC3E}">
        <p14:creationId xmlns:p14="http://schemas.microsoft.com/office/powerpoint/2010/main" val="719817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303853"/>
            <a:ext cx="8204200" cy="457200"/>
          </a:xfrm>
        </p:spPr>
        <p:txBody>
          <a:bodyPr/>
          <a:lstStyle/>
          <a:p>
            <a:r>
              <a:rPr lang="en-US" dirty="0" smtClean="0"/>
              <a:t>Procedure for Developing SRM Assays</a:t>
            </a:r>
            <a:endParaRPr lang="en-US" dirty="0"/>
          </a:p>
        </p:txBody>
      </p:sp>
      <p:sp>
        <p:nvSpPr>
          <p:cNvPr id="4" name="Slide Number Placeholder 3"/>
          <p:cNvSpPr>
            <a:spLocks noGrp="1"/>
          </p:cNvSpPr>
          <p:nvPr>
            <p:ph type="sldNum" sz="quarter" idx="4294967295"/>
          </p:nvPr>
        </p:nvSpPr>
        <p:spPr>
          <a:xfrm>
            <a:off x="112713" y="6483350"/>
            <a:ext cx="509587" cy="365125"/>
          </a:xfrm>
          <a:prstGeom prst="rect">
            <a:avLst/>
          </a:prstGeom>
        </p:spPr>
        <p:txBody>
          <a:bodyPr/>
          <a:lstStyle/>
          <a:p>
            <a:pPr>
              <a:defRPr/>
            </a:pPr>
            <a:fld id="{8D033E8D-5C26-944A-B450-8EF02D687B57}" type="slidenum">
              <a:rPr lang="en-US" smtClean="0"/>
              <a:pPr>
                <a:defRPr/>
              </a:pPr>
              <a:t>4</a:t>
            </a:fld>
            <a:endParaRPr lang="en-US"/>
          </a:p>
        </p:txBody>
      </p:sp>
      <p:sp>
        <p:nvSpPr>
          <p:cNvPr id="5" name="TextBox 4"/>
          <p:cNvSpPr txBox="1"/>
          <p:nvPr/>
        </p:nvSpPr>
        <p:spPr>
          <a:xfrm>
            <a:off x="98856" y="1750603"/>
            <a:ext cx="2927927" cy="307777"/>
          </a:xfrm>
          <a:prstGeom prst="rect">
            <a:avLst/>
          </a:prstGeom>
          <a:noFill/>
        </p:spPr>
        <p:txBody>
          <a:bodyPr wrap="square" rtlCol="0">
            <a:spAutoFit/>
          </a:bodyPr>
          <a:lstStyle/>
          <a:p>
            <a:r>
              <a:rPr lang="en-US" sz="1400" dirty="0" smtClean="0"/>
              <a:t>Peptide selection:</a:t>
            </a:r>
            <a:endParaRPr lang="en-US" sz="140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531" y="1553473"/>
            <a:ext cx="2907621" cy="635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3705" y="1526582"/>
            <a:ext cx="2758718" cy="720273"/>
          </a:xfrm>
          <a:prstGeom prst="rect">
            <a:avLst/>
          </a:prstGeom>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76594" b="64926"/>
          <a:stretch/>
        </p:blipFill>
        <p:spPr bwMode="auto">
          <a:xfrm>
            <a:off x="7904089" y="1872410"/>
            <a:ext cx="1084243" cy="492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p:cNvSpPr txBox="1"/>
          <p:nvPr/>
        </p:nvSpPr>
        <p:spPr>
          <a:xfrm>
            <a:off x="2314155" y="1142078"/>
            <a:ext cx="2036190" cy="338554"/>
          </a:xfrm>
          <a:prstGeom prst="rect">
            <a:avLst/>
          </a:prstGeom>
          <a:noFill/>
        </p:spPr>
        <p:txBody>
          <a:bodyPr wrap="square" rtlCol="0">
            <a:spAutoFit/>
          </a:bodyPr>
          <a:lstStyle/>
          <a:p>
            <a:r>
              <a:rPr lang="en-US" sz="1600" dirty="0" smtClean="0"/>
              <a:t>PNNL data</a:t>
            </a:r>
            <a:endParaRPr lang="en-US" sz="1600" dirty="0"/>
          </a:p>
        </p:txBody>
      </p:sp>
      <p:sp>
        <p:nvSpPr>
          <p:cNvPr id="12" name="TextBox 11"/>
          <p:cNvSpPr txBox="1"/>
          <p:nvPr/>
        </p:nvSpPr>
        <p:spPr>
          <a:xfrm>
            <a:off x="5274172" y="1142078"/>
            <a:ext cx="2036190" cy="338554"/>
          </a:xfrm>
          <a:prstGeom prst="rect">
            <a:avLst/>
          </a:prstGeom>
          <a:noFill/>
        </p:spPr>
        <p:txBody>
          <a:bodyPr wrap="square" rtlCol="0">
            <a:spAutoFit/>
          </a:bodyPr>
          <a:lstStyle/>
          <a:p>
            <a:r>
              <a:rPr lang="en-US" sz="1600" dirty="0" smtClean="0"/>
              <a:t>Online database</a:t>
            </a:r>
            <a:endParaRPr lang="en-US" sz="1600" dirty="0"/>
          </a:p>
        </p:txBody>
      </p:sp>
      <p:sp>
        <p:nvSpPr>
          <p:cNvPr id="13" name="TextBox 12"/>
          <p:cNvSpPr txBox="1"/>
          <p:nvPr/>
        </p:nvSpPr>
        <p:spPr>
          <a:xfrm>
            <a:off x="7569520" y="1132536"/>
            <a:ext cx="1574480" cy="338554"/>
          </a:xfrm>
          <a:prstGeom prst="rect">
            <a:avLst/>
          </a:prstGeom>
          <a:noFill/>
        </p:spPr>
        <p:txBody>
          <a:bodyPr wrap="square" rtlCol="0">
            <a:spAutoFit/>
          </a:bodyPr>
          <a:lstStyle/>
          <a:p>
            <a:r>
              <a:rPr lang="en-US" sz="1600" dirty="0" smtClean="0"/>
              <a:t>Prediction tools</a:t>
            </a:r>
            <a:endParaRPr lang="en-US" sz="1600" dirty="0"/>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0209" y="1622461"/>
            <a:ext cx="1192002" cy="37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6595" y="2715552"/>
            <a:ext cx="3790764" cy="633035"/>
          </a:xfrm>
          <a:prstGeom prst="rect">
            <a:avLst/>
          </a:prstGeom>
        </p:spPr>
      </p:pic>
      <p:sp>
        <p:nvSpPr>
          <p:cNvPr id="15" name="Down Arrow 14"/>
          <p:cNvSpPr/>
          <p:nvPr/>
        </p:nvSpPr>
        <p:spPr>
          <a:xfrm>
            <a:off x="4572423" y="2237395"/>
            <a:ext cx="179108" cy="233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8856" y="2871492"/>
            <a:ext cx="2592325" cy="307777"/>
          </a:xfrm>
          <a:prstGeom prst="rect">
            <a:avLst/>
          </a:prstGeom>
          <a:noFill/>
        </p:spPr>
        <p:txBody>
          <a:bodyPr wrap="square" rtlCol="0">
            <a:spAutoFit/>
          </a:bodyPr>
          <a:lstStyle/>
          <a:p>
            <a:r>
              <a:rPr lang="en-US" sz="1400" dirty="0" smtClean="0"/>
              <a:t>CE and transition optimization: </a:t>
            </a:r>
            <a:endParaRPr lang="en-US" sz="1400" dirty="0"/>
          </a:p>
        </p:txBody>
      </p:sp>
      <p:sp>
        <p:nvSpPr>
          <p:cNvPr id="17" name="TextBox 16"/>
          <p:cNvSpPr txBox="1"/>
          <p:nvPr/>
        </p:nvSpPr>
        <p:spPr>
          <a:xfrm>
            <a:off x="3954426" y="2414691"/>
            <a:ext cx="2571433" cy="338554"/>
          </a:xfrm>
          <a:prstGeom prst="rect">
            <a:avLst/>
          </a:prstGeom>
          <a:noFill/>
        </p:spPr>
        <p:txBody>
          <a:bodyPr wrap="square" rtlCol="0">
            <a:spAutoFit/>
          </a:bodyPr>
          <a:lstStyle/>
          <a:p>
            <a:r>
              <a:rPr lang="en-US" sz="1600" dirty="0" smtClean="0"/>
              <a:t>Direct infusion</a:t>
            </a:r>
            <a:endParaRPr lang="en-US" sz="1600" dirty="0"/>
          </a:p>
        </p:txBody>
      </p:sp>
      <p:sp>
        <p:nvSpPr>
          <p:cNvPr id="19" name="TextBox 18"/>
          <p:cNvSpPr txBox="1"/>
          <p:nvPr/>
        </p:nvSpPr>
        <p:spPr>
          <a:xfrm>
            <a:off x="918989" y="4060262"/>
            <a:ext cx="2592325" cy="307777"/>
          </a:xfrm>
          <a:prstGeom prst="rect">
            <a:avLst/>
          </a:prstGeom>
          <a:noFill/>
        </p:spPr>
        <p:txBody>
          <a:bodyPr wrap="square" rtlCol="0">
            <a:spAutoFit/>
          </a:bodyPr>
          <a:lstStyle/>
          <a:p>
            <a:r>
              <a:rPr lang="en-US" sz="1400" dirty="0" smtClean="0"/>
              <a:t>LC-SRM:</a:t>
            </a:r>
            <a:endParaRPr lang="en-US" sz="1400" dirty="0"/>
          </a:p>
        </p:txBody>
      </p:sp>
      <p:sp>
        <p:nvSpPr>
          <p:cNvPr id="20" name="TextBox 19"/>
          <p:cNvSpPr txBox="1"/>
          <p:nvPr/>
        </p:nvSpPr>
        <p:spPr>
          <a:xfrm>
            <a:off x="918988" y="5774956"/>
            <a:ext cx="2592325" cy="307777"/>
          </a:xfrm>
          <a:prstGeom prst="rect">
            <a:avLst/>
          </a:prstGeom>
          <a:noFill/>
        </p:spPr>
        <p:txBody>
          <a:bodyPr wrap="square" rtlCol="0">
            <a:spAutoFit/>
          </a:bodyPr>
          <a:lstStyle/>
          <a:p>
            <a:r>
              <a:rPr lang="en-US" sz="1400" dirty="0" smtClean="0"/>
              <a:t>PRISM-SRM:</a:t>
            </a:r>
            <a:endParaRPr lang="en-US" sz="1400" dirty="0"/>
          </a:p>
        </p:txBody>
      </p:sp>
      <p:pic>
        <p:nvPicPr>
          <p:cNvPr id="2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66413"/>
          <a:stretch/>
        </p:blipFill>
        <p:spPr bwMode="auto">
          <a:xfrm>
            <a:off x="3332250" y="3723412"/>
            <a:ext cx="3099203" cy="914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TextBox 22"/>
          <p:cNvSpPr txBox="1"/>
          <p:nvPr/>
        </p:nvSpPr>
        <p:spPr>
          <a:xfrm>
            <a:off x="3963852" y="3506591"/>
            <a:ext cx="2571433" cy="338554"/>
          </a:xfrm>
          <a:prstGeom prst="rect">
            <a:avLst/>
          </a:prstGeom>
          <a:noFill/>
        </p:spPr>
        <p:txBody>
          <a:bodyPr wrap="square" rtlCol="0">
            <a:spAutoFit/>
          </a:bodyPr>
          <a:lstStyle/>
          <a:p>
            <a:r>
              <a:rPr lang="en-US" sz="1600" dirty="0" smtClean="0"/>
              <a:t>Scheduled SRM</a:t>
            </a:r>
            <a:endParaRPr lang="en-US" sz="1600"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2251" y="5040826"/>
            <a:ext cx="3021449" cy="16203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 name="Down Arrow 24"/>
          <p:cNvSpPr/>
          <p:nvPr/>
        </p:nvSpPr>
        <p:spPr>
          <a:xfrm>
            <a:off x="4581850" y="3348587"/>
            <a:ext cx="179108" cy="233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4572423" y="4665963"/>
            <a:ext cx="179108" cy="233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963852" y="4871549"/>
            <a:ext cx="2571433" cy="338554"/>
          </a:xfrm>
          <a:prstGeom prst="rect">
            <a:avLst/>
          </a:prstGeom>
          <a:noFill/>
        </p:spPr>
        <p:txBody>
          <a:bodyPr wrap="square" rtlCol="0">
            <a:spAutoFit/>
          </a:bodyPr>
          <a:lstStyle/>
          <a:p>
            <a:r>
              <a:rPr lang="en-US" sz="1600" dirty="0" smtClean="0"/>
              <a:t>PRISM SRM</a:t>
            </a:r>
            <a:endParaRPr lang="en-US" sz="1600" dirty="0"/>
          </a:p>
        </p:txBody>
      </p:sp>
    </p:spTree>
    <p:extLst>
      <p:ext uri="{BB962C8B-B14F-4D97-AF65-F5344CB8AC3E}">
        <p14:creationId xmlns:p14="http://schemas.microsoft.com/office/powerpoint/2010/main" val="10469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5329" y="104772"/>
            <a:ext cx="8627004" cy="987425"/>
          </a:xfrm>
        </p:spPr>
        <p:txBody>
          <a:bodyPr/>
          <a:lstStyle/>
          <a:p>
            <a:pPr>
              <a:lnSpc>
                <a:spcPct val="120000"/>
              </a:lnSpc>
            </a:pPr>
            <a:r>
              <a:rPr lang="en-US" sz="2800" dirty="0" smtClean="0">
                <a:latin typeface="Arial" charset="0"/>
                <a:ea typeface="MS PGothic" charset="0"/>
              </a:rPr>
              <a:t>The Early Detection Problem </a:t>
            </a:r>
            <a:r>
              <a:rPr lang="en-US" sz="2800" dirty="0">
                <a:latin typeface="Arial" charset="0"/>
                <a:ea typeface="MS PGothic" charset="0"/>
              </a:rPr>
              <a:t>in Prostate </a:t>
            </a:r>
            <a:r>
              <a:rPr lang="en-US" sz="2800" dirty="0" smtClean="0">
                <a:latin typeface="Arial" charset="0"/>
                <a:ea typeface="MS PGothic" charset="0"/>
              </a:rPr>
              <a:t>Cancer: </a:t>
            </a:r>
            <a:br>
              <a:rPr lang="en-US" sz="2800" dirty="0" smtClean="0">
                <a:latin typeface="Arial" charset="0"/>
                <a:ea typeface="MS PGothic" charset="0"/>
              </a:rPr>
            </a:br>
            <a:r>
              <a:rPr lang="en-US" sz="2800" dirty="0" smtClean="0">
                <a:latin typeface="Arial" charset="0"/>
                <a:ea typeface="MS PGothic" charset="0"/>
              </a:rPr>
              <a:t>Discriminating Indolent from Aggressive </a:t>
            </a:r>
            <a:r>
              <a:rPr lang="en-US" dirty="0">
                <a:latin typeface="Arial" charset="0"/>
                <a:ea typeface="MS PGothic" charset="0"/>
              </a:rPr>
              <a:t>D</a:t>
            </a:r>
            <a:r>
              <a:rPr lang="en-US" dirty="0" smtClean="0">
                <a:latin typeface="Arial" charset="0"/>
                <a:ea typeface="MS PGothic" charset="0"/>
              </a:rPr>
              <a:t>isease</a:t>
            </a:r>
            <a:r>
              <a:rPr lang="en-US" dirty="0">
                <a:latin typeface="Arial" charset="0"/>
                <a:ea typeface="MS PGothic" charset="0"/>
              </a:rPr>
              <a:t/>
            </a:r>
            <a:br>
              <a:rPr lang="en-US" dirty="0">
                <a:latin typeface="Arial" charset="0"/>
                <a:ea typeface="MS PGothic" charset="0"/>
              </a:rPr>
            </a:br>
            <a:endParaRPr lang="en-US" dirty="0">
              <a:latin typeface="Arial" charset="0"/>
              <a:ea typeface="MS PGothic" charset="0"/>
            </a:endParaRPr>
          </a:p>
        </p:txBody>
      </p:sp>
      <p:sp>
        <p:nvSpPr>
          <p:cNvPr id="3" name="Content Placeholder 2"/>
          <p:cNvSpPr>
            <a:spLocks noGrp="1"/>
          </p:cNvSpPr>
          <p:nvPr>
            <p:ph idx="1"/>
          </p:nvPr>
        </p:nvSpPr>
        <p:spPr>
          <a:xfrm>
            <a:off x="143939" y="1473200"/>
            <a:ext cx="6129867" cy="4470400"/>
          </a:xfrm>
        </p:spPr>
        <p:txBody>
          <a:bodyPr/>
          <a:lstStyle/>
          <a:p>
            <a:pPr marL="0" indent="0">
              <a:lnSpc>
                <a:spcPct val="100000"/>
              </a:lnSpc>
              <a:buFontTx/>
              <a:buNone/>
              <a:defRPr/>
            </a:pPr>
            <a:endParaRPr lang="en-US" sz="1800" dirty="0" smtClean="0">
              <a:ea typeface="ＭＳ Ｐゴシック" pitchFamily="-109" charset="-128"/>
              <a:cs typeface="ＭＳ Ｐゴシック" pitchFamily="-108" charset="-128"/>
            </a:endParaRPr>
          </a:p>
          <a:p>
            <a:pPr>
              <a:buClr>
                <a:schemeClr val="tx2"/>
              </a:buClr>
              <a:defRPr/>
            </a:pPr>
            <a:r>
              <a:rPr lang="en-US" dirty="0" smtClean="0">
                <a:solidFill>
                  <a:srgbClr val="1F497D"/>
                </a:solidFill>
                <a:ea typeface="ＭＳ Ｐゴシック" pitchFamily="-109" charset="-128"/>
                <a:cs typeface="ＭＳ Ｐゴシック" pitchFamily="-108" charset="-128"/>
              </a:rPr>
              <a:t>How can one improve the ability of the PSA assay to distinguish between benign and aggressive disease?</a:t>
            </a:r>
          </a:p>
          <a:p>
            <a:pPr lvl="1">
              <a:defRPr/>
            </a:pPr>
            <a:r>
              <a:rPr lang="en-US" sz="2400" dirty="0" smtClean="0">
                <a:ea typeface="ＭＳ Ｐゴシック" pitchFamily="-109" charset="-128"/>
              </a:rPr>
              <a:t>Free versus bound PSA</a:t>
            </a:r>
          </a:p>
          <a:p>
            <a:pPr lvl="1">
              <a:defRPr/>
            </a:pPr>
            <a:r>
              <a:rPr lang="en-US" sz="2400" dirty="0" smtClean="0">
                <a:ea typeface="ＭＳ Ｐゴシック" pitchFamily="-109" charset="-128"/>
              </a:rPr>
              <a:t>PSA processing variants</a:t>
            </a:r>
          </a:p>
          <a:p>
            <a:pPr>
              <a:defRPr/>
            </a:pPr>
            <a:r>
              <a:rPr lang="en-US" dirty="0" smtClean="0">
                <a:solidFill>
                  <a:srgbClr val="1F497D"/>
                </a:solidFill>
                <a:ea typeface="ＭＳ Ｐゴシック" pitchFamily="-109" charset="-128"/>
                <a:cs typeface="ＭＳ Ｐゴシック" pitchFamily="-108" charset="-128"/>
              </a:rPr>
              <a:t>What is the role of the TMPRSS2:ERG fusion in prostate cancer biology?</a:t>
            </a:r>
            <a:endParaRPr lang="en-US" dirty="0">
              <a:solidFill>
                <a:srgbClr val="1F497D"/>
              </a:solidFill>
              <a:ea typeface="ＭＳ Ｐゴシック" pitchFamily="-109" charset="-128"/>
              <a:cs typeface="ＭＳ Ｐゴシック" pitchFamily="-108" charset="-128"/>
            </a:endParaRPr>
          </a:p>
          <a:p>
            <a:pPr>
              <a:defRPr/>
            </a:pPr>
            <a:r>
              <a:rPr lang="en-US" dirty="0" smtClean="0">
                <a:solidFill>
                  <a:schemeClr val="accent1">
                    <a:lumMod val="75000"/>
                  </a:schemeClr>
                </a:solidFill>
                <a:ea typeface="ＭＳ Ｐゴシック" pitchFamily="-109" charset="-128"/>
                <a:cs typeface="ＭＳ Ｐゴシック" pitchFamily="-108" charset="-128"/>
              </a:rPr>
              <a:t>Can proteomics identify a panel of biomarkers with improved predictive ability?</a:t>
            </a:r>
          </a:p>
          <a:p>
            <a:pPr marL="0" indent="0">
              <a:lnSpc>
                <a:spcPct val="100000"/>
              </a:lnSpc>
              <a:buFontTx/>
              <a:buNone/>
              <a:defRPr/>
            </a:pPr>
            <a:endParaRPr lang="en-US" dirty="0" smtClean="0">
              <a:ea typeface="ＭＳ Ｐゴシック" pitchFamily="-109" charset="-128"/>
              <a:cs typeface="ＭＳ Ｐゴシック" pitchFamily="-108" charset="-128"/>
            </a:endParaRPr>
          </a:p>
        </p:txBody>
      </p:sp>
      <p:sp>
        <p:nvSpPr>
          <p:cNvPr id="4403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a:defRPr sz="2200">
                <a:solidFill>
                  <a:schemeClr val="tx1"/>
                </a:solidFill>
                <a:latin typeface="Arial" charset="0"/>
                <a:ea typeface="MS PGothic" charset="0"/>
                <a:cs typeface="MS PGothic" charset="0"/>
              </a:defRPr>
            </a:lvl2pPr>
            <a:lvl3pPr>
              <a:defRPr sz="2000">
                <a:solidFill>
                  <a:schemeClr val="tx1"/>
                </a:solidFill>
                <a:latin typeface="Arial" charset="0"/>
                <a:ea typeface="MS PGothic" charset="0"/>
                <a:cs typeface="MS PGothic" charset="0"/>
              </a:defRPr>
            </a:lvl3pPr>
            <a:lvl4pPr>
              <a:defRPr>
                <a:solidFill>
                  <a:schemeClr val="tx1"/>
                </a:solidFill>
                <a:latin typeface="Arial" charset="0"/>
                <a:ea typeface="MS PGothic" charset="0"/>
                <a:cs typeface="MS PGothic" charset="0"/>
              </a:defRPr>
            </a:lvl4pPr>
            <a:lvl5pPr>
              <a:defRPr sz="1600">
                <a:solidFill>
                  <a:schemeClr val="tx1"/>
                </a:solidFill>
                <a:latin typeface="Arial" charset="0"/>
                <a:ea typeface="MS PGothic" charset="0"/>
                <a:cs typeface="MS PGothic" charset="0"/>
              </a:defRPr>
            </a:lvl5pPr>
            <a:lvl6pPr eaLnBrk="0" hangingPunct="0">
              <a:buBlip>
                <a:blip r:embed="rId2"/>
              </a:buBlip>
              <a:defRPr sz="1600">
                <a:solidFill>
                  <a:schemeClr val="tx1"/>
                </a:solidFill>
                <a:latin typeface="Arial" charset="0"/>
                <a:ea typeface="MS PGothic" charset="0"/>
                <a:cs typeface="MS PGothic" charset="0"/>
              </a:defRPr>
            </a:lvl6pPr>
            <a:lvl7pPr eaLnBrk="0" hangingPunct="0">
              <a:buBlip>
                <a:blip r:embed="rId2"/>
              </a:buBlip>
              <a:defRPr sz="1600">
                <a:solidFill>
                  <a:schemeClr val="tx1"/>
                </a:solidFill>
                <a:latin typeface="Arial" charset="0"/>
                <a:ea typeface="MS PGothic" charset="0"/>
                <a:cs typeface="MS PGothic" charset="0"/>
              </a:defRPr>
            </a:lvl7pPr>
            <a:lvl8pPr eaLnBrk="0" hangingPunct="0">
              <a:buBlip>
                <a:blip r:embed="rId2"/>
              </a:buBlip>
              <a:defRPr sz="1600">
                <a:solidFill>
                  <a:schemeClr val="tx1"/>
                </a:solidFill>
                <a:latin typeface="Arial" charset="0"/>
                <a:ea typeface="MS PGothic" charset="0"/>
                <a:cs typeface="MS PGothic" charset="0"/>
              </a:defRPr>
            </a:lvl8pPr>
            <a:lvl9pPr eaLnBrk="0" hangingPunct="0">
              <a:buBlip>
                <a:blip r:embed="rId2"/>
              </a:buBlip>
              <a:defRPr sz="1600">
                <a:solidFill>
                  <a:schemeClr val="tx1"/>
                </a:solidFill>
                <a:latin typeface="Arial" charset="0"/>
                <a:ea typeface="MS PGothic" charset="0"/>
                <a:cs typeface="MS PGothic" charset="0"/>
              </a:defRPr>
            </a:lvl9pPr>
          </a:lstStyle>
          <a:p>
            <a:fld id="{87CFEF47-48DC-B541-B06D-E4CF7C3F7AC2}" type="slidenum">
              <a:rPr lang="en-US" sz="900"/>
              <a:pPr/>
              <a:t>5</a:t>
            </a:fld>
            <a:endParaRPr lang="en-US" sz="900"/>
          </a:p>
        </p:txBody>
      </p:sp>
      <p:pic>
        <p:nvPicPr>
          <p:cNvPr id="44037" name="Picture 1" descr="Screen Shot 2015-08-16 at 12.12.49 PM.png"/>
          <p:cNvPicPr>
            <a:picLocks noChangeAspect="1"/>
          </p:cNvPicPr>
          <p:nvPr/>
        </p:nvPicPr>
        <p:blipFill rotWithShape="1">
          <a:blip r:embed="rId3">
            <a:extLst>
              <a:ext uri="{28A0092B-C50C-407E-A947-70E740481C1C}">
                <a14:useLocalDpi xmlns:a14="http://schemas.microsoft.com/office/drawing/2010/main" val="0"/>
              </a:ext>
            </a:extLst>
          </a:blip>
          <a:srcRect l="20343" t="2317" r="32114" b="9603"/>
          <a:stretch/>
        </p:blipFill>
        <p:spPr bwMode="auto">
          <a:xfrm>
            <a:off x="6307671" y="2133600"/>
            <a:ext cx="2641600" cy="3141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8" name="Picture 1" descr="Screen Shot 2016-08-24 at 5.53.07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6913" y="5870575"/>
            <a:ext cx="5402262"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40333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6"/>
          <p:cNvSpPr>
            <a:spLocks noGrp="1"/>
          </p:cNvSpPr>
          <p:nvPr>
            <p:ph type="title"/>
          </p:nvPr>
        </p:nvSpPr>
        <p:spPr>
          <a:xfrm>
            <a:off x="474663" y="146948"/>
            <a:ext cx="7787888" cy="770628"/>
          </a:xfrm>
        </p:spPr>
        <p:txBody>
          <a:bodyPr anchor="t">
            <a:noAutofit/>
          </a:bodyPr>
          <a:lstStyle/>
          <a:p>
            <a:r>
              <a:rPr lang="en-US" sz="2800" dirty="0">
                <a:cs typeface="Calibri" pitchFamily="34" charset="0"/>
              </a:rPr>
              <a:t>Analysis of </a:t>
            </a:r>
            <a:r>
              <a:rPr lang="en-US" sz="2800" dirty="0" smtClean="0">
                <a:cs typeface="Calibri" pitchFamily="34" charset="0"/>
              </a:rPr>
              <a:t>Serum Total </a:t>
            </a:r>
            <a:r>
              <a:rPr lang="en-US" sz="2800" dirty="0">
                <a:cs typeface="Calibri" pitchFamily="34" charset="0"/>
              </a:rPr>
              <a:t>and </a:t>
            </a:r>
            <a:r>
              <a:rPr lang="en-US" sz="2800" dirty="0" smtClean="0">
                <a:cs typeface="Calibri" pitchFamily="34" charset="0"/>
              </a:rPr>
              <a:t>Free </a:t>
            </a:r>
            <a:r>
              <a:rPr lang="en-US" sz="2800" dirty="0">
                <a:cs typeface="Calibri" pitchFamily="34" charset="0"/>
              </a:rPr>
              <a:t>PSA </a:t>
            </a:r>
            <a:r>
              <a:rPr lang="en-US" sz="2800" dirty="0" smtClean="0">
                <a:cs typeface="Calibri" pitchFamily="34" charset="0"/>
              </a:rPr>
              <a:t>Using Immunoaffinity Depletion Coupled </a:t>
            </a:r>
            <a:r>
              <a:rPr lang="en-US" sz="2800" dirty="0">
                <a:cs typeface="Calibri" pitchFamily="34" charset="0"/>
              </a:rPr>
              <a:t>to </a:t>
            </a:r>
            <a:r>
              <a:rPr lang="en-US" sz="2800" dirty="0" smtClean="0">
                <a:cs typeface="Calibri" pitchFamily="34" charset="0"/>
              </a:rPr>
              <a:t>LC-SRM</a:t>
            </a:r>
            <a:endParaRPr lang="en-US" sz="2800" b="1" dirty="0">
              <a:latin typeface="Calibri" pitchFamily="34" charset="0"/>
              <a:cs typeface="Calibri" pitchFamily="34" charset="0"/>
            </a:endParaRPr>
          </a:p>
        </p:txBody>
      </p:sp>
      <p:sp>
        <p:nvSpPr>
          <p:cNvPr id="52" name="Rectangle 51"/>
          <p:cNvSpPr/>
          <p:nvPr/>
        </p:nvSpPr>
        <p:spPr>
          <a:xfrm>
            <a:off x="5616063" y="6362670"/>
            <a:ext cx="3472834" cy="307777"/>
          </a:xfrm>
          <a:prstGeom prst="rect">
            <a:avLst/>
          </a:prstGeom>
        </p:spPr>
        <p:txBody>
          <a:bodyPr wrap="square">
            <a:spAutoFit/>
          </a:bodyPr>
          <a:lstStyle/>
          <a:p>
            <a:r>
              <a:rPr lang="en-US" sz="1400" dirty="0" smtClean="0">
                <a:latin typeface="Calibri" pitchFamily="34" charset="0"/>
                <a:cs typeface="Calibri" pitchFamily="34" charset="0"/>
              </a:rPr>
              <a:t>Liu et al. </a:t>
            </a:r>
            <a:r>
              <a:rPr lang="en-US" sz="1400" b="1" dirty="0" smtClean="0">
                <a:latin typeface="Calibri" pitchFamily="34" charset="0"/>
                <a:cs typeface="Calibri" pitchFamily="34" charset="0"/>
              </a:rPr>
              <a:t>J </a:t>
            </a:r>
            <a:r>
              <a:rPr lang="en-US" sz="1400" b="1" dirty="0">
                <a:latin typeface="Calibri" pitchFamily="34" charset="0"/>
                <a:cs typeface="Calibri" pitchFamily="34" charset="0"/>
              </a:rPr>
              <a:t>Proteomics</a:t>
            </a:r>
            <a:r>
              <a:rPr lang="en-US" sz="1400" dirty="0">
                <a:latin typeface="Calibri" pitchFamily="34" charset="0"/>
                <a:cs typeface="Calibri" pitchFamily="34" charset="0"/>
              </a:rPr>
              <a:t>. </a:t>
            </a:r>
            <a:r>
              <a:rPr lang="en-US" sz="1400" dirty="0" smtClean="0">
                <a:latin typeface="Calibri" pitchFamily="34" charset="0"/>
                <a:cs typeface="Calibri" pitchFamily="34" charset="0"/>
              </a:rPr>
              <a:t>2012, 75</a:t>
            </a:r>
            <a:r>
              <a:rPr lang="en-US" sz="1400" dirty="0">
                <a:latin typeface="Calibri" pitchFamily="34" charset="0"/>
                <a:cs typeface="Calibri" pitchFamily="34" charset="0"/>
              </a:rPr>
              <a:t>,</a:t>
            </a:r>
            <a:r>
              <a:rPr lang="en-US" sz="1400" dirty="0" smtClean="0">
                <a:latin typeface="Calibri" pitchFamily="34" charset="0"/>
                <a:cs typeface="Calibri" pitchFamily="34" charset="0"/>
              </a:rPr>
              <a:t>  4747-4757 </a:t>
            </a:r>
            <a:endParaRPr lang="en-US" sz="1400" dirty="0">
              <a:latin typeface="Calibri" pitchFamily="34" charset="0"/>
              <a:cs typeface="Calibri" pitchFamily="34" charset="0"/>
            </a:endParaRPr>
          </a:p>
        </p:txBody>
      </p:sp>
      <p:pic>
        <p:nvPicPr>
          <p:cNvPr id="3" name="Picture 2"/>
          <p:cNvPicPr>
            <a:picLocks noChangeAspect="1"/>
          </p:cNvPicPr>
          <p:nvPr/>
        </p:nvPicPr>
        <p:blipFill>
          <a:blip r:embed="rId2"/>
          <a:stretch>
            <a:fillRect/>
          </a:stretch>
        </p:blipFill>
        <p:spPr>
          <a:xfrm>
            <a:off x="187429" y="1546380"/>
            <a:ext cx="2291685" cy="2598950"/>
          </a:xfrm>
          <a:prstGeom prst="rect">
            <a:avLst/>
          </a:prstGeom>
        </p:spPr>
      </p:pic>
      <p:pic>
        <p:nvPicPr>
          <p:cNvPr id="4" name="Picture 3"/>
          <p:cNvPicPr>
            <a:picLocks noChangeAspect="1"/>
          </p:cNvPicPr>
          <p:nvPr/>
        </p:nvPicPr>
        <p:blipFill>
          <a:blip r:embed="rId3"/>
          <a:stretch>
            <a:fillRect/>
          </a:stretch>
        </p:blipFill>
        <p:spPr>
          <a:xfrm>
            <a:off x="2644428" y="1546380"/>
            <a:ext cx="2701371" cy="3098256"/>
          </a:xfrm>
          <a:prstGeom prst="rect">
            <a:avLst/>
          </a:prstGeom>
        </p:spPr>
      </p:pic>
      <p:graphicFrame>
        <p:nvGraphicFramePr>
          <p:cNvPr id="55" name="Chart 54"/>
          <p:cNvGraphicFramePr>
            <a:graphicFrameLocks/>
          </p:cNvGraphicFramePr>
          <p:nvPr>
            <p:extLst>
              <p:ext uri="{D42A27DB-BD31-4B8C-83A1-F6EECF244321}">
                <p14:modId xmlns:p14="http://schemas.microsoft.com/office/powerpoint/2010/main" val="337087902"/>
              </p:ext>
            </p:extLst>
          </p:nvPr>
        </p:nvGraphicFramePr>
        <p:xfrm>
          <a:off x="5511113" y="1449588"/>
          <a:ext cx="3369276" cy="3291840"/>
        </p:xfrm>
        <a:graphic>
          <a:graphicData uri="http://schemas.openxmlformats.org/drawingml/2006/chart">
            <c:chart xmlns:c="http://schemas.openxmlformats.org/drawingml/2006/chart" xmlns:r="http://schemas.openxmlformats.org/officeDocument/2006/relationships" r:id="rId4"/>
          </a:graphicData>
        </a:graphic>
      </p:graphicFrame>
      <p:sp>
        <p:nvSpPr>
          <p:cNvPr id="58" name="Rectangle 57"/>
          <p:cNvSpPr/>
          <p:nvPr/>
        </p:nvSpPr>
        <p:spPr>
          <a:xfrm>
            <a:off x="648096" y="4920521"/>
            <a:ext cx="7992252" cy="1631216"/>
          </a:xfrm>
          <a:prstGeom prst="rect">
            <a:avLst/>
          </a:prstGeom>
        </p:spPr>
        <p:txBody>
          <a:bodyPr wrap="square">
            <a:spAutoFit/>
          </a:bodyPr>
          <a:lstStyle/>
          <a:p>
            <a:pPr marL="342900" indent="-342900">
              <a:buFont typeface="Arial" pitchFamily="34" charset="0"/>
              <a:buChar char="•"/>
            </a:pPr>
            <a:r>
              <a:rPr lang="en-US" sz="2000" dirty="0" smtClean="0">
                <a:latin typeface="Calibri" pitchFamily="34" charset="0"/>
                <a:cs typeface="Calibri" pitchFamily="34" charset="0"/>
              </a:rPr>
              <a:t>Low ng/mL levels were achieved for both total and free PSA analysis</a:t>
            </a:r>
          </a:p>
          <a:p>
            <a:pPr marL="342900" indent="-342900">
              <a:buFont typeface="Arial" pitchFamily="34" charset="0"/>
              <a:buChar char="•"/>
            </a:pPr>
            <a:r>
              <a:rPr lang="en-US" sz="2000" dirty="0" smtClean="0">
                <a:latin typeface="Calibri" pitchFamily="34" charset="0"/>
                <a:cs typeface="Calibri" pitchFamily="34" charset="0"/>
              </a:rPr>
              <a:t>Good correlation </a:t>
            </a:r>
            <a:r>
              <a:rPr lang="en-US" sz="2000" dirty="0">
                <a:latin typeface="Calibri" pitchFamily="34" charset="0"/>
                <a:cs typeface="Calibri" pitchFamily="34" charset="0"/>
              </a:rPr>
              <a:t>of SRM and immunoassay results of total PSA measurements for a set of 33 blinded clinical serum </a:t>
            </a:r>
            <a:r>
              <a:rPr lang="en-US" sz="2000" dirty="0" smtClean="0">
                <a:latin typeface="Calibri" pitchFamily="34" charset="0"/>
                <a:cs typeface="Calibri" pitchFamily="34" charset="0"/>
              </a:rPr>
              <a:t>samples</a:t>
            </a:r>
          </a:p>
          <a:p>
            <a:pPr marL="342900" indent="-342900">
              <a:buFont typeface="Arial" pitchFamily="34" charset="0"/>
              <a:buChar char="•"/>
            </a:pPr>
            <a:r>
              <a:rPr lang="en-US" sz="2000" dirty="0" smtClean="0">
                <a:latin typeface="Calibri" pitchFamily="34" charset="0"/>
                <a:cs typeface="Calibri" pitchFamily="34" charset="0"/>
              </a:rPr>
              <a:t>PRISM SRM performed as well, in both sensitivity and accuracy, as a CLIA-approved ELISA for PSA</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2135236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cstate="print"/>
          <a:srcRect/>
          <a:stretch>
            <a:fillRect/>
          </a:stretch>
        </p:blipFill>
        <p:spPr bwMode="auto">
          <a:xfrm>
            <a:off x="7300297" y="1422402"/>
            <a:ext cx="1567478" cy="2518269"/>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7270490" y="4034284"/>
            <a:ext cx="1607282" cy="2518269"/>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5576239" y="4025087"/>
            <a:ext cx="1672285" cy="2527467"/>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3969459" y="1420129"/>
            <a:ext cx="1618977" cy="2527467"/>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3974951" y="4025083"/>
            <a:ext cx="1618977" cy="2527467"/>
          </a:xfrm>
          <a:prstGeom prst="rect">
            <a:avLst/>
          </a:prstGeom>
          <a:noFill/>
          <a:ln w="9525">
            <a:noFill/>
            <a:miter lim="800000"/>
            <a:headEnd/>
            <a:tailEnd/>
          </a:ln>
        </p:spPr>
      </p:pic>
      <p:pic>
        <p:nvPicPr>
          <p:cNvPr id="11" name="Picture 2"/>
          <p:cNvPicPr>
            <a:picLocks noChangeAspect="1" noChangeArrowheads="1"/>
          </p:cNvPicPr>
          <p:nvPr/>
        </p:nvPicPr>
        <p:blipFill>
          <a:blip r:embed="rId8" cstate="print"/>
          <a:srcRect/>
          <a:stretch>
            <a:fillRect/>
          </a:stretch>
        </p:blipFill>
        <p:spPr bwMode="auto">
          <a:xfrm>
            <a:off x="2325332" y="1437260"/>
            <a:ext cx="1604962" cy="2505588"/>
          </a:xfrm>
          <a:prstGeom prst="rect">
            <a:avLst/>
          </a:prstGeom>
          <a:noFill/>
          <a:ln w="9525">
            <a:noFill/>
            <a:miter lim="800000"/>
            <a:headEnd/>
            <a:tailEnd/>
          </a:ln>
        </p:spPr>
      </p:pic>
      <p:pic>
        <p:nvPicPr>
          <p:cNvPr id="12" name="Picture 3"/>
          <p:cNvPicPr>
            <a:picLocks noChangeAspect="1" noChangeArrowheads="1"/>
          </p:cNvPicPr>
          <p:nvPr/>
        </p:nvPicPr>
        <p:blipFill>
          <a:blip r:embed="rId9" cstate="print"/>
          <a:srcRect/>
          <a:stretch>
            <a:fillRect/>
          </a:stretch>
        </p:blipFill>
        <p:spPr bwMode="auto">
          <a:xfrm>
            <a:off x="2276697" y="4036212"/>
            <a:ext cx="1676178" cy="2505588"/>
          </a:xfrm>
          <a:prstGeom prst="rect">
            <a:avLst/>
          </a:prstGeom>
          <a:noFill/>
          <a:ln w="9525">
            <a:noFill/>
            <a:miter lim="800000"/>
            <a:headEnd/>
            <a:tailEnd/>
          </a:ln>
        </p:spPr>
      </p:pic>
      <p:pic>
        <p:nvPicPr>
          <p:cNvPr id="13" name="Picture 2"/>
          <p:cNvPicPr>
            <a:picLocks noChangeAspect="1" noChangeArrowheads="1"/>
          </p:cNvPicPr>
          <p:nvPr/>
        </p:nvPicPr>
        <p:blipFill>
          <a:blip r:embed="rId10" cstate="print"/>
          <a:srcRect/>
          <a:stretch>
            <a:fillRect/>
          </a:stretch>
        </p:blipFill>
        <p:spPr bwMode="auto">
          <a:xfrm>
            <a:off x="710567" y="1440518"/>
            <a:ext cx="1604008" cy="2504100"/>
          </a:xfrm>
          <a:prstGeom prst="rect">
            <a:avLst/>
          </a:prstGeom>
          <a:noFill/>
          <a:ln w="9525">
            <a:noFill/>
            <a:miter lim="800000"/>
            <a:headEnd/>
            <a:tailEnd/>
          </a:ln>
        </p:spPr>
      </p:pic>
      <p:pic>
        <p:nvPicPr>
          <p:cNvPr id="14" name="Picture 3"/>
          <p:cNvPicPr>
            <a:picLocks noChangeAspect="1" noChangeArrowheads="1"/>
          </p:cNvPicPr>
          <p:nvPr/>
        </p:nvPicPr>
        <p:blipFill>
          <a:blip r:embed="rId11" cstate="print"/>
          <a:srcRect/>
          <a:stretch>
            <a:fillRect/>
          </a:stretch>
        </p:blipFill>
        <p:spPr bwMode="auto">
          <a:xfrm>
            <a:off x="740319" y="4048446"/>
            <a:ext cx="1604008" cy="2504100"/>
          </a:xfrm>
          <a:prstGeom prst="rect">
            <a:avLst/>
          </a:prstGeom>
          <a:noFill/>
          <a:ln w="9525">
            <a:noFill/>
            <a:miter lim="800000"/>
            <a:headEnd/>
            <a:tailEnd/>
          </a:ln>
        </p:spPr>
      </p:pic>
      <p:sp>
        <p:nvSpPr>
          <p:cNvPr id="21" name="TextBox 20"/>
          <p:cNvSpPr txBox="1"/>
          <p:nvPr/>
        </p:nvSpPr>
        <p:spPr>
          <a:xfrm rot="-5400000">
            <a:off x="-155938" y="2499211"/>
            <a:ext cx="1252416" cy="400110"/>
          </a:xfrm>
          <a:prstGeom prst="rect">
            <a:avLst/>
          </a:prstGeom>
          <a:noFill/>
        </p:spPr>
        <p:txBody>
          <a:bodyPr wrap="none" rtlCol="0">
            <a:spAutoFit/>
          </a:bodyPr>
          <a:lstStyle/>
          <a:p>
            <a:r>
              <a:rPr lang="en-US" sz="2000" b="1" dirty="0" smtClean="0">
                <a:latin typeface="Calibri" panose="020F0502020204030204" pitchFamily="34" charset="0"/>
              </a:rPr>
              <a:t>Heavy (IS)</a:t>
            </a:r>
            <a:endParaRPr lang="en-US" sz="2000" b="1" dirty="0">
              <a:latin typeface="Calibri" panose="020F0502020204030204" pitchFamily="34" charset="0"/>
            </a:endParaRPr>
          </a:p>
        </p:txBody>
      </p:sp>
      <p:sp>
        <p:nvSpPr>
          <p:cNvPr id="22" name="TextBox 21"/>
          <p:cNvSpPr txBox="1"/>
          <p:nvPr/>
        </p:nvSpPr>
        <p:spPr>
          <a:xfrm rot="-5400000">
            <a:off x="119436" y="5134855"/>
            <a:ext cx="701667" cy="400110"/>
          </a:xfrm>
          <a:prstGeom prst="rect">
            <a:avLst/>
          </a:prstGeom>
          <a:noFill/>
        </p:spPr>
        <p:txBody>
          <a:bodyPr wrap="none" rtlCol="0">
            <a:spAutoFit/>
          </a:bodyPr>
          <a:lstStyle/>
          <a:p>
            <a:r>
              <a:rPr lang="en-US" sz="2000" b="1" dirty="0" smtClean="0">
                <a:latin typeface="Calibri" panose="020F0502020204030204" pitchFamily="34" charset="0"/>
              </a:rPr>
              <a:t>Light</a:t>
            </a:r>
            <a:endParaRPr lang="en-US" sz="2000" b="1" dirty="0">
              <a:latin typeface="Calibri" panose="020F0502020204030204" pitchFamily="34" charset="0"/>
            </a:endParaRPr>
          </a:p>
        </p:txBody>
      </p:sp>
      <p:sp>
        <p:nvSpPr>
          <p:cNvPr id="31" name="TextBox 30"/>
          <p:cNvSpPr txBox="1"/>
          <p:nvPr/>
        </p:nvSpPr>
        <p:spPr>
          <a:xfrm>
            <a:off x="1181100" y="981075"/>
            <a:ext cx="553741" cy="369332"/>
          </a:xfrm>
          <a:prstGeom prst="rect">
            <a:avLst/>
          </a:prstGeom>
          <a:noFill/>
        </p:spPr>
        <p:txBody>
          <a:bodyPr wrap="none" rtlCol="0">
            <a:spAutoFit/>
          </a:bodyPr>
          <a:lstStyle/>
          <a:p>
            <a:r>
              <a:rPr lang="en-US" b="1" dirty="0" smtClean="0">
                <a:latin typeface="Calibri" panose="020F0502020204030204" pitchFamily="34" charset="0"/>
              </a:rPr>
              <a:t>PSA</a:t>
            </a:r>
            <a:endParaRPr lang="en-US" b="1" dirty="0">
              <a:latin typeface="Calibri" panose="020F0502020204030204" pitchFamily="34" charset="0"/>
            </a:endParaRPr>
          </a:p>
        </p:txBody>
      </p:sp>
      <p:sp>
        <p:nvSpPr>
          <p:cNvPr id="32" name="TextBox 31"/>
          <p:cNvSpPr txBox="1"/>
          <p:nvPr/>
        </p:nvSpPr>
        <p:spPr>
          <a:xfrm>
            <a:off x="2428008" y="990600"/>
            <a:ext cx="1264257" cy="369332"/>
          </a:xfrm>
          <a:prstGeom prst="rect">
            <a:avLst/>
          </a:prstGeom>
          <a:noFill/>
        </p:spPr>
        <p:txBody>
          <a:bodyPr wrap="none" rtlCol="0">
            <a:spAutoFit/>
          </a:bodyPr>
          <a:lstStyle/>
          <a:p>
            <a:r>
              <a:rPr lang="en-US" b="1" dirty="0" smtClean="0">
                <a:latin typeface="Calibri" panose="020F0502020204030204" pitchFamily="34" charset="0"/>
              </a:rPr>
              <a:t>(-2) proPSA</a:t>
            </a:r>
            <a:endParaRPr lang="en-US" b="1" dirty="0">
              <a:latin typeface="Calibri" panose="020F0502020204030204" pitchFamily="34" charset="0"/>
            </a:endParaRPr>
          </a:p>
        </p:txBody>
      </p:sp>
      <p:sp>
        <p:nvSpPr>
          <p:cNvPr id="35" name="TextBox 34"/>
          <p:cNvSpPr txBox="1"/>
          <p:nvPr/>
        </p:nvSpPr>
        <p:spPr>
          <a:xfrm>
            <a:off x="4067175" y="990600"/>
            <a:ext cx="1264257" cy="369332"/>
          </a:xfrm>
          <a:prstGeom prst="rect">
            <a:avLst/>
          </a:prstGeom>
          <a:noFill/>
        </p:spPr>
        <p:txBody>
          <a:bodyPr wrap="none" rtlCol="0">
            <a:spAutoFit/>
          </a:bodyPr>
          <a:lstStyle/>
          <a:p>
            <a:r>
              <a:rPr lang="en-US" b="1" dirty="0" smtClean="0">
                <a:latin typeface="Calibri" panose="020F0502020204030204" pitchFamily="34" charset="0"/>
              </a:rPr>
              <a:t>(-4) proPSA</a:t>
            </a:r>
            <a:endParaRPr lang="en-US" b="1" dirty="0">
              <a:latin typeface="Calibri" panose="020F0502020204030204" pitchFamily="34" charset="0"/>
            </a:endParaRPr>
          </a:p>
        </p:txBody>
      </p:sp>
      <p:sp>
        <p:nvSpPr>
          <p:cNvPr id="36" name="TextBox 35"/>
          <p:cNvSpPr txBox="1"/>
          <p:nvPr/>
        </p:nvSpPr>
        <p:spPr>
          <a:xfrm>
            <a:off x="5705475" y="990600"/>
            <a:ext cx="1264257" cy="369332"/>
          </a:xfrm>
          <a:prstGeom prst="rect">
            <a:avLst/>
          </a:prstGeom>
          <a:noFill/>
        </p:spPr>
        <p:txBody>
          <a:bodyPr wrap="none" rtlCol="0">
            <a:spAutoFit/>
          </a:bodyPr>
          <a:lstStyle/>
          <a:p>
            <a:r>
              <a:rPr lang="en-US" b="1" dirty="0" smtClean="0">
                <a:latin typeface="Calibri" panose="020F0502020204030204" pitchFamily="34" charset="0"/>
              </a:rPr>
              <a:t>(-5) proPSA</a:t>
            </a:r>
            <a:endParaRPr lang="en-US" b="1" dirty="0">
              <a:latin typeface="Calibri" panose="020F0502020204030204" pitchFamily="34" charset="0"/>
            </a:endParaRPr>
          </a:p>
        </p:txBody>
      </p:sp>
      <p:sp>
        <p:nvSpPr>
          <p:cNvPr id="37" name="TextBox 36"/>
          <p:cNvSpPr txBox="1"/>
          <p:nvPr/>
        </p:nvSpPr>
        <p:spPr>
          <a:xfrm>
            <a:off x="7458075" y="990600"/>
            <a:ext cx="1264257" cy="369332"/>
          </a:xfrm>
          <a:prstGeom prst="rect">
            <a:avLst/>
          </a:prstGeom>
          <a:noFill/>
        </p:spPr>
        <p:txBody>
          <a:bodyPr wrap="none" rtlCol="0">
            <a:spAutoFit/>
          </a:bodyPr>
          <a:lstStyle/>
          <a:p>
            <a:r>
              <a:rPr lang="en-US" b="1" dirty="0" smtClean="0">
                <a:latin typeface="Calibri" panose="020F0502020204030204" pitchFamily="34" charset="0"/>
              </a:rPr>
              <a:t>(-7) proPSA</a:t>
            </a:r>
            <a:endParaRPr lang="en-US" b="1" dirty="0">
              <a:latin typeface="Calibri" panose="020F0502020204030204" pitchFamily="34" charset="0"/>
            </a:endParaRPr>
          </a:p>
        </p:txBody>
      </p:sp>
      <p:sp>
        <p:nvSpPr>
          <p:cNvPr id="2" name="Title 1"/>
          <p:cNvSpPr>
            <a:spLocks noGrp="1"/>
          </p:cNvSpPr>
          <p:nvPr>
            <p:ph type="title"/>
          </p:nvPr>
        </p:nvSpPr>
        <p:spPr>
          <a:xfrm>
            <a:off x="475489" y="164592"/>
            <a:ext cx="7437942" cy="752856"/>
          </a:xfrm>
        </p:spPr>
        <p:txBody>
          <a:bodyPr/>
          <a:lstStyle/>
          <a:p>
            <a:r>
              <a:rPr lang="en-US" sz="2800" dirty="0" smtClean="0">
                <a:latin typeface="Calibri" panose="020F0502020204030204" pitchFamily="34" charset="0"/>
              </a:rPr>
              <a:t>Simultaneous </a:t>
            </a:r>
            <a:r>
              <a:rPr lang="en-US" sz="2800" dirty="0"/>
              <a:t>Q</a:t>
            </a:r>
            <a:r>
              <a:rPr lang="en-US" sz="2800" dirty="0" smtClean="0">
                <a:latin typeface="Calibri" panose="020F0502020204030204" pitchFamily="34" charset="0"/>
              </a:rPr>
              <a:t>uantification of proPSA Isoforms in Prostate </a:t>
            </a:r>
            <a:r>
              <a:rPr lang="en-US" sz="2800" dirty="0"/>
              <a:t>P</a:t>
            </a:r>
            <a:r>
              <a:rPr lang="en-US" sz="2800" dirty="0" smtClean="0">
                <a:latin typeface="Calibri" panose="020F0502020204030204" pitchFamily="34" charset="0"/>
              </a:rPr>
              <a:t>atient </a:t>
            </a:r>
            <a:r>
              <a:rPr lang="en-US" sz="2800" dirty="0" smtClean="0"/>
              <a:t>U</a:t>
            </a:r>
            <a:r>
              <a:rPr lang="en-US" sz="2800" dirty="0" smtClean="0">
                <a:latin typeface="Calibri" panose="020F0502020204030204" pitchFamily="34" charset="0"/>
              </a:rPr>
              <a:t>rine Using LG-SRM</a:t>
            </a:r>
            <a:endParaRPr lang="en-US" sz="2800" dirty="0">
              <a:latin typeface="Calibri" panose="020F0502020204030204" pitchFamily="34" charset="0"/>
            </a:endParaRPr>
          </a:p>
        </p:txBody>
      </p:sp>
      <p:sp>
        <p:nvSpPr>
          <p:cNvPr id="20" name="TextBox 19"/>
          <p:cNvSpPr txBox="1"/>
          <p:nvPr/>
        </p:nvSpPr>
        <p:spPr>
          <a:xfrm>
            <a:off x="6821774" y="6518966"/>
            <a:ext cx="2324547" cy="307777"/>
          </a:xfrm>
          <a:prstGeom prst="rect">
            <a:avLst/>
          </a:prstGeom>
          <a:noFill/>
        </p:spPr>
        <p:txBody>
          <a:bodyPr wrap="none" rtlCol="0">
            <a:spAutoFit/>
          </a:bodyPr>
          <a:lstStyle/>
          <a:p>
            <a:pPr algn="r"/>
            <a:r>
              <a:rPr lang="en-US" sz="1400" dirty="0" smtClean="0">
                <a:latin typeface="Calibri Light" panose="020F0302020204030204" pitchFamily="34" charset="0"/>
              </a:rPr>
              <a:t>Shi et al., unpublished results</a:t>
            </a:r>
            <a:endParaRPr lang="en-US" sz="1400" dirty="0">
              <a:latin typeface="Calibri Light" panose="020F0302020204030204" pitchFamily="34" charset="0"/>
            </a:endParaRPr>
          </a:p>
        </p:txBody>
      </p:sp>
      <p:pic>
        <p:nvPicPr>
          <p:cNvPr id="23" name="Picture 2"/>
          <p:cNvPicPr>
            <a:picLocks noChangeAspect="1" noChangeArrowheads="1"/>
          </p:cNvPicPr>
          <p:nvPr/>
        </p:nvPicPr>
        <p:blipFill>
          <a:blip r:embed="rId12" cstate="print"/>
          <a:srcRect/>
          <a:stretch>
            <a:fillRect/>
          </a:stretch>
        </p:blipFill>
        <p:spPr bwMode="auto">
          <a:xfrm>
            <a:off x="5629841" y="1416974"/>
            <a:ext cx="1618976" cy="2527467"/>
          </a:xfrm>
          <a:prstGeom prst="rect">
            <a:avLst/>
          </a:prstGeom>
          <a:noFill/>
          <a:ln w="9525">
            <a:noFill/>
            <a:miter lim="800000"/>
            <a:headEnd/>
            <a:tailEnd/>
          </a:ln>
        </p:spPr>
      </p:pic>
    </p:spTree>
    <p:extLst>
      <p:ext uri="{BB962C8B-B14F-4D97-AF65-F5344CB8AC3E}">
        <p14:creationId xmlns:p14="http://schemas.microsoft.com/office/powerpoint/2010/main" val="1180764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5" y="208008"/>
            <a:ext cx="8204200" cy="680994"/>
          </a:xfrm>
        </p:spPr>
        <p:txBody>
          <a:bodyPr>
            <a:noAutofit/>
          </a:bodyPr>
          <a:lstStyle/>
          <a:p>
            <a:pPr eaLnBrk="1" hangingPunct="1"/>
            <a:r>
              <a:rPr lang="en-US" sz="3200" b="1" dirty="0" smtClean="0">
                <a:effectLst/>
                <a:latin typeface="Calibri" pitchFamily="34" charset="0"/>
              </a:rPr>
              <a:t>Identifying TMPRSS2:ERG fusions </a:t>
            </a:r>
            <a:r>
              <a:rPr lang="en-US" sz="3200" dirty="0" smtClean="0">
                <a:latin typeface="Calibri" pitchFamily="34" charset="0"/>
              </a:rPr>
              <a:t>products</a:t>
            </a:r>
            <a:endParaRPr lang="en-US" sz="3200" b="1" dirty="0" smtClean="0">
              <a:effectLst/>
              <a:latin typeface="Calibri" pitchFamily="34" charset="0"/>
            </a:endParaRPr>
          </a:p>
        </p:txBody>
      </p:sp>
      <p:pic>
        <p:nvPicPr>
          <p:cNvPr id="471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818504"/>
            <a:ext cx="4724400" cy="402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8" name="TextBox 3"/>
          <p:cNvSpPr txBox="1">
            <a:spLocks noChangeArrowheads="1"/>
          </p:cNvSpPr>
          <p:nvPr/>
        </p:nvSpPr>
        <p:spPr bwMode="auto">
          <a:xfrm>
            <a:off x="3901646" y="1332125"/>
            <a:ext cx="44381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2400" b="1" dirty="0" smtClean="0">
                <a:latin typeface="Calibri" pitchFamily="34" charset="0"/>
              </a:rPr>
              <a:t>TMPRSS2:ERG </a:t>
            </a:r>
            <a:r>
              <a:rPr lang="en-US" altLang="zh-CN" sz="2400" b="1" dirty="0">
                <a:latin typeface="Calibri" pitchFamily="34" charset="0"/>
              </a:rPr>
              <a:t>fusion variants</a:t>
            </a:r>
          </a:p>
        </p:txBody>
      </p:sp>
      <p:sp>
        <p:nvSpPr>
          <p:cNvPr id="47109" name="TextBox 4"/>
          <p:cNvSpPr txBox="1">
            <a:spLocks noChangeArrowheads="1"/>
          </p:cNvSpPr>
          <p:nvPr/>
        </p:nvSpPr>
        <p:spPr bwMode="auto">
          <a:xfrm>
            <a:off x="76200" y="1792333"/>
            <a:ext cx="3657600" cy="4154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Char char="•"/>
            </a:pPr>
            <a:r>
              <a:rPr lang="en-US" altLang="zh-CN" sz="2400" b="1" dirty="0" smtClean="0">
                <a:latin typeface="Calibri" pitchFamily="34" charset="0"/>
              </a:rPr>
              <a:t>Occurs </a:t>
            </a:r>
            <a:r>
              <a:rPr lang="en-US" altLang="zh-CN" sz="2400" b="1" dirty="0">
                <a:latin typeface="Calibri" pitchFamily="34" charset="0"/>
              </a:rPr>
              <a:t>in </a:t>
            </a:r>
            <a:r>
              <a:rPr lang="en-US" altLang="zh-CN" sz="2400" b="1" dirty="0" smtClean="0">
                <a:latin typeface="Calibri" pitchFamily="34" charset="0"/>
              </a:rPr>
              <a:t>~45% </a:t>
            </a:r>
            <a:r>
              <a:rPr lang="en-US" altLang="zh-CN" sz="2400" b="1" dirty="0">
                <a:latin typeface="Calibri" pitchFamily="34" charset="0"/>
              </a:rPr>
              <a:t>of prostate cancers</a:t>
            </a:r>
          </a:p>
          <a:p>
            <a:pPr eaLnBrk="1" hangingPunct="1">
              <a:buFont typeface="Arial" pitchFamily="34" charset="0"/>
              <a:buChar char="•"/>
            </a:pPr>
            <a:endParaRPr lang="en-US" altLang="zh-CN" sz="2400" b="1" dirty="0">
              <a:latin typeface="Calibri" pitchFamily="34" charset="0"/>
            </a:endParaRPr>
          </a:p>
          <a:p>
            <a:pPr eaLnBrk="1" hangingPunct="1">
              <a:buFont typeface="Arial" pitchFamily="34" charset="0"/>
              <a:buChar char="•"/>
            </a:pPr>
            <a:r>
              <a:rPr lang="en-US" altLang="zh-CN" sz="2400" b="1" dirty="0">
                <a:latin typeface="Calibri" pitchFamily="34" charset="0"/>
                <a:cs typeface="Arial" pitchFamily="34" charset="0"/>
              </a:rPr>
              <a:t>~</a:t>
            </a:r>
            <a:r>
              <a:rPr lang="en-US" altLang="zh-CN" sz="2400" b="1" dirty="0">
                <a:latin typeface="Calibri" pitchFamily="34" charset="0"/>
              </a:rPr>
              <a:t>100% specificity for prostate </a:t>
            </a:r>
            <a:r>
              <a:rPr lang="en-US" altLang="zh-CN" sz="2400" b="1" dirty="0" smtClean="0">
                <a:latin typeface="Calibri" pitchFamily="34" charset="0"/>
              </a:rPr>
              <a:t>cancer</a:t>
            </a:r>
          </a:p>
          <a:p>
            <a:pPr eaLnBrk="1" hangingPunct="1">
              <a:buFont typeface="Arial" pitchFamily="34" charset="0"/>
              <a:buChar char="•"/>
            </a:pPr>
            <a:endParaRPr lang="en-US" altLang="zh-CN" sz="2400" b="1" dirty="0" smtClean="0">
              <a:latin typeface="Calibri" pitchFamily="34" charset="0"/>
            </a:endParaRPr>
          </a:p>
          <a:p>
            <a:pPr eaLnBrk="1" hangingPunct="1">
              <a:buFont typeface="Arial" pitchFamily="34" charset="0"/>
              <a:buChar char="•"/>
            </a:pPr>
            <a:r>
              <a:rPr lang="en-US" altLang="zh-CN" sz="2400" b="1" dirty="0" smtClean="0">
                <a:latin typeface="Calibri" pitchFamily="34" charset="0"/>
              </a:rPr>
              <a:t>Current assays rely on PCR or FISH</a:t>
            </a:r>
            <a:endParaRPr lang="en-US" altLang="zh-CN" sz="2400" b="1" dirty="0">
              <a:latin typeface="Calibri" pitchFamily="34" charset="0"/>
            </a:endParaRPr>
          </a:p>
          <a:p>
            <a:pPr eaLnBrk="1" hangingPunct="1">
              <a:buFont typeface="Arial" pitchFamily="34" charset="0"/>
              <a:buChar char="•"/>
            </a:pPr>
            <a:endParaRPr lang="en-US" altLang="zh-CN" sz="2400" b="1" dirty="0">
              <a:latin typeface="Calibri" pitchFamily="34" charset="0"/>
            </a:endParaRPr>
          </a:p>
          <a:p>
            <a:pPr eaLnBrk="1" hangingPunct="1">
              <a:buFont typeface="Arial" pitchFamily="34" charset="0"/>
              <a:buChar char="•"/>
            </a:pPr>
            <a:r>
              <a:rPr lang="en-US" altLang="zh-CN" sz="2400" b="1" dirty="0">
                <a:latin typeface="Calibri" pitchFamily="34" charset="0"/>
              </a:rPr>
              <a:t>Lack of </a:t>
            </a:r>
            <a:r>
              <a:rPr lang="en-US" altLang="zh-CN" sz="2400" b="1" dirty="0" smtClean="0">
                <a:latin typeface="Calibri" pitchFamily="34" charset="0"/>
              </a:rPr>
              <a:t>good antibodies </a:t>
            </a:r>
            <a:r>
              <a:rPr lang="en-US" altLang="zh-CN" sz="2400" b="1" dirty="0">
                <a:latin typeface="Calibri" pitchFamily="34" charset="0"/>
              </a:rPr>
              <a:t>against ERG protein</a:t>
            </a:r>
          </a:p>
        </p:txBody>
      </p:sp>
      <p:sp>
        <p:nvSpPr>
          <p:cNvPr id="47111" name="TextBox 502"/>
          <p:cNvSpPr txBox="1">
            <a:spLocks noChangeArrowheads="1"/>
          </p:cNvSpPr>
          <p:nvPr/>
        </p:nvSpPr>
        <p:spPr bwMode="auto">
          <a:xfrm>
            <a:off x="4713060" y="5847775"/>
            <a:ext cx="36201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itchFamily="34" charset="0"/>
                <a:ea typeface="宋体" pitchFamily="2" charset="-122"/>
              </a:defRPr>
            </a:lvl1pPr>
            <a:lvl2pPr marL="742950" indent="-285750" algn="l" eaLnBrk="0" hangingPunct="0">
              <a:defRPr>
                <a:solidFill>
                  <a:schemeClr val="tx1"/>
                </a:solidFill>
                <a:latin typeface="Arial" pitchFamily="34" charset="0"/>
                <a:ea typeface="宋体" pitchFamily="2" charset="-122"/>
              </a:defRPr>
            </a:lvl2pPr>
            <a:lvl3pPr marL="1143000" indent="-228600" algn="l" eaLnBrk="0" hangingPunct="0">
              <a:defRPr>
                <a:solidFill>
                  <a:schemeClr val="tx1"/>
                </a:solidFill>
                <a:latin typeface="Arial" pitchFamily="34" charset="0"/>
                <a:ea typeface="宋体" pitchFamily="2" charset="-122"/>
              </a:defRPr>
            </a:lvl3pPr>
            <a:lvl4pPr marL="1600200" indent="-228600" algn="l" eaLnBrk="0" hangingPunct="0">
              <a:defRPr>
                <a:solidFill>
                  <a:schemeClr val="tx1"/>
                </a:solidFill>
                <a:latin typeface="Arial" pitchFamily="34" charset="0"/>
                <a:ea typeface="宋体" pitchFamily="2" charset="-122"/>
              </a:defRPr>
            </a:lvl4pPr>
            <a:lvl5pPr marL="2057400" indent="-228600" algn="l"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dirty="0">
                <a:latin typeface="Calibri" pitchFamily="34" charset="0"/>
              </a:rPr>
              <a:t> John </a:t>
            </a:r>
            <a:r>
              <a:rPr lang="en-US" altLang="zh-CN" sz="1400" dirty="0" smtClean="0">
                <a:latin typeface="Calibri" pitchFamily="34" charset="0"/>
              </a:rPr>
              <a:t>et </a:t>
            </a:r>
            <a:r>
              <a:rPr lang="en-US" altLang="zh-CN" sz="1400" dirty="0">
                <a:latin typeface="Calibri" pitchFamily="34" charset="0"/>
              </a:rPr>
              <a:t>al. </a:t>
            </a:r>
            <a:r>
              <a:rPr lang="en-US" altLang="zh-CN" sz="1400" b="1" dirty="0">
                <a:latin typeface="Calibri" pitchFamily="34" charset="0"/>
              </a:rPr>
              <a:t>J Cancer </a:t>
            </a:r>
            <a:r>
              <a:rPr lang="en-US" altLang="zh-CN" sz="1400" b="1" dirty="0" err="1">
                <a:latin typeface="Calibri" pitchFamily="34" charset="0"/>
              </a:rPr>
              <a:t>Sci</a:t>
            </a:r>
            <a:r>
              <a:rPr lang="en-US" altLang="zh-CN" sz="1400" b="1" dirty="0">
                <a:latin typeface="Calibri" pitchFamily="34" charset="0"/>
              </a:rPr>
              <a:t> </a:t>
            </a:r>
            <a:r>
              <a:rPr lang="en-US" altLang="zh-CN" sz="1400" b="1" dirty="0" err="1" smtClean="0">
                <a:latin typeface="Calibri" pitchFamily="34" charset="0"/>
              </a:rPr>
              <a:t>Ther</a:t>
            </a:r>
            <a:r>
              <a:rPr lang="en-US" altLang="zh-CN" sz="1400" dirty="0" smtClean="0">
                <a:latin typeface="Calibri" pitchFamily="34" charset="0"/>
              </a:rPr>
              <a:t>. 2012, 4:  94-101.</a:t>
            </a:r>
            <a:endParaRPr lang="en-US" altLang="zh-CN" sz="1400" dirty="0">
              <a:latin typeface="Calibri" pitchFamily="34" charset="0"/>
            </a:endParaRPr>
          </a:p>
        </p:txBody>
      </p:sp>
    </p:spTree>
    <p:extLst>
      <p:ext uri="{BB962C8B-B14F-4D97-AF65-F5344CB8AC3E}">
        <p14:creationId xmlns:p14="http://schemas.microsoft.com/office/powerpoint/2010/main" val="3061023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164592"/>
            <a:ext cx="7477846" cy="745929"/>
          </a:xfrm>
        </p:spPr>
        <p:txBody>
          <a:bodyPr/>
          <a:lstStyle/>
          <a:p>
            <a:r>
              <a:rPr lang="en-US" sz="2800" dirty="0" smtClean="0"/>
              <a:t>Sensitive Detection of TMPRSS2-ERG Fusion </a:t>
            </a:r>
            <a:r>
              <a:rPr lang="en-US" sz="2800" dirty="0"/>
              <a:t>P</a:t>
            </a:r>
            <a:r>
              <a:rPr lang="en-US" sz="2800" dirty="0" smtClean="0"/>
              <a:t>rotein Products Using PRISM-SRM</a:t>
            </a:r>
            <a:endParaRPr lang="en-US" sz="2800" dirty="0"/>
          </a:p>
        </p:txBody>
      </p:sp>
      <p:sp>
        <p:nvSpPr>
          <p:cNvPr id="6" name="TextBox 5"/>
          <p:cNvSpPr txBox="1"/>
          <p:nvPr/>
        </p:nvSpPr>
        <p:spPr>
          <a:xfrm>
            <a:off x="6034258" y="6531685"/>
            <a:ext cx="3093091" cy="307777"/>
          </a:xfrm>
          <a:prstGeom prst="rect">
            <a:avLst/>
          </a:prstGeom>
          <a:noFill/>
        </p:spPr>
        <p:txBody>
          <a:bodyPr wrap="none" rtlCol="0">
            <a:spAutoFit/>
          </a:bodyPr>
          <a:lstStyle/>
          <a:p>
            <a:pPr algn="r"/>
            <a:r>
              <a:rPr lang="en-US" sz="1400" dirty="0" smtClean="0">
                <a:latin typeface="Calibri Light" panose="020F0302020204030204" pitchFamily="34" charset="0"/>
              </a:rPr>
              <a:t>He et al., </a:t>
            </a:r>
            <a:r>
              <a:rPr lang="en-US" sz="1400" dirty="0" err="1" smtClean="0">
                <a:latin typeface="Calibri Light" panose="020F0302020204030204" pitchFamily="34" charset="0"/>
              </a:rPr>
              <a:t>Mol</a:t>
            </a:r>
            <a:r>
              <a:rPr lang="en-US" sz="1400" dirty="0" smtClean="0">
                <a:latin typeface="Calibri Light" panose="020F0302020204030204" pitchFamily="34" charset="0"/>
              </a:rPr>
              <a:t> </a:t>
            </a:r>
            <a:r>
              <a:rPr lang="en-US" sz="1400" dirty="0" err="1" smtClean="0">
                <a:latin typeface="Calibri Light" panose="020F0302020204030204" pitchFamily="34" charset="0"/>
              </a:rPr>
              <a:t>Oncol</a:t>
            </a:r>
            <a:r>
              <a:rPr lang="en-US" sz="1400" dirty="0" smtClean="0">
                <a:latin typeface="Calibri Light" panose="020F0302020204030204" pitchFamily="34" charset="0"/>
              </a:rPr>
              <a:t>. 2014, 8, 1169-1180</a:t>
            </a:r>
            <a:endParaRPr lang="en-US" sz="1400" dirty="0">
              <a:latin typeface="Calibri Light" panose="020F03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9" y="1147133"/>
            <a:ext cx="9052560" cy="23076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38" y="3572731"/>
            <a:ext cx="3017520" cy="31000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051965" y="2922676"/>
            <a:ext cx="27443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10" name="TextBox 9"/>
          <p:cNvSpPr txBox="1"/>
          <p:nvPr/>
        </p:nvSpPr>
        <p:spPr>
          <a:xfrm>
            <a:off x="874288" y="3107445"/>
            <a:ext cx="274434"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8" name="TextBox 7"/>
          <p:cNvSpPr txBox="1"/>
          <p:nvPr/>
        </p:nvSpPr>
        <p:spPr>
          <a:xfrm>
            <a:off x="1804524" y="2370967"/>
            <a:ext cx="263214" cy="261610"/>
          </a:xfrm>
          <a:prstGeom prst="rect">
            <a:avLst/>
          </a:prstGeom>
          <a:noFill/>
        </p:spPr>
        <p:txBody>
          <a:bodyPr wrap="none" rtlCol="0">
            <a:spAutoFit/>
          </a:bodyPr>
          <a:lstStyle/>
          <a:p>
            <a:r>
              <a:rPr lang="en-US" sz="1100" b="1" dirty="0" smtClean="0">
                <a:solidFill>
                  <a:srgbClr val="00B050"/>
                </a:solidFill>
              </a:rPr>
              <a:t>#</a:t>
            </a:r>
            <a:endParaRPr lang="en-US" sz="1100" b="1" dirty="0">
              <a:solidFill>
                <a:srgbClr val="00B050"/>
              </a:solidFill>
            </a:endParaRPr>
          </a:p>
        </p:txBody>
      </p:sp>
      <p:sp>
        <p:nvSpPr>
          <p:cNvPr id="12" name="TextBox 11"/>
          <p:cNvSpPr txBox="1"/>
          <p:nvPr/>
        </p:nvSpPr>
        <p:spPr>
          <a:xfrm>
            <a:off x="1131540" y="2547643"/>
            <a:ext cx="263214" cy="261610"/>
          </a:xfrm>
          <a:prstGeom prst="rect">
            <a:avLst/>
          </a:prstGeom>
          <a:noFill/>
        </p:spPr>
        <p:txBody>
          <a:bodyPr wrap="none" rtlCol="0">
            <a:spAutoFit/>
          </a:bodyPr>
          <a:lstStyle/>
          <a:p>
            <a:r>
              <a:rPr lang="en-US" sz="1100" b="1" dirty="0" smtClean="0">
                <a:solidFill>
                  <a:srgbClr val="00B050"/>
                </a:solidFill>
              </a:rPr>
              <a:t>#</a:t>
            </a:r>
            <a:endParaRPr lang="en-US" sz="1100" b="1" dirty="0">
              <a:solidFill>
                <a:srgbClr val="00B050"/>
              </a:solidFill>
            </a:endParaRPr>
          </a:p>
        </p:txBody>
      </p:sp>
      <p:sp>
        <p:nvSpPr>
          <p:cNvPr id="13" name="TextBox 12"/>
          <p:cNvSpPr txBox="1"/>
          <p:nvPr/>
        </p:nvSpPr>
        <p:spPr>
          <a:xfrm>
            <a:off x="1447128" y="2749943"/>
            <a:ext cx="263214" cy="261610"/>
          </a:xfrm>
          <a:prstGeom prst="rect">
            <a:avLst/>
          </a:prstGeom>
          <a:noFill/>
        </p:spPr>
        <p:txBody>
          <a:bodyPr wrap="none" rtlCol="0">
            <a:spAutoFit/>
          </a:bodyPr>
          <a:lstStyle/>
          <a:p>
            <a:r>
              <a:rPr lang="en-US" sz="1100" b="1" dirty="0" smtClean="0">
                <a:solidFill>
                  <a:srgbClr val="00B050"/>
                </a:solidFill>
              </a:rPr>
              <a:t>#</a:t>
            </a:r>
            <a:endParaRPr lang="en-US" sz="1100" b="1" dirty="0">
              <a:solidFill>
                <a:srgbClr val="00B050"/>
              </a:solidFill>
            </a:endParaRPr>
          </a:p>
        </p:txBody>
      </p:sp>
      <p:grpSp>
        <p:nvGrpSpPr>
          <p:cNvPr id="9" name="Group 8"/>
          <p:cNvGrpSpPr/>
          <p:nvPr/>
        </p:nvGrpSpPr>
        <p:grpSpPr>
          <a:xfrm>
            <a:off x="4246132" y="3795312"/>
            <a:ext cx="4598464" cy="2546044"/>
            <a:chOff x="4327052" y="3924784"/>
            <a:chExt cx="4598464" cy="2546044"/>
          </a:xfrm>
        </p:grpSpPr>
        <p:sp>
          <p:nvSpPr>
            <p:cNvPr id="5" name="Rectangle 4"/>
            <p:cNvSpPr/>
            <p:nvPr/>
          </p:nvSpPr>
          <p:spPr>
            <a:xfrm>
              <a:off x="4327052" y="3924784"/>
              <a:ext cx="4598464" cy="2539157"/>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dirty="0" smtClean="0">
                  <a:latin typeface="Calibri" panose="020F0502020204030204" pitchFamily="34" charset="0"/>
                </a:rPr>
                <a:t>Range for </a:t>
              </a:r>
              <a:r>
                <a:rPr lang="en-US" sz="1600" dirty="0">
                  <a:latin typeface="Calibri" panose="020F0502020204030204" pitchFamily="34" charset="0"/>
                </a:rPr>
                <a:t>LOD (0.5-5 </a:t>
              </a:r>
              <a:r>
                <a:rPr lang="en-US" sz="1600" dirty="0" smtClean="0">
                  <a:latin typeface="Calibri" panose="020F0502020204030204" pitchFamily="34" charset="0"/>
                </a:rPr>
                <a:t>amol/µg total protein) </a:t>
              </a:r>
              <a:r>
                <a:rPr lang="en-US" sz="1600" dirty="0">
                  <a:latin typeface="Calibri" panose="020F0502020204030204" pitchFamily="34" charset="0"/>
                </a:rPr>
                <a:t>and LOQ (2-50 </a:t>
              </a:r>
              <a:r>
                <a:rPr lang="en-US" sz="1600" dirty="0" smtClean="0">
                  <a:latin typeface="Calibri" panose="020F0502020204030204" pitchFamily="34" charset="0"/>
                </a:rPr>
                <a:t>amol/µg total </a:t>
              </a:r>
              <a:r>
                <a:rPr lang="en-US" sz="1600" dirty="0">
                  <a:latin typeface="Calibri" panose="020F0502020204030204" pitchFamily="34" charset="0"/>
                </a:rPr>
                <a:t>protein) </a:t>
              </a:r>
              <a:endParaRPr lang="en-US" sz="1600" dirty="0" smtClean="0">
                <a:latin typeface="Calibri" panose="020F0502020204030204" pitchFamily="34" charset="0"/>
              </a:endParaRPr>
            </a:p>
            <a:p>
              <a:pPr marL="285750" indent="-285750">
                <a:spcAft>
                  <a:spcPts val="600"/>
                </a:spcAft>
                <a:buFont typeface="Arial" panose="020B0604020202020204" pitchFamily="34" charset="0"/>
                <a:buChar char="•"/>
              </a:pPr>
              <a:r>
                <a:rPr lang="en-US" sz="1600" dirty="0" smtClean="0">
                  <a:latin typeface="Calibri" panose="020F0502020204030204" pitchFamily="34" charset="0"/>
                </a:rPr>
                <a:t>Three “shared” </a:t>
              </a:r>
              <a:r>
                <a:rPr lang="en-US" sz="1600" dirty="0">
                  <a:latin typeface="Calibri" panose="020F0502020204030204" pitchFamily="34" charset="0"/>
                </a:rPr>
                <a:t>peptides as signature peptides for detection of T2ERG </a:t>
              </a:r>
              <a:r>
                <a:rPr lang="en-US" sz="1600" dirty="0" smtClean="0">
                  <a:latin typeface="Calibri" panose="020F0502020204030204" pitchFamily="34" charset="0"/>
                </a:rPr>
                <a:t>fusion</a:t>
              </a:r>
            </a:p>
            <a:p>
              <a:pPr marL="285750" indent="-285750">
                <a:spcAft>
                  <a:spcPts val="600"/>
                </a:spcAft>
                <a:buFont typeface="Arial" panose="020B0604020202020204" pitchFamily="34" charset="0"/>
                <a:buChar char="•"/>
              </a:pPr>
              <a:r>
                <a:rPr lang="en-US" sz="1600" dirty="0" smtClean="0">
                  <a:latin typeface="Calibri" panose="020F0502020204030204" pitchFamily="34" charset="0"/>
                </a:rPr>
                <a:t>Highly correlated with T2ERG fusion status (in both patient tissues and cell lines)</a:t>
              </a:r>
            </a:p>
            <a:p>
              <a:pPr marL="285750" indent="-285750">
                <a:spcAft>
                  <a:spcPts val="600"/>
                </a:spcAft>
                <a:buFont typeface="Arial" panose="020B0604020202020204" pitchFamily="34" charset="0"/>
                <a:buChar char="•"/>
              </a:pPr>
              <a:r>
                <a:rPr lang="en-US" sz="1600" dirty="0" smtClean="0">
                  <a:latin typeface="Calibri" panose="020F0502020204030204" pitchFamily="34" charset="0"/>
                </a:rPr>
                <a:t>For the first time, detection of two distinctive ERG protein isoforms simultaneously expressed in T2ERG-positive tissues</a:t>
              </a:r>
              <a:endParaRPr lang="en-US" sz="1600" dirty="0">
                <a:latin typeface="Calibri" panose="020F0502020204030204" pitchFamily="34" charset="0"/>
              </a:endParaRPr>
            </a:p>
          </p:txBody>
        </p:sp>
        <p:sp>
          <p:nvSpPr>
            <p:cNvPr id="15" name="TextBox 14"/>
            <p:cNvSpPr txBox="1"/>
            <p:nvPr/>
          </p:nvSpPr>
          <p:spPr>
            <a:xfrm>
              <a:off x="6782747" y="4716308"/>
              <a:ext cx="263214" cy="261610"/>
            </a:xfrm>
            <a:prstGeom prst="rect">
              <a:avLst/>
            </a:prstGeom>
            <a:noFill/>
          </p:spPr>
          <p:txBody>
            <a:bodyPr wrap="none" rtlCol="0">
              <a:spAutoFit/>
            </a:bodyPr>
            <a:lstStyle/>
            <a:p>
              <a:r>
                <a:rPr lang="en-US" sz="1100" b="1" dirty="0" smtClean="0">
                  <a:solidFill>
                    <a:srgbClr val="00B050"/>
                  </a:solidFill>
                  <a:latin typeface="Calibri" panose="020F0502020204030204" pitchFamily="34" charset="0"/>
                </a:rPr>
                <a:t>#</a:t>
              </a:r>
              <a:endParaRPr lang="en-US" sz="1100" b="1" dirty="0">
                <a:solidFill>
                  <a:srgbClr val="00B050"/>
                </a:solidFill>
                <a:latin typeface="Calibri" panose="020F0502020204030204" pitchFamily="34" charset="0"/>
              </a:endParaRPr>
            </a:p>
          </p:txBody>
        </p:sp>
        <p:sp>
          <p:nvSpPr>
            <p:cNvPr id="16" name="TextBox 15"/>
            <p:cNvSpPr txBox="1"/>
            <p:nvPr/>
          </p:nvSpPr>
          <p:spPr>
            <a:xfrm>
              <a:off x="6476109" y="6101496"/>
              <a:ext cx="300082" cy="369332"/>
            </a:xfrm>
            <a:prstGeom prst="rect">
              <a:avLst/>
            </a:prstGeom>
            <a:noFill/>
          </p:spPr>
          <p:txBody>
            <a:bodyPr wrap="none" rtlCol="0">
              <a:spAutoFit/>
            </a:bodyPr>
            <a:lstStyle/>
            <a:p>
              <a:r>
                <a:rPr lang="en-US" dirty="0" smtClean="0">
                  <a:solidFill>
                    <a:srgbClr val="FF0000"/>
                  </a:solidFill>
                  <a:latin typeface="Calibri" panose="020F0502020204030204" pitchFamily="34" charset="0"/>
                </a:rPr>
                <a:t>*</a:t>
              </a:r>
              <a:endParaRPr lang="en-US" dirty="0">
                <a:solidFill>
                  <a:srgbClr val="FF0000"/>
                </a:solidFill>
                <a:latin typeface="Calibri" panose="020F0502020204030204" pitchFamily="34" charset="0"/>
              </a:endParaRPr>
            </a:p>
          </p:txBody>
        </p:sp>
      </p:grpSp>
    </p:spTree>
    <p:extLst>
      <p:ext uri="{BB962C8B-B14F-4D97-AF65-F5344CB8AC3E}">
        <p14:creationId xmlns:p14="http://schemas.microsoft.com/office/powerpoint/2010/main" val="4242859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PNNL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PNNL_PowerPoint_Template</Template>
  <TotalTime>12707</TotalTime>
  <Words>1430</Words>
  <Application>Microsoft Macintosh PowerPoint</Application>
  <PresentationFormat>On-screen Show (4:3)</PresentationFormat>
  <Paragraphs>277</Paragraphs>
  <Slides>22</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Calibri</vt:lpstr>
      <vt:lpstr>Calibri Light</vt:lpstr>
      <vt:lpstr>MS PGothic</vt:lpstr>
      <vt:lpstr>ＭＳ Ｐゴシック</vt:lpstr>
      <vt:lpstr>Times New Roman</vt:lpstr>
      <vt:lpstr>Wingdings</vt:lpstr>
      <vt:lpstr>宋体</vt:lpstr>
      <vt:lpstr>Arial</vt:lpstr>
      <vt:lpstr>PNNL_PowerPoint_Template</vt:lpstr>
      <vt:lpstr>Office Theme</vt:lpstr>
      <vt:lpstr>Mass Spectrometry-based Targeted Quantification for Protein Biomarker Verification </vt:lpstr>
      <vt:lpstr>Translating Proteomic Discoveries to the Clinic:  the Biomarker Problem</vt:lpstr>
      <vt:lpstr>Targeted MS Assays (SRM) Increase Sensitivity  and Provide Specificity</vt:lpstr>
      <vt:lpstr>Procedure for Developing SRM Assays</vt:lpstr>
      <vt:lpstr>The Early Detection Problem in Prostate Cancer:  Discriminating Indolent from Aggressive Disease </vt:lpstr>
      <vt:lpstr>Analysis of Serum Total and Free PSA Using Immunoaffinity Depletion Coupled to LC-SRM</vt:lpstr>
      <vt:lpstr>Simultaneous Quantification of proPSA Isoforms in Prostate Patient Urine Using LG-SRM</vt:lpstr>
      <vt:lpstr>Identifying TMPRSS2:ERG fusions products</vt:lpstr>
      <vt:lpstr>Sensitive Detection of TMPRSS2-ERG Fusion Protein Products Using PRISM-SRM</vt:lpstr>
      <vt:lpstr>Identification of Specific SPOP Mutations:</vt:lpstr>
      <vt:lpstr>Demonstrated Capabilities of Targeted Proteomic Assays</vt:lpstr>
      <vt:lpstr>The Early Detection Problem in Ovarian Cancer</vt:lpstr>
      <vt:lpstr>EDRN’s Ovarian Cancer Biomarker Validation Study </vt:lpstr>
      <vt:lpstr>SRM evaluation of 61 candidate OvCa biomarkers</vt:lpstr>
      <vt:lpstr>Multiplexed Analysis of 52 Biomarker Candidates for Progression in  Prostate Tissues</vt:lpstr>
      <vt:lpstr>PowerPoint Presentation</vt:lpstr>
      <vt:lpstr>Acknowledgements</vt:lpstr>
      <vt:lpstr>Pushing the Limits of Sensitivity: Deep Dive SRM</vt:lpstr>
      <vt:lpstr>Detection of Four Cytokines by DD-SRM in Non-depleted Serum from Healthy Individuals</vt:lpstr>
      <vt:lpstr>Detection of Low-abundance Cellular Proteins by DD-SRM in Ovarian Tumor Tissue</vt:lpstr>
      <vt:lpstr>For Small Samples: ‘Nano’ Sample Processing </vt:lpstr>
      <vt:lpstr>PowerPoint Presentation</vt:lpstr>
    </vt:vector>
  </TitlesOfParts>
  <Company>Pacific Northwest Versions panel</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Tao Liu</dc:creator>
  <cp:lastModifiedBy>Karin Rodland</cp:lastModifiedBy>
  <cp:revision>536</cp:revision>
  <cp:lastPrinted>2017-03-02T18:43:50Z</cp:lastPrinted>
  <dcterms:created xsi:type="dcterms:W3CDTF">2011-08-17T20:00:49Z</dcterms:created>
  <dcterms:modified xsi:type="dcterms:W3CDTF">2017-03-06T20:53:33Z</dcterms:modified>
</cp:coreProperties>
</file>