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handoutMasterIdLst>
    <p:handoutMasterId r:id="rId27"/>
  </p:handoutMasterIdLst>
  <p:sldIdLst>
    <p:sldId id="257" r:id="rId3"/>
    <p:sldId id="489" r:id="rId4"/>
    <p:sldId id="490" r:id="rId5"/>
    <p:sldId id="448" r:id="rId6"/>
    <p:sldId id="500" r:id="rId7"/>
    <p:sldId id="325" r:id="rId8"/>
    <p:sldId id="326" r:id="rId9"/>
    <p:sldId id="311" r:id="rId10"/>
    <p:sldId id="504" r:id="rId11"/>
    <p:sldId id="505" r:id="rId12"/>
    <p:sldId id="313" r:id="rId13"/>
    <p:sldId id="314" r:id="rId14"/>
    <p:sldId id="310" r:id="rId15"/>
    <p:sldId id="474" r:id="rId16"/>
    <p:sldId id="483" r:id="rId17"/>
    <p:sldId id="494" r:id="rId18"/>
    <p:sldId id="493" r:id="rId19"/>
    <p:sldId id="492" r:id="rId20"/>
    <p:sldId id="506" r:id="rId21"/>
    <p:sldId id="486" r:id="rId22"/>
    <p:sldId id="502" r:id="rId23"/>
    <p:sldId id="478" r:id="rId24"/>
    <p:sldId id="479" r:id="rId2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cology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03399"/>
    <a:srgbClr val="FFFFFF"/>
    <a:srgbClr val="000068"/>
    <a:srgbClr val="000074"/>
    <a:srgbClr val="000066"/>
    <a:srgbClr val="00007A"/>
    <a:srgbClr val="00007E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2" autoAdjust="0"/>
    <p:restoredTop sz="89425" autoAdjust="0"/>
  </p:normalViewPr>
  <p:slideViewPr>
    <p:cSldViewPr>
      <p:cViewPr varScale="1">
        <p:scale>
          <a:sx n="87" d="100"/>
          <a:sy n="87" d="100"/>
        </p:scale>
        <p:origin x="-1472" y="-10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1565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2BBF-7CD2-49AE-8C8C-6A71696EFD33}" type="datetimeFigureOut">
              <a:rPr lang="en-US" smtClean="0"/>
              <a:t>3/6/17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38638" y="8913813"/>
            <a:ext cx="2462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i="0" dirty="0" smtClean="0">
                <a:sym typeface="Symbol" charset="0"/>
              </a:rPr>
              <a:t> 2016 Johns Hopkins University</a:t>
            </a:r>
            <a:endParaRPr lang="en-US" sz="1200" b="0" i="0" dirty="0" smtClean="0"/>
          </a:p>
        </p:txBody>
      </p:sp>
    </p:spTree>
    <p:extLst>
      <p:ext uri="{BB962C8B-B14F-4D97-AF65-F5344CB8AC3E}">
        <p14:creationId xmlns:p14="http://schemas.microsoft.com/office/powerpoint/2010/main" val="384902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16008E-3B0D-4E62-B824-8B3A545EDA53}" type="datetimeFigureOut">
              <a:rPr lang="en-US" smtClean="0"/>
              <a:t>3/6/17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AA9548-7820-42A1-87AB-C7DBBF5FB4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6FFD-A31B-4B57-97CC-9515D8DBCA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5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4963" indent="-29037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480" indent="-2322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073" indent="-2322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0664" indent="-2322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5257" indent="-232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9849" indent="-232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4441" indent="-232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9033" indent="-232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12155D-2DCF-614F-B2E1-2BC2ED21F0D1}" type="slidenum">
              <a:rPr lang="en-US" sz="1200"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19947" y="930910"/>
            <a:ext cx="4113336" cy="31919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390" tIns="41695" rIns="83390" bIns="41695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0936" y="4431520"/>
            <a:ext cx="4837798" cy="354101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  <a:defRPr/>
            </a:pPr>
            <a:r>
              <a:rPr lang="en-GB" sz="1300" b="1">
                <a:latin typeface="Arial" charset="0"/>
                <a:cs typeface="msgothic" charset="0"/>
              </a:rPr>
              <a:t>Cancer cell signaling pathways and the cellular processes they regulate.</a:t>
            </a:r>
            <a:r>
              <a:rPr lang="en-GB">
                <a:latin typeface="Arial" charset="0"/>
                <a:cs typeface="msgothic" charset="0"/>
              </a:rPr>
              <a:t> All of the driver genes listed in table S2 can be classified into one or more of 12 pathways (middle ring) that confer a selective growth advantage (inner circle; see main text). These pathways can themselves be further organized into three core cellular processes (outer ring). The publications on which this figure is based are provided in table S5.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Johns Hopkins University 2015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All the mutations are present in more advanced cancers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AB4767-7259-9349-9D3E-2B12426CBCF1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Johns Hopkins University 2015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20515" y="931498"/>
            <a:ext cx="4112389" cy="319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311" tIns="41655" rIns="83311" bIns="41655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125" y="4431227"/>
            <a:ext cx="4838272" cy="35408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sz="1300" b="1">
                <a:latin typeface="Arial" charset="0"/>
                <a:cs typeface="msgothic" charset="0"/>
              </a:rPr>
              <a:t>Number of somatic mutations in representative human cancers, detected by genome-wide sequencing studies.</a:t>
            </a:r>
            <a:r>
              <a:rPr lang="en-GB">
                <a:latin typeface="Arial" charset="0"/>
                <a:cs typeface="msgothic" charset="0"/>
              </a:rPr>
              <a:t> (</a:t>
            </a:r>
            <a:r>
              <a:rPr lang="en-GB" sz="1300" b="1">
                <a:latin typeface="Arial" charset="0"/>
                <a:cs typeface="msgothic" charset="0"/>
              </a:rPr>
              <a:t>A</a:t>
            </a:r>
            <a:r>
              <a:rPr lang="en-GB">
                <a:latin typeface="Arial" charset="0"/>
                <a:cs typeface="msgothic" charset="0"/>
              </a:rPr>
              <a:t>) The genomes of a diverse group of adult (right) and pediatric (left) cancers have been analyzed. Numbers in parentheses indicate the median number of nonsynonymous mutations per tumor. (</a:t>
            </a:r>
            <a:r>
              <a:rPr lang="en-GB" sz="1300" b="1">
                <a:latin typeface="Arial" charset="0"/>
                <a:cs typeface="msgothic" charset="0"/>
              </a:rPr>
              <a:t>B</a:t>
            </a:r>
            <a:r>
              <a:rPr lang="en-GB">
                <a:latin typeface="Arial" charset="0"/>
                <a:cs typeface="msgothic" charset="0"/>
              </a:rPr>
              <a:t>) The median number of nonsynonymous mutations per tumor in a variety of tumor types. Horizontal bars indicate the 25 and 75% quartiles. MSI, microsatellite instability; SCLC, small cell lung cancers; NSCLC, non–small cell lung cancers; ESCC, esophageal squamous cell carcinomas; MSS, microsatellite stable; EAC, esophageal adenocarcinomas. The published data on which this figure is based are provided in table S1C.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4963" indent="-29037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480" indent="-232297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073" indent="-232297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0664" indent="-232297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5257" indent="-232297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9849" indent="-232297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4441" indent="-232297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9033" indent="-232297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9C7BE0-FF90-A342-81AE-FFD43E528CFB}" type="slidenum">
              <a:rPr lang="en-US" sz="1200" b="0" i="0"/>
              <a:pPr/>
              <a:t>21</a:t>
            </a:fld>
            <a:endParaRPr lang="en-US" sz="1200" b="0" i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NC Powerpoint-Bkgd1 vibrance brightness (2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E900-E6E3-49D2-A925-0B60BDFB9E93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55B7-B85D-4087-9542-87250238C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5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4E7D-4C5C-4C50-B10F-7B7DF338CC14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84B7-EBC5-4DA7-A36D-6587FCFAD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8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39E2-6370-4513-916A-39DA05812CF6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532F-67C2-42D5-B46B-D4D51AEF5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5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cap="all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8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9761-2EBC-ED48-8421-93C3DA969FB7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C056-413C-A641-A0AD-03006F117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9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2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1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2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3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47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0D82-10D9-4F36-BA9B-68A5A2BB6120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8AB66-ECD9-4049-9546-866638627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30760"/>
            <a:ext cx="9144000" cy="259360"/>
          </a:xfrm>
          <a:prstGeom prst="rect">
            <a:avLst/>
          </a:prstGeom>
          <a:solidFill>
            <a:srgbClr val="002776"/>
          </a:solidFill>
          <a:ln>
            <a:solidFill>
              <a:srgbClr val="002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31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1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6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EF6D-027F-4EEE-8003-C65EFC4475BE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CC94-FAF9-4AED-8A44-9A06E0B9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6D0F-D3B7-44D2-95E9-21B4091F9BF6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C1EA-43A6-4A2C-883F-9BBD0B74B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8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EA32-1018-4E87-B78E-E11B4279D9C4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510F-4107-444E-8A66-5EA48BEF0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6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FAE7-CD16-49EC-BFB0-139F34DA7462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1C88-9E62-403C-8A5B-B44212F69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6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942A-7D7B-40CB-94CA-E490BD681FF5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E079-70A2-4E38-809D-765060514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2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01D9-A7F8-4A51-B21C-D54E234975BA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10FA-AD2A-43A9-9A8C-A7CE29947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6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CD12-FF4A-4D82-A8D0-4F53415156A7}" type="datetimeFigureOut">
              <a:rPr lang="en-US"/>
              <a:pPr>
                <a:defRPr/>
              </a:pPr>
              <a:t>3/6/17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6118-293B-4D99-BE27-DC17C9C6D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30725-01E0-4F16-8708-45DC56E2CB41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3/6/17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D2419-0D34-45BC-A79E-FC129F14CDDF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0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0000CC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92972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63E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63E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63E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63E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2363E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8219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solidFill>
                  <a:srgbClr val="0000FF"/>
                </a:solidFill>
                <a:latin typeface="Arial"/>
                <a:cs typeface="Arial"/>
              </a:rPr>
              <a:t>Expanding Global Problem of Liver Cancer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543800" cy="2362200"/>
          </a:xfrm>
        </p:spPr>
        <p:txBody>
          <a:bodyPr rtlCol="0">
            <a:normAutofit fontScale="70000" lnSpcReduction="20000"/>
          </a:bodyPr>
          <a:lstStyle/>
          <a:p>
            <a:r>
              <a:rPr lang="en-US" sz="46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John  D. </a:t>
            </a:r>
            <a:r>
              <a:rPr lang="en-US" sz="46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Groopman</a:t>
            </a:r>
          </a:p>
          <a:p>
            <a:endParaRPr lang="en-US" sz="40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Anna M.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Baetjer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Professor Environmental Health Sciences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Johns Hopkins Bloomberg School of Public Health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Associate Director for Population Sciences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Sidney Kimmel Comprehensive Cancer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Center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Johns Hopkins School of Medicine  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7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892" y="6508896"/>
            <a:ext cx="5180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 JAMA. 2017;317(4):388-406. doi:10.1001/jama.2016.20324 </a:t>
            </a:r>
            <a:endParaRPr lang="en-US" sz="16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Percent Change in Mortality Rate from Liver Cancer, Both Sexes, 1980 to 2014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2 copy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828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3448"/>
            <a:ext cx="5223224" cy="6704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2575" y="6519446"/>
            <a:ext cx="2351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Petrick</a:t>
            </a:r>
            <a:r>
              <a:rPr lang="en-US" sz="1600" dirty="0" smtClean="0"/>
              <a:t> et al. JCO,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251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1"/>
          <p:cNvSpPr>
            <a:spLocks noChangeArrowheads="1"/>
          </p:cNvSpPr>
          <p:nvPr/>
        </p:nvSpPr>
        <p:spPr bwMode="auto">
          <a:xfrm>
            <a:off x="3276600" y="6477000"/>
            <a:ext cx="5943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Verdana" charset="0"/>
              </a:rPr>
              <a:t>International Diabetes Foundation Atlas 5</a:t>
            </a:r>
            <a:r>
              <a:rPr lang="en-US" sz="1600" baseline="30000">
                <a:latin typeface="Verdana" charset="0"/>
              </a:rPr>
              <a:t>th</a:t>
            </a:r>
            <a:r>
              <a:rPr lang="en-US" sz="1600">
                <a:latin typeface="Verdana" charset="0"/>
              </a:rPr>
              <a:t> Edition 2012</a:t>
            </a:r>
            <a:endParaRPr lang="en-US" sz="1600"/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0" y="22860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Global Burden of Diabetes</a:t>
            </a:r>
            <a:endParaRPr lang="en-US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419384"/>
            <a:ext cx="2565400" cy="92333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/>
              <a:t>Thailand : type 2 Diabetes : 9.8% (</a:t>
            </a:r>
            <a:r>
              <a:rPr lang="en-US" dirty="0" err="1"/>
              <a:t>InterAsia</a:t>
            </a:r>
            <a:r>
              <a:rPr lang="en-US" dirty="0"/>
              <a:t> Study)</a:t>
            </a:r>
          </a:p>
        </p:txBody>
      </p:sp>
    </p:spTree>
    <p:extLst>
      <p:ext uri="{BB962C8B-B14F-4D97-AF65-F5344CB8AC3E}">
        <p14:creationId xmlns:p14="http://schemas.microsoft.com/office/powerpoint/2010/main" val="5383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399"/>
            <a:ext cx="9144000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01"/>
            <a:ext cx="914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5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Etiology of Human Liver Cancer</a:t>
            </a:r>
            <a:b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HBV</a:t>
            </a:r>
            <a:b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HCV</a:t>
            </a:r>
            <a:b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aflatoxins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emerging factors: NAFLD, T2D, NASH</a:t>
            </a: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Recent Advances Using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NexGen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Sequencing:</a:t>
            </a:r>
            <a:br>
              <a:rPr lang="en-US" dirty="0" smtClean="0">
                <a:solidFill>
                  <a:srgbClr val="0000FF"/>
                </a:solidFill>
                <a:latin typeface="Calibri" charset="0"/>
              </a:rPr>
            </a:b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Biological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Assay to Evaluate Environmental Mutagens</a:t>
            </a:r>
          </a:p>
        </p:txBody>
      </p:sp>
    </p:spTree>
    <p:extLst>
      <p:ext uri="{BB962C8B-B14F-4D97-AF65-F5344CB8AC3E}">
        <p14:creationId xmlns:p14="http://schemas.microsoft.com/office/powerpoint/2010/main" val="21956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38" y="174625"/>
            <a:ext cx="849312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defRPr/>
            </a:pPr>
            <a:r>
              <a:rPr lang="en-GB" sz="2800" b="1" dirty="0" smtClean="0">
                <a:latin typeface="Arial" charset="0"/>
              </a:rPr>
              <a:t>125 Mutated Driver Genes</a:t>
            </a:r>
            <a:endParaRPr lang="en-GB" sz="2800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943600"/>
            <a:ext cx="12271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979488"/>
            <a:ext cx="474821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0275" y="5972175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100" b="1">
                <a:latin typeface="Arial" charset="0"/>
              </a:rPr>
              <a:t>B Vogelstein et al. Science 2013;339:1546-1558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900">
                <a:latin typeface="Arial" charset="0"/>
              </a:rPr>
              <a:t>Published by AAAS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762000"/>
            <a:ext cx="5667375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3175" y="1295400"/>
            <a:ext cx="28924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8000"/>
                </a:solidFill>
              </a:rPr>
              <a:t>61 Driver genes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990600" y="5872163"/>
            <a:ext cx="2673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9 Driver genes</a:t>
            </a:r>
          </a:p>
        </p:txBody>
      </p:sp>
      <p:sp>
        <p:nvSpPr>
          <p:cNvPr id="46089" name="TextBox 10"/>
          <p:cNvSpPr txBox="1">
            <a:spLocks noChangeArrowheads="1"/>
          </p:cNvSpPr>
          <p:nvPr/>
        </p:nvSpPr>
        <p:spPr bwMode="auto">
          <a:xfrm>
            <a:off x="6324600" y="1905000"/>
            <a:ext cx="24987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66FF"/>
                </a:solidFill>
              </a:rPr>
              <a:t>55 Driver genes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10200" y="6626225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100" b="1" dirty="0">
                <a:latin typeface="Arial" charset="0"/>
              </a:rPr>
              <a:t>B Vogelstein et al. Science 2013;339:1546-1558</a:t>
            </a:r>
          </a:p>
        </p:txBody>
      </p:sp>
      <p:sp>
        <p:nvSpPr>
          <p:cNvPr id="46091" name="TextBox 12"/>
          <p:cNvSpPr txBox="1">
            <a:spLocks noChangeArrowheads="1"/>
          </p:cNvSpPr>
          <p:nvPr/>
        </p:nvSpPr>
        <p:spPr bwMode="auto">
          <a:xfrm>
            <a:off x="6400800" y="5181600"/>
            <a:ext cx="290195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~</a:t>
            </a:r>
            <a:r>
              <a:rPr lang="en-US" sz="2800" b="1" dirty="0" smtClean="0">
                <a:solidFill>
                  <a:srgbClr val="FF0000"/>
                </a:solidFill>
              </a:rPr>
              <a:t>25000 </a:t>
            </a:r>
            <a:r>
              <a:rPr lang="en-US" sz="2800" b="1" dirty="0">
                <a:solidFill>
                  <a:srgbClr val="FF0000"/>
                </a:solidFill>
              </a:rPr>
              <a:t>tumors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</a:rPr>
              <a:t>sequenced</a:t>
            </a:r>
          </a:p>
        </p:txBody>
      </p:sp>
    </p:spTree>
    <p:extLst>
      <p:ext uri="{BB962C8B-B14F-4D97-AF65-F5344CB8AC3E}">
        <p14:creationId xmlns:p14="http://schemas.microsoft.com/office/powerpoint/2010/main" val="24832059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00088"/>
            <a:ext cx="6378575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152400" y="1524000"/>
            <a:ext cx="41148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ym typeface="Symbol" charset="0"/>
              </a:rPr>
              <a:t>t</a:t>
            </a:r>
            <a:r>
              <a:rPr lang="en-US" sz="4000"/>
              <a:t> = 30 years: 90% prior to Dx</a:t>
            </a:r>
            <a:endParaRPr lang="en-US" sz="4400"/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6588125" y="6467475"/>
            <a:ext cx="255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B. Vogelstein, 2011</a:t>
            </a: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7010400" y="4419600"/>
            <a:ext cx="19018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Prevention</a:t>
            </a:r>
          </a:p>
        </p:txBody>
      </p:sp>
      <p:sp>
        <p:nvSpPr>
          <p:cNvPr id="50181" name="TextBox 2"/>
          <p:cNvSpPr txBox="1">
            <a:spLocks noChangeArrowheads="1"/>
          </p:cNvSpPr>
          <p:nvPr/>
        </p:nvSpPr>
        <p:spPr bwMode="auto">
          <a:xfrm>
            <a:off x="7239000" y="1676400"/>
            <a:ext cx="150177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Therapy</a:t>
            </a:r>
          </a:p>
        </p:txBody>
      </p:sp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0" y="0"/>
            <a:ext cx="9144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>
                <a:solidFill>
                  <a:srgbClr val="3366FF"/>
                </a:solidFill>
              </a:rPr>
              <a:t>Tumor Evolution: Cancers of 2050 Already Initiated</a:t>
            </a:r>
          </a:p>
        </p:txBody>
      </p:sp>
    </p:spTree>
    <p:extLst>
      <p:ext uri="{BB962C8B-B14F-4D97-AF65-F5344CB8AC3E}">
        <p14:creationId xmlns:p14="http://schemas.microsoft.com/office/powerpoint/2010/main" val="423622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0" y="457200"/>
            <a:ext cx="3889424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477000" y="67056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 smtClean="0">
                <a:latin typeface="Arial" charset="0"/>
              </a:rPr>
              <a:t>Vogelstein </a:t>
            </a:r>
            <a:r>
              <a:rPr lang="en-GB" sz="1100" b="1" dirty="0">
                <a:latin typeface="Arial" charset="0"/>
              </a:rPr>
              <a:t>et al. Science 2013;339:</a:t>
            </a:r>
            <a:r>
              <a:rPr lang="en-GB" sz="1100" b="1" dirty="0" smtClean="0">
                <a:latin typeface="Arial" charset="0"/>
              </a:rPr>
              <a:t>1546</a:t>
            </a:r>
            <a:r>
              <a:rPr lang="en-GB" sz="1100" b="1" dirty="0">
                <a:latin typeface="Arial" charset="0"/>
              </a:rPr>
              <a:t>.</a:t>
            </a: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 smtClean="0">
                <a:latin typeface="Arial" charset="0"/>
              </a:rPr>
              <a:t> </a:t>
            </a:r>
            <a:r>
              <a:rPr lang="en-GB" b="1" dirty="0" smtClean="0">
                <a:solidFill>
                  <a:srgbClr val="0000FF"/>
                </a:solidFill>
                <a:latin typeface="Arial" charset="0"/>
              </a:rPr>
              <a:t>Somatic </a:t>
            </a:r>
            <a:r>
              <a:rPr lang="en-GB" b="1" dirty="0">
                <a:solidFill>
                  <a:srgbClr val="0000FF"/>
                </a:solidFill>
                <a:latin typeface="Arial" charset="0"/>
              </a:rPr>
              <a:t>mutations in </a:t>
            </a:r>
            <a:r>
              <a:rPr lang="en-GB" b="1" dirty="0" smtClean="0">
                <a:solidFill>
                  <a:srgbClr val="0000FF"/>
                </a:solidFill>
                <a:latin typeface="Arial" charset="0"/>
              </a:rPr>
              <a:t>human </a:t>
            </a:r>
            <a:r>
              <a:rPr lang="en-GB" b="1" dirty="0">
                <a:solidFill>
                  <a:srgbClr val="0000FF"/>
                </a:solidFill>
                <a:latin typeface="Arial" charset="0"/>
              </a:rPr>
              <a:t>cancers, detected by genome-wide sequencing studies. </a:t>
            </a:r>
          </a:p>
        </p:txBody>
      </p:sp>
    </p:spTree>
    <p:extLst>
      <p:ext uri="{BB962C8B-B14F-4D97-AF65-F5344CB8AC3E}">
        <p14:creationId xmlns:p14="http://schemas.microsoft.com/office/powerpoint/2010/main" val="1013812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F902D45-A181-144E-8AD5-A4A586AF2554}" type="slidenum">
              <a:rPr lang="en-US" sz="1200">
                <a:solidFill>
                  <a:srgbClr val="898989"/>
                </a:solidFill>
              </a:rPr>
              <a:pPr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107522" name="Picture 4" descr="Signature_patterns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79" y="179070"/>
            <a:ext cx="6293441" cy="66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942975"/>
            <a:ext cx="528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54450" y="1463675"/>
            <a:ext cx="2152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C:</a:t>
            </a:r>
            <a:r>
              <a:rPr lang="en-US" u="sng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sym typeface="Wingdings" charset="0"/>
              </a:rPr>
              <a:t> A:</a:t>
            </a:r>
            <a:r>
              <a:rPr lang="en-US" u="sng">
                <a:solidFill>
                  <a:srgbClr val="000000"/>
                </a:solidFill>
                <a:latin typeface="Arial" charset="0"/>
                <a:sym typeface="Wingdings" charset="0"/>
              </a:rPr>
              <a:t>T</a:t>
            </a:r>
            <a:endParaRPr lang="en-US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0163" y="4930775"/>
            <a:ext cx="6005512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Our earlier work showed that aflatoxin adducts cause G </a:t>
            </a:r>
            <a:r>
              <a:rPr lang="en-US">
                <a:solidFill>
                  <a:srgbClr val="000000"/>
                </a:solidFill>
                <a:latin typeface="Arial" charset="0"/>
                <a:sym typeface="Wingdings" charset="0"/>
              </a:rPr>
              <a:t>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T mutations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6488668"/>
            <a:ext cx="377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MS 24.  Nat </a:t>
            </a:r>
            <a:r>
              <a:rPr lang="nb-NO" dirty="0"/>
              <a:t>Genet </a:t>
            </a:r>
            <a:r>
              <a:rPr lang="nb-NO" b="1" dirty="0" smtClean="0"/>
              <a:t>47</a:t>
            </a:r>
            <a:r>
              <a:rPr lang="nb-NO" dirty="0" smtClean="0"/>
              <a:t>: </a:t>
            </a:r>
            <a:r>
              <a:rPr lang="nb-NO" dirty="0"/>
              <a:t>505-</a:t>
            </a:r>
            <a:r>
              <a:rPr lang="nb-NO" dirty="0" smtClean="0"/>
              <a:t>511, 2015.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256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Epidemiology of Liver Cancer: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Present and Future Predictions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7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91200"/>
            <a:ext cx="799623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Human cancer takes 20-30 years to develop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This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signature is a biomarker we can use to develop disease prevention strategies and to guide environmental cleanup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3757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38200"/>
            <a:ext cx="9144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FF"/>
                </a:solidFill>
                <a:ea typeface="+mj-ea"/>
                <a:cs typeface="+mj-cs"/>
              </a:rPr>
              <a:t>Mutational Signature of Aflatoxin (front) is Similar to Human Liver Cancer (back)</a:t>
            </a:r>
            <a:endParaRPr lang="en-US" sz="3600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8863" y="1951038"/>
            <a:ext cx="1589087" cy="1754187"/>
          </a:xfrm>
          <a:prstGeom prst="rect">
            <a:avLst/>
          </a:prstGeom>
          <a:noFill/>
          <a:ln w="12700" cmpd="sng">
            <a:solidFill>
              <a:srgbClr val="FF6600"/>
            </a:solidFill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Sequencing technique is 10</a:t>
            </a:r>
            <a:r>
              <a:rPr lang="en-US" baseline="30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3</a:t>
            </a:r>
            <a:r>
              <a:rPr lang="en-US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-10</a:t>
            </a:r>
            <a:r>
              <a:rPr lang="en-US" baseline="30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4</a:t>
            </a:r>
            <a:r>
              <a:rPr lang="en-US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x more error-free than current 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6488668"/>
            <a:ext cx="377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MS 24.  Nat </a:t>
            </a:r>
            <a:r>
              <a:rPr lang="nb-NO" dirty="0"/>
              <a:t>Genet </a:t>
            </a:r>
            <a:r>
              <a:rPr lang="nb-NO" b="1" dirty="0" smtClean="0"/>
              <a:t>47</a:t>
            </a:r>
            <a:r>
              <a:rPr lang="nb-NO" dirty="0" smtClean="0"/>
              <a:t>: </a:t>
            </a:r>
            <a:r>
              <a:rPr lang="nb-NO" dirty="0"/>
              <a:t>505-</a:t>
            </a:r>
            <a:r>
              <a:rPr lang="nb-NO" dirty="0" smtClean="0"/>
              <a:t>511, 2015.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2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3600"/>
            <a:ext cx="8534400" cy="2057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Future Challenges:</a:t>
            </a:r>
            <a:b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Not prioritized</a:t>
            </a:r>
            <a:endParaRPr lang="en-US" sz="3600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7B7425-1EBD-5A4C-B476-1C2E3E778670}" type="slidenum">
              <a:rPr lang="en-US" sz="1200">
                <a:solidFill>
                  <a:srgbClr val="898989"/>
                </a:solidFill>
              </a:rPr>
              <a:pPr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5661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Future Challenge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1725"/>
            <a:ext cx="9144000" cy="4525963"/>
          </a:xfrm>
        </p:spPr>
        <p:txBody>
          <a:bodyPr/>
          <a:lstStyle/>
          <a:p>
            <a:r>
              <a:rPr lang="en-US" sz="3200" dirty="0" smtClean="0"/>
              <a:t>Morbidity and mortality is still almost 1:1.</a:t>
            </a:r>
          </a:p>
          <a:p>
            <a:r>
              <a:rPr lang="en-US" sz="3200" dirty="0" smtClean="0"/>
              <a:t>Over the next 20 years more people will be diagnosed and managed with multiple chronic diseases, e.g. the cancer survivor with T2D, CVD, etc.</a:t>
            </a:r>
          </a:p>
          <a:p>
            <a:r>
              <a:rPr lang="en-US" sz="3200" dirty="0" smtClean="0"/>
              <a:t>Our experimental studies lack the models needed to explore these mechanistic interactions.</a:t>
            </a:r>
          </a:p>
          <a:p>
            <a:r>
              <a:rPr lang="en-US" sz="3200" dirty="0"/>
              <a:t>The API population </a:t>
            </a:r>
            <a:r>
              <a:rPr lang="en-US" sz="3200" dirty="0" smtClean="0"/>
              <a:t>have </a:t>
            </a:r>
            <a:r>
              <a:rPr lang="en-US" sz="3200" dirty="0"/>
              <a:t>been most greatly affected by early life infection with HBV that is now mitigated with immunization.</a:t>
            </a:r>
          </a:p>
        </p:txBody>
      </p:sp>
    </p:spTree>
    <p:extLst>
      <p:ext uri="{BB962C8B-B14F-4D97-AF65-F5344CB8AC3E}">
        <p14:creationId xmlns:p14="http://schemas.microsoft.com/office/powerpoint/2010/main" val="14953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8"/>
            <a:ext cx="8229600" cy="9751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Future Challenge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102"/>
            <a:ext cx="9144000" cy="4525963"/>
          </a:xfrm>
        </p:spPr>
        <p:txBody>
          <a:bodyPr/>
          <a:lstStyle/>
          <a:p>
            <a:r>
              <a:rPr lang="en-US" sz="3200" dirty="0" smtClean="0"/>
              <a:t>Increasing fatty liver disease (NASH, NAFLD, ALD)  are now creating the chronic inflammatory state that had been a hallmark of HBV infection.</a:t>
            </a:r>
          </a:p>
          <a:p>
            <a:r>
              <a:rPr lang="en-US" sz="3200" dirty="0" smtClean="0"/>
              <a:t>HCV infections have greater control and cure breakthroughs.</a:t>
            </a:r>
          </a:p>
          <a:p>
            <a:r>
              <a:rPr lang="en-US" sz="3200" dirty="0" smtClean="0"/>
              <a:t>Alcohol use is likely increasing in certain demographic groups, particularly veterans, in the US.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2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 rot="16200000" flipH="1">
            <a:off x="4214019" y="1577181"/>
            <a:ext cx="730250" cy="14288"/>
          </a:xfrm>
          <a:prstGeom prst="straightConnector1">
            <a:avLst/>
          </a:prstGeom>
          <a:ln w="98425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" y="2397125"/>
            <a:ext cx="3657600" cy="3130550"/>
          </a:xfrm>
          <a:prstGeom prst="straightConnector1">
            <a:avLst/>
          </a:prstGeom>
          <a:ln w="139700" cmpd="sng">
            <a:solidFill>
              <a:srgbClr val="000090">
                <a:alpha val="7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724400" y="2397125"/>
            <a:ext cx="3810000" cy="3130550"/>
          </a:xfrm>
          <a:prstGeom prst="straightConnector1">
            <a:avLst/>
          </a:prstGeom>
          <a:ln w="139700" cmpd="sng">
            <a:solidFill>
              <a:srgbClr val="000090">
                <a:alpha val="7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6072189" y="2667005"/>
            <a:ext cx="2971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000" dirty="0"/>
              <a:t>Cross-Sectional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Longitudinal studies of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biomarkers</a:t>
            </a:r>
            <a:endParaRPr lang="en-US" sz="2000" dirty="0"/>
          </a:p>
        </p:txBody>
      </p:sp>
      <p:sp>
        <p:nvSpPr>
          <p:cNvPr id="24583" name="TextBox 5"/>
          <p:cNvSpPr txBox="1">
            <a:spLocks noChangeArrowheads="1"/>
          </p:cNvSpPr>
          <p:nvPr/>
        </p:nvSpPr>
        <p:spPr bwMode="auto">
          <a:xfrm>
            <a:off x="152403" y="1771654"/>
            <a:ext cx="39771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ANIMAL MODELS</a:t>
            </a:r>
          </a:p>
        </p:txBody>
      </p:sp>
      <p:sp>
        <p:nvSpPr>
          <p:cNvPr id="24584" name="TextBox 6"/>
          <p:cNvSpPr txBox="1">
            <a:spLocks noChangeArrowheads="1"/>
          </p:cNvSpPr>
          <p:nvPr/>
        </p:nvSpPr>
        <p:spPr bwMode="auto">
          <a:xfrm>
            <a:off x="5037141" y="1771654"/>
            <a:ext cx="400647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HUMAN STUDIES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4191000" y="1949452"/>
            <a:ext cx="762000" cy="230188"/>
          </a:xfrm>
          <a:prstGeom prst="leftRightArrow">
            <a:avLst/>
          </a:prstGeom>
          <a:solidFill>
            <a:srgbClr val="000090"/>
          </a:solidFill>
          <a:ln w="730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304800" y="2667005"/>
            <a:ext cx="2717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 Determine relation </a:t>
            </a:r>
            <a:r>
              <a:rPr lang="en-US" sz="2000" dirty="0" smtClean="0"/>
              <a:t>of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biomarker </a:t>
            </a:r>
            <a:r>
              <a:rPr lang="en-US" sz="2000" dirty="0"/>
              <a:t>to</a:t>
            </a:r>
            <a:r>
              <a:rPr lang="en-US" sz="2000" dirty="0" smtClean="0"/>
              <a:t> disease</a:t>
            </a:r>
          </a:p>
          <a:p>
            <a:r>
              <a:rPr lang="en-US" sz="2000" dirty="0" smtClean="0"/>
              <a:t>  outcome</a:t>
            </a:r>
            <a:endParaRPr lang="en-US" sz="2000" dirty="0"/>
          </a:p>
        </p:txBody>
      </p:sp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1219200" y="3962404"/>
            <a:ext cx="2768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 Modulation of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biomarker in disease</a:t>
            </a:r>
          </a:p>
          <a:p>
            <a:r>
              <a:rPr lang="en-US" sz="2000" dirty="0" smtClean="0"/>
              <a:t>  prevention studies</a:t>
            </a:r>
            <a:endParaRPr lang="en-US" sz="2000" dirty="0"/>
          </a:p>
        </p:txBody>
      </p:sp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5219701" y="3962404"/>
            <a:ext cx="1905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000" dirty="0"/>
              <a:t>Case-Control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Cohort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Clinical Trials</a:t>
            </a:r>
          </a:p>
        </p:txBody>
      </p: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3040283" y="5575303"/>
            <a:ext cx="3092012" cy="1138773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/>
              <a:t>VALIDATED </a:t>
            </a:r>
          </a:p>
          <a:p>
            <a:pPr algn="ctr"/>
            <a:r>
              <a:rPr lang="en-US" sz="3400"/>
              <a:t>BIOMARKERS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820"/>
          <p:cNvSpPr txBox="1">
            <a:spLocks noChangeArrowheads="1"/>
          </p:cNvSpPr>
          <p:nvPr/>
        </p:nvSpPr>
        <p:spPr bwMode="auto">
          <a:xfrm>
            <a:off x="1096813" y="319794"/>
            <a:ext cx="697894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Liver Cancer Mortality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3" name="Picture 22" descr="index2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4172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2400" y="5791205"/>
            <a:ext cx="8686800" cy="7448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Helvetica" charset="0"/>
              </a:rPr>
              <a:t>746,000 </a:t>
            </a:r>
            <a:r>
              <a:rPr lang="en-US" sz="2400" b="1" dirty="0">
                <a:solidFill>
                  <a:srgbClr val="FF0000"/>
                </a:solidFill>
                <a:latin typeface="Helvetica" charset="0"/>
              </a:rPr>
              <a:t>deaths in </a:t>
            </a:r>
            <a:r>
              <a:rPr lang="en-US" sz="2400" b="1" dirty="0" smtClean="0">
                <a:solidFill>
                  <a:srgbClr val="FF0000"/>
                </a:solidFill>
                <a:latin typeface="Helvetica" charset="0"/>
              </a:rPr>
              <a:t>2012 </a:t>
            </a:r>
            <a:r>
              <a:rPr lang="en-US" sz="2400" b="1" dirty="0">
                <a:solidFill>
                  <a:srgbClr val="FF0000"/>
                </a:solidFill>
                <a:latin typeface="Helvetica" charset="0"/>
              </a:rPr>
              <a:t>(WHO)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</a:rPr>
              <a:t>[Baltimore </a:t>
            </a:r>
            <a:r>
              <a:rPr lang="en-US" sz="2400" b="1" dirty="0" smtClean="0">
                <a:solidFill>
                  <a:srgbClr val="FF0000"/>
                </a:solidFill>
                <a:latin typeface="Helvetica" charset="0"/>
              </a:rPr>
              <a:t>2012 </a:t>
            </a:r>
            <a:r>
              <a:rPr lang="en-US" sz="2400" b="1" dirty="0">
                <a:solidFill>
                  <a:srgbClr val="FF0000"/>
                </a:solidFill>
                <a:latin typeface="Helvetica" charset="0"/>
              </a:rPr>
              <a:t>population </a:t>
            </a:r>
            <a:r>
              <a:rPr lang="en-US" sz="2400" b="1" dirty="0" smtClean="0">
                <a:solidFill>
                  <a:srgbClr val="FF0000"/>
                </a:solidFill>
                <a:latin typeface="Helvetica" charset="0"/>
              </a:rPr>
              <a:t>621,342]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818"/>
          <p:cNvSpPr>
            <a:spLocks noChangeArrowheads="1"/>
          </p:cNvSpPr>
          <p:nvPr/>
        </p:nvSpPr>
        <p:spPr bwMode="auto">
          <a:xfrm>
            <a:off x="14288" y="1461651"/>
            <a:ext cx="9144000" cy="5001506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 Liver cancer is the 2nd leading cause of global cancer death;</a:t>
            </a:r>
          </a:p>
          <a:p>
            <a:r>
              <a:rPr lang="en-US" sz="26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  most before age 50; 9.1% of total (2012)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  </a:t>
            </a:r>
          </a:p>
          <a:p>
            <a:pPr>
              <a:buFontTx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 &gt;80% of HCC occurs in the developing world</a:t>
            </a:r>
          </a:p>
          <a:p>
            <a:endParaRPr lang="en-US" sz="2600" dirty="0" smtClean="0">
              <a:solidFill>
                <a:srgbClr val="0000FF"/>
              </a:solidFill>
              <a:latin typeface="Tahoma" charset="0"/>
            </a:endParaRPr>
          </a:p>
          <a:p>
            <a:pPr>
              <a:buFontTx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 ~500 million HBV carriers worldwide</a:t>
            </a:r>
          </a:p>
          <a:p>
            <a:pPr>
              <a:buFontTx/>
              <a:buChar char="•"/>
            </a:pPr>
            <a:endParaRPr lang="en-US" sz="2600" dirty="0">
              <a:solidFill>
                <a:srgbClr val="0000FF"/>
              </a:solidFill>
              <a:latin typeface="Tahoma" charset="0"/>
            </a:endParaRPr>
          </a:p>
          <a:p>
            <a:pPr>
              <a:buFontTx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 ~160 </a:t>
            </a:r>
            <a:r>
              <a:rPr lang="en-US" sz="2600" dirty="0">
                <a:solidFill>
                  <a:srgbClr val="0000FF"/>
                </a:solidFill>
                <a:latin typeface="Tahoma" charset="0"/>
              </a:rPr>
              <a:t>million </a:t>
            </a: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HCV infected people worldwide</a:t>
            </a:r>
          </a:p>
          <a:p>
            <a:pPr>
              <a:buFontTx/>
              <a:buChar char="•"/>
            </a:pPr>
            <a:endParaRPr lang="en-US" sz="2600" dirty="0" smtClean="0">
              <a:solidFill>
                <a:srgbClr val="0000FF"/>
              </a:solidFill>
              <a:latin typeface="Tahoma" charset="0"/>
            </a:endParaRPr>
          </a:p>
          <a:p>
            <a:pPr>
              <a:buFontTx/>
              <a:buChar char="•"/>
            </a:pPr>
            <a:r>
              <a:rPr lang="en-US" sz="26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~100 million liver cancer deaths in 21</a:t>
            </a:r>
            <a:r>
              <a:rPr lang="en-US" sz="2600" baseline="30000" dirty="0" smtClean="0">
                <a:solidFill>
                  <a:srgbClr val="0000FF"/>
                </a:solidFill>
                <a:latin typeface="Tahoma" charset="0"/>
              </a:rPr>
              <a:t>st</a:t>
            </a: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 century</a:t>
            </a:r>
          </a:p>
          <a:p>
            <a:pPr>
              <a:buFontTx/>
              <a:buChar char="•"/>
            </a:pPr>
            <a:endParaRPr lang="en-US" sz="2600" dirty="0">
              <a:solidFill>
                <a:srgbClr val="0000FF"/>
              </a:solidFill>
              <a:latin typeface="Tahoma" charset="0"/>
            </a:endParaRPr>
          </a:p>
          <a:p>
            <a:pPr>
              <a:buFontTx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 etiology of 90-95% of liver cancer now known, 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  <a:latin typeface="Tahoma" charset="0"/>
              </a:rPr>
              <a:t>but exposures are changing, e.g. fatty liver disease</a:t>
            </a:r>
          </a:p>
          <a:p>
            <a:pPr>
              <a:buFontTx/>
              <a:buChar char="•"/>
            </a:pPr>
            <a:endParaRPr lang="en-US" sz="2600" dirty="0"/>
          </a:p>
        </p:txBody>
      </p:sp>
      <p:sp>
        <p:nvSpPr>
          <p:cNvPr id="2" name="Oval 1"/>
          <p:cNvSpPr/>
          <p:nvPr/>
        </p:nvSpPr>
        <p:spPr>
          <a:xfrm>
            <a:off x="1868486" y="2667005"/>
            <a:ext cx="732610" cy="720399"/>
          </a:xfrm>
          <a:prstGeom prst="ellipse">
            <a:avLst/>
          </a:prstGeom>
          <a:noFill/>
          <a:ln w="476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World Cancer Impact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9128" y="6488668"/>
            <a:ext cx="299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Cancer Report,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8600"/>
            <a:ext cx="8615680" cy="6152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10000" y="2438401"/>
            <a:ext cx="2286000" cy="5334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er cancer 2014_Chapter 5b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53145" cy="4837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8100" y="6454009"/>
            <a:ext cx="360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Cancer Report 2014, IARC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Morbidity and Mortality for Liver Cancer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Leading Cancer Mortality in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Men: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Initiated between 1965-1985</a:t>
            </a:r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5562602" y="6488113"/>
            <a:ext cx="3645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Bray et al. Lancet Oncology, 2012</a:t>
            </a:r>
          </a:p>
        </p:txBody>
      </p:sp>
    </p:spTree>
    <p:extLst>
      <p:ext uri="{BB962C8B-B14F-4D97-AF65-F5344CB8AC3E}">
        <p14:creationId xmlns:p14="http://schemas.microsoft.com/office/powerpoint/2010/main" val="15431301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5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868363"/>
          </a:xfrm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Leading Cancer Mortality in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Women</a:t>
            </a:r>
            <a:r>
              <a:rPr lang="en-US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Initiated between 1965-1985</a:t>
            </a: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5562602" y="6488113"/>
            <a:ext cx="3645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Bray et al. Lancet Oncology, 2012</a:t>
            </a:r>
          </a:p>
        </p:txBody>
      </p:sp>
    </p:spTree>
    <p:extLst>
      <p:ext uri="{BB962C8B-B14F-4D97-AF65-F5344CB8AC3E}">
        <p14:creationId xmlns:p14="http://schemas.microsoft.com/office/powerpoint/2010/main" val="42139611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-term_mortality_trends_vertical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22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892" y="6508896"/>
            <a:ext cx="5180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 JAMA. 2017;317(4):388-406. doi:10.1001/jama.2016.20324 </a:t>
            </a:r>
            <a:endParaRPr lang="en-US" sz="1600" dirty="0"/>
          </a:p>
        </p:txBody>
      </p:sp>
      <p:pic>
        <p:nvPicPr>
          <p:cNvPr id="3" name="Picture 2" descr="1a copy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289182" cy="52490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Age-standardized Mortality Rate from Liver Cancer, Both Sexes, 2014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" y="5181600"/>
            <a:ext cx="7879080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Baltimore City ranks 15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highest liver cancer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of 3141 counties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2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79A6FF"/>
      </a:accent1>
      <a:accent2>
        <a:srgbClr val="FFFF33"/>
      </a:accent2>
      <a:accent3>
        <a:srgbClr val="66B368"/>
      </a:accent3>
      <a:accent4>
        <a:srgbClr val="CF6666"/>
      </a:accent4>
      <a:accent5>
        <a:srgbClr val="9966FF"/>
      </a:accent5>
      <a:accent6>
        <a:srgbClr val="5CC2EB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19522</TotalTime>
  <Words>916</Words>
  <Application>Microsoft Macintosh PowerPoint</Application>
  <PresentationFormat>On-screen Show (4:3)</PresentationFormat>
  <Paragraphs>106</Paragraphs>
  <Slides>23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Office Theme</vt:lpstr>
      <vt:lpstr>Expanding Global Problem of Liver Cancer</vt:lpstr>
      <vt:lpstr>Epidemiology of Liver Cancer: Present and Future Predictions</vt:lpstr>
      <vt:lpstr>PowerPoint Presentation</vt:lpstr>
      <vt:lpstr>World Cancer Impact</vt:lpstr>
      <vt:lpstr>Morbidity and Mortality for Liver Cancer</vt:lpstr>
      <vt:lpstr>Leading Cancer Mortality in Men: Initiated between 1965-1985</vt:lpstr>
      <vt:lpstr>Leading Cancer Mortality in Women Initiated between 1965-1985</vt:lpstr>
      <vt:lpstr>PowerPoint Presentation</vt:lpstr>
      <vt:lpstr>Age-standardized Mortality Rate from Liver Cancer, Both Sexes, 2014</vt:lpstr>
      <vt:lpstr>PowerPoint Presentation</vt:lpstr>
      <vt:lpstr>PowerPoint Presentation</vt:lpstr>
      <vt:lpstr>PowerPoint Presentation</vt:lpstr>
      <vt:lpstr>PowerPoint Presentation</vt:lpstr>
      <vt:lpstr> Etiology of Human Liver Cancer  HBV HCV aflatoxins emerging factors: NAFLD, T2D, NASH</vt:lpstr>
      <vt:lpstr>Recent Advances Using NexGen Sequencing: Biological Assay to Evaluate Environmental Mutagens</vt:lpstr>
      <vt:lpstr>PowerPoint Presentation</vt:lpstr>
      <vt:lpstr>PowerPoint Presentation</vt:lpstr>
      <vt:lpstr>PowerPoint Presentation</vt:lpstr>
      <vt:lpstr>PowerPoint Presentation</vt:lpstr>
      <vt:lpstr>Mutational Signature of Aflatoxin (front) is Similar to Human Liver Cancer (back)</vt:lpstr>
      <vt:lpstr> Future Challenges: Not prioritized</vt:lpstr>
      <vt:lpstr>Future Challenge 1</vt:lpstr>
      <vt:lpstr>Future Challenge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Meeting September 12, 2014</dc:title>
  <dc:creator>Stephanie Papadopoulos</dc:creator>
  <cp:lastModifiedBy>John Groopman</cp:lastModifiedBy>
  <cp:revision>281</cp:revision>
  <cp:lastPrinted>2016-07-14T16:44:53Z</cp:lastPrinted>
  <dcterms:created xsi:type="dcterms:W3CDTF">2006-08-16T00:00:00Z</dcterms:created>
  <dcterms:modified xsi:type="dcterms:W3CDTF">2017-03-06T18:03:31Z</dcterms:modified>
</cp:coreProperties>
</file>