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27" r:id="rId1"/>
  </p:sldMasterIdLst>
  <p:notesMasterIdLst>
    <p:notesMasterId r:id="rId12"/>
  </p:notesMasterIdLst>
  <p:handoutMasterIdLst>
    <p:handoutMasterId r:id="rId13"/>
  </p:handoutMasterIdLst>
  <p:sldIdLst>
    <p:sldId id="1088" r:id="rId2"/>
    <p:sldId id="1149" r:id="rId3"/>
    <p:sldId id="1195" r:id="rId4"/>
    <p:sldId id="1220" r:id="rId5"/>
    <p:sldId id="1191" r:id="rId6"/>
    <p:sldId id="1217" r:id="rId7"/>
    <p:sldId id="1222" r:id="rId8"/>
    <p:sldId id="1126" r:id="rId9"/>
    <p:sldId id="1219" r:id="rId10"/>
    <p:sldId id="1221" r:id="rId11"/>
  </p:sldIdLst>
  <p:sldSz cx="9906000" cy="6858000" type="A4"/>
  <p:notesSz cx="6735763" cy="9866313"/>
  <p:defaultTextStyle>
    <a:defPPr>
      <a:defRPr lang="ja-JP"/>
    </a:defPPr>
    <a:lvl1pPr algn="ctr" rtl="0" fontAlgn="base">
      <a:spcBef>
        <a:spcPct val="0"/>
      </a:spcBef>
      <a:spcAft>
        <a:spcPct val="0"/>
      </a:spcAft>
      <a:defRPr kumimoji="1" sz="2000"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sz="2000"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sz="2000"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sz="2000"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sz="20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0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0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0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0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498">
          <p15:clr>
            <a:srgbClr val="A4A3A4"/>
          </p15:clr>
        </p15:guide>
        <p15:guide id="2" pos="6013">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umataars"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DC"/>
    <a:srgbClr val="000066"/>
    <a:srgbClr val="CCCCFF"/>
    <a:srgbClr val="3333FF"/>
    <a:srgbClr val="3366FF"/>
    <a:srgbClr val="660033"/>
    <a:srgbClr val="660066"/>
    <a:srgbClr val="6699FF"/>
    <a:srgbClr val="CCE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82271" autoAdjust="0"/>
  </p:normalViewPr>
  <p:slideViewPr>
    <p:cSldViewPr snapToGrid="0">
      <p:cViewPr varScale="1">
        <p:scale>
          <a:sx n="60" d="100"/>
          <a:sy n="60" d="100"/>
        </p:scale>
        <p:origin x="1228" y="52"/>
      </p:cViewPr>
      <p:guideLst>
        <p:guide orient="horz" pos="498"/>
        <p:guide pos="6013"/>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74" d="100"/>
          <a:sy n="74" d="100"/>
        </p:scale>
        <p:origin x="-2256" y="-108"/>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3" y="1"/>
            <a:ext cx="2918621" cy="493237"/>
          </a:xfrm>
          <a:prstGeom prst="rect">
            <a:avLst/>
          </a:prstGeom>
          <a:noFill/>
          <a:ln w="9525">
            <a:noFill/>
            <a:miter lim="800000"/>
            <a:headEnd/>
            <a:tailEnd/>
          </a:ln>
          <a:effectLst/>
        </p:spPr>
        <p:txBody>
          <a:bodyPr vert="horz" wrap="square" lIns="90535" tIns="45269" rIns="90535" bIns="45269" numCol="1" anchor="t" anchorCtr="0" compatLnSpc="1">
            <a:prstTxWarp prst="textNoShape">
              <a:avLst/>
            </a:prstTxWarp>
          </a:bodyPr>
          <a:lstStyle>
            <a:lvl1pPr algn="l" defTabSz="904599">
              <a:defRPr sz="1200">
                <a:ea typeface="ＭＳ Ｐゴシック" pitchFamily="50" charset="-128"/>
              </a:defRPr>
            </a:lvl1pPr>
          </a:lstStyle>
          <a:p>
            <a:pPr>
              <a:defRPr/>
            </a:pPr>
            <a:endParaRPr lang="en-US" altLang="ja-JP" dirty="0"/>
          </a:p>
        </p:txBody>
      </p:sp>
      <p:sp>
        <p:nvSpPr>
          <p:cNvPr id="21507" name="Rectangle 3"/>
          <p:cNvSpPr>
            <a:spLocks noGrp="1" noChangeArrowheads="1"/>
          </p:cNvSpPr>
          <p:nvPr>
            <p:ph type="dt" sz="quarter" idx="1"/>
          </p:nvPr>
        </p:nvSpPr>
        <p:spPr bwMode="auto">
          <a:xfrm>
            <a:off x="3817145" y="1"/>
            <a:ext cx="2918621" cy="493237"/>
          </a:xfrm>
          <a:prstGeom prst="rect">
            <a:avLst/>
          </a:prstGeom>
          <a:noFill/>
          <a:ln w="9525">
            <a:noFill/>
            <a:miter lim="800000"/>
            <a:headEnd/>
            <a:tailEnd/>
          </a:ln>
          <a:effectLst/>
        </p:spPr>
        <p:txBody>
          <a:bodyPr vert="horz" wrap="square" lIns="90535" tIns="45269" rIns="90535" bIns="45269" numCol="1" anchor="t" anchorCtr="0" compatLnSpc="1">
            <a:prstTxWarp prst="textNoShape">
              <a:avLst/>
            </a:prstTxWarp>
          </a:bodyPr>
          <a:lstStyle>
            <a:lvl1pPr algn="r" defTabSz="904599">
              <a:defRPr sz="1200">
                <a:ea typeface="ＭＳ Ｐゴシック" pitchFamily="50" charset="-128"/>
              </a:defRPr>
            </a:lvl1pPr>
          </a:lstStyle>
          <a:p>
            <a:pPr>
              <a:defRPr/>
            </a:pPr>
            <a:endParaRPr lang="en-US" altLang="ja-JP" dirty="0"/>
          </a:p>
        </p:txBody>
      </p:sp>
      <p:sp>
        <p:nvSpPr>
          <p:cNvPr id="21508" name="Rectangle 4"/>
          <p:cNvSpPr>
            <a:spLocks noGrp="1" noChangeArrowheads="1"/>
          </p:cNvSpPr>
          <p:nvPr>
            <p:ph type="ftr" sz="quarter" idx="2"/>
          </p:nvPr>
        </p:nvSpPr>
        <p:spPr bwMode="auto">
          <a:xfrm>
            <a:off x="3" y="9373078"/>
            <a:ext cx="2918621" cy="493237"/>
          </a:xfrm>
          <a:prstGeom prst="rect">
            <a:avLst/>
          </a:prstGeom>
          <a:noFill/>
          <a:ln w="9525">
            <a:noFill/>
            <a:miter lim="800000"/>
            <a:headEnd/>
            <a:tailEnd/>
          </a:ln>
          <a:effectLst/>
        </p:spPr>
        <p:txBody>
          <a:bodyPr vert="horz" wrap="square" lIns="90535" tIns="45269" rIns="90535" bIns="45269" numCol="1" anchor="b" anchorCtr="0" compatLnSpc="1">
            <a:prstTxWarp prst="textNoShape">
              <a:avLst/>
            </a:prstTxWarp>
          </a:bodyPr>
          <a:lstStyle>
            <a:lvl1pPr algn="l" defTabSz="904599">
              <a:defRPr sz="1200">
                <a:ea typeface="ＭＳ Ｐゴシック" pitchFamily="50" charset="-128"/>
              </a:defRPr>
            </a:lvl1pPr>
          </a:lstStyle>
          <a:p>
            <a:pPr>
              <a:defRPr/>
            </a:pPr>
            <a:endParaRPr lang="en-US" altLang="ja-JP" dirty="0"/>
          </a:p>
        </p:txBody>
      </p:sp>
      <p:sp>
        <p:nvSpPr>
          <p:cNvPr id="21509" name="Rectangle 5"/>
          <p:cNvSpPr>
            <a:spLocks noGrp="1" noChangeArrowheads="1"/>
          </p:cNvSpPr>
          <p:nvPr>
            <p:ph type="sldNum" sz="quarter" idx="3"/>
          </p:nvPr>
        </p:nvSpPr>
        <p:spPr bwMode="auto">
          <a:xfrm>
            <a:off x="3817145" y="9373078"/>
            <a:ext cx="2918621" cy="493237"/>
          </a:xfrm>
          <a:prstGeom prst="rect">
            <a:avLst/>
          </a:prstGeom>
          <a:noFill/>
          <a:ln w="9525">
            <a:noFill/>
            <a:miter lim="800000"/>
            <a:headEnd/>
            <a:tailEnd/>
          </a:ln>
          <a:effectLst/>
        </p:spPr>
        <p:txBody>
          <a:bodyPr vert="horz" wrap="square" lIns="90535" tIns="45269" rIns="90535" bIns="45269" numCol="1" anchor="b" anchorCtr="0" compatLnSpc="1">
            <a:prstTxWarp prst="textNoShape">
              <a:avLst/>
            </a:prstTxWarp>
          </a:bodyPr>
          <a:lstStyle>
            <a:lvl1pPr algn="r" defTabSz="904599">
              <a:defRPr sz="1200">
                <a:ea typeface="ＭＳ Ｐゴシック" pitchFamily="50" charset="-128"/>
              </a:defRPr>
            </a:lvl1pPr>
          </a:lstStyle>
          <a:p>
            <a:pPr>
              <a:defRPr/>
            </a:pPr>
            <a:fld id="{50DD3888-4236-4078-A6A4-56BB52506824}" type="slidenum">
              <a:rPr lang="en-US" altLang="ja-JP"/>
              <a:pPr>
                <a:defRPr/>
              </a:pPr>
              <a:t>‹#›</a:t>
            </a:fld>
            <a:endParaRPr lang="en-US" altLang="ja-JP" dirty="0"/>
          </a:p>
        </p:txBody>
      </p:sp>
    </p:spTree>
    <p:extLst>
      <p:ext uri="{BB962C8B-B14F-4D97-AF65-F5344CB8AC3E}">
        <p14:creationId xmlns:p14="http://schemas.microsoft.com/office/powerpoint/2010/main" val="3093009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3" y="1"/>
            <a:ext cx="2918621" cy="493237"/>
          </a:xfrm>
          <a:prstGeom prst="rect">
            <a:avLst/>
          </a:prstGeom>
          <a:noFill/>
          <a:ln w="9525">
            <a:noFill/>
            <a:miter lim="800000"/>
            <a:headEnd/>
            <a:tailEnd/>
          </a:ln>
          <a:effectLst/>
        </p:spPr>
        <p:txBody>
          <a:bodyPr vert="horz" wrap="square" lIns="90535" tIns="45269" rIns="90535" bIns="45269" numCol="1" anchor="t" anchorCtr="0" compatLnSpc="1">
            <a:prstTxWarp prst="textNoShape">
              <a:avLst/>
            </a:prstTxWarp>
          </a:bodyPr>
          <a:lstStyle>
            <a:lvl1pPr algn="l" defTabSz="904599">
              <a:defRPr sz="1200">
                <a:ea typeface="ＭＳ Ｐゴシック" pitchFamily="50" charset="-128"/>
              </a:defRPr>
            </a:lvl1pPr>
          </a:lstStyle>
          <a:p>
            <a:pPr>
              <a:defRPr/>
            </a:pPr>
            <a:endParaRPr lang="en-US" altLang="ja-JP" dirty="0"/>
          </a:p>
        </p:txBody>
      </p:sp>
      <p:sp>
        <p:nvSpPr>
          <p:cNvPr id="1027" name="Rectangle 3"/>
          <p:cNvSpPr>
            <a:spLocks noGrp="1" noChangeArrowheads="1"/>
          </p:cNvSpPr>
          <p:nvPr>
            <p:ph type="dt" idx="1"/>
          </p:nvPr>
        </p:nvSpPr>
        <p:spPr bwMode="auto">
          <a:xfrm>
            <a:off x="3817145" y="1"/>
            <a:ext cx="2918621" cy="493237"/>
          </a:xfrm>
          <a:prstGeom prst="rect">
            <a:avLst/>
          </a:prstGeom>
          <a:noFill/>
          <a:ln w="9525">
            <a:noFill/>
            <a:miter lim="800000"/>
            <a:headEnd/>
            <a:tailEnd/>
          </a:ln>
          <a:effectLst/>
        </p:spPr>
        <p:txBody>
          <a:bodyPr vert="horz" wrap="square" lIns="90535" tIns="45269" rIns="90535" bIns="45269" numCol="1" anchor="t" anchorCtr="0" compatLnSpc="1">
            <a:prstTxWarp prst="textNoShape">
              <a:avLst/>
            </a:prstTxWarp>
          </a:bodyPr>
          <a:lstStyle>
            <a:lvl1pPr algn="r" defTabSz="904599">
              <a:defRPr sz="1200">
                <a:ea typeface="ＭＳ Ｐゴシック" pitchFamily="50" charset="-128"/>
              </a:defRPr>
            </a:lvl1pPr>
          </a:lstStyle>
          <a:p>
            <a:pPr>
              <a:defRPr/>
            </a:pPr>
            <a:endParaRPr lang="en-US" altLang="ja-JP" dirty="0"/>
          </a:p>
        </p:txBody>
      </p:sp>
      <p:sp>
        <p:nvSpPr>
          <p:cNvPr id="5124" name="Rectangle 4"/>
          <p:cNvSpPr>
            <a:spLocks noGrp="1" noRot="1" noChangeAspect="1" noChangeArrowheads="1" noTextEdit="1"/>
          </p:cNvSpPr>
          <p:nvPr>
            <p:ph type="sldImg" idx="2"/>
          </p:nvPr>
        </p:nvSpPr>
        <p:spPr bwMode="auto">
          <a:xfrm>
            <a:off x="698500" y="741363"/>
            <a:ext cx="5338763" cy="3697287"/>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896951" y="4686539"/>
            <a:ext cx="4941863" cy="4439132"/>
          </a:xfrm>
          <a:prstGeom prst="rect">
            <a:avLst/>
          </a:prstGeom>
          <a:noFill/>
          <a:ln w="9525">
            <a:noFill/>
            <a:miter lim="800000"/>
            <a:headEnd/>
            <a:tailEnd/>
          </a:ln>
          <a:effectLst/>
        </p:spPr>
        <p:txBody>
          <a:bodyPr vert="horz" wrap="square" lIns="90535" tIns="45269" rIns="90535" bIns="4526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3" y="9373078"/>
            <a:ext cx="2918621" cy="493237"/>
          </a:xfrm>
          <a:prstGeom prst="rect">
            <a:avLst/>
          </a:prstGeom>
          <a:noFill/>
          <a:ln w="9525">
            <a:noFill/>
            <a:miter lim="800000"/>
            <a:headEnd/>
            <a:tailEnd/>
          </a:ln>
          <a:effectLst/>
        </p:spPr>
        <p:txBody>
          <a:bodyPr vert="horz" wrap="square" lIns="90535" tIns="45269" rIns="90535" bIns="45269" numCol="1" anchor="b" anchorCtr="0" compatLnSpc="1">
            <a:prstTxWarp prst="textNoShape">
              <a:avLst/>
            </a:prstTxWarp>
          </a:bodyPr>
          <a:lstStyle>
            <a:lvl1pPr algn="l" defTabSz="904599">
              <a:defRPr sz="1200">
                <a:ea typeface="ＭＳ Ｐゴシック" pitchFamily="50" charset="-128"/>
              </a:defRPr>
            </a:lvl1pPr>
          </a:lstStyle>
          <a:p>
            <a:pPr>
              <a:defRPr/>
            </a:pPr>
            <a:endParaRPr lang="en-US" altLang="ja-JP" dirty="0"/>
          </a:p>
        </p:txBody>
      </p:sp>
      <p:sp>
        <p:nvSpPr>
          <p:cNvPr id="1031" name="Rectangle 7"/>
          <p:cNvSpPr>
            <a:spLocks noGrp="1" noChangeArrowheads="1"/>
          </p:cNvSpPr>
          <p:nvPr>
            <p:ph type="sldNum" sz="quarter" idx="5"/>
          </p:nvPr>
        </p:nvSpPr>
        <p:spPr bwMode="auto">
          <a:xfrm>
            <a:off x="3817145" y="9373078"/>
            <a:ext cx="2918621" cy="493237"/>
          </a:xfrm>
          <a:prstGeom prst="rect">
            <a:avLst/>
          </a:prstGeom>
          <a:noFill/>
          <a:ln w="9525">
            <a:noFill/>
            <a:miter lim="800000"/>
            <a:headEnd/>
            <a:tailEnd/>
          </a:ln>
          <a:effectLst/>
        </p:spPr>
        <p:txBody>
          <a:bodyPr vert="horz" wrap="square" lIns="90535" tIns="45269" rIns="90535" bIns="45269" numCol="1" anchor="b" anchorCtr="0" compatLnSpc="1">
            <a:prstTxWarp prst="textNoShape">
              <a:avLst/>
            </a:prstTxWarp>
          </a:bodyPr>
          <a:lstStyle>
            <a:lvl1pPr algn="r" defTabSz="904599">
              <a:defRPr sz="1200">
                <a:ea typeface="ＭＳ Ｐゴシック" pitchFamily="50" charset="-128"/>
              </a:defRPr>
            </a:lvl1pPr>
          </a:lstStyle>
          <a:p>
            <a:pPr>
              <a:defRPr/>
            </a:pPr>
            <a:fld id="{5C495EAD-95EF-45FF-A160-6483D78EE776}" type="slidenum">
              <a:rPr lang="en-US" altLang="ja-JP"/>
              <a:pPr>
                <a:defRPr/>
              </a:pPr>
              <a:t>‹#›</a:t>
            </a:fld>
            <a:endParaRPr lang="en-US" altLang="ja-JP" dirty="0"/>
          </a:p>
        </p:txBody>
      </p:sp>
    </p:spTree>
    <p:extLst>
      <p:ext uri="{BB962C8B-B14F-4D97-AF65-F5344CB8AC3E}">
        <p14:creationId xmlns:p14="http://schemas.microsoft.com/office/powerpoint/2010/main" val="28173324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 you for inviting us the ICRP annual meeting. My name is </a:t>
            </a:r>
            <a:r>
              <a:rPr kumimoji="1" lang="en-US" altLang="ja-JP" dirty="0" err="1" smtClean="0"/>
              <a:t>Eisaku</a:t>
            </a:r>
            <a:r>
              <a:rPr kumimoji="1" lang="en-US" altLang="ja-JP" dirty="0" smtClean="0"/>
              <a:t> Mizuguchi, and my colleague Kazuhiko Aoyagi</a:t>
            </a:r>
            <a:r>
              <a:rPr kumimoji="1" lang="en-US" altLang="ja-JP" baseline="0" dirty="0" smtClean="0"/>
              <a:t> is </a:t>
            </a:r>
            <a:r>
              <a:rPr kumimoji="1" lang="en-US" altLang="ja-JP" dirty="0" smtClean="0"/>
              <a:t>here. We are from Japan</a:t>
            </a:r>
            <a:r>
              <a:rPr kumimoji="1" lang="en-US" altLang="ja-JP" baseline="0" dirty="0" smtClean="0"/>
              <a:t> Agency for Medical Research and Development (AMED) and we are belonging to the Division of Cancer Research in a Department of Research Promotion in AMED. </a:t>
            </a:r>
            <a:r>
              <a:rPr kumimoji="1" lang="en-US" altLang="ja-JP" sz="1200" b="0" i="0" u="none" strike="noStrike" kern="1200" baseline="0" dirty="0" smtClean="0">
                <a:solidFill>
                  <a:schemeClr val="tx1"/>
                </a:solidFill>
                <a:latin typeface="Times New Roman" pitchFamily="18" charset="0"/>
                <a:ea typeface="ＭＳ Ｐ明朝" pitchFamily="18" charset="-128"/>
                <a:cs typeface="+mn-cs"/>
              </a:rPr>
              <a:t>In this opportunity, we would like to make a good relationship between other countries FAs participating in ICRP.</a:t>
            </a:r>
            <a:r>
              <a:rPr kumimoji="1" lang="ja-JP" altLang="en-US" sz="1200" b="0" i="0" u="none" strike="noStrike" kern="1200" baseline="0" dirty="0" smtClean="0">
                <a:solidFill>
                  <a:schemeClr val="tx1"/>
                </a:solidFill>
                <a:latin typeface="Times New Roman" pitchFamily="18" charset="0"/>
                <a:ea typeface="ＭＳ Ｐ明朝" pitchFamily="18" charset="-128"/>
                <a:cs typeface="+mn-cs"/>
              </a:rPr>
              <a:t>　</a:t>
            </a:r>
            <a:r>
              <a:rPr kumimoji="1" lang="en-US" altLang="ja-JP" baseline="0" dirty="0" smtClean="0"/>
              <a:t>I‘d like to give you a brief introduction about AMED.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1</a:t>
            </a:fld>
            <a:endParaRPr lang="en-US" altLang="ja-JP" dirty="0"/>
          </a:p>
        </p:txBody>
      </p:sp>
    </p:spTree>
    <p:extLst>
      <p:ext uri="{BB962C8B-B14F-4D97-AF65-F5344CB8AC3E}">
        <p14:creationId xmlns:p14="http://schemas.microsoft.com/office/powerpoint/2010/main" val="106530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Actually, AMED was established on</a:t>
            </a:r>
            <a:r>
              <a:rPr kumimoji="1" lang="en-US" altLang="ja-JP" baseline="0" dirty="0" smtClean="0"/>
              <a:t> April in</a:t>
            </a:r>
            <a:r>
              <a:rPr kumimoji="1" lang="en-US" altLang="ja-JP" dirty="0" smtClean="0"/>
              <a:t> last year 2015.  Before that</a:t>
            </a:r>
            <a:r>
              <a:rPr kumimoji="1" lang="en-US" altLang="ja-JP" baseline="0" dirty="0" smtClean="0"/>
              <a:t> in 2013, Japanese Cabinet decided to make a new organization which </a:t>
            </a:r>
            <a:r>
              <a:rPr lang="en-US" altLang="ja-JP" sz="12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accelerates the development of practical applications of innovative medical technologies.</a:t>
            </a:r>
            <a:r>
              <a:rPr lang="en-US" altLang="ja-JP" sz="1200" baseline="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Based on these elementary thinking, especially integrated medical R&amp;D which accelerate the basic research to the </a:t>
            </a:r>
            <a:r>
              <a:rPr lang="en-US" altLang="ja-JP" sz="12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practical applications is the main policy for AMED.  Now,</a:t>
            </a:r>
            <a:r>
              <a:rPr lang="en-US" altLang="ja-JP" sz="1200" baseline="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we AMED is intensively conducting 9 inter-related project which are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supported by 3 Ministries</a:t>
            </a:r>
            <a:r>
              <a:rPr lang="en-US" altLang="ja-JP" sz="1200" baseline="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I will show you about it later.  </a:t>
            </a:r>
            <a:endParaRPr lang="en-US" altLang="ja-JP" sz="12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2</a:t>
            </a:fld>
            <a:endParaRPr lang="en-US" altLang="ja-JP" dirty="0"/>
          </a:p>
        </p:txBody>
      </p:sp>
    </p:spTree>
    <p:extLst>
      <p:ext uri="{BB962C8B-B14F-4D97-AF65-F5344CB8AC3E}">
        <p14:creationId xmlns:p14="http://schemas.microsoft.com/office/powerpoint/2010/main" val="10589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Headquarters for Healthcare Policy (HHP) headed by prime minister Abe, make</a:t>
            </a:r>
            <a:r>
              <a:rPr lang="en-US" altLang="ja-JP" sz="1200" baseline="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 comprehensive plan for the promotion of the medical R&amp;D, integrate medical R&amp;D budget requests and make strategic decisions to give an advise to each Ministries.  AMED should be affected the headquarters direction </a:t>
            </a:r>
            <a:r>
              <a:rPr lang="en-US" altLang="ja-JP" sz="1200" baseline="0" dirty="0" smtClean="0">
                <a:solidFill>
                  <a:schemeClr val="tx1"/>
                </a:solidFill>
                <a:effectLst/>
                <a:latin typeface="Times New Roman" pitchFamily="18" charset="0"/>
                <a:ea typeface="ＭＳ Ｐ明朝" pitchFamily="18" charset="-128"/>
                <a:cs typeface="+mn-cs"/>
              </a:rPr>
              <a:t>secondarily</a:t>
            </a:r>
            <a:r>
              <a:rPr lang="en-US" altLang="ja-JP" dirty="0" smtClean="0">
                <a:effectLst/>
              </a:rPr>
              <a:t> </a:t>
            </a:r>
            <a:r>
              <a:rPr lang="en-US" altLang="ja-JP" sz="1200" baseline="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from each Ministries and concentrates budget from </a:t>
            </a:r>
            <a:r>
              <a:rPr lang="en-US" altLang="ja-JP" dirty="0" smtClean="0">
                <a:effectLst/>
              </a:rPr>
              <a:t>Ministry of education, Ministry of Health, Labor and Welfare, Ministry of Economy, Trade and Industry.</a:t>
            </a:r>
            <a:r>
              <a:rPr lang="en-US" altLang="ja-JP" baseline="0" dirty="0" smtClean="0">
                <a:effectLst/>
              </a:rPr>
              <a:t>  AMED is funding from this concentrated budget. This years total budgets was about 1.3 billion US$. Before establishment of AMED, each ministries independently funded to researchers without careful search.  So, there were often overwrapped and concentrated funding to the same major institutes.  AMED provides unified point of contact for funding.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3</a:t>
            </a:fld>
            <a:endParaRPr lang="en-US" altLang="ja-JP" dirty="0"/>
          </a:p>
        </p:txBody>
      </p:sp>
    </p:spTree>
    <p:extLst>
      <p:ext uri="{BB962C8B-B14F-4D97-AF65-F5344CB8AC3E}">
        <p14:creationId xmlns:p14="http://schemas.microsoft.com/office/powerpoint/2010/main" val="12274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Headquarters for Healthcare Policy (HHP) headed by prime minister Abe, make</a:t>
            </a:r>
            <a:r>
              <a:rPr lang="en-US" altLang="ja-JP" sz="1200" baseline="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 comprehensive plan for the promotion of the medical R&amp;D, integrate medical R&amp;D budget requests and make strategic decisions to give an advise to each Ministries.  AMED should be affected the headquarters direction </a:t>
            </a:r>
            <a:r>
              <a:rPr lang="en-US" altLang="ja-JP" sz="1200" baseline="0" dirty="0" smtClean="0">
                <a:solidFill>
                  <a:schemeClr val="tx1"/>
                </a:solidFill>
                <a:effectLst/>
                <a:latin typeface="Times New Roman" pitchFamily="18" charset="0"/>
                <a:ea typeface="ＭＳ Ｐ明朝" pitchFamily="18" charset="-128"/>
                <a:cs typeface="+mn-cs"/>
              </a:rPr>
              <a:t>secondarily</a:t>
            </a:r>
            <a:r>
              <a:rPr lang="en-US" altLang="ja-JP" dirty="0" smtClean="0">
                <a:effectLst/>
              </a:rPr>
              <a:t> </a:t>
            </a:r>
            <a:r>
              <a:rPr lang="en-US" altLang="ja-JP" sz="1200" baseline="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from each Ministries and concentrates budget from </a:t>
            </a:r>
            <a:r>
              <a:rPr lang="en-US" altLang="ja-JP" dirty="0" smtClean="0">
                <a:effectLst/>
              </a:rPr>
              <a:t>Ministry of education, Ministry of Health, Labor and Welfare, Ministry of Economy, Trade and Industry.</a:t>
            </a:r>
            <a:r>
              <a:rPr lang="en-US" altLang="ja-JP" baseline="0" dirty="0" smtClean="0">
                <a:effectLst/>
              </a:rPr>
              <a:t>  AMED is funding from this concentrated budget. This years total budgets was about 1.3 billion US$. Before establishment of AMED, each ministries independently funded to researchers without careful search.  So, there were often overwrapped and concentrated funding to the same major institutes.  AMED provides unified point of contact for funding.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4</a:t>
            </a:fld>
            <a:endParaRPr lang="en-US" altLang="ja-JP" dirty="0"/>
          </a:p>
        </p:txBody>
      </p:sp>
    </p:spTree>
    <p:extLst>
      <p:ext uri="{BB962C8B-B14F-4D97-AF65-F5344CB8AC3E}">
        <p14:creationId xmlns:p14="http://schemas.microsoft.com/office/powerpoint/2010/main" val="1470091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 organization of AMED.  About 300 people</a:t>
            </a:r>
            <a:r>
              <a:rPr kumimoji="1" lang="en-US" altLang="ja-JP" baseline="0" dirty="0" smtClean="0"/>
              <a:t> are working in AMED. Among them 200 are fixed-term staff and come from outside organization such as the Ministries or Pharmaceutical companies or national institutes like national cancer center. Dr. Aoyagi is basically a researcher of national cancer center and now he is working at AMED.  And I am also a fixed-term staff and temporary from pharmaceutical company.  </a:t>
            </a:r>
            <a:r>
              <a:rPr kumimoji="1" lang="en-US" altLang="ja-JP" dirty="0" smtClean="0"/>
              <a:t>Under the president there are 11 departments shown here. Our</a:t>
            </a:r>
            <a:r>
              <a:rPr kumimoji="1" lang="en-US" altLang="ja-JP" baseline="0" dirty="0" smtClean="0"/>
              <a:t> cancer research division is included in Department of Research Promotion which </a:t>
            </a:r>
            <a:r>
              <a:rPr kumimoji="1" lang="en-US" altLang="ja-JP" dirty="0" smtClean="0"/>
              <a:t>conducts the actual funding into various types of projects. Especially, 9</a:t>
            </a:r>
            <a:r>
              <a:rPr kumimoji="1" lang="en-US" altLang="ja-JP" baseline="0" dirty="0" smtClean="0"/>
              <a:t> interrelated projects, shown in previous slide, are directed by corresponding division in Department of Research Promotion.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5</a:t>
            </a:fld>
            <a:endParaRPr lang="en-US" altLang="ja-JP" dirty="0"/>
          </a:p>
        </p:txBody>
      </p:sp>
    </p:spTree>
    <p:extLst>
      <p:ext uri="{BB962C8B-B14F-4D97-AF65-F5344CB8AC3E}">
        <p14:creationId xmlns:p14="http://schemas.microsoft.com/office/powerpoint/2010/main" val="396654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AMED is basically funding the projects</a:t>
            </a:r>
            <a:r>
              <a:rPr kumimoji="1" lang="en-US" altLang="ja-JP" baseline="0" dirty="0" smtClean="0"/>
              <a:t> </a:t>
            </a:r>
            <a:r>
              <a:rPr lang="en-US" altLang="ja-JP" sz="12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from basic research to clinical research</a:t>
            </a:r>
            <a:r>
              <a:rPr lang="en-US" altLang="ja-JP" sz="1200" baseline="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or trial.  And project management is done by program director (PD) and program officer (PO). And AMED has these activities shown here on these </a:t>
            </a:r>
            <a:r>
              <a:rPr kumimoji="1" lang="en-US" altLang="ja-JP" dirty="0" smtClean="0"/>
              <a:t>9</a:t>
            </a:r>
            <a:r>
              <a:rPr kumimoji="1" lang="en-US" altLang="ja-JP" baseline="0" dirty="0" smtClean="0"/>
              <a:t> interrelated projects which </a:t>
            </a:r>
            <a:r>
              <a:rPr lang="en-US" altLang="ja-JP" sz="1200" baseline="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are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supported by 3 Ministries.</a:t>
            </a:r>
            <a:r>
              <a:rPr lang="en-US" altLang="ja-JP"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3 ministries are </a:t>
            </a:r>
            <a:r>
              <a:rPr lang="en-US" altLang="ja-JP" dirty="0" smtClean="0">
                <a:effectLst/>
              </a:rPr>
              <a:t>Ministry of education, Ministry of Health, Labor and Welfare, Ministry of Economy, Trade and Industry.</a:t>
            </a:r>
            <a:r>
              <a:rPr lang="en-US" altLang="ja-JP" baseline="0" dirty="0" smtClean="0">
                <a:effectLst/>
              </a:rPr>
              <a:t> </a:t>
            </a:r>
            <a:r>
              <a:rPr lang="en-US" altLang="ja-JP" dirty="0" smtClean="0">
                <a:effectLst/>
              </a:rPr>
              <a:t> The Cancer research</a:t>
            </a:r>
            <a:r>
              <a:rPr lang="en-US" altLang="ja-JP" baseline="0" dirty="0" smtClean="0">
                <a:effectLst/>
              </a:rPr>
              <a:t> project is a one of the </a:t>
            </a:r>
            <a:r>
              <a:rPr kumimoji="1" lang="en-US" altLang="ja-JP" baseline="0" dirty="0" smtClean="0"/>
              <a:t>interrelated projects.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7</a:t>
            </a:fld>
            <a:endParaRPr lang="en-US" altLang="ja-JP" dirty="0"/>
          </a:p>
        </p:txBody>
      </p:sp>
    </p:spTree>
    <p:extLst>
      <p:ext uri="{BB962C8B-B14F-4D97-AF65-F5344CB8AC3E}">
        <p14:creationId xmlns:p14="http://schemas.microsoft.com/office/powerpoint/2010/main" val="29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AMED is basically funding the projects</a:t>
            </a:r>
            <a:r>
              <a:rPr kumimoji="1" lang="en-US" altLang="ja-JP" baseline="0" dirty="0" smtClean="0"/>
              <a:t> </a:t>
            </a:r>
            <a:r>
              <a:rPr lang="en-US" altLang="ja-JP" sz="12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from basic research to clinical research</a:t>
            </a:r>
            <a:r>
              <a:rPr lang="en-US" altLang="ja-JP" sz="1200" baseline="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or trial.  And project management is done by program director (PD) and program officer (PO). And AMED has these activities shown here on these </a:t>
            </a:r>
            <a:r>
              <a:rPr kumimoji="1" lang="en-US" altLang="ja-JP" dirty="0" smtClean="0"/>
              <a:t>9</a:t>
            </a:r>
            <a:r>
              <a:rPr kumimoji="1" lang="en-US" altLang="ja-JP" baseline="0" dirty="0" smtClean="0"/>
              <a:t> interrelated projects which </a:t>
            </a:r>
            <a:r>
              <a:rPr lang="en-US" altLang="ja-JP" sz="1200" baseline="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are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supported by 3 Ministries.</a:t>
            </a:r>
            <a:r>
              <a:rPr lang="en-US" altLang="ja-JP"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3 ministries are </a:t>
            </a:r>
            <a:r>
              <a:rPr lang="en-US" altLang="ja-JP" dirty="0" smtClean="0">
                <a:effectLst/>
              </a:rPr>
              <a:t>Ministry of education, Ministry of Health, Labor and Welfare, Ministry of Economy, Trade and Industry.</a:t>
            </a:r>
            <a:r>
              <a:rPr lang="en-US" altLang="ja-JP" baseline="0" dirty="0" smtClean="0">
                <a:effectLst/>
              </a:rPr>
              <a:t> </a:t>
            </a:r>
            <a:r>
              <a:rPr lang="en-US" altLang="ja-JP" dirty="0" smtClean="0">
                <a:effectLst/>
              </a:rPr>
              <a:t> The Cancer research</a:t>
            </a:r>
            <a:r>
              <a:rPr lang="en-US" altLang="ja-JP" baseline="0" dirty="0" smtClean="0">
                <a:effectLst/>
              </a:rPr>
              <a:t> project is a one of the </a:t>
            </a:r>
            <a:r>
              <a:rPr kumimoji="1" lang="en-US" altLang="ja-JP" baseline="0" dirty="0" smtClean="0"/>
              <a:t>interrelated projects.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8</a:t>
            </a:fld>
            <a:endParaRPr lang="en-US" altLang="ja-JP" dirty="0"/>
          </a:p>
        </p:txBody>
      </p:sp>
    </p:spTree>
    <p:extLst>
      <p:ext uri="{BB962C8B-B14F-4D97-AF65-F5344CB8AC3E}">
        <p14:creationId xmlns:p14="http://schemas.microsoft.com/office/powerpoint/2010/main" val="205137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AMED is basically funding the projects</a:t>
            </a:r>
            <a:r>
              <a:rPr kumimoji="1" lang="en-US" altLang="ja-JP" baseline="0" dirty="0" smtClean="0"/>
              <a:t> </a:t>
            </a:r>
            <a:r>
              <a:rPr lang="en-US" altLang="ja-JP" sz="12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from basic research to clinical research</a:t>
            </a:r>
            <a:r>
              <a:rPr lang="en-US" altLang="ja-JP" sz="1200" baseline="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or trial.  And project management is done by program director (PD) and program officer (PO). And AMED has these activities shown here on these </a:t>
            </a:r>
            <a:r>
              <a:rPr kumimoji="1" lang="en-US" altLang="ja-JP" dirty="0" smtClean="0"/>
              <a:t>9</a:t>
            </a:r>
            <a:r>
              <a:rPr kumimoji="1" lang="en-US" altLang="ja-JP" baseline="0" dirty="0" smtClean="0"/>
              <a:t> interrelated projects which </a:t>
            </a:r>
            <a:r>
              <a:rPr lang="en-US" altLang="ja-JP" sz="1200" baseline="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are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supported by 3 Ministries.</a:t>
            </a:r>
            <a:r>
              <a:rPr lang="en-US" altLang="ja-JP"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3 ministries are </a:t>
            </a:r>
            <a:r>
              <a:rPr lang="en-US" altLang="ja-JP" dirty="0" smtClean="0">
                <a:effectLst/>
              </a:rPr>
              <a:t>Ministry of education, Ministry of Health, Labor and Welfare, Ministry of Economy, Trade and Industry.</a:t>
            </a:r>
            <a:r>
              <a:rPr lang="en-US" altLang="ja-JP" baseline="0" dirty="0" smtClean="0">
                <a:effectLst/>
              </a:rPr>
              <a:t> </a:t>
            </a:r>
            <a:r>
              <a:rPr lang="en-US" altLang="ja-JP" dirty="0" smtClean="0">
                <a:effectLst/>
              </a:rPr>
              <a:t> The Cancer research</a:t>
            </a:r>
            <a:r>
              <a:rPr lang="en-US" altLang="ja-JP" baseline="0" dirty="0" smtClean="0">
                <a:effectLst/>
              </a:rPr>
              <a:t> project is a one of the </a:t>
            </a:r>
            <a:r>
              <a:rPr kumimoji="1" lang="en-US" altLang="ja-JP" baseline="0" dirty="0" smtClean="0"/>
              <a:t>interrelated projects.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9</a:t>
            </a:fld>
            <a:endParaRPr lang="en-US" altLang="ja-JP" dirty="0"/>
          </a:p>
        </p:txBody>
      </p:sp>
    </p:spTree>
    <p:extLst>
      <p:ext uri="{BB962C8B-B14F-4D97-AF65-F5344CB8AC3E}">
        <p14:creationId xmlns:p14="http://schemas.microsoft.com/office/powerpoint/2010/main" val="257276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AMED is basically funding the projects</a:t>
            </a:r>
            <a:r>
              <a:rPr kumimoji="1" lang="en-US" altLang="ja-JP" baseline="0" dirty="0" smtClean="0"/>
              <a:t> </a:t>
            </a:r>
            <a:r>
              <a:rPr lang="en-US" altLang="ja-JP" sz="12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from basic research to clinical research</a:t>
            </a:r>
            <a:r>
              <a:rPr lang="en-US" altLang="ja-JP" sz="1200" baseline="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or trial.  And project management is done by program director (PD) and program officer (PO). And AMED has these activities shown here on these </a:t>
            </a:r>
            <a:r>
              <a:rPr kumimoji="1" lang="en-US" altLang="ja-JP" dirty="0" smtClean="0"/>
              <a:t>9</a:t>
            </a:r>
            <a:r>
              <a:rPr kumimoji="1" lang="en-US" altLang="ja-JP" baseline="0" dirty="0" smtClean="0"/>
              <a:t> interrelated projects which </a:t>
            </a:r>
            <a:r>
              <a:rPr lang="en-US" altLang="ja-JP" sz="1200" baseline="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are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supported by 3 Ministries.</a:t>
            </a:r>
            <a:r>
              <a:rPr lang="en-US" altLang="ja-JP"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3 ministries are </a:t>
            </a:r>
            <a:r>
              <a:rPr lang="en-US" altLang="ja-JP" dirty="0" smtClean="0">
                <a:effectLst/>
              </a:rPr>
              <a:t>Ministry of education, Ministry of Health, Labor and Welfare, Ministry of Economy, Trade and Industry.</a:t>
            </a:r>
            <a:r>
              <a:rPr lang="en-US" altLang="ja-JP" baseline="0" dirty="0" smtClean="0">
                <a:effectLst/>
              </a:rPr>
              <a:t> </a:t>
            </a:r>
            <a:r>
              <a:rPr lang="en-US" altLang="ja-JP" dirty="0" smtClean="0">
                <a:effectLst/>
              </a:rPr>
              <a:t> The Cancer research</a:t>
            </a:r>
            <a:r>
              <a:rPr lang="en-US" altLang="ja-JP" baseline="0" dirty="0" smtClean="0">
                <a:effectLst/>
              </a:rPr>
              <a:t> project is a one of the </a:t>
            </a:r>
            <a:r>
              <a:rPr kumimoji="1" lang="en-US" altLang="ja-JP" baseline="0" dirty="0" smtClean="0"/>
              <a:t>interrelated projects.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10</a:t>
            </a:fld>
            <a:endParaRPr lang="en-US" altLang="ja-JP" dirty="0"/>
          </a:p>
        </p:txBody>
      </p:sp>
    </p:spTree>
    <p:extLst>
      <p:ext uri="{BB962C8B-B14F-4D97-AF65-F5344CB8AC3E}">
        <p14:creationId xmlns:p14="http://schemas.microsoft.com/office/powerpoint/2010/main" val="42736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00CB4FB-4E8F-4AE3-9977-FB0B6A34F7CB}" type="datetime1">
              <a:rPr lang="ja-JP" altLang="en-US" smtClean="0">
                <a:solidFill>
                  <a:prstClr val="black">
                    <a:tint val="75000"/>
                  </a:prstClr>
                </a:solidFill>
              </a:rPr>
              <a:t>2017/3/6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11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656FCD-2170-453B-AC5C-286FFB3E23EB}" type="datetime1">
              <a:rPr lang="ja-JP" altLang="en-US" smtClean="0">
                <a:solidFill>
                  <a:prstClr val="black">
                    <a:tint val="75000"/>
                  </a:prstClr>
                </a:solidFill>
              </a:rPr>
              <a:t>2017/3/6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882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91013FC-0176-4C49-8B5E-C7F942A1410A}" type="datetime1">
              <a:rPr lang="ja-JP" altLang="en-US" smtClean="0">
                <a:solidFill>
                  <a:prstClr val="black">
                    <a:tint val="75000"/>
                  </a:prstClr>
                </a:solidFill>
              </a:rPr>
              <a:t>2017/3/6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7642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スライド番号プレースホルダ 7"/>
          <p:cNvSpPr>
            <a:spLocks noGrp="1"/>
          </p:cNvSpPr>
          <p:nvPr>
            <p:ph type="sldNum" sz="quarter" idx="10"/>
          </p:nvPr>
        </p:nvSpPr>
        <p:spPr/>
        <p:txBody>
          <a:bodyPr/>
          <a:lstStyle>
            <a:lvl1pPr>
              <a:defRPr/>
            </a:lvl1pPr>
          </a:lstStyle>
          <a:p>
            <a:pPr>
              <a:defRPr/>
            </a:pPr>
            <a:fld id="{08A5C62B-3DC0-4679-9624-1D8EB816740E}" type="slidenum">
              <a:rPr lang="ja-JP" altLang="en-US">
                <a:solidFill>
                  <a:srgbClr val="000000">
                    <a:tint val="75000"/>
                  </a:srgbClr>
                </a:solidFill>
              </a:rPr>
              <a:pPr>
                <a:defRPr/>
              </a:pPr>
              <a:t>‹#›</a:t>
            </a:fld>
            <a:endParaRPr lang="ja-JP" altLang="en-US" dirty="0">
              <a:solidFill>
                <a:srgbClr val="000000">
                  <a:tint val="75000"/>
                </a:srgbClr>
              </a:solidFill>
            </a:endParaRPr>
          </a:p>
        </p:txBody>
      </p:sp>
    </p:spTree>
    <p:extLst>
      <p:ext uri="{BB962C8B-B14F-4D97-AF65-F5344CB8AC3E}">
        <p14:creationId xmlns:p14="http://schemas.microsoft.com/office/powerpoint/2010/main" val="2290676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2" name="スライド番号プレースホルダ 7"/>
          <p:cNvSpPr>
            <a:spLocks noGrp="1"/>
          </p:cNvSpPr>
          <p:nvPr>
            <p:ph type="sldNum" sz="quarter" idx="10"/>
          </p:nvPr>
        </p:nvSpPr>
        <p:spPr/>
        <p:txBody>
          <a:bodyPr/>
          <a:lstStyle>
            <a:lvl1pPr>
              <a:defRPr/>
            </a:lvl1pPr>
          </a:lstStyle>
          <a:p>
            <a:pPr>
              <a:defRPr/>
            </a:pPr>
            <a:fld id="{08A5C62B-3DC0-4679-9624-1D8EB816740E}" type="slidenum">
              <a:rPr lang="ja-JP" altLang="en-US">
                <a:solidFill>
                  <a:srgbClr val="000000">
                    <a:tint val="75000"/>
                  </a:srgbClr>
                </a:solidFill>
              </a:rPr>
              <a:pPr>
                <a:defRPr/>
              </a:pPr>
              <a:t>‹#›</a:t>
            </a:fld>
            <a:endParaRPr lang="ja-JP" altLang="en-US" dirty="0">
              <a:solidFill>
                <a:srgbClr val="000000">
                  <a:tint val="75000"/>
                </a:srgbClr>
              </a:solidFill>
            </a:endParaRPr>
          </a:p>
        </p:txBody>
      </p:sp>
    </p:spTree>
    <p:extLst>
      <p:ext uri="{BB962C8B-B14F-4D97-AF65-F5344CB8AC3E}">
        <p14:creationId xmlns:p14="http://schemas.microsoft.com/office/powerpoint/2010/main" val="207336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fld id="{694CE547-DC31-45C0-A3CB-9746090ED550}" type="slidenum">
              <a:rPr lang="ja-JP" altLang="en-US" smtClean="0">
                <a:solidFill>
                  <a:srgbClr val="000000">
                    <a:tint val="75000"/>
                  </a:srgbClr>
                </a:solidFill>
              </a:rPr>
              <a:pPr/>
              <a:t>‹#›</a:t>
            </a:fld>
            <a:endParaRPr lang="ja-JP" altLang="en-US" dirty="0">
              <a:solidFill>
                <a:srgbClr val="000000">
                  <a:tint val="75000"/>
                </a:srgbClr>
              </a:solidFill>
            </a:endParaRPr>
          </a:p>
        </p:txBody>
      </p:sp>
    </p:spTree>
    <p:extLst>
      <p:ext uri="{BB962C8B-B14F-4D97-AF65-F5344CB8AC3E}">
        <p14:creationId xmlns:p14="http://schemas.microsoft.com/office/powerpoint/2010/main" val="1060900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fld id="{694CE547-DC31-45C0-A3CB-9746090ED550}" type="slidenum">
              <a:rPr lang="ja-JP" altLang="en-US" smtClean="0">
                <a:solidFill>
                  <a:srgbClr val="000000">
                    <a:tint val="75000"/>
                  </a:srgbClr>
                </a:solidFill>
              </a:rPr>
              <a:pPr/>
              <a:t>‹#›</a:t>
            </a:fld>
            <a:endParaRPr lang="ja-JP" altLang="en-US" dirty="0">
              <a:solidFill>
                <a:srgbClr val="000000">
                  <a:tint val="75000"/>
                </a:srgbClr>
              </a:solidFill>
            </a:endParaRPr>
          </a:p>
        </p:txBody>
      </p:sp>
    </p:spTree>
    <p:extLst>
      <p:ext uri="{BB962C8B-B14F-4D97-AF65-F5344CB8AC3E}">
        <p14:creationId xmlns:p14="http://schemas.microsoft.com/office/powerpoint/2010/main" val="489157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fld id="{694CE547-DC31-45C0-A3CB-9746090ED550}" type="slidenum">
              <a:rPr lang="ja-JP" altLang="en-US" smtClean="0">
                <a:solidFill>
                  <a:srgbClr val="000000">
                    <a:tint val="75000"/>
                  </a:srgbClr>
                </a:solidFill>
              </a:rPr>
              <a:pPr/>
              <a:t>‹#›</a:t>
            </a:fld>
            <a:endParaRPr lang="ja-JP" altLang="en-US" dirty="0">
              <a:solidFill>
                <a:srgbClr val="000000">
                  <a:tint val="75000"/>
                </a:srgbClr>
              </a:solidFill>
            </a:endParaRPr>
          </a:p>
        </p:txBody>
      </p:sp>
    </p:spTree>
    <p:extLst>
      <p:ext uri="{BB962C8B-B14F-4D97-AF65-F5344CB8AC3E}">
        <p14:creationId xmlns:p14="http://schemas.microsoft.com/office/powerpoint/2010/main" val="56304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946A7E9-F2FF-4814-AE49-3F315FDA1074}" type="datetime1">
              <a:rPr lang="ja-JP" altLang="en-US" smtClean="0">
                <a:solidFill>
                  <a:prstClr val="black">
                    <a:tint val="75000"/>
                  </a:prstClr>
                </a:solidFill>
              </a:rPr>
              <a:t>2017/3/6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439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C0F058F-B3CB-4390-8389-50370BBDD735}" type="datetime1">
              <a:rPr lang="ja-JP" altLang="en-US" smtClean="0">
                <a:solidFill>
                  <a:prstClr val="black">
                    <a:tint val="75000"/>
                  </a:prstClr>
                </a:solidFill>
              </a:rPr>
              <a:t>2017/3/6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94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91540" y="1845736"/>
            <a:ext cx="401193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FB21EA6-85AF-4ED8-8D8A-284C12B30951}" type="datetime1">
              <a:rPr lang="ja-JP" altLang="en-US" smtClean="0">
                <a:solidFill>
                  <a:prstClr val="black">
                    <a:tint val="75000"/>
                  </a:prstClr>
                </a:solidFill>
              </a:rPr>
              <a:t>2017/3/6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241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91540" y="2582335"/>
            <a:ext cx="401193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E0E5EAE-0E4B-41FB-84C1-756F6282B217}" type="datetime1">
              <a:rPr lang="ja-JP" altLang="en-US" smtClean="0">
                <a:solidFill>
                  <a:prstClr val="black">
                    <a:tint val="75000"/>
                  </a:prstClr>
                </a:solidFill>
              </a:rPr>
              <a:t>2017/3/6</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473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83ED721-6BFC-4E10-9BA8-1AB8CC6CED5A}" type="datetime1">
              <a:rPr lang="ja-JP" altLang="en-US" smtClean="0">
                <a:solidFill>
                  <a:prstClr val="black">
                    <a:tint val="75000"/>
                  </a:prstClr>
                </a:solidFill>
              </a:rPr>
              <a:t>2017/3/6</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98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9F4E63-2A30-4EBF-A2AB-E15B0B790261}" type="datetime1">
              <a:rPr lang="ja-JP" altLang="en-US" smtClean="0">
                <a:solidFill>
                  <a:prstClr val="black">
                    <a:tint val="75000"/>
                  </a:prstClr>
                </a:solidFill>
              </a:rPr>
              <a:t>2017/3/6</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117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2E0200A3-F3BC-427E-83D6-3788CC9AAC67}" type="datetime1">
              <a:rPr lang="ja-JP" altLang="en-US" smtClean="0">
                <a:solidFill>
                  <a:prstClr val="black">
                    <a:tint val="75000"/>
                  </a:prstClr>
                </a:solidFill>
              </a:rPr>
              <a:t>2017/3/6</a:t>
            </a:fld>
            <a:endParaRPr lang="ja-JP" altLang="en-US">
              <a:solidFill>
                <a:prstClr val="black">
                  <a:tint val="75000"/>
                </a:prstClr>
              </a:solidFill>
            </a:endParaRPr>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136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4903537-70B0-4861-90D4-D6BEE20AA8BC}" type="datetime1">
              <a:rPr lang="ja-JP" altLang="en-US" smtClean="0">
                <a:solidFill>
                  <a:prstClr val="black">
                    <a:tint val="75000"/>
                  </a:prstClr>
                </a:solidFill>
              </a:rPr>
              <a:t>2017/3/6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977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E91236A-2954-4AD8-8B73-A32FC85463D8}" type="datetime1">
              <a:rPr lang="ja-JP" altLang="en-US" smtClean="0"/>
              <a:t>2017/3/6</a:t>
            </a:fld>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694CE547-DC31-45C0-A3CB-9746090ED550}" type="slidenum">
              <a:rPr lang="ja-JP" altLang="en-US" smtClean="0">
                <a:solidFill>
                  <a:srgbClr val="000000">
                    <a:tint val="75000"/>
                  </a:srgbClr>
                </a:solidFill>
              </a:rPr>
              <a:pPr/>
              <a:t>‹#›</a:t>
            </a:fld>
            <a:endParaRPr lang="ja-JP" altLang="en-US" dirty="0">
              <a:solidFill>
                <a:srgbClr val="000000">
                  <a:tint val="75000"/>
                </a:srgbClr>
              </a:solidFill>
            </a:endParaRPr>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587852"/>
      </p:ext>
    </p:extLst>
  </p:cSld>
  <p:clrMap bg1="lt1" tx1="dk1" bg2="lt2" tx2="dk2" accent1="accent1" accent2="accent2" accent3="accent3" accent4="accent4" accent5="accent5" accent6="accent6" hlink="hlink" folHlink="folHlink"/>
  <p:sldLayoutIdLst>
    <p:sldLayoutId id="2147484928" r:id="rId1"/>
    <p:sldLayoutId id="2147484929" r:id="rId2"/>
    <p:sldLayoutId id="2147484930" r:id="rId3"/>
    <p:sldLayoutId id="2147484931" r:id="rId4"/>
    <p:sldLayoutId id="2147484932" r:id="rId5"/>
    <p:sldLayoutId id="2147484933" r:id="rId6"/>
    <p:sldLayoutId id="2147484934" r:id="rId7"/>
    <p:sldLayoutId id="2147484935" r:id="rId8"/>
    <p:sldLayoutId id="2147484936" r:id="rId9"/>
    <p:sldLayoutId id="2147484937" r:id="rId10"/>
    <p:sldLayoutId id="2147484938" r:id="rId11"/>
    <p:sldLayoutId id="2147484772" r:id="rId12"/>
    <p:sldLayoutId id="2147484801" r:id="rId13"/>
    <p:sldLayoutId id="2147484766" r:id="rId14"/>
    <p:sldLayoutId id="2147484884" r:id="rId15"/>
    <p:sldLayoutId id="2147484878" r:id="rId16"/>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366858" y="3434486"/>
            <a:ext cx="5263091" cy="155011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lvl="0"/>
            <a:endParaRPr kumimoji="1" lang="en-US" altLang="ja-JP" sz="24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Meiryo UI" panose="020B0604030504040204" pitchFamily="50" charset="-128"/>
            </a:endParaRPr>
          </a:p>
        </p:txBody>
      </p:sp>
      <p:sp>
        <p:nvSpPr>
          <p:cNvPr id="10" name="Text Box 11"/>
          <p:cNvSpPr txBox="1">
            <a:spLocks noChangeArrowheads="1"/>
          </p:cNvSpPr>
          <p:nvPr/>
        </p:nvSpPr>
        <p:spPr bwMode="auto">
          <a:xfrm>
            <a:off x="639694" y="2547071"/>
            <a:ext cx="8519532" cy="1253803"/>
          </a:xfrm>
          <a:prstGeom prst="rect">
            <a:avLst/>
          </a:prstGeom>
          <a:noFill/>
          <a:ln w="9525">
            <a:noFill/>
            <a:miter lim="800000"/>
            <a:headEnd/>
            <a:tailEnd/>
          </a:ln>
        </p:spPr>
        <p:txBody>
          <a:bodyPr vert="horz" wrap="square" lIns="74295" tIns="8890" rIns="74295" bIns="8890" numCol="1" anchor="ctr" anchorCtr="0" compatLnSpc="1">
            <a:prstTxWarp prst="textNoShape">
              <a:avLst/>
            </a:prstTxWarp>
          </a:bodyPr>
          <a:lstStyle/>
          <a:p>
            <a:pPr lvl="0"/>
            <a:r>
              <a:rPr kumimoji="1" lang="en-US" altLang="ja-JP"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Japan Agency for Medical</a:t>
            </a:r>
            <a:endParaRPr lang="en-US" altLang="ja-JP" sz="3600" b="1" dirty="0" smtClean="0">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lvl="0"/>
            <a:r>
              <a:rPr lang="en-US" altLang="ja-JP" sz="3600" b="1" dirty="0" smtClean="0">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Research and Development (AMED)</a:t>
            </a:r>
            <a:endParaRPr kumimoji="1" lang="en-US" altLang="ja-JP"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 name="スライド番号プレースホルダー 1"/>
          <p:cNvSpPr>
            <a:spLocks noGrp="1"/>
          </p:cNvSpPr>
          <p:nvPr>
            <p:ph type="sldNum" sz="quarter" idx="12"/>
          </p:nvPr>
        </p:nvSpPr>
        <p:spPr>
          <a:xfrm>
            <a:off x="8832545" y="6492875"/>
            <a:ext cx="1066021" cy="365125"/>
          </a:xfrm>
        </p:spPr>
        <p:txBody>
          <a:bodyPr/>
          <a:lstStyle/>
          <a:p>
            <a:fld id="{233F1555-E842-417F-B375-CE00A4CC2ACD}" type="slidenum">
              <a:rPr lang="ja-JP" altLang="en-US" sz="1600" smtClean="0">
                <a:solidFill>
                  <a:schemeClr val="tx1"/>
                </a:solidFill>
              </a:rPr>
              <a:pPr/>
              <a:t>1</a:t>
            </a:fld>
            <a:endParaRPr lang="ja-JP" altLang="en-US" sz="1600" dirty="0">
              <a:solidFill>
                <a:schemeClr val="tx1"/>
              </a:solidFill>
            </a:endParaRPr>
          </a:p>
        </p:txBody>
      </p:sp>
      <p:sp>
        <p:nvSpPr>
          <p:cNvPr id="3" name="テキスト ボックス 2"/>
          <p:cNvSpPr txBox="1"/>
          <p:nvPr/>
        </p:nvSpPr>
        <p:spPr>
          <a:xfrm>
            <a:off x="1297576" y="4973227"/>
            <a:ext cx="7203767" cy="1754326"/>
          </a:xfrm>
          <a:prstGeom prst="rect">
            <a:avLst/>
          </a:prstGeom>
          <a:noFill/>
        </p:spPr>
        <p:txBody>
          <a:bodyPr wrap="none" rtlCol="0">
            <a:spAutoFit/>
          </a:bodyPr>
          <a:lstStyle/>
          <a:p>
            <a:r>
              <a:rPr kumimoji="1" lang="en-US" altLang="ja-JP" sz="1800" dirty="0" smtClean="0">
                <a:latin typeface="Arial" panose="020B0604020202020204" pitchFamily="34" charset="0"/>
                <a:cs typeface="Arial" panose="020B0604020202020204" pitchFamily="34" charset="0"/>
              </a:rPr>
              <a:t>Tesshi Yamada, MD, PhD</a:t>
            </a:r>
          </a:p>
          <a:p>
            <a:r>
              <a:rPr lang="en-US" altLang="ja-JP" sz="1800" dirty="0" smtClean="0">
                <a:latin typeface="Arial" panose="020B0604020202020204" pitchFamily="34" charset="0"/>
                <a:cs typeface="Arial" panose="020B0604020202020204" pitchFamily="34" charset="0"/>
              </a:rPr>
              <a:t>Program Officer,</a:t>
            </a:r>
          </a:p>
          <a:p>
            <a:r>
              <a:rPr lang="en-US" altLang="ja-JP" sz="1800" dirty="0">
                <a:latin typeface="Arial" panose="020B0604020202020204" pitchFamily="34" charset="0"/>
                <a:cs typeface="Arial" panose="020B0604020202020204" pitchFamily="34" charset="0"/>
              </a:rPr>
              <a:t>Project for Cancer Research and Therapeutic Evolution (P-CREATE</a:t>
            </a:r>
            <a:r>
              <a:rPr lang="en-US" altLang="ja-JP" sz="1800" dirty="0" smtClean="0">
                <a:latin typeface="Arial" panose="020B0604020202020204" pitchFamily="34" charset="0"/>
                <a:cs typeface="Arial" panose="020B0604020202020204" pitchFamily="34" charset="0"/>
              </a:rPr>
              <a:t>)</a:t>
            </a:r>
          </a:p>
          <a:p>
            <a:r>
              <a:rPr lang="en-US" altLang="ja-JP" sz="1800" dirty="0" smtClean="0">
                <a:latin typeface="Arial" panose="020B0604020202020204" pitchFamily="34" charset="0"/>
                <a:cs typeface="Arial" panose="020B0604020202020204" pitchFamily="34" charset="0"/>
              </a:rPr>
              <a:t>Japan Cancer Research Project, AMED</a:t>
            </a:r>
            <a:endParaRPr lang="en-US" altLang="ja-JP" sz="1800" dirty="0">
              <a:latin typeface="Arial" panose="020B0604020202020204" pitchFamily="34" charset="0"/>
              <a:cs typeface="Arial" panose="020B0604020202020204" pitchFamily="34" charset="0"/>
            </a:endParaRPr>
          </a:p>
          <a:p>
            <a:endParaRPr lang="en-US" altLang="ja-JP" sz="1800" dirty="0" smtClean="0">
              <a:latin typeface="Arial" panose="020B0604020202020204" pitchFamily="34" charset="0"/>
              <a:cs typeface="Arial" panose="020B0604020202020204" pitchFamily="34" charset="0"/>
            </a:endParaRPr>
          </a:p>
          <a:p>
            <a:endParaRPr kumimoji="1" lang="en-US" altLang="ja-JP" sz="1800" dirty="0" smtClean="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526999" y="923742"/>
            <a:ext cx="1370293" cy="1363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srcRect/>
          <a:stretch>
            <a:fillRect/>
          </a:stretch>
        </p:blipFill>
        <p:spPr bwMode="auto">
          <a:xfrm>
            <a:off x="9153667" y="15455"/>
            <a:ext cx="739340" cy="735557"/>
          </a:xfrm>
          <a:prstGeom prst="rect">
            <a:avLst/>
          </a:prstGeom>
          <a:noFill/>
          <a:ln w="9525">
            <a:noFill/>
            <a:miter lim="800000"/>
            <a:headEnd/>
            <a:tailEnd/>
          </a:ln>
        </p:spPr>
      </p:pic>
      <p:cxnSp>
        <p:nvCxnSpPr>
          <p:cNvPr id="21" name="直線コネクタ 20"/>
          <p:cNvCxnSpPr/>
          <p:nvPr/>
        </p:nvCxnSpPr>
        <p:spPr bwMode="auto">
          <a:xfrm>
            <a:off x="183862" y="370004"/>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flipV="1">
            <a:off x="200500" y="718296"/>
            <a:ext cx="8977231" cy="857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826331" y="6479227"/>
            <a:ext cx="1066021" cy="365125"/>
          </a:xfrm>
        </p:spPr>
        <p:txBody>
          <a:bodyPr/>
          <a:lstStyle/>
          <a:p>
            <a:fld id="{233F1555-E842-417F-B375-CE00A4CC2ACD}" type="slidenum">
              <a:rPr lang="ja-JP" altLang="en-US" sz="1600" smtClean="0">
                <a:solidFill>
                  <a:schemeClr val="tx1"/>
                </a:solidFill>
              </a:rPr>
              <a:pPr/>
              <a:t>10</a:t>
            </a:fld>
            <a:endParaRPr lang="ja-JP" altLang="en-US" sz="1600" dirty="0">
              <a:solidFill>
                <a:schemeClr val="tx1"/>
              </a:solidFill>
            </a:endParaRPr>
          </a:p>
        </p:txBody>
      </p:sp>
      <p:sp>
        <p:nvSpPr>
          <p:cNvPr id="31" name="テキスト ボックス 30"/>
          <p:cNvSpPr txBox="1"/>
          <p:nvPr/>
        </p:nvSpPr>
        <p:spPr>
          <a:xfrm>
            <a:off x="0" y="110176"/>
            <a:ext cx="9898566" cy="461665"/>
          </a:xfrm>
          <a:prstGeom prst="rect">
            <a:avLst/>
          </a:prstGeom>
          <a:noFill/>
        </p:spPr>
        <p:txBody>
          <a:bodyPr wrap="square" rtlCol="0">
            <a:spAutoFit/>
          </a:bodyPr>
          <a:lstStyle/>
          <a:p>
            <a:pPr defTabSz="914149" fontAlgn="auto">
              <a:spcBef>
                <a:spcPts val="0"/>
              </a:spcBef>
              <a:spcAft>
                <a:spcPts val="0"/>
              </a:spcAft>
            </a:pPr>
            <a:r>
              <a:rPr lang="en-US" altLang="ja-JP" sz="2400" b="1" dirty="0" smtClean="0">
                <a:solidFill>
                  <a:prstClr val="black"/>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Japan Cancer Research Project (JCRP)</a:t>
            </a:r>
          </a:p>
        </p:txBody>
      </p:sp>
      <p:sp>
        <p:nvSpPr>
          <p:cNvPr id="14" name="テキスト ボックス 13"/>
          <p:cNvSpPr txBox="1"/>
          <p:nvPr/>
        </p:nvSpPr>
        <p:spPr>
          <a:xfrm>
            <a:off x="748614" y="1171474"/>
            <a:ext cx="8862646" cy="4863144"/>
          </a:xfrm>
          <a:prstGeom prst="rect">
            <a:avLst/>
          </a:prstGeom>
          <a:noFill/>
        </p:spPr>
        <p:txBody>
          <a:bodyPr wrap="square" lIns="122191" tIns="61096" rIns="122191" bIns="61096" rtlCol="0">
            <a:spAutoFit/>
          </a:bodyPr>
          <a:lstStyle/>
          <a:p>
            <a:pPr marL="128574" indent="-128574" algn="l">
              <a:lnSpc>
                <a:spcPct val="80000"/>
              </a:lnSpc>
              <a:buFont typeface="Wingdings" panose="05000000000000000000" pitchFamily="2" charset="2"/>
              <a:buChar char="l"/>
            </a:pPr>
            <a:r>
              <a:rPr lang="en-US" altLang="ja-JP" dirty="0">
                <a:solidFill>
                  <a:prstClr val="black"/>
                </a:solidFill>
                <a:latin typeface="Arial" panose="020B0604020202020204" pitchFamily="34" charset="0"/>
                <a:cs typeface="Arial" panose="020B0604020202020204" pitchFamily="34" charset="0"/>
              </a:rPr>
              <a:t>Identify 10 seeds of new anti-cancer </a:t>
            </a:r>
            <a:r>
              <a:rPr lang="en-US" altLang="ja-JP" dirty="0" smtClean="0">
                <a:solidFill>
                  <a:prstClr val="black"/>
                </a:solidFill>
                <a:latin typeface="Arial" panose="020B0604020202020204" pitchFamily="34" charset="0"/>
                <a:cs typeface="Arial" panose="020B0604020202020204" pitchFamily="34" charset="0"/>
              </a:rPr>
              <a:t>agents</a:t>
            </a:r>
          </a:p>
          <a:p>
            <a:pPr algn="l">
              <a:lnSpc>
                <a:spcPct val="80000"/>
              </a:lnSpc>
            </a:pPr>
            <a:endParaRPr lang="ja-JP" altLang="en-US" dirty="0">
              <a:solidFill>
                <a:prstClr val="black"/>
              </a:solidFill>
              <a:latin typeface="Arial" panose="020B0604020202020204" pitchFamily="34" charset="0"/>
              <a:cs typeface="Arial" panose="020B0604020202020204" pitchFamily="34" charset="0"/>
            </a:endParaRPr>
          </a:p>
          <a:p>
            <a:pPr marL="128574" indent="-128574" algn="l">
              <a:lnSpc>
                <a:spcPct val="80000"/>
              </a:lnSpc>
              <a:buFont typeface="Wingdings" panose="05000000000000000000" pitchFamily="2" charset="2"/>
              <a:buChar char="l"/>
            </a:pPr>
            <a:r>
              <a:rPr lang="en-US" altLang="ja-JP" dirty="0">
                <a:solidFill>
                  <a:prstClr val="black"/>
                </a:solidFill>
                <a:latin typeface="Arial" panose="020B0604020202020204" pitchFamily="34" charset="0"/>
                <a:cs typeface="Arial" panose="020B0604020202020204" pitchFamily="34" charset="0"/>
              </a:rPr>
              <a:t>Identify </a:t>
            </a:r>
            <a:r>
              <a:rPr lang="en-US" altLang="ja-JP" dirty="0">
                <a:solidFill>
                  <a:srgbClr val="C00000"/>
                </a:solidFill>
                <a:latin typeface="Arial" panose="020B0604020202020204" pitchFamily="34" charset="0"/>
                <a:cs typeface="Arial" panose="020B0604020202020204" pitchFamily="34" charset="0"/>
              </a:rPr>
              <a:t>5 biomarkers </a:t>
            </a:r>
            <a:r>
              <a:rPr lang="en-US" altLang="ja-JP" dirty="0">
                <a:solidFill>
                  <a:prstClr val="black"/>
                </a:solidFill>
                <a:latin typeface="Arial" panose="020B0604020202020204" pitchFamily="34" charset="0"/>
                <a:cs typeface="Arial" panose="020B0604020202020204" pitchFamily="34" charset="0"/>
              </a:rPr>
              <a:t>for early diagnostics and </a:t>
            </a:r>
            <a:r>
              <a:rPr lang="en-US" altLang="ja-JP" dirty="0" smtClean="0">
                <a:solidFill>
                  <a:prstClr val="black"/>
                </a:solidFill>
                <a:latin typeface="Arial" panose="020B0604020202020204" pitchFamily="34" charset="0"/>
                <a:cs typeface="Arial" panose="020B0604020202020204" pitchFamily="34" charset="0"/>
              </a:rPr>
              <a:t>immuno-therapeutics</a:t>
            </a:r>
          </a:p>
          <a:p>
            <a:pPr algn="l">
              <a:lnSpc>
                <a:spcPct val="80000"/>
              </a:lnSpc>
            </a:pPr>
            <a:endParaRPr lang="ja-JP" altLang="en-US" dirty="0">
              <a:solidFill>
                <a:prstClr val="black"/>
              </a:solidFill>
              <a:latin typeface="Arial" panose="020B0604020202020204" pitchFamily="34" charset="0"/>
              <a:cs typeface="Arial" panose="020B0604020202020204" pitchFamily="34" charset="0"/>
            </a:endParaRPr>
          </a:p>
          <a:p>
            <a:pPr marL="128574" indent="-128574" algn="l">
              <a:lnSpc>
                <a:spcPct val="80000"/>
              </a:lnSpc>
              <a:buFont typeface="Wingdings" panose="05000000000000000000" pitchFamily="2" charset="2"/>
              <a:buChar char="l"/>
            </a:pPr>
            <a:r>
              <a:rPr lang="en-US" altLang="ja-JP" dirty="0">
                <a:solidFill>
                  <a:prstClr val="black"/>
                </a:solidFill>
                <a:latin typeface="Arial" panose="020B0604020202020204" pitchFamily="34" charset="0"/>
                <a:cs typeface="Arial" panose="020B0604020202020204" pitchFamily="34" charset="0"/>
              </a:rPr>
              <a:t>Reduce cancer mortality rate by </a:t>
            </a:r>
            <a:r>
              <a:rPr lang="en-US" altLang="ja-JP" dirty="0" smtClean="0">
                <a:solidFill>
                  <a:prstClr val="black"/>
                </a:solidFill>
                <a:latin typeface="Arial" panose="020B0604020202020204" pitchFamily="34" charset="0"/>
                <a:cs typeface="Arial" panose="020B0604020202020204" pitchFamily="34" charset="0"/>
              </a:rPr>
              <a:t>20% (comparison to 2005)</a:t>
            </a:r>
          </a:p>
          <a:p>
            <a:pPr algn="l">
              <a:lnSpc>
                <a:spcPct val="80000"/>
              </a:lnSpc>
            </a:pPr>
            <a:endParaRPr lang="en-US" altLang="ja-JP" dirty="0">
              <a:solidFill>
                <a:prstClr val="black"/>
              </a:solidFill>
              <a:latin typeface="Arial" panose="020B0604020202020204" pitchFamily="34" charset="0"/>
              <a:cs typeface="Arial" panose="020B0604020202020204" pitchFamily="34" charset="0"/>
            </a:endParaRPr>
          </a:p>
          <a:p>
            <a:pPr marL="128574" indent="-128574" algn="l">
              <a:lnSpc>
                <a:spcPct val="80000"/>
              </a:lnSpc>
              <a:buFont typeface="Wingdings" panose="05000000000000000000" pitchFamily="2" charset="2"/>
              <a:buChar char="l"/>
            </a:pPr>
            <a:r>
              <a:rPr lang="en-US" altLang="ja-JP" dirty="0" smtClean="0">
                <a:latin typeface="Arial" panose="020B0604020202020204" pitchFamily="34" charset="0"/>
                <a:cs typeface="Arial" panose="020B0604020202020204" pitchFamily="34" charset="0"/>
              </a:rPr>
              <a:t>10 </a:t>
            </a:r>
            <a:r>
              <a:rPr lang="en-US" altLang="ja-JP" dirty="0">
                <a:latin typeface="Arial" panose="020B0604020202020204" pitchFamily="34" charset="0"/>
                <a:cs typeface="Arial" panose="020B0604020202020204" pitchFamily="34" charset="0"/>
              </a:rPr>
              <a:t>clinical trials </a:t>
            </a:r>
            <a:r>
              <a:rPr lang="en-US" altLang="ja-JP" dirty="0" smtClean="0">
                <a:latin typeface="Arial" panose="020B0604020202020204" pitchFamily="34" charset="0"/>
                <a:cs typeface="Arial" panose="020B0604020202020204" pitchFamily="34" charset="0"/>
              </a:rPr>
              <a:t>of innovative </a:t>
            </a:r>
            <a:r>
              <a:rPr lang="en-US" altLang="ja-JP" dirty="0">
                <a:latin typeface="Arial" panose="020B0604020202020204" pitchFamily="34" charset="0"/>
                <a:cs typeface="Arial" panose="020B0604020202020204" pitchFamily="34" charset="0"/>
              </a:rPr>
              <a:t>anti-cancer </a:t>
            </a:r>
            <a:r>
              <a:rPr lang="en-US" altLang="ja-JP" dirty="0" smtClean="0">
                <a:latin typeface="Arial" panose="020B0604020202020204" pitchFamily="34" charset="0"/>
                <a:cs typeface="Arial" panose="020B0604020202020204" pitchFamily="34" charset="0"/>
              </a:rPr>
              <a:t>agents</a:t>
            </a:r>
          </a:p>
          <a:p>
            <a:pPr marL="128574" indent="-128574" algn="l">
              <a:lnSpc>
                <a:spcPct val="80000"/>
              </a:lnSpc>
              <a:buFont typeface="Wingdings" panose="05000000000000000000" pitchFamily="2" charset="2"/>
              <a:buChar char="l"/>
            </a:pPr>
            <a:endParaRPr lang="en-US" altLang="ja-JP" dirty="0">
              <a:latin typeface="Arial" panose="020B0604020202020204" pitchFamily="34" charset="0"/>
              <a:cs typeface="Arial" panose="020B0604020202020204" pitchFamily="34" charset="0"/>
            </a:endParaRPr>
          </a:p>
          <a:p>
            <a:pPr marL="128574" indent="-128574" algn="l">
              <a:lnSpc>
                <a:spcPct val="80000"/>
              </a:lnSpc>
              <a:buFont typeface="Wingdings" panose="05000000000000000000" pitchFamily="2" charset="2"/>
              <a:buChar char="l"/>
            </a:pPr>
            <a:r>
              <a:rPr lang="en-US" altLang="ja-JP" dirty="0" smtClean="0">
                <a:latin typeface="Arial" panose="020B0604020202020204" pitchFamily="34" charset="0"/>
                <a:cs typeface="Arial" panose="020B0604020202020204" pitchFamily="34" charset="0"/>
              </a:rPr>
              <a:t>6 </a:t>
            </a:r>
            <a:r>
              <a:rPr lang="en-US" altLang="ja-JP" dirty="0">
                <a:latin typeface="Arial" panose="020B0604020202020204" pitchFamily="34" charset="0"/>
                <a:cs typeface="Arial" panose="020B0604020202020204" pitchFamily="34" charset="0"/>
              </a:rPr>
              <a:t>clinical trials on new anti-cancer agents, including unapproved and off-label drugs, in pediatric, intractable, and rare cancers, </a:t>
            </a:r>
            <a:r>
              <a:rPr lang="en-US" altLang="ja-JP" dirty="0" smtClean="0">
                <a:latin typeface="Arial" panose="020B0604020202020204" pitchFamily="34" charset="0"/>
                <a:cs typeface="Arial" panose="020B0604020202020204" pitchFamily="34" charset="0"/>
              </a:rPr>
              <a:t>etc.</a:t>
            </a:r>
          </a:p>
          <a:p>
            <a:pPr algn="l">
              <a:lnSpc>
                <a:spcPct val="80000"/>
              </a:lnSpc>
            </a:pPr>
            <a:endParaRPr lang="en-US" altLang="ja-JP" dirty="0" smtClean="0">
              <a:latin typeface="Arial" panose="020B0604020202020204" pitchFamily="34" charset="0"/>
              <a:cs typeface="Arial" panose="020B0604020202020204" pitchFamily="34" charset="0"/>
            </a:endParaRPr>
          </a:p>
          <a:p>
            <a:pPr marL="128574" indent="-128574" algn="l">
              <a:lnSpc>
                <a:spcPct val="80000"/>
              </a:lnSpc>
              <a:buFont typeface="Wingdings" panose="05000000000000000000" pitchFamily="2" charset="2"/>
              <a:buChar char="l"/>
            </a:pPr>
            <a:r>
              <a:rPr lang="en-US" altLang="ja-JP" dirty="0" smtClean="0">
                <a:latin typeface="Arial" panose="020B0604020202020204" pitchFamily="34" charset="0"/>
                <a:cs typeface="Arial" panose="020B0604020202020204" pitchFamily="34" charset="0"/>
              </a:rPr>
              <a:t>Obtain </a:t>
            </a:r>
            <a:r>
              <a:rPr lang="en-US" altLang="ja-JP" dirty="0">
                <a:latin typeface="Arial" panose="020B0604020202020204" pitchFamily="34" charset="0"/>
                <a:cs typeface="Arial" panose="020B0604020202020204" pitchFamily="34" charset="0"/>
              </a:rPr>
              <a:t>at least one additional PMDA approval and clinical indication in drugs for pediatric and rare cancers, </a:t>
            </a:r>
            <a:r>
              <a:rPr lang="en-US" altLang="ja-JP" dirty="0" smtClean="0">
                <a:latin typeface="Arial" panose="020B0604020202020204" pitchFamily="34" charset="0"/>
                <a:cs typeface="Arial" panose="020B0604020202020204" pitchFamily="34" charset="0"/>
              </a:rPr>
              <a:t>etc.</a:t>
            </a:r>
          </a:p>
          <a:p>
            <a:pPr algn="l">
              <a:lnSpc>
                <a:spcPct val="80000"/>
              </a:lnSpc>
            </a:pPr>
            <a:endParaRPr lang="en-US" altLang="ja-JP" dirty="0" smtClean="0">
              <a:latin typeface="Arial" panose="020B0604020202020204" pitchFamily="34" charset="0"/>
              <a:cs typeface="Arial" panose="020B0604020202020204" pitchFamily="34" charset="0"/>
            </a:endParaRPr>
          </a:p>
          <a:p>
            <a:pPr marL="128574" indent="-128574" algn="l">
              <a:lnSpc>
                <a:spcPct val="80000"/>
              </a:lnSpc>
              <a:buFont typeface="Wingdings" panose="05000000000000000000" pitchFamily="2" charset="2"/>
              <a:buChar char="l"/>
            </a:pPr>
            <a:r>
              <a:rPr lang="en-US" altLang="ja-JP" dirty="0" smtClean="0">
                <a:latin typeface="Arial" panose="020B0604020202020204" pitchFamily="34" charset="0"/>
                <a:cs typeface="Arial" panose="020B0604020202020204" pitchFamily="34" charset="0"/>
              </a:rPr>
              <a:t>Resolve </a:t>
            </a:r>
            <a:r>
              <a:rPr lang="en-US" altLang="ja-JP" dirty="0">
                <a:latin typeface="Arial" panose="020B0604020202020204" pitchFamily="34" charset="0"/>
                <a:cs typeface="Arial" panose="020B0604020202020204" pitchFamily="34" charset="0"/>
              </a:rPr>
              <a:t>so-called ‘device-lags’ and ‘</a:t>
            </a:r>
            <a:r>
              <a:rPr lang="en-US" altLang="ja-JP" dirty="0" smtClean="0">
                <a:latin typeface="Arial" panose="020B0604020202020204" pitchFamily="34" charset="0"/>
                <a:cs typeface="Arial" panose="020B0604020202020204" pitchFamily="34" charset="0"/>
              </a:rPr>
              <a:t>drug-lags’</a:t>
            </a:r>
          </a:p>
          <a:p>
            <a:pPr algn="l">
              <a:lnSpc>
                <a:spcPct val="80000"/>
              </a:lnSpc>
            </a:pPr>
            <a:endParaRPr lang="en-US" altLang="ja-JP" dirty="0" smtClean="0">
              <a:latin typeface="Arial" panose="020B0604020202020204" pitchFamily="34" charset="0"/>
              <a:cs typeface="Arial" panose="020B0604020202020204" pitchFamily="34" charset="0"/>
            </a:endParaRPr>
          </a:p>
          <a:p>
            <a:pPr marL="128574" indent="-128574" algn="l">
              <a:lnSpc>
                <a:spcPct val="80000"/>
              </a:lnSpc>
              <a:buFont typeface="Wingdings" panose="05000000000000000000" pitchFamily="2" charset="2"/>
              <a:buChar char="l"/>
            </a:pPr>
            <a:r>
              <a:rPr lang="en-US" altLang="ja-JP" dirty="0" smtClean="0">
                <a:latin typeface="Arial" panose="020B0604020202020204" pitchFamily="34" charset="0"/>
                <a:cs typeface="Arial" panose="020B0604020202020204" pitchFamily="34" charset="0"/>
              </a:rPr>
              <a:t>Establish </a:t>
            </a:r>
            <a:r>
              <a:rPr lang="en-US" altLang="ja-JP" dirty="0">
                <a:latin typeface="Arial" panose="020B0604020202020204" pitchFamily="34" charset="0"/>
                <a:cs typeface="Arial" panose="020B0604020202020204" pitchFamily="34" charset="0"/>
              </a:rPr>
              <a:t>standard treatments in pediatric, geriatric and rare cancers (draw at least three guidelines)</a:t>
            </a:r>
          </a:p>
          <a:p>
            <a:pPr algn="l"/>
            <a:endParaRPr lang="en-US" altLang="ja-JP" dirty="0" smtClean="0">
              <a:solidFill>
                <a:srgbClr val="33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11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a:spLocks noChangeArrowheads="1"/>
          </p:cNvSpPr>
          <p:nvPr/>
        </p:nvSpPr>
        <p:spPr bwMode="auto">
          <a:xfrm>
            <a:off x="283290" y="184248"/>
            <a:ext cx="9359474" cy="519015"/>
          </a:xfrm>
          <a:prstGeom prst="rect">
            <a:avLst/>
          </a:prstGeom>
          <a:noFill/>
          <a:ln w="9525">
            <a:noFill/>
            <a:miter lim="800000"/>
            <a:headEnd/>
            <a:tailEnd/>
          </a:ln>
        </p:spPr>
        <p:txBody>
          <a:bodyPr anchor="ctr" anchorCtr="0"/>
          <a:lstStyle/>
          <a:p>
            <a:r>
              <a:rPr lang="en-US" altLang="ja-JP" sz="2800" dirty="0" smtClean="0">
                <a:solidFill>
                  <a:prstClr val="black"/>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8"/>
                <a:cs typeface="Arial" panose="020B0604020202020204" pitchFamily="34" charset="0"/>
              </a:rPr>
              <a:t>Establishment of AMED</a:t>
            </a:r>
            <a:endParaRPr lang="ja-JP" altLang="en-US" sz="2800" dirty="0">
              <a:solidFill>
                <a:prstClr val="black"/>
              </a:solidFill>
              <a:effectLst>
                <a:outerShdw blurRad="38100" dist="38100" dir="2700000" algn="tl">
                  <a:srgbClr val="000000">
                    <a:alpha val="43137"/>
                  </a:srgbClr>
                </a:outerShdw>
              </a:effectLst>
              <a:latin typeface="Arial" panose="020B0604020202020204" pitchFamily="34" charset="0"/>
              <a:ea typeface="Arial Unicode MS" panose="020B0604020202020204" pitchFamily="50" charset="-128"/>
              <a:cs typeface="Arial" panose="020B0604020202020204" pitchFamily="34" charset="0"/>
            </a:endParaRPr>
          </a:p>
        </p:txBody>
      </p:sp>
      <p:cxnSp>
        <p:nvCxnSpPr>
          <p:cNvPr id="6" name="直線コネクタ 5"/>
          <p:cNvCxnSpPr/>
          <p:nvPr/>
        </p:nvCxnSpPr>
        <p:spPr bwMode="auto">
          <a:xfrm>
            <a:off x="282575" y="346075"/>
            <a:ext cx="0" cy="358775"/>
          </a:xfrm>
          <a:prstGeom prst="line">
            <a:avLst/>
          </a:prstGeom>
          <a:noFill/>
          <a:ln w="57150" cap="flat" cmpd="sng" algn="ctr">
            <a:solidFill>
              <a:srgbClr val="164A95"/>
            </a:solidFill>
            <a:prstDash val="solid"/>
          </a:ln>
          <a:effectLst/>
        </p:spPr>
      </p:cxnSp>
      <p:cxnSp>
        <p:nvCxnSpPr>
          <p:cNvPr id="7" name="直線コネクタ 6"/>
          <p:cNvCxnSpPr/>
          <p:nvPr/>
        </p:nvCxnSpPr>
        <p:spPr bwMode="auto">
          <a:xfrm>
            <a:off x="250825" y="703263"/>
            <a:ext cx="9391939" cy="0"/>
          </a:xfrm>
          <a:prstGeom prst="line">
            <a:avLst/>
          </a:prstGeom>
          <a:noFill/>
          <a:ln w="25400" cap="flat" cmpd="sng" algn="ctr">
            <a:solidFill>
              <a:srgbClr val="7A98C3"/>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9159226" y="3643"/>
            <a:ext cx="739340" cy="735557"/>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8839979" y="6492875"/>
            <a:ext cx="1066021" cy="365125"/>
          </a:xfrm>
        </p:spPr>
        <p:txBody>
          <a:bodyPr/>
          <a:lstStyle/>
          <a:p>
            <a:fld id="{233F1555-E842-417F-B375-CE00A4CC2ACD}" type="slidenum">
              <a:rPr lang="ja-JP" altLang="en-US" sz="1600" smtClean="0">
                <a:solidFill>
                  <a:schemeClr val="tx1"/>
                </a:solidFill>
              </a:rPr>
              <a:pPr/>
              <a:t>2</a:t>
            </a:fld>
            <a:endParaRPr lang="ja-JP" altLang="en-US" sz="1600">
              <a:solidFill>
                <a:schemeClr val="tx1"/>
              </a:solidFill>
            </a:endParaRPr>
          </a:p>
        </p:txBody>
      </p:sp>
      <p:pic>
        <p:nvPicPr>
          <p:cNvPr id="9" name="図 8"/>
          <p:cNvPicPr>
            <a:picLocks noChangeAspect="1"/>
          </p:cNvPicPr>
          <p:nvPr/>
        </p:nvPicPr>
        <p:blipFill>
          <a:blip r:embed="rId4"/>
          <a:stretch>
            <a:fillRect/>
          </a:stretch>
        </p:blipFill>
        <p:spPr>
          <a:xfrm>
            <a:off x="7098216" y="1599092"/>
            <a:ext cx="2800350" cy="1628775"/>
          </a:xfrm>
          <a:prstGeom prst="rect">
            <a:avLst/>
          </a:prstGeom>
          <a:effectLst>
            <a:softEdge rad="127000"/>
          </a:effectLst>
        </p:spPr>
      </p:pic>
      <p:sp>
        <p:nvSpPr>
          <p:cNvPr id="10" name="テキスト ボックス 9"/>
          <p:cNvSpPr txBox="1"/>
          <p:nvPr/>
        </p:nvSpPr>
        <p:spPr>
          <a:xfrm>
            <a:off x="282575" y="1060451"/>
            <a:ext cx="9615991" cy="5386090"/>
          </a:xfrm>
          <a:prstGeom prst="rect">
            <a:avLst/>
          </a:prstGeom>
          <a:noFill/>
        </p:spPr>
        <p:txBody>
          <a:bodyPr wrap="square" rtlCol="0">
            <a:spAutoFit/>
          </a:bodyPr>
          <a:lstStyle/>
          <a:p>
            <a:pPr algn="l"/>
            <a:r>
              <a:rPr lang="en-US" altLang="ja-JP" u="heavy" dirty="0" smtClean="0">
                <a:latin typeface="Arial" panose="020B0604020202020204" pitchFamily="34" charset="0"/>
                <a:cs typeface="Arial" panose="020B0604020202020204" pitchFamily="34" charset="0"/>
              </a:rPr>
              <a:t>2013	</a:t>
            </a:r>
            <a:r>
              <a:rPr lang="en-US" altLang="ja-JP" sz="2400" u="heavy" dirty="0" smtClean="0">
                <a:solidFill>
                  <a:srgbClr val="C00000"/>
                </a:solidFill>
                <a:latin typeface="Arial" panose="020B0604020202020204" pitchFamily="34" charset="0"/>
                <a:cs typeface="Arial" panose="020B0604020202020204" pitchFamily="34" charset="0"/>
              </a:rPr>
              <a:t>Japan </a:t>
            </a:r>
            <a:r>
              <a:rPr lang="en-US" altLang="ja-JP" sz="2400" u="heavy" dirty="0">
                <a:solidFill>
                  <a:srgbClr val="C00000"/>
                </a:solidFill>
                <a:latin typeface="Arial" panose="020B0604020202020204" pitchFamily="34" charset="0"/>
                <a:cs typeface="Arial" panose="020B0604020202020204" pitchFamily="34" charset="0"/>
              </a:rPr>
              <a:t>Revitalization Strategy </a:t>
            </a:r>
            <a:r>
              <a:rPr lang="en-US" altLang="ja-JP" u="heavy" dirty="0" smtClean="0">
                <a:latin typeface="Arial" panose="020B0604020202020204" pitchFamily="34" charset="0"/>
                <a:cs typeface="Arial" panose="020B0604020202020204" pitchFamily="34" charset="0"/>
              </a:rPr>
              <a:t>approved </a:t>
            </a:r>
            <a:r>
              <a:rPr lang="en-US" altLang="ja-JP" u="heavy" dirty="0">
                <a:latin typeface="Arial" panose="020B0604020202020204" pitchFamily="34" charset="0"/>
                <a:cs typeface="Arial" panose="020B0604020202020204" pitchFamily="34" charset="0"/>
              </a:rPr>
              <a:t>by the </a:t>
            </a:r>
            <a:r>
              <a:rPr lang="en-US" altLang="ja-JP" u="heavy" dirty="0" smtClean="0">
                <a:latin typeface="Arial" panose="020B0604020202020204" pitchFamily="34" charset="0"/>
                <a:cs typeface="Arial" panose="020B0604020202020204" pitchFamily="34" charset="0"/>
              </a:rPr>
              <a:t>Cabinet</a:t>
            </a:r>
            <a:endParaRPr lang="en-US" altLang="ja-JP" u="heavy" dirty="0">
              <a:latin typeface="Arial" panose="020B0604020202020204" pitchFamily="34" charset="0"/>
              <a:cs typeface="Arial" panose="020B0604020202020204" pitchFamily="34" charset="0"/>
            </a:endParaRPr>
          </a:p>
          <a:p>
            <a:pPr algn="l"/>
            <a:r>
              <a:rPr lang="en-US" altLang="ja-JP" dirty="0" smtClean="0">
                <a:latin typeface="Arial" panose="020B0604020202020204" pitchFamily="34" charset="0"/>
                <a:cs typeface="Arial" panose="020B0604020202020204" pitchFamily="34" charset="0"/>
              </a:rPr>
              <a:t>	</a:t>
            </a:r>
            <a:r>
              <a:rPr lang="en-US" altLang="ja-JP" dirty="0" smtClean="0">
                <a:solidFill>
                  <a:srgbClr val="0070C0"/>
                </a:solidFill>
                <a:latin typeface="Arial" panose="020B0604020202020204" pitchFamily="34" charset="0"/>
                <a:cs typeface="Arial" panose="020B0604020202020204" pitchFamily="34" charset="0"/>
              </a:rPr>
              <a:t>“JAPAN is BACK”</a:t>
            </a:r>
          </a:p>
          <a:p>
            <a:pPr algn="l"/>
            <a:r>
              <a:rPr lang="en-US" altLang="ja-JP" dirty="0">
                <a:latin typeface="Arial" panose="020B0604020202020204" pitchFamily="34" charset="0"/>
                <a:cs typeface="Arial" panose="020B0604020202020204" pitchFamily="34" charset="0"/>
              </a:rPr>
              <a:t>	</a:t>
            </a:r>
            <a:r>
              <a:rPr lang="ja-JP" altLang="en-US" dirty="0" smtClean="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Economic </a:t>
            </a:r>
            <a:r>
              <a:rPr lang="en-US" altLang="ja-JP" dirty="0" smtClean="0">
                <a:latin typeface="Arial" panose="020B0604020202020204" pitchFamily="34" charset="0"/>
                <a:cs typeface="Arial" panose="020B0604020202020204" pitchFamily="34" charset="0"/>
              </a:rPr>
              <a:t>growth (2% </a:t>
            </a:r>
            <a:r>
              <a:rPr lang="en-US" altLang="ja-JP" dirty="0">
                <a:latin typeface="Arial" panose="020B0604020202020204" pitchFamily="34" charset="0"/>
                <a:cs typeface="Arial" panose="020B0604020202020204" pitchFamily="34" charset="0"/>
              </a:rPr>
              <a:t>increase </a:t>
            </a:r>
            <a:r>
              <a:rPr lang="en-US" altLang="ja-JP" dirty="0" smtClean="0">
                <a:latin typeface="Arial" panose="020B0604020202020204" pitchFamily="34" charset="0"/>
                <a:cs typeface="Arial" panose="020B0604020202020204" pitchFamily="34" charset="0"/>
              </a:rPr>
              <a:t>of GDP)</a:t>
            </a:r>
          </a:p>
          <a:p>
            <a:pPr algn="l"/>
            <a:r>
              <a:rPr lang="en-US" altLang="ja-JP" dirty="0"/>
              <a:t>	</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Financial reconstruction</a:t>
            </a:r>
          </a:p>
          <a:p>
            <a:pPr algn="l"/>
            <a:endParaRPr lang="en-US" altLang="ja-JP" dirty="0">
              <a:latin typeface="Arial" panose="020B0604020202020204" pitchFamily="34" charset="0"/>
              <a:cs typeface="Arial" panose="020B0604020202020204" pitchFamily="34" charset="0"/>
            </a:endParaRPr>
          </a:p>
          <a:p>
            <a:pPr algn="l"/>
            <a:r>
              <a:rPr lang="en-US" altLang="ja-JP" u="heavy" dirty="0" smtClean="0">
                <a:latin typeface="Arial" panose="020B0604020202020204" pitchFamily="34" charset="0"/>
                <a:cs typeface="Arial" panose="020B0604020202020204" pitchFamily="34" charset="0"/>
              </a:rPr>
              <a:t>2014	</a:t>
            </a:r>
            <a:r>
              <a:rPr lang="en-US" altLang="ja-JP" sz="2400" u="heavy" dirty="0" smtClean="0">
                <a:latin typeface="Arial" panose="020B0604020202020204" pitchFamily="34" charset="0"/>
                <a:cs typeface="Arial" panose="020B0604020202020204" pitchFamily="34" charset="0"/>
              </a:rPr>
              <a:t>Headquarters </a:t>
            </a:r>
            <a:r>
              <a:rPr lang="en-US" altLang="ja-JP" sz="2400" u="heavy" dirty="0">
                <a:latin typeface="Arial" panose="020B0604020202020204" pitchFamily="34" charset="0"/>
                <a:cs typeface="Arial" panose="020B0604020202020204" pitchFamily="34" charset="0"/>
              </a:rPr>
              <a:t>for Healthcare Policy </a:t>
            </a:r>
            <a:r>
              <a:rPr lang="en-US" altLang="ja-JP" u="heavy" dirty="0">
                <a:latin typeface="Arial" panose="020B0604020202020204" pitchFamily="34" charset="0"/>
                <a:cs typeface="Arial" panose="020B0604020202020204" pitchFamily="34" charset="0"/>
              </a:rPr>
              <a:t>(HHP</a:t>
            </a:r>
            <a:r>
              <a:rPr lang="en-US" altLang="ja-JP" u="heavy" dirty="0" smtClean="0">
                <a:latin typeface="Arial" panose="020B0604020202020204" pitchFamily="34" charset="0"/>
                <a:cs typeface="Arial" panose="020B0604020202020204" pitchFamily="34" charset="0"/>
              </a:rPr>
              <a:t>)</a:t>
            </a:r>
            <a:endParaRPr lang="en-US" altLang="ja-JP" u="heavy" dirty="0">
              <a:latin typeface="Arial" panose="020B0604020202020204" pitchFamily="34" charset="0"/>
              <a:cs typeface="Arial" panose="020B0604020202020204" pitchFamily="34" charset="0"/>
            </a:endParaRPr>
          </a:p>
          <a:p>
            <a:pPr algn="l"/>
            <a:r>
              <a:rPr lang="en-US" altLang="ja-JP" dirty="0">
                <a:latin typeface="Arial" panose="020B0604020202020204" pitchFamily="34" charset="0"/>
                <a:cs typeface="Arial" panose="020B0604020202020204" pitchFamily="34" charset="0"/>
              </a:rPr>
              <a:t>	</a:t>
            </a:r>
            <a:r>
              <a:rPr lang="en-US" altLang="ja-JP" dirty="0" smtClean="0">
                <a:solidFill>
                  <a:srgbClr val="0070C0"/>
                </a:solidFill>
                <a:latin typeface="Arial" panose="020B0604020202020204" pitchFamily="34" charset="0"/>
                <a:cs typeface="Arial" panose="020B0604020202020204" pitchFamily="34" charset="0"/>
              </a:rPr>
              <a:t>Headed by the PM</a:t>
            </a:r>
          </a:p>
          <a:p>
            <a:pPr algn="l"/>
            <a:r>
              <a:rPr lang="en-US" altLang="ja-JP" dirty="0">
                <a:latin typeface="Arial" panose="020B0604020202020204" pitchFamily="34" charset="0"/>
                <a:cs typeface="Arial" panose="020B0604020202020204" pitchFamily="34" charset="0"/>
              </a:rPr>
              <a:t>	</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Healthcare planning for 5 years/10 years</a:t>
            </a:r>
          </a:p>
          <a:p>
            <a:pPr algn="l"/>
            <a:r>
              <a:rPr lang="en-US" altLang="ja-JP" dirty="0" smtClean="0">
                <a:latin typeface="Arial" panose="020B0604020202020204" pitchFamily="34" charset="0"/>
                <a:cs typeface="Arial" panose="020B0604020202020204" pitchFamily="34" charset="0"/>
              </a:rPr>
              <a:t>	</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Promotion of medical innovation</a:t>
            </a:r>
            <a:endParaRPr lang="en-US" altLang="ja-JP" dirty="0">
              <a:latin typeface="Arial" panose="020B0604020202020204" pitchFamily="34" charset="0"/>
              <a:cs typeface="Arial" panose="020B0604020202020204" pitchFamily="34" charset="0"/>
            </a:endParaRPr>
          </a:p>
          <a:p>
            <a:pPr algn="l"/>
            <a:r>
              <a:rPr lang="en-US" altLang="ja-JP" dirty="0" smtClean="0">
                <a:latin typeface="Arial" panose="020B0604020202020204" pitchFamily="34" charset="0"/>
                <a:cs typeface="Arial" panose="020B0604020202020204" pitchFamily="34" charset="0"/>
              </a:rPr>
              <a:t>	</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Contribution </a:t>
            </a:r>
            <a:r>
              <a:rPr lang="en-US" altLang="ja-JP" dirty="0">
                <a:latin typeface="Arial" panose="020B0604020202020204" pitchFamily="34" charset="0"/>
                <a:cs typeface="Arial" panose="020B0604020202020204" pitchFamily="34" charset="0"/>
              </a:rPr>
              <a:t>to economic growth</a:t>
            </a:r>
          </a:p>
          <a:p>
            <a:pPr algn="l"/>
            <a:endParaRPr lang="en-US" altLang="ja-JP" u="heavy" dirty="0" smtClean="0">
              <a:latin typeface="Arial" panose="020B0604020202020204" pitchFamily="34" charset="0"/>
              <a:cs typeface="Arial" panose="020B0604020202020204" pitchFamily="34" charset="0"/>
            </a:endParaRPr>
          </a:p>
          <a:p>
            <a:pPr algn="l"/>
            <a:r>
              <a:rPr lang="en-US" altLang="ja-JP" u="heavy" dirty="0" smtClean="0">
                <a:latin typeface="Arial" panose="020B0604020202020204" pitchFamily="34" charset="0"/>
                <a:cs typeface="Arial" panose="020B0604020202020204" pitchFamily="34" charset="0"/>
              </a:rPr>
              <a:t>2015	</a:t>
            </a:r>
            <a:r>
              <a:rPr lang="en-US" altLang="ja-JP" sz="2400" u="heavy" dirty="0" smtClean="0">
                <a:solidFill>
                  <a:srgbClr val="C00000"/>
                </a:solidFill>
                <a:latin typeface="Arial" panose="020B0604020202020204" pitchFamily="34" charset="0"/>
                <a:cs typeface="Arial" panose="020B0604020202020204" pitchFamily="34" charset="0"/>
              </a:rPr>
              <a:t>Japan </a:t>
            </a:r>
            <a:r>
              <a:rPr lang="en-US" altLang="ja-JP" sz="2400" u="heavy" dirty="0">
                <a:solidFill>
                  <a:srgbClr val="C00000"/>
                </a:solidFill>
                <a:latin typeface="Arial" panose="020B0604020202020204" pitchFamily="34" charset="0"/>
                <a:cs typeface="Arial" panose="020B0604020202020204" pitchFamily="34" charset="0"/>
              </a:rPr>
              <a:t>Agency for Medical Research and </a:t>
            </a:r>
            <a:r>
              <a:rPr lang="en-US" altLang="ja-JP" sz="2400" u="heavy" dirty="0" smtClean="0">
                <a:solidFill>
                  <a:srgbClr val="C00000"/>
                </a:solidFill>
                <a:latin typeface="Arial" panose="020B0604020202020204" pitchFamily="34" charset="0"/>
                <a:cs typeface="Arial" panose="020B0604020202020204" pitchFamily="34" charset="0"/>
              </a:rPr>
              <a:t>Development </a:t>
            </a:r>
            <a:r>
              <a:rPr lang="en-US" altLang="ja-JP" u="heavy" dirty="0" smtClean="0">
                <a:latin typeface="Arial" panose="020B0604020202020204" pitchFamily="34" charset="0"/>
                <a:cs typeface="Arial" panose="020B0604020202020204" pitchFamily="34" charset="0"/>
              </a:rPr>
              <a:t>(AMED)</a:t>
            </a:r>
            <a:endParaRPr lang="en-US" altLang="ja-JP" u="heavy" dirty="0">
              <a:latin typeface="Arial" panose="020B0604020202020204" pitchFamily="34" charset="0"/>
              <a:cs typeface="Arial" panose="020B0604020202020204" pitchFamily="34" charset="0"/>
            </a:endParaRPr>
          </a:p>
          <a:p>
            <a:pPr algn="l"/>
            <a:r>
              <a:rPr lang="en-US" altLang="ja-JP" sz="2400" dirty="0" smtClean="0">
                <a:latin typeface="Arial" panose="020B0604020202020204" pitchFamily="34" charset="0"/>
                <a:cs typeface="Arial" panose="020B0604020202020204" pitchFamily="34" charset="0"/>
              </a:rPr>
              <a:t>	</a:t>
            </a:r>
            <a:r>
              <a:rPr lang="en-US" altLang="ja-JP" dirty="0" smtClean="0">
                <a:solidFill>
                  <a:srgbClr val="0082DC"/>
                </a:solidFill>
                <a:latin typeface="Arial" panose="020B0604020202020204" pitchFamily="34" charset="0"/>
                <a:cs typeface="Arial" panose="020B0604020202020204" pitchFamily="34" charset="0"/>
              </a:rPr>
              <a:t>Acceleration </a:t>
            </a:r>
            <a:r>
              <a:rPr lang="en-US" altLang="ja-JP" dirty="0">
                <a:solidFill>
                  <a:srgbClr val="0082DC"/>
                </a:solidFill>
                <a:latin typeface="Arial" panose="020B0604020202020204" pitchFamily="34" charset="0"/>
                <a:cs typeface="Arial" panose="020B0604020202020204" pitchFamily="34" charset="0"/>
              </a:rPr>
              <a:t>of Medical R&amp;D</a:t>
            </a:r>
          </a:p>
          <a:p>
            <a:pPr algn="l"/>
            <a:r>
              <a:rPr lang="en-US" altLang="ja-JP" dirty="0">
                <a:latin typeface="Arial" panose="020B0604020202020204" pitchFamily="34" charset="0"/>
                <a:cs typeface="Arial" panose="020B0604020202020204" pitchFamily="34" charset="0"/>
              </a:rPr>
              <a:t>	</a:t>
            </a:r>
            <a:r>
              <a:rPr lang="ja-JP" altLang="en-US" dirty="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Planning/Management </a:t>
            </a:r>
            <a:r>
              <a:rPr lang="en-US" altLang="ja-JP" dirty="0">
                <a:latin typeface="Arial" panose="020B0604020202020204" pitchFamily="34" charset="0"/>
                <a:cs typeface="Arial" panose="020B0604020202020204" pitchFamily="34" charset="0"/>
              </a:rPr>
              <a:t>of </a:t>
            </a:r>
            <a:r>
              <a:rPr lang="en-US" altLang="ja-JP" dirty="0" smtClean="0">
                <a:latin typeface="Arial" panose="020B0604020202020204" pitchFamily="34" charset="0"/>
                <a:cs typeface="Arial" panose="020B0604020202020204" pitchFamily="34" charset="0"/>
              </a:rPr>
              <a:t>Medical R&amp;D</a:t>
            </a:r>
            <a:endParaRPr lang="en-US" altLang="ja-JP" dirty="0">
              <a:latin typeface="Arial" panose="020B0604020202020204" pitchFamily="34" charset="0"/>
              <a:cs typeface="Arial" panose="020B0604020202020204" pitchFamily="34" charset="0"/>
            </a:endParaRPr>
          </a:p>
          <a:p>
            <a:pPr algn="l"/>
            <a:r>
              <a:rPr lang="en-US" altLang="ja-JP" dirty="0" smtClean="0">
                <a:latin typeface="Arial" panose="020B0604020202020204" pitchFamily="34" charset="0"/>
                <a:cs typeface="Arial" panose="020B0604020202020204" pitchFamily="34" charset="0"/>
              </a:rPr>
              <a:t>	</a:t>
            </a:r>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Integration of R&amp;D Budgets</a:t>
            </a:r>
          </a:p>
          <a:p>
            <a:pPr algn="l"/>
            <a:endParaRPr lang="en-US" altLang="ja-JP" sz="2400" u="heavy" dirty="0">
              <a:latin typeface="Arial" panose="020B0604020202020204" pitchFamily="34" charset="0"/>
              <a:cs typeface="Arial" panose="020B0604020202020204" pitchFamily="34" charset="0"/>
            </a:endParaRPr>
          </a:p>
        </p:txBody>
      </p:sp>
      <p:pic>
        <p:nvPicPr>
          <p:cNvPr id="13" name="図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0" y="4944862"/>
            <a:ext cx="3241286" cy="1913138"/>
          </a:xfrm>
          <a:prstGeom prst="rect">
            <a:avLst/>
          </a:prstGeom>
          <a:noFill/>
          <a:ln>
            <a:noFill/>
          </a:ln>
          <a:effectLst>
            <a:softEdge rad="317500"/>
          </a:effectLst>
        </p:spPr>
      </p:pic>
      <p:sp>
        <p:nvSpPr>
          <p:cNvPr id="14" name="対角する 2 つの角を丸めた四角形 13"/>
          <p:cNvSpPr/>
          <p:nvPr/>
        </p:nvSpPr>
        <p:spPr bwMode="auto">
          <a:xfrm>
            <a:off x="7883736" y="3341979"/>
            <a:ext cx="1390017" cy="548118"/>
          </a:xfrm>
          <a:prstGeom prst="round2DiagRect">
            <a:avLst>
              <a:gd name="adj1" fmla="val 50000"/>
              <a:gd name="adj2" fmla="val 0"/>
            </a:avLst>
          </a:prstGeom>
          <a:solidFill>
            <a:schemeClr val="bg1"/>
          </a:solidFill>
          <a:ln w="38100"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2500" b="1" i="0" u="none" strike="noStrike" cap="none" normalizeH="0" baseline="0" dirty="0" smtClean="0">
              <a:ln>
                <a:noFill/>
              </a:ln>
              <a:solidFill>
                <a:srgbClr val="CC3300"/>
              </a:solidFill>
              <a:effectLst/>
              <a:latin typeface="+mj-lt"/>
              <a:ea typeface="HGSｺﾞｼｯｸM" panose="020B0600000000000000" pitchFamily="50" charset="-128"/>
            </a:endParaRPr>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1448" y="3472415"/>
            <a:ext cx="1243497" cy="333483"/>
          </a:xfrm>
          <a:prstGeom prst="rect">
            <a:avLst/>
          </a:prstGeom>
        </p:spPr>
      </p:pic>
    </p:spTree>
    <p:extLst>
      <p:ext uri="{BB962C8B-B14F-4D97-AF65-F5344CB8AC3E}">
        <p14:creationId xmlns:p14="http://schemas.microsoft.com/office/powerpoint/2010/main" val="3953496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832545" y="6487097"/>
            <a:ext cx="1066021" cy="365125"/>
          </a:xfrm>
        </p:spPr>
        <p:txBody>
          <a:bodyPr/>
          <a:lstStyle/>
          <a:p>
            <a:fld id="{233F1555-E842-417F-B375-CE00A4CC2ACD}" type="slidenum">
              <a:rPr lang="ja-JP" altLang="en-US" sz="1600" smtClean="0">
                <a:solidFill>
                  <a:schemeClr val="tx1"/>
                </a:solidFill>
              </a:rPr>
              <a:pPr/>
              <a:t>3</a:t>
            </a:fld>
            <a:endParaRPr lang="ja-JP" altLang="en-US" sz="1600" dirty="0">
              <a:solidFill>
                <a:schemeClr val="tx1"/>
              </a:solidFill>
            </a:endParaRPr>
          </a:p>
        </p:txBody>
      </p:sp>
      <p:sp>
        <p:nvSpPr>
          <p:cNvPr id="6" name="Rectangle 32"/>
          <p:cNvSpPr>
            <a:spLocks noChangeArrowheads="1"/>
          </p:cNvSpPr>
          <p:nvPr/>
        </p:nvSpPr>
        <p:spPr bwMode="auto">
          <a:xfrm>
            <a:off x="283290" y="184248"/>
            <a:ext cx="9359474" cy="519015"/>
          </a:xfrm>
          <a:prstGeom prst="rect">
            <a:avLst/>
          </a:prstGeom>
          <a:noFill/>
          <a:ln w="9525">
            <a:noFill/>
            <a:miter lim="800000"/>
            <a:headEnd/>
            <a:tailEnd/>
          </a:ln>
        </p:spPr>
        <p:txBody>
          <a:bodyPr anchor="ctr" anchorCtr="0"/>
          <a:lstStyle/>
          <a:p>
            <a:r>
              <a:rPr lang="en-US" altLang="ja-JP"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Integration of </a:t>
            </a:r>
            <a:r>
              <a:rPr lang="en-US" altLang="ja-JP"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Medical R&amp;D Budgets</a:t>
            </a:r>
            <a:endParaRPr lang="ja-JP" altLang="en-US" sz="2800" b="1" dirty="0">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bwMode="auto">
          <a:xfrm>
            <a:off x="282575" y="346075"/>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auto">
          <a:xfrm>
            <a:off x="250825" y="703263"/>
            <a:ext cx="9391939" cy="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19" y="1957211"/>
            <a:ext cx="3747037" cy="658425"/>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19" y="4134054"/>
            <a:ext cx="2255462" cy="594535"/>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019" y="3120734"/>
            <a:ext cx="2208691" cy="622964"/>
          </a:xfrm>
          <a:prstGeom prst="rect">
            <a:avLst/>
          </a:prstGeom>
        </p:spPr>
      </p:pic>
      <p:pic>
        <p:nvPicPr>
          <p:cNvPr id="35" name="Picture 2"/>
          <p:cNvPicPr>
            <a:picLocks noChangeAspect="1" noChangeArrowheads="1"/>
          </p:cNvPicPr>
          <p:nvPr/>
        </p:nvPicPr>
        <p:blipFill>
          <a:blip r:embed="rId6" cstate="print"/>
          <a:srcRect/>
          <a:stretch>
            <a:fillRect/>
          </a:stretch>
        </p:blipFill>
        <p:spPr bwMode="auto">
          <a:xfrm>
            <a:off x="9159226" y="3643"/>
            <a:ext cx="739340" cy="735557"/>
          </a:xfrm>
          <a:prstGeom prst="rect">
            <a:avLst/>
          </a:prstGeom>
          <a:noFill/>
          <a:ln w="9525">
            <a:noFill/>
            <a:miter lim="800000"/>
            <a:headEnd/>
            <a:tailEnd/>
          </a:ln>
        </p:spPr>
      </p:pic>
      <p:sp>
        <p:nvSpPr>
          <p:cNvPr id="40" name="右矢印 39"/>
          <p:cNvSpPr/>
          <p:nvPr/>
        </p:nvSpPr>
        <p:spPr>
          <a:xfrm>
            <a:off x="4844561" y="1957211"/>
            <a:ext cx="956395" cy="837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4844561" y="3013641"/>
            <a:ext cx="956395" cy="837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rotWithShape="1">
          <a:blip r:embed="rId7"/>
          <a:srcRect b="18229"/>
          <a:stretch/>
        </p:blipFill>
        <p:spPr>
          <a:xfrm>
            <a:off x="7509575" y="2758349"/>
            <a:ext cx="2091217" cy="1368000"/>
          </a:xfrm>
          <a:prstGeom prst="rect">
            <a:avLst/>
          </a:prstGeom>
        </p:spPr>
      </p:pic>
      <p:sp>
        <p:nvSpPr>
          <p:cNvPr id="44" name="テキスト ボックス 43"/>
          <p:cNvSpPr txBox="1"/>
          <p:nvPr/>
        </p:nvSpPr>
        <p:spPr>
          <a:xfrm>
            <a:off x="6290563" y="2243335"/>
            <a:ext cx="3352201"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Researchers/Industries</a:t>
            </a:r>
            <a:endParaRPr kumimoji="1" lang="ja-JP" altLang="en-US" sz="2400" dirty="0">
              <a:latin typeface="Arial" panose="020B0604020202020204" pitchFamily="34" charset="0"/>
              <a:cs typeface="Arial" panose="020B0604020202020204" pitchFamily="34" charset="0"/>
            </a:endParaRPr>
          </a:p>
        </p:txBody>
      </p:sp>
      <p:sp>
        <p:nvSpPr>
          <p:cNvPr id="45" name="右矢印 44"/>
          <p:cNvSpPr/>
          <p:nvPr/>
        </p:nvSpPr>
        <p:spPr>
          <a:xfrm>
            <a:off x="4844561" y="4012747"/>
            <a:ext cx="956395" cy="837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2441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832545" y="6487097"/>
            <a:ext cx="1066021" cy="365125"/>
          </a:xfrm>
        </p:spPr>
        <p:txBody>
          <a:bodyPr/>
          <a:lstStyle/>
          <a:p>
            <a:fld id="{233F1555-E842-417F-B375-CE00A4CC2ACD}" type="slidenum">
              <a:rPr lang="ja-JP" altLang="en-US" sz="1600" smtClean="0">
                <a:solidFill>
                  <a:schemeClr val="tx1"/>
                </a:solidFill>
              </a:rPr>
              <a:pPr/>
              <a:t>4</a:t>
            </a:fld>
            <a:endParaRPr lang="ja-JP" altLang="en-US" sz="1600" dirty="0">
              <a:solidFill>
                <a:schemeClr val="tx1"/>
              </a:solidFill>
            </a:endParaRPr>
          </a:p>
        </p:txBody>
      </p:sp>
      <p:sp>
        <p:nvSpPr>
          <p:cNvPr id="6" name="Rectangle 32"/>
          <p:cNvSpPr>
            <a:spLocks noChangeArrowheads="1"/>
          </p:cNvSpPr>
          <p:nvPr/>
        </p:nvSpPr>
        <p:spPr bwMode="auto">
          <a:xfrm>
            <a:off x="283290" y="184248"/>
            <a:ext cx="9359474" cy="519015"/>
          </a:xfrm>
          <a:prstGeom prst="rect">
            <a:avLst/>
          </a:prstGeom>
          <a:noFill/>
          <a:ln w="9525">
            <a:noFill/>
            <a:miter lim="800000"/>
            <a:headEnd/>
            <a:tailEnd/>
          </a:ln>
        </p:spPr>
        <p:txBody>
          <a:bodyPr anchor="ctr" anchorCtr="0"/>
          <a:lstStyle/>
          <a:p>
            <a:r>
              <a:rPr lang="en-US" altLang="ja-JP"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Integration of Medical R&amp;D Budgets</a:t>
            </a:r>
            <a:endParaRPr lang="ja-JP" altLang="en-US" sz="2800" b="1" dirty="0">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bwMode="auto">
          <a:xfrm>
            <a:off x="282575" y="346075"/>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auto">
          <a:xfrm>
            <a:off x="250825" y="703263"/>
            <a:ext cx="9391939" cy="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pic>
        <p:nvPicPr>
          <p:cNvPr id="35" name="Picture 2"/>
          <p:cNvPicPr>
            <a:picLocks noChangeAspect="1" noChangeArrowheads="1"/>
          </p:cNvPicPr>
          <p:nvPr/>
        </p:nvPicPr>
        <p:blipFill>
          <a:blip r:embed="rId3" cstate="print"/>
          <a:srcRect/>
          <a:stretch>
            <a:fillRect/>
          </a:stretch>
        </p:blipFill>
        <p:spPr bwMode="auto">
          <a:xfrm>
            <a:off x="9159226" y="3643"/>
            <a:ext cx="739340" cy="735557"/>
          </a:xfrm>
          <a:prstGeom prst="rect">
            <a:avLst/>
          </a:prstGeom>
          <a:noFill/>
          <a:ln w="9525">
            <a:noFill/>
            <a:miter lim="800000"/>
            <a:headEnd/>
            <a:tailEnd/>
          </a:ln>
        </p:spPr>
      </p:pic>
      <p:pic>
        <p:nvPicPr>
          <p:cNvPr id="38" name="Picture 2"/>
          <p:cNvPicPr>
            <a:picLocks noChangeAspect="1" noChangeArrowheads="1"/>
          </p:cNvPicPr>
          <p:nvPr/>
        </p:nvPicPr>
        <p:blipFill>
          <a:blip r:embed="rId3" cstate="print"/>
          <a:srcRect/>
          <a:stretch>
            <a:fillRect/>
          </a:stretch>
        </p:blipFill>
        <p:spPr bwMode="auto">
          <a:xfrm>
            <a:off x="4526483" y="2705000"/>
            <a:ext cx="1453080" cy="1445645"/>
          </a:xfrm>
          <a:prstGeom prst="rect">
            <a:avLst/>
          </a:prstGeom>
          <a:noFill/>
          <a:ln w="9525">
            <a:noFill/>
            <a:miter lim="800000"/>
            <a:headEnd/>
            <a:tailEnd/>
          </a:ln>
        </p:spPr>
      </p:pic>
      <p:sp>
        <p:nvSpPr>
          <p:cNvPr id="40" name="右矢印 39"/>
          <p:cNvSpPr/>
          <p:nvPr/>
        </p:nvSpPr>
        <p:spPr>
          <a:xfrm>
            <a:off x="3464169" y="2999637"/>
            <a:ext cx="956395" cy="837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6209418" y="2999635"/>
            <a:ext cx="956395" cy="837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rotWithShape="1">
          <a:blip r:embed="rId4"/>
          <a:srcRect b="18229"/>
          <a:stretch/>
        </p:blipFill>
        <p:spPr>
          <a:xfrm>
            <a:off x="7509575" y="2758349"/>
            <a:ext cx="2091217" cy="1368000"/>
          </a:xfrm>
          <a:prstGeom prst="rect">
            <a:avLst/>
          </a:prstGeom>
        </p:spPr>
      </p:pic>
      <p:sp>
        <p:nvSpPr>
          <p:cNvPr id="44" name="テキスト ボックス 43"/>
          <p:cNvSpPr txBox="1"/>
          <p:nvPr/>
        </p:nvSpPr>
        <p:spPr>
          <a:xfrm>
            <a:off x="6290563" y="2243335"/>
            <a:ext cx="3352201"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Researchers/Industries</a:t>
            </a:r>
            <a:endParaRPr kumimoji="1" lang="ja-JP" altLang="en-US" sz="2400" dirty="0">
              <a:latin typeface="Arial" panose="020B0604020202020204" pitchFamily="34" charset="0"/>
              <a:cs typeface="Arial" panose="020B0604020202020204" pitchFamily="34" charset="0"/>
            </a:endParaRPr>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019" y="1957211"/>
            <a:ext cx="3747037" cy="658425"/>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019" y="4134054"/>
            <a:ext cx="2255462" cy="594535"/>
          </a:xfrm>
          <a:prstGeom prst="rect">
            <a:avLst/>
          </a:prstGeom>
        </p:spPr>
      </p:pic>
      <p:pic>
        <p:nvPicPr>
          <p:cNvPr id="18" name="図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019" y="3120734"/>
            <a:ext cx="2208691" cy="622964"/>
          </a:xfrm>
          <a:prstGeom prst="rect">
            <a:avLst/>
          </a:prstGeom>
        </p:spPr>
      </p:pic>
      <p:sp>
        <p:nvSpPr>
          <p:cNvPr id="19" name="テキスト ボックス 18"/>
          <p:cNvSpPr txBox="1"/>
          <p:nvPr/>
        </p:nvSpPr>
        <p:spPr>
          <a:xfrm>
            <a:off x="3476983" y="4706736"/>
            <a:ext cx="3688830" cy="1077218"/>
          </a:xfrm>
          <a:prstGeom prst="rect">
            <a:avLst/>
          </a:prstGeom>
          <a:noFill/>
        </p:spPr>
        <p:txBody>
          <a:bodyPr wrap="none" rtlCol="0">
            <a:spAutoFit/>
          </a:bodyPr>
          <a:lstStyle/>
          <a:p>
            <a:r>
              <a:rPr lang="en-US" altLang="ja-JP" sz="4000" b="1" u="sng" dirty="0" smtClean="0">
                <a:solidFill>
                  <a:srgbClr val="C00000"/>
                </a:solidFill>
                <a:latin typeface="Arial" panose="020B0604020202020204" pitchFamily="34" charset="0"/>
                <a:ea typeface="HG創英角ｺﾞｼｯｸUB" panose="020B0909000000000000" pitchFamily="49" charset="-128"/>
                <a:cs typeface="Arial" panose="020B0604020202020204" pitchFamily="34" charset="0"/>
              </a:rPr>
              <a:t>1.3 billion </a:t>
            </a:r>
            <a:r>
              <a:rPr lang="en-US" altLang="ja-JP" sz="4000" b="1" u="sng" dirty="0">
                <a:solidFill>
                  <a:srgbClr val="C00000"/>
                </a:solidFill>
                <a:latin typeface="Arial" panose="020B0604020202020204" pitchFamily="34" charset="0"/>
                <a:ea typeface="HG創英角ｺﾞｼｯｸUB" panose="020B0909000000000000" pitchFamily="49" charset="-128"/>
                <a:cs typeface="Arial" panose="020B0604020202020204" pitchFamily="34" charset="0"/>
              </a:rPr>
              <a:t>$</a:t>
            </a:r>
            <a:r>
              <a:rPr lang="en-US" altLang="ja-JP" sz="4000" b="1" u="sng" dirty="0" smtClean="0">
                <a:solidFill>
                  <a:srgbClr val="C00000"/>
                </a:solidFill>
                <a:latin typeface="Arial" panose="020B0604020202020204" pitchFamily="34" charset="0"/>
                <a:ea typeface="HG創英角ｺﾞｼｯｸUB" panose="020B0909000000000000" pitchFamily="49" charset="-128"/>
                <a:cs typeface="Arial" panose="020B0604020202020204" pitchFamily="34" charset="0"/>
              </a:rPr>
              <a:t>US</a:t>
            </a:r>
          </a:p>
          <a:p>
            <a:r>
              <a:rPr lang="en-US" altLang="ja-JP" sz="2400" u="sng" dirty="0" smtClean="0">
                <a:solidFill>
                  <a:srgbClr val="C00000"/>
                </a:solidFill>
                <a:latin typeface="Arial" panose="020B0604020202020204" pitchFamily="34" charset="0"/>
                <a:ea typeface="HG創英角ｺﾞｼｯｸUB" panose="020B0909000000000000" pitchFamily="49" charset="-128"/>
                <a:cs typeface="Arial" panose="020B0604020202020204" pitchFamily="34" charset="0"/>
              </a:rPr>
              <a:t>(In FY2016)</a:t>
            </a:r>
            <a:endParaRPr kumimoji="1" lang="ja-JP" alt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675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839979" y="6492875"/>
            <a:ext cx="1066021" cy="365125"/>
          </a:xfrm>
        </p:spPr>
        <p:txBody>
          <a:bodyPr/>
          <a:lstStyle/>
          <a:p>
            <a:fld id="{233F1555-E842-417F-B375-CE00A4CC2ACD}" type="slidenum">
              <a:rPr lang="ja-JP" altLang="en-US" sz="1600" smtClean="0">
                <a:solidFill>
                  <a:schemeClr val="tx1"/>
                </a:solidFill>
              </a:rPr>
              <a:pPr/>
              <a:t>5</a:t>
            </a:fld>
            <a:endParaRPr lang="ja-JP" altLang="en-US" sz="1600" dirty="0">
              <a:solidFill>
                <a:schemeClr val="tx1"/>
              </a:solidFill>
            </a:endParaRPr>
          </a:p>
        </p:txBody>
      </p:sp>
      <p:sp>
        <p:nvSpPr>
          <p:cNvPr id="3" name="テキスト ボックス 2"/>
          <p:cNvSpPr txBox="1"/>
          <p:nvPr/>
        </p:nvSpPr>
        <p:spPr>
          <a:xfrm>
            <a:off x="0" y="110176"/>
            <a:ext cx="9898566" cy="461665"/>
          </a:xfrm>
          <a:prstGeom prst="rect">
            <a:avLst/>
          </a:prstGeom>
          <a:noFill/>
        </p:spPr>
        <p:txBody>
          <a:bodyPr wrap="square" rtlCol="0">
            <a:spAutoFit/>
          </a:bodyPr>
          <a:lstStyle/>
          <a:p>
            <a:pPr defTabSz="914149" fontAlgn="auto">
              <a:spcBef>
                <a:spcPts val="0"/>
              </a:spcBef>
              <a:spcAft>
                <a:spcPts val="0"/>
              </a:spcAft>
            </a:pPr>
            <a:r>
              <a:rPr lang="en-US" altLang="ja-JP" sz="2400" dirty="0" smtClean="0">
                <a:solidFill>
                  <a:prstClr val="black"/>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Organization of AMED</a:t>
            </a:r>
          </a:p>
        </p:txBody>
      </p:sp>
      <p:grpSp>
        <p:nvGrpSpPr>
          <p:cNvPr id="4" name="グループ化 3"/>
          <p:cNvGrpSpPr/>
          <p:nvPr/>
        </p:nvGrpSpPr>
        <p:grpSpPr>
          <a:xfrm rot="5400000">
            <a:off x="2017063" y="776368"/>
            <a:ext cx="5046812" cy="5548076"/>
            <a:chOff x="452299" y="1225512"/>
            <a:chExt cx="5046812" cy="5548076"/>
          </a:xfrm>
        </p:grpSpPr>
        <p:cxnSp>
          <p:nvCxnSpPr>
            <p:cNvPr id="5" name="直線コネクタ 4"/>
            <p:cNvCxnSpPr/>
            <p:nvPr/>
          </p:nvCxnSpPr>
          <p:spPr>
            <a:xfrm>
              <a:off x="670328" y="4395950"/>
              <a:ext cx="1" cy="209924"/>
            </a:xfrm>
            <a:prstGeom prst="line">
              <a:avLst/>
            </a:prstGeom>
            <a:noFill/>
            <a:ln w="25400" cap="flat" cmpd="sng" algn="ctr">
              <a:solidFill>
                <a:sysClr val="windowText" lastClr="000000"/>
              </a:solidFill>
              <a:prstDash val="solid"/>
            </a:ln>
            <a:effectLst/>
          </p:spPr>
        </p:cxnSp>
        <p:cxnSp>
          <p:nvCxnSpPr>
            <p:cNvPr id="6" name="直線コネクタ 5"/>
            <p:cNvCxnSpPr/>
            <p:nvPr/>
          </p:nvCxnSpPr>
          <p:spPr>
            <a:xfrm>
              <a:off x="1208586" y="1548838"/>
              <a:ext cx="1716191" cy="0"/>
            </a:xfrm>
            <a:prstGeom prst="line">
              <a:avLst/>
            </a:prstGeom>
            <a:noFill/>
            <a:ln w="25400" cap="flat" cmpd="sng" algn="ctr">
              <a:solidFill>
                <a:sysClr val="windowText" lastClr="000000"/>
              </a:solidFill>
              <a:prstDash val="solid"/>
            </a:ln>
            <a:effectLst/>
          </p:spPr>
        </p:cxnSp>
        <p:cxnSp>
          <p:nvCxnSpPr>
            <p:cNvPr id="7" name="直線コネクタ 6"/>
            <p:cNvCxnSpPr/>
            <p:nvPr/>
          </p:nvCxnSpPr>
          <p:spPr>
            <a:xfrm>
              <a:off x="2202552" y="2130434"/>
              <a:ext cx="328449" cy="0"/>
            </a:xfrm>
            <a:prstGeom prst="line">
              <a:avLst/>
            </a:prstGeom>
            <a:noFill/>
            <a:ln w="25400" cap="flat" cmpd="sng" algn="ctr">
              <a:solidFill>
                <a:sysClr val="windowText" lastClr="000000"/>
              </a:solidFill>
              <a:prstDash val="solid"/>
            </a:ln>
            <a:effectLst/>
          </p:spPr>
        </p:cxnSp>
        <p:cxnSp>
          <p:nvCxnSpPr>
            <p:cNvPr id="8" name="直線コネクタ 7"/>
            <p:cNvCxnSpPr/>
            <p:nvPr/>
          </p:nvCxnSpPr>
          <p:spPr>
            <a:xfrm>
              <a:off x="827509" y="3720926"/>
              <a:ext cx="1380692" cy="0"/>
            </a:xfrm>
            <a:prstGeom prst="line">
              <a:avLst/>
            </a:prstGeom>
            <a:noFill/>
            <a:ln w="25400" cap="flat" cmpd="sng" algn="ctr">
              <a:solidFill>
                <a:sysClr val="windowText" lastClr="000000"/>
              </a:solidFill>
              <a:prstDash val="solid"/>
            </a:ln>
            <a:effectLst/>
          </p:spPr>
        </p:cxnSp>
        <p:sp>
          <p:nvSpPr>
            <p:cNvPr id="9" name="角丸四角形 8"/>
            <p:cNvSpPr/>
            <p:nvPr/>
          </p:nvSpPr>
          <p:spPr>
            <a:xfrm>
              <a:off x="2502435" y="1380443"/>
              <a:ext cx="2996626" cy="352585"/>
            </a:xfrm>
            <a:prstGeom prst="roundRect">
              <a:avLst/>
            </a:prstGeom>
            <a:solidFill>
              <a:schemeClr val="bg1">
                <a:lumMod val="95000"/>
              </a:schemeClr>
            </a:solidFill>
            <a:ln w="19050" cap="flat" cmpd="sng" algn="ctr">
              <a:solidFill>
                <a:schemeClr val="bg1">
                  <a:lumMod val="50000"/>
                </a:schemeClr>
              </a:solidFill>
              <a:prstDash val="solid"/>
            </a:ln>
            <a:effectLst/>
          </p:spPr>
          <p:txBody>
            <a:bodyPr rtlCol="0" anchor="ctr"/>
            <a:lstStyle/>
            <a:p>
              <a:pPr algn="l" fontAlgn="auto">
                <a:spcBef>
                  <a:spcPts val="0"/>
                </a:spcBef>
                <a:spcAft>
                  <a:spcPts val="0"/>
                </a:spcAft>
                <a:defRPr/>
              </a:pP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Office of Audit</a:t>
              </a:r>
              <a:endPar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10" name="直線コネクタ 9"/>
            <p:cNvCxnSpPr/>
            <p:nvPr/>
          </p:nvCxnSpPr>
          <p:spPr>
            <a:xfrm>
              <a:off x="2192399" y="2549636"/>
              <a:ext cx="328449" cy="0"/>
            </a:xfrm>
            <a:prstGeom prst="line">
              <a:avLst/>
            </a:prstGeom>
            <a:noFill/>
            <a:ln w="25400" cap="flat" cmpd="sng" algn="ctr">
              <a:solidFill>
                <a:sysClr val="windowText" lastClr="000000"/>
              </a:solidFill>
              <a:prstDash val="solid"/>
            </a:ln>
            <a:effectLst/>
          </p:spPr>
        </p:cxnSp>
        <p:cxnSp>
          <p:nvCxnSpPr>
            <p:cNvPr id="11" name="直線コネクタ 10"/>
            <p:cNvCxnSpPr/>
            <p:nvPr/>
          </p:nvCxnSpPr>
          <p:spPr>
            <a:xfrm>
              <a:off x="2199968" y="3381491"/>
              <a:ext cx="314503" cy="0"/>
            </a:xfrm>
            <a:prstGeom prst="line">
              <a:avLst/>
            </a:prstGeom>
            <a:noFill/>
            <a:ln w="25400" cap="flat" cmpd="sng" algn="ctr">
              <a:solidFill>
                <a:sysClr val="windowText" lastClr="000000"/>
              </a:solidFill>
              <a:prstDash val="solid"/>
            </a:ln>
            <a:effectLst/>
          </p:spPr>
        </p:cxnSp>
        <p:cxnSp>
          <p:nvCxnSpPr>
            <p:cNvPr id="12" name="直線コネクタ 11"/>
            <p:cNvCxnSpPr/>
            <p:nvPr/>
          </p:nvCxnSpPr>
          <p:spPr>
            <a:xfrm>
              <a:off x="2199968" y="3797418"/>
              <a:ext cx="316721" cy="0"/>
            </a:xfrm>
            <a:prstGeom prst="line">
              <a:avLst/>
            </a:prstGeom>
            <a:noFill/>
            <a:ln w="25400" cap="flat" cmpd="sng" algn="ctr">
              <a:solidFill>
                <a:sysClr val="windowText" lastClr="000000"/>
              </a:solidFill>
              <a:prstDash val="solid"/>
            </a:ln>
            <a:effectLst/>
          </p:spPr>
        </p:cxnSp>
        <p:cxnSp>
          <p:nvCxnSpPr>
            <p:cNvPr id="13" name="直線コネクタ 12"/>
            <p:cNvCxnSpPr/>
            <p:nvPr/>
          </p:nvCxnSpPr>
          <p:spPr>
            <a:xfrm>
              <a:off x="2199883" y="2125579"/>
              <a:ext cx="16622" cy="4320182"/>
            </a:xfrm>
            <a:prstGeom prst="line">
              <a:avLst/>
            </a:prstGeom>
            <a:noFill/>
            <a:ln w="25400" cap="flat" cmpd="sng" algn="ctr">
              <a:solidFill>
                <a:sysClr val="windowText" lastClr="000000"/>
              </a:solidFill>
              <a:prstDash val="solid"/>
            </a:ln>
            <a:effectLst/>
          </p:spPr>
        </p:cxnSp>
        <p:cxnSp>
          <p:nvCxnSpPr>
            <p:cNvPr id="14" name="直線コネクタ 13"/>
            <p:cNvCxnSpPr/>
            <p:nvPr/>
          </p:nvCxnSpPr>
          <p:spPr>
            <a:xfrm>
              <a:off x="2209467" y="6438576"/>
              <a:ext cx="315215" cy="0"/>
            </a:xfrm>
            <a:prstGeom prst="line">
              <a:avLst/>
            </a:prstGeom>
            <a:noFill/>
            <a:ln w="25400" cap="flat" cmpd="sng" algn="ctr">
              <a:solidFill>
                <a:sysClr val="windowText" lastClr="000000"/>
              </a:solidFill>
              <a:prstDash val="solid"/>
            </a:ln>
            <a:effectLst/>
          </p:spPr>
        </p:cxnSp>
        <p:sp>
          <p:nvSpPr>
            <p:cNvPr id="15" name="角丸四角形 14"/>
            <p:cNvSpPr/>
            <p:nvPr/>
          </p:nvSpPr>
          <p:spPr>
            <a:xfrm>
              <a:off x="962002" y="1225512"/>
              <a:ext cx="332029" cy="805121"/>
            </a:xfrm>
            <a:prstGeom prst="roundRect">
              <a:avLst/>
            </a:prstGeom>
            <a:solidFill>
              <a:schemeClr val="bg1"/>
            </a:solidFill>
            <a:ln w="19050" cap="flat" cmpd="sng" algn="ctr">
              <a:solidFill>
                <a:schemeClr val="tx1"/>
              </a:solidFill>
              <a:prstDash val="solid"/>
            </a:ln>
            <a:effectLst/>
          </p:spPr>
          <p:txBody>
            <a:bodyPr vert="vert270" rtlCol="0" anchor="ctr"/>
            <a:lstStyle/>
            <a:p>
              <a:pPr algn="l" fontAlgn="auto">
                <a:spcBef>
                  <a:spcPts val="0"/>
                </a:spcBef>
                <a:spcAft>
                  <a:spcPts val="0"/>
                </a:spcAft>
                <a:defRPr/>
              </a:pPr>
              <a:r>
                <a:rPr lang="en-US" altLang="ja-JP" sz="16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Auditor</a:t>
              </a:r>
              <a:endParaRPr lang="ja-JP" altLang="en-US"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16" name="直線コネクタ 15"/>
            <p:cNvCxnSpPr/>
            <p:nvPr/>
          </p:nvCxnSpPr>
          <p:spPr>
            <a:xfrm>
              <a:off x="2212874" y="4320124"/>
              <a:ext cx="324527" cy="0"/>
            </a:xfrm>
            <a:prstGeom prst="line">
              <a:avLst/>
            </a:prstGeom>
            <a:noFill/>
            <a:ln w="25400" cap="flat" cmpd="sng" algn="ctr">
              <a:solidFill>
                <a:sysClr val="windowText" lastClr="000000"/>
              </a:solidFill>
              <a:prstDash val="solid"/>
            </a:ln>
            <a:effectLst/>
          </p:spPr>
        </p:cxnSp>
        <p:cxnSp>
          <p:nvCxnSpPr>
            <p:cNvPr id="17" name="直線コネクタ 16"/>
            <p:cNvCxnSpPr/>
            <p:nvPr/>
          </p:nvCxnSpPr>
          <p:spPr>
            <a:xfrm>
              <a:off x="2212875" y="4743814"/>
              <a:ext cx="326973" cy="0"/>
            </a:xfrm>
            <a:prstGeom prst="line">
              <a:avLst/>
            </a:prstGeom>
            <a:noFill/>
            <a:ln w="25400" cap="flat" cmpd="sng" algn="ctr">
              <a:solidFill>
                <a:sysClr val="windowText" lastClr="000000"/>
              </a:solidFill>
              <a:prstDash val="solid"/>
            </a:ln>
            <a:effectLst/>
          </p:spPr>
        </p:cxnSp>
        <p:cxnSp>
          <p:nvCxnSpPr>
            <p:cNvPr id="18" name="直線コネクタ 17"/>
            <p:cNvCxnSpPr/>
            <p:nvPr/>
          </p:nvCxnSpPr>
          <p:spPr>
            <a:xfrm>
              <a:off x="2209472" y="5591195"/>
              <a:ext cx="319402" cy="0"/>
            </a:xfrm>
            <a:prstGeom prst="line">
              <a:avLst/>
            </a:prstGeom>
            <a:noFill/>
            <a:ln w="25400" cap="flat" cmpd="sng" algn="ctr">
              <a:solidFill>
                <a:sysClr val="windowText" lastClr="000000"/>
              </a:solidFill>
              <a:prstDash val="solid"/>
            </a:ln>
            <a:effectLst/>
          </p:spPr>
        </p:cxnSp>
        <p:cxnSp>
          <p:nvCxnSpPr>
            <p:cNvPr id="19" name="直線コネクタ 18"/>
            <p:cNvCxnSpPr/>
            <p:nvPr/>
          </p:nvCxnSpPr>
          <p:spPr>
            <a:xfrm>
              <a:off x="2209480" y="6014885"/>
              <a:ext cx="321621" cy="0"/>
            </a:xfrm>
            <a:prstGeom prst="line">
              <a:avLst/>
            </a:prstGeom>
            <a:noFill/>
            <a:ln w="25400" cap="flat" cmpd="sng" algn="ctr">
              <a:solidFill>
                <a:sysClr val="windowText" lastClr="000000"/>
              </a:solidFill>
              <a:prstDash val="solid"/>
            </a:ln>
            <a:effectLst/>
          </p:spPr>
        </p:cxnSp>
        <p:cxnSp>
          <p:nvCxnSpPr>
            <p:cNvPr id="20" name="直線コネクタ 19"/>
            <p:cNvCxnSpPr/>
            <p:nvPr/>
          </p:nvCxnSpPr>
          <p:spPr>
            <a:xfrm>
              <a:off x="2209479" y="5167504"/>
              <a:ext cx="319409" cy="0"/>
            </a:xfrm>
            <a:prstGeom prst="line">
              <a:avLst/>
            </a:prstGeom>
            <a:noFill/>
            <a:ln w="25400" cap="flat" cmpd="sng" algn="ctr">
              <a:solidFill>
                <a:sysClr val="windowText" lastClr="000000"/>
              </a:solidFill>
              <a:prstDash val="solid"/>
            </a:ln>
            <a:effectLst/>
          </p:spPr>
        </p:cxnSp>
        <p:cxnSp>
          <p:nvCxnSpPr>
            <p:cNvPr id="21" name="直線コネクタ 20"/>
            <p:cNvCxnSpPr/>
            <p:nvPr/>
          </p:nvCxnSpPr>
          <p:spPr>
            <a:xfrm>
              <a:off x="2192399" y="2965563"/>
              <a:ext cx="330098" cy="0"/>
            </a:xfrm>
            <a:prstGeom prst="line">
              <a:avLst/>
            </a:prstGeom>
            <a:noFill/>
            <a:ln w="25400" cap="flat" cmpd="sng" algn="ctr">
              <a:solidFill>
                <a:sysClr val="windowText" lastClr="000000"/>
              </a:solidFill>
              <a:prstDash val="solid"/>
            </a:ln>
            <a:effectLst/>
          </p:spPr>
        </p:cxnSp>
        <p:sp>
          <p:nvSpPr>
            <p:cNvPr id="22" name="角丸四角形 21"/>
            <p:cNvSpPr/>
            <p:nvPr/>
          </p:nvSpPr>
          <p:spPr>
            <a:xfrm>
              <a:off x="2502435" y="2373349"/>
              <a:ext cx="2996626" cy="352585"/>
            </a:xfrm>
            <a:prstGeom prst="roundRect">
              <a:avLst/>
            </a:prstGeom>
            <a:solidFill>
              <a:srgbClr val="DCE6F2"/>
            </a:solidFill>
            <a:ln w="19050" cap="flat" cmpd="sng" algn="ctr">
              <a:solidFill>
                <a:srgbClr val="376092"/>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General Affairs</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3" name="角丸四角形 22"/>
            <p:cNvSpPr/>
            <p:nvPr/>
          </p:nvSpPr>
          <p:spPr>
            <a:xfrm>
              <a:off x="2543884" y="4564310"/>
              <a:ext cx="2952169"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Industrial-Academic Collaboration</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4" name="角丸四角形 23"/>
            <p:cNvSpPr/>
            <p:nvPr/>
          </p:nvSpPr>
          <p:spPr>
            <a:xfrm>
              <a:off x="2534735" y="4140251"/>
              <a:ext cx="2964376"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fontAlgn="auto">
                <a:spcBef>
                  <a:spcPts val="0"/>
                </a:spcBef>
                <a:spcAft>
                  <a:spcPts val="0"/>
                </a:spcAft>
                <a:defRPr/>
              </a:pPr>
              <a:r>
                <a:rPr lang="en-US" altLang="ja-JP" sz="1200" b="1" kern="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b="1" kern="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Research Promotion</a:t>
              </a:r>
              <a:endParaRPr lang="ja-JP" altLang="en-US" sz="1200" b="1" kern="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5" name="角丸四角形 24"/>
            <p:cNvSpPr/>
            <p:nvPr/>
          </p:nvSpPr>
          <p:spPr>
            <a:xfrm>
              <a:off x="2536412" y="5412446"/>
              <a:ext cx="2962140"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Research Infrastructure</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 name="角丸四角形 25"/>
            <p:cNvSpPr/>
            <p:nvPr/>
          </p:nvSpPr>
          <p:spPr>
            <a:xfrm>
              <a:off x="2540339" y="5836503"/>
              <a:ext cx="2956903"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Clinical Research and Trials</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 name="角丸四角形 26"/>
            <p:cNvSpPr/>
            <p:nvPr/>
          </p:nvSpPr>
          <p:spPr>
            <a:xfrm>
              <a:off x="2539559" y="4988388"/>
              <a:ext cx="2957943"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International Affairs</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8" name="角丸四角形 27"/>
            <p:cNvSpPr/>
            <p:nvPr/>
          </p:nvSpPr>
          <p:spPr>
            <a:xfrm>
              <a:off x="2499170" y="3690239"/>
              <a:ext cx="2986050" cy="352585"/>
            </a:xfrm>
            <a:prstGeom prst="roundRect">
              <a:avLst/>
            </a:prstGeom>
            <a:solidFill>
              <a:srgbClr val="9BBB59">
                <a:lumMod val="20000"/>
                <a:lumOff val="80000"/>
              </a:srgbClr>
            </a:solidFill>
            <a:ln w="19050" cap="flat" cmpd="sng" algn="ctr">
              <a:solidFill>
                <a:srgbClr val="9BBB59">
                  <a:lumMod val="50000"/>
                </a:srgbClr>
              </a:solidFill>
              <a:prstDash val="solid"/>
            </a:ln>
            <a:effectLst/>
          </p:spPr>
          <p:txBody>
            <a:bodyPr rtlCol="0" anchor="ctr"/>
            <a:lstStyle/>
            <a:p>
              <a:pPr algn="l" defTabSz="914149"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Intellectual Property</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9" name="角丸四角形 28"/>
            <p:cNvSpPr/>
            <p:nvPr/>
          </p:nvSpPr>
          <p:spPr>
            <a:xfrm>
              <a:off x="2503550" y="3217627"/>
              <a:ext cx="2994395" cy="386698"/>
            </a:xfrm>
            <a:prstGeom prst="roundRect">
              <a:avLst/>
            </a:prstGeom>
            <a:solidFill>
              <a:srgbClr val="9BBB59">
                <a:lumMod val="20000"/>
                <a:lumOff val="80000"/>
              </a:srgbClr>
            </a:solidFill>
            <a:ln w="19050" cap="flat" cmpd="sng" algn="ctr">
              <a:solidFill>
                <a:srgbClr val="9BBB59">
                  <a:lumMod val="50000"/>
                </a:srgbClr>
              </a:solidFill>
              <a:prstDash val="solid"/>
            </a:ln>
            <a:effectLst/>
          </p:spPr>
          <p:txBody>
            <a:bodyPr rtlCol="0" anchor="ctr"/>
            <a:lstStyle/>
            <a:p>
              <a:pPr algn="l" defTabSz="914149"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Research Integrity and Legal Affairs</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0" name="角丸四角形 29"/>
            <p:cNvSpPr/>
            <p:nvPr/>
          </p:nvSpPr>
          <p:spPr>
            <a:xfrm>
              <a:off x="2535888" y="6260561"/>
              <a:ext cx="2962830"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defTabSz="914149"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Innovative Drug Discovery and Development </a:t>
              </a:r>
              <a:r>
                <a:rPr lang="ja-JP" altLang="en-US"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1" name="角丸四角形 30"/>
            <p:cNvSpPr/>
            <p:nvPr/>
          </p:nvSpPr>
          <p:spPr>
            <a:xfrm>
              <a:off x="2504097" y="2789295"/>
              <a:ext cx="2994395" cy="352585"/>
            </a:xfrm>
            <a:prstGeom prst="roundRect">
              <a:avLst/>
            </a:prstGeom>
            <a:solidFill>
              <a:srgbClr val="4F81BD">
                <a:lumMod val="20000"/>
                <a:lumOff val="80000"/>
              </a:srgbClr>
            </a:solidFill>
            <a:ln w="19050" cap="flat" cmpd="sng" algn="ctr">
              <a:solidFill>
                <a:srgbClr val="4F81BD">
                  <a:lumMod val="75000"/>
                </a:srgbClr>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Financial Affairs</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2" name="角丸四角形 31"/>
            <p:cNvSpPr/>
            <p:nvPr/>
          </p:nvSpPr>
          <p:spPr>
            <a:xfrm>
              <a:off x="2502435" y="1949310"/>
              <a:ext cx="2996626" cy="352585"/>
            </a:xfrm>
            <a:prstGeom prst="roundRect">
              <a:avLst/>
            </a:prstGeom>
            <a:solidFill>
              <a:srgbClr val="4F81BD">
                <a:lumMod val="20000"/>
                <a:lumOff val="80000"/>
              </a:srgbClr>
            </a:solidFill>
            <a:ln w="19050" cap="flat" cmpd="sng" algn="ctr">
              <a:solidFill>
                <a:srgbClr val="4F81BD">
                  <a:lumMod val="75000"/>
                </a:srgbClr>
              </a:solidFill>
              <a:prstDash val="solid"/>
            </a:ln>
            <a:effectLst/>
          </p:spPr>
          <p:txBody>
            <a:bodyPr rtlCol="0" anchor="ctr"/>
            <a:lstStyle/>
            <a:p>
              <a:pPr algn="l" fontAlgn="auto">
                <a:spcBef>
                  <a:spcPts val="0"/>
                </a:spcBef>
                <a:spcAft>
                  <a:spcPts val="0"/>
                </a:spcAft>
                <a:defRPr/>
              </a:pP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Planning and Management</a:t>
              </a:r>
            </a:p>
          </p:txBody>
        </p:sp>
        <p:sp>
          <p:nvSpPr>
            <p:cNvPr id="33" name="角丸四角形 32"/>
            <p:cNvSpPr/>
            <p:nvPr/>
          </p:nvSpPr>
          <p:spPr>
            <a:xfrm>
              <a:off x="1520619" y="3239283"/>
              <a:ext cx="432494" cy="941994"/>
            </a:xfrm>
            <a:prstGeom prst="roundRect">
              <a:avLst/>
            </a:prstGeom>
            <a:solidFill>
              <a:srgbClr val="FFCCFF"/>
            </a:solidFill>
            <a:ln w="19050" cap="flat" cmpd="sng" algn="ctr">
              <a:solidFill>
                <a:srgbClr val="C00000"/>
              </a:solidFill>
              <a:prstDash val="solid"/>
            </a:ln>
            <a:effectLst/>
          </p:spPr>
          <p:txBody>
            <a:bodyPr vert="vert270" rtlCol="0" anchor="ctr"/>
            <a:lstStyle/>
            <a:p>
              <a:pPr fontAlgn="auto">
                <a:spcBef>
                  <a:spcPts val="0"/>
                </a:spcBef>
                <a:spcAft>
                  <a:spcPts val="0"/>
                </a:spcAft>
                <a:defRPr/>
              </a:pPr>
              <a:r>
                <a:rPr lang="en-US" altLang="ja-JP" sz="14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Executive</a:t>
              </a:r>
            </a:p>
            <a:p>
              <a:pPr fontAlgn="auto">
                <a:spcBef>
                  <a:spcPts val="0"/>
                </a:spcBef>
                <a:spcAft>
                  <a:spcPts val="0"/>
                </a:spcAft>
                <a:defRPr/>
              </a:pPr>
              <a:r>
                <a:rPr lang="en-US" altLang="ja-JP" sz="14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Director</a:t>
              </a:r>
              <a:endParaRPr lang="ja-JP" altLang="en-US" sz="14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4" name="角丸四角形 33"/>
            <p:cNvSpPr/>
            <p:nvPr/>
          </p:nvSpPr>
          <p:spPr>
            <a:xfrm>
              <a:off x="1150103" y="4768739"/>
              <a:ext cx="370516" cy="1999242"/>
            </a:xfrm>
            <a:prstGeom prst="roundRect">
              <a:avLst>
                <a:gd name="adj" fmla="val 0"/>
              </a:avLst>
            </a:prstGeom>
            <a:solidFill>
              <a:schemeClr val="bg1"/>
            </a:solidFill>
            <a:ln w="19050" cap="flat" cmpd="sng" algn="ctr">
              <a:solidFill>
                <a:schemeClr val="tx1"/>
              </a:solidFill>
              <a:prstDash val="solid"/>
            </a:ln>
            <a:effectLst/>
          </p:spPr>
          <p:txBody>
            <a:bodyPr vert="vert270" rtlCol="0" anchor="ctr"/>
            <a:lstStyle/>
            <a:p>
              <a:pPr fontAlgn="auto">
                <a:spcBef>
                  <a:spcPts val="0"/>
                </a:spcBef>
                <a:spcAft>
                  <a:spcPts val="0"/>
                </a:spcAft>
                <a:defRPr/>
              </a:pPr>
              <a:r>
                <a:rPr lang="ja-JP" altLang="en-US" sz="16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Advisory Board</a:t>
              </a:r>
              <a:endParaRPr lang="ja-JP" altLang="en-US"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5" name="角丸四角形 34"/>
            <p:cNvSpPr/>
            <p:nvPr/>
          </p:nvSpPr>
          <p:spPr>
            <a:xfrm>
              <a:off x="452299" y="4564331"/>
              <a:ext cx="420557" cy="2209257"/>
            </a:xfrm>
            <a:prstGeom prst="roundRect">
              <a:avLst>
                <a:gd name="adj" fmla="val 13242"/>
              </a:avLst>
            </a:prstGeom>
            <a:solidFill>
              <a:schemeClr val="bg1"/>
            </a:solidFill>
            <a:ln w="19050" cap="flat" cmpd="sng" algn="ctr">
              <a:solidFill>
                <a:schemeClr val="tx1"/>
              </a:solidFill>
              <a:prstDash val="solid"/>
            </a:ln>
            <a:effectLst/>
          </p:spPr>
          <p:txBody>
            <a:bodyPr vert="vert270" rtlCol="0" anchor="ctr"/>
            <a:lstStyle/>
            <a:p>
              <a:pPr defTabSz="914149" fontAlgn="auto">
                <a:spcBef>
                  <a:spcPts val="0"/>
                </a:spcBef>
                <a:spcAft>
                  <a:spcPts val="0"/>
                </a:spcAft>
                <a:defRPr/>
              </a:pP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Council of </a:t>
              </a:r>
            </a:p>
            <a:p>
              <a:pPr defTabSz="914149" fontAlgn="auto">
                <a:spcBef>
                  <a:spcPts val="0"/>
                </a:spcBef>
                <a:spcAft>
                  <a:spcPts val="0"/>
                </a:spcAft>
                <a:defRPr/>
              </a:pP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Research and Management</a:t>
              </a:r>
              <a:r>
                <a:rPr lang="ja-JP" altLang="en-US"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36" name="直線コネクタ 35"/>
            <p:cNvCxnSpPr>
              <a:stCxn id="15" idx="2"/>
            </p:cNvCxnSpPr>
            <p:nvPr/>
          </p:nvCxnSpPr>
          <p:spPr>
            <a:xfrm>
              <a:off x="1128015" y="2030631"/>
              <a:ext cx="0" cy="1350860"/>
            </a:xfrm>
            <a:prstGeom prst="line">
              <a:avLst/>
            </a:prstGeom>
            <a:noFill/>
            <a:ln w="25400" cap="flat" cmpd="sng" algn="ctr">
              <a:solidFill>
                <a:sysClr val="windowText" lastClr="000000"/>
              </a:solidFill>
              <a:prstDash val="solid"/>
            </a:ln>
            <a:effectLst/>
          </p:spPr>
        </p:cxnSp>
        <p:cxnSp>
          <p:nvCxnSpPr>
            <p:cNvPr id="37" name="直線コネクタ 36"/>
            <p:cNvCxnSpPr/>
            <p:nvPr/>
          </p:nvCxnSpPr>
          <p:spPr>
            <a:xfrm>
              <a:off x="720300" y="3378418"/>
              <a:ext cx="407716" cy="0"/>
            </a:xfrm>
            <a:prstGeom prst="line">
              <a:avLst/>
            </a:prstGeom>
            <a:noFill/>
            <a:ln w="25400" cap="flat" cmpd="sng" algn="ctr">
              <a:solidFill>
                <a:sysClr val="windowText" lastClr="000000"/>
              </a:solidFill>
              <a:prstDash val="solid"/>
            </a:ln>
            <a:effectLst/>
          </p:spPr>
        </p:cxnSp>
        <p:cxnSp>
          <p:nvCxnSpPr>
            <p:cNvPr id="38" name="直線コネクタ 37"/>
            <p:cNvCxnSpPr/>
            <p:nvPr/>
          </p:nvCxnSpPr>
          <p:spPr>
            <a:xfrm>
              <a:off x="720298" y="4063434"/>
              <a:ext cx="628180" cy="0"/>
            </a:xfrm>
            <a:prstGeom prst="line">
              <a:avLst/>
            </a:prstGeom>
            <a:noFill/>
            <a:ln w="25400" cap="flat" cmpd="sng" algn="ctr">
              <a:solidFill>
                <a:sysClr val="windowText" lastClr="000000"/>
              </a:solidFill>
              <a:prstDash val="solid"/>
            </a:ln>
            <a:effectLst/>
          </p:spPr>
        </p:cxnSp>
        <p:cxnSp>
          <p:nvCxnSpPr>
            <p:cNvPr id="39" name="直線コネクタ 38"/>
            <p:cNvCxnSpPr>
              <a:endCxn id="34" idx="0"/>
            </p:cNvCxnSpPr>
            <p:nvPr/>
          </p:nvCxnSpPr>
          <p:spPr>
            <a:xfrm>
              <a:off x="1335373" y="4063436"/>
              <a:ext cx="1" cy="705305"/>
            </a:xfrm>
            <a:prstGeom prst="line">
              <a:avLst/>
            </a:prstGeom>
            <a:noFill/>
            <a:ln w="25400" cap="flat" cmpd="sng" algn="ctr">
              <a:solidFill>
                <a:sysClr val="windowText" lastClr="000000"/>
              </a:solidFill>
              <a:prstDash val="solid"/>
            </a:ln>
            <a:effectLst/>
          </p:spPr>
        </p:cxnSp>
        <p:sp>
          <p:nvSpPr>
            <p:cNvPr id="40" name="角丸四角形 39"/>
            <p:cNvSpPr/>
            <p:nvPr/>
          </p:nvSpPr>
          <p:spPr>
            <a:xfrm>
              <a:off x="495478" y="3035910"/>
              <a:ext cx="332030" cy="1361944"/>
            </a:xfrm>
            <a:prstGeom prst="roundRect">
              <a:avLst/>
            </a:prstGeom>
            <a:solidFill>
              <a:srgbClr val="FFCCFF"/>
            </a:solidFill>
            <a:ln w="19050" cap="flat" cmpd="sng" algn="ctr">
              <a:solidFill>
                <a:srgbClr val="C00000"/>
              </a:solidFill>
              <a:prstDash val="solid"/>
            </a:ln>
            <a:effectLst/>
          </p:spPr>
          <p:txBody>
            <a:bodyPr vert="vert270" rtlCol="0" anchor="ctr"/>
            <a:lstStyle/>
            <a:p>
              <a:pPr fontAlgn="auto">
                <a:spcBef>
                  <a:spcPts val="0"/>
                </a:spcBef>
                <a:spcAft>
                  <a:spcPts val="0"/>
                </a:spcAft>
                <a:defRPr/>
              </a:pPr>
              <a:r>
                <a:rPr lang="en-US" altLang="ja-JP" sz="14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President</a:t>
              </a:r>
              <a:endParaRPr lang="ja-JP" altLang="en-US" sz="14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1" name="角丸四角形 40"/>
            <p:cNvSpPr/>
            <p:nvPr/>
          </p:nvSpPr>
          <p:spPr>
            <a:xfrm>
              <a:off x="1507627" y="1228953"/>
              <a:ext cx="332029" cy="805121"/>
            </a:xfrm>
            <a:prstGeom prst="roundRect">
              <a:avLst/>
            </a:prstGeom>
            <a:solidFill>
              <a:schemeClr val="bg1"/>
            </a:solidFill>
            <a:ln w="19050" cap="flat" cmpd="sng" algn="ctr">
              <a:solidFill>
                <a:schemeClr val="tx1"/>
              </a:solidFill>
              <a:prstDash val="solid"/>
            </a:ln>
            <a:effectLst/>
          </p:spPr>
          <p:txBody>
            <a:bodyPr vert="vert270" rtlCol="0" anchor="ctr"/>
            <a:lstStyle/>
            <a:p>
              <a:pPr fontAlgn="auto">
                <a:spcBef>
                  <a:spcPts val="0"/>
                </a:spcBef>
                <a:spcAft>
                  <a:spcPts val="0"/>
                </a:spcAft>
                <a:defRPr/>
              </a:pPr>
              <a:r>
                <a:rPr lang="en-US" altLang="ja-JP"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Auditor</a:t>
              </a:r>
            </a:p>
          </p:txBody>
        </p:sp>
        <p:cxnSp>
          <p:nvCxnSpPr>
            <p:cNvPr id="48" name="直線コネクタ 47"/>
            <p:cNvCxnSpPr>
              <a:stCxn id="40" idx="2"/>
              <a:endCxn id="40" idx="2"/>
            </p:cNvCxnSpPr>
            <p:nvPr/>
          </p:nvCxnSpPr>
          <p:spPr>
            <a:xfrm>
              <a:off x="661487" y="4397854"/>
              <a:ext cx="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9" name="Picture 2"/>
          <p:cNvPicPr>
            <a:picLocks noChangeAspect="1" noChangeArrowheads="1"/>
          </p:cNvPicPr>
          <p:nvPr/>
        </p:nvPicPr>
        <p:blipFill>
          <a:blip r:embed="rId3" cstate="print"/>
          <a:srcRect/>
          <a:stretch>
            <a:fillRect/>
          </a:stretch>
        </p:blipFill>
        <p:spPr bwMode="auto">
          <a:xfrm>
            <a:off x="9159226" y="3643"/>
            <a:ext cx="739340" cy="735557"/>
          </a:xfrm>
          <a:prstGeom prst="rect">
            <a:avLst/>
          </a:prstGeom>
          <a:noFill/>
          <a:ln w="9525">
            <a:noFill/>
            <a:miter lim="800000"/>
            <a:headEnd/>
            <a:tailEnd/>
          </a:ln>
        </p:spPr>
      </p:pic>
      <p:cxnSp>
        <p:nvCxnSpPr>
          <p:cNvPr id="50" name="直線コネクタ 49"/>
          <p:cNvCxnSpPr/>
          <p:nvPr/>
        </p:nvCxnSpPr>
        <p:spPr bwMode="auto">
          <a:xfrm>
            <a:off x="246935" y="245059"/>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bwMode="auto">
          <a:xfrm>
            <a:off x="215185" y="602247"/>
            <a:ext cx="8944041" cy="569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grpSp>
        <p:nvGrpSpPr>
          <p:cNvPr id="57" name="グループ化 56"/>
          <p:cNvGrpSpPr/>
          <p:nvPr/>
        </p:nvGrpSpPr>
        <p:grpSpPr>
          <a:xfrm>
            <a:off x="5796176" y="3007737"/>
            <a:ext cx="4075585" cy="3375166"/>
            <a:chOff x="5796176" y="3007737"/>
            <a:chExt cx="4075585" cy="3375166"/>
          </a:xfrm>
        </p:grpSpPr>
        <p:pic>
          <p:nvPicPr>
            <p:cNvPr id="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76" y="3007737"/>
              <a:ext cx="4075585" cy="2921654"/>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正方形/長方形 55"/>
            <p:cNvSpPr/>
            <p:nvPr/>
          </p:nvSpPr>
          <p:spPr>
            <a:xfrm>
              <a:off x="6409585" y="5798128"/>
              <a:ext cx="3112740" cy="584775"/>
            </a:xfrm>
            <a:prstGeom prst="rect">
              <a:avLst/>
            </a:prstGeom>
          </p:spPr>
          <p:txBody>
            <a:bodyPr wrap="square">
              <a:spAutoFit/>
            </a:bodyPr>
            <a:lstStyle/>
            <a:p>
              <a:pPr algn="r"/>
              <a:r>
                <a:rPr lang="en-US" altLang="ja-JP" sz="1600" dirty="0">
                  <a:solidFill>
                    <a:srgbClr val="000000"/>
                  </a:solidFill>
                  <a:latin typeface="Arial" panose="020B0604020202020204" pitchFamily="34" charset="0"/>
                  <a:cs typeface="Arial" panose="020B0604020202020204" pitchFamily="34" charset="0"/>
                </a:rPr>
                <a:t>Makoto </a:t>
              </a:r>
              <a:r>
                <a:rPr lang="en-US" altLang="ja-JP" sz="1600" dirty="0" err="1" smtClean="0">
                  <a:solidFill>
                    <a:srgbClr val="000000"/>
                  </a:solidFill>
                  <a:latin typeface="Arial" panose="020B0604020202020204" pitchFamily="34" charset="0"/>
                  <a:cs typeface="Arial" panose="020B0604020202020204" pitchFamily="34" charset="0"/>
                </a:rPr>
                <a:t>Suematsu</a:t>
              </a:r>
              <a:r>
                <a:rPr lang="en-US" altLang="ja-JP" sz="1600" dirty="0" smtClean="0">
                  <a:solidFill>
                    <a:srgbClr val="000000"/>
                  </a:solidFill>
                  <a:latin typeface="Arial" panose="020B0604020202020204" pitchFamily="34" charset="0"/>
                  <a:cs typeface="Arial" panose="020B0604020202020204" pitchFamily="34" charset="0"/>
                </a:rPr>
                <a:t>, MD, </a:t>
              </a:r>
              <a:r>
                <a:rPr lang="en-US" altLang="ja-JP" sz="1600" dirty="0" err="1" smtClean="0">
                  <a:solidFill>
                    <a:srgbClr val="000000"/>
                  </a:solidFill>
                  <a:latin typeface="Arial" panose="020B0604020202020204" pitchFamily="34" charset="0"/>
                  <a:cs typeface="Arial" panose="020B0604020202020204" pitchFamily="34" charset="0"/>
                </a:rPr>
                <a:t>Ph.D</a:t>
              </a:r>
              <a:endParaRPr lang="en-US" altLang="ja-JP" sz="1600" dirty="0">
                <a:solidFill>
                  <a:srgbClr val="000000"/>
                </a:solidFill>
                <a:latin typeface="Arial" panose="020B0604020202020204" pitchFamily="34" charset="0"/>
                <a:cs typeface="Arial" panose="020B0604020202020204" pitchFamily="34" charset="0"/>
              </a:endParaRPr>
            </a:p>
            <a:p>
              <a:pPr algn="r"/>
              <a:r>
                <a:rPr lang="en-US" altLang="ja-JP" sz="1600" dirty="0" smtClean="0">
                  <a:solidFill>
                    <a:srgbClr val="000000"/>
                  </a:solidFill>
                  <a:latin typeface="Arial" panose="020B0604020202020204" pitchFamily="34" charset="0"/>
                  <a:cs typeface="Arial" panose="020B0604020202020204" pitchFamily="34" charset="0"/>
                </a:rPr>
                <a:t>President, AMED</a:t>
              </a:r>
              <a:endParaRPr lang="en-US" altLang="ja-JP" sz="1600"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4300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3" name="テキスト ボックス 2"/>
          <p:cNvSpPr txBox="1"/>
          <p:nvPr/>
        </p:nvSpPr>
        <p:spPr>
          <a:xfrm>
            <a:off x="0" y="110176"/>
            <a:ext cx="9898566" cy="461665"/>
          </a:xfrm>
          <a:prstGeom prst="rect">
            <a:avLst/>
          </a:prstGeom>
          <a:noFill/>
        </p:spPr>
        <p:txBody>
          <a:bodyPr wrap="square" rtlCol="0">
            <a:spAutoFit/>
          </a:bodyPr>
          <a:lstStyle/>
          <a:p>
            <a:pPr defTabSz="914149" fontAlgn="auto">
              <a:spcBef>
                <a:spcPts val="0"/>
              </a:spcBef>
              <a:spcAft>
                <a:spcPts val="0"/>
              </a:spcAft>
            </a:pPr>
            <a:r>
              <a:rPr lang="en-US" altLang="ja-JP" sz="2400" b="1" dirty="0" smtClean="0">
                <a:solidFill>
                  <a:prstClr val="black"/>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Department of Research Promotion, AMED</a:t>
            </a:r>
          </a:p>
        </p:txBody>
      </p:sp>
      <p:cxnSp>
        <p:nvCxnSpPr>
          <p:cNvPr id="4" name="直線コネクタ 3"/>
          <p:cNvCxnSpPr/>
          <p:nvPr/>
        </p:nvCxnSpPr>
        <p:spPr bwMode="auto">
          <a:xfrm>
            <a:off x="246935" y="245059"/>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bwMode="auto">
          <a:xfrm>
            <a:off x="215185" y="602247"/>
            <a:ext cx="8944041" cy="569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07523" y="1209083"/>
            <a:ext cx="8502621" cy="4939814"/>
          </a:xfrm>
          <a:prstGeom prst="rect">
            <a:avLst/>
          </a:prstGeom>
          <a:noFill/>
        </p:spPr>
        <p:txBody>
          <a:bodyPr wrap="square" rtlCol="0">
            <a:spAutoFit/>
          </a:bodyPr>
          <a:lstStyle/>
          <a:p>
            <a:pPr marL="342900" indent="-342900" algn="l" fontAlgn="auto">
              <a:lnSpc>
                <a:spcPct val="125000"/>
              </a:lnSpc>
              <a:spcBef>
                <a:spcPts val="0"/>
              </a:spcBef>
              <a:spcAft>
                <a:spcPts val="0"/>
              </a:spcAft>
              <a:buAutoNum type="arabicPeriod"/>
            </a:pPr>
            <a:r>
              <a:rPr lang="en-US" altLang="ja-JP" sz="2800" dirty="0" smtClean="0">
                <a:latin typeface="Arial" panose="020B0604020202020204" pitchFamily="34" charset="0"/>
                <a:ea typeface="Arial Unicode MS" panose="020B0604020202020204" pitchFamily="50" charset="-128"/>
                <a:cs typeface="Arial" panose="020B0604020202020204" pitchFamily="34" charset="0"/>
              </a:rPr>
              <a:t>Drug discovery</a:t>
            </a:r>
          </a:p>
          <a:p>
            <a:pPr marL="342900" indent="-342900" algn="l" fontAlgn="auto">
              <a:lnSpc>
                <a:spcPct val="125000"/>
              </a:lnSpc>
              <a:spcBef>
                <a:spcPts val="0"/>
              </a:spcBef>
              <a:spcAft>
                <a:spcPts val="0"/>
              </a:spcAft>
              <a:buAutoNum type="arabicPeriod"/>
            </a:pPr>
            <a:r>
              <a:rPr lang="en-US" altLang="ja-JP" sz="2800" dirty="0" smtClean="0">
                <a:latin typeface="Arial" panose="020B0604020202020204" pitchFamily="34" charset="0"/>
                <a:ea typeface="Arial Unicode MS" panose="020B0604020202020204" pitchFamily="50" charset="-128"/>
                <a:cs typeface="Arial" panose="020B0604020202020204" pitchFamily="34" charset="0"/>
              </a:rPr>
              <a:t>Medical devices</a:t>
            </a:r>
          </a:p>
          <a:p>
            <a:pPr marL="342900" indent="-342900" algn="l" fontAlgn="auto">
              <a:lnSpc>
                <a:spcPct val="125000"/>
              </a:lnSpc>
              <a:spcBef>
                <a:spcPts val="0"/>
              </a:spcBef>
              <a:spcAft>
                <a:spcPts val="0"/>
              </a:spcAft>
              <a:buAutoNum type="arabicPeriod"/>
            </a:pPr>
            <a:r>
              <a:rPr lang="en-US" altLang="ja-JP" sz="2800" dirty="0" smtClean="0">
                <a:latin typeface="Arial" panose="020B0604020202020204" pitchFamily="34" charset="0"/>
                <a:ea typeface="Arial Unicode MS" panose="020B0604020202020204" pitchFamily="50" charset="-128"/>
                <a:cs typeface="Arial" panose="020B0604020202020204" pitchFamily="34" charset="0"/>
              </a:rPr>
              <a:t>Infrastructure of clinical research and trials</a:t>
            </a:r>
          </a:p>
          <a:p>
            <a:pPr marL="342900" indent="-342900" algn="l" fontAlgn="auto">
              <a:lnSpc>
                <a:spcPct val="125000"/>
              </a:lnSpc>
              <a:spcBef>
                <a:spcPts val="0"/>
              </a:spcBef>
              <a:spcAft>
                <a:spcPts val="0"/>
              </a:spcAft>
              <a:buAutoNum type="arabicPeriod"/>
            </a:pPr>
            <a:r>
              <a:rPr lang="en-US" altLang="ja-JP" sz="2800" dirty="0" smtClean="0">
                <a:latin typeface="Arial" panose="020B0604020202020204" pitchFamily="34" charset="0"/>
                <a:ea typeface="Arial Unicode MS" panose="020B0604020202020204" pitchFamily="50" charset="-128"/>
                <a:cs typeface="Arial" panose="020B0604020202020204" pitchFamily="34" charset="0"/>
              </a:rPr>
              <a:t>Regenerative medicine</a:t>
            </a:r>
          </a:p>
          <a:p>
            <a:pPr marL="342900" indent="-342900" algn="l" fontAlgn="auto">
              <a:lnSpc>
                <a:spcPct val="125000"/>
              </a:lnSpc>
              <a:spcBef>
                <a:spcPts val="0"/>
              </a:spcBef>
              <a:spcAft>
                <a:spcPts val="0"/>
              </a:spcAft>
              <a:buAutoNum type="arabicPeriod"/>
            </a:pPr>
            <a:r>
              <a:rPr lang="en-US" altLang="ja-JP" sz="2800" dirty="0" smtClean="0">
                <a:latin typeface="Arial" panose="020B0604020202020204" pitchFamily="34" charset="0"/>
                <a:ea typeface="Arial Unicode MS" panose="020B0604020202020204" pitchFamily="50" charset="-128"/>
                <a:cs typeface="Arial" panose="020B0604020202020204" pitchFamily="34" charset="0"/>
              </a:rPr>
              <a:t>Genome medicine</a:t>
            </a:r>
          </a:p>
          <a:p>
            <a:pPr marL="342900" indent="-342900" algn="l" fontAlgn="auto">
              <a:lnSpc>
                <a:spcPct val="125000"/>
              </a:lnSpc>
              <a:spcBef>
                <a:spcPts val="0"/>
              </a:spcBef>
              <a:spcAft>
                <a:spcPts val="0"/>
              </a:spcAft>
              <a:buAutoNum type="arabicPeriod"/>
            </a:pPr>
            <a:r>
              <a:rPr lang="en-US" altLang="ja-JP" sz="2800" u="sng" dirty="0" smtClean="0">
                <a:solidFill>
                  <a:prstClr val="black"/>
                </a:solidFill>
                <a:latin typeface="Arial" panose="020B0604020202020204" pitchFamily="34" charset="0"/>
                <a:ea typeface="Arial Unicode MS" panose="020B0604020202020204" pitchFamily="50" charset="-128"/>
                <a:cs typeface="Arial" panose="020B0604020202020204" pitchFamily="34" charset="0"/>
              </a:rPr>
              <a:t>Cancer </a:t>
            </a:r>
            <a:r>
              <a:rPr lang="en-US" altLang="ja-JP" sz="2800" u="sng" dirty="0">
                <a:solidFill>
                  <a:prstClr val="black"/>
                </a:solidFill>
                <a:latin typeface="Arial" panose="020B0604020202020204" pitchFamily="34" charset="0"/>
                <a:ea typeface="Arial Unicode MS" panose="020B0604020202020204" pitchFamily="50" charset="-128"/>
                <a:cs typeface="Arial" panose="020B0604020202020204" pitchFamily="34" charset="0"/>
              </a:rPr>
              <a:t>(Japan Cancer Research </a:t>
            </a:r>
            <a:r>
              <a:rPr lang="en-US" altLang="ja-JP" sz="2800" u="sng" dirty="0" smtClean="0">
                <a:solidFill>
                  <a:prstClr val="black"/>
                </a:solidFill>
                <a:latin typeface="Arial" panose="020B0604020202020204" pitchFamily="34" charset="0"/>
                <a:ea typeface="Arial Unicode MS" panose="020B0604020202020204" pitchFamily="50" charset="-128"/>
                <a:cs typeface="Arial" panose="020B0604020202020204" pitchFamily="34" charset="0"/>
              </a:rPr>
              <a:t>Project)</a:t>
            </a:r>
          </a:p>
          <a:p>
            <a:pPr marL="342900" indent="-342900" algn="l" fontAlgn="auto">
              <a:lnSpc>
                <a:spcPct val="125000"/>
              </a:lnSpc>
              <a:spcBef>
                <a:spcPts val="0"/>
              </a:spcBef>
              <a:spcAft>
                <a:spcPts val="0"/>
              </a:spcAft>
              <a:buAutoNum type="arabicPeriod"/>
            </a:pPr>
            <a:r>
              <a:rPr lang="en-US" altLang="ja-JP" sz="2800" dirty="0" smtClean="0">
                <a:solidFill>
                  <a:prstClr val="black"/>
                </a:solidFill>
                <a:latin typeface="Arial" panose="020B0604020202020204" pitchFamily="34" charset="0"/>
                <a:ea typeface="Arial Unicode MS" panose="020B0604020202020204" pitchFamily="50" charset="-128"/>
                <a:cs typeface="Arial" panose="020B0604020202020204" pitchFamily="34" charset="0"/>
              </a:rPr>
              <a:t>Psychiatric </a:t>
            </a:r>
            <a:r>
              <a:rPr lang="en-US" altLang="ja-JP" sz="2800" dirty="0">
                <a:solidFill>
                  <a:prstClr val="black"/>
                </a:solidFill>
                <a:latin typeface="Arial" panose="020B0604020202020204" pitchFamily="34" charset="0"/>
                <a:ea typeface="Arial Unicode MS" panose="020B0604020202020204" pitchFamily="50" charset="-128"/>
                <a:cs typeface="Arial" panose="020B0604020202020204" pitchFamily="34" charset="0"/>
              </a:rPr>
              <a:t>and </a:t>
            </a:r>
            <a:r>
              <a:rPr lang="en-US" altLang="ja-JP" sz="2800" dirty="0" smtClean="0">
                <a:solidFill>
                  <a:prstClr val="black"/>
                </a:solidFill>
                <a:latin typeface="Arial" panose="020B0604020202020204" pitchFamily="34" charset="0"/>
                <a:ea typeface="Arial Unicode MS" panose="020B0604020202020204" pitchFamily="50" charset="-128"/>
                <a:cs typeface="Arial" panose="020B0604020202020204" pitchFamily="34" charset="0"/>
              </a:rPr>
              <a:t>neurological </a:t>
            </a:r>
            <a:r>
              <a:rPr lang="en-US" altLang="ja-JP" sz="2800" dirty="0">
                <a:solidFill>
                  <a:prstClr val="black"/>
                </a:solidFill>
                <a:latin typeface="Arial" panose="020B0604020202020204" pitchFamily="34" charset="0"/>
                <a:ea typeface="Arial Unicode MS" panose="020B0604020202020204" pitchFamily="50" charset="-128"/>
                <a:cs typeface="Arial" panose="020B0604020202020204" pitchFamily="34" charset="0"/>
              </a:rPr>
              <a:t>d</a:t>
            </a:r>
            <a:r>
              <a:rPr lang="en-US" altLang="ja-JP" sz="2800" dirty="0" smtClean="0">
                <a:solidFill>
                  <a:prstClr val="black"/>
                </a:solidFill>
                <a:latin typeface="Arial" panose="020B0604020202020204" pitchFamily="34" charset="0"/>
                <a:ea typeface="Arial Unicode MS" panose="020B0604020202020204" pitchFamily="50" charset="-128"/>
                <a:cs typeface="Arial" panose="020B0604020202020204" pitchFamily="34" charset="0"/>
              </a:rPr>
              <a:t>isorders</a:t>
            </a:r>
          </a:p>
          <a:p>
            <a:pPr marL="342900" indent="-342900" algn="l" fontAlgn="auto">
              <a:lnSpc>
                <a:spcPct val="125000"/>
              </a:lnSpc>
              <a:spcBef>
                <a:spcPts val="0"/>
              </a:spcBef>
              <a:spcAft>
                <a:spcPts val="0"/>
              </a:spcAft>
              <a:buAutoNum type="arabicPeriod"/>
            </a:pPr>
            <a:r>
              <a:rPr lang="en-US" altLang="ja-JP" sz="2800" dirty="0" smtClean="0">
                <a:solidFill>
                  <a:prstClr val="black"/>
                </a:solidFill>
                <a:latin typeface="Arial" panose="020B0604020202020204" pitchFamily="34" charset="0"/>
                <a:ea typeface="Arial Unicode MS" panose="020B0604020202020204" pitchFamily="50" charset="-128"/>
                <a:cs typeface="Arial" panose="020B0604020202020204" pitchFamily="34" charset="0"/>
              </a:rPr>
              <a:t>Emerging </a:t>
            </a:r>
            <a:r>
              <a:rPr lang="en-US" altLang="ja-JP" sz="2800" dirty="0">
                <a:solidFill>
                  <a:prstClr val="black"/>
                </a:solidFill>
                <a:latin typeface="Arial" panose="020B0604020202020204" pitchFamily="34" charset="0"/>
                <a:ea typeface="Arial Unicode MS" panose="020B0604020202020204" pitchFamily="50" charset="-128"/>
                <a:cs typeface="Arial" panose="020B0604020202020204" pitchFamily="34" charset="0"/>
              </a:rPr>
              <a:t>and re-emerging infectious </a:t>
            </a:r>
            <a:r>
              <a:rPr lang="en-US" altLang="ja-JP" sz="2800" dirty="0" smtClean="0">
                <a:solidFill>
                  <a:prstClr val="black"/>
                </a:solidFill>
                <a:latin typeface="Arial" panose="020B0604020202020204" pitchFamily="34" charset="0"/>
                <a:ea typeface="Arial Unicode MS" panose="020B0604020202020204" pitchFamily="50" charset="-128"/>
                <a:cs typeface="Arial" panose="020B0604020202020204" pitchFamily="34" charset="0"/>
              </a:rPr>
              <a:t>diseases</a:t>
            </a:r>
          </a:p>
          <a:p>
            <a:pPr marL="342900" indent="-342900" algn="l" fontAlgn="auto">
              <a:lnSpc>
                <a:spcPct val="125000"/>
              </a:lnSpc>
              <a:spcBef>
                <a:spcPts val="0"/>
              </a:spcBef>
              <a:spcAft>
                <a:spcPts val="0"/>
              </a:spcAft>
              <a:buAutoNum type="arabicPeriod"/>
            </a:pPr>
            <a:r>
              <a:rPr lang="en-US" altLang="ja-JP" sz="2800" dirty="0" smtClean="0">
                <a:solidFill>
                  <a:prstClr val="black"/>
                </a:solidFill>
                <a:latin typeface="Arial" panose="020B0604020202020204" pitchFamily="34" charset="0"/>
                <a:ea typeface="Arial Unicode MS" panose="020B0604020202020204" pitchFamily="50" charset="-128"/>
                <a:cs typeface="Arial" panose="020B0604020202020204" pitchFamily="34" charset="0"/>
              </a:rPr>
              <a:t>Intractable diseases</a:t>
            </a:r>
            <a:endParaRPr lang="en-US" altLang="ja-JP" sz="2800" dirty="0" smtClean="0">
              <a:latin typeface="Arial" panose="020B0604020202020204" pitchFamily="34" charset="0"/>
              <a:ea typeface="Arial Unicode MS" panose="020B0604020202020204" pitchFamily="50" charset="-128"/>
              <a:cs typeface="Arial" panose="020B0604020202020204" pitchFamily="34" charset="0"/>
            </a:endParaRPr>
          </a:p>
        </p:txBody>
      </p:sp>
      <p:sp>
        <p:nvSpPr>
          <p:cNvPr id="7" name="テキスト ボックス 6"/>
          <p:cNvSpPr txBox="1"/>
          <p:nvPr/>
        </p:nvSpPr>
        <p:spPr>
          <a:xfrm>
            <a:off x="5551182" y="2206218"/>
            <a:ext cx="4722659" cy="646331"/>
          </a:xfrm>
          <a:prstGeom prst="rect">
            <a:avLst/>
          </a:prstGeom>
          <a:noFill/>
        </p:spPr>
        <p:txBody>
          <a:bodyPr wrap="square" rtlCol="0">
            <a:spAutoFit/>
          </a:bodyPr>
          <a:lstStyle/>
          <a:p>
            <a:pPr algn="l" fontAlgn="auto">
              <a:spcBef>
                <a:spcPts val="0"/>
              </a:spcBef>
              <a:spcAft>
                <a:spcPts val="0"/>
              </a:spcAft>
            </a:pPr>
            <a:endParaRPr lang="en-US" altLang="ja-JP" sz="18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lgn="l" fontAlgn="auto">
              <a:spcBef>
                <a:spcPts val="0"/>
              </a:spcBef>
              <a:spcAft>
                <a:spcPts val="0"/>
              </a:spcAft>
            </a:pPr>
            <a:endParaRPr lang="ja-JP" altLang="en-US" sz="18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nvGrpSpPr>
          <p:cNvPr id="10" name="グループ化 9"/>
          <p:cNvGrpSpPr/>
          <p:nvPr/>
        </p:nvGrpSpPr>
        <p:grpSpPr>
          <a:xfrm>
            <a:off x="7475613" y="822841"/>
            <a:ext cx="2203040" cy="5326056"/>
            <a:chOff x="7475613" y="822841"/>
            <a:chExt cx="2203040" cy="5326056"/>
          </a:xfrm>
        </p:grpSpPr>
        <p:sp>
          <p:nvSpPr>
            <p:cNvPr id="8" name="テキスト ボックス 7"/>
            <p:cNvSpPr txBox="1"/>
            <p:nvPr/>
          </p:nvSpPr>
          <p:spPr>
            <a:xfrm>
              <a:off x="8149630" y="1209083"/>
              <a:ext cx="1402984" cy="4939814"/>
            </a:xfrm>
            <a:prstGeom prst="rect">
              <a:avLst/>
            </a:prstGeom>
            <a:noFill/>
          </p:spPr>
          <p:txBody>
            <a:bodyPr wrap="square" rtlCol="0">
              <a:spAutoFit/>
            </a:bodyPr>
            <a:lstStyle/>
            <a:p>
              <a:pPr algn="r" fontAlgn="auto">
                <a:lnSpc>
                  <a:spcPct val="125000"/>
                </a:lnSpc>
                <a:spcBef>
                  <a:spcPts val="0"/>
                </a:spcBef>
                <a:spcAft>
                  <a:spcPts val="0"/>
                </a:spcAft>
              </a:pPr>
              <a:r>
                <a:rPr lang="en-US" altLang="ja-JP" sz="2800" dirty="0" smtClean="0">
                  <a:solidFill>
                    <a:srgbClr val="C00000"/>
                  </a:solidFill>
                  <a:latin typeface="Arial" panose="020B0604020202020204" pitchFamily="34" charset="0"/>
                  <a:ea typeface="Arial Unicode MS" panose="020B0604020202020204" pitchFamily="50" charset="-128"/>
                  <a:cs typeface="Arial" panose="020B0604020202020204" pitchFamily="34" charset="0"/>
                </a:rPr>
                <a:t>204M</a:t>
              </a:r>
            </a:p>
            <a:p>
              <a:pPr algn="r" fontAlgn="auto">
                <a:lnSpc>
                  <a:spcPct val="125000"/>
                </a:lnSpc>
                <a:spcBef>
                  <a:spcPts val="0"/>
                </a:spcBef>
                <a:spcAft>
                  <a:spcPts val="0"/>
                </a:spcAft>
              </a:pPr>
              <a:r>
                <a:rPr lang="en-US" altLang="ja-JP" sz="2800" dirty="0" smtClean="0">
                  <a:solidFill>
                    <a:srgbClr val="C00000"/>
                  </a:solidFill>
                  <a:latin typeface="Arial" panose="020B0604020202020204" pitchFamily="34" charset="0"/>
                  <a:ea typeface="Arial Unicode MS" panose="020B0604020202020204" pitchFamily="50" charset="-128"/>
                  <a:cs typeface="Arial" panose="020B0604020202020204" pitchFamily="34" charset="0"/>
                </a:rPr>
                <a:t>140M</a:t>
              </a:r>
            </a:p>
            <a:p>
              <a:pPr algn="r" fontAlgn="auto">
                <a:lnSpc>
                  <a:spcPct val="125000"/>
                </a:lnSpc>
                <a:spcBef>
                  <a:spcPts val="0"/>
                </a:spcBef>
                <a:spcAft>
                  <a:spcPts val="0"/>
                </a:spcAft>
              </a:pPr>
              <a:r>
                <a:rPr lang="en-US" altLang="ja-JP" sz="2800" dirty="0" smtClean="0">
                  <a:solidFill>
                    <a:srgbClr val="C00000"/>
                  </a:solidFill>
                  <a:latin typeface="Arial" panose="020B0604020202020204" pitchFamily="34" charset="0"/>
                  <a:ea typeface="Arial Unicode MS" panose="020B0604020202020204" pitchFamily="50" charset="-128"/>
                  <a:cs typeface="Arial" panose="020B0604020202020204" pitchFamily="34" charset="0"/>
                </a:rPr>
                <a:t>100M</a:t>
              </a:r>
            </a:p>
            <a:p>
              <a:pPr algn="r" fontAlgn="auto">
                <a:lnSpc>
                  <a:spcPct val="125000"/>
                </a:lnSpc>
                <a:spcBef>
                  <a:spcPts val="0"/>
                </a:spcBef>
                <a:spcAft>
                  <a:spcPts val="0"/>
                </a:spcAft>
              </a:pPr>
              <a:r>
                <a:rPr lang="en-US" altLang="ja-JP" sz="2800" dirty="0" smtClean="0">
                  <a:solidFill>
                    <a:srgbClr val="C00000"/>
                  </a:solidFill>
                  <a:latin typeface="Arial" panose="020B0604020202020204" pitchFamily="34" charset="0"/>
                  <a:ea typeface="Arial Unicode MS" panose="020B0604020202020204" pitchFamily="50" charset="-128"/>
                  <a:cs typeface="Arial" panose="020B0604020202020204" pitchFamily="34" charset="0"/>
                </a:rPr>
                <a:t>141M</a:t>
              </a:r>
            </a:p>
            <a:p>
              <a:pPr algn="r" fontAlgn="auto">
                <a:lnSpc>
                  <a:spcPct val="125000"/>
                </a:lnSpc>
                <a:spcBef>
                  <a:spcPts val="0"/>
                </a:spcBef>
                <a:spcAft>
                  <a:spcPts val="0"/>
                </a:spcAft>
              </a:pPr>
              <a:r>
                <a:rPr lang="en-US" altLang="ja-JP" sz="2800" dirty="0" smtClean="0">
                  <a:solidFill>
                    <a:srgbClr val="C00000"/>
                  </a:solidFill>
                  <a:latin typeface="Arial" panose="020B0604020202020204" pitchFamily="34" charset="0"/>
                  <a:ea typeface="Arial Unicode MS" panose="020B0604020202020204" pitchFamily="50" charset="-128"/>
                  <a:cs typeface="Arial" panose="020B0604020202020204" pitchFamily="34" charset="0"/>
                </a:rPr>
                <a:t>85M</a:t>
              </a:r>
            </a:p>
            <a:p>
              <a:pPr algn="r" fontAlgn="auto">
                <a:lnSpc>
                  <a:spcPct val="125000"/>
                </a:lnSpc>
                <a:spcBef>
                  <a:spcPts val="0"/>
                </a:spcBef>
                <a:spcAft>
                  <a:spcPts val="0"/>
                </a:spcAft>
              </a:pPr>
              <a:r>
                <a:rPr lang="en-US" altLang="ja-JP" sz="2800" dirty="0" smtClean="0">
                  <a:solidFill>
                    <a:srgbClr val="C00000"/>
                  </a:solidFill>
                  <a:latin typeface="Arial" panose="020B0604020202020204" pitchFamily="34" charset="0"/>
                  <a:ea typeface="Arial Unicode MS" panose="020B0604020202020204" pitchFamily="50" charset="-128"/>
                  <a:cs typeface="Arial" panose="020B0604020202020204" pitchFamily="34" charset="0"/>
                </a:rPr>
                <a:t>160M</a:t>
              </a:r>
            </a:p>
            <a:p>
              <a:pPr algn="r" fontAlgn="auto">
                <a:lnSpc>
                  <a:spcPct val="125000"/>
                </a:lnSpc>
                <a:spcBef>
                  <a:spcPts val="0"/>
                </a:spcBef>
                <a:spcAft>
                  <a:spcPts val="0"/>
                </a:spcAft>
              </a:pPr>
              <a:r>
                <a:rPr lang="en-US" altLang="ja-JP" sz="2800" dirty="0" smtClean="0">
                  <a:solidFill>
                    <a:srgbClr val="C00000"/>
                  </a:solidFill>
                  <a:latin typeface="Arial" panose="020B0604020202020204" pitchFamily="34" charset="0"/>
                  <a:ea typeface="Arial Unicode MS" panose="020B0604020202020204" pitchFamily="50" charset="-128"/>
                  <a:cs typeface="Arial" panose="020B0604020202020204" pitchFamily="34" charset="0"/>
                </a:rPr>
                <a:t>92M</a:t>
              </a:r>
            </a:p>
            <a:p>
              <a:pPr algn="r" fontAlgn="auto">
                <a:lnSpc>
                  <a:spcPct val="125000"/>
                </a:lnSpc>
                <a:spcBef>
                  <a:spcPts val="0"/>
                </a:spcBef>
                <a:spcAft>
                  <a:spcPts val="0"/>
                </a:spcAft>
              </a:pPr>
              <a:r>
                <a:rPr lang="en-US" altLang="ja-JP" sz="2800" dirty="0" smtClean="0">
                  <a:solidFill>
                    <a:srgbClr val="C00000"/>
                  </a:solidFill>
                  <a:latin typeface="Arial" panose="020B0604020202020204" pitchFamily="34" charset="0"/>
                  <a:ea typeface="Arial Unicode MS" panose="020B0604020202020204" pitchFamily="50" charset="-128"/>
                  <a:cs typeface="Arial" panose="020B0604020202020204" pitchFamily="34" charset="0"/>
                </a:rPr>
                <a:t>63M</a:t>
              </a:r>
            </a:p>
            <a:p>
              <a:pPr algn="r" fontAlgn="auto">
                <a:lnSpc>
                  <a:spcPct val="125000"/>
                </a:lnSpc>
                <a:spcBef>
                  <a:spcPts val="0"/>
                </a:spcBef>
                <a:spcAft>
                  <a:spcPts val="0"/>
                </a:spcAft>
              </a:pPr>
              <a:r>
                <a:rPr lang="en-US" altLang="ja-JP" sz="2800" dirty="0" smtClean="0">
                  <a:solidFill>
                    <a:srgbClr val="C00000"/>
                  </a:solidFill>
                  <a:latin typeface="Arial" panose="020B0604020202020204" pitchFamily="34" charset="0"/>
                  <a:ea typeface="Arial Unicode MS" panose="020B0604020202020204" pitchFamily="50" charset="-128"/>
                  <a:cs typeface="Arial" panose="020B0604020202020204" pitchFamily="34" charset="0"/>
                </a:rPr>
                <a:t>12M</a:t>
              </a:r>
            </a:p>
          </p:txBody>
        </p:sp>
        <p:sp>
          <p:nvSpPr>
            <p:cNvPr id="9" name="テキスト ボックス 8"/>
            <p:cNvSpPr txBox="1"/>
            <p:nvPr/>
          </p:nvSpPr>
          <p:spPr>
            <a:xfrm>
              <a:off x="7475613" y="822841"/>
              <a:ext cx="2203040" cy="400110"/>
            </a:xfrm>
            <a:prstGeom prst="rect">
              <a:avLst/>
            </a:prstGeom>
            <a:noFill/>
          </p:spPr>
          <p:txBody>
            <a:bodyPr wrap="none" rtlCol="0">
              <a:spAutoFit/>
            </a:bodyPr>
            <a:lstStyle/>
            <a:p>
              <a:r>
                <a:rPr kumimoji="1" lang="en-US" altLang="ja-JP" dirty="0" smtClean="0">
                  <a:latin typeface="Arial" panose="020B0604020202020204" pitchFamily="34" charset="0"/>
                  <a:cs typeface="Arial" panose="020B0604020202020204" pitchFamily="34" charset="0"/>
                </a:rPr>
                <a:t>Budget (FY 2016)</a:t>
              </a:r>
              <a:endParaRPr kumimoji="1" lang="ja-JP" altLang="en-US" dirty="0">
                <a:latin typeface="Arial" panose="020B0604020202020204" pitchFamily="34" charset="0"/>
                <a:cs typeface="Arial" panose="020B0604020202020204" pitchFamily="34" charset="0"/>
              </a:endParaRPr>
            </a:p>
          </p:txBody>
        </p:sp>
      </p:grpSp>
      <p:pic>
        <p:nvPicPr>
          <p:cNvPr id="11" name="Picture 2"/>
          <p:cNvPicPr>
            <a:picLocks noChangeAspect="1" noChangeArrowheads="1"/>
          </p:cNvPicPr>
          <p:nvPr/>
        </p:nvPicPr>
        <p:blipFill>
          <a:blip r:embed="rId2" cstate="print"/>
          <a:srcRect/>
          <a:stretch>
            <a:fillRect/>
          </a:stretch>
        </p:blipFill>
        <p:spPr bwMode="auto">
          <a:xfrm>
            <a:off x="9153667" y="15455"/>
            <a:ext cx="739340" cy="735557"/>
          </a:xfrm>
          <a:prstGeom prst="rect">
            <a:avLst/>
          </a:prstGeom>
          <a:noFill/>
          <a:ln w="9525">
            <a:noFill/>
            <a:miter lim="800000"/>
            <a:headEnd/>
            <a:tailEnd/>
          </a:ln>
        </p:spPr>
      </p:pic>
      <p:sp>
        <p:nvSpPr>
          <p:cNvPr id="12" name="正方形/長方形 11"/>
          <p:cNvSpPr/>
          <p:nvPr/>
        </p:nvSpPr>
        <p:spPr>
          <a:xfrm>
            <a:off x="342900" y="1209083"/>
            <a:ext cx="9335753" cy="493981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srcRect/>
          <a:stretch>
            <a:fillRect/>
          </a:stretch>
        </p:blipFill>
        <p:spPr bwMode="auto">
          <a:xfrm>
            <a:off x="9153667" y="15455"/>
            <a:ext cx="739340" cy="735557"/>
          </a:xfrm>
          <a:prstGeom prst="rect">
            <a:avLst/>
          </a:prstGeom>
          <a:noFill/>
          <a:ln w="9525">
            <a:noFill/>
            <a:miter lim="800000"/>
            <a:headEnd/>
            <a:tailEnd/>
          </a:ln>
        </p:spPr>
      </p:pic>
      <p:cxnSp>
        <p:nvCxnSpPr>
          <p:cNvPr id="21" name="直線コネクタ 20"/>
          <p:cNvCxnSpPr/>
          <p:nvPr/>
        </p:nvCxnSpPr>
        <p:spPr bwMode="auto">
          <a:xfrm>
            <a:off x="183862" y="370004"/>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flipV="1">
            <a:off x="200500" y="718296"/>
            <a:ext cx="8977231" cy="857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826331" y="6479227"/>
            <a:ext cx="1066021" cy="365125"/>
          </a:xfrm>
        </p:spPr>
        <p:txBody>
          <a:bodyPr/>
          <a:lstStyle/>
          <a:p>
            <a:fld id="{233F1555-E842-417F-B375-CE00A4CC2ACD}" type="slidenum">
              <a:rPr lang="ja-JP" altLang="en-US" sz="1600" smtClean="0">
                <a:solidFill>
                  <a:schemeClr val="tx1"/>
                </a:solidFill>
              </a:rPr>
              <a:pPr/>
              <a:t>7</a:t>
            </a:fld>
            <a:endParaRPr lang="ja-JP" altLang="en-US" sz="1600" dirty="0">
              <a:solidFill>
                <a:schemeClr val="tx1"/>
              </a:solidFill>
            </a:endParaRPr>
          </a:p>
        </p:txBody>
      </p:sp>
      <p:sp>
        <p:nvSpPr>
          <p:cNvPr id="31" name="テキスト ボックス 30"/>
          <p:cNvSpPr txBox="1"/>
          <p:nvPr/>
        </p:nvSpPr>
        <p:spPr>
          <a:xfrm>
            <a:off x="0" y="110176"/>
            <a:ext cx="9898566" cy="461665"/>
          </a:xfrm>
          <a:prstGeom prst="rect">
            <a:avLst/>
          </a:prstGeom>
          <a:noFill/>
        </p:spPr>
        <p:txBody>
          <a:bodyPr wrap="square" rtlCol="0">
            <a:spAutoFit/>
          </a:bodyPr>
          <a:lstStyle/>
          <a:p>
            <a:pPr defTabSz="914149" fontAlgn="auto">
              <a:spcBef>
                <a:spcPts val="0"/>
              </a:spcBef>
              <a:spcAft>
                <a:spcPts val="0"/>
              </a:spcAft>
            </a:pPr>
            <a:r>
              <a:rPr lang="en-US" altLang="ja-JP" sz="2400" b="1" dirty="0" smtClean="0">
                <a:solidFill>
                  <a:prstClr val="black"/>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Japan Cancer Research Project (JCRP)</a:t>
            </a:r>
          </a:p>
        </p:txBody>
      </p:sp>
      <p:sp>
        <p:nvSpPr>
          <p:cNvPr id="8" name="テキスト ボックス 7"/>
          <p:cNvSpPr txBox="1"/>
          <p:nvPr/>
        </p:nvSpPr>
        <p:spPr>
          <a:xfrm>
            <a:off x="716986" y="2015504"/>
            <a:ext cx="8503920" cy="3416320"/>
          </a:xfrm>
          <a:prstGeom prst="rect">
            <a:avLst/>
          </a:prstGeom>
          <a:solidFill>
            <a:srgbClr val="CCCCFF"/>
          </a:solidFill>
          <a:ln>
            <a:noFill/>
          </a:ln>
        </p:spPr>
        <p:txBody>
          <a:bodyPr wrap="square" rtlCol="0">
            <a:spAutoFit/>
          </a:bodyPr>
          <a:lstStyle/>
          <a:p>
            <a:pPr marL="285750" indent="-285750" algn="l" fontAlgn="auto">
              <a:spcBef>
                <a:spcPts val="0"/>
              </a:spcBef>
              <a:spcAft>
                <a:spcPts val="0"/>
              </a:spcAft>
              <a:buFont typeface="Wingdings" panose="05000000000000000000" pitchFamily="2" charset="2"/>
              <a:buChar char="u"/>
            </a:pPr>
            <a:r>
              <a:rPr lang="en-US" altLang="ja-JP" sz="2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Program management by PD/PS/PO*</a:t>
            </a:r>
          </a:p>
          <a:p>
            <a:pPr marL="285750" indent="-285750" algn="l" fontAlgn="auto">
              <a:spcBef>
                <a:spcPts val="0"/>
              </a:spcBef>
              <a:spcAft>
                <a:spcPts val="0"/>
              </a:spcAft>
              <a:buFont typeface="Wingdings" panose="05000000000000000000" pitchFamily="2" charset="2"/>
              <a:buChar char="u"/>
            </a:pPr>
            <a:endParaRPr lang="en-US" altLang="ja-JP" sz="2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285750" indent="-285750" algn="l" fontAlgn="auto">
              <a:spcBef>
                <a:spcPts val="0"/>
              </a:spcBef>
              <a:spcAft>
                <a:spcPts val="0"/>
              </a:spcAft>
              <a:buFont typeface="Wingdings" panose="05000000000000000000" pitchFamily="2" charset="2"/>
              <a:buChar char="u"/>
            </a:pPr>
            <a:r>
              <a:rPr lang="en-US" altLang="ja-JP" sz="2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Rapid introduction to clinical trials</a:t>
            </a:r>
          </a:p>
          <a:p>
            <a:pPr marL="285750" indent="-285750" algn="l" fontAlgn="auto">
              <a:spcBef>
                <a:spcPts val="0"/>
              </a:spcBef>
              <a:spcAft>
                <a:spcPts val="0"/>
              </a:spcAft>
              <a:buFont typeface="Wingdings" panose="05000000000000000000" pitchFamily="2" charset="2"/>
              <a:buChar char="u"/>
            </a:pPr>
            <a:endParaRPr lang="en-US" altLang="ja-JP" sz="2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285750" indent="-285750" algn="l" fontAlgn="auto">
              <a:spcBef>
                <a:spcPts val="0"/>
              </a:spcBef>
              <a:spcAft>
                <a:spcPts val="0"/>
              </a:spcAft>
              <a:buFont typeface="Wingdings" panose="05000000000000000000" pitchFamily="2" charset="2"/>
              <a:buChar char="u"/>
            </a:pPr>
            <a:r>
              <a:rPr lang="en-US" altLang="ja-JP" sz="2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Support for industrialization</a:t>
            </a:r>
          </a:p>
          <a:p>
            <a:pPr algn="l" fontAlgn="auto">
              <a:spcBef>
                <a:spcPts val="0"/>
              </a:spcBef>
              <a:spcAft>
                <a:spcPts val="0"/>
              </a:spcAft>
            </a:pPr>
            <a:r>
              <a:rPr lang="en-US" altLang="ja-JP" sz="2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bridging academia and industry</a:t>
            </a:r>
          </a:p>
          <a:p>
            <a:pPr algn="l" fontAlgn="auto">
              <a:spcBef>
                <a:spcPts val="0"/>
              </a:spcBef>
              <a:spcAft>
                <a:spcPts val="0"/>
              </a:spcAft>
            </a:pPr>
            <a:r>
              <a:rPr lang="en-US" altLang="ja-JP" sz="2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management of intellectual properties</a:t>
            </a:r>
          </a:p>
          <a:p>
            <a:pPr marL="285750" indent="-285750" algn="l" fontAlgn="auto">
              <a:spcBef>
                <a:spcPts val="0"/>
              </a:spcBef>
              <a:spcAft>
                <a:spcPts val="0"/>
              </a:spcAft>
              <a:buFont typeface="Wingdings" panose="05000000000000000000" pitchFamily="2" charset="2"/>
              <a:buChar char="u"/>
            </a:pPr>
            <a:endParaRPr lang="en-US" altLang="ja-JP" sz="2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285750" indent="-285750" algn="l" fontAlgn="auto">
              <a:spcBef>
                <a:spcPts val="0"/>
              </a:spcBef>
              <a:spcAft>
                <a:spcPts val="0"/>
              </a:spcAft>
              <a:buFont typeface="Wingdings" panose="05000000000000000000" pitchFamily="2" charset="2"/>
              <a:buChar char="u"/>
            </a:pPr>
            <a:r>
              <a:rPr lang="en-US" altLang="ja-JP" sz="24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Promotion of international collaboration</a:t>
            </a:r>
            <a:endParaRPr lang="ja-JP" altLang="en-US" sz="24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テキスト ボックス 2"/>
          <p:cNvSpPr txBox="1"/>
          <p:nvPr/>
        </p:nvSpPr>
        <p:spPr>
          <a:xfrm>
            <a:off x="2494682" y="5798222"/>
            <a:ext cx="7028655" cy="369332"/>
          </a:xfrm>
          <a:prstGeom prst="rect">
            <a:avLst/>
          </a:prstGeom>
          <a:noFill/>
        </p:spPr>
        <p:txBody>
          <a:bodyPr wrap="none" rtlCol="0">
            <a:spAutoFit/>
          </a:bodyPr>
          <a:lstStyle/>
          <a:p>
            <a:r>
              <a:rPr kumimoji="1" lang="en-US" altLang="ja-JP" sz="1800" dirty="0" smtClean="0">
                <a:solidFill>
                  <a:srgbClr val="000066"/>
                </a:solidFill>
                <a:latin typeface="Arial" panose="020B0604020202020204" pitchFamily="34" charset="0"/>
                <a:cs typeface="Arial" panose="020B0604020202020204" pitchFamily="34" charset="0"/>
              </a:rPr>
              <a:t>*PD/PS/PO, Program Director/Program Supervisor/Program Officer</a:t>
            </a:r>
            <a:endParaRPr kumimoji="1" lang="ja-JP" altLang="en-US" sz="1800" dirty="0">
              <a:solidFill>
                <a:srgbClr val="000066"/>
              </a:solidFill>
              <a:latin typeface="Arial" panose="020B0604020202020204" pitchFamily="34" charset="0"/>
              <a:cs typeface="Arial" panose="020B0604020202020204" pitchFamily="34" charset="0"/>
            </a:endParaRPr>
          </a:p>
        </p:txBody>
      </p:sp>
      <p:sp>
        <p:nvSpPr>
          <p:cNvPr id="4" name="正方形/長方形 3"/>
          <p:cNvSpPr/>
          <p:nvPr/>
        </p:nvSpPr>
        <p:spPr>
          <a:xfrm>
            <a:off x="482234" y="1180611"/>
            <a:ext cx="4889480" cy="523220"/>
          </a:xfrm>
          <a:prstGeom prst="rect">
            <a:avLst/>
          </a:prstGeom>
        </p:spPr>
        <p:txBody>
          <a:bodyPr wrap="none">
            <a:spAutoFit/>
          </a:bodyPr>
          <a:lstStyle/>
          <a:p>
            <a:pPr algn="l"/>
            <a:r>
              <a:rPr lang="en-US" altLang="ja-JP" sz="2800" u="heavy" dirty="0" smtClean="0">
                <a:solidFill>
                  <a:srgbClr val="C00000"/>
                </a:solidFill>
                <a:latin typeface="Arial" panose="020B0604020202020204" pitchFamily="34" charset="0"/>
                <a:cs typeface="Arial" panose="020B0604020202020204" pitchFamily="34" charset="0"/>
              </a:rPr>
              <a:t>Acceleration </a:t>
            </a:r>
            <a:r>
              <a:rPr lang="en-US" altLang="ja-JP" sz="2800" u="heavy" dirty="0">
                <a:solidFill>
                  <a:srgbClr val="C00000"/>
                </a:solidFill>
                <a:latin typeface="Arial" panose="020B0604020202020204" pitchFamily="34" charset="0"/>
                <a:cs typeface="Arial" panose="020B0604020202020204" pitchFamily="34" charset="0"/>
              </a:rPr>
              <a:t>of Medical R&amp;D</a:t>
            </a:r>
          </a:p>
        </p:txBody>
      </p:sp>
    </p:spTree>
    <p:extLst>
      <p:ext uri="{BB962C8B-B14F-4D97-AF65-F5344CB8AC3E}">
        <p14:creationId xmlns:p14="http://schemas.microsoft.com/office/powerpoint/2010/main" val="1837212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srcRect/>
          <a:stretch>
            <a:fillRect/>
          </a:stretch>
        </p:blipFill>
        <p:spPr bwMode="auto">
          <a:xfrm>
            <a:off x="9153667" y="15455"/>
            <a:ext cx="739340" cy="735557"/>
          </a:xfrm>
          <a:prstGeom prst="rect">
            <a:avLst/>
          </a:prstGeom>
          <a:noFill/>
          <a:ln w="9525">
            <a:noFill/>
            <a:miter lim="800000"/>
            <a:headEnd/>
            <a:tailEnd/>
          </a:ln>
        </p:spPr>
      </p:pic>
      <p:cxnSp>
        <p:nvCxnSpPr>
          <p:cNvPr id="21" name="直線コネクタ 20"/>
          <p:cNvCxnSpPr/>
          <p:nvPr/>
        </p:nvCxnSpPr>
        <p:spPr bwMode="auto">
          <a:xfrm>
            <a:off x="183862" y="370004"/>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flipV="1">
            <a:off x="200500" y="718296"/>
            <a:ext cx="8977231" cy="857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826331" y="6479227"/>
            <a:ext cx="1066021" cy="365125"/>
          </a:xfrm>
        </p:spPr>
        <p:txBody>
          <a:bodyPr/>
          <a:lstStyle/>
          <a:p>
            <a:fld id="{233F1555-E842-417F-B375-CE00A4CC2ACD}" type="slidenum">
              <a:rPr lang="ja-JP" altLang="en-US" sz="1600" smtClean="0">
                <a:solidFill>
                  <a:schemeClr val="tx1"/>
                </a:solidFill>
              </a:rPr>
              <a:pPr/>
              <a:t>8</a:t>
            </a:fld>
            <a:endParaRPr lang="ja-JP" altLang="en-US" sz="1600" dirty="0">
              <a:solidFill>
                <a:schemeClr val="tx1"/>
              </a:solidFill>
            </a:endParaRPr>
          </a:p>
        </p:txBody>
      </p:sp>
      <p:sp>
        <p:nvSpPr>
          <p:cNvPr id="26" name="AutoShape 11"/>
          <p:cNvSpPr>
            <a:spLocks noChangeArrowheads="1"/>
          </p:cNvSpPr>
          <p:nvPr/>
        </p:nvSpPr>
        <p:spPr bwMode="auto">
          <a:xfrm>
            <a:off x="355601" y="3012111"/>
            <a:ext cx="1863674" cy="895349"/>
          </a:xfrm>
          <a:prstGeom prst="homePlate">
            <a:avLst>
              <a:gd name="adj" fmla="val 38032"/>
            </a:avLst>
          </a:prstGeom>
          <a:solidFill>
            <a:srgbClr val="3366FF"/>
          </a:solidFill>
          <a:ln>
            <a:noFill/>
          </a:ln>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1800" dirty="0" smtClean="0">
                <a:solidFill>
                  <a:schemeClr val="bg1"/>
                </a:solidFill>
                <a:latin typeface="Arial" panose="020B0604020202020204" pitchFamily="34" charset="0"/>
                <a:ea typeface="HGPｺﾞｼｯｸE" panose="020B0900000000000000" pitchFamily="50" charset="-128"/>
                <a:cs typeface="Arial" panose="020B0604020202020204" pitchFamily="34" charset="0"/>
              </a:rPr>
              <a:t>Basic Research</a:t>
            </a:r>
            <a:endParaRPr lang="en-US" altLang="ja-JP" sz="1800" dirty="0">
              <a:solidFill>
                <a:schemeClr val="bg1"/>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7" name="AutoShape 11"/>
          <p:cNvSpPr>
            <a:spLocks noChangeArrowheads="1"/>
          </p:cNvSpPr>
          <p:nvPr/>
        </p:nvSpPr>
        <p:spPr bwMode="auto">
          <a:xfrm>
            <a:off x="2216534" y="3012111"/>
            <a:ext cx="1863674" cy="895349"/>
          </a:xfrm>
          <a:prstGeom prst="homePlate">
            <a:avLst>
              <a:gd name="adj" fmla="val 38032"/>
            </a:avLst>
          </a:prstGeom>
          <a:solidFill>
            <a:srgbClr val="3333FF"/>
          </a:solidFill>
          <a:ln>
            <a:noFill/>
          </a:ln>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1800" dirty="0" smtClean="0">
                <a:solidFill>
                  <a:schemeClr val="bg1"/>
                </a:solidFill>
                <a:latin typeface="Arial" panose="020B0604020202020204" pitchFamily="34" charset="0"/>
                <a:ea typeface="HGPｺﾞｼｯｸE" panose="020B0900000000000000" pitchFamily="50" charset="-128"/>
                <a:cs typeface="Arial" panose="020B0604020202020204" pitchFamily="34" charset="0"/>
              </a:rPr>
              <a:t>Applied</a:t>
            </a:r>
          </a:p>
          <a:p>
            <a:pPr algn="ctr"/>
            <a:r>
              <a:rPr lang="en-US" altLang="ja-JP" sz="1800" dirty="0" smtClean="0">
                <a:solidFill>
                  <a:schemeClr val="bg1"/>
                </a:solidFill>
                <a:latin typeface="Arial" panose="020B0604020202020204" pitchFamily="34" charset="0"/>
                <a:ea typeface="HGPｺﾞｼｯｸE" panose="020B0900000000000000" pitchFamily="50" charset="-128"/>
                <a:cs typeface="Arial" panose="020B0604020202020204" pitchFamily="34" charset="0"/>
              </a:rPr>
              <a:t>Medical</a:t>
            </a:r>
          </a:p>
          <a:p>
            <a:pPr algn="ctr"/>
            <a:r>
              <a:rPr lang="en-US" altLang="ja-JP" sz="1800" dirty="0" smtClean="0">
                <a:solidFill>
                  <a:schemeClr val="bg1"/>
                </a:solidFill>
                <a:latin typeface="Arial" panose="020B0604020202020204" pitchFamily="34" charset="0"/>
                <a:ea typeface="HGPｺﾞｼｯｸE" panose="020B0900000000000000" pitchFamily="50" charset="-128"/>
                <a:cs typeface="Arial" panose="020B0604020202020204" pitchFamily="34" charset="0"/>
              </a:rPr>
              <a:t>Research</a:t>
            </a:r>
            <a:endParaRPr lang="en-US" altLang="ja-JP" sz="1800" dirty="0">
              <a:solidFill>
                <a:schemeClr val="bg1"/>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8" name="AutoShape 11"/>
          <p:cNvSpPr>
            <a:spLocks noChangeArrowheads="1"/>
          </p:cNvSpPr>
          <p:nvPr/>
        </p:nvSpPr>
        <p:spPr bwMode="auto">
          <a:xfrm>
            <a:off x="4092667" y="3012110"/>
            <a:ext cx="1863674" cy="895349"/>
          </a:xfrm>
          <a:prstGeom prst="homePlate">
            <a:avLst>
              <a:gd name="adj" fmla="val 38032"/>
            </a:avLst>
          </a:prstGeom>
          <a:solidFill>
            <a:srgbClr val="000066"/>
          </a:solidFill>
          <a:ln>
            <a:noFill/>
          </a:ln>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1800" dirty="0" smtClean="0">
                <a:solidFill>
                  <a:schemeClr val="bg1"/>
                </a:solidFill>
                <a:latin typeface="Arial" panose="020B0604020202020204" pitchFamily="34" charset="0"/>
                <a:ea typeface="HGPｺﾞｼｯｸE" panose="020B0900000000000000" pitchFamily="50" charset="-128"/>
                <a:cs typeface="Arial" panose="020B0604020202020204" pitchFamily="34" charset="0"/>
              </a:rPr>
              <a:t>Pre-clinical </a:t>
            </a:r>
          </a:p>
          <a:p>
            <a:pPr algn="ctr"/>
            <a:r>
              <a:rPr lang="en-US" altLang="ja-JP" sz="1800" dirty="0" smtClean="0">
                <a:solidFill>
                  <a:schemeClr val="bg1"/>
                </a:solidFill>
                <a:latin typeface="Arial" panose="020B0604020202020204" pitchFamily="34" charset="0"/>
                <a:ea typeface="HGPｺﾞｼｯｸE" panose="020B0900000000000000" pitchFamily="50" charset="-128"/>
                <a:cs typeface="Arial" panose="020B0604020202020204" pitchFamily="34" charset="0"/>
              </a:rPr>
              <a:t>Development</a:t>
            </a:r>
            <a:endParaRPr lang="en-US" altLang="ja-JP" sz="1800" dirty="0">
              <a:solidFill>
                <a:schemeClr val="bg1"/>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29" name="AutoShape 11"/>
          <p:cNvSpPr>
            <a:spLocks noChangeArrowheads="1"/>
          </p:cNvSpPr>
          <p:nvPr/>
        </p:nvSpPr>
        <p:spPr bwMode="auto">
          <a:xfrm>
            <a:off x="5956415" y="3012109"/>
            <a:ext cx="1863674" cy="895349"/>
          </a:xfrm>
          <a:prstGeom prst="homePlate">
            <a:avLst>
              <a:gd name="adj" fmla="val 38032"/>
            </a:avLst>
          </a:prstGeom>
          <a:solidFill>
            <a:srgbClr val="660066"/>
          </a:solidFill>
          <a:ln>
            <a:noFill/>
          </a:ln>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1800" dirty="0" smtClean="0">
                <a:solidFill>
                  <a:schemeClr val="bg1"/>
                </a:solidFill>
                <a:latin typeface="Arial" panose="020B0604020202020204" pitchFamily="34" charset="0"/>
                <a:ea typeface="HGPｺﾞｼｯｸE" panose="020B0900000000000000" pitchFamily="50" charset="-128"/>
                <a:cs typeface="Arial" panose="020B0604020202020204" pitchFamily="34" charset="0"/>
              </a:rPr>
              <a:t>Clinical </a:t>
            </a:r>
          </a:p>
          <a:p>
            <a:pPr algn="ctr"/>
            <a:r>
              <a:rPr lang="en-US" altLang="ja-JP" sz="1800" dirty="0" smtClean="0">
                <a:solidFill>
                  <a:schemeClr val="bg1"/>
                </a:solidFill>
                <a:latin typeface="Arial" panose="020B0604020202020204" pitchFamily="34" charset="0"/>
                <a:ea typeface="HGPｺﾞｼｯｸE" panose="020B0900000000000000" pitchFamily="50" charset="-128"/>
                <a:cs typeface="Arial" panose="020B0604020202020204" pitchFamily="34" charset="0"/>
              </a:rPr>
              <a:t>Trials</a:t>
            </a:r>
            <a:endParaRPr lang="en-US" altLang="ja-JP" sz="1800" dirty="0">
              <a:solidFill>
                <a:schemeClr val="bg1"/>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30" name="AutoShape 11"/>
          <p:cNvSpPr>
            <a:spLocks noChangeArrowheads="1"/>
          </p:cNvSpPr>
          <p:nvPr/>
        </p:nvSpPr>
        <p:spPr bwMode="auto">
          <a:xfrm>
            <a:off x="7829807" y="3012108"/>
            <a:ext cx="1863674" cy="895349"/>
          </a:xfrm>
          <a:prstGeom prst="homePlate">
            <a:avLst>
              <a:gd name="adj" fmla="val 38032"/>
            </a:avLst>
          </a:prstGeom>
          <a:solidFill>
            <a:srgbClr val="660033"/>
          </a:solidFill>
          <a:ln>
            <a:noFill/>
          </a:ln>
          <a:extLst/>
        </p:spPr>
        <p:txBody>
          <a:bodyPr wrap="none"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1800" dirty="0" smtClean="0">
                <a:solidFill>
                  <a:schemeClr val="bg1"/>
                </a:solidFill>
                <a:latin typeface="Arial" panose="020B0604020202020204" pitchFamily="34" charset="0"/>
                <a:ea typeface="HGPｺﾞｼｯｸE" panose="020B0900000000000000" pitchFamily="50" charset="-128"/>
                <a:cs typeface="Arial" panose="020B0604020202020204" pitchFamily="34" charset="0"/>
              </a:rPr>
              <a:t>Medical </a:t>
            </a:r>
          </a:p>
          <a:p>
            <a:pPr algn="ctr"/>
            <a:r>
              <a:rPr lang="en-US" altLang="ja-JP" sz="1800" dirty="0" smtClean="0">
                <a:solidFill>
                  <a:schemeClr val="bg1"/>
                </a:solidFill>
                <a:latin typeface="Arial" panose="020B0604020202020204" pitchFamily="34" charset="0"/>
                <a:ea typeface="HGPｺﾞｼｯｸE" panose="020B0900000000000000" pitchFamily="50" charset="-128"/>
                <a:cs typeface="Arial" panose="020B0604020202020204" pitchFamily="34" charset="0"/>
              </a:rPr>
              <a:t>practice</a:t>
            </a:r>
          </a:p>
        </p:txBody>
      </p:sp>
      <p:sp>
        <p:nvSpPr>
          <p:cNvPr id="31" name="テキスト ボックス 30"/>
          <p:cNvSpPr txBox="1"/>
          <p:nvPr/>
        </p:nvSpPr>
        <p:spPr>
          <a:xfrm>
            <a:off x="0" y="110176"/>
            <a:ext cx="9898566" cy="461665"/>
          </a:xfrm>
          <a:prstGeom prst="rect">
            <a:avLst/>
          </a:prstGeom>
          <a:noFill/>
        </p:spPr>
        <p:txBody>
          <a:bodyPr wrap="square" rtlCol="0">
            <a:spAutoFit/>
          </a:bodyPr>
          <a:lstStyle/>
          <a:p>
            <a:pPr defTabSz="914149" fontAlgn="auto">
              <a:spcBef>
                <a:spcPts val="0"/>
              </a:spcBef>
              <a:spcAft>
                <a:spcPts val="0"/>
              </a:spcAft>
            </a:pPr>
            <a:r>
              <a:rPr lang="en-US" altLang="ja-JP" sz="2400" b="1" dirty="0" smtClean="0">
                <a:solidFill>
                  <a:prstClr val="black"/>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Japan Cancer Research Project (JCRP)</a:t>
            </a:r>
          </a:p>
        </p:txBody>
      </p:sp>
      <p:sp>
        <p:nvSpPr>
          <p:cNvPr id="32" name="テキスト ボックス 35"/>
          <p:cNvSpPr txBox="1">
            <a:spLocks noChangeArrowheads="1"/>
          </p:cNvSpPr>
          <p:nvPr/>
        </p:nvSpPr>
        <p:spPr bwMode="auto">
          <a:xfrm>
            <a:off x="720969" y="1714463"/>
            <a:ext cx="3700652" cy="1011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102847" indent="-326539"/>
            <a:r>
              <a:rPr lang="ja-JP" altLang="en-US" b="1" dirty="0">
                <a:solidFill>
                  <a:srgbClr val="660033"/>
                </a:solidFill>
                <a:latin typeface="Arial" panose="020B0604020202020204" pitchFamily="34" charset="0"/>
                <a:ea typeface="ＭＳ Ｐゴシック" pitchFamily="50" charset="-128"/>
                <a:cs typeface="Arial" panose="020B0604020202020204" pitchFamily="34" charset="0"/>
              </a:rPr>
              <a:t>● </a:t>
            </a:r>
            <a:r>
              <a:rPr lang="en-US" altLang="ja-JP" b="1" dirty="0">
                <a:solidFill>
                  <a:srgbClr val="660033"/>
                </a:solidFill>
                <a:latin typeface="Arial" panose="020B0604020202020204" pitchFamily="34" charset="0"/>
                <a:cs typeface="Arial" panose="020B0604020202020204" pitchFamily="34" charset="0"/>
              </a:rPr>
              <a:t>Project for Cancer Research and Therapeutic Evolution (P-CREATE)</a:t>
            </a:r>
            <a:endParaRPr lang="ja-JP" altLang="en-US" dirty="0">
              <a:solidFill>
                <a:srgbClr val="660033"/>
              </a:solidFill>
              <a:latin typeface="Arial" panose="020B0604020202020204" pitchFamily="34" charset="0"/>
              <a:cs typeface="Arial" panose="020B0604020202020204" pitchFamily="34" charset="0"/>
            </a:endParaRPr>
          </a:p>
        </p:txBody>
      </p:sp>
      <p:sp>
        <p:nvSpPr>
          <p:cNvPr id="33" name="テキスト ボックス 35"/>
          <p:cNvSpPr txBox="1">
            <a:spLocks noChangeArrowheads="1"/>
          </p:cNvSpPr>
          <p:nvPr/>
        </p:nvSpPr>
        <p:spPr bwMode="auto">
          <a:xfrm>
            <a:off x="4262130" y="1714462"/>
            <a:ext cx="3637872" cy="70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102847" indent="-326539"/>
            <a:r>
              <a:rPr lang="ja-JP" altLang="en-US" b="1" dirty="0">
                <a:solidFill>
                  <a:srgbClr val="660033"/>
                </a:solidFill>
                <a:latin typeface="Arial" panose="020B0604020202020204" pitchFamily="34" charset="0"/>
                <a:ea typeface="ＭＳ Ｐゴシック" pitchFamily="50" charset="-128"/>
                <a:cs typeface="Arial" panose="020B0604020202020204" pitchFamily="34" charset="0"/>
              </a:rPr>
              <a:t>● </a:t>
            </a:r>
            <a:r>
              <a:rPr lang="en-US" altLang="ja-JP" b="1" dirty="0">
                <a:solidFill>
                  <a:srgbClr val="660033"/>
                </a:solidFill>
                <a:latin typeface="Arial" panose="020B0604020202020204" pitchFamily="34" charset="0"/>
                <a:cs typeface="Arial" panose="020B0604020202020204" pitchFamily="34" charset="0"/>
              </a:rPr>
              <a:t>Practical Research for Innovative Cancer Control</a:t>
            </a:r>
            <a:endParaRPr lang="ja-JP" altLang="en-US" dirty="0">
              <a:solidFill>
                <a:srgbClr val="660033"/>
              </a:solidFill>
              <a:latin typeface="Arial" panose="020B0604020202020204" pitchFamily="34" charset="0"/>
              <a:cs typeface="Arial" panose="020B0604020202020204" pitchFamily="34" charset="0"/>
            </a:endParaRPr>
          </a:p>
        </p:txBody>
      </p:sp>
      <p:pic>
        <p:nvPicPr>
          <p:cNvPr id="34" name="Picture 4"/>
          <p:cNvPicPr>
            <a:picLocks noChangeAspect="1" noChangeArrowheads="1"/>
          </p:cNvPicPr>
          <p:nvPr/>
        </p:nvPicPr>
        <p:blipFill>
          <a:blip r:embed="rId4" cstate="print"/>
          <a:srcRect/>
          <a:stretch>
            <a:fillRect/>
          </a:stretch>
        </p:blipFill>
        <p:spPr bwMode="auto">
          <a:xfrm>
            <a:off x="1223707" y="4051220"/>
            <a:ext cx="2535857" cy="1913645"/>
          </a:xfrm>
          <a:prstGeom prst="rect">
            <a:avLst/>
          </a:prstGeom>
          <a:noFill/>
          <a:ln w="9525">
            <a:noFill/>
            <a:miter lim="800000"/>
            <a:headEnd/>
            <a:tailEnd/>
          </a:ln>
          <a:effectLst>
            <a:softEdge rad="317500"/>
          </a:effectLst>
        </p:spPr>
      </p:pic>
      <p:pic>
        <p:nvPicPr>
          <p:cNvPr id="36" name="図 3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8988" y="4162199"/>
            <a:ext cx="1521632" cy="1994328"/>
          </a:xfrm>
          <a:prstGeom prst="rect">
            <a:avLst/>
          </a:prstGeom>
          <a:noFill/>
          <a:ln w="9525">
            <a:solidFill>
              <a:schemeClr val="bg1"/>
            </a:solidFill>
            <a:miter lim="800000"/>
            <a:headEnd/>
            <a:tailEnd/>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26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srcRect/>
          <a:stretch>
            <a:fillRect/>
          </a:stretch>
        </p:blipFill>
        <p:spPr bwMode="auto">
          <a:xfrm>
            <a:off x="9153667" y="15455"/>
            <a:ext cx="739340" cy="735557"/>
          </a:xfrm>
          <a:prstGeom prst="rect">
            <a:avLst/>
          </a:prstGeom>
          <a:noFill/>
          <a:ln w="9525">
            <a:noFill/>
            <a:miter lim="800000"/>
            <a:headEnd/>
            <a:tailEnd/>
          </a:ln>
        </p:spPr>
      </p:pic>
      <p:cxnSp>
        <p:nvCxnSpPr>
          <p:cNvPr id="21" name="直線コネクタ 20"/>
          <p:cNvCxnSpPr/>
          <p:nvPr/>
        </p:nvCxnSpPr>
        <p:spPr bwMode="auto">
          <a:xfrm>
            <a:off x="183862" y="370004"/>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flipV="1">
            <a:off x="200500" y="718296"/>
            <a:ext cx="8977231" cy="857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826331" y="6479227"/>
            <a:ext cx="1066021" cy="365125"/>
          </a:xfrm>
        </p:spPr>
        <p:txBody>
          <a:bodyPr/>
          <a:lstStyle/>
          <a:p>
            <a:fld id="{233F1555-E842-417F-B375-CE00A4CC2ACD}" type="slidenum">
              <a:rPr lang="ja-JP" altLang="en-US" sz="1600" smtClean="0">
                <a:solidFill>
                  <a:schemeClr val="tx1"/>
                </a:solidFill>
              </a:rPr>
              <a:pPr/>
              <a:t>9</a:t>
            </a:fld>
            <a:endParaRPr lang="ja-JP" altLang="en-US" sz="1600" dirty="0">
              <a:solidFill>
                <a:schemeClr val="tx1"/>
              </a:solidFill>
            </a:endParaRPr>
          </a:p>
        </p:txBody>
      </p:sp>
      <p:sp>
        <p:nvSpPr>
          <p:cNvPr id="31" name="テキスト ボックス 30"/>
          <p:cNvSpPr txBox="1"/>
          <p:nvPr/>
        </p:nvSpPr>
        <p:spPr>
          <a:xfrm>
            <a:off x="0" y="110176"/>
            <a:ext cx="9898566" cy="461665"/>
          </a:xfrm>
          <a:prstGeom prst="rect">
            <a:avLst/>
          </a:prstGeom>
          <a:noFill/>
        </p:spPr>
        <p:txBody>
          <a:bodyPr wrap="square" rtlCol="0">
            <a:spAutoFit/>
          </a:bodyPr>
          <a:lstStyle/>
          <a:p>
            <a:pPr defTabSz="914149" fontAlgn="auto">
              <a:spcBef>
                <a:spcPts val="0"/>
              </a:spcBef>
              <a:spcAft>
                <a:spcPts val="0"/>
              </a:spcAft>
            </a:pPr>
            <a:r>
              <a:rPr lang="en-US" altLang="ja-JP" sz="2400" b="1" dirty="0" smtClean="0">
                <a:solidFill>
                  <a:prstClr val="black"/>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Japan Cancer Research Project (JCRP)</a:t>
            </a:r>
          </a:p>
        </p:txBody>
      </p:sp>
      <p:sp>
        <p:nvSpPr>
          <p:cNvPr id="32" name="テキスト ボックス 35"/>
          <p:cNvSpPr txBox="1">
            <a:spLocks noChangeArrowheads="1"/>
          </p:cNvSpPr>
          <p:nvPr/>
        </p:nvSpPr>
        <p:spPr bwMode="auto">
          <a:xfrm>
            <a:off x="200499" y="1063115"/>
            <a:ext cx="8855577" cy="395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102847" indent="-326539" algn="l"/>
            <a:r>
              <a:rPr lang="ja-JP" altLang="en-US" b="1" dirty="0">
                <a:solidFill>
                  <a:srgbClr val="660033"/>
                </a:solidFill>
                <a:latin typeface="Arial" panose="020B0604020202020204" pitchFamily="34" charset="0"/>
                <a:ea typeface="ＭＳ Ｐゴシック" pitchFamily="50" charset="-128"/>
                <a:cs typeface="Arial" panose="020B0604020202020204" pitchFamily="34" charset="0"/>
              </a:rPr>
              <a:t>● </a:t>
            </a:r>
            <a:r>
              <a:rPr lang="en-US" altLang="ja-JP" b="1" dirty="0">
                <a:solidFill>
                  <a:srgbClr val="660033"/>
                </a:solidFill>
                <a:latin typeface="Arial" panose="020B0604020202020204" pitchFamily="34" charset="0"/>
                <a:cs typeface="Arial" panose="020B0604020202020204" pitchFamily="34" charset="0"/>
              </a:rPr>
              <a:t>Project for Cancer Research and Therapeutic Evolution (P-CREATE)</a:t>
            </a:r>
            <a:endParaRPr lang="ja-JP" altLang="en-US" dirty="0">
              <a:solidFill>
                <a:srgbClr val="660033"/>
              </a:solidFill>
              <a:latin typeface="Arial" panose="020B0604020202020204" pitchFamily="34" charset="0"/>
              <a:cs typeface="Arial" panose="020B0604020202020204" pitchFamily="34" charset="0"/>
            </a:endParaRPr>
          </a:p>
        </p:txBody>
      </p:sp>
      <p:sp>
        <p:nvSpPr>
          <p:cNvPr id="33" name="テキスト ボックス 35"/>
          <p:cNvSpPr txBox="1">
            <a:spLocks noChangeArrowheads="1"/>
          </p:cNvSpPr>
          <p:nvPr/>
        </p:nvSpPr>
        <p:spPr bwMode="auto">
          <a:xfrm>
            <a:off x="200499" y="4083176"/>
            <a:ext cx="7519147" cy="395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102847" indent="-326539" algn="l"/>
            <a:r>
              <a:rPr lang="ja-JP" altLang="en-US" b="1" dirty="0">
                <a:solidFill>
                  <a:srgbClr val="660033"/>
                </a:solidFill>
                <a:latin typeface="Arial" panose="020B0604020202020204" pitchFamily="34" charset="0"/>
                <a:ea typeface="ＭＳ Ｐゴシック" pitchFamily="50" charset="-128"/>
                <a:cs typeface="Arial" panose="020B0604020202020204" pitchFamily="34" charset="0"/>
              </a:rPr>
              <a:t>● </a:t>
            </a:r>
            <a:r>
              <a:rPr lang="en-US" altLang="ja-JP" b="1" dirty="0">
                <a:solidFill>
                  <a:srgbClr val="660033"/>
                </a:solidFill>
                <a:latin typeface="Arial" panose="020B0604020202020204" pitchFamily="34" charset="0"/>
                <a:cs typeface="Arial" panose="020B0604020202020204" pitchFamily="34" charset="0"/>
              </a:rPr>
              <a:t>Practical Research for Innovative Cancer Control</a:t>
            </a:r>
            <a:endParaRPr lang="ja-JP" altLang="en-US" dirty="0">
              <a:solidFill>
                <a:srgbClr val="660033"/>
              </a:solidFill>
              <a:latin typeface="Arial" panose="020B0604020202020204" pitchFamily="34" charset="0"/>
              <a:cs typeface="Arial" panose="020B0604020202020204" pitchFamily="34" charset="0"/>
            </a:endParaRPr>
          </a:p>
        </p:txBody>
      </p:sp>
      <p:sp>
        <p:nvSpPr>
          <p:cNvPr id="3" name="テキスト ボックス 2"/>
          <p:cNvSpPr txBox="1"/>
          <p:nvPr/>
        </p:nvSpPr>
        <p:spPr>
          <a:xfrm>
            <a:off x="1631733" y="1498035"/>
            <a:ext cx="7200946" cy="2308324"/>
          </a:xfrm>
          <a:prstGeom prst="rect">
            <a:avLst/>
          </a:prstGeom>
          <a:noFill/>
        </p:spPr>
        <p:txBody>
          <a:bodyPr wrap="none" rtlCol="0">
            <a:spAutoFit/>
          </a:bodyPr>
          <a:lstStyle/>
          <a:p>
            <a:pPr algn="l">
              <a:lnSpc>
                <a:spcPct val="80000"/>
              </a:lnSpc>
            </a:pPr>
            <a:r>
              <a:rPr lang="en-US" altLang="ja-JP" dirty="0" smtClean="0">
                <a:latin typeface="Arial" panose="020B0604020202020204" pitchFamily="34" charset="0"/>
                <a:cs typeface="Arial" panose="020B0604020202020204" pitchFamily="34" charset="0"/>
              </a:rPr>
              <a:t>Koji Ueda </a:t>
            </a:r>
            <a:r>
              <a:rPr lang="en-US" altLang="ja-JP" sz="1800" dirty="0" smtClean="0">
                <a:solidFill>
                  <a:srgbClr val="0070C0"/>
                </a:solidFill>
                <a:latin typeface="Arial" panose="020B0604020202020204" pitchFamily="34" charset="0"/>
                <a:cs typeface="Arial" panose="020B0604020202020204" pitchFamily="34" charset="0"/>
              </a:rPr>
              <a:t>(Japanese </a:t>
            </a:r>
            <a:r>
              <a:rPr lang="en-US" altLang="ja-JP" sz="1800" dirty="0">
                <a:solidFill>
                  <a:srgbClr val="0070C0"/>
                </a:solidFill>
                <a:latin typeface="Arial" panose="020B0604020202020204" pitchFamily="34" charset="0"/>
                <a:cs typeface="Arial" panose="020B0604020202020204" pitchFamily="34" charset="0"/>
              </a:rPr>
              <a:t>Foundation for Cancer </a:t>
            </a:r>
            <a:r>
              <a:rPr lang="en-US" altLang="ja-JP" sz="1800" dirty="0" smtClean="0">
                <a:solidFill>
                  <a:srgbClr val="0070C0"/>
                </a:solidFill>
                <a:latin typeface="Arial" panose="020B0604020202020204" pitchFamily="34" charset="0"/>
                <a:cs typeface="Arial" panose="020B0604020202020204" pitchFamily="34" charset="0"/>
              </a:rPr>
              <a:t>Research, Tokyo)</a:t>
            </a:r>
          </a:p>
          <a:p>
            <a:pPr algn="l">
              <a:lnSpc>
                <a:spcPct val="80000"/>
              </a:lnSpc>
            </a:pPr>
            <a:endParaRPr lang="en-US" altLang="ja-JP" dirty="0" smtClean="0">
              <a:latin typeface="Arial" panose="020B0604020202020204" pitchFamily="34" charset="0"/>
              <a:cs typeface="Arial" panose="020B0604020202020204" pitchFamily="34" charset="0"/>
            </a:endParaRPr>
          </a:p>
          <a:p>
            <a:pPr algn="l">
              <a:lnSpc>
                <a:spcPct val="80000"/>
              </a:lnSpc>
            </a:pPr>
            <a:r>
              <a:rPr lang="en-US" altLang="ja-JP" dirty="0" err="1">
                <a:latin typeface="Arial" panose="020B0604020202020204" pitchFamily="34" charset="0"/>
                <a:cs typeface="Arial" panose="020B0604020202020204" pitchFamily="34" charset="0"/>
              </a:rPr>
              <a:t>Masamitsu</a:t>
            </a:r>
            <a:r>
              <a:rPr lang="en-US" altLang="ja-JP"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Nakazato</a:t>
            </a:r>
            <a:r>
              <a:rPr lang="en-US" altLang="ja-JP" dirty="0">
                <a:latin typeface="Arial" panose="020B0604020202020204" pitchFamily="34" charset="0"/>
                <a:cs typeface="Arial" panose="020B0604020202020204" pitchFamily="34" charset="0"/>
              </a:rPr>
              <a:t> </a:t>
            </a:r>
            <a:r>
              <a:rPr lang="en-US" altLang="ja-JP" sz="1800" dirty="0">
                <a:solidFill>
                  <a:srgbClr val="0070C0"/>
                </a:solidFill>
                <a:latin typeface="Arial" panose="020B0604020202020204" pitchFamily="34" charset="0"/>
                <a:cs typeface="Arial" panose="020B0604020202020204" pitchFamily="34" charset="0"/>
              </a:rPr>
              <a:t>(University of </a:t>
            </a:r>
            <a:r>
              <a:rPr lang="en-US" altLang="ja-JP" sz="1800" dirty="0" smtClean="0">
                <a:solidFill>
                  <a:srgbClr val="0070C0"/>
                </a:solidFill>
                <a:latin typeface="Arial" panose="020B0604020202020204" pitchFamily="34" charset="0"/>
                <a:cs typeface="Arial" panose="020B0604020202020204" pitchFamily="34" charset="0"/>
              </a:rPr>
              <a:t>Miyazaki, Miyazaki)</a:t>
            </a:r>
            <a:endParaRPr lang="en-US" altLang="ja-JP" sz="1800" dirty="0">
              <a:solidFill>
                <a:srgbClr val="0070C0"/>
              </a:solidFill>
              <a:latin typeface="Arial" panose="020B0604020202020204" pitchFamily="34" charset="0"/>
              <a:cs typeface="Arial" panose="020B0604020202020204" pitchFamily="34" charset="0"/>
            </a:endParaRPr>
          </a:p>
          <a:p>
            <a:pPr algn="l">
              <a:lnSpc>
                <a:spcPct val="80000"/>
              </a:lnSpc>
            </a:pPr>
            <a:endParaRPr lang="en-US" altLang="ja-JP" dirty="0">
              <a:latin typeface="Arial" panose="020B0604020202020204" pitchFamily="34" charset="0"/>
              <a:cs typeface="Arial" panose="020B0604020202020204" pitchFamily="34" charset="0"/>
            </a:endParaRPr>
          </a:p>
          <a:p>
            <a:pPr algn="l">
              <a:lnSpc>
                <a:spcPct val="80000"/>
              </a:lnSpc>
            </a:pPr>
            <a:r>
              <a:rPr lang="en-US" altLang="ja-JP" dirty="0" smtClean="0">
                <a:latin typeface="Arial" panose="020B0604020202020204" pitchFamily="34" charset="0"/>
                <a:cs typeface="Arial" panose="020B0604020202020204" pitchFamily="34" charset="0"/>
              </a:rPr>
              <a:t>Kiyoshi Yanagisawa </a:t>
            </a:r>
            <a:r>
              <a:rPr lang="en-US" altLang="ja-JP" sz="1800" dirty="0" smtClean="0">
                <a:solidFill>
                  <a:srgbClr val="0070C0"/>
                </a:solidFill>
                <a:latin typeface="Arial" panose="020B0604020202020204" pitchFamily="34" charset="0"/>
                <a:cs typeface="Arial" panose="020B0604020202020204" pitchFamily="34" charset="0"/>
              </a:rPr>
              <a:t>(Nagoya University, Nagoya)</a:t>
            </a:r>
            <a:endParaRPr lang="en-US" altLang="ja-JP" sz="1800" dirty="0">
              <a:solidFill>
                <a:srgbClr val="0070C0"/>
              </a:solidFill>
              <a:latin typeface="Arial" panose="020B0604020202020204" pitchFamily="34" charset="0"/>
              <a:cs typeface="Arial" panose="020B0604020202020204" pitchFamily="34" charset="0"/>
            </a:endParaRPr>
          </a:p>
          <a:p>
            <a:pPr algn="l">
              <a:lnSpc>
                <a:spcPct val="80000"/>
              </a:lnSpc>
            </a:pPr>
            <a:endParaRPr kumimoji="1" lang="en-US" altLang="ja-JP" dirty="0" smtClean="0">
              <a:latin typeface="Arial" panose="020B0604020202020204" pitchFamily="34" charset="0"/>
              <a:cs typeface="Arial" panose="020B0604020202020204" pitchFamily="34" charset="0"/>
            </a:endParaRPr>
          </a:p>
          <a:p>
            <a:pPr algn="l">
              <a:lnSpc>
                <a:spcPct val="80000"/>
              </a:lnSpc>
            </a:pPr>
            <a:r>
              <a:rPr lang="en-US" altLang="ja-JP" dirty="0">
                <a:latin typeface="Arial" panose="020B0604020202020204" pitchFamily="34" charset="0"/>
                <a:cs typeface="Arial" panose="020B0604020202020204" pitchFamily="34" charset="0"/>
              </a:rPr>
              <a:t>Takahiro </a:t>
            </a:r>
            <a:r>
              <a:rPr lang="en-US" altLang="ja-JP" dirty="0" err="1" smtClean="0">
                <a:latin typeface="Arial" panose="020B0604020202020204" pitchFamily="34" charset="0"/>
                <a:cs typeface="Arial" panose="020B0604020202020204" pitchFamily="34" charset="0"/>
              </a:rPr>
              <a:t>Kishikawa</a:t>
            </a:r>
            <a:r>
              <a:rPr lang="en-US" altLang="ja-JP" dirty="0" smtClean="0">
                <a:latin typeface="Arial" panose="020B0604020202020204" pitchFamily="34" charset="0"/>
                <a:cs typeface="Arial" panose="020B0604020202020204" pitchFamily="34" charset="0"/>
              </a:rPr>
              <a:t> </a:t>
            </a:r>
            <a:r>
              <a:rPr lang="en-US" altLang="ja-JP" sz="1800" dirty="0" smtClean="0">
                <a:solidFill>
                  <a:srgbClr val="0070C0"/>
                </a:solidFill>
                <a:latin typeface="Arial" panose="020B0604020202020204" pitchFamily="34" charset="0"/>
                <a:cs typeface="Arial" panose="020B0604020202020204" pitchFamily="34" charset="0"/>
              </a:rPr>
              <a:t>(University </a:t>
            </a:r>
            <a:r>
              <a:rPr lang="en-US" altLang="ja-JP" sz="1800" dirty="0">
                <a:solidFill>
                  <a:srgbClr val="0070C0"/>
                </a:solidFill>
                <a:latin typeface="Arial" panose="020B0604020202020204" pitchFamily="34" charset="0"/>
                <a:cs typeface="Arial" panose="020B0604020202020204" pitchFamily="34" charset="0"/>
              </a:rPr>
              <a:t>of </a:t>
            </a:r>
            <a:r>
              <a:rPr lang="en-US" altLang="ja-JP" sz="1800" dirty="0" smtClean="0">
                <a:solidFill>
                  <a:srgbClr val="0070C0"/>
                </a:solidFill>
                <a:latin typeface="Arial" panose="020B0604020202020204" pitchFamily="34" charset="0"/>
                <a:cs typeface="Arial" panose="020B0604020202020204" pitchFamily="34" charset="0"/>
              </a:rPr>
              <a:t>Tokyo, Tokyo)</a:t>
            </a:r>
          </a:p>
          <a:p>
            <a:pPr algn="l">
              <a:lnSpc>
                <a:spcPct val="80000"/>
              </a:lnSpc>
            </a:pPr>
            <a:endParaRPr lang="en-US" altLang="ja-JP" dirty="0">
              <a:latin typeface="Arial" panose="020B0604020202020204" pitchFamily="34" charset="0"/>
              <a:cs typeface="Arial" panose="020B0604020202020204" pitchFamily="34" charset="0"/>
            </a:endParaRPr>
          </a:p>
          <a:p>
            <a:pPr algn="l">
              <a:lnSpc>
                <a:spcPct val="80000"/>
              </a:lnSpc>
            </a:pPr>
            <a:r>
              <a:rPr lang="en-US" altLang="ja-JP" dirty="0" smtClean="0">
                <a:latin typeface="Arial" panose="020B0604020202020204" pitchFamily="34" charset="0"/>
                <a:cs typeface="Arial" panose="020B0604020202020204" pitchFamily="34" charset="0"/>
              </a:rPr>
              <a:t>Tesshi Yamada </a:t>
            </a:r>
            <a:r>
              <a:rPr lang="en-US" altLang="ja-JP" sz="1800" dirty="0" smtClean="0">
                <a:solidFill>
                  <a:srgbClr val="0070C0"/>
                </a:solidFill>
                <a:latin typeface="Arial" panose="020B0604020202020204" pitchFamily="34" charset="0"/>
                <a:cs typeface="Arial" panose="020B0604020202020204" pitchFamily="34" charset="0"/>
              </a:rPr>
              <a:t>(National Cancer Center Research Institute, Tokyo)</a:t>
            </a:r>
          </a:p>
        </p:txBody>
      </p:sp>
      <p:sp>
        <p:nvSpPr>
          <p:cNvPr id="4" name="正方形/長方形 3"/>
          <p:cNvSpPr/>
          <p:nvPr/>
        </p:nvSpPr>
        <p:spPr>
          <a:xfrm>
            <a:off x="1631733" y="4599442"/>
            <a:ext cx="7499275" cy="1323439"/>
          </a:xfrm>
          <a:prstGeom prst="rect">
            <a:avLst/>
          </a:prstGeom>
        </p:spPr>
        <p:txBody>
          <a:bodyPr wrap="square">
            <a:spAutoFit/>
          </a:bodyPr>
          <a:lstStyle/>
          <a:p>
            <a:pPr algn="l">
              <a:lnSpc>
                <a:spcPct val="80000"/>
              </a:lnSpc>
            </a:pPr>
            <a:r>
              <a:rPr lang="en-US" altLang="ja-JP" dirty="0" smtClean="0">
                <a:latin typeface="Arial" panose="020B0604020202020204" pitchFamily="34" charset="0"/>
                <a:cs typeface="Arial" panose="020B0604020202020204" pitchFamily="34" charset="0"/>
              </a:rPr>
              <a:t>Kazufumi Honda </a:t>
            </a:r>
            <a:r>
              <a:rPr lang="en-US" altLang="ja-JP" sz="1800" dirty="0">
                <a:solidFill>
                  <a:srgbClr val="0070C0"/>
                </a:solidFill>
                <a:latin typeface="Arial" panose="020B0604020202020204" pitchFamily="34" charset="0"/>
                <a:cs typeface="Arial" panose="020B0604020202020204" pitchFamily="34" charset="0"/>
              </a:rPr>
              <a:t>(National Cancer Center Research Institute, Tokyo)</a:t>
            </a:r>
          </a:p>
          <a:p>
            <a:pPr algn="l">
              <a:lnSpc>
                <a:spcPct val="80000"/>
              </a:lnSpc>
            </a:pPr>
            <a:endParaRPr lang="en-US" altLang="ja-JP" dirty="0">
              <a:latin typeface="Arial" panose="020B0604020202020204" pitchFamily="34" charset="0"/>
              <a:cs typeface="Arial" panose="020B0604020202020204" pitchFamily="34" charset="0"/>
            </a:endParaRPr>
          </a:p>
          <a:p>
            <a:pPr algn="l">
              <a:lnSpc>
                <a:spcPct val="80000"/>
              </a:lnSpc>
            </a:pPr>
            <a:r>
              <a:rPr lang="en-US" altLang="ja-JP" dirty="0">
                <a:latin typeface="Arial" panose="020B0604020202020204" pitchFamily="34" charset="0"/>
                <a:cs typeface="Arial" panose="020B0604020202020204" pitchFamily="34" charset="0"/>
              </a:rPr>
              <a:t>Motoki Iwasaki </a:t>
            </a:r>
            <a:r>
              <a:rPr lang="en-US" altLang="ja-JP" sz="1800" dirty="0">
                <a:solidFill>
                  <a:srgbClr val="0070C0"/>
                </a:solidFill>
                <a:latin typeface="Arial" panose="020B0604020202020204" pitchFamily="34" charset="0"/>
                <a:cs typeface="Arial" panose="020B0604020202020204" pitchFamily="34" charset="0"/>
              </a:rPr>
              <a:t>(National Cancer Center Research Institute, Tokyo</a:t>
            </a:r>
            <a:r>
              <a:rPr lang="en-US" altLang="ja-JP" sz="1800" dirty="0" smtClean="0">
                <a:solidFill>
                  <a:srgbClr val="0070C0"/>
                </a:solidFill>
                <a:latin typeface="Arial" panose="020B0604020202020204" pitchFamily="34" charset="0"/>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pPr algn="l">
              <a:lnSpc>
                <a:spcPct val="80000"/>
              </a:lnSpc>
            </a:pPr>
            <a:endParaRPr lang="en-US" altLang="ja-JP" dirty="0">
              <a:latin typeface="Arial" panose="020B0604020202020204" pitchFamily="34" charset="0"/>
              <a:cs typeface="Arial" panose="020B0604020202020204" pitchFamily="34" charset="0"/>
            </a:endParaRPr>
          </a:p>
          <a:p>
            <a:pPr algn="l">
              <a:lnSpc>
                <a:spcPct val="80000"/>
              </a:lnSpc>
            </a:pPr>
            <a:r>
              <a:rPr lang="en-US" altLang="ja-JP" dirty="0">
                <a:latin typeface="Arial" panose="020B0604020202020204" pitchFamily="34" charset="0"/>
                <a:cs typeface="Arial" panose="020B0604020202020204" pitchFamily="34" charset="0"/>
              </a:rPr>
              <a:t>Akihiro Fujimoto </a:t>
            </a:r>
            <a:r>
              <a:rPr lang="en-US" altLang="ja-JP" sz="1800" dirty="0">
                <a:solidFill>
                  <a:srgbClr val="0070C0"/>
                </a:solidFill>
                <a:latin typeface="Arial" panose="020B0604020202020204" pitchFamily="34" charset="0"/>
                <a:cs typeface="Arial" panose="020B0604020202020204" pitchFamily="34" charset="0"/>
              </a:rPr>
              <a:t>(Kyoto </a:t>
            </a:r>
            <a:r>
              <a:rPr lang="en-US" altLang="ja-JP" sz="1800" dirty="0" smtClean="0">
                <a:solidFill>
                  <a:srgbClr val="0070C0"/>
                </a:solidFill>
                <a:latin typeface="Arial" panose="020B0604020202020204" pitchFamily="34" charset="0"/>
                <a:cs typeface="Arial" panose="020B0604020202020204" pitchFamily="34" charset="0"/>
              </a:rPr>
              <a:t>University, Kyoto)</a:t>
            </a:r>
            <a:endParaRPr lang="en-US" altLang="ja-JP" sz="1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256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24135</TotalTime>
  <Words>1394</Words>
  <Application>Microsoft Office PowerPoint</Application>
  <PresentationFormat>A4 210 x 297 mm</PresentationFormat>
  <Paragraphs>157</Paragraphs>
  <Slides>10</Slides>
  <Notes>9</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10</vt:i4>
      </vt:variant>
    </vt:vector>
  </HeadingPairs>
  <TitlesOfParts>
    <vt:vector size="23" baseType="lpstr">
      <vt:lpstr>Arial Unicode MS</vt:lpstr>
      <vt:lpstr>HGPｺﾞｼｯｸE</vt:lpstr>
      <vt:lpstr>HGSｺﾞｼｯｸM</vt:lpstr>
      <vt:lpstr>HG創英角ｺﾞｼｯｸUB</vt:lpstr>
      <vt:lpstr>Meiryo UI</vt:lpstr>
      <vt:lpstr>ＭＳ Ｐゴシック</vt:lpstr>
      <vt:lpstr>ＭＳ Ｐ明朝</vt:lpstr>
      <vt:lpstr>Arial</vt:lpstr>
      <vt:lpstr>Calibri</vt:lpstr>
      <vt:lpstr>Calibri Light</vt:lpstr>
      <vt:lpstr>Times New Roman</vt:lpstr>
      <vt:lpstr>Wingdings</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新ｴﾈﾙｷﾞｰ産業技術総合開発機構</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政府研究開発プロジェクトの費用対効果分析手法に関する一考察</dc:title>
  <dc:creator>tokudayuk-haken</dc:creator>
  <cp:lastModifiedBy>tesshi</cp:lastModifiedBy>
  <cp:revision>2170</cp:revision>
  <cp:lastPrinted>2015-11-19T04:10:57Z</cp:lastPrinted>
  <dcterms:created xsi:type="dcterms:W3CDTF">2003-10-15T05:55:37Z</dcterms:created>
  <dcterms:modified xsi:type="dcterms:W3CDTF">2017-03-06T04:27:15Z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