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329" r:id="rId2"/>
    <p:sldId id="331" r:id="rId3"/>
    <p:sldId id="400" r:id="rId4"/>
    <p:sldId id="393" r:id="rId5"/>
    <p:sldId id="394" r:id="rId6"/>
    <p:sldId id="402" r:id="rId7"/>
    <p:sldId id="406" r:id="rId8"/>
    <p:sldId id="405" r:id="rId9"/>
    <p:sldId id="408" r:id="rId10"/>
    <p:sldId id="411" r:id="rId11"/>
    <p:sldId id="373" r:id="rId12"/>
    <p:sldId id="375" r:id="rId13"/>
    <p:sldId id="322" r:id="rId14"/>
    <p:sldId id="399" r:id="rId15"/>
    <p:sldId id="397" r:id="rId16"/>
    <p:sldId id="335" r:id="rId17"/>
    <p:sldId id="410" r:id="rId18"/>
    <p:sldId id="409" r:id="rId19"/>
    <p:sldId id="40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216"/>
    <p:restoredTop sz="75898"/>
  </p:normalViewPr>
  <p:slideViewPr>
    <p:cSldViewPr snapToGrid="0" snapToObjects="1">
      <p:cViewPr varScale="1">
        <p:scale>
          <a:sx n="66" d="100"/>
          <a:sy n="66" d="100"/>
        </p:scale>
        <p:origin x="121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08AFB-6154-6444-890C-DF990D96359B}" type="datetimeFigureOut">
              <a:rPr lang="en-US" smtClean="0"/>
              <a:t>3/4/17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3B066-75BA-EE49-95FA-982520E05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09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biomarker both in blood and tissue</a:t>
            </a:r>
          </a:p>
          <a:p>
            <a:r>
              <a:rPr lang="en-US" dirty="0" smtClean="0"/>
              <a:t>In identifies</a:t>
            </a:r>
            <a:r>
              <a:rPr lang="en-US" baseline="0" dirty="0" smtClean="0"/>
              <a:t> a separate subpopulation of cancer cells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3B066-75BA-EE49-95FA-982520E050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6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approaching this problem, start with this marker</a:t>
            </a:r>
          </a:p>
          <a:p>
            <a:r>
              <a:rPr lang="en-US" dirty="0" smtClean="0"/>
              <a:t>It has biological function, as do related</a:t>
            </a:r>
            <a:r>
              <a:rPr lang="en-US" baseline="0" dirty="0" smtClean="0"/>
              <a:t> structures</a:t>
            </a:r>
          </a:p>
          <a:p>
            <a:r>
              <a:rPr lang="en-US" baseline="0" dirty="0" smtClean="0"/>
              <a:t>It is detected by an antibody. Perhaps related structures occur. Such structures would not be detected by the antibody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3B066-75BA-EE49-95FA-982520E050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31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used a high-specificity threshold and saw elevations in CA19-9-low</a:t>
            </a:r>
          </a:p>
          <a:p>
            <a:r>
              <a:rPr lang="en-US" dirty="0" smtClean="0"/>
              <a:t>Rates were similar</a:t>
            </a:r>
            <a:r>
              <a:rPr lang="en-US" baseline="0" dirty="0" smtClean="0"/>
              <a:t> in early-stage</a:t>
            </a:r>
          </a:p>
          <a:p>
            <a:r>
              <a:rPr lang="en-US" baseline="0" dirty="0" smtClean="0"/>
              <a:t>A panel performed with 85% accuracy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3B066-75BA-EE49-95FA-982520E050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66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toughest comparison, and was blinded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3B066-75BA-EE49-95FA-982520E050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61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individual markers, they were</a:t>
            </a:r>
            <a:r>
              <a:rPr lang="en-US" baseline="0" dirty="0" smtClean="0"/>
              <a:t> on par with CA19-9. </a:t>
            </a:r>
          </a:p>
          <a:p>
            <a:r>
              <a:rPr lang="en-US" baseline="0" dirty="0" smtClean="0"/>
              <a:t>But are they simply overlapping? Can they add value?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3B066-75BA-EE49-95FA-982520E050B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89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Same patterns in the second 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3B066-75BA-EE49-95FA-982520E050B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13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1B4A-31D5-D345-8575-C7D610FEC6B0}" type="datetimeFigureOut">
              <a:rPr lang="en-US" smtClean="0"/>
              <a:t>3/4/17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6D5F-E57E-3A48-8070-272EFFCAB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65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1B4A-31D5-D345-8575-C7D610FEC6B0}" type="datetimeFigureOut">
              <a:rPr lang="en-US" smtClean="0"/>
              <a:t>3/4/17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6D5F-E57E-3A48-8070-272EFFCAB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23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1B4A-31D5-D345-8575-C7D610FEC6B0}" type="datetimeFigureOut">
              <a:rPr lang="en-US" smtClean="0"/>
              <a:t>3/4/17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6D5F-E57E-3A48-8070-272EFFCAB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33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1B4A-31D5-D345-8575-C7D610FEC6B0}" type="datetimeFigureOut">
              <a:rPr lang="en-US" smtClean="0"/>
              <a:t>3/4/17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6D5F-E57E-3A48-8070-272EFFCAB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49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1B4A-31D5-D345-8575-C7D610FEC6B0}" type="datetimeFigureOut">
              <a:rPr lang="en-US" smtClean="0"/>
              <a:t>3/4/17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6D5F-E57E-3A48-8070-272EFFCAB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1B4A-31D5-D345-8575-C7D610FEC6B0}" type="datetimeFigureOut">
              <a:rPr lang="en-US" smtClean="0"/>
              <a:t>3/4/17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6D5F-E57E-3A48-8070-272EFFCAB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50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1B4A-31D5-D345-8575-C7D610FEC6B0}" type="datetimeFigureOut">
              <a:rPr lang="en-US" smtClean="0"/>
              <a:t>3/4/17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6D5F-E57E-3A48-8070-272EFFCAB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51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1B4A-31D5-D345-8575-C7D610FEC6B0}" type="datetimeFigureOut">
              <a:rPr lang="en-US" smtClean="0"/>
              <a:t>3/4/17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6D5F-E57E-3A48-8070-272EFFCAB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72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1B4A-31D5-D345-8575-C7D610FEC6B0}" type="datetimeFigureOut">
              <a:rPr lang="en-US" smtClean="0"/>
              <a:t>3/4/17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6D5F-E57E-3A48-8070-272EFFCAB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20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1B4A-31D5-D345-8575-C7D610FEC6B0}" type="datetimeFigureOut">
              <a:rPr lang="en-US" smtClean="0"/>
              <a:t>3/4/17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6D5F-E57E-3A48-8070-272EFFCAB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02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1B4A-31D5-D345-8575-C7D610FEC6B0}" type="datetimeFigureOut">
              <a:rPr lang="en-US" smtClean="0"/>
              <a:t>3/4/17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6D5F-E57E-3A48-8070-272EFFCAB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20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01B4A-31D5-D345-8575-C7D610FEC6B0}" type="datetimeFigureOut">
              <a:rPr lang="en-US" smtClean="0"/>
              <a:t>3/4/17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D6D5F-E57E-3A48-8070-272EFFCAB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6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5842"/>
            <a:ext cx="7772400" cy="2387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 err="1" smtClean="0">
                <a:solidFill>
                  <a:srgbClr val="FF0000"/>
                </a:solidFill>
              </a:rPr>
              <a:t>sTRA</a:t>
            </a:r>
            <a:r>
              <a:rPr lang="en-US" b="1" dirty="0" smtClean="0">
                <a:solidFill>
                  <a:srgbClr val="FF0000"/>
                </a:solidFill>
              </a:rPr>
              <a:t> Glycan, a New Serological and Cellular Biomarker for Pancreatic Cancer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303442"/>
            <a:ext cx="6858000" cy="153502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Brian B. Haab, PhD</a:t>
            </a:r>
          </a:p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Van Andel Institute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9449" y="4838470"/>
            <a:ext cx="71615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Fourth Annual US Japan Workshop on Cancer Biomarkers</a:t>
            </a:r>
            <a:endParaRPr lang="en-US" sz="3200" dirty="0"/>
          </a:p>
          <a:p>
            <a:pPr algn="ctr"/>
            <a:r>
              <a:rPr lang="en-US" sz="3200" dirty="0" smtClean="0"/>
              <a:t>March 6, 2017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0060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Additional Findings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CA19-9/</a:t>
            </a:r>
            <a:r>
              <a:rPr lang="en-US" dirty="0" err="1" smtClean="0"/>
              <a:t>sTRA</a:t>
            </a:r>
            <a:r>
              <a:rPr lang="en-US" dirty="0" smtClean="0"/>
              <a:t> pattern predicts short time-to-progression with 90% sensitivity and 80% specificity</a:t>
            </a:r>
          </a:p>
          <a:p>
            <a:r>
              <a:rPr lang="en-US" dirty="0" smtClean="0"/>
              <a:t>Associated with lymph node and liver metastasis</a:t>
            </a:r>
          </a:p>
        </p:txBody>
      </p:sp>
    </p:spTree>
    <p:extLst>
      <p:ext uri="{BB962C8B-B14F-4D97-AF65-F5344CB8AC3E}">
        <p14:creationId xmlns:p14="http://schemas.microsoft.com/office/powerpoint/2010/main" val="172354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Performance </a:t>
            </a:r>
            <a:r>
              <a:rPr lang="en-US" b="1" smtClean="0">
                <a:solidFill>
                  <a:srgbClr val="FF0000"/>
                </a:solidFill>
              </a:rPr>
              <a:t>as a Cellular </a:t>
            </a:r>
            <a:r>
              <a:rPr lang="en-US" b="1" dirty="0" smtClean="0">
                <a:solidFill>
                  <a:srgbClr val="FF0000"/>
                </a:solidFill>
              </a:rPr>
              <a:t>Biomarker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Cancer cells </a:t>
            </a:r>
            <a:r>
              <a:rPr lang="en-US" dirty="0" smtClean="0"/>
              <a:t>can be subtyped by CA19-9 and </a:t>
            </a:r>
            <a:r>
              <a:rPr lang="en-US" dirty="0" err="1" smtClean="0"/>
              <a:t>sTRA</a:t>
            </a:r>
            <a:r>
              <a:rPr lang="en-US" dirty="0" smtClean="0"/>
              <a:t> expression</a:t>
            </a:r>
            <a:endParaRPr lang="en-US" dirty="0" smtClean="0"/>
          </a:p>
          <a:p>
            <a:r>
              <a:rPr lang="en-US" dirty="0" smtClean="0"/>
              <a:t>Evidence of </a:t>
            </a:r>
            <a:r>
              <a:rPr lang="en-US" dirty="0" err="1" smtClean="0"/>
              <a:t>sTRA</a:t>
            </a:r>
            <a:r>
              <a:rPr lang="en-US" dirty="0" smtClean="0"/>
              <a:t> contribution to high growth/invasion and recurrence</a:t>
            </a:r>
          </a:p>
          <a:p>
            <a:endParaRPr lang="en-US" dirty="0"/>
          </a:p>
          <a:p>
            <a:r>
              <a:rPr lang="en-US" dirty="0" smtClean="0"/>
              <a:t>Ongoing:</a:t>
            </a:r>
            <a:endParaRPr lang="en-US" dirty="0" smtClean="0"/>
          </a:p>
          <a:p>
            <a:pPr lvl="1"/>
            <a:r>
              <a:rPr lang="en-US" dirty="0" smtClean="0"/>
              <a:t>Further testing prediction of outcome and metastasis</a:t>
            </a:r>
          </a:p>
          <a:p>
            <a:pPr lvl="1"/>
            <a:r>
              <a:rPr lang="en-US" dirty="0" smtClean="0"/>
              <a:t>Invasion and drug-response studies</a:t>
            </a:r>
          </a:p>
        </p:txBody>
      </p:sp>
    </p:spTree>
    <p:extLst>
      <p:ext uri="{BB962C8B-B14F-4D97-AF65-F5344CB8AC3E}">
        <p14:creationId xmlns:p14="http://schemas.microsoft.com/office/powerpoint/2010/main" val="83276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05201" y="136165"/>
            <a:ext cx="3705584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Thanks To: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4903" y="1279165"/>
            <a:ext cx="28605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Daniel Barnett, BS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Ying Liu, PhD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Katie Partyka, BS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Peter Hsueh, BS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Luke Wisniewski, BS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Huiyuan Tang, PhD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Bryan </a:t>
            </a:r>
            <a:r>
              <a:rPr lang="en-US" dirty="0" err="1" smtClean="0"/>
              <a:t>Reatini</a:t>
            </a:r>
            <a:r>
              <a:rPr lang="en-US" dirty="0" smtClean="0"/>
              <a:t>, BS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Elliot </a:t>
            </a:r>
            <a:r>
              <a:rPr lang="en-US" dirty="0" err="1" smtClean="0"/>
              <a:t>Ensink</a:t>
            </a:r>
            <a:r>
              <a:rPr lang="en-US" dirty="0" smtClean="0"/>
              <a:t>, BS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99786" y="5578341"/>
            <a:ext cx="5818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NCI – Early Detection Research Network 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NCI – Alliance </a:t>
            </a:r>
            <a:r>
              <a:rPr lang="en-US" dirty="0" smtClean="0"/>
              <a:t>of Glycobiologists for Cancer </a:t>
            </a:r>
            <a:r>
              <a:rPr lang="en-US" dirty="0" smtClean="0"/>
              <a:t>Detection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835499" y="1271416"/>
            <a:ext cx="49635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Font typeface="Arial" charset="0"/>
              <a:buChar char="•"/>
            </a:pPr>
            <a:r>
              <a:rPr lang="en-US" dirty="0"/>
              <a:t>Randall Brand, MD – University of Pittsburgh Medical Center (UPMC)</a:t>
            </a:r>
          </a:p>
          <a:p>
            <a:pPr marL="274320" indent="-274320">
              <a:buFont typeface="Arial" charset="0"/>
              <a:buChar char="•"/>
            </a:pPr>
            <a:r>
              <a:rPr lang="en-US" dirty="0" err="1"/>
              <a:t>Aatur</a:t>
            </a:r>
            <a:r>
              <a:rPr lang="en-US" dirty="0"/>
              <a:t> </a:t>
            </a:r>
            <a:r>
              <a:rPr lang="en-US" dirty="0" err="1"/>
              <a:t>Singhi</a:t>
            </a:r>
            <a:r>
              <a:rPr lang="en-US" dirty="0"/>
              <a:t>, MD – UPMC</a:t>
            </a:r>
          </a:p>
          <a:p>
            <a:pPr marL="274320" indent="-274320">
              <a:buFont typeface="Arial" charset="0"/>
              <a:buChar char="•"/>
            </a:pPr>
            <a:r>
              <a:rPr lang="en-US" dirty="0"/>
              <a:t>Herbert </a:t>
            </a:r>
            <a:r>
              <a:rPr lang="en-US" dirty="0" err="1"/>
              <a:t>Zeh</a:t>
            </a:r>
            <a:r>
              <a:rPr lang="en-US" dirty="0"/>
              <a:t>, MD – UPMC</a:t>
            </a:r>
          </a:p>
          <a:p>
            <a:pPr marL="274320" indent="-274320">
              <a:buFont typeface="Arial" charset="0"/>
              <a:buChar char="•"/>
            </a:pPr>
            <a:r>
              <a:rPr lang="en-US" dirty="0" smtClean="0"/>
              <a:t>Ying </a:t>
            </a:r>
            <a:r>
              <a:rPr lang="en-US" dirty="0"/>
              <a:t>Huang, PhD – Fred Hutchinson Cancer Research Center</a:t>
            </a:r>
          </a:p>
          <a:p>
            <a:pPr marL="274320" indent="-274320">
              <a:buFont typeface="Arial" charset="0"/>
              <a:buChar char="•"/>
            </a:pPr>
            <a:r>
              <a:rPr lang="en-US" dirty="0"/>
              <a:t>Peter Allen, MD – Memorial Sloan Kettering Cancer Center</a:t>
            </a:r>
          </a:p>
          <a:p>
            <a:pPr marL="274320" indent="-274320">
              <a:buFont typeface="Arial" charset="0"/>
              <a:buChar char="•"/>
            </a:pPr>
            <a:r>
              <a:rPr lang="en-US" dirty="0" smtClean="0"/>
              <a:t>Richard </a:t>
            </a:r>
            <a:r>
              <a:rPr lang="en-US" dirty="0" smtClean="0"/>
              <a:t>Drake, PhD – Medical University of South </a:t>
            </a:r>
            <a:r>
              <a:rPr lang="en-US" dirty="0" smtClean="0"/>
              <a:t>Carolina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12125" y="4161981"/>
            <a:ext cx="40433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Galen </a:t>
            </a:r>
            <a:r>
              <a:rPr lang="en-US" dirty="0"/>
              <a:t>Hostetter, </a:t>
            </a:r>
            <a:r>
              <a:rPr lang="en-US" dirty="0" smtClean="0"/>
              <a:t>MD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David </a:t>
            </a:r>
            <a:r>
              <a:rPr lang="en-US" dirty="0" err="1" smtClean="0"/>
              <a:t>Monsma</a:t>
            </a:r>
            <a:r>
              <a:rPr lang="en-US" dirty="0" smtClean="0"/>
              <a:t>, PhD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VARI </a:t>
            </a:r>
            <a:r>
              <a:rPr lang="en-US" dirty="0" err="1" smtClean="0"/>
              <a:t>Biospecimen</a:t>
            </a:r>
            <a:r>
              <a:rPr lang="en-US" dirty="0" smtClean="0"/>
              <a:t> and Pathology Core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0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856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Automated Image Analysis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Figure5-EE_8_14_2015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51" t="22149" r="-6274"/>
          <a:stretch/>
        </p:blipFill>
        <p:spPr>
          <a:xfrm>
            <a:off x="1571692" y="1145168"/>
            <a:ext cx="6276418" cy="5620831"/>
          </a:xfrm>
        </p:spPr>
      </p:pic>
    </p:spTree>
    <p:extLst>
      <p:ext uri="{BB962C8B-B14F-4D97-AF65-F5344CB8AC3E}">
        <p14:creationId xmlns:p14="http://schemas.microsoft.com/office/powerpoint/2010/main" val="305880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1502"/>
          <a:stretch/>
        </p:blipFill>
        <p:spPr>
          <a:xfrm>
            <a:off x="947265" y="1813418"/>
            <a:ext cx="5006077" cy="5044582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98028" y="24466"/>
            <a:ext cx="8077917" cy="1143000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sTRA</a:t>
            </a:r>
            <a:r>
              <a:rPr lang="en-US" sz="3200" dirty="0" smtClean="0">
                <a:solidFill>
                  <a:srgbClr val="FF0000"/>
                </a:solidFill>
              </a:rPr>
              <a:t> performs similarly to CA19-9 as an individual biomarker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1644" y="4241263"/>
            <a:ext cx="8077917" cy="2610976"/>
            <a:chOff x="211644" y="4331515"/>
            <a:chExt cx="8077917" cy="2493115"/>
          </a:xfrm>
        </p:grpSpPr>
        <p:sp>
          <p:nvSpPr>
            <p:cNvPr id="2" name="Rectangle 1"/>
            <p:cNvSpPr/>
            <p:nvPr/>
          </p:nvSpPr>
          <p:spPr>
            <a:xfrm>
              <a:off x="434715" y="4331515"/>
              <a:ext cx="2079659" cy="2248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1644" y="4498803"/>
              <a:ext cx="8077917" cy="23258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</p:grpSp>
      <p:pic>
        <p:nvPicPr>
          <p:cNvPr id="14" name="Picture 13" descr="Macintosh HD:Users:brianhaab:Documents:Papers - in review:PDAC diagnosis biomarkers - Huiyuan:Revision:Fig3.ti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96" r="49141"/>
          <a:stretch/>
        </p:blipFill>
        <p:spPr bwMode="auto">
          <a:xfrm>
            <a:off x="5953342" y="2099493"/>
            <a:ext cx="3116990" cy="1524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acintosh HD:Users:brianhaab:Documents:Papers - in review:PDAC diagnosis biomarkers - Huiyuan:Revision:Fig3.ti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77" t="73196" r="-1451"/>
          <a:stretch/>
        </p:blipFill>
        <p:spPr bwMode="auto">
          <a:xfrm>
            <a:off x="5953342" y="4546128"/>
            <a:ext cx="3171200" cy="152396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8871626" y="1743195"/>
            <a:ext cx="272374" cy="902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88341" y="1372429"/>
            <a:ext cx="1712067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rgbClr val="FF0000"/>
                </a:solidFill>
              </a:rPr>
              <a:t>sTRA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11546" y="1388644"/>
            <a:ext cx="1712067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rgbClr val="FF0000"/>
                </a:solidFill>
              </a:rPr>
              <a:t>CA19-9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06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Similar Patterns in Second Set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Macintosh HD:Users:brianhaab:Documents:Papers - in review:PDAC diagnosis biomarkers - Huiyuan:Revision:Fig4.t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02" b="14361"/>
          <a:stretch/>
        </p:blipFill>
        <p:spPr bwMode="auto">
          <a:xfrm>
            <a:off x="263396" y="1417638"/>
            <a:ext cx="8625669" cy="32610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8"/>
          <p:cNvGrpSpPr/>
          <p:nvPr/>
        </p:nvGrpSpPr>
        <p:grpSpPr>
          <a:xfrm>
            <a:off x="792215" y="4998720"/>
            <a:ext cx="7559570" cy="1181517"/>
            <a:chOff x="1524000" y="4678680"/>
            <a:chExt cx="7559570" cy="1181517"/>
          </a:xfrm>
        </p:grpSpPr>
        <p:sp>
          <p:nvSpPr>
            <p:cNvPr id="3" name="TextBox 2"/>
            <p:cNvSpPr txBox="1"/>
            <p:nvPr/>
          </p:nvSpPr>
          <p:spPr>
            <a:xfrm>
              <a:off x="1524000" y="5029200"/>
              <a:ext cx="755957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charset="0"/>
                <a:buChar char="•"/>
              </a:pPr>
              <a:r>
                <a:rPr lang="en-US" sz="2400" b="1" dirty="0" smtClean="0"/>
                <a:t>Three-marker panel: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85% sensitivity and 90% specificity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sz="2400" b="1" dirty="0" smtClean="0"/>
                <a:t>CA19-9: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54% sensitivity and 86% specificity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24000" y="4678680"/>
              <a:ext cx="25571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u="sng" dirty="0"/>
                <a:t>Combined </a:t>
              </a:r>
              <a:r>
                <a:rPr lang="en-US" sz="2400" b="1" u="sng" dirty="0" smtClean="0"/>
                <a:t>Cohorts</a:t>
              </a:r>
              <a:endParaRPr lang="en-US" sz="2400" b="1" u="sng" dirty="0"/>
            </a:p>
          </p:txBody>
        </p:sp>
      </p:grpSp>
    </p:spTree>
    <p:extLst>
      <p:ext uri="{BB962C8B-B14F-4D97-AF65-F5344CB8AC3E}">
        <p14:creationId xmlns:p14="http://schemas.microsoft.com/office/powerpoint/2010/main" val="158955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046" y="174055"/>
            <a:ext cx="8365225" cy="1325563"/>
          </a:xfrm>
        </p:spPr>
        <p:txBody>
          <a:bodyPr/>
          <a:lstStyle/>
          <a:p>
            <a:r>
              <a:rPr lang="en-US" smtClean="0"/>
              <a:t>Multi-marker staining of FFPE tissue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488" y="1516228"/>
            <a:ext cx="5870448" cy="46954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7350" y="6373505"/>
            <a:ext cx="2879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C00000"/>
                </a:solidFill>
              </a:rPr>
              <a:t>Finish with H&amp;E stain</a:t>
            </a:r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3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Presence in Cancer Tissue</a:t>
            </a:r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97" t="9757" r="4357" b="9581"/>
          <a:stretch/>
        </p:blipFill>
        <p:spPr>
          <a:xfrm>
            <a:off x="3020290" y="1981199"/>
            <a:ext cx="3103419" cy="34359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83917" y="3338946"/>
            <a:ext cx="2576556" cy="3186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14551" y="3297381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sTRA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5838" y="3283526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6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6427" y="913130"/>
            <a:ext cx="5351145" cy="503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1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Analysis of Tissue Microarrays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275" y="1417638"/>
            <a:ext cx="7630497" cy="49415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5749636"/>
            <a:ext cx="3352800" cy="7481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1275" y="2964873"/>
            <a:ext cx="8104907" cy="37130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57411" y="2762755"/>
            <a:ext cx="432844" cy="404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7955" y="1326231"/>
            <a:ext cx="4156769" cy="14365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0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cintosh HD:Users:brianhaab:Documents:Papers - current:sLeA profiling:Figures and tables:Fig1 9-16-14.png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18" r="49828" b="9000"/>
          <a:stretch/>
        </p:blipFill>
        <p:spPr bwMode="auto">
          <a:xfrm>
            <a:off x="505838" y="1689505"/>
            <a:ext cx="3892550" cy="2984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395682" y="1330762"/>
            <a:ext cx="296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The CA19-9 antigen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3798" y="4645764"/>
            <a:ext cx="3493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Detected by the CA19-9 antibody</a:t>
            </a:r>
            <a:endParaRPr lang="en-US" i="1" dirty="0">
              <a:solidFill>
                <a:srgbClr val="C0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132588" y="1330762"/>
            <a:ext cx="3887575" cy="3397131"/>
            <a:chOff x="5132588" y="1311307"/>
            <a:chExt cx="3887575" cy="3397131"/>
          </a:xfrm>
        </p:grpSpPr>
        <p:pic>
          <p:nvPicPr>
            <p:cNvPr id="5" name="Content Placeholder 3" descr="Macintosh HD:Users:brianhaab:Documents:Papers - current:sLeA profiling:Figures and tables:Fig1 9-16-14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0664" t="14718" r="1255" b="25528"/>
            <a:stretch/>
          </p:blipFill>
          <p:spPr bwMode="auto">
            <a:xfrm>
              <a:off x="5132588" y="1670435"/>
              <a:ext cx="3731506" cy="23384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6058599" y="1311307"/>
              <a:ext cx="29615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New biomarker: </a:t>
              </a:r>
              <a:r>
                <a:rPr lang="en-US" dirty="0" err="1" smtClean="0">
                  <a:solidFill>
                    <a:srgbClr val="C00000"/>
                  </a:solidFill>
                </a:rPr>
                <a:t>sTRA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30774" y="4062107"/>
              <a:ext cx="3493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C00000"/>
                  </a:solidFill>
                </a:rPr>
                <a:t>Detected by the TRA-1-60 </a:t>
              </a:r>
              <a:r>
                <a:rPr lang="en-US" i="1" dirty="0" err="1" smtClean="0">
                  <a:solidFill>
                    <a:srgbClr val="C00000"/>
                  </a:solidFill>
                </a:rPr>
                <a:t>mAb</a:t>
              </a:r>
              <a:endParaRPr lang="en-US" i="1" dirty="0" smtClean="0">
                <a:solidFill>
                  <a:srgbClr val="C00000"/>
                </a:solidFill>
              </a:endParaRPr>
            </a:p>
            <a:p>
              <a:r>
                <a:rPr lang="en-US" i="1" dirty="0" smtClean="0">
                  <a:solidFill>
                    <a:srgbClr val="C00000"/>
                  </a:solidFill>
                </a:rPr>
                <a:t>After </a:t>
              </a:r>
              <a:r>
                <a:rPr lang="en-US" i="1" dirty="0" err="1" smtClean="0">
                  <a:solidFill>
                    <a:srgbClr val="C00000"/>
                  </a:solidFill>
                </a:rPr>
                <a:t>sialidase</a:t>
              </a:r>
              <a:r>
                <a:rPr lang="en-US" i="1" dirty="0" smtClean="0">
                  <a:solidFill>
                    <a:srgbClr val="C00000"/>
                  </a:solidFill>
                </a:rPr>
                <a:t> treatment</a:t>
              </a:r>
              <a:endParaRPr lang="en-US" i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208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68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sTRA</a:t>
            </a:r>
            <a:r>
              <a:rPr lang="en-US" dirty="0" smtClean="0">
                <a:solidFill>
                  <a:srgbClr val="FF0000"/>
                </a:solidFill>
              </a:rPr>
              <a:t> and CA19-9 are elevated in distinct subgroups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27200"/>
            <a:ext cx="9144000" cy="3400265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-2580" y="1383602"/>
            <a:ext cx="9146580" cy="1685061"/>
            <a:chOff x="-2580" y="1383602"/>
            <a:chExt cx="9146580" cy="1685061"/>
          </a:xfrm>
        </p:grpSpPr>
        <p:sp>
          <p:nvSpPr>
            <p:cNvPr id="7" name="Rectangle 6"/>
            <p:cNvSpPr/>
            <p:nvPr/>
          </p:nvSpPr>
          <p:spPr>
            <a:xfrm>
              <a:off x="0" y="2867185"/>
              <a:ext cx="9144000" cy="20147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-2580" y="2043188"/>
              <a:ext cx="9144000" cy="20147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91311" y="1383602"/>
              <a:ext cx="8627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CA19-9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404296" y="1383602"/>
              <a:ext cx="6447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rgbClr val="FF0000"/>
                  </a:solidFill>
                </a:rPr>
                <a:t>sTRA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6442119" y="1696662"/>
              <a:ext cx="66493" cy="284281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6914806" y="1676621"/>
              <a:ext cx="811854" cy="1176496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792215" y="5426734"/>
            <a:ext cx="7559570" cy="1181517"/>
            <a:chOff x="1524000" y="4678680"/>
            <a:chExt cx="7559570" cy="1181517"/>
          </a:xfrm>
        </p:grpSpPr>
        <p:sp>
          <p:nvSpPr>
            <p:cNvPr id="14" name="TextBox 13"/>
            <p:cNvSpPr txBox="1"/>
            <p:nvPr/>
          </p:nvSpPr>
          <p:spPr>
            <a:xfrm>
              <a:off x="1524000" y="5029200"/>
              <a:ext cx="755957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charset="0"/>
                <a:buChar char="•"/>
              </a:pPr>
              <a:r>
                <a:rPr lang="en-US" sz="2400" b="1" dirty="0" smtClean="0"/>
                <a:t>Three-marker panel: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85% sensitivity and 90% specificity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sz="2400" b="1" dirty="0" smtClean="0"/>
                <a:t>CA19-9: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54% sensitivity and 86% specificity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24000" y="4678680"/>
              <a:ext cx="25571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u="sng" dirty="0"/>
                <a:t>Combined </a:t>
              </a:r>
              <a:r>
                <a:rPr lang="en-US" sz="2400" b="1" u="sng" dirty="0" smtClean="0"/>
                <a:t>Cohorts</a:t>
              </a:r>
              <a:endParaRPr lang="en-US" sz="2400" b="1" u="sng" dirty="0"/>
            </a:p>
          </p:txBody>
        </p:sp>
      </p:grpSp>
    </p:spTree>
    <p:extLst>
      <p:ext uri="{BB962C8B-B14F-4D97-AF65-F5344CB8AC3E}">
        <p14:creationId xmlns:p14="http://schemas.microsoft.com/office/powerpoint/2010/main" val="122500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211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Blinded Set:</a:t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Stage I/II cancer vs. benign controls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Macintosh HD:Users:brianhaab:Documents:Papers - in review:PDAC diagnosis biomarkers - Huiyuan:Revision:Fig5.t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12" b="17180"/>
          <a:stretch/>
        </p:blipFill>
        <p:spPr bwMode="auto">
          <a:xfrm>
            <a:off x="0" y="2743200"/>
            <a:ext cx="9099754" cy="12256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5644" y="2927653"/>
            <a:ext cx="182880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FF0000"/>
                </a:solidFill>
              </a:rPr>
              <a:t>MUC5AC:sLeX</a:t>
            </a:r>
          </a:p>
          <a:p>
            <a:pPr algn="r"/>
            <a:r>
              <a:rPr lang="en-US" sz="1200" dirty="0" smtClean="0">
                <a:solidFill>
                  <a:srgbClr val="FF0000"/>
                </a:solidFill>
              </a:rPr>
              <a:t>CA19-9:E-selectin</a:t>
            </a:r>
          </a:p>
          <a:p>
            <a:pPr algn="r"/>
            <a:r>
              <a:rPr lang="en-US" sz="1200" dirty="0" smtClean="0">
                <a:solidFill>
                  <a:srgbClr val="FF0000"/>
                </a:solidFill>
              </a:rPr>
              <a:t>MUC5AC:sTRA</a:t>
            </a:r>
          </a:p>
          <a:p>
            <a:pPr algn="r"/>
            <a:r>
              <a:rPr lang="en-US" sz="1200" dirty="0" smtClean="0">
                <a:solidFill>
                  <a:srgbClr val="FF0000"/>
                </a:solidFill>
              </a:rPr>
              <a:t>Call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671493"/>
            <a:ext cx="1828800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smtClean="0">
                <a:solidFill>
                  <a:srgbClr val="FF0000"/>
                </a:solidFill>
              </a:rPr>
              <a:t>CA19-9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0475" y="4377447"/>
            <a:ext cx="3915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CA19-9: </a:t>
            </a:r>
            <a:r>
              <a:rPr lang="en-US" dirty="0" smtClean="0">
                <a:solidFill>
                  <a:srgbClr val="FF0000"/>
                </a:solidFill>
              </a:rPr>
              <a:t>66% sensitivity, 72% specificity</a:t>
            </a:r>
          </a:p>
          <a:p>
            <a:r>
              <a:rPr lang="en-US" dirty="0" smtClean="0"/>
              <a:t>Panel: </a:t>
            </a:r>
            <a:r>
              <a:rPr lang="en-US" dirty="0" smtClean="0">
                <a:solidFill>
                  <a:srgbClr val="FF0000"/>
                </a:solidFill>
              </a:rPr>
              <a:t>80% sensitivity, 84% specificity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5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31" y="112168"/>
            <a:ext cx="8915786" cy="1143000"/>
          </a:xfrm>
        </p:spPr>
        <p:txBody>
          <a:bodyPr>
            <a:normAutofit fontScale="90000"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Performance as a </a:t>
            </a:r>
            <a:r>
              <a:rPr lang="en-US" b="1" dirty="0" smtClean="0">
                <a:solidFill>
                  <a:srgbClr val="FF0000"/>
                </a:solidFill>
              </a:rPr>
              <a:t>Serological Biomarker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187" y="1371169"/>
            <a:ext cx="8229600" cy="4525963"/>
          </a:xfrm>
        </p:spPr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</a:rPr>
              <a:t>sTRA</a:t>
            </a:r>
            <a:r>
              <a:rPr lang="en-US" dirty="0" smtClean="0">
                <a:solidFill>
                  <a:srgbClr val="000000"/>
                </a:solidFill>
              </a:rPr>
              <a:t> performs similarly to CA19-9 as an individual biomarker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err="1" smtClean="0">
                <a:solidFill>
                  <a:srgbClr val="000000"/>
                </a:solidFill>
              </a:rPr>
              <a:t>sTRA</a:t>
            </a:r>
            <a:r>
              <a:rPr lang="en-US" dirty="0" smtClean="0">
                <a:solidFill>
                  <a:srgbClr val="000000"/>
                </a:solidFill>
              </a:rPr>
              <a:t> is elevated </a:t>
            </a:r>
            <a:r>
              <a:rPr lang="en-US" dirty="0" smtClean="0">
                <a:solidFill>
                  <a:srgbClr val="000000"/>
                </a:solidFill>
              </a:rPr>
              <a:t>independently of CA19-9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 3-marker panel performed better than CA19-9 in 3 sample </a:t>
            </a:r>
            <a:r>
              <a:rPr lang="en-US" dirty="0" smtClean="0">
                <a:solidFill>
                  <a:srgbClr val="000000"/>
                </a:solidFill>
              </a:rPr>
              <a:t>sets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9710" y="4989645"/>
            <a:ext cx="84170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3200" b="1" dirty="0" smtClean="0"/>
              <a:t>Are cancers that produce </a:t>
            </a:r>
            <a:r>
              <a:rPr lang="en-US" sz="3200" b="1" dirty="0" err="1" smtClean="0"/>
              <a:t>sTRA</a:t>
            </a:r>
            <a:r>
              <a:rPr lang="en-US" sz="3200" b="1" dirty="0" smtClean="0"/>
              <a:t> a different subtype than those that produce CA19-9?</a:t>
            </a:r>
          </a:p>
        </p:txBody>
      </p:sp>
    </p:spTree>
    <p:extLst>
      <p:ext uri="{BB962C8B-B14F-4D97-AF65-F5344CB8AC3E}">
        <p14:creationId xmlns:p14="http://schemas.microsoft.com/office/powerpoint/2010/main" val="202668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991" y="13138"/>
            <a:ext cx="4470009" cy="33396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139"/>
            <a:ext cx="4470009" cy="33396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990" y="3373219"/>
            <a:ext cx="4470009" cy="33193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6508" y="1114245"/>
            <a:ext cx="3761588" cy="538631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99295" y="13138"/>
            <a:ext cx="1336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Red: CA19-9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85299" y="29353"/>
            <a:ext cx="1118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Red: </a:t>
            </a:r>
            <a:r>
              <a:rPr lang="en-US" dirty="0" err="1" smtClean="0">
                <a:solidFill>
                  <a:schemeClr val="bg1"/>
                </a:solidFill>
              </a:rPr>
              <a:t>sTRA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07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5927" y="1322960"/>
            <a:ext cx="3278966" cy="26547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8775" y="2544886"/>
            <a:ext cx="3346315" cy="43131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8106" y="4016648"/>
            <a:ext cx="3435927" cy="27296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4269" y="0"/>
            <a:ext cx="3178190" cy="266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19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Elevations in Tumors Relative </a:t>
            </a:r>
            <a:r>
              <a:rPr lang="en-US" b="1" smtClean="0">
                <a:solidFill>
                  <a:srgbClr val="FF0000"/>
                </a:solidFill>
              </a:rPr>
              <a:t>to Adjacent Tissue</a:t>
            </a:r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60" r="56082"/>
          <a:stretch/>
        </p:blipFill>
        <p:spPr>
          <a:xfrm>
            <a:off x="2696281" y="1787235"/>
            <a:ext cx="3724563" cy="44785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93219" y="1787235"/>
            <a:ext cx="432844" cy="404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5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233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Patterns </a:t>
            </a:r>
            <a:r>
              <a:rPr lang="en-US" b="1" smtClean="0">
                <a:solidFill>
                  <a:srgbClr val="FF0000"/>
                </a:solidFill>
              </a:rPr>
              <a:t>Same in Xenografts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9854" y="1197904"/>
            <a:ext cx="4544292" cy="557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4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aabAllianceApril2016" id="{840938E4-C283-9948-84D5-2FDFAB79C85E}" vid="{B52E924A-8FCA-E844-890C-1DFEBCCBFA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HaabPresentTemplate</Template>
  <TotalTime>3418</TotalTime>
  <Words>527</Words>
  <Application>Microsoft Macintosh PowerPoint</Application>
  <PresentationFormat>On-screen Show (4:3)</PresentationFormat>
  <Paragraphs>96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Calibri</vt:lpstr>
      <vt:lpstr>Wingdings</vt:lpstr>
      <vt:lpstr>Arial</vt:lpstr>
      <vt:lpstr>Office Theme</vt:lpstr>
      <vt:lpstr>The sTRA Glycan, a New Serological and Cellular Biomarker for Pancreatic Cancer</vt:lpstr>
      <vt:lpstr>PowerPoint Presentation</vt:lpstr>
      <vt:lpstr>sTRA and CA19-9 are elevated in distinct subgroups</vt:lpstr>
      <vt:lpstr>Blinded Set: Stage I/II cancer vs. benign controls</vt:lpstr>
      <vt:lpstr>Performance as a Serological Biomarker</vt:lpstr>
      <vt:lpstr>PowerPoint Presentation</vt:lpstr>
      <vt:lpstr>PowerPoint Presentation</vt:lpstr>
      <vt:lpstr>Elevations in Tumors Relative to Adjacent Tissue</vt:lpstr>
      <vt:lpstr>Patterns Same in Xenografts</vt:lpstr>
      <vt:lpstr>Additional Findings</vt:lpstr>
      <vt:lpstr>Performance as a Cellular Biomarker</vt:lpstr>
      <vt:lpstr>Thanks To:</vt:lpstr>
      <vt:lpstr>Automated Image Analysis</vt:lpstr>
      <vt:lpstr>sTRA performs similarly to CA19-9 as an individual biomarker</vt:lpstr>
      <vt:lpstr>Similar Patterns in Second Set</vt:lpstr>
      <vt:lpstr>Multi-marker staining of FFPE tissue</vt:lpstr>
      <vt:lpstr>Presence in Cancer Tissue</vt:lpstr>
      <vt:lpstr>PowerPoint Presentation</vt:lpstr>
      <vt:lpstr>Analysis of Tissue Microarrays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Subtypes of pancreatic cancer defined by glycans </dc:title>
  <dc:creator>Microsoft Office User</dc:creator>
  <cp:lastModifiedBy>Microsoft Office User</cp:lastModifiedBy>
  <cp:revision>58</cp:revision>
  <dcterms:created xsi:type="dcterms:W3CDTF">2016-09-29T15:05:44Z</dcterms:created>
  <dcterms:modified xsi:type="dcterms:W3CDTF">2017-03-06T23:02:00Z</dcterms:modified>
</cp:coreProperties>
</file>