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6" r:id="rId3"/>
  </p:sldMasterIdLst>
  <p:notesMasterIdLst>
    <p:notesMasterId r:id="rId30"/>
  </p:notesMasterIdLst>
  <p:sldIdLst>
    <p:sldId id="262" r:id="rId4"/>
    <p:sldId id="259" r:id="rId5"/>
    <p:sldId id="263" r:id="rId6"/>
    <p:sldId id="264" r:id="rId7"/>
    <p:sldId id="265" r:id="rId8"/>
    <p:sldId id="266" r:id="rId9"/>
    <p:sldId id="273" r:id="rId10"/>
    <p:sldId id="274" r:id="rId11"/>
    <p:sldId id="275" r:id="rId12"/>
    <p:sldId id="276" r:id="rId13"/>
    <p:sldId id="277" r:id="rId14"/>
    <p:sldId id="278" r:id="rId15"/>
    <p:sldId id="283" r:id="rId16"/>
    <p:sldId id="284" r:id="rId17"/>
    <p:sldId id="271" r:id="rId18"/>
    <p:sldId id="272" r:id="rId19"/>
    <p:sldId id="279" r:id="rId20"/>
    <p:sldId id="280" r:id="rId21"/>
    <p:sldId id="281" r:id="rId22"/>
    <p:sldId id="282" r:id="rId23"/>
    <p:sldId id="260" r:id="rId24"/>
    <p:sldId id="261" r:id="rId25"/>
    <p:sldId id="267" r:id="rId26"/>
    <p:sldId id="268" r:id="rId27"/>
    <p:sldId id="269"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8" d="100"/>
          <a:sy n="108" d="100"/>
        </p:scale>
        <p:origin x="-7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D978F-7BCB-8E4E-8D1F-B8E5A66B3B6F}" type="datetimeFigureOut">
              <a:rPr lang="en-US" smtClean="0"/>
              <a:t>Mar-8-17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433A0-2765-8545-8675-75D488A9B5E3}" type="slidenum">
              <a:rPr lang="en-US" smtClean="0"/>
              <a:t>‹#›</a:t>
            </a:fld>
            <a:endParaRPr lang="en-US"/>
          </a:p>
        </p:txBody>
      </p:sp>
    </p:spTree>
    <p:extLst>
      <p:ext uri="{BB962C8B-B14F-4D97-AF65-F5344CB8AC3E}">
        <p14:creationId xmlns:p14="http://schemas.microsoft.com/office/powerpoint/2010/main" val="23213451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61988"/>
            <a:ext cx="3740150" cy="2805112"/>
          </a:xfrm>
        </p:spPr>
      </p:sp>
      <p:sp>
        <p:nvSpPr>
          <p:cNvPr id="3" name="Notes Placeholder 2"/>
          <p:cNvSpPr>
            <a:spLocks noGrp="1"/>
          </p:cNvSpPr>
          <p:nvPr>
            <p:ph type="body" idx="1"/>
          </p:nvPr>
        </p:nvSpPr>
        <p:spPr/>
        <p:txBody>
          <a:bodyPr>
            <a:normAutofit/>
          </a:bodyPr>
          <a:lstStyle/>
          <a:p>
            <a:pPr marL="0" lvl="1"/>
            <a:r>
              <a:rPr lang="en-US" b="1" dirty="0" smtClean="0"/>
              <a:t>Default title slide layout for Basic presentations</a:t>
            </a:r>
          </a:p>
          <a:p>
            <a:pPr lvl="1"/>
            <a:r>
              <a:rPr lang="en-US" dirty="0" smtClean="0"/>
              <a:t>Enter copy in the content placeholders (default formatting shown on example slide above) </a:t>
            </a:r>
          </a:p>
          <a:p>
            <a:pPr lvl="1"/>
            <a:r>
              <a:rPr lang="en-US" dirty="0" smtClean="0"/>
              <a:t>Another</a:t>
            </a:r>
            <a:r>
              <a:rPr lang="en-US" baseline="0" dirty="0" smtClean="0"/>
              <a:t> image may be substituted</a:t>
            </a:r>
            <a:br>
              <a:rPr lang="en-US" baseline="0" dirty="0" smtClean="0"/>
            </a:br>
            <a:endParaRPr lang="en-US" dirty="0" smtClean="0"/>
          </a:p>
          <a:p>
            <a:pPr marL="0" lvl="1"/>
            <a:r>
              <a:rPr lang="en-US" b="1" dirty="0" smtClean="0"/>
              <a:t>To change image:</a:t>
            </a:r>
          </a:p>
          <a:p>
            <a:pPr lvl="1"/>
            <a:r>
              <a:rPr lang="en-US" dirty="0" smtClean="0"/>
              <a:t>Delete existing image </a:t>
            </a:r>
          </a:p>
          <a:p>
            <a:pPr lvl="1"/>
            <a:r>
              <a:rPr lang="en-US" dirty="0"/>
              <a:t>D</a:t>
            </a:r>
            <a:r>
              <a:rPr lang="en-US" dirty="0" smtClean="0"/>
              <a:t>rag a new image into the picture placeholder or select the image placeholder and under the Insert tab, select Pictures and upload your photo</a:t>
            </a:r>
          </a:p>
          <a:p>
            <a:pPr lvl="1"/>
            <a:endParaRPr lang="en-US" dirty="0">
              <a:solidFill>
                <a:schemeClr val="tx2"/>
              </a:solidFill>
            </a:endParaRPr>
          </a:p>
        </p:txBody>
      </p:sp>
      <p:sp>
        <p:nvSpPr>
          <p:cNvPr id="4" name="Slide Number Placeholder 3"/>
          <p:cNvSpPr>
            <a:spLocks noGrp="1"/>
          </p:cNvSpPr>
          <p:nvPr>
            <p:ph type="sldNum" sz="quarter" idx="10"/>
          </p:nvPr>
        </p:nvSpPr>
        <p:spPr/>
        <p:txBody>
          <a:bodyPr/>
          <a:lstStyle/>
          <a:p>
            <a:fld id="{D69323AF-D38B-4DB9-A28C-9CA60664DDDA}" type="slidenum">
              <a:rPr lang="en-US" smtClean="0">
                <a:solidFill>
                  <a:srgbClr val="413C38"/>
                </a:solidFill>
                <a:latin typeface="Arial"/>
              </a:rPr>
              <a:pPr/>
              <a:t>3</a:t>
            </a:fld>
            <a:endParaRPr lang="en-US">
              <a:solidFill>
                <a:srgbClr val="413C38"/>
              </a:solidFill>
              <a:latin typeface="Arial"/>
            </a:endParaRPr>
          </a:p>
        </p:txBody>
      </p:sp>
    </p:spTree>
    <p:extLst>
      <p:ext uri="{BB962C8B-B14F-4D97-AF65-F5344CB8AC3E}">
        <p14:creationId xmlns:p14="http://schemas.microsoft.com/office/powerpoint/2010/main" val="153302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73" y="662065"/>
            <a:ext cx="3717856" cy="2804410"/>
          </a:xfrm>
        </p:spPr>
      </p:sp>
      <p:sp>
        <p:nvSpPr>
          <p:cNvPr id="3" name="Notes Placeholder 2"/>
          <p:cNvSpPr>
            <a:spLocks noGrp="1"/>
          </p:cNvSpPr>
          <p:nvPr>
            <p:ph type="body" idx="1"/>
          </p:nvPr>
        </p:nvSpPr>
        <p:spPr/>
        <p:txBody>
          <a:bodyPr>
            <a:normAutofit/>
          </a:bodyPr>
          <a:lstStyle/>
          <a:p>
            <a:r>
              <a:rPr lang="en-US" b="1" dirty="0" smtClean="0"/>
              <a:t>Title and Content layout </a:t>
            </a:r>
          </a:p>
          <a:p>
            <a:pPr lvl="1"/>
            <a:r>
              <a:rPr lang="en-US" dirty="0" smtClean="0"/>
              <a:t>Always enter text or content in the programmed placeholders</a:t>
            </a:r>
          </a:p>
          <a:p>
            <a:pPr lvl="2"/>
            <a:r>
              <a:rPr lang="en-US" dirty="0" smtClean="0"/>
              <a:t>Main content</a:t>
            </a:r>
            <a:r>
              <a:rPr lang="en-US" baseline="0" dirty="0" smtClean="0"/>
              <a:t> placeholder programmed for up to four levels of text</a:t>
            </a:r>
          </a:p>
          <a:p>
            <a:pPr lvl="2"/>
            <a:r>
              <a:rPr lang="en-US" dirty="0" smtClean="0"/>
              <a:t>E</a:t>
            </a:r>
            <a:r>
              <a:rPr lang="en-US" baseline="0" dirty="0" smtClean="0"/>
              <a:t>ach text level has preset font size, line spacing, bullets and indent </a:t>
            </a:r>
          </a:p>
          <a:p>
            <a:pPr lvl="1"/>
            <a:r>
              <a:rPr lang="en-US" dirty="0" smtClean="0"/>
              <a:t>To get to next level, hit Increase</a:t>
            </a:r>
            <a:r>
              <a:rPr lang="en-US" baseline="0" dirty="0" smtClean="0"/>
              <a:t> </a:t>
            </a:r>
            <a:r>
              <a:rPr lang="en-US" dirty="0" smtClean="0"/>
              <a:t>List Level button in Paragraph section of Home tab and enter copy</a:t>
            </a:r>
          </a:p>
          <a:p>
            <a:pPr lvl="1"/>
            <a:r>
              <a:rPr lang="en-US" dirty="0" smtClean="0"/>
              <a:t>To go </a:t>
            </a:r>
            <a:r>
              <a:rPr lang="en-US" dirty="0" smtClean="0">
                <a:solidFill>
                  <a:schemeClr val="tx1"/>
                </a:solidFill>
              </a:rPr>
              <a:t>back to previous level, hit Decrease</a:t>
            </a:r>
            <a:r>
              <a:rPr lang="en-US" baseline="0" dirty="0" smtClean="0">
                <a:solidFill>
                  <a:schemeClr val="tx1"/>
                </a:solidFill>
              </a:rPr>
              <a:t> </a:t>
            </a:r>
            <a:r>
              <a:rPr lang="en-US" dirty="0" smtClean="0">
                <a:solidFill>
                  <a:schemeClr val="tx1"/>
                </a:solidFill>
              </a:rPr>
              <a:t>List Level button </a:t>
            </a:r>
            <a:r>
              <a:rPr lang="en-US" dirty="0">
                <a:solidFill>
                  <a:schemeClr val="tx1"/>
                </a:solidFill>
              </a:rPr>
              <a:t>in </a:t>
            </a:r>
            <a:r>
              <a:rPr lang="en-US" dirty="0" smtClean="0">
                <a:solidFill>
                  <a:schemeClr val="tx1"/>
                </a:solidFill>
              </a:rPr>
              <a:t>Paragraph </a:t>
            </a:r>
            <a:r>
              <a:rPr lang="en-US" dirty="0">
                <a:solidFill>
                  <a:schemeClr val="tx1"/>
                </a:solidFill>
              </a:rPr>
              <a:t>section of Home </a:t>
            </a:r>
            <a:r>
              <a:rPr lang="en-US" dirty="0" smtClean="0">
                <a:solidFill>
                  <a:schemeClr val="tx1"/>
                </a:solidFill>
              </a:rPr>
              <a:t>Tab and enter copy</a:t>
            </a:r>
          </a:p>
          <a:p>
            <a:pPr lvl="1"/>
            <a:r>
              <a:rPr lang="en-US" b="0" dirty="0" smtClean="0">
                <a:solidFill>
                  <a:schemeClr val="tx1"/>
                </a:solidFill>
              </a:rPr>
              <a:t>Don’t manually </a:t>
            </a:r>
            <a:r>
              <a:rPr lang="en-US" b="0" dirty="0">
                <a:solidFill>
                  <a:schemeClr val="tx1"/>
                </a:solidFill>
              </a:rPr>
              <a:t>apply bullets or use the tab </a:t>
            </a:r>
            <a:r>
              <a:rPr lang="en-US" b="0" dirty="0" smtClean="0">
                <a:solidFill>
                  <a:schemeClr val="tx1"/>
                </a:solidFill>
              </a:rPr>
              <a:t>button</a:t>
            </a: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D69323AF-D38B-4DB9-A28C-9CA60664DDDA}" type="slidenum">
              <a:rPr lang="en-US" smtClean="0">
                <a:solidFill>
                  <a:srgbClr val="413C38"/>
                </a:solidFill>
                <a:latin typeface="Arial"/>
              </a:rPr>
              <a:pPr/>
              <a:t>5</a:t>
            </a:fld>
            <a:endParaRPr lang="en-US">
              <a:solidFill>
                <a:srgbClr val="413C38"/>
              </a:solidFill>
              <a:latin typeface="Arial"/>
            </a:endParaRPr>
          </a:p>
        </p:txBody>
      </p:sp>
    </p:spTree>
    <p:extLst>
      <p:ext uri="{BB962C8B-B14F-4D97-AF65-F5344CB8AC3E}">
        <p14:creationId xmlns:p14="http://schemas.microsoft.com/office/powerpoint/2010/main" val="76062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BRG_cover2_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ChangeArrowheads="1"/>
          </p:cNvSpPr>
          <p:nvPr>
            <p:ph type="ctrTitle"/>
          </p:nvPr>
        </p:nvSpPr>
        <p:spPr>
          <a:xfrm>
            <a:off x="0" y="3962400"/>
            <a:ext cx="9144000" cy="609600"/>
          </a:xfrm>
        </p:spPr>
        <p:txBody>
          <a:bodyPr anchor="t"/>
          <a:lstStyle>
            <a:lvl1pPr algn="ctr">
              <a:defRPr sz="4000" b="0">
                <a:solidFill>
                  <a:srgbClr val="003399"/>
                </a:solidFill>
                <a:latin typeface="Arial Black" pitchFamily="34" charset="0"/>
              </a:defRPr>
            </a:lvl1pPr>
          </a:lstStyle>
          <a:p>
            <a:r>
              <a:rPr lang="en-US" smtClean="0"/>
              <a:t>Click to edit Master title style</a:t>
            </a:r>
            <a:endParaRPr lang="en-US"/>
          </a:p>
        </p:txBody>
      </p:sp>
      <p:sp>
        <p:nvSpPr>
          <p:cNvPr id="125956" name="Rectangle 4"/>
          <p:cNvSpPr>
            <a:spLocks noGrp="1" noChangeArrowheads="1"/>
          </p:cNvSpPr>
          <p:nvPr>
            <p:ph type="subTitle" idx="1"/>
          </p:nvPr>
        </p:nvSpPr>
        <p:spPr>
          <a:xfrm>
            <a:off x="0" y="4876800"/>
            <a:ext cx="9144000" cy="457200"/>
          </a:xfrm>
        </p:spPr>
        <p:txBody>
          <a:bodyPr/>
          <a:lstStyle>
            <a:lvl1pPr marL="0" indent="0" algn="ctr">
              <a:defRPr sz="2400" i="1"/>
            </a:lvl1pPr>
          </a:lstStyle>
          <a:p>
            <a:r>
              <a:rPr lang="en-US" smtClean="0"/>
              <a:t>Click to edit Master subtitle style</a:t>
            </a:r>
            <a:endParaRPr lang="en-US"/>
          </a:p>
        </p:txBody>
      </p:sp>
    </p:spTree>
    <p:extLst>
      <p:ext uri="{BB962C8B-B14F-4D97-AF65-F5344CB8AC3E}">
        <p14:creationId xmlns:p14="http://schemas.microsoft.com/office/powerpoint/2010/main" val="387431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43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3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0"/>
            <a:ext cx="82296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63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33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12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3340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8229600" cy="4953000"/>
          </a:xfrm>
        </p:spPr>
        <p:txBody>
          <a:body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667505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785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3749040"/>
          </a:xfrm>
          <a:solidFill>
            <a:schemeClr val="bg1">
              <a:lumMod val="75000"/>
            </a:schemeClr>
          </a:solidFill>
          <a:effectLst/>
        </p:spPr>
        <p:txBody>
          <a:bodyPr anchor="ctr" anchorCtr="1">
            <a:noAutofit/>
          </a:bodyPr>
          <a:lstStyle>
            <a:lvl1pPr>
              <a:defRPr sz="2400"/>
            </a:lvl1pPr>
          </a:lstStyle>
          <a:p>
            <a:r>
              <a:rPr lang="en-US" dirty="0" smtClean="0"/>
              <a:t>Click to add picture</a:t>
            </a:r>
            <a:endParaRPr lang="en-US" dirty="0"/>
          </a:p>
        </p:txBody>
      </p:sp>
      <p:sp>
        <p:nvSpPr>
          <p:cNvPr id="17" name="Rectangle 16"/>
          <p:cNvSpPr/>
          <p:nvPr userDrawn="1"/>
        </p:nvSpPr>
        <p:spPr bwMode="gray">
          <a:xfrm>
            <a:off x="3721" y="3748646"/>
            <a:ext cx="9140279" cy="3109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Times New Roman"/>
            </a:endParaRPr>
          </a:p>
        </p:txBody>
      </p:sp>
      <p:sp>
        <p:nvSpPr>
          <p:cNvPr id="18" name="Rectangle 17"/>
          <p:cNvSpPr/>
          <p:nvPr userDrawn="1"/>
        </p:nvSpPr>
        <p:spPr>
          <a:xfrm>
            <a:off x="0" y="6492240"/>
            <a:ext cx="9144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Times New Roman"/>
            </a:endParaRPr>
          </a:p>
        </p:txBody>
      </p:sp>
      <p:cxnSp>
        <p:nvCxnSpPr>
          <p:cNvPr id="19" name="Straight Connector 18"/>
          <p:cNvCxnSpPr/>
          <p:nvPr userDrawn="1"/>
        </p:nvCxnSpPr>
        <p:spPr bwMode="gray">
          <a:xfrm>
            <a:off x="0" y="6492240"/>
            <a:ext cx="9144000" cy="0"/>
          </a:xfrm>
          <a:prstGeom prst="line">
            <a:avLst/>
          </a:prstGeom>
          <a:ln w="3810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136582" y="4825992"/>
            <a:ext cx="5760720" cy="456079"/>
          </a:xfrm>
          <a:effectLst/>
        </p:spPr>
        <p:txBody>
          <a:bodyPr lIns="0" tIns="0" rIns="0" bIns="0">
            <a:noAutofit/>
          </a:bodyPr>
          <a:lstStyle>
            <a:lvl1pPr marL="0" indent="0" algn="l">
              <a:lnSpc>
                <a:spcPct val="100000"/>
              </a:lnSpc>
              <a:spcBef>
                <a:spcPts val="600"/>
              </a:spcBef>
              <a:buNone/>
              <a:defRPr sz="1400" b="0">
                <a:solidFill>
                  <a:schemeClr val="accent6"/>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3136392" y="5529262"/>
            <a:ext cx="5760720" cy="822960"/>
          </a:xfrm>
          <a:effectLst/>
        </p:spPr>
        <p:txBody>
          <a:bodyPr lIns="0" tIns="0" rIns="0" bIns="0">
            <a:noAutofit/>
          </a:bodyPr>
          <a:lstStyle>
            <a:lvl1pPr marL="0" indent="0">
              <a:lnSpc>
                <a:spcPct val="100000"/>
              </a:lnSpc>
              <a:spcBef>
                <a:spcPts val="0"/>
              </a:spcBef>
              <a:spcAft>
                <a:spcPts val="600"/>
              </a:spcAft>
              <a:buNone/>
              <a:defRPr sz="1300" b="1">
                <a:solidFill>
                  <a:schemeClr val="tx1"/>
                </a:solidFill>
                <a:latin typeface="+mj-lt"/>
                <a:cs typeface="Arial" pitchFamily="34" charset="0"/>
              </a:defRPr>
            </a:lvl1pPr>
            <a:lvl2pPr marL="0" indent="0">
              <a:lnSpc>
                <a:spcPct val="100000"/>
              </a:lnSpc>
              <a:spcBef>
                <a:spcPts val="0"/>
              </a:spcBef>
              <a:spcAft>
                <a:spcPts val="0"/>
              </a:spcAft>
              <a:buNone/>
              <a:defRPr sz="1200">
                <a:solidFill>
                  <a:schemeClr val="accent6"/>
                </a:solidFill>
                <a:latin typeface="+mj-lt"/>
                <a:cs typeface="Arial" pitchFamily="34" charset="0"/>
              </a:defRPr>
            </a:lvl2pPr>
          </a:lstStyle>
          <a:p>
            <a:pPr lvl="0"/>
            <a:r>
              <a:rPr lang="en-US" smtClean="0"/>
              <a:t>Click to edit Master text styles</a:t>
            </a:r>
          </a:p>
          <a:p>
            <a:pPr lvl="1"/>
            <a:r>
              <a:rPr lang="en-US" smtClean="0"/>
              <a:t>Second level</a:t>
            </a:r>
          </a:p>
        </p:txBody>
      </p:sp>
      <p:sp>
        <p:nvSpPr>
          <p:cNvPr id="2" name="Title 1"/>
          <p:cNvSpPr>
            <a:spLocks noGrp="1"/>
          </p:cNvSpPr>
          <p:nvPr>
            <p:ph type="ctrTitle"/>
          </p:nvPr>
        </p:nvSpPr>
        <p:spPr>
          <a:xfrm>
            <a:off x="3136392" y="4030664"/>
            <a:ext cx="5760720" cy="778404"/>
          </a:xfrm>
          <a:effectLst/>
        </p:spPr>
        <p:txBody>
          <a:bodyPr lIns="0" tIns="0" rIns="0" bIns="0" anchor="t" anchorCtr="0">
            <a:noAutofit/>
          </a:bodyPr>
          <a:lstStyle>
            <a:lvl1pPr algn="l">
              <a:lnSpc>
                <a:spcPct val="90000"/>
              </a:lnSpc>
              <a:defRPr sz="2600" b="1">
                <a:latin typeface="+mj-lt"/>
                <a:cs typeface="Arial" pitchFamily="34" charset="0"/>
              </a:defRPr>
            </a:lvl1pPr>
          </a:lstStyle>
          <a:p>
            <a:r>
              <a:rPr lang="en-US" smtClean="0"/>
              <a:t>Click to edit Master title style</a:t>
            </a:r>
            <a:endParaRPr lang="en-US" dirty="0"/>
          </a:p>
        </p:txBody>
      </p:sp>
      <p:pic>
        <p:nvPicPr>
          <p:cNvPr id="1026"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480" y="4081464"/>
            <a:ext cx="1920240" cy="930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11480" y="1371600"/>
            <a:ext cx="8320703" cy="685800"/>
          </a:xfrm>
        </p:spPr>
        <p:txBody>
          <a:bodyPr anchor="b" anchorCtr="0"/>
          <a:lstStyle>
            <a:lvl1pPr>
              <a:defRPr sz="26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srgbClr val="63666A"/>
              </a:solidFill>
              <a:latin typeface="Arial"/>
            </a:endParaRPr>
          </a:p>
        </p:txBody>
      </p:sp>
      <p:sp>
        <p:nvSpPr>
          <p:cNvPr id="4" name="Slide Number Placeholder 3"/>
          <p:cNvSpPr>
            <a:spLocks noGrp="1"/>
          </p:cNvSpPr>
          <p:nvPr>
            <p:ph type="sldNum" sz="quarter" idx="11"/>
          </p:nvPr>
        </p:nvSpPr>
        <p:spPr/>
        <p:txBody>
          <a:bodyPr/>
          <a:lstStyle/>
          <a:p>
            <a:fld id="{CC041753-90EA-4E44-9BB8-633978F3CCC4}" type="slidenum">
              <a:rPr lang="en-US" smtClean="0">
                <a:solidFill>
                  <a:srgbClr val="63666A"/>
                </a:solidFill>
                <a:latin typeface="Arial"/>
              </a:rPr>
              <a:pPr/>
              <a:t>‹#›</a:t>
            </a:fld>
            <a:endParaRPr lang="en-US" dirty="0">
              <a:solidFill>
                <a:srgbClr val="63666A"/>
              </a:solidFill>
              <a:latin typeface="Arial"/>
            </a:endParaRPr>
          </a:p>
        </p:txBody>
      </p:sp>
      <p:sp>
        <p:nvSpPr>
          <p:cNvPr id="6" name="Text Placeholder 5"/>
          <p:cNvSpPr>
            <a:spLocks noGrp="1"/>
          </p:cNvSpPr>
          <p:nvPr>
            <p:ph type="body" sz="quarter" idx="12"/>
          </p:nvPr>
        </p:nvSpPr>
        <p:spPr bwMode="gray">
          <a:xfrm>
            <a:off x="411479" y="2468880"/>
            <a:ext cx="2606040" cy="2926080"/>
          </a:xfrm>
        </p:spPr>
        <p:txBody>
          <a:bodyPr/>
          <a:lstStyle>
            <a:lvl1pPr marL="342900" indent="-342900">
              <a:spcAft>
                <a:spcPts val="600"/>
              </a:spcAft>
              <a:buClr>
                <a:schemeClr val="accent6"/>
              </a:buClr>
              <a:buFont typeface="Wingdings" charset="2"/>
              <a:buAutoNum type="arabicPlain"/>
              <a:defRPr sz="1500" b="1" i="0" cap="all">
                <a:latin typeface="+mj-lt"/>
              </a:defRPr>
            </a:lvl1pPr>
            <a:lvl2pPr marL="457200" indent="0">
              <a:spcBef>
                <a:spcPts val="600"/>
              </a:spcBef>
              <a:buNone/>
              <a:defRPr sz="1500">
                <a:solidFill>
                  <a:srgbClr val="63666A"/>
                </a:solidFill>
                <a:latin typeface="+mn-lt"/>
              </a:defRPr>
            </a:lvl2pPr>
          </a:lstStyle>
          <a:p>
            <a:pPr lvl="0"/>
            <a:r>
              <a:rPr lang="en-US" smtClean="0"/>
              <a:t>Click to edit Master text styles</a:t>
            </a:r>
          </a:p>
          <a:p>
            <a:pPr lvl="1"/>
            <a:r>
              <a:rPr lang="en-US" smtClean="0"/>
              <a:t>Second level</a:t>
            </a:r>
          </a:p>
        </p:txBody>
      </p:sp>
      <p:sp>
        <p:nvSpPr>
          <p:cNvPr id="9" name="Text Placeholder 8"/>
          <p:cNvSpPr>
            <a:spLocks noGrp="1"/>
          </p:cNvSpPr>
          <p:nvPr>
            <p:ph type="body" sz="quarter" idx="13"/>
          </p:nvPr>
        </p:nvSpPr>
        <p:spPr bwMode="gray">
          <a:xfrm>
            <a:off x="3275732" y="2468879"/>
            <a:ext cx="2606040" cy="2926080"/>
          </a:xfrm>
        </p:spPr>
        <p:txBody>
          <a:bodyPr/>
          <a:lstStyle>
            <a:lvl1pPr marL="342900" indent="-342900">
              <a:spcAft>
                <a:spcPts val="600"/>
              </a:spcAft>
              <a:buClr>
                <a:schemeClr val="accent6"/>
              </a:buClr>
              <a:buFont typeface="Wingdings" charset="2"/>
              <a:buAutoNum type="arabicPlain"/>
              <a:defRPr sz="1500" b="1" i="0" cap="all">
                <a:latin typeface="+mj-lt"/>
              </a:defRPr>
            </a:lvl1pPr>
            <a:lvl2pPr marL="457200" indent="0">
              <a:spcBef>
                <a:spcPts val="600"/>
              </a:spcBef>
              <a:buNone/>
              <a:defRPr sz="1500">
                <a:solidFill>
                  <a:srgbClr val="63666A"/>
                </a:solidFill>
                <a:latin typeface="+mn-lt"/>
              </a:defRPr>
            </a:lvl2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4"/>
          </p:nvPr>
        </p:nvSpPr>
        <p:spPr bwMode="gray">
          <a:xfrm>
            <a:off x="6133825" y="2468879"/>
            <a:ext cx="2606040" cy="2926080"/>
          </a:xfrm>
        </p:spPr>
        <p:txBody>
          <a:bodyPr/>
          <a:lstStyle>
            <a:lvl1pPr marL="342900" indent="-342900">
              <a:spcAft>
                <a:spcPts val="600"/>
              </a:spcAft>
              <a:buClr>
                <a:schemeClr val="accent6"/>
              </a:buClr>
              <a:buFont typeface="Wingdings" charset="2"/>
              <a:buAutoNum type="arabicPlain"/>
              <a:defRPr sz="1500" b="1" i="0" cap="all">
                <a:latin typeface="+mj-lt"/>
              </a:defRPr>
            </a:lvl1pPr>
            <a:lvl2pPr marL="457200" indent="0">
              <a:spcBef>
                <a:spcPts val="600"/>
              </a:spcBef>
              <a:buNone/>
              <a:defRPr sz="1500">
                <a:solidFill>
                  <a:srgbClr val="63666A"/>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6510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1481" y="1737360"/>
            <a:ext cx="8321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1"/>
          <p:cNvSpPr>
            <a:spLocks noGrp="1"/>
          </p:cNvSpPr>
          <p:nvPr>
            <p:ph type="title"/>
          </p:nvPr>
        </p:nvSpPr>
        <p:spPr>
          <a:xfrm>
            <a:off x="411481" y="685800"/>
            <a:ext cx="8321040" cy="678564"/>
          </a:xfrm>
        </p:spPr>
        <p:txBody>
          <a:bodyPr/>
          <a:lstStyle/>
          <a:p>
            <a:r>
              <a:rPr lang="en-US" smtClean="0"/>
              <a:t>Click to edit Master title style</a:t>
            </a:r>
            <a:endParaRPr lang="en-US" dirty="0"/>
          </a:p>
        </p:txBody>
      </p:sp>
      <p:sp>
        <p:nvSpPr>
          <p:cNvPr id="13" name="Slide Number Placeholder 12"/>
          <p:cNvSpPr>
            <a:spLocks noGrp="1"/>
          </p:cNvSpPr>
          <p:nvPr>
            <p:ph type="sldNum" sz="quarter" idx="11"/>
          </p:nvPr>
        </p:nvSpPr>
        <p:spPr/>
        <p:txBody>
          <a:bodyPr/>
          <a:lstStyle/>
          <a:p>
            <a:fld id="{CC041753-90EA-4E44-9BB8-633978F3CCC4}" type="slidenum">
              <a:rPr lang="en-US" smtClean="0">
                <a:solidFill>
                  <a:srgbClr val="63666A"/>
                </a:solidFill>
                <a:latin typeface="Arial"/>
              </a:rPr>
              <a:pPr/>
              <a:t>‹#›</a:t>
            </a:fld>
            <a:endParaRPr lang="en-US" dirty="0">
              <a:solidFill>
                <a:srgbClr val="63666A"/>
              </a:solidFill>
              <a:latin typeface="Arial"/>
            </a:endParaRPr>
          </a:p>
        </p:txBody>
      </p:sp>
      <p:sp>
        <p:nvSpPr>
          <p:cNvPr id="14" name="Footer Placeholder 13"/>
          <p:cNvSpPr>
            <a:spLocks noGrp="1"/>
          </p:cNvSpPr>
          <p:nvPr>
            <p:ph type="ftr" sz="quarter" idx="12"/>
          </p:nvPr>
        </p:nvSpPr>
        <p:spPr/>
        <p:txBody>
          <a:bodyPr/>
          <a:lstStyle/>
          <a:p>
            <a:endParaRPr lang="en-US" dirty="0">
              <a:solidFill>
                <a:srgbClr val="63666A"/>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685800"/>
            <a:ext cx="8320703" cy="685800"/>
          </a:xfrm>
        </p:spPr>
        <p:txBody>
          <a:bodyPr/>
          <a:lstStyle/>
          <a:p>
            <a:r>
              <a:rPr lang="en-US" smtClean="0"/>
              <a:t>Click to edit Master title style</a:t>
            </a:r>
            <a:endParaRPr lang="en-US" dirty="0"/>
          </a:p>
        </p:txBody>
      </p:sp>
      <p:sp>
        <p:nvSpPr>
          <p:cNvPr id="9" name="Slide Number Placeholder 8"/>
          <p:cNvSpPr>
            <a:spLocks noGrp="1"/>
          </p:cNvSpPr>
          <p:nvPr>
            <p:ph type="sldNum" sz="quarter" idx="10"/>
          </p:nvPr>
        </p:nvSpPr>
        <p:spPr/>
        <p:txBody>
          <a:bodyPr/>
          <a:lstStyle/>
          <a:p>
            <a:fld id="{CC041753-90EA-4E44-9BB8-633978F3CCC4}" type="slidenum">
              <a:rPr lang="en-US" smtClean="0">
                <a:solidFill>
                  <a:srgbClr val="63666A"/>
                </a:solidFill>
                <a:latin typeface="Arial"/>
              </a:rPr>
              <a:pPr/>
              <a:t>‹#›</a:t>
            </a:fld>
            <a:endParaRPr lang="en-US" dirty="0">
              <a:solidFill>
                <a:srgbClr val="63666A"/>
              </a:solidFill>
              <a:latin typeface="Arial"/>
            </a:endParaRPr>
          </a:p>
        </p:txBody>
      </p:sp>
      <p:sp>
        <p:nvSpPr>
          <p:cNvPr id="10" name="Footer Placeholder 9"/>
          <p:cNvSpPr>
            <a:spLocks noGrp="1"/>
          </p:cNvSpPr>
          <p:nvPr>
            <p:ph type="ftr" sz="quarter" idx="11"/>
          </p:nvPr>
        </p:nvSpPr>
        <p:spPr/>
        <p:txBody>
          <a:bodyPr/>
          <a:lstStyle/>
          <a:p>
            <a:endParaRPr lang="en-US" dirty="0">
              <a:solidFill>
                <a:srgbClr val="63666A"/>
              </a:solidFill>
              <a:latin typeface="Arial"/>
            </a:endParaRPr>
          </a:p>
        </p:txBody>
      </p:sp>
      <p:sp>
        <p:nvSpPr>
          <p:cNvPr id="6" name="Content Placeholder 5"/>
          <p:cNvSpPr>
            <a:spLocks noGrp="1"/>
          </p:cNvSpPr>
          <p:nvPr>
            <p:ph sz="quarter" idx="12"/>
          </p:nvPr>
        </p:nvSpPr>
        <p:spPr>
          <a:xfrm>
            <a:off x="411479" y="1737360"/>
            <a:ext cx="3931920" cy="4572000"/>
          </a:xfrm>
        </p:spPr>
        <p:txBody>
          <a:bodyPr rIns="137160">
            <a:noAutofit/>
          </a:bodyPr>
          <a:lstStyle>
            <a:lvl1pPr>
              <a:defRPr sz="1800"/>
            </a:lvl1pPr>
            <a:lvl2pPr>
              <a:defRPr sz="1800"/>
            </a:lvl2pPr>
            <a:lvl3pPr>
              <a:defRPr sz="1600"/>
            </a:lvl3pPr>
            <a:lvl4pPr>
              <a:defRPr sz="14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7"/>
          <p:cNvSpPr>
            <a:spLocks noGrp="1"/>
          </p:cNvSpPr>
          <p:nvPr>
            <p:ph sz="quarter" idx="13"/>
          </p:nvPr>
        </p:nvSpPr>
        <p:spPr>
          <a:xfrm>
            <a:off x="4800263" y="1737360"/>
            <a:ext cx="3931920" cy="4572000"/>
          </a:xfrm>
        </p:spPr>
        <p:txBody>
          <a:bodyPr rIns="137160">
            <a:noAutofit/>
          </a:bodyPr>
          <a:lstStyle>
            <a:lvl1pPr>
              <a:defRPr sz="1800"/>
            </a:lvl1pPr>
            <a:lvl2pPr>
              <a:defRPr sz="1800"/>
            </a:lvl2pPr>
            <a:lvl3pPr>
              <a:defRPr sz="1600"/>
            </a:lvl3pPr>
            <a:lvl4pPr>
              <a:defRPr sz="14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783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fld id="{CC041753-90EA-4E44-9BB8-633978F3CCC4}" type="slidenum">
              <a:rPr lang="en-US" smtClean="0">
                <a:solidFill>
                  <a:srgbClr val="63666A"/>
                </a:solidFill>
                <a:latin typeface="Arial"/>
              </a:rPr>
              <a:pPr/>
              <a:t>‹#›</a:t>
            </a:fld>
            <a:endParaRPr lang="en-US" dirty="0">
              <a:solidFill>
                <a:srgbClr val="63666A"/>
              </a:solidFill>
              <a:latin typeface="Arial"/>
            </a:endParaRPr>
          </a:p>
        </p:txBody>
      </p:sp>
      <p:sp>
        <p:nvSpPr>
          <p:cNvPr id="7" name="Footer Placeholder 6"/>
          <p:cNvSpPr>
            <a:spLocks noGrp="1"/>
          </p:cNvSpPr>
          <p:nvPr>
            <p:ph type="ftr" sz="quarter" idx="11"/>
          </p:nvPr>
        </p:nvSpPr>
        <p:spPr/>
        <p:txBody>
          <a:bodyPr/>
          <a:lstStyle/>
          <a:p>
            <a:endParaRPr lang="en-US" dirty="0">
              <a:solidFill>
                <a:srgbClr val="63666A"/>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C041753-90EA-4E44-9BB8-633978F3CCC4}" type="slidenum">
              <a:rPr lang="en-US" smtClean="0">
                <a:solidFill>
                  <a:srgbClr val="63666A"/>
                </a:solidFill>
                <a:latin typeface="Arial"/>
              </a:rPr>
              <a:pPr/>
              <a:t>‹#›</a:t>
            </a:fld>
            <a:endParaRPr lang="en-US" dirty="0">
              <a:solidFill>
                <a:srgbClr val="63666A"/>
              </a:solidFill>
              <a:latin typeface="Arial"/>
            </a:endParaRPr>
          </a:p>
        </p:txBody>
      </p:sp>
      <p:sp>
        <p:nvSpPr>
          <p:cNvPr id="6" name="Footer Placeholder 5"/>
          <p:cNvSpPr>
            <a:spLocks noGrp="1"/>
          </p:cNvSpPr>
          <p:nvPr>
            <p:ph type="ftr" sz="quarter" idx="11"/>
          </p:nvPr>
        </p:nvSpPr>
        <p:spPr/>
        <p:txBody>
          <a:bodyPr/>
          <a:lstStyle/>
          <a:p>
            <a:endParaRPr lang="en-US" dirty="0">
              <a:solidFill>
                <a:srgbClr val="63666A"/>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11480" y="1700784"/>
            <a:ext cx="8316976" cy="1188720"/>
          </a:xfrm>
        </p:spPr>
        <p:txBody>
          <a:bodyPr anchor="t"/>
          <a:lstStyle>
            <a:lvl1pPr algn="l">
              <a:defRPr sz="2600" b="1" cap="none">
                <a:solidFill>
                  <a:schemeClr val="bg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0"/>
          </p:nvPr>
        </p:nvSpPr>
        <p:spPr bwMode="gray"/>
        <p:txBody>
          <a:bodyPr/>
          <a:lstStyle>
            <a:lvl1pPr>
              <a:defRPr>
                <a:solidFill>
                  <a:schemeClr val="bg1"/>
                </a:solidFill>
              </a:defRPr>
            </a:lvl1pPr>
          </a:lstStyle>
          <a:p>
            <a:fld id="{CC041753-90EA-4E44-9BB8-633978F3CCC4}" type="slidenum">
              <a:rPr lang="en-US" smtClean="0">
                <a:solidFill>
                  <a:srgbClr val="FFFFFF"/>
                </a:solidFill>
                <a:latin typeface="Arial"/>
              </a:rPr>
              <a:pPr/>
              <a:t>‹#›</a:t>
            </a:fld>
            <a:endParaRPr lang="en-US" dirty="0">
              <a:solidFill>
                <a:srgbClr val="FFFFFF"/>
              </a:solidFill>
              <a:latin typeface="Arial"/>
            </a:endParaRPr>
          </a:p>
        </p:txBody>
      </p:sp>
      <p:sp>
        <p:nvSpPr>
          <p:cNvPr id="12" name="Footer Placeholder 11"/>
          <p:cNvSpPr>
            <a:spLocks noGrp="1"/>
          </p:cNvSpPr>
          <p:nvPr>
            <p:ph type="ftr" sz="quarter" idx="11"/>
          </p:nvPr>
        </p:nvSpPr>
        <p:spPr bwMode="gray"/>
        <p:txBody>
          <a:bodyPr/>
          <a:lstStyle>
            <a:lvl1pPr>
              <a:defRPr>
                <a:solidFill>
                  <a:schemeClr val="bg1"/>
                </a:solidFill>
              </a:defRPr>
            </a:lvl1pPr>
          </a:lstStyle>
          <a:p>
            <a:endParaRPr lang="en-US" dirty="0">
              <a:solidFill>
                <a:srgbClr val="FFFFFF"/>
              </a:solidFill>
              <a:latin typeface="Arial"/>
            </a:endParaRPr>
          </a:p>
        </p:txBody>
      </p:sp>
      <p:sp>
        <p:nvSpPr>
          <p:cNvPr id="15" name="Text Placeholder 14"/>
          <p:cNvSpPr>
            <a:spLocks noGrp="1"/>
          </p:cNvSpPr>
          <p:nvPr>
            <p:ph type="body" sz="quarter" idx="12"/>
          </p:nvPr>
        </p:nvSpPr>
        <p:spPr bwMode="gray">
          <a:xfrm>
            <a:off x="411479" y="3017520"/>
            <a:ext cx="4572000" cy="1645920"/>
          </a:xfrm>
        </p:spPr>
        <p:txBody>
          <a:bodyPr>
            <a:noAutofit/>
          </a:bodyPr>
          <a:lstStyle>
            <a:lvl1pPr>
              <a:lnSpc>
                <a:spcPct val="100000"/>
              </a:lnSpc>
              <a:spcAft>
                <a:spcPts val="600"/>
              </a:spcAft>
              <a:defRPr b="1">
                <a:solidFill>
                  <a:schemeClr val="bg1"/>
                </a:solidFill>
                <a:latin typeface="+mj-lt"/>
                <a:cs typeface="Arial" pitchFamily="34" charset="0"/>
              </a:defRPr>
            </a:lvl1pPr>
            <a:lvl2pPr marL="0" indent="0">
              <a:lnSpc>
                <a:spcPct val="100000"/>
              </a:lnSpc>
              <a:spcBef>
                <a:spcPts val="300"/>
              </a:spcBef>
              <a:spcAft>
                <a:spcPts val="0"/>
              </a:spcAft>
              <a:buNone/>
              <a:defRPr sz="1800">
                <a:solidFill>
                  <a:schemeClr val="bg1"/>
                </a:solidFill>
              </a:defRPr>
            </a:lvl2pPr>
            <a:lvl3pPr marL="0" indent="0">
              <a:lnSpc>
                <a:spcPct val="90000"/>
              </a:lnSpc>
              <a:spcAft>
                <a:spcPts val="300"/>
              </a:spcAft>
              <a:buNone/>
              <a:defRPr>
                <a:solidFill>
                  <a:schemeClr val="bg1"/>
                </a:solidFill>
              </a:defRPr>
            </a:lvl3pPr>
          </a:lstStyle>
          <a:p>
            <a:pPr lvl="0"/>
            <a:r>
              <a:rPr lang="en-US" smtClean="0"/>
              <a:t>Click to edit Master text styles</a:t>
            </a:r>
          </a:p>
          <a:p>
            <a:pPr lvl="1"/>
            <a:r>
              <a:rPr lang="en-US" smtClean="0"/>
              <a:t>Second level</a:t>
            </a:r>
          </a:p>
        </p:txBody>
      </p:sp>
      <p:cxnSp>
        <p:nvCxnSpPr>
          <p:cNvPr id="13" name="Straight Connector 12"/>
          <p:cNvCxnSpPr/>
          <p:nvPr userDrawn="1"/>
        </p:nvCxnSpPr>
        <p:spPr bwMode="gray">
          <a:xfrm>
            <a:off x="0" y="396984"/>
            <a:ext cx="270933" cy="0"/>
          </a:xfrm>
          <a:prstGeom prst="line">
            <a:avLst/>
          </a:prstGeom>
          <a:ln w="444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4860" y="316193"/>
            <a:ext cx="822960" cy="161583"/>
          </a:xfrm>
          <a:prstGeom prst="rect">
            <a:avLst/>
          </a:prstGeom>
          <a:noFill/>
        </p:spPr>
        <p:txBody>
          <a:bodyPr wrap="square" lIns="0" tIns="0" rIns="0" bIns="0" rtlCol="0" anchor="ctr" anchorCtr="0">
            <a:spAutoFit/>
          </a:bodyPr>
          <a:lstStyle/>
          <a:p>
            <a:pPr defTabSz="914400">
              <a:tabLst>
                <a:tab pos="684213" algn="l"/>
              </a:tabLst>
            </a:pPr>
            <a:r>
              <a:rPr lang="en-US" sz="1050" dirty="0" smtClean="0">
                <a:solidFill>
                  <a:srgbClr val="FFFFFF"/>
                </a:solidFill>
                <a:latin typeface="Arial"/>
                <a:cs typeface="Arial" pitchFamily="34" charset="0"/>
              </a:rPr>
              <a:t>MD Anderson </a:t>
            </a:r>
            <a:endParaRPr lang="en-US" sz="1050" dirty="0">
              <a:solidFill>
                <a:srgbClr val="FFFFFF"/>
              </a:solidFill>
              <a:latin typeface="Arial"/>
              <a:cs typeface="Arial" pitchFamily="34" charset="0"/>
            </a:endParaRPr>
          </a:p>
        </p:txBody>
      </p:sp>
      <p:cxnSp>
        <p:nvCxnSpPr>
          <p:cNvPr id="16" name="Straight Connector 15"/>
          <p:cNvCxnSpPr/>
          <p:nvPr userDrawn="1"/>
        </p:nvCxnSpPr>
        <p:spPr bwMode="gray">
          <a:xfrm>
            <a:off x="1293796" y="328404"/>
            <a:ext cx="0" cy="13716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bwMode="gray">
          <a:xfrm>
            <a:off x="411480" y="1664934"/>
            <a:ext cx="8317603" cy="3200400"/>
          </a:xfrm>
        </p:spPr>
        <p:txBody>
          <a:bodyPr>
            <a:noAutofit/>
          </a:bodyPr>
          <a:lstStyle>
            <a:lvl1pPr>
              <a:lnSpc>
                <a:spcPct val="120000"/>
              </a:lnSpc>
              <a:defRPr sz="2600" b="1">
                <a:solidFill>
                  <a:schemeClr val="bg1"/>
                </a:solidFill>
                <a:latin typeface="+mj-lt"/>
                <a:cs typeface="Arial"/>
              </a:defRPr>
            </a:lvl1pPr>
            <a:lvl2pPr>
              <a:defRPr sz="1800">
                <a:solidFill>
                  <a:srgbClr val="FFFFFF"/>
                </a:solidFill>
              </a:defRPr>
            </a:lvl2pPr>
          </a:lstStyle>
          <a:p>
            <a:pPr lvl="0"/>
            <a:r>
              <a:rPr lang="en-US" smtClean="0"/>
              <a:t>Click to edit Master text styles</a:t>
            </a:r>
          </a:p>
          <a:p>
            <a:pPr lvl="1"/>
            <a:r>
              <a:rPr lang="en-US" smtClean="0"/>
              <a:t>Second level</a:t>
            </a:r>
          </a:p>
        </p:txBody>
      </p:sp>
      <p:sp>
        <p:nvSpPr>
          <p:cNvPr id="13" name="Slide Number Placeholder 12"/>
          <p:cNvSpPr>
            <a:spLocks noGrp="1"/>
          </p:cNvSpPr>
          <p:nvPr>
            <p:ph type="sldNum" sz="quarter" idx="10"/>
          </p:nvPr>
        </p:nvSpPr>
        <p:spPr bwMode="gray"/>
        <p:txBody>
          <a:bodyPr/>
          <a:lstStyle>
            <a:lvl1pPr>
              <a:defRPr>
                <a:solidFill>
                  <a:schemeClr val="bg1"/>
                </a:solidFill>
              </a:defRPr>
            </a:lvl1pPr>
          </a:lstStyle>
          <a:p>
            <a:fld id="{CC041753-90EA-4E44-9BB8-633978F3CCC4}" type="slidenum">
              <a:rPr lang="en-US" smtClean="0">
                <a:solidFill>
                  <a:srgbClr val="FFFFFF"/>
                </a:solidFill>
                <a:latin typeface="Arial"/>
              </a:rPr>
              <a:pPr/>
              <a:t>‹#›</a:t>
            </a:fld>
            <a:endParaRPr lang="en-US" dirty="0">
              <a:solidFill>
                <a:srgbClr val="FFFFFF"/>
              </a:solidFill>
              <a:latin typeface="Arial"/>
            </a:endParaRPr>
          </a:p>
        </p:txBody>
      </p:sp>
      <p:sp>
        <p:nvSpPr>
          <p:cNvPr id="14" name="Footer Placeholder 13"/>
          <p:cNvSpPr>
            <a:spLocks noGrp="1"/>
          </p:cNvSpPr>
          <p:nvPr>
            <p:ph type="ftr" sz="quarter" idx="11"/>
          </p:nvPr>
        </p:nvSpPr>
        <p:spPr bwMode="gray"/>
        <p:txBody>
          <a:bodyPr/>
          <a:lstStyle>
            <a:lvl1pPr>
              <a:defRPr>
                <a:solidFill>
                  <a:schemeClr val="bg1"/>
                </a:solidFill>
              </a:defRPr>
            </a:lvl1pPr>
          </a:lstStyle>
          <a:p>
            <a:endParaRPr lang="en-US" dirty="0">
              <a:solidFill>
                <a:srgbClr val="FFFFFF"/>
              </a:solidFill>
              <a:latin typeface="Arial"/>
            </a:endParaRPr>
          </a:p>
        </p:txBody>
      </p:sp>
      <p:cxnSp>
        <p:nvCxnSpPr>
          <p:cNvPr id="10" name="Straight Connector 9"/>
          <p:cNvCxnSpPr/>
          <p:nvPr userDrawn="1"/>
        </p:nvCxnSpPr>
        <p:spPr bwMode="gray">
          <a:xfrm>
            <a:off x="0" y="396984"/>
            <a:ext cx="270933" cy="0"/>
          </a:xfrm>
          <a:prstGeom prst="line">
            <a:avLst/>
          </a:prstGeom>
          <a:ln w="444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gray">
          <a:xfrm>
            <a:off x="414860" y="316193"/>
            <a:ext cx="822960" cy="161583"/>
          </a:xfrm>
          <a:prstGeom prst="rect">
            <a:avLst/>
          </a:prstGeom>
          <a:noFill/>
        </p:spPr>
        <p:txBody>
          <a:bodyPr wrap="square" lIns="0" tIns="0" rIns="0" bIns="0" rtlCol="0" anchor="ctr" anchorCtr="0">
            <a:spAutoFit/>
          </a:bodyPr>
          <a:lstStyle/>
          <a:p>
            <a:pPr defTabSz="914400">
              <a:tabLst>
                <a:tab pos="684213" algn="l"/>
              </a:tabLst>
            </a:pPr>
            <a:r>
              <a:rPr lang="en-US" sz="1050" dirty="0" smtClean="0">
                <a:solidFill>
                  <a:srgbClr val="FFFFFF"/>
                </a:solidFill>
                <a:latin typeface="Arial"/>
                <a:cs typeface="Arial" pitchFamily="34" charset="0"/>
              </a:rPr>
              <a:t>MD Anderson </a:t>
            </a:r>
            <a:endParaRPr lang="en-US" sz="1050" dirty="0">
              <a:solidFill>
                <a:srgbClr val="FFFFFF"/>
              </a:solidFill>
              <a:latin typeface="Arial"/>
              <a:cs typeface="Arial" pitchFamily="34" charset="0"/>
            </a:endParaRPr>
          </a:p>
        </p:txBody>
      </p:sp>
      <p:cxnSp>
        <p:nvCxnSpPr>
          <p:cNvPr id="15" name="Straight Connector 14"/>
          <p:cNvCxnSpPr/>
          <p:nvPr userDrawn="1"/>
        </p:nvCxnSpPr>
        <p:spPr bwMode="gray">
          <a:xfrm>
            <a:off x="1293796" y="328404"/>
            <a:ext cx="0" cy="13716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4" name="Rectangle 3"/>
          <p:cNvSpPr/>
          <p:nvPr userDrawn="1"/>
        </p:nvSpPr>
        <p:spPr bwMode="gray">
          <a:xfrm>
            <a:off x="0" y="3748646"/>
            <a:ext cx="9140279" cy="3109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Times New Roman"/>
            </a:endParaRPr>
          </a:p>
        </p:txBody>
      </p:sp>
      <p:sp>
        <p:nvSpPr>
          <p:cNvPr id="3" name="Subtitle 2"/>
          <p:cNvSpPr>
            <a:spLocks noGrp="1"/>
          </p:cNvSpPr>
          <p:nvPr>
            <p:ph type="subTitle" idx="1"/>
          </p:nvPr>
        </p:nvSpPr>
        <p:spPr>
          <a:xfrm>
            <a:off x="3136582" y="4825992"/>
            <a:ext cx="5760720" cy="455308"/>
          </a:xfrm>
        </p:spPr>
        <p:txBody>
          <a:bodyPr lIns="0" tIns="0" rIns="0" bIns="0">
            <a:noAutofit/>
          </a:bodyPr>
          <a:lstStyle>
            <a:lvl1pPr marL="0" indent="0" algn="l">
              <a:lnSpc>
                <a:spcPct val="100000"/>
              </a:lnSpc>
              <a:spcBef>
                <a:spcPts val="600"/>
              </a:spcBef>
              <a:spcAft>
                <a:spcPts val="0"/>
              </a:spcAft>
              <a:buNone/>
              <a:defRPr sz="1400" b="0">
                <a:solidFill>
                  <a:schemeClr val="accent6"/>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3136392" y="5529262"/>
            <a:ext cx="5760720" cy="822960"/>
          </a:xfrm>
        </p:spPr>
        <p:txBody>
          <a:bodyPr lIns="0" tIns="0" rIns="0" bIns="0">
            <a:noAutofit/>
          </a:bodyPr>
          <a:lstStyle>
            <a:lvl1pPr marL="0" indent="0">
              <a:lnSpc>
                <a:spcPct val="100000"/>
              </a:lnSpc>
              <a:spcBef>
                <a:spcPts val="0"/>
              </a:spcBef>
              <a:spcAft>
                <a:spcPts val="600"/>
              </a:spcAft>
              <a:buNone/>
              <a:defRPr sz="1300" b="1">
                <a:solidFill>
                  <a:srgbClr val="413C38"/>
                </a:solidFill>
                <a:latin typeface="+mj-lt"/>
                <a:cs typeface="Arial" pitchFamily="34" charset="0"/>
              </a:defRPr>
            </a:lvl1pPr>
            <a:lvl2pPr marL="0" indent="0">
              <a:lnSpc>
                <a:spcPct val="100000"/>
              </a:lnSpc>
              <a:spcBef>
                <a:spcPts val="0"/>
              </a:spcBef>
              <a:spcAft>
                <a:spcPts val="0"/>
              </a:spcAft>
              <a:buNone/>
              <a:defRPr sz="1200">
                <a:solidFill>
                  <a:schemeClr val="accent6"/>
                </a:solidFill>
                <a:latin typeface="+mj-lt"/>
                <a:cs typeface="Arial" pitchFamily="34" charset="0"/>
              </a:defRPr>
            </a:lvl2pPr>
          </a:lstStyle>
          <a:p>
            <a:pPr lvl="0"/>
            <a:r>
              <a:rPr lang="en-US" smtClean="0"/>
              <a:t>Click to edit Master text styles</a:t>
            </a:r>
          </a:p>
          <a:p>
            <a:pPr lvl="1"/>
            <a:r>
              <a:rPr lang="en-US" smtClean="0"/>
              <a:t>Second level</a:t>
            </a:r>
          </a:p>
        </p:txBody>
      </p:sp>
      <p:sp>
        <p:nvSpPr>
          <p:cNvPr id="2" name="Title 1"/>
          <p:cNvSpPr>
            <a:spLocks noGrp="1"/>
          </p:cNvSpPr>
          <p:nvPr>
            <p:ph type="ctrTitle"/>
          </p:nvPr>
        </p:nvSpPr>
        <p:spPr>
          <a:xfrm>
            <a:off x="3136392" y="4030664"/>
            <a:ext cx="5760720" cy="778404"/>
          </a:xfrm>
        </p:spPr>
        <p:txBody>
          <a:bodyPr lIns="0" tIns="0" rIns="0" bIns="0" anchor="t" anchorCtr="0">
            <a:noAutofit/>
          </a:bodyPr>
          <a:lstStyle>
            <a:lvl1pPr algn="l">
              <a:lnSpc>
                <a:spcPct val="90000"/>
              </a:lnSpc>
              <a:defRPr sz="2600" b="1">
                <a:latin typeface="+mj-lt"/>
                <a:cs typeface="Arial" pitchFamily="34" charset="0"/>
              </a:defRPr>
            </a:lvl1pPr>
          </a:lstStyle>
          <a:p>
            <a:r>
              <a:rPr lang="en-US" smtClean="0"/>
              <a:t>Click to edit Master title style</a:t>
            </a:r>
            <a:endParaRPr lang="en-US" dirty="0"/>
          </a:p>
        </p:txBody>
      </p:sp>
      <p:sp>
        <p:nvSpPr>
          <p:cNvPr id="10" name="Rectangle 9"/>
          <p:cNvSpPr/>
          <p:nvPr userDrawn="1"/>
        </p:nvSpPr>
        <p:spPr>
          <a:xfrm>
            <a:off x="0" y="6492240"/>
            <a:ext cx="9144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Times New Roman"/>
            </a:endParaRPr>
          </a:p>
        </p:txBody>
      </p:sp>
      <p:cxnSp>
        <p:nvCxnSpPr>
          <p:cNvPr id="14" name="Straight Connector 13"/>
          <p:cNvCxnSpPr/>
          <p:nvPr userDrawn="1"/>
        </p:nvCxnSpPr>
        <p:spPr bwMode="gray">
          <a:xfrm>
            <a:off x="0" y="6492240"/>
            <a:ext cx="9144000" cy="0"/>
          </a:xfrm>
          <a:prstGeom prst="line">
            <a:avLst/>
          </a:prstGeom>
          <a:ln w="381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480" y="4081464"/>
            <a:ext cx="1920240" cy="930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5903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31EE6F-AFE5-EE45-8A34-A44AF8D61CED}" type="datetimeFigureOut">
              <a:rPr lang="en-US" smtClean="0">
                <a:solidFill>
                  <a:prstClr val="black">
                    <a:tint val="75000"/>
                  </a:prstClr>
                </a:solidFill>
                <a:latin typeface="Calibri"/>
              </a:rPr>
              <a:pPr/>
              <a:t>Mar-8-17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25C55A-971E-6C43-86AD-609D2F809D6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08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452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442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4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25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74844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290" name="Picture 2" descr="CBRG_inside2_al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3"/>
          <p:cNvSpPr>
            <a:spLocks noGrp="1" noChangeArrowheads="1"/>
          </p:cNvSpPr>
          <p:nvPr>
            <p:ph type="title"/>
          </p:nvPr>
        </p:nvSpPr>
        <p:spPr bwMode="auto">
          <a:xfrm>
            <a:off x="533400" y="0"/>
            <a:ext cx="533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2" name="Rectangle 4"/>
          <p:cNvSpPr>
            <a:spLocks noGrp="1" noChangeArrowheads="1"/>
          </p:cNvSpPr>
          <p:nvPr>
            <p:ph type="body" idx="1"/>
          </p:nvPr>
        </p:nvSpPr>
        <p:spPr bwMode="auto">
          <a:xfrm>
            <a:off x="533400" y="1371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34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defRPr sz="20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3399"/>
        </a:buClr>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3399"/>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03399"/>
        </a:buClr>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399"/>
        </a:buClr>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3399"/>
        </a:buClr>
        <a:buChar char="•"/>
        <a:defRPr>
          <a:solidFill>
            <a:schemeClr val="tx1"/>
          </a:solidFill>
          <a:latin typeface="+mn-lt"/>
        </a:defRPr>
      </a:lvl6pPr>
      <a:lvl7pPr marL="2971800" indent="-228600" algn="l" rtl="0" eaLnBrk="1" fontAlgn="base" hangingPunct="1">
        <a:spcBef>
          <a:spcPct val="20000"/>
        </a:spcBef>
        <a:spcAft>
          <a:spcPct val="0"/>
        </a:spcAft>
        <a:buClr>
          <a:srgbClr val="003399"/>
        </a:buClr>
        <a:buChar char="•"/>
        <a:defRPr>
          <a:solidFill>
            <a:schemeClr val="tx1"/>
          </a:solidFill>
          <a:latin typeface="+mn-lt"/>
        </a:defRPr>
      </a:lvl7pPr>
      <a:lvl8pPr marL="3429000" indent="-228600" algn="l" rtl="0" eaLnBrk="1" fontAlgn="base" hangingPunct="1">
        <a:spcBef>
          <a:spcPct val="20000"/>
        </a:spcBef>
        <a:spcAft>
          <a:spcPct val="0"/>
        </a:spcAft>
        <a:buClr>
          <a:srgbClr val="003399"/>
        </a:buClr>
        <a:buChar char="•"/>
        <a:defRPr>
          <a:solidFill>
            <a:schemeClr val="tx1"/>
          </a:solidFill>
          <a:latin typeface="+mn-lt"/>
        </a:defRPr>
      </a:lvl8pPr>
      <a:lvl9pPr marL="3886200" indent="-228600" algn="l" rtl="0" eaLnBrk="1" fontAlgn="base" hangingPunct="1">
        <a:spcBef>
          <a:spcPct val="20000"/>
        </a:spcBef>
        <a:spcAft>
          <a:spcPct val="0"/>
        </a:spcAft>
        <a:buClr>
          <a:srgbClr val="003399"/>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1" y="685800"/>
            <a:ext cx="8321040" cy="6858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1480" y="1737360"/>
            <a:ext cx="832104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Footer Placeholder 9"/>
          <p:cNvSpPr>
            <a:spLocks noGrp="1"/>
          </p:cNvSpPr>
          <p:nvPr>
            <p:ph type="ftr" sz="quarter" idx="3"/>
          </p:nvPr>
        </p:nvSpPr>
        <p:spPr bwMode="gray">
          <a:xfrm>
            <a:off x="1417320" y="316193"/>
            <a:ext cx="6400800" cy="161583"/>
          </a:xfrm>
          <a:prstGeom prst="rect">
            <a:avLst/>
          </a:prstGeom>
        </p:spPr>
        <p:txBody>
          <a:bodyPr vert="horz" wrap="square" lIns="0" tIns="0" rIns="0" bIns="0" rtlCol="0" anchor="ctr">
            <a:spAutoFit/>
          </a:bodyPr>
          <a:lstStyle>
            <a:lvl1pPr algn="l">
              <a:defRPr sz="1050">
                <a:solidFill>
                  <a:schemeClr val="accent6"/>
                </a:solidFill>
                <a:latin typeface="+mj-lt"/>
                <a:cs typeface="Arial" pitchFamily="34" charset="0"/>
              </a:defRPr>
            </a:lvl1pPr>
          </a:lstStyle>
          <a:p>
            <a:pPr defTabSz="914400"/>
            <a:endParaRPr lang="en-US" dirty="0">
              <a:solidFill>
                <a:srgbClr val="63666A"/>
              </a:solidFill>
              <a:latin typeface="Arial"/>
            </a:endParaRPr>
          </a:p>
        </p:txBody>
      </p:sp>
      <p:sp>
        <p:nvSpPr>
          <p:cNvPr id="15" name="Slide Number Placeholder 14"/>
          <p:cNvSpPr>
            <a:spLocks noGrp="1"/>
          </p:cNvSpPr>
          <p:nvPr>
            <p:ph type="sldNum" sz="quarter" idx="4"/>
          </p:nvPr>
        </p:nvSpPr>
        <p:spPr bwMode="gray">
          <a:xfrm>
            <a:off x="8436188" y="316193"/>
            <a:ext cx="296333" cy="161583"/>
          </a:xfrm>
          <a:prstGeom prst="rect">
            <a:avLst/>
          </a:prstGeom>
        </p:spPr>
        <p:txBody>
          <a:bodyPr vert="horz" wrap="square" lIns="0" tIns="0" rIns="0" bIns="0" rtlCol="0" anchor="ctr">
            <a:spAutoFit/>
          </a:bodyPr>
          <a:lstStyle>
            <a:lvl1pPr algn="r">
              <a:defRPr sz="1050">
                <a:solidFill>
                  <a:schemeClr val="accent6"/>
                </a:solidFill>
                <a:latin typeface="+mj-lt"/>
                <a:cs typeface="Arial" pitchFamily="34" charset="0"/>
              </a:defRPr>
            </a:lvl1pPr>
          </a:lstStyle>
          <a:p>
            <a:pPr defTabSz="914400"/>
            <a:fld id="{CC041753-90EA-4E44-9BB8-633978F3CCC4}" type="slidenum">
              <a:rPr lang="en-US" smtClean="0">
                <a:solidFill>
                  <a:srgbClr val="63666A"/>
                </a:solidFill>
                <a:latin typeface="Arial"/>
              </a:rPr>
              <a:pPr defTabSz="914400"/>
              <a:t>‹#›</a:t>
            </a:fld>
            <a:endParaRPr lang="en-US" dirty="0">
              <a:solidFill>
                <a:srgbClr val="63666A"/>
              </a:solidFill>
              <a:latin typeface="Arial"/>
            </a:endParaRPr>
          </a:p>
        </p:txBody>
      </p:sp>
      <p:cxnSp>
        <p:nvCxnSpPr>
          <p:cNvPr id="19" name="Straight Connector 18"/>
          <p:cNvCxnSpPr/>
          <p:nvPr/>
        </p:nvCxnSpPr>
        <p:spPr bwMode="gray">
          <a:xfrm>
            <a:off x="0" y="396984"/>
            <a:ext cx="270933" cy="0"/>
          </a:xfrm>
          <a:prstGeom prst="line">
            <a:avLst/>
          </a:prstGeom>
          <a:ln w="444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gray">
          <a:xfrm>
            <a:off x="414860" y="316193"/>
            <a:ext cx="822960" cy="161583"/>
          </a:xfrm>
          <a:prstGeom prst="rect">
            <a:avLst/>
          </a:prstGeom>
          <a:noFill/>
        </p:spPr>
        <p:txBody>
          <a:bodyPr wrap="square" lIns="0" tIns="0" rIns="0" bIns="0" rtlCol="0" anchor="ctr" anchorCtr="0">
            <a:spAutoFit/>
          </a:bodyPr>
          <a:lstStyle/>
          <a:p>
            <a:pPr defTabSz="914400"/>
            <a:r>
              <a:rPr lang="en-US" sz="1050" dirty="0" smtClean="0">
                <a:solidFill>
                  <a:srgbClr val="63666A"/>
                </a:solidFill>
                <a:latin typeface="Arial"/>
                <a:cs typeface="Arial" pitchFamily="34" charset="0"/>
              </a:rPr>
              <a:t>MD Anderson </a:t>
            </a:r>
            <a:endParaRPr lang="en-US" sz="1050" dirty="0">
              <a:solidFill>
                <a:srgbClr val="63666A"/>
              </a:solidFill>
              <a:latin typeface="Arial"/>
              <a:cs typeface="Arial" pitchFamily="34" charset="0"/>
            </a:endParaRPr>
          </a:p>
        </p:txBody>
      </p:sp>
      <p:cxnSp>
        <p:nvCxnSpPr>
          <p:cNvPr id="21" name="Straight Connector 20"/>
          <p:cNvCxnSpPr/>
          <p:nvPr/>
        </p:nvCxnSpPr>
        <p:spPr bwMode="gray">
          <a:xfrm>
            <a:off x="1293796" y="328404"/>
            <a:ext cx="0" cy="13716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ft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Arial" pitchFamily="34" charset="0"/>
        </a:defRPr>
      </a:lvl1pPr>
    </p:titleStyle>
    <p:bodyStyle>
      <a:lvl1pPr marL="0" indent="0" algn="l" defTabSz="914400" rtl="0" eaLnBrk="1" latinLnBrk="0" hangingPunct="1">
        <a:lnSpc>
          <a:spcPct val="100000"/>
        </a:lnSpc>
        <a:spcBef>
          <a:spcPts val="1800"/>
        </a:spcBef>
        <a:spcAft>
          <a:spcPts val="0"/>
        </a:spcAft>
        <a:buFont typeface="Arial" pitchFamily="34" charset="0"/>
        <a:buNone/>
        <a:defRPr sz="2000" kern="1200">
          <a:solidFill>
            <a:schemeClr val="tx1"/>
          </a:solidFill>
          <a:latin typeface="+mn-lt"/>
          <a:ea typeface="+mn-ea"/>
          <a:cs typeface="Times New Roman" pitchFamily="18" charset="0"/>
        </a:defRPr>
      </a:lvl1pPr>
      <a:lvl2pPr marL="173038" indent="-173038" algn="l" defTabSz="914400" rtl="0" eaLnBrk="1" latinLnBrk="0" hangingPunct="1">
        <a:lnSpc>
          <a:spcPct val="100000"/>
        </a:lnSpc>
        <a:spcBef>
          <a:spcPts val="1200"/>
        </a:spcBef>
        <a:spcAft>
          <a:spcPts val="0"/>
        </a:spcAft>
        <a:buFont typeface="Arial" pitchFamily="34" charset="0"/>
        <a:buChar char="•"/>
        <a:defRPr sz="1800" kern="1200">
          <a:solidFill>
            <a:schemeClr val="tx1"/>
          </a:solidFill>
          <a:latin typeface="+mn-lt"/>
          <a:ea typeface="+mn-ea"/>
          <a:cs typeface="Times New Roman" pitchFamily="18" charset="0"/>
        </a:defRPr>
      </a:lvl2pPr>
      <a:lvl3pPr marL="344488" indent="-173038" algn="l" defTabSz="914400" rtl="0" eaLnBrk="1" latinLnBrk="0" hangingPunct="1">
        <a:lnSpc>
          <a:spcPct val="100000"/>
        </a:lnSpc>
        <a:spcBef>
          <a:spcPts val="1200"/>
        </a:spcBef>
        <a:spcAft>
          <a:spcPts val="0"/>
        </a:spcAft>
        <a:buFont typeface="Arial" pitchFamily="34" charset="0"/>
        <a:buChar char="•"/>
        <a:defRPr sz="1600" kern="1200">
          <a:solidFill>
            <a:schemeClr val="tx1"/>
          </a:solidFill>
          <a:latin typeface="+mn-lt"/>
          <a:ea typeface="+mn-ea"/>
          <a:cs typeface="Times New Roman" pitchFamily="18" charset="0"/>
        </a:defRPr>
      </a:lvl3pPr>
      <a:lvl4pPr marL="517525" indent="-173038" algn="l" defTabSz="914400" rtl="0" eaLnBrk="1" latinLnBrk="0" hangingPunct="1">
        <a:lnSpc>
          <a:spcPct val="100000"/>
        </a:lnSpc>
        <a:spcBef>
          <a:spcPts val="600"/>
        </a:spcBef>
        <a:spcAft>
          <a:spcPts val="0"/>
        </a:spcAft>
        <a:buFont typeface="Arial" pitchFamily="34" charset="0"/>
        <a:buChar char="•"/>
        <a:defRPr sz="1400" kern="1200">
          <a:solidFill>
            <a:schemeClr val="tx1"/>
          </a:solidFill>
          <a:latin typeface="+mn-lt"/>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531EE6F-AFE5-EE45-8A34-A44AF8D61CED}" type="datetimeFigureOut">
              <a:rPr lang="en-US" smtClean="0">
                <a:solidFill>
                  <a:prstClr val="black">
                    <a:tint val="75000"/>
                  </a:prstClr>
                </a:solidFill>
                <a:latin typeface="Calibri"/>
              </a:rPr>
              <a:pPr defTabSz="914400"/>
              <a:t>Mar-8-17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25C55A-971E-6C43-86AD-609D2F809D6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9266971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6.jpe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8.png"/><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0.jpeg"/><Relationship Id="rId3"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23" name="TextBox 2"/>
          <p:cNvSpPr txBox="1">
            <a:spLocks noChangeArrowheads="1"/>
          </p:cNvSpPr>
          <p:nvPr/>
        </p:nvSpPr>
        <p:spPr bwMode="auto">
          <a:xfrm>
            <a:off x="0" y="0"/>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2800" b="1" dirty="0" smtClean="0">
                <a:solidFill>
                  <a:srgbClr val="FFFF00"/>
                </a:solidFill>
              </a:rPr>
              <a:t>Ovarian Cancer Team Projects </a:t>
            </a:r>
          </a:p>
          <a:p>
            <a:pPr algn="ctr" defTabSz="914400" eaLnBrk="1" fontAlgn="base" hangingPunct="1">
              <a:spcBef>
                <a:spcPct val="0"/>
              </a:spcBef>
              <a:spcAft>
                <a:spcPct val="0"/>
              </a:spcAft>
            </a:pPr>
            <a:r>
              <a:rPr lang="en-US" sz="2800" b="1" dirty="0" smtClean="0">
                <a:solidFill>
                  <a:srgbClr val="FFFF00"/>
                </a:solidFill>
              </a:rPr>
              <a:t>Current and Proposed </a:t>
            </a:r>
            <a:endParaRPr lang="en-US" sz="2800" b="1" dirty="0">
              <a:solidFill>
                <a:srgbClr val="FFFF00"/>
              </a:solidFill>
            </a:endParaRPr>
          </a:p>
        </p:txBody>
      </p:sp>
      <p:sp>
        <p:nvSpPr>
          <p:cNvPr id="218124" name="TextBox 4"/>
          <p:cNvSpPr txBox="1">
            <a:spLocks noChangeArrowheads="1"/>
          </p:cNvSpPr>
          <p:nvPr/>
        </p:nvSpPr>
        <p:spPr bwMode="auto">
          <a:xfrm>
            <a:off x="0" y="1608946"/>
            <a:ext cx="9144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dirty="0" smtClean="0">
                <a:solidFill>
                  <a:srgbClr val="000000"/>
                </a:solidFill>
              </a:rPr>
              <a:t>Current</a:t>
            </a:r>
            <a:endParaRPr lang="en-US" sz="1800" b="1" dirty="0" smtClean="0">
              <a:solidFill>
                <a:srgbClr val="000000"/>
              </a:solidFill>
            </a:endParaRPr>
          </a:p>
          <a:p>
            <a:pPr algn="ctr" defTabSz="914400" eaLnBrk="1" fontAlgn="base" hangingPunct="1">
              <a:spcBef>
                <a:spcPct val="0"/>
              </a:spcBef>
              <a:spcAft>
                <a:spcPct val="0"/>
              </a:spcAft>
            </a:pPr>
            <a:endParaRPr lang="en-US" sz="1800" dirty="0">
              <a:solidFill>
                <a:srgbClr val="000000"/>
              </a:solidFill>
            </a:endParaRPr>
          </a:p>
          <a:p>
            <a:pPr marL="342900" indent="-342900" defTabSz="914400" eaLnBrk="1" fontAlgn="base" hangingPunct="1">
              <a:spcBef>
                <a:spcPct val="0"/>
              </a:spcBef>
              <a:spcAft>
                <a:spcPct val="0"/>
              </a:spcAft>
              <a:buFont typeface="+mj-lt"/>
              <a:buAutoNum type="arabicPeriod"/>
            </a:pPr>
            <a:r>
              <a:rPr lang="en-US" sz="2000" dirty="0" smtClean="0">
                <a:solidFill>
                  <a:srgbClr val="000000"/>
                </a:solidFill>
              </a:rPr>
              <a:t>Validation study for serum protein biomarkers for early detection of OC </a:t>
            </a:r>
          </a:p>
          <a:p>
            <a:pPr defTabSz="914400" eaLnBrk="1" fontAlgn="base" hangingPunct="1">
              <a:spcBef>
                <a:spcPct val="0"/>
              </a:spcBef>
              <a:spcAft>
                <a:spcPct val="0"/>
              </a:spcAft>
            </a:pPr>
            <a:r>
              <a:rPr lang="en-US" sz="2000" dirty="0">
                <a:solidFill>
                  <a:srgbClr val="000000"/>
                </a:solidFill>
              </a:rPr>
              <a:t> </a:t>
            </a:r>
            <a:r>
              <a:rPr lang="en-US" sz="2000" dirty="0" smtClean="0">
                <a:solidFill>
                  <a:srgbClr val="000000"/>
                </a:solidFill>
              </a:rPr>
              <a:t>    (PI: Skates)</a:t>
            </a:r>
            <a:endParaRPr lang="en-US" sz="2000" dirty="0">
              <a:solidFill>
                <a:srgbClr val="000000"/>
              </a:solidFill>
            </a:endParaRPr>
          </a:p>
        </p:txBody>
      </p:sp>
      <p:sp>
        <p:nvSpPr>
          <p:cNvPr id="2" name="TextBox 1"/>
          <p:cNvSpPr txBox="1"/>
          <p:nvPr/>
        </p:nvSpPr>
        <p:spPr>
          <a:xfrm>
            <a:off x="0" y="3550733"/>
            <a:ext cx="9144000" cy="1969770"/>
          </a:xfrm>
          <a:prstGeom prst="rect">
            <a:avLst/>
          </a:prstGeom>
          <a:noFill/>
        </p:spPr>
        <p:txBody>
          <a:bodyPr wrap="square" rtlCol="0">
            <a:spAutoFit/>
          </a:bodyPr>
          <a:lstStyle/>
          <a:p>
            <a:pPr algn="ctr"/>
            <a:r>
              <a:rPr lang="en-US" sz="2400" b="1" dirty="0" smtClean="0"/>
              <a:t>Proposed Team Projects</a:t>
            </a:r>
          </a:p>
          <a:p>
            <a:endParaRPr lang="en-US" dirty="0"/>
          </a:p>
          <a:p>
            <a:pPr marL="342900" indent="-342900">
              <a:buFont typeface="+mj-lt"/>
              <a:buAutoNum type="arabicPeriod"/>
            </a:pPr>
            <a:r>
              <a:rPr lang="en-US" sz="2000" dirty="0" smtClean="0"/>
              <a:t>Serum Autoantibodies as early detection for OC (PI: </a:t>
            </a:r>
            <a:r>
              <a:rPr lang="en-US" sz="2000" dirty="0" err="1" smtClean="0"/>
              <a:t>Bast</a:t>
            </a:r>
            <a:r>
              <a:rPr lang="en-US" sz="2000" dirty="0" smtClean="0"/>
              <a:t>)</a:t>
            </a:r>
          </a:p>
          <a:p>
            <a:pPr marL="342900" indent="-342900">
              <a:buFont typeface="+mj-lt"/>
              <a:buAutoNum type="arabicPeriod"/>
            </a:pPr>
            <a:endParaRPr lang="en-US" sz="2000" dirty="0"/>
          </a:p>
          <a:p>
            <a:pPr marL="342900" indent="-342900">
              <a:buFont typeface="+mj-lt"/>
              <a:buAutoNum type="arabicPeriod"/>
            </a:pPr>
            <a:r>
              <a:rPr lang="en-US" sz="2000" dirty="0" smtClean="0"/>
              <a:t>Genomic markers in </a:t>
            </a:r>
            <a:r>
              <a:rPr lang="en-US" sz="2000" dirty="0" err="1" smtClean="0"/>
              <a:t>Cervico</a:t>
            </a:r>
            <a:r>
              <a:rPr lang="en-US" sz="2000" dirty="0" smtClean="0"/>
              <a:t>-Vaginal Fluid (CVF) for early detection of OC in high risk patients (PI: Shih)</a:t>
            </a:r>
            <a:endParaRPr lang="en-US" sz="2000" dirty="0"/>
          </a:p>
        </p:txBody>
      </p:sp>
    </p:spTree>
    <p:extLst>
      <p:ext uri="{BB962C8B-B14F-4D97-AF65-F5344CB8AC3E}">
        <p14:creationId xmlns:p14="http://schemas.microsoft.com/office/powerpoint/2010/main" val="1019377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00219"/>
            <a:ext cx="9296400" cy="6210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7170" name="Picture 2" descr="STIC spread 8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634" y="800219"/>
            <a:ext cx="5730550" cy="5905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39"/>
          <p:cNvSpPr txBox="1">
            <a:spLocks noChangeArrowheads="1"/>
          </p:cNvSpPr>
          <p:nvPr/>
        </p:nvSpPr>
        <p:spPr bwMode="auto">
          <a:xfrm>
            <a:off x="0" y="0"/>
            <a:ext cx="9144000" cy="800219"/>
          </a:xfrm>
          <a:prstGeom prst="rect">
            <a:avLst/>
          </a:prstGeom>
          <a:noFill/>
          <a:ln w="9525">
            <a:noFill/>
            <a:miter lim="800000"/>
            <a:headEnd/>
            <a:tailEnd/>
          </a:ln>
        </p:spPr>
        <p:txBody>
          <a:bodyPr wrap="square">
            <a:spAutoFit/>
          </a:bodyPr>
          <a:lstStyle/>
          <a:p>
            <a:pPr algn="ctr" defTabSz="914400"/>
            <a:r>
              <a:rPr lang="en-US" sz="4600" b="1" dirty="0" smtClean="0">
                <a:solidFill>
                  <a:srgbClr val="002060"/>
                </a:solidFill>
                <a:latin typeface="Calibri"/>
              </a:rPr>
              <a:t>Tubal origin </a:t>
            </a:r>
            <a:r>
              <a:rPr lang="en-US" sz="4600" b="1" dirty="0">
                <a:solidFill>
                  <a:srgbClr val="002060"/>
                </a:solidFill>
                <a:latin typeface="Calibri"/>
              </a:rPr>
              <a:t>of </a:t>
            </a:r>
            <a:r>
              <a:rPr lang="en-US" sz="4600" b="1" dirty="0" smtClean="0">
                <a:solidFill>
                  <a:srgbClr val="002060"/>
                </a:solidFill>
                <a:latin typeface="Calibri"/>
              </a:rPr>
              <a:t>HG serous carcinoma</a:t>
            </a:r>
            <a:endParaRPr lang="en-US" sz="4600" b="1" dirty="0">
              <a:solidFill>
                <a:srgbClr val="002060"/>
              </a:solidFill>
              <a:latin typeface="Calibri"/>
            </a:endParaRPr>
          </a:p>
        </p:txBody>
      </p:sp>
    </p:spTree>
    <p:extLst>
      <p:ext uri="{BB962C8B-B14F-4D97-AF65-F5344CB8AC3E}">
        <p14:creationId xmlns:p14="http://schemas.microsoft.com/office/powerpoint/2010/main" val="9690319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55639"/>
            <a:ext cx="4467226" cy="3722196"/>
            <a:chOff x="228600" y="55639"/>
            <a:chExt cx="4467226" cy="3722196"/>
          </a:xfrm>
        </p:grpSpPr>
        <p:pic>
          <p:nvPicPr>
            <p:cNvPr id="1027" name="Picture 3" descr="C:\Users\ishih1\Desktop\Science Translational Med Diaz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235"/>
              <a:ext cx="4467226" cy="3657600"/>
            </a:xfrm>
            <a:prstGeom prst="rect">
              <a:avLst/>
            </a:prstGeom>
            <a:ln>
              <a:solidFill>
                <a:srgbClr val="00B0F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55639"/>
              <a:ext cx="2936638" cy="307777"/>
            </a:xfrm>
            <a:prstGeom prst="rect">
              <a:avLst/>
            </a:prstGeom>
          </p:spPr>
          <p:txBody>
            <a:bodyPr wrap="none">
              <a:spAutoFit/>
            </a:bodyPr>
            <a:lstStyle/>
            <a:p>
              <a:pPr defTabSz="914400"/>
              <a:r>
                <a:rPr lang="sv-SE" sz="1400" dirty="0" smtClean="0">
                  <a:solidFill>
                    <a:prstClr val="black"/>
                  </a:solidFill>
                  <a:latin typeface="Calibri"/>
                </a:rPr>
                <a:t>Sci Transl Med. 2013 Jan 9;5(167):167</a:t>
              </a:r>
              <a:endParaRPr lang="en-US" sz="1400" dirty="0">
                <a:solidFill>
                  <a:prstClr val="black"/>
                </a:solidFill>
                <a:latin typeface="Calibri"/>
              </a:endParaRPr>
            </a:p>
          </p:txBody>
        </p:sp>
      </p:grpSp>
      <p:pic>
        <p:nvPicPr>
          <p:cNvPr id="1026" name="Picture 2" descr="C:\Users\ishih1\Desktop\Science Translational Med Diaz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7086600" cy="5058094"/>
          </a:xfrm>
          <a:prstGeom prst="rect">
            <a:avLst/>
          </a:prstGeom>
          <a:ln>
            <a:solidFill>
              <a:srgbClr val="00B0F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920762" y="118747"/>
            <a:ext cx="4191000" cy="1477328"/>
          </a:xfrm>
          <a:prstGeom prst="rect">
            <a:avLst/>
          </a:prstGeom>
        </p:spPr>
        <p:txBody>
          <a:bodyPr wrap="square">
            <a:spAutoFit/>
          </a:bodyPr>
          <a:lstStyle/>
          <a:p>
            <a:pPr defTabSz="914400"/>
            <a:r>
              <a:rPr lang="en-US" b="1" dirty="0" smtClean="0">
                <a:solidFill>
                  <a:prstClr val="black"/>
                </a:solidFill>
                <a:latin typeface="Calibri"/>
              </a:rPr>
              <a:t>DNA from most endometrial and a fraction of ovarian cancers can be detected in a standard liquid-based Pap smear specimen obtained during routine pelvic examination</a:t>
            </a:r>
            <a:endParaRPr lang="en-US" b="1" dirty="0">
              <a:solidFill>
                <a:prstClr val="black"/>
              </a:solidFill>
              <a:latin typeface="Calibri"/>
            </a:endParaRPr>
          </a:p>
        </p:txBody>
      </p:sp>
      <p:grpSp>
        <p:nvGrpSpPr>
          <p:cNvPr id="8" name="Group 7"/>
          <p:cNvGrpSpPr/>
          <p:nvPr/>
        </p:nvGrpSpPr>
        <p:grpSpPr>
          <a:xfrm>
            <a:off x="838200" y="684098"/>
            <a:ext cx="3559294" cy="5895479"/>
            <a:chOff x="838200" y="684098"/>
            <a:chExt cx="3559294" cy="5895479"/>
          </a:xfrm>
        </p:grpSpPr>
        <p:pic>
          <p:nvPicPr>
            <p:cNvPr id="1028" name="Picture 4" descr="C:\Users\ishih1\Desktop\Science Translational Med Diaz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4098"/>
              <a:ext cx="3559294" cy="5895479"/>
            </a:xfrm>
            <a:prstGeom prst="rect">
              <a:avLst/>
            </a:prstGeom>
            <a:ln>
              <a:solidFill>
                <a:srgbClr val="00B0F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8382" y="2057400"/>
              <a:ext cx="1295547" cy="954107"/>
            </a:xfrm>
            <a:prstGeom prst="rect">
              <a:avLst/>
            </a:prstGeom>
            <a:noFill/>
          </p:spPr>
          <p:txBody>
            <a:bodyPr wrap="none" rtlCol="0">
              <a:spAutoFit/>
            </a:bodyPr>
            <a:lstStyle/>
            <a:p>
              <a:pPr algn="ctr" defTabSz="914400"/>
              <a:r>
                <a:rPr lang="en-US" sz="2800" dirty="0" smtClean="0">
                  <a:solidFill>
                    <a:prstClr val="black"/>
                  </a:solidFill>
                  <a:latin typeface="Comic Sans MS" pitchFamily="66" charset="0"/>
                </a:rPr>
                <a:t>No </a:t>
              </a:r>
            </a:p>
            <a:p>
              <a:pPr algn="ctr" defTabSz="914400"/>
              <a:r>
                <a:rPr lang="en-US" sz="2800" dirty="0" smtClean="0">
                  <a:solidFill>
                    <a:prstClr val="black"/>
                  </a:solidFill>
                  <a:latin typeface="Comic Sans MS" pitchFamily="66" charset="0"/>
                </a:rPr>
                <a:t>cancer</a:t>
              </a:r>
              <a:endParaRPr lang="en-US" sz="2800" dirty="0">
                <a:solidFill>
                  <a:prstClr val="black"/>
                </a:solidFill>
                <a:latin typeface="Comic Sans MS" pitchFamily="66" charset="0"/>
              </a:endParaRPr>
            </a:p>
          </p:txBody>
        </p:sp>
        <p:sp>
          <p:nvSpPr>
            <p:cNvPr id="11" name="TextBox 10"/>
            <p:cNvSpPr txBox="1"/>
            <p:nvPr/>
          </p:nvSpPr>
          <p:spPr>
            <a:xfrm>
              <a:off x="2689500" y="1828800"/>
              <a:ext cx="1402948" cy="954107"/>
            </a:xfrm>
            <a:prstGeom prst="rect">
              <a:avLst/>
            </a:prstGeom>
            <a:noFill/>
          </p:spPr>
          <p:txBody>
            <a:bodyPr wrap="none" rtlCol="0">
              <a:spAutoFit/>
            </a:bodyPr>
            <a:lstStyle/>
            <a:p>
              <a:pPr algn="ctr" defTabSz="914400"/>
              <a:r>
                <a:rPr lang="en-US" sz="2800" dirty="0" smtClean="0">
                  <a:solidFill>
                    <a:prstClr val="black"/>
                  </a:solidFill>
                  <a:latin typeface="Comic Sans MS" pitchFamily="66" charset="0"/>
                </a:rPr>
                <a:t> cancer</a:t>
              </a:r>
            </a:p>
            <a:p>
              <a:pPr algn="ctr" defTabSz="914400"/>
              <a:r>
                <a:rPr lang="en-US" sz="2800" dirty="0" smtClean="0">
                  <a:solidFill>
                    <a:prstClr val="black"/>
                  </a:solidFill>
                  <a:latin typeface="Comic Sans MS" pitchFamily="66" charset="0"/>
                </a:rPr>
                <a:t>cases</a:t>
              </a:r>
              <a:endParaRPr lang="en-US" sz="2800" dirty="0">
                <a:solidFill>
                  <a:prstClr val="black"/>
                </a:solidFill>
                <a:latin typeface="Comic Sans MS" pitchFamily="66" charset="0"/>
              </a:endParaRPr>
            </a:p>
          </p:txBody>
        </p:sp>
      </p:grpSp>
      <p:sp>
        <p:nvSpPr>
          <p:cNvPr id="2" name="TextBox 1"/>
          <p:cNvSpPr txBox="1"/>
          <p:nvPr/>
        </p:nvSpPr>
        <p:spPr>
          <a:xfrm>
            <a:off x="4572000" y="1554619"/>
            <a:ext cx="2715743" cy="646331"/>
          </a:xfrm>
          <a:prstGeom prst="rect">
            <a:avLst/>
          </a:prstGeom>
          <a:noFill/>
        </p:spPr>
        <p:txBody>
          <a:bodyPr wrap="none" rtlCol="0">
            <a:spAutoFit/>
          </a:bodyPr>
          <a:lstStyle/>
          <a:p>
            <a:pPr defTabSz="914400"/>
            <a:r>
              <a:rPr lang="en-US" sz="3600" dirty="0" err="1" smtClean="0">
                <a:solidFill>
                  <a:srgbClr val="FFC000"/>
                </a:solidFill>
                <a:latin typeface="Calibri"/>
              </a:rPr>
              <a:t>PapGene</a:t>
            </a:r>
            <a:r>
              <a:rPr lang="en-US" sz="3600" dirty="0" smtClean="0">
                <a:solidFill>
                  <a:srgbClr val="FFC000"/>
                </a:solidFill>
                <a:latin typeface="Calibri"/>
              </a:rPr>
              <a:t> Test</a:t>
            </a:r>
            <a:endParaRPr lang="en-US" sz="3600" dirty="0">
              <a:solidFill>
                <a:srgbClr val="FFC000"/>
              </a:solidFill>
              <a:latin typeface="Calibri"/>
            </a:endParaRPr>
          </a:p>
        </p:txBody>
      </p:sp>
      <p:sp>
        <p:nvSpPr>
          <p:cNvPr id="3" name="Rectangle 2"/>
          <p:cNvSpPr/>
          <p:nvPr/>
        </p:nvSpPr>
        <p:spPr>
          <a:xfrm>
            <a:off x="32568" y="6488668"/>
            <a:ext cx="2161361" cy="369332"/>
          </a:xfrm>
          <a:prstGeom prst="rect">
            <a:avLst/>
          </a:prstGeom>
        </p:spPr>
        <p:txBody>
          <a:bodyPr wrap="none">
            <a:spAutoFit/>
          </a:bodyPr>
          <a:lstStyle/>
          <a:p>
            <a:pPr defTabSz="914400"/>
            <a:r>
              <a:rPr lang="en-US" dirty="0" err="1">
                <a:solidFill>
                  <a:prstClr val="black"/>
                </a:solidFill>
                <a:latin typeface="Calibri"/>
              </a:rPr>
              <a:t>Sci</a:t>
            </a:r>
            <a:r>
              <a:rPr lang="en-US" dirty="0">
                <a:solidFill>
                  <a:prstClr val="black"/>
                </a:solidFill>
                <a:latin typeface="Calibri"/>
              </a:rPr>
              <a:t> </a:t>
            </a:r>
            <a:r>
              <a:rPr lang="en-US" dirty="0" err="1">
                <a:solidFill>
                  <a:prstClr val="black"/>
                </a:solidFill>
                <a:latin typeface="Calibri"/>
              </a:rPr>
              <a:t>Transl</a:t>
            </a:r>
            <a:r>
              <a:rPr lang="en-US" dirty="0">
                <a:solidFill>
                  <a:prstClr val="black"/>
                </a:solidFill>
                <a:latin typeface="Calibri"/>
              </a:rPr>
              <a:t> Med. 2014 </a:t>
            </a:r>
          </a:p>
        </p:txBody>
      </p:sp>
    </p:spTree>
    <p:extLst>
      <p:ext uri="{BB962C8B-B14F-4D97-AF65-F5344CB8AC3E}">
        <p14:creationId xmlns:p14="http://schemas.microsoft.com/office/powerpoint/2010/main" val="111895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22960" y="989215"/>
            <a:ext cx="7714210" cy="5777345"/>
            <a:chOff x="838200" y="533400"/>
            <a:chExt cx="7620000" cy="5754751"/>
          </a:xfrm>
        </p:grpSpPr>
        <p:pic>
          <p:nvPicPr>
            <p:cNvPr id="11266" name="Picture 2" descr="C:\Users\ishih1\Desktop\nihms582105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620000" cy="5754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81600"/>
              <a:ext cx="105067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Right Arrow 3"/>
            <p:cNvSpPr/>
            <p:nvPr/>
          </p:nvSpPr>
          <p:spPr>
            <a:xfrm rot="17107030">
              <a:off x="2438400" y="5292924"/>
              <a:ext cx="457200" cy="914400"/>
            </a:xfrm>
            <a:prstGeom prst="curv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black"/>
                </a:solidFill>
                <a:latin typeface="Calibri"/>
              </a:endParaRPr>
            </a:p>
          </p:txBody>
        </p:sp>
      </p:grpSp>
      <p:sp>
        <p:nvSpPr>
          <p:cNvPr id="6" name="Rectangle 5"/>
          <p:cNvSpPr/>
          <p:nvPr/>
        </p:nvSpPr>
        <p:spPr>
          <a:xfrm>
            <a:off x="1978429" y="6443567"/>
            <a:ext cx="1667636" cy="300082"/>
          </a:xfrm>
          <a:prstGeom prst="rect">
            <a:avLst/>
          </a:prstGeom>
        </p:spPr>
        <p:txBody>
          <a:bodyPr wrap="none">
            <a:spAutoFit/>
          </a:bodyPr>
          <a:lstStyle/>
          <a:p>
            <a:pPr defTabSz="914400"/>
            <a:r>
              <a:rPr lang="en-US" sz="1350" dirty="0" err="1">
                <a:solidFill>
                  <a:prstClr val="white"/>
                </a:solidFill>
                <a:latin typeface="Calibri"/>
              </a:rPr>
              <a:t>Sci</a:t>
            </a:r>
            <a:r>
              <a:rPr lang="en-US" sz="1350" dirty="0">
                <a:solidFill>
                  <a:prstClr val="white"/>
                </a:solidFill>
                <a:latin typeface="Calibri"/>
              </a:rPr>
              <a:t> </a:t>
            </a:r>
            <a:r>
              <a:rPr lang="en-US" sz="1350" dirty="0" err="1">
                <a:solidFill>
                  <a:prstClr val="white"/>
                </a:solidFill>
                <a:latin typeface="Calibri"/>
              </a:rPr>
              <a:t>Transl</a:t>
            </a:r>
            <a:r>
              <a:rPr lang="en-US" sz="1350" dirty="0">
                <a:solidFill>
                  <a:prstClr val="white"/>
                </a:solidFill>
                <a:latin typeface="Calibri"/>
              </a:rPr>
              <a:t> Med. 2014 </a:t>
            </a:r>
          </a:p>
        </p:txBody>
      </p:sp>
      <p:sp>
        <p:nvSpPr>
          <p:cNvPr id="2" name="TextBox 1"/>
          <p:cNvSpPr txBox="1"/>
          <p:nvPr/>
        </p:nvSpPr>
        <p:spPr>
          <a:xfrm>
            <a:off x="1603417" y="86129"/>
            <a:ext cx="5688352" cy="553998"/>
          </a:xfrm>
          <a:prstGeom prst="rect">
            <a:avLst/>
          </a:prstGeom>
          <a:noFill/>
        </p:spPr>
        <p:txBody>
          <a:bodyPr wrap="none" rtlCol="0">
            <a:spAutoFit/>
          </a:bodyPr>
          <a:lstStyle/>
          <a:p>
            <a:pPr defTabSz="914400"/>
            <a:r>
              <a:rPr lang="en-US" sz="3000" b="1" dirty="0">
                <a:solidFill>
                  <a:srgbClr val="002060"/>
                </a:solidFill>
                <a:latin typeface="Calibri"/>
              </a:rPr>
              <a:t>Circulating tumor </a:t>
            </a:r>
            <a:r>
              <a:rPr lang="en-US" sz="3000" b="1" dirty="0" err="1" smtClean="0">
                <a:solidFill>
                  <a:srgbClr val="002060"/>
                </a:solidFill>
                <a:latin typeface="Calibri"/>
              </a:rPr>
              <a:t>cfDNA</a:t>
            </a:r>
            <a:r>
              <a:rPr lang="en-US" sz="3000" b="1" dirty="0" smtClean="0">
                <a:solidFill>
                  <a:srgbClr val="002060"/>
                </a:solidFill>
                <a:latin typeface="Calibri"/>
              </a:rPr>
              <a:t> </a:t>
            </a:r>
            <a:r>
              <a:rPr lang="en-US" sz="3000" b="1" dirty="0">
                <a:solidFill>
                  <a:srgbClr val="002060"/>
                </a:solidFill>
                <a:latin typeface="Calibri"/>
              </a:rPr>
              <a:t>in plasma</a:t>
            </a:r>
          </a:p>
        </p:txBody>
      </p:sp>
    </p:spTree>
    <p:extLst>
      <p:ext uri="{BB962C8B-B14F-4D97-AF65-F5344CB8AC3E}">
        <p14:creationId xmlns:p14="http://schemas.microsoft.com/office/powerpoint/2010/main" val="775010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9927738"/>
              </p:ext>
            </p:extLst>
          </p:nvPr>
        </p:nvGraphicFramePr>
        <p:xfrm>
          <a:off x="358346" y="1537764"/>
          <a:ext cx="8513804" cy="4010421"/>
        </p:xfrm>
        <a:graphic>
          <a:graphicData uri="http://schemas.openxmlformats.org/drawingml/2006/table">
            <a:tbl>
              <a:tblPr firstRow="1" firstCol="1" bandRow="1">
                <a:tableStyleId>{5C22544A-7EE6-4342-B048-85BDC9FD1C3A}</a:tableStyleId>
              </a:tblPr>
              <a:tblGrid>
                <a:gridCol w="845935"/>
                <a:gridCol w="1638211"/>
                <a:gridCol w="819105"/>
                <a:gridCol w="2582787"/>
                <a:gridCol w="2627766"/>
              </a:tblGrid>
              <a:tr h="553953">
                <a:tc>
                  <a:txBody>
                    <a:bodyPr/>
                    <a:lstStyle/>
                    <a:p>
                      <a:pPr marL="0" marR="0">
                        <a:lnSpc>
                          <a:spcPct val="115000"/>
                        </a:lnSpc>
                        <a:spcBef>
                          <a:spcPts val="0"/>
                        </a:spcBef>
                        <a:spcAft>
                          <a:spcPts val="0"/>
                        </a:spcAft>
                      </a:pPr>
                      <a:r>
                        <a:rPr lang="en-US" sz="1400">
                          <a:effectLst/>
                        </a:rPr>
                        <a:t>SYMBOL</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dirty="0" err="1">
                          <a:effectLst/>
                        </a:rPr>
                        <a:t>Ensembl</a:t>
                      </a:r>
                      <a:r>
                        <a:rPr lang="en-US" sz="1400" dirty="0">
                          <a:effectLst/>
                        </a:rPr>
                        <a:t> ID</a:t>
                      </a:r>
                      <a:endParaRPr lang="en-US" sz="1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Uniprot ID</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Gene Name</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Commericial sources of ELISA kit</a:t>
                      </a:r>
                      <a:endParaRPr lang="en-US" sz="1400">
                        <a:effectLst/>
                        <a:latin typeface="Calibri" charset="0"/>
                        <a:ea typeface="Calibri" charset="0"/>
                        <a:cs typeface="Times New Roman" charset="0"/>
                      </a:endParaRPr>
                    </a:p>
                  </a:txBody>
                  <a:tcPr marL="68580" marR="68580" marT="0" marB="0"/>
                </a:tc>
              </a:tr>
              <a:tr h="553953">
                <a:tc>
                  <a:txBody>
                    <a:bodyPr/>
                    <a:lstStyle/>
                    <a:p>
                      <a:pPr marL="0" marR="0">
                        <a:lnSpc>
                          <a:spcPct val="115000"/>
                        </a:lnSpc>
                        <a:spcBef>
                          <a:spcPts val="0"/>
                        </a:spcBef>
                        <a:spcAft>
                          <a:spcPts val="0"/>
                        </a:spcAft>
                      </a:pPr>
                      <a:r>
                        <a:rPr lang="en-US" sz="1400">
                          <a:effectLst/>
                        </a:rPr>
                        <a:t>ATAD3A</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ENSG00000197785</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Q9NVI7</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ATPase family, AAA domain containing 3A</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MYBioSource Inc.</a:t>
                      </a:r>
                      <a:endParaRPr lang="en-US" sz="1400">
                        <a:effectLst/>
                        <a:latin typeface="Calibri" charset="0"/>
                        <a:ea typeface="Calibri" charset="0"/>
                        <a:cs typeface="Times New Roman" charset="0"/>
                      </a:endParaRPr>
                    </a:p>
                  </a:txBody>
                  <a:tcPr marL="68580" marR="68580" marT="0" marB="0"/>
                </a:tc>
              </a:tr>
              <a:tr h="310164">
                <a:tc>
                  <a:txBody>
                    <a:bodyPr/>
                    <a:lstStyle/>
                    <a:p>
                      <a:pPr marL="0" marR="0">
                        <a:lnSpc>
                          <a:spcPct val="115000"/>
                        </a:lnSpc>
                        <a:spcBef>
                          <a:spcPts val="0"/>
                        </a:spcBef>
                        <a:spcAft>
                          <a:spcPts val="0"/>
                        </a:spcAft>
                      </a:pPr>
                      <a:r>
                        <a:rPr lang="en-US" sz="1400">
                          <a:effectLst/>
                        </a:rPr>
                        <a:t>EPPK1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ENSG00000261150</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P58107</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epiplakin 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MYBioSource Inc.</a:t>
                      </a:r>
                      <a:endParaRPr lang="en-US" sz="1400">
                        <a:effectLst/>
                        <a:latin typeface="Calibri" charset="0"/>
                        <a:ea typeface="Calibri" charset="0"/>
                        <a:cs typeface="Times New Roman" charset="0"/>
                      </a:endParaRPr>
                    </a:p>
                  </a:txBody>
                  <a:tcPr marL="68580" marR="68580" marT="0" marB="0"/>
                </a:tc>
              </a:tr>
              <a:tr h="310164">
                <a:tc>
                  <a:txBody>
                    <a:bodyPr/>
                    <a:lstStyle/>
                    <a:p>
                      <a:pPr marL="0" marR="0">
                        <a:lnSpc>
                          <a:spcPct val="115000"/>
                        </a:lnSpc>
                        <a:spcBef>
                          <a:spcPts val="0"/>
                        </a:spcBef>
                        <a:spcAft>
                          <a:spcPts val="0"/>
                        </a:spcAft>
                      </a:pPr>
                      <a:r>
                        <a:rPr lang="en-US" sz="1400">
                          <a:effectLst/>
                        </a:rPr>
                        <a:t>LEMD2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ENSG00000161904</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Q8NC56</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LEM domain containing 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MYBioSource Inc.</a:t>
                      </a:r>
                      <a:endParaRPr lang="en-US" sz="1400">
                        <a:effectLst/>
                        <a:latin typeface="Calibri" charset="0"/>
                        <a:ea typeface="Calibri" charset="0"/>
                        <a:cs typeface="Times New Roman" charset="0"/>
                      </a:endParaRPr>
                    </a:p>
                  </a:txBody>
                  <a:tcPr marL="68580" marR="68580" marT="0" marB="0"/>
                </a:tc>
              </a:tr>
              <a:tr h="310164">
                <a:tc>
                  <a:txBody>
                    <a:bodyPr/>
                    <a:lstStyle/>
                    <a:p>
                      <a:pPr marL="0" marR="0">
                        <a:lnSpc>
                          <a:spcPct val="115000"/>
                        </a:lnSpc>
                        <a:spcBef>
                          <a:spcPts val="0"/>
                        </a:spcBef>
                        <a:spcAft>
                          <a:spcPts val="0"/>
                        </a:spcAft>
                      </a:pPr>
                      <a:r>
                        <a:rPr lang="en-US" sz="1400">
                          <a:effectLst/>
                        </a:rPr>
                        <a:t>LMNB2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ENSG00000176619</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Q03252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lamin B2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BioMatik and other 4</a:t>
                      </a:r>
                      <a:endParaRPr lang="en-US" sz="1400">
                        <a:effectLst/>
                        <a:latin typeface="Calibri" charset="0"/>
                        <a:ea typeface="Calibri" charset="0"/>
                        <a:cs typeface="Times New Roman" charset="0"/>
                      </a:endParaRPr>
                    </a:p>
                  </a:txBody>
                  <a:tcPr marL="68580" marR="68580" marT="0" marB="0"/>
                </a:tc>
              </a:tr>
              <a:tr h="310164">
                <a:tc>
                  <a:txBody>
                    <a:bodyPr/>
                    <a:lstStyle/>
                    <a:p>
                      <a:pPr marL="0" marR="0">
                        <a:lnSpc>
                          <a:spcPct val="115000"/>
                        </a:lnSpc>
                        <a:spcBef>
                          <a:spcPts val="0"/>
                        </a:spcBef>
                        <a:spcAft>
                          <a:spcPts val="0"/>
                        </a:spcAft>
                      </a:pPr>
                      <a:r>
                        <a:rPr lang="en-US" sz="1400">
                          <a:effectLst/>
                        </a:rPr>
                        <a:t>PAK2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ENSG00000180370</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Q13177</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p21 (RAC1) activated kinase 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BioMatik and other 6</a:t>
                      </a:r>
                      <a:endParaRPr lang="en-US" sz="1400">
                        <a:effectLst/>
                        <a:latin typeface="Calibri" charset="0"/>
                        <a:ea typeface="Calibri" charset="0"/>
                        <a:cs typeface="Times New Roman" charset="0"/>
                      </a:endParaRPr>
                    </a:p>
                  </a:txBody>
                  <a:tcPr marL="68580" marR="68580" marT="0" marB="0"/>
                </a:tc>
              </a:tr>
              <a:tr h="553953">
                <a:tc>
                  <a:txBody>
                    <a:bodyPr/>
                    <a:lstStyle/>
                    <a:p>
                      <a:pPr marL="0" marR="0">
                        <a:lnSpc>
                          <a:spcPct val="115000"/>
                        </a:lnSpc>
                        <a:spcBef>
                          <a:spcPts val="0"/>
                        </a:spcBef>
                        <a:spcAft>
                          <a:spcPts val="0"/>
                        </a:spcAft>
                      </a:pPr>
                      <a:r>
                        <a:rPr lang="en-US" sz="1400">
                          <a:effectLst/>
                        </a:rPr>
                        <a:t>TM9SF4</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ENSG00000101337</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Q92544</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transmembrane 9 superfamily member 4</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MYBioSource</a:t>
                      </a:r>
                      <a:endParaRPr lang="en-US" sz="1400">
                        <a:effectLst/>
                        <a:latin typeface="Calibri" charset="0"/>
                        <a:ea typeface="Calibri" charset="0"/>
                        <a:cs typeface="Times New Roman" charset="0"/>
                      </a:endParaRPr>
                    </a:p>
                  </a:txBody>
                  <a:tcPr marL="68580" marR="68580" marT="0" marB="0"/>
                </a:tc>
              </a:tr>
              <a:tr h="553953">
                <a:tc>
                  <a:txBody>
                    <a:bodyPr/>
                    <a:lstStyle/>
                    <a:p>
                      <a:pPr marL="0" marR="0">
                        <a:lnSpc>
                          <a:spcPct val="115000"/>
                        </a:lnSpc>
                        <a:spcBef>
                          <a:spcPts val="0"/>
                        </a:spcBef>
                        <a:spcAft>
                          <a:spcPts val="0"/>
                        </a:spcAft>
                      </a:pPr>
                      <a:r>
                        <a:rPr lang="en-US" sz="1400">
                          <a:effectLst/>
                        </a:rPr>
                        <a:t>UGGT1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ENSG00000136731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Q9NYU2</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UDP-glucose glycoprotein glucosyltransferase 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LifeSpan BioSciences and other 3</a:t>
                      </a:r>
                      <a:endParaRPr lang="en-US" sz="1400">
                        <a:effectLst/>
                        <a:latin typeface="Calibri" charset="0"/>
                        <a:ea typeface="Calibri" charset="0"/>
                        <a:cs typeface="Times New Roman" charset="0"/>
                      </a:endParaRPr>
                    </a:p>
                  </a:txBody>
                  <a:tcPr marL="68580" marR="68580" marT="0" marB="0"/>
                </a:tc>
              </a:tr>
              <a:tr h="553953">
                <a:tc>
                  <a:txBody>
                    <a:bodyPr/>
                    <a:lstStyle/>
                    <a:p>
                      <a:pPr marL="0" marR="0">
                        <a:lnSpc>
                          <a:spcPct val="115000"/>
                        </a:lnSpc>
                        <a:spcBef>
                          <a:spcPts val="0"/>
                        </a:spcBef>
                        <a:spcAft>
                          <a:spcPts val="0"/>
                        </a:spcAft>
                      </a:pPr>
                      <a:r>
                        <a:rPr lang="en-US" sz="1400">
                          <a:effectLst/>
                        </a:rPr>
                        <a:t>VWA1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ENSG00000179403</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Q6PCB0</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a:effectLst/>
                        </a:rPr>
                        <a:t>von Willebrand factor A domain containing 1</a:t>
                      </a:r>
                      <a:endParaRPr lang="en-US" sz="1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400" dirty="0" err="1">
                          <a:effectLst/>
                        </a:rPr>
                        <a:t>MYBioSource</a:t>
                      </a:r>
                      <a:endParaRPr lang="en-US" sz="1400" dirty="0">
                        <a:effectLst/>
                        <a:latin typeface="Calibri" charset="0"/>
                        <a:ea typeface="Calibri" charset="0"/>
                        <a:cs typeface="Times New Roman" charset="0"/>
                      </a:endParaRPr>
                    </a:p>
                  </a:txBody>
                  <a:tcPr marL="68580" marR="68580" marT="0" marB="0"/>
                </a:tc>
              </a:tr>
            </a:tbl>
          </a:graphicData>
        </a:graphic>
      </p:graphicFrame>
      <p:sp>
        <p:nvSpPr>
          <p:cNvPr id="5" name="Rectangle 1"/>
          <p:cNvSpPr>
            <a:spLocks noChangeArrowheads="1"/>
          </p:cNvSpPr>
          <p:nvPr/>
        </p:nvSpPr>
        <p:spPr bwMode="auto">
          <a:xfrm>
            <a:off x="358346" y="152769"/>
            <a:ext cx="85138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a:solidFill>
                  <a:srgbClr val="002060"/>
                </a:solidFill>
                <a:latin typeface="Arial" charset="0"/>
              </a:rPr>
              <a:t>L</a:t>
            </a:r>
            <a:r>
              <a:rPr lang="en-US" altLang="en-US" sz="2800" b="1" dirty="0" smtClean="0">
                <a:solidFill>
                  <a:srgbClr val="002060"/>
                </a:solidFill>
                <a:latin typeface="Arial" charset="0"/>
              </a:rPr>
              <a:t>ists </a:t>
            </a:r>
            <a:r>
              <a:rPr lang="en-US" altLang="en-US" sz="2800" b="1" dirty="0">
                <a:solidFill>
                  <a:srgbClr val="002060"/>
                </a:solidFill>
                <a:latin typeface="Arial" charset="0"/>
              </a:rPr>
              <a:t>the top 8 </a:t>
            </a:r>
            <a:r>
              <a:rPr lang="en-US" altLang="en-US" sz="2800" b="1" dirty="0" smtClean="0">
                <a:solidFill>
                  <a:srgbClr val="002060"/>
                </a:solidFill>
                <a:latin typeface="Arial" charset="0"/>
              </a:rPr>
              <a:t>protein candidates</a:t>
            </a:r>
            <a:r>
              <a:rPr lang="en-US" altLang="en-US" sz="2800" b="1" dirty="0">
                <a:solidFill>
                  <a:srgbClr val="002060"/>
                </a:solidFill>
                <a:latin typeface="Arial" charset="0"/>
              </a:rPr>
              <a:t>, </a:t>
            </a:r>
            <a:r>
              <a:rPr lang="en-US" altLang="en-US" sz="2800" b="1" dirty="0" smtClean="0">
                <a:solidFill>
                  <a:srgbClr val="002060"/>
                </a:solidFill>
                <a:latin typeface="Arial" charset="0"/>
              </a:rPr>
              <a:t>for which </a:t>
            </a:r>
            <a:r>
              <a:rPr lang="en-US" altLang="en-US" sz="2800" b="1" dirty="0">
                <a:solidFill>
                  <a:srgbClr val="002060"/>
                </a:solidFill>
                <a:latin typeface="Arial" charset="0"/>
              </a:rPr>
              <a:t>we will assay </a:t>
            </a:r>
            <a:r>
              <a:rPr lang="en-US" altLang="en-US" sz="2800" b="1" dirty="0" smtClean="0">
                <a:solidFill>
                  <a:srgbClr val="002060"/>
                </a:solidFill>
                <a:latin typeface="Arial" charset="0"/>
              </a:rPr>
              <a:t>the </a:t>
            </a:r>
            <a:r>
              <a:rPr lang="en-US" altLang="en-US" sz="2800" b="1" dirty="0">
                <a:solidFill>
                  <a:srgbClr val="002060"/>
                </a:solidFill>
                <a:latin typeface="Arial" charset="0"/>
              </a:rPr>
              <a:t>CVF </a:t>
            </a:r>
            <a:r>
              <a:rPr lang="en-US" altLang="en-US" sz="2800" b="1" dirty="0" smtClean="0">
                <a:solidFill>
                  <a:srgbClr val="002060"/>
                </a:solidFill>
                <a:latin typeface="Arial" charset="0"/>
              </a:rPr>
              <a:t>samples </a:t>
            </a:r>
            <a:endParaRPr lang="en-US" altLang="en-US" sz="2800" b="1" dirty="0">
              <a:solidFill>
                <a:srgbClr val="002060"/>
              </a:solidFill>
              <a:latin typeface="Arial" charset="0"/>
            </a:endParaRPr>
          </a:p>
          <a:p>
            <a:pPr defTabSz="914400" eaLnBrk="0" fontAlgn="base" hangingPunct="0">
              <a:spcBef>
                <a:spcPct val="0"/>
              </a:spcBef>
              <a:spcAft>
                <a:spcPct val="0"/>
              </a:spcAft>
            </a:pPr>
            <a:endParaRPr lang="en-US" altLang="en-US" sz="2800" dirty="0">
              <a:solidFill>
                <a:srgbClr val="002060"/>
              </a:solidFill>
              <a:latin typeface="Arial" charset="0"/>
            </a:endParaRPr>
          </a:p>
        </p:txBody>
      </p:sp>
    </p:spTree>
    <p:extLst>
      <p:ext uri="{BB962C8B-B14F-4D97-AF65-F5344CB8AC3E}">
        <p14:creationId xmlns:p14="http://schemas.microsoft.com/office/powerpoint/2010/main" val="75559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483"/>
            <a:ext cx="9242854" cy="1325563"/>
          </a:xfrm>
        </p:spPr>
        <p:txBody>
          <a:bodyPr>
            <a:normAutofit fontScale="90000"/>
          </a:bodyPr>
          <a:lstStyle/>
          <a:p>
            <a:r>
              <a:rPr lang="en-US" sz="6600" b="1" smtClean="0">
                <a:solidFill>
                  <a:srgbClr val="002060"/>
                </a:solidFill>
              </a:rPr>
              <a:t>Directions (Need Your Advice)</a:t>
            </a:r>
            <a:endParaRPr lang="en-US" sz="6600" b="1" dirty="0">
              <a:solidFill>
                <a:srgbClr val="002060"/>
              </a:solidFill>
            </a:endParaRPr>
          </a:p>
        </p:txBody>
      </p:sp>
      <p:sp>
        <p:nvSpPr>
          <p:cNvPr id="3" name="Content Placeholder 2"/>
          <p:cNvSpPr>
            <a:spLocks noGrp="1"/>
          </p:cNvSpPr>
          <p:nvPr>
            <p:ph idx="1"/>
          </p:nvPr>
        </p:nvSpPr>
        <p:spPr>
          <a:xfrm>
            <a:off x="296562" y="2307538"/>
            <a:ext cx="8847438" cy="4351338"/>
          </a:xfrm>
        </p:spPr>
        <p:txBody>
          <a:bodyPr>
            <a:normAutofit/>
          </a:bodyPr>
          <a:lstStyle/>
          <a:p>
            <a:r>
              <a:rPr lang="en-US" sz="5400" dirty="0" smtClean="0">
                <a:solidFill>
                  <a:srgbClr val="C00000"/>
                </a:solidFill>
              </a:rPr>
              <a:t>Sample collection of CVF</a:t>
            </a:r>
          </a:p>
          <a:p>
            <a:endParaRPr lang="en-US" sz="5400" dirty="0">
              <a:solidFill>
                <a:srgbClr val="C00000"/>
              </a:solidFill>
            </a:endParaRPr>
          </a:p>
          <a:p>
            <a:r>
              <a:rPr lang="en-US" sz="5400" dirty="0" smtClean="0">
                <a:solidFill>
                  <a:srgbClr val="C00000"/>
                </a:solidFill>
              </a:rPr>
              <a:t>Biomarkers of ”ovarian” cancer precursors </a:t>
            </a:r>
            <a:r>
              <a:rPr lang="en-US" sz="4000" dirty="0" smtClean="0"/>
              <a:t>(collaboration with DoD ovarian cancer consortium)</a:t>
            </a:r>
          </a:p>
        </p:txBody>
      </p:sp>
    </p:spTree>
    <p:extLst>
      <p:ext uri="{BB962C8B-B14F-4D97-AF65-F5344CB8AC3E}">
        <p14:creationId xmlns:p14="http://schemas.microsoft.com/office/powerpoint/2010/main" val="110942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9187" y="585664"/>
            <a:ext cx="8321040" cy="5436764"/>
          </a:xfrm>
        </p:spPr>
        <p:txBody>
          <a:bodyPr/>
          <a:lstStyle/>
          <a:p>
            <a:pPr algn="ctr"/>
            <a:r>
              <a:rPr lang="en-US" b="1" dirty="0" smtClean="0"/>
              <a:t>CRITIQUE </a:t>
            </a:r>
            <a:r>
              <a:rPr lang="mr-IN" b="1" dirty="0" smtClean="0"/>
              <a:t>–</a:t>
            </a:r>
            <a:r>
              <a:rPr lang="en-US" b="1" dirty="0" smtClean="0"/>
              <a:t> All questions addressable</a:t>
            </a:r>
            <a:endParaRPr lang="en-US" b="1" dirty="0"/>
          </a:p>
          <a:p>
            <a:r>
              <a:rPr lang="en-US" b="1" dirty="0" smtClean="0"/>
              <a:t>Reviewer #1</a:t>
            </a:r>
          </a:p>
          <a:p>
            <a:pPr marL="342900" indent="-342900">
              <a:buFont typeface="Arial" panose="020B0604020202020204" pitchFamily="34" charset="0"/>
              <a:buChar char="•"/>
            </a:pPr>
            <a:r>
              <a:rPr lang="en-US" b="1" dirty="0" smtClean="0"/>
              <a:t>Timeline</a:t>
            </a:r>
          </a:p>
          <a:p>
            <a:pPr marL="342900" indent="-342900">
              <a:buFont typeface="Arial" panose="020B0604020202020204" pitchFamily="34" charset="0"/>
              <a:buChar char="•"/>
            </a:pPr>
            <a:r>
              <a:rPr lang="en-US" b="1" dirty="0" smtClean="0"/>
              <a:t>Pooled samples for the initial screen</a:t>
            </a:r>
          </a:p>
          <a:p>
            <a:pPr marL="342900" indent="-342900">
              <a:buFont typeface="Arial" panose="020B0604020202020204" pitchFamily="34" charset="0"/>
              <a:buChar char="•"/>
            </a:pPr>
            <a:r>
              <a:rPr lang="en-US" b="1" dirty="0" smtClean="0"/>
              <a:t>PLCO as a backup for the WHI and UKCTOCS is problematic as these samples may have systematic differences</a:t>
            </a:r>
          </a:p>
          <a:p>
            <a:pPr marL="342900" indent="-342900">
              <a:buFont typeface="Arial" panose="020B0604020202020204" pitchFamily="34" charset="0"/>
              <a:buChar char="•"/>
            </a:pPr>
            <a:r>
              <a:rPr lang="en-US" b="1" dirty="0" smtClean="0"/>
              <a:t>Incorporation of other EDRN biomarkers</a:t>
            </a:r>
          </a:p>
          <a:p>
            <a:r>
              <a:rPr lang="en-US" b="1" dirty="0" smtClean="0"/>
              <a:t>Reviewer #2</a:t>
            </a:r>
          </a:p>
          <a:p>
            <a:pPr marL="342900" indent="-342900">
              <a:buFont typeface="Arial" panose="020B0604020202020204" pitchFamily="34" charset="0"/>
              <a:buChar char="•"/>
            </a:pPr>
            <a:r>
              <a:rPr lang="en-US" b="1" dirty="0" smtClean="0"/>
              <a:t>How many of the samples are premenopausal?</a:t>
            </a:r>
          </a:p>
          <a:p>
            <a:pPr marL="342900" indent="-342900">
              <a:buFont typeface="Arial" panose="020B0604020202020204" pitchFamily="34" charset="0"/>
              <a:buChar char="•"/>
            </a:pPr>
            <a:r>
              <a:rPr lang="en-US" b="1" dirty="0" smtClean="0"/>
              <a:t>Are preoperative samples obtained under anesthesia?</a:t>
            </a:r>
          </a:p>
          <a:p>
            <a:pPr marL="342900" indent="-342900">
              <a:buFont typeface="Arial" panose="020B0604020202020204" pitchFamily="34" charset="0"/>
              <a:buChar char="•"/>
            </a:pPr>
            <a:r>
              <a:rPr lang="en-US" b="1" dirty="0" smtClean="0"/>
              <a:t>Were all NROSS patients diagnosed by the algorithm?</a:t>
            </a:r>
          </a:p>
          <a:p>
            <a:pPr marL="342900" indent="-342900">
              <a:buFont typeface="Arial" panose="020B0604020202020204" pitchFamily="34" charset="0"/>
              <a:buChar char="•"/>
            </a:pPr>
            <a:endParaRPr lang="en-US" b="1" dirty="0"/>
          </a:p>
        </p:txBody>
      </p:sp>
      <p:grpSp>
        <p:nvGrpSpPr>
          <p:cNvPr id="4" name="Group 3"/>
          <p:cNvGrpSpPr/>
          <p:nvPr/>
        </p:nvGrpSpPr>
        <p:grpSpPr>
          <a:xfrm>
            <a:off x="0" y="6553200"/>
            <a:ext cx="9144000" cy="304800"/>
            <a:chOff x="0" y="6553200"/>
            <a:chExt cx="9144000" cy="304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5985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9187" y="536028"/>
            <a:ext cx="8321040" cy="5094602"/>
          </a:xfrm>
        </p:spPr>
        <p:txBody>
          <a:bodyPr/>
          <a:lstStyle/>
          <a:p>
            <a:pPr algn="ctr"/>
            <a:r>
              <a:rPr lang="en-US" b="1" dirty="0" smtClean="0"/>
              <a:t>CRITIQUE</a:t>
            </a:r>
          </a:p>
          <a:p>
            <a:r>
              <a:rPr lang="en-US" b="1" dirty="0" smtClean="0"/>
              <a:t>Reviewer #2 (Continued)</a:t>
            </a:r>
          </a:p>
          <a:p>
            <a:pPr marL="342900" indent="-342900">
              <a:buFont typeface="Arial" panose="020B0604020202020204" pitchFamily="34" charset="0"/>
              <a:buChar char="•"/>
            </a:pPr>
            <a:r>
              <a:rPr lang="en-US" b="1" dirty="0" smtClean="0"/>
              <a:t>POCRC blinding</a:t>
            </a:r>
          </a:p>
          <a:p>
            <a:pPr marL="342900" indent="-342900">
              <a:buFont typeface="Arial" panose="020B0604020202020204" pitchFamily="34" charset="0"/>
              <a:buChar char="•"/>
            </a:pPr>
            <a:r>
              <a:rPr lang="en-US" b="1" dirty="0" smtClean="0"/>
              <a:t>Will a 10-fold improvement in specificity be observed with TVS in CA125 negative as well as CA125 positive cases?</a:t>
            </a:r>
          </a:p>
          <a:p>
            <a:pPr marL="342900" indent="-342900">
              <a:buFont typeface="Arial" panose="020B0604020202020204" pitchFamily="34" charset="0"/>
              <a:buChar char="•"/>
            </a:pPr>
            <a:r>
              <a:rPr lang="en-US" b="1" dirty="0" smtClean="0"/>
              <a:t>The site of specimens (MDACC, FHCRC) should be a covariate.</a:t>
            </a:r>
          </a:p>
          <a:p>
            <a:pPr marL="342900" indent="-342900">
              <a:buFont typeface="Arial" panose="020B0604020202020204" pitchFamily="34" charset="0"/>
              <a:buChar char="•"/>
            </a:pPr>
            <a:r>
              <a:rPr lang="en-US" b="1" dirty="0" smtClean="0"/>
              <a:t>Sensitivity will be determined at 95% and 98% for cases and benign disease controls individually or combined?</a:t>
            </a:r>
          </a:p>
          <a:p>
            <a:r>
              <a:rPr lang="en-US" b="1" dirty="0" smtClean="0"/>
              <a:t>Reviewer #3</a:t>
            </a:r>
          </a:p>
          <a:p>
            <a:pPr marL="342900" indent="-342900">
              <a:buFont typeface="Arial" panose="020B0604020202020204" pitchFamily="34" charset="0"/>
              <a:buChar char="•"/>
            </a:pPr>
            <a:r>
              <a:rPr lang="en-US" b="1" dirty="0" smtClean="0"/>
              <a:t>No concerns.</a:t>
            </a:r>
            <a:endParaRPr lang="en-US" b="1" dirty="0"/>
          </a:p>
          <a:p>
            <a:endParaRPr lang="en-US" dirty="0" smtClean="0"/>
          </a:p>
          <a:p>
            <a:endParaRPr lang="en-US" dirty="0"/>
          </a:p>
          <a:p>
            <a:endParaRPr lang="en-US" dirty="0"/>
          </a:p>
        </p:txBody>
      </p:sp>
      <p:grpSp>
        <p:nvGrpSpPr>
          <p:cNvPr id="4" name="Group 3"/>
          <p:cNvGrpSpPr/>
          <p:nvPr/>
        </p:nvGrpSpPr>
        <p:grpSpPr>
          <a:xfrm>
            <a:off x="0" y="6553200"/>
            <a:ext cx="9144000" cy="304800"/>
            <a:chOff x="0" y="6553200"/>
            <a:chExt cx="9144000" cy="304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360426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826" y="1209783"/>
            <a:ext cx="8959174" cy="2031325"/>
          </a:xfrm>
          <a:prstGeom prst="rect">
            <a:avLst/>
          </a:prstGeom>
        </p:spPr>
        <p:txBody>
          <a:bodyPr wrap="square">
            <a:spAutoFit/>
          </a:bodyPr>
          <a:lstStyle/>
          <a:p>
            <a:pPr defTabSz="914400"/>
            <a:r>
              <a:rPr lang="en-US" b="1" dirty="0" smtClean="0">
                <a:solidFill>
                  <a:prstClr val="black"/>
                </a:solidFill>
                <a:latin typeface="Arial" charset="0"/>
                <a:ea typeface="Calibri" charset="0"/>
                <a:cs typeface="Times New Roman" charset="0"/>
              </a:rPr>
              <a:t>Aim 1. Determine the optimal way(s) to collect CVF samples for genetic and proteomic analysis</a:t>
            </a:r>
          </a:p>
          <a:p>
            <a:pPr marL="285750" indent="-285750" defTabSz="914400">
              <a:buFont typeface="Arial" charset="0"/>
              <a:buChar char="•"/>
            </a:pPr>
            <a:r>
              <a:rPr lang="en-US" dirty="0" smtClean="0">
                <a:solidFill>
                  <a:prstClr val="black"/>
                </a:solidFill>
                <a:latin typeface="Calibri"/>
              </a:rPr>
              <a:t>compare </a:t>
            </a:r>
            <a:r>
              <a:rPr lang="en-US" dirty="0">
                <a:solidFill>
                  <a:prstClr val="black"/>
                </a:solidFill>
                <a:latin typeface="Calibri"/>
              </a:rPr>
              <a:t>the performance of the two collection methods. The parameters to be determined include DNA and protein quantity and quality (integrity). </a:t>
            </a:r>
            <a:endParaRPr lang="en-US" dirty="0" smtClean="0">
              <a:solidFill>
                <a:prstClr val="black"/>
              </a:solidFill>
              <a:latin typeface="Calibri"/>
            </a:endParaRPr>
          </a:p>
          <a:p>
            <a:pPr marL="285750" indent="-285750" defTabSz="914400">
              <a:buFont typeface="Arial" charset="0"/>
              <a:buChar char="•"/>
            </a:pPr>
            <a:r>
              <a:rPr lang="en-US" dirty="0" smtClean="0">
                <a:solidFill>
                  <a:prstClr val="black"/>
                </a:solidFill>
                <a:latin typeface="Calibri"/>
              </a:rPr>
              <a:t>determine </a:t>
            </a:r>
            <a:r>
              <a:rPr lang="en-US" dirty="0">
                <a:solidFill>
                  <a:prstClr val="black"/>
                </a:solidFill>
                <a:latin typeface="Calibri"/>
              </a:rPr>
              <a:t>how long we can store the CVF samples at room temperature. </a:t>
            </a:r>
            <a:endParaRPr lang="en-US" dirty="0" smtClean="0">
              <a:solidFill>
                <a:prstClr val="black"/>
              </a:solidFill>
              <a:latin typeface="Calibri"/>
            </a:endParaRPr>
          </a:p>
          <a:p>
            <a:pPr marL="285750" indent="-285750" defTabSz="914400">
              <a:buFont typeface="Arial" charset="0"/>
              <a:buChar char="•"/>
            </a:pPr>
            <a:r>
              <a:rPr lang="en-US" dirty="0" smtClean="0">
                <a:solidFill>
                  <a:prstClr val="black"/>
                </a:solidFill>
                <a:latin typeface="Calibri"/>
              </a:rPr>
              <a:t>determine </a:t>
            </a:r>
            <a:r>
              <a:rPr lang="en-US" dirty="0">
                <a:solidFill>
                  <a:prstClr val="black"/>
                </a:solidFill>
                <a:latin typeface="Calibri"/>
              </a:rPr>
              <a:t>if the collecting device itself will make a difference in CVF </a:t>
            </a:r>
            <a:r>
              <a:rPr lang="en-US" dirty="0" smtClean="0">
                <a:solidFill>
                  <a:prstClr val="black"/>
                </a:solidFill>
                <a:latin typeface="Calibri"/>
              </a:rPr>
              <a:t>collection-conventional </a:t>
            </a:r>
            <a:r>
              <a:rPr lang="en-US" dirty="0">
                <a:solidFill>
                  <a:prstClr val="black"/>
                </a:solidFill>
                <a:latin typeface="Calibri"/>
              </a:rPr>
              <a:t>“</a:t>
            </a:r>
            <a:r>
              <a:rPr lang="en-US" dirty="0" err="1">
                <a:solidFill>
                  <a:prstClr val="black"/>
                </a:solidFill>
                <a:latin typeface="Calibri"/>
              </a:rPr>
              <a:t>cytobrush</a:t>
            </a:r>
            <a:r>
              <a:rPr lang="en-US" dirty="0">
                <a:solidFill>
                  <a:prstClr val="black"/>
                </a:solidFill>
                <a:latin typeface="Calibri"/>
              </a:rPr>
              <a:t>” </a:t>
            </a:r>
            <a:r>
              <a:rPr lang="en-US" dirty="0" smtClean="0">
                <a:solidFill>
                  <a:prstClr val="black"/>
                </a:solidFill>
                <a:latin typeface="Calibri"/>
              </a:rPr>
              <a:t>vs. “broom-like device</a:t>
            </a:r>
            <a:r>
              <a:rPr lang="en-US" dirty="0">
                <a:solidFill>
                  <a:prstClr val="black"/>
                </a:solidFill>
                <a:latin typeface="Calibri"/>
              </a:rPr>
              <a:t>.</a:t>
            </a:r>
            <a:endParaRPr lang="en-US" dirty="0">
              <a:solidFill>
                <a:prstClr val="black"/>
              </a:solidFill>
              <a:latin typeface="Calibri" charset="0"/>
              <a:ea typeface="Calibri" charset="0"/>
              <a:cs typeface="Times New Roman" charset="0"/>
            </a:endParaRPr>
          </a:p>
        </p:txBody>
      </p:sp>
      <p:sp>
        <p:nvSpPr>
          <p:cNvPr id="5" name="Rectangle 4"/>
          <p:cNvSpPr/>
          <p:nvPr/>
        </p:nvSpPr>
        <p:spPr>
          <a:xfrm>
            <a:off x="184825" y="3375108"/>
            <a:ext cx="8724396" cy="646331"/>
          </a:xfrm>
          <a:prstGeom prst="rect">
            <a:avLst/>
          </a:prstGeom>
        </p:spPr>
        <p:txBody>
          <a:bodyPr wrap="square">
            <a:spAutoFit/>
          </a:bodyPr>
          <a:lstStyle/>
          <a:p>
            <a:pPr defTabSz="914400"/>
            <a:r>
              <a:rPr lang="en-US" b="1" dirty="0" smtClean="0">
                <a:solidFill>
                  <a:prstClr val="black"/>
                </a:solidFill>
                <a:latin typeface="Arial" charset="0"/>
                <a:ea typeface="Calibri" charset="0"/>
                <a:cs typeface="Times New Roman" charset="0"/>
              </a:rPr>
              <a:t>Aim 2. Collect plasma/serum samples and PBMC from the same patients for detection of ctDNA </a:t>
            </a:r>
            <a:endParaRPr lang="en-US" dirty="0">
              <a:solidFill>
                <a:prstClr val="black"/>
              </a:solidFill>
              <a:latin typeface="Calibri" charset="0"/>
              <a:ea typeface="Calibri" charset="0"/>
              <a:cs typeface="Times New Roman" charset="0"/>
            </a:endParaRPr>
          </a:p>
        </p:txBody>
      </p:sp>
      <p:sp>
        <p:nvSpPr>
          <p:cNvPr id="6" name="Rectangle 5"/>
          <p:cNvSpPr/>
          <p:nvPr/>
        </p:nvSpPr>
        <p:spPr>
          <a:xfrm>
            <a:off x="184825" y="4155439"/>
            <a:ext cx="8860320" cy="2308324"/>
          </a:xfrm>
          <a:prstGeom prst="rect">
            <a:avLst/>
          </a:prstGeom>
        </p:spPr>
        <p:txBody>
          <a:bodyPr wrap="square">
            <a:spAutoFit/>
          </a:bodyPr>
          <a:lstStyle/>
          <a:p>
            <a:pPr defTabSz="914400"/>
            <a:r>
              <a:rPr lang="en-US" b="1" dirty="0" smtClean="0">
                <a:solidFill>
                  <a:prstClr val="black"/>
                </a:solidFill>
                <a:latin typeface="Arial" charset="0"/>
                <a:ea typeface="Calibri" charset="0"/>
                <a:cs typeface="Times New Roman" charset="0"/>
              </a:rPr>
              <a:t>Aim 3. Determine the feasibility by using targeted protein assays in CVF for the protein biomarkers identified by CPTAC/EDRN projects</a:t>
            </a:r>
          </a:p>
          <a:p>
            <a:pPr marL="285750" indent="-285750" defTabSz="914400">
              <a:buFont typeface="Arial" charset="0"/>
              <a:buChar char="•"/>
            </a:pPr>
            <a:r>
              <a:rPr lang="en-US" dirty="0">
                <a:solidFill>
                  <a:prstClr val="black"/>
                </a:solidFill>
                <a:latin typeface="Calibri"/>
              </a:rPr>
              <a:t>To determine the quantity and quality of proteins found in CVF fluids collected by different methods. </a:t>
            </a:r>
            <a:r>
              <a:rPr lang="en-US" dirty="0" err="1" smtClean="0">
                <a:solidFill>
                  <a:prstClr val="black"/>
                </a:solidFill>
                <a:latin typeface="Calibri"/>
              </a:rPr>
              <a:t>ThinPrep</a:t>
            </a:r>
            <a:r>
              <a:rPr lang="en-US" dirty="0" smtClean="0">
                <a:solidFill>
                  <a:prstClr val="black"/>
                </a:solidFill>
                <a:latin typeface="Calibri"/>
              </a:rPr>
              <a:t> samples, </a:t>
            </a:r>
            <a:r>
              <a:rPr lang="en-US" dirty="0" err="1" smtClean="0">
                <a:solidFill>
                  <a:prstClr val="black"/>
                </a:solidFill>
                <a:latin typeface="Calibri"/>
              </a:rPr>
              <a:t>SurePath</a:t>
            </a:r>
            <a:r>
              <a:rPr lang="en-US" dirty="0" smtClean="0">
                <a:solidFill>
                  <a:prstClr val="black"/>
                </a:solidFill>
                <a:latin typeface="Calibri"/>
              </a:rPr>
              <a:t> samples, Stored </a:t>
            </a:r>
            <a:r>
              <a:rPr lang="en-US" dirty="0">
                <a:solidFill>
                  <a:prstClr val="black"/>
                </a:solidFill>
                <a:latin typeface="Calibri"/>
              </a:rPr>
              <a:t>Tampon </a:t>
            </a:r>
            <a:r>
              <a:rPr lang="en-US" dirty="0" smtClean="0">
                <a:solidFill>
                  <a:prstClr val="black"/>
                </a:solidFill>
                <a:latin typeface="Calibri"/>
              </a:rPr>
              <a:t>samples, Fresh </a:t>
            </a:r>
            <a:r>
              <a:rPr lang="en-US" dirty="0">
                <a:solidFill>
                  <a:prstClr val="black"/>
                </a:solidFill>
                <a:latin typeface="Calibri"/>
              </a:rPr>
              <a:t>Tampon samples</a:t>
            </a:r>
          </a:p>
          <a:p>
            <a:pPr marL="285750" indent="-285750" defTabSz="914400">
              <a:buFont typeface="Arial" charset="0"/>
              <a:buChar char="•"/>
            </a:pPr>
            <a:r>
              <a:rPr lang="en-US" dirty="0">
                <a:solidFill>
                  <a:prstClr val="black"/>
                </a:solidFill>
                <a:latin typeface="Calibri"/>
              </a:rPr>
              <a:t>ELISA </a:t>
            </a:r>
            <a:r>
              <a:rPr lang="en-US" dirty="0" smtClean="0">
                <a:solidFill>
                  <a:prstClr val="black"/>
                </a:solidFill>
                <a:latin typeface="Calibri"/>
              </a:rPr>
              <a:t>assay will </a:t>
            </a:r>
            <a:r>
              <a:rPr lang="en-US" dirty="0">
                <a:solidFill>
                  <a:prstClr val="black"/>
                </a:solidFill>
                <a:latin typeface="Calibri"/>
              </a:rPr>
              <a:t>be performed for a limited number of protein biomarkers that have been found to be specifically expressed in ovarian cancer cells, yet barely detectable in corresponding normal tissues. </a:t>
            </a:r>
            <a:endParaRPr lang="en-US" dirty="0">
              <a:solidFill>
                <a:prstClr val="black"/>
              </a:solidFill>
              <a:latin typeface="Calibri" charset="0"/>
              <a:ea typeface="Calibri" charset="0"/>
              <a:cs typeface="Times New Roman" charset="0"/>
            </a:endParaRPr>
          </a:p>
        </p:txBody>
      </p:sp>
      <p:sp>
        <p:nvSpPr>
          <p:cNvPr id="7" name="TextBox 6"/>
          <p:cNvSpPr txBox="1"/>
          <p:nvPr/>
        </p:nvSpPr>
        <p:spPr>
          <a:xfrm>
            <a:off x="1692876" y="397336"/>
            <a:ext cx="5827108" cy="584775"/>
          </a:xfrm>
          <a:prstGeom prst="rect">
            <a:avLst/>
          </a:prstGeom>
          <a:noFill/>
        </p:spPr>
        <p:txBody>
          <a:bodyPr wrap="none" rtlCol="0">
            <a:spAutoFit/>
          </a:bodyPr>
          <a:lstStyle/>
          <a:p>
            <a:pPr defTabSz="914400"/>
            <a:r>
              <a:rPr lang="en-US" sz="3200" b="1" dirty="0" smtClean="0">
                <a:solidFill>
                  <a:srgbClr val="0070C0"/>
                </a:solidFill>
                <a:latin typeface="Calibri"/>
              </a:rPr>
              <a:t>Specific Aims of the </a:t>
            </a:r>
            <a:r>
              <a:rPr lang="en-US" sz="3200" b="1" smtClean="0">
                <a:solidFill>
                  <a:srgbClr val="0070C0"/>
                </a:solidFill>
                <a:latin typeface="Calibri"/>
              </a:rPr>
              <a:t>Team Project</a:t>
            </a:r>
            <a:endParaRPr lang="en-US" sz="3200" b="1">
              <a:solidFill>
                <a:srgbClr val="0070C0"/>
              </a:solidFill>
              <a:latin typeface="Calibri"/>
            </a:endParaRPr>
          </a:p>
        </p:txBody>
      </p:sp>
    </p:spTree>
    <p:extLst>
      <p:ext uri="{BB962C8B-B14F-4D97-AF65-F5344CB8AC3E}">
        <p14:creationId xmlns:p14="http://schemas.microsoft.com/office/powerpoint/2010/main" val="106849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212" y="394692"/>
            <a:ext cx="8835081" cy="6463308"/>
          </a:xfrm>
          <a:prstGeom prst="rect">
            <a:avLst/>
          </a:prstGeom>
        </p:spPr>
        <p:txBody>
          <a:bodyPr wrap="square">
            <a:spAutoFit/>
          </a:bodyPr>
          <a:lstStyle/>
          <a:p>
            <a:pPr defTabSz="914400"/>
            <a:r>
              <a:rPr lang="en-US" smtClean="0">
                <a:solidFill>
                  <a:srgbClr val="000000"/>
                </a:solidFill>
                <a:latin typeface="Arial" charset="0"/>
                <a:ea typeface="Arial" charset="0"/>
                <a:cs typeface="Arial" charset="0"/>
              </a:rPr>
              <a:t>Overall</a:t>
            </a:r>
            <a:r>
              <a:rPr lang="en-US" dirty="0" smtClean="0">
                <a:solidFill>
                  <a:srgbClr val="000000"/>
                </a:solidFill>
                <a:latin typeface="Arial" charset="0"/>
                <a:ea typeface="Arial" charset="0"/>
                <a:cs typeface="Arial" charset="0"/>
              </a:rPr>
              <a:t>, the goals of this study are difficult to evaluate. The first, and primary goal appears to be a technical approach to optimizing yield and stability of sample CVF prep, in particular for protein detection. There have been prior studies, some of which have been supported by EDRN, designed to develop protocols for protein isolation of CVF, so it is not clear what additional value the proposal adds to the current state. </a:t>
            </a:r>
          </a:p>
          <a:p>
            <a:pPr defTabSz="914400"/>
            <a:r>
              <a:rPr lang="en-US" dirty="0" smtClean="0">
                <a:solidFill>
                  <a:srgbClr val="FF0000"/>
                </a:solidFill>
                <a:latin typeface="Arial" charset="0"/>
                <a:ea typeface="Arial" charset="0"/>
                <a:cs typeface="Arial" charset="0"/>
              </a:rPr>
              <a:t>The goal is to timely evaluate the new opportunities for obtaining additional CVF sources, (</a:t>
            </a:r>
            <a:r>
              <a:rPr lang="en-US" dirty="0" err="1" smtClean="0">
                <a:solidFill>
                  <a:srgbClr val="FF0000"/>
                </a:solidFill>
                <a:latin typeface="Arial" charset="0"/>
                <a:ea typeface="Arial" charset="0"/>
                <a:cs typeface="Arial" charset="0"/>
              </a:rPr>
              <a:t>SurePath</a:t>
            </a:r>
            <a:r>
              <a:rPr lang="en-US" dirty="0" smtClean="0">
                <a:solidFill>
                  <a:srgbClr val="FF0000"/>
                </a:solidFill>
                <a:latin typeface="Arial" charset="0"/>
                <a:ea typeface="Arial" charset="0"/>
                <a:cs typeface="Arial" charset="0"/>
              </a:rPr>
              <a:t> samples) and their compatibility with the assays proposed. The aims and tasks in this team project have not been proposed in the original proposal. The results from this study will add significant value to our assays, ensure the quality control of specimens due to sample sharing among different institutions and allow us to proceed this study and make progress.</a:t>
            </a:r>
            <a:endParaRPr lang="en-US" dirty="0" smtClean="0">
              <a:solidFill>
                <a:srgbClr val="000000"/>
              </a:solidFill>
              <a:latin typeface="Arial" charset="0"/>
              <a:ea typeface="Arial" charset="0"/>
              <a:cs typeface="Arial" charset="0"/>
            </a:endParaRPr>
          </a:p>
          <a:p>
            <a:pPr defTabSz="914400"/>
            <a:endParaRPr lang="en-US" dirty="0" smtClean="0">
              <a:solidFill>
                <a:srgbClr val="000000"/>
              </a:solidFill>
              <a:latin typeface="Arial" charset="0"/>
              <a:ea typeface="Arial" charset="0"/>
              <a:cs typeface="Arial" charset="0"/>
            </a:endParaRPr>
          </a:p>
          <a:p>
            <a:pPr defTabSz="914400"/>
            <a:r>
              <a:rPr lang="en-US" dirty="0" smtClean="0">
                <a:solidFill>
                  <a:srgbClr val="000000"/>
                </a:solidFill>
                <a:latin typeface="Arial" charset="0"/>
                <a:ea typeface="Arial" charset="0"/>
                <a:cs typeface="Arial" charset="0"/>
              </a:rPr>
              <a:t>Second, the rationale for studying the proteins in the CVF is not provided; there is limited preliminary data to support the detection in </a:t>
            </a:r>
            <a:r>
              <a:rPr lang="en-US" dirty="0" err="1" smtClean="0">
                <a:solidFill>
                  <a:srgbClr val="000000"/>
                </a:solidFill>
                <a:latin typeface="Arial" charset="0"/>
                <a:ea typeface="Arial" charset="0"/>
                <a:cs typeface="Arial" charset="0"/>
              </a:rPr>
              <a:t>locoregional</a:t>
            </a:r>
            <a:r>
              <a:rPr lang="en-US" dirty="0" smtClean="0">
                <a:solidFill>
                  <a:srgbClr val="000000"/>
                </a:solidFill>
                <a:latin typeface="Arial" charset="0"/>
                <a:ea typeface="Arial" charset="0"/>
                <a:cs typeface="Arial" charset="0"/>
              </a:rPr>
              <a:t> fluid. </a:t>
            </a:r>
          </a:p>
          <a:p>
            <a:pPr defTabSz="914400"/>
            <a:r>
              <a:rPr lang="en-US" dirty="0" smtClean="0">
                <a:solidFill>
                  <a:srgbClr val="FF0000"/>
                </a:solidFill>
                <a:latin typeface="Arial" charset="0"/>
                <a:ea typeface="Arial" charset="0"/>
                <a:cs typeface="Arial" charset="0"/>
              </a:rPr>
              <a:t>The rationale is based on the hypothesis that protein biomarkers would be more abundant than genomic markers. We will start assessing whether we can detect proteins and their quality and quantity after we secure sample collection part. </a:t>
            </a:r>
          </a:p>
          <a:p>
            <a:pPr defTabSz="914400"/>
            <a:endParaRPr lang="en-US" dirty="0" smtClean="0">
              <a:solidFill>
                <a:srgbClr val="000000"/>
              </a:solidFill>
              <a:latin typeface="Arial" charset="0"/>
              <a:ea typeface="Arial" charset="0"/>
              <a:cs typeface="Arial" charset="0"/>
            </a:endParaRPr>
          </a:p>
          <a:p>
            <a:pPr defTabSz="914400"/>
            <a:r>
              <a:rPr lang="en-US" dirty="0" smtClean="0">
                <a:solidFill>
                  <a:srgbClr val="000000"/>
                </a:solidFill>
                <a:latin typeface="Arial" charset="0"/>
                <a:ea typeface="Arial" charset="0"/>
                <a:cs typeface="Arial" charset="0"/>
              </a:rPr>
              <a:t>Third, the support of the MGH/FHCRC is not committed at the time of the submission and needs to be clarified prior to approval. In addition, the potential overlap between this set aside proposal and the existing funding provided to the ovarian CVCs to provide samples needs to be addressed.</a:t>
            </a:r>
          </a:p>
          <a:p>
            <a:pPr defTabSz="914400"/>
            <a:r>
              <a:rPr lang="en-US" dirty="0" smtClean="0">
                <a:solidFill>
                  <a:srgbClr val="FF0000"/>
                </a:solidFill>
                <a:latin typeface="Arial" charset="0"/>
                <a:ea typeface="Arial" charset="0"/>
                <a:cs typeface="Arial" charset="0"/>
              </a:rPr>
              <a:t>Both institutions are committed. There is no overlapping of the scope. </a:t>
            </a:r>
            <a:endParaRPr lang="en-US" dirty="0">
              <a:solidFill>
                <a:srgbClr val="FF0000"/>
              </a:solidFill>
              <a:latin typeface="Arial" charset="0"/>
              <a:ea typeface="Arial" charset="0"/>
              <a:cs typeface="Arial" charset="0"/>
            </a:endParaRPr>
          </a:p>
        </p:txBody>
      </p:sp>
      <p:sp>
        <p:nvSpPr>
          <p:cNvPr id="5" name="TextBox 4"/>
          <p:cNvSpPr txBox="1"/>
          <p:nvPr/>
        </p:nvSpPr>
        <p:spPr>
          <a:xfrm>
            <a:off x="7352099" y="0"/>
            <a:ext cx="1838260" cy="523220"/>
          </a:xfrm>
          <a:prstGeom prst="rect">
            <a:avLst/>
          </a:prstGeom>
          <a:noFill/>
        </p:spPr>
        <p:txBody>
          <a:bodyPr wrap="none" rtlCol="0">
            <a:spAutoFit/>
          </a:bodyPr>
          <a:lstStyle/>
          <a:p>
            <a:pPr defTabSz="914400"/>
            <a:r>
              <a:rPr lang="en-US" sz="2800" b="1" dirty="0" smtClean="0">
                <a:solidFill>
                  <a:srgbClr val="0070C0"/>
                </a:solidFill>
                <a:latin typeface="Calibri"/>
              </a:rPr>
              <a:t>Reviewer 1</a:t>
            </a:r>
            <a:endParaRPr lang="en-US" sz="2800" b="1" dirty="0">
              <a:solidFill>
                <a:srgbClr val="0070C0"/>
              </a:solidFill>
              <a:latin typeface="Calibri"/>
            </a:endParaRPr>
          </a:p>
        </p:txBody>
      </p:sp>
    </p:spTree>
    <p:extLst>
      <p:ext uri="{BB962C8B-B14F-4D97-AF65-F5344CB8AC3E}">
        <p14:creationId xmlns:p14="http://schemas.microsoft.com/office/powerpoint/2010/main" val="86119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1892"/>
            <a:ext cx="9045146" cy="5078313"/>
          </a:xfrm>
          <a:prstGeom prst="rect">
            <a:avLst/>
          </a:prstGeom>
        </p:spPr>
        <p:txBody>
          <a:bodyPr wrap="square">
            <a:spAutoFit/>
          </a:bodyPr>
          <a:lstStyle/>
          <a:p>
            <a:pPr defTabSz="914400"/>
            <a:r>
              <a:rPr lang="en-US" dirty="0" smtClean="0">
                <a:solidFill>
                  <a:srgbClr val="000000"/>
                </a:solidFill>
                <a:latin typeface="Arial" charset="0"/>
                <a:ea typeface="Arial" charset="0"/>
                <a:cs typeface="Arial" charset="0"/>
              </a:rPr>
              <a:t>Aim 1 is an appropriate pursuit. </a:t>
            </a:r>
          </a:p>
          <a:p>
            <a:pPr defTabSz="914400"/>
            <a:r>
              <a:rPr lang="en-US" dirty="0" smtClean="0">
                <a:solidFill>
                  <a:srgbClr val="FF0000"/>
                </a:solidFill>
                <a:latin typeface="Arial" charset="0"/>
                <a:ea typeface="Arial" charset="0"/>
                <a:cs typeface="Arial" charset="0"/>
              </a:rPr>
              <a:t>Thank you.</a:t>
            </a:r>
          </a:p>
          <a:p>
            <a:pPr defTabSz="914400"/>
            <a:r>
              <a:rPr lang="en-US" dirty="0" smtClean="0">
                <a:solidFill>
                  <a:srgbClr val="000000"/>
                </a:solidFill>
                <a:latin typeface="Arial" charset="0"/>
                <a:ea typeface="Arial" charset="0"/>
                <a:cs typeface="Arial" charset="0"/>
              </a:rPr>
              <a:t>Aim 2 is not really an aim – it’s just a collection. I'm curious as to why </a:t>
            </a:r>
            <a:r>
              <a:rPr lang="en-US" dirty="0" err="1" smtClean="0">
                <a:solidFill>
                  <a:srgbClr val="000000"/>
                </a:solidFill>
                <a:latin typeface="Arial" charset="0"/>
                <a:ea typeface="Arial" charset="0"/>
                <a:cs typeface="Arial" charset="0"/>
              </a:rPr>
              <a:t>Streck</a:t>
            </a:r>
            <a:r>
              <a:rPr lang="en-US" dirty="0" smtClean="0">
                <a:solidFill>
                  <a:srgbClr val="000000"/>
                </a:solidFill>
                <a:latin typeface="Arial" charset="0"/>
                <a:ea typeface="Arial" charset="0"/>
                <a:cs typeface="Arial" charset="0"/>
              </a:rPr>
              <a:t> tubes are not being employed as that would reduce the need for prompt processing, which could be a serious barrier to wider spread translation of these sampling modalities. </a:t>
            </a:r>
          </a:p>
          <a:p>
            <a:pPr defTabSz="914400"/>
            <a:r>
              <a:rPr lang="en-US" dirty="0">
                <a:solidFill>
                  <a:srgbClr val="FF0000"/>
                </a:solidFill>
                <a:latin typeface="Arial" charset="0"/>
                <a:ea typeface="Arial" charset="0"/>
                <a:cs typeface="Arial" charset="0"/>
              </a:rPr>
              <a:t>Cell-Free DNA BCT </a:t>
            </a:r>
            <a:r>
              <a:rPr lang="en-US" dirty="0" smtClean="0">
                <a:solidFill>
                  <a:srgbClr val="FF0000"/>
                </a:solidFill>
                <a:latin typeface="Arial" charset="0"/>
                <a:ea typeface="Arial" charset="0"/>
                <a:cs typeface="Arial" charset="0"/>
              </a:rPr>
              <a:t>tubes will be used. </a:t>
            </a:r>
          </a:p>
          <a:p>
            <a:pPr defTabSz="914400"/>
            <a:r>
              <a:rPr lang="en-US" dirty="0" smtClean="0">
                <a:solidFill>
                  <a:srgbClr val="000000"/>
                </a:solidFill>
                <a:latin typeface="Arial" charset="0"/>
                <a:ea typeface="Arial" charset="0"/>
                <a:cs typeface="Arial" charset="0"/>
              </a:rPr>
              <a:t>Aim 3 is also a reasonable pursuit. </a:t>
            </a:r>
          </a:p>
          <a:p>
            <a:pPr defTabSz="914400"/>
            <a:r>
              <a:rPr lang="en-US" dirty="0" smtClean="0">
                <a:solidFill>
                  <a:srgbClr val="FF0000"/>
                </a:solidFill>
                <a:latin typeface="Arial" charset="0"/>
                <a:ea typeface="Arial" charset="0"/>
                <a:cs typeface="Arial" charset="0"/>
              </a:rPr>
              <a:t>Thank you.</a:t>
            </a:r>
          </a:p>
          <a:p>
            <a:pPr defTabSz="914400"/>
            <a:r>
              <a:rPr lang="en-US" dirty="0" smtClean="0">
                <a:solidFill>
                  <a:srgbClr val="000000"/>
                </a:solidFill>
                <a:latin typeface="Arial" charset="0"/>
                <a:ea typeface="Arial" charset="0"/>
                <a:cs typeface="Arial" charset="0"/>
              </a:rPr>
              <a:t>There is no analytic plan included for any of the aims and no justification that the planned sample size is sufficient. </a:t>
            </a:r>
          </a:p>
          <a:p>
            <a:pPr defTabSz="914400"/>
            <a:r>
              <a:rPr lang="en-US" dirty="0" smtClean="0">
                <a:solidFill>
                  <a:srgbClr val="FF0000"/>
                </a:solidFill>
                <a:latin typeface="Arial" charset="0"/>
                <a:ea typeface="Arial" charset="0"/>
                <a:cs typeface="Arial" charset="0"/>
              </a:rPr>
              <a:t>Justification will be done by consulting with experts including Mark and Zhen.  The sample size justification would also consider the budget available.</a:t>
            </a:r>
          </a:p>
          <a:p>
            <a:pPr defTabSz="914400"/>
            <a:r>
              <a:rPr lang="en-US" b="1" dirty="0" smtClean="0">
                <a:solidFill>
                  <a:srgbClr val="000000"/>
                </a:solidFill>
                <a:latin typeface="Arial" charset="0"/>
                <a:ea typeface="Arial" charset="0"/>
                <a:cs typeface="Arial" charset="0"/>
              </a:rPr>
              <a:t>Budget justification</a:t>
            </a:r>
            <a:r>
              <a:rPr lang="en-US" dirty="0" smtClean="0">
                <a:solidFill>
                  <a:srgbClr val="000000"/>
                </a:solidFill>
                <a:latin typeface="Arial" charset="0"/>
                <a:ea typeface="Arial" charset="0"/>
                <a:cs typeface="Arial" charset="0"/>
              </a:rPr>
              <a:t>: The justification indicates that the JHU site is under-budgeted for collection. At the same time, the majority of the budget is devoted to a postdoc and not to collection. This does not make sense. Either the justification or the budget needs to be changed. </a:t>
            </a:r>
          </a:p>
          <a:p>
            <a:pPr defTabSz="914400"/>
            <a:r>
              <a:rPr lang="en-US" dirty="0" smtClean="0">
                <a:solidFill>
                  <a:srgbClr val="FF0000"/>
                </a:solidFill>
                <a:latin typeface="Arial" charset="0"/>
                <a:ea typeface="Arial" charset="0"/>
                <a:cs typeface="Arial" charset="0"/>
              </a:rPr>
              <a:t>This is an issue from realistic perspective. Due to the budget, we are figuring our the sufficient resource for sample collection (research coordination, patient consent, etc.).</a:t>
            </a:r>
          </a:p>
        </p:txBody>
      </p:sp>
      <p:sp>
        <p:nvSpPr>
          <p:cNvPr id="5" name="TextBox 4"/>
          <p:cNvSpPr txBox="1"/>
          <p:nvPr/>
        </p:nvSpPr>
        <p:spPr>
          <a:xfrm>
            <a:off x="7352099" y="0"/>
            <a:ext cx="1838260" cy="523220"/>
          </a:xfrm>
          <a:prstGeom prst="rect">
            <a:avLst/>
          </a:prstGeom>
          <a:noFill/>
        </p:spPr>
        <p:txBody>
          <a:bodyPr wrap="none" rtlCol="0">
            <a:spAutoFit/>
          </a:bodyPr>
          <a:lstStyle/>
          <a:p>
            <a:pPr defTabSz="914400"/>
            <a:r>
              <a:rPr lang="en-US" sz="2800" b="1" smtClean="0">
                <a:solidFill>
                  <a:srgbClr val="0070C0"/>
                </a:solidFill>
                <a:latin typeface="Calibri"/>
              </a:rPr>
              <a:t>Reviewer 2</a:t>
            </a:r>
            <a:endParaRPr lang="en-US" sz="2800" b="1">
              <a:solidFill>
                <a:srgbClr val="0070C0"/>
              </a:solidFill>
              <a:latin typeface="Calibri"/>
            </a:endParaRPr>
          </a:p>
        </p:txBody>
      </p:sp>
    </p:spTree>
    <p:extLst>
      <p:ext uri="{BB962C8B-B14F-4D97-AF65-F5344CB8AC3E}">
        <p14:creationId xmlns:p14="http://schemas.microsoft.com/office/powerpoint/2010/main" val="146762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a:xfrm rot="16200000" flipH="1">
            <a:off x="1666082" y="1475581"/>
            <a:ext cx="392112" cy="1990725"/>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6200000" flipH="1">
            <a:off x="2503488" y="2312988"/>
            <a:ext cx="392112" cy="315912"/>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5400000">
            <a:off x="3179763" y="1952625"/>
            <a:ext cx="392112" cy="1036638"/>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5400000">
            <a:off x="3724276" y="1408112"/>
            <a:ext cx="392112" cy="2125663"/>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5400000">
            <a:off x="4183063" y="949325"/>
            <a:ext cx="392112" cy="3043238"/>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rot="5400000">
            <a:off x="4788694" y="343694"/>
            <a:ext cx="392112" cy="4254500"/>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rot="16200000" flipH="1">
            <a:off x="2720426" y="3489873"/>
            <a:ext cx="304800" cy="30653"/>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sp>
        <p:nvSpPr>
          <p:cNvPr id="218120" name="TextBox 94"/>
          <p:cNvSpPr txBox="1">
            <a:spLocks noChangeArrowheads="1"/>
          </p:cNvSpPr>
          <p:nvPr/>
        </p:nvSpPr>
        <p:spPr bwMode="auto">
          <a:xfrm>
            <a:off x="4724400" y="2667000"/>
            <a:ext cx="3048000"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dirty="0">
                <a:solidFill>
                  <a:srgbClr val="000000"/>
                </a:solidFill>
              </a:rPr>
              <a:t>Accurate Inclusion</a:t>
            </a:r>
          </a:p>
          <a:p>
            <a:pPr algn="ctr" defTabSz="914400" eaLnBrk="1" fontAlgn="base" hangingPunct="1">
              <a:spcBef>
                <a:spcPct val="0"/>
              </a:spcBef>
              <a:spcAft>
                <a:spcPct val="0"/>
              </a:spcAft>
            </a:pPr>
            <a:r>
              <a:rPr lang="en-US" sz="1800" dirty="0">
                <a:solidFill>
                  <a:srgbClr val="000000"/>
                </a:solidFill>
              </a:rPr>
              <a:t>Mass Screening </a:t>
            </a:r>
            <a:r>
              <a:rPr lang="en-US" sz="1800" dirty="0" smtClean="0">
                <a:solidFill>
                  <a:srgbClr val="000000"/>
                </a:solidFill>
              </a:rPr>
              <a:t>(Broad)</a:t>
            </a:r>
            <a:endParaRPr lang="en-US" sz="1800" dirty="0">
              <a:solidFill>
                <a:srgbClr val="000000"/>
              </a:solidFill>
            </a:endParaRPr>
          </a:p>
        </p:txBody>
      </p:sp>
      <p:cxnSp>
        <p:nvCxnSpPr>
          <p:cNvPr id="96" name="Elbow Connector 95"/>
          <p:cNvCxnSpPr/>
          <p:nvPr/>
        </p:nvCxnSpPr>
        <p:spPr bwMode="auto">
          <a:xfrm rot="5400000">
            <a:off x="7112794" y="1410494"/>
            <a:ext cx="392112" cy="21209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Elbow Connector 98"/>
          <p:cNvCxnSpPr>
            <a:stCxn id="218120" idx="2"/>
            <a:endCxn id="218133" idx="0"/>
          </p:cNvCxnSpPr>
          <p:nvPr/>
        </p:nvCxnSpPr>
        <p:spPr bwMode="auto">
          <a:xfrm rot="5400000">
            <a:off x="4396186" y="1805385"/>
            <a:ext cx="344487" cy="3359943"/>
          </a:xfrm>
          <a:prstGeom prst="bentConnector3">
            <a:avLst>
              <a:gd name="adj1" fmla="val 50000"/>
            </a:avLst>
          </a:prstGeom>
          <a:ln w="76200">
            <a:solidFill>
              <a:schemeClr val="accent1">
                <a:lumMod val="50000"/>
              </a:schemeClr>
            </a:solidFill>
            <a:tailEnd type="stealth" w="sm" len="sm"/>
          </a:ln>
        </p:spPr>
        <p:style>
          <a:lnRef idx="2">
            <a:schemeClr val="accent1"/>
          </a:lnRef>
          <a:fillRef idx="0">
            <a:schemeClr val="accent1"/>
          </a:fillRef>
          <a:effectRef idx="1">
            <a:schemeClr val="accent1"/>
          </a:effectRef>
          <a:fontRef idx="minor">
            <a:schemeClr val="tx1"/>
          </a:fontRef>
        </p:style>
      </p:cxnSp>
      <p:sp>
        <p:nvSpPr>
          <p:cNvPr id="218123" name="TextBox 2"/>
          <p:cNvSpPr txBox="1">
            <a:spLocks noChangeArrowheads="1"/>
          </p:cNvSpPr>
          <p:nvPr/>
        </p:nvSpPr>
        <p:spPr bwMode="auto">
          <a:xfrm>
            <a:off x="0" y="0"/>
            <a:ext cx="7467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2800" b="1">
                <a:solidFill>
                  <a:srgbClr val="FFFF00"/>
                </a:solidFill>
              </a:rPr>
              <a:t>Ovarian Validation Study – Early Detection</a:t>
            </a:r>
          </a:p>
          <a:p>
            <a:pPr algn="ctr" defTabSz="914400" eaLnBrk="1" fontAlgn="base" hangingPunct="1">
              <a:spcBef>
                <a:spcPct val="0"/>
              </a:spcBef>
              <a:spcAft>
                <a:spcPct val="0"/>
              </a:spcAft>
            </a:pPr>
            <a:r>
              <a:rPr lang="en-US" sz="2800" b="1">
                <a:solidFill>
                  <a:srgbClr val="FFFF00"/>
                </a:solidFill>
              </a:rPr>
              <a:t>Modified design</a:t>
            </a:r>
          </a:p>
        </p:txBody>
      </p:sp>
      <p:sp>
        <p:nvSpPr>
          <p:cNvPr id="218124" name="TextBox 4"/>
          <p:cNvSpPr txBox="1">
            <a:spLocks noChangeArrowheads="1"/>
          </p:cNvSpPr>
          <p:nvPr/>
        </p:nvSpPr>
        <p:spPr bwMode="auto">
          <a:xfrm>
            <a:off x="0" y="12192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a:solidFill>
                  <a:srgbClr val="000000"/>
                </a:solidFill>
              </a:rPr>
              <a:t>150+ ovarian cancer candidates discovered in previous round of funding</a:t>
            </a:r>
          </a:p>
        </p:txBody>
      </p:sp>
      <p:sp>
        <p:nvSpPr>
          <p:cNvPr id="218125" name="TextBox 6"/>
          <p:cNvSpPr txBox="1">
            <a:spLocks noChangeArrowheads="1"/>
          </p:cNvSpPr>
          <p:nvPr/>
        </p:nvSpPr>
        <p:spPr bwMode="auto">
          <a:xfrm>
            <a:off x="2057400" y="1905000"/>
            <a:ext cx="966788"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Godwin</a:t>
            </a:r>
          </a:p>
        </p:txBody>
      </p:sp>
      <p:sp>
        <p:nvSpPr>
          <p:cNvPr id="218126" name="TextBox 7"/>
          <p:cNvSpPr txBox="1">
            <a:spLocks noChangeArrowheads="1"/>
          </p:cNvSpPr>
          <p:nvPr/>
        </p:nvSpPr>
        <p:spPr bwMode="auto">
          <a:xfrm>
            <a:off x="3429000" y="1905000"/>
            <a:ext cx="928688"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LaBaer</a:t>
            </a:r>
          </a:p>
        </p:txBody>
      </p:sp>
      <p:sp>
        <p:nvSpPr>
          <p:cNvPr id="218127" name="TextBox 8"/>
          <p:cNvSpPr txBox="1">
            <a:spLocks noChangeArrowheads="1"/>
          </p:cNvSpPr>
          <p:nvPr/>
        </p:nvSpPr>
        <p:spPr bwMode="auto">
          <a:xfrm>
            <a:off x="4800600" y="1905000"/>
            <a:ext cx="363538"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Li</a:t>
            </a:r>
          </a:p>
        </p:txBody>
      </p:sp>
      <p:sp>
        <p:nvSpPr>
          <p:cNvPr id="218128" name="TextBox 9"/>
          <p:cNvSpPr txBox="1">
            <a:spLocks noChangeArrowheads="1"/>
          </p:cNvSpPr>
          <p:nvPr/>
        </p:nvSpPr>
        <p:spPr bwMode="auto">
          <a:xfrm>
            <a:off x="5410200" y="1905000"/>
            <a:ext cx="9810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Lokshin</a:t>
            </a:r>
          </a:p>
        </p:txBody>
      </p:sp>
      <p:sp>
        <p:nvSpPr>
          <p:cNvPr id="218129" name="TextBox 10"/>
          <p:cNvSpPr txBox="1">
            <a:spLocks noChangeArrowheads="1"/>
          </p:cNvSpPr>
          <p:nvPr/>
        </p:nvSpPr>
        <p:spPr bwMode="auto">
          <a:xfrm>
            <a:off x="7924800" y="1905000"/>
            <a:ext cx="890588"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Skates</a:t>
            </a:r>
          </a:p>
        </p:txBody>
      </p:sp>
      <p:sp>
        <p:nvSpPr>
          <p:cNvPr id="218130" name="TextBox 11"/>
          <p:cNvSpPr txBox="1">
            <a:spLocks noChangeArrowheads="1"/>
          </p:cNvSpPr>
          <p:nvPr/>
        </p:nvSpPr>
        <p:spPr bwMode="auto">
          <a:xfrm>
            <a:off x="6705600" y="1905000"/>
            <a:ext cx="812800"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Marks</a:t>
            </a:r>
          </a:p>
        </p:txBody>
      </p:sp>
      <p:sp>
        <p:nvSpPr>
          <p:cNvPr id="218131" name="TextBox 12"/>
          <p:cNvSpPr txBox="1">
            <a:spLocks noChangeArrowheads="1"/>
          </p:cNvSpPr>
          <p:nvPr/>
        </p:nvSpPr>
        <p:spPr bwMode="auto">
          <a:xfrm>
            <a:off x="228600" y="1905000"/>
            <a:ext cx="1274763"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Diamandis</a:t>
            </a:r>
          </a:p>
        </p:txBody>
      </p:sp>
      <p:sp>
        <p:nvSpPr>
          <p:cNvPr id="218132" name="TextBox 13"/>
          <p:cNvSpPr txBox="1">
            <a:spLocks noChangeArrowheads="1"/>
          </p:cNvSpPr>
          <p:nvPr/>
        </p:nvSpPr>
        <p:spPr bwMode="auto">
          <a:xfrm>
            <a:off x="1524000" y="2706688"/>
            <a:ext cx="2667000" cy="646112"/>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dirty="0">
                <a:solidFill>
                  <a:srgbClr val="000000"/>
                </a:solidFill>
              </a:rPr>
              <a:t>Bioinformatics (in </a:t>
            </a:r>
            <a:r>
              <a:rPr lang="en-US" sz="1800" dirty="0" err="1">
                <a:solidFill>
                  <a:srgbClr val="000000"/>
                </a:solidFill>
              </a:rPr>
              <a:t>silico</a:t>
            </a:r>
            <a:r>
              <a:rPr lang="en-US" sz="1800" dirty="0">
                <a:solidFill>
                  <a:srgbClr val="000000"/>
                </a:solidFill>
              </a:rPr>
              <a:t>) mRNA </a:t>
            </a:r>
            <a:r>
              <a:rPr lang="en-US" sz="1800" dirty="0" smtClean="0">
                <a:solidFill>
                  <a:srgbClr val="000000"/>
                </a:solidFill>
              </a:rPr>
              <a:t>filter (Toronto)</a:t>
            </a:r>
            <a:endParaRPr lang="en-US" sz="1800" dirty="0">
              <a:solidFill>
                <a:srgbClr val="000000"/>
              </a:solidFill>
            </a:endParaRPr>
          </a:p>
        </p:txBody>
      </p:sp>
      <p:sp>
        <p:nvSpPr>
          <p:cNvPr id="218133" name="TextBox 15"/>
          <p:cNvSpPr txBox="1">
            <a:spLocks noChangeArrowheads="1"/>
          </p:cNvSpPr>
          <p:nvPr/>
        </p:nvSpPr>
        <p:spPr bwMode="auto">
          <a:xfrm>
            <a:off x="1981200" y="3657600"/>
            <a:ext cx="1814513"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a:solidFill>
                  <a:srgbClr val="000000"/>
                </a:solidFill>
              </a:rPr>
              <a:t>50 SRM Assays </a:t>
            </a:r>
          </a:p>
          <a:p>
            <a:pPr algn="ctr" defTabSz="914400" eaLnBrk="1" fontAlgn="base" hangingPunct="1">
              <a:spcBef>
                <a:spcPct val="0"/>
              </a:spcBef>
              <a:spcAft>
                <a:spcPct val="0"/>
              </a:spcAft>
            </a:pPr>
            <a:r>
              <a:rPr lang="en-US" sz="1800">
                <a:solidFill>
                  <a:srgbClr val="000000"/>
                </a:solidFill>
              </a:rPr>
              <a:t>PNNL (BRL)</a:t>
            </a:r>
          </a:p>
        </p:txBody>
      </p:sp>
      <p:sp>
        <p:nvSpPr>
          <p:cNvPr id="218134" name="TextBox 16"/>
          <p:cNvSpPr txBox="1">
            <a:spLocks noChangeArrowheads="1"/>
          </p:cNvSpPr>
          <p:nvPr/>
        </p:nvSpPr>
        <p:spPr bwMode="auto">
          <a:xfrm>
            <a:off x="1523889" y="4535488"/>
            <a:ext cx="2764060" cy="6463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dirty="0" smtClean="0">
                <a:solidFill>
                  <a:srgbClr val="000000"/>
                </a:solidFill>
              </a:rPr>
              <a:t>8 </a:t>
            </a:r>
            <a:r>
              <a:rPr lang="en-US" sz="1800" dirty="0">
                <a:solidFill>
                  <a:srgbClr val="000000"/>
                </a:solidFill>
              </a:rPr>
              <a:t>high throughput assays</a:t>
            </a:r>
          </a:p>
          <a:p>
            <a:pPr algn="ctr" defTabSz="914400" eaLnBrk="1" fontAlgn="base" hangingPunct="1">
              <a:spcBef>
                <a:spcPct val="0"/>
              </a:spcBef>
              <a:spcAft>
                <a:spcPct val="0"/>
              </a:spcAft>
            </a:pPr>
            <a:r>
              <a:rPr lang="en-US" sz="1800" dirty="0">
                <a:solidFill>
                  <a:srgbClr val="000000"/>
                </a:solidFill>
              </a:rPr>
              <a:t>JHU (BRL)</a:t>
            </a:r>
          </a:p>
        </p:txBody>
      </p:sp>
      <p:cxnSp>
        <p:nvCxnSpPr>
          <p:cNvPr id="35" name="Elbow Connector 34"/>
          <p:cNvCxnSpPr/>
          <p:nvPr/>
        </p:nvCxnSpPr>
        <p:spPr>
          <a:xfrm rot="5400000">
            <a:off x="5417344" y="-284956"/>
            <a:ext cx="392112" cy="5511800"/>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rot="16200000" flipH="1">
            <a:off x="2781422" y="4410661"/>
            <a:ext cx="231338" cy="17877"/>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sp>
        <p:nvSpPr>
          <p:cNvPr id="218137" name="TextBox 47"/>
          <p:cNvSpPr txBox="1">
            <a:spLocks noChangeArrowheads="1"/>
          </p:cNvSpPr>
          <p:nvPr/>
        </p:nvSpPr>
        <p:spPr bwMode="auto">
          <a:xfrm>
            <a:off x="1066800" y="5573713"/>
            <a:ext cx="6400800" cy="3698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Cases vs. Benigns at Diagnosis – rule out (FHCRC – CEVC)</a:t>
            </a:r>
          </a:p>
        </p:txBody>
      </p:sp>
      <p:sp>
        <p:nvSpPr>
          <p:cNvPr id="218138" name="TextBox 48"/>
          <p:cNvSpPr txBox="1">
            <a:spLocks noChangeArrowheads="1"/>
          </p:cNvSpPr>
          <p:nvPr/>
        </p:nvSpPr>
        <p:spPr bwMode="auto">
          <a:xfrm>
            <a:off x="254899" y="6197600"/>
            <a:ext cx="6441487"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dirty="0" smtClean="0">
                <a:solidFill>
                  <a:srgbClr val="000000"/>
                </a:solidFill>
              </a:rPr>
              <a:t>5- 11 candidates </a:t>
            </a:r>
            <a:r>
              <a:rPr lang="en-US" sz="1800" dirty="0">
                <a:solidFill>
                  <a:srgbClr val="000000"/>
                </a:solidFill>
              </a:rPr>
              <a:t>x Longitudinal ROCA </a:t>
            </a:r>
            <a:r>
              <a:rPr lang="en-US" sz="1800" dirty="0" smtClean="0">
                <a:solidFill>
                  <a:srgbClr val="000000"/>
                </a:solidFill>
              </a:rPr>
              <a:t>samples (MGH/Broad)</a:t>
            </a:r>
            <a:endParaRPr lang="en-US" sz="1800" dirty="0">
              <a:solidFill>
                <a:srgbClr val="000000"/>
              </a:solidFill>
            </a:endParaRPr>
          </a:p>
        </p:txBody>
      </p:sp>
      <p:sp>
        <p:nvSpPr>
          <p:cNvPr id="218139" name="TextBox 49"/>
          <p:cNvSpPr txBox="1">
            <a:spLocks noChangeArrowheads="1"/>
          </p:cNvSpPr>
          <p:nvPr/>
        </p:nvSpPr>
        <p:spPr bwMode="auto">
          <a:xfrm>
            <a:off x="7162800" y="6059488"/>
            <a:ext cx="1905000" cy="646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a:solidFill>
                  <a:srgbClr val="000000"/>
                </a:solidFill>
              </a:rPr>
              <a:t>Early Detection Biomarkers</a:t>
            </a:r>
          </a:p>
        </p:txBody>
      </p:sp>
      <p:cxnSp>
        <p:nvCxnSpPr>
          <p:cNvPr id="51" name="Elbow Connector 50"/>
          <p:cNvCxnSpPr/>
          <p:nvPr/>
        </p:nvCxnSpPr>
        <p:spPr>
          <a:xfrm rot="16200000" flipH="1">
            <a:off x="3390559" y="4697071"/>
            <a:ext cx="392113" cy="1361170"/>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218137" idx="2"/>
          </p:cNvCxnSpPr>
          <p:nvPr/>
        </p:nvCxnSpPr>
        <p:spPr>
          <a:xfrm rot="16200000" flipH="1">
            <a:off x="4147345" y="6063454"/>
            <a:ext cx="253999" cy="14289"/>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218138" idx="3"/>
            <a:endCxn id="218139" idx="1"/>
          </p:cNvCxnSpPr>
          <p:nvPr/>
        </p:nvCxnSpPr>
        <p:spPr>
          <a:xfrm>
            <a:off x="6696386" y="6382266"/>
            <a:ext cx="466414" cy="278"/>
          </a:xfrm>
          <a:prstGeom prst="bentConnector3">
            <a:avLst>
              <a:gd name="adj1" fmla="val 50000"/>
            </a:avLst>
          </a:prstGeom>
          <a:ln w="76200">
            <a:solidFill>
              <a:schemeClr val="accent1">
                <a:lumMod val="50000"/>
              </a:schemeClr>
            </a:solidFill>
            <a:tailEnd type="triangle" w="med" len="sm"/>
          </a:ln>
          <a:effectLst>
            <a:softEdge rad="12700"/>
          </a:effectLst>
        </p:spPr>
        <p:style>
          <a:lnRef idx="2">
            <a:schemeClr val="accent1"/>
          </a:lnRef>
          <a:fillRef idx="0">
            <a:schemeClr val="accent1"/>
          </a:fillRef>
          <a:effectRef idx="1">
            <a:schemeClr val="accent1"/>
          </a:effectRef>
          <a:fontRef idx="minor">
            <a:schemeClr val="tx1"/>
          </a:fontRef>
        </p:style>
      </p:cxnSp>
      <p:sp>
        <p:nvSpPr>
          <p:cNvPr id="218143" name="TextBox 14"/>
          <p:cNvSpPr txBox="1">
            <a:spLocks noChangeArrowheads="1"/>
          </p:cNvSpPr>
          <p:nvPr/>
        </p:nvSpPr>
        <p:spPr bwMode="auto">
          <a:xfrm>
            <a:off x="5486400" y="4572000"/>
            <a:ext cx="2021294" cy="36933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dirty="0">
                <a:solidFill>
                  <a:srgbClr val="000000"/>
                </a:solidFill>
              </a:rPr>
              <a:t>+ </a:t>
            </a:r>
            <a:r>
              <a:rPr lang="en-US" sz="1800" dirty="0" smtClean="0">
                <a:solidFill>
                  <a:srgbClr val="000000"/>
                </a:solidFill>
              </a:rPr>
              <a:t>3 NAPPA </a:t>
            </a:r>
            <a:r>
              <a:rPr lang="en-US" sz="1800" dirty="0">
                <a:solidFill>
                  <a:srgbClr val="000000"/>
                </a:solidFill>
              </a:rPr>
              <a:t>(ASU)</a:t>
            </a:r>
          </a:p>
        </p:txBody>
      </p:sp>
      <p:cxnSp>
        <p:nvCxnSpPr>
          <p:cNvPr id="4" name="Elbow Connector 3"/>
          <p:cNvCxnSpPr/>
          <p:nvPr/>
        </p:nvCxnSpPr>
        <p:spPr>
          <a:xfrm rot="5400000">
            <a:off x="5018087" y="4191000"/>
            <a:ext cx="631826" cy="2133600"/>
          </a:xfrm>
          <a:prstGeom prst="bentConnector3">
            <a:avLst>
              <a:gd name="adj1" fmla="val 67067"/>
            </a:avLst>
          </a:prstGeom>
          <a:ln w="762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228600" y="5454646"/>
            <a:ext cx="8586788" cy="22681"/>
          </a:xfrm>
          <a:prstGeom prst="line">
            <a:avLst/>
          </a:prstGeom>
          <a:ln w="63500">
            <a:solidFill>
              <a:srgbClr val="E0000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869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52099" y="0"/>
            <a:ext cx="1838260" cy="523220"/>
          </a:xfrm>
          <a:prstGeom prst="rect">
            <a:avLst/>
          </a:prstGeom>
          <a:noFill/>
        </p:spPr>
        <p:txBody>
          <a:bodyPr wrap="none" rtlCol="0">
            <a:spAutoFit/>
          </a:bodyPr>
          <a:lstStyle/>
          <a:p>
            <a:pPr defTabSz="914400"/>
            <a:r>
              <a:rPr lang="en-US" sz="2800" b="1" dirty="0" smtClean="0">
                <a:solidFill>
                  <a:srgbClr val="0070C0"/>
                </a:solidFill>
                <a:latin typeface="Calibri"/>
              </a:rPr>
              <a:t>Reviewer 3</a:t>
            </a:r>
            <a:endParaRPr lang="en-US" sz="2800" b="1" dirty="0">
              <a:solidFill>
                <a:srgbClr val="0070C0"/>
              </a:solidFill>
              <a:latin typeface="Calibri"/>
            </a:endParaRPr>
          </a:p>
        </p:txBody>
      </p:sp>
      <p:sp>
        <p:nvSpPr>
          <p:cNvPr id="7" name="Rectangle 6"/>
          <p:cNvSpPr/>
          <p:nvPr/>
        </p:nvSpPr>
        <p:spPr>
          <a:xfrm>
            <a:off x="148281" y="523220"/>
            <a:ext cx="8995719" cy="6186309"/>
          </a:xfrm>
          <a:prstGeom prst="rect">
            <a:avLst/>
          </a:prstGeom>
        </p:spPr>
        <p:txBody>
          <a:bodyPr wrap="square">
            <a:spAutoFit/>
          </a:bodyPr>
          <a:lstStyle/>
          <a:p>
            <a:pPr defTabSz="914400"/>
            <a:r>
              <a:rPr lang="en-US" b="1" dirty="0" smtClean="0">
                <a:solidFill>
                  <a:srgbClr val="000000"/>
                </a:solidFill>
                <a:latin typeface="Arial" charset="0"/>
                <a:ea typeface="Arial" charset="0"/>
                <a:cs typeface="Arial" charset="0"/>
              </a:rPr>
              <a:t>Aim 1. </a:t>
            </a:r>
            <a:r>
              <a:rPr lang="en-US" dirty="0" smtClean="0">
                <a:solidFill>
                  <a:srgbClr val="000000"/>
                </a:solidFill>
                <a:latin typeface="Arial" charset="0"/>
                <a:ea typeface="Arial" charset="0"/>
                <a:cs typeface="Arial" charset="0"/>
              </a:rPr>
              <a:t>A good study design for this comparison would be one where both </a:t>
            </a:r>
            <a:r>
              <a:rPr lang="en-US" dirty="0" err="1" smtClean="0">
                <a:solidFill>
                  <a:srgbClr val="000000"/>
                </a:solidFill>
                <a:latin typeface="Arial" charset="0"/>
                <a:ea typeface="Arial" charset="0"/>
                <a:cs typeface="Arial" charset="0"/>
              </a:rPr>
              <a:t>ThinPrep</a:t>
            </a:r>
            <a:r>
              <a:rPr lang="en-US" dirty="0" smtClean="0">
                <a:solidFill>
                  <a:srgbClr val="000000"/>
                </a:solidFill>
                <a:latin typeface="Arial" charset="0"/>
                <a:ea typeface="Arial" charset="0"/>
                <a:cs typeface="Arial" charset="0"/>
              </a:rPr>
              <a:t> and </a:t>
            </a:r>
            <a:r>
              <a:rPr lang="en-US" dirty="0" err="1" smtClean="0">
                <a:solidFill>
                  <a:srgbClr val="000000"/>
                </a:solidFill>
                <a:latin typeface="Arial" charset="0"/>
                <a:ea typeface="Arial" charset="0"/>
                <a:cs typeface="Arial" charset="0"/>
              </a:rPr>
              <a:t>SurePath</a:t>
            </a:r>
            <a:r>
              <a:rPr lang="en-US" dirty="0" smtClean="0">
                <a:solidFill>
                  <a:srgbClr val="000000"/>
                </a:solidFill>
                <a:latin typeface="Arial" charset="0"/>
                <a:ea typeface="Arial" charset="0"/>
                <a:cs typeface="Arial" charset="0"/>
              </a:rPr>
              <a:t> samples are obtained from the same individual in order to remove individual-level variability. It is important that Dr. Shih describes in better detail the manner of sample collection. I note that there is no power calculation provided nor specification of the statistical test. </a:t>
            </a:r>
            <a:r>
              <a:rPr lang="en-US" dirty="0" smtClean="0">
                <a:solidFill>
                  <a:prstClr val="black"/>
                </a:solidFill>
                <a:latin typeface="Arial" charset="0"/>
                <a:ea typeface="Arial" charset="0"/>
                <a:cs typeface="Arial" charset="0"/>
              </a:rPr>
              <a:t>Sample pooling will </a:t>
            </a:r>
            <a:r>
              <a:rPr lang="en-US" dirty="0">
                <a:solidFill>
                  <a:prstClr val="black"/>
                </a:solidFill>
                <a:latin typeface="Arial" charset="0"/>
                <a:ea typeface="Arial" charset="0"/>
                <a:cs typeface="Arial" charset="0"/>
              </a:rPr>
              <a:t>give limited power for distinguishing trend over time from random variability in assay </a:t>
            </a:r>
            <a:r>
              <a:rPr lang="en-US" dirty="0" smtClean="0">
                <a:solidFill>
                  <a:prstClr val="black"/>
                </a:solidFill>
                <a:latin typeface="Arial" charset="0"/>
                <a:ea typeface="Arial" charset="0"/>
                <a:cs typeface="Arial" charset="0"/>
              </a:rPr>
              <a:t>measurements. CVF by </a:t>
            </a:r>
            <a:r>
              <a:rPr lang="en-US" dirty="0" err="1" smtClean="0">
                <a:solidFill>
                  <a:prstClr val="black"/>
                </a:solidFill>
                <a:latin typeface="Arial" charset="0"/>
                <a:ea typeface="Arial" charset="0"/>
                <a:cs typeface="Arial" charset="0"/>
              </a:rPr>
              <a:t>cytobrush</a:t>
            </a:r>
            <a:r>
              <a:rPr lang="en-US" dirty="0" smtClean="0">
                <a:solidFill>
                  <a:prstClr val="black"/>
                </a:solidFill>
                <a:latin typeface="Arial" charset="0"/>
                <a:ea typeface="Arial" charset="0"/>
                <a:cs typeface="Arial" charset="0"/>
              </a:rPr>
              <a:t> and broom-like </a:t>
            </a:r>
            <a:r>
              <a:rPr lang="en-US" dirty="0">
                <a:solidFill>
                  <a:prstClr val="black"/>
                </a:solidFill>
                <a:latin typeface="Arial" charset="0"/>
                <a:ea typeface="Arial" charset="0"/>
                <a:cs typeface="Arial" charset="0"/>
              </a:rPr>
              <a:t>device </a:t>
            </a:r>
            <a:r>
              <a:rPr lang="en-US" dirty="0" smtClean="0">
                <a:solidFill>
                  <a:prstClr val="black"/>
                </a:solidFill>
                <a:latin typeface="Arial" charset="0"/>
                <a:ea typeface="Arial" charset="0"/>
                <a:cs typeface="Arial" charset="0"/>
              </a:rPr>
              <a:t>are from the same women?</a:t>
            </a:r>
            <a:endParaRPr lang="en-US" dirty="0" smtClean="0">
              <a:solidFill>
                <a:srgbClr val="000000"/>
              </a:solidFill>
              <a:latin typeface="Arial" charset="0"/>
              <a:ea typeface="Arial" charset="0"/>
              <a:cs typeface="Arial" charset="0"/>
            </a:endParaRPr>
          </a:p>
          <a:p>
            <a:pPr defTabSz="914400"/>
            <a:r>
              <a:rPr lang="en-US" dirty="0" smtClean="0">
                <a:solidFill>
                  <a:srgbClr val="FF0000"/>
                </a:solidFill>
                <a:latin typeface="Arial" charset="0"/>
                <a:ea typeface="Arial" charset="0"/>
                <a:cs typeface="Arial" charset="0"/>
              </a:rPr>
              <a:t>We have tried to sample both from the same women but it turns out not to be feasible according to our participating gynecologists. The manner of sample collection has been further detailed. Power calculation has been added after consulting with experts.</a:t>
            </a:r>
          </a:p>
          <a:p>
            <a:pPr defTabSz="914400"/>
            <a:endParaRPr lang="en-US" dirty="0">
              <a:solidFill>
                <a:srgbClr val="FF0000"/>
              </a:solidFill>
              <a:latin typeface="Arial" charset="0"/>
              <a:ea typeface="Arial" charset="0"/>
              <a:cs typeface="Arial" charset="0"/>
            </a:endParaRPr>
          </a:p>
          <a:p>
            <a:pPr defTabSz="914400"/>
            <a:r>
              <a:rPr lang="en-US" b="1" dirty="0">
                <a:solidFill>
                  <a:prstClr val="black"/>
                </a:solidFill>
                <a:latin typeface="Arial" charset="0"/>
                <a:ea typeface="Arial" charset="0"/>
                <a:cs typeface="Arial" charset="0"/>
              </a:rPr>
              <a:t>Aim </a:t>
            </a:r>
            <a:r>
              <a:rPr lang="en-US" b="1" dirty="0" smtClean="0">
                <a:solidFill>
                  <a:prstClr val="black"/>
                </a:solidFill>
                <a:latin typeface="Arial" charset="0"/>
                <a:ea typeface="Arial" charset="0"/>
                <a:cs typeface="Arial" charset="0"/>
              </a:rPr>
              <a:t>2.  </a:t>
            </a:r>
            <a:r>
              <a:rPr lang="en-US" dirty="0">
                <a:solidFill>
                  <a:prstClr val="black"/>
                </a:solidFill>
                <a:latin typeface="Arial" charset="0"/>
                <a:ea typeface="Arial" charset="0"/>
                <a:cs typeface="Arial" charset="0"/>
              </a:rPr>
              <a:t>is better described. However, it is not stated what is the expected sample size for this project? </a:t>
            </a:r>
            <a:endParaRPr lang="en-US" dirty="0" smtClean="0">
              <a:solidFill>
                <a:prstClr val="black"/>
              </a:solidFill>
              <a:latin typeface="Arial" charset="0"/>
              <a:ea typeface="Arial" charset="0"/>
              <a:cs typeface="Arial" charset="0"/>
            </a:endParaRPr>
          </a:p>
          <a:p>
            <a:pPr defTabSz="914400"/>
            <a:r>
              <a:rPr lang="en-US" dirty="0" smtClean="0">
                <a:solidFill>
                  <a:srgbClr val="FF0000"/>
                </a:solidFill>
                <a:latin typeface="Arial" charset="0"/>
                <a:ea typeface="Arial" charset="0"/>
                <a:cs typeface="Arial" charset="0"/>
              </a:rPr>
              <a:t>It has been described after consulting with experts (Mark and Zhen).</a:t>
            </a:r>
          </a:p>
          <a:p>
            <a:pPr defTabSz="914400"/>
            <a:endParaRPr lang="en-US" dirty="0">
              <a:solidFill>
                <a:srgbClr val="FF0000"/>
              </a:solidFill>
              <a:latin typeface="Arial" charset="0"/>
              <a:ea typeface="Arial" charset="0"/>
              <a:cs typeface="Arial" charset="0"/>
            </a:endParaRPr>
          </a:p>
          <a:p>
            <a:pPr defTabSz="914400"/>
            <a:r>
              <a:rPr lang="en-US" b="1" dirty="0">
                <a:solidFill>
                  <a:prstClr val="black"/>
                </a:solidFill>
                <a:latin typeface="Arial" charset="0"/>
                <a:ea typeface="Arial" charset="0"/>
                <a:cs typeface="Arial" charset="0"/>
              </a:rPr>
              <a:t>Aim </a:t>
            </a:r>
            <a:r>
              <a:rPr lang="en-US" b="1" dirty="0" smtClean="0">
                <a:solidFill>
                  <a:prstClr val="black"/>
                </a:solidFill>
                <a:latin typeface="Arial" charset="0"/>
                <a:ea typeface="Arial" charset="0"/>
                <a:cs typeface="Arial" charset="0"/>
              </a:rPr>
              <a:t>3</a:t>
            </a:r>
            <a:r>
              <a:rPr lang="en-US" dirty="0" smtClean="0">
                <a:solidFill>
                  <a:prstClr val="black"/>
                </a:solidFill>
                <a:latin typeface="Arial" charset="0"/>
                <a:ea typeface="Arial" charset="0"/>
                <a:cs typeface="Arial" charset="0"/>
              </a:rPr>
              <a:t>. Subaim </a:t>
            </a:r>
            <a:r>
              <a:rPr lang="en-US" dirty="0">
                <a:solidFill>
                  <a:prstClr val="black"/>
                </a:solidFill>
                <a:latin typeface="Arial" charset="0"/>
                <a:ea typeface="Arial" charset="0"/>
                <a:cs typeface="Arial" charset="0"/>
              </a:rPr>
              <a:t>1, the statistical test planned and its power is important to describe. Is there any possible confounding between contributing site and type of sample (e.g., </a:t>
            </a:r>
            <a:r>
              <a:rPr lang="en-US" dirty="0" err="1">
                <a:solidFill>
                  <a:prstClr val="black"/>
                </a:solidFill>
                <a:latin typeface="Arial" charset="0"/>
                <a:ea typeface="Arial" charset="0"/>
                <a:cs typeface="Arial" charset="0"/>
              </a:rPr>
              <a:t>ThinPrep</a:t>
            </a:r>
            <a:r>
              <a:rPr lang="en-US" dirty="0">
                <a:solidFill>
                  <a:prstClr val="black"/>
                </a:solidFill>
                <a:latin typeface="Arial" charset="0"/>
                <a:ea typeface="Arial" charset="0"/>
                <a:cs typeface="Arial" charset="0"/>
              </a:rPr>
              <a:t> vs. </a:t>
            </a:r>
            <a:r>
              <a:rPr lang="en-US" dirty="0" err="1">
                <a:solidFill>
                  <a:prstClr val="black"/>
                </a:solidFill>
                <a:latin typeface="Arial" charset="0"/>
                <a:ea typeface="Arial" charset="0"/>
                <a:cs typeface="Arial" charset="0"/>
              </a:rPr>
              <a:t>SurePath</a:t>
            </a:r>
            <a:r>
              <a:rPr lang="en-US" dirty="0">
                <a:solidFill>
                  <a:prstClr val="black"/>
                </a:solidFill>
                <a:latin typeface="Arial" charset="0"/>
                <a:ea typeface="Arial" charset="0"/>
                <a:cs typeface="Arial" charset="0"/>
              </a:rPr>
              <a:t>)? </a:t>
            </a:r>
            <a:r>
              <a:rPr lang="en-US" dirty="0" smtClean="0">
                <a:solidFill>
                  <a:prstClr val="black"/>
                </a:solidFill>
                <a:latin typeface="Arial" charset="0"/>
                <a:ea typeface="Arial" charset="0"/>
                <a:cs typeface="Arial" charset="0"/>
              </a:rPr>
              <a:t>For </a:t>
            </a:r>
            <a:r>
              <a:rPr lang="en-US" dirty="0" err="1">
                <a:solidFill>
                  <a:prstClr val="black"/>
                </a:solidFill>
                <a:latin typeface="Arial" charset="0"/>
                <a:ea typeface="Arial" charset="0"/>
                <a:cs typeface="Arial" charset="0"/>
              </a:rPr>
              <a:t>subaim</a:t>
            </a:r>
            <a:r>
              <a:rPr lang="en-US" dirty="0">
                <a:solidFill>
                  <a:prstClr val="black"/>
                </a:solidFill>
                <a:latin typeface="Arial" charset="0"/>
                <a:ea typeface="Arial" charset="0"/>
                <a:cs typeface="Arial" charset="0"/>
              </a:rPr>
              <a:t> 2, there is no description of the number of </a:t>
            </a:r>
            <a:r>
              <a:rPr lang="en-US" dirty="0" smtClean="0">
                <a:solidFill>
                  <a:prstClr val="black"/>
                </a:solidFill>
                <a:latin typeface="Arial" charset="0"/>
                <a:ea typeface="Arial" charset="0"/>
                <a:cs typeface="Arial" charset="0"/>
              </a:rPr>
              <a:t>samples, </a:t>
            </a:r>
            <a:r>
              <a:rPr lang="en-US" dirty="0">
                <a:solidFill>
                  <a:prstClr val="black"/>
                </a:solidFill>
                <a:latin typeface="Arial" charset="0"/>
                <a:ea typeface="Arial" charset="0"/>
                <a:cs typeface="Arial" charset="0"/>
              </a:rPr>
              <a:t>their type, and the characteristics of the </a:t>
            </a:r>
            <a:r>
              <a:rPr lang="en-US" dirty="0" smtClean="0">
                <a:solidFill>
                  <a:prstClr val="black"/>
                </a:solidFill>
                <a:latin typeface="Arial" charset="0"/>
                <a:ea typeface="Arial" charset="0"/>
                <a:cs typeface="Arial" charset="0"/>
              </a:rPr>
              <a:t>samples. </a:t>
            </a:r>
          </a:p>
          <a:p>
            <a:pPr defTabSz="914400"/>
            <a:r>
              <a:rPr lang="en-US" dirty="0" smtClean="0">
                <a:solidFill>
                  <a:srgbClr val="FF0000"/>
                </a:solidFill>
                <a:latin typeface="Arial" charset="0"/>
                <a:ea typeface="Arial" charset="0"/>
                <a:cs typeface="Arial" charset="0"/>
              </a:rPr>
              <a:t>The sample size and power have been described after consulting with experts (Mark and Zhen). The confounding factors between sites and types of samples will be determined in this team project. </a:t>
            </a:r>
          </a:p>
        </p:txBody>
      </p:sp>
    </p:spTree>
    <p:extLst>
      <p:ext uri="{BB962C8B-B14F-4D97-AF65-F5344CB8AC3E}">
        <p14:creationId xmlns:p14="http://schemas.microsoft.com/office/powerpoint/2010/main" val="122554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9819" y="179725"/>
            <a:ext cx="7622742" cy="6317031"/>
            <a:chOff x="467561" y="833193"/>
            <a:chExt cx="8172910" cy="5484453"/>
          </a:xfrm>
        </p:grpSpPr>
        <p:pic>
          <p:nvPicPr>
            <p:cNvPr id="4" name="Picture 3"/>
            <p:cNvPicPr>
              <a:picLocks noChangeAspect="1"/>
            </p:cNvPicPr>
            <p:nvPr/>
          </p:nvPicPr>
          <p:blipFill>
            <a:blip r:embed="rId2"/>
            <a:stretch>
              <a:fillRect/>
            </a:stretch>
          </p:blipFill>
          <p:spPr>
            <a:xfrm>
              <a:off x="467561" y="4147813"/>
              <a:ext cx="1685925" cy="1640205"/>
            </a:xfrm>
            <a:prstGeom prst="rect">
              <a:avLst/>
            </a:prstGeom>
          </p:spPr>
        </p:pic>
        <p:pic>
          <p:nvPicPr>
            <p:cNvPr id="5" name="Picture 4"/>
            <p:cNvPicPr>
              <a:picLocks noChangeAspect="1"/>
            </p:cNvPicPr>
            <p:nvPr/>
          </p:nvPicPr>
          <p:blipFill>
            <a:blip r:embed="rId3"/>
            <a:stretch>
              <a:fillRect/>
            </a:stretch>
          </p:blipFill>
          <p:spPr>
            <a:xfrm>
              <a:off x="482801" y="833193"/>
              <a:ext cx="1670685" cy="1596390"/>
            </a:xfrm>
            <a:prstGeom prst="rect">
              <a:avLst/>
            </a:prstGeom>
          </p:spPr>
        </p:pic>
        <p:pic>
          <p:nvPicPr>
            <p:cNvPr id="6" name="Picture 5"/>
            <p:cNvPicPr>
              <a:picLocks noChangeAspect="1"/>
            </p:cNvPicPr>
            <p:nvPr/>
          </p:nvPicPr>
          <p:blipFill>
            <a:blip r:embed="rId4"/>
            <a:stretch>
              <a:fillRect/>
            </a:stretch>
          </p:blipFill>
          <p:spPr>
            <a:xfrm>
              <a:off x="490421" y="2492408"/>
              <a:ext cx="1663065" cy="1592580"/>
            </a:xfrm>
            <a:prstGeom prst="rect">
              <a:avLst/>
            </a:prstGeom>
          </p:spPr>
        </p:pic>
        <p:pic>
          <p:nvPicPr>
            <p:cNvPr id="7" name="Picture 6"/>
            <p:cNvPicPr>
              <a:picLocks noChangeAspect="1"/>
            </p:cNvPicPr>
            <p:nvPr/>
          </p:nvPicPr>
          <p:blipFill>
            <a:blip r:embed="rId5"/>
            <a:stretch>
              <a:fillRect/>
            </a:stretch>
          </p:blipFill>
          <p:spPr>
            <a:xfrm>
              <a:off x="2730287" y="833193"/>
              <a:ext cx="1659255" cy="1579245"/>
            </a:xfrm>
            <a:prstGeom prst="rect">
              <a:avLst/>
            </a:prstGeom>
          </p:spPr>
        </p:pic>
        <p:pic>
          <p:nvPicPr>
            <p:cNvPr id="8" name="Picture 7"/>
            <p:cNvPicPr>
              <a:picLocks noChangeAspect="1"/>
            </p:cNvPicPr>
            <p:nvPr/>
          </p:nvPicPr>
          <p:blipFill>
            <a:blip r:embed="rId6"/>
            <a:stretch>
              <a:fillRect/>
            </a:stretch>
          </p:blipFill>
          <p:spPr>
            <a:xfrm>
              <a:off x="2730287" y="2492408"/>
              <a:ext cx="1659255" cy="1590675"/>
            </a:xfrm>
            <a:prstGeom prst="rect">
              <a:avLst/>
            </a:prstGeom>
          </p:spPr>
        </p:pic>
        <p:pic>
          <p:nvPicPr>
            <p:cNvPr id="9" name="Picture 8"/>
            <p:cNvPicPr>
              <a:picLocks noChangeAspect="1"/>
            </p:cNvPicPr>
            <p:nvPr/>
          </p:nvPicPr>
          <p:blipFill>
            <a:blip r:embed="rId7"/>
            <a:stretch>
              <a:fillRect/>
            </a:stretch>
          </p:blipFill>
          <p:spPr>
            <a:xfrm>
              <a:off x="2739812" y="4203058"/>
              <a:ext cx="1649730" cy="1584960"/>
            </a:xfrm>
            <a:prstGeom prst="rect">
              <a:avLst/>
            </a:prstGeom>
          </p:spPr>
        </p:pic>
        <p:pic>
          <p:nvPicPr>
            <p:cNvPr id="10" name="Picture 9"/>
            <p:cNvPicPr>
              <a:picLocks noChangeAspect="1"/>
            </p:cNvPicPr>
            <p:nvPr/>
          </p:nvPicPr>
          <p:blipFill>
            <a:blip r:embed="rId8"/>
            <a:stretch>
              <a:fillRect/>
            </a:stretch>
          </p:blipFill>
          <p:spPr>
            <a:xfrm>
              <a:off x="4966343" y="833193"/>
              <a:ext cx="1647825" cy="1588770"/>
            </a:xfrm>
            <a:prstGeom prst="rect">
              <a:avLst/>
            </a:prstGeom>
          </p:spPr>
        </p:pic>
        <p:pic>
          <p:nvPicPr>
            <p:cNvPr id="11" name="Picture 10"/>
            <p:cNvPicPr>
              <a:picLocks noChangeAspect="1"/>
            </p:cNvPicPr>
            <p:nvPr/>
          </p:nvPicPr>
          <p:blipFill>
            <a:blip r:embed="rId9"/>
            <a:stretch>
              <a:fillRect/>
            </a:stretch>
          </p:blipFill>
          <p:spPr>
            <a:xfrm>
              <a:off x="4962533" y="2498123"/>
              <a:ext cx="1651635" cy="1584960"/>
            </a:xfrm>
            <a:prstGeom prst="rect">
              <a:avLst/>
            </a:prstGeom>
          </p:spPr>
        </p:pic>
        <p:pic>
          <p:nvPicPr>
            <p:cNvPr id="12" name="Picture 11"/>
            <p:cNvPicPr>
              <a:picLocks noChangeAspect="1"/>
            </p:cNvPicPr>
            <p:nvPr/>
          </p:nvPicPr>
          <p:blipFill>
            <a:blip r:embed="rId10"/>
            <a:stretch>
              <a:fillRect/>
            </a:stretch>
          </p:blipFill>
          <p:spPr>
            <a:xfrm>
              <a:off x="4962532" y="4204963"/>
              <a:ext cx="1651635" cy="1583055"/>
            </a:xfrm>
            <a:prstGeom prst="rect">
              <a:avLst/>
            </a:prstGeom>
          </p:spPr>
        </p:pic>
        <p:pic>
          <p:nvPicPr>
            <p:cNvPr id="13" name="Picture 12"/>
            <p:cNvPicPr>
              <a:picLocks noChangeAspect="1"/>
            </p:cNvPicPr>
            <p:nvPr/>
          </p:nvPicPr>
          <p:blipFill>
            <a:blip r:embed="rId11"/>
            <a:stretch>
              <a:fillRect/>
            </a:stretch>
          </p:blipFill>
          <p:spPr>
            <a:xfrm>
              <a:off x="7005981" y="833193"/>
              <a:ext cx="1634490" cy="1567815"/>
            </a:xfrm>
            <a:prstGeom prst="rect">
              <a:avLst/>
            </a:prstGeom>
          </p:spPr>
        </p:pic>
        <p:pic>
          <p:nvPicPr>
            <p:cNvPr id="14" name="Picture 13"/>
            <p:cNvPicPr>
              <a:picLocks noChangeAspect="1"/>
            </p:cNvPicPr>
            <p:nvPr/>
          </p:nvPicPr>
          <p:blipFill>
            <a:blip r:embed="rId12"/>
            <a:stretch>
              <a:fillRect/>
            </a:stretch>
          </p:blipFill>
          <p:spPr>
            <a:xfrm>
              <a:off x="6992646" y="2494313"/>
              <a:ext cx="1647825" cy="1588770"/>
            </a:xfrm>
            <a:prstGeom prst="rect">
              <a:avLst/>
            </a:prstGeom>
          </p:spPr>
        </p:pic>
        <p:pic>
          <p:nvPicPr>
            <p:cNvPr id="15" name="Picture 14"/>
            <p:cNvPicPr>
              <a:picLocks noChangeAspect="1"/>
            </p:cNvPicPr>
            <p:nvPr/>
          </p:nvPicPr>
          <p:blipFill>
            <a:blip r:embed="rId13"/>
            <a:stretch>
              <a:fillRect/>
            </a:stretch>
          </p:blipFill>
          <p:spPr>
            <a:xfrm>
              <a:off x="6992645" y="4210678"/>
              <a:ext cx="1647825" cy="1577340"/>
            </a:xfrm>
            <a:prstGeom prst="rect">
              <a:avLst/>
            </a:prstGeom>
          </p:spPr>
        </p:pic>
        <p:sp>
          <p:nvSpPr>
            <p:cNvPr id="16" name="TextBox 15"/>
            <p:cNvSpPr txBox="1"/>
            <p:nvPr/>
          </p:nvSpPr>
          <p:spPr>
            <a:xfrm>
              <a:off x="823236" y="5948314"/>
              <a:ext cx="1647029" cy="369332"/>
            </a:xfrm>
            <a:prstGeom prst="rect">
              <a:avLst/>
            </a:prstGeom>
            <a:noFill/>
          </p:spPr>
          <p:txBody>
            <a:bodyPr wrap="square" rtlCol="0">
              <a:spAutoFit/>
            </a:bodyPr>
            <a:lstStyle/>
            <a:p>
              <a:pPr algn="ctr"/>
              <a:r>
                <a:rPr lang="en-US" dirty="0">
                  <a:solidFill>
                    <a:srgbClr val="000000"/>
                  </a:solidFill>
                  <a:latin typeface="Arial"/>
                </a:rPr>
                <a:t>CA125</a:t>
              </a:r>
            </a:p>
          </p:txBody>
        </p:sp>
        <p:sp>
          <p:nvSpPr>
            <p:cNvPr id="17" name="TextBox 16"/>
            <p:cNvSpPr txBox="1"/>
            <p:nvPr/>
          </p:nvSpPr>
          <p:spPr>
            <a:xfrm>
              <a:off x="3065006" y="5948314"/>
              <a:ext cx="989815" cy="369332"/>
            </a:xfrm>
            <a:prstGeom prst="rect">
              <a:avLst/>
            </a:prstGeom>
            <a:noFill/>
          </p:spPr>
          <p:txBody>
            <a:bodyPr wrap="square" rtlCol="0">
              <a:spAutoFit/>
            </a:bodyPr>
            <a:lstStyle/>
            <a:p>
              <a:pPr algn="ctr"/>
              <a:r>
                <a:rPr lang="en-US" dirty="0">
                  <a:solidFill>
                    <a:srgbClr val="000000"/>
                  </a:solidFill>
                  <a:latin typeface="Arial"/>
                </a:rPr>
                <a:t>HE4</a:t>
              </a:r>
            </a:p>
          </p:txBody>
        </p:sp>
        <p:sp>
          <p:nvSpPr>
            <p:cNvPr id="18" name="TextBox 17"/>
            <p:cNvSpPr txBox="1"/>
            <p:nvPr/>
          </p:nvSpPr>
          <p:spPr>
            <a:xfrm>
              <a:off x="5293441" y="5948314"/>
              <a:ext cx="1569617" cy="369332"/>
            </a:xfrm>
            <a:prstGeom prst="rect">
              <a:avLst/>
            </a:prstGeom>
            <a:noFill/>
          </p:spPr>
          <p:txBody>
            <a:bodyPr wrap="square" rtlCol="0">
              <a:spAutoFit/>
            </a:bodyPr>
            <a:lstStyle/>
            <a:p>
              <a:pPr algn="ctr"/>
              <a:r>
                <a:rPr lang="en-US" dirty="0">
                  <a:solidFill>
                    <a:srgbClr val="000000"/>
                  </a:solidFill>
                  <a:latin typeface="Arial"/>
                </a:rPr>
                <a:t>SPON1</a:t>
              </a:r>
            </a:p>
          </p:txBody>
        </p:sp>
        <p:sp>
          <p:nvSpPr>
            <p:cNvPr id="19" name="Rectangle 18"/>
            <p:cNvSpPr/>
            <p:nvPr/>
          </p:nvSpPr>
          <p:spPr>
            <a:xfrm>
              <a:off x="7360069" y="5917106"/>
              <a:ext cx="912973" cy="347376"/>
            </a:xfrm>
            <a:prstGeom prst="rect">
              <a:avLst/>
            </a:prstGeom>
          </p:spPr>
          <p:txBody>
            <a:bodyPr wrap="none">
              <a:spAutoFit/>
            </a:bodyPr>
            <a:lstStyle/>
            <a:p>
              <a:pPr algn="ctr"/>
              <a:r>
                <a:rPr lang="en-US" sz="2000" dirty="0">
                  <a:solidFill>
                    <a:srgbClr val="000000"/>
                  </a:solidFill>
                  <a:latin typeface="Calibri" panose="020F0502020204030204" pitchFamily="34" charset="0"/>
                  <a:ea typeface="SimSun" panose="02010600030101010101" pitchFamily="2" charset="-122"/>
                </a:rPr>
                <a:t>FOLR1</a:t>
              </a:r>
              <a:endParaRPr lang="en-US" sz="2000" dirty="0">
                <a:solidFill>
                  <a:srgbClr val="000000"/>
                </a:solidFill>
                <a:latin typeface="Arial"/>
              </a:endParaRPr>
            </a:p>
          </p:txBody>
        </p:sp>
      </p:grpSp>
      <p:sp>
        <p:nvSpPr>
          <p:cNvPr id="21" name="TextBox 20"/>
          <p:cNvSpPr txBox="1"/>
          <p:nvPr/>
        </p:nvSpPr>
        <p:spPr>
          <a:xfrm flipH="1">
            <a:off x="7489222" y="3027979"/>
            <a:ext cx="1666757" cy="707886"/>
          </a:xfrm>
          <a:prstGeom prst="rect">
            <a:avLst/>
          </a:prstGeom>
          <a:noFill/>
        </p:spPr>
        <p:txBody>
          <a:bodyPr wrap="square" rtlCol="0">
            <a:spAutoFit/>
          </a:bodyPr>
          <a:lstStyle/>
          <a:p>
            <a:r>
              <a:rPr lang="en-US" sz="4000" dirty="0">
                <a:solidFill>
                  <a:srgbClr val="000000"/>
                </a:solidFill>
                <a:latin typeface="Arial"/>
              </a:rPr>
              <a:t>4-Plex</a:t>
            </a:r>
          </a:p>
        </p:txBody>
      </p:sp>
    </p:spTree>
    <p:extLst>
      <p:ext uri="{BB962C8B-B14F-4D97-AF65-F5344CB8AC3E}">
        <p14:creationId xmlns:p14="http://schemas.microsoft.com/office/powerpoint/2010/main" val="2102106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targets for U-plex JS 09282016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extBox 2"/>
          <p:cNvSpPr txBox="1"/>
          <p:nvPr/>
        </p:nvSpPr>
        <p:spPr>
          <a:xfrm>
            <a:off x="6074036" y="3259010"/>
            <a:ext cx="770538" cy="369332"/>
          </a:xfrm>
          <a:prstGeom prst="rect">
            <a:avLst/>
          </a:prstGeom>
          <a:noFill/>
        </p:spPr>
        <p:txBody>
          <a:bodyPr wrap="none" rtlCol="0">
            <a:spAutoFit/>
          </a:bodyPr>
          <a:lstStyle/>
          <a:p>
            <a:r>
              <a:rPr lang="en-US" dirty="0">
                <a:solidFill>
                  <a:srgbClr val="000000"/>
                </a:solidFill>
                <a:latin typeface="Arial"/>
              </a:rPr>
              <a:t>CPA4</a:t>
            </a:r>
          </a:p>
        </p:txBody>
      </p:sp>
      <p:sp>
        <p:nvSpPr>
          <p:cNvPr id="22" name="TextBox 21"/>
          <p:cNvSpPr txBox="1"/>
          <p:nvPr/>
        </p:nvSpPr>
        <p:spPr>
          <a:xfrm>
            <a:off x="167727" y="3259010"/>
            <a:ext cx="787671" cy="369332"/>
          </a:xfrm>
          <a:prstGeom prst="rect">
            <a:avLst/>
          </a:prstGeom>
          <a:noFill/>
        </p:spPr>
        <p:txBody>
          <a:bodyPr wrap="none" rtlCol="0">
            <a:spAutoFit/>
          </a:bodyPr>
          <a:lstStyle/>
          <a:p>
            <a:r>
              <a:rPr lang="en-US" dirty="0">
                <a:solidFill>
                  <a:srgbClr val="000000"/>
                </a:solidFill>
                <a:latin typeface="Arial"/>
              </a:rPr>
              <a:t>LRG1</a:t>
            </a:r>
          </a:p>
        </p:txBody>
      </p:sp>
      <p:sp>
        <p:nvSpPr>
          <p:cNvPr id="23" name="TextBox 22"/>
          <p:cNvSpPr txBox="1"/>
          <p:nvPr/>
        </p:nvSpPr>
        <p:spPr>
          <a:xfrm>
            <a:off x="11987" y="1341945"/>
            <a:ext cx="890463" cy="369332"/>
          </a:xfrm>
          <a:prstGeom prst="rect">
            <a:avLst/>
          </a:prstGeom>
          <a:noFill/>
        </p:spPr>
        <p:txBody>
          <a:bodyPr wrap="none" rtlCol="0">
            <a:spAutoFit/>
          </a:bodyPr>
          <a:lstStyle/>
          <a:p>
            <a:r>
              <a:rPr lang="en-US" dirty="0">
                <a:solidFill>
                  <a:srgbClr val="000000"/>
                </a:solidFill>
                <a:latin typeface="Arial"/>
              </a:rPr>
              <a:t>CA125</a:t>
            </a:r>
          </a:p>
        </p:txBody>
      </p:sp>
      <p:sp>
        <p:nvSpPr>
          <p:cNvPr id="24" name="TextBox 23"/>
          <p:cNvSpPr txBox="1"/>
          <p:nvPr/>
        </p:nvSpPr>
        <p:spPr>
          <a:xfrm>
            <a:off x="6050071" y="1258071"/>
            <a:ext cx="633707" cy="369332"/>
          </a:xfrm>
          <a:prstGeom prst="rect">
            <a:avLst/>
          </a:prstGeom>
          <a:noFill/>
        </p:spPr>
        <p:txBody>
          <a:bodyPr wrap="none" rtlCol="0">
            <a:spAutoFit/>
          </a:bodyPr>
          <a:lstStyle/>
          <a:p>
            <a:r>
              <a:rPr lang="en-US" dirty="0">
                <a:solidFill>
                  <a:srgbClr val="000000"/>
                </a:solidFill>
                <a:latin typeface="Arial"/>
              </a:rPr>
              <a:t>HE4</a:t>
            </a:r>
          </a:p>
        </p:txBody>
      </p:sp>
      <p:sp>
        <p:nvSpPr>
          <p:cNvPr id="25" name="TextBox 24"/>
          <p:cNvSpPr txBox="1"/>
          <p:nvPr/>
        </p:nvSpPr>
        <p:spPr>
          <a:xfrm>
            <a:off x="11987" y="5116130"/>
            <a:ext cx="928672" cy="369332"/>
          </a:xfrm>
          <a:prstGeom prst="rect">
            <a:avLst/>
          </a:prstGeom>
          <a:noFill/>
        </p:spPr>
        <p:txBody>
          <a:bodyPr wrap="none" rtlCol="0">
            <a:spAutoFit/>
          </a:bodyPr>
          <a:lstStyle/>
          <a:p>
            <a:r>
              <a:rPr lang="en-US" dirty="0">
                <a:solidFill>
                  <a:srgbClr val="000000"/>
                </a:solidFill>
                <a:latin typeface="Arial"/>
              </a:rPr>
              <a:t>FOLR1</a:t>
            </a:r>
          </a:p>
        </p:txBody>
      </p:sp>
      <p:sp>
        <p:nvSpPr>
          <p:cNvPr id="26" name="TextBox 25"/>
          <p:cNvSpPr txBox="1"/>
          <p:nvPr/>
        </p:nvSpPr>
        <p:spPr>
          <a:xfrm>
            <a:off x="6050067" y="5164056"/>
            <a:ext cx="967219" cy="369332"/>
          </a:xfrm>
          <a:prstGeom prst="rect">
            <a:avLst/>
          </a:prstGeom>
          <a:noFill/>
        </p:spPr>
        <p:txBody>
          <a:bodyPr wrap="none" rtlCol="0">
            <a:spAutoFit/>
          </a:bodyPr>
          <a:lstStyle/>
          <a:p>
            <a:r>
              <a:rPr lang="en-US" dirty="0">
                <a:solidFill>
                  <a:srgbClr val="000000"/>
                </a:solidFill>
                <a:latin typeface="Arial"/>
              </a:rPr>
              <a:t>SPON1</a:t>
            </a:r>
          </a:p>
        </p:txBody>
      </p:sp>
      <p:sp>
        <p:nvSpPr>
          <p:cNvPr id="27" name="TextBox 26"/>
          <p:cNvSpPr txBox="1"/>
          <p:nvPr/>
        </p:nvSpPr>
        <p:spPr>
          <a:xfrm>
            <a:off x="6984529" y="6014791"/>
            <a:ext cx="2108541" cy="646331"/>
          </a:xfrm>
          <a:prstGeom prst="rect">
            <a:avLst/>
          </a:prstGeom>
          <a:noFill/>
        </p:spPr>
        <p:txBody>
          <a:bodyPr wrap="square" rtlCol="0">
            <a:spAutoFit/>
          </a:bodyPr>
          <a:lstStyle/>
          <a:p>
            <a:r>
              <a:rPr lang="en-US" dirty="0">
                <a:solidFill>
                  <a:srgbClr val="000000"/>
                </a:solidFill>
                <a:latin typeface="Arial"/>
              </a:rPr>
              <a:t>KRT8, KRT19 </a:t>
            </a:r>
          </a:p>
          <a:p>
            <a:r>
              <a:rPr lang="en-US" dirty="0">
                <a:solidFill>
                  <a:srgbClr val="000000"/>
                </a:solidFill>
                <a:latin typeface="Arial"/>
              </a:rPr>
              <a:t>– </a:t>
            </a:r>
            <a:r>
              <a:rPr lang="en-US" dirty="0" smtClean="0">
                <a:solidFill>
                  <a:srgbClr val="000000"/>
                </a:solidFill>
                <a:latin typeface="Arial"/>
              </a:rPr>
              <a:t>mostly complete</a:t>
            </a:r>
            <a:endParaRPr lang="en-US" dirty="0">
              <a:solidFill>
                <a:srgbClr val="000000"/>
              </a:solidFill>
              <a:latin typeface="Arial"/>
            </a:endParaRPr>
          </a:p>
        </p:txBody>
      </p:sp>
      <p:sp>
        <p:nvSpPr>
          <p:cNvPr id="28" name="TextBox 27"/>
          <p:cNvSpPr txBox="1"/>
          <p:nvPr/>
        </p:nvSpPr>
        <p:spPr>
          <a:xfrm>
            <a:off x="11987" y="-7"/>
            <a:ext cx="1734219" cy="523220"/>
          </a:xfrm>
          <a:prstGeom prst="rect">
            <a:avLst/>
          </a:prstGeom>
          <a:noFill/>
        </p:spPr>
        <p:txBody>
          <a:bodyPr wrap="none" rtlCol="0">
            <a:spAutoFit/>
          </a:bodyPr>
          <a:lstStyle/>
          <a:p>
            <a:r>
              <a:rPr lang="en-US" sz="2800" b="1" dirty="0">
                <a:solidFill>
                  <a:srgbClr val="FFFF00"/>
                </a:solidFill>
                <a:latin typeface="Arial"/>
              </a:rPr>
              <a:t>JHU BRL</a:t>
            </a:r>
          </a:p>
        </p:txBody>
      </p:sp>
    </p:spTree>
    <p:extLst>
      <p:ext uri="{BB962C8B-B14F-4D97-AF65-F5344CB8AC3E}">
        <p14:creationId xmlns:p14="http://schemas.microsoft.com/office/powerpoint/2010/main" val="28348712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1418" y="44051"/>
            <a:ext cx="7472565" cy="678564"/>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Validation pipeline for OC biomarkers</a:t>
            </a:r>
            <a:r>
              <a:rPr lang="en-US" dirty="0"/>
              <a:t/>
            </a:r>
            <a:br>
              <a:rPr lang="en-US" dirty="0"/>
            </a:br>
            <a:endParaRPr lang="en-US" dirty="0"/>
          </a:p>
        </p:txBody>
      </p:sp>
      <p:grpSp>
        <p:nvGrpSpPr>
          <p:cNvPr id="5" name="Diagram group"/>
          <p:cNvGrpSpPr/>
          <p:nvPr/>
        </p:nvGrpSpPr>
        <p:grpSpPr>
          <a:xfrm>
            <a:off x="1552172" y="834836"/>
            <a:ext cx="6067583" cy="5718363"/>
            <a:chOff x="-98497" y="-1"/>
            <a:chExt cx="6993284" cy="6667050"/>
          </a:xfrm>
        </p:grpSpPr>
        <p:grpSp>
          <p:nvGrpSpPr>
            <p:cNvPr id="6" name="Group 5"/>
            <p:cNvGrpSpPr/>
            <p:nvPr/>
          </p:nvGrpSpPr>
          <p:grpSpPr>
            <a:xfrm>
              <a:off x="0" y="5469878"/>
              <a:ext cx="6894786" cy="1197171"/>
              <a:chOff x="0" y="5469878"/>
              <a:chExt cx="6894786" cy="1197171"/>
            </a:xfrm>
          </p:grpSpPr>
          <p:sp>
            <p:nvSpPr>
              <p:cNvPr id="40" name="Rectangle 39"/>
              <p:cNvSpPr/>
              <p:nvPr/>
            </p:nvSpPr>
            <p:spPr>
              <a:xfrm>
                <a:off x="0" y="5469878"/>
                <a:ext cx="6894786" cy="119717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00"/>
                <a:endParaRPr lang="en-US">
                  <a:solidFill>
                    <a:srgbClr val="FFFFFF"/>
                  </a:solidFill>
                  <a:latin typeface="Times New Roman"/>
                </a:endParaRPr>
              </a:p>
            </p:txBody>
          </p:sp>
          <p:sp>
            <p:nvSpPr>
              <p:cNvPr id="41" name="Rectangle 40"/>
              <p:cNvSpPr/>
              <p:nvPr/>
            </p:nvSpPr>
            <p:spPr>
              <a:xfrm>
                <a:off x="0" y="5469878"/>
                <a:ext cx="6894786" cy="646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914400">
                  <a:lnSpc>
                    <a:spcPct val="90000"/>
                  </a:lnSpc>
                  <a:spcAft>
                    <a:spcPts val="630"/>
                  </a:spcAft>
                </a:pPr>
                <a:r>
                  <a:rPr lang="en-US" sz="1400" dirty="0">
                    <a:solidFill>
                      <a:srgbClr val="FFFFFF"/>
                    </a:solidFill>
                    <a:latin typeface="Times New Roman"/>
                    <a:ea typeface="Times New Roman"/>
                  </a:rPr>
                  <a:t>Phase III Validation using samples from </a:t>
                </a:r>
                <a:r>
                  <a:rPr lang="en-US" sz="1400" dirty="0" err="1" smtClean="0">
                    <a:solidFill>
                      <a:srgbClr val="FFFFFF"/>
                    </a:solidFill>
                    <a:latin typeface="Times New Roman"/>
                    <a:ea typeface="Times New Roman"/>
                  </a:rPr>
                  <a:t>WHI</a:t>
                </a:r>
                <a:r>
                  <a:rPr lang="en-US" sz="1400" dirty="0" smtClean="0">
                    <a:solidFill>
                      <a:srgbClr val="FFFFFF"/>
                    </a:solidFill>
                    <a:latin typeface="Times New Roman"/>
                    <a:ea typeface="Times New Roman"/>
                  </a:rPr>
                  <a:t>/ </a:t>
                </a:r>
                <a:r>
                  <a:rPr lang="en-US" sz="1400" dirty="0" err="1" smtClean="0">
                    <a:solidFill>
                      <a:srgbClr val="FFFFFF"/>
                    </a:solidFill>
                    <a:latin typeface="Times New Roman"/>
                    <a:ea typeface="Times New Roman"/>
                  </a:rPr>
                  <a:t>UKCTOCS</a:t>
                </a:r>
                <a:endParaRPr lang="en-US" sz="1400" dirty="0">
                  <a:solidFill>
                    <a:srgbClr val="FFFFFF"/>
                  </a:solidFill>
                  <a:latin typeface="Times New Roman"/>
                  <a:ea typeface="Times New Roman"/>
                </a:endParaRPr>
              </a:p>
            </p:txBody>
          </p:sp>
        </p:grpSp>
        <p:grpSp>
          <p:nvGrpSpPr>
            <p:cNvPr id="7" name="Group 6"/>
            <p:cNvGrpSpPr/>
            <p:nvPr/>
          </p:nvGrpSpPr>
          <p:grpSpPr>
            <a:xfrm>
              <a:off x="0" y="6092407"/>
              <a:ext cx="3447392" cy="550699"/>
              <a:chOff x="0" y="6092407"/>
              <a:chExt cx="3447392" cy="550699"/>
            </a:xfrm>
          </p:grpSpPr>
          <p:sp>
            <p:nvSpPr>
              <p:cNvPr id="38" name="Rectangle 37"/>
              <p:cNvSpPr/>
              <p:nvPr/>
            </p:nvSpPr>
            <p:spPr>
              <a:xfrm>
                <a:off x="0" y="6092407"/>
                <a:ext cx="3447392" cy="5506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39" name="Rectangle 38"/>
              <p:cNvSpPr/>
              <p:nvPr/>
            </p:nvSpPr>
            <p:spPr>
              <a:xfrm>
                <a:off x="0" y="6092407"/>
                <a:ext cx="3447392" cy="550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400" dirty="0">
                    <a:solidFill>
                      <a:srgbClr val="413C38">
                        <a:hueOff val="0"/>
                        <a:satOff val="0"/>
                        <a:lumOff val="0"/>
                        <a:alphaOff val="0"/>
                      </a:srgbClr>
                    </a:solidFill>
                    <a:latin typeface="Times New Roman"/>
                    <a:ea typeface="Times New Roman"/>
                  </a:rPr>
                  <a:t>XXX samples</a:t>
                </a:r>
              </a:p>
            </p:txBody>
          </p:sp>
        </p:grpSp>
        <p:grpSp>
          <p:nvGrpSpPr>
            <p:cNvPr id="8" name="Group 7"/>
            <p:cNvGrpSpPr/>
            <p:nvPr/>
          </p:nvGrpSpPr>
          <p:grpSpPr>
            <a:xfrm>
              <a:off x="3447393" y="6092407"/>
              <a:ext cx="3447392" cy="550699"/>
              <a:chOff x="3447393" y="6092407"/>
              <a:chExt cx="3447392" cy="550699"/>
            </a:xfrm>
          </p:grpSpPr>
          <p:sp>
            <p:nvSpPr>
              <p:cNvPr id="36" name="Rectangle 35"/>
              <p:cNvSpPr/>
              <p:nvPr/>
            </p:nvSpPr>
            <p:spPr>
              <a:xfrm>
                <a:off x="3447393" y="6092407"/>
                <a:ext cx="3447392" cy="5506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37" name="Rectangle 36"/>
              <p:cNvSpPr/>
              <p:nvPr/>
            </p:nvSpPr>
            <p:spPr>
              <a:xfrm>
                <a:off x="3447393" y="6092407"/>
                <a:ext cx="3447392" cy="550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200" dirty="0">
                    <a:solidFill>
                      <a:srgbClr val="413C38">
                        <a:hueOff val="0"/>
                        <a:satOff val="0"/>
                        <a:lumOff val="0"/>
                        <a:alphaOff val="0"/>
                      </a:srgbClr>
                    </a:solidFill>
                    <a:latin typeface="Times New Roman"/>
                    <a:ea typeface="Times New Roman"/>
                  </a:rPr>
                  <a:t>Biomarkers and panels demonstrating lead time of at least 1 year in early phase III studies</a:t>
                </a:r>
              </a:p>
            </p:txBody>
          </p:sp>
        </p:grpSp>
        <p:grpSp>
          <p:nvGrpSpPr>
            <p:cNvPr id="9" name="Group 8"/>
            <p:cNvGrpSpPr/>
            <p:nvPr/>
          </p:nvGrpSpPr>
          <p:grpSpPr>
            <a:xfrm>
              <a:off x="0" y="3646585"/>
              <a:ext cx="6894786" cy="1841250"/>
              <a:chOff x="0" y="3646585"/>
              <a:chExt cx="6894786" cy="1841250"/>
            </a:xfrm>
          </p:grpSpPr>
          <p:sp>
            <p:nvSpPr>
              <p:cNvPr id="34" name="Up Arrow Callout 33"/>
              <p:cNvSpPr/>
              <p:nvPr/>
            </p:nvSpPr>
            <p:spPr>
              <a:xfrm rot="10800000">
                <a:off x="0" y="3646585"/>
                <a:ext cx="6894786" cy="1841250"/>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00"/>
                <a:endParaRPr lang="en-US">
                  <a:solidFill>
                    <a:srgbClr val="FFFFFF"/>
                  </a:solidFill>
                  <a:latin typeface="Times New Roman"/>
                </a:endParaRPr>
              </a:p>
            </p:txBody>
          </p:sp>
          <p:sp>
            <p:nvSpPr>
              <p:cNvPr id="35" name="Up Arrow Callout 10"/>
              <p:cNvSpPr/>
              <p:nvPr/>
            </p:nvSpPr>
            <p:spPr>
              <a:xfrm>
                <a:off x="0" y="3646585"/>
                <a:ext cx="6894786" cy="646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914400">
                  <a:lnSpc>
                    <a:spcPct val="90000"/>
                  </a:lnSpc>
                  <a:spcAft>
                    <a:spcPts val="630"/>
                  </a:spcAft>
                </a:pPr>
                <a:r>
                  <a:rPr lang="en-US" sz="1400" dirty="0">
                    <a:solidFill>
                      <a:srgbClr val="FFFFFF"/>
                    </a:solidFill>
                    <a:latin typeface="Times New Roman"/>
                    <a:ea typeface="Times New Roman"/>
                  </a:rPr>
                  <a:t>Early Phase III Validation in pre-clinical samples from local screening studies</a:t>
                </a:r>
                <a:endParaRPr lang="en-US" sz="1600" dirty="0">
                  <a:solidFill>
                    <a:srgbClr val="FFFFFF"/>
                  </a:solidFill>
                  <a:latin typeface="Times New Roman"/>
                  <a:ea typeface="Times New Roman"/>
                </a:endParaRPr>
              </a:p>
            </p:txBody>
          </p:sp>
        </p:grpSp>
        <p:grpSp>
          <p:nvGrpSpPr>
            <p:cNvPr id="10" name="Group 9"/>
            <p:cNvGrpSpPr/>
            <p:nvPr/>
          </p:nvGrpSpPr>
          <p:grpSpPr>
            <a:xfrm>
              <a:off x="0" y="4292864"/>
              <a:ext cx="3447392" cy="550533"/>
              <a:chOff x="0" y="4292864"/>
              <a:chExt cx="3447392" cy="550533"/>
            </a:xfrm>
          </p:grpSpPr>
          <p:sp>
            <p:nvSpPr>
              <p:cNvPr id="32" name="Rectangle 31"/>
              <p:cNvSpPr/>
              <p:nvPr/>
            </p:nvSpPr>
            <p:spPr>
              <a:xfrm>
                <a:off x="0" y="4292864"/>
                <a:ext cx="3447392" cy="55053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33" name="Rectangle 32"/>
              <p:cNvSpPr/>
              <p:nvPr/>
            </p:nvSpPr>
            <p:spPr>
              <a:xfrm>
                <a:off x="0" y="4292864"/>
                <a:ext cx="3447392" cy="5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algn="ctr" defTabSz="914400">
                  <a:lnSpc>
                    <a:spcPct val="90000"/>
                  </a:lnSpc>
                  <a:spcAft>
                    <a:spcPts val="505"/>
                  </a:spcAft>
                </a:pPr>
                <a:r>
                  <a:rPr lang="en-US" sz="1400" dirty="0">
                    <a:solidFill>
                      <a:srgbClr val="413C38">
                        <a:hueOff val="0"/>
                        <a:satOff val="0"/>
                        <a:lumOff val="0"/>
                        <a:alphaOff val="0"/>
                      </a:srgbClr>
                    </a:solidFill>
                    <a:latin typeface="Times New Roman"/>
                    <a:ea typeface="Times New Roman"/>
                  </a:rPr>
                  <a:t>xx OC cases</a:t>
                </a:r>
              </a:p>
              <a:p>
                <a:pPr algn="ctr" defTabSz="914400">
                  <a:lnSpc>
                    <a:spcPct val="90000"/>
                  </a:lnSpc>
                  <a:spcAft>
                    <a:spcPts val="505"/>
                  </a:spcAft>
                </a:pPr>
                <a:r>
                  <a:rPr lang="en-US" sz="1400" dirty="0">
                    <a:solidFill>
                      <a:srgbClr val="413C38">
                        <a:hueOff val="0"/>
                        <a:satOff val="0"/>
                        <a:lumOff val="0"/>
                        <a:alphaOff val="0"/>
                      </a:srgbClr>
                    </a:solidFill>
                    <a:latin typeface="Times New Roman"/>
                    <a:ea typeface="Times New Roman"/>
                  </a:rPr>
                  <a:t>xx OC controls</a:t>
                </a:r>
              </a:p>
            </p:txBody>
          </p:sp>
        </p:grpSp>
        <p:grpSp>
          <p:nvGrpSpPr>
            <p:cNvPr id="11" name="Group 10"/>
            <p:cNvGrpSpPr/>
            <p:nvPr/>
          </p:nvGrpSpPr>
          <p:grpSpPr>
            <a:xfrm>
              <a:off x="3447393" y="4292864"/>
              <a:ext cx="3447392" cy="550533"/>
              <a:chOff x="3447393" y="4292864"/>
              <a:chExt cx="3447392" cy="550533"/>
            </a:xfrm>
          </p:grpSpPr>
          <p:sp>
            <p:nvSpPr>
              <p:cNvPr id="30" name="Rectangle 29"/>
              <p:cNvSpPr/>
              <p:nvPr/>
            </p:nvSpPr>
            <p:spPr>
              <a:xfrm>
                <a:off x="3447393" y="4292864"/>
                <a:ext cx="3447392" cy="55053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31" name="Rectangle 30"/>
              <p:cNvSpPr/>
              <p:nvPr/>
            </p:nvSpPr>
            <p:spPr>
              <a:xfrm>
                <a:off x="3447393" y="4292864"/>
                <a:ext cx="3447392" cy="5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400" dirty="0">
                    <a:solidFill>
                      <a:srgbClr val="413C38">
                        <a:hueOff val="0"/>
                        <a:satOff val="0"/>
                        <a:lumOff val="0"/>
                        <a:alphaOff val="0"/>
                      </a:srgbClr>
                    </a:solidFill>
                    <a:latin typeface="Times New Roman"/>
                    <a:ea typeface="Times New Roman"/>
                  </a:rPr>
                  <a:t>Top 5-10 targets and biomarker panel identified in Phase II study</a:t>
                </a:r>
              </a:p>
            </p:txBody>
          </p:sp>
        </p:grpSp>
        <p:grpSp>
          <p:nvGrpSpPr>
            <p:cNvPr id="12" name="Group 11"/>
            <p:cNvGrpSpPr/>
            <p:nvPr/>
          </p:nvGrpSpPr>
          <p:grpSpPr>
            <a:xfrm>
              <a:off x="0" y="1823292"/>
              <a:ext cx="6894786" cy="1841250"/>
              <a:chOff x="0" y="1823292"/>
              <a:chExt cx="6894786" cy="1841250"/>
            </a:xfrm>
          </p:grpSpPr>
          <p:sp>
            <p:nvSpPr>
              <p:cNvPr id="28" name="Up Arrow Callout 27"/>
              <p:cNvSpPr/>
              <p:nvPr/>
            </p:nvSpPr>
            <p:spPr>
              <a:xfrm rot="10800000">
                <a:off x="0" y="1823292"/>
                <a:ext cx="6894786" cy="1841250"/>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00"/>
                <a:endParaRPr lang="en-US">
                  <a:solidFill>
                    <a:srgbClr val="FFFFFF"/>
                  </a:solidFill>
                  <a:latin typeface="Times New Roman"/>
                </a:endParaRPr>
              </a:p>
            </p:txBody>
          </p:sp>
          <p:sp>
            <p:nvSpPr>
              <p:cNvPr id="29" name="Up Arrow Callout 16"/>
              <p:cNvSpPr/>
              <p:nvPr/>
            </p:nvSpPr>
            <p:spPr>
              <a:xfrm>
                <a:off x="0" y="1823292"/>
                <a:ext cx="6894786" cy="646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914400">
                  <a:lnSpc>
                    <a:spcPct val="90000"/>
                  </a:lnSpc>
                  <a:spcAft>
                    <a:spcPts val="630"/>
                  </a:spcAft>
                </a:pPr>
                <a:r>
                  <a:rPr lang="en-US" sz="1400" dirty="0">
                    <a:solidFill>
                      <a:srgbClr val="FFFFFF"/>
                    </a:solidFill>
                    <a:latin typeface="Times New Roman"/>
                    <a:ea typeface="Times New Roman"/>
                  </a:rPr>
                  <a:t>Evaluate performance in large Phase II validation study</a:t>
                </a:r>
                <a:endParaRPr lang="en-US" sz="1600" dirty="0">
                  <a:solidFill>
                    <a:srgbClr val="FFFFFF"/>
                  </a:solidFill>
                  <a:latin typeface="Times New Roman"/>
                  <a:ea typeface="Times New Roman"/>
                </a:endParaRPr>
              </a:p>
            </p:txBody>
          </p:sp>
        </p:grpSp>
        <p:grpSp>
          <p:nvGrpSpPr>
            <p:cNvPr id="13" name="Group 12"/>
            <p:cNvGrpSpPr/>
            <p:nvPr/>
          </p:nvGrpSpPr>
          <p:grpSpPr>
            <a:xfrm>
              <a:off x="0" y="2441665"/>
              <a:ext cx="3447392" cy="647608"/>
              <a:chOff x="0" y="2441665"/>
              <a:chExt cx="3447392" cy="647608"/>
            </a:xfrm>
          </p:grpSpPr>
          <p:sp>
            <p:nvSpPr>
              <p:cNvPr id="26" name="Rectangle 25"/>
              <p:cNvSpPr/>
              <p:nvPr/>
            </p:nvSpPr>
            <p:spPr>
              <a:xfrm>
                <a:off x="0" y="2469571"/>
                <a:ext cx="3447392" cy="55053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27" name="Rectangle 26"/>
              <p:cNvSpPr/>
              <p:nvPr/>
            </p:nvSpPr>
            <p:spPr>
              <a:xfrm>
                <a:off x="67765" y="2441665"/>
                <a:ext cx="3348897" cy="647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200" dirty="0">
                    <a:solidFill>
                      <a:srgbClr val="413C38">
                        <a:hueOff val="0"/>
                        <a:satOff val="0"/>
                        <a:lumOff val="0"/>
                        <a:alphaOff val="0"/>
                      </a:srgbClr>
                    </a:solidFill>
                    <a:latin typeface="Times New Roman"/>
                    <a:ea typeface="Times New Roman"/>
                  </a:rPr>
                  <a:t>400 OC cases</a:t>
                </a:r>
                <a:endParaRPr lang="en-US" sz="1400" dirty="0">
                  <a:solidFill>
                    <a:srgbClr val="413C38">
                      <a:hueOff val="0"/>
                      <a:satOff val="0"/>
                      <a:lumOff val="0"/>
                      <a:alphaOff val="0"/>
                    </a:srgbClr>
                  </a:solidFill>
                  <a:latin typeface="Times New Roman"/>
                  <a:ea typeface="Times New Roman"/>
                </a:endParaRPr>
              </a:p>
              <a:p>
                <a:pPr defTabSz="914400">
                  <a:lnSpc>
                    <a:spcPct val="90000"/>
                  </a:lnSpc>
                  <a:spcAft>
                    <a:spcPts val="420"/>
                  </a:spcAft>
                </a:pPr>
                <a:r>
                  <a:rPr lang="en-US" sz="1200" dirty="0">
                    <a:solidFill>
                      <a:srgbClr val="413C38">
                        <a:hueOff val="0"/>
                        <a:satOff val="0"/>
                        <a:lumOff val="0"/>
                        <a:alphaOff val="0"/>
                      </a:srgbClr>
                    </a:solidFill>
                    <a:latin typeface="Times New Roman"/>
                    <a:ea typeface="Times New Roman"/>
                  </a:rPr>
                  <a:t>200 each benign tumor and healthy controls</a:t>
                </a:r>
                <a:endParaRPr lang="en-US" sz="2000" dirty="0">
                  <a:solidFill>
                    <a:srgbClr val="413C38">
                      <a:hueOff val="0"/>
                      <a:satOff val="0"/>
                      <a:lumOff val="0"/>
                      <a:alphaOff val="0"/>
                    </a:srgbClr>
                  </a:solidFill>
                  <a:latin typeface="Times New Roman"/>
                  <a:ea typeface="Times New Roman"/>
                </a:endParaRPr>
              </a:p>
            </p:txBody>
          </p:sp>
        </p:grpSp>
        <p:grpSp>
          <p:nvGrpSpPr>
            <p:cNvPr id="14" name="Group 13"/>
            <p:cNvGrpSpPr/>
            <p:nvPr/>
          </p:nvGrpSpPr>
          <p:grpSpPr>
            <a:xfrm>
              <a:off x="3447393" y="2469449"/>
              <a:ext cx="3447392" cy="550655"/>
              <a:chOff x="3447393" y="2469449"/>
              <a:chExt cx="3447392" cy="550655"/>
            </a:xfrm>
          </p:grpSpPr>
          <p:sp>
            <p:nvSpPr>
              <p:cNvPr id="24" name="Rectangle 23"/>
              <p:cNvSpPr/>
              <p:nvPr/>
            </p:nvSpPr>
            <p:spPr>
              <a:xfrm>
                <a:off x="3447393" y="2469571"/>
                <a:ext cx="3447392" cy="55053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25" name="Rectangle 24"/>
              <p:cNvSpPr/>
              <p:nvPr/>
            </p:nvSpPr>
            <p:spPr>
              <a:xfrm>
                <a:off x="3742882" y="2469449"/>
                <a:ext cx="3151898" cy="5504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400" dirty="0">
                    <a:solidFill>
                      <a:srgbClr val="413C38">
                        <a:hueOff val="0"/>
                        <a:satOff val="0"/>
                        <a:lumOff val="0"/>
                        <a:alphaOff val="0"/>
                      </a:srgbClr>
                    </a:solidFill>
                    <a:latin typeface="Times New Roman"/>
                    <a:ea typeface="Times New Roman"/>
                  </a:rPr>
                  <a:t>All targets passing EDRN reference set filters</a:t>
                </a:r>
                <a:endParaRPr lang="en-US" sz="2000" dirty="0">
                  <a:solidFill>
                    <a:srgbClr val="413C38">
                      <a:hueOff val="0"/>
                      <a:satOff val="0"/>
                      <a:lumOff val="0"/>
                      <a:alphaOff val="0"/>
                    </a:srgbClr>
                  </a:solidFill>
                  <a:latin typeface="Times New Roman"/>
                  <a:ea typeface="Times New Roman"/>
                </a:endParaRPr>
              </a:p>
            </p:txBody>
          </p:sp>
        </p:grpSp>
        <p:grpSp>
          <p:nvGrpSpPr>
            <p:cNvPr id="15" name="Group 14"/>
            <p:cNvGrpSpPr/>
            <p:nvPr/>
          </p:nvGrpSpPr>
          <p:grpSpPr>
            <a:xfrm>
              <a:off x="-98497" y="-1"/>
              <a:ext cx="6993283" cy="1841251"/>
              <a:chOff x="-98497" y="-1"/>
              <a:chExt cx="6993283" cy="1841251"/>
            </a:xfrm>
          </p:grpSpPr>
          <p:sp>
            <p:nvSpPr>
              <p:cNvPr id="22" name="Up Arrow Callout 21"/>
              <p:cNvSpPr/>
              <p:nvPr/>
            </p:nvSpPr>
            <p:spPr>
              <a:xfrm rot="10800000">
                <a:off x="0" y="0"/>
                <a:ext cx="6894786" cy="1841250"/>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00"/>
                <a:endParaRPr lang="en-US">
                  <a:solidFill>
                    <a:srgbClr val="FFFFFF"/>
                  </a:solidFill>
                  <a:latin typeface="Times New Roman"/>
                </a:endParaRPr>
              </a:p>
            </p:txBody>
          </p:sp>
          <p:sp>
            <p:nvSpPr>
              <p:cNvPr id="23" name="Up Arrow Callout 22"/>
              <p:cNvSpPr/>
              <p:nvPr/>
            </p:nvSpPr>
            <p:spPr>
              <a:xfrm>
                <a:off x="-98497" y="-1"/>
                <a:ext cx="6993281" cy="731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914400">
                  <a:lnSpc>
                    <a:spcPct val="90000"/>
                  </a:lnSpc>
                  <a:spcAft>
                    <a:spcPts val="630"/>
                  </a:spcAft>
                </a:pPr>
                <a:r>
                  <a:rPr lang="en-US" sz="1400" dirty="0">
                    <a:solidFill>
                      <a:srgbClr val="FFFFFF"/>
                    </a:solidFill>
                    <a:latin typeface="Times New Roman"/>
                    <a:ea typeface="Times New Roman"/>
                  </a:rPr>
                  <a:t>Evaluate specificity, early signal and assay CV using individual and pooled diagnostic samples from EDRN Reference</a:t>
                </a:r>
                <a:endParaRPr lang="en-US" sz="2000" dirty="0">
                  <a:solidFill>
                    <a:srgbClr val="FFFFFF"/>
                  </a:solidFill>
                  <a:latin typeface="Times New Roman"/>
                  <a:ea typeface="Times New Roman"/>
                </a:endParaRPr>
              </a:p>
            </p:txBody>
          </p:sp>
        </p:grpSp>
        <p:grpSp>
          <p:nvGrpSpPr>
            <p:cNvPr id="16" name="Group 15"/>
            <p:cNvGrpSpPr/>
            <p:nvPr/>
          </p:nvGrpSpPr>
          <p:grpSpPr>
            <a:xfrm>
              <a:off x="0" y="646278"/>
              <a:ext cx="3447393" cy="635534"/>
              <a:chOff x="0" y="646278"/>
              <a:chExt cx="3447393" cy="635534"/>
            </a:xfrm>
          </p:grpSpPr>
          <p:sp>
            <p:nvSpPr>
              <p:cNvPr id="20" name="Rectangle 19"/>
              <p:cNvSpPr/>
              <p:nvPr/>
            </p:nvSpPr>
            <p:spPr>
              <a:xfrm>
                <a:off x="0" y="646278"/>
                <a:ext cx="3447392" cy="55053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21" name="Rectangle 20"/>
              <p:cNvSpPr/>
              <p:nvPr/>
            </p:nvSpPr>
            <p:spPr>
              <a:xfrm>
                <a:off x="0" y="731279"/>
                <a:ext cx="3447393" cy="5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200" dirty="0">
                    <a:solidFill>
                      <a:srgbClr val="413C38">
                        <a:hueOff val="0"/>
                        <a:satOff val="0"/>
                        <a:lumOff val="0"/>
                        <a:alphaOff val="0"/>
                      </a:srgbClr>
                    </a:solidFill>
                    <a:latin typeface="Times New Roman"/>
                    <a:ea typeface="Times New Roman"/>
                  </a:rPr>
                  <a:t>95 healthy controls </a:t>
                </a:r>
                <a:endParaRPr lang="en-US" sz="2000" dirty="0">
                  <a:solidFill>
                    <a:srgbClr val="413C38">
                      <a:hueOff val="0"/>
                      <a:satOff val="0"/>
                      <a:lumOff val="0"/>
                      <a:alphaOff val="0"/>
                    </a:srgbClr>
                  </a:solidFill>
                  <a:latin typeface="Times New Roman"/>
                  <a:ea typeface="Times New Roman"/>
                </a:endParaRPr>
              </a:p>
              <a:p>
                <a:pPr algn="ctr" defTabSz="914400">
                  <a:lnSpc>
                    <a:spcPct val="90000"/>
                  </a:lnSpc>
                  <a:spcAft>
                    <a:spcPts val="420"/>
                  </a:spcAft>
                </a:pPr>
                <a:r>
                  <a:rPr lang="en-US" sz="1200" dirty="0">
                    <a:solidFill>
                      <a:srgbClr val="413C38">
                        <a:hueOff val="0"/>
                        <a:satOff val="0"/>
                        <a:lumOff val="0"/>
                        <a:alphaOff val="0"/>
                      </a:srgbClr>
                    </a:solidFill>
                    <a:latin typeface="Times New Roman"/>
                    <a:ea typeface="Times New Roman"/>
                  </a:rPr>
                  <a:t>20 control pools; </a:t>
                </a:r>
                <a:r>
                  <a:rPr lang="en-US" sz="1400" dirty="0">
                    <a:solidFill>
                      <a:srgbClr val="413C38">
                        <a:hueOff val="0"/>
                        <a:satOff val="0"/>
                        <a:lumOff val="0"/>
                        <a:alphaOff val="0"/>
                      </a:srgbClr>
                    </a:solidFill>
                    <a:latin typeface="Times New Roman"/>
                    <a:ea typeface="Times New Roman"/>
                  </a:rPr>
                  <a:t>12 case pools </a:t>
                </a:r>
                <a:endParaRPr lang="en-US" sz="2000" dirty="0">
                  <a:solidFill>
                    <a:srgbClr val="413C38">
                      <a:hueOff val="0"/>
                      <a:satOff val="0"/>
                      <a:lumOff val="0"/>
                      <a:alphaOff val="0"/>
                    </a:srgbClr>
                  </a:solidFill>
                  <a:latin typeface="Times New Roman"/>
                  <a:ea typeface="Times New Roman"/>
                </a:endParaRPr>
              </a:p>
            </p:txBody>
          </p:sp>
        </p:grpSp>
        <p:grpSp>
          <p:nvGrpSpPr>
            <p:cNvPr id="17" name="Group 16"/>
            <p:cNvGrpSpPr/>
            <p:nvPr/>
          </p:nvGrpSpPr>
          <p:grpSpPr>
            <a:xfrm>
              <a:off x="3447393" y="646278"/>
              <a:ext cx="3447394" cy="559289"/>
              <a:chOff x="3447393" y="646278"/>
              <a:chExt cx="3447394" cy="559289"/>
            </a:xfrm>
          </p:grpSpPr>
          <p:sp>
            <p:nvSpPr>
              <p:cNvPr id="18" name="Rectangle 17"/>
              <p:cNvSpPr/>
              <p:nvPr/>
            </p:nvSpPr>
            <p:spPr>
              <a:xfrm>
                <a:off x="3447393" y="646278"/>
                <a:ext cx="3447392" cy="55053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914400"/>
                <a:endParaRPr lang="en-US">
                  <a:solidFill>
                    <a:srgbClr val="413C38">
                      <a:hueOff val="0"/>
                      <a:satOff val="0"/>
                      <a:lumOff val="0"/>
                      <a:alphaOff val="0"/>
                    </a:srgbClr>
                  </a:solidFill>
                  <a:latin typeface="Times New Roman"/>
                </a:endParaRPr>
              </a:p>
            </p:txBody>
          </p:sp>
          <p:sp>
            <p:nvSpPr>
              <p:cNvPr id="19" name="Rectangle 18"/>
              <p:cNvSpPr/>
              <p:nvPr/>
            </p:nvSpPr>
            <p:spPr>
              <a:xfrm>
                <a:off x="3447395" y="655034"/>
                <a:ext cx="3447392" cy="5505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algn="ctr" defTabSz="914400">
                  <a:lnSpc>
                    <a:spcPct val="90000"/>
                  </a:lnSpc>
                  <a:spcAft>
                    <a:spcPts val="420"/>
                  </a:spcAft>
                </a:pPr>
                <a:r>
                  <a:rPr lang="en-US" sz="1400" dirty="0">
                    <a:solidFill>
                      <a:srgbClr val="413C38">
                        <a:hueOff val="0"/>
                        <a:satOff val="0"/>
                        <a:lumOff val="0"/>
                        <a:alphaOff val="0"/>
                      </a:srgbClr>
                    </a:solidFill>
                    <a:latin typeface="Times New Roman"/>
                    <a:ea typeface="Times New Roman"/>
                  </a:rPr>
                  <a:t>Candidate Markers from all laboratories</a:t>
                </a:r>
                <a:endParaRPr lang="en-US" sz="2400" dirty="0">
                  <a:solidFill>
                    <a:srgbClr val="413C38">
                      <a:hueOff val="0"/>
                      <a:satOff val="0"/>
                      <a:lumOff val="0"/>
                      <a:alphaOff val="0"/>
                    </a:srgbClr>
                  </a:solidFill>
                  <a:latin typeface="Times New Roman"/>
                  <a:ea typeface="Times New Roman"/>
                </a:endParaRPr>
              </a:p>
            </p:txBody>
          </p:sp>
        </p:grpSp>
      </p:grpSp>
      <p:grpSp>
        <p:nvGrpSpPr>
          <p:cNvPr id="43" name="Group 42"/>
          <p:cNvGrpSpPr/>
          <p:nvPr/>
        </p:nvGrpSpPr>
        <p:grpSpPr>
          <a:xfrm>
            <a:off x="0" y="6553200"/>
            <a:ext cx="9144000" cy="304800"/>
            <a:chOff x="0" y="6553200"/>
            <a:chExt cx="9144000" cy="30480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134203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1577" y="811099"/>
            <a:ext cx="8732520" cy="5150333"/>
          </a:xfrm>
        </p:spPr>
        <p:txBody>
          <a:bodyP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Approach:</a:t>
            </a:r>
          </a:p>
          <a:p>
            <a:pPr algn="ctr">
              <a:spcBef>
                <a:spcPts val="0"/>
              </a:spcBef>
            </a:pPr>
            <a:endParaRPr lang="en-US" sz="2400" b="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Develop </a:t>
            </a:r>
            <a:r>
              <a:rPr lang="en-US" sz="1800" b="1" dirty="0" err="1">
                <a:latin typeface="Verdana" panose="020B0604030504040204" pitchFamily="34" charset="0"/>
                <a:ea typeface="Verdana" panose="020B0604030504040204" pitchFamily="34" charset="0"/>
                <a:cs typeface="Verdana" panose="020B0604030504040204" pitchFamily="34" charset="0"/>
              </a:rPr>
              <a:t>MagPlex</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Luminex</a:t>
            </a:r>
            <a:r>
              <a:rPr lang="en-US" sz="1800" b="1" dirty="0">
                <a:latin typeface="Verdana" panose="020B0604030504040204" pitchFamily="34" charset="0"/>
                <a:ea typeface="Verdana" panose="020B0604030504040204" pitchFamily="34" charset="0"/>
                <a:cs typeface="Verdana" panose="020B0604030504040204" pitchFamily="34" charset="0"/>
              </a:rPr>
              <a:t> assays for promising </a:t>
            </a:r>
            <a:r>
              <a:rPr lang="en-US" sz="1800" b="1" dirty="0" smtClean="0">
                <a:latin typeface="Verdana" panose="020B0604030504040204" pitchFamily="34" charset="0"/>
                <a:ea typeface="Verdana" panose="020B0604030504040204" pitchFamily="34" charset="0"/>
                <a:cs typeface="Verdana" panose="020B0604030504040204" pitchFamily="34" charset="0"/>
              </a:rPr>
              <a:t>autoantibodies</a:t>
            </a:r>
          </a:p>
          <a:p>
            <a:pPr marL="342900" indent="-34290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Evaluate </a:t>
            </a:r>
            <a:r>
              <a:rPr lang="en-US" sz="1800" b="1" dirty="0">
                <a:latin typeface="Verdana" panose="020B0604030504040204" pitchFamily="34" charset="0"/>
                <a:ea typeface="Verdana" panose="020B0604030504040204" pitchFamily="34" charset="0"/>
                <a:cs typeface="Verdana" panose="020B0604030504040204" pitchFamily="34" charset="0"/>
              </a:rPr>
              <a:t>specificity </a:t>
            </a:r>
            <a:r>
              <a:rPr lang="en-US" sz="1800" b="1" dirty="0" smtClean="0">
                <a:latin typeface="Verdana" panose="020B0604030504040204" pitchFamily="34" charset="0"/>
                <a:ea typeface="Verdana" panose="020B0604030504040204" pitchFamily="34" charset="0"/>
                <a:cs typeface="Verdana" panose="020B0604030504040204" pitchFamily="34" charset="0"/>
              </a:rPr>
              <a:t>of </a:t>
            </a:r>
            <a:r>
              <a:rPr lang="en-US" sz="1800" b="1" dirty="0">
                <a:latin typeface="Verdana" panose="020B0604030504040204" pitchFamily="34" charset="0"/>
                <a:ea typeface="Verdana" panose="020B0604030504040204" pitchFamily="34" charset="0"/>
                <a:cs typeface="Verdana" panose="020B0604030504040204" pitchFamily="34" charset="0"/>
              </a:rPr>
              <a:t>candidate biomarkers in the </a:t>
            </a:r>
            <a:r>
              <a:rPr lang="en-US" sz="1800" b="1" dirty="0" err="1">
                <a:latin typeface="Verdana" panose="020B0604030504040204" pitchFamily="34" charset="0"/>
                <a:ea typeface="Verdana" panose="020B0604030504040204" pitchFamily="34" charset="0"/>
                <a:cs typeface="Verdana" panose="020B0604030504040204" pitchFamily="34" charset="0"/>
              </a:rPr>
              <a:t>EDRN</a:t>
            </a:r>
            <a:r>
              <a:rPr lang="en-US" sz="1800" b="1" dirty="0">
                <a:latin typeface="Verdana" panose="020B0604030504040204" pitchFamily="34" charset="0"/>
                <a:ea typeface="Verdana" panose="020B0604030504040204" pitchFamily="34" charset="0"/>
                <a:cs typeface="Verdana" panose="020B0604030504040204" pitchFamily="34" charset="0"/>
              </a:rPr>
              <a:t> reference set; </a:t>
            </a:r>
            <a:r>
              <a:rPr lang="en-US" sz="1800" b="1" dirty="0" smtClean="0">
                <a:latin typeface="Verdana" panose="020B0604030504040204" pitchFamily="34" charset="0"/>
                <a:ea typeface="Verdana" panose="020B0604030504040204" pitchFamily="34" charset="0"/>
                <a:cs typeface="Verdana" panose="020B0604030504040204" pitchFamily="34" charset="0"/>
              </a:rPr>
              <a:t>Evaluate </a:t>
            </a:r>
            <a:r>
              <a:rPr lang="en-US" sz="1800" b="1" dirty="0">
                <a:latin typeface="Verdana" panose="020B0604030504040204" pitchFamily="34" charset="0"/>
                <a:ea typeface="Verdana" panose="020B0604030504040204" pitchFamily="34" charset="0"/>
                <a:cs typeface="Verdana" panose="020B0604030504040204" pitchFamily="34" charset="0"/>
              </a:rPr>
              <a:t>candidates </a:t>
            </a:r>
            <a:r>
              <a:rPr lang="en-US" sz="1800" b="1" dirty="0" smtClean="0">
                <a:latin typeface="Verdana" panose="020B0604030504040204" pitchFamily="34" charset="0"/>
                <a:ea typeface="Verdana" panose="020B0604030504040204" pitchFamily="34" charset="0"/>
                <a:cs typeface="Verdana" panose="020B0604030504040204" pitchFamily="34" charset="0"/>
              </a:rPr>
              <a:t>in </a:t>
            </a:r>
            <a:r>
              <a:rPr lang="en-US" sz="1800" b="1" dirty="0">
                <a:latin typeface="Verdana" panose="020B0604030504040204" pitchFamily="34" charset="0"/>
                <a:ea typeface="Verdana" panose="020B0604030504040204" pitchFamily="34" charset="0"/>
                <a:cs typeface="Verdana" panose="020B0604030504040204" pitchFamily="34" charset="0"/>
              </a:rPr>
              <a:t>the combined MDACC/</a:t>
            </a:r>
            <a:r>
              <a:rPr lang="en-US" sz="1800" b="1" dirty="0" err="1">
                <a:latin typeface="Verdana" panose="020B0604030504040204" pitchFamily="34" charset="0"/>
                <a:ea typeface="Verdana" panose="020B0604030504040204" pitchFamily="34" charset="0"/>
                <a:cs typeface="Verdana" panose="020B0604030504040204" pitchFamily="34" charset="0"/>
              </a:rPr>
              <a:t>FHCRC</a:t>
            </a:r>
            <a:r>
              <a:rPr lang="en-US" sz="1800" b="1" dirty="0">
                <a:latin typeface="Verdana" panose="020B0604030504040204" pitchFamily="34" charset="0"/>
                <a:ea typeface="Verdana" panose="020B0604030504040204" pitchFamily="34" charset="0"/>
                <a:cs typeface="Verdana" panose="020B0604030504040204" pitchFamily="34" charset="0"/>
              </a:rPr>
              <a:t> sample set </a:t>
            </a:r>
            <a:endParaRPr lang="en-US" sz="1800" b="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Rank </a:t>
            </a:r>
            <a:r>
              <a:rPr lang="en-US" sz="1800" b="1" dirty="0">
                <a:latin typeface="Verdana" panose="020B0604030504040204" pitchFamily="34" charset="0"/>
                <a:ea typeface="Verdana" panose="020B0604030504040204" pitchFamily="34" charset="0"/>
                <a:cs typeface="Verdana" panose="020B0604030504040204" pitchFamily="34" charset="0"/>
              </a:rPr>
              <a:t>candidates based on their sensitivity at 95% and 98% specificity in the combined MDACC/</a:t>
            </a:r>
            <a:r>
              <a:rPr lang="en-US" sz="1800" b="1" dirty="0" err="1">
                <a:latin typeface="Verdana" panose="020B0604030504040204" pitchFamily="34" charset="0"/>
                <a:ea typeface="Verdana" panose="020B0604030504040204" pitchFamily="34" charset="0"/>
                <a:cs typeface="Verdana" panose="020B0604030504040204" pitchFamily="34" charset="0"/>
              </a:rPr>
              <a:t>FHCRC</a:t>
            </a:r>
            <a:r>
              <a:rPr lang="en-US" sz="1800" b="1" dirty="0">
                <a:latin typeface="Verdana" panose="020B0604030504040204" pitchFamily="34" charset="0"/>
                <a:ea typeface="Verdana" panose="020B0604030504040204" pitchFamily="34" charset="0"/>
                <a:cs typeface="Verdana" panose="020B0604030504040204" pitchFamily="34" charset="0"/>
              </a:rPr>
              <a:t> sample set at the time of conventional </a:t>
            </a:r>
            <a:r>
              <a:rPr lang="en-US" sz="1800" b="1" dirty="0" smtClean="0">
                <a:latin typeface="Verdana" panose="020B0604030504040204" pitchFamily="34" charset="0"/>
                <a:ea typeface="Verdana" panose="020B0604030504040204" pitchFamily="34" charset="0"/>
                <a:cs typeface="Verdana" panose="020B0604030504040204" pitchFamily="34" charset="0"/>
              </a:rPr>
              <a:t>diagnosis</a:t>
            </a:r>
          </a:p>
          <a:p>
            <a:pPr marL="342900" indent="-34290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Develop </a:t>
            </a:r>
            <a:r>
              <a:rPr lang="en-US" sz="1800" b="1" dirty="0">
                <a:latin typeface="Verdana" panose="020B0604030504040204" pitchFamily="34" charset="0"/>
                <a:ea typeface="Verdana" panose="020B0604030504040204" pitchFamily="34" charset="0"/>
                <a:cs typeface="Verdana" panose="020B0604030504040204" pitchFamily="34" charset="0"/>
              </a:rPr>
              <a:t>a biomarker panel based on the statistical analysis of the MDACC/</a:t>
            </a:r>
            <a:r>
              <a:rPr lang="en-US" sz="1800" b="1" dirty="0" err="1">
                <a:latin typeface="Verdana" panose="020B0604030504040204" pitchFamily="34" charset="0"/>
                <a:ea typeface="Verdana" panose="020B0604030504040204" pitchFamily="34" charset="0"/>
                <a:cs typeface="Verdana" panose="020B0604030504040204" pitchFamily="34" charset="0"/>
              </a:rPr>
              <a:t>FHCRC</a:t>
            </a:r>
            <a:r>
              <a:rPr lang="en-US" sz="1800" b="1" dirty="0">
                <a:latin typeface="Verdana" panose="020B0604030504040204" pitchFamily="34" charset="0"/>
                <a:ea typeface="Verdana" panose="020B0604030504040204" pitchFamily="34" charset="0"/>
                <a:cs typeface="Verdana" panose="020B0604030504040204" pitchFamily="34" charset="0"/>
              </a:rPr>
              <a:t> sample </a:t>
            </a:r>
            <a:r>
              <a:rPr lang="en-US" sz="1800" b="1" dirty="0" smtClean="0">
                <a:latin typeface="Verdana" panose="020B0604030504040204" pitchFamily="34" charset="0"/>
                <a:ea typeface="Verdana" panose="020B0604030504040204" pitchFamily="34" charset="0"/>
                <a:cs typeface="Verdana" panose="020B0604030504040204" pitchFamily="34" charset="0"/>
              </a:rPr>
              <a:t>sets</a:t>
            </a:r>
          </a:p>
          <a:p>
            <a:pPr marL="687388" lvl="2" indent="-342900"/>
            <a:r>
              <a:rPr lang="en-US" sz="1400" b="1" dirty="0" smtClean="0">
                <a:latin typeface="Verdana" panose="020B0604030504040204" pitchFamily="34" charset="0"/>
                <a:ea typeface="Verdana" panose="020B0604030504040204" pitchFamily="34" charset="0"/>
                <a:cs typeface="Verdana" panose="020B0604030504040204" pitchFamily="34" charset="0"/>
              </a:rPr>
              <a:t>Perform </a:t>
            </a:r>
            <a:r>
              <a:rPr lang="en-US" sz="1400" b="1" dirty="0">
                <a:latin typeface="Verdana" panose="020B0604030504040204" pitchFamily="34" charset="0"/>
                <a:ea typeface="Verdana" panose="020B0604030504040204" pitchFamily="34" charset="0"/>
                <a:cs typeface="Verdana" panose="020B0604030504040204" pitchFamily="34" charset="0"/>
              </a:rPr>
              <a:t>subgroup analysis on high- and low-grade serous, clear cell, mucinous and endometrioid cancers and borderline ovarian </a:t>
            </a:r>
            <a:r>
              <a:rPr lang="en-US" sz="1400" b="1" dirty="0" smtClean="0">
                <a:latin typeface="Verdana" panose="020B0604030504040204" pitchFamily="34" charset="0"/>
                <a:ea typeface="Verdana" panose="020B0604030504040204" pitchFamily="34" charset="0"/>
                <a:cs typeface="Verdana" panose="020B0604030504040204" pitchFamily="34" charset="0"/>
              </a:rPr>
              <a:t>tumors</a:t>
            </a:r>
          </a:p>
        </p:txBody>
      </p:sp>
      <p:grpSp>
        <p:nvGrpSpPr>
          <p:cNvPr id="4" name="Group 3"/>
          <p:cNvGrpSpPr/>
          <p:nvPr/>
        </p:nvGrpSpPr>
        <p:grpSpPr>
          <a:xfrm>
            <a:off x="0" y="6553200"/>
            <a:ext cx="9144000" cy="304800"/>
            <a:chOff x="0" y="6553200"/>
            <a:chExt cx="9144000" cy="304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110004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4071" y="870094"/>
            <a:ext cx="8676156" cy="4572000"/>
          </a:xfrm>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Approach Continued…</a:t>
            </a:r>
          </a:p>
          <a:p>
            <a:pPr marL="285750" indent="-285750">
              <a:buFont typeface="Arial" panose="020B0604020202020204" pitchFamily="34" charset="0"/>
              <a:buChar char="•"/>
            </a:pPr>
            <a:r>
              <a:rPr lang="en-US" sz="1800" b="1" dirty="0">
                <a:latin typeface="Verdana" panose="020B0604030504040204" pitchFamily="34" charset="0"/>
                <a:ea typeface="Verdana" panose="020B0604030504040204" pitchFamily="34" charset="0"/>
                <a:cs typeface="Verdana" panose="020B0604030504040204" pitchFamily="34" charset="0"/>
              </a:rPr>
              <a:t>Evaluate performance of top markers and biomarker panel in pre-clinical samples from participants in local ovarian cancer screening trials as prelude to requesting samples for large population-based cohort studies or ovarian cancer screening trials </a:t>
            </a:r>
          </a:p>
          <a:p>
            <a:pPr marL="285750" indent="-28575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Develop a standard </a:t>
            </a:r>
            <a:r>
              <a:rPr lang="en-US" sz="1800" b="1" dirty="0">
                <a:latin typeface="Verdana" panose="020B0604030504040204" pitchFamily="34" charset="0"/>
                <a:ea typeface="Verdana" panose="020B0604030504040204" pitchFamily="34" charset="0"/>
                <a:cs typeface="Verdana" panose="020B0604030504040204" pitchFamily="34" charset="0"/>
              </a:rPr>
              <a:t>multi-</a:t>
            </a:r>
            <a:r>
              <a:rPr lang="en-US" sz="1800" b="1" dirty="0" err="1">
                <a:latin typeface="Verdana" panose="020B0604030504040204" pitchFamily="34" charset="0"/>
                <a:ea typeface="Verdana" panose="020B0604030504040204" pitchFamily="34" charset="0"/>
                <a:cs typeface="Verdana" panose="020B0604030504040204" pitchFamily="34" charset="0"/>
              </a:rPr>
              <a:t>plex</a:t>
            </a:r>
            <a:r>
              <a:rPr lang="en-US" sz="1800" b="1" dirty="0">
                <a:latin typeface="Verdana" panose="020B0604030504040204" pitchFamily="34" charset="0"/>
                <a:ea typeface="Verdana" panose="020B0604030504040204" pitchFamily="34" charset="0"/>
                <a:cs typeface="Verdana" panose="020B0604030504040204" pitchFamily="34" charset="0"/>
              </a:rPr>
              <a:t> platform assay with Zhen Zhang at </a:t>
            </a:r>
            <a:r>
              <a:rPr lang="en-US" sz="1800" b="1" dirty="0" err="1" smtClean="0">
                <a:latin typeface="Verdana" panose="020B0604030504040204" pitchFamily="34" charset="0"/>
                <a:ea typeface="Verdana" panose="020B0604030504040204" pitchFamily="34" charset="0"/>
                <a:cs typeface="Verdana" panose="020B0604030504040204" pitchFamily="34" charset="0"/>
              </a:rPr>
              <a:t>JHMI</a:t>
            </a:r>
            <a:endParaRPr lang="en-US" sz="18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Rank </a:t>
            </a:r>
            <a:r>
              <a:rPr lang="en-US" sz="1800" b="1" dirty="0">
                <a:latin typeface="Verdana" panose="020B0604030504040204" pitchFamily="34" charset="0"/>
                <a:ea typeface="Verdana" panose="020B0604030504040204" pitchFamily="34" charset="0"/>
                <a:cs typeface="Verdana" panose="020B0604030504040204" pitchFamily="34" charset="0"/>
              </a:rPr>
              <a:t>candidates based on assay performance in 100 serum </a:t>
            </a:r>
            <a:r>
              <a:rPr lang="en-US" sz="1800" b="1" dirty="0" err="1">
                <a:latin typeface="Verdana" panose="020B0604030504040204" pitchFamily="34" charset="0"/>
                <a:ea typeface="Verdana" panose="020B0604030504040204" pitchFamily="34" charset="0"/>
                <a:cs typeface="Verdana" panose="020B0604030504040204" pitchFamily="34" charset="0"/>
              </a:rPr>
              <a:t>biospecimens</a:t>
            </a:r>
            <a:r>
              <a:rPr lang="en-US" sz="1800" b="1" dirty="0">
                <a:latin typeface="Verdana" panose="020B0604030504040204" pitchFamily="34" charset="0"/>
                <a:ea typeface="Verdana" panose="020B0604030504040204" pitchFamily="34" charset="0"/>
                <a:cs typeface="Verdana" panose="020B0604030504040204" pitchFamily="34" charset="0"/>
              </a:rPr>
              <a:t> from ovarian cancer cases in the </a:t>
            </a:r>
            <a:r>
              <a:rPr lang="en-US" sz="1800" b="1" dirty="0" err="1">
                <a:latin typeface="Verdana" panose="020B0604030504040204" pitchFamily="34" charset="0"/>
                <a:ea typeface="Verdana" panose="020B0604030504040204" pitchFamily="34" charset="0"/>
                <a:cs typeface="Verdana" panose="020B0604030504040204" pitchFamily="34" charset="0"/>
              </a:rPr>
              <a:t>WHI</a:t>
            </a:r>
            <a:r>
              <a:rPr lang="en-US" sz="1800" b="1" dirty="0">
                <a:latin typeface="Verdana" panose="020B0604030504040204" pitchFamily="34" charset="0"/>
                <a:ea typeface="Verdana" panose="020B0604030504040204" pitchFamily="34" charset="0"/>
                <a:cs typeface="Verdana" panose="020B0604030504040204" pitchFamily="34" charset="0"/>
              </a:rPr>
              <a:t> observational study diagnosed within one year of second sample and in samples from controls, or samples obtained at diagnosis from </a:t>
            </a:r>
            <a:r>
              <a:rPr lang="en-US" sz="1800" b="1" dirty="0" err="1">
                <a:latin typeface="Verdana" panose="020B0604030504040204" pitchFamily="34" charset="0"/>
                <a:ea typeface="Verdana" panose="020B0604030504040204" pitchFamily="34" charset="0"/>
                <a:cs typeface="Verdana" panose="020B0604030504040204" pitchFamily="34" charset="0"/>
              </a:rPr>
              <a:t>EDRN</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smtClean="0">
                <a:latin typeface="Verdana" panose="020B0604030504040204" pitchFamily="34" charset="0"/>
                <a:ea typeface="Verdana" panose="020B0604030504040204" pitchFamily="34" charset="0"/>
                <a:cs typeface="Verdana" panose="020B0604030504040204" pitchFamily="34" charset="0"/>
              </a:rPr>
              <a:t>groups</a:t>
            </a:r>
          </a:p>
          <a:p>
            <a:pPr marL="285750" indent="-28575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Validate </a:t>
            </a:r>
            <a:r>
              <a:rPr lang="en-US" sz="1800" b="1" dirty="0">
                <a:latin typeface="Verdana" panose="020B0604030504040204" pitchFamily="34" charset="0"/>
                <a:ea typeface="Verdana" panose="020B0604030504040204" pitchFamily="34" charset="0"/>
                <a:cs typeface="Verdana" panose="020B0604030504040204" pitchFamily="34" charset="0"/>
              </a:rPr>
              <a:t>candidates based on assay performance with 1500 serial preclinical samples and 5-fold controls from the </a:t>
            </a:r>
            <a:r>
              <a:rPr lang="en-US" sz="1800" b="1" dirty="0" err="1" smtClean="0">
                <a:latin typeface="Verdana" panose="020B0604030504040204" pitchFamily="34" charset="0"/>
                <a:ea typeface="Verdana" panose="020B0604030504040204" pitchFamily="34" charset="0"/>
                <a:cs typeface="Verdana" panose="020B0604030504040204" pitchFamily="34" charset="0"/>
              </a:rPr>
              <a:t>UKCTOCS</a:t>
            </a:r>
            <a:endParaRPr lang="en-US" sz="1800" b="1" dirty="0">
              <a:latin typeface="Verdana" panose="020B0604030504040204" pitchFamily="34" charset="0"/>
              <a:ea typeface="Verdana" panose="020B0604030504040204" pitchFamily="34" charset="0"/>
              <a:cs typeface="Verdana" panose="020B0604030504040204" pitchFamily="34" charset="0"/>
            </a:endParaRPr>
          </a:p>
          <a:p>
            <a:endParaRPr lang="en-US" sz="18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grpSp>
        <p:nvGrpSpPr>
          <p:cNvPr id="4" name="Group 3"/>
          <p:cNvGrpSpPr/>
          <p:nvPr/>
        </p:nvGrpSpPr>
        <p:grpSpPr>
          <a:xfrm>
            <a:off x="0" y="6553200"/>
            <a:ext cx="9144000" cy="304800"/>
            <a:chOff x="0" y="6553200"/>
            <a:chExt cx="9144000" cy="304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233554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9187" y="1058629"/>
            <a:ext cx="8321040" cy="5263453"/>
          </a:xfrm>
        </p:spPr>
        <p:txBody>
          <a:bodyPr/>
          <a:lstStyle/>
          <a:p>
            <a:pPr algn="ctr">
              <a:spcBef>
                <a:spcPts val="0"/>
              </a:spcBef>
            </a:pPr>
            <a:r>
              <a:rPr lang="en-US" b="1" dirty="0" smtClean="0">
                <a:latin typeface="Verdana" panose="020B0604030504040204" pitchFamily="34" charset="0"/>
                <a:ea typeface="Verdana" panose="020B0604030504040204" pitchFamily="34" charset="0"/>
                <a:cs typeface="Verdana" panose="020B0604030504040204" pitchFamily="34" charset="0"/>
              </a:rPr>
              <a:t>Candidates </a:t>
            </a:r>
            <a:r>
              <a:rPr lang="en-US" b="1" dirty="0">
                <a:latin typeface="Verdana" panose="020B0604030504040204" pitchFamily="34" charset="0"/>
                <a:ea typeface="Verdana" panose="020B0604030504040204" pitchFamily="34" charset="0"/>
                <a:cs typeface="Verdana" panose="020B0604030504040204" pitchFamily="34" charset="0"/>
              </a:rPr>
              <a:t>for </a:t>
            </a:r>
            <a:r>
              <a:rPr lang="en-US" b="1" dirty="0" smtClean="0">
                <a:latin typeface="Verdana" panose="020B0604030504040204" pitchFamily="34" charset="0"/>
                <a:ea typeface="Verdana" panose="020B0604030504040204" pitchFamily="34" charset="0"/>
                <a:cs typeface="Verdana" panose="020B0604030504040204" pitchFamily="34" charset="0"/>
              </a:rPr>
              <a:t>Early Detection </a:t>
            </a:r>
            <a:r>
              <a:rPr lang="en-US" b="1" dirty="0">
                <a:latin typeface="Verdana" panose="020B0604030504040204" pitchFamily="34" charset="0"/>
                <a:ea typeface="Verdana" panose="020B0604030504040204" pitchFamily="34" charset="0"/>
                <a:cs typeface="Verdana" panose="020B0604030504040204" pitchFamily="34" charset="0"/>
              </a:rPr>
              <a:t>of </a:t>
            </a:r>
            <a:r>
              <a:rPr lang="en-US" b="1" dirty="0" smtClean="0">
                <a:latin typeface="Verdana" panose="020B0604030504040204" pitchFamily="34" charset="0"/>
                <a:ea typeface="Verdana" panose="020B0604030504040204" pitchFamily="34" charset="0"/>
                <a:cs typeface="Verdana" panose="020B0604030504040204" pitchFamily="34" charset="0"/>
              </a:rPr>
              <a:t>Ovarian Cancer</a:t>
            </a:r>
          </a:p>
          <a:p>
            <a:pPr algn="ctr">
              <a:spcBef>
                <a:spcPts val="0"/>
              </a:spcBef>
            </a:pPr>
            <a:r>
              <a:rPr lang="en-US" b="1" dirty="0" smtClean="0">
                <a:latin typeface="Verdana" panose="020B0604030504040204" pitchFamily="34" charset="0"/>
                <a:ea typeface="Verdana" panose="020B0604030504040204" pitchFamily="34" charset="0"/>
                <a:cs typeface="Verdana" panose="020B0604030504040204" pitchFamily="34" charset="0"/>
              </a:rPr>
              <a:t>Will be </a:t>
            </a:r>
            <a:r>
              <a:rPr lang="en-US" b="1" dirty="0">
                <a:latin typeface="Verdana" panose="020B0604030504040204" pitchFamily="34" charset="0"/>
                <a:ea typeface="Verdana" panose="020B0604030504040204" pitchFamily="34" charset="0"/>
                <a:cs typeface="Verdana" panose="020B0604030504040204" pitchFamily="34" charset="0"/>
              </a:rPr>
              <a:t>C</a:t>
            </a:r>
            <a:r>
              <a:rPr lang="en-US" b="1" dirty="0" smtClean="0">
                <a:latin typeface="Verdana" panose="020B0604030504040204" pitchFamily="34" charset="0"/>
                <a:ea typeface="Verdana" panose="020B0604030504040204" pitchFamily="34" charset="0"/>
                <a:cs typeface="Verdana" panose="020B0604030504040204" pitchFamily="34" charset="0"/>
              </a:rPr>
              <a:t>onsidered Validated If:</a:t>
            </a:r>
          </a:p>
          <a:p>
            <a:pPr algn="ctr">
              <a:spcBef>
                <a:spcPts val="0"/>
              </a:spcBef>
            </a:pPr>
            <a:endParaRPr lang="en-US" sz="18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800" b="1" dirty="0">
                <a:latin typeface="Verdana" panose="020B0604030504040204" pitchFamily="34" charset="0"/>
                <a:ea typeface="Verdana" panose="020B0604030504040204" pitchFamily="34" charset="0"/>
                <a:cs typeface="Verdana" panose="020B0604030504040204" pitchFamily="34" charset="0"/>
              </a:rPr>
              <a:t>Clinical sensitivity is achieved (5% or greater) at 98% specificity at least 1 year prior to clinical </a:t>
            </a:r>
            <a:r>
              <a:rPr lang="en-US" sz="1800" b="1" dirty="0" smtClean="0">
                <a:latin typeface="Verdana" panose="020B0604030504040204" pitchFamily="34" charset="0"/>
                <a:ea typeface="Verdana" panose="020B0604030504040204" pitchFamily="34" charset="0"/>
                <a:cs typeface="Verdana" panose="020B0604030504040204" pitchFamily="34" charset="0"/>
              </a:rPr>
              <a:t>detection</a:t>
            </a:r>
            <a:endParaRPr lang="en-US" sz="1800" b="1" dirty="0">
              <a:latin typeface="Verdana" panose="020B0604030504040204" pitchFamily="34" charset="0"/>
              <a:ea typeface="Verdana" panose="020B0604030504040204" pitchFamily="34" charset="0"/>
              <a:cs typeface="Verdana" panose="020B0604030504040204" pitchFamily="34" charset="0"/>
            </a:endParaRPr>
          </a:p>
          <a:p>
            <a:pPr algn="ctr"/>
            <a:r>
              <a:rPr lang="en-US" sz="1800" b="1" dirty="0">
                <a:latin typeface="Verdana" panose="020B0604030504040204" pitchFamily="34" charset="0"/>
                <a:ea typeface="Verdana" panose="020B0604030504040204" pitchFamily="34" charset="0"/>
                <a:cs typeface="Verdana" panose="020B0604030504040204" pitchFamily="34" charset="0"/>
              </a:rPr>
              <a:t>OR</a:t>
            </a:r>
          </a:p>
          <a:p>
            <a:pPr marL="285750" indent="-285750" algn="just">
              <a:buFont typeface="Arial" panose="020B0604020202020204" pitchFamily="34" charset="0"/>
              <a:buChar char="•"/>
            </a:pPr>
            <a:r>
              <a:rPr lang="en-US" sz="1800" b="1" dirty="0">
                <a:latin typeface="Verdana" panose="020B0604030504040204" pitchFamily="34" charset="0"/>
                <a:ea typeface="Verdana" panose="020B0604030504040204" pitchFamily="34" charset="0"/>
                <a:cs typeface="Verdana" panose="020B0604030504040204" pitchFamily="34" charset="0"/>
              </a:rPr>
              <a:t>There is improved performance of a combined biomarker panel</a:t>
            </a:r>
          </a:p>
          <a:p>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800" b="1" dirty="0" smtClean="0">
                <a:latin typeface="Verdana" panose="020B0604030504040204" pitchFamily="34" charset="0"/>
                <a:ea typeface="Verdana" panose="020B0604030504040204" pitchFamily="34" charset="0"/>
                <a:cs typeface="Verdana" panose="020B0604030504040204" pitchFamily="34" charset="0"/>
              </a:rPr>
              <a:t>Algorithm</a:t>
            </a:r>
          </a:p>
          <a:p>
            <a:pPr marL="285750" indent="-28575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Steve Skates will develop a ROCA-like algorithm with the validated antibodies and CA125 and other EDRN biomarkers to be validated</a:t>
            </a:r>
          </a:p>
          <a:p>
            <a:endParaRPr lang="en-US" dirty="0"/>
          </a:p>
        </p:txBody>
      </p:sp>
      <p:grpSp>
        <p:nvGrpSpPr>
          <p:cNvPr id="4" name="Group 3"/>
          <p:cNvGrpSpPr/>
          <p:nvPr/>
        </p:nvGrpSpPr>
        <p:grpSpPr>
          <a:xfrm>
            <a:off x="0" y="6553200"/>
            <a:ext cx="9144000" cy="304800"/>
            <a:chOff x="0" y="6553200"/>
            <a:chExt cx="9144000" cy="304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160439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preferRelativeResize="0">
            <a:picLocks noGrp="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82805" y="131975"/>
            <a:ext cx="4100659" cy="1998483"/>
          </a:xfrm>
        </p:spPr>
      </p:pic>
      <p:sp>
        <p:nvSpPr>
          <p:cNvPr id="9" name="Subtitle 8"/>
          <p:cNvSpPr>
            <a:spLocks noGrp="1"/>
          </p:cNvSpPr>
          <p:nvPr>
            <p:ph type="subTitle" idx="1"/>
          </p:nvPr>
        </p:nvSpPr>
        <p:spPr>
          <a:xfrm>
            <a:off x="3037597" y="4016845"/>
            <a:ext cx="5595937" cy="545356"/>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This TEAM project proposes a </a:t>
            </a:r>
            <a:r>
              <a:rPr lang="en-US" dirty="0" smtClean="0">
                <a:latin typeface="Verdana" panose="020B0604030504040204" pitchFamily="34" charset="0"/>
                <a:ea typeface="Verdana" panose="020B0604030504040204" pitchFamily="34" charset="0"/>
                <a:cs typeface="Verdana" panose="020B0604030504040204" pitchFamily="34" charset="0"/>
              </a:rPr>
              <a:t>study </a:t>
            </a:r>
            <a:r>
              <a:rPr lang="en-US" dirty="0">
                <a:latin typeface="Verdana" panose="020B0604030504040204" pitchFamily="34" charset="0"/>
                <a:ea typeface="Verdana" panose="020B0604030504040204" pitchFamily="34" charset="0"/>
                <a:cs typeface="Verdana" panose="020B0604030504040204" pitchFamily="34" charset="0"/>
              </a:rPr>
              <a:t>from </a:t>
            </a:r>
            <a:r>
              <a:rPr lang="en-US" dirty="0" smtClean="0">
                <a:latin typeface="Verdana" panose="020B0604030504040204" pitchFamily="34" charset="0"/>
                <a:ea typeface="Verdana" panose="020B0604030504040204" pitchFamily="34" charset="0"/>
                <a:cs typeface="Verdana" panose="020B0604030504040204" pitchFamily="34" charset="0"/>
              </a:rPr>
              <a:t>autoantibody candidate </a:t>
            </a:r>
            <a:r>
              <a:rPr lang="en-US" dirty="0">
                <a:latin typeface="Verdana" panose="020B0604030504040204" pitchFamily="34" charset="0"/>
                <a:ea typeface="Verdana" panose="020B0604030504040204" pitchFamily="34" charset="0"/>
                <a:cs typeface="Verdana" panose="020B0604030504040204" pitchFamily="34" charset="0"/>
              </a:rPr>
              <a:t>biomarkers by EDRN investigators</a:t>
            </a:r>
          </a:p>
        </p:txBody>
      </p:sp>
      <p:sp>
        <p:nvSpPr>
          <p:cNvPr id="10" name="Text Placeholder 9"/>
          <p:cNvSpPr>
            <a:spLocks noGrp="1"/>
          </p:cNvSpPr>
          <p:nvPr>
            <p:ph type="body" sz="quarter" idx="10"/>
          </p:nvPr>
        </p:nvSpPr>
        <p:spPr>
          <a:xfrm>
            <a:off x="3037597" y="4816125"/>
            <a:ext cx="5760720" cy="82296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Robert Bast, Karen Lu (MDACC)</a:t>
            </a:r>
          </a:p>
          <a:p>
            <a:r>
              <a:rPr lang="en-US" dirty="0" smtClean="0">
                <a:latin typeface="Verdana" panose="020B0604030504040204" pitchFamily="34" charset="0"/>
                <a:ea typeface="Verdana" panose="020B0604030504040204" pitchFamily="34" charset="0"/>
                <a:cs typeface="Verdana" panose="020B0604030504040204" pitchFamily="34" charset="0"/>
              </a:rPr>
              <a:t>Karen </a:t>
            </a:r>
            <a:r>
              <a:rPr lang="en-US" dirty="0">
                <a:latin typeface="Verdana" panose="020B0604030504040204" pitchFamily="34" charset="0"/>
                <a:ea typeface="Verdana" panose="020B0604030504040204" pitchFamily="34" charset="0"/>
                <a:cs typeface="Verdana" panose="020B0604030504040204" pitchFamily="34" charset="0"/>
              </a:rPr>
              <a:t>Anderson (ASU)</a:t>
            </a:r>
          </a:p>
          <a:p>
            <a:r>
              <a:rPr lang="en-US" dirty="0" smtClean="0">
                <a:latin typeface="Verdana" panose="020B0604030504040204" pitchFamily="34" charset="0"/>
                <a:ea typeface="Verdana" panose="020B0604030504040204" pitchFamily="34" charset="0"/>
                <a:cs typeface="Verdana" panose="020B0604030504040204" pitchFamily="34" charset="0"/>
              </a:rPr>
              <a:t>Charles </a:t>
            </a:r>
            <a:r>
              <a:rPr lang="en-US" dirty="0" err="1">
                <a:latin typeface="Verdana" panose="020B0604030504040204" pitchFamily="34" charset="0"/>
                <a:ea typeface="Verdana" panose="020B0604030504040204" pitchFamily="34" charset="0"/>
                <a:cs typeface="Verdana" panose="020B0604030504040204" pitchFamily="34" charset="0"/>
              </a:rPr>
              <a:t>Drescher</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FHCRC</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Steven Skates (MGH)</a:t>
            </a:r>
          </a:p>
          <a:p>
            <a:r>
              <a:rPr lang="en-US" dirty="0">
                <a:latin typeface="Verdana" panose="020B0604030504040204" pitchFamily="34" charset="0"/>
                <a:ea typeface="Verdana" panose="020B0604030504040204" pitchFamily="34" charset="0"/>
                <a:cs typeface="Verdana" panose="020B0604030504040204" pitchFamily="34" charset="0"/>
              </a:rPr>
              <a:t>Zhen Zhang (</a:t>
            </a:r>
            <a:r>
              <a:rPr lang="en-US" dirty="0" err="1">
                <a:latin typeface="Verdana" panose="020B0604030504040204" pitchFamily="34" charset="0"/>
                <a:ea typeface="Verdana" panose="020B0604030504040204" pitchFamily="34" charset="0"/>
                <a:cs typeface="Verdana" panose="020B0604030504040204" pitchFamily="34" charset="0"/>
              </a:rPr>
              <a:t>JHMI</a:t>
            </a:r>
            <a:r>
              <a:rPr lang="en-US" dirty="0">
                <a:latin typeface="Verdana" panose="020B0604030504040204" pitchFamily="34" charset="0"/>
                <a:ea typeface="Verdana" panose="020B0604030504040204" pitchFamily="34" charset="0"/>
                <a:cs typeface="Verdana" panose="020B0604030504040204" pitchFamily="34" charset="0"/>
              </a:rPr>
              <a:t>)</a:t>
            </a:r>
          </a:p>
          <a:p>
            <a:endParaRPr lang="en-US" dirty="0" smtClean="0"/>
          </a:p>
        </p:txBody>
      </p:sp>
      <p:sp>
        <p:nvSpPr>
          <p:cNvPr id="8" name="Title 7"/>
          <p:cNvSpPr>
            <a:spLocks noGrp="1"/>
          </p:cNvSpPr>
          <p:nvPr>
            <p:ph type="ctrTitle"/>
          </p:nvPr>
        </p:nvSpPr>
        <p:spPr>
          <a:xfrm>
            <a:off x="3037597" y="2626085"/>
            <a:ext cx="5760720" cy="778404"/>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Circulating Autoantibody Biomarkers for Early Detection of Ovarian Cancer</a:t>
            </a:r>
          </a:p>
        </p:txBody>
      </p:sp>
    </p:spTree>
    <p:extLst>
      <p:ext uri="{BB962C8B-B14F-4D97-AF65-F5344CB8AC3E}">
        <p14:creationId xmlns:p14="http://schemas.microsoft.com/office/powerpoint/2010/main" val="3336366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9187" y="1058630"/>
            <a:ext cx="8321040" cy="4572000"/>
          </a:xfrm>
        </p:spPr>
        <p:txBody>
          <a:bodyPr/>
          <a:lstStyle/>
          <a:p>
            <a:pPr>
              <a:lnSpc>
                <a:spcPct val="150000"/>
              </a:lnSpc>
            </a:pPr>
            <a:r>
              <a:rPr lang="en-US" b="1" dirty="0" smtClean="0">
                <a:latin typeface="Verdana" panose="020B0604030504040204" pitchFamily="34" charset="0"/>
                <a:ea typeface="Verdana" panose="020B0604030504040204" pitchFamily="34" charset="0"/>
                <a:cs typeface="Verdana" panose="020B0604030504040204" pitchFamily="34" charset="0"/>
              </a:rPr>
              <a:t>A study on the early </a:t>
            </a:r>
            <a:r>
              <a:rPr lang="en-US" b="1" dirty="0">
                <a:latin typeface="Verdana" panose="020B0604030504040204" pitchFamily="34" charset="0"/>
                <a:ea typeface="Verdana" panose="020B0604030504040204" pitchFamily="34" charset="0"/>
                <a:cs typeface="Verdana" panose="020B0604030504040204" pitchFamily="34" charset="0"/>
              </a:rPr>
              <a:t>detection of Ovarian Cancer (OC) </a:t>
            </a:r>
            <a:r>
              <a:rPr lang="en-US" b="1" dirty="0" smtClean="0">
                <a:latin typeface="Verdana" panose="020B0604030504040204" pitchFamily="34" charset="0"/>
                <a:ea typeface="Verdana" panose="020B0604030504040204" pitchFamily="34" charset="0"/>
                <a:cs typeface="Verdana" panose="020B0604030504040204" pitchFamily="34" charset="0"/>
              </a:rPr>
              <a:t>with </a:t>
            </a:r>
            <a:r>
              <a:rPr lang="en-US" b="1" dirty="0">
                <a:latin typeface="Verdana" panose="020B0604030504040204" pitchFamily="34" charset="0"/>
                <a:ea typeface="Verdana" panose="020B0604030504040204" pitchFamily="34" charset="0"/>
                <a:cs typeface="Verdana" panose="020B0604030504040204" pitchFamily="34" charset="0"/>
              </a:rPr>
              <a:t>candidate </a:t>
            </a:r>
            <a:r>
              <a:rPr lang="en-US" b="1" dirty="0" smtClean="0">
                <a:latin typeface="Verdana" panose="020B0604030504040204" pitchFamily="34" charset="0"/>
                <a:ea typeface="Verdana" panose="020B0604030504040204" pitchFamily="34" charset="0"/>
                <a:cs typeface="Verdana" panose="020B0604030504040204" pitchFamily="34" charset="0"/>
              </a:rPr>
              <a:t>autoantibody markers identified </a:t>
            </a:r>
            <a:r>
              <a:rPr lang="en-US" b="1" dirty="0">
                <a:latin typeface="Verdana" panose="020B0604030504040204" pitchFamily="34" charset="0"/>
                <a:ea typeface="Verdana" panose="020B0604030504040204" pitchFamily="34" charset="0"/>
                <a:cs typeface="Verdana" panose="020B0604030504040204" pitchFamily="34" charset="0"/>
              </a:rPr>
              <a:t>in previous and ongoing EDRN research that demonstrate signal in at least early phase II studies.</a:t>
            </a:r>
          </a:p>
          <a:p>
            <a:endParaRPr lang="en-US" b="1" dirty="0">
              <a:latin typeface="Verdana" panose="020B0604030504040204" pitchFamily="34" charset="0"/>
              <a:ea typeface="Verdana" panose="020B0604030504040204" pitchFamily="34" charset="0"/>
              <a:cs typeface="Verdana" panose="020B0604030504040204" pitchFamily="34" charset="0"/>
            </a:endParaRPr>
          </a:p>
          <a:p>
            <a:r>
              <a:rPr lang="en-US" sz="1800" b="1" u="sng" dirty="0">
                <a:latin typeface="Verdana" panose="020B0604030504040204" pitchFamily="34" charset="0"/>
                <a:ea typeface="Verdana" panose="020B0604030504040204" pitchFamily="34" charset="0"/>
                <a:cs typeface="Verdana" panose="020B0604030504040204" pitchFamily="34" charset="0"/>
              </a:rPr>
              <a:t>Clinical Aim</a:t>
            </a:r>
            <a:r>
              <a:rPr lang="en-US" sz="1800" b="1" dirty="0">
                <a:latin typeface="Verdana" panose="020B0604030504040204" pitchFamily="34" charset="0"/>
                <a:ea typeface="Verdana" panose="020B0604030504040204" pitchFamily="34" charset="0"/>
                <a:cs typeface="Verdana" panose="020B0604030504040204" pitchFamily="34" charset="0"/>
              </a:rPr>
              <a:t>: Early detection of OC using a regular blood test </a:t>
            </a:r>
            <a:endParaRPr lang="en-US" sz="1800" b="1"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sz="1800" b="1" dirty="0">
              <a:latin typeface="Verdana" panose="020B0604030504040204" pitchFamily="34" charset="0"/>
              <a:ea typeface="Verdana" panose="020B0604030504040204" pitchFamily="34" charset="0"/>
              <a:cs typeface="Verdana" panose="020B0604030504040204" pitchFamily="34" charset="0"/>
            </a:endParaRPr>
          </a:p>
          <a:p>
            <a:r>
              <a:rPr lang="en-US" sz="1800" b="1" u="sng" dirty="0">
                <a:latin typeface="Verdana" panose="020B0604030504040204" pitchFamily="34" charset="0"/>
                <a:ea typeface="Verdana" panose="020B0604030504040204" pitchFamily="34" charset="0"/>
                <a:cs typeface="Verdana" panose="020B0604030504040204" pitchFamily="34" charset="0"/>
              </a:rPr>
              <a:t>Target Population(s)</a:t>
            </a:r>
            <a:r>
              <a:rPr lang="en-US" sz="1800" b="1" dirty="0">
                <a:latin typeface="Verdana" panose="020B0604030504040204" pitchFamily="34" charset="0"/>
                <a:ea typeface="Verdana" panose="020B0604030504040204" pitchFamily="34" charset="0"/>
                <a:cs typeface="Verdana" panose="020B0604030504040204" pitchFamily="34" charset="0"/>
              </a:rPr>
              <a:t>: Normal risk postmenopausal women</a:t>
            </a:r>
          </a:p>
          <a:p>
            <a:endParaRPr lang="en-US" dirty="0"/>
          </a:p>
        </p:txBody>
      </p:sp>
      <p:grpSp>
        <p:nvGrpSpPr>
          <p:cNvPr id="4" name="Group 3"/>
          <p:cNvGrpSpPr/>
          <p:nvPr/>
        </p:nvGrpSpPr>
        <p:grpSpPr>
          <a:xfrm>
            <a:off x="0" y="6553200"/>
            <a:ext cx="9144000" cy="304800"/>
            <a:chOff x="0" y="6553200"/>
            <a:chExt cx="9144000" cy="3048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360429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3"/>
          </p:nvPr>
        </p:nvSpPr>
        <p:spPr>
          <a:xfrm>
            <a:off x="411480" y="627826"/>
            <a:ext cx="8321040" cy="4572000"/>
          </a:xfrm>
        </p:spPr>
        <p:txBody>
          <a:bodyPr/>
          <a:lstStyle/>
          <a:p>
            <a:pPr algn="ctr"/>
            <a:r>
              <a:rPr lang="en-US" sz="2400" b="1" dirty="0" err="1">
                <a:latin typeface="Verdana" panose="020B0604030504040204" pitchFamily="34" charset="0"/>
                <a:ea typeface="Verdana" panose="020B0604030504040204" pitchFamily="34" charset="0"/>
                <a:cs typeface="Verdana" panose="020B0604030504040204" pitchFamily="34" charset="0"/>
              </a:rPr>
              <a:t>Biospecimen</a:t>
            </a:r>
            <a:r>
              <a:rPr lang="en-US" sz="2400" b="1" dirty="0">
                <a:latin typeface="Verdana" panose="020B0604030504040204" pitchFamily="34" charset="0"/>
                <a:ea typeface="Verdana" panose="020B0604030504040204" pitchFamily="34" charset="0"/>
                <a:cs typeface="Verdana" panose="020B0604030504040204" pitchFamily="34" charset="0"/>
              </a:rPr>
              <a:t> S</a:t>
            </a:r>
            <a:r>
              <a:rPr lang="en-US" sz="2400" b="1" dirty="0" smtClean="0">
                <a:latin typeface="Verdana" panose="020B0604030504040204" pitchFamily="34" charset="0"/>
                <a:ea typeface="Verdana" panose="020B0604030504040204" pitchFamily="34" charset="0"/>
                <a:cs typeface="Verdana" panose="020B0604030504040204" pitchFamily="34" charset="0"/>
              </a:rPr>
              <a:t>ources:</a:t>
            </a:r>
          </a:p>
          <a:p>
            <a:pPr marL="514350" indent="-514350">
              <a:buAutoNum type="arabicParenR"/>
            </a:pPr>
            <a:r>
              <a:rPr lang="en-US" sz="1800" b="1" dirty="0">
                <a:latin typeface="Verdana" panose="020B0604030504040204" pitchFamily="34" charset="0"/>
                <a:ea typeface="Verdana" panose="020B0604030504040204" pitchFamily="34" charset="0"/>
                <a:cs typeface="Verdana" panose="020B0604030504040204" pitchFamily="34" charset="0"/>
              </a:rPr>
              <a:t>S</a:t>
            </a:r>
            <a:r>
              <a:rPr lang="en-US" sz="1800" b="1" dirty="0" smtClean="0">
                <a:latin typeface="Verdana" panose="020B0604030504040204" pitchFamily="34" charset="0"/>
                <a:ea typeface="Verdana" panose="020B0604030504040204" pitchFamily="34" charset="0"/>
                <a:cs typeface="Verdana" panose="020B0604030504040204" pitchFamily="34" charset="0"/>
              </a:rPr>
              <a:t>amples </a:t>
            </a:r>
            <a:r>
              <a:rPr lang="en-US" sz="1800" b="1" dirty="0">
                <a:latin typeface="Verdana" panose="020B0604030504040204" pitchFamily="34" charset="0"/>
                <a:ea typeface="Verdana" panose="020B0604030504040204" pitchFamily="34" charset="0"/>
                <a:cs typeface="Verdana" panose="020B0604030504040204" pitchFamily="34" charset="0"/>
              </a:rPr>
              <a:t>obtained at diagnosis and matched controls (Bast, </a:t>
            </a:r>
            <a:r>
              <a:rPr lang="en-US" sz="1800" b="1" dirty="0" err="1">
                <a:latin typeface="Verdana" panose="020B0604030504040204" pitchFamily="34" charset="0"/>
                <a:ea typeface="Verdana" panose="020B0604030504040204" pitchFamily="34" charset="0"/>
                <a:cs typeface="Verdana" panose="020B0604030504040204" pitchFamily="34" charset="0"/>
              </a:rPr>
              <a:t>Drescher</a:t>
            </a:r>
            <a:r>
              <a:rPr lang="en-US" sz="1800" b="1" dirty="0">
                <a:latin typeface="Verdana" panose="020B0604030504040204" pitchFamily="34" charset="0"/>
                <a:ea typeface="Verdana" panose="020B0604030504040204" pitchFamily="34" charset="0"/>
                <a:cs typeface="Verdana" panose="020B0604030504040204" pitchFamily="34" charset="0"/>
              </a:rPr>
              <a:t>)</a:t>
            </a:r>
          </a:p>
          <a:p>
            <a:pPr marL="514350" indent="-514350">
              <a:buAutoNum type="arabicParenR"/>
            </a:pPr>
            <a:r>
              <a:rPr lang="en-US" sz="1800" b="1" dirty="0" smtClean="0">
                <a:latin typeface="Verdana" panose="020B0604030504040204" pitchFamily="34" charset="0"/>
                <a:ea typeface="Verdana" panose="020B0604030504040204" pitchFamily="34" charset="0"/>
                <a:cs typeface="Verdana" panose="020B0604030504040204" pitchFamily="34" charset="0"/>
              </a:rPr>
              <a:t>Longitudinal </a:t>
            </a:r>
            <a:r>
              <a:rPr lang="en-US" sz="1800" b="1" dirty="0">
                <a:latin typeface="Verdana" panose="020B0604030504040204" pitchFamily="34" charset="0"/>
                <a:ea typeface="Verdana" panose="020B0604030504040204" pitchFamily="34" charset="0"/>
                <a:cs typeface="Verdana" panose="020B0604030504040204" pitchFamily="34" charset="0"/>
              </a:rPr>
              <a:t>preclinical samples from local ovarian cancer screening trials (</a:t>
            </a:r>
            <a:r>
              <a:rPr lang="en-US" sz="1800" b="1" dirty="0" err="1">
                <a:latin typeface="Verdana" panose="020B0604030504040204" pitchFamily="34" charset="0"/>
                <a:ea typeface="Verdana" panose="020B0604030504040204" pitchFamily="34" charset="0"/>
                <a:cs typeface="Verdana" panose="020B0604030504040204" pitchFamily="34" charset="0"/>
              </a:rPr>
              <a:t>NROSS</a:t>
            </a:r>
            <a:r>
              <a:rPr lang="en-US" sz="1800" b="1" dirty="0">
                <a:latin typeface="Verdana" panose="020B0604030504040204" pitchFamily="34" charset="0"/>
                <a:ea typeface="Verdana" panose="020B0604030504040204" pitchFamily="34" charset="0"/>
                <a:cs typeface="Verdana" panose="020B0604030504040204" pitchFamily="34" charset="0"/>
              </a:rPr>
              <a:t>, Ovarian Cancer Early Detection Program (</a:t>
            </a:r>
            <a:r>
              <a:rPr lang="en-US" sz="1800" b="1" dirty="0" err="1">
                <a:latin typeface="Verdana" panose="020B0604030504040204" pitchFamily="34" charset="0"/>
                <a:ea typeface="Verdana" panose="020B0604030504040204" pitchFamily="34" charset="0"/>
                <a:cs typeface="Verdana" panose="020B0604030504040204" pitchFamily="34" charset="0"/>
              </a:rPr>
              <a:t>OCEDP</a:t>
            </a:r>
            <a:r>
              <a:rPr lang="en-US" sz="1800" b="1" dirty="0">
                <a:latin typeface="Verdana" panose="020B0604030504040204" pitchFamily="34" charset="0"/>
                <a:ea typeface="Verdana" panose="020B0604030504040204" pitchFamily="34" charset="0"/>
                <a:cs typeface="Verdana" panose="020B0604030504040204" pitchFamily="34" charset="0"/>
              </a:rPr>
              <a:t>)</a:t>
            </a:r>
          </a:p>
          <a:p>
            <a:pPr marL="514350" indent="-514350">
              <a:buAutoNum type="arabicParenR"/>
            </a:pPr>
            <a:r>
              <a:rPr lang="en-US" sz="1800" b="1" dirty="0" smtClean="0">
                <a:latin typeface="Verdana" panose="020B0604030504040204" pitchFamily="34" charset="0"/>
                <a:ea typeface="Verdana" panose="020B0604030504040204" pitchFamily="34" charset="0"/>
                <a:cs typeface="Verdana" panose="020B0604030504040204" pitchFamily="34" charset="0"/>
              </a:rPr>
              <a:t>Preclinical </a:t>
            </a:r>
            <a:r>
              <a:rPr lang="en-US" sz="1800" b="1" dirty="0">
                <a:latin typeface="Verdana" panose="020B0604030504040204" pitchFamily="34" charset="0"/>
                <a:ea typeface="Verdana" panose="020B0604030504040204" pitchFamily="34" charset="0"/>
                <a:cs typeface="Verdana" panose="020B0604030504040204" pitchFamily="34" charset="0"/>
              </a:rPr>
              <a:t>samples from large cohort studies (</a:t>
            </a:r>
            <a:r>
              <a:rPr lang="en-US" sz="1800" b="1" dirty="0" err="1">
                <a:latin typeface="Verdana" panose="020B0604030504040204" pitchFamily="34" charset="0"/>
                <a:ea typeface="Verdana" panose="020B0604030504040204" pitchFamily="34" charset="0"/>
                <a:cs typeface="Verdana" panose="020B0604030504040204" pitchFamily="34" charset="0"/>
              </a:rPr>
              <a:t>WHI</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PLCO</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UKCTOCS</a:t>
            </a:r>
            <a:r>
              <a:rPr lang="en-US" sz="1800" b="1" dirty="0" smtClean="0">
                <a:latin typeface="Verdana" panose="020B0604030504040204" pitchFamily="34" charset="0"/>
                <a:ea typeface="Verdana" panose="020B0604030504040204" pitchFamily="34" charset="0"/>
                <a:cs typeface="Verdana" panose="020B0604030504040204" pitchFamily="34" charset="0"/>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Biomarker Candidates:</a:t>
            </a:r>
          </a:p>
          <a:p>
            <a:pPr marL="285750" indent="-28575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Anderson </a:t>
            </a:r>
            <a:r>
              <a:rPr lang="en-US" sz="1800" b="1" dirty="0">
                <a:latin typeface="Verdana" panose="020B0604030504040204" pitchFamily="34" charset="0"/>
                <a:ea typeface="Verdana" panose="020B0604030504040204" pitchFamily="34" charset="0"/>
                <a:cs typeface="Verdana" panose="020B0604030504040204" pitchFamily="34" charset="0"/>
              </a:rPr>
              <a:t>(ASU) – 16 </a:t>
            </a:r>
            <a:r>
              <a:rPr lang="en-US" sz="1800" b="1" dirty="0" smtClean="0">
                <a:latin typeface="Verdana" panose="020B0604030504040204" pitchFamily="34" charset="0"/>
                <a:ea typeface="Verdana" panose="020B0604030504040204" pitchFamily="34" charset="0"/>
                <a:cs typeface="Verdana" panose="020B0604030504040204" pitchFamily="34" charset="0"/>
              </a:rPr>
              <a:t>candidates</a:t>
            </a:r>
          </a:p>
          <a:p>
            <a:pPr marL="285750" indent="-285750">
              <a:buFont typeface="Arial" panose="020B0604020202020204" pitchFamily="34" charset="0"/>
              <a:buChar char="•"/>
            </a:pPr>
            <a:r>
              <a:rPr lang="en-US" sz="1800" b="1" dirty="0" err="1" smtClean="0">
                <a:latin typeface="Verdana" panose="020B0604030504040204" pitchFamily="34" charset="0"/>
                <a:ea typeface="Verdana" panose="020B0604030504040204" pitchFamily="34" charset="0"/>
                <a:cs typeface="Verdana" panose="020B0604030504040204" pitchFamily="34" charset="0"/>
              </a:rPr>
              <a:t>Drescher</a:t>
            </a:r>
            <a:r>
              <a:rPr lang="en-US" sz="1800" b="1" dirty="0" smtClean="0">
                <a:latin typeface="Verdana" panose="020B0604030504040204" pitchFamily="34" charset="0"/>
                <a:ea typeface="Verdana" panose="020B0604030504040204" pitchFamily="34" charset="0"/>
                <a:cs typeface="Verdana" panose="020B0604030504040204" pitchFamily="34" charset="0"/>
              </a:rPr>
              <a:t> </a:t>
            </a:r>
            <a:r>
              <a:rPr lang="en-US" sz="1800" b="1" dirty="0">
                <a:latin typeface="Verdana" panose="020B0604030504040204" pitchFamily="34" charset="0"/>
                <a:ea typeface="Verdana" panose="020B0604030504040204" pitchFamily="34" charset="0"/>
                <a:cs typeface="Verdana" panose="020B0604030504040204" pitchFamily="34" charset="0"/>
              </a:rPr>
              <a:t>(</a:t>
            </a:r>
            <a:r>
              <a:rPr lang="en-US" sz="1800" b="1" dirty="0" err="1">
                <a:latin typeface="Verdana" panose="020B0604030504040204" pitchFamily="34" charset="0"/>
                <a:ea typeface="Verdana" panose="020B0604030504040204" pitchFamily="34" charset="0"/>
                <a:cs typeface="Verdana" panose="020B0604030504040204" pitchFamily="34" charset="0"/>
              </a:rPr>
              <a:t>FHCRC</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smtClean="0">
                <a:latin typeface="Verdana" panose="020B0604030504040204" pitchFamily="34" charset="0"/>
                <a:ea typeface="Verdana" panose="020B0604030504040204" pitchFamily="34" charset="0"/>
                <a:cs typeface="Verdana" panose="020B0604030504040204" pitchFamily="34" charset="0"/>
              </a:rPr>
              <a:t>– 5 </a:t>
            </a:r>
            <a:r>
              <a:rPr lang="en-US" sz="1800" b="1" dirty="0">
                <a:latin typeface="Verdana" panose="020B0604030504040204" pitchFamily="34" charset="0"/>
                <a:ea typeface="Verdana" panose="020B0604030504040204" pitchFamily="34" charset="0"/>
                <a:cs typeface="Verdana" panose="020B0604030504040204" pitchFamily="34" charset="0"/>
              </a:rPr>
              <a:t>candidates currently with 25 total expected by year </a:t>
            </a:r>
            <a:r>
              <a:rPr lang="en-US" sz="1800" b="1" dirty="0" smtClean="0">
                <a:latin typeface="Verdana" panose="020B0604030504040204" pitchFamily="34" charset="0"/>
                <a:ea typeface="Verdana" panose="020B0604030504040204" pitchFamily="34" charset="0"/>
                <a:cs typeface="Verdana" panose="020B0604030504040204" pitchFamily="34" charset="0"/>
              </a:rPr>
              <a:t>2</a:t>
            </a:r>
          </a:p>
          <a:p>
            <a:pPr marL="285750" indent="-285750">
              <a:buFont typeface="Arial" panose="020B0604020202020204" pitchFamily="34" charset="0"/>
              <a:buChar char="•"/>
            </a:pPr>
            <a:r>
              <a:rPr lang="en-US" sz="1800" b="1" dirty="0" smtClean="0">
                <a:latin typeface="Verdana" panose="020B0604030504040204" pitchFamily="34" charset="0"/>
                <a:ea typeface="Verdana" panose="020B0604030504040204" pitchFamily="34" charset="0"/>
                <a:cs typeface="Verdana" panose="020B0604030504040204" pitchFamily="34" charset="0"/>
              </a:rPr>
              <a:t>Bast </a:t>
            </a:r>
            <a:r>
              <a:rPr lang="en-US" sz="1800" b="1" dirty="0">
                <a:latin typeface="Verdana" panose="020B0604030504040204" pitchFamily="34" charset="0"/>
                <a:ea typeface="Verdana" panose="020B0604030504040204" pitchFamily="34" charset="0"/>
                <a:cs typeface="Verdana" panose="020B0604030504040204" pitchFamily="34" charset="0"/>
              </a:rPr>
              <a:t>(MDACC) – 4 candidates currently with 10 total expected by </a:t>
            </a:r>
            <a:r>
              <a:rPr lang="en-US" sz="1800" b="1" dirty="0" smtClean="0">
                <a:latin typeface="Verdana" panose="020B0604030504040204" pitchFamily="34" charset="0"/>
                <a:ea typeface="Verdana" panose="020B0604030504040204" pitchFamily="34" charset="0"/>
                <a:cs typeface="Verdana" panose="020B0604030504040204" pitchFamily="34" charset="0"/>
              </a:rPr>
              <a:t>years </a:t>
            </a:r>
            <a:r>
              <a:rPr lang="en-US" sz="1800" b="1" dirty="0">
                <a:latin typeface="Verdana" panose="020B0604030504040204" pitchFamily="34" charset="0"/>
                <a:ea typeface="Verdana" panose="020B0604030504040204" pitchFamily="34" charset="0"/>
                <a:cs typeface="Verdana" panose="020B0604030504040204" pitchFamily="34" charset="0"/>
              </a:rPr>
              <a:t>2-3.</a:t>
            </a:r>
          </a:p>
          <a:p>
            <a:pPr marL="514350" indent="-514350">
              <a:buAutoNum type="arabicParenR"/>
            </a:pPr>
            <a:endParaRPr lang="en-US" b="1"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p:cNvGrpSpPr/>
          <p:nvPr/>
        </p:nvGrpSpPr>
        <p:grpSpPr>
          <a:xfrm>
            <a:off x="0" y="6553200"/>
            <a:ext cx="9144000" cy="304800"/>
            <a:chOff x="0" y="6553200"/>
            <a:chExt cx="9144000" cy="30480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4028" y="1089738"/>
            <a:ext cx="8321040" cy="4572000"/>
          </a:xfrm>
        </p:spPr>
        <p:txBody>
          <a:bodyP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Milestones: </a:t>
            </a:r>
          </a:p>
          <a:p>
            <a:r>
              <a:rPr lang="en-US" b="1" dirty="0" smtClean="0">
                <a:latin typeface="Verdana" panose="020B0604030504040204" pitchFamily="34" charset="0"/>
                <a:ea typeface="Verdana" panose="020B0604030504040204" pitchFamily="34" charset="0"/>
                <a:cs typeface="Verdana" panose="020B0604030504040204" pitchFamily="34" charset="0"/>
              </a:rPr>
              <a:t>1) Assemble </a:t>
            </a:r>
            <a:r>
              <a:rPr lang="en-US" b="1" dirty="0">
                <a:latin typeface="Verdana" panose="020B0604030504040204" pitchFamily="34" charset="0"/>
                <a:ea typeface="Verdana" panose="020B0604030504040204" pitchFamily="34" charset="0"/>
                <a:cs typeface="Verdana" panose="020B0604030504040204" pitchFamily="34" charset="0"/>
              </a:rPr>
              <a:t>the necessary serum specimens. </a:t>
            </a:r>
            <a:endParaRPr lang="en-US" b="1" dirty="0" smtClean="0">
              <a:latin typeface="Verdana" panose="020B0604030504040204" pitchFamily="34" charset="0"/>
              <a:ea typeface="Verdana" panose="020B0604030504040204" pitchFamily="34" charset="0"/>
              <a:cs typeface="Verdana" panose="020B0604030504040204" pitchFamily="34" charset="0"/>
            </a:endParaRPr>
          </a:p>
          <a:p>
            <a:r>
              <a:rPr lang="en-US" b="1" dirty="0" smtClean="0">
                <a:latin typeface="Verdana" panose="020B0604030504040204" pitchFamily="34" charset="0"/>
                <a:ea typeface="Verdana" panose="020B0604030504040204" pitchFamily="34" charset="0"/>
                <a:cs typeface="Verdana" panose="020B0604030504040204" pitchFamily="34" charset="0"/>
              </a:rPr>
              <a:t>2) Complete </a:t>
            </a:r>
            <a:r>
              <a:rPr lang="en-US" b="1" dirty="0">
                <a:latin typeface="Verdana" panose="020B0604030504040204" pitchFamily="34" charset="0"/>
                <a:ea typeface="Verdana" panose="020B0604030504040204" pitchFamily="34" charset="0"/>
                <a:cs typeface="Verdana" panose="020B0604030504040204" pitchFamily="34" charset="0"/>
              </a:rPr>
              <a:t>a panel of potential </a:t>
            </a:r>
            <a:r>
              <a:rPr lang="en-US" b="1" dirty="0" err="1">
                <a:latin typeface="Verdana" panose="020B0604030504040204" pitchFamily="34" charset="0"/>
                <a:ea typeface="Verdana" panose="020B0604030504040204" pitchFamily="34" charset="0"/>
                <a:cs typeface="Verdana" panose="020B0604030504040204" pitchFamily="34" charset="0"/>
              </a:rPr>
              <a:t>AAb</a:t>
            </a:r>
            <a:r>
              <a:rPr lang="en-US" b="1" dirty="0">
                <a:latin typeface="Verdana" panose="020B0604030504040204" pitchFamily="34" charset="0"/>
                <a:ea typeface="Verdana" panose="020B0604030504040204" pitchFamily="34" charset="0"/>
                <a:cs typeface="Verdana" panose="020B0604030504040204" pitchFamily="34" charset="0"/>
              </a:rPr>
              <a:t> biomarkers</a:t>
            </a:r>
            <a:r>
              <a:rPr lang="en-US" b="1" dirty="0" smtClean="0">
                <a:latin typeface="Verdana" panose="020B0604030504040204" pitchFamily="34" charset="0"/>
                <a:ea typeface="Verdana" panose="020B0604030504040204" pitchFamily="34" charset="0"/>
                <a:cs typeface="Verdana" panose="020B0604030504040204" pitchFamily="34" charset="0"/>
              </a:rPr>
              <a:t>.</a:t>
            </a:r>
          </a:p>
          <a:p>
            <a:r>
              <a:rPr lang="en-US" b="1" dirty="0" smtClean="0">
                <a:latin typeface="Verdana" panose="020B0604030504040204" pitchFamily="34" charset="0"/>
                <a:ea typeface="Verdana" panose="020B0604030504040204" pitchFamily="34" charset="0"/>
                <a:cs typeface="Verdana" panose="020B0604030504040204" pitchFamily="34" charset="0"/>
              </a:rPr>
              <a:t>3) Estimate </a:t>
            </a:r>
            <a:r>
              <a:rPr lang="en-US" b="1" dirty="0">
                <a:latin typeface="Verdana" panose="020B0604030504040204" pitchFamily="34" charset="0"/>
                <a:ea typeface="Verdana" panose="020B0604030504040204" pitchFamily="34" charset="0"/>
                <a:cs typeface="Verdana" panose="020B0604030504040204" pitchFamily="34" charset="0"/>
              </a:rPr>
              <a:t>the markers’ potential for early detection, </a:t>
            </a:r>
            <a:r>
              <a:rPr lang="en-US" b="1" dirty="0" smtClean="0">
                <a:latin typeface="Verdana" panose="020B0604030504040204" pitchFamily="34" charset="0"/>
                <a:ea typeface="Verdana" panose="020B0604030504040204" pitchFamily="34" charset="0"/>
                <a:cs typeface="Verdana" panose="020B0604030504040204" pitchFamily="34" charset="0"/>
              </a:rPr>
              <a:t> as </a:t>
            </a:r>
            <a:r>
              <a:rPr lang="en-US" b="1" dirty="0">
                <a:latin typeface="Verdana" panose="020B0604030504040204" pitchFamily="34" charset="0"/>
                <a:ea typeface="Verdana" panose="020B0604030504040204" pitchFamily="34" charset="0"/>
                <a:cs typeface="Verdana" panose="020B0604030504040204" pitchFamily="34" charset="0"/>
              </a:rPr>
              <a:t>measured by sensitivity up to one year prior to diagnosis at a given high specificity, individually and in combination. </a:t>
            </a:r>
            <a:endParaRPr lang="en-US" b="1" dirty="0" smtClean="0">
              <a:latin typeface="Verdana" panose="020B0604030504040204" pitchFamily="34" charset="0"/>
              <a:ea typeface="Verdana" panose="020B0604030504040204" pitchFamily="34" charset="0"/>
              <a:cs typeface="Verdana" panose="020B0604030504040204" pitchFamily="34" charset="0"/>
            </a:endParaRPr>
          </a:p>
          <a:p>
            <a:r>
              <a:rPr lang="en-US" b="1" dirty="0" smtClean="0">
                <a:latin typeface="Verdana" panose="020B0604030504040204" pitchFamily="34" charset="0"/>
                <a:ea typeface="Verdana" panose="020B0604030504040204" pitchFamily="34" charset="0"/>
                <a:cs typeface="Verdana" panose="020B0604030504040204" pitchFamily="34" charset="0"/>
              </a:rPr>
              <a:t>4) </a:t>
            </a:r>
            <a:r>
              <a:rPr lang="en-US" b="1" dirty="0">
                <a:latin typeface="Verdana" panose="020B0604030504040204" pitchFamily="34" charset="0"/>
                <a:ea typeface="Verdana" panose="020B0604030504040204" pitchFamily="34" charset="0"/>
                <a:cs typeface="Verdana" panose="020B0604030504040204" pitchFamily="34" charset="0"/>
              </a:rPr>
              <a:t>P</a:t>
            </a:r>
            <a:r>
              <a:rPr lang="en-US" b="1" dirty="0" smtClean="0">
                <a:latin typeface="Verdana" panose="020B0604030504040204" pitchFamily="34" charset="0"/>
                <a:ea typeface="Verdana" panose="020B0604030504040204" pitchFamily="34" charset="0"/>
                <a:cs typeface="Verdana" panose="020B0604030504040204" pitchFamily="34" charset="0"/>
              </a:rPr>
              <a:t>lace </a:t>
            </a:r>
            <a:r>
              <a:rPr lang="en-US" b="1" dirty="0">
                <a:latin typeface="Verdana" panose="020B0604030504040204" pitchFamily="34" charset="0"/>
                <a:ea typeface="Verdana" panose="020B0604030504040204" pitchFamily="34" charset="0"/>
                <a:cs typeface="Verdana" panose="020B0604030504040204" pitchFamily="34" charset="0"/>
              </a:rPr>
              <a:t>promising assays on a standard platform</a:t>
            </a:r>
            <a:r>
              <a:rPr lang="en-US" b="1" dirty="0" smtClean="0">
                <a:latin typeface="Verdana" panose="020B0604030504040204" pitchFamily="34" charset="0"/>
                <a:ea typeface="Verdana" panose="020B0604030504040204" pitchFamily="34" charset="0"/>
                <a:cs typeface="Verdana" panose="020B0604030504040204" pitchFamily="34" charset="0"/>
              </a:rPr>
              <a:t>.</a:t>
            </a:r>
          </a:p>
          <a:p>
            <a:r>
              <a:rPr lang="en-US" b="1" dirty="0" smtClean="0">
                <a:latin typeface="Verdana" panose="020B0604030504040204" pitchFamily="34" charset="0"/>
                <a:ea typeface="Verdana" panose="020B0604030504040204" pitchFamily="34" charset="0"/>
                <a:cs typeface="Verdana" panose="020B0604030504040204" pitchFamily="34" charset="0"/>
              </a:rPr>
              <a:t> 5) Develop </a:t>
            </a:r>
            <a:r>
              <a:rPr lang="en-US" b="1" dirty="0">
                <a:latin typeface="Verdana" panose="020B0604030504040204" pitchFamily="34" charset="0"/>
                <a:ea typeface="Verdana" panose="020B0604030504040204" pitchFamily="34" charset="0"/>
                <a:cs typeface="Verdana" panose="020B0604030504040204" pitchFamily="34" charset="0"/>
              </a:rPr>
              <a:t>a new algorithm that includes </a:t>
            </a:r>
            <a:r>
              <a:rPr lang="en-US" b="1" dirty="0" err="1">
                <a:latin typeface="Verdana" panose="020B0604030504040204" pitchFamily="34" charset="0"/>
                <a:ea typeface="Verdana" panose="020B0604030504040204" pitchFamily="34" charset="0"/>
                <a:cs typeface="Verdana" panose="020B0604030504040204" pitchFamily="34" charset="0"/>
              </a:rPr>
              <a:t>CA125</a:t>
            </a:r>
            <a:r>
              <a:rPr lang="en-US" b="1" dirty="0">
                <a:latin typeface="Verdana" panose="020B0604030504040204" pitchFamily="34" charset="0"/>
                <a:ea typeface="Verdana" panose="020B0604030504040204" pitchFamily="34" charset="0"/>
                <a:cs typeface="Verdana" panose="020B0604030504040204" pitchFamily="34" charset="0"/>
              </a:rPr>
              <a:t> and multiple </a:t>
            </a:r>
            <a:r>
              <a:rPr lang="en-US" b="1" dirty="0" err="1">
                <a:latin typeface="Verdana" panose="020B0604030504040204" pitchFamily="34" charset="0"/>
                <a:ea typeface="Verdana" panose="020B0604030504040204" pitchFamily="34" charset="0"/>
                <a:cs typeface="Verdana" panose="020B0604030504040204" pitchFamily="34" charset="0"/>
              </a:rPr>
              <a:t>AAb</a:t>
            </a:r>
            <a:r>
              <a:rPr lang="en-US" b="1" dirty="0">
                <a:latin typeface="Verdana" panose="020B0604030504040204" pitchFamily="34" charset="0"/>
                <a:ea typeface="Verdana" panose="020B0604030504040204" pitchFamily="34" charset="0"/>
                <a:cs typeface="Verdana" panose="020B0604030504040204" pitchFamily="34" charset="0"/>
              </a:rPr>
              <a:t> biomarkers. </a:t>
            </a:r>
          </a:p>
          <a:p>
            <a:endParaRPr lang="en-US" dirty="0"/>
          </a:p>
        </p:txBody>
      </p:sp>
      <p:grpSp>
        <p:nvGrpSpPr>
          <p:cNvPr id="4" name="Group 3"/>
          <p:cNvGrpSpPr/>
          <p:nvPr/>
        </p:nvGrpSpPr>
        <p:grpSpPr>
          <a:xfrm>
            <a:off x="0" y="6553200"/>
            <a:ext cx="9144000" cy="304800"/>
            <a:chOff x="0" y="6553200"/>
            <a:chExt cx="9144000" cy="3048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3200"/>
              <a:ext cx="9144000" cy="73683"/>
            </a:xfrm>
            <a:prstGeom prst="rect">
              <a:avLst/>
            </a:prstGeom>
            <a:solidFill>
              <a:schemeClr val="tx2"/>
            </a:solidFill>
          </p:spPr>
          <p:txBody>
            <a:bodyPr wrap="square" lIns="0" tIns="0" rIns="0" bIns="0" rtlCol="0">
              <a:spAutoFit/>
            </a:bodyPr>
            <a:lstStyle/>
            <a:p>
              <a:pPr marL="182880" indent="-182880" defTabSz="914400">
                <a:spcBef>
                  <a:spcPts val="1200"/>
                </a:spcBef>
                <a:buClr>
                  <a:srgbClr val="413C38"/>
                </a:buClr>
                <a:buFont typeface="Arial" panose="020B0604020202020204" pitchFamily="34" charset="0"/>
                <a:buChar char="•"/>
              </a:pPr>
              <a:endParaRPr lang="en-US" sz="2000" dirty="0" err="1" smtClean="0">
                <a:solidFill>
                  <a:srgbClr val="413C38"/>
                </a:solidFill>
                <a:latin typeface="Times New Roman"/>
                <a:cs typeface="Arial"/>
              </a:endParaRPr>
            </a:p>
          </p:txBody>
        </p:sp>
      </p:grpSp>
    </p:spTree>
    <p:extLst>
      <p:ext uri="{BB962C8B-B14F-4D97-AF65-F5344CB8AC3E}">
        <p14:creationId xmlns:p14="http://schemas.microsoft.com/office/powerpoint/2010/main" val="259502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9899"/>
            <a:ext cx="9144000" cy="1754326"/>
          </a:xfrm>
          <a:prstGeom prst="rect">
            <a:avLst/>
          </a:prstGeom>
        </p:spPr>
        <p:txBody>
          <a:bodyPr wrap="square">
            <a:spAutoFit/>
          </a:bodyPr>
          <a:lstStyle/>
          <a:p>
            <a:pPr defTabSz="914400"/>
            <a:r>
              <a:rPr lang="en-US" sz="2400" b="1" dirty="0" smtClean="0">
                <a:solidFill>
                  <a:srgbClr val="0070C0"/>
                </a:solidFill>
                <a:latin typeface="Arial" charset="0"/>
                <a:ea typeface="Arial" charset="0"/>
                <a:cs typeface="Arial" charset="0"/>
              </a:rPr>
              <a:t>Optimal approach to CVF collection to maximize nucleic acid and protein detection </a:t>
            </a:r>
          </a:p>
          <a:p>
            <a:pPr defTabSz="914400"/>
            <a:endParaRPr lang="en-US" sz="2400" b="1" dirty="0" smtClean="0">
              <a:solidFill>
                <a:srgbClr val="0070C0"/>
              </a:solidFill>
              <a:latin typeface="Arial" charset="0"/>
              <a:ea typeface="Arial" charset="0"/>
              <a:cs typeface="Arial" charset="0"/>
            </a:endParaRPr>
          </a:p>
          <a:p>
            <a:pPr defTabSz="914400"/>
            <a:r>
              <a:rPr lang="en-US" dirty="0" smtClean="0">
                <a:solidFill>
                  <a:prstClr val="black"/>
                </a:solidFill>
                <a:latin typeface="Arial" charset="0"/>
                <a:ea typeface="Arial" charset="0"/>
                <a:cs typeface="Arial" charset="0"/>
              </a:rPr>
              <a:t>Application for EDRN set aside funds by </a:t>
            </a:r>
            <a:r>
              <a:rPr lang="en-US" dirty="0" err="1" smtClean="0">
                <a:solidFill>
                  <a:prstClr val="black"/>
                </a:solidFill>
                <a:latin typeface="Arial" charset="0"/>
                <a:ea typeface="Arial" charset="0"/>
                <a:cs typeface="Arial" charset="0"/>
              </a:rPr>
              <a:t>Ie</a:t>
            </a:r>
            <a:r>
              <a:rPr lang="en-US" dirty="0" smtClean="0">
                <a:solidFill>
                  <a:prstClr val="black"/>
                </a:solidFill>
                <a:latin typeface="Arial" charset="0"/>
                <a:ea typeface="Arial" charset="0"/>
                <a:cs typeface="Arial" charset="0"/>
              </a:rPr>
              <a:t>-Ming Shih (JHU), Michael </a:t>
            </a:r>
            <a:r>
              <a:rPr lang="en-US" dirty="0" err="1" smtClean="0">
                <a:solidFill>
                  <a:prstClr val="black"/>
                </a:solidFill>
                <a:latin typeface="Arial" charset="0"/>
                <a:ea typeface="Arial" charset="0"/>
                <a:cs typeface="Arial" charset="0"/>
              </a:rPr>
              <a:t>Birrer</a:t>
            </a:r>
            <a:r>
              <a:rPr lang="en-US" dirty="0" smtClean="0">
                <a:solidFill>
                  <a:prstClr val="black"/>
                </a:solidFill>
                <a:latin typeface="Arial" charset="0"/>
                <a:ea typeface="Arial" charset="0"/>
                <a:cs typeface="Arial" charset="0"/>
              </a:rPr>
              <a:t> (MGH) and Charles </a:t>
            </a:r>
            <a:r>
              <a:rPr lang="en-US" dirty="0" err="1" smtClean="0">
                <a:solidFill>
                  <a:prstClr val="black"/>
                </a:solidFill>
                <a:latin typeface="Arial" charset="0"/>
                <a:ea typeface="Arial" charset="0"/>
                <a:cs typeface="Arial" charset="0"/>
              </a:rPr>
              <a:t>Drescher</a:t>
            </a:r>
            <a:r>
              <a:rPr lang="en-US" dirty="0" smtClean="0">
                <a:solidFill>
                  <a:prstClr val="black"/>
                </a:solidFill>
                <a:latin typeface="Arial" charset="0"/>
                <a:ea typeface="Arial" charset="0"/>
                <a:cs typeface="Arial" charset="0"/>
              </a:rPr>
              <a:t> (FHCRC). </a:t>
            </a:r>
            <a:endParaRPr lang="en-US" dirty="0">
              <a:solidFill>
                <a:prstClr val="black"/>
              </a:solidFill>
              <a:latin typeface="Arial" charset="0"/>
              <a:ea typeface="Arial" charset="0"/>
              <a:cs typeface="Arial" charset="0"/>
            </a:endParaRPr>
          </a:p>
        </p:txBody>
      </p:sp>
      <p:pic>
        <p:nvPicPr>
          <p:cNvPr id="6" name="Picture 5" descr="R:\Papers\Kinde - PAP in STM\Revised submission to STM Nov 11, 2012\3004952fig1.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7974" y="2675931"/>
            <a:ext cx="5811602" cy="386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065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1"/>
          <p:cNvGrpSpPr>
            <a:grpSpLocks/>
          </p:cNvGrpSpPr>
          <p:nvPr/>
        </p:nvGrpSpPr>
        <p:grpSpPr bwMode="auto">
          <a:xfrm>
            <a:off x="533400" y="2322513"/>
            <a:ext cx="4000500" cy="4764087"/>
            <a:chOff x="304801" y="1865312"/>
            <a:chExt cx="4001242" cy="4764087"/>
          </a:xfrm>
        </p:grpSpPr>
        <p:pic>
          <p:nvPicPr>
            <p:cNvPr id="41993" name="Picture 2"/>
            <p:cNvPicPr>
              <a:picLocks noChangeAspect="1" noChangeArrowheads="1"/>
            </p:cNvPicPr>
            <p:nvPr/>
          </p:nvPicPr>
          <p:blipFill>
            <a:blip r:embed="rId2" cstate="print"/>
            <a:srcRect t="9581" r="61916" b="40120"/>
            <a:stretch>
              <a:fillRect/>
            </a:stretch>
          </p:blipFill>
          <p:spPr bwMode="auto">
            <a:xfrm rot="-4132234">
              <a:off x="-76622" y="2246735"/>
              <a:ext cx="4764087" cy="4001242"/>
            </a:xfrm>
            <a:prstGeom prst="rect">
              <a:avLst/>
            </a:prstGeom>
            <a:noFill/>
            <a:ln w="9525">
              <a:noFill/>
              <a:miter lim="800000"/>
              <a:headEnd/>
              <a:tailEnd/>
            </a:ln>
          </p:spPr>
        </p:pic>
        <p:sp>
          <p:nvSpPr>
            <p:cNvPr id="14" name="AutoShape 28"/>
            <p:cNvSpPr>
              <a:spLocks noChangeArrowheads="1"/>
            </p:cNvSpPr>
            <p:nvPr/>
          </p:nvSpPr>
          <p:spPr bwMode="auto">
            <a:xfrm>
              <a:off x="3085030" y="4200524"/>
              <a:ext cx="1143212" cy="762000"/>
            </a:xfrm>
            <a:prstGeom prst="irregularSeal2">
              <a:avLst/>
            </a:prstGeom>
            <a:solidFill>
              <a:srgbClr val="FF0000"/>
            </a:solidFill>
            <a:ln w="15875">
              <a:solidFill>
                <a:schemeClr val="tx1"/>
              </a:solidFill>
              <a:miter lim="800000"/>
              <a:headEnd/>
              <a:tailEnd/>
            </a:ln>
            <a:effectLst>
              <a:outerShdw blurRad="50800" dist="50800" dir="5400000" algn="ctr" rotWithShape="0">
                <a:srgbClr val="FF0000"/>
              </a:outerShdw>
            </a:effectLst>
          </p:spPr>
          <p:txBody>
            <a:bodyPr wrap="none" anchor="ctr"/>
            <a:lstStyle/>
            <a:p>
              <a:pPr algn="ctr" defTabSz="914400">
                <a:defRPr/>
              </a:pPr>
              <a:r>
                <a:rPr lang="en-US">
                  <a:solidFill>
                    <a:prstClr val="white"/>
                  </a:solidFill>
                  <a:latin typeface="Calibri"/>
                </a:rPr>
                <a:t>HG</a:t>
              </a:r>
            </a:p>
          </p:txBody>
        </p:sp>
        <p:sp>
          <p:nvSpPr>
            <p:cNvPr id="15" name="Arc 14"/>
            <p:cNvSpPr/>
            <p:nvPr/>
          </p:nvSpPr>
          <p:spPr bwMode="auto">
            <a:xfrm rot="19397327">
              <a:off x="2521362" y="4924424"/>
              <a:ext cx="609713" cy="228600"/>
            </a:xfrm>
            <a:prstGeom prst="arc">
              <a:avLst/>
            </a:prstGeom>
            <a:ln w="34925" cap="rnd">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en-US">
                <a:solidFill>
                  <a:prstClr val="black"/>
                </a:solidFill>
                <a:latin typeface="Calibri"/>
              </a:endParaRPr>
            </a:p>
          </p:txBody>
        </p:sp>
        <p:sp>
          <p:nvSpPr>
            <p:cNvPr id="16" name="Curved Up Arrow 15"/>
            <p:cNvSpPr>
              <a:spLocks noChangeArrowheads="1"/>
            </p:cNvSpPr>
            <p:nvPr/>
          </p:nvSpPr>
          <p:spPr bwMode="auto">
            <a:xfrm>
              <a:off x="2964357" y="4941887"/>
              <a:ext cx="609713" cy="381000"/>
            </a:xfrm>
            <a:prstGeom prst="curvedUpArrow">
              <a:avLst>
                <a:gd name="adj1" fmla="val 25007"/>
                <a:gd name="adj2" fmla="val 50000"/>
                <a:gd name="adj3" fmla="val 25000"/>
              </a:avLst>
            </a:prstGeom>
            <a:solidFill>
              <a:schemeClr val="bg1"/>
            </a:solidFill>
            <a:ln w="25400" algn="ctr">
              <a:solidFill>
                <a:srgbClr val="FF0000"/>
              </a:solidFill>
              <a:miter lim="800000"/>
              <a:headEnd/>
              <a:tailEnd/>
            </a:ln>
            <a:effectLst>
              <a:outerShdw blurRad="88900" dist="63500" dir="360000" algn="ctr" rotWithShape="0">
                <a:srgbClr val="FF0000">
                  <a:alpha val="44000"/>
                </a:srgbClr>
              </a:outerShdw>
            </a:effectLst>
          </p:spPr>
          <p:txBody>
            <a:bodyPr anchor="ctr"/>
            <a:lstStyle/>
            <a:p>
              <a:pPr algn="ctr" defTabSz="914400">
                <a:defRPr/>
              </a:pPr>
              <a:endParaRPr lang="en-US">
                <a:solidFill>
                  <a:srgbClr val="FF0000"/>
                </a:solidFill>
                <a:latin typeface="Calibri" pitchFamily="34" charset="0"/>
              </a:endParaRPr>
            </a:p>
          </p:txBody>
        </p:sp>
        <p:sp>
          <p:nvSpPr>
            <p:cNvPr id="41997" name="Text Box 58"/>
            <p:cNvSpPr txBox="1">
              <a:spLocks noChangeArrowheads="1"/>
            </p:cNvSpPr>
            <p:nvPr/>
          </p:nvSpPr>
          <p:spPr bwMode="auto">
            <a:xfrm rot="-1171304">
              <a:off x="2533588" y="4578350"/>
              <a:ext cx="579422" cy="366712"/>
            </a:xfrm>
            <a:prstGeom prst="rect">
              <a:avLst/>
            </a:prstGeom>
            <a:noFill/>
            <a:ln w="9525">
              <a:noFill/>
              <a:miter lim="800000"/>
              <a:headEnd/>
              <a:tailEnd/>
            </a:ln>
          </p:spPr>
          <p:txBody>
            <a:bodyPr wrap="none">
              <a:spAutoFit/>
            </a:bodyPr>
            <a:lstStyle/>
            <a:p>
              <a:pPr defTabSz="914400"/>
              <a:r>
                <a:rPr lang="en-US">
                  <a:solidFill>
                    <a:prstClr val="black"/>
                  </a:solidFill>
                  <a:latin typeface="Calibri" pitchFamily="34" charset="0"/>
                </a:rPr>
                <a:t>STIC</a:t>
              </a:r>
            </a:p>
          </p:txBody>
        </p:sp>
        <p:sp>
          <p:nvSpPr>
            <p:cNvPr id="41998" name="Line 63"/>
            <p:cNvSpPr>
              <a:spLocks noChangeShapeType="1"/>
            </p:cNvSpPr>
            <p:nvPr/>
          </p:nvSpPr>
          <p:spPr bwMode="auto">
            <a:xfrm flipH="1" flipV="1">
              <a:off x="3179949" y="5065439"/>
              <a:ext cx="76184" cy="91407"/>
            </a:xfrm>
            <a:prstGeom prst="line">
              <a:avLst/>
            </a:prstGeom>
            <a:noFill/>
            <a:ln w="28575">
              <a:solidFill>
                <a:srgbClr val="CC0000"/>
              </a:solidFill>
              <a:round/>
              <a:headEnd/>
              <a:tailEnd/>
            </a:ln>
          </p:spPr>
          <p:txBody>
            <a:bodyPr/>
            <a:lstStyle/>
            <a:p>
              <a:pPr defTabSz="914400"/>
              <a:endParaRPr lang="en-US">
                <a:solidFill>
                  <a:prstClr val="black"/>
                </a:solidFill>
                <a:latin typeface="Calibri"/>
              </a:endParaRPr>
            </a:p>
          </p:txBody>
        </p:sp>
        <p:sp>
          <p:nvSpPr>
            <p:cNvPr id="41999" name="Line 64"/>
            <p:cNvSpPr>
              <a:spLocks noChangeShapeType="1"/>
            </p:cNvSpPr>
            <p:nvPr/>
          </p:nvSpPr>
          <p:spPr bwMode="auto">
            <a:xfrm flipV="1">
              <a:off x="2951398" y="4519521"/>
              <a:ext cx="76184" cy="76175"/>
            </a:xfrm>
            <a:prstGeom prst="line">
              <a:avLst/>
            </a:prstGeom>
            <a:noFill/>
            <a:ln w="28575">
              <a:solidFill>
                <a:srgbClr val="CC0000"/>
              </a:solidFill>
              <a:round/>
              <a:headEnd/>
              <a:tailEnd/>
            </a:ln>
          </p:spPr>
          <p:txBody>
            <a:bodyPr/>
            <a:lstStyle/>
            <a:p>
              <a:pPr defTabSz="914400"/>
              <a:endParaRPr lang="en-US">
                <a:solidFill>
                  <a:prstClr val="black"/>
                </a:solidFill>
                <a:latin typeface="Calibri"/>
              </a:endParaRPr>
            </a:p>
          </p:txBody>
        </p:sp>
        <p:sp>
          <p:nvSpPr>
            <p:cNvPr id="42000" name="Line 66"/>
            <p:cNvSpPr>
              <a:spLocks noChangeShapeType="1"/>
            </p:cNvSpPr>
            <p:nvPr/>
          </p:nvSpPr>
          <p:spPr bwMode="auto">
            <a:xfrm flipH="1" flipV="1">
              <a:off x="3141858" y="4913090"/>
              <a:ext cx="76184" cy="76175"/>
            </a:xfrm>
            <a:prstGeom prst="line">
              <a:avLst/>
            </a:prstGeom>
            <a:noFill/>
            <a:ln w="28575">
              <a:solidFill>
                <a:srgbClr val="CC0000"/>
              </a:solidFill>
              <a:round/>
              <a:headEnd/>
              <a:tailEnd/>
            </a:ln>
          </p:spPr>
          <p:txBody>
            <a:bodyPr/>
            <a:lstStyle/>
            <a:p>
              <a:pPr defTabSz="914400"/>
              <a:endParaRPr lang="en-US">
                <a:solidFill>
                  <a:prstClr val="black"/>
                </a:solidFill>
                <a:latin typeface="Calibri"/>
              </a:endParaRPr>
            </a:p>
          </p:txBody>
        </p:sp>
      </p:grpSp>
      <p:pic>
        <p:nvPicPr>
          <p:cNvPr id="41987" name="Picture 2"/>
          <p:cNvPicPr>
            <a:picLocks noChangeAspect="1" noChangeArrowheads="1"/>
          </p:cNvPicPr>
          <p:nvPr/>
        </p:nvPicPr>
        <p:blipFill>
          <a:blip r:embed="rId3" cstate="print"/>
          <a:srcRect/>
          <a:stretch>
            <a:fillRect/>
          </a:stretch>
        </p:blipFill>
        <p:spPr bwMode="auto">
          <a:xfrm>
            <a:off x="4660899" y="2042891"/>
            <a:ext cx="4540250" cy="4876800"/>
          </a:xfrm>
          <a:prstGeom prst="rect">
            <a:avLst/>
          </a:prstGeom>
          <a:noFill/>
          <a:ln w="9525">
            <a:noFill/>
            <a:miter lim="800000"/>
            <a:headEnd/>
            <a:tailEnd/>
          </a:ln>
        </p:spPr>
      </p:pic>
      <p:sp>
        <p:nvSpPr>
          <p:cNvPr id="41988" name="TextBox 20"/>
          <p:cNvSpPr txBox="1">
            <a:spLocks noChangeArrowheads="1"/>
          </p:cNvSpPr>
          <p:nvPr/>
        </p:nvSpPr>
        <p:spPr bwMode="auto">
          <a:xfrm rot="4792903">
            <a:off x="-204788" y="5099051"/>
            <a:ext cx="2232025" cy="368300"/>
          </a:xfrm>
          <a:prstGeom prst="rect">
            <a:avLst/>
          </a:prstGeom>
          <a:noFill/>
          <a:ln w="9525">
            <a:noFill/>
            <a:miter lim="800000"/>
            <a:headEnd/>
            <a:tailEnd/>
          </a:ln>
        </p:spPr>
        <p:txBody>
          <a:bodyPr>
            <a:spAutoFit/>
          </a:bodyPr>
          <a:lstStyle/>
          <a:p>
            <a:pPr defTabSz="914400"/>
            <a:r>
              <a:rPr lang="en-US" b="1">
                <a:solidFill>
                  <a:prstClr val="black"/>
                </a:solidFill>
                <a:latin typeface="Calibri"/>
              </a:rPr>
              <a:t>Fallopian   tube</a:t>
            </a:r>
          </a:p>
        </p:txBody>
      </p:sp>
      <p:sp>
        <p:nvSpPr>
          <p:cNvPr id="41989" name="TextBox 21"/>
          <p:cNvSpPr txBox="1">
            <a:spLocks noChangeArrowheads="1"/>
          </p:cNvSpPr>
          <p:nvPr/>
        </p:nvSpPr>
        <p:spPr bwMode="auto">
          <a:xfrm rot="-193931">
            <a:off x="1608138" y="5737225"/>
            <a:ext cx="2232025" cy="369888"/>
          </a:xfrm>
          <a:prstGeom prst="rect">
            <a:avLst/>
          </a:prstGeom>
          <a:noFill/>
          <a:ln w="9525">
            <a:noFill/>
            <a:miter lim="800000"/>
            <a:headEnd/>
            <a:tailEnd/>
          </a:ln>
        </p:spPr>
        <p:txBody>
          <a:bodyPr>
            <a:spAutoFit/>
          </a:bodyPr>
          <a:lstStyle/>
          <a:p>
            <a:pPr defTabSz="914400"/>
            <a:r>
              <a:rPr lang="en-US" b="1">
                <a:solidFill>
                  <a:prstClr val="black"/>
                </a:solidFill>
                <a:latin typeface="Calibri"/>
              </a:rPr>
              <a:t>Fimbriated    ends</a:t>
            </a:r>
          </a:p>
        </p:txBody>
      </p:sp>
      <p:sp>
        <p:nvSpPr>
          <p:cNvPr id="41990" name="Text Box 39"/>
          <p:cNvSpPr txBox="1">
            <a:spLocks noChangeArrowheads="1"/>
          </p:cNvSpPr>
          <p:nvPr/>
        </p:nvSpPr>
        <p:spPr bwMode="auto">
          <a:xfrm>
            <a:off x="0" y="0"/>
            <a:ext cx="9144000" cy="800219"/>
          </a:xfrm>
          <a:prstGeom prst="rect">
            <a:avLst/>
          </a:prstGeom>
          <a:noFill/>
          <a:ln w="9525">
            <a:noFill/>
            <a:miter lim="800000"/>
            <a:headEnd/>
            <a:tailEnd/>
          </a:ln>
        </p:spPr>
        <p:txBody>
          <a:bodyPr wrap="square">
            <a:spAutoFit/>
          </a:bodyPr>
          <a:lstStyle/>
          <a:p>
            <a:pPr algn="ctr" defTabSz="914400"/>
            <a:r>
              <a:rPr lang="en-US" sz="4600" b="1" dirty="0" smtClean="0">
                <a:solidFill>
                  <a:srgbClr val="002060"/>
                </a:solidFill>
                <a:latin typeface="Calibri"/>
              </a:rPr>
              <a:t>Tubal origin </a:t>
            </a:r>
            <a:r>
              <a:rPr lang="en-US" sz="4600" b="1" dirty="0">
                <a:solidFill>
                  <a:srgbClr val="002060"/>
                </a:solidFill>
                <a:latin typeface="Calibri"/>
              </a:rPr>
              <a:t>of </a:t>
            </a:r>
            <a:r>
              <a:rPr lang="en-US" sz="4600" b="1" dirty="0" smtClean="0">
                <a:solidFill>
                  <a:srgbClr val="002060"/>
                </a:solidFill>
                <a:latin typeface="Calibri"/>
              </a:rPr>
              <a:t>HG serous carcinoma</a:t>
            </a:r>
            <a:endParaRPr lang="en-US" sz="4600" b="1" dirty="0">
              <a:solidFill>
                <a:srgbClr val="002060"/>
              </a:solidFill>
              <a:latin typeface="Calibri"/>
            </a:endParaRPr>
          </a:p>
        </p:txBody>
      </p:sp>
      <p:sp>
        <p:nvSpPr>
          <p:cNvPr id="18" name="TextBox 17"/>
          <p:cNvSpPr txBox="1"/>
          <p:nvPr/>
        </p:nvSpPr>
        <p:spPr>
          <a:xfrm>
            <a:off x="533876" y="1429488"/>
            <a:ext cx="9601199" cy="461665"/>
          </a:xfrm>
          <a:prstGeom prst="rect">
            <a:avLst/>
          </a:prstGeom>
          <a:noFill/>
        </p:spPr>
        <p:txBody>
          <a:bodyPr wrap="square">
            <a:spAutoFit/>
          </a:bodyPr>
          <a:lstStyle/>
          <a:p>
            <a:pPr defTabSz="914400">
              <a:defRPr/>
            </a:pPr>
            <a:r>
              <a:rPr lang="en-US" sz="2400" dirty="0" smtClean="0">
                <a:solidFill>
                  <a:prstClr val="black"/>
                </a:solidFill>
                <a:latin typeface="Calibri Light"/>
              </a:rPr>
              <a:t>STIC cells </a:t>
            </a:r>
            <a:r>
              <a:rPr lang="en-US" sz="2400" b="1" dirty="0" smtClean="0">
                <a:solidFill>
                  <a:srgbClr val="C00000"/>
                </a:solidFill>
                <a:latin typeface="Calibri Light"/>
              </a:rPr>
              <a:t>exfoliate</a:t>
            </a:r>
            <a:r>
              <a:rPr lang="en-US" sz="2400" dirty="0" smtClean="0">
                <a:solidFill>
                  <a:prstClr val="black"/>
                </a:solidFill>
                <a:latin typeface="Calibri Light"/>
              </a:rPr>
              <a:t> </a:t>
            </a:r>
            <a:r>
              <a:rPr lang="en-US" sz="2400" dirty="0">
                <a:solidFill>
                  <a:prstClr val="black"/>
                </a:solidFill>
                <a:latin typeface="Calibri Light"/>
              </a:rPr>
              <a:t>and </a:t>
            </a:r>
            <a:r>
              <a:rPr lang="en-US" sz="2400" b="1" dirty="0">
                <a:solidFill>
                  <a:srgbClr val="C00000"/>
                </a:solidFill>
                <a:latin typeface="Calibri Light"/>
              </a:rPr>
              <a:t>disseminate</a:t>
            </a:r>
            <a:r>
              <a:rPr lang="en-US" sz="2400" dirty="0">
                <a:solidFill>
                  <a:prstClr val="black"/>
                </a:solidFill>
                <a:latin typeface="Calibri Light"/>
              </a:rPr>
              <a:t> before </a:t>
            </a:r>
            <a:r>
              <a:rPr lang="en-US" sz="2400" dirty="0" smtClean="0">
                <a:solidFill>
                  <a:prstClr val="black"/>
                </a:solidFill>
                <a:latin typeface="Calibri Light"/>
              </a:rPr>
              <a:t> they </a:t>
            </a:r>
            <a:r>
              <a:rPr lang="en-US" sz="2400" dirty="0">
                <a:solidFill>
                  <a:prstClr val="black"/>
                </a:solidFill>
                <a:latin typeface="Calibri Light"/>
              </a:rPr>
              <a:t>become </a:t>
            </a:r>
            <a:r>
              <a:rPr lang="en-US" sz="2400" dirty="0" smtClean="0">
                <a:solidFill>
                  <a:prstClr val="black"/>
                </a:solidFill>
                <a:latin typeface="Calibri Light"/>
              </a:rPr>
              <a:t>invasive</a:t>
            </a:r>
            <a:endParaRPr lang="en-US" sz="2400" dirty="0">
              <a:solidFill>
                <a:prstClr val="black"/>
              </a:solidFill>
              <a:latin typeface="Calibri Light"/>
            </a:endParaRPr>
          </a:p>
        </p:txBody>
      </p:sp>
      <p:sp>
        <p:nvSpPr>
          <p:cNvPr id="2" name="TextBox 1"/>
          <p:cNvSpPr txBox="1"/>
          <p:nvPr/>
        </p:nvSpPr>
        <p:spPr>
          <a:xfrm>
            <a:off x="867645" y="844713"/>
            <a:ext cx="7561109" cy="584775"/>
          </a:xfrm>
          <a:prstGeom prst="rect">
            <a:avLst/>
          </a:prstGeom>
          <a:noFill/>
          <a:effectLst>
            <a:glow rad="101600">
              <a:schemeClr val="accent2">
                <a:satMod val="175000"/>
                <a:alpha val="40000"/>
              </a:schemeClr>
            </a:glow>
            <a:outerShdw blurRad="50800" dist="38100" dir="5400000" algn="t" rotWithShape="0">
              <a:prstClr val="black">
                <a:alpha val="40000"/>
              </a:prstClr>
            </a:outerShdw>
          </a:effectLst>
        </p:spPr>
        <p:txBody>
          <a:bodyPr wrap="none" rtlCol="0">
            <a:spAutoFit/>
          </a:bodyPr>
          <a:lstStyle/>
          <a:p>
            <a:pPr defTabSz="914400"/>
            <a:r>
              <a:rPr lang="en-US" sz="3200" dirty="0" smtClean="0">
                <a:solidFill>
                  <a:prstClr val="black"/>
                </a:solidFill>
                <a:latin typeface="Calibri"/>
              </a:rPr>
              <a:t>Serous tubal intraepithelial carcinoma (STIC)</a:t>
            </a:r>
            <a:endParaRPr lang="en-US" sz="3200" dirty="0">
              <a:solidFill>
                <a:prstClr val="black"/>
              </a:solidFill>
              <a:latin typeface="Calibri"/>
            </a:endParaRPr>
          </a:p>
        </p:txBody>
      </p:sp>
      <p:sp>
        <p:nvSpPr>
          <p:cNvPr id="3" name="TextBox 2"/>
          <p:cNvSpPr txBox="1"/>
          <p:nvPr/>
        </p:nvSpPr>
        <p:spPr>
          <a:xfrm>
            <a:off x="7746836" y="4392611"/>
            <a:ext cx="1140056" cy="830997"/>
          </a:xfrm>
          <a:prstGeom prst="rect">
            <a:avLst/>
          </a:prstGeom>
          <a:noFill/>
        </p:spPr>
        <p:txBody>
          <a:bodyPr wrap="none" rtlCol="0">
            <a:spAutoFit/>
          </a:bodyPr>
          <a:lstStyle/>
          <a:p>
            <a:pPr defTabSz="914400"/>
            <a:r>
              <a:rPr lang="en-US" sz="4800" b="1" dirty="0" smtClean="0">
                <a:solidFill>
                  <a:prstClr val="black"/>
                </a:solidFill>
                <a:latin typeface="Calibri"/>
              </a:rPr>
              <a:t>p53</a:t>
            </a:r>
            <a:endParaRPr lang="en-US" sz="4800" b="1" dirty="0">
              <a:solidFill>
                <a:prstClr val="black"/>
              </a:solidFill>
              <a:latin typeface="Calibri"/>
            </a:endParaRPr>
          </a:p>
        </p:txBody>
      </p:sp>
    </p:spTree>
    <p:extLst>
      <p:ext uri="{BB962C8B-B14F-4D97-AF65-F5344CB8AC3E}">
        <p14:creationId xmlns:p14="http://schemas.microsoft.com/office/powerpoint/2010/main" val="308013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3339998" cy="268201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14600"/>
            <a:ext cx="9202216" cy="4343400"/>
          </a:xfrm>
          <a:prstGeom prst="rect">
            <a:avLst/>
          </a:prstGeom>
        </p:spPr>
      </p:pic>
      <p:sp>
        <p:nvSpPr>
          <p:cNvPr id="4" name="TextBox 3"/>
          <p:cNvSpPr txBox="1"/>
          <p:nvPr/>
        </p:nvSpPr>
        <p:spPr>
          <a:xfrm>
            <a:off x="3492398" y="389829"/>
            <a:ext cx="5651602" cy="1384995"/>
          </a:xfrm>
          <a:prstGeom prst="rect">
            <a:avLst/>
          </a:prstGeom>
          <a:noFill/>
        </p:spPr>
        <p:txBody>
          <a:bodyPr wrap="square" rtlCol="0">
            <a:spAutoFit/>
          </a:bodyPr>
          <a:lstStyle/>
          <a:p>
            <a:pPr defTabSz="914400"/>
            <a:r>
              <a:rPr lang="en-US" sz="2800" b="1" dirty="0" smtClean="0">
                <a:solidFill>
                  <a:srgbClr val="002060"/>
                </a:solidFill>
                <a:latin typeface="Calibri"/>
              </a:rPr>
              <a:t>Fallopian tube epithelium as the cell of origin in many of ovarian high-grade serous carcinomas</a:t>
            </a:r>
            <a:endParaRPr lang="en-US" sz="2800" b="1" dirty="0">
              <a:solidFill>
                <a:srgbClr val="002060"/>
              </a:solidFill>
              <a:latin typeface="Calibri"/>
            </a:endParaRPr>
          </a:p>
        </p:txBody>
      </p:sp>
    </p:spTree>
    <p:extLst>
      <p:ext uri="{BB962C8B-B14F-4D97-AF65-F5344CB8AC3E}">
        <p14:creationId xmlns:p14="http://schemas.microsoft.com/office/powerpoint/2010/main" val="1349086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CI_cbrg_1b_alt">
  <a:themeElements>
    <a:clrScheme name="NCI_cbrg_1b_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I_cbrg_1b_alt">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I_cbrg_1b_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I_cbrg_1b_a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I_cbrg_1b_a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I_cbrg_1b_a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I_cbrg_1b_a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I_cbrg_1b_a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I_cbrg_1b_a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I_cbrg_1b_a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I_cbrg_1b_a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I_cbrg_1b_a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I_cbrg_1b_a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I_cbrg_1b_a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4X3_Basic">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cap="flat">
          <a:no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1200"/>
          </a:spcBef>
          <a:defRPr sz="2000" dirty="0" err="1" smtClean="0"/>
        </a:defPPr>
      </a:lstStyle>
      <a:style>
        <a:lnRef idx="1">
          <a:schemeClr val="accent1"/>
        </a:lnRef>
        <a:fillRef idx="3">
          <a:schemeClr val="accent1"/>
        </a:fillRef>
        <a:effectRef idx="2">
          <a:schemeClr val="accent1"/>
        </a:effectRef>
        <a:fontRef idx="minor">
          <a:schemeClr val="lt1"/>
        </a:fontRef>
      </a:style>
    </a:spDef>
    <a:lnDef>
      <a:spPr bwMode="gray">
        <a:ln w="12700" cap="sq">
          <a:solidFill>
            <a:schemeClr val="accent6"/>
          </a:solidFill>
          <a:prstDash val="solid"/>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2880" indent="-182880">
          <a:spcBef>
            <a:spcPts val="1200"/>
          </a:spcBef>
          <a:buClr>
            <a:schemeClr val="tx1"/>
          </a:buClr>
          <a:buFont typeface="Arial" panose="020B0604020202020204" pitchFamily="34" charset="0"/>
          <a:buChar char="•"/>
          <a:defRPr sz="2000" dirty="0" err="1" smtClean="0">
            <a:cs typeface="Arial"/>
          </a:defRPr>
        </a:defPPr>
      </a:lstStyle>
    </a:tx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TotalTime>
  <Words>2386</Words>
  <Application>Microsoft Macintosh PowerPoint</Application>
  <PresentationFormat>On-screen Show (4:3)</PresentationFormat>
  <Paragraphs>254</Paragraphs>
  <Slides>26</Slides>
  <Notes>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NCI_cbrg_1b_alt</vt:lpstr>
      <vt:lpstr>Presentation_4X3_Basic</vt:lpstr>
      <vt:lpstr>Office Theme</vt:lpstr>
      <vt:lpstr>PowerPoint Presentation</vt:lpstr>
      <vt:lpstr>PowerPoint Presentation</vt:lpstr>
      <vt:lpstr>Circulating Autoantibody Biomarkers for Early Detection of Ovarian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Directions (Need Your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Validation pipeline for OC biomarkers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Skates</dc:creator>
  <cp:lastModifiedBy>Steven Skates</cp:lastModifiedBy>
  <cp:revision>10</cp:revision>
  <dcterms:created xsi:type="dcterms:W3CDTF">2017-03-08T15:14:31Z</dcterms:created>
  <dcterms:modified xsi:type="dcterms:W3CDTF">2017-03-08T20:46:27Z</dcterms:modified>
</cp:coreProperties>
</file>