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 id="2147483666" r:id="rId3"/>
    <p:sldMasterId id="2147483678" r:id="rId4"/>
    <p:sldMasterId id="2147483690" r:id="rId5"/>
    <p:sldMasterId id="2147483703" r:id="rId6"/>
    <p:sldMasterId id="2147483705" r:id="rId7"/>
    <p:sldMasterId id="2147483707" r:id="rId8"/>
    <p:sldMasterId id="2147483709" r:id="rId9"/>
    <p:sldMasterId id="2147483711" r:id="rId10"/>
    <p:sldMasterId id="2147483723" r:id="rId11"/>
  </p:sldMasterIdLst>
  <p:notesMasterIdLst>
    <p:notesMasterId r:id="rId48"/>
  </p:notesMasterIdLst>
  <p:sldIdLst>
    <p:sldId id="284" r:id="rId12"/>
    <p:sldId id="312" r:id="rId13"/>
    <p:sldId id="273" r:id="rId14"/>
    <p:sldId id="272" r:id="rId15"/>
    <p:sldId id="345" r:id="rId16"/>
    <p:sldId id="346" r:id="rId17"/>
    <p:sldId id="326" r:id="rId18"/>
    <p:sldId id="332" r:id="rId19"/>
    <p:sldId id="361" r:id="rId20"/>
    <p:sldId id="335" r:id="rId21"/>
    <p:sldId id="336" r:id="rId22"/>
    <p:sldId id="338" r:id="rId23"/>
    <p:sldId id="341" r:id="rId24"/>
    <p:sldId id="344" r:id="rId25"/>
    <p:sldId id="322" r:id="rId26"/>
    <p:sldId id="327" r:id="rId27"/>
    <p:sldId id="328" r:id="rId28"/>
    <p:sldId id="362" r:id="rId29"/>
    <p:sldId id="331" r:id="rId30"/>
    <p:sldId id="329" r:id="rId31"/>
    <p:sldId id="324" r:id="rId32"/>
    <p:sldId id="330"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 id="360"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oen" initials="" lastIdx="1" clrIdx="0"/>
  <p:cmAuthor id="1" name="davism"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99"/>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454" autoAdjust="0"/>
    <p:restoredTop sz="88971" autoAdjust="0"/>
  </p:normalViewPr>
  <p:slideViewPr>
    <p:cSldViewPr>
      <p:cViewPr varScale="1">
        <p:scale>
          <a:sx n="67" d="100"/>
          <a:sy n="67" d="100"/>
        </p:scale>
        <p:origin x="-2000" y="-11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5E2CD-E140-4BF9-96BD-075FAE169879}" type="datetimeFigureOut">
              <a:rPr lang="en-US" smtClean="0"/>
              <a:pPr/>
              <a:t>3/14/2017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432D7D-1F73-4838-9F35-509A0BE5D4D6}" type="slidenum">
              <a:rPr lang="en-US" smtClean="0"/>
              <a:pPr/>
              <a:t>‹#›</a:t>
            </a:fld>
            <a:endParaRPr lang="en-US"/>
          </a:p>
        </p:txBody>
      </p:sp>
    </p:spTree>
    <p:extLst>
      <p:ext uri="{BB962C8B-B14F-4D97-AF65-F5344CB8AC3E}">
        <p14:creationId xmlns:p14="http://schemas.microsoft.com/office/powerpoint/2010/main" val="412341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7A1689-1819-41CA-AE09-3DE7BFD8DDB1}" type="slidenum">
              <a:rPr lang="en-US">
                <a:solidFill>
                  <a:srgbClr val="1F497D"/>
                </a:solidFill>
              </a:rPr>
              <a:pPr/>
              <a:t>1</a:t>
            </a:fld>
            <a:endParaRPr lang="en-US">
              <a:solidFill>
                <a:srgbClr val="1F497D"/>
              </a:solidFill>
            </a:endParaRPr>
          </a:p>
        </p:txBody>
      </p:sp>
      <p:sp>
        <p:nvSpPr>
          <p:cNvPr id="880642" name="Rectangle 2"/>
          <p:cNvSpPr>
            <a:spLocks noGrp="1" noRot="1" noChangeAspect="1" noChangeArrowheads="1" noTextEdit="1"/>
          </p:cNvSpPr>
          <p:nvPr>
            <p:ph type="sldImg"/>
          </p:nvPr>
        </p:nvSpPr>
        <p:spPr>
          <a:xfrm>
            <a:off x="1143000" y="685800"/>
            <a:ext cx="4572000" cy="3429000"/>
          </a:xfrm>
          <a:ln/>
        </p:spPr>
      </p:sp>
      <p:sp>
        <p:nvSpPr>
          <p:cNvPr id="880643" name="Rectangle 3"/>
          <p:cNvSpPr>
            <a:spLocks noGrp="1" noChangeArrowheads="1"/>
          </p:cNvSpPr>
          <p:nvPr>
            <p:ph type="body" idx="1"/>
          </p:nvPr>
        </p:nvSpPr>
        <p:spPr/>
        <p:txBody>
          <a:bodyPr/>
          <a:lstStyle/>
          <a:p>
            <a:endParaRPr lang="en-US" sz="3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5"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048" tIns="41024" rIns="82048" bIns="41024" anchor="ctr"/>
          <a:lstStyle/>
          <a:p>
            <a:pPr defTabSz="410240" hangingPunct="0">
              <a:lnSpc>
                <a:spcPct val="93000"/>
              </a:lnSpc>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dirty="0">
                <a:latin typeface="Arial" charset="0"/>
                <a:ea typeface="msgothic" charset="0"/>
                <a:cs typeface="msgothic" charset="0"/>
              </a:rPr>
              <a:t>ctDNA status before, during, and after adjuvant chemotherapy. (</a:t>
            </a:r>
            <a:r>
              <a:rPr lang="en-GB" sz="1300" b="1" dirty="0">
                <a:latin typeface="Arial" charset="0"/>
                <a:ea typeface="msgothic" charset="0"/>
                <a:cs typeface="msgothic" charset="0"/>
              </a:rPr>
              <a:t>A</a:t>
            </a:r>
            <a:r>
              <a:rPr lang="en-GB" dirty="0">
                <a:latin typeface="Arial" charset="0"/>
                <a:ea typeface="msgothic" charset="0"/>
                <a:cs typeface="msgothic" charset="0"/>
              </a:rPr>
              <a:t> to </a:t>
            </a:r>
            <a:r>
              <a:rPr lang="en-GB" sz="1300" b="1" dirty="0">
                <a:latin typeface="Arial" charset="0"/>
                <a:ea typeface="msgothic" charset="0"/>
                <a:cs typeface="msgothic" charset="0"/>
              </a:rPr>
              <a:t>F</a:t>
            </a:r>
            <a:r>
              <a:rPr lang="en-GB" dirty="0">
                <a:latin typeface="Arial" charset="0"/>
                <a:ea typeface="msgothic" charset="0"/>
                <a:cs typeface="msgothic" charset="0"/>
              </a:rPr>
              <a:t>) ctDNA concentrations (% mutant alleles) for the six patients with positive postoperative ctDNA who subsequently received adjuvant chemotherapy. The blue shaded box indicates the period during which adjuvant chemotherapy was administered. The dotted line indicates the time of radiologic recurrence or last follow-up (if recurrence-free). The ctDNA status of patients represented in (A) and (B) initially became negative, then became positive again at the completion of adjuvant chemotherapy; both patients subsequently suffered a radiologic recurrence. Note that CEAs were not elevated in either patient at any time point. (C to F) Four patients whose ctDNA became negative after completion of chemotherapy. Three of these patients (patients C, D, and F) remained radiologic recurrence-free at their last follow-up visit. (</a:t>
            </a:r>
            <a:r>
              <a:rPr lang="en-GB" sz="1300" b="1" dirty="0">
                <a:latin typeface="Arial" charset="0"/>
                <a:ea typeface="msgothic" charset="0"/>
                <a:cs typeface="msgothic" charset="0"/>
              </a:rPr>
              <a:t>G</a:t>
            </a:r>
            <a:r>
              <a:rPr lang="en-GB" dirty="0">
                <a:latin typeface="Arial" charset="0"/>
                <a:ea typeface="msgothic" charset="0"/>
                <a:cs typeface="msgothic" charset="0"/>
              </a:rPr>
              <a:t>) Kaplan-Meier estimates of RFS according to post-chemotherapy ctDNA status in patients treated with adjuvant chemotherapy. ND, not detected; NE, not elevated.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latin typeface="+mn-lt"/>
              </a:rPr>
              <a:t>(</a:t>
            </a:r>
            <a:r>
              <a:rPr lang="en-US" b="1" dirty="0">
                <a:latin typeface="+mn-lt"/>
              </a:rPr>
              <a:t>A</a:t>
            </a:r>
            <a:r>
              <a:rPr lang="en-US" dirty="0">
                <a:latin typeface="+mn-lt"/>
              </a:rPr>
              <a:t>) Fraction of patients with detectable </a:t>
            </a:r>
            <a:r>
              <a:rPr lang="en-US" dirty="0" err="1">
                <a:latin typeface="+mn-lt"/>
              </a:rPr>
              <a:t>ctDNA</a:t>
            </a:r>
            <a:r>
              <a:rPr lang="en-US" dirty="0">
                <a:latin typeface="+mn-lt"/>
              </a:rPr>
              <a:t> (colorectal, gastroesophageal, pancreatic, and breast cancers).(</a:t>
            </a:r>
            <a:r>
              <a:rPr lang="en-US" b="1" dirty="0">
                <a:latin typeface="+mn-lt"/>
              </a:rPr>
              <a:t>B</a:t>
            </a:r>
            <a:r>
              <a:rPr lang="en-US" dirty="0">
                <a:latin typeface="+mn-lt"/>
              </a:rPr>
              <a:t>) Quantification of mutant fragments in cancer cases categorized by stage. Error bars represent SEM.</a:t>
            </a:r>
          </a:p>
          <a:p>
            <a:endParaRPr lang="en-US" dirty="0">
              <a:latin typeface="+mn-lt"/>
            </a:endParaRPr>
          </a:p>
          <a:p>
            <a:r>
              <a:rPr lang="en-US" dirty="0">
                <a:latin typeface="+mn-lt"/>
              </a:rPr>
              <a:t>Levels of </a:t>
            </a:r>
            <a:r>
              <a:rPr lang="en-US" dirty="0" err="1">
                <a:latin typeface="+mn-lt"/>
              </a:rPr>
              <a:t>ctDNA</a:t>
            </a:r>
            <a:r>
              <a:rPr lang="en-US" dirty="0">
                <a:latin typeface="+mn-lt"/>
              </a:rPr>
              <a:t> correlate with stage.</a:t>
            </a:r>
          </a:p>
          <a:p>
            <a:endParaRPr lang="en-US" dirty="0" smtClean="0"/>
          </a:p>
          <a:p>
            <a:r>
              <a:rPr lang="en-US" dirty="0" smtClean="0"/>
              <a:t>Among subjects with metastatic CRC, the number of mutant fragments ranged from 100,000 to 1 per 5 ml of plasma.</a:t>
            </a:r>
            <a:endParaRPr lang="en-US" dirty="0"/>
          </a:p>
        </p:txBody>
      </p:sp>
      <p:sp>
        <p:nvSpPr>
          <p:cNvPr id="4" name="Slide Number Placeholder 3"/>
          <p:cNvSpPr>
            <a:spLocks noGrp="1"/>
          </p:cNvSpPr>
          <p:nvPr>
            <p:ph type="sldNum" sz="quarter" idx="10"/>
          </p:nvPr>
        </p:nvSpPr>
        <p:spPr/>
        <p:txBody>
          <a:bodyPr/>
          <a:lstStyle/>
          <a:p>
            <a:fld id="{F067A8C0-A50A-4228-8E4D-4DF12F01157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7416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14265">
              <a:defRPr/>
            </a:pPr>
            <a:r>
              <a:rPr lang="en-US" b="0" dirty="0" smtClean="0"/>
              <a:t>Fraction of patients with detectable </a:t>
            </a:r>
            <a:r>
              <a:rPr lang="en-US" b="0" dirty="0" err="1" smtClean="0"/>
              <a:t>ctDNA</a:t>
            </a:r>
            <a:r>
              <a:rPr lang="en-US" b="0" dirty="0" smtClean="0"/>
              <a:t> in localized (stages I to III) and metastatic (stage IV) </a:t>
            </a:r>
            <a:r>
              <a:rPr lang="en-US" dirty="0">
                <a:latin typeface="+mn-lt"/>
              </a:rPr>
              <a:t>colorectal, gastroesophageal, pancreatic, and breast cancers.</a:t>
            </a:r>
          </a:p>
          <a:p>
            <a:pPr defTabSz="914265">
              <a:defRPr/>
            </a:pPr>
            <a:endParaRPr lang="en-US" dirty="0">
              <a:latin typeface="+mn-lt"/>
            </a:endParaRPr>
          </a:p>
          <a:p>
            <a:pPr defTabSz="914265">
              <a:defRPr/>
            </a:pPr>
            <a:r>
              <a:rPr lang="en-US" dirty="0"/>
              <a:t>73% of subjects with localized CRC had detectable </a:t>
            </a:r>
            <a:r>
              <a:rPr lang="en-US" dirty="0" err="1"/>
              <a:t>ctDNA</a:t>
            </a:r>
            <a:endParaRPr lang="en-US" dirty="0"/>
          </a:p>
          <a:p>
            <a:pPr defTabSz="914265">
              <a:defRPr/>
            </a:pPr>
            <a:endParaRPr lang="en-US" dirty="0"/>
          </a:p>
        </p:txBody>
      </p:sp>
      <p:sp>
        <p:nvSpPr>
          <p:cNvPr id="4" name="Slide Number Placeholder 3"/>
          <p:cNvSpPr>
            <a:spLocks noGrp="1"/>
          </p:cNvSpPr>
          <p:nvPr>
            <p:ph type="sldNum" sz="quarter" idx="10"/>
          </p:nvPr>
        </p:nvSpPr>
        <p:spPr/>
        <p:txBody>
          <a:bodyPr/>
          <a:lstStyle/>
          <a:p>
            <a:fld id="{F067A8C0-A50A-4228-8E4D-4DF12F01157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30404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5"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048" tIns="41024" rIns="82048" bIns="41024" anchor="ctr"/>
          <a:lstStyle/>
          <a:p>
            <a:pPr defTabSz="410240" hangingPunct="0">
              <a:lnSpc>
                <a:spcPct val="93000"/>
              </a:lnSpc>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RFS in patients not treated with adjuvant chemotherapy. (</a:t>
            </a:r>
            <a:r>
              <a:rPr lang="en-GB" sz="1300" b="1">
                <a:latin typeface="Arial" charset="0"/>
                <a:ea typeface="msgothic" charset="0"/>
                <a:cs typeface="msgothic" charset="0"/>
              </a:rPr>
              <a:t>A</a:t>
            </a:r>
            <a:r>
              <a:rPr lang="en-GB">
                <a:latin typeface="Arial" charset="0"/>
                <a:ea typeface="msgothic" charset="0"/>
                <a:cs typeface="msgothic" charset="0"/>
              </a:rPr>
              <a:t>) Kaplan-Meier estimates of RFS for all patients not treated with adjuvant chemotherapy, stratified by postoperative ctDNA status. (</a:t>
            </a:r>
            <a:r>
              <a:rPr lang="en-GB" sz="1300" b="1">
                <a:latin typeface="Arial" charset="0"/>
                <a:ea typeface="msgothic" charset="0"/>
                <a:cs typeface="msgothic" charset="0"/>
              </a:rPr>
              <a:t>B</a:t>
            </a:r>
            <a:r>
              <a:rPr lang="en-GB">
                <a:latin typeface="Arial" charset="0"/>
                <a:ea typeface="msgothic" charset="0"/>
                <a:cs typeface="msgothic" charset="0"/>
              </a:rPr>
              <a:t>) Kaplan-Meier estimates of RFS in the same patients, stratified by clinicopathologic characteristics. (</a:t>
            </a:r>
            <a:r>
              <a:rPr lang="en-GB" sz="1300" b="1">
                <a:latin typeface="Arial" charset="0"/>
                <a:ea typeface="msgothic" charset="0"/>
                <a:cs typeface="msgothic" charset="0"/>
              </a:rPr>
              <a:t>C</a:t>
            </a:r>
            <a:r>
              <a:rPr lang="en-GB">
                <a:latin typeface="Arial" charset="0"/>
                <a:ea typeface="msgothic" charset="0"/>
                <a:cs typeface="msgothic" charset="0"/>
              </a:rPr>
              <a:t>) Kaplan-Meier estimates of RFS stratified by postoperative ctDNA status in patients with low-risk clinicopathologic characteristics. (</a:t>
            </a:r>
            <a:r>
              <a:rPr lang="en-GB" sz="1300" b="1">
                <a:latin typeface="Arial" charset="0"/>
                <a:ea typeface="msgothic" charset="0"/>
                <a:cs typeface="msgothic" charset="0"/>
              </a:rPr>
              <a:t>D</a:t>
            </a:r>
            <a:r>
              <a:rPr lang="en-GB">
                <a:latin typeface="Arial" charset="0"/>
                <a:ea typeface="msgothic" charset="0"/>
                <a:cs typeface="msgothic" charset="0"/>
              </a:rPr>
              <a:t>) Kaplan-Meier estimates of RFS stratified by postoperative ctDNA status in patients with high-risk clinicopathologic characteristics. The high-risk group is defined as those having mismatch repair–proficient (pMMR) tumors with at least one of the following poor prognostic features: T4, LN yield &lt;12, LVI, and poor tumor differentiation. The low-risk group is defined as those with no poor prognostic features.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5"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048" tIns="41024" rIns="82048" bIns="41024" anchor="ctr"/>
          <a:lstStyle/>
          <a:p>
            <a:pPr defTabSz="410240" hangingPunct="0">
              <a:lnSpc>
                <a:spcPct val="93000"/>
              </a:lnSpc>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Serial ctDNA status up to radiological recurrence. (</a:t>
            </a:r>
            <a:r>
              <a:rPr lang="en-GB" sz="1300" b="1">
                <a:latin typeface="Arial" charset="0"/>
                <a:ea typeface="msgothic" charset="0"/>
                <a:cs typeface="msgothic" charset="0"/>
              </a:rPr>
              <a:t>A</a:t>
            </a:r>
            <a:r>
              <a:rPr lang="en-GB">
                <a:latin typeface="Arial" charset="0"/>
                <a:ea typeface="msgothic" charset="0"/>
                <a:cs typeface="msgothic" charset="0"/>
              </a:rPr>
              <a:t>) Serial ctDNA measurements up to the time of radiological recurrence for the nine patients who were not treated with adjuvant chemotherapy and who were ctDNA-positive postoperatively. (</a:t>
            </a:r>
            <a:r>
              <a:rPr lang="en-GB" sz="1300" b="1">
                <a:latin typeface="Arial" charset="0"/>
                <a:ea typeface="msgothic" charset="0"/>
                <a:cs typeface="msgothic" charset="0"/>
              </a:rPr>
              <a:t>B</a:t>
            </a:r>
            <a:r>
              <a:rPr lang="en-GB">
                <a:latin typeface="Arial" charset="0"/>
                <a:ea typeface="msgothic" charset="0"/>
                <a:cs typeface="msgothic" charset="0"/>
              </a:rPr>
              <a:t>) Scatter plot of the lead time to radiological recurrence for ctDNA detection and CEA elevation, with the error bars representing the median and IQR.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5"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048" tIns="41024" rIns="82048" bIns="41024" anchor="ctr"/>
          <a:lstStyle/>
          <a:p>
            <a:pPr defTabSz="410240" hangingPunct="0">
              <a:lnSpc>
                <a:spcPct val="93000"/>
              </a:lnSpc>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RFS in patients not treated with adjuvant chemotherapy. (</a:t>
            </a:r>
            <a:r>
              <a:rPr lang="en-GB" sz="1300" b="1">
                <a:latin typeface="Arial" charset="0"/>
                <a:ea typeface="msgothic" charset="0"/>
                <a:cs typeface="msgothic" charset="0"/>
              </a:rPr>
              <a:t>A</a:t>
            </a:r>
            <a:r>
              <a:rPr lang="en-GB">
                <a:latin typeface="Arial" charset="0"/>
                <a:ea typeface="msgothic" charset="0"/>
                <a:cs typeface="msgothic" charset="0"/>
              </a:rPr>
              <a:t>) Kaplan-Meier estimates of RFS for all patients not treated with adjuvant chemotherapy, stratified by postoperative ctDNA status. (</a:t>
            </a:r>
            <a:r>
              <a:rPr lang="en-GB" sz="1300" b="1">
                <a:latin typeface="Arial" charset="0"/>
                <a:ea typeface="msgothic" charset="0"/>
                <a:cs typeface="msgothic" charset="0"/>
              </a:rPr>
              <a:t>B</a:t>
            </a:r>
            <a:r>
              <a:rPr lang="en-GB">
                <a:latin typeface="Arial" charset="0"/>
                <a:ea typeface="msgothic" charset="0"/>
                <a:cs typeface="msgothic" charset="0"/>
              </a:rPr>
              <a:t>) Kaplan-Meier estimates of RFS in the same patients, stratified by clinicopathologic characteristics. (</a:t>
            </a:r>
            <a:r>
              <a:rPr lang="en-GB" sz="1300" b="1">
                <a:latin typeface="Arial" charset="0"/>
                <a:ea typeface="msgothic" charset="0"/>
                <a:cs typeface="msgothic" charset="0"/>
              </a:rPr>
              <a:t>C</a:t>
            </a:r>
            <a:r>
              <a:rPr lang="en-GB">
                <a:latin typeface="Arial" charset="0"/>
                <a:ea typeface="msgothic" charset="0"/>
                <a:cs typeface="msgothic" charset="0"/>
              </a:rPr>
              <a:t>) Kaplan-Meier estimates of RFS stratified by postoperative ctDNA status in patients with low-risk clinicopathologic characteristics. (</a:t>
            </a:r>
            <a:r>
              <a:rPr lang="en-GB" sz="1300" b="1">
                <a:latin typeface="Arial" charset="0"/>
                <a:ea typeface="msgothic" charset="0"/>
                <a:cs typeface="msgothic" charset="0"/>
              </a:rPr>
              <a:t>D</a:t>
            </a:r>
            <a:r>
              <a:rPr lang="en-GB">
                <a:latin typeface="Arial" charset="0"/>
                <a:ea typeface="msgothic" charset="0"/>
                <a:cs typeface="msgothic" charset="0"/>
              </a:rPr>
              <a:t>) Kaplan-Meier estimates of RFS stratified by postoperative ctDNA status in patients with high-risk clinicopathologic characteristics. The high-risk group is defined as those having mismatch repair–proficient (pMMR) tumors with at least one of the following poor prognostic features: T4, LN yield &lt;12, LVI, and poor tumor differentiation. The low-risk group is defined as those with no poor prognostic features.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5"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048" tIns="41024" rIns="82048" bIns="41024" anchor="ctr"/>
          <a:lstStyle/>
          <a:p>
            <a:pPr defTabSz="410240" hangingPunct="0">
              <a:lnSpc>
                <a:spcPct val="93000"/>
              </a:lnSpc>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RFS in patients not treated with adjuvant chemotherapy. (</a:t>
            </a:r>
            <a:r>
              <a:rPr lang="en-GB" sz="1300" b="1">
                <a:latin typeface="Arial" charset="0"/>
                <a:ea typeface="msgothic" charset="0"/>
                <a:cs typeface="msgothic" charset="0"/>
              </a:rPr>
              <a:t>A</a:t>
            </a:r>
            <a:r>
              <a:rPr lang="en-GB">
                <a:latin typeface="Arial" charset="0"/>
                <a:ea typeface="msgothic" charset="0"/>
                <a:cs typeface="msgothic" charset="0"/>
              </a:rPr>
              <a:t>) Kaplan-Meier estimates of RFS for all patients not treated with adjuvant chemotherapy, stratified by postoperative ctDNA status. (</a:t>
            </a:r>
            <a:r>
              <a:rPr lang="en-GB" sz="1300" b="1">
                <a:latin typeface="Arial" charset="0"/>
                <a:ea typeface="msgothic" charset="0"/>
                <a:cs typeface="msgothic" charset="0"/>
              </a:rPr>
              <a:t>B</a:t>
            </a:r>
            <a:r>
              <a:rPr lang="en-GB">
                <a:latin typeface="Arial" charset="0"/>
                <a:ea typeface="msgothic" charset="0"/>
                <a:cs typeface="msgothic" charset="0"/>
              </a:rPr>
              <a:t>) Kaplan-Meier estimates of RFS in the same patients, stratified by clinicopathologic characteristics. (</a:t>
            </a:r>
            <a:r>
              <a:rPr lang="en-GB" sz="1300" b="1">
                <a:latin typeface="Arial" charset="0"/>
                <a:ea typeface="msgothic" charset="0"/>
                <a:cs typeface="msgothic" charset="0"/>
              </a:rPr>
              <a:t>C</a:t>
            </a:r>
            <a:r>
              <a:rPr lang="en-GB">
                <a:latin typeface="Arial" charset="0"/>
                <a:ea typeface="msgothic" charset="0"/>
                <a:cs typeface="msgothic" charset="0"/>
              </a:rPr>
              <a:t>) Kaplan-Meier estimates of RFS stratified by postoperative ctDNA status in patients with low-risk clinicopathologic characteristics. (</a:t>
            </a:r>
            <a:r>
              <a:rPr lang="en-GB" sz="1300" b="1">
                <a:latin typeface="Arial" charset="0"/>
                <a:ea typeface="msgothic" charset="0"/>
                <a:cs typeface="msgothic" charset="0"/>
              </a:rPr>
              <a:t>D</a:t>
            </a:r>
            <a:r>
              <a:rPr lang="en-GB">
                <a:latin typeface="Arial" charset="0"/>
                <a:ea typeface="msgothic" charset="0"/>
                <a:cs typeface="msgothic" charset="0"/>
              </a:rPr>
              <a:t>) Kaplan-Meier estimates of RFS stratified by postoperative ctDNA status in patients with high-risk clinicopathologic characteristics. The high-risk group is defined as those having mismatch repair–proficient (pMMR) tumors with at least one of the following poor prognostic features: T4, LN yield &lt;12, LVI, and poor tumor differentiation. The low-risk group is defined as those with no poor prognostic features.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5"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048" tIns="41024" rIns="82048" bIns="41024" anchor="ctr"/>
          <a:lstStyle/>
          <a:p>
            <a:pPr defTabSz="410240" hangingPunct="0">
              <a:lnSpc>
                <a:spcPct val="93000"/>
              </a:lnSpc>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ctDNA status before, during, and after adjuvant chemotherapy. (</a:t>
            </a:r>
            <a:r>
              <a:rPr lang="en-GB" sz="1300" b="1">
                <a:latin typeface="Arial" charset="0"/>
                <a:ea typeface="msgothic" charset="0"/>
                <a:cs typeface="msgothic" charset="0"/>
              </a:rPr>
              <a:t>A</a:t>
            </a:r>
            <a:r>
              <a:rPr lang="en-GB">
                <a:latin typeface="Arial" charset="0"/>
                <a:ea typeface="msgothic" charset="0"/>
                <a:cs typeface="msgothic" charset="0"/>
              </a:rPr>
              <a:t> to </a:t>
            </a:r>
            <a:r>
              <a:rPr lang="en-GB" sz="1300" b="1">
                <a:latin typeface="Arial" charset="0"/>
                <a:ea typeface="msgothic" charset="0"/>
                <a:cs typeface="msgothic" charset="0"/>
              </a:rPr>
              <a:t>F</a:t>
            </a:r>
            <a:r>
              <a:rPr lang="en-GB">
                <a:latin typeface="Arial" charset="0"/>
                <a:ea typeface="msgothic" charset="0"/>
                <a:cs typeface="msgothic" charset="0"/>
              </a:rPr>
              <a:t>) ctDNA concentrations (% mutant alleles) for the six patients with positive postoperative ctDNA who subsequently received adjuvant chemotherapy. The blue shaded box indicates the period during which adjuvant chemotherapy was administered. The dotted line indicates the time of radiologic recurrence or last follow-up (if recurrence-free). The ctDNA status of patients represented in (A) and (B) initially became negative, then became positive again at the completion of adjuvant chemotherapy; both patients subsequently suffered a radiologic recurrence. Note that CEAs were not elevated in either patient at any time point. (C to F) Four patients whose ctDNA became negative after completion of chemotherapy. Three of these patients (patients C, D, and F) remained radiologic recurrence-free at their last follow-up visit. (</a:t>
            </a:r>
            <a:r>
              <a:rPr lang="en-GB" sz="1300" b="1">
                <a:latin typeface="Arial" charset="0"/>
                <a:ea typeface="msgothic" charset="0"/>
                <a:cs typeface="msgothic" charset="0"/>
              </a:rPr>
              <a:t>G</a:t>
            </a:r>
            <a:r>
              <a:rPr lang="en-GB">
                <a:latin typeface="Arial" charset="0"/>
                <a:ea typeface="msgothic" charset="0"/>
                <a:cs typeface="msgothic" charset="0"/>
              </a:rPr>
              <a:t>) Kaplan-Meier estimates of RFS according to post-chemotherapy ctDNA status in patients treated with adjuvant chemotherapy. ND, not detected; NE, not elevated.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5"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2048" tIns="41024" rIns="82048" bIns="41024" anchor="ctr"/>
          <a:lstStyle/>
          <a:p>
            <a:pPr defTabSz="410240" hangingPunct="0">
              <a:lnSpc>
                <a:spcPct val="93000"/>
              </a:lnSpc>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Serial ctDNA status up to radiological recurrence. (</a:t>
            </a:r>
            <a:r>
              <a:rPr lang="en-GB" sz="1300" b="1">
                <a:latin typeface="Arial" charset="0"/>
                <a:ea typeface="msgothic" charset="0"/>
                <a:cs typeface="msgothic" charset="0"/>
              </a:rPr>
              <a:t>A</a:t>
            </a:r>
            <a:r>
              <a:rPr lang="en-GB">
                <a:latin typeface="Arial" charset="0"/>
                <a:ea typeface="msgothic" charset="0"/>
                <a:cs typeface="msgothic" charset="0"/>
              </a:rPr>
              <a:t>) Serial ctDNA measurements up to the time of radiological recurrence for the nine patients who were not treated with adjuvant chemotherapy and who were ctDNA-positive postoperatively. (</a:t>
            </a:r>
            <a:r>
              <a:rPr lang="en-GB" sz="1300" b="1">
                <a:latin typeface="Arial" charset="0"/>
                <a:ea typeface="msgothic" charset="0"/>
                <a:cs typeface="msgothic" charset="0"/>
              </a:rPr>
              <a:t>B</a:t>
            </a:r>
            <a:r>
              <a:rPr lang="en-GB">
                <a:latin typeface="Arial" charset="0"/>
                <a:ea typeface="msgothic" charset="0"/>
                <a:cs typeface="msgothic" charset="0"/>
              </a:rPr>
              <a:t>) Scatter plot of the lead time to radiological recurrence for ctDNA detection and CEA elevation, with the error bars representing the median and IQR.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443CC7-B39B-4BC7-AC0C-32AADEA42D6A}" type="slidenum">
              <a:rPr lang="en-US"/>
              <a:pPr/>
              <a:t>‹#›</a:t>
            </a:fld>
            <a:endParaRPr lang="en-US"/>
          </a:p>
        </p:txBody>
      </p:sp>
    </p:spTree>
    <p:extLst>
      <p:ext uri="{BB962C8B-B14F-4D97-AF65-F5344CB8AC3E}">
        <p14:creationId xmlns:p14="http://schemas.microsoft.com/office/powerpoint/2010/main" val="3716080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CDFE2F-DF31-477F-AAFB-3E8E20F005AA}" type="slidenum">
              <a:rPr lang="en-US"/>
              <a:pPr/>
              <a:t>‹#›</a:t>
            </a:fld>
            <a:endParaRPr lang="en-US"/>
          </a:p>
        </p:txBody>
      </p:sp>
    </p:spTree>
    <p:extLst>
      <p:ext uri="{BB962C8B-B14F-4D97-AF65-F5344CB8AC3E}">
        <p14:creationId xmlns:p14="http://schemas.microsoft.com/office/powerpoint/2010/main" val="240153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243DEE-AC3E-4EBC-B2AF-25967649FB58}" type="slidenum">
              <a:rPr lang="en-US"/>
              <a:pPr/>
              <a:t>‹#›</a:t>
            </a:fld>
            <a:endParaRPr lang="en-US"/>
          </a:p>
        </p:txBody>
      </p:sp>
    </p:spTree>
    <p:extLst>
      <p:ext uri="{BB962C8B-B14F-4D97-AF65-F5344CB8AC3E}">
        <p14:creationId xmlns:p14="http://schemas.microsoft.com/office/powerpoint/2010/main" val="2664046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F8FC8C30-6BA3-48AA-8C97-D19022E59C2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1834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p:nvSpPr>
        <p:spPr>
          <a:xfrm>
            <a:off x="284165" y="455785"/>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Calibri"/>
            </a:endParaRPr>
          </a:p>
        </p:txBody>
      </p:sp>
      <p:grpSp>
        <p:nvGrpSpPr>
          <p:cNvPr id="8" name="Group 7"/>
          <p:cNvGrpSpPr/>
          <p:nvPr/>
        </p:nvGrpSpPr>
        <p:grpSpPr>
          <a:xfrm>
            <a:off x="284166" y="1578142"/>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Calibri"/>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Calibri"/>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Calibri"/>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rPr>
              <a:pPr/>
              <a:t>3/14/2017</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27089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692DC3-092E-4AB1-823D-1DE31C459FA5}"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103629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0D8C9B-67A1-4898-9E54-344FADC2E0BB}"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621935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3015F0-5A98-4E47-AD0B-5698A97B0CED}"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290740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9D416A-0628-42D0-AC5C-B2D85257C203}"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53581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BE2C48A5-569F-491A-B30E-7E58A7790755}"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2186670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809784-8AB8-4ABA-9D8D-6E9211D2F3B3}"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412889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87029B-5A51-45E1-A4A1-65395CB655EE}" type="slidenum">
              <a:rPr lang="en-US"/>
              <a:pPr/>
              <a:t>‹#›</a:t>
            </a:fld>
            <a:endParaRPr lang="en-US"/>
          </a:p>
        </p:txBody>
      </p:sp>
    </p:spTree>
    <p:extLst>
      <p:ext uri="{BB962C8B-B14F-4D97-AF65-F5344CB8AC3E}">
        <p14:creationId xmlns:p14="http://schemas.microsoft.com/office/powerpoint/2010/main" val="1997181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C38B14-B3AB-4E24-A6B4-723FAB223ECB}"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26321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C66725-33FC-41F2-A453-806CEEFFCBFF}"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1352434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F76AF9-D5CB-4C9F-9BBE-65B89B69FC54}"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2899754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3B313A-E070-4541-B7FE-9E7494E9CB3D}"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31964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5190DD-B663-4AFB-96F2-6B539271B074}"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2665321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4" y="2129984"/>
            <a:ext cx="7773120" cy="1470394"/>
          </a:xfrm>
        </p:spPr>
        <p:txBody>
          <a:bodyPr/>
          <a:lstStyle/>
          <a:p>
            <a:r>
              <a:rPr lang="en-US"/>
              <a:t>Click to edit Master title style</a:t>
            </a:r>
          </a:p>
        </p:txBody>
      </p:sp>
      <p:sp>
        <p:nvSpPr>
          <p:cNvPr id="3" name="Subtitle 2"/>
          <p:cNvSpPr>
            <a:spLocks noGrp="1"/>
          </p:cNvSpPr>
          <p:nvPr>
            <p:ph type="subTitle" idx="1"/>
          </p:nvPr>
        </p:nvSpPr>
        <p:spPr>
          <a:xfrm>
            <a:off x="1372418" y="3885528"/>
            <a:ext cx="6400799" cy="175266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27248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8851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85" y="4407109"/>
            <a:ext cx="7771681" cy="136238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985" y="2906225"/>
            <a:ext cx="7771681" cy="1500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43646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044" y="1906761"/>
            <a:ext cx="3833280" cy="43190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655" y="1906761"/>
            <a:ext cx="3834721" cy="43190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4526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8017" y="275255"/>
            <a:ext cx="8229601"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43" y="1535211"/>
            <a:ext cx="4039201" cy="63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943" y="2174632"/>
            <a:ext cx="4039201" cy="39517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503" y="1535211"/>
            <a:ext cx="4042081" cy="63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503" y="2174632"/>
            <a:ext cx="4042081" cy="39517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853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8CEAB3-1B1C-4213-BBF4-28E3D771F4AF}" type="slidenum">
              <a:rPr lang="en-US"/>
              <a:pPr/>
              <a:t>‹#›</a:t>
            </a:fld>
            <a:endParaRPr lang="en-US"/>
          </a:p>
        </p:txBody>
      </p:sp>
    </p:spTree>
    <p:extLst>
      <p:ext uri="{BB962C8B-B14F-4D97-AF65-F5344CB8AC3E}">
        <p14:creationId xmlns:p14="http://schemas.microsoft.com/office/powerpoint/2010/main" val="330787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646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275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8017" y="273629"/>
            <a:ext cx="3008161" cy="116076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21" y="273632"/>
            <a:ext cx="5112000" cy="5852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8017" y="1434402"/>
            <a:ext cx="3008161" cy="4692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8419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6"/>
            <a:ext cx="5486400" cy="56742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801" y="612065"/>
            <a:ext cx="5486400" cy="4115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10254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2555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204" y="568860"/>
            <a:ext cx="1951201" cy="56569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044" y="568860"/>
            <a:ext cx="5716800" cy="56569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5833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71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71" y="3886202"/>
            <a:ext cx="64008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C4A9252-1965-4FC5-A38B-8D319160AB1B}"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1B2F75-D189-4C52-9AEE-6F8DD256A053}"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438746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6079C4D-1F26-466D-A679-C829EC62366B}"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EDE109-0B33-492B-9838-241BFA38695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010616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719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6"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26F05D2-5C49-4D3A-887D-3F1DBD20C26C}"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ECB4DC-4E8E-4998-ACFD-0B0A2D5275F1}"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324630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F60B8AB-F53D-49DB-9B48-E191BB56A65B}"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F1E805-66B0-48B6-8C7C-399CFE4B167A}"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53816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C7D414-2C20-4D5D-BA6D-9E1F22393445}" type="slidenum">
              <a:rPr lang="en-US"/>
              <a:pPr/>
              <a:t>‹#›</a:t>
            </a:fld>
            <a:endParaRPr lang="en-US"/>
          </a:p>
        </p:txBody>
      </p:sp>
    </p:spTree>
    <p:extLst>
      <p:ext uri="{BB962C8B-B14F-4D97-AF65-F5344CB8AC3E}">
        <p14:creationId xmlns:p14="http://schemas.microsoft.com/office/powerpoint/2010/main" val="3055120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71"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73"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7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C28FEC0-5B85-47FB-9E10-19CBF2803AB8}"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BE3415-44D6-431E-97AB-B1CB41FA260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285481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B9E08D4-2399-4C8E-8B5D-56E07D988F16}"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550753-EFD1-4108-B157-526610D054C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314116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1E8DF5-44CD-4FA0-91CF-6ECABE602B34}"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2E8DA065-1EA3-434E-81C6-34333E1C1B9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460018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4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C6FE335-066D-4040-BFEA-00F716F33B69}"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D14573-E9E9-4120-AB2E-35066D5E8732}"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685152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2B69B9-FF30-4072-A18F-B58DDAC7C400}"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CD3C9E-5A25-450C-9C1C-75C33083703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7752976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C086D80-5D78-4935-B822-F4A3A44D8882}"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6D267-ACB2-4546-A825-192FF4FFFE86}"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5436618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1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13866FA-8E02-4F3F-98D4-AC144D90A99B}"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FE1025-E7B2-4B0C-AD9E-A425B256423D}"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107772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4"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D47657F-3F65-468D-9484-5ED6CCCDB175}"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AFF605-3D55-4610-A36B-8DD9C97850D9}"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187968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84092-5E07-4104-9771-66B583C9C4FB}" type="datetimeFigureOut">
              <a:rPr lang="en-US" smtClean="0">
                <a:solidFill>
                  <a:prstClr val="black">
                    <a:tint val="75000"/>
                  </a:prstClr>
                </a:solidFill>
              </a:rPr>
              <a:pPr/>
              <a:t>3/14/2017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18BA86-1E0B-4A9C-B89E-F98E84824B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4782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84092-5E07-4104-9771-66B583C9C4FB}" type="datetimeFigureOut">
              <a:rPr lang="en-US" smtClean="0">
                <a:solidFill>
                  <a:prstClr val="black">
                    <a:tint val="75000"/>
                  </a:prstClr>
                </a:solidFill>
              </a:rPr>
              <a:pPr/>
              <a:t>3/14/2017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18BA86-1E0B-4A9C-B89E-F98E84824B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47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5E2393C-1D92-4D37-B368-96818B49EDEA}" type="slidenum">
              <a:rPr lang="en-US"/>
              <a:pPr/>
              <a:t>‹#›</a:t>
            </a:fld>
            <a:endParaRPr lang="en-US"/>
          </a:p>
        </p:txBody>
      </p:sp>
    </p:spTree>
    <p:extLst>
      <p:ext uri="{BB962C8B-B14F-4D97-AF65-F5344CB8AC3E}">
        <p14:creationId xmlns:p14="http://schemas.microsoft.com/office/powerpoint/2010/main" val="40943578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p:nvPr/>
        </p:nvSpPr>
        <p:spPr>
          <a:xfrm>
            <a:off x="284165" y="455785"/>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Calibri"/>
            </a:endParaRPr>
          </a:p>
        </p:txBody>
      </p:sp>
      <p:grpSp>
        <p:nvGrpSpPr>
          <p:cNvPr id="8" name="Group 7"/>
          <p:cNvGrpSpPr/>
          <p:nvPr/>
        </p:nvGrpSpPr>
        <p:grpSpPr>
          <a:xfrm>
            <a:off x="284166" y="1578122"/>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Calibri"/>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Calibri"/>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a:solidFill>
                  <a:prstClr val="white"/>
                </a:solidFill>
                <a:latin typeface="Calibri"/>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rPr>
              <a:pPr/>
              <a:t>3/14/2017</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2708945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6338699E-D5B0-1144-BABA-B43051136CBC}" type="datetimeFigureOut">
              <a:rPr lang="en-US" smtClean="0">
                <a:solidFill>
                  <a:prstClr val="black">
                    <a:tint val="75000"/>
                  </a:prstClr>
                </a:solidFill>
              </a:rPr>
              <a:pPr/>
              <a:t>3/14/2017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6E5CEBD-ACDE-C547-9134-E0747BAFBD7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183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692DC3-092E-4AB1-823D-1DE31C459FA5}"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1036295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0D8C9B-67A1-4898-9E54-344FADC2E0BB}"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621935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3015F0-5A98-4E47-AD0B-5698A97B0CED}"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2907407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9D416A-0628-42D0-AC5C-B2D85257C203}"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5358103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BE2C48A5-569F-491A-B30E-7E58A7790755}"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21866700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809784-8AB8-4ABA-9D8D-6E9211D2F3B3}"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4128892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C38B14-B3AB-4E24-A6B4-723FAB223ECB}"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263219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C66725-33FC-41F2-A453-806CEEFFCBFF}"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135243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82B5F20-5179-4530-B7F9-02DC02EB5860}" type="slidenum">
              <a:rPr lang="en-US"/>
              <a:pPr/>
              <a:t>‹#›</a:t>
            </a:fld>
            <a:endParaRPr lang="en-US"/>
          </a:p>
        </p:txBody>
      </p:sp>
    </p:spTree>
    <p:extLst>
      <p:ext uri="{BB962C8B-B14F-4D97-AF65-F5344CB8AC3E}">
        <p14:creationId xmlns:p14="http://schemas.microsoft.com/office/powerpoint/2010/main" val="41282010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F76AF9-D5CB-4C9F-9BBE-65B89B69FC54}"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2899754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3B313A-E070-4541-B7FE-9E7494E9CB3D}"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3196439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5190DD-B663-4AFB-96F2-6B539271B074}"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26653217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67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71" y="3886202"/>
            <a:ext cx="64008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C4A9252-1965-4FC5-A38B-8D319160AB1B}"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1B2F75-D189-4C52-9AEE-6F8DD256A053}"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4387469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6079C4D-1F26-466D-A679-C829EC62366B}"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EDE109-0B33-492B-9838-241BFA38695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0106166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715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6"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26F05D2-5C49-4D3A-887D-3F1DBD20C26C}"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ECB4DC-4E8E-4998-ACFD-0B0A2D5275F1}"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324630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F60B8AB-F53D-49DB-9B48-E191BB56A65B}"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F1E805-66B0-48B6-8C7C-399CFE4B167A}"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5381637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71"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53"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C28FEC0-5B85-47FB-9E10-19CBF2803AB8}"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BE3415-44D6-431E-97AB-B1CB41FA260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2854816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B9E08D4-2399-4C8E-8B5D-56E07D988F16}"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550753-EFD1-4108-B157-526610D054C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3141161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1E8DF5-44CD-4FA0-91CF-6ECABE602B34}"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2E8DA065-1EA3-434E-81C6-34333E1C1B9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46001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7568D9A-A72D-43EF-8F55-E02DA932C39F}" type="slidenum">
              <a:rPr lang="en-US"/>
              <a:pPr/>
              <a:t>‹#›</a:t>
            </a:fld>
            <a:endParaRPr lang="en-US"/>
          </a:p>
        </p:txBody>
      </p:sp>
    </p:spTree>
    <p:extLst>
      <p:ext uri="{BB962C8B-B14F-4D97-AF65-F5344CB8AC3E}">
        <p14:creationId xmlns:p14="http://schemas.microsoft.com/office/powerpoint/2010/main" val="5653815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0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C6FE335-066D-4040-BFEA-00F716F33B69}"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D14573-E9E9-4120-AB2E-35066D5E8732}"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6851521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2B69B9-FF30-4072-A18F-B58DDAC7C400}"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CD3C9E-5A25-450C-9C1C-75C33083703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7752976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C086D80-5D78-4935-B822-F4A3A44D8882}"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6D267-ACB2-4546-A825-192FF4FFFE86}"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5436618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1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13866FA-8E02-4F3F-98D4-AC144D90A99B}"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FE1025-E7B2-4B0C-AD9E-A425B256423D}"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107772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4"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D47657F-3F65-468D-9484-5ED6CCCDB175}" type="datetime1">
              <a:rPr lang="en-US">
                <a:solidFill>
                  <a:srgbClr val="FFFFFF"/>
                </a:solidFill>
                <a:latin typeface="Times New Roman"/>
              </a:rPr>
              <a:pPr>
                <a:defRPr/>
              </a:pPr>
              <a:t>3/14/2017</a:t>
            </a:fld>
            <a:endParaRPr 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AFF605-3D55-4610-A36B-8DD9C97850D9}"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18796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2AF3C4-8F8A-47B7-9B53-2646BAC50020}" type="slidenum">
              <a:rPr lang="en-US"/>
              <a:pPr/>
              <a:t>‹#›</a:t>
            </a:fld>
            <a:endParaRPr lang="en-US"/>
          </a:p>
        </p:txBody>
      </p:sp>
    </p:spTree>
    <p:extLst>
      <p:ext uri="{BB962C8B-B14F-4D97-AF65-F5344CB8AC3E}">
        <p14:creationId xmlns:p14="http://schemas.microsoft.com/office/powerpoint/2010/main" val="3313834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2D755A-551A-44D3-BDEA-D079BAAC1960}" type="slidenum">
              <a:rPr lang="en-US"/>
              <a:pPr/>
              <a:t>‹#›</a:t>
            </a:fld>
            <a:endParaRPr lang="en-US"/>
          </a:p>
        </p:txBody>
      </p:sp>
    </p:spTree>
    <p:extLst>
      <p:ext uri="{BB962C8B-B14F-4D97-AF65-F5344CB8AC3E}">
        <p14:creationId xmlns:p14="http://schemas.microsoft.com/office/powerpoint/2010/main" val="271748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10.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11.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5.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99">
                <a:gamma/>
                <a:shade val="46275"/>
                <a:invGamma/>
              </a:srgbClr>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en-US"/>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fld id="{FCAF389B-9A14-4628-8C51-0E434351F63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dirty="0">
                <a:latin typeface="+mn-lt"/>
              </a:defRPr>
            </a:lvl1pPr>
          </a:lstStyle>
          <a:p>
            <a:pPr>
              <a:defRPr/>
            </a:pPr>
            <a:endParaRPr lang="en-US" altLang="en-US">
              <a:solidFill>
                <a:srgbClr val="FFFFFF"/>
              </a:solidFill>
              <a:latin typeface="Times New Roman"/>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dirty="0">
                <a:latin typeface="+mn-lt"/>
              </a:defRPr>
            </a:lvl1pPr>
          </a:lstStyle>
          <a:p>
            <a:pPr>
              <a:defRPr/>
            </a:pPr>
            <a:endParaRPr lang="en-US" altLang="en-US">
              <a:solidFill>
                <a:srgbClr val="FFFFFF"/>
              </a:solidFill>
              <a:latin typeface="Times New Roman"/>
            </a:endParaRPr>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lgn="r">
              <a:defRPr/>
            </a:pPr>
            <a:fld id="{83A1A87B-400C-4239-8453-67F0A5C734AA}" type="slidenum">
              <a:rPr lang="en-US" altLang="en-US">
                <a:solidFill>
                  <a:srgbClr val="FFFFFF"/>
                </a:solidFill>
                <a:latin typeface="Times New Roman"/>
              </a:rPr>
              <a:pPr algn="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4090876448"/>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4"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4"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mn-lt"/>
              </a:defRPr>
            </a:lvl1pPr>
          </a:lstStyle>
          <a:p>
            <a:pPr eaLnBrk="0" hangingPunct="0">
              <a:defRPr/>
            </a:pPr>
            <a:fld id="{5B4DADEF-64DB-4629-ADB3-4CDE9EFE6058}" type="datetime1">
              <a:rPr lang="en-US">
                <a:solidFill>
                  <a:srgbClr val="FFFFFF"/>
                </a:solidFill>
                <a:latin typeface="Times New Roman"/>
                <a:ea typeface="ＭＳ Ｐゴシック" pitchFamily="34" charset="-128"/>
              </a:rPr>
              <a:pPr eaLnBrk="0" hangingPunct="0">
                <a:defRPr/>
              </a:pPr>
              <a:t>3/14/2017</a:t>
            </a:fld>
            <a:endParaRPr lang="en-US">
              <a:solidFill>
                <a:srgbClr val="FFFFFF"/>
              </a:solidFill>
              <a:latin typeface="Times New Roman"/>
              <a:ea typeface="ＭＳ Ｐゴシック" pitchFamily="34" charset="-128"/>
            </a:endParaRPr>
          </a:p>
        </p:txBody>
      </p:sp>
      <p:sp>
        <p:nvSpPr>
          <p:cNvPr id="122885" name="Rectangle 5"/>
          <p:cNvSpPr>
            <a:spLocks noGrp="1" noChangeArrowheads="1"/>
          </p:cNvSpPr>
          <p:nvPr>
            <p:ph type="ftr" sz="quarter" idx="3"/>
          </p:nvPr>
        </p:nvSpPr>
        <p:spPr bwMode="auto">
          <a:xfrm>
            <a:off x="3124201"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lgn="ctr" eaLnBrk="0" hangingPunct="0">
              <a:defRPr/>
            </a:pPr>
            <a:endParaRPr lang="en-US">
              <a:solidFill>
                <a:srgbClr val="FFFFFF"/>
              </a:solidFill>
              <a:latin typeface="Times New Roman"/>
              <a:ea typeface="ＭＳ Ｐゴシック" pitchFamily="34" charset="-128"/>
            </a:endParaRPr>
          </a:p>
        </p:txBody>
      </p:sp>
      <p:sp>
        <p:nvSpPr>
          <p:cNvPr id="122886" name="Rectangle 6"/>
          <p:cNvSpPr>
            <a:spLocks noGrp="1" noChangeArrowheads="1"/>
          </p:cNvSpPr>
          <p:nvPr>
            <p:ph type="sldNum" sz="quarter" idx="4"/>
          </p:nvPr>
        </p:nvSpPr>
        <p:spPr bwMode="auto">
          <a:xfrm>
            <a:off x="6553201"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mn-lt"/>
              </a:defRPr>
            </a:lvl1pPr>
          </a:lstStyle>
          <a:p>
            <a:pPr eaLnBrk="0" hangingPunct="0">
              <a:defRPr/>
            </a:pPr>
            <a:fld id="{D91C2C9B-43D6-4283-8EFD-E085D89923CC}" type="slidenum">
              <a:rPr lang="en-US">
                <a:solidFill>
                  <a:srgbClr val="FFFFFF"/>
                </a:solidFill>
                <a:latin typeface="Times New Roman"/>
                <a:ea typeface="ＭＳ Ｐゴシック" pitchFamily="34" charset="-128"/>
              </a:rPr>
              <a:pPr eaLnBrk="0" hangingPunct="0">
                <a:defRPr/>
              </a:pPr>
              <a:t>‹#›</a:t>
            </a:fld>
            <a:endParaRPr lang="en-US">
              <a:solidFill>
                <a:srgbClr val="FFFFFF"/>
              </a:solidFill>
              <a:latin typeface="Times New Roman"/>
              <a:ea typeface="ＭＳ Ｐゴシック" pitchFamily="34" charset="-128"/>
            </a:endParaRPr>
          </a:p>
        </p:txBody>
      </p:sp>
    </p:spTree>
    <p:extLst>
      <p:ext uri="{BB962C8B-B14F-4D97-AF65-F5344CB8AC3E}">
        <p14:creationId xmlns:p14="http://schemas.microsoft.com/office/powerpoint/2010/main" val="3774601923"/>
      </p:ext>
    </p:extLst>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7" y="2133614"/>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328"/>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pPr fontAlgn="auto">
              <a:spcBef>
                <a:spcPts val="0"/>
              </a:spcBef>
              <a:spcAft>
                <a:spcPts val="0"/>
              </a:spcAft>
            </a:pPr>
            <a:fld id="{4251665B-C24A-4702-B522-6A4334602E03}" type="datetimeFigureOut">
              <a:rPr lang="en-US" smtClean="0">
                <a:solidFill>
                  <a:prstClr val="white">
                    <a:lumMod val="65000"/>
                  </a:prstClr>
                </a:solidFill>
                <a:latin typeface="Calibri"/>
              </a:rPr>
              <a:pPr fontAlgn="auto">
                <a:spcBef>
                  <a:spcPts val="0"/>
                </a:spcBef>
                <a:spcAft>
                  <a:spcPts val="0"/>
                </a:spcAft>
              </a:pPr>
              <a:t>3/14/2017</a:t>
            </a:fld>
            <a:endParaRPr lang="en-US">
              <a:solidFill>
                <a:prstClr val="white">
                  <a:lumMod val="65000"/>
                </a:prstClr>
              </a:solidFill>
              <a:latin typeface="Calibri"/>
            </a:endParaRPr>
          </a:p>
        </p:txBody>
      </p:sp>
      <p:sp>
        <p:nvSpPr>
          <p:cNvPr id="5" name="Footer Placeholder 4"/>
          <p:cNvSpPr>
            <a:spLocks noGrp="1"/>
          </p:cNvSpPr>
          <p:nvPr>
            <p:ph type="ftr" sz="quarter" idx="3"/>
          </p:nvPr>
        </p:nvSpPr>
        <p:spPr>
          <a:xfrm>
            <a:off x="199705" y="6437328"/>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pPr fontAlgn="auto">
              <a:spcBef>
                <a:spcPts val="0"/>
              </a:spcBef>
              <a:spcAft>
                <a:spcPts val="0"/>
              </a:spcAft>
            </a:pPr>
            <a:endParaRPr lang="en-US">
              <a:solidFill>
                <a:prstClr val="white">
                  <a:lumMod val="65000"/>
                </a:prstClr>
              </a:solidFill>
              <a:latin typeface="Calibri"/>
            </a:endParaRPr>
          </a:p>
        </p:txBody>
      </p:sp>
      <p:sp>
        <p:nvSpPr>
          <p:cNvPr id="6" name="Slide Number Placeholder 5"/>
          <p:cNvSpPr>
            <a:spLocks noGrp="1"/>
          </p:cNvSpPr>
          <p:nvPr>
            <p:ph type="sldNum" sz="quarter" idx="4"/>
          </p:nvPr>
        </p:nvSpPr>
        <p:spPr>
          <a:xfrm>
            <a:off x="8306608"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pPr fontAlgn="auto">
              <a:spcBef>
                <a:spcPts val="0"/>
              </a:spcBef>
              <a:spcAft>
                <a:spcPts val="0"/>
              </a:spcAft>
            </a:pPr>
            <a:fld id="{5FD889E0-CAB2-4699-909D-B9A88D47ACBE}" type="slidenum">
              <a:rPr lang="en-US" smtClean="0">
                <a:solidFill>
                  <a:prstClr val="black">
                    <a:lumMod val="85000"/>
                    <a:lumOff val="15000"/>
                  </a:prstClr>
                </a:solidFill>
                <a:latin typeface="Calibri"/>
              </a:rPr>
              <a:pPr fontAlgn="auto">
                <a:spcBef>
                  <a:spcPts val="0"/>
                </a:spcBef>
                <a:spcAft>
                  <a:spcPts val="0"/>
                </a:spcAft>
              </a:pPr>
              <a:t>‹#›</a:t>
            </a:fld>
            <a:endParaRPr lang="en-US">
              <a:solidFill>
                <a:prstClr val="black">
                  <a:lumMod val="85000"/>
                  <a:lumOff val="15000"/>
                </a:prstClr>
              </a:solidFill>
              <a:latin typeface="Calibri"/>
            </a:endParaRPr>
          </a:p>
        </p:txBody>
      </p:sp>
      <p:sp>
        <p:nvSpPr>
          <p:cNvPr id="2" name="Title Placeholder 1"/>
          <p:cNvSpPr>
            <a:spLocks noGrp="1"/>
          </p:cNvSpPr>
          <p:nvPr>
            <p:ph type="title"/>
          </p:nvPr>
        </p:nvSpPr>
        <p:spPr>
          <a:xfrm>
            <a:off x="284165"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extLst>
      <p:ext uri="{BB962C8B-B14F-4D97-AF65-F5344CB8AC3E}">
        <p14:creationId xmlns:p14="http://schemas.microsoft.com/office/powerpoint/2010/main" val="2314688599"/>
      </p:ext>
    </p:extLst>
  </p:cSld>
  <p:clrMap bg1="lt1" tx1="dk1" bg2="lt2" tx2="dk2" accent1="accent1" accent2="accent2" accent3="accent3" accent4="accent4" accent5="accent5" accent6="accent6" hlink="hlink" folHlink="folHlink"/>
  <p:sldLayoutIdLst>
    <p:sldLayoutId id="2147483663" r:id="rId1"/>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dirty="0">
                <a:latin typeface="+mn-lt"/>
              </a:defRPr>
            </a:lvl1pPr>
          </a:lstStyle>
          <a:p>
            <a:pPr>
              <a:defRPr/>
            </a:pPr>
            <a:endParaRPr lang="en-US" altLang="en-US">
              <a:solidFill>
                <a:srgbClr val="FFFFFF"/>
              </a:solidFill>
              <a:latin typeface="Times New Roman"/>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dirty="0">
                <a:latin typeface="+mn-lt"/>
              </a:defRPr>
            </a:lvl1pPr>
          </a:lstStyle>
          <a:p>
            <a:pPr>
              <a:defRPr/>
            </a:pPr>
            <a:endParaRPr lang="en-US" altLang="en-US">
              <a:solidFill>
                <a:srgbClr val="FFFFFF"/>
              </a:solidFill>
              <a:latin typeface="Times New Roman"/>
            </a:endParaRPr>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lgn="r">
              <a:defRPr/>
            </a:pPr>
            <a:fld id="{83A1A87B-400C-4239-8453-67F0A5C734AA}" type="slidenum">
              <a:rPr lang="en-US" altLang="en-US">
                <a:solidFill>
                  <a:srgbClr val="FFFFFF"/>
                </a:solidFill>
                <a:latin typeface="Times New Roman"/>
              </a:rPr>
              <a:pPr algn="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4090876448"/>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63" y="568862"/>
            <a:ext cx="7806241" cy="11434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63" y="1906761"/>
            <a:ext cx="7806241" cy="43190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29317485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mj-lt"/>
          <a:ea typeface="+mj-ea"/>
          <a:cs typeface="+mj-cs"/>
        </a:defRPr>
      </a:lvl1pPr>
      <a:lvl2pPr marL="4318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2pPr>
      <a:lvl3pPr marL="6477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3pPr>
      <a:lvl4pPr marL="8636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4pPr>
      <a:lvl5pPr marL="10795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5pPr>
      <a:lvl6pPr marL="15367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6pPr>
      <a:lvl7pPr marL="19939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7pPr>
      <a:lvl8pPr marL="24511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8pPr>
      <a:lvl9pPr marL="29083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9pPr>
    </p:titleStyle>
    <p:bodyStyle>
      <a:lvl1pPr marL="431800" indent="-323850" algn="l" defTabSz="457200" rtl="0" fontAlgn="base" hangingPunct="0">
        <a:lnSpc>
          <a:spcPct val="93000"/>
        </a:lnSpc>
        <a:spcBef>
          <a:spcPct val="0"/>
        </a:spcBef>
        <a:spcAft>
          <a:spcPts val="888"/>
        </a:spcAft>
        <a:buClr>
          <a:srgbClr val="000000"/>
        </a:buClr>
        <a:buSzPct val="100000"/>
        <a:buFont typeface="Arial" charset="0"/>
        <a:buChar char="•"/>
        <a:defRPr sz="2000">
          <a:solidFill>
            <a:srgbClr val="000000"/>
          </a:solidFill>
          <a:latin typeface="+mn-lt"/>
          <a:ea typeface="+mn-ea"/>
          <a:cs typeface="+mn-cs"/>
        </a:defRPr>
      </a:lvl1pPr>
      <a:lvl2pPr marL="863600" indent="-287338" algn="l" defTabSz="457200" rtl="0" fontAlgn="base" hangingPunct="0">
        <a:lnSpc>
          <a:spcPct val="93000"/>
        </a:lnSpc>
        <a:spcBef>
          <a:spcPct val="0"/>
        </a:spcBef>
        <a:spcAft>
          <a:spcPts val="1138"/>
        </a:spcAft>
        <a:buClr>
          <a:srgbClr val="000000"/>
        </a:buClr>
        <a:buSzPct val="75000"/>
        <a:buFont typeface="Symbol" charset="2"/>
        <a:buChar char=""/>
        <a:defRPr sz="2600">
          <a:solidFill>
            <a:srgbClr val="000000"/>
          </a:solidFill>
          <a:latin typeface="+mn-lt"/>
          <a:ea typeface="+mn-ea"/>
          <a:cs typeface="+mn-cs"/>
        </a:defRPr>
      </a:lvl2pPr>
      <a:lvl3pPr marL="1295400" indent="-215900" algn="l" defTabSz="457200" rtl="0" fontAlgn="base" hangingPunct="0">
        <a:lnSpc>
          <a:spcPct val="93000"/>
        </a:lnSpc>
        <a:spcBef>
          <a:spcPct val="0"/>
        </a:spcBef>
        <a:spcAft>
          <a:spcPts val="850"/>
        </a:spcAft>
        <a:buClr>
          <a:srgbClr val="000000"/>
        </a:buClr>
        <a:buSzPct val="45000"/>
        <a:buFont typeface="Wingdings" charset="2"/>
        <a:buChar char=""/>
        <a:defRPr sz="2400">
          <a:solidFill>
            <a:srgbClr val="000000"/>
          </a:solidFill>
          <a:latin typeface="+mn-lt"/>
          <a:ea typeface="+mn-ea"/>
          <a:cs typeface="+mn-cs"/>
        </a:defRPr>
      </a:lvl3pPr>
      <a:lvl4pPr marL="1727200" indent="-215900" algn="l" defTabSz="457200" rtl="0" fontAlgn="base" hangingPunct="0">
        <a:lnSpc>
          <a:spcPct val="93000"/>
        </a:lnSpc>
        <a:spcBef>
          <a:spcPct val="0"/>
        </a:spcBef>
        <a:spcAft>
          <a:spcPts val="575"/>
        </a:spcAft>
        <a:buClr>
          <a:srgbClr val="000000"/>
        </a:buClr>
        <a:buSzPct val="75000"/>
        <a:buFont typeface="Symbol" charset="2"/>
        <a:buChar char=""/>
        <a:defRPr sz="2000">
          <a:solidFill>
            <a:srgbClr val="000000"/>
          </a:solidFill>
          <a:latin typeface="+mn-lt"/>
          <a:ea typeface="+mn-ea"/>
          <a:cs typeface="+mn-cs"/>
        </a:defRPr>
      </a:lvl4pPr>
      <a:lvl5pPr marL="21590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4"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4"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mn-lt"/>
              </a:defRPr>
            </a:lvl1pPr>
          </a:lstStyle>
          <a:p>
            <a:pPr eaLnBrk="0" hangingPunct="0">
              <a:defRPr/>
            </a:pPr>
            <a:fld id="{5B4DADEF-64DB-4629-ADB3-4CDE9EFE6058}" type="datetime1">
              <a:rPr lang="en-US">
                <a:solidFill>
                  <a:srgbClr val="FFFFFF"/>
                </a:solidFill>
                <a:latin typeface="Times New Roman"/>
                <a:ea typeface="ＭＳ Ｐゴシック" pitchFamily="34" charset="-128"/>
              </a:rPr>
              <a:pPr eaLnBrk="0" hangingPunct="0">
                <a:defRPr/>
              </a:pPr>
              <a:t>3/14/2017</a:t>
            </a:fld>
            <a:endParaRPr lang="en-US">
              <a:solidFill>
                <a:srgbClr val="FFFFFF"/>
              </a:solidFill>
              <a:latin typeface="Times New Roman"/>
              <a:ea typeface="ＭＳ Ｐゴシック" pitchFamily="34" charset="-128"/>
            </a:endParaRPr>
          </a:p>
        </p:txBody>
      </p:sp>
      <p:sp>
        <p:nvSpPr>
          <p:cNvPr id="122885" name="Rectangle 5"/>
          <p:cNvSpPr>
            <a:spLocks noGrp="1" noChangeArrowheads="1"/>
          </p:cNvSpPr>
          <p:nvPr>
            <p:ph type="ftr" sz="quarter" idx="3"/>
          </p:nvPr>
        </p:nvSpPr>
        <p:spPr bwMode="auto">
          <a:xfrm>
            <a:off x="3124201"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lgn="ctr" eaLnBrk="0" hangingPunct="0">
              <a:defRPr/>
            </a:pPr>
            <a:endParaRPr lang="en-US">
              <a:solidFill>
                <a:srgbClr val="FFFFFF"/>
              </a:solidFill>
              <a:latin typeface="Times New Roman"/>
              <a:ea typeface="ＭＳ Ｐゴシック" pitchFamily="34" charset="-128"/>
            </a:endParaRPr>
          </a:p>
        </p:txBody>
      </p:sp>
      <p:sp>
        <p:nvSpPr>
          <p:cNvPr id="122886" name="Rectangle 6"/>
          <p:cNvSpPr>
            <a:spLocks noGrp="1" noChangeArrowheads="1"/>
          </p:cNvSpPr>
          <p:nvPr>
            <p:ph type="sldNum" sz="quarter" idx="4"/>
          </p:nvPr>
        </p:nvSpPr>
        <p:spPr bwMode="auto">
          <a:xfrm>
            <a:off x="6553201"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mn-lt"/>
              </a:defRPr>
            </a:lvl1pPr>
          </a:lstStyle>
          <a:p>
            <a:pPr eaLnBrk="0" hangingPunct="0">
              <a:defRPr/>
            </a:pPr>
            <a:fld id="{D91C2C9B-43D6-4283-8EFD-E085D89923CC}" type="slidenum">
              <a:rPr lang="en-US">
                <a:solidFill>
                  <a:srgbClr val="FFFFFF"/>
                </a:solidFill>
                <a:latin typeface="Times New Roman"/>
                <a:ea typeface="ＭＳ Ｐゴシック" pitchFamily="34" charset="-128"/>
              </a:rPr>
              <a:pPr eaLnBrk="0" hangingPunct="0">
                <a:defRPr/>
              </a:pPr>
              <a:t>‹#›</a:t>
            </a:fld>
            <a:endParaRPr lang="en-US">
              <a:solidFill>
                <a:srgbClr val="FFFFFF"/>
              </a:solidFill>
              <a:latin typeface="Times New Roman"/>
              <a:ea typeface="ＭＳ Ｐゴシック" pitchFamily="34" charset="-128"/>
            </a:endParaRPr>
          </a:p>
        </p:txBody>
      </p:sp>
    </p:spTree>
    <p:extLst>
      <p:ext uri="{BB962C8B-B14F-4D97-AF65-F5344CB8AC3E}">
        <p14:creationId xmlns:p14="http://schemas.microsoft.com/office/powerpoint/2010/main" val="3774601923"/>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71" y="274638"/>
            <a:ext cx="82296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71" y="1600206"/>
            <a:ext cx="82296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52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D284092-5E07-4104-9771-66B583C9C4FB}" type="datetimeFigureOut">
              <a:rPr lang="en-US" smtClean="0">
                <a:solidFill>
                  <a:prstClr val="black">
                    <a:tint val="75000"/>
                  </a:prstClr>
                </a:solidFill>
                <a:latin typeface="Calibri"/>
              </a:rPr>
              <a:pPr fontAlgn="auto">
                <a:spcBef>
                  <a:spcPts val="0"/>
                </a:spcBef>
                <a:spcAft>
                  <a:spcPts val="0"/>
                </a:spcAft>
              </a:pPr>
              <a:t>3/14/2017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52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52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618BA86-1E0B-4A9C-B89E-F98E84824B9D}"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375899"/>
      </p:ext>
    </p:extLst>
  </p:cSld>
  <p:clrMap bg1="lt1" tx1="dk1" bg2="lt2" tx2="dk2" accent1="accent1" accent2="accent2" accent3="accent3" accent4="accent4" accent5="accent5" accent6="accent6" hlink="hlink" folHlink="folHlink"/>
  <p:sldLayoutIdLst>
    <p:sldLayoutId id="214748370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71" y="274638"/>
            <a:ext cx="82296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71" y="1600206"/>
            <a:ext cx="82296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53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D284092-5E07-4104-9771-66B583C9C4FB}" type="datetimeFigureOut">
              <a:rPr lang="en-US" smtClean="0">
                <a:solidFill>
                  <a:prstClr val="black">
                    <a:tint val="75000"/>
                  </a:prstClr>
                </a:solidFill>
                <a:latin typeface="Calibri"/>
              </a:rPr>
              <a:pPr fontAlgn="auto">
                <a:spcBef>
                  <a:spcPts val="0"/>
                </a:spcBef>
                <a:spcAft>
                  <a:spcPts val="0"/>
                </a:spcAft>
              </a:pPr>
              <a:t>3/14/2017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53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53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618BA86-1E0B-4A9C-B89E-F98E84824B9D}"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6375899"/>
      </p:ext>
    </p:extLst>
  </p:cSld>
  <p:clrMap bg1="lt1" tx1="dk1" bg2="lt2" tx2="dk2" accent1="accent1" accent2="accent2" accent3="accent3" accent4="accent4" accent5="accent5" accent6="accent6" hlink="hlink" folHlink="folHlink"/>
  <p:sldLayoutIdLst>
    <p:sldLayoutId id="214748370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7" y="2133614"/>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308"/>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pPr fontAlgn="auto">
              <a:spcBef>
                <a:spcPts val="0"/>
              </a:spcBef>
              <a:spcAft>
                <a:spcPts val="0"/>
              </a:spcAft>
            </a:pPr>
            <a:fld id="{4251665B-C24A-4702-B522-6A4334602E03}" type="datetimeFigureOut">
              <a:rPr lang="en-US" smtClean="0">
                <a:solidFill>
                  <a:prstClr val="white">
                    <a:lumMod val="65000"/>
                  </a:prstClr>
                </a:solidFill>
                <a:latin typeface="Calibri"/>
              </a:rPr>
              <a:pPr fontAlgn="auto">
                <a:spcBef>
                  <a:spcPts val="0"/>
                </a:spcBef>
                <a:spcAft>
                  <a:spcPts val="0"/>
                </a:spcAft>
              </a:pPr>
              <a:t>3/14/2017</a:t>
            </a:fld>
            <a:endParaRPr lang="en-US">
              <a:solidFill>
                <a:prstClr val="white">
                  <a:lumMod val="65000"/>
                </a:prstClr>
              </a:solidFill>
              <a:latin typeface="Calibri"/>
            </a:endParaRPr>
          </a:p>
        </p:txBody>
      </p:sp>
      <p:sp>
        <p:nvSpPr>
          <p:cNvPr id="5" name="Footer Placeholder 4"/>
          <p:cNvSpPr>
            <a:spLocks noGrp="1"/>
          </p:cNvSpPr>
          <p:nvPr>
            <p:ph type="ftr" sz="quarter" idx="3"/>
          </p:nvPr>
        </p:nvSpPr>
        <p:spPr>
          <a:xfrm>
            <a:off x="199705" y="6437308"/>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pPr fontAlgn="auto">
              <a:spcBef>
                <a:spcPts val="0"/>
              </a:spcBef>
              <a:spcAft>
                <a:spcPts val="0"/>
              </a:spcAft>
            </a:pPr>
            <a:endParaRPr lang="en-US">
              <a:solidFill>
                <a:prstClr val="white">
                  <a:lumMod val="65000"/>
                </a:prstClr>
              </a:solidFill>
              <a:latin typeface="Calibri"/>
            </a:endParaRPr>
          </a:p>
        </p:txBody>
      </p:sp>
      <p:sp>
        <p:nvSpPr>
          <p:cNvPr id="6" name="Slide Number Placeholder 5"/>
          <p:cNvSpPr>
            <a:spLocks noGrp="1"/>
          </p:cNvSpPr>
          <p:nvPr>
            <p:ph type="sldNum" sz="quarter" idx="4"/>
          </p:nvPr>
        </p:nvSpPr>
        <p:spPr>
          <a:xfrm>
            <a:off x="8306598"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pPr fontAlgn="auto">
              <a:spcBef>
                <a:spcPts val="0"/>
              </a:spcBef>
              <a:spcAft>
                <a:spcPts val="0"/>
              </a:spcAft>
            </a:pPr>
            <a:fld id="{5FD889E0-CAB2-4699-909D-B9A88D47ACBE}" type="slidenum">
              <a:rPr lang="en-US" smtClean="0">
                <a:solidFill>
                  <a:prstClr val="black">
                    <a:lumMod val="85000"/>
                    <a:lumOff val="15000"/>
                  </a:prstClr>
                </a:solidFill>
                <a:latin typeface="Calibri"/>
              </a:rPr>
              <a:pPr fontAlgn="auto">
                <a:spcBef>
                  <a:spcPts val="0"/>
                </a:spcBef>
                <a:spcAft>
                  <a:spcPts val="0"/>
                </a:spcAft>
              </a:pPr>
              <a:t>‹#›</a:t>
            </a:fld>
            <a:endParaRPr lang="en-US">
              <a:solidFill>
                <a:prstClr val="black">
                  <a:lumMod val="85000"/>
                  <a:lumOff val="15000"/>
                </a:prstClr>
              </a:solidFill>
              <a:latin typeface="Calibri"/>
            </a:endParaRPr>
          </a:p>
        </p:txBody>
      </p:sp>
      <p:sp>
        <p:nvSpPr>
          <p:cNvPr id="2" name="Title Placeholder 1"/>
          <p:cNvSpPr>
            <a:spLocks noGrp="1"/>
          </p:cNvSpPr>
          <p:nvPr>
            <p:ph type="title"/>
          </p:nvPr>
        </p:nvSpPr>
        <p:spPr>
          <a:xfrm>
            <a:off x="284165"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extLst>
      <p:ext uri="{BB962C8B-B14F-4D97-AF65-F5344CB8AC3E}">
        <p14:creationId xmlns:p14="http://schemas.microsoft.com/office/powerpoint/2010/main" val="2314688599"/>
      </p:ext>
    </p:extLst>
  </p:cSld>
  <p:clrMap bg1="lt1" tx1="dk1" bg2="lt2" tx2="dk2" accent1="accent1" accent2="accent2" accent3="accent3" accent4="accent4" accent5="accent5" accent6="accent6" hlink="hlink" folHlink="folHlink"/>
  <p:sldLayoutIdLst>
    <p:sldLayoutId id="2147483708" r:id="rId1"/>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71" y="274638"/>
            <a:ext cx="8229601"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71" y="1600206"/>
            <a:ext cx="8229601"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6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6338699E-D5B0-1144-BABA-B43051136CBC}" type="datetimeFigureOut">
              <a:rPr lang="en-US" smtClean="0">
                <a:solidFill>
                  <a:prstClr val="black">
                    <a:tint val="75000"/>
                  </a:prstClr>
                </a:solidFill>
                <a:latin typeface="Calibri"/>
              </a:rPr>
              <a:pPr defTabSz="457200" fontAlgn="auto">
                <a:spcBef>
                  <a:spcPts val="0"/>
                </a:spcBef>
                <a:spcAft>
                  <a:spcPts val="0"/>
                </a:spcAft>
              </a:pPr>
              <a:t>3/14/2017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6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6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6E5CEBD-ACDE-C547-9134-E0747BAFBD7F}"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7780738"/>
      </p:ext>
    </p:extLst>
  </p:cSld>
  <p:clrMap bg1="lt1" tx1="dk1" bg2="lt2" tx2="dk2" accent1="accent1" accent2="accent2" accent3="accent3" accent4="accent4" accent5="accent5" accent6="accent6" hlink="hlink" folHlink="folHlink"/>
  <p:sldLayoutIdLst>
    <p:sldLayoutId id="214748371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0.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2"/>
          <p:cNvSpPr txBox="1">
            <a:spLocks noChangeArrowheads="1"/>
          </p:cNvSpPr>
          <p:nvPr/>
        </p:nvSpPr>
        <p:spPr bwMode="auto">
          <a:xfrm>
            <a:off x="910856" y="5181600"/>
            <a:ext cx="7772400" cy="11510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15000"/>
              </a:spcBef>
            </a:pPr>
            <a:r>
              <a:rPr lang="en-US" sz="3200" dirty="0">
                <a:solidFill>
                  <a:srgbClr val="FFFF00"/>
                </a:solidFill>
                <a:ea typeface="+mn-ea"/>
              </a:rPr>
              <a:t>Robert E. Schoen, MD, </a:t>
            </a:r>
            <a:r>
              <a:rPr lang="en-US" sz="3200" dirty="0" smtClean="0">
                <a:solidFill>
                  <a:srgbClr val="FFFF00"/>
                </a:solidFill>
                <a:ea typeface="+mn-ea"/>
              </a:rPr>
              <a:t>MPH</a:t>
            </a:r>
          </a:p>
          <a:p>
            <a:pPr algn="ctr" eaLnBrk="0" hangingPunct="0">
              <a:spcBef>
                <a:spcPct val="15000"/>
              </a:spcBef>
            </a:pPr>
            <a:r>
              <a:rPr lang="en-US" sz="3200" dirty="0" smtClean="0">
                <a:solidFill>
                  <a:srgbClr val="FFFF00"/>
                </a:solidFill>
              </a:rPr>
              <a:t>University of Pittsburgh</a:t>
            </a:r>
            <a:endParaRPr lang="en-US" sz="3200" dirty="0">
              <a:solidFill>
                <a:srgbClr val="FFFF00"/>
              </a:solidFill>
              <a:ea typeface="+mn-ea"/>
            </a:endParaRPr>
          </a:p>
        </p:txBody>
      </p:sp>
      <p:sp>
        <p:nvSpPr>
          <p:cNvPr id="585731" name="Rectangle 3"/>
          <p:cNvSpPr>
            <a:spLocks noChangeArrowheads="1"/>
          </p:cNvSpPr>
          <p:nvPr/>
        </p:nvSpPr>
        <p:spPr bwMode="auto">
          <a:xfrm>
            <a:off x="0" y="228600"/>
            <a:ext cx="9144000" cy="2438400"/>
          </a:xfrm>
          <a:prstGeom prst="rect">
            <a:avLst/>
          </a:prstGeom>
          <a:solidFill>
            <a:schemeClr val="bg2"/>
          </a:solidFill>
          <a:ln>
            <a:noFill/>
          </a:ln>
          <a:effectLst/>
          <a:extLst>
            <a:ext uri="{91240B29-F687-4f45-9708-019B960494DF}">
              <a14:hiddenLine xmlns="" xmlns:a14="http://schemas.microsoft.com/office/drawing/2010/main" w="9525">
                <a:solidFill>
                  <a:schemeClr val="hlink"/>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4400" dirty="0" err="1" smtClean="0">
                <a:solidFill>
                  <a:srgbClr val="FFFFFF"/>
                </a:solidFill>
                <a:ea typeface="+mn-ea"/>
              </a:rPr>
              <a:t>ctDNA</a:t>
            </a:r>
            <a:r>
              <a:rPr lang="en-US" sz="4400" dirty="0" smtClean="0">
                <a:solidFill>
                  <a:srgbClr val="FFFFFF"/>
                </a:solidFill>
                <a:ea typeface="+mn-ea"/>
              </a:rPr>
              <a:t> and Methylation in</a:t>
            </a:r>
          </a:p>
          <a:p>
            <a:pPr algn="ctr" eaLnBrk="0" hangingPunct="0"/>
            <a:r>
              <a:rPr lang="en-US" sz="4400" dirty="0" smtClean="0">
                <a:solidFill>
                  <a:srgbClr val="FFFFFF"/>
                </a:solidFill>
              </a:rPr>
              <a:t>Early Detection and Monitoring</a:t>
            </a:r>
          </a:p>
          <a:p>
            <a:pPr algn="ctr" eaLnBrk="0" hangingPunct="0"/>
            <a:r>
              <a:rPr lang="en-US" sz="4400" dirty="0" smtClean="0">
                <a:solidFill>
                  <a:srgbClr val="FFFFFF"/>
                </a:solidFill>
                <a:ea typeface="+mn-ea"/>
              </a:rPr>
              <a:t>Of CRC</a:t>
            </a:r>
            <a:endParaRPr lang="en-US" sz="4400" dirty="0">
              <a:solidFill>
                <a:srgbClr val="FFFFFF"/>
              </a:solidFill>
              <a:ea typeface="+mn-ea"/>
            </a:endParaRPr>
          </a:p>
        </p:txBody>
      </p:sp>
      <p:sp>
        <p:nvSpPr>
          <p:cNvPr id="7" name="Text Box 2"/>
          <p:cNvSpPr txBox="1">
            <a:spLocks noChangeArrowheads="1"/>
          </p:cNvSpPr>
          <p:nvPr/>
        </p:nvSpPr>
        <p:spPr bwMode="auto">
          <a:xfrm>
            <a:off x="758456" y="2743244"/>
            <a:ext cx="807720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15000"/>
              </a:spcBef>
            </a:pPr>
            <a:r>
              <a:rPr lang="en-US" sz="3200" dirty="0" smtClean="0">
                <a:solidFill>
                  <a:srgbClr val="FFFF00"/>
                </a:solidFill>
                <a:ea typeface="+mn-ea"/>
              </a:rPr>
              <a:t>EDRN Colon Group Collaborative Project</a:t>
            </a:r>
            <a:endParaRPr lang="en-US" sz="3200" dirty="0">
              <a:solidFill>
                <a:srgbClr val="FFFF00"/>
              </a:solidFill>
              <a:ea typeface="+mn-ea"/>
            </a:endParaRPr>
          </a:p>
        </p:txBody>
      </p:sp>
      <p:pic>
        <p:nvPicPr>
          <p:cNvPr id="8" name="Picture 523" descr="logoed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4" y="3581400"/>
            <a:ext cx="2209800" cy="12998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77299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342014"/>
            <a:ext cx="9144000" cy="1040219"/>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dirty="0" smtClean="0">
                <a:solidFill>
                  <a:srgbClr val="FFFFFF"/>
                </a:solidFill>
              </a:rPr>
              <a:t>ctDNA in Stage II-Results</a:t>
            </a:r>
            <a:endParaRPr lang="en-US" altLang="en-US" sz="4000" dirty="0" smtClean="0">
              <a:solidFill>
                <a:srgbClr val="FFFFFF"/>
              </a:solidFill>
              <a:cs typeface="Arial" charset="0"/>
            </a:endParaRPr>
          </a:p>
        </p:txBody>
      </p:sp>
      <p:sp>
        <p:nvSpPr>
          <p:cNvPr id="4" name="Text Box 5"/>
          <p:cNvSpPr txBox="1">
            <a:spLocks noChangeArrowheads="1"/>
          </p:cNvSpPr>
          <p:nvPr/>
        </p:nvSpPr>
        <p:spPr bwMode="auto">
          <a:xfrm>
            <a:off x="152400" y="2996868"/>
            <a:ext cx="8839200" cy="270843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98463" indent="-398463" algn="l" eaLnBrk="0" hangingPunct="0">
              <a:spcBef>
                <a:spcPct val="20000"/>
              </a:spcBef>
              <a:buChar char="•"/>
              <a:defRPr sz="3200">
                <a:solidFill>
                  <a:schemeClr val="tx1"/>
                </a:solidFill>
                <a:latin typeface="Times New Roman" pitchFamily="18" charset="0"/>
              </a:defRPr>
            </a:lvl1pPr>
            <a:lvl2pPr marL="512763"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0"/>
              </a:spcBef>
              <a:spcAft>
                <a:spcPts val="600"/>
              </a:spcAft>
              <a:defRPr/>
            </a:pPr>
            <a:r>
              <a:rPr lang="en-US" altLang="en-US" dirty="0">
                <a:solidFill>
                  <a:srgbClr val="FFFF00"/>
                </a:solidFill>
                <a:latin typeface="Arial" charset="0"/>
              </a:rPr>
              <a:t>+</a:t>
            </a:r>
            <a:r>
              <a:rPr lang="en-US" altLang="en-US" dirty="0" smtClean="0">
                <a:solidFill>
                  <a:srgbClr val="FFFF00"/>
                </a:solidFill>
                <a:latin typeface="Arial" charset="0"/>
              </a:rPr>
              <a:t>ctDNA ↓↓ </a:t>
            </a:r>
            <a:r>
              <a:rPr lang="en-US" altLang="en-US" dirty="0">
                <a:solidFill>
                  <a:srgbClr val="FFFF00"/>
                </a:solidFill>
                <a:latin typeface="Arial" charset="0"/>
              </a:rPr>
              <a:t>R</a:t>
            </a:r>
            <a:r>
              <a:rPr lang="en-US" altLang="en-US" dirty="0" smtClean="0">
                <a:solidFill>
                  <a:srgbClr val="FFFF00"/>
                </a:solidFill>
                <a:latin typeface="Arial" charset="0"/>
              </a:rPr>
              <a:t>ecurrence free survival (RFS): HR=18</a:t>
            </a:r>
          </a:p>
          <a:p>
            <a:pPr eaLnBrk="1" hangingPunct="1">
              <a:spcBef>
                <a:spcPts val="0"/>
              </a:spcBef>
              <a:spcAft>
                <a:spcPts val="600"/>
              </a:spcAft>
              <a:defRPr/>
            </a:pPr>
            <a:r>
              <a:rPr lang="en-US" altLang="en-US" dirty="0" smtClean="0">
                <a:solidFill>
                  <a:srgbClr val="FFFF00"/>
                </a:solidFill>
                <a:latin typeface="Arial" charset="0"/>
              </a:rPr>
              <a:t>ctDNA helpful in both low and high risk by clinical pathologic characteristics</a:t>
            </a:r>
          </a:p>
          <a:p>
            <a:pPr eaLnBrk="1" hangingPunct="1">
              <a:spcBef>
                <a:spcPts val="0"/>
              </a:spcBef>
              <a:spcAft>
                <a:spcPts val="600"/>
              </a:spcAft>
              <a:defRPr/>
            </a:pPr>
            <a:r>
              <a:rPr lang="en-US" altLang="en-US" dirty="0" smtClean="0">
                <a:solidFill>
                  <a:srgbClr val="FFFF00"/>
                </a:solidFill>
                <a:latin typeface="Arial" charset="0"/>
              </a:rPr>
              <a:t>CEA did not predict RFS	</a:t>
            </a:r>
          </a:p>
        </p:txBody>
      </p:sp>
      <p:sp>
        <p:nvSpPr>
          <p:cNvPr id="2" name="TextBox 1"/>
          <p:cNvSpPr txBox="1"/>
          <p:nvPr/>
        </p:nvSpPr>
        <p:spPr>
          <a:xfrm>
            <a:off x="457200" y="1722275"/>
            <a:ext cx="2590800" cy="646331"/>
          </a:xfrm>
          <a:prstGeom prst="rect">
            <a:avLst/>
          </a:prstGeom>
          <a:solidFill>
            <a:schemeClr val="bg2"/>
          </a:solidFill>
        </p:spPr>
        <p:txBody>
          <a:bodyPr wrap="square" rtlCol="0">
            <a:spAutoFit/>
          </a:bodyPr>
          <a:lstStyle/>
          <a:p>
            <a:pPr algn="ctr"/>
            <a:r>
              <a:rPr lang="en-US" sz="3600" dirty="0" smtClean="0">
                <a:solidFill>
                  <a:srgbClr val="FFFFFF"/>
                </a:solidFill>
              </a:rPr>
              <a:t>No Chemo</a:t>
            </a:r>
          </a:p>
        </p:txBody>
      </p:sp>
    </p:spTree>
    <p:extLst>
      <p:ext uri="{BB962C8B-B14F-4D97-AF65-F5344CB8AC3E}">
        <p14:creationId xmlns:p14="http://schemas.microsoft.com/office/powerpoint/2010/main" val="1472227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57200" y="304800"/>
            <a:ext cx="8285156" cy="841744"/>
          </a:xfrm>
          <a:prstGeom prst="rect">
            <a:avLst/>
          </a:prstGeom>
          <a:noFill/>
          <a:ln w="9525">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57200" hangingPunct="0">
              <a:lnSpc>
                <a:spcPct val="93000"/>
              </a:lnSpc>
              <a:buClr>
                <a:srgbClr val="000000"/>
              </a:buClr>
              <a:buSzPct val="45000"/>
              <a:buFont typeface="Wingdings" charset="2"/>
              <a:buNone/>
            </a:pPr>
            <a:r>
              <a:rPr lang="en-GB" b="1" dirty="0" smtClean="0">
                <a:latin typeface="Arial" charset="0"/>
              </a:rPr>
              <a:t>Recurrence Free Survival (RFS) </a:t>
            </a:r>
            <a:r>
              <a:rPr lang="en-GB" b="1" dirty="0">
                <a:latin typeface="Arial" charset="0"/>
              </a:rPr>
              <a:t>in </a:t>
            </a:r>
            <a:r>
              <a:rPr lang="en-GB" b="1" dirty="0" smtClean="0">
                <a:latin typeface="Arial" charset="0"/>
              </a:rPr>
              <a:t>patients</a:t>
            </a:r>
          </a:p>
          <a:p>
            <a:pPr algn="ctr" defTabSz="457200" hangingPunct="0">
              <a:lnSpc>
                <a:spcPct val="93000"/>
              </a:lnSpc>
              <a:buClr>
                <a:srgbClr val="000000"/>
              </a:buClr>
              <a:buSzPct val="45000"/>
              <a:buFont typeface="Wingdings" charset="2"/>
              <a:buNone/>
            </a:pPr>
            <a:r>
              <a:rPr lang="en-GB" b="1" dirty="0" smtClean="0">
                <a:latin typeface="Arial" charset="0"/>
              </a:rPr>
              <a:t> </a:t>
            </a:r>
            <a:r>
              <a:rPr lang="en-GB" b="1" dirty="0">
                <a:latin typeface="Arial" charset="0"/>
              </a:rPr>
              <a:t>not treated with adjuvant </a:t>
            </a:r>
            <a:r>
              <a:rPr lang="en-GB" b="1" dirty="0" smtClean="0">
                <a:latin typeface="Arial" charset="0"/>
              </a:rPr>
              <a:t>chemotherapy</a:t>
            </a:r>
            <a:endParaRPr lang="en-GB" b="1"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9"/>
            <a:ext cx="1226880" cy="6523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611487" y="6381315"/>
            <a:ext cx="3918239"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57200" hangingPunct="0">
              <a:lnSpc>
                <a:spcPct val="93000"/>
              </a:lnSpc>
              <a:buClr>
                <a:srgbClr val="000000"/>
              </a:buClr>
              <a:buSzPct val="45000"/>
              <a:buFont typeface="Wingdings" charset="2"/>
              <a:buNone/>
            </a:pPr>
            <a:r>
              <a:rPr lang="en-GB" sz="1200" b="1" dirty="0">
                <a:latin typeface="Arial" charset="0"/>
              </a:rPr>
              <a:t>Jeanne Tie et al., </a:t>
            </a:r>
            <a:r>
              <a:rPr lang="en-GB" sz="1200" b="1" dirty="0" err="1">
                <a:latin typeface="Arial" charset="0"/>
              </a:rPr>
              <a:t>Sci</a:t>
            </a:r>
            <a:r>
              <a:rPr lang="en-GB" sz="1200" b="1" dirty="0">
                <a:latin typeface="Arial" charset="0"/>
              </a:rPr>
              <a:t> </a:t>
            </a:r>
            <a:r>
              <a:rPr lang="en-GB" sz="1200" b="1" dirty="0" err="1">
                <a:latin typeface="Arial" charset="0"/>
              </a:rPr>
              <a:t>Transl</a:t>
            </a:r>
            <a:r>
              <a:rPr lang="en-GB" sz="1200" b="1" dirty="0">
                <a:latin typeface="Arial" charset="0"/>
              </a:rPr>
              <a:t> Med 2016;8:346ra92</a:t>
            </a:r>
          </a:p>
        </p:txBody>
      </p:sp>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354" r="1969"/>
          <a:stretch/>
        </p:blipFill>
        <p:spPr bwMode="auto">
          <a:xfrm>
            <a:off x="1886150" y="1190847"/>
            <a:ext cx="5748679" cy="4941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0430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30" y="1212112"/>
            <a:ext cx="8314195" cy="5496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 Box 1"/>
          <p:cNvSpPr txBox="1">
            <a:spLocks noChangeArrowheads="1"/>
          </p:cNvSpPr>
          <p:nvPr/>
        </p:nvSpPr>
        <p:spPr bwMode="auto">
          <a:xfrm>
            <a:off x="304800" y="304800"/>
            <a:ext cx="8513756" cy="838200"/>
          </a:xfrm>
          <a:prstGeom prst="rect">
            <a:avLst/>
          </a:prstGeom>
          <a:noFill/>
          <a:ln w="9525">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57200" hangingPunct="0">
              <a:lnSpc>
                <a:spcPct val="93000"/>
              </a:lnSpc>
              <a:buClr>
                <a:srgbClr val="000000"/>
              </a:buClr>
              <a:buSzPct val="45000"/>
              <a:buFont typeface="Wingdings" charset="2"/>
              <a:buNone/>
            </a:pPr>
            <a:r>
              <a:rPr lang="en-GB" b="1" dirty="0" smtClean="0">
                <a:latin typeface="Arial" charset="0"/>
              </a:rPr>
              <a:t>Recurrence Free Survival (RFS) </a:t>
            </a:r>
            <a:r>
              <a:rPr lang="en-GB" b="1" dirty="0">
                <a:latin typeface="Arial" charset="0"/>
              </a:rPr>
              <a:t>in </a:t>
            </a:r>
            <a:r>
              <a:rPr lang="en-GB" b="1" dirty="0" smtClean="0">
                <a:latin typeface="Arial" charset="0"/>
              </a:rPr>
              <a:t>patients</a:t>
            </a:r>
          </a:p>
          <a:p>
            <a:pPr algn="ctr" defTabSz="457200" hangingPunct="0">
              <a:lnSpc>
                <a:spcPct val="93000"/>
              </a:lnSpc>
              <a:buClr>
                <a:srgbClr val="000000"/>
              </a:buClr>
              <a:buSzPct val="45000"/>
              <a:buFont typeface="Wingdings" charset="2"/>
              <a:buNone/>
            </a:pPr>
            <a:r>
              <a:rPr lang="en-GB" b="1" dirty="0" smtClean="0">
                <a:latin typeface="Arial" charset="0"/>
              </a:rPr>
              <a:t> </a:t>
            </a:r>
            <a:r>
              <a:rPr lang="en-GB" b="1" dirty="0">
                <a:latin typeface="Arial" charset="0"/>
              </a:rPr>
              <a:t>not treated with adjuvant </a:t>
            </a:r>
            <a:r>
              <a:rPr lang="en-GB" b="1" dirty="0" smtClean="0">
                <a:latin typeface="Arial" charset="0"/>
              </a:rPr>
              <a:t>chemotherapy by CEA level</a:t>
            </a:r>
            <a:endParaRPr lang="en-GB" b="1" dirty="0">
              <a:latin typeface="Arial" charset="0"/>
            </a:endParaRPr>
          </a:p>
        </p:txBody>
      </p:sp>
    </p:spTree>
    <p:extLst>
      <p:ext uri="{BB962C8B-B14F-4D97-AF65-F5344CB8AC3E}">
        <p14:creationId xmlns:p14="http://schemas.microsoft.com/office/powerpoint/2010/main" val="4277520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63680" y="796404"/>
            <a:ext cx="8493120" cy="414764"/>
          </a:xfrm>
          <a:prstGeom prst="rect">
            <a:avLst/>
          </a:prstGeom>
          <a:noFill/>
          <a:ln w="9525">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57200" hangingPunct="0">
              <a:lnSpc>
                <a:spcPct val="93000"/>
              </a:lnSpc>
              <a:buClr>
                <a:srgbClr val="000000"/>
              </a:buClr>
              <a:buSzPct val="45000"/>
              <a:buFont typeface="Wingdings" charset="2"/>
              <a:buNone/>
            </a:pPr>
            <a:r>
              <a:rPr lang="en-GB" sz="2800" b="1" dirty="0" smtClean="0">
                <a:latin typeface="Arial" charset="0"/>
              </a:rPr>
              <a:t>Serial </a:t>
            </a:r>
            <a:r>
              <a:rPr lang="en-GB" sz="2800" b="1" dirty="0">
                <a:latin typeface="Arial" charset="0"/>
              </a:rPr>
              <a:t>ctDNA status up to radiological </a:t>
            </a:r>
            <a:r>
              <a:rPr lang="en-GB" sz="2800" b="1" dirty="0" smtClean="0">
                <a:latin typeface="Arial" charset="0"/>
              </a:rPr>
              <a:t>recurrence</a:t>
            </a:r>
            <a:endParaRPr lang="en-GB" sz="1600" b="1"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6"/>
            <a:ext cx="1226880" cy="6523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2295601"/>
            <a:ext cx="7804800" cy="226247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111" y="4643239"/>
            <a:ext cx="3918241" cy="11302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57200" hangingPunct="0">
              <a:lnSpc>
                <a:spcPct val="93000"/>
              </a:lnSpc>
              <a:buClr>
                <a:srgbClr val="000000"/>
              </a:buClr>
              <a:buSzPct val="45000"/>
              <a:buFont typeface="Wingdings" charset="2"/>
              <a:buNone/>
            </a:pPr>
            <a:r>
              <a:rPr lang="en-GB" sz="2000" b="1" dirty="0" smtClean="0">
                <a:latin typeface="Arial" charset="0"/>
              </a:rPr>
              <a:t>ctDNA levels in patients not treated with chemo with positive ctDNA post op up to time of radiologic recurrence (N=9)</a:t>
            </a:r>
            <a:endParaRPr lang="en-GB" sz="2000" b="1" dirty="0">
              <a:latin typeface="Arial" charset="0"/>
            </a:endParaRPr>
          </a:p>
        </p:txBody>
      </p:sp>
      <p:sp>
        <p:nvSpPr>
          <p:cNvPr id="7" name="Text Box 4"/>
          <p:cNvSpPr txBox="1">
            <a:spLocks noChangeArrowheads="1"/>
          </p:cNvSpPr>
          <p:nvPr/>
        </p:nvSpPr>
        <p:spPr bwMode="auto">
          <a:xfrm>
            <a:off x="5038650" y="4774729"/>
            <a:ext cx="3918241" cy="11302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57200" hangingPunct="0">
              <a:lnSpc>
                <a:spcPct val="93000"/>
              </a:lnSpc>
              <a:buClr>
                <a:srgbClr val="000000"/>
              </a:buClr>
              <a:buSzPct val="45000"/>
              <a:buFont typeface="Wingdings" charset="2"/>
              <a:buNone/>
            </a:pPr>
            <a:r>
              <a:rPr lang="en-GB" sz="2000" b="1" dirty="0" smtClean="0">
                <a:latin typeface="Arial" charset="0"/>
              </a:rPr>
              <a:t>Lead time to radiologic recurrence for ctDNA and CEA</a:t>
            </a:r>
            <a:endParaRPr lang="en-GB" sz="2000" b="1" dirty="0">
              <a:latin typeface="Arial" charset="0"/>
            </a:endParaRPr>
          </a:p>
        </p:txBody>
      </p:sp>
    </p:spTree>
    <p:extLst>
      <p:ext uri="{BB962C8B-B14F-4D97-AF65-F5344CB8AC3E}">
        <p14:creationId xmlns:p14="http://schemas.microsoft.com/office/powerpoint/2010/main" val="1918384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935737" y="2514619"/>
            <a:ext cx="7272669" cy="3570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4400">
                <a:solidFill>
                  <a:schemeClr val="tx2"/>
                </a:solidFill>
                <a:latin typeface="Arial" pitchFamily="34" charset="0"/>
                <a:ea typeface="ＭＳ Ｐゴシック" pitchFamily="34" charset="-128"/>
              </a:defRPr>
            </a:lvl1pPr>
            <a:lvl2pPr marL="914400" indent="-342900">
              <a:defRPr sz="4400">
                <a:solidFill>
                  <a:schemeClr val="tx2"/>
                </a:solidFill>
                <a:latin typeface="Arial" pitchFamily="34" charset="0"/>
                <a:ea typeface="ＭＳ Ｐゴシック" pitchFamily="34" charset="-128"/>
              </a:defRPr>
            </a:lvl2pPr>
            <a:lvl3pPr marL="1371600" indent="-342900">
              <a:defRPr sz="4400">
                <a:solidFill>
                  <a:schemeClr val="tx2"/>
                </a:solidFill>
                <a:latin typeface="Arial" pitchFamily="34" charset="0"/>
                <a:ea typeface="ＭＳ Ｐゴシック" pitchFamily="34" charset="-128"/>
              </a:defRPr>
            </a:lvl3pPr>
            <a:lvl4pPr marL="1828800" indent="-342900">
              <a:defRPr sz="4400">
                <a:solidFill>
                  <a:schemeClr val="tx2"/>
                </a:solidFill>
                <a:latin typeface="Arial" pitchFamily="34" charset="0"/>
                <a:ea typeface="ＭＳ Ｐゴシック" pitchFamily="34" charset="-128"/>
              </a:defRPr>
            </a:lvl4pPr>
            <a:lvl5pPr marL="2286000" indent="-342900">
              <a:defRPr sz="4400">
                <a:solidFill>
                  <a:schemeClr val="tx2"/>
                </a:solidFill>
                <a:latin typeface="Arial" pitchFamily="34" charset="0"/>
                <a:ea typeface="ＭＳ Ｐゴシック" pitchFamily="34" charset="-128"/>
              </a:defRPr>
            </a:lvl5pPr>
            <a:lvl6pPr marL="27432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6pPr>
            <a:lvl7pPr marL="32004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7pPr>
            <a:lvl8pPr marL="36576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8pPr>
            <a:lvl9pPr marL="41148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9pPr>
          </a:lstStyle>
          <a:p>
            <a:pPr eaLnBrk="0" hangingPunct="0">
              <a:spcBef>
                <a:spcPts val="0"/>
              </a:spcBef>
              <a:spcAft>
                <a:spcPts val="1200"/>
              </a:spcAft>
              <a:buFontTx/>
              <a:buChar char="•"/>
              <a:defRPr/>
            </a:pPr>
            <a:r>
              <a:rPr lang="en-US" sz="3600" dirty="0" err="1" smtClean="0">
                <a:solidFill>
                  <a:srgbClr val="FFFF00"/>
                </a:solidFill>
              </a:rPr>
              <a:t>ctDNA</a:t>
            </a:r>
            <a:r>
              <a:rPr lang="en-US" sz="3600" dirty="0" smtClean="0">
                <a:solidFill>
                  <a:srgbClr val="FFFF00"/>
                </a:solidFill>
              </a:rPr>
              <a:t> is a marker for recurrence in patients with stage II CRC</a:t>
            </a:r>
          </a:p>
          <a:p>
            <a:pPr eaLnBrk="0" hangingPunct="0">
              <a:spcBef>
                <a:spcPts val="0"/>
              </a:spcBef>
              <a:spcAft>
                <a:spcPts val="1200"/>
              </a:spcAft>
              <a:buFontTx/>
              <a:buChar char="•"/>
              <a:defRPr/>
            </a:pPr>
            <a:r>
              <a:rPr lang="en-US" sz="3600" dirty="0" err="1" smtClean="0">
                <a:solidFill>
                  <a:srgbClr val="FFFF00"/>
                </a:solidFill>
                <a:cs typeface="Arial" pitchFamily="34" charset="0"/>
              </a:rPr>
              <a:t>ctDNA</a:t>
            </a:r>
            <a:r>
              <a:rPr lang="en-US" sz="3600" dirty="0" smtClean="0">
                <a:solidFill>
                  <a:srgbClr val="FFFF00"/>
                </a:solidFill>
                <a:cs typeface="Arial" pitchFamily="34" charset="0"/>
              </a:rPr>
              <a:t> findings discriminate within </a:t>
            </a:r>
            <a:r>
              <a:rPr lang="en-US" sz="3600" dirty="0" err="1" smtClean="0">
                <a:solidFill>
                  <a:srgbClr val="FFFF00"/>
                </a:solidFill>
                <a:cs typeface="Arial" pitchFamily="34" charset="0"/>
              </a:rPr>
              <a:t>clinicopathologic</a:t>
            </a:r>
            <a:r>
              <a:rPr lang="en-US" sz="3600" dirty="0" smtClean="0">
                <a:solidFill>
                  <a:srgbClr val="FFFF00"/>
                </a:solidFill>
                <a:cs typeface="Arial" pitchFamily="34" charset="0"/>
              </a:rPr>
              <a:t> subgroups</a:t>
            </a:r>
          </a:p>
        </p:txBody>
      </p:sp>
      <p:sp>
        <p:nvSpPr>
          <p:cNvPr id="37891" name="Rectangle 3"/>
          <p:cNvSpPr>
            <a:spLocks noChangeArrowheads="1"/>
          </p:cNvSpPr>
          <p:nvPr/>
        </p:nvSpPr>
        <p:spPr bwMode="auto">
          <a:xfrm>
            <a:off x="4" y="482009"/>
            <a:ext cx="9144000" cy="12192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4800" dirty="0" smtClean="0">
                <a:solidFill>
                  <a:srgbClr val="FFFFFF"/>
                </a:solidFill>
              </a:rPr>
              <a:t>Conclusions</a:t>
            </a:r>
            <a:endParaRPr lang="en-US" sz="4800" i="1" dirty="0">
              <a:solidFill>
                <a:srgbClr val="FFFFFF"/>
              </a:solidFill>
            </a:endParaRPr>
          </a:p>
        </p:txBody>
      </p:sp>
    </p:spTree>
    <p:extLst>
      <p:ext uri="{BB962C8B-B14F-4D97-AF65-F5344CB8AC3E}">
        <p14:creationId xmlns:p14="http://schemas.microsoft.com/office/powerpoint/2010/main" val="460824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228600"/>
            <a:ext cx="9144000" cy="18288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Aim </a:t>
            </a:r>
            <a:r>
              <a:rPr kumimoji="0" lang="en-US" sz="3600" b="0" i="0" u="none" strike="noStrike" kern="1200" cap="none" spc="0" normalizeH="0" baseline="0" noProof="0" dirty="0" smtClean="0">
                <a:ln>
                  <a:noFill/>
                </a:ln>
                <a:solidFill>
                  <a:srgbClr val="FFFFFF"/>
                </a:solidFill>
                <a:effectLst/>
                <a:uLnTx/>
                <a:uFillTx/>
                <a:latin typeface="Arial" charset="0"/>
                <a:ea typeface="+mn-ea"/>
                <a:cs typeface="+mn-cs"/>
              </a:rPr>
              <a:t>1 </a:t>
            </a:r>
            <a:r>
              <a:rPr kumimoji="0" lang="en-US" sz="36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3600" b="0" i="0" u="none" strike="noStrike" kern="1200" cap="none" spc="0" normalizeH="0" baseline="0" noProof="0" dirty="0" smtClean="0">
                <a:ln>
                  <a:noFill/>
                </a:ln>
                <a:solidFill>
                  <a:srgbClr val="FFFFFF"/>
                </a:solidFill>
                <a:effectLst/>
                <a:uLnTx/>
                <a:uFillTx/>
                <a:latin typeface="Arial" charset="0"/>
                <a:ea typeface="+mn-ea"/>
                <a:cs typeface="+mn-cs"/>
              </a:rPr>
              <a:t>Evaluation </a:t>
            </a:r>
            <a:r>
              <a:rPr kumimoji="0" lang="en-US" sz="3600" b="0" i="0" u="none" strike="noStrike" kern="1200" cap="none" spc="0" normalizeH="0" baseline="0" noProof="0" dirty="0" err="1" smtClean="0">
                <a:ln>
                  <a:noFill/>
                </a:ln>
                <a:solidFill>
                  <a:srgbClr val="FFFFFF"/>
                </a:solidFill>
                <a:effectLst/>
                <a:uLnTx/>
                <a:uFillTx/>
                <a:latin typeface="Arial" charset="0"/>
                <a:ea typeface="+mn-ea"/>
                <a:cs typeface="+mn-cs"/>
              </a:rPr>
              <a:t>ctDNA</a:t>
            </a:r>
            <a:r>
              <a:rPr kumimoji="0" lang="en-US" sz="3600" b="0" i="0" u="none" strike="noStrike" kern="1200" cap="none" spc="0" normalizeH="0" baseline="0" noProof="0" dirty="0" smtClean="0">
                <a:ln>
                  <a:noFill/>
                </a:ln>
                <a:solidFill>
                  <a:srgbClr val="FFFFFF"/>
                </a:solidFill>
                <a:effectLst/>
                <a:uLnTx/>
                <a:uFillTx/>
                <a:latin typeface="Arial"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noProof="0" dirty="0" smtClean="0">
                <a:solidFill>
                  <a:srgbClr val="FFFFFF"/>
                </a:solidFill>
              </a:rPr>
              <a:t>and Aberrant </a:t>
            </a:r>
            <a:r>
              <a:rPr lang="en-US" sz="3600" noProof="0" dirty="0" err="1" smtClean="0">
                <a:solidFill>
                  <a:srgbClr val="FFFFFF"/>
                </a:solidFill>
              </a:rPr>
              <a:t>Methlylation</a:t>
            </a:r>
            <a:r>
              <a:rPr lang="en-US" sz="3600" noProof="0" dirty="0" smtClean="0">
                <a:solidFill>
                  <a:srgbClr val="FFFFFF"/>
                </a:solidFill>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FFFFFF"/>
                </a:solidFill>
                <a:effectLst/>
                <a:uLnTx/>
                <a:uFillTx/>
                <a:latin typeface="Arial" charset="0"/>
                <a:ea typeface="+mn-ea"/>
                <a:cs typeface="+mn-cs"/>
              </a:rPr>
              <a:t>in Stage III and IV </a:t>
            </a:r>
            <a:endParaRPr kumimoji="0" lang="en-US" sz="3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1747" name="Text Box 3"/>
          <p:cNvSpPr txBox="1">
            <a:spLocks noChangeArrowheads="1"/>
          </p:cNvSpPr>
          <p:nvPr/>
        </p:nvSpPr>
        <p:spPr bwMode="auto">
          <a:xfrm>
            <a:off x="304800" y="2514600"/>
            <a:ext cx="8610600" cy="3539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kumimoji="0" lang="en-US" sz="3200" b="0" i="0" u="none" strike="noStrike" kern="1200" cap="none" spc="0" normalizeH="0" baseline="0" noProof="0" dirty="0" err="1" smtClean="0">
                <a:ln>
                  <a:noFill/>
                </a:ln>
                <a:solidFill>
                  <a:srgbClr val="FFFF00"/>
                </a:solidFill>
                <a:effectLst/>
                <a:uLnTx/>
                <a:uFillTx/>
                <a:latin typeface="Arial" charset="0"/>
                <a:ea typeface="+mn-ea"/>
                <a:cs typeface="+mn-cs"/>
              </a:rPr>
              <a:t>ctDNA</a:t>
            </a:r>
            <a:r>
              <a:rPr kumimoji="0" lang="en-US" sz="3200" b="0" i="0" u="none" strike="noStrike" kern="1200" cap="none" spc="0" normalizeH="0" baseline="0" noProof="0" dirty="0" smtClean="0">
                <a:ln>
                  <a:noFill/>
                </a:ln>
                <a:solidFill>
                  <a:srgbClr val="FFFF00"/>
                </a:solidFill>
                <a:effectLst/>
                <a:uLnTx/>
                <a:uFillTx/>
                <a:latin typeface="Arial" charset="0"/>
                <a:ea typeface="+mn-ea"/>
                <a:cs typeface="+mn-cs"/>
              </a:rPr>
              <a:t> evaluated via </a:t>
            </a:r>
            <a:r>
              <a:rPr kumimoji="0" lang="en-US" sz="3200" b="0" i="0" u="none" strike="noStrike" kern="1200" cap="none" spc="0" normalizeH="0" baseline="0" noProof="0" dirty="0" err="1" smtClean="0">
                <a:ln>
                  <a:noFill/>
                </a:ln>
                <a:solidFill>
                  <a:srgbClr val="FFFF00"/>
                </a:solidFill>
                <a:effectLst/>
                <a:uLnTx/>
                <a:uFillTx/>
                <a:latin typeface="Arial" charset="0"/>
                <a:ea typeface="+mn-ea"/>
                <a:cs typeface="+mn-cs"/>
              </a:rPr>
              <a:t>SafeSeqs</a:t>
            </a:r>
            <a:r>
              <a:rPr kumimoji="0" lang="en-US" sz="3200" b="0" i="0" u="none" strike="noStrike" kern="1200" cap="none" spc="0" normalizeH="0" baseline="0" noProof="0" dirty="0" smtClean="0">
                <a:ln>
                  <a:noFill/>
                </a:ln>
                <a:solidFill>
                  <a:srgbClr val="FFFF00"/>
                </a:solidFill>
                <a:effectLst/>
                <a:uLnTx/>
                <a:uFillTx/>
                <a:latin typeface="Arial" charset="0"/>
                <a:ea typeface="+mn-ea"/>
                <a:cs typeface="+mn-cs"/>
              </a:rPr>
              <a:t> sequencing using panel of mutations</a:t>
            </a:r>
            <a:r>
              <a:rPr kumimoji="0" lang="en-US" sz="3200" b="0" i="0" u="none" strike="noStrike" kern="1200" cap="none" spc="0" normalizeH="0" noProof="0" dirty="0" smtClean="0">
                <a:ln>
                  <a:noFill/>
                </a:ln>
                <a:solidFill>
                  <a:srgbClr val="FFFF00"/>
                </a:solidFill>
                <a:effectLst/>
                <a:uLnTx/>
                <a:uFillTx/>
                <a:latin typeface="Arial" charset="0"/>
                <a:ea typeface="+mn-ea"/>
                <a:cs typeface="+mn-cs"/>
              </a:rPr>
              <a:t> (61 </a:t>
            </a:r>
            <a:r>
              <a:rPr kumimoji="0" lang="en-US" sz="3200" b="0" i="0" u="none" strike="noStrike" kern="1200" cap="none" spc="0" normalizeH="0" noProof="0" dirty="0" err="1" smtClean="0">
                <a:ln>
                  <a:noFill/>
                </a:ln>
                <a:solidFill>
                  <a:srgbClr val="FFFF00"/>
                </a:solidFill>
                <a:effectLst/>
                <a:uLnTx/>
                <a:uFillTx/>
                <a:latin typeface="Arial" charset="0"/>
                <a:ea typeface="+mn-ea"/>
                <a:cs typeface="+mn-cs"/>
              </a:rPr>
              <a:t>amplicons</a:t>
            </a:r>
            <a:r>
              <a:rPr kumimoji="0" lang="en-US" sz="3200" b="0" i="0" u="none" strike="noStrike" kern="1200" cap="none" spc="0" normalizeH="0" noProof="0" dirty="0" smtClean="0">
                <a:ln>
                  <a:noFill/>
                </a:ln>
                <a:solidFill>
                  <a:srgbClr val="FFFF00"/>
                </a:solidFill>
                <a:effectLst/>
                <a:uLnTx/>
                <a:uFillTx/>
                <a:latin typeface="Arial" charset="0"/>
                <a:ea typeface="+mn-ea"/>
                <a:cs typeface="+mn-cs"/>
              </a:rPr>
              <a:t> in 16 genes – 1999 positions</a:t>
            </a:r>
            <a:endParaRPr kumimoji="0" lang="en-US" sz="3200" b="0" i="0" u="none" strike="noStrike" kern="1200" cap="none" spc="0" normalizeH="0" baseline="0" noProof="0" dirty="0">
              <a:ln>
                <a:noFill/>
              </a:ln>
              <a:solidFill>
                <a:srgbClr val="FFFF00"/>
              </a:solidFill>
              <a:effectLst/>
              <a:uLnTx/>
              <a:uFillTx/>
              <a:latin typeface="Arial" charset="0"/>
              <a:ea typeface="+mn-ea"/>
              <a:cs typeface="+mn-cs"/>
            </a:endParaRPr>
          </a:p>
          <a:p>
            <a:pPr lvl="0">
              <a:spcBef>
                <a:spcPct val="50000"/>
              </a:spcBef>
              <a:buFontTx/>
              <a:buChar char="•"/>
              <a:defRPr/>
            </a:pPr>
            <a:r>
              <a:rPr kumimoji="0" lang="en-US" sz="3200" b="0" i="0" u="none" strike="noStrike" kern="1200" cap="none" spc="0" normalizeH="0" baseline="0" noProof="0" dirty="0" smtClean="0">
                <a:ln>
                  <a:noFill/>
                </a:ln>
                <a:solidFill>
                  <a:srgbClr val="FFFF00"/>
                </a:solidFill>
                <a:effectLst/>
                <a:uLnTx/>
                <a:uFillTx/>
                <a:latin typeface="Arial" charset="0"/>
                <a:ea typeface="+mn-ea"/>
                <a:cs typeface="+mn-cs"/>
              </a:rPr>
              <a:t>Panel of methylation</a:t>
            </a:r>
            <a:r>
              <a:rPr kumimoji="0" lang="en-US" sz="3200" b="0" i="0" u="none" strike="noStrike" kern="1200" cap="none" spc="0" normalizeH="0" noProof="0" dirty="0" smtClean="0">
                <a:ln>
                  <a:noFill/>
                </a:ln>
                <a:solidFill>
                  <a:srgbClr val="FFFF00"/>
                </a:solidFill>
                <a:effectLst/>
                <a:uLnTx/>
                <a:uFillTx/>
                <a:latin typeface="Arial" charset="0"/>
                <a:ea typeface="+mn-ea"/>
                <a:cs typeface="+mn-cs"/>
              </a:rPr>
              <a:t> markers, </a:t>
            </a:r>
            <a:r>
              <a:rPr lang="en-US" sz="3200" i="1" dirty="0"/>
              <a:t>EVL, NTRK3, </a:t>
            </a:r>
            <a:r>
              <a:rPr lang="en-US" sz="3200" i="1" dirty="0" smtClean="0"/>
              <a:t>VIM </a:t>
            </a:r>
            <a:r>
              <a:rPr lang="en-US" sz="3200" dirty="0" smtClean="0">
                <a:solidFill>
                  <a:schemeClr val="tx2"/>
                </a:solidFill>
              </a:rPr>
              <a:t>and others</a:t>
            </a:r>
            <a:r>
              <a:rPr lang="en-US" sz="3200" dirty="0" smtClean="0"/>
              <a:t> </a:t>
            </a:r>
            <a:r>
              <a:rPr kumimoji="0" lang="en-US" sz="3200" b="0" i="0" u="none" strike="noStrike" kern="1200" cap="none" spc="0" normalizeH="0" noProof="0" dirty="0" smtClean="0">
                <a:ln>
                  <a:noFill/>
                </a:ln>
                <a:solidFill>
                  <a:srgbClr val="FFFF00"/>
                </a:solidFill>
                <a:effectLst/>
                <a:uLnTx/>
                <a:uFillTx/>
                <a:latin typeface="Arial" charset="0"/>
                <a:ea typeface="+mn-ea"/>
                <a:cs typeface="+mn-cs"/>
              </a:rPr>
              <a:t>via NGS </a:t>
            </a:r>
            <a:endParaRPr lang="en-US" sz="3200" dirty="0">
              <a:solidFill>
                <a:srgbClr val="FFFF00"/>
              </a:solidFill>
            </a:endParaRPr>
          </a:p>
          <a:p>
            <a:pPr lvl="0">
              <a:spcBef>
                <a:spcPct val="50000"/>
              </a:spcBef>
              <a:buFontTx/>
              <a:buChar char="•"/>
              <a:defRPr/>
            </a:pPr>
            <a:r>
              <a:rPr kumimoji="0" lang="en-US" sz="3200" b="0" i="0" u="none" strike="noStrike" kern="1200" cap="none" spc="0" normalizeH="0" baseline="0" noProof="0" dirty="0" smtClean="0">
                <a:ln>
                  <a:noFill/>
                </a:ln>
                <a:solidFill>
                  <a:srgbClr val="FFFF00"/>
                </a:solidFill>
                <a:effectLst/>
                <a:uLnTx/>
                <a:uFillTx/>
                <a:latin typeface="Arial" charset="0"/>
                <a:ea typeface="+mn-ea"/>
                <a:cs typeface="+mn-cs"/>
              </a:rPr>
              <a:t>40</a:t>
            </a:r>
            <a:r>
              <a:rPr kumimoji="0" lang="en-US" sz="3200" b="0" i="0" u="none" strike="noStrike" kern="1200" cap="none" spc="0" normalizeH="0" noProof="0" dirty="0" smtClean="0">
                <a:ln>
                  <a:noFill/>
                </a:ln>
                <a:solidFill>
                  <a:srgbClr val="FFFF00"/>
                </a:solidFill>
                <a:effectLst/>
                <a:uLnTx/>
                <a:uFillTx/>
                <a:latin typeface="Arial" charset="0"/>
                <a:ea typeface="+mn-ea"/>
                <a:cs typeface="+mn-cs"/>
              </a:rPr>
              <a:t> CRC and 40 controls</a:t>
            </a:r>
            <a:endParaRPr kumimoji="0" lang="en-US" sz="3200" b="0" i="0" u="none" strike="noStrike" kern="1200" cap="none" spc="0" normalizeH="0" baseline="0" noProof="0" dirty="0">
              <a:ln>
                <a:noFill/>
              </a:ln>
              <a:solidFill>
                <a:srgbClr val="FFFF00"/>
              </a:solidFill>
              <a:effectLst/>
              <a:uLnTx/>
              <a:uFillTx/>
              <a:latin typeface="Arial" charset="0"/>
              <a:ea typeface="+mn-ea"/>
              <a:cs typeface="+mn-cs"/>
            </a:endParaRPr>
          </a:p>
        </p:txBody>
      </p:sp>
    </p:spTree>
    <p:extLst>
      <p:ext uri="{BB962C8B-B14F-4D97-AF65-F5344CB8AC3E}">
        <p14:creationId xmlns:p14="http://schemas.microsoft.com/office/powerpoint/2010/main" val="3364742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152400"/>
            <a:ext cx="9144000" cy="14478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Aim </a:t>
            </a:r>
            <a:r>
              <a:rPr kumimoji="0" lang="en-US" sz="3600" b="0" i="0" u="none" strike="noStrike" kern="1200" cap="none" spc="0" normalizeH="0" baseline="0" noProof="0" dirty="0" smtClean="0">
                <a:ln>
                  <a:noFill/>
                </a:ln>
                <a:solidFill>
                  <a:srgbClr val="FFFFFF"/>
                </a:solidFill>
                <a:effectLst/>
                <a:uLnTx/>
                <a:uFillTx/>
                <a:latin typeface="Arial" charset="0"/>
                <a:ea typeface="+mn-ea"/>
                <a:cs typeface="+mn-cs"/>
              </a:rPr>
              <a:t>2 </a:t>
            </a:r>
            <a:r>
              <a:rPr kumimoji="0" lang="en-US" sz="36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3600" b="0" i="0" u="none" strike="noStrike" kern="1200" cap="none" spc="0" normalizeH="0" baseline="0" noProof="0" dirty="0" smtClean="0">
                <a:ln>
                  <a:noFill/>
                </a:ln>
                <a:solidFill>
                  <a:srgbClr val="FFFFFF"/>
                </a:solidFill>
                <a:effectLst/>
                <a:uLnTx/>
                <a:uFillTx/>
                <a:latin typeface="Arial" charset="0"/>
                <a:ea typeface="+mn-ea"/>
                <a:cs typeface="+mn-cs"/>
              </a:rPr>
              <a:t>Evaluation in Stage III Patients</a:t>
            </a:r>
            <a:r>
              <a:rPr kumimoji="0" lang="en-US" sz="3600" b="0" i="0" u="none" strike="noStrike" kern="1200" cap="none" spc="0" normalizeH="0" noProof="0" dirty="0" smtClean="0">
                <a:ln>
                  <a:noFill/>
                </a:ln>
                <a:solidFill>
                  <a:srgbClr val="FFFFFF"/>
                </a:solidFill>
                <a:effectLst/>
                <a:uLnTx/>
                <a:uFillTx/>
                <a:latin typeface="Arial"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noProof="0" dirty="0" smtClean="0">
                <a:solidFill>
                  <a:srgbClr val="FFFFFF"/>
                </a:solidFill>
              </a:rPr>
              <a:t>Undergoing Monitoring for Recurrence</a:t>
            </a:r>
            <a:endParaRPr kumimoji="0" lang="en-US" sz="3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1747" name="Text Box 3"/>
          <p:cNvSpPr txBox="1">
            <a:spLocks noChangeArrowheads="1"/>
          </p:cNvSpPr>
          <p:nvPr/>
        </p:nvSpPr>
        <p:spPr bwMode="auto">
          <a:xfrm>
            <a:off x="304800" y="1676400"/>
            <a:ext cx="8610600" cy="57554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0">
              <a:spcBef>
                <a:spcPct val="50000"/>
              </a:spcBef>
              <a:buFontTx/>
              <a:buChar char="•"/>
              <a:defRPr/>
            </a:pPr>
            <a:r>
              <a:rPr lang="en-US" sz="3200" dirty="0" smtClean="0">
                <a:solidFill>
                  <a:srgbClr val="FFFF00"/>
                </a:solidFill>
              </a:rPr>
              <a:t>Assess </a:t>
            </a:r>
            <a:r>
              <a:rPr lang="en-US" sz="3200" dirty="0" err="1" smtClean="0">
                <a:solidFill>
                  <a:srgbClr val="FFFF00"/>
                </a:solidFill>
              </a:rPr>
              <a:t>ctDNA</a:t>
            </a:r>
            <a:r>
              <a:rPr lang="en-US" sz="3200" dirty="0" smtClean="0">
                <a:solidFill>
                  <a:srgbClr val="FFFF00"/>
                </a:solidFill>
              </a:rPr>
              <a:t> and methylation as prognostic </a:t>
            </a:r>
            <a:r>
              <a:rPr lang="en-US" sz="3200" dirty="0">
                <a:solidFill>
                  <a:srgbClr val="FFFF00"/>
                </a:solidFill>
              </a:rPr>
              <a:t>markers for disease-free and overall survival </a:t>
            </a:r>
            <a:endParaRPr lang="en-US" sz="3200" dirty="0" smtClean="0">
              <a:solidFill>
                <a:srgbClr val="FFFF00"/>
              </a:solidFill>
            </a:endParaRPr>
          </a:p>
          <a:p>
            <a:pPr>
              <a:spcBef>
                <a:spcPct val="50000"/>
              </a:spcBef>
              <a:buFontTx/>
              <a:buChar char="•"/>
              <a:defRPr/>
            </a:pPr>
            <a:r>
              <a:rPr kumimoji="0" lang="en-US" sz="3200" b="0" i="0" u="none" strike="noStrike" kern="1200" cap="none" spc="0" normalizeH="0" baseline="0" noProof="0" dirty="0" smtClean="0">
                <a:ln>
                  <a:noFill/>
                </a:ln>
                <a:solidFill>
                  <a:srgbClr val="FFFF00"/>
                </a:solidFill>
                <a:effectLst/>
                <a:uLnTx/>
                <a:uFillTx/>
                <a:latin typeface="Arial" charset="0"/>
                <a:ea typeface="+mn-ea"/>
                <a:cs typeface="+mn-cs"/>
              </a:rPr>
              <a:t>Use </a:t>
            </a:r>
            <a:r>
              <a:rPr kumimoji="0" lang="en-US" sz="3200" b="0" i="0" u="none" strike="noStrike" kern="1200" cap="none" spc="0" normalizeH="0" baseline="0" noProof="0" dirty="0" err="1" smtClean="0">
                <a:ln>
                  <a:noFill/>
                </a:ln>
                <a:solidFill>
                  <a:srgbClr val="FFFF00"/>
                </a:solidFill>
                <a:effectLst/>
                <a:uLnTx/>
                <a:uFillTx/>
                <a:latin typeface="Arial" charset="0"/>
                <a:ea typeface="+mn-ea"/>
                <a:cs typeface="+mn-cs"/>
              </a:rPr>
              <a:t>ct</a:t>
            </a:r>
            <a:r>
              <a:rPr lang="en-US" sz="3200" dirty="0" smtClean="0">
                <a:solidFill>
                  <a:srgbClr val="FFFF00"/>
                </a:solidFill>
              </a:rPr>
              <a:t>DNA results as basis for selection: </a:t>
            </a:r>
            <a:r>
              <a:rPr kumimoji="0" lang="en-US" sz="3200" b="0" i="0" u="none" strike="noStrike" kern="1200" cap="none" spc="0" normalizeH="0" baseline="0" noProof="0" dirty="0" smtClean="0">
                <a:ln>
                  <a:noFill/>
                </a:ln>
                <a:solidFill>
                  <a:srgbClr val="FFFF00"/>
                </a:solidFill>
                <a:effectLst/>
                <a:uLnTx/>
                <a:uFillTx/>
                <a:latin typeface="Arial" charset="0"/>
                <a:ea typeface="+mn-ea"/>
                <a:cs typeface="+mn-cs"/>
              </a:rPr>
              <a:t>Assess 15 patients who begin </a:t>
            </a:r>
            <a:r>
              <a:rPr kumimoji="0" lang="en-US" sz="3200" b="0" i="0" u="none" strike="noStrike" kern="1200" cap="none" spc="0" normalizeH="0" baseline="0" noProof="0" dirty="0" err="1" smtClean="0">
                <a:ln>
                  <a:noFill/>
                </a:ln>
                <a:solidFill>
                  <a:srgbClr val="FFFF00"/>
                </a:solidFill>
                <a:effectLst/>
                <a:uLnTx/>
                <a:uFillTx/>
                <a:latin typeface="Arial" charset="0"/>
                <a:ea typeface="+mn-ea"/>
                <a:cs typeface="+mn-cs"/>
              </a:rPr>
              <a:t>ctDNA</a:t>
            </a:r>
            <a:r>
              <a:rPr kumimoji="0" lang="en-US" sz="3200" b="0" i="0" u="none" strike="noStrike" kern="1200" cap="none" spc="0" normalizeH="0" baseline="0" noProof="0" dirty="0" smtClean="0">
                <a:ln>
                  <a:noFill/>
                </a:ln>
                <a:solidFill>
                  <a:srgbClr val="FFFF00"/>
                </a:solidFill>
                <a:effectLst/>
                <a:uLnTx/>
                <a:uFillTx/>
                <a:latin typeface="Arial" charset="0"/>
                <a:ea typeface="+mn-ea"/>
                <a:cs typeface="+mn-cs"/>
              </a:rPr>
              <a:t> negative and recur, and 10 patients who begin</a:t>
            </a:r>
            <a:r>
              <a:rPr kumimoji="0" lang="en-US" sz="3200" b="0" i="0" u="none" strike="noStrike" kern="1200" cap="none" spc="0" normalizeH="0" noProof="0" dirty="0" smtClean="0">
                <a:ln>
                  <a:noFill/>
                </a:ln>
                <a:solidFill>
                  <a:srgbClr val="FFFF00"/>
                </a:solidFill>
                <a:effectLst/>
                <a:uLnTx/>
                <a:uFillTx/>
                <a:latin typeface="Arial" charset="0"/>
                <a:ea typeface="+mn-ea"/>
                <a:cs typeface="+mn-cs"/>
              </a:rPr>
              <a:t> as </a:t>
            </a:r>
            <a:r>
              <a:rPr kumimoji="0" lang="en-US" sz="3200" b="0" i="0" u="none" strike="noStrike" kern="1200" cap="none" spc="0" normalizeH="0" noProof="0" dirty="0" err="1" smtClean="0">
                <a:ln>
                  <a:noFill/>
                </a:ln>
                <a:solidFill>
                  <a:srgbClr val="FFFF00"/>
                </a:solidFill>
                <a:effectLst/>
                <a:uLnTx/>
                <a:uFillTx/>
                <a:latin typeface="Arial" charset="0"/>
                <a:ea typeface="+mn-ea"/>
                <a:cs typeface="+mn-cs"/>
              </a:rPr>
              <a:t>ctDNA</a:t>
            </a:r>
            <a:r>
              <a:rPr kumimoji="0" lang="en-US" sz="3200" b="0" i="0" u="none" strike="noStrike" kern="1200" cap="none" spc="0" normalizeH="0" noProof="0" dirty="0" smtClean="0">
                <a:ln>
                  <a:noFill/>
                </a:ln>
                <a:solidFill>
                  <a:srgbClr val="FFFF00"/>
                </a:solidFill>
                <a:effectLst/>
                <a:uLnTx/>
                <a:uFillTx/>
                <a:latin typeface="Arial" charset="0"/>
                <a:ea typeface="+mn-ea"/>
                <a:cs typeface="+mn-cs"/>
              </a:rPr>
              <a:t> positive</a:t>
            </a:r>
          </a:p>
          <a:p>
            <a:pPr>
              <a:spcBef>
                <a:spcPct val="50000"/>
              </a:spcBef>
              <a:buFontTx/>
              <a:buChar char="•"/>
              <a:defRPr/>
            </a:pPr>
            <a:r>
              <a:rPr lang="en-US" sz="3200" dirty="0" smtClean="0">
                <a:solidFill>
                  <a:srgbClr val="FFFF00"/>
                </a:solidFill>
              </a:rPr>
              <a:t>Isolate </a:t>
            </a:r>
            <a:r>
              <a:rPr lang="en-US" sz="3200" dirty="0">
                <a:solidFill>
                  <a:srgbClr val="FFFF00"/>
                </a:solidFill>
              </a:rPr>
              <a:t>tumor DNA from blocks to correlate to plasma findings</a:t>
            </a:r>
          </a:p>
          <a:p>
            <a:pPr lvl="0">
              <a:spcBef>
                <a:spcPct val="50000"/>
              </a:spcBef>
              <a:buFontTx/>
              <a:buChar char="•"/>
              <a:defRPr/>
            </a:pPr>
            <a:endParaRPr lang="en-US" sz="3200" dirty="0">
              <a:solidFill>
                <a:srgbClr val="FFFF00"/>
              </a:solidFill>
            </a:endParaRPr>
          </a:p>
        </p:txBody>
      </p:sp>
    </p:spTree>
    <p:extLst>
      <p:ext uri="{BB962C8B-B14F-4D97-AF65-F5344CB8AC3E}">
        <p14:creationId xmlns:p14="http://schemas.microsoft.com/office/powerpoint/2010/main" val="141932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228600"/>
            <a:ext cx="9144000" cy="14478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Aim </a:t>
            </a:r>
            <a:r>
              <a:rPr kumimoji="0" lang="en-US" sz="3600" b="0" i="0" u="none" strike="noStrike" kern="1200" cap="none" spc="0" normalizeH="0" baseline="0" noProof="0" dirty="0" smtClean="0">
                <a:ln>
                  <a:noFill/>
                </a:ln>
                <a:solidFill>
                  <a:srgbClr val="FFFFFF"/>
                </a:solidFill>
                <a:effectLst/>
                <a:uLnTx/>
                <a:uFillTx/>
                <a:latin typeface="Arial" charset="0"/>
                <a:ea typeface="+mn-ea"/>
                <a:cs typeface="+mn-cs"/>
              </a:rPr>
              <a:t>3 </a:t>
            </a:r>
            <a:r>
              <a:rPr kumimoji="0" lang="en-US" sz="3600" b="0" i="0" u="none" strike="noStrike" kern="1200" cap="none" spc="0" normalizeH="0" baseline="0" noProof="0" dirty="0">
                <a:ln>
                  <a:noFill/>
                </a:ln>
                <a:solidFill>
                  <a:srgbClr val="FFFFFF"/>
                </a:solidFill>
                <a:effectLst/>
                <a:uLnTx/>
                <a:uFillTx/>
                <a:latin typeface="Arial" charset="0"/>
                <a:ea typeface="+mn-ea"/>
                <a:cs typeface="+mn-cs"/>
              </a:rPr>
              <a:t>– </a:t>
            </a:r>
            <a:r>
              <a:rPr kumimoji="0" lang="en-US" sz="3600" b="0" i="0" u="none" strike="noStrike" kern="1200" cap="none" spc="0" normalizeH="0" baseline="0" noProof="0" dirty="0" smtClean="0">
                <a:ln>
                  <a:noFill/>
                </a:ln>
                <a:solidFill>
                  <a:srgbClr val="FFFFFF"/>
                </a:solidFill>
                <a:effectLst/>
                <a:uLnTx/>
                <a:uFillTx/>
                <a:latin typeface="Arial" charset="0"/>
                <a:ea typeface="+mn-ea"/>
                <a:cs typeface="+mn-cs"/>
              </a:rPr>
              <a:t>Evaluate Dynamic Change</a:t>
            </a:r>
            <a:r>
              <a:rPr kumimoji="0" lang="en-US" sz="3600" b="0" i="0" u="none" strike="noStrike" kern="1200" cap="none" spc="0" normalizeH="0" noProof="0" dirty="0" smtClean="0">
                <a:ln>
                  <a:noFill/>
                </a:ln>
                <a:solidFill>
                  <a:srgbClr val="FFFFFF"/>
                </a:solidFill>
                <a:effectLst/>
                <a:uLnTx/>
                <a:uFillTx/>
                <a:latin typeface="Arial" charset="0"/>
                <a:ea typeface="+mn-ea"/>
                <a:cs typeface="+mn-cs"/>
              </a:rPr>
              <a:t> in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noProof="0" dirty="0" err="1" smtClean="0">
                <a:solidFill>
                  <a:srgbClr val="FFFFFF"/>
                </a:solidFill>
              </a:rPr>
              <a:t>ctDNA</a:t>
            </a:r>
            <a:r>
              <a:rPr lang="en-US" sz="3600" noProof="0" dirty="0" smtClean="0">
                <a:solidFill>
                  <a:srgbClr val="FFFFFF"/>
                </a:solidFill>
              </a:rPr>
              <a:t> and Methylation with Surgery</a:t>
            </a:r>
            <a:endParaRPr kumimoji="0" lang="en-US" sz="36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1747" name="Text Box 3"/>
          <p:cNvSpPr txBox="1">
            <a:spLocks noChangeArrowheads="1"/>
          </p:cNvSpPr>
          <p:nvPr/>
        </p:nvSpPr>
        <p:spPr bwMode="auto">
          <a:xfrm>
            <a:off x="266704" y="2209803"/>
            <a:ext cx="8610600" cy="32932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0">
              <a:spcBef>
                <a:spcPct val="50000"/>
              </a:spcBef>
              <a:buFontTx/>
              <a:buChar char="•"/>
              <a:defRPr/>
            </a:pPr>
            <a:r>
              <a:rPr lang="en-US" sz="3200" dirty="0" smtClean="0">
                <a:solidFill>
                  <a:srgbClr val="FFFF00"/>
                </a:solidFill>
              </a:rPr>
              <a:t>Evaluate 15 patients pre and post surgery for change in </a:t>
            </a:r>
            <a:r>
              <a:rPr lang="en-US" sz="3200" dirty="0" err="1" smtClean="0">
                <a:solidFill>
                  <a:srgbClr val="FFFF00"/>
                </a:solidFill>
              </a:rPr>
              <a:t>ctDNA</a:t>
            </a:r>
            <a:r>
              <a:rPr lang="en-US" sz="3200" dirty="0" smtClean="0">
                <a:solidFill>
                  <a:srgbClr val="FFFF00"/>
                </a:solidFill>
              </a:rPr>
              <a:t> and methylation markers</a:t>
            </a:r>
          </a:p>
          <a:p>
            <a:pPr lvl="0">
              <a:spcBef>
                <a:spcPct val="50000"/>
              </a:spcBef>
              <a:buFontTx/>
              <a:buChar char="•"/>
              <a:defRPr/>
            </a:pPr>
            <a:r>
              <a:rPr kumimoji="0" lang="en-US" sz="3200" b="0" i="0" u="none" strike="noStrike" kern="1200" cap="none" spc="0" normalizeH="0" baseline="0" noProof="0" dirty="0" smtClean="0">
                <a:ln>
                  <a:noFill/>
                </a:ln>
                <a:solidFill>
                  <a:srgbClr val="FFFF00"/>
                </a:solidFill>
                <a:effectLst/>
                <a:uLnTx/>
                <a:uFillTx/>
                <a:latin typeface="Arial" charset="0"/>
                <a:ea typeface="+mn-ea"/>
                <a:cs typeface="+mn-cs"/>
              </a:rPr>
              <a:t>Know </a:t>
            </a:r>
            <a:r>
              <a:rPr kumimoji="0" lang="en-US" sz="3200" b="0" i="0" u="none" strike="noStrike" kern="1200" cap="none" spc="0" normalizeH="0" baseline="0" noProof="0" dirty="0" err="1" smtClean="0">
                <a:ln>
                  <a:noFill/>
                </a:ln>
                <a:solidFill>
                  <a:srgbClr val="FFFF00"/>
                </a:solidFill>
                <a:effectLst/>
                <a:uLnTx/>
                <a:uFillTx/>
                <a:latin typeface="Arial" charset="0"/>
                <a:ea typeface="+mn-ea"/>
                <a:cs typeface="+mn-cs"/>
              </a:rPr>
              <a:t>ctDNA</a:t>
            </a:r>
            <a:r>
              <a:rPr kumimoji="0" lang="en-US" sz="3200" b="0" i="0" u="none" strike="noStrike" kern="1200" cap="none" spc="0" normalizeH="0" noProof="0" dirty="0" smtClean="0">
                <a:ln>
                  <a:noFill/>
                </a:ln>
                <a:solidFill>
                  <a:srgbClr val="FFFF00"/>
                </a:solidFill>
                <a:effectLst/>
                <a:uLnTx/>
                <a:uFillTx/>
                <a:latin typeface="Arial" charset="0"/>
                <a:ea typeface="+mn-ea"/>
                <a:cs typeface="+mn-cs"/>
              </a:rPr>
              <a:t> decreases post-op, but hasn’t been tested formally with markers of aberrant methylation</a:t>
            </a:r>
            <a:endParaRPr lang="en-US" sz="3200" dirty="0">
              <a:solidFill>
                <a:srgbClr val="FFFF00"/>
              </a:solidFill>
            </a:endParaRPr>
          </a:p>
        </p:txBody>
      </p:sp>
    </p:spTree>
    <p:extLst>
      <p:ext uri="{BB962C8B-B14F-4D97-AF65-F5344CB8AC3E}">
        <p14:creationId xmlns:p14="http://schemas.microsoft.com/office/powerpoint/2010/main" val="4048774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228600"/>
            <a:ext cx="9144000" cy="9906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dirty="0" smtClean="0"/>
              <a:t>End Result</a:t>
            </a:r>
            <a:endParaRPr lang="en-US" sz="4400" dirty="0">
              <a:cs typeface="Arial" charset="0"/>
            </a:endParaRPr>
          </a:p>
        </p:txBody>
      </p:sp>
      <p:sp>
        <p:nvSpPr>
          <p:cNvPr id="29699" name="Text Box 3"/>
          <p:cNvSpPr txBox="1">
            <a:spLocks noChangeArrowheads="1"/>
          </p:cNvSpPr>
          <p:nvPr/>
        </p:nvSpPr>
        <p:spPr bwMode="auto">
          <a:xfrm>
            <a:off x="304800" y="1676400"/>
            <a:ext cx="8610600" cy="313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682625" indent="-682625">
              <a:spcBef>
                <a:spcPct val="50000"/>
              </a:spcBef>
              <a:buFontTx/>
              <a:buAutoNum type="arabicPeriod"/>
            </a:pPr>
            <a:r>
              <a:rPr lang="en-US" sz="3600" dirty="0" smtClean="0">
                <a:solidFill>
                  <a:schemeClr val="tx2"/>
                </a:solidFill>
              </a:rPr>
              <a:t>Assess </a:t>
            </a:r>
            <a:r>
              <a:rPr lang="en-US" sz="3600" dirty="0" err="1" smtClean="0">
                <a:solidFill>
                  <a:schemeClr val="tx2"/>
                </a:solidFill>
              </a:rPr>
              <a:t>ctDNA</a:t>
            </a:r>
            <a:r>
              <a:rPr lang="en-US" sz="3600" dirty="0" smtClean="0">
                <a:solidFill>
                  <a:schemeClr val="tx2"/>
                </a:solidFill>
              </a:rPr>
              <a:t> and aberrantly methylated genes for screening and monitoring of CRC</a:t>
            </a:r>
            <a:endParaRPr lang="en-US" sz="3600" dirty="0">
              <a:solidFill>
                <a:schemeClr val="tx2"/>
              </a:solidFill>
            </a:endParaRPr>
          </a:p>
          <a:p>
            <a:pPr marL="682625" indent="-682625">
              <a:spcBef>
                <a:spcPct val="50000"/>
              </a:spcBef>
              <a:buFontTx/>
              <a:buAutoNum type="arabicPeriod"/>
            </a:pPr>
            <a:r>
              <a:rPr lang="en-US" sz="3600" dirty="0" smtClean="0">
                <a:solidFill>
                  <a:schemeClr val="tx2"/>
                </a:solidFill>
              </a:rPr>
              <a:t>Evaluation will occur in equal volume of plasma collected similarly</a:t>
            </a:r>
          </a:p>
        </p:txBody>
      </p:sp>
    </p:spTree>
    <p:extLst>
      <p:ext uri="{BB962C8B-B14F-4D97-AF65-F5344CB8AC3E}">
        <p14:creationId xmlns:p14="http://schemas.microsoft.com/office/powerpoint/2010/main" val="4086935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9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56874"/>
            <a:ext cx="9144000" cy="9906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dirty="0" smtClean="0"/>
              <a:t>Status Quo</a:t>
            </a:r>
            <a:endParaRPr lang="en-US" sz="4000" dirty="0">
              <a:cs typeface="Arial" charset="0"/>
            </a:endParaRPr>
          </a:p>
        </p:txBody>
      </p:sp>
      <p:sp>
        <p:nvSpPr>
          <p:cNvPr id="28675" name="Text Box 3"/>
          <p:cNvSpPr txBox="1">
            <a:spLocks noChangeArrowheads="1"/>
          </p:cNvSpPr>
          <p:nvPr/>
        </p:nvSpPr>
        <p:spPr bwMode="auto">
          <a:xfrm>
            <a:off x="365025" y="1066846"/>
            <a:ext cx="8763000" cy="63401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5715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Tx/>
              <a:buChar char="•"/>
            </a:pPr>
            <a:r>
              <a:rPr lang="en-US" sz="2800" dirty="0" smtClean="0">
                <a:solidFill>
                  <a:schemeClr val="tx2"/>
                </a:solidFill>
              </a:rPr>
              <a:t>A blood test for CRC screening would increase compliance and enhance options for testing</a:t>
            </a:r>
          </a:p>
          <a:p>
            <a:pPr>
              <a:spcBef>
                <a:spcPct val="50000"/>
              </a:spcBef>
              <a:buFontTx/>
              <a:buChar char="•"/>
            </a:pPr>
            <a:r>
              <a:rPr lang="en-US" sz="2800" dirty="0" err="1" smtClean="0">
                <a:solidFill>
                  <a:schemeClr val="tx2"/>
                </a:solidFill>
              </a:rPr>
              <a:t>Septin</a:t>
            </a:r>
            <a:r>
              <a:rPr lang="en-US" sz="2800" dirty="0" smtClean="0">
                <a:solidFill>
                  <a:schemeClr val="tx2"/>
                </a:solidFill>
              </a:rPr>
              <a:t>  9, a marker of aberrant methylation is an approved blood test, but has limited sensitivity</a:t>
            </a:r>
          </a:p>
          <a:p>
            <a:pPr>
              <a:spcBef>
                <a:spcPct val="50000"/>
              </a:spcBef>
              <a:buFontTx/>
              <a:buChar char="•"/>
            </a:pPr>
            <a:r>
              <a:rPr lang="en-US" sz="2800" dirty="0" err="1" smtClean="0">
                <a:solidFill>
                  <a:schemeClr val="tx2"/>
                </a:solidFill>
              </a:rPr>
              <a:t>ctDNA</a:t>
            </a:r>
            <a:r>
              <a:rPr lang="en-US" sz="2800" dirty="0" smtClean="0">
                <a:solidFill>
                  <a:schemeClr val="tx2"/>
                </a:solidFill>
              </a:rPr>
              <a:t>, products of apoptotic cell turnover, are small fragments of nucleic acid that could also serve as markers for early detection</a:t>
            </a:r>
          </a:p>
          <a:p>
            <a:pPr>
              <a:spcBef>
                <a:spcPct val="50000"/>
              </a:spcBef>
              <a:buFontTx/>
              <a:buChar char="•"/>
            </a:pPr>
            <a:r>
              <a:rPr lang="en-US" sz="2800" dirty="0" smtClean="0">
                <a:solidFill>
                  <a:schemeClr val="tx2"/>
                </a:solidFill>
              </a:rPr>
              <a:t>Markers of aberrantly methylated genes may also be informative</a:t>
            </a:r>
          </a:p>
          <a:p>
            <a:pPr>
              <a:spcBef>
                <a:spcPct val="50000"/>
              </a:spcBef>
              <a:buFontTx/>
              <a:buChar char="•"/>
            </a:pPr>
            <a:r>
              <a:rPr lang="en-US" sz="2800" dirty="0" smtClean="0">
                <a:solidFill>
                  <a:schemeClr val="tx2"/>
                </a:solidFill>
              </a:rPr>
              <a:t>Better means of monitoring patients for CRC recurrence are needed</a:t>
            </a:r>
          </a:p>
          <a:p>
            <a:pPr>
              <a:spcBef>
                <a:spcPct val="50000"/>
              </a:spcBef>
              <a:buFontTx/>
              <a:buChar char="•"/>
            </a:pPr>
            <a:endParaRPr lang="en-US" sz="2800" dirty="0" smtClean="0">
              <a:solidFill>
                <a:schemeClr val="tx2"/>
              </a:solidFill>
            </a:endParaRPr>
          </a:p>
        </p:txBody>
      </p:sp>
    </p:spTree>
    <p:extLst>
      <p:ext uri="{BB962C8B-B14F-4D97-AF65-F5344CB8AC3E}">
        <p14:creationId xmlns:p14="http://schemas.microsoft.com/office/powerpoint/2010/main" val="2436404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04800"/>
            <a:ext cx="9144000" cy="9906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dirty="0" smtClean="0"/>
              <a:t>Advanced Adenomas</a:t>
            </a:r>
            <a:endParaRPr lang="en-US" sz="4000" dirty="0">
              <a:cs typeface="Arial" charset="0"/>
            </a:endParaRPr>
          </a:p>
        </p:txBody>
      </p:sp>
      <p:sp>
        <p:nvSpPr>
          <p:cNvPr id="3" name="Text Box 3"/>
          <p:cNvSpPr txBox="1">
            <a:spLocks noChangeArrowheads="1"/>
          </p:cNvSpPr>
          <p:nvPr/>
        </p:nvSpPr>
        <p:spPr bwMode="auto">
          <a:xfrm>
            <a:off x="304800" y="1371600"/>
            <a:ext cx="8610600" cy="57554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kumimoji="0" lang="en-US" sz="3200" b="0" i="0" u="none" strike="noStrike" kern="1200" cap="none" spc="0" normalizeH="0" baseline="0" noProof="0" dirty="0" smtClean="0">
                <a:ln>
                  <a:noFill/>
                </a:ln>
                <a:solidFill>
                  <a:srgbClr val="FFFF00"/>
                </a:solidFill>
                <a:effectLst/>
                <a:uLnTx/>
                <a:uFillTx/>
                <a:latin typeface="Arial" charset="0"/>
                <a:ea typeface="+mn-ea"/>
                <a:cs typeface="+mn-cs"/>
              </a:rPr>
              <a:t>Defined as adenomas ≥ 1cm,</a:t>
            </a:r>
            <a:r>
              <a:rPr kumimoji="0" lang="en-US" sz="3200" b="0" i="0" u="none" strike="noStrike" kern="1200" cap="none" spc="0" normalizeH="0" noProof="0" dirty="0" smtClean="0">
                <a:ln>
                  <a:noFill/>
                </a:ln>
                <a:solidFill>
                  <a:srgbClr val="FFFF00"/>
                </a:solidFill>
                <a:effectLst/>
                <a:uLnTx/>
                <a:uFillTx/>
                <a:latin typeface="Arial" charset="0"/>
                <a:ea typeface="+mn-ea"/>
                <a:cs typeface="+mn-cs"/>
              </a:rPr>
              <a:t> </a:t>
            </a:r>
            <a:r>
              <a:rPr kumimoji="0" lang="en-US" sz="3200" b="0" i="0" u="none" strike="noStrike" kern="1200" cap="none" spc="0" normalizeH="0" noProof="0" dirty="0" err="1" smtClean="0">
                <a:ln>
                  <a:noFill/>
                </a:ln>
                <a:solidFill>
                  <a:srgbClr val="FFFF00"/>
                </a:solidFill>
                <a:effectLst/>
                <a:uLnTx/>
                <a:uFillTx/>
                <a:latin typeface="Arial" charset="0"/>
                <a:ea typeface="+mn-ea"/>
                <a:cs typeface="+mn-cs"/>
              </a:rPr>
              <a:t>tubulovillous</a:t>
            </a:r>
            <a:r>
              <a:rPr kumimoji="0" lang="en-US" sz="3200" b="0" i="0" u="none" strike="noStrike" kern="1200" cap="none" spc="0" normalizeH="0" noProof="0" dirty="0" smtClean="0">
                <a:ln>
                  <a:noFill/>
                </a:ln>
                <a:solidFill>
                  <a:srgbClr val="FFFF00"/>
                </a:solidFill>
                <a:effectLst/>
                <a:uLnTx/>
                <a:uFillTx/>
                <a:latin typeface="Arial" charset="0"/>
                <a:ea typeface="+mn-ea"/>
                <a:cs typeface="+mn-cs"/>
              </a:rPr>
              <a:t> or villous histology, or HGD</a:t>
            </a:r>
          </a:p>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lang="en-US" sz="3200" dirty="0" smtClean="0">
                <a:solidFill>
                  <a:srgbClr val="FFFF00"/>
                </a:solidFill>
              </a:rPr>
              <a:t>Higher likelihood of harboring CRC</a:t>
            </a:r>
          </a:p>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lang="en-US" sz="3200" dirty="0" smtClean="0">
                <a:solidFill>
                  <a:srgbClr val="FFFF00"/>
                </a:solidFill>
              </a:rPr>
              <a:t>Subjects with them have higher likelihood of developing CRC</a:t>
            </a:r>
          </a:p>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lang="en-US" sz="3200" dirty="0" smtClean="0">
                <a:solidFill>
                  <a:srgbClr val="FFFF00"/>
                </a:solidFill>
              </a:rPr>
              <a:t>Most important precursor of CRC to detect</a:t>
            </a:r>
          </a:p>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lang="en-US" sz="3200" dirty="0" smtClean="0">
                <a:solidFill>
                  <a:srgbClr val="FFFF00"/>
                </a:solidFill>
              </a:rPr>
              <a:t>Non-invasive markers such as FIT, s-DNA limited sensitivity for AA</a:t>
            </a:r>
          </a:p>
          <a:p>
            <a:pPr marL="0" marR="0" lvl="0" indent="0" algn="l" defTabSz="914400" rtl="0" eaLnBrk="1" fontAlgn="base" latinLnBrk="0" hangingPunct="1">
              <a:lnSpc>
                <a:spcPct val="100000"/>
              </a:lnSpc>
              <a:spcBef>
                <a:spcPct val="50000"/>
              </a:spcBef>
              <a:spcAft>
                <a:spcPct val="0"/>
              </a:spcAft>
              <a:buClrTx/>
              <a:buSzTx/>
              <a:tabLst/>
              <a:defRPr/>
            </a:pPr>
            <a:endParaRPr kumimoji="0" lang="en-US" sz="3200" b="0" i="0" u="none" strike="noStrike" kern="1200" cap="none" spc="0" normalizeH="0" baseline="0" noProof="0" dirty="0">
              <a:ln>
                <a:noFill/>
              </a:ln>
              <a:solidFill>
                <a:srgbClr val="FFFF00"/>
              </a:solidFill>
              <a:effectLst/>
              <a:uLnTx/>
              <a:uFillTx/>
              <a:latin typeface="Arial" charset="0"/>
              <a:ea typeface="+mn-ea"/>
              <a:cs typeface="+mn-cs"/>
            </a:endParaRPr>
          </a:p>
        </p:txBody>
      </p:sp>
    </p:spTree>
    <p:extLst>
      <p:ext uri="{BB962C8B-B14F-4D97-AF65-F5344CB8AC3E}">
        <p14:creationId xmlns:p14="http://schemas.microsoft.com/office/powerpoint/2010/main" val="1734457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28600"/>
            <a:ext cx="9144000" cy="16002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dirty="0" smtClean="0">
                <a:cs typeface="Arial" charset="0"/>
              </a:rPr>
              <a:t>Advanced Adenoma</a:t>
            </a:r>
          </a:p>
          <a:p>
            <a:pPr algn="ctr"/>
            <a:r>
              <a:rPr lang="en-US" sz="3600" dirty="0" smtClean="0">
                <a:cs typeface="Arial" charset="0"/>
              </a:rPr>
              <a:t> Supplement Rationale</a:t>
            </a:r>
            <a:endParaRPr lang="en-US" sz="3600" dirty="0">
              <a:cs typeface="Arial" charset="0"/>
            </a:endParaRPr>
          </a:p>
        </p:txBody>
      </p:sp>
      <p:sp>
        <p:nvSpPr>
          <p:cNvPr id="4" name="Text Box 3"/>
          <p:cNvSpPr txBox="1">
            <a:spLocks noChangeArrowheads="1"/>
          </p:cNvSpPr>
          <p:nvPr/>
        </p:nvSpPr>
        <p:spPr bwMode="auto">
          <a:xfrm>
            <a:off x="266704" y="2209800"/>
            <a:ext cx="8610600"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lang="en-US" sz="3200" dirty="0" smtClean="0">
                <a:solidFill>
                  <a:srgbClr val="FFFF00"/>
                </a:solidFill>
              </a:rPr>
              <a:t>Using </a:t>
            </a:r>
            <a:r>
              <a:rPr lang="en-US" sz="3200" dirty="0" err="1" smtClean="0">
                <a:solidFill>
                  <a:srgbClr val="FFFF00"/>
                </a:solidFill>
              </a:rPr>
              <a:t>BEAMing</a:t>
            </a:r>
            <a:r>
              <a:rPr lang="en-US" sz="3200" dirty="0" smtClean="0">
                <a:solidFill>
                  <a:srgbClr val="FFFF00"/>
                </a:solidFill>
              </a:rPr>
              <a:t> (2005) could only detect 1/11 patients with an advanced adenoma</a:t>
            </a:r>
            <a:endParaRPr kumimoji="0" lang="en-US" sz="3200" b="0" i="0" u="none" strike="noStrike" kern="1200" cap="none" spc="0" normalizeH="0" baseline="0" noProof="0" dirty="0">
              <a:ln>
                <a:noFill/>
              </a:ln>
              <a:solidFill>
                <a:srgbClr val="FFFF00"/>
              </a:solidFill>
              <a:effectLst/>
              <a:uLnTx/>
              <a:uFillTx/>
              <a:latin typeface="Arial" charset="0"/>
              <a:ea typeface="+mn-ea"/>
              <a:cs typeface="+mn-cs"/>
            </a:endParaRPr>
          </a:p>
          <a:p>
            <a:pPr>
              <a:spcBef>
                <a:spcPct val="50000"/>
              </a:spcBef>
              <a:buFontTx/>
              <a:buChar char="•"/>
            </a:pPr>
            <a:r>
              <a:rPr lang="en-US" sz="3200" dirty="0" smtClean="0">
                <a:solidFill>
                  <a:srgbClr val="FFFF00"/>
                </a:solidFill>
              </a:rPr>
              <a:t>Issue has not been evaluated using current technology of </a:t>
            </a:r>
            <a:r>
              <a:rPr lang="en-US" sz="3200" dirty="0" err="1" smtClean="0">
                <a:solidFill>
                  <a:srgbClr val="FFFF00"/>
                </a:solidFill>
              </a:rPr>
              <a:t>ctDNA</a:t>
            </a:r>
            <a:endParaRPr lang="en-US" sz="3200" dirty="0" smtClean="0">
              <a:solidFill>
                <a:srgbClr val="FFFF00"/>
              </a:solidFill>
            </a:endParaRPr>
          </a:p>
          <a:p>
            <a:pPr marL="0" marR="0" lvl="0" indent="0" algn="l" defTabSz="914400" rtl="0" eaLnBrk="1" fontAlgn="base" latinLnBrk="0" hangingPunct="1">
              <a:lnSpc>
                <a:spcPct val="100000"/>
              </a:lnSpc>
              <a:spcBef>
                <a:spcPct val="50000"/>
              </a:spcBef>
              <a:spcAft>
                <a:spcPct val="0"/>
              </a:spcAft>
              <a:buClrTx/>
              <a:buSzTx/>
              <a:tabLst/>
              <a:defRPr/>
            </a:pPr>
            <a:endParaRPr kumimoji="0" lang="en-US" sz="3200" b="0" i="0" u="none" strike="noStrike" kern="1200" cap="none" spc="0" normalizeH="0" baseline="0" noProof="0" dirty="0">
              <a:ln>
                <a:noFill/>
              </a:ln>
              <a:solidFill>
                <a:srgbClr val="FFFF00"/>
              </a:solidFill>
              <a:effectLst/>
              <a:uLnTx/>
              <a:uFillTx/>
              <a:latin typeface="Arial" charset="0"/>
              <a:ea typeface="+mn-ea"/>
              <a:cs typeface="+mn-cs"/>
            </a:endParaRPr>
          </a:p>
        </p:txBody>
      </p:sp>
    </p:spTree>
    <p:extLst>
      <p:ext uri="{BB962C8B-B14F-4D97-AF65-F5344CB8AC3E}">
        <p14:creationId xmlns:p14="http://schemas.microsoft.com/office/powerpoint/2010/main" val="3546879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04800"/>
            <a:ext cx="9144000" cy="12192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dirty="0" smtClean="0"/>
              <a:t>AA Supplement</a:t>
            </a:r>
            <a:endParaRPr lang="en-US" sz="4000" dirty="0">
              <a:cs typeface="Arial" charset="0"/>
            </a:endParaRPr>
          </a:p>
        </p:txBody>
      </p:sp>
      <p:sp>
        <p:nvSpPr>
          <p:cNvPr id="3" name="Text Box 3"/>
          <p:cNvSpPr txBox="1">
            <a:spLocks noChangeArrowheads="1"/>
          </p:cNvSpPr>
          <p:nvPr/>
        </p:nvSpPr>
        <p:spPr bwMode="auto">
          <a:xfrm>
            <a:off x="304800" y="1905000"/>
            <a:ext cx="8610600" cy="3785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457200" marR="0" lvl="0" indent="-457200" algn="l" defTabSz="914400" rtl="0" eaLnBrk="1" fontAlgn="base" latinLnBrk="0" hangingPunct="1">
              <a:lnSpc>
                <a:spcPct val="100000"/>
              </a:lnSpc>
              <a:spcBef>
                <a:spcPct val="50000"/>
              </a:spcBef>
              <a:spcAft>
                <a:spcPct val="0"/>
              </a:spcAft>
              <a:buClrTx/>
              <a:buSzTx/>
              <a:buFontTx/>
              <a:buChar char="•"/>
              <a:tabLst/>
              <a:defRPr/>
            </a:pPr>
            <a:r>
              <a:rPr kumimoji="0" lang="en-US" sz="3200" b="0" i="0" u="none" strike="noStrike" kern="1200" cap="none" spc="0" normalizeH="0" baseline="0" noProof="0" dirty="0" smtClean="0">
                <a:ln>
                  <a:noFill/>
                </a:ln>
                <a:solidFill>
                  <a:srgbClr val="FFFF00"/>
                </a:solidFill>
                <a:effectLst/>
                <a:uLnTx/>
                <a:uFillTx/>
                <a:latin typeface="Arial" charset="0"/>
                <a:ea typeface="+mn-ea"/>
                <a:cs typeface="+mn-cs"/>
              </a:rPr>
              <a:t>15 pre-colonoscopy</a:t>
            </a:r>
            <a:r>
              <a:rPr kumimoji="0" lang="en-US" sz="3200" b="0" i="0" u="none" strike="noStrike" kern="1200" cap="none" spc="0" normalizeH="0" noProof="0" dirty="0" smtClean="0">
                <a:ln>
                  <a:noFill/>
                </a:ln>
                <a:solidFill>
                  <a:srgbClr val="FFFF00"/>
                </a:solidFill>
                <a:effectLst/>
                <a:uLnTx/>
                <a:uFillTx/>
                <a:latin typeface="Arial" charset="0"/>
                <a:ea typeface="+mn-ea"/>
                <a:cs typeface="+mn-cs"/>
              </a:rPr>
              <a:t> subjects with Advanced adenoma and ≥ 8 ml plasma</a:t>
            </a:r>
            <a:endParaRPr kumimoji="0" lang="en-US" sz="3200" b="0" i="0" u="none" strike="noStrike" kern="1200" cap="none" spc="0" normalizeH="0" baseline="0" noProof="0" dirty="0">
              <a:ln>
                <a:noFill/>
              </a:ln>
              <a:solidFill>
                <a:srgbClr val="FFFF00"/>
              </a:solidFill>
              <a:effectLst/>
              <a:uLnTx/>
              <a:uFillTx/>
              <a:latin typeface="Arial" charset="0"/>
              <a:ea typeface="+mn-ea"/>
              <a:cs typeface="+mn-cs"/>
            </a:endParaRPr>
          </a:p>
          <a:p>
            <a:pPr>
              <a:spcBef>
                <a:spcPct val="50000"/>
              </a:spcBef>
              <a:buFontTx/>
              <a:buChar char="•"/>
            </a:pPr>
            <a:r>
              <a:rPr kumimoji="0" lang="en-US" sz="3200" b="0" i="0" u="none" strike="noStrike" kern="1200" cap="none" spc="0" normalizeH="0" baseline="0" noProof="0" dirty="0" smtClean="0">
                <a:ln>
                  <a:noFill/>
                </a:ln>
                <a:solidFill>
                  <a:srgbClr val="FFFF00"/>
                </a:solidFill>
                <a:effectLst/>
                <a:uLnTx/>
                <a:uFillTx/>
                <a:latin typeface="Arial" charset="0"/>
                <a:ea typeface="+mn-ea"/>
                <a:cs typeface="+mn-cs"/>
              </a:rPr>
              <a:t>41 pre-surgical </a:t>
            </a:r>
            <a:r>
              <a:rPr lang="en-US" sz="3200" dirty="0">
                <a:solidFill>
                  <a:srgbClr val="FFFF00"/>
                </a:solidFill>
              </a:rPr>
              <a:t>subjects with Advanced adenoma and ≥ 8 ml </a:t>
            </a:r>
            <a:r>
              <a:rPr lang="en-US" sz="3200" dirty="0" smtClean="0">
                <a:solidFill>
                  <a:srgbClr val="FFFF00"/>
                </a:solidFill>
              </a:rPr>
              <a:t>plasma</a:t>
            </a:r>
          </a:p>
          <a:p>
            <a:pPr>
              <a:spcBef>
                <a:spcPct val="50000"/>
              </a:spcBef>
              <a:buFontTx/>
              <a:buChar char="•"/>
            </a:pPr>
            <a:r>
              <a:rPr lang="en-US" sz="3200" dirty="0" smtClean="0">
                <a:solidFill>
                  <a:srgbClr val="FFFF00"/>
                </a:solidFill>
              </a:rPr>
              <a:t>Readying these for evaluation</a:t>
            </a:r>
          </a:p>
          <a:p>
            <a:pPr marL="0" marR="0" lvl="0" indent="0" algn="l" defTabSz="914400" rtl="0" eaLnBrk="1" fontAlgn="base" latinLnBrk="0" hangingPunct="1">
              <a:lnSpc>
                <a:spcPct val="100000"/>
              </a:lnSpc>
              <a:spcBef>
                <a:spcPct val="50000"/>
              </a:spcBef>
              <a:spcAft>
                <a:spcPct val="0"/>
              </a:spcAft>
              <a:buClrTx/>
              <a:buSzTx/>
              <a:tabLst/>
              <a:defRPr/>
            </a:pPr>
            <a:endParaRPr kumimoji="0" lang="en-US" sz="3200" b="0" i="0" u="none" strike="noStrike" kern="1200" cap="none" spc="0" normalizeH="0" baseline="0" noProof="0" dirty="0">
              <a:ln>
                <a:noFill/>
              </a:ln>
              <a:solidFill>
                <a:srgbClr val="FFFF00"/>
              </a:solidFill>
              <a:effectLst/>
              <a:uLnTx/>
              <a:uFillTx/>
              <a:latin typeface="Arial" charset="0"/>
              <a:ea typeface="+mn-ea"/>
              <a:cs typeface="+mn-cs"/>
            </a:endParaRPr>
          </a:p>
        </p:txBody>
      </p:sp>
    </p:spTree>
    <p:extLst>
      <p:ext uri="{BB962C8B-B14F-4D97-AF65-F5344CB8AC3E}">
        <p14:creationId xmlns:p14="http://schemas.microsoft.com/office/powerpoint/2010/main" val="139501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952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45" y="1850405"/>
            <a:ext cx="8574087" cy="2317898"/>
          </a:xfrm>
          <a:noFill/>
        </p:spPr>
        <p:txBody>
          <a:bodyPr>
            <a:noAutofit/>
          </a:bodyPr>
          <a:lstStyle/>
          <a:p>
            <a:pPr algn="ctr"/>
            <a:r>
              <a:rPr lang="en-US" sz="3600" b="1" dirty="0">
                <a:solidFill>
                  <a:schemeClr val="accent1"/>
                </a:solidFill>
                <a:latin typeface="Calibri"/>
              </a:rPr>
              <a:t>ctDNA </a:t>
            </a:r>
            <a:r>
              <a:rPr lang="en-US" sz="3600" b="1" dirty="0" smtClean="0">
                <a:solidFill>
                  <a:schemeClr val="accent1"/>
                </a:solidFill>
                <a:latin typeface="Calibri"/>
              </a:rPr>
              <a:t>Detects Minimal Residual Disease and Predicts Recurrence </a:t>
            </a:r>
            <a:br>
              <a:rPr lang="en-US" sz="3600" b="1" dirty="0" smtClean="0">
                <a:solidFill>
                  <a:schemeClr val="accent1"/>
                </a:solidFill>
                <a:latin typeface="Calibri"/>
              </a:rPr>
            </a:br>
            <a:r>
              <a:rPr lang="en-US" sz="3600" b="1" dirty="0" smtClean="0">
                <a:solidFill>
                  <a:schemeClr val="accent1"/>
                </a:solidFill>
                <a:latin typeface="Calibri"/>
              </a:rPr>
              <a:t>in </a:t>
            </a:r>
            <a:r>
              <a:rPr lang="en-US" sz="3600" b="1" dirty="0">
                <a:solidFill>
                  <a:schemeClr val="accent1"/>
                </a:solidFill>
                <a:latin typeface="Calibri"/>
              </a:rPr>
              <a:t>Stage II Colon Cancer</a:t>
            </a:r>
            <a:br>
              <a:rPr lang="en-US" sz="3600" b="1" dirty="0">
                <a:solidFill>
                  <a:schemeClr val="accent1"/>
                </a:solidFill>
                <a:latin typeface="Calibri"/>
              </a:rPr>
            </a:br>
            <a:endParaRPr lang="en-US" sz="3600" dirty="0">
              <a:solidFill>
                <a:schemeClr val="accent1"/>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254" y="586562"/>
            <a:ext cx="2885315" cy="824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386" y="601771"/>
            <a:ext cx="2583395" cy="767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a:srcRect t="22387" b="17650"/>
          <a:stretch/>
        </p:blipFill>
        <p:spPr>
          <a:xfrm>
            <a:off x="83089" y="5605730"/>
            <a:ext cx="2503982" cy="1126082"/>
          </a:xfrm>
          <a:prstGeom prst="rect">
            <a:avLst/>
          </a:prstGeom>
        </p:spPr>
      </p:pic>
      <p:pic>
        <p:nvPicPr>
          <p:cNvPr id="7" name="Picture 3" descr="Ludwig Logo tra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21" y="5517512"/>
            <a:ext cx="1171414" cy="1211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2673385" y="6083168"/>
            <a:ext cx="4851408" cy="400110"/>
          </a:xfrm>
          <a:prstGeom prst="rect">
            <a:avLst/>
          </a:prstGeom>
        </p:spPr>
        <p:txBody>
          <a:bodyPr wrap="none">
            <a:spAutoFit/>
          </a:bodyPr>
          <a:lstStyle/>
          <a:p>
            <a:pPr defTabSz="457200" fontAlgn="auto">
              <a:spcBef>
                <a:spcPts val="0"/>
              </a:spcBef>
              <a:spcAft>
                <a:spcPts val="0"/>
              </a:spcAft>
            </a:pPr>
            <a:r>
              <a:rPr lang="en-AU" sz="2000" dirty="0" smtClean="0">
                <a:solidFill>
                  <a:srgbClr val="0101BF"/>
                </a:solidFill>
                <a:latin typeface="Arial" panose="020B0604020202020204" pitchFamily="34" charset="0"/>
                <a:cs typeface="Arial" panose="020B0604020202020204" pitchFamily="34" charset="0"/>
              </a:rPr>
              <a:t>Tie. Science Translational Medicine 2016</a:t>
            </a:r>
            <a:endParaRPr lang="en-AU" sz="2000" dirty="0">
              <a:solidFill>
                <a:srgbClr val="0101BF"/>
              </a:solidFill>
              <a:latin typeface="Arial" panose="020B0604020202020204" pitchFamily="34" charset="0"/>
              <a:cs typeface="Arial" panose="020B0604020202020204" pitchFamily="34" charset="0"/>
            </a:endParaRPr>
          </a:p>
        </p:txBody>
      </p:sp>
      <p:sp>
        <p:nvSpPr>
          <p:cNvPr id="9" name="TextBox 8"/>
          <p:cNvSpPr txBox="1"/>
          <p:nvPr/>
        </p:nvSpPr>
        <p:spPr>
          <a:xfrm>
            <a:off x="328054" y="3806810"/>
            <a:ext cx="8468647" cy="1754327"/>
          </a:xfrm>
          <a:prstGeom prst="rect">
            <a:avLst/>
          </a:prstGeom>
          <a:noFill/>
        </p:spPr>
        <p:txBody>
          <a:bodyPr wrap="square" rtlCol="0">
            <a:spAutoFit/>
          </a:bodyPr>
          <a:lstStyle/>
          <a:p>
            <a:pPr algn="ctr" eaLnBrk="0" hangingPunct="0"/>
            <a:r>
              <a:rPr lang="en-US" b="1" dirty="0">
                <a:solidFill>
                  <a:prstClr val="black"/>
                </a:solidFill>
              </a:rPr>
              <a:t>Jeanne </a:t>
            </a:r>
            <a:r>
              <a:rPr lang="en-US" b="1" dirty="0" smtClean="0">
                <a:solidFill>
                  <a:prstClr val="black"/>
                </a:solidFill>
              </a:rPr>
              <a:t>Tie, </a:t>
            </a:r>
            <a:r>
              <a:rPr lang="en-US" b="1" dirty="0" err="1" smtClean="0">
                <a:solidFill>
                  <a:prstClr val="black"/>
                </a:solidFill>
              </a:rPr>
              <a:t>Yuxuan</a:t>
            </a:r>
            <a:r>
              <a:rPr lang="en-US" b="1" dirty="0" smtClean="0">
                <a:solidFill>
                  <a:prstClr val="black"/>
                </a:solidFill>
              </a:rPr>
              <a:t> Wang, </a:t>
            </a:r>
            <a:r>
              <a:rPr lang="en-US" b="1" dirty="0" err="1" smtClean="0">
                <a:solidFill>
                  <a:prstClr val="black"/>
                </a:solidFill>
              </a:rPr>
              <a:t>Cristian</a:t>
            </a:r>
            <a:r>
              <a:rPr lang="en-US" b="1" dirty="0" smtClean="0">
                <a:solidFill>
                  <a:prstClr val="black"/>
                </a:solidFill>
              </a:rPr>
              <a:t> </a:t>
            </a:r>
            <a:r>
              <a:rPr lang="en-US" b="1" dirty="0" err="1" smtClean="0">
                <a:solidFill>
                  <a:prstClr val="black"/>
                </a:solidFill>
              </a:rPr>
              <a:t>Tomasetti</a:t>
            </a:r>
            <a:r>
              <a:rPr lang="en-US" b="1" dirty="0" smtClean="0">
                <a:solidFill>
                  <a:prstClr val="black"/>
                </a:solidFill>
              </a:rPr>
              <a:t>, Lu Li, Simeon Springer, Isaac </a:t>
            </a:r>
            <a:r>
              <a:rPr lang="en-US" b="1" dirty="0" err="1" smtClean="0">
                <a:solidFill>
                  <a:prstClr val="black"/>
                </a:solidFill>
              </a:rPr>
              <a:t>Kinde</a:t>
            </a:r>
            <a:r>
              <a:rPr lang="en-US" b="1" dirty="0" smtClean="0">
                <a:solidFill>
                  <a:prstClr val="black"/>
                </a:solidFill>
              </a:rPr>
              <a:t>, Natalie Silliman, Mark </a:t>
            </a:r>
            <a:r>
              <a:rPr lang="en-US" b="1" dirty="0" err="1" smtClean="0">
                <a:solidFill>
                  <a:prstClr val="black"/>
                </a:solidFill>
              </a:rPr>
              <a:t>Tacey</a:t>
            </a:r>
            <a:r>
              <a:rPr lang="en-US" b="1" dirty="0" smtClean="0">
                <a:solidFill>
                  <a:prstClr val="black"/>
                </a:solidFill>
              </a:rPr>
              <a:t>, </a:t>
            </a:r>
            <a:r>
              <a:rPr lang="en-US" b="1" dirty="0" err="1" smtClean="0">
                <a:solidFill>
                  <a:prstClr val="black"/>
                </a:solidFill>
              </a:rPr>
              <a:t>Hui</a:t>
            </a:r>
            <a:r>
              <a:rPr lang="en-US" b="1" dirty="0" smtClean="0">
                <a:solidFill>
                  <a:prstClr val="black"/>
                </a:solidFill>
              </a:rPr>
              <a:t>-Li Wong, Michael Christie, Suzanne </a:t>
            </a:r>
            <a:r>
              <a:rPr lang="en-US" b="1" dirty="0" err="1" smtClean="0">
                <a:solidFill>
                  <a:prstClr val="black"/>
                </a:solidFill>
              </a:rPr>
              <a:t>Kosmider</a:t>
            </a:r>
            <a:r>
              <a:rPr lang="en-US" b="1" dirty="0" smtClean="0">
                <a:solidFill>
                  <a:prstClr val="black"/>
                </a:solidFill>
              </a:rPr>
              <a:t>, Iain Skinner, Rachel Wong, Malcolm Steel, Ben Tran, </a:t>
            </a:r>
            <a:r>
              <a:rPr lang="en-US" b="1" dirty="0" err="1" smtClean="0">
                <a:solidFill>
                  <a:prstClr val="black"/>
                </a:solidFill>
              </a:rPr>
              <a:t>Jayesh</a:t>
            </a:r>
            <a:r>
              <a:rPr lang="en-US" b="1" dirty="0" smtClean="0">
                <a:solidFill>
                  <a:prstClr val="black"/>
                </a:solidFill>
              </a:rPr>
              <a:t> Desai, Ian Jones, Andrew Haydon, Theresa Hayes, Tim </a:t>
            </a:r>
            <a:r>
              <a:rPr lang="en-US" b="1" dirty="0">
                <a:solidFill>
                  <a:prstClr val="black"/>
                </a:solidFill>
              </a:rPr>
              <a:t>J. </a:t>
            </a:r>
            <a:r>
              <a:rPr lang="en-US" b="1" dirty="0" smtClean="0">
                <a:solidFill>
                  <a:prstClr val="black"/>
                </a:solidFill>
              </a:rPr>
              <a:t>Price, Robert </a:t>
            </a:r>
            <a:r>
              <a:rPr lang="en-US" b="1" dirty="0">
                <a:solidFill>
                  <a:prstClr val="black"/>
                </a:solidFill>
              </a:rPr>
              <a:t>L. </a:t>
            </a:r>
            <a:r>
              <a:rPr lang="en-US" b="1" dirty="0" err="1" smtClean="0">
                <a:solidFill>
                  <a:prstClr val="black"/>
                </a:solidFill>
              </a:rPr>
              <a:t>Strausberg</a:t>
            </a:r>
            <a:r>
              <a:rPr lang="en-US" b="1" dirty="0" smtClean="0">
                <a:solidFill>
                  <a:prstClr val="black"/>
                </a:solidFill>
              </a:rPr>
              <a:t>, Luis </a:t>
            </a:r>
            <a:r>
              <a:rPr lang="en-US" b="1" dirty="0">
                <a:solidFill>
                  <a:prstClr val="black"/>
                </a:solidFill>
              </a:rPr>
              <a:t>A. Diaz Jr</a:t>
            </a:r>
            <a:r>
              <a:rPr lang="en-US" b="1" dirty="0" smtClean="0">
                <a:solidFill>
                  <a:prstClr val="black"/>
                </a:solidFill>
              </a:rPr>
              <a:t>., Nickolas Papadopoulos, Kenneth </a:t>
            </a:r>
            <a:r>
              <a:rPr lang="en-US" b="1" dirty="0">
                <a:solidFill>
                  <a:prstClr val="black"/>
                </a:solidFill>
              </a:rPr>
              <a:t>W. </a:t>
            </a:r>
            <a:r>
              <a:rPr lang="en-US" b="1" dirty="0" err="1" smtClean="0">
                <a:solidFill>
                  <a:prstClr val="black"/>
                </a:solidFill>
              </a:rPr>
              <a:t>Kinzler</a:t>
            </a:r>
            <a:r>
              <a:rPr lang="en-US" b="1" dirty="0" smtClean="0">
                <a:solidFill>
                  <a:prstClr val="black"/>
                </a:solidFill>
              </a:rPr>
              <a:t>, Bert Vogelstein </a:t>
            </a:r>
            <a:r>
              <a:rPr lang="en-US" b="1" dirty="0">
                <a:solidFill>
                  <a:prstClr val="black"/>
                </a:solidFill>
              </a:rPr>
              <a:t>and </a:t>
            </a:r>
            <a:r>
              <a:rPr lang="en-US" b="1" dirty="0" smtClean="0">
                <a:solidFill>
                  <a:prstClr val="black"/>
                </a:solidFill>
              </a:rPr>
              <a:t>Peter </a:t>
            </a:r>
            <a:r>
              <a:rPr lang="en-US" b="1" dirty="0">
                <a:solidFill>
                  <a:prstClr val="black"/>
                </a:solidFill>
              </a:rPr>
              <a:t>Gibbs</a:t>
            </a:r>
          </a:p>
        </p:txBody>
      </p:sp>
    </p:spTree>
    <p:extLst>
      <p:ext uri="{BB962C8B-B14F-4D97-AF65-F5344CB8AC3E}">
        <p14:creationId xmlns:p14="http://schemas.microsoft.com/office/powerpoint/2010/main" val="2003461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0060" y="1270077"/>
            <a:ext cx="7301177" cy="5150169"/>
            <a:chOff x="304308" y="451435"/>
            <a:chExt cx="8167593" cy="6105966"/>
          </a:xfrm>
        </p:grpSpPr>
        <p:grpSp>
          <p:nvGrpSpPr>
            <p:cNvPr id="5" name="Group 4"/>
            <p:cNvGrpSpPr/>
            <p:nvPr/>
          </p:nvGrpSpPr>
          <p:grpSpPr>
            <a:xfrm>
              <a:off x="304308" y="451435"/>
              <a:ext cx="8167593" cy="6105966"/>
              <a:chOff x="77608" y="300027"/>
              <a:chExt cx="8538309" cy="6368637"/>
            </a:xfrm>
          </p:grpSpPr>
          <p:sp>
            <p:nvSpPr>
              <p:cNvPr id="7" name="Rounded Rectangle 6"/>
              <p:cNvSpPr/>
              <p:nvPr/>
            </p:nvSpPr>
            <p:spPr bwMode="auto">
              <a:xfrm>
                <a:off x="2431267" y="300027"/>
                <a:ext cx="4270656" cy="1048198"/>
              </a:xfrm>
              <a:prstGeom prst="round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r>
                  <a:rPr lang="en-US" b="1" kern="0" dirty="0">
                    <a:solidFill>
                      <a:srgbClr val="000000"/>
                    </a:solidFill>
                    <a:latin typeface="Calibri" panose="020F0502020204030204" pitchFamily="34" charset="0"/>
                    <a:cs typeface="Calibri" panose="020F0502020204030204" pitchFamily="34" charset="0"/>
                  </a:rPr>
                  <a:t>250 </a:t>
                </a:r>
                <a:r>
                  <a:rPr lang="en-US" b="1" kern="0" dirty="0">
                    <a:solidFill>
                      <a:sysClr val="windowText" lastClr="000000"/>
                    </a:solidFill>
                    <a:latin typeface="Calibri" panose="020F0502020204030204" pitchFamily="34" charset="0"/>
                    <a:cs typeface="Calibri" panose="020F0502020204030204" pitchFamily="34" charset="0"/>
                  </a:rPr>
                  <a:t>patients with Stage II colon cancer</a:t>
                </a:r>
              </a:p>
            </p:txBody>
          </p:sp>
          <p:sp>
            <p:nvSpPr>
              <p:cNvPr id="8" name="Rounded Rectangle 7"/>
              <p:cNvSpPr/>
              <p:nvPr/>
            </p:nvSpPr>
            <p:spPr bwMode="auto">
              <a:xfrm>
                <a:off x="3409859" y="1925073"/>
                <a:ext cx="2408843" cy="927863"/>
              </a:xfrm>
              <a:prstGeom prst="round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r>
                  <a:rPr lang="en-US" sz="1600" b="1" kern="0" dirty="0">
                    <a:solidFill>
                      <a:sysClr val="windowText" lastClr="000000"/>
                    </a:solidFill>
                    <a:latin typeface="Calibri" panose="020F0502020204030204" pitchFamily="34" charset="0"/>
                    <a:cs typeface="Calibri" panose="020F0502020204030204" pitchFamily="34" charset="0"/>
                  </a:rPr>
                  <a:t>4-10 weeks post-op blood </a:t>
                </a:r>
                <a:r>
                  <a:rPr lang="en-US" sz="1600" b="1" kern="0" dirty="0" smtClean="0">
                    <a:solidFill>
                      <a:sysClr val="windowText" lastClr="000000"/>
                    </a:solidFill>
                    <a:latin typeface="Calibri" panose="020F0502020204030204" pitchFamily="34" charset="0"/>
                    <a:cs typeface="Calibri" panose="020F0502020204030204" pitchFamily="34" charset="0"/>
                  </a:rPr>
                  <a:t>samples (N=231)</a:t>
                </a:r>
                <a:endParaRPr lang="en-US" sz="1600" b="1" kern="0" dirty="0">
                  <a:solidFill>
                    <a:sysClr val="windowText" lastClr="000000"/>
                  </a:solidFill>
                  <a:latin typeface="Calibri" panose="020F0502020204030204" pitchFamily="34" charset="0"/>
                  <a:cs typeface="Calibri" panose="020F0502020204030204" pitchFamily="34" charset="0"/>
                </a:endParaRPr>
              </a:p>
            </p:txBody>
          </p:sp>
          <p:sp>
            <p:nvSpPr>
              <p:cNvPr id="9" name="Rounded Rectangle 8"/>
              <p:cNvSpPr/>
              <p:nvPr/>
            </p:nvSpPr>
            <p:spPr bwMode="auto">
              <a:xfrm>
                <a:off x="858840" y="1916832"/>
                <a:ext cx="1868224" cy="884898"/>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endParaRPr lang="en-US" sz="1600" b="1" kern="0" dirty="0" smtClean="0">
                  <a:solidFill>
                    <a:sysClr val="windowText" lastClr="000000"/>
                  </a:solidFill>
                  <a:latin typeface="Calibri" panose="020F0502020204030204" pitchFamily="34" charset="0"/>
                  <a:cs typeface="Calibri" panose="020F0502020204030204" pitchFamily="34" charset="0"/>
                </a:endParaRPr>
              </a:p>
              <a:p>
                <a:pPr algn="ct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Tumor Tissue</a:t>
                </a:r>
              </a:p>
              <a:p>
                <a:pPr algn="ct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N=231</a:t>
                </a:r>
              </a:p>
              <a:p>
                <a:pPr algn="ctr" defTabSz="457200" fontAlgn="auto">
                  <a:spcBef>
                    <a:spcPts val="0"/>
                  </a:spcBef>
                  <a:spcAft>
                    <a:spcPts val="0"/>
                  </a:spcAft>
                  <a:defRPr/>
                </a:pPr>
                <a:endParaRPr lang="en-US" sz="1600" b="1" kern="0" dirty="0">
                  <a:solidFill>
                    <a:sysClr val="windowText" lastClr="000000"/>
                  </a:solidFill>
                  <a:latin typeface="Calibri" panose="020F0502020204030204" pitchFamily="34" charset="0"/>
                  <a:cs typeface="Calibri" panose="020F0502020204030204" pitchFamily="34" charset="0"/>
                </a:endParaRPr>
              </a:p>
            </p:txBody>
          </p:sp>
          <p:sp>
            <p:nvSpPr>
              <p:cNvPr id="10" name="Rounded Rectangle 9"/>
              <p:cNvSpPr/>
              <p:nvPr/>
            </p:nvSpPr>
            <p:spPr bwMode="auto">
              <a:xfrm>
                <a:off x="6156176" y="1916832"/>
                <a:ext cx="2193264" cy="1563449"/>
              </a:xfrm>
              <a:prstGeom prst="round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Use </a:t>
                </a:r>
                <a:r>
                  <a:rPr lang="en-US" sz="1600" b="1" kern="0" dirty="0">
                    <a:solidFill>
                      <a:sysClr val="windowText" lastClr="000000"/>
                    </a:solidFill>
                    <a:latin typeface="Calibri" panose="020F0502020204030204" pitchFamily="34" charset="0"/>
                    <a:cs typeface="Calibri" panose="020F0502020204030204" pitchFamily="34" charset="0"/>
                  </a:rPr>
                  <a:t>of adjuvant chemo at clinician’s </a:t>
                </a:r>
                <a:r>
                  <a:rPr lang="en-US" sz="1600" b="1" kern="0" dirty="0" smtClean="0">
                    <a:solidFill>
                      <a:sysClr val="windowText" lastClr="000000"/>
                    </a:solidFill>
                    <a:latin typeface="Calibri" panose="020F0502020204030204" pitchFamily="34" charset="0"/>
                    <a:cs typeface="Calibri" panose="020F0502020204030204" pitchFamily="34" charset="0"/>
                  </a:rPr>
                  <a:t>discretion</a:t>
                </a:r>
              </a:p>
              <a:p>
                <a:pPr algn="ct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Chemo (N=57)</a:t>
                </a:r>
              </a:p>
              <a:p>
                <a:pPr algn="ct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No Chemo (N=79) </a:t>
                </a:r>
              </a:p>
            </p:txBody>
          </p:sp>
          <p:cxnSp>
            <p:nvCxnSpPr>
              <p:cNvPr id="11" name="Straight Arrow Connector 10"/>
              <p:cNvCxnSpPr>
                <a:cxnSpLocks noChangeShapeType="1"/>
              </p:cNvCxnSpPr>
              <p:nvPr/>
            </p:nvCxnSpPr>
            <p:spPr bwMode="auto">
              <a:xfrm flipH="1">
                <a:off x="4606968" y="1348225"/>
                <a:ext cx="7312" cy="576848"/>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2" name="Straight Connector 11"/>
              <p:cNvCxnSpPr>
                <a:cxnSpLocks noChangeShapeType="1"/>
              </p:cNvCxnSpPr>
              <p:nvPr/>
            </p:nvCxnSpPr>
            <p:spPr bwMode="auto">
              <a:xfrm flipV="1">
                <a:off x="1805373" y="1600645"/>
                <a:ext cx="5559671" cy="3404"/>
              </a:xfrm>
              <a:prstGeom prst="line">
                <a:avLst/>
              </a:prstGeom>
              <a:noFill/>
              <a:ln w="25400">
                <a:solidFill>
                  <a:schemeClr val="tx1"/>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3" name="Straight Arrow Connector 12"/>
              <p:cNvCxnSpPr>
                <a:cxnSpLocks noChangeShapeType="1"/>
              </p:cNvCxnSpPr>
              <p:nvPr/>
            </p:nvCxnSpPr>
            <p:spPr bwMode="auto">
              <a:xfrm flipH="1">
                <a:off x="1805373" y="1604048"/>
                <a:ext cx="1" cy="312784"/>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4" name="Straight Arrow Connector 13"/>
              <p:cNvCxnSpPr>
                <a:cxnSpLocks noChangeShapeType="1"/>
              </p:cNvCxnSpPr>
              <p:nvPr/>
            </p:nvCxnSpPr>
            <p:spPr bwMode="auto">
              <a:xfrm>
                <a:off x="7365044" y="1600645"/>
                <a:ext cx="0" cy="316186"/>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6" name="Rounded Rectangle 15"/>
              <p:cNvSpPr/>
              <p:nvPr/>
            </p:nvSpPr>
            <p:spPr bwMode="auto">
              <a:xfrm>
                <a:off x="77608" y="3480277"/>
                <a:ext cx="2982223" cy="1008112"/>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r>
                  <a:rPr lang="en-US" sz="1600" b="1" kern="0" dirty="0">
                    <a:solidFill>
                      <a:sysClr val="windowText" lastClr="000000"/>
                    </a:solidFill>
                    <a:latin typeface="Calibri" panose="020F0502020204030204" pitchFamily="34" charset="0"/>
                    <a:cs typeface="Calibri" panose="020F0502020204030204" pitchFamily="34" charset="0"/>
                  </a:rPr>
                  <a:t>Target sequencing of 15 genes</a:t>
                </a:r>
              </a:p>
            </p:txBody>
          </p:sp>
          <p:sp>
            <p:nvSpPr>
              <p:cNvPr id="18" name="Rounded Rectangle 17"/>
              <p:cNvSpPr/>
              <p:nvPr/>
            </p:nvSpPr>
            <p:spPr bwMode="auto">
              <a:xfrm>
                <a:off x="467544" y="5208220"/>
                <a:ext cx="2502573" cy="1013630"/>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r>
                  <a:rPr lang="en-US" sz="1600" b="1" kern="0" dirty="0">
                    <a:solidFill>
                      <a:sysClr val="windowText" lastClr="000000"/>
                    </a:solidFill>
                    <a:latin typeface="Calibri" panose="020F0502020204030204" pitchFamily="34" charset="0"/>
                    <a:cs typeface="Calibri" panose="020F0502020204030204" pitchFamily="34" charset="0"/>
                  </a:rPr>
                  <a:t>Mutations identified in tumors </a:t>
                </a:r>
                <a:r>
                  <a:rPr lang="en-US" sz="1600" b="1" kern="0" dirty="0" smtClean="0">
                    <a:solidFill>
                      <a:sysClr val="windowText" lastClr="000000"/>
                    </a:solidFill>
                    <a:latin typeface="Calibri" panose="020F0502020204030204" pitchFamily="34" charset="0"/>
                    <a:cs typeface="Calibri" panose="020F0502020204030204" pitchFamily="34" charset="0"/>
                  </a:rPr>
                  <a:t>(N=230)</a:t>
                </a:r>
                <a:endParaRPr lang="en-US" sz="1600" b="1" kern="0" dirty="0">
                  <a:solidFill>
                    <a:sysClr val="windowText" lastClr="000000"/>
                  </a:solidFill>
                  <a:latin typeface="Calibri" panose="020F0502020204030204" pitchFamily="34" charset="0"/>
                  <a:cs typeface="Calibri" panose="020F0502020204030204" pitchFamily="34" charset="0"/>
                </a:endParaRPr>
              </a:p>
            </p:txBody>
          </p:sp>
          <p:cxnSp>
            <p:nvCxnSpPr>
              <p:cNvPr id="19" name="Straight Arrow Connector 18"/>
              <p:cNvCxnSpPr>
                <a:cxnSpLocks noChangeShapeType="1"/>
              </p:cNvCxnSpPr>
              <p:nvPr/>
            </p:nvCxnSpPr>
            <p:spPr bwMode="auto">
              <a:xfrm>
                <a:off x="2970117" y="5692851"/>
                <a:ext cx="305739" cy="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0" name="Rounded Rectangle 19"/>
              <p:cNvSpPr/>
              <p:nvPr/>
            </p:nvSpPr>
            <p:spPr bwMode="auto">
              <a:xfrm>
                <a:off x="3275856" y="5085184"/>
                <a:ext cx="2620492" cy="1243598"/>
              </a:xfrm>
              <a:prstGeom prst="round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    - </a:t>
                </a:r>
                <a:r>
                  <a:rPr lang="en-US" sz="1600" b="1" kern="0" dirty="0">
                    <a:solidFill>
                      <a:sysClr val="windowText" lastClr="000000"/>
                    </a:solidFill>
                    <a:latin typeface="Calibri" panose="020F0502020204030204" pitchFamily="34" charset="0"/>
                    <a:cs typeface="Calibri" panose="020F0502020204030204" pitchFamily="34" charset="0"/>
                  </a:rPr>
                  <a:t>ctDNA </a:t>
                </a:r>
                <a:r>
                  <a:rPr lang="en-US" sz="1600" b="1" kern="0" dirty="0" smtClean="0">
                    <a:solidFill>
                      <a:sysClr val="windowText" lastClr="000000"/>
                    </a:solidFill>
                    <a:latin typeface="Calibri" panose="020F0502020204030204" pitchFamily="34" charset="0"/>
                    <a:cs typeface="Calibri" panose="020F0502020204030204" pitchFamily="34" charset="0"/>
                  </a:rPr>
                  <a:t>quantification</a:t>
                </a:r>
                <a:endParaRPr lang="en-US" sz="1600" b="1" kern="0" dirty="0">
                  <a:solidFill>
                    <a:sysClr val="windowText" lastClr="000000"/>
                  </a:solidFill>
                  <a:latin typeface="Calibri" panose="020F0502020204030204" pitchFamily="34" charset="0"/>
                  <a:cs typeface="Calibri" panose="020F0502020204030204" pitchFamily="34" charset="0"/>
                </a:endParaRPr>
              </a:p>
              <a:p>
                <a:pP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    - CEA analysis</a:t>
                </a:r>
              </a:p>
              <a:p>
                <a:pP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               N=230</a:t>
                </a:r>
                <a:endParaRPr lang="en-US" sz="1600" b="1" kern="0" dirty="0">
                  <a:solidFill>
                    <a:sysClr val="windowText" lastClr="000000"/>
                  </a:solidFill>
                  <a:latin typeface="Calibri" panose="020F0502020204030204" pitchFamily="34" charset="0"/>
                  <a:cs typeface="Calibri" panose="020F0502020204030204" pitchFamily="34" charset="0"/>
                </a:endParaRPr>
              </a:p>
            </p:txBody>
          </p:sp>
          <p:sp>
            <p:nvSpPr>
              <p:cNvPr id="21" name="Rounded Rectangle 20"/>
              <p:cNvSpPr/>
              <p:nvPr/>
            </p:nvSpPr>
            <p:spPr bwMode="auto">
              <a:xfrm>
                <a:off x="6239653" y="5453330"/>
                <a:ext cx="2376264" cy="1215334"/>
              </a:xfrm>
              <a:prstGeom prst="round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Final N=230</a:t>
                </a:r>
              </a:p>
              <a:p>
                <a:pPr algn="ct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Recurrence = 34</a:t>
                </a:r>
              </a:p>
              <a:p>
                <a:pPr algn="ct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No Recurrence = 196</a:t>
                </a:r>
                <a:endParaRPr lang="en-US" sz="1600" b="1" kern="0" dirty="0">
                  <a:solidFill>
                    <a:sysClr val="windowText" lastClr="000000"/>
                  </a:solidFill>
                  <a:latin typeface="Calibri" panose="020F0502020204030204" pitchFamily="34" charset="0"/>
                  <a:cs typeface="Calibri" panose="020F0502020204030204" pitchFamily="34" charset="0"/>
                </a:endParaRPr>
              </a:p>
            </p:txBody>
          </p:sp>
          <p:cxnSp>
            <p:nvCxnSpPr>
              <p:cNvPr id="22" name="Straight Arrow Connector 21"/>
              <p:cNvCxnSpPr>
                <a:cxnSpLocks noChangeShapeType="1"/>
              </p:cNvCxnSpPr>
              <p:nvPr/>
            </p:nvCxnSpPr>
            <p:spPr bwMode="auto">
              <a:xfrm flipH="1">
                <a:off x="7375381" y="3478861"/>
                <a:ext cx="1" cy="325773"/>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3" name="Straight Arrow Connector 22"/>
              <p:cNvCxnSpPr>
                <a:endCxn id="21" idx="1"/>
              </p:cNvCxnSpPr>
              <p:nvPr/>
            </p:nvCxnSpPr>
            <p:spPr>
              <a:xfrm>
                <a:off x="5896348" y="6060997"/>
                <a:ext cx="343305" cy="0"/>
              </a:xfrm>
              <a:prstGeom prst="straightConnector1">
                <a:avLst/>
              </a:prstGeom>
              <a:ln w="28575">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24" name="Rounded Rectangle 23"/>
              <p:cNvSpPr/>
              <p:nvPr/>
            </p:nvSpPr>
            <p:spPr bwMode="auto">
              <a:xfrm>
                <a:off x="3409859" y="3478860"/>
                <a:ext cx="2408843" cy="1033570"/>
              </a:xfrm>
              <a:prstGeom prst="round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r>
                  <a:rPr lang="en-US" sz="1600" b="1" kern="0" dirty="0">
                    <a:solidFill>
                      <a:sysClr val="windowText" lastClr="000000"/>
                    </a:solidFill>
                    <a:latin typeface="Calibri" panose="020F0502020204030204" pitchFamily="34" charset="0"/>
                    <a:cs typeface="Calibri" panose="020F0502020204030204" pitchFamily="34" charset="0"/>
                  </a:rPr>
                  <a:t>3-monthly follow-up blood draw in a subset of </a:t>
                </a:r>
                <a:r>
                  <a:rPr lang="en-US" sz="1600" b="1" kern="0" dirty="0" smtClean="0">
                    <a:solidFill>
                      <a:sysClr val="windowText" lastClr="000000"/>
                    </a:solidFill>
                    <a:latin typeface="Calibri" panose="020F0502020204030204" pitchFamily="34" charset="0"/>
                    <a:cs typeface="Calibri" panose="020F0502020204030204" pitchFamily="34" charset="0"/>
                  </a:rPr>
                  <a:t>patients (N=167)</a:t>
                </a:r>
                <a:endParaRPr lang="en-US" sz="1600" b="1" kern="0" dirty="0">
                  <a:solidFill>
                    <a:sysClr val="windowText" lastClr="000000"/>
                  </a:solidFill>
                  <a:latin typeface="Calibri" panose="020F0502020204030204" pitchFamily="34" charset="0"/>
                  <a:cs typeface="Calibri" panose="020F0502020204030204" pitchFamily="34" charset="0"/>
                </a:endParaRPr>
              </a:p>
            </p:txBody>
          </p:sp>
          <p:cxnSp>
            <p:nvCxnSpPr>
              <p:cNvPr id="25" name="Straight Arrow Connector 24"/>
              <p:cNvCxnSpPr>
                <a:cxnSpLocks noChangeShapeType="1"/>
                <a:stCxn id="8" idx="2"/>
                <a:endCxn id="24" idx="0"/>
              </p:cNvCxnSpPr>
              <p:nvPr/>
            </p:nvCxnSpPr>
            <p:spPr bwMode="auto">
              <a:xfrm>
                <a:off x="4614281" y="2852937"/>
                <a:ext cx="0" cy="625923"/>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cxnSp>
          <p:nvCxnSpPr>
            <p:cNvPr id="6" name="Straight Arrow Connector 5"/>
            <p:cNvCxnSpPr>
              <a:cxnSpLocks noChangeShapeType="1"/>
              <a:endCxn id="20" idx="0"/>
            </p:cNvCxnSpPr>
            <p:nvPr/>
          </p:nvCxnSpPr>
          <p:spPr bwMode="auto">
            <a:xfrm>
              <a:off x="4617053" y="4490099"/>
              <a:ext cx="1" cy="549131"/>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29" name="Title 1"/>
          <p:cNvSpPr txBox="1">
            <a:spLocks/>
          </p:cNvSpPr>
          <p:nvPr/>
        </p:nvSpPr>
        <p:spPr>
          <a:xfrm>
            <a:off x="284165" y="273788"/>
            <a:ext cx="8574087" cy="707284"/>
          </a:xfrm>
          <a:prstGeom prst="rect">
            <a:avLst/>
          </a:prstGeom>
          <a:solidFill>
            <a:schemeClr val="tx1">
              <a:lumMod val="95000"/>
              <a:lumOff val="5000"/>
              <a:alpha val="70000"/>
            </a:schemeClr>
          </a:solidFill>
        </p:spPr>
        <p:txBody>
          <a:bodyPr vert="horz" lIns="91440" tIns="45720" rIns="91440" bIns="45720" rtlCol="0" anchor="ctr">
            <a:normAutofit/>
          </a:bodyPr>
          <a:lstStyle>
            <a:lvl1pPr algn="r" defTabSz="914400" rtl="0" eaLnBrk="1" latinLnBrk="0" hangingPunct="1">
              <a:spcBef>
                <a:spcPct val="0"/>
              </a:spcBef>
              <a:buNone/>
              <a:defRPr sz="4200" kern="1200">
                <a:solidFill>
                  <a:schemeClr val="bg1"/>
                </a:solidFill>
                <a:latin typeface="+mj-lt"/>
                <a:ea typeface="+mj-ea"/>
                <a:cs typeface="+mj-cs"/>
              </a:defRPr>
            </a:lvl1pPr>
          </a:lstStyle>
          <a:p>
            <a:pPr algn="ctr" fontAlgn="auto">
              <a:spcAft>
                <a:spcPts val="0"/>
              </a:spcAft>
            </a:pPr>
            <a:r>
              <a:rPr lang="en-US" sz="3200" b="1" dirty="0">
                <a:solidFill>
                  <a:prstClr val="white"/>
                </a:solidFill>
                <a:latin typeface="Calibri"/>
              </a:rPr>
              <a:t>Collection of clinical samples and follow-up data</a:t>
            </a:r>
            <a:endParaRPr lang="en-US" sz="4400" b="1" dirty="0">
              <a:solidFill>
                <a:prstClr val="white"/>
              </a:solidFill>
              <a:latin typeface="Calibri"/>
            </a:endParaRPr>
          </a:p>
        </p:txBody>
      </p:sp>
      <p:cxnSp>
        <p:nvCxnSpPr>
          <p:cNvPr id="27" name="Straight Arrow Connector 26"/>
          <p:cNvCxnSpPr>
            <a:cxnSpLocks noChangeShapeType="1"/>
          </p:cNvCxnSpPr>
          <p:nvPr/>
        </p:nvCxnSpPr>
        <p:spPr bwMode="auto">
          <a:xfrm>
            <a:off x="2279104" y="3335702"/>
            <a:ext cx="0" cy="506169"/>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8" name="Straight Arrow Connector 27"/>
          <p:cNvCxnSpPr>
            <a:cxnSpLocks noChangeShapeType="1"/>
          </p:cNvCxnSpPr>
          <p:nvPr/>
        </p:nvCxnSpPr>
        <p:spPr bwMode="auto">
          <a:xfrm>
            <a:off x="2267463" y="4676818"/>
            <a:ext cx="0" cy="506169"/>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30" name="Rounded Rectangle 29"/>
          <p:cNvSpPr/>
          <p:nvPr/>
        </p:nvSpPr>
        <p:spPr bwMode="auto">
          <a:xfrm>
            <a:off x="6014467" y="4104167"/>
            <a:ext cx="2031963" cy="982812"/>
          </a:xfrm>
          <a:prstGeom prst="round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Clinical f/u q3 months</a:t>
            </a:r>
          </a:p>
          <a:p>
            <a:pPr algn="ct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CT q6months</a:t>
            </a:r>
            <a:endParaRPr lang="en-US" sz="1600" b="1" kern="0" dirty="0">
              <a:solidFill>
                <a:sysClr val="windowText" lastClr="000000"/>
              </a:solidFill>
              <a:latin typeface="Calibri" panose="020F0502020204030204" pitchFamily="34" charset="0"/>
              <a:cs typeface="Calibri" panose="020F0502020204030204" pitchFamily="34" charset="0"/>
            </a:endParaRPr>
          </a:p>
        </p:txBody>
      </p:sp>
      <p:cxnSp>
        <p:nvCxnSpPr>
          <p:cNvPr id="31" name="Straight Arrow Connector 30"/>
          <p:cNvCxnSpPr>
            <a:cxnSpLocks noChangeShapeType="1"/>
          </p:cNvCxnSpPr>
          <p:nvPr/>
        </p:nvCxnSpPr>
        <p:spPr bwMode="auto">
          <a:xfrm flipH="1">
            <a:off x="7075329" y="5087132"/>
            <a:ext cx="1" cy="263445"/>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32" name="Rounded Rectangle 31"/>
          <p:cNvSpPr/>
          <p:nvPr/>
        </p:nvSpPr>
        <p:spPr bwMode="auto">
          <a:xfrm>
            <a:off x="7169763" y="1336105"/>
            <a:ext cx="1597533" cy="715596"/>
          </a:xfrm>
          <a:prstGeom prst="round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457200" fontAlgn="auto">
              <a:spcBef>
                <a:spcPts val="0"/>
              </a:spcBef>
              <a:spcAft>
                <a:spcPts val="0"/>
              </a:spcAft>
              <a:defRPr/>
            </a:pPr>
            <a:endParaRPr lang="en-US" sz="1600" b="1" kern="0" dirty="0" smtClean="0">
              <a:solidFill>
                <a:sysClr val="windowText" lastClr="000000"/>
              </a:solidFill>
              <a:latin typeface="Calibri" panose="020F0502020204030204" pitchFamily="34" charset="0"/>
              <a:cs typeface="Calibri" panose="020F0502020204030204" pitchFamily="34" charset="0"/>
            </a:endParaRPr>
          </a:p>
          <a:p>
            <a:pPr algn="ct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Ineligible</a:t>
            </a:r>
          </a:p>
          <a:p>
            <a:pPr algn="ctr" defTabSz="457200" fontAlgn="auto">
              <a:spcBef>
                <a:spcPts val="0"/>
              </a:spcBef>
              <a:spcAft>
                <a:spcPts val="0"/>
              </a:spcAft>
              <a:defRPr/>
            </a:pPr>
            <a:r>
              <a:rPr lang="en-US" sz="1600" b="1" kern="0" dirty="0" smtClean="0">
                <a:solidFill>
                  <a:sysClr val="windowText" lastClr="000000"/>
                </a:solidFill>
                <a:latin typeface="Calibri" panose="020F0502020204030204" pitchFamily="34" charset="0"/>
                <a:cs typeface="Calibri" panose="020F0502020204030204" pitchFamily="34" charset="0"/>
              </a:rPr>
              <a:t>N=19</a:t>
            </a:r>
          </a:p>
          <a:p>
            <a:pPr algn="ctr" defTabSz="457200" fontAlgn="auto">
              <a:spcBef>
                <a:spcPts val="0"/>
              </a:spcBef>
              <a:spcAft>
                <a:spcPts val="0"/>
              </a:spcAft>
              <a:defRPr/>
            </a:pPr>
            <a:endParaRPr lang="en-US" sz="1600" b="1" kern="0" dirty="0">
              <a:solidFill>
                <a:sysClr val="windowText" lastClr="000000"/>
              </a:solidFill>
              <a:latin typeface="Calibri" panose="020F0502020204030204" pitchFamily="34" charset="0"/>
              <a:cs typeface="Calibri" panose="020F0502020204030204" pitchFamily="34" charset="0"/>
            </a:endParaRPr>
          </a:p>
        </p:txBody>
      </p:sp>
      <p:cxnSp>
        <p:nvCxnSpPr>
          <p:cNvPr id="33" name="Straight Arrow Connector 32"/>
          <p:cNvCxnSpPr>
            <a:cxnSpLocks noChangeShapeType="1"/>
          </p:cNvCxnSpPr>
          <p:nvPr/>
        </p:nvCxnSpPr>
        <p:spPr bwMode="auto">
          <a:xfrm>
            <a:off x="6499435" y="1693903"/>
            <a:ext cx="575884" cy="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729073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152400"/>
            <a:ext cx="9144000" cy="9144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dirty="0" smtClean="0">
                <a:solidFill>
                  <a:srgbClr val="FFFFFF"/>
                </a:solidFill>
              </a:rPr>
              <a:t>ctDNA in Stage II-CRC</a:t>
            </a:r>
            <a:endParaRPr lang="en-US" altLang="en-US" sz="4400" dirty="0" smtClean="0">
              <a:solidFill>
                <a:srgbClr val="FFFFFF"/>
              </a:solidFill>
              <a:cs typeface="Arial" charset="0"/>
            </a:endParaRPr>
          </a:p>
        </p:txBody>
      </p:sp>
      <p:sp>
        <p:nvSpPr>
          <p:cNvPr id="2051" name="Text Box 5"/>
          <p:cNvSpPr txBox="1">
            <a:spLocks noChangeArrowheads="1"/>
          </p:cNvSpPr>
          <p:nvPr/>
        </p:nvSpPr>
        <p:spPr bwMode="auto">
          <a:xfrm>
            <a:off x="342904" y="1227141"/>
            <a:ext cx="8458200" cy="45550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98463" indent="-398463" algn="l" eaLnBrk="0" hangingPunct="0">
              <a:spcBef>
                <a:spcPct val="20000"/>
              </a:spcBef>
              <a:buChar char="•"/>
              <a:defRPr sz="3200">
                <a:solidFill>
                  <a:schemeClr val="tx1"/>
                </a:solidFill>
                <a:latin typeface="Times New Roman" pitchFamily="18" charset="0"/>
              </a:defRPr>
            </a:lvl1pPr>
            <a:lvl2pPr marL="512763"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spcBef>
                <a:spcPts val="0"/>
              </a:spcBef>
              <a:spcAft>
                <a:spcPts val="0"/>
              </a:spcAft>
              <a:buFontTx/>
              <a:buNone/>
              <a:defRPr/>
            </a:pPr>
            <a:r>
              <a:rPr lang="en-US" altLang="en-US" dirty="0" smtClean="0">
                <a:solidFill>
                  <a:srgbClr val="FFFF00"/>
                </a:solidFill>
                <a:latin typeface="Arial" charset="0"/>
              </a:rPr>
              <a:t>N=250, post-op and serial plasma</a:t>
            </a:r>
          </a:p>
          <a:p>
            <a:pPr marL="0" indent="0" eaLnBrk="1" hangingPunct="1">
              <a:spcBef>
                <a:spcPts val="0"/>
              </a:spcBef>
              <a:spcAft>
                <a:spcPts val="0"/>
              </a:spcAft>
              <a:buFontTx/>
              <a:buNone/>
              <a:defRPr/>
            </a:pPr>
            <a:r>
              <a:rPr lang="en-US" altLang="en-US" dirty="0" smtClean="0">
                <a:solidFill>
                  <a:srgbClr val="FFFF00"/>
                </a:solidFill>
                <a:latin typeface="Arial" charset="0"/>
              </a:rPr>
              <a:t> 23% adj chemo Rx at clinician direction</a:t>
            </a:r>
          </a:p>
          <a:p>
            <a:pPr marL="0" indent="0" eaLnBrk="1" hangingPunct="1">
              <a:spcBef>
                <a:spcPts val="0"/>
              </a:spcBef>
              <a:spcAft>
                <a:spcPts val="0"/>
              </a:spcAft>
              <a:buFontTx/>
              <a:buNone/>
              <a:defRPr/>
            </a:pPr>
            <a:endParaRPr lang="en-US" altLang="en-US" sz="1400" dirty="0" smtClean="0">
              <a:solidFill>
                <a:srgbClr val="FFFF00"/>
              </a:solidFill>
              <a:latin typeface="Arial" charset="0"/>
            </a:endParaRPr>
          </a:p>
          <a:p>
            <a:pPr marL="461963" indent="-231775" eaLnBrk="1" hangingPunct="1">
              <a:spcBef>
                <a:spcPts val="0"/>
              </a:spcBef>
              <a:spcAft>
                <a:spcPts val="600"/>
              </a:spcAft>
              <a:defRPr/>
            </a:pPr>
            <a:r>
              <a:rPr lang="en-US" altLang="en-US" dirty="0" smtClean="0">
                <a:solidFill>
                  <a:srgbClr val="FFFF00"/>
                </a:solidFill>
                <a:latin typeface="Arial" charset="0"/>
              </a:rPr>
              <a:t>Targeted 15 genes using safe-</a:t>
            </a:r>
            <a:r>
              <a:rPr lang="en-US" altLang="en-US" dirty="0" err="1" smtClean="0">
                <a:solidFill>
                  <a:srgbClr val="FFFF00"/>
                </a:solidFill>
                <a:latin typeface="Arial" charset="0"/>
              </a:rPr>
              <a:t>SeqS</a:t>
            </a:r>
            <a:endParaRPr lang="en-US" altLang="en-US" dirty="0" smtClean="0">
              <a:solidFill>
                <a:srgbClr val="FFFF00"/>
              </a:solidFill>
              <a:latin typeface="Arial" charset="0"/>
            </a:endParaRPr>
          </a:p>
          <a:p>
            <a:pPr marL="461963" indent="-231775" eaLnBrk="1" hangingPunct="1">
              <a:spcBef>
                <a:spcPts val="0"/>
              </a:spcBef>
              <a:spcAft>
                <a:spcPts val="600"/>
              </a:spcAft>
              <a:defRPr/>
            </a:pPr>
            <a:r>
              <a:rPr lang="en-US" altLang="en-US" dirty="0" smtClean="0">
                <a:solidFill>
                  <a:srgbClr val="FFFF00"/>
                </a:solidFill>
                <a:latin typeface="Arial" charset="0"/>
              </a:rPr>
              <a:t>20/231 +ctDNA post op  </a:t>
            </a:r>
            <a:r>
              <a:rPr lang="en-US" altLang="en-US" sz="2400" dirty="0" smtClean="0">
                <a:solidFill>
                  <a:srgbClr val="FFFF00"/>
                </a:solidFill>
                <a:latin typeface="Arial" charset="0"/>
              </a:rPr>
              <a:t>(9 p53, 8 APC, 3 KRAS)</a:t>
            </a:r>
            <a:endParaRPr lang="en-US" altLang="en-US" dirty="0" smtClean="0">
              <a:solidFill>
                <a:srgbClr val="FFFF00"/>
              </a:solidFill>
              <a:latin typeface="Arial" charset="0"/>
            </a:endParaRPr>
          </a:p>
          <a:p>
            <a:pPr marL="461963" indent="-231775" eaLnBrk="1" hangingPunct="1">
              <a:spcBef>
                <a:spcPts val="0"/>
              </a:spcBef>
              <a:spcAft>
                <a:spcPts val="600"/>
              </a:spcAft>
              <a:defRPr/>
            </a:pPr>
            <a:r>
              <a:rPr lang="en-US" altLang="en-US" dirty="0" smtClean="0">
                <a:solidFill>
                  <a:srgbClr val="FFFF00"/>
                </a:solidFill>
                <a:latin typeface="Arial" charset="0"/>
              </a:rPr>
              <a:t>Median f/u 27 mo</a:t>
            </a:r>
          </a:p>
          <a:p>
            <a:pPr marL="461963" indent="-231775" eaLnBrk="1" hangingPunct="1">
              <a:spcBef>
                <a:spcPts val="0"/>
              </a:spcBef>
              <a:spcAft>
                <a:spcPts val="600"/>
              </a:spcAft>
              <a:defRPr/>
            </a:pPr>
            <a:r>
              <a:rPr lang="en-US" altLang="en-US" dirty="0" smtClean="0">
                <a:solidFill>
                  <a:srgbClr val="FFFF00"/>
                </a:solidFill>
                <a:latin typeface="Arial" charset="0"/>
              </a:rPr>
              <a:t>34 (14.8%) radiologic recurrence</a:t>
            </a:r>
          </a:p>
          <a:p>
            <a:pPr marL="461963" indent="568325" eaLnBrk="1" hangingPunct="1">
              <a:spcBef>
                <a:spcPts val="0"/>
              </a:spcBef>
              <a:buFontTx/>
              <a:buNone/>
              <a:defRPr/>
            </a:pPr>
            <a:r>
              <a:rPr lang="en-US" altLang="en-US" dirty="0" smtClean="0">
                <a:solidFill>
                  <a:srgbClr val="FFFF00"/>
                </a:solidFill>
                <a:latin typeface="Arial" charset="0"/>
              </a:rPr>
              <a:t>	27/178 (15%) no chemo Rx</a:t>
            </a:r>
          </a:p>
          <a:p>
            <a:pPr marL="461963" indent="568325" eaLnBrk="1" hangingPunct="1">
              <a:spcBef>
                <a:spcPts val="0"/>
              </a:spcBef>
              <a:buFontTx/>
              <a:buNone/>
              <a:defRPr/>
            </a:pPr>
            <a:r>
              <a:rPr lang="en-US" altLang="en-US" dirty="0" smtClean="0">
                <a:solidFill>
                  <a:srgbClr val="FFFF00"/>
                </a:solidFill>
                <a:latin typeface="Arial" charset="0"/>
              </a:rPr>
              <a:t>	  7/52   (13%) with chemo Rx</a:t>
            </a:r>
          </a:p>
        </p:txBody>
      </p:sp>
      <p:sp>
        <p:nvSpPr>
          <p:cNvPr id="2052" name="Text Box 6"/>
          <p:cNvSpPr txBox="1">
            <a:spLocks noChangeArrowheads="1"/>
          </p:cNvSpPr>
          <p:nvPr/>
        </p:nvSpPr>
        <p:spPr bwMode="auto">
          <a:xfrm>
            <a:off x="5257800" y="6273800"/>
            <a:ext cx="3733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en-US" altLang="en-US" sz="2000" smtClean="0">
                <a:solidFill>
                  <a:srgbClr val="FFFFFF"/>
                </a:solidFill>
                <a:latin typeface="Arial" charset="0"/>
              </a:rPr>
              <a:t>Tie, Science Trans Med 2016</a:t>
            </a:r>
          </a:p>
        </p:txBody>
      </p:sp>
    </p:spTree>
    <p:extLst>
      <p:ext uri="{BB962C8B-B14F-4D97-AF65-F5344CB8AC3E}">
        <p14:creationId xmlns:p14="http://schemas.microsoft.com/office/powerpoint/2010/main" val="3634532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342014"/>
            <a:ext cx="9144000" cy="1040219"/>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dirty="0" smtClean="0">
                <a:solidFill>
                  <a:srgbClr val="FFFFFF"/>
                </a:solidFill>
              </a:rPr>
              <a:t>ctDNA in Stage II-Results</a:t>
            </a:r>
            <a:endParaRPr lang="en-US" altLang="en-US" sz="4000" dirty="0" smtClean="0">
              <a:solidFill>
                <a:srgbClr val="FFFFFF"/>
              </a:solidFill>
              <a:cs typeface="Arial" charset="0"/>
            </a:endParaRPr>
          </a:p>
        </p:txBody>
      </p:sp>
      <p:sp>
        <p:nvSpPr>
          <p:cNvPr id="4" name="Text Box 5"/>
          <p:cNvSpPr txBox="1">
            <a:spLocks noChangeArrowheads="1"/>
          </p:cNvSpPr>
          <p:nvPr/>
        </p:nvSpPr>
        <p:spPr bwMode="auto">
          <a:xfrm>
            <a:off x="152400" y="2996868"/>
            <a:ext cx="8839200" cy="270843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98463" indent="-398463" algn="l" eaLnBrk="0" hangingPunct="0">
              <a:spcBef>
                <a:spcPct val="20000"/>
              </a:spcBef>
              <a:buChar char="•"/>
              <a:defRPr sz="3200">
                <a:solidFill>
                  <a:schemeClr val="tx1"/>
                </a:solidFill>
                <a:latin typeface="Times New Roman" pitchFamily="18" charset="0"/>
              </a:defRPr>
            </a:lvl1pPr>
            <a:lvl2pPr marL="512763"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0"/>
              </a:spcBef>
              <a:spcAft>
                <a:spcPts val="600"/>
              </a:spcAft>
              <a:defRPr/>
            </a:pPr>
            <a:r>
              <a:rPr lang="en-US" altLang="en-US" dirty="0">
                <a:solidFill>
                  <a:srgbClr val="FFFF00"/>
                </a:solidFill>
                <a:latin typeface="Arial" charset="0"/>
              </a:rPr>
              <a:t>+</a:t>
            </a:r>
            <a:r>
              <a:rPr lang="en-US" altLang="en-US" dirty="0" smtClean="0">
                <a:solidFill>
                  <a:srgbClr val="FFFF00"/>
                </a:solidFill>
                <a:latin typeface="Arial" charset="0"/>
              </a:rPr>
              <a:t>ctDNA ↓↓ </a:t>
            </a:r>
            <a:r>
              <a:rPr lang="en-US" altLang="en-US" dirty="0">
                <a:solidFill>
                  <a:srgbClr val="FFFF00"/>
                </a:solidFill>
                <a:latin typeface="Arial" charset="0"/>
              </a:rPr>
              <a:t>R</a:t>
            </a:r>
            <a:r>
              <a:rPr lang="en-US" altLang="en-US" dirty="0" smtClean="0">
                <a:solidFill>
                  <a:srgbClr val="FFFF00"/>
                </a:solidFill>
                <a:latin typeface="Arial" charset="0"/>
              </a:rPr>
              <a:t>ecurrence free survival (RFS): HR=18</a:t>
            </a:r>
          </a:p>
          <a:p>
            <a:pPr eaLnBrk="1" hangingPunct="1">
              <a:spcBef>
                <a:spcPts val="0"/>
              </a:spcBef>
              <a:spcAft>
                <a:spcPts val="600"/>
              </a:spcAft>
              <a:defRPr/>
            </a:pPr>
            <a:r>
              <a:rPr lang="en-US" altLang="en-US" dirty="0" smtClean="0">
                <a:solidFill>
                  <a:srgbClr val="FFFF00"/>
                </a:solidFill>
                <a:latin typeface="Arial" charset="0"/>
              </a:rPr>
              <a:t>ctDNA helpful in both low and high risk by clinical pathologic characteristics</a:t>
            </a:r>
          </a:p>
          <a:p>
            <a:pPr eaLnBrk="1" hangingPunct="1">
              <a:spcBef>
                <a:spcPts val="0"/>
              </a:spcBef>
              <a:spcAft>
                <a:spcPts val="600"/>
              </a:spcAft>
              <a:defRPr/>
            </a:pPr>
            <a:r>
              <a:rPr lang="en-US" altLang="en-US" dirty="0" smtClean="0">
                <a:solidFill>
                  <a:srgbClr val="FFFF00"/>
                </a:solidFill>
                <a:latin typeface="Arial" charset="0"/>
              </a:rPr>
              <a:t>CEA did not predict RFS	</a:t>
            </a:r>
          </a:p>
        </p:txBody>
      </p:sp>
      <p:sp>
        <p:nvSpPr>
          <p:cNvPr id="2" name="TextBox 1"/>
          <p:cNvSpPr txBox="1"/>
          <p:nvPr/>
        </p:nvSpPr>
        <p:spPr>
          <a:xfrm>
            <a:off x="457200" y="1722275"/>
            <a:ext cx="2590800" cy="646331"/>
          </a:xfrm>
          <a:prstGeom prst="rect">
            <a:avLst/>
          </a:prstGeom>
          <a:solidFill>
            <a:schemeClr val="bg2"/>
          </a:solidFill>
        </p:spPr>
        <p:txBody>
          <a:bodyPr wrap="square" rtlCol="0">
            <a:spAutoFit/>
          </a:bodyPr>
          <a:lstStyle/>
          <a:p>
            <a:pPr algn="ctr"/>
            <a:r>
              <a:rPr lang="en-US" sz="3600" dirty="0" smtClean="0">
                <a:solidFill>
                  <a:srgbClr val="FFFFFF"/>
                </a:solidFill>
              </a:rPr>
              <a:t>No Chemo</a:t>
            </a:r>
          </a:p>
        </p:txBody>
      </p:sp>
    </p:spTree>
    <p:extLst>
      <p:ext uri="{BB962C8B-B14F-4D97-AF65-F5344CB8AC3E}">
        <p14:creationId xmlns:p14="http://schemas.microsoft.com/office/powerpoint/2010/main" val="1472227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4" y="148856"/>
            <a:ext cx="8493120" cy="647548"/>
          </a:xfrm>
          <a:prstGeom prst="rect">
            <a:avLst/>
          </a:prstGeom>
          <a:noFill/>
          <a:ln w="9525">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57200" hangingPunct="0">
              <a:lnSpc>
                <a:spcPct val="93000"/>
              </a:lnSpc>
              <a:buClr>
                <a:srgbClr val="000000"/>
              </a:buClr>
              <a:buSzPct val="45000"/>
              <a:buFont typeface="Wingdings" charset="2"/>
              <a:buNone/>
            </a:pPr>
            <a:r>
              <a:rPr lang="en-GB" b="1" dirty="0" smtClean="0">
                <a:latin typeface="Arial" charset="0"/>
              </a:rPr>
              <a:t>Recurrence Free Survival (RFS) </a:t>
            </a:r>
            <a:r>
              <a:rPr lang="en-GB" b="1" dirty="0">
                <a:latin typeface="Arial" charset="0"/>
              </a:rPr>
              <a:t>in </a:t>
            </a:r>
            <a:r>
              <a:rPr lang="en-GB" b="1" dirty="0" smtClean="0">
                <a:latin typeface="Arial" charset="0"/>
              </a:rPr>
              <a:t>patients</a:t>
            </a:r>
          </a:p>
          <a:p>
            <a:pPr algn="ctr" defTabSz="457200" hangingPunct="0">
              <a:lnSpc>
                <a:spcPct val="93000"/>
              </a:lnSpc>
              <a:buClr>
                <a:srgbClr val="000000"/>
              </a:buClr>
              <a:buSzPct val="45000"/>
              <a:buFont typeface="Wingdings" charset="2"/>
              <a:buNone/>
            </a:pPr>
            <a:r>
              <a:rPr lang="en-GB" b="1" dirty="0" smtClean="0">
                <a:latin typeface="Arial" charset="0"/>
              </a:rPr>
              <a:t> </a:t>
            </a:r>
            <a:r>
              <a:rPr lang="en-GB" b="1" dirty="0">
                <a:latin typeface="Arial" charset="0"/>
              </a:rPr>
              <a:t>not treated with adjuvant </a:t>
            </a:r>
            <a:r>
              <a:rPr lang="en-GB" b="1" dirty="0" smtClean="0">
                <a:latin typeface="Arial" charset="0"/>
              </a:rPr>
              <a:t>chemotherapy</a:t>
            </a:r>
            <a:endParaRPr lang="en-GB" b="1"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9"/>
            <a:ext cx="1226880" cy="6523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611469" y="6381315"/>
            <a:ext cx="3918239"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57200" hangingPunct="0">
              <a:lnSpc>
                <a:spcPct val="93000"/>
              </a:lnSpc>
              <a:buClr>
                <a:srgbClr val="000000"/>
              </a:buClr>
              <a:buSzPct val="45000"/>
              <a:buFont typeface="Wingdings" charset="2"/>
              <a:buNone/>
            </a:pPr>
            <a:r>
              <a:rPr lang="en-GB" sz="1200" b="1" dirty="0">
                <a:latin typeface="Arial" charset="0"/>
              </a:rPr>
              <a:t>Jeanne Tie et al., </a:t>
            </a:r>
            <a:r>
              <a:rPr lang="en-GB" sz="1200" b="1" dirty="0" err="1">
                <a:latin typeface="Arial" charset="0"/>
              </a:rPr>
              <a:t>Sci</a:t>
            </a:r>
            <a:r>
              <a:rPr lang="en-GB" sz="1200" b="1" dirty="0">
                <a:latin typeface="Arial" charset="0"/>
              </a:rPr>
              <a:t> </a:t>
            </a:r>
            <a:r>
              <a:rPr lang="en-GB" sz="1200" b="1" dirty="0" err="1">
                <a:latin typeface="Arial" charset="0"/>
              </a:rPr>
              <a:t>Transl</a:t>
            </a:r>
            <a:r>
              <a:rPr lang="en-GB" sz="1200" b="1" dirty="0">
                <a:latin typeface="Arial" charset="0"/>
              </a:rPr>
              <a:t> Med 2016;8:346ra92</a:t>
            </a:r>
          </a:p>
        </p:txBody>
      </p:sp>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354" r="1969"/>
          <a:stretch/>
        </p:blipFill>
        <p:spPr bwMode="auto">
          <a:xfrm>
            <a:off x="1886150" y="1190847"/>
            <a:ext cx="5748679" cy="49411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0430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4" y="148856"/>
            <a:ext cx="8493120" cy="647548"/>
          </a:xfrm>
          <a:prstGeom prst="rect">
            <a:avLst/>
          </a:prstGeom>
          <a:noFill/>
          <a:ln w="9525">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57200" hangingPunct="0">
              <a:lnSpc>
                <a:spcPct val="93000"/>
              </a:lnSpc>
              <a:buClr>
                <a:srgbClr val="000000"/>
              </a:buClr>
              <a:buSzPct val="45000"/>
              <a:buFont typeface="Wingdings" charset="2"/>
              <a:buNone/>
            </a:pPr>
            <a:r>
              <a:rPr lang="en-GB" b="1" dirty="0" smtClean="0">
                <a:latin typeface="Arial" charset="0"/>
              </a:rPr>
              <a:t>Recurrence Free Survival (RFS) </a:t>
            </a:r>
            <a:r>
              <a:rPr lang="en-GB" b="1" dirty="0">
                <a:latin typeface="Arial" charset="0"/>
              </a:rPr>
              <a:t>in </a:t>
            </a:r>
            <a:r>
              <a:rPr lang="en-GB" b="1" dirty="0" smtClean="0">
                <a:latin typeface="Arial" charset="0"/>
              </a:rPr>
              <a:t>patients</a:t>
            </a:r>
          </a:p>
          <a:p>
            <a:pPr algn="ctr" defTabSz="457200" hangingPunct="0">
              <a:lnSpc>
                <a:spcPct val="93000"/>
              </a:lnSpc>
              <a:buClr>
                <a:srgbClr val="000000"/>
              </a:buClr>
              <a:buSzPct val="45000"/>
              <a:buFont typeface="Wingdings" charset="2"/>
              <a:buNone/>
            </a:pPr>
            <a:r>
              <a:rPr lang="en-GB" b="1" dirty="0" smtClean="0">
                <a:latin typeface="Arial" charset="0"/>
              </a:rPr>
              <a:t> </a:t>
            </a:r>
            <a:r>
              <a:rPr lang="en-GB" b="1" dirty="0">
                <a:latin typeface="Arial" charset="0"/>
              </a:rPr>
              <a:t>not treated with adjuvant </a:t>
            </a:r>
            <a:r>
              <a:rPr lang="en-GB" b="1" dirty="0" smtClean="0">
                <a:latin typeface="Arial" charset="0"/>
              </a:rPr>
              <a:t>chemotherapy</a:t>
            </a:r>
            <a:endParaRPr lang="en-GB" b="1"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9"/>
            <a:ext cx="1226880" cy="6523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469" y="1194609"/>
            <a:ext cx="5925599" cy="48936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611469" y="6381315"/>
            <a:ext cx="3918239"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57200" hangingPunct="0">
              <a:lnSpc>
                <a:spcPct val="93000"/>
              </a:lnSpc>
              <a:buClr>
                <a:srgbClr val="000000"/>
              </a:buClr>
              <a:buSzPct val="45000"/>
              <a:buFont typeface="Wingdings" charset="2"/>
              <a:buNone/>
            </a:pPr>
            <a:r>
              <a:rPr lang="en-GB" sz="1200" b="1" dirty="0">
                <a:latin typeface="Arial" charset="0"/>
              </a:rPr>
              <a:t>Jeanne Tie et al., </a:t>
            </a:r>
            <a:r>
              <a:rPr lang="en-GB" sz="1200" b="1" dirty="0" err="1">
                <a:latin typeface="Arial" charset="0"/>
              </a:rPr>
              <a:t>Sci</a:t>
            </a:r>
            <a:r>
              <a:rPr lang="en-GB" sz="1200" b="1" dirty="0">
                <a:latin typeface="Arial" charset="0"/>
              </a:rPr>
              <a:t> </a:t>
            </a:r>
            <a:r>
              <a:rPr lang="en-GB" sz="1200" b="1" dirty="0" err="1">
                <a:latin typeface="Arial" charset="0"/>
              </a:rPr>
              <a:t>Transl</a:t>
            </a:r>
            <a:r>
              <a:rPr lang="en-GB" sz="1200" b="1" dirty="0">
                <a:latin typeface="Arial" charset="0"/>
              </a:rPr>
              <a:t> Med 2016;8:346ra92</a:t>
            </a:r>
          </a:p>
        </p:txBody>
      </p:sp>
    </p:spTree>
    <p:extLst>
      <p:ext uri="{BB962C8B-B14F-4D97-AF65-F5344CB8AC3E}">
        <p14:creationId xmlns:p14="http://schemas.microsoft.com/office/powerpoint/2010/main" val="875253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228600"/>
            <a:ext cx="9144000" cy="9906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dirty="0" smtClean="0"/>
              <a:t>Rationale</a:t>
            </a:r>
            <a:endParaRPr lang="en-US" sz="4400" dirty="0">
              <a:cs typeface="Arial" charset="0"/>
            </a:endParaRPr>
          </a:p>
        </p:txBody>
      </p:sp>
      <p:sp>
        <p:nvSpPr>
          <p:cNvPr id="29699" name="Text Box 3"/>
          <p:cNvSpPr txBox="1">
            <a:spLocks noChangeArrowheads="1"/>
          </p:cNvSpPr>
          <p:nvPr/>
        </p:nvSpPr>
        <p:spPr bwMode="auto">
          <a:xfrm>
            <a:off x="304800" y="1371600"/>
            <a:ext cx="8610600" cy="5078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682625" indent="-682625">
              <a:spcBef>
                <a:spcPct val="50000"/>
              </a:spcBef>
              <a:buFontTx/>
              <a:buAutoNum type="arabicPeriod"/>
            </a:pPr>
            <a:r>
              <a:rPr lang="en-US" sz="3600" dirty="0" err="1" smtClean="0">
                <a:solidFill>
                  <a:schemeClr val="tx2"/>
                </a:solidFill>
              </a:rPr>
              <a:t>ctDNA</a:t>
            </a:r>
            <a:r>
              <a:rPr lang="en-US" sz="3600" dirty="0" smtClean="0">
                <a:solidFill>
                  <a:schemeClr val="tx2"/>
                </a:solidFill>
              </a:rPr>
              <a:t> and aberrantly methylated genes are not mutually exclusive and may be complementary</a:t>
            </a:r>
            <a:endParaRPr lang="en-US" sz="3600" dirty="0">
              <a:solidFill>
                <a:schemeClr val="tx2"/>
              </a:solidFill>
            </a:endParaRPr>
          </a:p>
          <a:p>
            <a:pPr marL="682625" indent="-682625">
              <a:spcBef>
                <a:spcPct val="50000"/>
              </a:spcBef>
              <a:buFontTx/>
              <a:buAutoNum type="arabicPeriod"/>
            </a:pPr>
            <a:r>
              <a:rPr lang="en-US" sz="3600" dirty="0" smtClean="0">
                <a:solidFill>
                  <a:schemeClr val="tx2"/>
                </a:solidFill>
              </a:rPr>
              <a:t>Evaluation should occur in samples of plasma collected simultaneously and processed similarly</a:t>
            </a:r>
          </a:p>
          <a:p>
            <a:pPr marL="682625" indent="-682625">
              <a:spcBef>
                <a:spcPct val="50000"/>
              </a:spcBef>
              <a:buFontTx/>
              <a:buAutoNum type="arabicPeriod"/>
            </a:pPr>
            <a:r>
              <a:rPr lang="en-US" sz="3600" dirty="0" smtClean="0">
                <a:solidFill>
                  <a:schemeClr val="tx2"/>
                </a:solidFill>
              </a:rPr>
              <a:t>These markers could also have utility in monitoring CRC</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30" y="1212112"/>
            <a:ext cx="8314195" cy="54963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 Box 1"/>
          <p:cNvSpPr txBox="1">
            <a:spLocks noChangeArrowheads="1"/>
          </p:cNvSpPr>
          <p:nvPr/>
        </p:nvSpPr>
        <p:spPr bwMode="auto">
          <a:xfrm>
            <a:off x="325444" y="276447"/>
            <a:ext cx="8493120" cy="647548"/>
          </a:xfrm>
          <a:prstGeom prst="rect">
            <a:avLst/>
          </a:prstGeom>
          <a:noFill/>
          <a:ln w="9525">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57200" hangingPunct="0">
              <a:lnSpc>
                <a:spcPct val="93000"/>
              </a:lnSpc>
              <a:buClr>
                <a:srgbClr val="000000"/>
              </a:buClr>
              <a:buSzPct val="45000"/>
              <a:buFont typeface="Wingdings" charset="2"/>
              <a:buNone/>
            </a:pPr>
            <a:r>
              <a:rPr lang="en-GB" b="1" dirty="0" smtClean="0">
                <a:latin typeface="Arial" charset="0"/>
              </a:rPr>
              <a:t>Recurrence Free Survival (RFS) </a:t>
            </a:r>
            <a:r>
              <a:rPr lang="en-GB" b="1" dirty="0">
                <a:latin typeface="Arial" charset="0"/>
              </a:rPr>
              <a:t>in </a:t>
            </a:r>
            <a:r>
              <a:rPr lang="en-GB" b="1" dirty="0" smtClean="0">
                <a:latin typeface="Arial" charset="0"/>
              </a:rPr>
              <a:t>patients</a:t>
            </a:r>
          </a:p>
          <a:p>
            <a:pPr algn="ctr" defTabSz="457200" hangingPunct="0">
              <a:lnSpc>
                <a:spcPct val="93000"/>
              </a:lnSpc>
              <a:buClr>
                <a:srgbClr val="000000"/>
              </a:buClr>
              <a:buSzPct val="45000"/>
              <a:buFont typeface="Wingdings" charset="2"/>
              <a:buNone/>
            </a:pPr>
            <a:r>
              <a:rPr lang="en-GB" b="1" dirty="0" smtClean="0">
                <a:latin typeface="Arial" charset="0"/>
              </a:rPr>
              <a:t> </a:t>
            </a:r>
            <a:r>
              <a:rPr lang="en-GB" b="1" dirty="0">
                <a:latin typeface="Arial" charset="0"/>
              </a:rPr>
              <a:t>not treated with adjuvant </a:t>
            </a:r>
            <a:r>
              <a:rPr lang="en-GB" b="1" dirty="0" smtClean="0">
                <a:latin typeface="Arial" charset="0"/>
              </a:rPr>
              <a:t>chemotherapy by CEA level</a:t>
            </a:r>
            <a:endParaRPr lang="en-GB" b="1" dirty="0">
              <a:latin typeface="Arial" charset="0"/>
            </a:endParaRPr>
          </a:p>
        </p:txBody>
      </p:sp>
    </p:spTree>
    <p:extLst>
      <p:ext uri="{BB962C8B-B14F-4D97-AF65-F5344CB8AC3E}">
        <p14:creationId xmlns:p14="http://schemas.microsoft.com/office/powerpoint/2010/main" val="4277520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386319"/>
            <a:ext cx="9144000" cy="1038447"/>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dirty="0" smtClean="0">
                <a:solidFill>
                  <a:srgbClr val="FFFFFF"/>
                </a:solidFill>
              </a:rPr>
              <a:t>ctDNA in Stage II-Results</a:t>
            </a:r>
            <a:endParaRPr lang="en-US" altLang="en-US" sz="4000" dirty="0" smtClean="0">
              <a:solidFill>
                <a:srgbClr val="FFFFFF"/>
              </a:solidFill>
              <a:cs typeface="Arial" charset="0"/>
            </a:endParaRPr>
          </a:p>
        </p:txBody>
      </p:sp>
      <p:sp>
        <p:nvSpPr>
          <p:cNvPr id="4" name="Text Box 5"/>
          <p:cNvSpPr txBox="1">
            <a:spLocks noChangeArrowheads="1"/>
          </p:cNvSpPr>
          <p:nvPr/>
        </p:nvSpPr>
        <p:spPr bwMode="auto">
          <a:xfrm>
            <a:off x="152400" y="1981200"/>
            <a:ext cx="8839200" cy="2708434"/>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98463" indent="-398463" algn="l" eaLnBrk="0" hangingPunct="0">
              <a:spcBef>
                <a:spcPct val="20000"/>
              </a:spcBef>
              <a:buChar char="•"/>
              <a:defRPr sz="3200">
                <a:solidFill>
                  <a:schemeClr val="tx1"/>
                </a:solidFill>
                <a:latin typeface="Times New Roman" pitchFamily="18" charset="0"/>
              </a:defRPr>
            </a:lvl1pPr>
            <a:lvl2pPr marL="512763"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0"/>
              </a:spcBef>
              <a:spcAft>
                <a:spcPts val="600"/>
              </a:spcAft>
              <a:defRPr/>
            </a:pPr>
            <a:r>
              <a:rPr lang="en-US" altLang="en-US" dirty="0" smtClean="0">
                <a:solidFill>
                  <a:srgbClr val="FFFF00"/>
                </a:solidFill>
                <a:latin typeface="Arial" charset="0"/>
              </a:rPr>
              <a:t>Post chemo +ctDNA: worse RFS: HR=11</a:t>
            </a:r>
          </a:p>
          <a:p>
            <a:pPr eaLnBrk="1" hangingPunct="1">
              <a:spcBef>
                <a:spcPts val="0"/>
              </a:spcBef>
              <a:spcAft>
                <a:spcPts val="600"/>
              </a:spcAft>
              <a:defRPr/>
            </a:pPr>
            <a:r>
              <a:rPr lang="en-US" altLang="en-US" dirty="0" smtClean="0">
                <a:solidFill>
                  <a:srgbClr val="FFFF00"/>
                </a:solidFill>
                <a:latin typeface="Arial" charset="0"/>
              </a:rPr>
              <a:t>Radiologic recurrence: +</a:t>
            </a:r>
            <a:r>
              <a:rPr lang="en-US" altLang="en-US" dirty="0" err="1" smtClean="0">
                <a:solidFill>
                  <a:srgbClr val="FFFF00"/>
                </a:solidFill>
                <a:latin typeface="Arial" charset="0"/>
              </a:rPr>
              <a:t>ct</a:t>
            </a:r>
            <a:r>
              <a:rPr lang="en-US" altLang="en-US" dirty="0" smtClean="0">
                <a:solidFill>
                  <a:srgbClr val="FFFF00"/>
                </a:solidFill>
                <a:latin typeface="Arial" charset="0"/>
              </a:rPr>
              <a:t> DNA (23/27) vs. CEA (11/27) – 85% vs. 41% (p=.002)</a:t>
            </a:r>
          </a:p>
          <a:p>
            <a:pPr eaLnBrk="1" hangingPunct="1">
              <a:spcBef>
                <a:spcPts val="0"/>
              </a:spcBef>
              <a:spcAft>
                <a:spcPts val="600"/>
              </a:spcAft>
              <a:defRPr/>
            </a:pPr>
            <a:r>
              <a:rPr lang="en-US" altLang="en-US" dirty="0" smtClean="0">
                <a:solidFill>
                  <a:srgbClr val="FFFF00"/>
                </a:solidFill>
                <a:latin typeface="Arial" charset="0"/>
              </a:rPr>
              <a:t>Time from detection to recurrence (ctDNA 167 days vs. CEA 61 days), p=.04	</a:t>
            </a:r>
          </a:p>
        </p:txBody>
      </p:sp>
    </p:spTree>
    <p:extLst>
      <p:ext uri="{BB962C8B-B14F-4D97-AF65-F5344CB8AC3E}">
        <p14:creationId xmlns:p14="http://schemas.microsoft.com/office/powerpoint/2010/main" val="4137325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7"/>
            <a:ext cx="1226880" cy="6523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057" y="-2277538"/>
            <a:ext cx="7688832" cy="722006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7" name="Text Box 5"/>
          <p:cNvSpPr txBox="1">
            <a:spLocks noChangeArrowheads="1"/>
          </p:cNvSpPr>
          <p:nvPr/>
        </p:nvSpPr>
        <p:spPr bwMode="auto">
          <a:xfrm>
            <a:off x="72" y="-1148591"/>
            <a:ext cx="9143999" cy="3636609"/>
          </a:xfrm>
          <a:prstGeom prst="rect">
            <a:avLst/>
          </a:prstGeom>
          <a:solidFill>
            <a:schemeClr val="bg1"/>
          </a:solidFill>
          <a:ln>
            <a:noFill/>
          </a:ln>
          <a:effectLs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pPr defTabSz="457200" hangingPunct="0">
              <a:lnSpc>
                <a:spcPct val="93000"/>
              </a:lnSpc>
              <a:buClr>
                <a:srgbClr val="000000"/>
              </a:buClr>
              <a:buSzPct val="45000"/>
              <a:buFont typeface="Wingdings" charset="2"/>
              <a:buNone/>
            </a:pPr>
            <a:endParaRPr lang="en-GB" sz="1000" dirty="0">
              <a:latin typeface="Arial" charset="0"/>
            </a:endParaRPr>
          </a:p>
        </p:txBody>
      </p:sp>
      <p:sp>
        <p:nvSpPr>
          <p:cNvPr id="3073" name="Text Box 1"/>
          <p:cNvSpPr txBox="1">
            <a:spLocks noChangeArrowheads="1"/>
          </p:cNvSpPr>
          <p:nvPr/>
        </p:nvSpPr>
        <p:spPr bwMode="auto">
          <a:xfrm>
            <a:off x="463680" y="268475"/>
            <a:ext cx="8493120" cy="8770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57200" hangingPunct="0">
              <a:lnSpc>
                <a:spcPct val="93000"/>
              </a:lnSpc>
              <a:buClr>
                <a:srgbClr val="000000"/>
              </a:buClr>
              <a:buSzPct val="45000"/>
              <a:buFont typeface="Wingdings" charset="2"/>
              <a:buNone/>
            </a:pPr>
            <a:r>
              <a:rPr lang="en-GB" b="1" dirty="0" smtClean="0">
                <a:latin typeface="Arial" charset="0"/>
              </a:rPr>
              <a:t>ctDNA </a:t>
            </a:r>
            <a:r>
              <a:rPr lang="en-GB" b="1" dirty="0">
                <a:latin typeface="Arial" charset="0"/>
              </a:rPr>
              <a:t>status </a:t>
            </a:r>
            <a:r>
              <a:rPr lang="en-GB" b="1" dirty="0" smtClean="0">
                <a:latin typeface="Arial" charset="0"/>
              </a:rPr>
              <a:t>and RFS after </a:t>
            </a:r>
            <a:r>
              <a:rPr lang="en-GB" b="1" dirty="0">
                <a:latin typeface="Arial" charset="0"/>
              </a:rPr>
              <a:t>adjuvant </a:t>
            </a:r>
            <a:r>
              <a:rPr lang="en-GB" b="1" dirty="0" smtClean="0">
                <a:latin typeface="Arial" charset="0"/>
              </a:rPr>
              <a:t>chemotherapy</a:t>
            </a:r>
            <a:endParaRPr lang="en-GB" b="1" dirty="0">
              <a:latin typeface="Arial" charset="0"/>
            </a:endParaRPr>
          </a:p>
        </p:txBody>
      </p:sp>
    </p:spTree>
    <p:extLst>
      <p:ext uri="{BB962C8B-B14F-4D97-AF65-F5344CB8AC3E}">
        <p14:creationId xmlns:p14="http://schemas.microsoft.com/office/powerpoint/2010/main" val="10278015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63680" y="796404"/>
            <a:ext cx="8493120" cy="414764"/>
          </a:xfrm>
          <a:prstGeom prst="rect">
            <a:avLst/>
          </a:prstGeom>
          <a:noFill/>
          <a:ln w="9525">
            <a:solidFill>
              <a:schemeClr val="tx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57200" hangingPunct="0">
              <a:lnSpc>
                <a:spcPct val="93000"/>
              </a:lnSpc>
              <a:buClr>
                <a:srgbClr val="000000"/>
              </a:buClr>
              <a:buSzPct val="45000"/>
              <a:buFont typeface="Wingdings" charset="2"/>
              <a:buNone/>
            </a:pPr>
            <a:r>
              <a:rPr lang="en-GB" sz="2800" b="1" dirty="0" smtClean="0">
                <a:latin typeface="Arial" charset="0"/>
              </a:rPr>
              <a:t>Serial </a:t>
            </a:r>
            <a:r>
              <a:rPr lang="en-GB" sz="2800" b="1" dirty="0">
                <a:latin typeface="Arial" charset="0"/>
              </a:rPr>
              <a:t>ctDNA status up to radiological </a:t>
            </a:r>
            <a:r>
              <a:rPr lang="en-GB" sz="2800" b="1" dirty="0" smtClean="0">
                <a:latin typeface="Arial" charset="0"/>
              </a:rPr>
              <a:t>recurrence</a:t>
            </a:r>
            <a:endParaRPr lang="en-GB" sz="1600" b="1"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6"/>
            <a:ext cx="1226880" cy="6523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2295601"/>
            <a:ext cx="7804800" cy="226247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111" y="4643239"/>
            <a:ext cx="3918241" cy="11302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57200" hangingPunct="0">
              <a:lnSpc>
                <a:spcPct val="93000"/>
              </a:lnSpc>
              <a:buClr>
                <a:srgbClr val="000000"/>
              </a:buClr>
              <a:buSzPct val="45000"/>
              <a:buFont typeface="Wingdings" charset="2"/>
              <a:buNone/>
            </a:pPr>
            <a:r>
              <a:rPr lang="en-GB" sz="2000" b="1" dirty="0" smtClean="0">
                <a:latin typeface="Arial" charset="0"/>
              </a:rPr>
              <a:t>ctDNA levels in patients not treated with chemo with positive ctDNA post op up time of radiologic recurrence (N=9)</a:t>
            </a:r>
            <a:endParaRPr lang="en-GB" sz="2000" b="1" dirty="0">
              <a:latin typeface="Arial" charset="0"/>
            </a:endParaRPr>
          </a:p>
        </p:txBody>
      </p:sp>
      <p:sp>
        <p:nvSpPr>
          <p:cNvPr id="7" name="Text Box 4"/>
          <p:cNvSpPr txBox="1">
            <a:spLocks noChangeArrowheads="1"/>
          </p:cNvSpPr>
          <p:nvPr/>
        </p:nvSpPr>
        <p:spPr bwMode="auto">
          <a:xfrm>
            <a:off x="5038632" y="4774729"/>
            <a:ext cx="3918241" cy="11302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defTabSz="457200" hangingPunct="0">
              <a:lnSpc>
                <a:spcPct val="93000"/>
              </a:lnSpc>
              <a:buClr>
                <a:srgbClr val="000000"/>
              </a:buClr>
              <a:buSzPct val="45000"/>
              <a:buFont typeface="Wingdings" charset="2"/>
              <a:buNone/>
            </a:pPr>
            <a:r>
              <a:rPr lang="en-GB" sz="2000" b="1" dirty="0" smtClean="0">
                <a:latin typeface="Arial" charset="0"/>
              </a:rPr>
              <a:t>Lead time to radiologic recurrence for ctDNA and CEA</a:t>
            </a:r>
            <a:endParaRPr lang="en-GB" sz="2000" b="1" dirty="0">
              <a:latin typeface="Arial" charset="0"/>
            </a:endParaRPr>
          </a:p>
        </p:txBody>
      </p:sp>
    </p:spTree>
    <p:extLst>
      <p:ext uri="{BB962C8B-B14F-4D97-AF65-F5344CB8AC3E}">
        <p14:creationId xmlns:p14="http://schemas.microsoft.com/office/powerpoint/2010/main" val="1918384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3" y="74428"/>
            <a:ext cx="8493120" cy="7219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57200" hangingPunct="0">
              <a:lnSpc>
                <a:spcPct val="93000"/>
              </a:lnSpc>
              <a:buClr>
                <a:srgbClr val="000000"/>
              </a:buClr>
              <a:buSzPct val="45000"/>
              <a:buFont typeface="Wingdings" charset="2"/>
              <a:buNone/>
            </a:pPr>
            <a:r>
              <a:rPr lang="en-GB" sz="2000" b="1" dirty="0" smtClean="0">
                <a:latin typeface="Arial" charset="0"/>
              </a:rPr>
              <a:t>ctDNA </a:t>
            </a:r>
            <a:r>
              <a:rPr lang="en-GB" sz="2000" b="1" dirty="0">
                <a:latin typeface="Arial" charset="0"/>
              </a:rPr>
              <a:t>status before, during, and after adjuvant </a:t>
            </a:r>
            <a:r>
              <a:rPr lang="en-GB" sz="2000" b="1" dirty="0" smtClean="0">
                <a:latin typeface="Arial" charset="0"/>
              </a:rPr>
              <a:t>chemotherapy</a:t>
            </a:r>
          </a:p>
          <a:p>
            <a:pPr algn="ctr" defTabSz="457200" hangingPunct="0">
              <a:lnSpc>
                <a:spcPct val="93000"/>
              </a:lnSpc>
              <a:buClr>
                <a:srgbClr val="000000"/>
              </a:buClr>
              <a:buSzPct val="45000"/>
              <a:buFont typeface="Wingdings" charset="2"/>
              <a:buNone/>
            </a:pPr>
            <a:r>
              <a:rPr lang="en-GB" sz="2000" b="1" dirty="0" smtClean="0">
                <a:latin typeface="Arial" charset="0"/>
              </a:rPr>
              <a:t>with positive post op ctDNA </a:t>
            </a:r>
            <a:r>
              <a:rPr lang="en-GB" sz="2000" b="1" dirty="0">
                <a:latin typeface="Arial" charset="0"/>
              </a:rPr>
              <a:t>(N=6)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7"/>
            <a:ext cx="1226880" cy="6523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43" y="796404"/>
            <a:ext cx="8588070" cy="806447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7" name="Text Box 5"/>
          <p:cNvSpPr txBox="1">
            <a:spLocks noChangeArrowheads="1"/>
          </p:cNvSpPr>
          <p:nvPr/>
        </p:nvSpPr>
        <p:spPr bwMode="auto">
          <a:xfrm>
            <a:off x="97920" y="6204175"/>
            <a:ext cx="9046080" cy="3879767"/>
          </a:xfrm>
          <a:prstGeom prst="rect">
            <a:avLst/>
          </a:prstGeom>
          <a:solidFill>
            <a:schemeClr val="bg1"/>
          </a:solidFill>
          <a:ln>
            <a:noFill/>
          </a:ln>
          <a:effectLs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pPr defTabSz="457200" hangingPunct="0">
              <a:lnSpc>
                <a:spcPct val="93000"/>
              </a:lnSpc>
              <a:buClr>
                <a:srgbClr val="000000"/>
              </a:buClr>
              <a:buSzPct val="45000"/>
              <a:buFont typeface="Wingdings" charset="2"/>
              <a:buNone/>
            </a:pPr>
            <a:endParaRPr lang="en-GB" sz="1000" dirty="0">
              <a:latin typeface="Arial" charset="0"/>
            </a:endParaRPr>
          </a:p>
        </p:txBody>
      </p:sp>
      <p:sp>
        <p:nvSpPr>
          <p:cNvPr id="3076" name="Text Box 4"/>
          <p:cNvSpPr txBox="1">
            <a:spLocks noChangeArrowheads="1"/>
          </p:cNvSpPr>
          <p:nvPr/>
        </p:nvSpPr>
        <p:spPr bwMode="auto">
          <a:xfrm>
            <a:off x="1883517" y="6138663"/>
            <a:ext cx="5686864" cy="91449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ctr" defTabSz="457200" hangingPunct="0">
              <a:lnSpc>
                <a:spcPct val="93000"/>
              </a:lnSpc>
              <a:buClr>
                <a:srgbClr val="000000"/>
              </a:buClr>
              <a:buSzPct val="45000"/>
              <a:buFont typeface="Wingdings" charset="2"/>
              <a:buNone/>
            </a:pPr>
            <a:r>
              <a:rPr lang="en-GB" sz="1800" b="1" dirty="0" smtClean="0">
                <a:latin typeface="Arial" charset="0"/>
              </a:rPr>
              <a:t>3 of 4 patients whose ctDNA became negative post chemo remained recurrence free </a:t>
            </a:r>
            <a:endParaRPr lang="en-GB" sz="1800" b="1" dirty="0">
              <a:latin typeface="Arial" charset="0"/>
            </a:endParaRPr>
          </a:p>
        </p:txBody>
      </p:sp>
    </p:spTree>
    <p:extLst>
      <p:ext uri="{BB962C8B-B14F-4D97-AF65-F5344CB8AC3E}">
        <p14:creationId xmlns:p14="http://schemas.microsoft.com/office/powerpoint/2010/main" val="31578213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152400"/>
            <a:ext cx="9144000" cy="9144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000" dirty="0" smtClean="0">
                <a:solidFill>
                  <a:srgbClr val="FFFFFF"/>
                </a:solidFill>
              </a:rPr>
              <a:t>ctDNA in Stage II CRC - Conclusions</a:t>
            </a:r>
            <a:endParaRPr lang="en-US" altLang="en-US" sz="4000" dirty="0" smtClean="0">
              <a:solidFill>
                <a:srgbClr val="FFFFFF"/>
              </a:solidFill>
              <a:cs typeface="Arial" charset="0"/>
            </a:endParaRPr>
          </a:p>
        </p:txBody>
      </p:sp>
      <p:sp>
        <p:nvSpPr>
          <p:cNvPr id="4" name="Text Box 5"/>
          <p:cNvSpPr txBox="1">
            <a:spLocks noChangeArrowheads="1"/>
          </p:cNvSpPr>
          <p:nvPr/>
        </p:nvSpPr>
        <p:spPr bwMode="auto">
          <a:xfrm>
            <a:off x="342904" y="1227142"/>
            <a:ext cx="8458200" cy="54014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98463" indent="-398463" algn="l" eaLnBrk="0" hangingPunct="0">
              <a:spcBef>
                <a:spcPct val="20000"/>
              </a:spcBef>
              <a:buChar char="•"/>
              <a:defRPr sz="3200">
                <a:solidFill>
                  <a:schemeClr val="tx1"/>
                </a:solidFill>
                <a:latin typeface="Times New Roman" pitchFamily="18" charset="0"/>
              </a:defRPr>
            </a:lvl1pPr>
            <a:lvl2pPr marL="512763"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0"/>
              </a:spcBef>
              <a:spcAft>
                <a:spcPts val="600"/>
              </a:spcAft>
              <a:defRPr/>
            </a:pPr>
            <a:r>
              <a:rPr lang="en-US" altLang="en-US" sz="2800" dirty="0" smtClean="0">
                <a:solidFill>
                  <a:srgbClr val="FFFF00"/>
                </a:solidFill>
                <a:latin typeface="Arial" charset="0"/>
              </a:rPr>
              <a:t>Sensitivity (+ ctDNA) of predicting recurrence at 36 months is 48%</a:t>
            </a:r>
          </a:p>
          <a:p>
            <a:pPr eaLnBrk="1" hangingPunct="1">
              <a:spcBef>
                <a:spcPts val="0"/>
              </a:spcBef>
              <a:spcAft>
                <a:spcPts val="600"/>
              </a:spcAft>
              <a:defRPr/>
            </a:pPr>
            <a:r>
              <a:rPr lang="en-US" altLang="en-US" sz="2800" dirty="0" smtClean="0">
                <a:solidFill>
                  <a:srgbClr val="FFFF00"/>
                </a:solidFill>
                <a:latin typeface="Arial" charset="0"/>
              </a:rPr>
              <a:t>97% of subjects who did not recur had negative ctDNA post op</a:t>
            </a:r>
          </a:p>
          <a:p>
            <a:pPr eaLnBrk="1" hangingPunct="1">
              <a:spcBef>
                <a:spcPts val="0"/>
              </a:spcBef>
              <a:spcAft>
                <a:spcPts val="600"/>
              </a:spcAft>
              <a:defRPr/>
            </a:pPr>
            <a:r>
              <a:rPr lang="en-US" altLang="en-US" sz="2800" dirty="0" smtClean="0">
                <a:solidFill>
                  <a:srgbClr val="FFFF00"/>
                </a:solidFill>
                <a:latin typeface="Arial" charset="0"/>
              </a:rPr>
              <a:t>+ ctDNA high risk radiologic recurrence w/o chemo (none at 3 </a:t>
            </a:r>
            <a:r>
              <a:rPr lang="en-US" altLang="en-US" sz="2800" dirty="0" err="1" smtClean="0">
                <a:solidFill>
                  <a:srgbClr val="FFFF00"/>
                </a:solidFill>
                <a:latin typeface="Arial" charset="0"/>
              </a:rPr>
              <a:t>yrs</a:t>
            </a:r>
            <a:r>
              <a:rPr lang="en-US" altLang="en-US" sz="2800" dirty="0" smtClean="0">
                <a:solidFill>
                  <a:srgbClr val="FFFF00"/>
                </a:solidFill>
                <a:latin typeface="Arial" charset="0"/>
              </a:rPr>
              <a:t> by KM)</a:t>
            </a:r>
          </a:p>
          <a:p>
            <a:pPr eaLnBrk="1" hangingPunct="1">
              <a:spcBef>
                <a:spcPts val="0"/>
              </a:spcBef>
              <a:spcAft>
                <a:spcPts val="600"/>
              </a:spcAft>
              <a:defRPr/>
            </a:pPr>
            <a:r>
              <a:rPr lang="en-US" altLang="en-US" sz="2800" dirty="0" smtClean="0">
                <a:solidFill>
                  <a:srgbClr val="FFFF00"/>
                </a:solidFill>
                <a:latin typeface="Arial" charset="0"/>
              </a:rPr>
              <a:t>- ctDNA low risk radiologic recurrence w/o chemo (90% RFS at 3 </a:t>
            </a:r>
            <a:r>
              <a:rPr lang="en-US" altLang="en-US" sz="2800" dirty="0" err="1" smtClean="0">
                <a:solidFill>
                  <a:srgbClr val="FFFF00"/>
                </a:solidFill>
                <a:latin typeface="Arial" charset="0"/>
              </a:rPr>
              <a:t>yrs</a:t>
            </a:r>
            <a:r>
              <a:rPr lang="en-US" altLang="en-US" sz="2800" dirty="0" smtClean="0">
                <a:solidFill>
                  <a:srgbClr val="FFFF00"/>
                </a:solidFill>
                <a:latin typeface="Arial" charset="0"/>
              </a:rPr>
              <a:t>)</a:t>
            </a:r>
          </a:p>
          <a:p>
            <a:pPr eaLnBrk="1" hangingPunct="1">
              <a:spcBef>
                <a:spcPts val="0"/>
              </a:spcBef>
              <a:spcAft>
                <a:spcPts val="600"/>
              </a:spcAft>
              <a:defRPr/>
            </a:pPr>
            <a:r>
              <a:rPr lang="en-US" altLang="en-US" sz="2800" dirty="0" smtClean="0">
                <a:solidFill>
                  <a:srgbClr val="FFFF00"/>
                </a:solidFill>
                <a:latin typeface="Arial" charset="0"/>
              </a:rPr>
              <a:t>Personalized approach to patient management with ct DNA</a:t>
            </a:r>
          </a:p>
          <a:p>
            <a:pPr eaLnBrk="1" hangingPunct="1">
              <a:spcBef>
                <a:spcPts val="0"/>
              </a:spcBef>
              <a:spcAft>
                <a:spcPts val="600"/>
              </a:spcAft>
              <a:defRPr/>
            </a:pPr>
            <a:r>
              <a:rPr lang="en-US" altLang="en-US" sz="2800" dirty="0" smtClean="0">
                <a:solidFill>
                  <a:srgbClr val="FFFF00"/>
                </a:solidFill>
                <a:latin typeface="Arial" charset="0"/>
              </a:rPr>
              <a:t>ct DNA “better” than CEA</a:t>
            </a:r>
            <a:r>
              <a:rPr lang="en-US" altLang="en-US" sz="4000" dirty="0" smtClean="0">
                <a:solidFill>
                  <a:srgbClr val="FFFF00"/>
                </a:solidFill>
                <a:latin typeface="Arial" charset="0"/>
              </a:rPr>
              <a:t>	</a:t>
            </a:r>
          </a:p>
        </p:txBody>
      </p:sp>
    </p:spTree>
    <p:extLst>
      <p:ext uri="{BB962C8B-B14F-4D97-AF65-F5344CB8AC3E}">
        <p14:creationId xmlns:p14="http://schemas.microsoft.com/office/powerpoint/2010/main" val="76549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935737" y="2514619"/>
            <a:ext cx="7272669" cy="3570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4400">
                <a:solidFill>
                  <a:schemeClr val="tx2"/>
                </a:solidFill>
                <a:latin typeface="Arial" pitchFamily="34" charset="0"/>
                <a:ea typeface="ＭＳ Ｐゴシック" pitchFamily="34" charset="-128"/>
              </a:defRPr>
            </a:lvl1pPr>
            <a:lvl2pPr marL="914400" indent="-342900">
              <a:defRPr sz="4400">
                <a:solidFill>
                  <a:schemeClr val="tx2"/>
                </a:solidFill>
                <a:latin typeface="Arial" pitchFamily="34" charset="0"/>
                <a:ea typeface="ＭＳ Ｐゴシック" pitchFamily="34" charset="-128"/>
              </a:defRPr>
            </a:lvl2pPr>
            <a:lvl3pPr marL="1371600" indent="-342900">
              <a:defRPr sz="4400">
                <a:solidFill>
                  <a:schemeClr val="tx2"/>
                </a:solidFill>
                <a:latin typeface="Arial" pitchFamily="34" charset="0"/>
                <a:ea typeface="ＭＳ Ｐゴシック" pitchFamily="34" charset="-128"/>
              </a:defRPr>
            </a:lvl3pPr>
            <a:lvl4pPr marL="1828800" indent="-342900">
              <a:defRPr sz="4400">
                <a:solidFill>
                  <a:schemeClr val="tx2"/>
                </a:solidFill>
                <a:latin typeface="Arial" pitchFamily="34" charset="0"/>
                <a:ea typeface="ＭＳ Ｐゴシック" pitchFamily="34" charset="-128"/>
              </a:defRPr>
            </a:lvl4pPr>
            <a:lvl5pPr marL="2286000" indent="-342900">
              <a:defRPr sz="4400">
                <a:solidFill>
                  <a:schemeClr val="tx2"/>
                </a:solidFill>
                <a:latin typeface="Arial" pitchFamily="34" charset="0"/>
                <a:ea typeface="ＭＳ Ｐゴシック" pitchFamily="34" charset="-128"/>
              </a:defRPr>
            </a:lvl5pPr>
            <a:lvl6pPr marL="27432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6pPr>
            <a:lvl7pPr marL="32004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7pPr>
            <a:lvl8pPr marL="36576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8pPr>
            <a:lvl9pPr marL="41148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9pPr>
          </a:lstStyle>
          <a:p>
            <a:pPr eaLnBrk="0" hangingPunct="0">
              <a:spcBef>
                <a:spcPts val="0"/>
              </a:spcBef>
              <a:spcAft>
                <a:spcPts val="1200"/>
              </a:spcAft>
              <a:buFontTx/>
              <a:buChar char="•"/>
              <a:defRPr/>
            </a:pPr>
            <a:r>
              <a:rPr lang="en-US" sz="3600" dirty="0" err="1" smtClean="0">
                <a:solidFill>
                  <a:srgbClr val="FFFF00"/>
                </a:solidFill>
              </a:rPr>
              <a:t>ctDNA</a:t>
            </a:r>
            <a:r>
              <a:rPr lang="en-US" sz="3600" dirty="0" smtClean="0">
                <a:solidFill>
                  <a:srgbClr val="FFFF00"/>
                </a:solidFill>
              </a:rPr>
              <a:t> is a marker for recurrence in patients with stage II CRC</a:t>
            </a:r>
          </a:p>
          <a:p>
            <a:pPr eaLnBrk="0" hangingPunct="0">
              <a:spcBef>
                <a:spcPts val="0"/>
              </a:spcBef>
              <a:spcAft>
                <a:spcPts val="1200"/>
              </a:spcAft>
              <a:buFontTx/>
              <a:buChar char="•"/>
              <a:defRPr/>
            </a:pPr>
            <a:r>
              <a:rPr lang="en-US" sz="3600" dirty="0" err="1" smtClean="0">
                <a:solidFill>
                  <a:srgbClr val="FFFF00"/>
                </a:solidFill>
                <a:cs typeface="Arial" pitchFamily="34" charset="0"/>
              </a:rPr>
              <a:t>ctDNA</a:t>
            </a:r>
            <a:r>
              <a:rPr lang="en-US" sz="3600" dirty="0" smtClean="0">
                <a:solidFill>
                  <a:srgbClr val="FFFF00"/>
                </a:solidFill>
                <a:cs typeface="Arial" pitchFamily="34" charset="0"/>
              </a:rPr>
              <a:t> findings discriminate within </a:t>
            </a:r>
            <a:r>
              <a:rPr lang="en-US" sz="3600" dirty="0" err="1" smtClean="0">
                <a:solidFill>
                  <a:srgbClr val="FFFF00"/>
                </a:solidFill>
                <a:cs typeface="Arial" pitchFamily="34" charset="0"/>
              </a:rPr>
              <a:t>clinicopathologic</a:t>
            </a:r>
            <a:r>
              <a:rPr lang="en-US" sz="3600" dirty="0" smtClean="0">
                <a:solidFill>
                  <a:srgbClr val="FFFF00"/>
                </a:solidFill>
                <a:cs typeface="Arial" pitchFamily="34" charset="0"/>
              </a:rPr>
              <a:t> subgroups</a:t>
            </a:r>
          </a:p>
        </p:txBody>
      </p:sp>
      <p:sp>
        <p:nvSpPr>
          <p:cNvPr id="37891" name="Rectangle 3"/>
          <p:cNvSpPr>
            <a:spLocks noChangeArrowheads="1"/>
          </p:cNvSpPr>
          <p:nvPr/>
        </p:nvSpPr>
        <p:spPr bwMode="auto">
          <a:xfrm>
            <a:off x="4" y="482009"/>
            <a:ext cx="9144000" cy="12192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4800" dirty="0" smtClean="0">
                <a:solidFill>
                  <a:srgbClr val="FFFFFF"/>
                </a:solidFill>
              </a:rPr>
              <a:t>Conclusions</a:t>
            </a:r>
            <a:endParaRPr lang="en-US" sz="4800" i="1" dirty="0">
              <a:solidFill>
                <a:srgbClr val="FFFFFF"/>
              </a:solidFill>
            </a:endParaRPr>
          </a:p>
        </p:txBody>
      </p:sp>
    </p:spTree>
    <p:extLst>
      <p:ext uri="{BB962C8B-B14F-4D97-AF65-F5344CB8AC3E}">
        <p14:creationId xmlns:p14="http://schemas.microsoft.com/office/powerpoint/2010/main" val="460824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152400"/>
            <a:ext cx="9144000" cy="9906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dirty="0" smtClean="0"/>
              <a:t>Aims of our Future Set Aside Project</a:t>
            </a:r>
            <a:endParaRPr lang="en-US" sz="4000" dirty="0">
              <a:cs typeface="Arial" charset="0"/>
            </a:endParaRPr>
          </a:p>
        </p:txBody>
      </p:sp>
      <p:sp>
        <p:nvSpPr>
          <p:cNvPr id="28675" name="Text Box 3"/>
          <p:cNvSpPr txBox="1">
            <a:spLocks noChangeArrowheads="1"/>
          </p:cNvSpPr>
          <p:nvPr/>
        </p:nvSpPr>
        <p:spPr bwMode="auto">
          <a:xfrm>
            <a:off x="381000" y="1447801"/>
            <a:ext cx="8763000" cy="5262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5715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marR="0">
              <a:spcBef>
                <a:spcPts val="0"/>
              </a:spcBef>
              <a:spcAft>
                <a:spcPts val="0"/>
              </a:spcAft>
            </a:pPr>
            <a:r>
              <a:rPr lang="en-US" sz="2800" b="1" dirty="0">
                <a:solidFill>
                  <a:srgbClr val="FFFF00"/>
                </a:solidFill>
                <a:latin typeface="Arial" panose="020B0604020202020204" pitchFamily="34" charset="0"/>
                <a:ea typeface="MS Minngs"/>
                <a:cs typeface="Times New Roman" panose="02020603050405020304" pitchFamily="18" charset="0"/>
              </a:rPr>
              <a:t>AIM 1</a:t>
            </a:r>
            <a:r>
              <a:rPr lang="en-US" sz="2800" b="1" dirty="0">
                <a:latin typeface="Arial" panose="020B0604020202020204" pitchFamily="34" charset="0"/>
                <a:ea typeface="MS Minngs"/>
                <a:cs typeface="Times New Roman" panose="02020603050405020304" pitchFamily="18" charset="0"/>
              </a:rPr>
              <a:t>.</a:t>
            </a:r>
            <a:r>
              <a:rPr lang="en-US" sz="2800" dirty="0">
                <a:latin typeface="Arial" panose="020B0604020202020204" pitchFamily="34" charset="0"/>
                <a:ea typeface="MS Minngs"/>
                <a:cs typeface="Times New Roman" panose="02020603050405020304" pitchFamily="18" charset="0"/>
              </a:rPr>
              <a:t> </a:t>
            </a:r>
            <a:r>
              <a:rPr lang="en-US" sz="2800" b="1"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ctDNA and aberrantly methylated genes can be used together as a primary screening modality for detection of colorectal cancer.</a:t>
            </a:r>
            <a:r>
              <a:rPr lang="en-US" sz="2800" dirty="0">
                <a:solidFill>
                  <a:srgbClr val="FFFFFF"/>
                </a:solidFill>
                <a:latin typeface="Arial" panose="020B0604020202020204" pitchFamily="34" charset="0"/>
                <a:ea typeface="Times New Roman" panose="02020603050405020304" pitchFamily="18" charset="0"/>
                <a:cs typeface="Times New Roman" panose="02020603050405020304" pitchFamily="18" charset="0"/>
              </a:rPr>
              <a:t> </a:t>
            </a:r>
            <a:endParaRPr lang="en-US" sz="3200" dirty="0">
              <a:solidFill>
                <a:srgbClr val="FFFFFF"/>
              </a:solidFill>
              <a:latin typeface="Times"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dirty="0">
                <a:latin typeface="Arial" panose="020B0604020202020204" pitchFamily="34" charset="0"/>
                <a:ea typeface="Times New Roman" panose="02020603050405020304" pitchFamily="18" charset="0"/>
                <a:cs typeface="Times New Roman" panose="02020603050405020304" pitchFamily="18" charset="0"/>
              </a:rPr>
              <a:t> </a:t>
            </a:r>
            <a:endParaRPr lang="en-US" sz="3200" dirty="0">
              <a:latin typeface="Times"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b="1" dirty="0">
                <a:solidFill>
                  <a:srgbClr val="FFFF00"/>
                </a:solidFill>
                <a:latin typeface="Arial" panose="020B0604020202020204" pitchFamily="34" charset="0"/>
                <a:ea typeface="MS Minngs"/>
                <a:cs typeface="Times New Roman" panose="02020603050405020304" pitchFamily="18" charset="0"/>
              </a:rPr>
              <a:t>AIM 2</a:t>
            </a:r>
            <a:r>
              <a:rPr lang="en-US" sz="2800" b="1" dirty="0">
                <a:latin typeface="Arial" panose="020B0604020202020204" pitchFamily="34" charset="0"/>
                <a:ea typeface="MS Minngs"/>
                <a:cs typeface="Times New Roman" panose="02020603050405020304" pitchFamily="18" charset="0"/>
              </a:rPr>
              <a:t>.</a:t>
            </a:r>
            <a:r>
              <a:rPr lang="en-US" sz="2800" dirty="0">
                <a:latin typeface="Arial" panose="020B0604020202020204" pitchFamily="34" charset="0"/>
                <a:ea typeface="MS Minngs"/>
                <a:cs typeface="Times New Roman" panose="02020603050405020304" pitchFamily="18" charset="0"/>
              </a:rPr>
              <a:t> </a:t>
            </a:r>
            <a:r>
              <a:rPr lang="en-US" sz="2800" b="1" dirty="0">
                <a:latin typeface="Arial" panose="020B0604020202020204" pitchFamily="34" charset="0"/>
                <a:ea typeface="Times New Roman" panose="02020603050405020304" pitchFamily="18" charset="0"/>
                <a:cs typeface="Times New Roman" panose="02020603050405020304" pitchFamily="18" charset="0"/>
              </a:rPr>
              <a:t>ctDNA levels and aberrantly methylated genes can be used for monitoring of CRC patients with regional metastatic disease (stage III).</a:t>
            </a:r>
            <a:endParaRPr lang="en-US" sz="3200" dirty="0">
              <a:latin typeface="Times"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b="1" dirty="0">
                <a:latin typeface="Arial" panose="020B0604020202020204" pitchFamily="34" charset="0"/>
                <a:ea typeface="Times New Roman" panose="02020603050405020304" pitchFamily="18" charset="0"/>
                <a:cs typeface="Times New Roman" panose="02020603050405020304" pitchFamily="18" charset="0"/>
              </a:rPr>
              <a:t> </a:t>
            </a:r>
            <a:endParaRPr lang="en-US" sz="3200" dirty="0">
              <a:latin typeface="Times"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8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Aim 3</a:t>
            </a:r>
            <a:r>
              <a:rPr lang="en-US" sz="2800" b="1" dirty="0">
                <a:latin typeface="Arial" panose="020B0604020202020204" pitchFamily="34" charset="0"/>
                <a:ea typeface="Times New Roman" panose="02020603050405020304" pitchFamily="18" charset="0"/>
                <a:cs typeface="Times New Roman" panose="02020603050405020304" pitchFamily="18" charset="0"/>
              </a:rPr>
              <a:t>:</a:t>
            </a:r>
            <a:r>
              <a:rPr lang="en-US" sz="2800" dirty="0">
                <a:latin typeface="Arial" panose="020B0604020202020204" pitchFamily="34" charset="0"/>
                <a:ea typeface="Times New Roman" panose="02020603050405020304" pitchFamily="18" charset="0"/>
                <a:cs typeface="Times New Roman" panose="02020603050405020304" pitchFamily="18" charset="0"/>
              </a:rPr>
              <a:t> </a:t>
            </a:r>
            <a:r>
              <a:rPr lang="en-US" sz="2800" b="1" dirty="0">
                <a:latin typeface="Arial" panose="020B0604020202020204" pitchFamily="34" charset="0"/>
                <a:ea typeface="Times New Roman" panose="02020603050405020304" pitchFamily="18" charset="0"/>
                <a:cs typeface="Times New Roman" panose="02020603050405020304" pitchFamily="18" charset="0"/>
              </a:rPr>
              <a:t>ctDNA levels and aberrantly methylated genes are dynamic and will quantitatively change with surgical resection.</a:t>
            </a:r>
            <a:endParaRPr lang="en-US" sz="3200" dirty="0">
              <a:latin typeface="Times"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2800" dirty="0">
                <a:latin typeface="Arial" panose="020B0604020202020204" pitchFamily="34" charset="0"/>
                <a:ea typeface="MS Minngs"/>
                <a:cs typeface="Times New Roman" panose="02020603050405020304" pitchFamily="18" charset="0"/>
              </a:rPr>
              <a:t> </a:t>
            </a:r>
            <a:endParaRPr lang="en-US" sz="3200" dirty="0">
              <a:effectLst/>
              <a:latin typeface="Times"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71" y="152400"/>
            <a:ext cx="8229601" cy="1143000"/>
          </a:xfrm>
        </p:spPr>
        <p:txBody>
          <a:bodyPr/>
          <a:lstStyle/>
          <a:p>
            <a:r>
              <a:rPr lang="en-US" b="1" dirty="0" smtClean="0">
                <a:solidFill>
                  <a:schemeClr val="tx2"/>
                </a:solidFill>
              </a:rPr>
              <a:t>ctDNA in CRC by Cancer Stage</a:t>
            </a:r>
            <a:endParaRPr lang="en-US" b="1" dirty="0">
              <a:solidFill>
                <a:schemeClr val="tx2"/>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295401"/>
            <a:ext cx="7986453" cy="48467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6465332"/>
            <a:ext cx="6064694" cy="369332"/>
          </a:xfrm>
          <a:prstGeom prst="rect">
            <a:avLst/>
          </a:prstGeom>
          <a:noFill/>
        </p:spPr>
        <p:txBody>
          <a:bodyPr wrap="none" rtlCol="0">
            <a:spAutoFit/>
          </a:bodyPr>
          <a:lstStyle/>
          <a:p>
            <a:pPr fontAlgn="auto">
              <a:spcBef>
                <a:spcPts val="0"/>
              </a:spcBef>
              <a:spcAft>
                <a:spcPts val="0"/>
              </a:spcAft>
            </a:pPr>
            <a:r>
              <a:rPr lang="en-US" dirty="0" err="1" smtClean="0">
                <a:solidFill>
                  <a:prstClr val="black"/>
                </a:solidFill>
                <a:latin typeface="Calibri"/>
              </a:rPr>
              <a:t>Bettegowda</a:t>
            </a:r>
            <a:r>
              <a:rPr lang="en-US" dirty="0" smtClean="0">
                <a:solidFill>
                  <a:prstClr val="black"/>
                </a:solidFill>
                <a:latin typeface="Calibri"/>
              </a:rPr>
              <a:t> et al. </a:t>
            </a:r>
            <a:r>
              <a:rPr lang="en-US" i="1" dirty="0" err="1">
                <a:solidFill>
                  <a:prstClr val="black"/>
                </a:solidFill>
                <a:latin typeface="Calibri"/>
              </a:rPr>
              <a:t>Sci</a:t>
            </a:r>
            <a:r>
              <a:rPr lang="en-US" i="1" dirty="0">
                <a:solidFill>
                  <a:prstClr val="black"/>
                </a:solidFill>
                <a:latin typeface="Calibri"/>
              </a:rPr>
              <a:t> </a:t>
            </a:r>
            <a:r>
              <a:rPr lang="en-US" i="1" dirty="0" err="1">
                <a:solidFill>
                  <a:prstClr val="black"/>
                </a:solidFill>
                <a:latin typeface="Calibri"/>
              </a:rPr>
              <a:t>Transl</a:t>
            </a:r>
            <a:r>
              <a:rPr lang="en-US" i="1" dirty="0">
                <a:solidFill>
                  <a:prstClr val="black"/>
                </a:solidFill>
                <a:latin typeface="Calibri"/>
              </a:rPr>
              <a:t> Med</a:t>
            </a:r>
            <a:r>
              <a:rPr lang="en-US" dirty="0">
                <a:solidFill>
                  <a:prstClr val="black"/>
                </a:solidFill>
                <a:latin typeface="Calibri"/>
              </a:rPr>
              <a:t>. 2014 Feb 19;6(224):224ra24. </a:t>
            </a:r>
          </a:p>
        </p:txBody>
      </p:sp>
    </p:spTree>
    <p:extLst>
      <p:ext uri="{BB962C8B-B14F-4D97-AF65-F5344CB8AC3E}">
        <p14:creationId xmlns:p14="http://schemas.microsoft.com/office/powerpoint/2010/main" val="4045816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71" y="152401"/>
            <a:ext cx="8229601" cy="914400"/>
          </a:xfrm>
        </p:spPr>
        <p:txBody>
          <a:bodyPr>
            <a:normAutofit fontScale="90000"/>
          </a:bodyPr>
          <a:lstStyle/>
          <a:p>
            <a:r>
              <a:rPr lang="en-US" b="1" dirty="0" err="1" smtClean="0">
                <a:solidFill>
                  <a:schemeClr val="tx2"/>
                </a:solidFill>
              </a:rPr>
              <a:t>ctDNA</a:t>
            </a:r>
            <a:r>
              <a:rPr lang="en-US" b="1" dirty="0" smtClean="0">
                <a:solidFill>
                  <a:schemeClr val="tx2"/>
                </a:solidFill>
              </a:rPr>
              <a:t>: Localized vs. Advanced Cancer</a:t>
            </a:r>
            <a:endParaRPr lang="en-US" b="1" dirty="0">
              <a:solidFill>
                <a:schemeClr val="tx2"/>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143005"/>
            <a:ext cx="7986453" cy="48619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6465332"/>
            <a:ext cx="6064694" cy="369332"/>
          </a:xfrm>
          <a:prstGeom prst="rect">
            <a:avLst/>
          </a:prstGeom>
          <a:noFill/>
        </p:spPr>
        <p:txBody>
          <a:bodyPr wrap="none" rtlCol="0">
            <a:spAutoFit/>
          </a:bodyPr>
          <a:lstStyle/>
          <a:p>
            <a:pPr fontAlgn="auto">
              <a:spcBef>
                <a:spcPts val="0"/>
              </a:spcBef>
              <a:spcAft>
                <a:spcPts val="0"/>
              </a:spcAft>
            </a:pPr>
            <a:r>
              <a:rPr lang="en-US" dirty="0" err="1" smtClean="0">
                <a:solidFill>
                  <a:prstClr val="black"/>
                </a:solidFill>
                <a:latin typeface="Calibri"/>
              </a:rPr>
              <a:t>Bettegowda</a:t>
            </a:r>
            <a:r>
              <a:rPr lang="en-US" dirty="0" smtClean="0">
                <a:solidFill>
                  <a:prstClr val="black"/>
                </a:solidFill>
                <a:latin typeface="Calibri"/>
              </a:rPr>
              <a:t> et al. </a:t>
            </a:r>
            <a:r>
              <a:rPr lang="en-US" i="1" dirty="0" err="1">
                <a:solidFill>
                  <a:prstClr val="black"/>
                </a:solidFill>
                <a:latin typeface="Calibri"/>
              </a:rPr>
              <a:t>Sci</a:t>
            </a:r>
            <a:r>
              <a:rPr lang="en-US" i="1" dirty="0">
                <a:solidFill>
                  <a:prstClr val="black"/>
                </a:solidFill>
                <a:latin typeface="Calibri"/>
              </a:rPr>
              <a:t> </a:t>
            </a:r>
            <a:r>
              <a:rPr lang="en-US" i="1" dirty="0" err="1">
                <a:solidFill>
                  <a:prstClr val="black"/>
                </a:solidFill>
                <a:latin typeface="Calibri"/>
              </a:rPr>
              <a:t>Transl</a:t>
            </a:r>
            <a:r>
              <a:rPr lang="en-US" i="1" dirty="0">
                <a:solidFill>
                  <a:prstClr val="black"/>
                </a:solidFill>
                <a:latin typeface="Calibri"/>
              </a:rPr>
              <a:t> Med</a:t>
            </a:r>
            <a:r>
              <a:rPr lang="en-US" dirty="0">
                <a:solidFill>
                  <a:prstClr val="black"/>
                </a:solidFill>
                <a:latin typeface="Calibri"/>
              </a:rPr>
              <a:t>. 2014 Feb 19;6(224):224ra24. </a:t>
            </a:r>
          </a:p>
        </p:txBody>
      </p:sp>
      <p:sp>
        <p:nvSpPr>
          <p:cNvPr id="3" name="Rectangle 2"/>
          <p:cNvSpPr/>
          <p:nvPr/>
        </p:nvSpPr>
        <p:spPr>
          <a:xfrm>
            <a:off x="1447800" y="1066800"/>
            <a:ext cx="1524000" cy="449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a:endParaRPr>
          </a:p>
        </p:txBody>
      </p:sp>
      <p:sp>
        <p:nvSpPr>
          <p:cNvPr id="6" name="TextBox 5"/>
          <p:cNvSpPr txBox="1"/>
          <p:nvPr/>
        </p:nvSpPr>
        <p:spPr>
          <a:xfrm>
            <a:off x="504967" y="5942112"/>
            <a:ext cx="8382000" cy="523220"/>
          </a:xfrm>
          <a:prstGeom prst="rect">
            <a:avLst/>
          </a:prstGeom>
          <a:noFill/>
          <a:ln>
            <a:solidFill>
              <a:schemeClr val="tx1"/>
            </a:solidFill>
          </a:ln>
        </p:spPr>
        <p:txBody>
          <a:bodyPr wrap="square" rtlCol="0">
            <a:spAutoFit/>
          </a:bodyPr>
          <a:lstStyle/>
          <a:p>
            <a:pPr algn="ctr" eaLnBrk="0" hangingPunct="0"/>
            <a:r>
              <a:rPr lang="en-US" sz="2800" b="1" dirty="0" smtClean="0">
                <a:solidFill>
                  <a:srgbClr val="FF0000"/>
                </a:solidFill>
                <a:latin typeface="Arial" pitchFamily="34" charset="0"/>
              </a:rPr>
              <a:t>Localized </a:t>
            </a:r>
            <a:r>
              <a:rPr lang="en-US" sz="2800" b="1" smtClean="0">
                <a:solidFill>
                  <a:srgbClr val="FF0000"/>
                </a:solidFill>
                <a:latin typeface="Arial" pitchFamily="34" charset="0"/>
              </a:rPr>
              <a:t>disease 73</a:t>
            </a:r>
            <a:r>
              <a:rPr lang="en-US" sz="2800" b="1" dirty="0" smtClean="0">
                <a:solidFill>
                  <a:srgbClr val="FF0000"/>
                </a:solidFill>
                <a:latin typeface="Arial" pitchFamily="34" charset="0"/>
              </a:rPr>
              <a:t>%</a:t>
            </a:r>
            <a:endParaRPr lang="en-US" sz="2800" b="1" dirty="0">
              <a:solidFill>
                <a:srgbClr val="FF0000"/>
              </a:solidFill>
              <a:latin typeface="Arial" pitchFamily="34" charset="0"/>
            </a:endParaRPr>
          </a:p>
        </p:txBody>
      </p:sp>
    </p:spTree>
    <p:extLst>
      <p:ext uri="{BB962C8B-B14F-4D97-AF65-F5344CB8AC3E}">
        <p14:creationId xmlns:p14="http://schemas.microsoft.com/office/powerpoint/2010/main" val="3463989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100000">
              <a:schemeClr val="tx1"/>
            </a:gs>
            <a:gs pos="100000">
              <a:srgbClr val="000099">
                <a:gamma/>
                <a:shade val="46275"/>
                <a:invGamma/>
              </a:srgbClr>
            </a:gs>
          </a:gsLst>
          <a:lin ang="5400000" scaled="1"/>
        </a:gradFill>
        <a:effectLst/>
      </p:bgPr>
    </p:bg>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57205" y="1752600"/>
            <a:ext cx="7848599" cy="4800600"/>
          </a:xfrm>
          <a:prstGeom prst="rect">
            <a:avLst/>
          </a:prstGeom>
          <a:noFill/>
          <a:ln>
            <a:noFill/>
          </a:ln>
        </p:spPr>
      </p:pic>
      <p:sp>
        <p:nvSpPr>
          <p:cNvPr id="3" name="TextBox 2"/>
          <p:cNvSpPr txBox="1"/>
          <p:nvPr/>
        </p:nvSpPr>
        <p:spPr>
          <a:xfrm>
            <a:off x="25512" y="152446"/>
            <a:ext cx="8686800" cy="1200329"/>
          </a:xfrm>
          <a:prstGeom prst="rect">
            <a:avLst/>
          </a:prstGeom>
          <a:noFill/>
        </p:spPr>
        <p:txBody>
          <a:bodyPr wrap="square" rtlCol="0">
            <a:spAutoFit/>
          </a:bodyPr>
          <a:lstStyle/>
          <a:p>
            <a:pPr algn="ctr"/>
            <a:r>
              <a:rPr lang="en-US" sz="3600" dirty="0" smtClean="0">
                <a:solidFill>
                  <a:schemeClr val="bg2"/>
                </a:solidFill>
              </a:rPr>
              <a:t>Methylated </a:t>
            </a:r>
            <a:r>
              <a:rPr lang="en-US" sz="3600" dirty="0" err="1" smtClean="0">
                <a:solidFill>
                  <a:schemeClr val="bg2"/>
                </a:solidFill>
              </a:rPr>
              <a:t>Vimentin</a:t>
            </a:r>
            <a:r>
              <a:rPr lang="en-US" sz="3600" dirty="0" smtClean="0">
                <a:solidFill>
                  <a:schemeClr val="bg2"/>
                </a:solidFill>
              </a:rPr>
              <a:t> vs. CEA in Detection of CRC by Stage</a:t>
            </a:r>
            <a:endParaRPr lang="en-US" sz="3600" dirty="0">
              <a:solidFill>
                <a:schemeClr val="bg2"/>
              </a:solidFill>
            </a:endParaRPr>
          </a:p>
        </p:txBody>
      </p:sp>
    </p:spTree>
    <p:extLst>
      <p:ext uri="{BB962C8B-B14F-4D97-AF65-F5344CB8AC3E}">
        <p14:creationId xmlns:p14="http://schemas.microsoft.com/office/powerpoint/2010/main" val="50149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45" y="1850405"/>
            <a:ext cx="8574087" cy="2317898"/>
          </a:xfrm>
          <a:noFill/>
        </p:spPr>
        <p:txBody>
          <a:bodyPr>
            <a:noAutofit/>
          </a:bodyPr>
          <a:lstStyle/>
          <a:p>
            <a:pPr algn="ctr"/>
            <a:r>
              <a:rPr lang="en-US" sz="3600" b="1" dirty="0">
                <a:solidFill>
                  <a:schemeClr val="accent1"/>
                </a:solidFill>
                <a:latin typeface="Calibri"/>
              </a:rPr>
              <a:t>ctDNA </a:t>
            </a:r>
            <a:r>
              <a:rPr lang="en-US" sz="3600" b="1" dirty="0" smtClean="0">
                <a:solidFill>
                  <a:schemeClr val="accent1"/>
                </a:solidFill>
                <a:latin typeface="Calibri"/>
              </a:rPr>
              <a:t>Detects Minimal Residual Disease and Predicts Recurrence </a:t>
            </a:r>
            <a:br>
              <a:rPr lang="en-US" sz="3600" b="1" dirty="0" smtClean="0">
                <a:solidFill>
                  <a:schemeClr val="accent1"/>
                </a:solidFill>
                <a:latin typeface="Calibri"/>
              </a:rPr>
            </a:br>
            <a:r>
              <a:rPr lang="en-US" sz="3600" b="1" dirty="0" smtClean="0">
                <a:solidFill>
                  <a:schemeClr val="accent1"/>
                </a:solidFill>
                <a:latin typeface="Calibri"/>
              </a:rPr>
              <a:t>in </a:t>
            </a:r>
            <a:r>
              <a:rPr lang="en-US" sz="3600" b="1" dirty="0">
                <a:solidFill>
                  <a:schemeClr val="accent1"/>
                </a:solidFill>
                <a:latin typeface="Calibri"/>
              </a:rPr>
              <a:t>Stage II Colon Cancer</a:t>
            </a:r>
            <a:br>
              <a:rPr lang="en-US" sz="3600" b="1" dirty="0">
                <a:solidFill>
                  <a:schemeClr val="accent1"/>
                </a:solidFill>
                <a:latin typeface="Calibri"/>
              </a:rPr>
            </a:br>
            <a:endParaRPr lang="en-US" sz="3600" dirty="0">
              <a:solidFill>
                <a:schemeClr val="accent1"/>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264" y="586562"/>
            <a:ext cx="2885315" cy="824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396" y="601771"/>
            <a:ext cx="2583395" cy="767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a:srcRect t="22387" b="17650"/>
          <a:stretch/>
        </p:blipFill>
        <p:spPr>
          <a:xfrm>
            <a:off x="83089" y="5605730"/>
            <a:ext cx="2503982" cy="1126082"/>
          </a:xfrm>
          <a:prstGeom prst="rect">
            <a:avLst/>
          </a:prstGeom>
        </p:spPr>
      </p:pic>
      <p:pic>
        <p:nvPicPr>
          <p:cNvPr id="7" name="Picture 3" descr="Ludwig Logo tra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321" y="5517532"/>
            <a:ext cx="1171414" cy="1211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2673385" y="6083168"/>
            <a:ext cx="4851408" cy="400110"/>
          </a:xfrm>
          <a:prstGeom prst="rect">
            <a:avLst/>
          </a:prstGeom>
        </p:spPr>
        <p:txBody>
          <a:bodyPr wrap="none">
            <a:spAutoFit/>
          </a:bodyPr>
          <a:lstStyle/>
          <a:p>
            <a:pPr defTabSz="457200" fontAlgn="auto">
              <a:spcBef>
                <a:spcPts val="0"/>
              </a:spcBef>
              <a:spcAft>
                <a:spcPts val="0"/>
              </a:spcAft>
            </a:pPr>
            <a:r>
              <a:rPr lang="en-AU" sz="2000" dirty="0" smtClean="0">
                <a:solidFill>
                  <a:srgbClr val="0101BF"/>
                </a:solidFill>
                <a:latin typeface="Arial" panose="020B0604020202020204" pitchFamily="34" charset="0"/>
                <a:cs typeface="Arial" panose="020B0604020202020204" pitchFamily="34" charset="0"/>
              </a:rPr>
              <a:t>Tie. Science Translational Medicine 2016</a:t>
            </a:r>
            <a:endParaRPr lang="en-AU" sz="2000" dirty="0">
              <a:solidFill>
                <a:srgbClr val="0101BF"/>
              </a:solidFill>
              <a:latin typeface="Arial" panose="020B0604020202020204" pitchFamily="34" charset="0"/>
              <a:cs typeface="Arial" panose="020B0604020202020204" pitchFamily="34" charset="0"/>
            </a:endParaRPr>
          </a:p>
        </p:txBody>
      </p:sp>
      <p:sp>
        <p:nvSpPr>
          <p:cNvPr id="9" name="TextBox 8"/>
          <p:cNvSpPr txBox="1"/>
          <p:nvPr/>
        </p:nvSpPr>
        <p:spPr>
          <a:xfrm>
            <a:off x="328054" y="3806820"/>
            <a:ext cx="8468647" cy="1754327"/>
          </a:xfrm>
          <a:prstGeom prst="rect">
            <a:avLst/>
          </a:prstGeom>
          <a:noFill/>
        </p:spPr>
        <p:txBody>
          <a:bodyPr wrap="square" rtlCol="0">
            <a:spAutoFit/>
          </a:bodyPr>
          <a:lstStyle/>
          <a:p>
            <a:pPr algn="ctr" eaLnBrk="0" hangingPunct="0"/>
            <a:r>
              <a:rPr lang="en-US" b="1" dirty="0">
                <a:solidFill>
                  <a:prstClr val="black"/>
                </a:solidFill>
              </a:rPr>
              <a:t>Jeanne </a:t>
            </a:r>
            <a:r>
              <a:rPr lang="en-US" b="1" dirty="0" smtClean="0">
                <a:solidFill>
                  <a:prstClr val="black"/>
                </a:solidFill>
              </a:rPr>
              <a:t>Tie, </a:t>
            </a:r>
            <a:r>
              <a:rPr lang="en-US" b="1" dirty="0" err="1" smtClean="0">
                <a:solidFill>
                  <a:prstClr val="black"/>
                </a:solidFill>
              </a:rPr>
              <a:t>Yuxuan</a:t>
            </a:r>
            <a:r>
              <a:rPr lang="en-US" b="1" dirty="0" smtClean="0">
                <a:solidFill>
                  <a:prstClr val="black"/>
                </a:solidFill>
              </a:rPr>
              <a:t> Wang, </a:t>
            </a:r>
            <a:r>
              <a:rPr lang="en-US" b="1" dirty="0" err="1" smtClean="0">
                <a:solidFill>
                  <a:prstClr val="black"/>
                </a:solidFill>
              </a:rPr>
              <a:t>Cristian</a:t>
            </a:r>
            <a:r>
              <a:rPr lang="en-US" b="1" dirty="0" smtClean="0">
                <a:solidFill>
                  <a:prstClr val="black"/>
                </a:solidFill>
              </a:rPr>
              <a:t> </a:t>
            </a:r>
            <a:r>
              <a:rPr lang="en-US" b="1" dirty="0" err="1" smtClean="0">
                <a:solidFill>
                  <a:prstClr val="black"/>
                </a:solidFill>
              </a:rPr>
              <a:t>Tomasetti</a:t>
            </a:r>
            <a:r>
              <a:rPr lang="en-US" b="1" dirty="0" smtClean="0">
                <a:solidFill>
                  <a:prstClr val="black"/>
                </a:solidFill>
              </a:rPr>
              <a:t>, Lu Li, Simeon Springer, Isaac </a:t>
            </a:r>
            <a:r>
              <a:rPr lang="en-US" b="1" dirty="0" err="1" smtClean="0">
                <a:solidFill>
                  <a:prstClr val="black"/>
                </a:solidFill>
              </a:rPr>
              <a:t>Kinde</a:t>
            </a:r>
            <a:r>
              <a:rPr lang="en-US" b="1" dirty="0" smtClean="0">
                <a:solidFill>
                  <a:prstClr val="black"/>
                </a:solidFill>
              </a:rPr>
              <a:t>, Natalie Silliman, Mark </a:t>
            </a:r>
            <a:r>
              <a:rPr lang="en-US" b="1" dirty="0" err="1" smtClean="0">
                <a:solidFill>
                  <a:prstClr val="black"/>
                </a:solidFill>
              </a:rPr>
              <a:t>Tacey</a:t>
            </a:r>
            <a:r>
              <a:rPr lang="en-US" b="1" dirty="0" smtClean="0">
                <a:solidFill>
                  <a:prstClr val="black"/>
                </a:solidFill>
              </a:rPr>
              <a:t>, </a:t>
            </a:r>
            <a:r>
              <a:rPr lang="en-US" b="1" dirty="0" err="1" smtClean="0">
                <a:solidFill>
                  <a:prstClr val="black"/>
                </a:solidFill>
              </a:rPr>
              <a:t>Hui</a:t>
            </a:r>
            <a:r>
              <a:rPr lang="en-US" b="1" dirty="0" smtClean="0">
                <a:solidFill>
                  <a:prstClr val="black"/>
                </a:solidFill>
              </a:rPr>
              <a:t>-Li Wong, Michael Christie, Suzanne </a:t>
            </a:r>
            <a:r>
              <a:rPr lang="en-US" b="1" dirty="0" err="1" smtClean="0">
                <a:solidFill>
                  <a:prstClr val="black"/>
                </a:solidFill>
              </a:rPr>
              <a:t>Kosmider</a:t>
            </a:r>
            <a:r>
              <a:rPr lang="en-US" b="1" dirty="0" smtClean="0">
                <a:solidFill>
                  <a:prstClr val="black"/>
                </a:solidFill>
              </a:rPr>
              <a:t>, Iain Skinner, Rachel Wong, Malcolm Steel, Ben Tran, </a:t>
            </a:r>
            <a:r>
              <a:rPr lang="en-US" b="1" dirty="0" err="1" smtClean="0">
                <a:solidFill>
                  <a:prstClr val="black"/>
                </a:solidFill>
              </a:rPr>
              <a:t>Jayesh</a:t>
            </a:r>
            <a:r>
              <a:rPr lang="en-US" b="1" dirty="0" smtClean="0">
                <a:solidFill>
                  <a:prstClr val="black"/>
                </a:solidFill>
              </a:rPr>
              <a:t> Desai, Ian Jones, Andrew Haydon, Theresa Hayes, Tim </a:t>
            </a:r>
            <a:r>
              <a:rPr lang="en-US" b="1" dirty="0">
                <a:solidFill>
                  <a:prstClr val="black"/>
                </a:solidFill>
              </a:rPr>
              <a:t>J. </a:t>
            </a:r>
            <a:r>
              <a:rPr lang="en-US" b="1" dirty="0" smtClean="0">
                <a:solidFill>
                  <a:prstClr val="black"/>
                </a:solidFill>
              </a:rPr>
              <a:t>Price, Robert </a:t>
            </a:r>
            <a:r>
              <a:rPr lang="en-US" b="1" dirty="0">
                <a:solidFill>
                  <a:prstClr val="black"/>
                </a:solidFill>
              </a:rPr>
              <a:t>L. </a:t>
            </a:r>
            <a:r>
              <a:rPr lang="en-US" b="1" dirty="0" err="1" smtClean="0">
                <a:solidFill>
                  <a:prstClr val="black"/>
                </a:solidFill>
              </a:rPr>
              <a:t>Strausberg</a:t>
            </a:r>
            <a:r>
              <a:rPr lang="en-US" b="1" dirty="0" smtClean="0">
                <a:solidFill>
                  <a:prstClr val="black"/>
                </a:solidFill>
              </a:rPr>
              <a:t>, Luis </a:t>
            </a:r>
            <a:r>
              <a:rPr lang="en-US" b="1" dirty="0">
                <a:solidFill>
                  <a:prstClr val="black"/>
                </a:solidFill>
              </a:rPr>
              <a:t>A. Diaz Jr</a:t>
            </a:r>
            <a:r>
              <a:rPr lang="en-US" b="1" dirty="0" smtClean="0">
                <a:solidFill>
                  <a:prstClr val="black"/>
                </a:solidFill>
              </a:rPr>
              <a:t>., Nickolas Papadopoulos, Kenneth </a:t>
            </a:r>
            <a:r>
              <a:rPr lang="en-US" b="1" dirty="0">
                <a:solidFill>
                  <a:prstClr val="black"/>
                </a:solidFill>
              </a:rPr>
              <a:t>W. </a:t>
            </a:r>
            <a:r>
              <a:rPr lang="en-US" b="1" dirty="0" err="1" smtClean="0">
                <a:solidFill>
                  <a:prstClr val="black"/>
                </a:solidFill>
              </a:rPr>
              <a:t>Kinzler</a:t>
            </a:r>
            <a:r>
              <a:rPr lang="en-US" b="1" dirty="0" smtClean="0">
                <a:solidFill>
                  <a:prstClr val="black"/>
                </a:solidFill>
              </a:rPr>
              <a:t>, Bert Vogelstein </a:t>
            </a:r>
            <a:r>
              <a:rPr lang="en-US" b="1" dirty="0">
                <a:solidFill>
                  <a:prstClr val="black"/>
                </a:solidFill>
              </a:rPr>
              <a:t>and </a:t>
            </a:r>
            <a:r>
              <a:rPr lang="en-US" b="1" dirty="0" smtClean="0">
                <a:solidFill>
                  <a:prstClr val="black"/>
                </a:solidFill>
              </a:rPr>
              <a:t>Peter </a:t>
            </a:r>
            <a:r>
              <a:rPr lang="en-US" b="1" dirty="0">
                <a:solidFill>
                  <a:prstClr val="black"/>
                </a:solidFill>
              </a:rPr>
              <a:t>Gibbs</a:t>
            </a:r>
          </a:p>
        </p:txBody>
      </p:sp>
    </p:spTree>
    <p:extLst>
      <p:ext uri="{BB962C8B-B14F-4D97-AF65-F5344CB8AC3E}">
        <p14:creationId xmlns:p14="http://schemas.microsoft.com/office/powerpoint/2010/main" val="2003461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152400"/>
            <a:ext cx="9144000" cy="914400"/>
          </a:xfrm>
          <a:prstGeom prst="rect">
            <a:avLst/>
          </a:prstGeom>
          <a:solidFill>
            <a:srgbClr val="0000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dirty="0" smtClean="0">
                <a:solidFill>
                  <a:srgbClr val="FFFFFF"/>
                </a:solidFill>
              </a:rPr>
              <a:t>ctDNA in Stage II-CRC</a:t>
            </a:r>
            <a:endParaRPr lang="en-US" altLang="en-US" sz="4400" dirty="0" smtClean="0">
              <a:solidFill>
                <a:srgbClr val="FFFFFF"/>
              </a:solidFill>
              <a:cs typeface="Arial" charset="0"/>
            </a:endParaRPr>
          </a:p>
        </p:txBody>
      </p:sp>
      <p:sp>
        <p:nvSpPr>
          <p:cNvPr id="2051" name="Text Box 5"/>
          <p:cNvSpPr txBox="1">
            <a:spLocks noChangeArrowheads="1"/>
          </p:cNvSpPr>
          <p:nvPr/>
        </p:nvSpPr>
        <p:spPr bwMode="auto">
          <a:xfrm>
            <a:off x="342904" y="1227141"/>
            <a:ext cx="8458200" cy="45550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98463" indent="-398463" algn="l" eaLnBrk="0" hangingPunct="0">
              <a:spcBef>
                <a:spcPct val="20000"/>
              </a:spcBef>
              <a:buChar char="•"/>
              <a:defRPr sz="3200">
                <a:solidFill>
                  <a:schemeClr val="tx1"/>
                </a:solidFill>
                <a:latin typeface="Times New Roman" pitchFamily="18" charset="0"/>
              </a:defRPr>
            </a:lvl1pPr>
            <a:lvl2pPr marL="512763"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spcBef>
                <a:spcPts val="0"/>
              </a:spcBef>
              <a:spcAft>
                <a:spcPts val="0"/>
              </a:spcAft>
              <a:buFontTx/>
              <a:buNone/>
              <a:defRPr/>
            </a:pPr>
            <a:r>
              <a:rPr lang="en-US" altLang="en-US" dirty="0" smtClean="0">
                <a:solidFill>
                  <a:srgbClr val="FFFF00"/>
                </a:solidFill>
                <a:latin typeface="Arial" charset="0"/>
              </a:rPr>
              <a:t>N=250, post-op and serial plasma</a:t>
            </a:r>
          </a:p>
          <a:p>
            <a:pPr marL="0" indent="0" eaLnBrk="1" hangingPunct="1">
              <a:spcBef>
                <a:spcPts val="0"/>
              </a:spcBef>
              <a:spcAft>
                <a:spcPts val="0"/>
              </a:spcAft>
              <a:buFontTx/>
              <a:buNone/>
              <a:defRPr/>
            </a:pPr>
            <a:r>
              <a:rPr lang="en-US" altLang="en-US" dirty="0" smtClean="0">
                <a:solidFill>
                  <a:srgbClr val="FFFF00"/>
                </a:solidFill>
                <a:latin typeface="Arial" charset="0"/>
              </a:rPr>
              <a:t> 23% adj chemo Rx at clinician direction</a:t>
            </a:r>
          </a:p>
          <a:p>
            <a:pPr marL="0" indent="0" eaLnBrk="1" hangingPunct="1">
              <a:spcBef>
                <a:spcPts val="0"/>
              </a:spcBef>
              <a:spcAft>
                <a:spcPts val="0"/>
              </a:spcAft>
              <a:buFontTx/>
              <a:buNone/>
              <a:defRPr/>
            </a:pPr>
            <a:endParaRPr lang="en-US" altLang="en-US" sz="1400" dirty="0" smtClean="0">
              <a:solidFill>
                <a:srgbClr val="FFFF00"/>
              </a:solidFill>
              <a:latin typeface="Arial" charset="0"/>
            </a:endParaRPr>
          </a:p>
          <a:p>
            <a:pPr marL="461963" indent="-231775" eaLnBrk="1" hangingPunct="1">
              <a:spcBef>
                <a:spcPts val="0"/>
              </a:spcBef>
              <a:spcAft>
                <a:spcPts val="600"/>
              </a:spcAft>
              <a:defRPr/>
            </a:pPr>
            <a:r>
              <a:rPr lang="en-US" altLang="en-US" dirty="0" smtClean="0">
                <a:solidFill>
                  <a:srgbClr val="FFFF00"/>
                </a:solidFill>
                <a:latin typeface="Arial" charset="0"/>
              </a:rPr>
              <a:t>Targeted 15 genes using safe-</a:t>
            </a:r>
            <a:r>
              <a:rPr lang="en-US" altLang="en-US" dirty="0" err="1" smtClean="0">
                <a:solidFill>
                  <a:srgbClr val="FFFF00"/>
                </a:solidFill>
                <a:latin typeface="Arial" charset="0"/>
              </a:rPr>
              <a:t>SeqS</a:t>
            </a:r>
            <a:endParaRPr lang="en-US" altLang="en-US" dirty="0" smtClean="0">
              <a:solidFill>
                <a:srgbClr val="FFFF00"/>
              </a:solidFill>
              <a:latin typeface="Arial" charset="0"/>
            </a:endParaRPr>
          </a:p>
          <a:p>
            <a:pPr marL="461963" indent="-231775" eaLnBrk="1" hangingPunct="1">
              <a:spcBef>
                <a:spcPts val="0"/>
              </a:spcBef>
              <a:spcAft>
                <a:spcPts val="600"/>
              </a:spcAft>
              <a:defRPr/>
            </a:pPr>
            <a:r>
              <a:rPr lang="en-US" altLang="en-US" dirty="0" smtClean="0">
                <a:solidFill>
                  <a:srgbClr val="FFFF00"/>
                </a:solidFill>
                <a:latin typeface="Arial" charset="0"/>
              </a:rPr>
              <a:t>20/231 +ctDNA post op  </a:t>
            </a:r>
            <a:r>
              <a:rPr lang="en-US" altLang="en-US" sz="2400" dirty="0" smtClean="0">
                <a:solidFill>
                  <a:srgbClr val="FFFF00"/>
                </a:solidFill>
                <a:latin typeface="Arial" charset="0"/>
              </a:rPr>
              <a:t>(9 p53, 8 APC, 3 KRAS)</a:t>
            </a:r>
            <a:endParaRPr lang="en-US" altLang="en-US" dirty="0" smtClean="0">
              <a:solidFill>
                <a:srgbClr val="FFFF00"/>
              </a:solidFill>
              <a:latin typeface="Arial" charset="0"/>
            </a:endParaRPr>
          </a:p>
          <a:p>
            <a:pPr marL="461963" indent="-231775" eaLnBrk="1" hangingPunct="1">
              <a:spcBef>
                <a:spcPts val="0"/>
              </a:spcBef>
              <a:spcAft>
                <a:spcPts val="600"/>
              </a:spcAft>
              <a:defRPr/>
            </a:pPr>
            <a:r>
              <a:rPr lang="en-US" altLang="en-US" dirty="0" smtClean="0">
                <a:solidFill>
                  <a:srgbClr val="FFFF00"/>
                </a:solidFill>
                <a:latin typeface="Arial" charset="0"/>
              </a:rPr>
              <a:t>Median f/u 27 mo</a:t>
            </a:r>
          </a:p>
          <a:p>
            <a:pPr marL="461963" indent="-231775" eaLnBrk="1" hangingPunct="1">
              <a:spcBef>
                <a:spcPts val="0"/>
              </a:spcBef>
              <a:spcAft>
                <a:spcPts val="600"/>
              </a:spcAft>
              <a:defRPr/>
            </a:pPr>
            <a:r>
              <a:rPr lang="en-US" altLang="en-US" dirty="0" smtClean="0">
                <a:solidFill>
                  <a:srgbClr val="FFFF00"/>
                </a:solidFill>
                <a:latin typeface="Arial" charset="0"/>
              </a:rPr>
              <a:t>34 (14.8%) radiologic recurrence</a:t>
            </a:r>
          </a:p>
          <a:p>
            <a:pPr marL="461963" indent="568325" eaLnBrk="1" hangingPunct="1">
              <a:spcBef>
                <a:spcPts val="0"/>
              </a:spcBef>
              <a:buFontTx/>
              <a:buNone/>
              <a:defRPr/>
            </a:pPr>
            <a:r>
              <a:rPr lang="en-US" altLang="en-US" dirty="0" smtClean="0">
                <a:solidFill>
                  <a:srgbClr val="FFFF00"/>
                </a:solidFill>
                <a:latin typeface="Arial" charset="0"/>
              </a:rPr>
              <a:t>	27/178 (15%) no chemo Rx</a:t>
            </a:r>
          </a:p>
          <a:p>
            <a:pPr marL="461963" indent="568325" eaLnBrk="1" hangingPunct="1">
              <a:spcBef>
                <a:spcPts val="0"/>
              </a:spcBef>
              <a:buFontTx/>
              <a:buNone/>
              <a:defRPr/>
            </a:pPr>
            <a:r>
              <a:rPr lang="en-US" altLang="en-US" dirty="0" smtClean="0">
                <a:solidFill>
                  <a:srgbClr val="FFFF00"/>
                </a:solidFill>
                <a:latin typeface="Arial" charset="0"/>
              </a:rPr>
              <a:t>	  7/52   (13%) with chemo Rx</a:t>
            </a:r>
          </a:p>
        </p:txBody>
      </p:sp>
      <p:sp>
        <p:nvSpPr>
          <p:cNvPr id="2052" name="Text Box 6"/>
          <p:cNvSpPr txBox="1">
            <a:spLocks noChangeArrowheads="1"/>
          </p:cNvSpPr>
          <p:nvPr/>
        </p:nvSpPr>
        <p:spPr bwMode="auto">
          <a:xfrm>
            <a:off x="5257800" y="6273800"/>
            <a:ext cx="3733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en-US" altLang="en-US" sz="2000" smtClean="0">
                <a:solidFill>
                  <a:srgbClr val="FFFFFF"/>
                </a:solidFill>
                <a:latin typeface="Arial" charset="0"/>
              </a:rPr>
              <a:t>Tie, Science Trans Med 2016</a:t>
            </a:r>
          </a:p>
        </p:txBody>
      </p:sp>
    </p:spTree>
    <p:extLst>
      <p:ext uri="{BB962C8B-B14F-4D97-AF65-F5344CB8AC3E}">
        <p14:creationId xmlns:p14="http://schemas.microsoft.com/office/powerpoint/2010/main" val="3564849380"/>
      </p:ext>
    </p:extLst>
  </p:cSld>
  <p:clrMapOvr>
    <a:masterClrMapping/>
  </p:clrMapOvr>
</p:sld>
</file>

<file path=ppt/theme/theme1.xml><?xml version="1.0" encoding="utf-8"?>
<a:theme xmlns:a="http://schemas.openxmlformats.org/drawingml/2006/main" name="Endoscopic Colorectal Cancer Screening Slides 5-6-02">
  <a:themeElements>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Endoscopic Colorectal Cancer Screening Slides 5-6-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doscopic Colorectal Cancer Screening Slides 5-6-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doscopic Colorectal Cancer Screening Slides 5-6-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doscopic Colorectal Cancer Screening Slides 5-6-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doscopic Colorectal Cancer Screening Slides 5-6-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doscopic Colorectal Cancer Screening Slides 5-6-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doscopic Colorectal Cancer Screening Slides 5-6-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Endoscopic Colorectal Cancer Screening Slides 5-6-02">
  <a:themeElements>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Endoscopic Colorectal Cancer Screening Slides 5-6-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ndoscopic Colorectal Cancer Screening Slides 5-6-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doscopic Colorectal Cancer Screening Slides 5-6-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doscopic Colorectal Cancer Screening Slides 5-6-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doscopic Colorectal Cancer Screening Slides 5-6-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doscopic Colorectal Cancer Screening Slides 5-6-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doscopic Colorectal Cancer Screening Slides 5-6-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Endoscopic Colorectal Cancer Screening Slides 5-6-02">
  <a:themeElements>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Endoscopic Colorectal Cancer Screening Slides 5-6-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doscopic Colorectal Cancer Screening Slides 5-6-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doscopic Colorectal Cancer Screening Slides 5-6-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doscopic Colorectal Cancer Screening Slides 5-6-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doscopic Colorectal Cancer Screening Slides 5-6-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doscopic Colorectal Cancer Screening Slides 5-6-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doscopic Colorectal Cancer Screening Slides 5-6-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Endoscopic Colorectal Cancer Screening Slides 5-6-02">
  <a:themeElements>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Endoscopic Colorectal Cancer Screening Slides 5-6-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ndoscopic Colorectal Cancer Screening Slides 5-6-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doscopic Colorectal Cancer Screening Slides 5-6-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doscopic Colorectal Cancer Screening Slides 5-6-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doscopic Colorectal Cancer Screening Slides 5-6-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doscopic Colorectal Cancer Screening Slides 5-6-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doscopic Colorectal Cancer Screening Slides 5-6-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Endoscopic Colorectal Cancer Screening Slides 5-6-02">
  <a:themeElements>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Endoscopic Colorectal Cancer Screening Slides 5-6-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doscopic Colorectal Cancer Screening Slides 5-6-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doscopic Colorectal Cancer Screening Slides 5-6-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doscopic Colorectal Cancer Screening Slides 5-6-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doscopic Colorectal Cancer Screening Slides 5-6-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doscopic Colorectal Cancer Screening Slides 5-6-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doscopic Colorectal Cancer Screening Slides 5-6-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8805</TotalTime>
  <Words>2388</Words>
  <Application>Microsoft Office PowerPoint</Application>
  <PresentationFormat>On-screen Show (4:3)</PresentationFormat>
  <Paragraphs>180</Paragraphs>
  <Slides>36</Slides>
  <Notes>10</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36</vt:i4>
      </vt:variant>
    </vt:vector>
  </HeadingPairs>
  <TitlesOfParts>
    <vt:vector size="57" baseType="lpstr">
      <vt:lpstr>ＭＳ Ｐゴシック</vt:lpstr>
      <vt:lpstr>Arial</vt:lpstr>
      <vt:lpstr>Calibri</vt:lpstr>
      <vt:lpstr>Corbel</vt:lpstr>
      <vt:lpstr>MS Minngs</vt:lpstr>
      <vt:lpstr>msgothic</vt:lpstr>
      <vt:lpstr>Symbol</vt:lpstr>
      <vt:lpstr>Times</vt:lpstr>
      <vt:lpstr>Times New Roman</vt:lpstr>
      <vt:lpstr>Wingdings</vt:lpstr>
      <vt:lpstr>Endoscopic Colorectal Cancer Screening Slides 5-6-02</vt:lpstr>
      <vt:lpstr>Spectrum</vt:lpstr>
      <vt:lpstr>1_Endoscopic Colorectal Cancer Screening Slides 5-6-02</vt:lpstr>
      <vt:lpstr>1_Office Theme</vt:lpstr>
      <vt:lpstr>2_Endoscopic Colorectal Cancer Screening Slides 5-6-02</vt:lpstr>
      <vt:lpstr>7_Office Theme</vt:lpstr>
      <vt:lpstr>6_Office Theme</vt:lpstr>
      <vt:lpstr>1_Spectrum</vt:lpstr>
      <vt:lpstr>2_Office Theme</vt:lpstr>
      <vt:lpstr>3_Endoscopic Colorectal Cancer Screening Slides 5-6-02</vt:lpstr>
      <vt:lpstr>4_Endoscopic Colorectal Cancer Screening Slides 5-6-02</vt:lpstr>
      <vt:lpstr>PowerPoint Presentation</vt:lpstr>
      <vt:lpstr>PowerPoint Presentation</vt:lpstr>
      <vt:lpstr>PowerPoint Presentation</vt:lpstr>
      <vt:lpstr>PowerPoint Presentation</vt:lpstr>
      <vt:lpstr>ctDNA in CRC by Cancer Stage</vt:lpstr>
      <vt:lpstr>ctDNA: Localized vs. Advanced Cancer</vt:lpstr>
      <vt:lpstr>PowerPoint Presentation</vt:lpstr>
      <vt:lpstr>ctDNA Detects Minimal Residual Disease and Predicts Recurrence  in Stage II Colon Cancer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ctDNA Detects Minimal Residual Disease and Predicts Recurrence  in Stage II Colon Cancer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Schoen</dc:creator>
  <cp:lastModifiedBy>Malnik, Royceann</cp:lastModifiedBy>
  <cp:revision>86</cp:revision>
  <dcterms:created xsi:type="dcterms:W3CDTF">2013-09-06T01:21:47Z</dcterms:created>
  <dcterms:modified xsi:type="dcterms:W3CDTF">2017-03-14T19:11:26Z</dcterms:modified>
</cp:coreProperties>
</file>