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62" r:id="rId2"/>
    <p:sldId id="482" r:id="rId3"/>
    <p:sldId id="470" r:id="rId4"/>
    <p:sldId id="468" r:id="rId5"/>
    <p:sldId id="483" r:id="rId6"/>
    <p:sldId id="484" r:id="rId7"/>
    <p:sldId id="481" r:id="rId8"/>
    <p:sldId id="486" r:id="rId9"/>
    <p:sldId id="487" r:id="rId10"/>
    <p:sldId id="488" r:id="rId11"/>
    <p:sldId id="489" r:id="rId12"/>
    <p:sldId id="480" r:id="rId13"/>
    <p:sldId id="471" r:id="rId14"/>
    <p:sldId id="472" r:id="rId15"/>
    <p:sldId id="473" r:id="rId16"/>
    <p:sldId id="474" r:id="rId17"/>
    <p:sldId id="475" r:id="rId18"/>
    <p:sldId id="485" r:id="rId19"/>
    <p:sldId id="476" r:id="rId20"/>
    <p:sldId id="477" r:id="rId21"/>
    <p:sldId id="478" r:id="rId22"/>
    <p:sldId id="479" r:id="rId23"/>
    <p:sldId id="490" r:id="rId24"/>
    <p:sldId id="49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4"/>
    <p:restoredTop sz="87946"/>
  </p:normalViewPr>
  <p:slideViewPr>
    <p:cSldViewPr snapToGrid="0" snapToObjects="1">
      <p:cViewPr varScale="1">
        <p:scale>
          <a:sx n="60" d="100"/>
          <a:sy n="60" d="100"/>
        </p:scale>
        <p:origin x="7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08AFB-6154-6444-890C-DF990D96359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3B066-75BA-EE49-95FA-982520E0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0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MUC5AC was measured with an upper limit, an additional model,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labelelled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CA19-19 +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MUC5AC  I[MUC5AC &lt; 20; 000] + I[MUC5AC  20; 000] was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reported. It is based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using values of MUC5AC for observations in which the value was below the upper limit and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 indicator for observations with value above the measurement threshold. The two coefficients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(for the continuous measured term and the indicator) are referred to as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mkrLow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mkrHigh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all models, the biomarkers are included on the log-scale. Any included adjustment covariates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left on their natural scale (not log-transformed). For example, a model including one biomarker,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BMKR1, and adjusting for age would have linear predictor: 0 + 1  (log(BMKR1)) + 2  AGE.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brevity, labels for models and coefficients do not reflect the log transformation.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8DF0F-3DA6-4A0A-B776-55D8A7098B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3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DIFFERENCES</a:t>
            </a:r>
            <a:r>
              <a:rPr lang="en-US" baseline="0" dirty="0"/>
              <a:t> DID NOT REACH SIGNIFICANCE DUE TOLOW SAMPLE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8DF0F-3DA6-4A0A-B776-55D8A7098B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5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approaching this problem, start with this marker</a:t>
            </a:r>
          </a:p>
          <a:p>
            <a:r>
              <a:rPr lang="en-US" dirty="0"/>
              <a:t>It has biological function, as do related</a:t>
            </a:r>
            <a:r>
              <a:rPr lang="en-US" baseline="0" dirty="0"/>
              <a:t> structures</a:t>
            </a:r>
          </a:p>
          <a:p>
            <a:r>
              <a:rPr lang="en-US" baseline="0" dirty="0"/>
              <a:t>It is detected by an antibody. Perhaps related structures occur. Such structures would not be detected by the antibody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3B066-75BA-EE49-95FA-982520E050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3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used a high-specificity threshold and saw elevations in CA19-9-low</a:t>
            </a:r>
          </a:p>
          <a:p>
            <a:r>
              <a:rPr lang="en-US" dirty="0"/>
              <a:t>Rates were similar</a:t>
            </a:r>
            <a:r>
              <a:rPr lang="en-US" baseline="0" dirty="0"/>
              <a:t> in early-stage</a:t>
            </a:r>
          </a:p>
          <a:p>
            <a:r>
              <a:rPr lang="en-US" baseline="0" dirty="0"/>
              <a:t>A panel performed with 85%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3B066-75BA-EE49-95FA-982520E050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3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toughest comparison, and was blinded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3B066-75BA-EE49-95FA-982520E050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6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3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4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5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5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7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0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B4A-31D5-D345-8575-C7D610FEC6B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61000">
              <a:schemeClr val="bg2">
                <a:lumMod val="60000"/>
                <a:lumOff val="40000"/>
              </a:schemeClr>
            </a:gs>
            <a:gs pos="88000">
              <a:schemeClr val="bg2">
                <a:shade val="20000"/>
                <a:satMod val="255000"/>
                <a:lumMod val="92000"/>
                <a:lumOff val="8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1B4A-31D5-D345-8575-C7D610FEC6B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D6D5F-E57E-3A48-8070-272EFFCA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6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"/><Relationship Id="rId5" Type="http://schemas.openxmlformats.org/officeDocument/2006/relationships/image" Target="../media/image9.t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tif"/><Relationship Id="rId4" Type="http://schemas.openxmlformats.org/officeDocument/2006/relationships/image" Target="../media/image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Pancreatic Cancer Team Project: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Biomarker Comparison/Combination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of candidate biomarkers from the EDRN and elsewhere</a:t>
            </a:r>
          </a:p>
          <a:p>
            <a:r>
              <a:rPr lang="en-US" dirty="0"/>
              <a:t>Samples from the two CVCs </a:t>
            </a:r>
          </a:p>
          <a:p>
            <a:r>
              <a:rPr lang="en-US" dirty="0" err="1"/>
              <a:t>Resectable</a:t>
            </a:r>
            <a:r>
              <a:rPr lang="en-US" dirty="0"/>
              <a:t> cancer vs. benign diseases</a:t>
            </a:r>
          </a:p>
          <a:p>
            <a:r>
              <a:rPr lang="en-US" dirty="0"/>
              <a:t>Best performers will move to Reference Set</a:t>
            </a:r>
          </a:p>
          <a:p>
            <a:r>
              <a:rPr lang="en-US" dirty="0"/>
              <a:t>Successful markers in the Reference Set will be further tested in </a:t>
            </a:r>
            <a:r>
              <a:rPr lang="en-US" dirty="0" err="1"/>
              <a:t>prediagnostic</a:t>
            </a:r>
            <a:r>
              <a:rPr lang="en-US" dirty="0"/>
              <a:t> and diagnostic samples</a:t>
            </a:r>
          </a:p>
        </p:txBody>
      </p:sp>
    </p:spTree>
    <p:extLst>
      <p:ext uri="{BB962C8B-B14F-4D97-AF65-F5344CB8AC3E}">
        <p14:creationId xmlns:p14="http://schemas.microsoft.com/office/powerpoint/2010/main" val="3429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581891" cy="461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696" y="6336754"/>
            <a:ext cx="566304" cy="423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892" y="0"/>
            <a:ext cx="856210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STAGE IA/IB/IIA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ACUTE BILIARY OBSTRUCTIONS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9" y="461665"/>
            <a:ext cx="3742942" cy="3742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101" y="461665"/>
            <a:ext cx="3868635" cy="3742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9" y="4204607"/>
            <a:ext cx="7818540" cy="19945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340500" y="2857497"/>
            <a:ext cx="14970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0.54 TO 0.68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923" y="6093325"/>
            <a:ext cx="784853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MUC5AC HAS HIGH DIAGNOSTIC POTENTIAL IN ACUTE BILIARY OBSTRUCTION CASES AND COMBINATION PERFORMED MUCH BETTER THAN CA19.9 ALONE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7101" y="5763986"/>
            <a:ext cx="578428" cy="244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392" y="46166"/>
            <a:ext cx="7717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"/>
              </a:rPr>
              <a:t>Assessment of Glycan Alterations on MUC5AC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89" y="618555"/>
            <a:ext cx="4096512" cy="2291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02729" y="2910127"/>
            <a:ext cx="535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MUC5AC expresses CA19.9 and Blood Group H antigen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01" y="618555"/>
            <a:ext cx="4410494" cy="2291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74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MDACC, Drs. Samir </a:t>
            </a:r>
            <a:r>
              <a:rPr lang="en-US" dirty="0" err="1"/>
              <a:t>Hanash</a:t>
            </a:r>
            <a:r>
              <a:rPr lang="en-US" dirty="0"/>
              <a:t> and </a:t>
            </a:r>
            <a:r>
              <a:rPr lang="en-US" dirty="0" err="1"/>
              <a:t>Anirban</a:t>
            </a:r>
            <a:r>
              <a:rPr lang="en-US" dirty="0"/>
              <a:t> Maitra: protein and autoantibody panel</a:t>
            </a:r>
          </a:p>
        </p:txBody>
      </p:sp>
    </p:spTree>
    <p:extLst>
      <p:ext uri="{BB962C8B-B14F-4D97-AF65-F5344CB8AC3E}">
        <p14:creationId xmlns:p14="http://schemas.microsoft.com/office/powerpoint/2010/main" val="75295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427711"/>
            <a:ext cx="9144000" cy="0"/>
          </a:xfrm>
          <a:prstGeom prst="line">
            <a:avLst/>
          </a:prstGeom>
          <a:ln w="57150">
            <a:solidFill>
              <a:srgbClr val="CC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98721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18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Sequential Validation Strategy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9" y="1671043"/>
            <a:ext cx="7754827" cy="518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61522" y="6550226"/>
            <a:ext cx="232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Capello M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al,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JNCI 2017</a:t>
            </a:r>
            <a:endParaRPr lang="en-U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5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427711"/>
            <a:ext cx="9144000" cy="0"/>
          </a:xfrm>
          <a:prstGeom prst="line">
            <a:avLst/>
          </a:prstGeom>
          <a:ln w="57150">
            <a:solidFill>
              <a:srgbClr val="CC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98721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18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Biomarker Model Building and Validation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0295" y="6107003"/>
            <a:ext cx="4562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Resectable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-PDAC 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Healthy Controls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938" y="1766997"/>
            <a:ext cx="270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Validation Set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0593" y="1766997"/>
            <a:ext cx="101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Set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06" y="1911100"/>
            <a:ext cx="9384325" cy="364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2088" y="5764048"/>
            <a:ext cx="398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Model: TIMP1 + LRG1 + CA19-9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1522" y="6550226"/>
            <a:ext cx="232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Capello M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al,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JNCI 2017</a:t>
            </a:r>
          </a:p>
        </p:txBody>
      </p:sp>
    </p:spTree>
    <p:extLst>
      <p:ext uri="{BB962C8B-B14F-4D97-AF65-F5344CB8AC3E}">
        <p14:creationId xmlns:p14="http://schemas.microsoft.com/office/powerpoint/2010/main" val="170075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243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18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400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Tumor</a:t>
            </a:r>
            <a:r>
              <a:rPr lang="en-GB" altLang="en-US" sz="44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-Associated Antigen Candidates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19635"/>
            <a:ext cx="9144000" cy="0"/>
          </a:xfrm>
          <a:prstGeom prst="line">
            <a:avLst/>
          </a:prstGeom>
          <a:ln w="57150">
            <a:solidFill>
              <a:srgbClr val="CC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790847" y="6584757"/>
            <a:ext cx="6714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Qiu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J 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 al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JCO 2008;</a:t>
            </a:r>
            <a:r>
              <a:rPr lang="da-DK" sz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Ladd JJ </a:t>
            </a:r>
            <a:r>
              <a:rPr lang="da-DK" sz="1200" i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 al</a:t>
            </a:r>
            <a:r>
              <a:rPr lang="da-DK" sz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da-DK" sz="1200" i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Cancer Res </a:t>
            </a:r>
            <a:r>
              <a:rPr lang="da-DK" sz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2013; Katayama H </a:t>
            </a:r>
            <a:r>
              <a:rPr lang="da-DK" sz="1200" i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 al, Cancer Res </a:t>
            </a:r>
            <a:r>
              <a:rPr lang="da-DK" sz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2015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" y="2138786"/>
            <a:ext cx="9122872" cy="387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41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76229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18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4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Autoantibody Biomarker Candidates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376505"/>
            <a:ext cx="9144000" cy="0"/>
          </a:xfrm>
          <a:prstGeom prst="line">
            <a:avLst/>
          </a:prstGeom>
          <a:ln w="57150">
            <a:solidFill>
              <a:srgbClr val="CC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7" t="4985" r="40483" b="8692"/>
          <a:stretch/>
        </p:blipFill>
        <p:spPr bwMode="auto">
          <a:xfrm>
            <a:off x="7860582" y="2921243"/>
            <a:ext cx="821603" cy="335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17" y="4175911"/>
            <a:ext cx="3059677" cy="84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65" y="1986999"/>
            <a:ext cx="4337867" cy="43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69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6181" y="134027"/>
            <a:ext cx="83716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18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4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Protein and Autoantibody Biomarker Model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376505"/>
            <a:ext cx="9144000" cy="0"/>
          </a:xfrm>
          <a:prstGeom prst="line">
            <a:avLst/>
          </a:prstGeom>
          <a:ln w="57150">
            <a:solidFill>
              <a:srgbClr val="CC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" y="56729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0237" y="5358978"/>
            <a:ext cx="2459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anchor panel P=0.012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5185" y="5368832"/>
            <a:ext cx="2459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anchor panel P=0.043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549" y="2026279"/>
            <a:ext cx="3680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Resectable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-PDAC 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Healthy Controls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17800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Resectable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-PDAC 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Benign Pancreatic Disease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36202" y="6173783"/>
            <a:ext cx="6653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autoantibodies + anchor panel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(TIMP1, LRG1 &amp; CA19-9)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24402" y="2350268"/>
            <a:ext cx="4263219" cy="3031123"/>
            <a:chOff x="4724400" y="2350265"/>
            <a:chExt cx="4263219" cy="3031123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t="5289"/>
            <a:stretch/>
          </p:blipFill>
          <p:spPr bwMode="auto">
            <a:xfrm>
              <a:off x="4724400" y="2350265"/>
              <a:ext cx="4263219" cy="3031123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7246081" y="4233507"/>
              <a:ext cx="1290215" cy="75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367" y="4360272"/>
              <a:ext cx="2381929" cy="620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4"/>
          <a:srcRect t="5884"/>
          <a:stretch/>
        </p:blipFill>
        <p:spPr bwMode="auto">
          <a:xfrm>
            <a:off x="76202" y="2364834"/>
            <a:ext cx="4169515" cy="294035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4135" y="4161318"/>
            <a:ext cx="1290215" cy="758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09" y="4360275"/>
            <a:ext cx="2381929" cy="62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130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VARI, Dr. Brian </a:t>
            </a:r>
            <a:r>
              <a:rPr lang="en-US" dirty="0" err="1"/>
              <a:t>Haab</a:t>
            </a:r>
            <a:r>
              <a:rPr lang="en-US" dirty="0"/>
              <a:t>: glycan and mucin </a:t>
            </a:r>
            <a:r>
              <a:rPr lang="en-US" dirty="0" err="1"/>
              <a:t>glycoform</a:t>
            </a:r>
            <a:r>
              <a:rPr lang="en-US" dirty="0"/>
              <a:t> panel</a:t>
            </a:r>
          </a:p>
        </p:txBody>
      </p:sp>
    </p:spTree>
    <p:extLst>
      <p:ext uri="{BB962C8B-B14F-4D97-AF65-F5344CB8AC3E}">
        <p14:creationId xmlns:p14="http://schemas.microsoft.com/office/powerpoint/2010/main" val="215220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cintosh HD:Users:brianhaab:Documents:Papers - current:sLeA profiling:Figures and tables:Fig1 9-16-14.png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8" r="49828" b="9000"/>
          <a:stretch/>
        </p:blipFill>
        <p:spPr bwMode="auto">
          <a:xfrm>
            <a:off x="505838" y="1689505"/>
            <a:ext cx="3892550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95682" y="1330762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CA19-9 antigen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3798" y="4645764"/>
            <a:ext cx="349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Detected by the CA19-9 antibody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32588" y="1330762"/>
            <a:ext cx="3887575" cy="3397131"/>
            <a:chOff x="5132588" y="1311307"/>
            <a:chExt cx="3887575" cy="3397131"/>
          </a:xfrm>
        </p:grpSpPr>
        <p:pic>
          <p:nvPicPr>
            <p:cNvPr id="5" name="Content Placeholder 3" descr="Macintosh HD:Users:brianhaab:Documents:Papers - current:sLeA profiling:Figures and tables:Fig1 9-16-1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664" t="14718" r="1255" b="25528"/>
            <a:stretch/>
          </p:blipFill>
          <p:spPr bwMode="auto">
            <a:xfrm>
              <a:off x="5132588" y="1670435"/>
              <a:ext cx="3731506" cy="2338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058599" y="1311307"/>
              <a:ext cx="2961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New biomarker: </a:t>
              </a:r>
              <a:r>
                <a:rPr lang="en-US" dirty="0" err="1">
                  <a:solidFill>
                    <a:srgbClr val="C00000"/>
                  </a:solidFill>
                </a:rPr>
                <a:t>sTRA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30774" y="4062107"/>
              <a:ext cx="3493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Detected by the TRA-1-60 </a:t>
              </a:r>
              <a:r>
                <a:rPr lang="en-US" i="1" dirty="0" err="1">
                  <a:solidFill>
                    <a:srgbClr val="C00000"/>
                  </a:solidFill>
                </a:rPr>
                <a:t>mAb</a:t>
              </a:r>
              <a:endParaRPr lang="en-US" i="1" dirty="0">
                <a:solidFill>
                  <a:srgbClr val="C00000"/>
                </a:solidFill>
              </a:endParaRPr>
            </a:p>
            <a:p>
              <a:r>
                <a:rPr lang="en-US" i="1" dirty="0">
                  <a:solidFill>
                    <a:srgbClr val="C00000"/>
                  </a:solidFill>
                </a:rPr>
                <a:t>After </a:t>
              </a:r>
              <a:r>
                <a:rPr lang="en-US" i="1" dirty="0" err="1">
                  <a:solidFill>
                    <a:srgbClr val="C00000"/>
                  </a:solidFill>
                </a:rPr>
                <a:t>sialidase</a:t>
              </a:r>
              <a:r>
                <a:rPr lang="en-US" i="1" dirty="0">
                  <a:solidFill>
                    <a:srgbClr val="C00000"/>
                  </a:solidFill>
                </a:rPr>
                <a:t> treatment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8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/>
                </a:solidFill>
              </a:rPr>
              <a:t>Overview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Assemble set, send aliquots immediately to the three initial sites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Send to other sites for testing when ready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site runs assays blinded, sends data to DMCC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DMCC will have evaluated preliminary data to ensure each marker panel meets minimum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DMCC analyzes data to compare biomarkers and evaluate combined markers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Target criteria set to optimize either sensitivity or specificity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Promising panels will be run on the reference set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/>
              <a:t>Panels meeting targets in the reference set will be further tested in </a:t>
            </a:r>
            <a:r>
              <a:rPr lang="en-US" dirty="0" err="1"/>
              <a:t>prediagnostic</a:t>
            </a:r>
            <a:r>
              <a:rPr lang="en-US" dirty="0"/>
              <a:t> samples – potential collaboration with Japan group</a:t>
            </a:r>
          </a:p>
        </p:txBody>
      </p:sp>
    </p:spTree>
    <p:extLst>
      <p:ext uri="{BB962C8B-B14F-4D97-AF65-F5344CB8AC3E}">
        <p14:creationId xmlns:p14="http://schemas.microsoft.com/office/powerpoint/2010/main" val="8343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sTRA</a:t>
            </a:r>
            <a:r>
              <a:rPr lang="en-US" b="1" dirty="0">
                <a:solidFill>
                  <a:schemeClr val="tx2"/>
                </a:solidFill>
              </a:rPr>
              <a:t> and CA19-9 are elevated in distinct subgroups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7200"/>
            <a:ext cx="9144000" cy="34002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698461"/>
            <a:ext cx="9144000" cy="201478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580" y="2043188"/>
            <a:ext cx="9144000" cy="201478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1311" y="1383602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CA19-9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4296" y="1383602"/>
            <a:ext cx="163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sTRA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glycoform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of MUC5AC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442119" y="1696662"/>
            <a:ext cx="66493" cy="2842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>
            <a:off x="6859420" y="1706768"/>
            <a:ext cx="544876" cy="19298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92215" y="5426734"/>
            <a:ext cx="7559570" cy="1181517"/>
            <a:chOff x="1524000" y="4678680"/>
            <a:chExt cx="7559570" cy="1181517"/>
          </a:xfrm>
        </p:grpSpPr>
        <p:sp>
          <p:nvSpPr>
            <p:cNvPr id="14" name="TextBox 13"/>
            <p:cNvSpPr txBox="1"/>
            <p:nvPr/>
          </p:nvSpPr>
          <p:spPr>
            <a:xfrm>
              <a:off x="1524000" y="5029200"/>
              <a:ext cx="75595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sz="2400" b="1" dirty="0"/>
                <a:t>Three-marker panel: </a:t>
              </a:r>
              <a:r>
                <a:rPr lang="en-US" sz="2400" b="1" dirty="0">
                  <a:solidFill>
                    <a:srgbClr val="FF0000"/>
                  </a:solidFill>
                </a:rPr>
                <a:t>85% sensitivity and 90% specificity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2400" b="1" dirty="0"/>
                <a:t>CA19-9: </a:t>
              </a:r>
              <a:r>
                <a:rPr lang="en-US" sz="2400" b="1" dirty="0">
                  <a:solidFill>
                    <a:srgbClr val="FF0000"/>
                  </a:solidFill>
                </a:rPr>
                <a:t>54% sensitivity and 86% specificity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0" y="4678680"/>
              <a:ext cx="2557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/>
                <a:t>Combined Cohorts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855" y="23325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328721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5099" y="360711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323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11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Blinded Set: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Stage I/II cancer vs. benign controls</a:t>
            </a:r>
          </a:p>
        </p:txBody>
      </p:sp>
      <p:pic>
        <p:nvPicPr>
          <p:cNvPr id="4" name="Picture 3" descr="Macintosh HD:Users:brianhaab:Documents:Papers - in review:PDAC diagnosis biomarkers - Huiyuan:Revision:Fig5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2" b="17180"/>
          <a:stretch/>
        </p:blipFill>
        <p:spPr bwMode="auto">
          <a:xfrm>
            <a:off x="0" y="2743200"/>
            <a:ext cx="9099754" cy="12256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5644" y="2927653"/>
            <a:ext cx="18288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FF0000"/>
                </a:solidFill>
              </a:rPr>
              <a:t>MUC5AC:sLeX</a:t>
            </a:r>
          </a:p>
          <a:p>
            <a:pPr algn="r"/>
            <a:r>
              <a:rPr lang="en-US" sz="1200" dirty="0">
                <a:solidFill>
                  <a:srgbClr val="FF0000"/>
                </a:solidFill>
              </a:rPr>
              <a:t>CA19-9:E-selectin</a:t>
            </a:r>
          </a:p>
          <a:p>
            <a:pPr algn="r"/>
            <a:r>
              <a:rPr lang="en-US" sz="1200" dirty="0">
                <a:solidFill>
                  <a:srgbClr val="FF0000"/>
                </a:solidFill>
              </a:rPr>
              <a:t>MUC5AC:sTRA</a:t>
            </a:r>
          </a:p>
          <a:p>
            <a:pPr algn="r"/>
            <a:r>
              <a:rPr lang="en-US" sz="1200" dirty="0">
                <a:solidFill>
                  <a:srgbClr val="FF0000"/>
                </a:solidFill>
              </a:rPr>
              <a:t>Call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671493"/>
            <a:ext cx="18288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FF0000"/>
                </a:solidFill>
              </a:rPr>
              <a:t>CA19-9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0475" y="4377447"/>
            <a:ext cx="3915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CA19-9: </a:t>
            </a:r>
            <a:r>
              <a:rPr lang="en-US" dirty="0">
                <a:solidFill>
                  <a:srgbClr val="FF0000"/>
                </a:solidFill>
              </a:rPr>
              <a:t>66% sensitivity, 72% specificity</a:t>
            </a:r>
          </a:p>
          <a:p>
            <a:r>
              <a:rPr lang="en-US" dirty="0"/>
              <a:t>Panel: </a:t>
            </a:r>
            <a:r>
              <a:rPr lang="en-US" dirty="0">
                <a:solidFill>
                  <a:srgbClr val="FF0000"/>
                </a:solidFill>
              </a:rPr>
              <a:t>80% sensitivity, 84% specificity</a:t>
            </a:r>
          </a:p>
        </p:txBody>
      </p:sp>
    </p:spTree>
    <p:extLst>
      <p:ext uri="{BB962C8B-B14F-4D97-AF65-F5344CB8AC3E}">
        <p14:creationId xmlns:p14="http://schemas.microsoft.com/office/powerpoint/2010/main" val="1460435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1" y="112168"/>
            <a:ext cx="8915786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Glycan/</a:t>
            </a:r>
            <a:r>
              <a:rPr lang="en-US" b="1" dirty="0" err="1">
                <a:solidFill>
                  <a:schemeClr val="tx2"/>
                </a:solidFill>
              </a:rPr>
              <a:t>Glycoform</a:t>
            </a:r>
            <a:r>
              <a:rPr lang="en-US" b="1" dirty="0">
                <a:solidFill>
                  <a:schemeClr val="tx2"/>
                </a:solidFill>
              </a:rPr>
              <a:t> Panel Performance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87" y="1371169"/>
            <a:ext cx="8229600" cy="4525963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sTRA</a:t>
            </a:r>
            <a:r>
              <a:rPr lang="en-US" dirty="0">
                <a:solidFill>
                  <a:srgbClr val="000000"/>
                </a:solidFill>
              </a:rPr>
              <a:t> performs similarly to CA19-9 as an individual biomarker</a:t>
            </a:r>
          </a:p>
          <a:p>
            <a:r>
              <a:rPr lang="en-US" dirty="0" err="1">
                <a:solidFill>
                  <a:srgbClr val="000000"/>
                </a:solidFill>
              </a:rPr>
              <a:t>sTRA</a:t>
            </a:r>
            <a:r>
              <a:rPr lang="en-US" dirty="0">
                <a:solidFill>
                  <a:srgbClr val="000000"/>
                </a:solidFill>
              </a:rPr>
              <a:t> is elevated independently of CA19-9</a:t>
            </a:r>
          </a:p>
          <a:p>
            <a:r>
              <a:rPr lang="en-US" dirty="0">
                <a:solidFill>
                  <a:srgbClr val="000000"/>
                </a:solidFill>
              </a:rPr>
              <a:t>A 3-marker panel performed better than CA19-9 in 3 sample 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710" y="4989645"/>
            <a:ext cx="8417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3200" b="1" dirty="0"/>
              <a:t>Are cancers that produce </a:t>
            </a:r>
            <a:r>
              <a:rPr lang="en-US" sz="3200" b="1" dirty="0" err="1"/>
              <a:t>sTRA</a:t>
            </a:r>
            <a:r>
              <a:rPr lang="en-US" sz="3200" b="1" dirty="0"/>
              <a:t> a different subtype than those that produce CA19-9?</a:t>
            </a:r>
          </a:p>
        </p:txBody>
      </p:sp>
    </p:spTree>
    <p:extLst>
      <p:ext uri="{BB962C8B-B14F-4D97-AF65-F5344CB8AC3E}">
        <p14:creationId xmlns:p14="http://schemas.microsoft.com/office/powerpoint/2010/main" val="21055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991" y="13138"/>
            <a:ext cx="4470009" cy="3339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39"/>
            <a:ext cx="4470009" cy="33396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990" y="3373219"/>
            <a:ext cx="4470009" cy="3319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508" y="1114245"/>
            <a:ext cx="3761588" cy="53863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99295" y="13138"/>
            <a:ext cx="133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Red: CA19-9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5299" y="29353"/>
            <a:ext cx="111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Red: </a:t>
            </a:r>
            <a:r>
              <a:rPr lang="en-US" dirty="0" err="1">
                <a:solidFill>
                  <a:schemeClr val="bg1"/>
                </a:solidFill>
              </a:rPr>
              <a:t>sTRA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927" y="1322960"/>
            <a:ext cx="3278966" cy="2654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775" y="2544886"/>
            <a:ext cx="3346315" cy="4313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106" y="4016648"/>
            <a:ext cx="3435927" cy="272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4269" y="0"/>
            <a:ext cx="3178190" cy="266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0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457199"/>
          <a:ext cx="7696199" cy="589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Diagnosis</a:t>
                      </a:r>
                      <a:endParaRPr lang="en-U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UPMC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UNMC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Pancreatic Adenocarcinoma (total)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1,657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304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Stage I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82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6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Stage IIA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234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18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Stage IIB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498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46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Stage III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223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21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Stage IV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515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42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Unknown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105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171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Pancreatic Neuroendocrine Tumors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216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15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Ampullary</a:t>
                      </a:r>
                      <a:r>
                        <a:rPr lang="en-US" sz="1400" u="none" strike="noStrike" dirty="0">
                          <a:effectLst/>
                        </a:rPr>
                        <a:t> Tumors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44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Intraductal</a:t>
                      </a:r>
                      <a:r>
                        <a:rPr lang="en-US" sz="1400" u="none" strike="noStrike" dirty="0">
                          <a:effectLst/>
                        </a:rPr>
                        <a:t> Papillary Mucinous Neoplasms: surgical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111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Intraductal</a:t>
                      </a:r>
                      <a:r>
                        <a:rPr lang="en-US" sz="1400" u="none" strike="noStrike" dirty="0">
                          <a:effectLst/>
                        </a:rPr>
                        <a:t> Papillary Mucinous Neoplasms: clinical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849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Mucinous Cystic Neoplasms: Surgical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21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Mucinous Cystic Neoplasms: Clinical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35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Solid </a:t>
                      </a:r>
                      <a:r>
                        <a:rPr lang="en-US" sz="1400" u="none" strike="noStrike" dirty="0" err="1">
                          <a:effectLst/>
                        </a:rPr>
                        <a:t>Pseudopapillary</a:t>
                      </a:r>
                      <a:r>
                        <a:rPr lang="en-US" sz="1400" u="none" strike="noStrike" dirty="0">
                          <a:effectLst/>
                        </a:rPr>
                        <a:t> Neoplasms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7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Serous Cystadenomas: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112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Pseudocysts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156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Chronic Pancreatitis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323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13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Acute Pancreatitis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235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10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Benign Biliary Obstruction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141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Healthy Controls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87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104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5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Abnormal imaging test of pancreas with normal pancreatic EUS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122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4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Abnormal imaging test of pancreas with benign finding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146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6324600"/>
            <a:ext cx="940557" cy="604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667003" y="0"/>
            <a:ext cx="204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CVC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6400800"/>
            <a:ext cx="470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have samples from rapid autopsies (UNMC)</a:t>
            </a:r>
          </a:p>
        </p:txBody>
      </p:sp>
    </p:spTree>
    <p:extLst>
      <p:ext uri="{BB962C8B-B14F-4D97-AF65-F5344CB8AC3E}">
        <p14:creationId xmlns:p14="http://schemas.microsoft.com/office/powerpoint/2010/main" val="4095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33" y="1290181"/>
            <a:ext cx="8114517" cy="4886782"/>
          </a:xfrm>
        </p:spPr>
        <p:txBody>
          <a:bodyPr>
            <a:normAutofit/>
          </a:bodyPr>
          <a:lstStyle/>
          <a:p>
            <a:r>
              <a:rPr lang="en-US" dirty="0"/>
              <a:t>Existing samples from the UPMC and MDACC Clinical Validation Centers</a:t>
            </a:r>
          </a:p>
          <a:p>
            <a:r>
              <a:rPr lang="en-US" dirty="0"/>
              <a:t>Cases: </a:t>
            </a:r>
            <a:r>
              <a:rPr lang="en-US" dirty="0" err="1"/>
              <a:t>resectable</a:t>
            </a:r>
            <a:r>
              <a:rPr lang="en-US" dirty="0"/>
              <a:t> pancreatic cancer, mostly PDAC but including other types</a:t>
            </a:r>
          </a:p>
          <a:p>
            <a:pPr lvl="1"/>
            <a:r>
              <a:rPr lang="en-US" dirty="0"/>
              <a:t>Secondary analysis: new-onset diabetes</a:t>
            </a:r>
          </a:p>
          <a:p>
            <a:r>
              <a:rPr lang="en-US" dirty="0"/>
              <a:t>Controls: any benign condition of the pancreas, focus on chronic pancreatitis and biliary obstruction</a:t>
            </a:r>
          </a:p>
          <a:p>
            <a:r>
              <a:rPr lang="en-US" dirty="0"/>
              <a:t>~100 cases, ~100 controls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211" y="6176962"/>
            <a:ext cx="1059053" cy="6810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715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Target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application both for diagnosis and screening</a:t>
            </a:r>
          </a:p>
          <a:p>
            <a:pPr lvl="1"/>
            <a:r>
              <a:rPr lang="en-US" dirty="0"/>
              <a:t>Screening would be within new-onset diabetes</a:t>
            </a:r>
          </a:p>
          <a:p>
            <a:r>
              <a:rPr lang="en-US" dirty="0"/>
              <a:t>Two targets: one to optimize sensitivity, one to optimize specificity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7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Biomarkers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UNMC, Dr. </a:t>
            </a:r>
            <a:r>
              <a:rPr lang="en-US" dirty="0" err="1"/>
              <a:t>Surinder</a:t>
            </a:r>
            <a:r>
              <a:rPr lang="en-US" dirty="0"/>
              <a:t> </a:t>
            </a:r>
            <a:r>
              <a:rPr lang="en-US" dirty="0" err="1"/>
              <a:t>Batra</a:t>
            </a:r>
            <a:r>
              <a:rPr lang="en-US" dirty="0"/>
              <a:t>: MUC5AC and MUC5AC </a:t>
            </a:r>
            <a:r>
              <a:rPr lang="en-US" dirty="0" err="1"/>
              <a:t>glycoforms</a:t>
            </a:r>
            <a:endParaRPr lang="en-US" dirty="0"/>
          </a:p>
          <a:p>
            <a:r>
              <a:rPr lang="en-US" dirty="0"/>
              <a:t>MDACC, Drs. Samir </a:t>
            </a:r>
            <a:r>
              <a:rPr lang="en-US" dirty="0" err="1"/>
              <a:t>Hanash</a:t>
            </a:r>
            <a:r>
              <a:rPr lang="en-US" dirty="0"/>
              <a:t> and </a:t>
            </a:r>
            <a:r>
              <a:rPr lang="en-US" dirty="0" err="1"/>
              <a:t>Anirban</a:t>
            </a:r>
            <a:r>
              <a:rPr lang="en-US" dirty="0"/>
              <a:t> Maitra: protein and autoantibody panel</a:t>
            </a:r>
          </a:p>
          <a:p>
            <a:r>
              <a:rPr lang="en-US" dirty="0"/>
              <a:t>VARI, Dr. Brian </a:t>
            </a:r>
            <a:r>
              <a:rPr lang="en-US" dirty="0" err="1"/>
              <a:t>Haab</a:t>
            </a:r>
            <a:r>
              <a:rPr lang="en-US" dirty="0"/>
              <a:t>: glycan and mucin </a:t>
            </a:r>
            <a:r>
              <a:rPr lang="en-US" dirty="0" err="1"/>
              <a:t>glycoform</a:t>
            </a:r>
            <a:r>
              <a:rPr lang="en-US" dirty="0"/>
              <a:t> panel</a:t>
            </a:r>
          </a:p>
          <a:p>
            <a:r>
              <a:rPr lang="en-US" dirty="0"/>
              <a:t>UPMC, Dr. Anna </a:t>
            </a:r>
            <a:r>
              <a:rPr lang="en-US" dirty="0" err="1"/>
              <a:t>Lokshin</a:t>
            </a:r>
            <a:r>
              <a:rPr lang="en-US" dirty="0"/>
              <a:t>: protein panel using </a:t>
            </a:r>
            <a:r>
              <a:rPr lang="en-US" dirty="0" err="1"/>
              <a:t>Luminex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8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UNMC, Dr. </a:t>
            </a:r>
            <a:r>
              <a:rPr lang="en-US" sz="2400" dirty="0" err="1"/>
              <a:t>Surinder</a:t>
            </a:r>
            <a:r>
              <a:rPr lang="en-US" sz="2400" dirty="0"/>
              <a:t> </a:t>
            </a:r>
            <a:r>
              <a:rPr lang="en-US" sz="2400" dirty="0" err="1"/>
              <a:t>Batra</a:t>
            </a:r>
            <a:r>
              <a:rPr lang="en-US" sz="2400" dirty="0"/>
              <a:t>: MUC5AC and MUC5AC </a:t>
            </a:r>
            <a:r>
              <a:rPr lang="en-US" sz="2400" dirty="0" err="1"/>
              <a:t>glycoforms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79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STAGE IA/IB/IIA FROM HEALTHY CONTROL GROUPS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" y="1"/>
            <a:ext cx="723592" cy="461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393" y="6359979"/>
            <a:ext cx="775607" cy="498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1" y="537865"/>
            <a:ext cx="3980448" cy="3653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19" y="537865"/>
            <a:ext cx="3990474" cy="3653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60" y="4396740"/>
            <a:ext cx="7173378" cy="185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3156" y="2792183"/>
            <a:ext cx="14970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0.73 TO 0.76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8204" y="6206868"/>
            <a:ext cx="913366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MUC5AC marginally improved the diagnostic efficacy of CA19.9 for differentiating HC from stage 1A/1B/IIA  </a:t>
            </a:r>
          </a:p>
        </p:txBody>
      </p:sp>
    </p:spTree>
    <p:extLst>
      <p:ext uri="{BB962C8B-B14F-4D97-AF65-F5344CB8AC3E}">
        <p14:creationId xmlns:p14="http://schemas.microsoft.com/office/powerpoint/2010/main" val="187198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454" y="6295523"/>
            <a:ext cx="752546" cy="562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34" y="1"/>
            <a:ext cx="9144001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STAGE IA/IB/IIA VS CHRONIC PANCREATITIS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" y="1"/>
            <a:ext cx="723592" cy="4308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86" y="710294"/>
            <a:ext cx="3385230" cy="3320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t="15357" r="31827" b="33928"/>
          <a:stretch/>
        </p:blipFill>
        <p:spPr>
          <a:xfrm>
            <a:off x="733925" y="710294"/>
            <a:ext cx="3535995" cy="3320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9" y="4122964"/>
            <a:ext cx="7976508" cy="1928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93493" y="2792184"/>
            <a:ext cx="14970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0.67 TO 0.75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1" y="6093325"/>
            <a:ext cx="808665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MUC5AC PERFORMED BETTER THAN CA19.9 IN DIFFERENTATING CHRONIC PANCREATITIS CASES FROM CA19.9 THAT WAS USED AT ITS OPTIMAL CUT-OFF</a:t>
            </a:r>
          </a:p>
        </p:txBody>
      </p:sp>
    </p:spTree>
    <p:extLst>
      <p:ext uri="{BB962C8B-B14F-4D97-AF65-F5344CB8AC3E}">
        <p14:creationId xmlns:p14="http://schemas.microsoft.com/office/powerpoint/2010/main" val="75654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abAllianceApril2016" id="{840938E4-C283-9948-84D5-2FDFAB79C85E}" vid="{B52E924A-8FCA-E844-890C-1DFEBCCBFA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31120</TotalTime>
  <Words>1041</Words>
  <Application>Microsoft Office PowerPoint</Application>
  <PresentationFormat>On-screen Show (4:3)</PresentationFormat>
  <Paragraphs>180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MS PGothic</vt:lpstr>
      <vt:lpstr>Arial</vt:lpstr>
      <vt:lpstr>Arial </vt:lpstr>
      <vt:lpstr>Calibri</vt:lpstr>
      <vt:lpstr>Verdana</vt:lpstr>
      <vt:lpstr>Wingdings</vt:lpstr>
      <vt:lpstr>Office Theme</vt:lpstr>
      <vt:lpstr>Pancreatic Cancer Team Project:  Biomarker Comparison/Combination</vt:lpstr>
      <vt:lpstr>Overview</vt:lpstr>
      <vt:lpstr>PowerPoint Presentation</vt:lpstr>
      <vt:lpstr>Samples</vt:lpstr>
      <vt:lpstr>Target Performance</vt:lpstr>
      <vt:lpstr>Biomarkers</vt:lpstr>
      <vt:lpstr>Panel 1</vt:lpstr>
      <vt:lpstr>PowerPoint Presentation</vt:lpstr>
      <vt:lpstr>PowerPoint Presentation</vt:lpstr>
      <vt:lpstr>PowerPoint Presentation</vt:lpstr>
      <vt:lpstr>PowerPoint Presentation</vt:lpstr>
      <vt:lpstr>Panel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Panel 3</vt:lpstr>
      <vt:lpstr>PowerPoint Presentation</vt:lpstr>
      <vt:lpstr>sTRA and CA19-9 are elevated in distinct subgroups</vt:lpstr>
      <vt:lpstr>Blinded Set: Stage I/II cancer vs. benign controls</vt:lpstr>
      <vt:lpstr>Glycan/Glycoform Panel Performance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Subtypes of pancreatic cancer defined by glycans </dc:title>
  <dc:creator>Microsoft Office User</dc:creator>
  <cp:lastModifiedBy>AVMS - Guest</cp:lastModifiedBy>
  <cp:revision>179</cp:revision>
  <cp:lastPrinted>2017-01-12T16:23:42Z</cp:lastPrinted>
  <dcterms:created xsi:type="dcterms:W3CDTF">2016-09-29T15:05:44Z</dcterms:created>
  <dcterms:modified xsi:type="dcterms:W3CDTF">2017-03-08T21:39:58Z</dcterms:modified>
</cp:coreProperties>
</file>