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93" r:id="rId2"/>
    <p:sldId id="256" r:id="rId3"/>
    <p:sldId id="284" r:id="rId4"/>
    <p:sldId id="285" r:id="rId5"/>
    <p:sldId id="286" r:id="rId6"/>
    <p:sldId id="287" r:id="rId7"/>
    <p:sldId id="269" r:id="rId8"/>
    <p:sldId id="282" r:id="rId9"/>
    <p:sldId id="294" r:id="rId10"/>
    <p:sldId id="280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290" r:id="rId20"/>
    <p:sldId id="304" r:id="rId21"/>
    <p:sldId id="291" r:id="rId22"/>
    <p:sldId id="292" r:id="rId23"/>
    <p:sldId id="305" r:id="rId24"/>
  </p:sldIdLst>
  <p:sldSz cx="12192000" cy="6858000"/>
  <p:notesSz cx="9296400" cy="688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44" autoAdjust="0"/>
  </p:normalViewPr>
  <p:slideViewPr>
    <p:cSldViewPr snapToGrid="0">
      <p:cViewPr varScale="1">
        <p:scale>
          <a:sx n="56" d="100"/>
          <a:sy n="56" d="100"/>
        </p:scale>
        <p:origin x="97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029513" cy="34550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4746" y="1"/>
            <a:ext cx="4029511" cy="34550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40369-0464-4ADE-B594-B476CCFCFEF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536313"/>
            <a:ext cx="4029513" cy="3455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4746" y="6536313"/>
            <a:ext cx="4029511" cy="3455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DFCA6-640E-4C1C-BB12-815E7B764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380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1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639ED0F-85DB-46D6-9CA3-8C18F49E99BF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86038" y="860425"/>
            <a:ext cx="4127500" cy="2322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3" y="3311873"/>
            <a:ext cx="7437119" cy="2709714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36530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536530"/>
            <a:ext cx="4028440" cy="34528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6CD490D-35AC-4982-8EEF-C622EF6DB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7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Avi</a:t>
            </a:r>
            <a:r>
              <a:rPr lang="en-US" dirty="0" smtClean="0"/>
              <a:t> added </a:t>
            </a:r>
            <a:r>
              <a:rPr lang="en-US" dirty="0" err="1" smtClean="0"/>
              <a:t>Lahey</a:t>
            </a:r>
            <a:endParaRPr lang="en-US" dirty="0" smtClean="0"/>
          </a:p>
          <a:p>
            <a:r>
              <a:rPr lang="en-US" dirty="0" smtClean="0"/>
              <a:t>Jim </a:t>
            </a:r>
            <a:r>
              <a:rPr lang="en-US" dirty="0" err="1" smtClean="0"/>
              <a:t>Tsay</a:t>
            </a:r>
            <a:r>
              <a:rPr lang="en-US" baseline="0" dirty="0" smtClean="0"/>
              <a:t> </a:t>
            </a:r>
            <a:r>
              <a:rPr lang="en-US" dirty="0" smtClean="0"/>
              <a:t>at NYU</a:t>
            </a:r>
          </a:p>
          <a:p>
            <a:r>
              <a:rPr lang="en-US" dirty="0" smtClean="0"/>
              <a:t>UCLA at the VA</a:t>
            </a:r>
            <a:r>
              <a:rPr lang="en-US" baseline="0" dirty="0" smtClean="0"/>
              <a:t> Igor</a:t>
            </a:r>
          </a:p>
          <a:p>
            <a:r>
              <a:rPr lang="en-US" baseline="0" dirty="0" smtClean="0"/>
              <a:t>Wash u </a:t>
            </a:r>
            <a:r>
              <a:rPr lang="en-US" baseline="0" dirty="0" err="1" smtClean="0"/>
              <a:t>Uken</a:t>
            </a:r>
            <a:endParaRPr lang="en-US" baseline="0" dirty="0" smtClean="0"/>
          </a:p>
          <a:p>
            <a:r>
              <a:rPr lang="en-US" baseline="0" dirty="0" smtClean="0"/>
              <a:t>Herman David Wilson </a:t>
            </a:r>
          </a:p>
          <a:p>
            <a:r>
              <a:rPr lang="en-US" baseline="0" dirty="0" smtClean="0"/>
              <a:t>Moffitt Lung cancer screening. </a:t>
            </a:r>
          </a:p>
          <a:p>
            <a:endParaRPr lang="en-US" baseline="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CD490D-35AC-4982-8EEF-C622EF6DB52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18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3216D-88A7-454B-8DED-D95FE31D639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7DC3-0AC1-4430-ABFE-8484BEF9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14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3216D-88A7-454B-8DED-D95FE31D639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7DC3-0AC1-4430-ABFE-8484BEF9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307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3216D-88A7-454B-8DED-D95FE31D639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7DC3-0AC1-4430-ABFE-8484BEF9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00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42C12-31E4-4661-AA86-DFEC44E21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1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3216D-88A7-454B-8DED-D95FE31D639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7DC3-0AC1-4430-ABFE-8484BEF9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6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3216D-88A7-454B-8DED-D95FE31D639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7DC3-0AC1-4430-ABFE-8484BEF9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083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3216D-88A7-454B-8DED-D95FE31D639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7DC3-0AC1-4430-ABFE-8484BEF9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04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3216D-88A7-454B-8DED-D95FE31D639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7DC3-0AC1-4430-ABFE-8484BEF9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69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3216D-88A7-454B-8DED-D95FE31D639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7DC3-0AC1-4430-ABFE-8484BEF9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16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3216D-88A7-454B-8DED-D95FE31D639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7DC3-0AC1-4430-ABFE-8484BEF9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3216D-88A7-454B-8DED-D95FE31D639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7DC3-0AC1-4430-ABFE-8484BEF9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44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3216D-88A7-454B-8DED-D95FE31D639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7DC3-0AC1-4430-ABFE-8484BEF9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1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3216D-88A7-454B-8DED-D95FE31D6395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27DC3-0AC1-4430-ABFE-8484BEF9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Lung collaborative group projects	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LTP2</a:t>
            </a:r>
          </a:p>
          <a:p>
            <a:r>
              <a:rPr lang="en-US" dirty="0" smtClean="0"/>
              <a:t>LTP3</a:t>
            </a:r>
          </a:p>
          <a:p>
            <a:r>
              <a:rPr lang="en-US" dirty="0" smtClean="0"/>
              <a:t>LTP4 </a:t>
            </a:r>
            <a:r>
              <a:rPr lang="en-US" dirty="0" err="1" smtClean="0"/>
              <a:t>Preinvasive</a:t>
            </a:r>
            <a:r>
              <a:rPr lang="en-US" dirty="0" smtClean="0"/>
              <a:t> </a:t>
            </a:r>
            <a:r>
              <a:rPr lang="en-US" dirty="0" smtClean="0"/>
              <a:t>Lung Cancer Atlas</a:t>
            </a:r>
          </a:p>
          <a:p>
            <a:r>
              <a:rPr lang="en-US" dirty="0" smtClean="0"/>
              <a:t>Considerations </a:t>
            </a:r>
            <a:r>
              <a:rPr lang="en-US" dirty="0" smtClean="0"/>
              <a:t>for future projects</a:t>
            </a:r>
          </a:p>
          <a:p>
            <a:r>
              <a:rPr lang="en-US" dirty="0" smtClean="0"/>
              <a:t>Clinical trial biomarker driven diagnosis of IPNs.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866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6590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Lung Team Project #3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400" dirty="0"/>
              <a:t>Biomarkers for Predicting Progression in</a:t>
            </a:r>
            <a:br>
              <a:rPr lang="en-US" sz="4400" dirty="0"/>
            </a:br>
            <a:r>
              <a:rPr lang="en-US" sz="4400" dirty="0"/>
              <a:t>Patients with Clinical Stage I Lung Cancer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Lead : Harvey Pass, MD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38288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LTP3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41016"/>
          <a:stretch/>
        </p:blipFill>
        <p:spPr>
          <a:xfrm>
            <a:off x="838200" y="1690688"/>
            <a:ext cx="9459897" cy="37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600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1337"/>
          <a:stretch/>
        </p:blipFill>
        <p:spPr>
          <a:xfrm>
            <a:off x="1257300" y="812800"/>
            <a:ext cx="9580418" cy="5922031"/>
          </a:xfrm>
          <a:prstGeom prst="rect">
            <a:avLst/>
          </a:prstGeom>
        </p:spPr>
      </p:pic>
      <p:sp>
        <p:nvSpPr>
          <p:cNvPr id="3" name="Title 3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LTP3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71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8727" y="753478"/>
            <a:ext cx="8311573" cy="587570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20300" y="2870200"/>
            <a:ext cx="1659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AUC 71%</a:t>
            </a:r>
            <a:endParaRPr lang="en-US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LTP3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07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4879" y="1027373"/>
            <a:ext cx="7263821" cy="54567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91402" y="84571"/>
            <a:ext cx="10515600" cy="1325563"/>
          </a:xfrm>
        </p:spPr>
        <p:txBody>
          <a:bodyPr/>
          <a:lstStyle/>
          <a:p>
            <a:r>
              <a:rPr lang="en-US" dirty="0" smtClean="0"/>
              <a:t>Survival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08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491" y="317041"/>
            <a:ext cx="8551718" cy="642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41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1" y="223370"/>
            <a:ext cx="8782492" cy="659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125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800" y="238320"/>
            <a:ext cx="8058727" cy="60539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40466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101" y="1569912"/>
            <a:ext cx="5597326" cy="42048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533" y="1569912"/>
            <a:ext cx="5597326" cy="42048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96636" y="136525"/>
            <a:ext cx="10515600" cy="1325563"/>
          </a:xfrm>
        </p:spPr>
        <p:txBody>
          <a:bodyPr/>
          <a:lstStyle/>
          <a:p>
            <a:r>
              <a:rPr lang="en-US" dirty="0" smtClean="0"/>
              <a:t>LTP3 Recurrence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792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910" y="968390"/>
            <a:ext cx="8541346" cy="603992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LTP3 Simulation exercise for SS calculation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47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Lung Team Project #2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5300" dirty="0" smtClean="0"/>
              <a:t>Non invasive diagnosis of indeterminate pulmonary nodules</a:t>
            </a:r>
            <a:endParaRPr lang="en-US" sz="5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3600" dirty="0" smtClean="0"/>
              <a:t>Lead: </a:t>
            </a:r>
            <a:r>
              <a:rPr lang="en-US" sz="3600" dirty="0" err="1" smtClean="0"/>
              <a:t>Avi</a:t>
            </a:r>
            <a:r>
              <a:rPr lang="en-US" sz="3600" dirty="0" smtClean="0"/>
              <a:t> </a:t>
            </a:r>
            <a:r>
              <a:rPr lang="en-US" sz="3600" dirty="0" err="1" smtClean="0"/>
              <a:t>Spira</a:t>
            </a:r>
            <a:r>
              <a:rPr lang="en-US" sz="3600" dirty="0" smtClean="0"/>
              <a:t>, MD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602689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LTP3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 need biomarkers with AUC greater than 0.6 in order to build on the Clinical AUC</a:t>
            </a:r>
          </a:p>
          <a:p>
            <a:r>
              <a:rPr lang="en-US" dirty="0"/>
              <a:t>Decided to have patients who are </a:t>
            </a:r>
            <a:r>
              <a:rPr lang="en-US" dirty="0">
                <a:solidFill>
                  <a:srgbClr val="FF0000"/>
                </a:solidFill>
              </a:rPr>
              <a:t>pathologic Stage I </a:t>
            </a:r>
            <a:r>
              <a:rPr lang="en-US" dirty="0"/>
              <a:t>only who may not be 5 years mature</a:t>
            </a:r>
          </a:p>
          <a:p>
            <a:pPr lvl="1"/>
            <a:r>
              <a:rPr lang="en-US" dirty="0"/>
              <a:t>Will increase the number of at risk individuals for recurrence</a:t>
            </a:r>
          </a:p>
          <a:p>
            <a:r>
              <a:rPr lang="en-US" dirty="0" smtClean="0"/>
              <a:t>Will </a:t>
            </a:r>
            <a:r>
              <a:rPr lang="en-US" dirty="0"/>
              <a:t>need biomarkers with AUC greater than 0.6 in order to build on the Clinical </a:t>
            </a:r>
            <a:r>
              <a:rPr lang="en-US" dirty="0" smtClean="0"/>
              <a:t>AUC</a:t>
            </a:r>
          </a:p>
          <a:p>
            <a:r>
              <a:rPr lang="en-US" dirty="0" smtClean="0"/>
              <a:t>Biomarkers of recurrence within our Lung Collaborative group and </a:t>
            </a:r>
            <a:endParaRPr lang="en-US" dirty="0"/>
          </a:p>
          <a:p>
            <a:r>
              <a:rPr lang="en-US" dirty="0" smtClean="0"/>
              <a:t>Integration of biomarkers being tested in the MCL consortium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058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Lung Team Project  4– </a:t>
            </a:r>
            <a:r>
              <a:rPr lang="en-US" dirty="0" err="1" smtClean="0"/>
              <a:t>Preinvasive</a:t>
            </a:r>
            <a:r>
              <a:rPr lang="en-US" dirty="0" smtClean="0"/>
              <a:t> lesions   ATLAS 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Possible core funds request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Discovery biomarkers predictive of disease development</a:t>
            </a:r>
          </a:p>
          <a:p>
            <a:r>
              <a:rPr lang="en-US" dirty="0" smtClean="0"/>
              <a:t>Specimens: </a:t>
            </a:r>
          </a:p>
          <a:p>
            <a:pPr marL="514350" indent="57150">
              <a:buFont typeface="+mj-lt"/>
              <a:buAutoNum type="arabicPeriod"/>
            </a:pPr>
            <a:r>
              <a:rPr lang="en-US" dirty="0" smtClean="0"/>
              <a:t> Bronchial dysplasia (bronchoscopy or surgical), and </a:t>
            </a:r>
          </a:p>
          <a:p>
            <a:pPr marL="514350" indent="57150">
              <a:buFont typeface="+mj-lt"/>
              <a:buAutoNum type="arabicPeriod"/>
            </a:pPr>
            <a:r>
              <a:rPr lang="en-US" dirty="0" smtClean="0"/>
              <a:t> Ground glass opacities, atypical alveolar dysplasia or    	adenocarcinoma in situ</a:t>
            </a:r>
          </a:p>
          <a:p>
            <a:r>
              <a:rPr lang="en-US" dirty="0" smtClean="0"/>
              <a:t>Assemble a list of specimens available with careful annotation </a:t>
            </a:r>
          </a:p>
          <a:p>
            <a:r>
              <a:rPr lang="en-US" dirty="0" smtClean="0"/>
              <a:t>Leverage funding form Moonshot initiative</a:t>
            </a:r>
          </a:p>
        </p:txBody>
      </p:sp>
    </p:spTree>
    <p:extLst>
      <p:ext uri="{BB962C8B-B14F-4D97-AF65-F5344CB8AC3E}">
        <p14:creationId xmlns:p14="http://schemas.microsoft.com/office/powerpoint/2010/main" val="2461727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Lung Team Project 5– Risk assessment --  </a:t>
            </a:r>
            <a:r>
              <a:rPr lang="en-US" dirty="0" smtClean="0">
                <a:solidFill>
                  <a:srgbClr val="FF0000"/>
                </a:solidFill>
              </a:rPr>
              <a:t>Future considerations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Improving on who is the best population to screen for lung cancer? </a:t>
            </a:r>
            <a:endParaRPr lang="en-US" dirty="0"/>
          </a:p>
          <a:p>
            <a:r>
              <a:rPr lang="en-US" dirty="0" smtClean="0"/>
              <a:t>Identify individuals at high risk based on EHR.</a:t>
            </a:r>
          </a:p>
          <a:p>
            <a:r>
              <a:rPr lang="en-US" dirty="0" smtClean="0"/>
              <a:t>Integrate Biomarkers : </a:t>
            </a:r>
            <a:endParaRPr lang="en-US" dirty="0"/>
          </a:p>
          <a:p>
            <a:pPr lvl="1"/>
            <a:r>
              <a:rPr lang="en-US" dirty="0" smtClean="0"/>
              <a:t>Structural Imaging biomarker</a:t>
            </a:r>
            <a:endParaRPr lang="en-US" dirty="0"/>
          </a:p>
          <a:p>
            <a:pPr lvl="1"/>
            <a:r>
              <a:rPr lang="en-US" dirty="0" smtClean="0"/>
              <a:t>SNVs- CNVs</a:t>
            </a:r>
            <a:endParaRPr lang="en-US" dirty="0"/>
          </a:p>
          <a:p>
            <a:pPr lvl="1"/>
            <a:r>
              <a:rPr lang="en-US" dirty="0" smtClean="0"/>
              <a:t>Autoantibody biomarker</a:t>
            </a:r>
          </a:p>
          <a:p>
            <a:pPr lvl="1"/>
            <a:r>
              <a:rPr lang="en-US" dirty="0" smtClean="0"/>
              <a:t>Clinical information from a synthetic derivative of </a:t>
            </a:r>
            <a:r>
              <a:rPr lang="en-US" dirty="0" smtClean="0"/>
              <a:t>EHR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1739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r>
              <a:rPr lang="en-US" dirty="0"/>
              <a:t>??  Screening population: never smokers</a:t>
            </a:r>
            <a:r>
              <a:rPr lang="en-US" dirty="0" smtClean="0"/>
              <a:t>.</a:t>
            </a:r>
          </a:p>
          <a:p>
            <a:endParaRPr lang="en-US"/>
          </a:p>
          <a:p>
            <a:endParaRPr lang="en-US" dirty="0"/>
          </a:p>
          <a:p>
            <a:r>
              <a:rPr lang="en-US" dirty="0"/>
              <a:t>?? Clinical trial biomarker driven diagnosis of IPNs.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92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Lung collaborative </a:t>
            </a:r>
            <a:r>
              <a:rPr lang="en-US" dirty="0" smtClean="0"/>
              <a:t>project - LTP2</a:t>
            </a:r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8" t="25408" r="6385" b="56507"/>
          <a:stretch/>
        </p:blipFill>
        <p:spPr>
          <a:xfrm>
            <a:off x="424543" y="1690688"/>
            <a:ext cx="11836081" cy="32044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75314" y="5279571"/>
            <a:ext cx="39745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132/200 patients enrolled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7656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Existing repositories: LTP2- IPNs n=132/200</a:t>
            </a:r>
            <a:endParaRPr lang="en-US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3441701" y="1417638"/>
            <a:ext cx="6545263" cy="5505450"/>
            <a:chOff x="1208" y="893"/>
            <a:chExt cx="4123" cy="3468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1208" y="893"/>
              <a:ext cx="3344" cy="3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208" y="893"/>
              <a:ext cx="4123" cy="34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673" y="916"/>
              <a:ext cx="266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Risk Factors Among LTP2 Participants</a:t>
              </a:r>
              <a:endParaRPr lang="en-US" alt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286" y="1145"/>
              <a:ext cx="40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 b="1">
                  <a:solidFill>
                    <a:srgbClr val="000000"/>
                  </a:solidFill>
                  <a:latin typeface="Calibri" panose="020F0502020204030204" pitchFamily="34" charset="0"/>
                </a:rPr>
                <a:t>LC Dx</a:t>
              </a:r>
              <a:endParaRPr lang="en-US" alt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978" y="1145"/>
              <a:ext cx="43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 b="1">
                  <a:solidFill>
                    <a:srgbClr val="000000"/>
                  </a:solidFill>
                  <a:latin typeface="Calibri" panose="020F0502020204030204" pitchFamily="34" charset="0"/>
                </a:rPr>
                <a:t>Other</a:t>
              </a:r>
              <a:endParaRPr lang="en-US" alt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243" y="1374"/>
              <a:ext cx="469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(n=62)</a:t>
              </a:r>
              <a:endParaRPr lang="en-US" alt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3957" y="1374"/>
              <a:ext cx="469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(n=70)</a:t>
              </a:r>
              <a:endParaRPr lang="en-US" alt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041" y="1603"/>
              <a:ext cx="59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Smoker:</a:t>
              </a:r>
              <a:endParaRPr lang="en-US" alt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2637" y="1832"/>
              <a:ext cx="23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 dirty="0">
                  <a:solidFill>
                    <a:srgbClr val="000000"/>
                  </a:solidFill>
                  <a:latin typeface="Calibri" panose="020F0502020204030204" pitchFamily="34" charset="0"/>
                </a:rPr>
                <a:t>Yes</a:t>
              </a:r>
              <a:endParaRPr lang="en-US" altLang="en-US" dirty="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3372" y="1832"/>
              <a:ext cx="18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62</a:t>
              </a:r>
              <a:endParaRPr lang="en-US" alt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4087" y="1832"/>
              <a:ext cx="18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70</a:t>
              </a:r>
              <a:endParaRPr lang="en-US" alt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290" y="2061"/>
              <a:ext cx="32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Age:</a:t>
              </a:r>
              <a:endParaRPr lang="en-US" alt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637" y="2289"/>
              <a:ext cx="409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mean</a:t>
              </a:r>
              <a:endParaRPr lang="en-US" alt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3307" y="2289"/>
              <a:ext cx="31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67.6</a:t>
              </a:r>
              <a:endParaRPr lang="en-US" alt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022" y="2289"/>
              <a:ext cx="31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66.7</a:t>
              </a:r>
              <a:endParaRPr lang="en-US" alt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637" y="2518"/>
              <a:ext cx="16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sd</a:t>
              </a:r>
              <a:endParaRPr lang="en-US" alt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351" y="2518"/>
              <a:ext cx="22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8.7</a:t>
              </a:r>
              <a:endParaRPr lang="en-US" alt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065" y="2518"/>
              <a:ext cx="22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8.4</a:t>
              </a:r>
              <a:endParaRPr lang="en-US" alt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1584" y="2747"/>
              <a:ext cx="104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 dirty="0">
                  <a:solidFill>
                    <a:srgbClr val="000000"/>
                  </a:solidFill>
                  <a:latin typeface="Calibri" panose="020F0502020204030204" pitchFamily="34" charset="0"/>
                </a:rPr>
                <a:t>Diameter mm:</a:t>
              </a:r>
              <a:endParaRPr lang="en-US" altLang="en-US" dirty="0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637" y="2976"/>
              <a:ext cx="409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mean</a:t>
              </a:r>
              <a:endParaRPr lang="en-US" alt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3307" y="2976"/>
              <a:ext cx="31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17.4</a:t>
              </a:r>
              <a:endParaRPr lang="en-US" altLang="en-US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022" y="2976"/>
              <a:ext cx="31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13.6</a:t>
              </a:r>
              <a:endParaRPr lang="en-US" altLang="en-US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637" y="3205"/>
              <a:ext cx="16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sd</a:t>
              </a:r>
              <a:endParaRPr lang="en-US" alt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351" y="3205"/>
              <a:ext cx="22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5.4</a:t>
              </a:r>
              <a:endParaRPr lang="en-US" alt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4065" y="3205"/>
              <a:ext cx="22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4.5</a:t>
              </a:r>
              <a:endParaRPr lang="en-US" altLang="en-US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1262" y="3434"/>
              <a:ext cx="1469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Years Since Quitting:</a:t>
              </a:r>
              <a:endParaRPr lang="en-US" altLang="en-US"/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2637" y="3663"/>
              <a:ext cx="409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mean</a:t>
              </a:r>
              <a:endParaRPr lang="en-US" altLang="en-US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3351" y="3663"/>
              <a:ext cx="22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6.1</a:t>
              </a:r>
              <a:endParaRPr lang="en-US" alt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065" y="3663"/>
              <a:ext cx="22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7.7</a:t>
              </a:r>
              <a:endParaRPr lang="en-US" alt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2637" y="3892"/>
              <a:ext cx="163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sd</a:t>
              </a:r>
              <a:endParaRPr lang="en-US" alt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3307" y="3892"/>
              <a:ext cx="31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10.9</a:t>
              </a:r>
              <a:endParaRPr lang="en-US" alt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022" y="3892"/>
              <a:ext cx="31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>
                  <a:solidFill>
                    <a:srgbClr val="000000"/>
                  </a:solidFill>
                  <a:latin typeface="Calibri" panose="020F0502020204030204" pitchFamily="34" charset="0"/>
                </a:rPr>
                <a:t>11.7</a:t>
              </a:r>
              <a:endParaRPr lang="en-US" altLang="en-US"/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1208" y="893"/>
              <a:ext cx="11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604" y="893"/>
              <a:ext cx="11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3113" y="893"/>
              <a:ext cx="11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3794" y="893"/>
              <a:ext cx="11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4541" y="893"/>
              <a:ext cx="11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>
              <a:off x="1208" y="1122"/>
              <a:ext cx="334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1208" y="1122"/>
              <a:ext cx="3344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1208" y="1580"/>
              <a:ext cx="334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1208" y="1580"/>
              <a:ext cx="3344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1219" y="4098"/>
              <a:ext cx="33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1219" y="4098"/>
              <a:ext cx="3322" cy="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>
              <a:off x="1219" y="4121"/>
              <a:ext cx="33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Rectangle 48"/>
            <p:cNvSpPr>
              <a:spLocks noChangeArrowheads="1"/>
            </p:cNvSpPr>
            <p:nvPr/>
          </p:nvSpPr>
          <p:spPr bwMode="auto">
            <a:xfrm>
              <a:off x="1219" y="4121"/>
              <a:ext cx="3322" cy="1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15682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0460"/>
            <a:ext cx="10515600" cy="97948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Information for Final </a:t>
            </a:r>
            <a:r>
              <a:rPr lang="en-US" dirty="0" err="1" smtClean="0"/>
              <a:t>Dx</a:t>
            </a:r>
            <a:r>
              <a:rPr lang="en-US" dirty="0" smtClean="0"/>
              <a:t> – By Site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918477"/>
              </p:ext>
            </p:extLst>
          </p:nvPr>
        </p:nvGraphicFramePr>
        <p:xfrm>
          <a:off x="1850571" y="1489220"/>
          <a:ext cx="8291967" cy="5076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Worksheet" r:id="rId4" imgW="3772023" imgH="2400300" progId="Excel.Sheet.12">
                  <p:embed/>
                </p:oleObj>
              </mc:Choice>
              <mc:Fallback>
                <p:oleObj name="Worksheet" r:id="rId4" imgW="3772023" imgH="24003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50571" y="1489220"/>
                        <a:ext cx="8291967" cy="5076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8622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7085" y="347627"/>
            <a:ext cx="9144000" cy="102174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Gould Model</a:t>
            </a:r>
            <a:endParaRPr lang="en-US" sz="5400" dirty="0"/>
          </a:p>
        </p:txBody>
      </p:sp>
      <p:sp>
        <p:nvSpPr>
          <p:cNvPr id="7" name="Rectangle 6"/>
          <p:cNvSpPr/>
          <p:nvPr/>
        </p:nvSpPr>
        <p:spPr>
          <a:xfrm>
            <a:off x="5294313" y="5949021"/>
            <a:ext cx="63379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Prevalence of malignant SPN in Gould model development: 54%</a:t>
            </a:r>
            <a:endParaRPr lang="en-US" dirty="0"/>
          </a:p>
          <a:p>
            <a:r>
              <a:rPr lang="en-US" i="1" dirty="0" smtClean="0"/>
              <a:t>*Chest</a:t>
            </a:r>
            <a:r>
              <a:rPr lang="en-US" dirty="0" smtClean="0"/>
              <a:t> v.131 (2007)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5294313" y="1682048"/>
          <a:ext cx="6205537" cy="150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4" name="Worksheet" r:id="rId3" imgW="4257560" imgH="981197" progId="Excel.Sheet.12">
                  <p:embed/>
                </p:oleObj>
              </mc:Choice>
              <mc:Fallback>
                <p:oleObj name="Worksheet" r:id="rId3" imgW="4257560" imgH="98119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94313" y="1682048"/>
                        <a:ext cx="6205537" cy="150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5647531" y="3829754"/>
          <a:ext cx="5499100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5" name="Worksheet" r:id="rId5" imgW="3771824" imgH="1171534" progId="Excel.Sheet.12">
                  <p:embed/>
                </p:oleObj>
              </mc:Choice>
              <mc:Fallback>
                <p:oleObj name="Worksheet" r:id="rId5" imgW="3771824" imgH="11715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647531" y="3829754"/>
                        <a:ext cx="5499100" cy="180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91" y="1543754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411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4869" y="149469"/>
            <a:ext cx="9144000" cy="1021740"/>
          </a:xfrm>
        </p:spPr>
        <p:txBody>
          <a:bodyPr/>
          <a:lstStyle/>
          <a:p>
            <a:r>
              <a:rPr lang="en-US" dirty="0" smtClean="0"/>
              <a:t>Comparison of Risk Scores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171209"/>
            <a:ext cx="5657640" cy="565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967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 of discussion moving forward.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Adjudicating committee Form:  </a:t>
            </a:r>
            <a:r>
              <a:rPr lang="en-US" dirty="0" err="1" smtClean="0"/>
              <a:t>Spira</a:t>
            </a:r>
            <a:r>
              <a:rPr lang="en-US" dirty="0"/>
              <a:t>, </a:t>
            </a:r>
            <a:r>
              <a:rPr lang="en-US" dirty="0" err="1"/>
              <a:t>Schabath</a:t>
            </a:r>
            <a:r>
              <a:rPr lang="en-US" dirty="0"/>
              <a:t>, Aberle, </a:t>
            </a:r>
            <a:r>
              <a:rPr lang="en-US" dirty="0" smtClean="0"/>
              <a:t>Massion</a:t>
            </a:r>
          </a:p>
          <a:p>
            <a:r>
              <a:rPr lang="en-US" dirty="0" smtClean="0"/>
              <a:t>Reminder Form from VISMs at 24 </a:t>
            </a:r>
            <a:r>
              <a:rPr lang="en-US" dirty="0" err="1" smtClean="0"/>
              <a:t>mo</a:t>
            </a:r>
            <a:r>
              <a:rPr lang="en-US" dirty="0" smtClean="0"/>
              <a:t> follow up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Timing nodule ID from baseline CT down to 6 mo. since first CT. </a:t>
            </a:r>
          </a:p>
          <a:p>
            <a:r>
              <a:rPr lang="en-US" dirty="0" smtClean="0"/>
              <a:t>For multiple nodules we will adjudicating the larger nodule. </a:t>
            </a:r>
          </a:p>
          <a:p>
            <a:endParaRPr lang="en-US" dirty="0" smtClean="0"/>
          </a:p>
          <a:p>
            <a:r>
              <a:rPr lang="en-US" dirty="0" smtClean="0"/>
              <a:t>Risk of study participants. 42-54% predicted risk across models. Prevalence of lung cancer is 47%. A</a:t>
            </a:r>
          </a:p>
          <a:p>
            <a:endParaRPr lang="en-US" dirty="0" smtClean="0"/>
          </a:p>
          <a:p>
            <a:r>
              <a:rPr lang="en-US" dirty="0" smtClean="0"/>
              <a:t>Add sites. Moffitt, U of Pittsburgh.</a:t>
            </a:r>
          </a:p>
          <a:p>
            <a:r>
              <a:rPr lang="en-US" dirty="0" smtClean="0"/>
              <a:t>Time line: completion of accrual within 18 months.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898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Lung collaborative </a:t>
            </a:r>
            <a:r>
              <a:rPr lang="en-US" dirty="0" smtClean="0"/>
              <a:t>project - LTP2:  Biomarkers</a:t>
            </a:r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62" t="43225" r="6732" b="34120"/>
          <a:stretch/>
        </p:blipFill>
        <p:spPr>
          <a:xfrm>
            <a:off x="645910" y="1777774"/>
            <a:ext cx="11375652" cy="392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80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1480</TotalTime>
  <Words>459</Words>
  <Application>Microsoft Office PowerPoint</Application>
  <PresentationFormat>Widescreen</PresentationFormat>
  <Paragraphs>106</Paragraphs>
  <Slides>23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Office Theme</vt:lpstr>
      <vt:lpstr>Worksheet</vt:lpstr>
      <vt:lpstr>Lung collaborative group projects </vt:lpstr>
      <vt:lpstr>Lung Team Project #2  Non invasive diagnosis of indeterminate pulmonary nodules</vt:lpstr>
      <vt:lpstr>Lung collaborative project - LTP2</vt:lpstr>
      <vt:lpstr>Existing repositories: LTP2- IPNs n=132/200</vt:lpstr>
      <vt:lpstr>Information for Final Dx – By Site</vt:lpstr>
      <vt:lpstr>Gould Model</vt:lpstr>
      <vt:lpstr>Comparison of Risk Scores</vt:lpstr>
      <vt:lpstr>Key points of discussion moving forward.</vt:lpstr>
      <vt:lpstr>Lung collaborative project - LTP2:  Biomarkers</vt:lpstr>
      <vt:lpstr>Lung Team Project #3  Biomarkers for Predicting Progression in Patients with Clinical Stage I Lung Cancer </vt:lpstr>
      <vt:lpstr>LTP3</vt:lpstr>
      <vt:lpstr>PowerPoint Presentation</vt:lpstr>
      <vt:lpstr>LTP3</vt:lpstr>
      <vt:lpstr>Survival</vt:lpstr>
      <vt:lpstr>PowerPoint Presentation</vt:lpstr>
      <vt:lpstr>PowerPoint Presentation</vt:lpstr>
      <vt:lpstr>PowerPoint Presentation</vt:lpstr>
      <vt:lpstr>LTP3 Recurrence</vt:lpstr>
      <vt:lpstr>LTP3 Simulation exercise for SS calculation </vt:lpstr>
      <vt:lpstr>LTP3 Discussion</vt:lpstr>
      <vt:lpstr>Lung Team Project  4– Preinvasive lesions   ATLAS (Possible core funds request)</vt:lpstr>
      <vt:lpstr>Lung Team Project 5– Risk assessment --  Future considerations</vt:lpstr>
      <vt:lpstr>Future considerations</vt:lpstr>
    </vt:vector>
  </TitlesOfParts>
  <Company>Fred Hutch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Lung Team Project #2</dc:title>
  <dc:creator>Marsh, Tracey L</dc:creator>
  <cp:lastModifiedBy>Massion, Pierre</cp:lastModifiedBy>
  <cp:revision>177</cp:revision>
  <cp:lastPrinted>2017-03-02T21:33:43Z</cp:lastPrinted>
  <dcterms:created xsi:type="dcterms:W3CDTF">2017-02-19T23:08:00Z</dcterms:created>
  <dcterms:modified xsi:type="dcterms:W3CDTF">2017-03-08T21:28:45Z</dcterms:modified>
</cp:coreProperties>
</file>