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1" r:id="rId4"/>
    <p:sldId id="262" r:id="rId5"/>
    <p:sldId id="260" r:id="rId6"/>
    <p:sldId id="257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125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C0772-47CF-4142-BD80-65D14B5BFE0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DB5D-3148-4DB2-96F7-19FEE8BF1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891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C0772-47CF-4142-BD80-65D14B5BFE0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DB5D-3148-4DB2-96F7-19FEE8BF1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37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C0772-47CF-4142-BD80-65D14B5BFE0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DB5D-3148-4DB2-96F7-19FEE8BF1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246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C0772-47CF-4142-BD80-65D14B5BFE0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DB5D-3148-4DB2-96F7-19FEE8BF1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4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C0772-47CF-4142-BD80-65D14B5BFE0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DB5D-3148-4DB2-96F7-19FEE8BF1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601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C0772-47CF-4142-BD80-65D14B5BFE0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DB5D-3148-4DB2-96F7-19FEE8BF1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409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C0772-47CF-4142-BD80-65D14B5BFE0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DB5D-3148-4DB2-96F7-19FEE8BF1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676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C0772-47CF-4142-BD80-65D14B5BFE0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DB5D-3148-4DB2-96F7-19FEE8BF1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449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C0772-47CF-4142-BD80-65D14B5BFE0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DB5D-3148-4DB2-96F7-19FEE8BF1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2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C0772-47CF-4142-BD80-65D14B5BFE0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DB5D-3148-4DB2-96F7-19FEE8BF1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389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C0772-47CF-4142-BD80-65D14B5BFE0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3DB5D-3148-4DB2-96F7-19FEE8BF1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792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C0772-47CF-4142-BD80-65D14B5BFE0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3DB5D-3148-4DB2-96F7-19FEE8BF11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53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Breast Cancer Projects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384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On-Going Projects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46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256270" cy="1997074"/>
          </a:xfrm>
        </p:spPr>
        <p:txBody>
          <a:bodyPr>
            <a:normAutofit/>
          </a:bodyPr>
          <a:lstStyle/>
          <a:p>
            <a:r>
              <a:rPr lang="en-US" sz="3100" b="1" dirty="0" smtClean="0">
                <a:latin typeface="+mn-lt"/>
              </a:rPr>
              <a:t>Triple Negative Breast Cancer Team Project</a:t>
            </a:r>
            <a:r>
              <a:rPr lang="en-US" dirty="0">
                <a:latin typeface="+mn-lt"/>
              </a:rPr>
              <a:t/>
            </a:r>
            <a:br>
              <a:rPr lang="en-US" dirty="0">
                <a:latin typeface="+mn-lt"/>
              </a:rPr>
            </a:br>
            <a:r>
              <a:rPr lang="en-US" sz="2400" b="1" dirty="0" smtClean="0">
                <a:latin typeface="+mn-lt"/>
              </a:rPr>
              <a:t>Lead: </a:t>
            </a:r>
            <a:r>
              <a:rPr lang="en-US" sz="2400" dirty="0" smtClean="0">
                <a:latin typeface="+mn-lt"/>
              </a:rPr>
              <a:t>Karen </a:t>
            </a:r>
            <a:r>
              <a:rPr lang="en-US" sz="2400" dirty="0" err="1" smtClean="0">
                <a:latin typeface="+mn-lt"/>
              </a:rPr>
              <a:t>Andeson</a:t>
            </a:r>
            <a:r>
              <a:rPr lang="en-US" sz="2400" dirty="0" smtClean="0">
                <a:latin typeface="+mn-lt"/>
              </a:rPr>
              <a:t> (ASU)</a:t>
            </a:r>
            <a:r>
              <a:rPr lang="en-US" sz="2400" b="1" dirty="0" smtClean="0">
                <a:latin typeface="+mn-lt"/>
              </a:rPr>
              <a:t/>
            </a:r>
            <a:br>
              <a:rPr lang="en-US" sz="2400" b="1" dirty="0" smtClean="0">
                <a:latin typeface="+mn-lt"/>
              </a:rPr>
            </a:br>
            <a:r>
              <a:rPr lang="en-US" sz="2400" b="1" dirty="0" smtClean="0">
                <a:latin typeface="+mn-lt"/>
              </a:rPr>
              <a:t>Collaborators: </a:t>
            </a:r>
            <a:r>
              <a:rPr lang="en-US" sz="2400" dirty="0" smtClean="0">
                <a:latin typeface="+mn-lt"/>
              </a:rPr>
              <a:t>Li/Lampe (FHCRC), Marks (Duke), Zangar (PNNL)</a:t>
            </a:r>
            <a:endParaRPr lang="en-US" sz="2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62200"/>
            <a:ext cx="7886700" cy="40538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u="sng" dirty="0" smtClean="0"/>
              <a:t>Status</a:t>
            </a:r>
            <a:r>
              <a:rPr lang="en-US" sz="2400" dirty="0" smtClean="0"/>
              <a:t>: Manuscript submitted</a:t>
            </a:r>
          </a:p>
          <a:p>
            <a:pPr marL="0" indent="0">
              <a:buNone/>
            </a:pPr>
            <a:r>
              <a:rPr lang="en-US" sz="2400" u="sng" dirty="0" smtClean="0"/>
              <a:t>Aim</a:t>
            </a:r>
            <a:r>
              <a:rPr lang="en-US" sz="2400" dirty="0" smtClean="0"/>
              <a:t>:</a:t>
            </a:r>
          </a:p>
          <a:p>
            <a:pPr marL="350838" indent="-350838">
              <a:buNone/>
            </a:pPr>
            <a:r>
              <a:rPr lang="en-US" sz="2400" dirty="0" smtClean="0"/>
              <a:t>1. 	Validation of blood-based biomarkers specific to triple-negative breast cancer</a:t>
            </a:r>
          </a:p>
          <a:p>
            <a:pPr marL="396875" indent="-396875">
              <a:buNone/>
            </a:pPr>
            <a:r>
              <a:rPr lang="en-US" sz="2400" u="sng" dirty="0" smtClean="0"/>
              <a:t>Next steps</a:t>
            </a:r>
            <a:r>
              <a:rPr lang="en-US" sz="2400" dirty="0" smtClean="0"/>
              <a:t>:</a:t>
            </a:r>
          </a:p>
          <a:p>
            <a:pPr marL="350838" indent="-350838">
              <a:buNone/>
            </a:pPr>
            <a:r>
              <a:rPr lang="en-US" sz="2400" dirty="0" smtClean="0"/>
              <a:t>1. 	Optimize assays by transitioning to a </a:t>
            </a:r>
            <a:r>
              <a:rPr lang="en-US" sz="2400" dirty="0" err="1" smtClean="0"/>
              <a:t>meso</a:t>
            </a:r>
            <a:r>
              <a:rPr lang="en-US" sz="2400" dirty="0" smtClean="0"/>
              <a:t>-scale platform to improve their performance</a:t>
            </a:r>
          </a:p>
          <a:p>
            <a:pPr marL="350838" indent="-350838">
              <a:buNone/>
            </a:pPr>
            <a:r>
              <a:rPr lang="en-US" sz="2400" dirty="0" smtClean="0"/>
              <a:t>2. 	Explore opportunities to evaluate markers in the context of imaging or use in high risk clinics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3546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970" y="154112"/>
            <a:ext cx="7886700" cy="1252657"/>
          </a:xfrm>
        </p:spPr>
        <p:txBody>
          <a:bodyPr>
            <a:normAutofit/>
          </a:bodyPr>
          <a:lstStyle/>
          <a:p>
            <a:r>
              <a:rPr lang="en-US" sz="3100" b="1" dirty="0" smtClean="0">
                <a:latin typeface="+mn-lt"/>
              </a:rPr>
              <a:t>Benign Breast Disease (BBD) Team Project</a:t>
            </a:r>
            <a:r>
              <a:rPr lang="en-US" dirty="0">
                <a:latin typeface="+mn-lt"/>
              </a:rPr>
              <a:t/>
            </a:r>
            <a:br>
              <a:rPr lang="en-US" dirty="0">
                <a:latin typeface="+mn-lt"/>
              </a:rPr>
            </a:br>
            <a:r>
              <a:rPr lang="en-US" sz="2200" b="1" dirty="0" smtClean="0">
                <a:latin typeface="+mn-lt"/>
              </a:rPr>
              <a:t>Lead: </a:t>
            </a:r>
            <a:r>
              <a:rPr lang="en-US" sz="2200" dirty="0" smtClean="0">
                <a:latin typeface="+mn-lt"/>
              </a:rPr>
              <a:t>Paul </a:t>
            </a:r>
            <a:r>
              <a:rPr lang="en-US" sz="2200" dirty="0" err="1" smtClean="0">
                <a:latin typeface="+mn-lt"/>
              </a:rPr>
              <a:t>Engstrom</a:t>
            </a:r>
            <a:r>
              <a:rPr lang="en-US" sz="2200" dirty="0" smtClean="0">
                <a:latin typeface="+mn-lt"/>
              </a:rPr>
              <a:t> (Fox Chase) → Jeff Marks (Duke)</a:t>
            </a:r>
            <a:r>
              <a:rPr lang="en-US" sz="2200" b="1" dirty="0" smtClean="0">
                <a:latin typeface="+mn-lt"/>
              </a:rPr>
              <a:t/>
            </a:r>
            <a:br>
              <a:rPr lang="en-US" sz="2200" b="1" dirty="0" smtClean="0">
                <a:latin typeface="+mn-lt"/>
              </a:rPr>
            </a:br>
            <a:r>
              <a:rPr lang="en-US" sz="2200" b="1" dirty="0" smtClean="0">
                <a:latin typeface="+mn-lt"/>
              </a:rPr>
              <a:t>Collaborators: </a:t>
            </a:r>
            <a:r>
              <a:rPr lang="en-US" sz="2200" dirty="0" smtClean="0">
                <a:latin typeface="+mn-lt"/>
              </a:rPr>
              <a:t>Godwin (Kansas), Stark (</a:t>
            </a:r>
            <a:r>
              <a:rPr lang="en-US" sz="2200" dirty="0" err="1" smtClean="0">
                <a:latin typeface="+mn-lt"/>
              </a:rPr>
              <a:t>Geisinger</a:t>
            </a:r>
            <a:r>
              <a:rPr lang="en-US" sz="2200" dirty="0" smtClean="0">
                <a:latin typeface="+mn-lt"/>
              </a:rPr>
              <a:t>)</a:t>
            </a:r>
            <a:endParaRPr lang="en-US" sz="2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970" y="1477107"/>
            <a:ext cx="8180070" cy="497410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u="sng" dirty="0" smtClean="0"/>
              <a:t>Status</a:t>
            </a:r>
            <a:r>
              <a:rPr lang="en-US" sz="2000" dirty="0" smtClean="0"/>
              <a:t>: Continuing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u="sng" dirty="0" smtClean="0"/>
              <a:t>Aims</a:t>
            </a:r>
            <a:r>
              <a:rPr lang="en-US" sz="2000" dirty="0" smtClean="0"/>
              <a:t>:</a:t>
            </a:r>
          </a:p>
          <a:p>
            <a:pPr marL="288925" indent="-288925">
              <a:lnSpc>
                <a:spcPct val="100000"/>
              </a:lnSpc>
              <a:buAutoNum type="arabicPeriod"/>
            </a:pPr>
            <a:r>
              <a:rPr lang="en-US" sz="2000" dirty="0" smtClean="0"/>
              <a:t>Validation of tissue-based biomarkers that distinguish BBD that is high risk/likely to progress vs. those that will not progress</a:t>
            </a:r>
          </a:p>
          <a:p>
            <a:pPr marL="288925" indent="-288925">
              <a:lnSpc>
                <a:spcPct val="100000"/>
              </a:lnSpc>
              <a:buAutoNum type="arabicPeriod"/>
            </a:pPr>
            <a:r>
              <a:rPr lang="en-US" sz="2000" dirty="0" smtClean="0"/>
              <a:t>Assemble a reference set of BBD cases that progressed and BBD controls.</a:t>
            </a:r>
          </a:p>
          <a:p>
            <a:pPr marL="288925" indent="-288925">
              <a:lnSpc>
                <a:spcPct val="100000"/>
              </a:lnSpc>
              <a:buNone/>
            </a:pPr>
            <a:r>
              <a:rPr lang="en-US" sz="2000" u="sng" dirty="0" smtClean="0"/>
              <a:t>Accomplishments</a:t>
            </a:r>
            <a:r>
              <a:rPr lang="en-US" sz="2000" dirty="0" smtClean="0"/>
              <a:t>:</a:t>
            </a:r>
          </a:p>
          <a:p>
            <a:pPr marL="288925" indent="-288925">
              <a:lnSpc>
                <a:spcPct val="100000"/>
              </a:lnSpc>
              <a:buAutoNum type="arabicPeriod"/>
            </a:pPr>
            <a:r>
              <a:rPr lang="en-US" sz="2000" dirty="0" smtClean="0"/>
              <a:t>Reference set assembled from </a:t>
            </a:r>
            <a:r>
              <a:rPr lang="en-US" sz="2000" dirty="0" err="1" smtClean="0"/>
              <a:t>Geisinger</a:t>
            </a:r>
            <a:r>
              <a:rPr lang="en-US" sz="2000" dirty="0" smtClean="0"/>
              <a:t> and Northwestern:</a:t>
            </a:r>
            <a:br>
              <a:rPr lang="en-US" sz="2000" dirty="0" smtClean="0"/>
            </a:br>
            <a:r>
              <a:rPr lang="en-US" sz="2000" dirty="0" smtClean="0"/>
              <a:t>101 cases and 196 matched controls</a:t>
            </a:r>
          </a:p>
          <a:p>
            <a:pPr marL="288925" indent="-288925">
              <a:lnSpc>
                <a:spcPct val="100000"/>
              </a:lnSpc>
              <a:buAutoNum type="arabicPeriod"/>
            </a:pPr>
            <a:r>
              <a:rPr lang="en-US" sz="2000" dirty="0" smtClean="0"/>
              <a:t>11 markers prioritized for testing at Duke (complete) and KU (on-going)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u="sng" dirty="0" smtClean="0"/>
              <a:t>Core Funds Request</a:t>
            </a:r>
            <a:r>
              <a:rPr lang="en-US" sz="2000" dirty="0" smtClean="0"/>
              <a:t>: Leader: Jeff Marks (Duke)</a:t>
            </a:r>
          </a:p>
          <a:p>
            <a:pPr marL="288925" indent="-288925">
              <a:lnSpc>
                <a:spcPct val="100000"/>
              </a:lnSpc>
            </a:pPr>
            <a:r>
              <a:rPr lang="en-US" sz="2000" dirty="0" smtClean="0"/>
              <a:t>Submit centralized pathology review data and image capture to the DMCC (VSIMS) and deliver slides to NCI Frederick</a:t>
            </a:r>
          </a:p>
          <a:p>
            <a:pPr marL="288925" indent="-288925">
              <a:lnSpc>
                <a:spcPct val="100000"/>
              </a:lnSpc>
            </a:pPr>
            <a:r>
              <a:rPr lang="en-US" sz="2000" dirty="0" smtClean="0"/>
              <a:t>Complete staining of slides for the remaining markers at KU</a:t>
            </a:r>
          </a:p>
        </p:txBody>
      </p:sp>
    </p:spTree>
    <p:extLst>
      <p:ext uri="{BB962C8B-B14F-4D97-AF65-F5344CB8AC3E}">
        <p14:creationId xmlns:p14="http://schemas.microsoft.com/office/powerpoint/2010/main" val="2454783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New Team Projects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07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692" y="271342"/>
            <a:ext cx="8464062" cy="1756750"/>
          </a:xfrm>
        </p:spPr>
        <p:txBody>
          <a:bodyPr>
            <a:normAutofit/>
          </a:bodyPr>
          <a:lstStyle/>
          <a:p>
            <a:r>
              <a:rPr lang="en-US" sz="3100" b="1" dirty="0" smtClean="0">
                <a:latin typeface="+mn-lt"/>
              </a:rPr>
              <a:t>Identification of biomarkers for ER+ and HER2+ breast cancer</a:t>
            </a:r>
            <a:r>
              <a:rPr lang="en-US" dirty="0">
                <a:latin typeface="+mn-lt"/>
              </a:rPr>
              <a:t/>
            </a:r>
            <a:br>
              <a:rPr lang="en-US" dirty="0">
                <a:latin typeface="+mn-lt"/>
              </a:rPr>
            </a:br>
            <a:r>
              <a:rPr lang="en-US" sz="2200" b="1" dirty="0" smtClean="0">
                <a:latin typeface="+mn-lt"/>
              </a:rPr>
              <a:t>Lead: </a:t>
            </a:r>
            <a:r>
              <a:rPr lang="en-US" sz="2200" dirty="0" smtClean="0">
                <a:latin typeface="+mn-lt"/>
              </a:rPr>
              <a:t>Christopher Li (FHCRC)</a:t>
            </a:r>
            <a:r>
              <a:rPr lang="en-US" sz="2200" b="1" dirty="0" smtClean="0">
                <a:latin typeface="+mn-lt"/>
              </a:rPr>
              <a:t/>
            </a:r>
            <a:br>
              <a:rPr lang="en-US" sz="2200" b="1" dirty="0" smtClean="0">
                <a:latin typeface="+mn-lt"/>
              </a:rPr>
            </a:br>
            <a:r>
              <a:rPr lang="en-US" sz="2200" b="1" dirty="0" smtClean="0">
                <a:latin typeface="+mn-lt"/>
              </a:rPr>
              <a:t>Collaborators: </a:t>
            </a:r>
            <a:r>
              <a:rPr lang="en-US" sz="2200" dirty="0" smtClean="0">
                <a:latin typeface="+mn-lt"/>
              </a:rPr>
              <a:t>Anderson/LaBaer (ASU), Marks (Duke), Paulovich (FHCRC)</a:t>
            </a:r>
            <a:endParaRPr lang="en-US" sz="2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692" y="2192217"/>
            <a:ext cx="8464062" cy="43492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u="sng" dirty="0" smtClean="0"/>
              <a:t>Status</a:t>
            </a:r>
            <a:r>
              <a:rPr lang="en-US" dirty="0" smtClean="0"/>
              <a:t>: Approved</a:t>
            </a:r>
          </a:p>
          <a:p>
            <a:pPr marL="0" indent="0">
              <a:buNone/>
            </a:pPr>
            <a:r>
              <a:rPr lang="en-US" u="sng" dirty="0" smtClean="0"/>
              <a:t>Aims</a:t>
            </a:r>
            <a:r>
              <a:rPr lang="en-US" dirty="0" smtClean="0"/>
              <a:t>:</a:t>
            </a:r>
          </a:p>
          <a:p>
            <a:pPr marL="288925" indent="-288925">
              <a:buNone/>
            </a:pPr>
            <a:r>
              <a:rPr lang="en-US" dirty="0" smtClean="0"/>
              <a:t>1. 	Validation of blood-based biomarkers specific to ER+ breast cancer</a:t>
            </a:r>
          </a:p>
          <a:p>
            <a:pPr marL="288925" indent="-288925">
              <a:buNone/>
            </a:pPr>
            <a:r>
              <a:rPr lang="en-US" dirty="0" smtClean="0"/>
              <a:t>2. 	Validation of blood-based biomarkers specific to HER2+ breast cancer</a:t>
            </a:r>
          </a:p>
          <a:p>
            <a:pPr marL="288925" indent="-288925">
              <a:buNone/>
            </a:pPr>
            <a:r>
              <a:rPr lang="en-US" u="sng" dirty="0" smtClean="0"/>
              <a:t>Potential Clinical Applications</a:t>
            </a:r>
            <a:r>
              <a:rPr lang="en-US" dirty="0" smtClean="0"/>
              <a:t>:</a:t>
            </a:r>
          </a:p>
          <a:p>
            <a:pPr marL="288925" indent="-288925">
              <a:buNone/>
            </a:pPr>
            <a:r>
              <a:rPr lang="en-US" dirty="0" smtClean="0"/>
              <a:t>1. 	Biomarkers to inform timing of subsequent screening among women with a negative mammogram</a:t>
            </a:r>
          </a:p>
          <a:p>
            <a:pPr marL="288925" indent="-288925">
              <a:buNone/>
            </a:pPr>
            <a:r>
              <a:rPr lang="en-US" dirty="0" smtClean="0"/>
              <a:t>2. 	Biomarkers to inform continuation of mammographic screening among women 75-79 years of age</a:t>
            </a:r>
          </a:p>
          <a:p>
            <a:pPr marL="288925" indent="-288925">
              <a:buAutoNum type="arabicPeriod" startAt="3"/>
            </a:pPr>
            <a:r>
              <a:rPr lang="en-US" dirty="0" smtClean="0"/>
              <a:t>Identify high risk women who should be prioritized for screening in areas with limited resources/access to mammography</a:t>
            </a:r>
          </a:p>
          <a:p>
            <a:pPr marL="0" indent="0">
              <a:buNone/>
            </a:pPr>
            <a:r>
              <a:rPr lang="en-US" u="sng" dirty="0" smtClean="0"/>
              <a:t>Sample Sets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EDRN reference set, preclinical samples from WHI and CHS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881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3754" y="365126"/>
            <a:ext cx="8276492" cy="1299551"/>
          </a:xfrm>
        </p:spPr>
        <p:txBody>
          <a:bodyPr>
            <a:normAutofit/>
          </a:bodyPr>
          <a:lstStyle/>
          <a:p>
            <a:r>
              <a:rPr lang="en-US" sz="3100" b="1" dirty="0" smtClean="0">
                <a:latin typeface="+mn-lt"/>
              </a:rPr>
              <a:t>Breast Cancer Imaging and Blood Biomarkers</a:t>
            </a:r>
            <a:r>
              <a:rPr lang="en-US" dirty="0">
                <a:latin typeface="+mn-lt"/>
              </a:rPr>
              <a:t/>
            </a:r>
            <a:br>
              <a:rPr lang="en-US" dirty="0">
                <a:latin typeface="+mn-lt"/>
              </a:rPr>
            </a:br>
            <a:r>
              <a:rPr lang="en-US" sz="2200" b="1" dirty="0" smtClean="0">
                <a:latin typeface="+mn-lt"/>
              </a:rPr>
              <a:t>Leads: </a:t>
            </a:r>
            <a:r>
              <a:rPr lang="en-US" sz="2200" dirty="0" smtClean="0">
                <a:latin typeface="+mn-lt"/>
              </a:rPr>
              <a:t>Jeffrey Marks (Duke), John Heine (Moffitt)</a:t>
            </a:r>
            <a:r>
              <a:rPr lang="en-US" sz="2200" b="1" dirty="0" smtClean="0">
                <a:latin typeface="+mn-lt"/>
              </a:rPr>
              <a:t/>
            </a:r>
            <a:br>
              <a:rPr lang="en-US" sz="2200" b="1" dirty="0" smtClean="0">
                <a:latin typeface="+mn-lt"/>
              </a:rPr>
            </a:br>
            <a:r>
              <a:rPr lang="en-US" sz="2200" b="1" dirty="0" smtClean="0">
                <a:latin typeface="+mn-lt"/>
              </a:rPr>
              <a:t>Collaborators: </a:t>
            </a:r>
            <a:r>
              <a:rPr lang="en-US" sz="2200" dirty="0" smtClean="0">
                <a:latin typeface="+mn-lt"/>
              </a:rPr>
              <a:t>Tang (</a:t>
            </a:r>
            <a:r>
              <a:rPr lang="en-US" sz="2200" dirty="0" err="1" smtClean="0">
                <a:latin typeface="+mn-lt"/>
              </a:rPr>
              <a:t>Creatv</a:t>
            </a:r>
            <a:r>
              <a:rPr lang="en-US" sz="2200" dirty="0" smtClean="0">
                <a:latin typeface="+mn-lt"/>
              </a:rPr>
              <a:t> </a:t>
            </a:r>
            <a:r>
              <a:rPr lang="en-US" sz="2200" dirty="0" err="1" smtClean="0">
                <a:latin typeface="+mn-lt"/>
              </a:rPr>
              <a:t>MicroTech</a:t>
            </a:r>
            <a:r>
              <a:rPr lang="en-US" sz="2200" dirty="0" smtClean="0">
                <a:latin typeface="+mn-lt"/>
              </a:rPr>
              <a:t>)</a:t>
            </a:r>
            <a:endParaRPr lang="en-US" sz="2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754" y="1922585"/>
            <a:ext cx="8276492" cy="464233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u="sng" dirty="0" smtClean="0"/>
              <a:t>Status</a:t>
            </a:r>
            <a:r>
              <a:rPr lang="en-US" dirty="0" smtClean="0"/>
              <a:t>: Proposal needs to be revised and resubmitted to the EC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u="sng" dirty="0" smtClean="0"/>
              <a:t>Aims</a:t>
            </a:r>
            <a:r>
              <a:rPr lang="en-US" dirty="0" smtClean="0"/>
              <a:t>: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dirty="0" smtClean="0"/>
              <a:t>Create repositories of breast images linked to blood specimens for combined analyses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dirty="0" smtClean="0"/>
              <a:t>Improve predictive accuracy of mammography toward reducing the biopsy rate</a:t>
            </a:r>
          </a:p>
          <a:p>
            <a:pPr marL="288925" indent="-288925">
              <a:lnSpc>
                <a:spcPct val="100000"/>
              </a:lnSpc>
              <a:buNone/>
            </a:pPr>
            <a:r>
              <a:rPr lang="en-US" u="sng" dirty="0" smtClean="0"/>
              <a:t>Cohorts</a:t>
            </a:r>
            <a:r>
              <a:rPr lang="en-US" dirty="0" smtClean="0"/>
              <a:t>: BIRADS 4 or 5 patients in the diagnostic setting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dirty="0" smtClean="0"/>
              <a:t>Retrospective cohort of ~1000 images (full field digital)/blood (primarily from Duke) – for training of image analysis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r>
              <a:rPr lang="en-US" dirty="0" smtClean="0"/>
              <a:t>Prospective cohort of ~1000 images (</a:t>
            </a:r>
            <a:r>
              <a:rPr lang="en-US" dirty="0" err="1" smtClean="0"/>
              <a:t>tomosynthesis</a:t>
            </a:r>
            <a:r>
              <a:rPr lang="en-US" dirty="0" smtClean="0"/>
              <a:t>)/ blood (freshly collected) from Moffitt and Duke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u="sng" dirty="0" smtClean="0"/>
              <a:t>Issues</a:t>
            </a:r>
            <a:r>
              <a:rPr lang="en-US" dirty="0" smtClean="0"/>
              <a:t>: Justification for retrospective cohort, need to specify biomarkers to be tested, rationale for including BI-RADS 4C and 5</a:t>
            </a:r>
          </a:p>
        </p:txBody>
      </p:sp>
    </p:spTree>
    <p:extLst>
      <p:ext uri="{BB962C8B-B14F-4D97-AF65-F5344CB8AC3E}">
        <p14:creationId xmlns:p14="http://schemas.microsoft.com/office/powerpoint/2010/main" val="2134547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415" y="365126"/>
            <a:ext cx="8582465" cy="1182320"/>
          </a:xfrm>
        </p:spPr>
        <p:txBody>
          <a:bodyPr>
            <a:normAutofit/>
          </a:bodyPr>
          <a:lstStyle/>
          <a:p>
            <a:r>
              <a:rPr lang="en-US" sz="3100" b="1" dirty="0" smtClean="0">
                <a:latin typeface="+mn-lt"/>
              </a:rPr>
              <a:t>Avatar Mice-to-Human Breast Cancer Biomarkers</a:t>
            </a:r>
            <a:r>
              <a:rPr lang="en-US" dirty="0">
                <a:latin typeface="+mn-lt"/>
              </a:rPr>
              <a:t/>
            </a:r>
            <a:br>
              <a:rPr lang="en-US" dirty="0">
                <a:latin typeface="+mn-lt"/>
              </a:rPr>
            </a:br>
            <a:r>
              <a:rPr lang="en-US" sz="2200" b="1" dirty="0" smtClean="0">
                <a:latin typeface="+mn-lt"/>
              </a:rPr>
              <a:t>Lead: </a:t>
            </a:r>
            <a:r>
              <a:rPr lang="en-US" sz="2200" dirty="0" smtClean="0">
                <a:latin typeface="+mn-lt"/>
              </a:rPr>
              <a:t>Amanda Paulovich (FHCRC)</a:t>
            </a:r>
            <a:r>
              <a:rPr lang="en-US" sz="2200" b="1" dirty="0" smtClean="0">
                <a:latin typeface="+mn-lt"/>
              </a:rPr>
              <a:t/>
            </a:r>
            <a:br>
              <a:rPr lang="en-US" sz="2200" b="1" dirty="0" smtClean="0">
                <a:latin typeface="+mn-lt"/>
              </a:rPr>
            </a:br>
            <a:r>
              <a:rPr lang="en-US" sz="2200" b="1" dirty="0" smtClean="0">
                <a:latin typeface="+mn-lt"/>
              </a:rPr>
              <a:t>Collaborators: </a:t>
            </a:r>
            <a:r>
              <a:rPr lang="en-US" sz="2200" dirty="0" smtClean="0">
                <a:latin typeface="+mn-lt"/>
              </a:rPr>
              <a:t>Lewis (Baylor), </a:t>
            </a:r>
            <a:r>
              <a:rPr lang="en-US" sz="2200" dirty="0" err="1" smtClean="0">
                <a:latin typeface="+mn-lt"/>
              </a:rPr>
              <a:t>Rodland</a:t>
            </a:r>
            <a:r>
              <a:rPr lang="en-US" sz="2200" dirty="0" smtClean="0">
                <a:latin typeface="+mn-lt"/>
              </a:rPr>
              <a:t> (PNNL)</a:t>
            </a:r>
            <a:endParaRPr lang="en-US" sz="2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145" y="1805354"/>
            <a:ext cx="8403440" cy="474784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u="sng" dirty="0" smtClean="0"/>
              <a:t>Status</a:t>
            </a:r>
            <a:r>
              <a:rPr lang="en-US" dirty="0" smtClean="0"/>
              <a:t>: Conditionally approved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u="sng" dirty="0" smtClean="0"/>
              <a:t>Aim</a:t>
            </a:r>
            <a:r>
              <a:rPr lang="en-US" dirty="0" smtClean="0"/>
              <a:t>:</a:t>
            </a:r>
          </a:p>
          <a:p>
            <a:pPr marL="339725" indent="-339725">
              <a:lnSpc>
                <a:spcPct val="100000"/>
              </a:lnSpc>
              <a:buNone/>
            </a:pPr>
            <a:r>
              <a:rPr lang="en-US" dirty="0" smtClean="0"/>
              <a:t>1. 	Identify blood-based biomarkers for use in conjunction with mammography to improve sensitivity and specificity</a:t>
            </a:r>
          </a:p>
          <a:p>
            <a:pPr marL="398463" indent="-398463">
              <a:lnSpc>
                <a:spcPct val="100000"/>
              </a:lnSpc>
              <a:buNone/>
            </a:pPr>
            <a:r>
              <a:rPr lang="en-US" u="sng" dirty="0" smtClean="0"/>
              <a:t>Approach</a:t>
            </a:r>
            <a:r>
              <a:rPr lang="en-US" dirty="0" smtClean="0"/>
              <a:t>:</a:t>
            </a:r>
          </a:p>
          <a:p>
            <a:pPr marL="339725" indent="-339725">
              <a:lnSpc>
                <a:spcPct val="100000"/>
              </a:lnSpc>
              <a:buAutoNum type="arabicPeriod"/>
            </a:pPr>
            <a:r>
              <a:rPr lang="en-US" dirty="0" smtClean="0"/>
              <a:t>58 breast PDX models (Lewis) and others from PDX consortium – detect human proteins in mouse plasma using mass spec (LC-MS/MS with targeted LC-MS), evaluate for utility as early detection markers</a:t>
            </a:r>
          </a:p>
          <a:p>
            <a:pPr marL="339725" indent="-339725">
              <a:lnSpc>
                <a:spcPct val="100000"/>
              </a:lnSpc>
              <a:buAutoNum type="arabicPeriod"/>
            </a:pPr>
            <a:r>
              <a:rPr lang="en-US" dirty="0" smtClean="0"/>
              <a:t>Build immuno-MRM assays for top candidates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u="sng" dirty="0" smtClean="0"/>
              <a:t>Set-aside project</a:t>
            </a:r>
            <a:r>
              <a:rPr lang="en-US" dirty="0" smtClean="0"/>
              <a:t>:</a:t>
            </a:r>
          </a:p>
          <a:p>
            <a:pPr marL="339725" indent="-339725">
              <a:lnSpc>
                <a:spcPct val="100000"/>
              </a:lnSpc>
              <a:buAutoNum type="arabicPeriod"/>
            </a:pPr>
            <a:r>
              <a:rPr lang="en-US" dirty="0" smtClean="0"/>
              <a:t>Add </a:t>
            </a:r>
            <a:r>
              <a:rPr lang="en-US" dirty="0" err="1" smtClean="0"/>
              <a:t>glycoproteomics</a:t>
            </a:r>
            <a:r>
              <a:rPr lang="en-US" dirty="0" smtClean="0"/>
              <a:t> at PNNL (N-</a:t>
            </a:r>
            <a:r>
              <a:rPr lang="en-US" dirty="0" err="1" smtClean="0"/>
              <a:t>glycopeptide</a:t>
            </a:r>
            <a:r>
              <a:rPr lang="en-US" dirty="0" smtClean="0"/>
              <a:t> capture)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u="sng" dirty="0" smtClean="0"/>
              <a:t>Issues</a:t>
            </a:r>
            <a:r>
              <a:rPr lang="en-US" dirty="0" smtClean="0"/>
              <a:t>:</a:t>
            </a:r>
          </a:p>
          <a:p>
            <a:pPr marL="339725" indent="-339725">
              <a:lnSpc>
                <a:spcPct val="100000"/>
              </a:lnSpc>
              <a:buAutoNum type="arabicPeriod"/>
            </a:pPr>
            <a:r>
              <a:rPr lang="en-US" dirty="0" smtClean="0"/>
              <a:t>Minor comments that are addressable</a:t>
            </a:r>
          </a:p>
          <a:p>
            <a:pPr marL="514350" indent="-514350">
              <a:lnSpc>
                <a:spcPct val="100000"/>
              </a:lnSpc>
              <a:buAutoNum type="arabicPeriod"/>
            </a:pPr>
            <a:endParaRPr lang="en-US" dirty="0" smtClean="0"/>
          </a:p>
          <a:p>
            <a:pPr marL="514350" indent="-514350">
              <a:lnSpc>
                <a:spcPct val="100000"/>
              </a:lnSpc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22960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58874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+mn-lt"/>
              </a:rPr>
              <a:t>Summary of Breast Cancer Projects</a:t>
            </a:r>
            <a:endParaRPr lang="en-US" sz="4000" b="1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8633419"/>
              </p:ext>
            </p:extLst>
          </p:nvPr>
        </p:nvGraphicFramePr>
        <p:xfrm>
          <a:off x="363417" y="1688465"/>
          <a:ext cx="8440613" cy="390144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207475">
                  <a:extLst>
                    <a:ext uri="{9D8B030D-6E8A-4147-A177-3AD203B41FA5}">
                      <a16:colId xmlns:a16="http://schemas.microsoft.com/office/drawing/2014/main" val="2058742753"/>
                    </a:ext>
                  </a:extLst>
                </a:gridCol>
                <a:gridCol w="2098431">
                  <a:extLst>
                    <a:ext uri="{9D8B030D-6E8A-4147-A177-3AD203B41FA5}">
                      <a16:colId xmlns:a16="http://schemas.microsoft.com/office/drawing/2014/main" val="386076488"/>
                    </a:ext>
                  </a:extLst>
                </a:gridCol>
                <a:gridCol w="2168769">
                  <a:extLst>
                    <a:ext uri="{9D8B030D-6E8A-4147-A177-3AD203B41FA5}">
                      <a16:colId xmlns:a16="http://schemas.microsoft.com/office/drawing/2014/main" val="3970342789"/>
                    </a:ext>
                  </a:extLst>
                </a:gridCol>
                <a:gridCol w="2965938">
                  <a:extLst>
                    <a:ext uri="{9D8B030D-6E8A-4147-A177-3AD203B41FA5}">
                      <a16:colId xmlns:a16="http://schemas.microsoft.com/office/drawing/2014/main" val="6422958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Ongoing or new?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Project</a:t>
                      </a:r>
                      <a:endParaRPr lang="en-US" sz="22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Lead</a:t>
                      </a:r>
                      <a:endParaRPr lang="en-US" sz="22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Status</a:t>
                      </a:r>
                      <a:endParaRPr lang="en-US" sz="22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936683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Ongoing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Triple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dirty="0" smtClean="0"/>
                        <a:t>negative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Karen Anderson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Manuscript submitted, clarify next</a:t>
                      </a:r>
                      <a:r>
                        <a:rPr lang="en-US" sz="2200" baseline="0" dirty="0" smtClean="0"/>
                        <a:t> steps for clinical translation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5463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Ongoing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Benign breast disease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Jeff</a:t>
                      </a:r>
                      <a:r>
                        <a:rPr lang="en-US" sz="2200" baseline="0" dirty="0" smtClean="0"/>
                        <a:t> Marks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Will submit a core funds request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929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New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ER+ and HER2+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Chris Li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Approved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7846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New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Imaging/blood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Jeff Marks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Revise </a:t>
                      </a:r>
                      <a:r>
                        <a:rPr lang="en-US" sz="2200" smtClean="0"/>
                        <a:t>and resubmit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7607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New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Avatar mice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Mandy</a:t>
                      </a:r>
                      <a:r>
                        <a:rPr lang="en-US" sz="2200" baseline="0" dirty="0" smtClean="0"/>
                        <a:t> Paulovich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Conditionally approved</a:t>
                      </a:r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0721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0763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1226</TotalTime>
  <Words>286</Words>
  <Application>Microsoft Office PowerPoint</Application>
  <PresentationFormat>On-screen Show (4:3)</PresentationFormat>
  <Paragraphs>77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Breast Cancer Projects</vt:lpstr>
      <vt:lpstr>On-Going Projects</vt:lpstr>
      <vt:lpstr>Triple Negative Breast Cancer Team Project Lead: Karen Andeson (ASU) Collaborators: Li/Lampe (FHCRC), Marks (Duke), Zangar (PNNL)</vt:lpstr>
      <vt:lpstr>Benign Breast Disease (BBD) Team Project Lead: Paul Engstrom (Fox Chase) → Jeff Marks (Duke) Collaborators: Godwin (Kansas), Stark (Geisinger)</vt:lpstr>
      <vt:lpstr>New Team Projects</vt:lpstr>
      <vt:lpstr>Identification of biomarkers for ER+ and HER2+ breast cancer Lead: Christopher Li (FHCRC) Collaborators: Anderson/LaBaer (ASU), Marks (Duke), Paulovich (FHCRC)</vt:lpstr>
      <vt:lpstr>Breast Cancer Imaging and Blood Biomarkers Leads: Jeffrey Marks (Duke), John Heine (Moffitt) Collaborators: Tang (Creatv MicroTech)</vt:lpstr>
      <vt:lpstr>Avatar Mice-to-Human Breast Cancer Biomarkers Lead: Amanda Paulovich (FHCRC) Collaborators: Lewis (Baylor), Rodland (PNNL)</vt:lpstr>
      <vt:lpstr>Summary of Breast Cancer Projects</vt:lpstr>
    </vt:vector>
  </TitlesOfParts>
  <Company>Fred Hutch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Breast Cancer Projects</dc:title>
  <dc:creator>Li, Christopher I</dc:creator>
  <cp:lastModifiedBy>Li, Christopher I</cp:lastModifiedBy>
  <cp:revision>17</cp:revision>
  <dcterms:created xsi:type="dcterms:W3CDTF">2017-03-07T23:00:13Z</dcterms:created>
  <dcterms:modified xsi:type="dcterms:W3CDTF">2017-03-08T19:26:25Z</dcterms:modified>
</cp:coreProperties>
</file>