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60" r:id="rId3"/>
    <p:sldId id="261" r:id="rId4"/>
    <p:sldId id="294" r:id="rId5"/>
    <p:sldId id="266" r:id="rId6"/>
    <p:sldId id="272" r:id="rId7"/>
    <p:sldId id="289" r:id="rId8"/>
    <p:sldId id="302" r:id="rId9"/>
    <p:sldId id="303" r:id="rId10"/>
    <p:sldId id="308" r:id="rId11"/>
    <p:sldId id="320" r:id="rId12"/>
    <p:sldId id="309" r:id="rId13"/>
    <p:sldId id="290" r:id="rId14"/>
    <p:sldId id="291" r:id="rId15"/>
    <p:sldId id="293" r:id="rId16"/>
    <p:sldId id="314" r:id="rId17"/>
    <p:sldId id="328" r:id="rId18"/>
    <p:sldId id="329" r:id="rId19"/>
    <p:sldId id="327" r:id="rId20"/>
    <p:sldId id="281" r:id="rId21"/>
    <p:sldId id="321" r:id="rId22"/>
    <p:sldId id="322" r:id="rId23"/>
    <p:sldId id="296" r:id="rId24"/>
    <p:sldId id="297" r:id="rId25"/>
    <p:sldId id="33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553" autoAdjust="0"/>
    <p:restoredTop sz="94660"/>
  </p:normalViewPr>
  <p:slideViewPr>
    <p:cSldViewPr snapToGrid="0">
      <p:cViewPr varScale="1">
        <p:scale>
          <a:sx n="94" d="100"/>
          <a:sy n="94" d="100"/>
        </p:scale>
        <p:origin x="6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ropbox%20(Zhu%20Lab)\Guang\Current\Biomarkers\PPT%20for%20meeting\New%20folder\pTyr_logratio_z_scor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340584042504"/>
          <c:y val="0.19480351414406499"/>
          <c:w val="0.78624892405412194"/>
          <c:h val="0.59104512977544499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Sheet2!$A$1</c:f>
              <c:strCache>
                <c:ptCount val="1"/>
                <c:pt idx="0">
                  <c:v>pTyr proteins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rgbClr val="00B050"/>
              </a:solidFill>
            </c:spPr>
          </c:marker>
          <c:xVal>
            <c:strRef>
              <c:f>Sheet2!$B$1:$CY$1</c:f>
              <c:strCache>
                <c:ptCount val="102"/>
                <c:pt idx="0">
                  <c:v>2A3</c:v>
                </c:pt>
                <c:pt idx="1">
                  <c:v>2A4</c:v>
                </c:pt>
                <c:pt idx="2">
                  <c:v>2A5</c:v>
                </c:pt>
                <c:pt idx="3">
                  <c:v>2A6</c:v>
                </c:pt>
                <c:pt idx="4">
                  <c:v>2B1</c:v>
                </c:pt>
                <c:pt idx="5">
                  <c:v>2B2</c:v>
                </c:pt>
                <c:pt idx="6">
                  <c:v>2B3</c:v>
                </c:pt>
                <c:pt idx="7">
                  <c:v>2B4</c:v>
                </c:pt>
                <c:pt idx="8">
                  <c:v>2B5</c:v>
                </c:pt>
                <c:pt idx="9">
                  <c:v>2B6</c:v>
                </c:pt>
                <c:pt idx="10">
                  <c:v>2C1</c:v>
                </c:pt>
                <c:pt idx="11">
                  <c:v>2C2</c:v>
                </c:pt>
                <c:pt idx="12">
                  <c:v>2C4</c:v>
                </c:pt>
                <c:pt idx="13">
                  <c:v>2D1</c:v>
                </c:pt>
                <c:pt idx="14">
                  <c:v>2D2</c:v>
                </c:pt>
                <c:pt idx="15">
                  <c:v>2D3</c:v>
                </c:pt>
                <c:pt idx="16">
                  <c:v>2D4</c:v>
                </c:pt>
                <c:pt idx="17">
                  <c:v>2D5</c:v>
                </c:pt>
                <c:pt idx="18">
                  <c:v>2E1</c:v>
                </c:pt>
                <c:pt idx="19">
                  <c:v>2E3</c:v>
                </c:pt>
                <c:pt idx="20">
                  <c:v>2E4</c:v>
                </c:pt>
                <c:pt idx="21">
                  <c:v>2F1</c:v>
                </c:pt>
                <c:pt idx="22">
                  <c:v>2F2</c:v>
                </c:pt>
                <c:pt idx="23">
                  <c:v>2F4</c:v>
                </c:pt>
                <c:pt idx="24">
                  <c:v>2G1</c:v>
                </c:pt>
                <c:pt idx="25">
                  <c:v>2G3</c:v>
                </c:pt>
                <c:pt idx="26">
                  <c:v>2G4</c:v>
                </c:pt>
                <c:pt idx="27">
                  <c:v>2G5</c:v>
                </c:pt>
                <c:pt idx="28">
                  <c:v>2H2</c:v>
                </c:pt>
                <c:pt idx="29">
                  <c:v>2H3</c:v>
                </c:pt>
                <c:pt idx="30">
                  <c:v>2H5</c:v>
                </c:pt>
                <c:pt idx="31">
                  <c:v>1A1</c:v>
                </c:pt>
                <c:pt idx="32">
                  <c:v>1A2</c:v>
                </c:pt>
                <c:pt idx="33">
                  <c:v>1A3</c:v>
                </c:pt>
                <c:pt idx="34">
                  <c:v>1A4</c:v>
                </c:pt>
                <c:pt idx="35">
                  <c:v>1A5</c:v>
                </c:pt>
                <c:pt idx="36">
                  <c:v>1A6</c:v>
                </c:pt>
                <c:pt idx="37">
                  <c:v>1A7</c:v>
                </c:pt>
                <c:pt idx="38">
                  <c:v>1A8</c:v>
                </c:pt>
                <c:pt idx="39">
                  <c:v>1A10</c:v>
                </c:pt>
                <c:pt idx="40">
                  <c:v>1B1</c:v>
                </c:pt>
                <c:pt idx="41">
                  <c:v>1B2</c:v>
                </c:pt>
                <c:pt idx="42">
                  <c:v>1B3</c:v>
                </c:pt>
                <c:pt idx="43">
                  <c:v>1B4</c:v>
                </c:pt>
                <c:pt idx="44">
                  <c:v>1B5</c:v>
                </c:pt>
                <c:pt idx="45">
                  <c:v>1B6</c:v>
                </c:pt>
                <c:pt idx="46">
                  <c:v>1B7</c:v>
                </c:pt>
                <c:pt idx="47">
                  <c:v>1B8</c:v>
                </c:pt>
                <c:pt idx="48">
                  <c:v>1B9</c:v>
                </c:pt>
                <c:pt idx="49">
                  <c:v>1C1</c:v>
                </c:pt>
                <c:pt idx="50">
                  <c:v>1C2</c:v>
                </c:pt>
                <c:pt idx="51">
                  <c:v>1C3</c:v>
                </c:pt>
                <c:pt idx="52">
                  <c:v>1C4</c:v>
                </c:pt>
                <c:pt idx="53">
                  <c:v>1C5</c:v>
                </c:pt>
                <c:pt idx="54">
                  <c:v>1C6</c:v>
                </c:pt>
                <c:pt idx="55">
                  <c:v>1C7</c:v>
                </c:pt>
                <c:pt idx="56">
                  <c:v>1C8</c:v>
                </c:pt>
                <c:pt idx="57">
                  <c:v>1C9</c:v>
                </c:pt>
                <c:pt idx="58">
                  <c:v>1C10</c:v>
                </c:pt>
                <c:pt idx="59">
                  <c:v>1D1</c:v>
                </c:pt>
                <c:pt idx="60">
                  <c:v>1D2</c:v>
                </c:pt>
                <c:pt idx="61">
                  <c:v>1D3</c:v>
                </c:pt>
                <c:pt idx="62">
                  <c:v>1D4</c:v>
                </c:pt>
                <c:pt idx="63">
                  <c:v>1D5</c:v>
                </c:pt>
                <c:pt idx="64">
                  <c:v>1D6</c:v>
                </c:pt>
                <c:pt idx="65">
                  <c:v>1D7</c:v>
                </c:pt>
                <c:pt idx="66">
                  <c:v>1D8</c:v>
                </c:pt>
                <c:pt idx="67">
                  <c:v>1D9</c:v>
                </c:pt>
                <c:pt idx="68">
                  <c:v>1D10</c:v>
                </c:pt>
                <c:pt idx="69">
                  <c:v>1E1</c:v>
                </c:pt>
                <c:pt idx="70">
                  <c:v>1E2</c:v>
                </c:pt>
                <c:pt idx="71">
                  <c:v>1F1</c:v>
                </c:pt>
                <c:pt idx="72">
                  <c:v>1E4</c:v>
                </c:pt>
                <c:pt idx="73">
                  <c:v>1E5</c:v>
                </c:pt>
                <c:pt idx="74">
                  <c:v>1E6</c:v>
                </c:pt>
                <c:pt idx="75">
                  <c:v>1E7</c:v>
                </c:pt>
                <c:pt idx="76">
                  <c:v>1E8</c:v>
                </c:pt>
                <c:pt idx="77">
                  <c:v>1E9</c:v>
                </c:pt>
                <c:pt idx="78">
                  <c:v>1E10</c:v>
                </c:pt>
                <c:pt idx="79">
                  <c:v>1G2</c:v>
                </c:pt>
                <c:pt idx="80">
                  <c:v>1F2</c:v>
                </c:pt>
                <c:pt idx="81">
                  <c:v>1F3</c:v>
                </c:pt>
                <c:pt idx="82">
                  <c:v>1G4</c:v>
                </c:pt>
                <c:pt idx="83">
                  <c:v>1F5</c:v>
                </c:pt>
                <c:pt idx="84">
                  <c:v>1F6</c:v>
                </c:pt>
                <c:pt idx="85">
                  <c:v>1F7</c:v>
                </c:pt>
                <c:pt idx="86">
                  <c:v>1F8</c:v>
                </c:pt>
                <c:pt idx="87">
                  <c:v>1F9</c:v>
                </c:pt>
                <c:pt idx="88">
                  <c:v>1F10</c:v>
                </c:pt>
                <c:pt idx="89">
                  <c:v>1H1</c:v>
                </c:pt>
                <c:pt idx="90">
                  <c:v>1H4</c:v>
                </c:pt>
                <c:pt idx="91">
                  <c:v>1H5</c:v>
                </c:pt>
                <c:pt idx="92">
                  <c:v>1G5</c:v>
                </c:pt>
                <c:pt idx="93">
                  <c:v>1G6</c:v>
                </c:pt>
                <c:pt idx="94">
                  <c:v>1G7</c:v>
                </c:pt>
                <c:pt idx="95">
                  <c:v>1G8</c:v>
                </c:pt>
                <c:pt idx="96">
                  <c:v>1G9</c:v>
                </c:pt>
                <c:pt idx="97">
                  <c:v>1G10</c:v>
                </c:pt>
                <c:pt idx="98">
                  <c:v>1H6</c:v>
                </c:pt>
                <c:pt idx="99">
                  <c:v>1H8</c:v>
                </c:pt>
                <c:pt idx="100">
                  <c:v>1H9</c:v>
                </c:pt>
                <c:pt idx="101">
                  <c:v>1H10</c:v>
                </c:pt>
              </c:strCache>
            </c:strRef>
          </c:xVal>
          <c:yVal>
            <c:numRef>
              <c:f>Sheet2!$B$2:$CY$2</c:f>
              <c:numCache>
                <c:formatCode>General</c:formatCode>
                <c:ptCount val="102"/>
                <c:pt idx="0">
                  <c:v>1731</c:v>
                </c:pt>
                <c:pt idx="1">
                  <c:v>1489</c:v>
                </c:pt>
                <c:pt idx="2">
                  <c:v>1432</c:v>
                </c:pt>
                <c:pt idx="3">
                  <c:v>1748</c:v>
                </c:pt>
                <c:pt idx="4">
                  <c:v>1571</c:v>
                </c:pt>
                <c:pt idx="5">
                  <c:v>1462</c:v>
                </c:pt>
                <c:pt idx="6">
                  <c:v>1695</c:v>
                </c:pt>
                <c:pt idx="7">
                  <c:v>1532</c:v>
                </c:pt>
                <c:pt idx="8">
                  <c:v>1878</c:v>
                </c:pt>
                <c:pt idx="9">
                  <c:v>2103</c:v>
                </c:pt>
                <c:pt idx="10">
                  <c:v>1651</c:v>
                </c:pt>
                <c:pt idx="11">
                  <c:v>1361</c:v>
                </c:pt>
                <c:pt idx="12">
                  <c:v>2082</c:v>
                </c:pt>
                <c:pt idx="13">
                  <c:v>1552</c:v>
                </c:pt>
                <c:pt idx="14">
                  <c:v>1834</c:v>
                </c:pt>
                <c:pt idx="15">
                  <c:v>1846</c:v>
                </c:pt>
                <c:pt idx="16">
                  <c:v>1748</c:v>
                </c:pt>
                <c:pt idx="17">
                  <c:v>2082</c:v>
                </c:pt>
                <c:pt idx="18">
                  <c:v>2084</c:v>
                </c:pt>
                <c:pt idx="19">
                  <c:v>1390</c:v>
                </c:pt>
                <c:pt idx="20">
                  <c:v>1625</c:v>
                </c:pt>
                <c:pt idx="21">
                  <c:v>2087</c:v>
                </c:pt>
                <c:pt idx="22">
                  <c:v>1907</c:v>
                </c:pt>
                <c:pt idx="23">
                  <c:v>1284</c:v>
                </c:pt>
                <c:pt idx="24">
                  <c:v>1512</c:v>
                </c:pt>
                <c:pt idx="25">
                  <c:v>1665</c:v>
                </c:pt>
                <c:pt idx="26">
                  <c:v>1993</c:v>
                </c:pt>
                <c:pt idx="27">
                  <c:v>1785</c:v>
                </c:pt>
                <c:pt idx="28">
                  <c:v>1380</c:v>
                </c:pt>
                <c:pt idx="29">
                  <c:v>2144</c:v>
                </c:pt>
                <c:pt idx="30">
                  <c:v>1127</c:v>
                </c:pt>
                <c:pt idx="31">
                  <c:v>2010</c:v>
                </c:pt>
                <c:pt idx="32">
                  <c:v>2003</c:v>
                </c:pt>
                <c:pt idx="33">
                  <c:v>1389</c:v>
                </c:pt>
                <c:pt idx="34">
                  <c:v>1954</c:v>
                </c:pt>
                <c:pt idx="35">
                  <c:v>1629</c:v>
                </c:pt>
                <c:pt idx="36">
                  <c:v>2000</c:v>
                </c:pt>
                <c:pt idx="37">
                  <c:v>2031</c:v>
                </c:pt>
                <c:pt idx="38">
                  <c:v>1704</c:v>
                </c:pt>
                <c:pt idx="39">
                  <c:v>1579</c:v>
                </c:pt>
                <c:pt idx="40">
                  <c:v>1517</c:v>
                </c:pt>
                <c:pt idx="41">
                  <c:v>2011</c:v>
                </c:pt>
                <c:pt idx="42">
                  <c:v>1827</c:v>
                </c:pt>
                <c:pt idx="43">
                  <c:v>1363</c:v>
                </c:pt>
                <c:pt idx="44">
                  <c:v>1824</c:v>
                </c:pt>
                <c:pt idx="45">
                  <c:v>1831</c:v>
                </c:pt>
                <c:pt idx="46">
                  <c:v>2052</c:v>
                </c:pt>
                <c:pt idx="47">
                  <c:v>2007</c:v>
                </c:pt>
                <c:pt idx="48">
                  <c:v>1548</c:v>
                </c:pt>
                <c:pt idx="49">
                  <c:v>1819</c:v>
                </c:pt>
                <c:pt idx="50">
                  <c:v>972</c:v>
                </c:pt>
                <c:pt idx="51">
                  <c:v>1966</c:v>
                </c:pt>
                <c:pt idx="52">
                  <c:v>1643</c:v>
                </c:pt>
                <c:pt idx="53">
                  <c:v>1705</c:v>
                </c:pt>
                <c:pt idx="54">
                  <c:v>1712</c:v>
                </c:pt>
                <c:pt idx="55">
                  <c:v>1521</c:v>
                </c:pt>
                <c:pt idx="56">
                  <c:v>1605</c:v>
                </c:pt>
                <c:pt idx="57">
                  <c:v>1948</c:v>
                </c:pt>
                <c:pt idx="58">
                  <c:v>1868</c:v>
                </c:pt>
                <c:pt idx="59">
                  <c:v>1846</c:v>
                </c:pt>
                <c:pt idx="60">
                  <c:v>1860</c:v>
                </c:pt>
                <c:pt idx="61">
                  <c:v>1803</c:v>
                </c:pt>
                <c:pt idx="62">
                  <c:v>1246</c:v>
                </c:pt>
                <c:pt idx="63">
                  <c:v>1279</c:v>
                </c:pt>
                <c:pt idx="64">
                  <c:v>1071</c:v>
                </c:pt>
                <c:pt idx="65">
                  <c:v>1921</c:v>
                </c:pt>
                <c:pt idx="66">
                  <c:v>1677</c:v>
                </c:pt>
                <c:pt idx="67">
                  <c:v>1633</c:v>
                </c:pt>
                <c:pt idx="68">
                  <c:v>1896</c:v>
                </c:pt>
                <c:pt idx="69">
                  <c:v>1861</c:v>
                </c:pt>
                <c:pt idx="70">
                  <c:v>1257</c:v>
                </c:pt>
                <c:pt idx="71">
                  <c:v>1648</c:v>
                </c:pt>
                <c:pt idx="72">
                  <c:v>1671</c:v>
                </c:pt>
                <c:pt idx="73">
                  <c:v>1629</c:v>
                </c:pt>
                <c:pt idx="74">
                  <c:v>1564</c:v>
                </c:pt>
                <c:pt idx="75">
                  <c:v>1618</c:v>
                </c:pt>
                <c:pt idx="76">
                  <c:v>1383</c:v>
                </c:pt>
                <c:pt idx="77">
                  <c:v>1557</c:v>
                </c:pt>
                <c:pt idx="78">
                  <c:v>1514</c:v>
                </c:pt>
                <c:pt idx="79">
                  <c:v>1690</c:v>
                </c:pt>
                <c:pt idx="80">
                  <c:v>1756</c:v>
                </c:pt>
                <c:pt idx="81">
                  <c:v>906</c:v>
                </c:pt>
                <c:pt idx="82">
                  <c:v>1745</c:v>
                </c:pt>
                <c:pt idx="83">
                  <c:v>1596</c:v>
                </c:pt>
                <c:pt idx="84">
                  <c:v>1730</c:v>
                </c:pt>
                <c:pt idx="85">
                  <c:v>1544</c:v>
                </c:pt>
                <c:pt idx="86">
                  <c:v>1194</c:v>
                </c:pt>
                <c:pt idx="87">
                  <c:v>1636</c:v>
                </c:pt>
                <c:pt idx="88">
                  <c:v>1699</c:v>
                </c:pt>
                <c:pt idx="89">
                  <c:v>1261</c:v>
                </c:pt>
                <c:pt idx="90">
                  <c:v>1588</c:v>
                </c:pt>
                <c:pt idx="91">
                  <c:v>1654</c:v>
                </c:pt>
                <c:pt idx="92">
                  <c:v>1428</c:v>
                </c:pt>
                <c:pt idx="93">
                  <c:v>1550</c:v>
                </c:pt>
                <c:pt idx="94">
                  <c:v>1569</c:v>
                </c:pt>
                <c:pt idx="95">
                  <c:v>1495</c:v>
                </c:pt>
                <c:pt idx="96">
                  <c:v>1329</c:v>
                </c:pt>
                <c:pt idx="97">
                  <c:v>1322</c:v>
                </c:pt>
                <c:pt idx="98">
                  <c:v>1415</c:v>
                </c:pt>
                <c:pt idx="99">
                  <c:v>1385</c:v>
                </c:pt>
                <c:pt idx="100">
                  <c:v>1010</c:v>
                </c:pt>
                <c:pt idx="101">
                  <c:v>723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35718584"/>
        <c:axId val="435717016"/>
      </c:scatterChart>
      <c:scatterChart>
        <c:scatterStyle val="lineMarker"/>
        <c:varyColors val="0"/>
        <c:ser>
          <c:idx val="1"/>
          <c:order val="1"/>
          <c:tx>
            <c:strRef>
              <c:f>Sheet2!$A$3</c:f>
              <c:strCache>
                <c:ptCount val="1"/>
                <c:pt idx="0">
                  <c:v>Acetylated proteins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</c:marker>
          <c:xVal>
            <c:strRef>
              <c:f>Sheet2!$B$1:$CY$1</c:f>
              <c:strCache>
                <c:ptCount val="102"/>
                <c:pt idx="0">
                  <c:v>2A3</c:v>
                </c:pt>
                <c:pt idx="1">
                  <c:v>2A4</c:v>
                </c:pt>
                <c:pt idx="2">
                  <c:v>2A5</c:v>
                </c:pt>
                <c:pt idx="3">
                  <c:v>2A6</c:v>
                </c:pt>
                <c:pt idx="4">
                  <c:v>2B1</c:v>
                </c:pt>
                <c:pt idx="5">
                  <c:v>2B2</c:v>
                </c:pt>
                <c:pt idx="6">
                  <c:v>2B3</c:v>
                </c:pt>
                <c:pt idx="7">
                  <c:v>2B4</c:v>
                </c:pt>
                <c:pt idx="8">
                  <c:v>2B5</c:v>
                </c:pt>
                <c:pt idx="9">
                  <c:v>2B6</c:v>
                </c:pt>
                <c:pt idx="10">
                  <c:v>2C1</c:v>
                </c:pt>
                <c:pt idx="11">
                  <c:v>2C2</c:v>
                </c:pt>
                <c:pt idx="12">
                  <c:v>2C4</c:v>
                </c:pt>
                <c:pt idx="13">
                  <c:v>2D1</c:v>
                </c:pt>
                <c:pt idx="14">
                  <c:v>2D2</c:v>
                </c:pt>
                <c:pt idx="15">
                  <c:v>2D3</c:v>
                </c:pt>
                <c:pt idx="16">
                  <c:v>2D4</c:v>
                </c:pt>
                <c:pt idx="17">
                  <c:v>2D5</c:v>
                </c:pt>
                <c:pt idx="18">
                  <c:v>2E1</c:v>
                </c:pt>
                <c:pt idx="19">
                  <c:v>2E3</c:v>
                </c:pt>
                <c:pt idx="20">
                  <c:v>2E4</c:v>
                </c:pt>
                <c:pt idx="21">
                  <c:v>2F1</c:v>
                </c:pt>
                <c:pt idx="22">
                  <c:v>2F2</c:v>
                </c:pt>
                <c:pt idx="23">
                  <c:v>2F4</c:v>
                </c:pt>
                <c:pt idx="24">
                  <c:v>2G1</c:v>
                </c:pt>
                <c:pt idx="25">
                  <c:v>2G3</c:v>
                </c:pt>
                <c:pt idx="26">
                  <c:v>2G4</c:v>
                </c:pt>
                <c:pt idx="27">
                  <c:v>2G5</c:v>
                </c:pt>
                <c:pt idx="28">
                  <c:v>2H2</c:v>
                </c:pt>
                <c:pt idx="29">
                  <c:v>2H3</c:v>
                </c:pt>
                <c:pt idx="30">
                  <c:v>2H5</c:v>
                </c:pt>
                <c:pt idx="31">
                  <c:v>1A1</c:v>
                </c:pt>
                <c:pt idx="32">
                  <c:v>1A2</c:v>
                </c:pt>
                <c:pt idx="33">
                  <c:v>1A3</c:v>
                </c:pt>
                <c:pt idx="34">
                  <c:v>1A4</c:v>
                </c:pt>
                <c:pt idx="35">
                  <c:v>1A5</c:v>
                </c:pt>
                <c:pt idx="36">
                  <c:v>1A6</c:v>
                </c:pt>
                <c:pt idx="37">
                  <c:v>1A7</c:v>
                </c:pt>
                <c:pt idx="38">
                  <c:v>1A8</c:v>
                </c:pt>
                <c:pt idx="39">
                  <c:v>1A10</c:v>
                </c:pt>
                <c:pt idx="40">
                  <c:v>1B1</c:v>
                </c:pt>
                <c:pt idx="41">
                  <c:v>1B2</c:v>
                </c:pt>
                <c:pt idx="42">
                  <c:v>1B3</c:v>
                </c:pt>
                <c:pt idx="43">
                  <c:v>1B4</c:v>
                </c:pt>
                <c:pt idx="44">
                  <c:v>1B5</c:v>
                </c:pt>
                <c:pt idx="45">
                  <c:v>1B6</c:v>
                </c:pt>
                <c:pt idx="46">
                  <c:v>1B7</c:v>
                </c:pt>
                <c:pt idx="47">
                  <c:v>1B8</c:v>
                </c:pt>
                <c:pt idx="48">
                  <c:v>1B9</c:v>
                </c:pt>
                <c:pt idx="49">
                  <c:v>1C1</c:v>
                </c:pt>
                <c:pt idx="50">
                  <c:v>1C2</c:v>
                </c:pt>
                <c:pt idx="51">
                  <c:v>1C3</c:v>
                </c:pt>
                <c:pt idx="52">
                  <c:v>1C4</c:v>
                </c:pt>
                <c:pt idx="53">
                  <c:v>1C5</c:v>
                </c:pt>
                <c:pt idx="54">
                  <c:v>1C6</c:v>
                </c:pt>
                <c:pt idx="55">
                  <c:v>1C7</c:v>
                </c:pt>
                <c:pt idx="56">
                  <c:v>1C8</c:v>
                </c:pt>
                <c:pt idx="57">
                  <c:v>1C9</c:v>
                </c:pt>
                <c:pt idx="58">
                  <c:v>1C10</c:v>
                </c:pt>
                <c:pt idx="59">
                  <c:v>1D1</c:v>
                </c:pt>
                <c:pt idx="60">
                  <c:v>1D2</c:v>
                </c:pt>
                <c:pt idx="61">
                  <c:v>1D3</c:v>
                </c:pt>
                <c:pt idx="62">
                  <c:v>1D4</c:v>
                </c:pt>
                <c:pt idx="63">
                  <c:v>1D5</c:v>
                </c:pt>
                <c:pt idx="64">
                  <c:v>1D6</c:v>
                </c:pt>
                <c:pt idx="65">
                  <c:v>1D7</c:v>
                </c:pt>
                <c:pt idx="66">
                  <c:v>1D8</c:v>
                </c:pt>
                <c:pt idx="67">
                  <c:v>1D9</c:v>
                </c:pt>
                <c:pt idx="68">
                  <c:v>1D10</c:v>
                </c:pt>
                <c:pt idx="69">
                  <c:v>1E1</c:v>
                </c:pt>
                <c:pt idx="70">
                  <c:v>1E2</c:v>
                </c:pt>
                <c:pt idx="71">
                  <c:v>1F1</c:v>
                </c:pt>
                <c:pt idx="72">
                  <c:v>1E4</c:v>
                </c:pt>
                <c:pt idx="73">
                  <c:v>1E5</c:v>
                </c:pt>
                <c:pt idx="74">
                  <c:v>1E6</c:v>
                </c:pt>
                <c:pt idx="75">
                  <c:v>1E7</c:v>
                </c:pt>
                <c:pt idx="76">
                  <c:v>1E8</c:v>
                </c:pt>
                <c:pt idx="77">
                  <c:v>1E9</c:v>
                </c:pt>
                <c:pt idx="78">
                  <c:v>1E10</c:v>
                </c:pt>
                <c:pt idx="79">
                  <c:v>1G2</c:v>
                </c:pt>
                <c:pt idx="80">
                  <c:v>1F2</c:v>
                </c:pt>
                <c:pt idx="81">
                  <c:v>1F3</c:v>
                </c:pt>
                <c:pt idx="82">
                  <c:v>1G4</c:v>
                </c:pt>
                <c:pt idx="83">
                  <c:v>1F5</c:v>
                </c:pt>
                <c:pt idx="84">
                  <c:v>1F6</c:v>
                </c:pt>
                <c:pt idx="85">
                  <c:v>1F7</c:v>
                </c:pt>
                <c:pt idx="86">
                  <c:v>1F8</c:v>
                </c:pt>
                <c:pt idx="87">
                  <c:v>1F9</c:v>
                </c:pt>
                <c:pt idx="88">
                  <c:v>1F10</c:v>
                </c:pt>
                <c:pt idx="89">
                  <c:v>1H1</c:v>
                </c:pt>
                <c:pt idx="90">
                  <c:v>1H4</c:v>
                </c:pt>
                <c:pt idx="91">
                  <c:v>1H5</c:v>
                </c:pt>
                <c:pt idx="92">
                  <c:v>1G5</c:v>
                </c:pt>
                <c:pt idx="93">
                  <c:v>1G6</c:v>
                </c:pt>
                <c:pt idx="94">
                  <c:v>1G7</c:v>
                </c:pt>
                <c:pt idx="95">
                  <c:v>1G8</c:v>
                </c:pt>
                <c:pt idx="96">
                  <c:v>1G9</c:v>
                </c:pt>
                <c:pt idx="97">
                  <c:v>1G10</c:v>
                </c:pt>
                <c:pt idx="98">
                  <c:v>1H6</c:v>
                </c:pt>
                <c:pt idx="99">
                  <c:v>1H8</c:v>
                </c:pt>
                <c:pt idx="100">
                  <c:v>1H9</c:v>
                </c:pt>
                <c:pt idx="101">
                  <c:v>1H10</c:v>
                </c:pt>
              </c:strCache>
            </c:strRef>
          </c:xVal>
          <c:yVal>
            <c:numRef>
              <c:f>Sheet2!$B$3:$CY$3</c:f>
              <c:numCache>
                <c:formatCode>General</c:formatCode>
                <c:ptCount val="102"/>
                <c:pt idx="0">
                  <c:v>932</c:v>
                </c:pt>
                <c:pt idx="1">
                  <c:v>902</c:v>
                </c:pt>
                <c:pt idx="2">
                  <c:v>848</c:v>
                </c:pt>
                <c:pt idx="3">
                  <c:v>845</c:v>
                </c:pt>
                <c:pt idx="4">
                  <c:v>822</c:v>
                </c:pt>
                <c:pt idx="5">
                  <c:v>784</c:v>
                </c:pt>
                <c:pt idx="6">
                  <c:v>740</c:v>
                </c:pt>
                <c:pt idx="7">
                  <c:v>738</c:v>
                </c:pt>
                <c:pt idx="8">
                  <c:v>702</c:v>
                </c:pt>
                <c:pt idx="9">
                  <c:v>692</c:v>
                </c:pt>
                <c:pt idx="10">
                  <c:v>674</c:v>
                </c:pt>
                <c:pt idx="11">
                  <c:v>655</c:v>
                </c:pt>
                <c:pt idx="12">
                  <c:v>650</c:v>
                </c:pt>
                <c:pt idx="13">
                  <c:v>637</c:v>
                </c:pt>
                <c:pt idx="14">
                  <c:v>630</c:v>
                </c:pt>
                <c:pt idx="15">
                  <c:v>620</c:v>
                </c:pt>
                <c:pt idx="16">
                  <c:v>610</c:v>
                </c:pt>
                <c:pt idx="17">
                  <c:v>609</c:v>
                </c:pt>
                <c:pt idx="18">
                  <c:v>604</c:v>
                </c:pt>
                <c:pt idx="19">
                  <c:v>588</c:v>
                </c:pt>
                <c:pt idx="20">
                  <c:v>580</c:v>
                </c:pt>
                <c:pt idx="21">
                  <c:v>578</c:v>
                </c:pt>
                <c:pt idx="22">
                  <c:v>572</c:v>
                </c:pt>
                <c:pt idx="23">
                  <c:v>564</c:v>
                </c:pt>
                <c:pt idx="24">
                  <c:v>559</c:v>
                </c:pt>
                <c:pt idx="25">
                  <c:v>554</c:v>
                </c:pt>
                <c:pt idx="26">
                  <c:v>545</c:v>
                </c:pt>
                <c:pt idx="27">
                  <c:v>544</c:v>
                </c:pt>
                <c:pt idx="28">
                  <c:v>542</c:v>
                </c:pt>
                <c:pt idx="29">
                  <c:v>542</c:v>
                </c:pt>
                <c:pt idx="30">
                  <c:v>540</c:v>
                </c:pt>
                <c:pt idx="31">
                  <c:v>539</c:v>
                </c:pt>
                <c:pt idx="32">
                  <c:v>538</c:v>
                </c:pt>
                <c:pt idx="33">
                  <c:v>534</c:v>
                </c:pt>
                <c:pt idx="34">
                  <c:v>530</c:v>
                </c:pt>
                <c:pt idx="35">
                  <c:v>530</c:v>
                </c:pt>
                <c:pt idx="36">
                  <c:v>529</c:v>
                </c:pt>
                <c:pt idx="37">
                  <c:v>529</c:v>
                </c:pt>
                <c:pt idx="38">
                  <c:v>527</c:v>
                </c:pt>
                <c:pt idx="39">
                  <c:v>513</c:v>
                </c:pt>
                <c:pt idx="40">
                  <c:v>513</c:v>
                </c:pt>
                <c:pt idx="41">
                  <c:v>506</c:v>
                </c:pt>
                <c:pt idx="42">
                  <c:v>504</c:v>
                </c:pt>
                <c:pt idx="43">
                  <c:v>504</c:v>
                </c:pt>
                <c:pt idx="44">
                  <c:v>504</c:v>
                </c:pt>
                <c:pt idx="45">
                  <c:v>495</c:v>
                </c:pt>
                <c:pt idx="46">
                  <c:v>483</c:v>
                </c:pt>
                <c:pt idx="47">
                  <c:v>482</c:v>
                </c:pt>
                <c:pt idx="48">
                  <c:v>480</c:v>
                </c:pt>
                <c:pt idx="49">
                  <c:v>474</c:v>
                </c:pt>
                <c:pt idx="50">
                  <c:v>471</c:v>
                </c:pt>
                <c:pt idx="51">
                  <c:v>469</c:v>
                </c:pt>
                <c:pt idx="52">
                  <c:v>465</c:v>
                </c:pt>
                <c:pt idx="53">
                  <c:v>457</c:v>
                </c:pt>
                <c:pt idx="54">
                  <c:v>451</c:v>
                </c:pt>
                <c:pt idx="55">
                  <c:v>446</c:v>
                </c:pt>
                <c:pt idx="56">
                  <c:v>441</c:v>
                </c:pt>
                <c:pt idx="57">
                  <c:v>435</c:v>
                </c:pt>
                <c:pt idx="58">
                  <c:v>434</c:v>
                </c:pt>
                <c:pt idx="59">
                  <c:v>433</c:v>
                </c:pt>
                <c:pt idx="60">
                  <c:v>428</c:v>
                </c:pt>
                <c:pt idx="61">
                  <c:v>426</c:v>
                </c:pt>
                <c:pt idx="62">
                  <c:v>423</c:v>
                </c:pt>
                <c:pt idx="63">
                  <c:v>422</c:v>
                </c:pt>
                <c:pt idx="64">
                  <c:v>419</c:v>
                </c:pt>
                <c:pt idx="65">
                  <c:v>414</c:v>
                </c:pt>
                <c:pt idx="66">
                  <c:v>409</c:v>
                </c:pt>
                <c:pt idx="67">
                  <c:v>404</c:v>
                </c:pt>
                <c:pt idx="68">
                  <c:v>403</c:v>
                </c:pt>
                <c:pt idx="69">
                  <c:v>402</c:v>
                </c:pt>
                <c:pt idx="70">
                  <c:v>393</c:v>
                </c:pt>
                <c:pt idx="71">
                  <c:v>386</c:v>
                </c:pt>
                <c:pt idx="72">
                  <c:v>386</c:v>
                </c:pt>
                <c:pt idx="73">
                  <c:v>371</c:v>
                </c:pt>
                <c:pt idx="74">
                  <c:v>363</c:v>
                </c:pt>
                <c:pt idx="75">
                  <c:v>359</c:v>
                </c:pt>
                <c:pt idx="76">
                  <c:v>356</c:v>
                </c:pt>
                <c:pt idx="77">
                  <c:v>354</c:v>
                </c:pt>
                <c:pt idx="78">
                  <c:v>353</c:v>
                </c:pt>
                <c:pt idx="79">
                  <c:v>349</c:v>
                </c:pt>
                <c:pt idx="80">
                  <c:v>348</c:v>
                </c:pt>
                <c:pt idx="81">
                  <c:v>347</c:v>
                </c:pt>
                <c:pt idx="82">
                  <c:v>345</c:v>
                </c:pt>
                <c:pt idx="83">
                  <c:v>344</c:v>
                </c:pt>
                <c:pt idx="84">
                  <c:v>336</c:v>
                </c:pt>
                <c:pt idx="85">
                  <c:v>336</c:v>
                </c:pt>
                <c:pt idx="86">
                  <c:v>311</c:v>
                </c:pt>
                <c:pt idx="87">
                  <c:v>306</c:v>
                </c:pt>
                <c:pt idx="88">
                  <c:v>283</c:v>
                </c:pt>
                <c:pt idx="89">
                  <c:v>278</c:v>
                </c:pt>
                <c:pt idx="90">
                  <c:v>266</c:v>
                </c:pt>
                <c:pt idx="91">
                  <c:v>260</c:v>
                </c:pt>
                <c:pt idx="92">
                  <c:v>253</c:v>
                </c:pt>
                <c:pt idx="93">
                  <c:v>237</c:v>
                </c:pt>
                <c:pt idx="94">
                  <c:v>230</c:v>
                </c:pt>
                <c:pt idx="95">
                  <c:v>229</c:v>
                </c:pt>
                <c:pt idx="96">
                  <c:v>208</c:v>
                </c:pt>
                <c:pt idx="97">
                  <c:v>205</c:v>
                </c:pt>
                <c:pt idx="98">
                  <c:v>188</c:v>
                </c:pt>
                <c:pt idx="99">
                  <c:v>176</c:v>
                </c:pt>
                <c:pt idx="100">
                  <c:v>135</c:v>
                </c:pt>
                <c:pt idx="101">
                  <c:v>135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70925448"/>
        <c:axId val="670935640"/>
      </c:scatterChart>
      <c:valAx>
        <c:axId val="435718584"/>
        <c:scaling>
          <c:orientation val="minMax"/>
          <c:max val="10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2800" b="0"/>
                </a:pPr>
                <a:r>
                  <a:rPr lang="en-US" sz="2800" b="0"/>
                  <a:t>102 TCGA samples</a:t>
                </a:r>
              </a:p>
            </c:rich>
          </c:tx>
          <c:layout>
            <c:manualLayout>
              <c:xMode val="edge"/>
              <c:yMode val="edge"/>
              <c:x val="0.32244025719492497"/>
              <c:y val="0.86555847185768398"/>
            </c:manualLayout>
          </c:layout>
          <c:overlay val="0"/>
        </c:title>
        <c:numFmt formatCode="General" sourceLinked="0"/>
        <c:majorTickMark val="none"/>
        <c:minorTickMark val="none"/>
        <c:tickLblPos val="nextTo"/>
        <c:crossAx val="435717016"/>
        <c:crosses val="autoZero"/>
        <c:crossBetween val="midCat"/>
      </c:valAx>
      <c:valAx>
        <c:axId val="43571701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# of positive proteins</a:t>
                </a:r>
              </a:p>
            </c:rich>
          </c:tx>
          <c:layout>
            <c:manualLayout>
              <c:xMode val="edge"/>
              <c:yMode val="edge"/>
              <c:x val="3.1861912457449397E-2"/>
              <c:y val="0.247135966978487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100" b="1">
                <a:solidFill>
                  <a:srgbClr val="008000"/>
                </a:solidFill>
              </a:defRPr>
            </a:pPr>
            <a:endParaRPr lang="en-US"/>
          </a:p>
        </c:txPr>
        <c:crossAx val="435718584"/>
        <c:crosses val="autoZero"/>
        <c:crossBetween val="midCat"/>
      </c:valAx>
      <c:valAx>
        <c:axId val="670935640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1">
                <a:solidFill>
                  <a:srgbClr val="C00000"/>
                </a:solidFill>
              </a:defRPr>
            </a:pPr>
            <a:endParaRPr lang="en-US"/>
          </a:p>
        </c:txPr>
        <c:crossAx val="670925448"/>
        <c:crosses val="max"/>
        <c:crossBetween val="midCat"/>
      </c:valAx>
      <c:valAx>
        <c:axId val="670925448"/>
        <c:scaling>
          <c:orientation val="minMax"/>
        </c:scaling>
        <c:delete val="1"/>
        <c:axPos val="b"/>
        <c:majorTickMark val="out"/>
        <c:minorTickMark val="none"/>
        <c:tickLblPos val="nextTo"/>
        <c:crossAx val="67093564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3.3537232518424297E-2"/>
          <c:y val="7.6857394396958004E-2"/>
          <c:w val="0.95581141331132702"/>
          <c:h val="0.114471911277554"/>
        </c:manualLayout>
      </c:layout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4ECB53-A050-48B6-A1CF-45CDA8ECFF6C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79BD57-5947-4428-8D2F-515CB5736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430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D6A70-A70A-432C-9F88-47FD0A7953A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228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D6A70-A70A-432C-9F88-47FD0A7953A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3120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0178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/>
              <a:t>MKNK2 phosphorylates the eukaryotic initiation factor 4E (eIF4E), thus playing important roles in the initiation of mRNA translation, oncogenic transformation and malignant cell proliferation. </a:t>
            </a:r>
          </a:p>
          <a:p>
            <a:r>
              <a:rPr lang="en-US"/>
              <a:t>AMD1 encodes an important intermediate enzyme in polyamine biosynthesis, essential for cellular proliferation and tumor promotion. </a:t>
            </a:r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ED24DC1-DACA-954B-825D-3A2E3AABE26A}" type="slidenum">
              <a:rPr lang="en-US" sz="1200"/>
              <a:pPr eaLnBrk="1" hangingPunct="1"/>
              <a:t>8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7436665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09CB335-DFA6-4393-A329-5DE6A386DC52}" type="slidenum">
              <a:rPr lang="en-US" altLang="en-US"/>
              <a:pPr eaLnBrk="1" hangingPunct="1"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76362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D6A70-A70A-432C-9F88-47FD0A7953A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3112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endParaRPr lang="en-US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04856E90-CFFE-4842-9F7D-1A92281E512E}" type="slidenum">
              <a:rPr lang="en-US" smtClean="0"/>
              <a:pPr eaLnBrk="1" hangingPunct="1">
                <a:defRPr/>
              </a:pPr>
              <a:t>16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267250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Red</a:t>
            </a:r>
            <a:r>
              <a:rPr lang="en-US" baseline="0" dirty="0" smtClean="0"/>
              <a:t> – high, Green – Low, Black – No change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E78B6-7EF5-4B89-910A-D31A073CB17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0093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D6A70-A70A-432C-9F88-47FD0A7953A7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33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D2DFB-BA97-4D66-91DE-B0C7E64A91E7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86692-C772-4057-81D3-6E776D311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183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D2DFB-BA97-4D66-91DE-B0C7E64A91E7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86692-C772-4057-81D3-6E776D311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315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D2DFB-BA97-4D66-91DE-B0C7E64A91E7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86692-C772-4057-81D3-6E776D311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66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D2DFB-BA97-4D66-91DE-B0C7E64A91E7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86692-C772-4057-81D3-6E776D311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468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D2DFB-BA97-4D66-91DE-B0C7E64A91E7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86692-C772-4057-81D3-6E776D311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858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D2DFB-BA97-4D66-91DE-B0C7E64A91E7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86692-C772-4057-81D3-6E776D311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715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D2DFB-BA97-4D66-91DE-B0C7E64A91E7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86692-C772-4057-81D3-6E776D311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577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D2DFB-BA97-4D66-91DE-B0C7E64A91E7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86692-C772-4057-81D3-6E776D311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25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D2DFB-BA97-4D66-91DE-B0C7E64A91E7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86692-C772-4057-81D3-6E776D311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927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D2DFB-BA97-4D66-91DE-B0C7E64A91E7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86692-C772-4057-81D3-6E776D311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211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D2DFB-BA97-4D66-91DE-B0C7E64A91E7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86692-C772-4057-81D3-6E776D311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652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D2DFB-BA97-4D66-91DE-B0C7E64A91E7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686692-C772-4057-81D3-6E776D311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919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Integrating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HuProt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Array PTM Activity Profiling with MS Proteomic Analysis for Biomarker/Target Discovery</a:t>
            </a:r>
            <a:endParaRPr lang="en-US" sz="36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53149"/>
            <a:ext cx="9144000" cy="1499386"/>
          </a:xfrm>
        </p:spPr>
        <p:txBody>
          <a:bodyPr>
            <a:normAutofit/>
          </a:bodyPr>
          <a:lstStyle/>
          <a:p>
            <a:r>
              <a:rPr lang="en-US" dirty="0" smtClean="0"/>
              <a:t>Zhen Zhang, PhD</a:t>
            </a:r>
          </a:p>
          <a:p>
            <a:r>
              <a:rPr lang="en-US" dirty="0" smtClean="0"/>
              <a:t>Center for Biomarker Discovery and Translation</a:t>
            </a:r>
          </a:p>
          <a:p>
            <a:r>
              <a:rPr lang="en-US" dirty="0" smtClean="0"/>
              <a:t>Johns Hopkins Medical </a:t>
            </a:r>
            <a:r>
              <a:rPr lang="en-US" dirty="0" smtClean="0"/>
              <a:t>Institutions</a:t>
            </a: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7288107" y="6373707"/>
            <a:ext cx="3018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EDRN SC Meeting, 3/7-9/2017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01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17973" y="214591"/>
            <a:ext cx="108508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KEGG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Pathway Enrichment of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Tyrosine Kinases detected in JHU array data and PNNL LC-MS/MS data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986" y="1557868"/>
            <a:ext cx="9846883" cy="4572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831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>
          <a:xfrm>
            <a:off x="568959" y="111548"/>
            <a:ext cx="10756053" cy="72548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Helvetica"/>
              </a:rPr>
              <a:t>Construction of Hi-Res KSR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Helvetica"/>
              </a:rPr>
              <a:t>Map </a:t>
            </a:r>
            <a:r>
              <a:rPr lang="en-US" sz="2400" dirty="0" smtClean="0">
                <a:cs typeface="Helvetica"/>
              </a:rPr>
              <a:t>(</a:t>
            </a:r>
            <a:r>
              <a:rPr lang="en-US" sz="2400" dirty="0"/>
              <a:t>Newman, R., </a:t>
            </a:r>
            <a:r>
              <a:rPr lang="en-US" sz="2400" dirty="0" smtClean="0"/>
              <a:t>et al.)</a:t>
            </a:r>
            <a:endParaRPr lang="en-US" sz="2400" dirty="0" smtClean="0">
              <a:cs typeface="Helvetica"/>
            </a:endParaRPr>
          </a:p>
        </p:txBody>
      </p:sp>
      <p:pic>
        <p:nvPicPr>
          <p:cNvPr id="21507" name="Picture 1" descr="New Figure 1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33"/>
          <a:stretch>
            <a:fillRect/>
          </a:stretch>
        </p:blipFill>
        <p:spPr bwMode="auto">
          <a:xfrm>
            <a:off x="3291840" y="955404"/>
            <a:ext cx="5696373" cy="578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6495" y="3158950"/>
            <a:ext cx="1856225" cy="13735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9789" y="2140569"/>
            <a:ext cx="1822931" cy="9000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50803" y="5555612"/>
            <a:ext cx="1890157" cy="101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66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172"/>
          <a:stretch/>
        </p:blipFill>
        <p:spPr bwMode="auto">
          <a:xfrm>
            <a:off x="1526751" y="1407349"/>
            <a:ext cx="8458200" cy="2317898"/>
          </a:xfrm>
          <a:prstGeom prst="rect">
            <a:avLst/>
          </a:prstGeom>
          <a:ln>
            <a:noFill/>
          </a:ln>
          <a:effectLst>
            <a:softEdge rad="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179" y="541159"/>
            <a:ext cx="10253345" cy="617790"/>
          </a:xfrm>
          <a:solidFill>
            <a:schemeClr val="bg1"/>
          </a:solidFill>
        </p:spPr>
        <p:txBody>
          <a:bodyPr/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Tyrosine phosphorylation kinase-substrate network</a:t>
            </a:r>
          </a:p>
        </p:txBody>
      </p:sp>
      <p:sp>
        <p:nvSpPr>
          <p:cNvPr id="4" name="Rectangle 3"/>
          <p:cNvSpPr/>
          <p:nvPr/>
        </p:nvSpPr>
        <p:spPr>
          <a:xfrm>
            <a:off x="969326" y="3973647"/>
            <a:ext cx="1020667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Kinase-substrate </a:t>
            </a:r>
            <a:r>
              <a:rPr lang="en-US" sz="2400" dirty="0"/>
              <a:t>network was derived </a:t>
            </a:r>
            <a:r>
              <a:rPr lang="en-US" sz="2400" dirty="0" smtClean="0"/>
              <a:t>from</a:t>
            </a:r>
            <a:endParaRPr lang="en-US" sz="2400" dirty="0"/>
          </a:p>
          <a:p>
            <a:endParaRPr lang="en-US" dirty="0" smtClean="0"/>
          </a:p>
          <a:p>
            <a:r>
              <a:rPr lang="en-US" dirty="0" smtClean="0"/>
              <a:t>1</a:t>
            </a:r>
            <a:r>
              <a:rPr lang="en-US" dirty="0"/>
              <a:t>. </a:t>
            </a:r>
            <a:r>
              <a:rPr lang="en-US" dirty="0"/>
              <a:t>Newman, R., Hu, J., Rho, H., </a:t>
            </a:r>
            <a:r>
              <a:rPr lang="en-US" dirty="0" err="1"/>
              <a:t>Xie</a:t>
            </a:r>
            <a:r>
              <a:rPr lang="en-US" dirty="0"/>
              <a:t>, Z., et al, </a:t>
            </a:r>
            <a:r>
              <a:rPr lang="en-US" dirty="0"/>
              <a:t>“Construction </a:t>
            </a:r>
            <a:r>
              <a:rPr lang="en-US" dirty="0"/>
              <a:t>of </a:t>
            </a:r>
            <a:r>
              <a:rPr lang="en-US" dirty="0" smtClean="0"/>
              <a:t>Human Activity-Based </a:t>
            </a:r>
            <a:r>
              <a:rPr lang="en-US" dirty="0"/>
              <a:t>Phosphorylation </a:t>
            </a:r>
            <a:r>
              <a:rPr lang="en-US" dirty="0"/>
              <a:t>Networks”. </a:t>
            </a:r>
            <a:r>
              <a:rPr lang="en-US" dirty="0" err="1"/>
              <a:t>Mol</a:t>
            </a:r>
            <a:r>
              <a:rPr lang="en-US" dirty="0"/>
              <a:t> </a:t>
            </a:r>
            <a:r>
              <a:rPr lang="en-US" dirty="0" err="1"/>
              <a:t>Syst</a:t>
            </a:r>
            <a:r>
              <a:rPr lang="en-US" dirty="0"/>
              <a:t> Biol. 9:655</a:t>
            </a:r>
            <a:r>
              <a:rPr lang="en-US" dirty="0"/>
              <a:t>.(</a:t>
            </a:r>
            <a:r>
              <a:rPr lang="en-US" dirty="0"/>
              <a:t>2013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2. </a:t>
            </a:r>
            <a:r>
              <a:rPr lang="en-US" dirty="0"/>
              <a:t>Hu, J., Rho H., Newman, R., Zhang, J., Zhu, H., Qian, </a:t>
            </a:r>
            <a:r>
              <a:rPr lang="en-US" dirty="0"/>
              <a:t>J.</a:t>
            </a:r>
            <a:r>
              <a:rPr lang="en-US" dirty="0"/>
              <a:t> “ </a:t>
            </a:r>
            <a:r>
              <a:rPr lang="en-US" dirty="0" err="1"/>
              <a:t>PhosphoNetworks</a:t>
            </a:r>
            <a:r>
              <a:rPr lang="en-US" dirty="0"/>
              <a:t>: A Database for Human </a:t>
            </a:r>
            <a:r>
              <a:rPr lang="en-US" dirty="0"/>
              <a:t>Phosphorylation Networks”. </a:t>
            </a:r>
            <a:r>
              <a:rPr lang="en-US" dirty="0"/>
              <a:t>Bioinformatics. 30:1. </a:t>
            </a:r>
            <a:r>
              <a:rPr lang="en-US" dirty="0"/>
              <a:t>(2014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81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322" y="269892"/>
            <a:ext cx="10547087" cy="838200"/>
          </a:xfrm>
        </p:spPr>
        <p:txBody>
          <a:bodyPr>
            <a:no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Integrated MS/Array Tyr phosphorylation activity analysis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1987" y="1420047"/>
            <a:ext cx="3405413" cy="1602153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6054900" y="5213725"/>
            <a:ext cx="19518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MS global protein profile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724309" y="5221070"/>
            <a:ext cx="2614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HuProt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array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pTyr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substrate activity profile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6858001" y="1823198"/>
            <a:ext cx="2897303" cy="3358402"/>
            <a:chOff x="4954090" y="2057400"/>
            <a:chExt cx="2897303" cy="3358402"/>
          </a:xfrm>
        </p:grpSpPr>
        <p:sp>
          <p:nvSpPr>
            <p:cNvPr id="5" name="Oval 4"/>
            <p:cNvSpPr>
              <a:spLocks noChangeAspect="1"/>
            </p:cNvSpPr>
            <p:nvPr/>
          </p:nvSpPr>
          <p:spPr>
            <a:xfrm>
              <a:off x="4954090" y="2331977"/>
              <a:ext cx="345661" cy="345661"/>
            </a:xfrm>
            <a:prstGeom prst="ellipse">
              <a:avLst/>
            </a:prstGeom>
            <a:noFill/>
            <a:ln w="38100">
              <a:solidFill>
                <a:srgbClr val="99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/>
            <p:cNvGrpSpPr>
              <a:grpSpLocks noChangeAspect="1"/>
            </p:cNvGrpSpPr>
            <p:nvPr/>
          </p:nvGrpSpPr>
          <p:grpSpPr>
            <a:xfrm>
              <a:off x="7321137" y="2093926"/>
              <a:ext cx="415186" cy="345661"/>
              <a:chOff x="5666232" y="1859280"/>
              <a:chExt cx="768815" cy="640080"/>
            </a:xfrm>
          </p:grpSpPr>
          <p:sp>
            <p:nvSpPr>
              <p:cNvPr id="6" name="Oval 5"/>
              <p:cNvSpPr>
                <a:spLocks noChangeAspect="1"/>
              </p:cNvSpPr>
              <p:nvPr/>
            </p:nvSpPr>
            <p:spPr>
              <a:xfrm>
                <a:off x="5666232" y="2133599"/>
                <a:ext cx="91441" cy="9144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5794967" y="1859280"/>
                <a:ext cx="640080" cy="640080"/>
              </a:xfrm>
              <a:prstGeom prst="ellipse">
                <a:avLst/>
              </a:prstGeom>
              <a:noFill/>
              <a:ln w="3810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Oval 10"/>
            <p:cNvSpPr>
              <a:spLocks noChangeAspect="1"/>
            </p:cNvSpPr>
            <p:nvPr/>
          </p:nvSpPr>
          <p:spPr>
            <a:xfrm>
              <a:off x="4954090" y="3253341"/>
              <a:ext cx="345661" cy="345661"/>
            </a:xfrm>
            <a:prstGeom prst="ellipse">
              <a:avLst/>
            </a:prstGeom>
            <a:noFill/>
            <a:ln w="38100">
              <a:solidFill>
                <a:srgbClr val="99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>
              <a:spLocks noChangeAspect="1"/>
            </p:cNvSpPr>
            <p:nvPr/>
          </p:nvSpPr>
          <p:spPr>
            <a:xfrm>
              <a:off x="4954090" y="2799763"/>
              <a:ext cx="345661" cy="345661"/>
            </a:xfrm>
            <a:prstGeom prst="ellipse">
              <a:avLst/>
            </a:prstGeom>
            <a:noFill/>
            <a:ln w="38100">
              <a:solidFill>
                <a:srgbClr val="99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4976950" y="4410255"/>
              <a:ext cx="345661" cy="345661"/>
            </a:xfrm>
            <a:prstGeom prst="ellipse">
              <a:avLst/>
            </a:prstGeom>
            <a:noFill/>
            <a:ln w="38100">
              <a:solidFill>
                <a:srgbClr val="99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3"/>
            <p:cNvGrpSpPr>
              <a:grpSpLocks noChangeAspect="1"/>
            </p:cNvGrpSpPr>
            <p:nvPr/>
          </p:nvGrpSpPr>
          <p:grpSpPr>
            <a:xfrm>
              <a:off x="7321137" y="2809407"/>
              <a:ext cx="415186" cy="345661"/>
              <a:chOff x="5666232" y="1859280"/>
              <a:chExt cx="768815" cy="640080"/>
            </a:xfrm>
          </p:grpSpPr>
          <p:sp>
            <p:nvSpPr>
              <p:cNvPr id="15" name="Oval 14"/>
              <p:cNvSpPr>
                <a:spLocks noChangeAspect="1"/>
              </p:cNvSpPr>
              <p:nvPr/>
            </p:nvSpPr>
            <p:spPr>
              <a:xfrm>
                <a:off x="5666232" y="2133599"/>
                <a:ext cx="91441" cy="9144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5794967" y="1859280"/>
                <a:ext cx="640080" cy="640080"/>
              </a:xfrm>
              <a:prstGeom prst="ellipse">
                <a:avLst/>
              </a:prstGeom>
              <a:noFill/>
              <a:ln w="3810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16"/>
            <p:cNvGrpSpPr>
              <a:grpSpLocks noChangeAspect="1"/>
            </p:cNvGrpSpPr>
            <p:nvPr/>
          </p:nvGrpSpPr>
          <p:grpSpPr>
            <a:xfrm>
              <a:off x="7321137" y="3236913"/>
              <a:ext cx="415186" cy="345661"/>
              <a:chOff x="5666232" y="1859280"/>
              <a:chExt cx="768815" cy="640080"/>
            </a:xfrm>
          </p:grpSpPr>
          <p:sp>
            <p:nvSpPr>
              <p:cNvPr id="18" name="Oval 17"/>
              <p:cNvSpPr>
                <a:spLocks noChangeAspect="1"/>
              </p:cNvSpPr>
              <p:nvPr/>
            </p:nvSpPr>
            <p:spPr>
              <a:xfrm>
                <a:off x="5666232" y="2133599"/>
                <a:ext cx="91441" cy="9144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5794967" y="1859280"/>
                <a:ext cx="640080" cy="640080"/>
              </a:xfrm>
              <a:prstGeom prst="ellipse">
                <a:avLst/>
              </a:prstGeom>
              <a:noFill/>
              <a:ln w="3810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/>
            <p:cNvGrpSpPr>
              <a:grpSpLocks noChangeAspect="1"/>
            </p:cNvGrpSpPr>
            <p:nvPr/>
          </p:nvGrpSpPr>
          <p:grpSpPr>
            <a:xfrm>
              <a:off x="7321137" y="3998913"/>
              <a:ext cx="415186" cy="345661"/>
              <a:chOff x="5666232" y="1859280"/>
              <a:chExt cx="768815" cy="640080"/>
            </a:xfrm>
          </p:grpSpPr>
          <p:sp>
            <p:nvSpPr>
              <p:cNvPr id="21" name="Oval 20"/>
              <p:cNvSpPr>
                <a:spLocks noChangeAspect="1"/>
              </p:cNvSpPr>
              <p:nvPr/>
            </p:nvSpPr>
            <p:spPr>
              <a:xfrm>
                <a:off x="5666232" y="2133599"/>
                <a:ext cx="91441" cy="9144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5794967" y="1859280"/>
                <a:ext cx="640080" cy="640080"/>
              </a:xfrm>
              <a:prstGeom prst="ellipse">
                <a:avLst/>
              </a:prstGeom>
              <a:noFill/>
              <a:ln w="3810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" name="Group 22"/>
            <p:cNvGrpSpPr>
              <a:grpSpLocks noChangeAspect="1"/>
            </p:cNvGrpSpPr>
            <p:nvPr/>
          </p:nvGrpSpPr>
          <p:grpSpPr>
            <a:xfrm>
              <a:off x="7336375" y="4684713"/>
              <a:ext cx="399946" cy="345661"/>
              <a:chOff x="5694452" y="1859280"/>
              <a:chExt cx="740595" cy="640080"/>
            </a:xfrm>
          </p:grpSpPr>
          <p:sp>
            <p:nvSpPr>
              <p:cNvPr id="24" name="Oval 23"/>
              <p:cNvSpPr>
                <a:spLocks noChangeAspect="1"/>
              </p:cNvSpPr>
              <p:nvPr/>
            </p:nvSpPr>
            <p:spPr>
              <a:xfrm>
                <a:off x="5694452" y="2133600"/>
                <a:ext cx="91440" cy="9144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5794967" y="1859280"/>
                <a:ext cx="640080" cy="640080"/>
              </a:xfrm>
              <a:prstGeom prst="ellipse">
                <a:avLst/>
              </a:prstGeom>
              <a:noFill/>
              <a:ln w="3810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30" name="Straight Arrow Connector 29"/>
            <p:cNvCxnSpPr>
              <a:cxnSpLocks noChangeAspect="1"/>
              <a:stCxn id="5" idx="6"/>
              <a:endCxn id="6" idx="2"/>
            </p:cNvCxnSpPr>
            <p:nvPr/>
          </p:nvCxnSpPr>
          <p:spPr>
            <a:xfrm flipV="1">
              <a:off x="5299751" y="2266756"/>
              <a:ext cx="2021386" cy="238052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cxnSpLocks noChangeAspect="1"/>
              <a:stCxn id="5" idx="6"/>
              <a:endCxn id="18" idx="6"/>
            </p:cNvCxnSpPr>
            <p:nvPr/>
          </p:nvCxnSpPr>
          <p:spPr>
            <a:xfrm>
              <a:off x="5299751" y="2504808"/>
              <a:ext cx="2070767" cy="904935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8" name="Group 37"/>
            <p:cNvGrpSpPr/>
            <p:nvPr/>
          </p:nvGrpSpPr>
          <p:grpSpPr>
            <a:xfrm>
              <a:off x="6421962" y="2665464"/>
              <a:ext cx="415187" cy="345661"/>
              <a:chOff x="4190999" y="3124506"/>
              <a:chExt cx="415187" cy="345661"/>
            </a:xfrm>
          </p:grpSpPr>
          <p:grpSp>
            <p:nvGrpSpPr>
              <p:cNvPr id="26" name="Group 25"/>
              <p:cNvGrpSpPr>
                <a:grpSpLocks noChangeAspect="1"/>
              </p:cNvGrpSpPr>
              <p:nvPr/>
            </p:nvGrpSpPr>
            <p:grpSpPr>
              <a:xfrm>
                <a:off x="4191000" y="3124506"/>
                <a:ext cx="415186" cy="345661"/>
                <a:chOff x="5666232" y="1859280"/>
                <a:chExt cx="768815" cy="640080"/>
              </a:xfrm>
            </p:grpSpPr>
            <p:sp>
              <p:nvSpPr>
                <p:cNvPr id="27" name="Oval 26"/>
                <p:cNvSpPr>
                  <a:spLocks noChangeAspect="1"/>
                </p:cNvSpPr>
                <p:nvPr/>
              </p:nvSpPr>
              <p:spPr>
                <a:xfrm>
                  <a:off x="5666232" y="2133599"/>
                  <a:ext cx="91441" cy="91440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5794967" y="1859280"/>
                  <a:ext cx="640080" cy="640080"/>
                </a:xfrm>
                <a:prstGeom prst="ellipse">
                  <a:avLst/>
                </a:prstGeom>
                <a:noFill/>
                <a:ln w="38100">
                  <a:solidFill>
                    <a:srgbClr val="99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34" name="Curved Connector 33"/>
              <p:cNvCxnSpPr>
                <a:cxnSpLocks noChangeAspect="1"/>
                <a:stCxn id="27" idx="2"/>
                <a:endCxn id="27" idx="0"/>
              </p:cNvCxnSpPr>
              <p:nvPr/>
            </p:nvCxnSpPr>
            <p:spPr>
              <a:xfrm rot="10800000" flipH="1">
                <a:off x="4190999" y="3272646"/>
                <a:ext cx="24691" cy="24690"/>
              </a:xfrm>
              <a:prstGeom prst="curvedConnector4">
                <a:avLst>
                  <a:gd name="adj1" fmla="val -925843"/>
                  <a:gd name="adj2" fmla="val 1025881"/>
                </a:avLst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" name="TextBox 38"/>
            <p:cNvSpPr txBox="1"/>
            <p:nvPr/>
          </p:nvSpPr>
          <p:spPr>
            <a:xfrm>
              <a:off x="4954090" y="2322513"/>
              <a:ext cx="4010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Forte" panose="03060902040502070203" pitchFamily="66" charset="0"/>
                </a:rPr>
                <a:t>K</a:t>
              </a:r>
              <a:r>
                <a:rPr lang="en-US" baseline="-25000" dirty="0">
                  <a:latin typeface="Forte" panose="03060902040502070203" pitchFamily="66" charset="0"/>
                </a:rPr>
                <a:t>1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477535" y="2635262"/>
              <a:ext cx="4010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Forte" panose="03060902040502070203" pitchFamily="66" charset="0"/>
                </a:rPr>
                <a:t>K</a:t>
              </a:r>
              <a:r>
                <a:rPr lang="en-US" baseline="-25000" dirty="0">
                  <a:latin typeface="Forte" panose="03060902040502070203" pitchFamily="66" charset="0"/>
                </a:rPr>
                <a:t>1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385756" y="2057400"/>
              <a:ext cx="3866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Forte" panose="03060902040502070203" pitchFamily="66" charset="0"/>
                </a:rPr>
                <a:t>S</a:t>
              </a:r>
              <a:r>
                <a:rPr lang="en-US" baseline="-25000" dirty="0">
                  <a:latin typeface="Forte" panose="03060902040502070203" pitchFamily="66" charset="0"/>
                </a:rPr>
                <a:t>a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385756" y="3200387"/>
              <a:ext cx="360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latin typeface="Forte" panose="03060902040502070203" pitchFamily="66" charset="0"/>
                </a:rPr>
                <a:t>S</a:t>
              </a:r>
              <a:r>
                <a:rPr lang="en-US" baseline="-25000" dirty="0" err="1">
                  <a:latin typeface="Forte" panose="03060902040502070203" pitchFamily="66" charset="0"/>
                </a:rPr>
                <a:t>c</a:t>
              </a:r>
              <a:endParaRPr lang="en-US" baseline="-25000" dirty="0">
                <a:latin typeface="Forte" panose="03060902040502070203" pitchFamily="66" charset="0"/>
              </a:endParaRPr>
            </a:p>
          </p:txBody>
        </p:sp>
        <p:sp>
          <p:nvSpPr>
            <p:cNvPr id="47" name="Right Brace 46"/>
            <p:cNvSpPr/>
            <p:nvPr/>
          </p:nvSpPr>
          <p:spPr>
            <a:xfrm rot="5400000">
              <a:off x="6975093" y="4539502"/>
              <a:ext cx="304800" cy="1447800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" name="Rectangle 47"/>
          <p:cNvSpPr/>
          <p:nvPr/>
        </p:nvSpPr>
        <p:spPr>
          <a:xfrm>
            <a:off x="1940323" y="3203600"/>
            <a:ext cx="3962400" cy="995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Construction of human activity-based phosphorylation networks. </a:t>
            </a:r>
            <a:r>
              <a:rPr lang="en-US" sz="1200" b="1" i="1" dirty="0" err="1">
                <a:solidFill>
                  <a:schemeClr val="bg2">
                    <a:lumMod val="50000"/>
                  </a:schemeClr>
                </a:solidFill>
              </a:rPr>
              <a:t>Mol</a:t>
            </a:r>
            <a:r>
              <a:rPr lang="en-US" sz="1200" b="1" i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200" b="1" i="1" dirty="0" err="1">
                <a:solidFill>
                  <a:schemeClr val="bg2">
                    <a:lumMod val="50000"/>
                  </a:schemeClr>
                </a:solidFill>
              </a:rPr>
              <a:t>Syst</a:t>
            </a:r>
            <a:r>
              <a:rPr lang="en-US" sz="1200" b="1" i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200" b="1" i="1" dirty="0" err="1">
                <a:solidFill>
                  <a:schemeClr val="bg2">
                    <a:lumMod val="50000"/>
                  </a:schemeClr>
                </a:solidFill>
              </a:rPr>
              <a:t>Biol</a:t>
            </a:r>
            <a:r>
              <a:rPr lang="en-US" sz="1200" i="1" dirty="0">
                <a:solidFill>
                  <a:schemeClr val="bg2">
                    <a:lumMod val="50000"/>
                  </a:schemeClr>
                </a:solidFill>
              </a:rPr>
              <a:t> 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2013; 9:655.</a:t>
            </a:r>
          </a:p>
          <a:p>
            <a:r>
              <a:rPr lang="en-US" sz="1400" dirty="0"/>
              <a:t>51 </a:t>
            </a:r>
            <a:r>
              <a:rPr lang="en-US" sz="1400" dirty="0" err="1"/>
              <a:t>pTyr</a:t>
            </a:r>
            <a:r>
              <a:rPr lang="en-US" sz="1400" dirty="0"/>
              <a:t> kinases, 133 substrates</a:t>
            </a:r>
          </a:p>
          <a:p>
            <a:r>
              <a:rPr lang="en-US" sz="1400" dirty="0"/>
              <a:t>256 Kinase-substrate relationships (KSRs)</a:t>
            </a:r>
          </a:p>
        </p:txBody>
      </p:sp>
      <p:sp>
        <p:nvSpPr>
          <p:cNvPr id="49" name="Content Placeholder 2"/>
          <p:cNvSpPr>
            <a:spLocks noGrp="1"/>
          </p:cNvSpPr>
          <p:nvPr>
            <p:ph idx="1"/>
          </p:nvPr>
        </p:nvSpPr>
        <p:spPr>
          <a:xfrm>
            <a:off x="1828801" y="4480700"/>
            <a:ext cx="4403327" cy="1615301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116 substrates in </a:t>
            </a:r>
            <a:r>
              <a:rPr lang="en-US" dirty="0" err="1" smtClean="0">
                <a:solidFill>
                  <a:schemeClr val="tx1"/>
                </a:solidFill>
              </a:rPr>
              <a:t>pTyr</a:t>
            </a:r>
            <a:r>
              <a:rPr lang="en-US" dirty="0" smtClean="0">
                <a:solidFill>
                  <a:schemeClr val="tx1"/>
                </a:solidFill>
              </a:rPr>
              <a:t> array data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35 </a:t>
            </a:r>
            <a:r>
              <a:rPr lang="en-US" dirty="0" err="1" smtClean="0">
                <a:solidFill>
                  <a:schemeClr val="tx1"/>
                </a:solidFill>
              </a:rPr>
              <a:t>pTyr</a:t>
            </a:r>
            <a:r>
              <a:rPr lang="en-US" dirty="0" smtClean="0">
                <a:solidFill>
                  <a:schemeClr val="tx1"/>
                </a:solidFill>
              </a:rPr>
              <a:t> kinases (genes) detected in global LC-MS/MS data.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190 KSRs assessed.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51" name="Curved Down Arrow 50"/>
          <p:cNvSpPr/>
          <p:nvPr/>
        </p:nvSpPr>
        <p:spPr>
          <a:xfrm>
            <a:off x="5645283" y="1369472"/>
            <a:ext cx="2705281" cy="687929"/>
          </a:xfrm>
          <a:prstGeom prst="curvedDownArrow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30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489" y="391089"/>
            <a:ext cx="10837266" cy="8382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hosphorylation activities assessed by Kinase-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pTyr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substrate activity correlation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1266" name="Picture 2" descr="C:\Users\zzhang7\Downloads\SYK_substrate_correlation_networ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341" y="2677284"/>
            <a:ext cx="3078741" cy="2636838"/>
          </a:xfrm>
          <a:prstGeom prst="rect">
            <a:avLst/>
          </a:prstGeom>
          <a:noFill/>
          <a:ln>
            <a:solidFill>
              <a:srgbClr val="0000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9399" y="1732723"/>
            <a:ext cx="5108682" cy="4724401"/>
          </a:xfrm>
          <a:prstGeom prst="rect">
            <a:avLst/>
          </a:prstGeom>
        </p:spPr>
      </p:pic>
      <p:sp>
        <p:nvSpPr>
          <p:cNvPr id="6" name="Rectangular Callout 5"/>
          <p:cNvSpPr/>
          <p:nvPr/>
        </p:nvSpPr>
        <p:spPr>
          <a:xfrm>
            <a:off x="1915341" y="2662834"/>
            <a:ext cx="3070811" cy="2651289"/>
          </a:xfrm>
          <a:prstGeom prst="wedgeRectCallout">
            <a:avLst>
              <a:gd name="adj1" fmla="val 72507"/>
              <a:gd name="adj2" fmla="val 64522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679881" y="5204367"/>
            <a:ext cx="1155933" cy="990600"/>
          </a:xfrm>
          <a:prstGeom prst="rect">
            <a:avLst/>
          </a:prstGeom>
          <a:noFill/>
          <a:ln w="952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56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54445"/>
            <a:ext cx="10336696" cy="8382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Concurrent research on SYK/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pSYK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at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JHU                 </a:t>
            </a:r>
            <a:r>
              <a:rPr lang="en-US" sz="2700" dirty="0">
                <a:latin typeface="+mn-lt"/>
              </a:rPr>
              <a:t>(Ie-Ming Shih, Akhilesh Pandey)</a:t>
            </a:r>
            <a:endParaRPr lang="en-US" sz="40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9548" y="1382973"/>
            <a:ext cx="9834880" cy="1464762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altLang="en-US" sz="2400" dirty="0">
                <a:latin typeface="Arial" charset="0"/>
                <a:cs typeface="Arial" charset="0"/>
              </a:rPr>
              <a:t>SYK and </a:t>
            </a:r>
            <a:r>
              <a:rPr lang="en-US" altLang="en-US" sz="2400" dirty="0" err="1">
                <a:latin typeface="Arial" charset="0"/>
                <a:cs typeface="Arial" charset="0"/>
              </a:rPr>
              <a:t>pSYK</a:t>
            </a:r>
            <a:r>
              <a:rPr lang="en-US" altLang="en-US" sz="2400" dirty="0">
                <a:latin typeface="Arial" charset="0"/>
                <a:cs typeface="Arial" charset="0"/>
              </a:rPr>
              <a:t> expression is higher in recurrent ovarian cancer.</a:t>
            </a:r>
          </a:p>
          <a:p>
            <a:pPr>
              <a:spcBef>
                <a:spcPts val="600"/>
              </a:spcBef>
            </a:pPr>
            <a:r>
              <a:rPr lang="en-US" sz="2400" dirty="0"/>
              <a:t>SYK knockdown and inhibition reduce ovarian cancer cell growth.</a:t>
            </a:r>
          </a:p>
          <a:p>
            <a:pPr>
              <a:spcBef>
                <a:spcPts val="600"/>
              </a:spcBef>
            </a:pPr>
            <a:r>
              <a:rPr lang="en-US" sz="2400" dirty="0"/>
              <a:t>SYK inhibitor and paclitaxel combination produces synergistic response.</a:t>
            </a:r>
          </a:p>
          <a:p>
            <a:pPr>
              <a:spcBef>
                <a:spcPts val="600"/>
              </a:spcBef>
            </a:pPr>
            <a:endParaRPr lang="en-US" sz="2400" dirty="0"/>
          </a:p>
        </p:txBody>
      </p:sp>
      <p:pic>
        <p:nvPicPr>
          <p:cNvPr id="4" name="Picture 4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0" y="3138064"/>
            <a:ext cx="3952240" cy="314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546" y="2988764"/>
            <a:ext cx="3313336" cy="2205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546" y="5260567"/>
            <a:ext cx="3313336" cy="1022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135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425" y="1406748"/>
            <a:ext cx="6511616" cy="4801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20" name="Rectangle 67"/>
          <p:cNvSpPr>
            <a:spLocks noChangeArrowheads="1"/>
          </p:cNvSpPr>
          <p:nvPr/>
        </p:nvSpPr>
        <p:spPr bwMode="auto">
          <a:xfrm>
            <a:off x="700447" y="367417"/>
            <a:ext cx="8610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SYK assay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on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chips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521897" y="1612609"/>
            <a:ext cx="3514884" cy="5001680"/>
            <a:chOff x="1313334" y="1375666"/>
            <a:chExt cx="3514884" cy="5001680"/>
          </a:xfrm>
        </p:grpSpPr>
        <p:grpSp>
          <p:nvGrpSpPr>
            <p:cNvPr id="27649" name="Group 100"/>
            <p:cNvGrpSpPr>
              <a:grpSpLocks/>
            </p:cNvGrpSpPr>
            <p:nvPr/>
          </p:nvGrpSpPr>
          <p:grpSpPr bwMode="auto">
            <a:xfrm>
              <a:off x="1995732" y="2470753"/>
              <a:ext cx="2209800" cy="405175"/>
              <a:chOff x="2971800" y="3200400"/>
              <a:chExt cx="2209799" cy="533401"/>
            </a:xfrm>
          </p:grpSpPr>
          <p:sp>
            <p:nvSpPr>
              <p:cNvPr id="102" name="Parallelogram 101"/>
              <p:cNvSpPr/>
              <p:nvPr/>
            </p:nvSpPr>
            <p:spPr bwMode="auto">
              <a:xfrm>
                <a:off x="2971800" y="3200400"/>
                <a:ext cx="2209799" cy="533401"/>
              </a:xfrm>
              <a:prstGeom prst="parallelogram">
                <a:avLst>
                  <a:gd name="adj" fmla="val 70378"/>
                </a:avLst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>
                  <a:solidFill>
                    <a:srgbClr val="FFFFFF"/>
                  </a:solidFill>
                  <a:ea typeface="ＭＳ Ｐゴシック" pitchFamily="34" charset="-128"/>
                  <a:cs typeface="Arial" charset="0"/>
                </a:endParaRPr>
              </a:p>
            </p:txBody>
          </p:sp>
          <p:sp>
            <p:nvSpPr>
              <p:cNvPr id="103" name="Parallelogram 102"/>
              <p:cNvSpPr/>
              <p:nvPr/>
            </p:nvSpPr>
            <p:spPr bwMode="auto">
              <a:xfrm>
                <a:off x="3089275" y="3257550"/>
                <a:ext cx="498475" cy="400051"/>
              </a:xfrm>
              <a:prstGeom prst="parallelogram">
                <a:avLst>
                  <a:gd name="adj" fmla="val 70378"/>
                </a:avLst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>
                  <a:solidFill>
                    <a:srgbClr val="FFFFFF"/>
                  </a:solidFill>
                  <a:ea typeface="ＭＳ Ｐゴシック" pitchFamily="34" charset="-128"/>
                  <a:cs typeface="Arial" charset="0"/>
                </a:endParaRPr>
              </a:p>
            </p:txBody>
          </p:sp>
          <p:sp>
            <p:nvSpPr>
              <p:cNvPr id="27772" name="Parallelogram 103"/>
              <p:cNvSpPr>
                <a:spLocks noChangeArrowheads="1"/>
              </p:cNvSpPr>
              <p:nvPr/>
            </p:nvSpPr>
            <p:spPr bwMode="auto">
              <a:xfrm>
                <a:off x="3375025" y="3262313"/>
                <a:ext cx="1654174" cy="395288"/>
              </a:xfrm>
              <a:prstGeom prst="parallelogram">
                <a:avLst>
                  <a:gd name="adj" fmla="val 70385"/>
                </a:avLst>
              </a:prstGeom>
              <a:blipFill dpi="0" rotWithShape="1">
                <a:blip r:embed="rId4"/>
                <a:srcRect/>
                <a:tile tx="0" ty="0" sx="100000" sy="100000" flip="none" algn="tl"/>
              </a:blipFill>
              <a:ln w="63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US" sz="1600">
                  <a:solidFill>
                    <a:srgbClr val="FFFFFF"/>
                  </a:solidFill>
                  <a:latin typeface="Franklin Gothic Book" charset="0"/>
                </a:endParaRPr>
              </a:p>
            </p:txBody>
          </p:sp>
        </p:grpSp>
        <p:cxnSp>
          <p:nvCxnSpPr>
            <p:cNvPr id="111" name="Straight Arrow Connector 110"/>
            <p:cNvCxnSpPr/>
            <p:nvPr/>
          </p:nvCxnSpPr>
          <p:spPr>
            <a:xfrm rot="5400000">
              <a:off x="2849323" y="3221632"/>
              <a:ext cx="578821" cy="3175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654" name="Group 94"/>
            <p:cNvGrpSpPr>
              <a:grpSpLocks/>
            </p:cNvGrpSpPr>
            <p:nvPr/>
          </p:nvGrpSpPr>
          <p:grpSpPr bwMode="auto">
            <a:xfrm>
              <a:off x="1779832" y="4856691"/>
              <a:ext cx="2209800" cy="405175"/>
              <a:chOff x="2971800" y="3200400"/>
              <a:chExt cx="2209799" cy="533401"/>
            </a:xfrm>
          </p:grpSpPr>
          <p:sp>
            <p:nvSpPr>
              <p:cNvPr id="6" name="Parallelogram 5"/>
              <p:cNvSpPr/>
              <p:nvPr/>
            </p:nvSpPr>
            <p:spPr bwMode="auto">
              <a:xfrm>
                <a:off x="2971800" y="3200400"/>
                <a:ext cx="2209799" cy="533401"/>
              </a:xfrm>
              <a:prstGeom prst="parallelogram">
                <a:avLst>
                  <a:gd name="adj" fmla="val 70378"/>
                </a:avLst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>
                  <a:solidFill>
                    <a:srgbClr val="FFFFFF"/>
                  </a:solidFill>
                  <a:ea typeface="ＭＳ Ｐゴシック" pitchFamily="34" charset="-128"/>
                  <a:cs typeface="Arial" charset="0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 bwMode="auto">
              <a:xfrm>
                <a:off x="3089275" y="3257550"/>
                <a:ext cx="498475" cy="400051"/>
              </a:xfrm>
              <a:prstGeom prst="parallelogram">
                <a:avLst>
                  <a:gd name="adj" fmla="val 70378"/>
                </a:avLst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>
                  <a:solidFill>
                    <a:srgbClr val="FFFFFF"/>
                  </a:solidFill>
                  <a:ea typeface="ＭＳ Ｐゴシック" pitchFamily="34" charset="-128"/>
                  <a:cs typeface="Arial" charset="0"/>
                </a:endParaRPr>
              </a:p>
            </p:txBody>
          </p:sp>
          <p:sp>
            <p:nvSpPr>
              <p:cNvPr id="27769" name="Parallelogram 84"/>
              <p:cNvSpPr>
                <a:spLocks noChangeArrowheads="1"/>
              </p:cNvSpPr>
              <p:nvPr/>
            </p:nvSpPr>
            <p:spPr bwMode="auto">
              <a:xfrm>
                <a:off x="3375025" y="3262312"/>
                <a:ext cx="1654174" cy="395289"/>
              </a:xfrm>
              <a:prstGeom prst="parallelogram">
                <a:avLst>
                  <a:gd name="adj" fmla="val 70385"/>
                </a:avLst>
              </a:prstGeom>
              <a:blipFill dpi="0" rotWithShape="1">
                <a:blip r:embed="rId4"/>
                <a:srcRect/>
                <a:tile tx="0" ty="0" sx="100000" sy="100000" flip="none" algn="tl"/>
              </a:blipFill>
              <a:ln w="63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US" sz="1600">
                  <a:solidFill>
                    <a:srgbClr val="FFFFFF"/>
                  </a:solidFill>
                  <a:latin typeface="Franklin Gothic Book" charset="0"/>
                </a:endParaRPr>
              </a:p>
            </p:txBody>
          </p:sp>
        </p:grpSp>
        <p:sp>
          <p:nvSpPr>
            <p:cNvPr id="112" name="Flowchart: Connector 111"/>
            <p:cNvSpPr/>
            <p:nvPr/>
          </p:nvSpPr>
          <p:spPr bwMode="auto">
            <a:xfrm flipV="1">
              <a:off x="2465632" y="4940389"/>
              <a:ext cx="45719" cy="34728"/>
            </a:xfrm>
            <a:prstGeom prst="flowChartConnector">
              <a:avLst/>
            </a:prstGeom>
            <a:solidFill>
              <a:srgbClr val="00B050"/>
            </a:solidFill>
            <a:ln>
              <a:noFill/>
            </a:ln>
            <a:effectLst>
              <a:glow rad="101600">
                <a:srgbClr val="00B050">
                  <a:alpha val="6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sz="160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23" name="Flowchart: Connector 122"/>
            <p:cNvSpPr/>
            <p:nvPr/>
          </p:nvSpPr>
          <p:spPr bwMode="auto">
            <a:xfrm flipV="1">
              <a:off x="2529446" y="5119098"/>
              <a:ext cx="45719" cy="34728"/>
            </a:xfrm>
            <a:prstGeom prst="flowChartConnector">
              <a:avLst/>
            </a:prstGeom>
            <a:solidFill>
              <a:srgbClr val="00B050"/>
            </a:solidFill>
            <a:ln>
              <a:noFill/>
            </a:ln>
            <a:effectLst>
              <a:glow rad="101600">
                <a:srgbClr val="00B050">
                  <a:alpha val="6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sz="160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36" name="Flowchart: Connector 135"/>
            <p:cNvSpPr/>
            <p:nvPr/>
          </p:nvSpPr>
          <p:spPr bwMode="auto">
            <a:xfrm flipV="1">
              <a:off x="2324661" y="5137188"/>
              <a:ext cx="45719" cy="34728"/>
            </a:xfrm>
            <a:prstGeom prst="flowChartConnector">
              <a:avLst/>
            </a:prstGeom>
            <a:solidFill>
              <a:srgbClr val="00B050"/>
            </a:solidFill>
            <a:ln>
              <a:noFill/>
            </a:ln>
            <a:effectLst>
              <a:glow rad="101600">
                <a:srgbClr val="00B050">
                  <a:alpha val="6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sz="160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55" name="Flowchart: Connector 154"/>
            <p:cNvSpPr/>
            <p:nvPr/>
          </p:nvSpPr>
          <p:spPr bwMode="auto">
            <a:xfrm flipV="1">
              <a:off x="2710424" y="5133570"/>
              <a:ext cx="45719" cy="34728"/>
            </a:xfrm>
            <a:prstGeom prst="flowChartConnector">
              <a:avLst/>
            </a:prstGeom>
            <a:solidFill>
              <a:srgbClr val="00B050"/>
            </a:solidFill>
            <a:ln>
              <a:noFill/>
            </a:ln>
            <a:effectLst>
              <a:glow rad="101600">
                <a:srgbClr val="00B050">
                  <a:alpha val="6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sz="160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60" name="Flowchart: Connector 159"/>
            <p:cNvSpPr/>
            <p:nvPr/>
          </p:nvSpPr>
          <p:spPr bwMode="auto">
            <a:xfrm flipV="1">
              <a:off x="2973315" y="4962097"/>
              <a:ext cx="45719" cy="34728"/>
            </a:xfrm>
            <a:prstGeom prst="flowChartConnector">
              <a:avLst/>
            </a:prstGeom>
            <a:solidFill>
              <a:srgbClr val="00B050"/>
            </a:solidFill>
            <a:ln>
              <a:noFill/>
            </a:ln>
            <a:effectLst>
              <a:glow rad="101600">
                <a:srgbClr val="00B050">
                  <a:alpha val="6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sz="160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62" name="Flowchart: Connector 161"/>
            <p:cNvSpPr/>
            <p:nvPr/>
          </p:nvSpPr>
          <p:spPr bwMode="auto">
            <a:xfrm flipV="1">
              <a:off x="2944745" y="5146591"/>
              <a:ext cx="45719" cy="34728"/>
            </a:xfrm>
            <a:prstGeom prst="flowChartConnector">
              <a:avLst/>
            </a:prstGeom>
            <a:solidFill>
              <a:srgbClr val="00B050"/>
            </a:solidFill>
            <a:ln>
              <a:noFill/>
            </a:ln>
            <a:effectLst>
              <a:glow rad="101600">
                <a:srgbClr val="00B050">
                  <a:alpha val="6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sz="160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66" name="Flowchart: Connector 165"/>
            <p:cNvSpPr/>
            <p:nvPr/>
          </p:nvSpPr>
          <p:spPr bwMode="auto">
            <a:xfrm flipV="1">
              <a:off x="3524810" y="5137188"/>
              <a:ext cx="45719" cy="34728"/>
            </a:xfrm>
            <a:prstGeom prst="flowChartConnector">
              <a:avLst/>
            </a:prstGeom>
            <a:solidFill>
              <a:srgbClr val="00B050"/>
            </a:solidFill>
            <a:ln>
              <a:noFill/>
            </a:ln>
            <a:effectLst>
              <a:glow rad="101600">
                <a:srgbClr val="00B050">
                  <a:alpha val="6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sz="160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68" name="Flowchart: Connector 167"/>
            <p:cNvSpPr/>
            <p:nvPr/>
          </p:nvSpPr>
          <p:spPr bwMode="auto">
            <a:xfrm flipV="1">
              <a:off x="3334314" y="4951243"/>
              <a:ext cx="45719" cy="34728"/>
            </a:xfrm>
            <a:prstGeom prst="flowChartConnector">
              <a:avLst/>
            </a:prstGeom>
            <a:solidFill>
              <a:srgbClr val="00B050"/>
            </a:solidFill>
            <a:ln>
              <a:noFill/>
            </a:ln>
            <a:effectLst>
              <a:glow rad="101600">
                <a:srgbClr val="00B050">
                  <a:alpha val="6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sz="160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70" name="Flowchart: Connector 169"/>
            <p:cNvSpPr/>
            <p:nvPr/>
          </p:nvSpPr>
          <p:spPr bwMode="auto">
            <a:xfrm flipV="1">
              <a:off x="3178108" y="5030827"/>
              <a:ext cx="45719" cy="34728"/>
            </a:xfrm>
            <a:prstGeom prst="flowChartConnector">
              <a:avLst/>
            </a:prstGeom>
            <a:solidFill>
              <a:srgbClr val="00B050"/>
            </a:solidFill>
            <a:ln>
              <a:noFill/>
            </a:ln>
            <a:effectLst>
              <a:glow rad="101600">
                <a:srgbClr val="00B050">
                  <a:alpha val="6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sz="160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74" name="Flowchart: Connector 173"/>
            <p:cNvSpPr/>
            <p:nvPr/>
          </p:nvSpPr>
          <p:spPr bwMode="auto">
            <a:xfrm flipV="1">
              <a:off x="3710551" y="4940389"/>
              <a:ext cx="45719" cy="34728"/>
            </a:xfrm>
            <a:prstGeom prst="flowChartConnector">
              <a:avLst/>
            </a:prstGeom>
            <a:solidFill>
              <a:srgbClr val="00B050"/>
            </a:solidFill>
            <a:ln>
              <a:noFill/>
            </a:ln>
            <a:effectLst>
              <a:glow rad="101600">
                <a:srgbClr val="00B050">
                  <a:alpha val="6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sz="1600">
                <a:solidFill>
                  <a:srgbClr val="FFFFFF"/>
                </a:solidFill>
                <a:cs typeface="Arial" charset="0"/>
              </a:endParaRPr>
            </a:p>
          </p:txBody>
        </p:sp>
        <p:cxnSp>
          <p:nvCxnSpPr>
            <p:cNvPr id="178" name="Straight Arrow Connector 177"/>
            <p:cNvCxnSpPr/>
            <p:nvPr/>
          </p:nvCxnSpPr>
          <p:spPr>
            <a:xfrm rot="5400000">
              <a:off x="2877104" y="5681210"/>
              <a:ext cx="578821" cy="1587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747" name="TextBox 192"/>
            <p:cNvSpPr txBox="1">
              <a:spLocks noChangeArrowheads="1"/>
            </p:cNvSpPr>
            <p:nvPr/>
          </p:nvSpPr>
          <p:spPr bwMode="auto">
            <a:xfrm>
              <a:off x="1524000" y="6038792"/>
              <a:ext cx="229351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dirty="0">
                  <a:latin typeface="Franklin Gothic Book" charset="0"/>
                </a:rPr>
                <a:t>Substrates identification</a:t>
              </a:r>
              <a:endParaRPr lang="en-US" sz="1600" dirty="0">
                <a:latin typeface="Franklin Gothic Book" charset="0"/>
              </a:endParaRPr>
            </a:p>
          </p:txBody>
        </p:sp>
        <p:grpSp>
          <p:nvGrpSpPr>
            <p:cNvPr id="27749" name="Group 100"/>
            <p:cNvGrpSpPr>
              <a:grpSpLocks/>
            </p:cNvGrpSpPr>
            <p:nvPr/>
          </p:nvGrpSpPr>
          <p:grpSpPr bwMode="auto">
            <a:xfrm>
              <a:off x="2008432" y="3609101"/>
              <a:ext cx="2209800" cy="405175"/>
              <a:chOff x="2971800" y="3200400"/>
              <a:chExt cx="2209799" cy="533401"/>
            </a:xfrm>
          </p:grpSpPr>
          <p:sp>
            <p:nvSpPr>
              <p:cNvPr id="70" name="Parallelogram 69"/>
              <p:cNvSpPr/>
              <p:nvPr/>
            </p:nvSpPr>
            <p:spPr bwMode="auto">
              <a:xfrm>
                <a:off x="2971800" y="3200400"/>
                <a:ext cx="2209799" cy="533401"/>
              </a:xfrm>
              <a:prstGeom prst="parallelogram">
                <a:avLst>
                  <a:gd name="adj" fmla="val 70378"/>
                </a:avLst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>
                  <a:solidFill>
                    <a:srgbClr val="FFFFFF"/>
                  </a:solidFill>
                  <a:ea typeface="ＭＳ Ｐゴシック" pitchFamily="34" charset="-128"/>
                  <a:cs typeface="Arial" charset="0"/>
                </a:endParaRPr>
              </a:p>
            </p:txBody>
          </p:sp>
          <p:sp>
            <p:nvSpPr>
              <p:cNvPr id="71" name="Parallelogram 70"/>
              <p:cNvSpPr/>
              <p:nvPr/>
            </p:nvSpPr>
            <p:spPr bwMode="auto">
              <a:xfrm>
                <a:off x="3089275" y="3257550"/>
                <a:ext cx="498475" cy="400051"/>
              </a:xfrm>
              <a:prstGeom prst="parallelogram">
                <a:avLst>
                  <a:gd name="adj" fmla="val 70378"/>
                </a:avLst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>
                  <a:solidFill>
                    <a:srgbClr val="FFFFFF"/>
                  </a:solidFill>
                  <a:ea typeface="ＭＳ Ｐゴシック" pitchFamily="34" charset="-128"/>
                  <a:cs typeface="Arial" charset="0"/>
                </a:endParaRPr>
              </a:p>
            </p:txBody>
          </p:sp>
          <p:sp>
            <p:nvSpPr>
              <p:cNvPr id="27766" name="Parallelogram 103"/>
              <p:cNvSpPr>
                <a:spLocks noChangeArrowheads="1"/>
              </p:cNvSpPr>
              <p:nvPr/>
            </p:nvSpPr>
            <p:spPr bwMode="auto">
              <a:xfrm>
                <a:off x="3375025" y="3262313"/>
                <a:ext cx="1654174" cy="395288"/>
              </a:xfrm>
              <a:prstGeom prst="parallelogram">
                <a:avLst>
                  <a:gd name="adj" fmla="val 70385"/>
                </a:avLst>
              </a:prstGeom>
              <a:blipFill dpi="0" rotWithShape="1">
                <a:blip r:embed="rId4"/>
                <a:srcRect/>
                <a:tile tx="0" ty="0" sx="100000" sy="100000" flip="none" algn="tl"/>
              </a:blipFill>
              <a:ln w="63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US" sz="1600">
                  <a:solidFill>
                    <a:srgbClr val="FFFFFF"/>
                  </a:solidFill>
                  <a:latin typeface="Franklin Gothic Book" charset="0"/>
                </a:endParaRPr>
              </a:p>
            </p:txBody>
          </p:sp>
        </p:grpSp>
        <p:cxnSp>
          <p:nvCxnSpPr>
            <p:cNvPr id="79" name="Straight Arrow Connector 78"/>
            <p:cNvCxnSpPr/>
            <p:nvPr/>
          </p:nvCxnSpPr>
          <p:spPr>
            <a:xfrm rot="5400000">
              <a:off x="2863610" y="4417862"/>
              <a:ext cx="578821" cy="3175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Flowchart: Connector 53"/>
            <p:cNvSpPr/>
            <p:nvPr/>
          </p:nvSpPr>
          <p:spPr bwMode="auto">
            <a:xfrm flipV="1">
              <a:off x="3380032" y="4361568"/>
              <a:ext cx="45719" cy="34728"/>
            </a:xfrm>
            <a:prstGeom prst="flowChartConnector">
              <a:avLst/>
            </a:prstGeom>
            <a:solidFill>
              <a:srgbClr val="00B050"/>
            </a:solidFill>
            <a:ln>
              <a:noFill/>
            </a:ln>
            <a:effectLst>
              <a:glow rad="101600">
                <a:srgbClr val="00B050">
                  <a:alpha val="6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sz="160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27754" name="TextBox 1"/>
            <p:cNvSpPr txBox="1">
              <a:spLocks noChangeArrowheads="1"/>
            </p:cNvSpPr>
            <p:nvPr/>
          </p:nvSpPr>
          <p:spPr bwMode="auto">
            <a:xfrm>
              <a:off x="3303832" y="4312128"/>
              <a:ext cx="32092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b="1">
                  <a:solidFill>
                    <a:srgbClr val="33CC33"/>
                  </a:solidFill>
                </a:rPr>
                <a:t>Y</a:t>
              </a:r>
            </a:p>
          </p:txBody>
        </p:sp>
        <p:grpSp>
          <p:nvGrpSpPr>
            <p:cNvPr id="58" name="Group 100"/>
            <p:cNvGrpSpPr>
              <a:grpSpLocks/>
            </p:cNvGrpSpPr>
            <p:nvPr/>
          </p:nvGrpSpPr>
          <p:grpSpPr bwMode="auto">
            <a:xfrm>
              <a:off x="1992312" y="1375666"/>
              <a:ext cx="2209800" cy="405175"/>
              <a:chOff x="2971800" y="3200400"/>
              <a:chExt cx="2209799" cy="533401"/>
            </a:xfrm>
          </p:grpSpPr>
          <p:sp>
            <p:nvSpPr>
              <p:cNvPr id="59" name="Parallelogram 58"/>
              <p:cNvSpPr/>
              <p:nvPr/>
            </p:nvSpPr>
            <p:spPr bwMode="auto">
              <a:xfrm>
                <a:off x="2971800" y="3200400"/>
                <a:ext cx="2209799" cy="533401"/>
              </a:xfrm>
              <a:prstGeom prst="parallelogram">
                <a:avLst>
                  <a:gd name="adj" fmla="val 70378"/>
                </a:avLst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>
                  <a:solidFill>
                    <a:srgbClr val="FFFFFF"/>
                  </a:solidFill>
                  <a:ea typeface="ＭＳ Ｐゴシック" pitchFamily="34" charset="-128"/>
                  <a:cs typeface="Arial" charset="0"/>
                </a:endParaRPr>
              </a:p>
            </p:txBody>
          </p:sp>
          <p:sp>
            <p:nvSpPr>
              <p:cNvPr id="61" name="Parallelogram 60"/>
              <p:cNvSpPr/>
              <p:nvPr/>
            </p:nvSpPr>
            <p:spPr bwMode="auto">
              <a:xfrm>
                <a:off x="3089275" y="3257550"/>
                <a:ext cx="498475" cy="400051"/>
              </a:xfrm>
              <a:prstGeom prst="parallelogram">
                <a:avLst>
                  <a:gd name="adj" fmla="val 70378"/>
                </a:avLst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>
                  <a:solidFill>
                    <a:srgbClr val="FFFFFF"/>
                  </a:solidFill>
                  <a:ea typeface="ＭＳ Ｐゴシック" pitchFamily="34" charset="-128"/>
                  <a:cs typeface="Arial" charset="0"/>
                </a:endParaRPr>
              </a:p>
            </p:txBody>
          </p:sp>
          <p:sp>
            <p:nvSpPr>
              <p:cNvPr id="62" name="Parallelogram 103"/>
              <p:cNvSpPr>
                <a:spLocks noChangeArrowheads="1"/>
              </p:cNvSpPr>
              <p:nvPr/>
            </p:nvSpPr>
            <p:spPr bwMode="auto">
              <a:xfrm>
                <a:off x="3375025" y="3262313"/>
                <a:ext cx="1654174" cy="395288"/>
              </a:xfrm>
              <a:prstGeom prst="parallelogram">
                <a:avLst>
                  <a:gd name="adj" fmla="val 70385"/>
                </a:avLst>
              </a:prstGeom>
              <a:blipFill dpi="0" rotWithShape="1">
                <a:blip r:embed="rId4"/>
                <a:srcRect/>
                <a:tile tx="0" ty="0" sx="100000" sy="100000" flip="none" algn="tl"/>
              </a:blipFill>
              <a:ln w="63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US" sz="1600">
                  <a:solidFill>
                    <a:srgbClr val="FFFFFF"/>
                  </a:solidFill>
                  <a:latin typeface="Franklin Gothic Book" charset="0"/>
                </a:endParaRPr>
              </a:p>
            </p:txBody>
          </p:sp>
        </p:grpSp>
        <p:cxnSp>
          <p:nvCxnSpPr>
            <p:cNvPr id="63" name="Straight Arrow Connector 62"/>
            <p:cNvCxnSpPr/>
            <p:nvPr/>
          </p:nvCxnSpPr>
          <p:spPr>
            <a:xfrm rot="5400000">
              <a:off x="2845269" y="2151468"/>
              <a:ext cx="578821" cy="3175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" name="Group 1"/>
            <p:cNvGrpSpPr/>
            <p:nvPr/>
          </p:nvGrpSpPr>
          <p:grpSpPr>
            <a:xfrm>
              <a:off x="1313334" y="1804564"/>
              <a:ext cx="3514884" cy="3820983"/>
              <a:chOff x="1313334" y="1804564"/>
              <a:chExt cx="3514884" cy="3820983"/>
            </a:xfrm>
          </p:grpSpPr>
          <p:sp>
            <p:nvSpPr>
              <p:cNvPr id="27651" name="Text Box 19"/>
              <p:cNvSpPr txBox="1">
                <a:spLocks noChangeArrowheads="1"/>
              </p:cNvSpPr>
              <p:nvPr/>
            </p:nvSpPr>
            <p:spPr bwMode="auto">
              <a:xfrm>
                <a:off x="1344368" y="1804564"/>
                <a:ext cx="2857744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600" dirty="0">
                    <a:latin typeface="Calibri" charset="0"/>
                  </a:rPr>
                  <a:t>PTP treatment</a:t>
                </a:r>
                <a:endParaRPr lang="en-US" sz="1600" dirty="0">
                  <a:latin typeface="Calibri" charset="0"/>
                  <a:sym typeface="Symbol" charset="0"/>
                </a:endParaRPr>
              </a:p>
            </p:txBody>
          </p:sp>
          <p:sp>
            <p:nvSpPr>
              <p:cNvPr id="27746" name="TextBox 181"/>
              <p:cNvSpPr txBox="1">
                <a:spLocks noChangeArrowheads="1"/>
              </p:cNvSpPr>
              <p:nvPr/>
            </p:nvSpPr>
            <p:spPr bwMode="auto">
              <a:xfrm>
                <a:off x="1372196" y="5286993"/>
                <a:ext cx="2175473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600" dirty="0">
                    <a:latin typeface="Calibri" charset="0"/>
                  </a:rPr>
                  <a:t>Scan/Score</a:t>
                </a:r>
              </a:p>
            </p:txBody>
          </p:sp>
          <p:sp>
            <p:nvSpPr>
              <p:cNvPr id="27763" name="TextBox 108"/>
              <p:cNvSpPr txBox="1">
                <a:spLocks noChangeArrowheads="1"/>
              </p:cNvSpPr>
              <p:nvPr/>
            </p:nvSpPr>
            <p:spPr bwMode="auto">
              <a:xfrm>
                <a:off x="1344368" y="4023014"/>
                <a:ext cx="3452816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600" dirty="0">
                    <a:latin typeface="Calibri" charset="0"/>
                  </a:rPr>
                  <a:t>Cy3-antipTyr</a:t>
                </a:r>
                <a:endParaRPr lang="en-US" sz="1600" dirty="0">
                  <a:latin typeface="Calibri" charset="0"/>
                </a:endParaRPr>
              </a:p>
            </p:txBody>
          </p:sp>
          <p:sp>
            <p:nvSpPr>
              <p:cNvPr id="64" name="Text Box 19"/>
              <p:cNvSpPr txBox="1">
                <a:spLocks noChangeArrowheads="1"/>
              </p:cNvSpPr>
              <p:nvPr/>
            </p:nvSpPr>
            <p:spPr bwMode="auto">
              <a:xfrm>
                <a:off x="1313334" y="2933809"/>
                <a:ext cx="3514884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600" dirty="0">
                    <a:latin typeface="Calibri" charset="0"/>
                  </a:rPr>
                  <a:t>SYK in kinase buffer</a:t>
                </a:r>
                <a:endParaRPr lang="en-US" sz="1600" dirty="0">
                  <a:latin typeface="Calibri" charset="0"/>
                  <a:sym typeface="Symbo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3066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-1475" r="1475"/>
          <a:stretch/>
        </p:blipFill>
        <p:spPr>
          <a:xfrm>
            <a:off x="269242" y="672075"/>
            <a:ext cx="6199292" cy="19697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3067" y="1097491"/>
            <a:ext cx="5221302" cy="516784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10541" y="3068578"/>
            <a:ext cx="5581227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0188" indent="-23018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333333"/>
                </a:solidFill>
                <a:latin typeface="arial" panose="020B0604020202020204" pitchFamily="34" charset="0"/>
              </a:rPr>
              <a:t>SYK 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</a:rPr>
              <a:t>is overexpressed in recurrent post-chemotherapy ovarian cancers</a:t>
            </a:r>
          </a:p>
          <a:p>
            <a:pPr marL="230188" indent="-23018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333333"/>
                </a:solidFill>
                <a:latin typeface="arial" panose="020B0604020202020204" pitchFamily="34" charset="0"/>
              </a:rPr>
              <a:t>Inhibition 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</a:rPr>
              <a:t>of SYK synergistically enhances sensitivity to paclitaxel in tumor cells</a:t>
            </a:r>
          </a:p>
          <a:p>
            <a:pPr marL="230188" indent="-23018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333333"/>
                </a:solidFill>
                <a:latin typeface="arial" panose="020B0604020202020204" pitchFamily="34" charset="0"/>
              </a:rPr>
              <a:t>SYK 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</a:rPr>
              <a:t>inhibition stabilizes microtubule in the presence of paclitaxel</a:t>
            </a:r>
          </a:p>
          <a:p>
            <a:pPr marL="230188" indent="-23018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333333"/>
                </a:solidFill>
                <a:latin typeface="arial" panose="020B0604020202020204" pitchFamily="34" charset="0"/>
              </a:rPr>
              <a:t>Tubulin 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</a:rPr>
              <a:t>and MAPs are SYK substrates that may contribute to paclitaxel resistance</a:t>
            </a:r>
            <a:endParaRPr lang="en-US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1061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K-means c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lustering of temporal expression patterns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76208" y="1431301"/>
            <a:ext cx="10377592" cy="1295399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pt-BR" sz="2400" dirty="0"/>
              <a:t>R406: </a:t>
            </a:r>
            <a:r>
              <a:rPr lang="pt-BR" sz="2400" dirty="0" smtClean="0"/>
              <a:t>30min, 1h, 2h, 4h, 6h, 24h; Control</a:t>
            </a:r>
            <a:r>
              <a:rPr lang="pt-BR" sz="2400" dirty="0"/>
              <a:t>: 2h; 24h</a:t>
            </a:r>
            <a:r>
              <a:rPr lang="pt-BR" sz="2400" dirty="0" smtClean="0"/>
              <a:t>.</a:t>
            </a:r>
            <a:endParaRPr lang="en-US" sz="2400" dirty="0" smtClean="0"/>
          </a:p>
          <a:p>
            <a:pPr>
              <a:spcBef>
                <a:spcPts val="0"/>
              </a:spcBef>
            </a:pPr>
            <a:r>
              <a:rPr lang="en-US" sz="2400" dirty="0" smtClean="0"/>
              <a:t>3 </a:t>
            </a:r>
            <a:r>
              <a:rPr lang="en-US" sz="2400" dirty="0"/>
              <a:t>STD as threshold to call positives in tyrosine phosphorylated </a:t>
            </a:r>
            <a:r>
              <a:rPr lang="en-US" sz="2400" dirty="0" smtClean="0"/>
              <a:t>proteins.</a:t>
            </a:r>
            <a:endParaRPr lang="en-US" sz="2400" dirty="0"/>
          </a:p>
          <a:p>
            <a:pPr>
              <a:spcBef>
                <a:spcPts val="0"/>
              </a:spcBef>
            </a:pPr>
            <a:r>
              <a:rPr lang="en-US" sz="2400" dirty="0"/>
              <a:t># of positive proteins in all samples: 495</a:t>
            </a:r>
          </a:p>
        </p:txBody>
      </p:sp>
      <p:grpSp>
        <p:nvGrpSpPr>
          <p:cNvPr id="2943" name="Group 2942"/>
          <p:cNvGrpSpPr/>
          <p:nvPr/>
        </p:nvGrpSpPr>
        <p:grpSpPr>
          <a:xfrm>
            <a:off x="2665305" y="2408352"/>
            <a:ext cx="6302587" cy="4094047"/>
            <a:chOff x="1676400" y="2531533"/>
            <a:chExt cx="5502420" cy="35814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76400" y="2531533"/>
              <a:ext cx="5502420" cy="358140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2578951" y="4026756"/>
              <a:ext cx="1563248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pt-BR" sz="1100" dirty="0"/>
                <a:t>30m 1h  2h   4h  6h  24h</a:t>
              </a:r>
              <a:endParaRPr lang="en-US" sz="1100" dirty="0"/>
            </a:p>
          </p:txBody>
        </p:sp>
        <p:sp>
          <p:nvSpPr>
            <p:cNvPr id="556" name="Rectangle 555"/>
            <p:cNvSpPr/>
            <p:nvPr/>
          </p:nvSpPr>
          <p:spPr>
            <a:xfrm>
              <a:off x="4688838" y="4026758"/>
              <a:ext cx="1563248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pt-BR" sz="1100" dirty="0"/>
                <a:t>30m 1h  2h   4h  6h  24h</a:t>
              </a:r>
              <a:endParaRPr lang="en-US" sz="1100" dirty="0"/>
            </a:p>
          </p:txBody>
        </p:sp>
        <p:sp>
          <p:nvSpPr>
            <p:cNvPr id="557" name="Rectangle 556"/>
            <p:cNvSpPr/>
            <p:nvPr/>
          </p:nvSpPr>
          <p:spPr>
            <a:xfrm>
              <a:off x="4683758" y="5715000"/>
              <a:ext cx="1563248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pt-BR" sz="1100" dirty="0"/>
                <a:t>30m 1h  2h   4h  6h  24h</a:t>
              </a:r>
              <a:endParaRPr lang="en-US" sz="1100" dirty="0"/>
            </a:p>
          </p:txBody>
        </p:sp>
        <p:sp>
          <p:nvSpPr>
            <p:cNvPr id="558" name="Rectangle 557"/>
            <p:cNvSpPr/>
            <p:nvPr/>
          </p:nvSpPr>
          <p:spPr>
            <a:xfrm>
              <a:off x="2578951" y="5715000"/>
              <a:ext cx="1563248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pt-BR" sz="1100" dirty="0"/>
                <a:t>30m 1h  2h   4h  6h  24h</a:t>
              </a:r>
              <a:endParaRPr lang="en-US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727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747" y="194250"/>
            <a:ext cx="10515600" cy="1325563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Kinase-substrate network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8720554" y="4681835"/>
            <a:ext cx="1548759" cy="1601328"/>
            <a:chOff x="7196553" y="4681835"/>
            <a:chExt cx="1548759" cy="1601328"/>
          </a:xfrm>
        </p:grpSpPr>
        <p:grpSp>
          <p:nvGrpSpPr>
            <p:cNvPr id="11" name="Group 10"/>
            <p:cNvGrpSpPr/>
            <p:nvPr/>
          </p:nvGrpSpPr>
          <p:grpSpPr>
            <a:xfrm>
              <a:off x="7196553" y="4681835"/>
              <a:ext cx="1548759" cy="1601328"/>
              <a:chOff x="7196553" y="4681835"/>
              <a:chExt cx="1548759" cy="1601328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7281450" y="5267500"/>
                <a:ext cx="1463862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No cluster (kinase)</a:t>
                </a:r>
              </a:p>
              <a:p>
                <a:r>
                  <a:rPr lang="en-US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Cluster 1</a:t>
                </a:r>
              </a:p>
              <a:p>
                <a:r>
                  <a:rPr lang="en-US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Cluster 2</a:t>
                </a:r>
              </a:p>
              <a:p>
                <a:r>
                  <a:rPr lang="en-US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Cluster 3</a:t>
                </a:r>
              </a:p>
              <a:p>
                <a:r>
                  <a:rPr lang="en-US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Cluster 4</a:t>
                </a:r>
                <a:endParaRPr lang="en-US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0" name="Group 9"/>
              <p:cNvGrpSpPr/>
              <p:nvPr/>
            </p:nvGrpSpPr>
            <p:grpSpPr>
              <a:xfrm>
                <a:off x="7196553" y="4681835"/>
                <a:ext cx="1185447" cy="575965"/>
                <a:chOff x="7372802" y="4572000"/>
                <a:chExt cx="1185447" cy="575965"/>
              </a:xfrm>
            </p:grpSpPr>
            <p:sp>
              <p:nvSpPr>
                <p:cNvPr id="7" name="Oval 6"/>
                <p:cNvSpPr/>
                <p:nvPr/>
              </p:nvSpPr>
              <p:spPr>
                <a:xfrm>
                  <a:off x="7372802" y="4648200"/>
                  <a:ext cx="323398" cy="152400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" name="Hexagon 7"/>
                <p:cNvSpPr/>
                <p:nvPr/>
              </p:nvSpPr>
              <p:spPr>
                <a:xfrm>
                  <a:off x="7409998" y="4914501"/>
                  <a:ext cx="295275" cy="189927"/>
                </a:xfrm>
                <a:prstGeom prst="hexagon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Rectangle 8"/>
                <p:cNvSpPr/>
                <p:nvPr/>
              </p:nvSpPr>
              <p:spPr>
                <a:xfrm>
                  <a:off x="7696200" y="4572000"/>
                  <a:ext cx="652743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Kinase</a:t>
                  </a:r>
                  <a:endParaRPr lang="en-US" sz="1200" dirty="0"/>
                </a:p>
              </p:txBody>
            </p:sp>
            <p:sp>
              <p:nvSpPr>
                <p:cNvPr id="12" name="Rectangle 11"/>
                <p:cNvSpPr/>
                <p:nvPr/>
              </p:nvSpPr>
              <p:spPr>
                <a:xfrm>
                  <a:off x="7716352" y="4870966"/>
                  <a:ext cx="841897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Substrate</a:t>
                  </a:r>
                  <a:endParaRPr lang="en-US" sz="12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pic>
          <p:nvPicPr>
            <p:cNvPr id="5125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6553" y="5328482"/>
              <a:ext cx="142875" cy="923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" name="Content Placeholder 1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1" y="1245560"/>
            <a:ext cx="6324600" cy="5460040"/>
          </a:xfrm>
        </p:spPr>
      </p:pic>
      <p:sp>
        <p:nvSpPr>
          <p:cNvPr id="3" name="Oval 2"/>
          <p:cNvSpPr/>
          <p:nvPr/>
        </p:nvSpPr>
        <p:spPr>
          <a:xfrm>
            <a:off x="4267200" y="3040800"/>
            <a:ext cx="504600" cy="381000"/>
          </a:xfrm>
          <a:prstGeom prst="ellipse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148400" y="4224000"/>
            <a:ext cx="504600" cy="381000"/>
          </a:xfrm>
          <a:prstGeom prst="ellipse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038600" y="5743800"/>
            <a:ext cx="504600" cy="381000"/>
          </a:xfrm>
          <a:prstGeom prst="ellipse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724400" y="5508000"/>
            <a:ext cx="504600" cy="381000"/>
          </a:xfrm>
          <a:prstGeom prst="ellipse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410200" y="5698500"/>
            <a:ext cx="504600" cy="381000"/>
          </a:xfrm>
          <a:prstGeom prst="ellipse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9034785" y="1985734"/>
            <a:ext cx="867758" cy="469040"/>
            <a:chOff x="7145622" y="1985734"/>
            <a:chExt cx="867758" cy="469040"/>
          </a:xfrm>
        </p:grpSpPr>
        <p:sp>
          <p:nvSpPr>
            <p:cNvPr id="4" name="Oval 3"/>
            <p:cNvSpPr/>
            <p:nvPr/>
          </p:nvSpPr>
          <p:spPr>
            <a:xfrm>
              <a:off x="7165065" y="1997574"/>
              <a:ext cx="838200" cy="4572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HIPK3</a:t>
              </a:r>
              <a:endParaRPr lang="en-US" sz="1200" dirty="0"/>
            </a:p>
          </p:txBody>
        </p:sp>
        <p:sp>
          <p:nvSpPr>
            <p:cNvPr id="21" name="Oval 20"/>
            <p:cNvSpPr/>
            <p:nvPr/>
          </p:nvSpPr>
          <p:spPr>
            <a:xfrm>
              <a:off x="7145622" y="1985734"/>
              <a:ext cx="867758" cy="469039"/>
            </a:xfrm>
            <a:prstGeom prst="ellipse">
              <a:avLst/>
            </a:prstGeom>
            <a:noFill/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999541" y="2655162"/>
            <a:ext cx="938249" cy="469039"/>
            <a:chOff x="7234445" y="2655161"/>
            <a:chExt cx="938249" cy="469039"/>
          </a:xfrm>
        </p:grpSpPr>
        <p:sp>
          <p:nvSpPr>
            <p:cNvPr id="20" name="Oval 19"/>
            <p:cNvSpPr/>
            <p:nvPr/>
          </p:nvSpPr>
          <p:spPr>
            <a:xfrm>
              <a:off x="7234445" y="2667000"/>
              <a:ext cx="938249" cy="450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LASP1</a:t>
              </a:r>
              <a:endParaRPr lang="en-US" sz="1200" dirty="0"/>
            </a:p>
          </p:txBody>
        </p:sp>
        <p:sp>
          <p:nvSpPr>
            <p:cNvPr id="22" name="Oval 21"/>
            <p:cNvSpPr/>
            <p:nvPr/>
          </p:nvSpPr>
          <p:spPr>
            <a:xfrm>
              <a:off x="7239000" y="2655161"/>
              <a:ext cx="933694" cy="469039"/>
            </a:xfrm>
            <a:prstGeom prst="ellipse">
              <a:avLst/>
            </a:prstGeom>
            <a:noFill/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Oval 22"/>
          <p:cNvSpPr/>
          <p:nvPr/>
        </p:nvSpPr>
        <p:spPr>
          <a:xfrm>
            <a:off x="8475818" y="3435781"/>
            <a:ext cx="387611" cy="271801"/>
          </a:xfrm>
          <a:prstGeom prst="ellipse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8889878" y="3340848"/>
            <a:ext cx="17245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Overlapped with label-free MS method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49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94862"/>
            <a:ext cx="10515600" cy="1325563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Proteomic characterization of TCGA ovarian HGSC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01178"/>
            <a:ext cx="10515600" cy="462322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JHU: (n = 122)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66 HR deficient –somatic or germ line BRCA1/2 mutation, PTEN loss or BRCA1 methylation; &gt;1.5 </a:t>
            </a:r>
            <a:r>
              <a:rPr lang="en-US" dirty="0" err="1" smtClean="0"/>
              <a:t>yr</a:t>
            </a:r>
            <a:r>
              <a:rPr lang="en-US" dirty="0" smtClean="0"/>
              <a:t>  time-to-death/follow-up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56 no HR deficiency; &lt; 2.5 </a:t>
            </a:r>
            <a:r>
              <a:rPr lang="en-US" dirty="0" err="1" smtClean="0"/>
              <a:t>yr</a:t>
            </a:r>
            <a:r>
              <a:rPr lang="en-US" dirty="0" smtClean="0"/>
              <a:t> time-to-death/follow-up (2 samples had a mutation in other genes associated with HRD, one each in ATM and PALB2).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PNNL</a:t>
            </a:r>
            <a:r>
              <a:rPr lang="en-US" dirty="0" smtClean="0"/>
              <a:t>: (n=84, 32 overlap with JHU)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S</a:t>
            </a:r>
            <a:r>
              <a:rPr lang="en-US" dirty="0" smtClean="0"/>
              <a:t>urvival (OS &lt; 3 </a:t>
            </a:r>
            <a:r>
              <a:rPr lang="en-US" dirty="0" err="1" smtClean="0"/>
              <a:t>yrs</a:t>
            </a:r>
            <a:r>
              <a:rPr lang="en-US" dirty="0" smtClean="0"/>
              <a:t> vs. &gt; 5 </a:t>
            </a:r>
            <a:r>
              <a:rPr lang="en-US" dirty="0" err="1" smtClean="0"/>
              <a:t>yrs</a:t>
            </a:r>
            <a:r>
              <a:rPr lang="en-US" dirty="0" smtClean="0"/>
              <a:t>)</a:t>
            </a:r>
            <a:endParaRPr lang="en-US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Sample contamination &amp; Available tumor tissue volume.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All but five tumors had somatic TP53 mutations (excluded in final data analysis).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47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419" y="328201"/>
            <a:ext cx="10519576" cy="838200"/>
          </a:xfrm>
        </p:spPr>
        <p:txBody>
          <a:bodyPr>
            <a:no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Differential dependency network (DDN) analysis search for phenotype-dependent connections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idx="1"/>
          </p:nvPr>
        </p:nvSpPr>
        <p:spPr>
          <a:xfrm>
            <a:off x="1001864" y="5562600"/>
            <a:ext cx="9437536" cy="1066800"/>
          </a:xfrm>
        </p:spPr>
        <p:txBody>
          <a:bodyPr>
            <a:normAutofit/>
          </a:bodyPr>
          <a:lstStyle/>
          <a:p>
            <a:pPr marL="227013" indent="-227013">
              <a:spcBef>
                <a:spcPts val="600"/>
              </a:spcBef>
            </a:pP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B. Zhang, et al., “Differential dependency network analysis to identify condition-specific topological changes in biological networks,” </a:t>
            </a:r>
            <a:r>
              <a:rPr lang="en-US" sz="12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Bioinformatics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25(4):526-532, 2009.</a:t>
            </a:r>
          </a:p>
          <a:p>
            <a:pPr marL="227013" indent="-227013">
              <a:spcBef>
                <a:spcPts val="600"/>
              </a:spcBef>
            </a:pP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B. Zhang, et al., “DDN: a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caBIG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analytical tool for differential network analysis,” </a:t>
            </a:r>
            <a:r>
              <a:rPr lang="en-US" sz="12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Bioinformatics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27(7):1036-1038, 2011.</a:t>
            </a:r>
          </a:p>
          <a:p>
            <a:pPr marL="227013" indent="-227013">
              <a:spcBef>
                <a:spcPts val="600"/>
              </a:spcBef>
            </a:pP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B. Zhang, Yue Wang, “Learning structural changes of Gaussian graphical models in controlled experiments”, in UAI 2010, Avalon, CA: 701-708, July 2010.</a:t>
            </a:r>
          </a:p>
        </p:txBody>
      </p:sp>
      <p:sp>
        <p:nvSpPr>
          <p:cNvPr id="5" name="Rectangle 4"/>
          <p:cNvSpPr/>
          <p:nvPr/>
        </p:nvSpPr>
        <p:spPr>
          <a:xfrm>
            <a:off x="5562600" y="4495800"/>
            <a:ext cx="48006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Reviewed in K. </a:t>
            </a:r>
            <a:r>
              <a:rPr lang="en-US" sz="1400" dirty="0" err="1"/>
              <a:t>Mitra</a:t>
            </a:r>
            <a:r>
              <a:rPr lang="en-US" sz="1400" dirty="0"/>
              <a:t>, et al., “Integrative approaches for finding modular structure in biological networks”, </a:t>
            </a:r>
            <a:r>
              <a:rPr lang="en-US" sz="1400" i="1" dirty="0"/>
              <a:t>Nature Reviews Genetics</a:t>
            </a:r>
            <a:r>
              <a:rPr lang="en-US" sz="1400" dirty="0"/>
              <a:t> 14:719-732, 2013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971" y="1590261"/>
            <a:ext cx="6555630" cy="2768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022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Sub-DDNs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0385" y="2277110"/>
            <a:ext cx="7115175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4923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Differential acetylation of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K12 and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K16 between HRD and non-HRD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420" b="11207"/>
          <a:stretch/>
        </p:blipFill>
        <p:spPr>
          <a:xfrm>
            <a:off x="6648615" y="4090229"/>
            <a:ext cx="5394960" cy="2286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9" b="60672"/>
          <a:stretch/>
        </p:blipFill>
        <p:spPr>
          <a:xfrm>
            <a:off x="967407" y="4203770"/>
            <a:ext cx="5394960" cy="20116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14680" t="-3" r="20824" b="52232"/>
          <a:stretch/>
        </p:blipFill>
        <p:spPr>
          <a:xfrm>
            <a:off x="3041374" y="1804229"/>
            <a:ext cx="576072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85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Summary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9640147" cy="4351338"/>
          </a:xfrm>
        </p:spPr>
        <p:txBody>
          <a:bodyPr/>
          <a:lstStyle/>
          <a:p>
            <a:r>
              <a:rPr lang="en-US" dirty="0"/>
              <a:t>Integration of three types of </a:t>
            </a:r>
            <a:r>
              <a:rPr lang="en-US" dirty="0" smtClean="0"/>
              <a:t>data</a:t>
            </a:r>
            <a:r>
              <a:rPr lang="en-US" dirty="0"/>
              <a:t> </a:t>
            </a:r>
            <a:r>
              <a:rPr lang="en-US" dirty="0" smtClean="0"/>
              <a:t>helps to identify phenotype dependent tyrosine phosphorylation:</a:t>
            </a:r>
          </a:p>
          <a:p>
            <a:pPr lvl="1"/>
            <a:r>
              <a:rPr lang="en-US" dirty="0" smtClean="0"/>
              <a:t>LC-MS/MS </a:t>
            </a:r>
            <a:r>
              <a:rPr lang="en-US" dirty="0"/>
              <a:t>protein </a:t>
            </a:r>
            <a:r>
              <a:rPr lang="en-US" dirty="0" smtClean="0"/>
              <a:t>profiling (global/PTM</a:t>
            </a:r>
            <a:r>
              <a:rPr lang="en-US" dirty="0"/>
              <a:t>) </a:t>
            </a:r>
            <a:r>
              <a:rPr lang="en-US" dirty="0" smtClean="0"/>
              <a:t>data,</a:t>
            </a:r>
          </a:p>
          <a:p>
            <a:pPr lvl="1"/>
            <a:r>
              <a:rPr lang="en-US" dirty="0" err="1" smtClean="0"/>
              <a:t>HuProt</a:t>
            </a:r>
            <a:r>
              <a:rPr lang="en-US" dirty="0" smtClean="0"/>
              <a:t> </a:t>
            </a:r>
            <a:r>
              <a:rPr lang="en-US" dirty="0"/>
              <a:t>Array </a:t>
            </a:r>
            <a:r>
              <a:rPr lang="en-US" dirty="0" err="1" smtClean="0"/>
              <a:t>pTyr</a:t>
            </a:r>
            <a:r>
              <a:rPr lang="en-US" dirty="0" smtClean="0"/>
              <a:t> activity profiling data,</a:t>
            </a:r>
          </a:p>
          <a:p>
            <a:pPr lvl="1"/>
            <a:r>
              <a:rPr lang="en-US" dirty="0" smtClean="0"/>
              <a:t>KSR map data.</a:t>
            </a:r>
          </a:p>
          <a:p>
            <a:r>
              <a:rPr lang="en-US" dirty="0" smtClean="0"/>
              <a:t>SYK </a:t>
            </a:r>
            <a:r>
              <a:rPr lang="en-US" dirty="0" err="1" smtClean="0"/>
              <a:t>kinome</a:t>
            </a:r>
            <a:r>
              <a:rPr lang="en-US" dirty="0" smtClean="0"/>
              <a:t> as an example.</a:t>
            </a:r>
          </a:p>
          <a:p>
            <a:r>
              <a:rPr lang="en-US" dirty="0" smtClean="0"/>
              <a:t>Differential dependency network analysis of such data from populations or temporal experiments for biomarker/target discovery.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0163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97023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Acknowledgement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2353"/>
            <a:ext cx="10515600" cy="4624610"/>
          </a:xfrm>
        </p:spPr>
        <p:txBody>
          <a:bodyPr>
            <a:normAutofit lnSpcReduction="10000"/>
          </a:bodyPr>
          <a:lstStyle/>
          <a:p>
            <a:pPr>
              <a:spcBef>
                <a:spcPts val="600"/>
              </a:spcBef>
            </a:pPr>
            <a:r>
              <a:rPr lang="en-US" dirty="0" smtClean="0"/>
              <a:t>JHU</a:t>
            </a:r>
            <a:r>
              <a:rPr lang="en-US" dirty="0"/>
              <a:t>: </a:t>
            </a:r>
            <a:endParaRPr lang="en-US" dirty="0" smtClean="0"/>
          </a:p>
          <a:p>
            <a:pPr lvl="1">
              <a:spcBef>
                <a:spcPts val="600"/>
              </a:spcBef>
            </a:pPr>
            <a:r>
              <a:rPr lang="en-US" dirty="0" err="1" smtClean="0"/>
              <a:t>Ie</a:t>
            </a:r>
            <a:r>
              <a:rPr lang="en-US" dirty="0" smtClean="0"/>
              <a:t>-Ming </a:t>
            </a:r>
            <a:r>
              <a:rPr lang="en-US" dirty="0"/>
              <a:t>Shih, </a:t>
            </a:r>
            <a:r>
              <a:rPr lang="en-US" dirty="0" smtClean="0"/>
              <a:t>Tian-Li Wang, Yu </a:t>
            </a:r>
            <a:r>
              <a:rPr lang="en-US" dirty="0" err="1" smtClean="0"/>
              <a:t>Yu</a:t>
            </a:r>
            <a:r>
              <a:rPr lang="en-US" dirty="0" smtClean="0"/>
              <a:t>, 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Lijun Chen, Stefani Thomas, Hui Zhang, Jian-Ying Zhou, Shisheng Sun,, Punit Shah, Paul Aiyetan, Yuan Tian, Caitlin Choi, Lori Sokoll, Leslie Cope, Akhilesh Pandey, Daniel W </a:t>
            </a:r>
            <a:r>
              <a:rPr lang="en-US" dirty="0" smtClean="0"/>
              <a:t>Chan</a:t>
            </a:r>
          </a:p>
          <a:p>
            <a:pPr lvl="1">
              <a:spcBef>
                <a:spcPts val="600"/>
              </a:spcBef>
            </a:pPr>
            <a:r>
              <a:rPr lang="en-US" dirty="0" err="1" smtClean="0"/>
              <a:t>Heng</a:t>
            </a:r>
            <a:r>
              <a:rPr lang="en-US" dirty="0" smtClean="0"/>
              <a:t> </a:t>
            </a:r>
            <a:r>
              <a:rPr lang="en-US" dirty="0"/>
              <a:t>Zhu, </a:t>
            </a:r>
            <a:r>
              <a:rPr lang="en-US" dirty="0" err="1"/>
              <a:t>Guang</a:t>
            </a:r>
            <a:r>
              <a:rPr lang="en-US" dirty="0"/>
              <a:t> </a:t>
            </a:r>
            <a:r>
              <a:rPr lang="en-US" dirty="0" smtClean="0"/>
              <a:t>Song, </a:t>
            </a:r>
            <a:r>
              <a:rPr lang="en-US" dirty="0" err="1" smtClean="0"/>
              <a:t>Qifeng</a:t>
            </a:r>
            <a:r>
              <a:rPr lang="en-US" dirty="0" smtClean="0"/>
              <a:t> Song</a:t>
            </a:r>
            <a:endParaRPr lang="en-US" dirty="0"/>
          </a:p>
          <a:p>
            <a:pPr lvl="1">
              <a:spcBef>
                <a:spcPts val="600"/>
              </a:spcBef>
            </a:pPr>
            <a:r>
              <a:rPr lang="en-US" dirty="0" smtClean="0"/>
              <a:t>Bai </a:t>
            </a:r>
            <a:r>
              <a:rPr lang="en-US" dirty="0"/>
              <a:t>Zhang, Li </a:t>
            </a:r>
            <a:r>
              <a:rPr lang="en-US" dirty="0" smtClean="0"/>
              <a:t>Chen.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JHU CPTAC Team: 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Yue Wang (VT), Douglas </a:t>
            </a:r>
            <a:r>
              <a:rPr lang="en-US" dirty="0"/>
              <a:t>A </a:t>
            </a:r>
            <a:r>
              <a:rPr lang="en-US" dirty="0" smtClean="0"/>
              <a:t>Levine (MSKCC/NYU). </a:t>
            </a:r>
            <a:endParaRPr lang="en-US" dirty="0"/>
          </a:p>
          <a:p>
            <a:pPr>
              <a:spcBef>
                <a:spcPts val="600"/>
              </a:spcBef>
            </a:pPr>
            <a:r>
              <a:rPr lang="en-US" dirty="0" smtClean="0"/>
              <a:t>PNNL </a:t>
            </a:r>
            <a:r>
              <a:rPr lang="en-US" dirty="0" smtClean="0"/>
              <a:t>CPTAC </a:t>
            </a:r>
            <a:r>
              <a:rPr lang="en-US" dirty="0" smtClean="0"/>
              <a:t>Team: </a:t>
            </a:r>
            <a:r>
              <a:rPr lang="en-US" dirty="0" smtClean="0"/>
              <a:t>Tao Liu, Samuel </a:t>
            </a:r>
            <a:r>
              <a:rPr lang="en-US" dirty="0"/>
              <a:t>H </a:t>
            </a:r>
            <a:r>
              <a:rPr lang="en-US" dirty="0" smtClean="0"/>
              <a:t>Payne,, </a:t>
            </a:r>
            <a:r>
              <a:rPr lang="en-US" dirty="0"/>
              <a:t>Jason </a:t>
            </a:r>
            <a:r>
              <a:rPr lang="en-US" dirty="0" smtClean="0"/>
              <a:t>E McDermott, </a:t>
            </a:r>
            <a:r>
              <a:rPr lang="en-US" dirty="0" err="1"/>
              <a:t>Vladislav</a:t>
            </a:r>
            <a:r>
              <a:rPr lang="en-US" dirty="0"/>
              <a:t> A </a:t>
            </a:r>
            <a:r>
              <a:rPr lang="en-US" dirty="0" err="1" smtClean="0"/>
              <a:t>Petyuk</a:t>
            </a:r>
            <a:r>
              <a:rPr lang="en-US" dirty="0" smtClean="0"/>
              <a:t>, …, Richard </a:t>
            </a:r>
            <a:r>
              <a:rPr lang="en-US" dirty="0"/>
              <a:t>D </a:t>
            </a:r>
            <a:r>
              <a:rPr lang="en-US" dirty="0" smtClean="0"/>
              <a:t>Smith, </a:t>
            </a:r>
            <a:r>
              <a:rPr lang="en-US" dirty="0"/>
              <a:t>Karin D </a:t>
            </a:r>
            <a:r>
              <a:rPr lang="en-US" dirty="0" err="1" smtClean="0"/>
              <a:t>Rodland</a:t>
            </a:r>
            <a:r>
              <a:rPr lang="en-US" dirty="0" smtClean="0"/>
              <a:t>.</a:t>
            </a:r>
            <a:endParaRPr lang="en-US" dirty="0"/>
          </a:p>
          <a:p>
            <a:pPr>
              <a:spcBef>
                <a:spcPts val="600"/>
              </a:spcBef>
            </a:pPr>
            <a:r>
              <a:rPr lang="en-US" dirty="0" smtClean="0"/>
              <a:t>CPTAC </a:t>
            </a:r>
            <a:r>
              <a:rPr lang="en-US" dirty="0" smtClean="0"/>
              <a:t>investigators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8539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Supports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5253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U24CA160036 </a:t>
            </a:r>
            <a:r>
              <a:rPr lang="en-US" dirty="0"/>
              <a:t>(Z.Z., H.Z., D.W.C., A.P. and I.-M.S</a:t>
            </a:r>
            <a:r>
              <a:rPr lang="en-US" dirty="0" smtClean="0"/>
              <a:t>.), </a:t>
            </a:r>
            <a:r>
              <a:rPr lang="en-US" dirty="0" err="1" smtClean="0"/>
              <a:t>Leidos</a:t>
            </a:r>
            <a:r>
              <a:rPr lang="en-US" dirty="0" smtClean="0"/>
              <a:t> subcontract 14XS035 (Z.Z.), RO1CA103937 (I</a:t>
            </a:r>
            <a:r>
              <a:rPr lang="en-US" dirty="0"/>
              <a:t>.-M.S.), </a:t>
            </a:r>
            <a:r>
              <a:rPr lang="en-US" dirty="0" smtClean="0"/>
              <a:t>W81XWH-11-2- </a:t>
            </a:r>
            <a:r>
              <a:rPr lang="en-US" dirty="0"/>
              <a:t>0230/OC100517 </a:t>
            </a:r>
            <a:r>
              <a:rPr lang="en-US" dirty="0" smtClean="0"/>
              <a:t>(I</a:t>
            </a:r>
            <a:r>
              <a:rPr lang="en-US" dirty="0"/>
              <a:t>.-M.S</a:t>
            </a:r>
            <a:r>
              <a:rPr lang="en-US" dirty="0" smtClean="0"/>
              <a:t>.), RO1CA148826 (T</a:t>
            </a:r>
            <a:r>
              <a:rPr lang="en-US" dirty="0"/>
              <a:t>.-L.W</a:t>
            </a:r>
            <a:r>
              <a:rPr lang="en-US" dirty="0" smtClean="0"/>
              <a:t>.), R21CA187512 (T</a:t>
            </a:r>
            <a:r>
              <a:rPr lang="en-US" dirty="0"/>
              <a:t>.-L.W.), R01CA174388 </a:t>
            </a:r>
            <a:r>
              <a:rPr lang="en-US" dirty="0" smtClean="0"/>
              <a:t>(D.W</a:t>
            </a:r>
            <a:r>
              <a:rPr lang="en-US" dirty="0"/>
              <a:t>.), U54CA143868 </a:t>
            </a:r>
            <a:r>
              <a:rPr lang="en-US" dirty="0" smtClean="0"/>
              <a:t>(D.W</a:t>
            </a:r>
            <a:r>
              <a:rPr lang="en-US" dirty="0"/>
              <a:t>.), </a:t>
            </a:r>
            <a:r>
              <a:rPr lang="en-US" dirty="0" smtClean="0"/>
              <a:t>Conquer </a:t>
            </a:r>
            <a:r>
              <a:rPr lang="en-US" dirty="0"/>
              <a:t>Cancer Foundation 2011 Young Investigator Award </a:t>
            </a:r>
            <a:r>
              <a:rPr lang="en-US" dirty="0" smtClean="0"/>
              <a:t>(S.G</a:t>
            </a:r>
            <a:r>
              <a:rPr lang="en-US" dirty="0"/>
              <a:t>.), HERA OSB Grant from the HERA Women’s Cancer Foundation </a:t>
            </a:r>
            <a:r>
              <a:rPr lang="en-US" dirty="0" smtClean="0"/>
              <a:t>(Y.Y</a:t>
            </a:r>
            <a:r>
              <a:rPr lang="en-US" dirty="0"/>
              <a:t>.), and Ovarian Cancer Research </a:t>
            </a:r>
            <a:r>
              <a:rPr lang="en-US" dirty="0" smtClean="0"/>
              <a:t>Fund </a:t>
            </a:r>
            <a:r>
              <a:rPr lang="en-US" dirty="0"/>
              <a:t>292512 </a:t>
            </a:r>
            <a:r>
              <a:rPr lang="en-US" dirty="0" smtClean="0"/>
              <a:t>(Y.Y</a:t>
            </a:r>
            <a:r>
              <a:rPr lang="en-US" dirty="0"/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1828773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iTRAQ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analysis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xperimental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esign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39" name="Picture 1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0228" y="1690688"/>
            <a:ext cx="8858256" cy="502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19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eproducibility in protein coverage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046" y="1690688"/>
            <a:ext cx="6419193" cy="4771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190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364" y="423801"/>
            <a:ext cx="10699250" cy="838200"/>
          </a:xfrm>
        </p:spPr>
        <p:txBody>
          <a:bodyPr>
            <a:no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Reproducibility in quantitation (analytical precision)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3374388" y="6055721"/>
            <a:ext cx="502920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D75B4"/>
              </a:buClr>
              <a:buChar char="•"/>
              <a:defRPr sz="20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Char char="–"/>
              <a:defRPr>
                <a:solidFill>
                  <a:srgbClr val="5F5F5F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Char char="•"/>
              <a:defRPr>
                <a:solidFill>
                  <a:srgbClr val="5F5F5F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Char char="–"/>
              <a:defRPr>
                <a:solidFill>
                  <a:srgbClr val="5F5F5F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Char char="»"/>
              <a:defRPr>
                <a:solidFill>
                  <a:srgbClr val="5F5F5F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1B14F"/>
              </a:buClr>
              <a:buChar char="»"/>
              <a:defRPr>
                <a:solidFill>
                  <a:srgbClr val="5F5F5F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1B14F"/>
              </a:buClr>
              <a:buChar char="»"/>
              <a:defRPr>
                <a:solidFill>
                  <a:srgbClr val="5F5F5F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1B14F"/>
              </a:buClr>
              <a:buChar char="»"/>
              <a:defRPr>
                <a:solidFill>
                  <a:srgbClr val="5F5F5F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1B14F"/>
              </a:buClr>
              <a:buChar char="»"/>
              <a:defRPr>
                <a:solidFill>
                  <a:srgbClr val="5F5F5F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400" dirty="0" err="1">
                <a:solidFill>
                  <a:schemeClr val="tx1"/>
                </a:solidFill>
              </a:rPr>
              <a:t>Glycosites</a:t>
            </a:r>
            <a:r>
              <a:rPr lang="en-US" sz="2400" dirty="0">
                <a:solidFill>
                  <a:schemeClr val="tx1"/>
                </a:solidFill>
              </a:rPr>
              <a:t> of MUC16 (CA125)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7581" y="1569873"/>
            <a:ext cx="5347633" cy="448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50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More formal characterization of analytical precision: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ithin site-CV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381" y="2027583"/>
            <a:ext cx="3969027" cy="2553832"/>
          </a:xfrm>
          <a:prstGeom prst="rect">
            <a:avLst/>
          </a:prstGeom>
          <a:noFill/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481" y="1916997"/>
            <a:ext cx="4085645" cy="2775004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734170" y="4796134"/>
            <a:ext cx="49841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effectLst/>
                <a:latin typeface="Calibri" panose="020F0502020204030204" pitchFamily="34" charset="0"/>
                <a:ea typeface="MS Mincho"/>
              </a:rPr>
              <a:t>Proteins with no missing values in the 10 QC runs (n = 6,436) were used in the estimation. Among them, 84.8% (n = 5,463) had a within-site CV &lt; 15%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005886" y="4796134"/>
            <a:ext cx="56984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effectLst/>
                <a:latin typeface="Calibri" panose="020F0502020204030204" pitchFamily="34" charset="0"/>
                <a:ea typeface="MS Mincho"/>
              </a:rPr>
              <a:t>7202 proteins that were identified and quantified in at least 9 of the 10 repeats. Among them, 81.4% of these proteins had a CV &lt; 15%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44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822" y="445483"/>
            <a:ext cx="10366514" cy="1304289"/>
          </a:xfrm>
        </p:spPr>
        <p:txBody>
          <a:bodyPr>
            <a:noAutofit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Activity-based Tyr phosphorylation and acetylation analysis 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/>
              <a:t>(</a:t>
            </a:r>
            <a:r>
              <a:rPr lang="en-US" sz="3200" dirty="0" smtClean="0"/>
              <a:t>H </a:t>
            </a:r>
            <a:r>
              <a:rPr lang="en-US" sz="3200" dirty="0"/>
              <a:t>Zhu)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8800" y="2583508"/>
            <a:ext cx="5588442" cy="2369493"/>
          </a:xfrm>
        </p:spPr>
        <p:txBody>
          <a:bodyPr>
            <a:noAutofit/>
          </a:bodyPr>
          <a:lstStyle/>
          <a:p>
            <a:r>
              <a:rPr lang="en-US" sz="2400" dirty="0"/>
              <a:t>102 TCGA samples (reduced from original 122 due to specimen volume restriction);</a:t>
            </a:r>
          </a:p>
          <a:p>
            <a:r>
              <a:rPr lang="en-US" sz="2400" dirty="0"/>
              <a:t>Tyrosine phosphorylation and </a:t>
            </a:r>
            <a:r>
              <a:rPr lang="en-US" sz="2400" dirty="0" err="1"/>
              <a:t>acetylations</a:t>
            </a:r>
            <a:r>
              <a:rPr lang="en-US" sz="2400" dirty="0"/>
              <a:t>;</a:t>
            </a:r>
          </a:p>
          <a:p>
            <a:r>
              <a:rPr lang="en-US" sz="2400" dirty="0"/>
              <a:t>Proteins interrogated: 18432;</a:t>
            </a:r>
          </a:p>
          <a:p>
            <a:r>
              <a:rPr lang="en-US" sz="2400" dirty="0"/>
              <a:t>Unique annotated proteins: 12322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365" y="2034300"/>
            <a:ext cx="2847870" cy="360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76400" y="5786736"/>
            <a:ext cx="3962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Construction of human activity-based phosphorylation networks. </a:t>
            </a:r>
            <a:r>
              <a:rPr lang="en-US" sz="1200" b="1" i="1" dirty="0" err="1"/>
              <a:t>Mol</a:t>
            </a:r>
            <a:r>
              <a:rPr lang="en-US" sz="1200" b="1" i="1" dirty="0"/>
              <a:t> </a:t>
            </a:r>
            <a:r>
              <a:rPr lang="en-US" sz="1200" b="1" i="1" dirty="0" err="1"/>
              <a:t>Syst</a:t>
            </a:r>
            <a:r>
              <a:rPr lang="en-US" sz="1200" b="1" i="1" dirty="0"/>
              <a:t> </a:t>
            </a:r>
            <a:r>
              <a:rPr lang="en-US" sz="1200" b="1" i="1" dirty="0" err="1"/>
              <a:t>Biol</a:t>
            </a:r>
            <a:r>
              <a:rPr lang="en-US" sz="1200" i="1" dirty="0"/>
              <a:t> </a:t>
            </a:r>
            <a:r>
              <a:rPr lang="en-US" sz="1200" dirty="0"/>
              <a:t>2013; 9:655.</a:t>
            </a:r>
          </a:p>
        </p:txBody>
      </p:sp>
    </p:spTree>
    <p:extLst>
      <p:ext uri="{BB962C8B-B14F-4D97-AF65-F5344CB8AC3E}">
        <p14:creationId xmlns:p14="http://schemas.microsoft.com/office/powerpoint/2010/main" val="91635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1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6" y="1684339"/>
            <a:ext cx="2405063" cy="234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4" name="Rectangle 6"/>
          <p:cNvSpPr>
            <a:spLocks noChangeArrowheads="1"/>
          </p:cNvSpPr>
          <p:nvPr/>
        </p:nvSpPr>
        <p:spPr bwMode="auto">
          <a:xfrm rot="-5400000">
            <a:off x="1500402" y="2578378"/>
            <a:ext cx="104573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Anti-pTyr</a:t>
            </a:r>
          </a:p>
        </p:txBody>
      </p:sp>
      <p:sp>
        <p:nvSpPr>
          <p:cNvPr id="49155" name="Rectangle 7"/>
          <p:cNvSpPr>
            <a:spLocks noChangeArrowheads="1"/>
          </p:cNvSpPr>
          <p:nvPr/>
        </p:nvSpPr>
        <p:spPr bwMode="auto">
          <a:xfrm rot="-5400000">
            <a:off x="1545159" y="4861203"/>
            <a:ext cx="96257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Anti-Kac</a:t>
            </a:r>
          </a:p>
        </p:txBody>
      </p:sp>
      <p:pic>
        <p:nvPicPr>
          <p:cNvPr id="4915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400" y="1684338"/>
            <a:ext cx="2401888" cy="233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801" y="1671638"/>
            <a:ext cx="2424113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8" name="Picture 11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351" y="4073525"/>
            <a:ext cx="2468563" cy="236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9" name="Picture 1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400" y="4083051"/>
            <a:ext cx="2439988" cy="235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0" name="Picture 14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889" y="4083051"/>
            <a:ext cx="2433637" cy="235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8445501" y="5403851"/>
            <a:ext cx="182563" cy="11906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/>
          </a:p>
        </p:txBody>
      </p:sp>
      <p:sp>
        <p:nvSpPr>
          <p:cNvPr id="28" name="Rectangle 27"/>
          <p:cNvSpPr/>
          <p:nvPr/>
        </p:nvSpPr>
        <p:spPr>
          <a:xfrm>
            <a:off x="7548563" y="5867401"/>
            <a:ext cx="184150" cy="11906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8737601" y="5105401"/>
            <a:ext cx="182563" cy="11906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/>
          </a:p>
        </p:txBody>
      </p:sp>
      <p:sp>
        <p:nvSpPr>
          <p:cNvPr id="30" name="Rectangle 29"/>
          <p:cNvSpPr/>
          <p:nvPr/>
        </p:nvSpPr>
        <p:spPr>
          <a:xfrm>
            <a:off x="5867401" y="5403851"/>
            <a:ext cx="182563" cy="11906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4989513" y="5867401"/>
            <a:ext cx="182562" cy="11906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169026" y="5105401"/>
            <a:ext cx="182563" cy="11906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3370263" y="5403851"/>
            <a:ext cx="182562" cy="11906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2474913" y="5867401"/>
            <a:ext cx="182562" cy="11906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3662363" y="5105401"/>
            <a:ext cx="184150" cy="11906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4979988" y="2908301"/>
            <a:ext cx="182562" cy="11906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7046913" y="2133601"/>
            <a:ext cx="182562" cy="11906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4837113" y="3822701"/>
            <a:ext cx="182562" cy="11906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5719763" y="3354388"/>
            <a:ext cx="184150" cy="11906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5126038" y="1984376"/>
            <a:ext cx="182562" cy="11906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4816475" y="1782763"/>
            <a:ext cx="184150" cy="11906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5567363" y="2986088"/>
            <a:ext cx="184150" cy="11906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6024563" y="3630613"/>
            <a:ext cx="184150" cy="11906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7570788" y="2895601"/>
            <a:ext cx="182562" cy="11906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/>
          </a:p>
        </p:txBody>
      </p:sp>
      <p:sp>
        <p:nvSpPr>
          <p:cNvPr id="55" name="Rectangle 54"/>
          <p:cNvSpPr/>
          <p:nvPr/>
        </p:nvSpPr>
        <p:spPr>
          <a:xfrm>
            <a:off x="9656763" y="2103438"/>
            <a:ext cx="182562" cy="11906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/>
          </a:p>
        </p:txBody>
      </p:sp>
      <p:sp>
        <p:nvSpPr>
          <p:cNvPr id="56" name="Rectangle 55"/>
          <p:cNvSpPr/>
          <p:nvPr/>
        </p:nvSpPr>
        <p:spPr>
          <a:xfrm>
            <a:off x="7427913" y="3810001"/>
            <a:ext cx="182562" cy="11906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/>
          </a:p>
        </p:txBody>
      </p:sp>
      <p:sp>
        <p:nvSpPr>
          <p:cNvPr id="57" name="Rectangle 56"/>
          <p:cNvSpPr/>
          <p:nvPr/>
        </p:nvSpPr>
        <p:spPr>
          <a:xfrm>
            <a:off x="8310563" y="3341688"/>
            <a:ext cx="184150" cy="11906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/>
          </a:p>
        </p:txBody>
      </p:sp>
      <p:sp>
        <p:nvSpPr>
          <p:cNvPr id="58" name="Rectangle 57"/>
          <p:cNvSpPr/>
          <p:nvPr/>
        </p:nvSpPr>
        <p:spPr>
          <a:xfrm>
            <a:off x="7700963" y="1954213"/>
            <a:ext cx="184150" cy="11906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/>
          </a:p>
        </p:txBody>
      </p:sp>
      <p:sp>
        <p:nvSpPr>
          <p:cNvPr id="59" name="Rectangle 58"/>
          <p:cNvSpPr/>
          <p:nvPr/>
        </p:nvSpPr>
        <p:spPr>
          <a:xfrm>
            <a:off x="7427913" y="1752601"/>
            <a:ext cx="182562" cy="11906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/>
          </a:p>
        </p:txBody>
      </p:sp>
      <p:sp>
        <p:nvSpPr>
          <p:cNvPr id="60" name="Rectangle 59"/>
          <p:cNvSpPr/>
          <p:nvPr/>
        </p:nvSpPr>
        <p:spPr>
          <a:xfrm>
            <a:off x="8158163" y="2974976"/>
            <a:ext cx="184150" cy="11906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/>
          </a:p>
        </p:txBody>
      </p:sp>
      <p:sp>
        <p:nvSpPr>
          <p:cNvPr id="61" name="Rectangle 60"/>
          <p:cNvSpPr/>
          <p:nvPr/>
        </p:nvSpPr>
        <p:spPr>
          <a:xfrm>
            <a:off x="8637588" y="3630613"/>
            <a:ext cx="182562" cy="11906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/>
          </a:p>
        </p:txBody>
      </p:sp>
      <p:sp>
        <p:nvSpPr>
          <p:cNvPr id="62" name="Rectangle 61"/>
          <p:cNvSpPr/>
          <p:nvPr/>
        </p:nvSpPr>
        <p:spPr>
          <a:xfrm>
            <a:off x="2443163" y="2878138"/>
            <a:ext cx="184150" cy="11906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4532313" y="2122489"/>
            <a:ext cx="182562" cy="11747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2341563" y="3810001"/>
            <a:ext cx="182562" cy="11906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3205163" y="3338514"/>
            <a:ext cx="184150" cy="11747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6" name="Rectangle 65"/>
          <p:cNvSpPr/>
          <p:nvPr/>
        </p:nvSpPr>
        <p:spPr>
          <a:xfrm>
            <a:off x="2630488" y="1954213"/>
            <a:ext cx="184150" cy="11906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2322513" y="1752601"/>
            <a:ext cx="182562" cy="11906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3032126" y="2955926"/>
            <a:ext cx="182563" cy="11906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3509963" y="3630613"/>
            <a:ext cx="184150" cy="11906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9194" name="TextBox 2"/>
          <p:cNvSpPr txBox="1">
            <a:spLocks noChangeArrowheads="1"/>
          </p:cNvSpPr>
          <p:nvPr/>
        </p:nvSpPr>
        <p:spPr bwMode="auto">
          <a:xfrm>
            <a:off x="7631114" y="1687514"/>
            <a:ext cx="5603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solidFill>
                  <a:schemeClr val="bg1"/>
                </a:solidFill>
              </a:rPr>
              <a:t>CFL1</a:t>
            </a:r>
          </a:p>
        </p:txBody>
      </p:sp>
      <p:sp>
        <p:nvSpPr>
          <p:cNvPr id="49195" name="TextBox 70"/>
          <p:cNvSpPr txBox="1">
            <a:spLocks noChangeArrowheads="1"/>
          </p:cNvSpPr>
          <p:nvPr/>
        </p:nvSpPr>
        <p:spPr bwMode="auto">
          <a:xfrm>
            <a:off x="7885113" y="1879601"/>
            <a:ext cx="7747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solidFill>
                  <a:schemeClr val="bg1"/>
                </a:solidFill>
              </a:rPr>
              <a:t>KIA0174</a:t>
            </a:r>
          </a:p>
        </p:txBody>
      </p:sp>
      <p:sp>
        <p:nvSpPr>
          <p:cNvPr id="49196" name="TextBox 71"/>
          <p:cNvSpPr txBox="1">
            <a:spLocks noChangeArrowheads="1"/>
          </p:cNvSpPr>
          <p:nvPr/>
        </p:nvSpPr>
        <p:spPr bwMode="auto">
          <a:xfrm>
            <a:off x="9075738" y="2006601"/>
            <a:ext cx="609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solidFill>
                  <a:schemeClr val="bg1"/>
                </a:solidFill>
              </a:rPr>
              <a:t>PAIP2</a:t>
            </a:r>
          </a:p>
        </p:txBody>
      </p:sp>
      <p:sp>
        <p:nvSpPr>
          <p:cNvPr id="49197" name="TextBox 72"/>
          <p:cNvSpPr txBox="1">
            <a:spLocks noChangeArrowheads="1"/>
          </p:cNvSpPr>
          <p:nvPr/>
        </p:nvSpPr>
        <p:spPr bwMode="auto">
          <a:xfrm>
            <a:off x="7373939" y="2641601"/>
            <a:ext cx="7143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solidFill>
                  <a:schemeClr val="bg1"/>
                </a:solidFill>
              </a:rPr>
              <a:t>MKNK2</a:t>
            </a:r>
          </a:p>
        </p:txBody>
      </p:sp>
      <p:sp>
        <p:nvSpPr>
          <p:cNvPr id="49198" name="TextBox 73"/>
          <p:cNvSpPr txBox="1">
            <a:spLocks noChangeArrowheads="1"/>
          </p:cNvSpPr>
          <p:nvPr/>
        </p:nvSpPr>
        <p:spPr bwMode="auto">
          <a:xfrm>
            <a:off x="8307388" y="2890839"/>
            <a:ext cx="6080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solidFill>
                  <a:schemeClr val="bg1"/>
                </a:solidFill>
              </a:rPr>
              <a:t>FGFR</a:t>
            </a:r>
          </a:p>
        </p:txBody>
      </p:sp>
      <p:sp>
        <p:nvSpPr>
          <p:cNvPr id="49199" name="TextBox 74"/>
          <p:cNvSpPr txBox="1">
            <a:spLocks noChangeArrowheads="1"/>
          </p:cNvSpPr>
          <p:nvPr/>
        </p:nvSpPr>
        <p:spPr bwMode="auto">
          <a:xfrm>
            <a:off x="7573963" y="3727451"/>
            <a:ext cx="6461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solidFill>
                  <a:schemeClr val="bg1"/>
                </a:solidFill>
              </a:rPr>
              <a:t>PTGIS</a:t>
            </a:r>
          </a:p>
        </p:txBody>
      </p:sp>
      <p:sp>
        <p:nvSpPr>
          <p:cNvPr id="49200" name="TextBox 75"/>
          <p:cNvSpPr txBox="1">
            <a:spLocks noChangeArrowheads="1"/>
          </p:cNvSpPr>
          <p:nvPr/>
        </p:nvSpPr>
        <p:spPr bwMode="auto">
          <a:xfrm>
            <a:off x="8459788" y="3252789"/>
            <a:ext cx="7794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solidFill>
                  <a:schemeClr val="bg1"/>
                </a:solidFill>
              </a:rPr>
              <a:t>VPS37B</a:t>
            </a:r>
          </a:p>
        </p:txBody>
      </p:sp>
      <p:sp>
        <p:nvSpPr>
          <p:cNvPr id="49201" name="TextBox 76"/>
          <p:cNvSpPr txBox="1">
            <a:spLocks noChangeArrowheads="1"/>
          </p:cNvSpPr>
          <p:nvPr/>
        </p:nvSpPr>
        <p:spPr bwMode="auto">
          <a:xfrm>
            <a:off x="8770938" y="3548064"/>
            <a:ext cx="5953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solidFill>
                  <a:schemeClr val="bg1"/>
                </a:solidFill>
              </a:rPr>
              <a:t>DNTT</a:t>
            </a:r>
          </a:p>
        </p:txBody>
      </p:sp>
      <p:sp>
        <p:nvSpPr>
          <p:cNvPr id="49202" name="TextBox 77"/>
          <p:cNvSpPr txBox="1">
            <a:spLocks noChangeArrowheads="1"/>
          </p:cNvSpPr>
          <p:nvPr/>
        </p:nvSpPr>
        <p:spPr bwMode="auto">
          <a:xfrm>
            <a:off x="8578851" y="5318126"/>
            <a:ext cx="10144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solidFill>
                  <a:schemeClr val="bg1"/>
                </a:solidFill>
              </a:rPr>
              <a:t>LOC285401</a:t>
            </a:r>
          </a:p>
        </p:txBody>
      </p:sp>
      <p:sp>
        <p:nvSpPr>
          <p:cNvPr id="49203" name="TextBox 78"/>
          <p:cNvSpPr txBox="1">
            <a:spLocks noChangeArrowheads="1"/>
          </p:cNvSpPr>
          <p:nvPr/>
        </p:nvSpPr>
        <p:spPr bwMode="auto">
          <a:xfrm>
            <a:off x="8882063" y="5010151"/>
            <a:ext cx="7747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solidFill>
                  <a:schemeClr val="bg1"/>
                </a:solidFill>
              </a:rPr>
              <a:t>LRRC46</a:t>
            </a:r>
          </a:p>
        </p:txBody>
      </p:sp>
      <p:sp>
        <p:nvSpPr>
          <p:cNvPr id="49204" name="TextBox 79"/>
          <p:cNvSpPr txBox="1">
            <a:spLocks noChangeArrowheads="1"/>
          </p:cNvSpPr>
          <p:nvPr/>
        </p:nvSpPr>
        <p:spPr bwMode="auto">
          <a:xfrm>
            <a:off x="7707314" y="5788026"/>
            <a:ext cx="6254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solidFill>
                  <a:schemeClr val="bg1"/>
                </a:solidFill>
              </a:rPr>
              <a:t>AMD1</a:t>
            </a:r>
          </a:p>
        </p:txBody>
      </p:sp>
      <p:sp>
        <p:nvSpPr>
          <p:cNvPr id="49205" name="TextBox 80"/>
          <p:cNvSpPr txBox="1">
            <a:spLocks noChangeArrowheads="1"/>
          </p:cNvSpPr>
          <p:nvPr/>
        </p:nvSpPr>
        <p:spPr bwMode="auto">
          <a:xfrm>
            <a:off x="2627313" y="1208088"/>
            <a:ext cx="15510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Negative control</a:t>
            </a:r>
          </a:p>
          <a:p>
            <a:pPr eaLnBrk="1" hangingPunct="1"/>
            <a:r>
              <a:rPr lang="en-US" sz="1400"/>
              <a:t>Epoxy130427111</a:t>
            </a:r>
          </a:p>
        </p:txBody>
      </p:sp>
      <p:sp>
        <p:nvSpPr>
          <p:cNvPr id="49206" name="TextBox 81"/>
          <p:cNvSpPr txBox="1">
            <a:spLocks noChangeArrowheads="1"/>
          </p:cNvSpPr>
          <p:nvPr/>
        </p:nvSpPr>
        <p:spPr bwMode="auto">
          <a:xfrm>
            <a:off x="5184776" y="1219200"/>
            <a:ext cx="15643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Sample #1H1</a:t>
            </a:r>
          </a:p>
          <a:p>
            <a:pPr eaLnBrk="1" hangingPunct="1"/>
            <a:r>
              <a:rPr lang="en-US" sz="1400"/>
              <a:t>Epoxy130427112</a:t>
            </a:r>
          </a:p>
        </p:txBody>
      </p:sp>
      <p:sp>
        <p:nvSpPr>
          <p:cNvPr id="49207" name="TextBox 82"/>
          <p:cNvSpPr txBox="1">
            <a:spLocks noChangeArrowheads="1"/>
          </p:cNvSpPr>
          <p:nvPr/>
        </p:nvSpPr>
        <p:spPr bwMode="auto">
          <a:xfrm>
            <a:off x="7851776" y="1206500"/>
            <a:ext cx="15643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Sample #1H4</a:t>
            </a:r>
          </a:p>
          <a:p>
            <a:pPr eaLnBrk="1" hangingPunct="1"/>
            <a:r>
              <a:rPr lang="en-US" sz="1400"/>
              <a:t>Epoxy130427113</a:t>
            </a:r>
          </a:p>
        </p:txBody>
      </p:sp>
      <p:sp>
        <p:nvSpPr>
          <p:cNvPr id="86" name="Title 1"/>
          <p:cNvSpPr>
            <a:spLocks noGrp="1"/>
          </p:cNvSpPr>
          <p:nvPr>
            <p:ph type="title"/>
          </p:nvPr>
        </p:nvSpPr>
        <p:spPr>
          <a:xfrm>
            <a:off x="538533" y="271464"/>
            <a:ext cx="10986347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Multiolexed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PTM activity profiling using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HuProt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b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sz="3600" dirty="0" smtClean="0"/>
              <a:t>(H Zhu)</a:t>
            </a:r>
            <a:endParaRPr lang="en-US" sz="3600" dirty="0"/>
          </a:p>
        </p:txBody>
      </p:sp>
      <p:pic>
        <p:nvPicPr>
          <p:cNvPr id="70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8313" y="14371550"/>
            <a:ext cx="14264640" cy="2617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2499" y="11687990"/>
            <a:ext cx="14190454" cy="2649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585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3450" y="542926"/>
            <a:ext cx="10628630" cy="1143000"/>
          </a:xfrm>
        </p:spPr>
        <p:txBody>
          <a:bodyPr/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Number of Positive Proteins Identified with pTyr and Kac Modification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8050702"/>
              </p:ext>
            </p:extLst>
          </p:nvPr>
        </p:nvGraphicFramePr>
        <p:xfrm>
          <a:off x="1657350" y="1571626"/>
          <a:ext cx="8724900" cy="4457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4429125" y="2505075"/>
          <a:ext cx="419100" cy="228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9100"/>
              </a:tblGrid>
              <a:tr h="228600">
                <a:tc>
                  <a:txBody>
                    <a:bodyPr/>
                    <a:lstStyle/>
                    <a:p>
                      <a:pPr marL="0" indent="0" algn="r" fontAlgn="b">
                        <a:buFont typeface="Arial" panose="020B0604020202020204" pitchFamily="34" charset="0"/>
                        <a:buNone/>
                      </a:pPr>
                      <a:r>
                        <a:rPr lang="en-US" sz="1100" u="none" strike="noStrike" dirty="0" smtClean="0">
                          <a:solidFill>
                            <a:srgbClr val="00B050"/>
                          </a:solidFill>
                          <a:effectLst/>
                        </a:rPr>
                        <a:t>2144</a:t>
                      </a:r>
                      <a:endParaRPr lang="en-US" sz="1100" b="0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2762250" y="2489836"/>
          <a:ext cx="333375" cy="1771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3375"/>
              </a:tblGrid>
              <a:tr h="57150">
                <a:tc>
                  <a:txBody>
                    <a:bodyPr/>
                    <a:lstStyle/>
                    <a:p>
                      <a:pPr marL="0" indent="0" algn="r" fontAlgn="b">
                        <a:buFont typeface="Arial" panose="020B0604020202020204" pitchFamily="34" charset="0"/>
                        <a:buNone/>
                      </a:pPr>
                      <a:r>
                        <a:rPr lang="en-US" sz="110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932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9163050" y="4775836"/>
          <a:ext cx="333375" cy="1771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3375"/>
              </a:tblGrid>
              <a:tr h="57150">
                <a:tc>
                  <a:txBody>
                    <a:bodyPr/>
                    <a:lstStyle/>
                    <a:p>
                      <a:pPr marL="0" indent="0" algn="r" fontAlgn="b">
                        <a:buFont typeface="Arial" panose="020B0604020202020204" pitchFamily="34" charset="0"/>
                        <a:buNone/>
                      </a:pPr>
                      <a:r>
                        <a:rPr lang="en-US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135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/>
          </p:nvPr>
        </p:nvGraphicFramePr>
        <p:xfrm>
          <a:off x="9144000" y="4352925"/>
          <a:ext cx="419100" cy="190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9100"/>
              </a:tblGrid>
              <a:tr h="190500">
                <a:tc>
                  <a:txBody>
                    <a:bodyPr/>
                    <a:lstStyle/>
                    <a:p>
                      <a:pPr marL="0" indent="0" algn="r" fontAlgn="b">
                        <a:buFont typeface="Arial" panose="020B0604020202020204" pitchFamily="34" charset="0"/>
                        <a:buNone/>
                      </a:pPr>
                      <a:r>
                        <a:rPr lang="en-US" sz="1100" u="none" strike="noStrike" dirty="0" smtClean="0">
                          <a:solidFill>
                            <a:srgbClr val="00B050"/>
                          </a:solidFill>
                          <a:effectLst/>
                        </a:rPr>
                        <a:t>723</a:t>
                      </a:r>
                      <a:endParaRPr lang="en-US" sz="1100" b="0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870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2694</TotalTime>
  <Words>1156</Words>
  <Application>Microsoft Office PowerPoint</Application>
  <PresentationFormat>Widescreen</PresentationFormat>
  <Paragraphs>146</Paragraphs>
  <Slides>25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MS Mincho</vt:lpstr>
      <vt:lpstr>ＭＳ Ｐゴシック</vt:lpstr>
      <vt:lpstr>Arial</vt:lpstr>
      <vt:lpstr>Arial</vt:lpstr>
      <vt:lpstr>Calibri</vt:lpstr>
      <vt:lpstr>Calibri Light</vt:lpstr>
      <vt:lpstr>Forte</vt:lpstr>
      <vt:lpstr>Franklin Gothic Book</vt:lpstr>
      <vt:lpstr>Helvetica</vt:lpstr>
      <vt:lpstr>Symbol</vt:lpstr>
      <vt:lpstr>Office Theme</vt:lpstr>
      <vt:lpstr>Integrating HuProt Array PTM Activity Profiling with MS Proteomic Analysis for Biomarker/Target Discovery</vt:lpstr>
      <vt:lpstr>Proteomic characterization of TCGA ovarian HGSC</vt:lpstr>
      <vt:lpstr>iTRAQ analysis experimental design</vt:lpstr>
      <vt:lpstr>Reproducibility in protein coverage</vt:lpstr>
      <vt:lpstr>Reproducibility in quantitation (analytical precision)</vt:lpstr>
      <vt:lpstr>More formal characterization of analytical precision: within site-CV</vt:lpstr>
      <vt:lpstr>Activity-based Tyr phosphorylation and acetylation analysis   (H Zhu)</vt:lpstr>
      <vt:lpstr>Multiolexed PTM activity profiling using HuProt  (H Zhu)</vt:lpstr>
      <vt:lpstr>Number of Positive Proteins Identified with pTyr and Kac Modification</vt:lpstr>
      <vt:lpstr>PowerPoint Presentation</vt:lpstr>
      <vt:lpstr>Construction of Hi-Res KSR Map (Newman, R., et al.)</vt:lpstr>
      <vt:lpstr>Tyrosine phosphorylation kinase-substrate network</vt:lpstr>
      <vt:lpstr>Integrated MS/Array Tyr phosphorylation activity analysis</vt:lpstr>
      <vt:lpstr>Phosphorylation activities assessed by Kinase-pTyr substrate activity correlation</vt:lpstr>
      <vt:lpstr>Concurrent research on SYK/pSYK at JHU                 (Ie-Ming Shih, Akhilesh Pandey)</vt:lpstr>
      <vt:lpstr>PowerPoint Presentation</vt:lpstr>
      <vt:lpstr>PowerPoint Presentation</vt:lpstr>
      <vt:lpstr>K-means clustering of temporal expression patterns</vt:lpstr>
      <vt:lpstr>Kinase-substrate network</vt:lpstr>
      <vt:lpstr>Differential dependency network (DDN) analysis search for phenotype-dependent connections</vt:lpstr>
      <vt:lpstr>Sub-DDNs</vt:lpstr>
      <vt:lpstr>Differential acetylation of K12 and K16 between HRD and non-HRD</vt:lpstr>
      <vt:lpstr>Summary</vt:lpstr>
      <vt:lpstr>Acknowledgement</vt:lpstr>
      <vt:lpstr>Supports</vt:lpstr>
    </vt:vector>
  </TitlesOfParts>
  <Company>Johns Hopkins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Proteomic Analysis of TCGA Ovarian Cancer Samples Experimental Design and Results from Integrated Bioinformatics Analysis</dc:title>
  <dc:creator>Zh Zhang</dc:creator>
  <cp:lastModifiedBy>Zh Zhang</cp:lastModifiedBy>
  <cp:revision>79</cp:revision>
  <dcterms:created xsi:type="dcterms:W3CDTF">2017-02-20T14:43:30Z</dcterms:created>
  <dcterms:modified xsi:type="dcterms:W3CDTF">2017-03-09T09:34:12Z</dcterms:modified>
</cp:coreProperties>
</file>