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81" r:id="rId3"/>
    <p:sldId id="283" r:id="rId4"/>
    <p:sldId id="286" r:id="rId5"/>
    <p:sldId id="284" r:id="rId6"/>
    <p:sldId id="301" r:id="rId7"/>
    <p:sldId id="262" r:id="rId8"/>
    <p:sldId id="264" r:id="rId9"/>
    <p:sldId id="303" r:id="rId10"/>
    <p:sldId id="302" r:id="rId11"/>
    <p:sldId id="291" r:id="rId12"/>
    <p:sldId id="295" r:id="rId13"/>
    <p:sldId id="299" r:id="rId14"/>
    <p:sldId id="296" r:id="rId15"/>
    <p:sldId id="269" r:id="rId16"/>
    <p:sldId id="278" r:id="rId17"/>
    <p:sldId id="294" r:id="rId18"/>
    <p:sldId id="300" r:id="rId19"/>
    <p:sldId id="273" r:id="rId20"/>
    <p:sldId id="275" r:id="rId21"/>
    <p:sldId id="276" r:id="rId22"/>
    <p:sldId id="277"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1" autoAdjust="0"/>
    <p:restoredTop sz="94660"/>
  </p:normalViewPr>
  <p:slideViewPr>
    <p:cSldViewPr snapToGrid="0">
      <p:cViewPr varScale="1">
        <p:scale>
          <a:sx n="87" d="100"/>
          <a:sy n="87" d="100"/>
        </p:scale>
        <p:origin x="34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Raw Count Total Comparison</a:t>
            </a:r>
          </a:p>
          <a:p>
            <a:pPr>
              <a:defRPr/>
            </a:pPr>
            <a:r>
              <a:rPr lang="en-US"/>
              <a:t>miRNA Nanostring panel</a:t>
            </a:r>
          </a:p>
          <a:p>
            <a:pPr>
              <a:defRPr/>
            </a:pPr>
            <a:r>
              <a:rPr lang="en-US"/>
              <a:t>280 FOV vs 555 FOV</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Sheet1!$A$2</c:f>
              <c:strCache>
                <c:ptCount val="1"/>
                <c:pt idx="0">
                  <c:v>280 FOV</c:v>
                </c:pt>
              </c:strCache>
            </c:strRef>
          </c:tx>
          <c:spPr>
            <a:solidFill>
              <a:schemeClr val="accent1"/>
            </a:solidFill>
            <a:ln>
              <a:noFill/>
            </a:ln>
            <a:effectLst/>
          </c:spPr>
          <c:invertIfNegative val="0"/>
          <c:cat>
            <c:strRef>
              <c:f>Sheet1!$B$1:$M$1</c:f>
              <c:strCache>
                <c:ptCount val="12"/>
                <c:pt idx="0">
                  <c:v>control-100</c:v>
                </c:pt>
                <c:pt idx="1">
                  <c:v>control-100</c:v>
                </c:pt>
                <c:pt idx="2">
                  <c:v>control-100</c:v>
                </c:pt>
                <c:pt idx="3">
                  <c:v>control-200</c:v>
                </c:pt>
                <c:pt idx="4">
                  <c:v>control-200</c:v>
                </c:pt>
                <c:pt idx="5">
                  <c:v>control-200</c:v>
                </c:pt>
                <c:pt idx="6">
                  <c:v>control-300</c:v>
                </c:pt>
                <c:pt idx="7">
                  <c:v>control-300</c:v>
                </c:pt>
                <c:pt idx="8">
                  <c:v>control-300</c:v>
                </c:pt>
                <c:pt idx="9">
                  <c:v>control-200-no-column-cleanup</c:v>
                </c:pt>
                <c:pt idx="10">
                  <c:v>U20454-200</c:v>
                </c:pt>
                <c:pt idx="11">
                  <c:v>U20454-200-no-column-cleanup</c:v>
                </c:pt>
              </c:strCache>
            </c:strRef>
          </c:cat>
          <c:val>
            <c:numRef>
              <c:f>Sheet1!$B$2:$M$2</c:f>
              <c:numCache>
                <c:formatCode>General</c:formatCode>
                <c:ptCount val="12"/>
                <c:pt idx="0">
                  <c:v>155364</c:v>
                </c:pt>
                <c:pt idx="1">
                  <c:v>175199</c:v>
                </c:pt>
                <c:pt idx="2">
                  <c:v>167832</c:v>
                </c:pt>
                <c:pt idx="3">
                  <c:v>283535</c:v>
                </c:pt>
                <c:pt idx="4">
                  <c:v>269903</c:v>
                </c:pt>
                <c:pt idx="5">
                  <c:v>252260</c:v>
                </c:pt>
                <c:pt idx="6">
                  <c:v>356695</c:v>
                </c:pt>
                <c:pt idx="7">
                  <c:v>326879</c:v>
                </c:pt>
                <c:pt idx="8">
                  <c:v>350231</c:v>
                </c:pt>
                <c:pt idx="9">
                  <c:v>699897</c:v>
                </c:pt>
                <c:pt idx="10">
                  <c:v>147790</c:v>
                </c:pt>
                <c:pt idx="11">
                  <c:v>477870</c:v>
                </c:pt>
              </c:numCache>
            </c:numRef>
          </c:val>
          <c:extLst>
            <c:ext xmlns:c16="http://schemas.microsoft.com/office/drawing/2014/chart" uri="{C3380CC4-5D6E-409C-BE32-E72D297353CC}">
              <c16:uniqueId val="{00000000-D248-4A11-BD3E-497A60617C02}"/>
            </c:ext>
          </c:extLst>
        </c:ser>
        <c:ser>
          <c:idx val="1"/>
          <c:order val="1"/>
          <c:tx>
            <c:strRef>
              <c:f>Sheet1!$A$3</c:f>
              <c:strCache>
                <c:ptCount val="1"/>
                <c:pt idx="0">
                  <c:v>555 FOV</c:v>
                </c:pt>
              </c:strCache>
            </c:strRef>
          </c:tx>
          <c:spPr>
            <a:solidFill>
              <a:schemeClr val="accent2"/>
            </a:solidFill>
            <a:ln>
              <a:noFill/>
            </a:ln>
            <a:effectLst/>
          </c:spPr>
          <c:invertIfNegative val="0"/>
          <c:cat>
            <c:strRef>
              <c:f>Sheet1!$B$1:$M$1</c:f>
              <c:strCache>
                <c:ptCount val="12"/>
                <c:pt idx="0">
                  <c:v>control-100</c:v>
                </c:pt>
                <c:pt idx="1">
                  <c:v>control-100</c:v>
                </c:pt>
                <c:pt idx="2">
                  <c:v>control-100</c:v>
                </c:pt>
                <c:pt idx="3">
                  <c:v>control-200</c:v>
                </c:pt>
                <c:pt idx="4">
                  <c:v>control-200</c:v>
                </c:pt>
                <c:pt idx="5">
                  <c:v>control-200</c:v>
                </c:pt>
                <c:pt idx="6">
                  <c:v>control-300</c:v>
                </c:pt>
                <c:pt idx="7">
                  <c:v>control-300</c:v>
                </c:pt>
                <c:pt idx="8">
                  <c:v>control-300</c:v>
                </c:pt>
                <c:pt idx="9">
                  <c:v>control-200-no-column-cleanup</c:v>
                </c:pt>
                <c:pt idx="10">
                  <c:v>U20454-200</c:v>
                </c:pt>
                <c:pt idx="11">
                  <c:v>U20454-200-no-column-cleanup</c:v>
                </c:pt>
              </c:strCache>
            </c:strRef>
          </c:cat>
          <c:val>
            <c:numRef>
              <c:f>Sheet1!$B$3:$M$3</c:f>
              <c:numCache>
                <c:formatCode>General</c:formatCode>
                <c:ptCount val="12"/>
                <c:pt idx="0">
                  <c:v>219476</c:v>
                </c:pt>
                <c:pt idx="1">
                  <c:v>241605</c:v>
                </c:pt>
                <c:pt idx="2">
                  <c:v>241685</c:v>
                </c:pt>
                <c:pt idx="3">
                  <c:v>403306</c:v>
                </c:pt>
                <c:pt idx="4">
                  <c:v>408655</c:v>
                </c:pt>
                <c:pt idx="5">
                  <c:v>364152</c:v>
                </c:pt>
                <c:pt idx="6">
                  <c:v>502111</c:v>
                </c:pt>
                <c:pt idx="7">
                  <c:v>455890</c:v>
                </c:pt>
                <c:pt idx="8">
                  <c:v>514113</c:v>
                </c:pt>
                <c:pt idx="9">
                  <c:v>1018667</c:v>
                </c:pt>
                <c:pt idx="10">
                  <c:v>211047</c:v>
                </c:pt>
                <c:pt idx="11">
                  <c:v>710661</c:v>
                </c:pt>
              </c:numCache>
            </c:numRef>
          </c:val>
          <c:extLst>
            <c:ext xmlns:c16="http://schemas.microsoft.com/office/drawing/2014/chart" uri="{C3380CC4-5D6E-409C-BE32-E72D297353CC}">
              <c16:uniqueId val="{00000001-D248-4A11-BD3E-497A60617C02}"/>
            </c:ext>
          </c:extLst>
        </c:ser>
        <c:dLbls>
          <c:showLegendKey val="0"/>
          <c:showVal val="0"/>
          <c:showCatName val="0"/>
          <c:showSerName val="0"/>
          <c:showPercent val="0"/>
          <c:showBubbleSize val="0"/>
        </c:dLbls>
        <c:gapWidth val="267"/>
        <c:overlap val="-43"/>
        <c:axId val="219843968"/>
        <c:axId val="219844752"/>
      </c:barChart>
      <c:catAx>
        <c:axId val="2198439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19844752"/>
        <c:crosses val="autoZero"/>
        <c:auto val="1"/>
        <c:lblAlgn val="ctr"/>
        <c:lblOffset val="100"/>
        <c:noMultiLvlLbl val="0"/>
      </c:catAx>
      <c:valAx>
        <c:axId val="2198447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9843968"/>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2BD12-93E8-4D33-A7EC-F27CAE0B29B2}" type="datetimeFigureOut">
              <a:rPr lang="en-US" smtClean="0"/>
              <a:t>3/9/2017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660E5-A984-4DB2-987C-5885CC954849}" type="slidenum">
              <a:rPr lang="en-US" smtClean="0"/>
              <a:t>‹#›</a:t>
            </a:fld>
            <a:endParaRPr lang="en-US"/>
          </a:p>
        </p:txBody>
      </p:sp>
    </p:spTree>
    <p:extLst>
      <p:ext uri="{BB962C8B-B14F-4D97-AF65-F5344CB8AC3E}">
        <p14:creationId xmlns:p14="http://schemas.microsoft.com/office/powerpoint/2010/main" val="41088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6660E5-A984-4DB2-987C-5885CC954849}" type="slidenum">
              <a:rPr lang="en-US" smtClean="0"/>
              <a:t>3</a:t>
            </a:fld>
            <a:endParaRPr lang="en-US"/>
          </a:p>
        </p:txBody>
      </p:sp>
    </p:spTree>
    <p:extLst>
      <p:ext uri="{BB962C8B-B14F-4D97-AF65-F5344CB8AC3E}">
        <p14:creationId xmlns:p14="http://schemas.microsoft.com/office/powerpoint/2010/main" val="335854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RNA isolation to preserve both</a:t>
            </a:r>
            <a:r>
              <a:rPr lang="en-US" baseline="0" dirty="0" smtClean="0"/>
              <a:t> mRNA and miRNAs</a:t>
            </a:r>
            <a:endParaRPr lang="en-US" dirty="0"/>
          </a:p>
        </p:txBody>
      </p:sp>
      <p:sp>
        <p:nvSpPr>
          <p:cNvPr id="4" name="Slide Number Placeholder 3"/>
          <p:cNvSpPr>
            <a:spLocks noGrp="1"/>
          </p:cNvSpPr>
          <p:nvPr>
            <p:ph type="sldNum" sz="quarter" idx="10"/>
          </p:nvPr>
        </p:nvSpPr>
        <p:spPr/>
        <p:txBody>
          <a:bodyPr/>
          <a:lstStyle/>
          <a:p>
            <a:fld id="{79465328-6113-43B4-AA83-D520A607F01C}" type="slidenum">
              <a:rPr lang="en-US" smtClean="0"/>
              <a:t>4</a:t>
            </a:fld>
            <a:endParaRPr lang="en-US"/>
          </a:p>
        </p:txBody>
      </p:sp>
    </p:spTree>
    <p:extLst>
      <p:ext uri="{BB962C8B-B14F-4D97-AF65-F5344CB8AC3E}">
        <p14:creationId xmlns:p14="http://schemas.microsoft.com/office/powerpoint/2010/main" val="221303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all the genes from microarrays only</a:t>
            </a:r>
          </a:p>
          <a:p>
            <a:r>
              <a:rPr lang="en-US" dirty="0" smtClean="0"/>
              <a:t>10</a:t>
            </a:r>
            <a:r>
              <a:rPr lang="en-US" baseline="0" dirty="0" smtClean="0"/>
              <a:t> fold cross validation with 10 </a:t>
            </a:r>
            <a:r>
              <a:rPr lang="en-US" baseline="0" dirty="0" err="1" smtClean="0"/>
              <a:t>resamplings</a:t>
            </a:r>
            <a:endParaRPr lang="en-US" baseline="0" dirty="0" smtClean="0"/>
          </a:p>
          <a:p>
            <a:r>
              <a:rPr lang="en-US" baseline="0" dirty="0" smtClean="0"/>
              <a:t>Similar accuracy for general (vs </a:t>
            </a:r>
            <a:r>
              <a:rPr lang="en-US" baseline="0" dirty="0" err="1" smtClean="0"/>
              <a:t>nodule+disease</a:t>
            </a:r>
            <a:r>
              <a:rPr lang="en-US" baseline="0" dirty="0" smtClean="0"/>
              <a:t>) (total n=620) or nodule-specific (vs nodule only) (total n=532) classification</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1BAF3D-881A-452F-B52B-E4F503D8F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82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058400C5-DBA5-4CE4-9155-0D3724FDB29E}" type="slidenum">
              <a:rPr lang="en-US" smtClean="0"/>
              <a:pPr/>
              <a:t>17</a:t>
            </a:fld>
            <a:endParaRPr lang="en-US"/>
          </a:p>
        </p:txBody>
      </p:sp>
    </p:spTree>
    <p:extLst>
      <p:ext uri="{BB962C8B-B14F-4D97-AF65-F5344CB8AC3E}">
        <p14:creationId xmlns:p14="http://schemas.microsoft.com/office/powerpoint/2010/main" val="310856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QuantSeq</a:t>
            </a:r>
            <a:r>
              <a:rPr lang="en-US" sz="1200" dirty="0" smtClean="0"/>
              <a:t> reduces data analysis time and enables a higher level of multiplexing per run. </a:t>
            </a:r>
            <a:r>
              <a:rPr lang="en-US" sz="1200" dirty="0" err="1" smtClean="0"/>
              <a:t>QuantSeq</a:t>
            </a:r>
            <a:r>
              <a:rPr lang="en-US" sz="1200" dirty="0" smtClean="0"/>
              <a:t> is the RNA sample preparation method for accurate and affordable gene expression measurement.</a:t>
            </a:r>
            <a:endParaRPr lang="en-US" dirty="0"/>
          </a:p>
        </p:txBody>
      </p:sp>
      <p:sp>
        <p:nvSpPr>
          <p:cNvPr id="4" name="Slide Number Placeholder 3"/>
          <p:cNvSpPr>
            <a:spLocks noGrp="1"/>
          </p:cNvSpPr>
          <p:nvPr>
            <p:ph type="sldNum" sz="quarter" idx="10"/>
          </p:nvPr>
        </p:nvSpPr>
        <p:spPr/>
        <p:txBody>
          <a:bodyPr/>
          <a:lstStyle/>
          <a:p>
            <a:fld id="{BA6660E5-A984-4DB2-987C-5885CC954849}" type="slidenum">
              <a:rPr lang="en-US" smtClean="0"/>
              <a:t>18</a:t>
            </a:fld>
            <a:endParaRPr lang="en-US"/>
          </a:p>
        </p:txBody>
      </p:sp>
    </p:spTree>
    <p:extLst>
      <p:ext uri="{BB962C8B-B14F-4D97-AF65-F5344CB8AC3E}">
        <p14:creationId xmlns:p14="http://schemas.microsoft.com/office/powerpoint/2010/main" val="10713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Microarrays</a:t>
            </a:r>
            <a:r>
              <a:rPr lang="en-US" baseline="0" dirty="0" smtClean="0"/>
              <a:t> and </a:t>
            </a:r>
            <a:r>
              <a:rPr lang="en-US" baseline="0" dirty="0" err="1" smtClean="0"/>
              <a:t>Quantseq</a:t>
            </a:r>
            <a:r>
              <a:rPr lang="en-US" baseline="0" dirty="0" smtClean="0"/>
              <a:t> has the same approximate number of features for classification</a:t>
            </a:r>
          </a:p>
          <a:p>
            <a:r>
              <a:rPr lang="en-US" baseline="0" dirty="0" smtClean="0"/>
              <a:t>But many of microarrays probes link to the same gene and not always distinguish isoforms well</a:t>
            </a:r>
          </a:p>
          <a:p>
            <a:r>
              <a:rPr lang="en-US" baseline="0" dirty="0" smtClean="0"/>
              <a:t>So </a:t>
            </a:r>
            <a:r>
              <a:rPr lang="en-US" baseline="0" dirty="0" err="1" smtClean="0"/>
              <a:t>Quantseq</a:t>
            </a:r>
            <a:r>
              <a:rPr lang="en-US" baseline="0" dirty="0" smtClean="0"/>
              <a:t> has potentially more independent features for classification</a:t>
            </a:r>
          </a:p>
          <a:p>
            <a:r>
              <a:rPr lang="en-US" baseline="0" dirty="0" smtClean="0"/>
              <a:t>While it is hard to tell the best threshold for calling the gene expressed, </a:t>
            </a:r>
            <a:r>
              <a:rPr lang="en-US" baseline="0" dirty="0" err="1" smtClean="0"/>
              <a:t>Quantseq</a:t>
            </a:r>
            <a:r>
              <a:rPr lang="en-US" baseline="0" dirty="0" smtClean="0"/>
              <a:t> has an advantage of sequencing with various depth to detect low expressers if needed</a:t>
            </a:r>
          </a:p>
          <a:p>
            <a:r>
              <a:rPr lang="en-US" baseline="0" dirty="0" smtClean="0"/>
              <a:t>Correlation for expression and difference are not great, but well within expected between platforms. Both correlations are better than average between biological replicates (3 AD/NOD </a:t>
            </a:r>
            <a:r>
              <a:rPr lang="en-US" baseline="0" smtClean="0"/>
              <a:t>replicates – average R=0.24</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46C5D1B-CA8B-46D3-B689-911CCFD4D2F8}" type="slidenum">
              <a:rPr lang="en-US" smtClean="0"/>
              <a:t>20</a:t>
            </a:fld>
            <a:endParaRPr lang="en-US"/>
          </a:p>
        </p:txBody>
      </p:sp>
    </p:spTree>
    <p:extLst>
      <p:ext uri="{BB962C8B-B14F-4D97-AF65-F5344CB8AC3E}">
        <p14:creationId xmlns:p14="http://schemas.microsoft.com/office/powerpoint/2010/main" val="361265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Microarrays</a:t>
            </a:r>
            <a:r>
              <a:rPr lang="en-US" baseline="0" dirty="0" smtClean="0"/>
              <a:t> and </a:t>
            </a:r>
            <a:r>
              <a:rPr lang="en-US" baseline="0" dirty="0" err="1" smtClean="0"/>
              <a:t>Quantseq</a:t>
            </a:r>
            <a:r>
              <a:rPr lang="en-US" baseline="0" dirty="0" smtClean="0"/>
              <a:t> has the same approximate number of features for classification</a:t>
            </a:r>
          </a:p>
          <a:p>
            <a:r>
              <a:rPr lang="en-US" baseline="0" dirty="0" smtClean="0"/>
              <a:t>But many of microarrays probes link to the same gene and not always distinguish isoforms well</a:t>
            </a:r>
          </a:p>
          <a:p>
            <a:r>
              <a:rPr lang="en-US" baseline="0" dirty="0" smtClean="0"/>
              <a:t>So </a:t>
            </a:r>
            <a:r>
              <a:rPr lang="en-US" baseline="0" dirty="0" err="1" smtClean="0"/>
              <a:t>Quantseq</a:t>
            </a:r>
            <a:r>
              <a:rPr lang="en-US" baseline="0" dirty="0" smtClean="0"/>
              <a:t> has potentially more independent features for classification</a:t>
            </a:r>
          </a:p>
          <a:p>
            <a:r>
              <a:rPr lang="en-US" baseline="0" dirty="0" smtClean="0"/>
              <a:t>While it is hard to tell the best threshold for calling the gene expressed, </a:t>
            </a:r>
            <a:r>
              <a:rPr lang="en-US" baseline="0" dirty="0" err="1" smtClean="0"/>
              <a:t>Quantseq</a:t>
            </a:r>
            <a:r>
              <a:rPr lang="en-US" baseline="0" dirty="0" smtClean="0"/>
              <a:t> has an advantage of sequencing with various depth to detect low expressers if needed</a:t>
            </a:r>
          </a:p>
          <a:p>
            <a:r>
              <a:rPr lang="en-US" baseline="0" dirty="0" smtClean="0"/>
              <a:t>Correlation is better than average between biological replicates (R=0.24)</a:t>
            </a:r>
            <a:endParaRPr lang="en-US" dirty="0"/>
          </a:p>
        </p:txBody>
      </p:sp>
      <p:sp>
        <p:nvSpPr>
          <p:cNvPr id="4" name="Slide Number Placeholder 3"/>
          <p:cNvSpPr>
            <a:spLocks noGrp="1"/>
          </p:cNvSpPr>
          <p:nvPr>
            <p:ph type="sldNum" sz="quarter" idx="10"/>
          </p:nvPr>
        </p:nvSpPr>
        <p:spPr/>
        <p:txBody>
          <a:bodyPr/>
          <a:lstStyle/>
          <a:p>
            <a:fld id="{E46C5D1B-CA8B-46D3-B689-911CCFD4D2F8}" type="slidenum">
              <a:rPr lang="en-US" smtClean="0"/>
              <a:t>21</a:t>
            </a:fld>
            <a:endParaRPr lang="en-US"/>
          </a:p>
        </p:txBody>
      </p:sp>
    </p:spTree>
    <p:extLst>
      <p:ext uri="{BB962C8B-B14F-4D97-AF65-F5344CB8AC3E}">
        <p14:creationId xmlns:p14="http://schemas.microsoft.com/office/powerpoint/2010/main" val="7368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Helen F. Graham Cancer Center at </a:t>
            </a:r>
            <a:r>
              <a:rPr lang="en-US" baseline="0" dirty="0" err="1" smtClean="0"/>
              <a:t>Christianna</a:t>
            </a:r>
            <a:r>
              <a:rPr lang="en-US" baseline="0" dirty="0" smtClean="0"/>
              <a:t>, Hospital DE.</a:t>
            </a:r>
          </a:p>
        </p:txBody>
      </p:sp>
      <p:sp>
        <p:nvSpPr>
          <p:cNvPr id="4" name="Slide Number Placeholder 3"/>
          <p:cNvSpPr>
            <a:spLocks noGrp="1"/>
          </p:cNvSpPr>
          <p:nvPr>
            <p:ph type="sldNum" sz="quarter" idx="10"/>
          </p:nvPr>
        </p:nvSpPr>
        <p:spPr/>
        <p:txBody>
          <a:bodyPr/>
          <a:lstStyle/>
          <a:p>
            <a:fld id="{058400C5-DBA5-4CE4-9155-0D3724FDB29E}" type="slidenum">
              <a:rPr lang="en-US" smtClean="0"/>
              <a:pPr/>
              <a:t>22</a:t>
            </a:fld>
            <a:endParaRPr lang="en-US"/>
          </a:p>
        </p:txBody>
      </p:sp>
    </p:spTree>
    <p:extLst>
      <p:ext uri="{BB962C8B-B14F-4D97-AF65-F5344CB8AC3E}">
        <p14:creationId xmlns:p14="http://schemas.microsoft.com/office/powerpoint/2010/main" val="68248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6DE94-597F-4966-9613-FD37953EB0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214635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6DE94-597F-4966-9613-FD37953EB0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165241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6DE94-597F-4966-9613-FD37953EB0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21504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D87BEB-B424-4524-AAB3-CA700FD98A95}" type="slidenum">
              <a:rPr lang="en-US" altLang="en-US"/>
              <a:pPr/>
              <a:t>‹#›</a:t>
            </a:fld>
            <a:endParaRPr lang="en-US" altLang="en-US"/>
          </a:p>
        </p:txBody>
      </p:sp>
    </p:spTree>
    <p:extLst>
      <p:ext uri="{BB962C8B-B14F-4D97-AF65-F5344CB8AC3E}">
        <p14:creationId xmlns:p14="http://schemas.microsoft.com/office/powerpoint/2010/main" val="375704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7EADCF-4ED3-42ED-B728-D563A76757FF}" type="slidenum">
              <a:rPr lang="en-US" altLang="en-US"/>
              <a:pPr/>
              <a:t>‹#›</a:t>
            </a:fld>
            <a:endParaRPr lang="en-US" altLang="en-US"/>
          </a:p>
        </p:txBody>
      </p:sp>
    </p:spTree>
    <p:extLst>
      <p:ext uri="{BB962C8B-B14F-4D97-AF65-F5344CB8AC3E}">
        <p14:creationId xmlns:p14="http://schemas.microsoft.com/office/powerpoint/2010/main" val="71450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10FEC5-02A9-48D1-B325-A7B75E42C3BF}" type="slidenum">
              <a:rPr lang="en-US" altLang="en-US"/>
              <a:pPr/>
              <a:t>‹#›</a:t>
            </a:fld>
            <a:endParaRPr lang="en-US" altLang="en-US"/>
          </a:p>
        </p:txBody>
      </p:sp>
    </p:spTree>
    <p:extLst>
      <p:ext uri="{BB962C8B-B14F-4D97-AF65-F5344CB8AC3E}">
        <p14:creationId xmlns:p14="http://schemas.microsoft.com/office/powerpoint/2010/main" val="203063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55056D-8E42-4649-A6CB-A64ECBF8EECF}" type="slidenum">
              <a:rPr lang="en-US" altLang="en-US"/>
              <a:pPr/>
              <a:t>‹#›</a:t>
            </a:fld>
            <a:endParaRPr lang="en-US" altLang="en-US"/>
          </a:p>
        </p:txBody>
      </p:sp>
    </p:spTree>
    <p:extLst>
      <p:ext uri="{BB962C8B-B14F-4D97-AF65-F5344CB8AC3E}">
        <p14:creationId xmlns:p14="http://schemas.microsoft.com/office/powerpoint/2010/main" val="3708075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8514BD-7939-4555-AB86-F904012B8A81}" type="slidenum">
              <a:rPr lang="en-US" altLang="en-US"/>
              <a:pPr/>
              <a:t>‹#›</a:t>
            </a:fld>
            <a:endParaRPr lang="en-US" altLang="en-US"/>
          </a:p>
        </p:txBody>
      </p:sp>
    </p:spTree>
    <p:extLst>
      <p:ext uri="{BB962C8B-B14F-4D97-AF65-F5344CB8AC3E}">
        <p14:creationId xmlns:p14="http://schemas.microsoft.com/office/powerpoint/2010/main" val="391096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72E07D7-0F2A-456A-B25E-0797D6424D17}" type="slidenum">
              <a:rPr lang="en-US" altLang="en-US"/>
              <a:pPr/>
              <a:t>‹#›</a:t>
            </a:fld>
            <a:endParaRPr lang="en-US" altLang="en-US"/>
          </a:p>
        </p:txBody>
      </p:sp>
    </p:spTree>
    <p:extLst>
      <p:ext uri="{BB962C8B-B14F-4D97-AF65-F5344CB8AC3E}">
        <p14:creationId xmlns:p14="http://schemas.microsoft.com/office/powerpoint/2010/main" val="4129958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F8C05AA-94B0-45A3-A834-F481B77ACF56}" type="slidenum">
              <a:rPr lang="en-US" altLang="en-US"/>
              <a:pPr/>
              <a:t>‹#›</a:t>
            </a:fld>
            <a:endParaRPr lang="en-US" altLang="en-US"/>
          </a:p>
        </p:txBody>
      </p:sp>
    </p:spTree>
    <p:extLst>
      <p:ext uri="{BB962C8B-B14F-4D97-AF65-F5344CB8AC3E}">
        <p14:creationId xmlns:p14="http://schemas.microsoft.com/office/powerpoint/2010/main" val="849073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55A7FC-4556-48A9-AEE6-0B89ABC6DB2B}" type="slidenum">
              <a:rPr lang="en-US" altLang="en-US"/>
              <a:pPr/>
              <a:t>‹#›</a:t>
            </a:fld>
            <a:endParaRPr lang="en-US" altLang="en-US"/>
          </a:p>
        </p:txBody>
      </p:sp>
    </p:spTree>
    <p:extLst>
      <p:ext uri="{BB962C8B-B14F-4D97-AF65-F5344CB8AC3E}">
        <p14:creationId xmlns:p14="http://schemas.microsoft.com/office/powerpoint/2010/main" val="280630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6DE94-597F-4966-9613-FD37953EB0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4043775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F7E7EF-58F4-46C4-8796-595B44FA5699}" type="slidenum">
              <a:rPr lang="en-US" altLang="en-US"/>
              <a:pPr/>
              <a:t>‹#›</a:t>
            </a:fld>
            <a:endParaRPr lang="en-US" altLang="en-US"/>
          </a:p>
        </p:txBody>
      </p:sp>
    </p:spTree>
    <p:extLst>
      <p:ext uri="{BB962C8B-B14F-4D97-AF65-F5344CB8AC3E}">
        <p14:creationId xmlns:p14="http://schemas.microsoft.com/office/powerpoint/2010/main" val="243810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1C211C-AA83-43B0-9B68-85D2ED1872DE}" type="slidenum">
              <a:rPr lang="en-US" altLang="en-US"/>
              <a:pPr/>
              <a:t>‹#›</a:t>
            </a:fld>
            <a:endParaRPr lang="en-US" altLang="en-US"/>
          </a:p>
        </p:txBody>
      </p:sp>
    </p:spTree>
    <p:extLst>
      <p:ext uri="{BB962C8B-B14F-4D97-AF65-F5344CB8AC3E}">
        <p14:creationId xmlns:p14="http://schemas.microsoft.com/office/powerpoint/2010/main" val="374001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894E04-7B7D-4D7F-8F7D-BE984DA0A56D}" type="slidenum">
              <a:rPr lang="en-US" altLang="en-US"/>
              <a:pPr/>
              <a:t>‹#›</a:t>
            </a:fld>
            <a:endParaRPr lang="en-US" altLang="en-US"/>
          </a:p>
        </p:txBody>
      </p:sp>
    </p:spTree>
    <p:extLst>
      <p:ext uri="{BB962C8B-B14F-4D97-AF65-F5344CB8AC3E}">
        <p14:creationId xmlns:p14="http://schemas.microsoft.com/office/powerpoint/2010/main" val="206740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86DE94-597F-4966-9613-FD37953EB0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316745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6DE94-597F-4966-9613-FD37953EB0CB}"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108149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6DE94-597F-4966-9613-FD37953EB0CB}"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365870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6DE94-597F-4966-9613-FD37953EB0CB}"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65450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6DE94-597F-4966-9613-FD37953EB0CB}"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9909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86DE94-597F-4966-9613-FD37953EB0CB}"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189556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86DE94-597F-4966-9613-FD37953EB0CB}"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8FD28-A275-480F-A78B-157D07185306}" type="slidenum">
              <a:rPr lang="en-US" smtClean="0"/>
              <a:t>‹#›</a:t>
            </a:fld>
            <a:endParaRPr lang="en-US"/>
          </a:p>
        </p:txBody>
      </p:sp>
    </p:spTree>
    <p:extLst>
      <p:ext uri="{BB962C8B-B14F-4D97-AF65-F5344CB8AC3E}">
        <p14:creationId xmlns:p14="http://schemas.microsoft.com/office/powerpoint/2010/main" val="221447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6DE94-597F-4966-9613-FD37953EB0CB}" type="datetimeFigureOut">
              <a:rPr lang="en-US" smtClean="0"/>
              <a:t>3/9/2017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8FD28-A275-480F-A78B-157D07185306}" type="slidenum">
              <a:rPr lang="en-US" smtClean="0"/>
              <a:t>‹#›</a:t>
            </a:fld>
            <a:endParaRPr lang="en-US"/>
          </a:p>
        </p:txBody>
      </p:sp>
    </p:spTree>
    <p:extLst>
      <p:ext uri="{BB962C8B-B14F-4D97-AF65-F5344CB8AC3E}">
        <p14:creationId xmlns:p14="http://schemas.microsoft.com/office/powerpoint/2010/main" val="2143772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1B10CD2B-CC0F-4654-8F0E-B283BBC38D7B}" type="slidenum">
              <a:rPr lang="en-US" altLang="en-US"/>
              <a:pPr/>
              <a:t>‹#›</a:t>
            </a:fld>
            <a:endParaRPr lang="en-US" altLang="en-US"/>
          </a:p>
        </p:txBody>
      </p:sp>
    </p:spTree>
    <p:extLst>
      <p:ext uri="{BB962C8B-B14F-4D97-AF65-F5344CB8AC3E}">
        <p14:creationId xmlns:p14="http://schemas.microsoft.com/office/powerpoint/2010/main" val="231579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linchem.aaccjnls.org/content/51/7/1250#ref-1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446" y="2857499"/>
            <a:ext cx="10949354" cy="3007273"/>
          </a:xfrm>
        </p:spPr>
        <p:txBody>
          <a:bodyPr/>
          <a:lstStyle/>
          <a:p>
            <a:r>
              <a:rPr lang="en-US" dirty="0" smtClean="0"/>
              <a:t>Pros and Cons of PBMC as  clinical samples.</a:t>
            </a:r>
          </a:p>
          <a:p>
            <a:r>
              <a:rPr lang="en-US" dirty="0" err="1" smtClean="0"/>
              <a:t>PAXgene</a:t>
            </a:r>
            <a:r>
              <a:rPr lang="en-US" dirty="0" smtClean="0"/>
              <a:t> whole blood RNA as a PBMC alternative.</a:t>
            </a:r>
          </a:p>
          <a:p>
            <a:r>
              <a:rPr lang="en-US" dirty="0" smtClean="0"/>
              <a:t>Microarrays as a biomarker discovery tool.</a:t>
            </a:r>
          </a:p>
          <a:p>
            <a:r>
              <a:rPr lang="en-US" dirty="0" err="1" smtClean="0"/>
              <a:t>Nanostring</a:t>
            </a:r>
            <a:r>
              <a:rPr lang="en-US" dirty="0" smtClean="0"/>
              <a:t> as a biomarker commercialization platform</a:t>
            </a:r>
          </a:p>
          <a:p>
            <a:r>
              <a:rPr lang="en-US" dirty="0" smtClean="0"/>
              <a:t>Quant-</a:t>
            </a:r>
            <a:r>
              <a:rPr lang="en-US" dirty="0" err="1" smtClean="0"/>
              <a:t>seq</a:t>
            </a:r>
            <a:r>
              <a:rPr lang="en-US" dirty="0" smtClean="0"/>
              <a:t> as an inexpensive alternative to microarrays as a discovery platform</a:t>
            </a:r>
            <a:endParaRPr lang="en-US" dirty="0"/>
          </a:p>
        </p:txBody>
      </p:sp>
      <p:sp>
        <p:nvSpPr>
          <p:cNvPr id="4" name="Title 3"/>
          <p:cNvSpPr>
            <a:spLocks noGrp="1"/>
          </p:cNvSpPr>
          <p:nvPr>
            <p:ph type="title"/>
          </p:nvPr>
        </p:nvSpPr>
        <p:spPr>
          <a:xfrm>
            <a:off x="404446" y="345246"/>
            <a:ext cx="11078308" cy="2389161"/>
          </a:xfrm>
          <a:ln w="12700">
            <a:solidFill>
              <a:schemeClr val="tx2"/>
            </a:solidFill>
          </a:ln>
        </p:spPr>
        <p:txBody>
          <a:bodyPr>
            <a:normAutofit/>
          </a:bodyPr>
          <a:lstStyle/>
          <a:p>
            <a:pPr algn="ctr"/>
            <a:r>
              <a:rPr lang="en-US" sz="3200" b="1" dirty="0" smtClean="0"/>
              <a:t>Early Diagnosis of NSCLC From Gene Expression in Peripheral Blood: </a:t>
            </a:r>
            <a:br>
              <a:rPr lang="en-US" sz="3200" b="1" dirty="0" smtClean="0"/>
            </a:br>
            <a:r>
              <a:rPr lang="en-US" sz="3200" b="1" dirty="0" smtClean="0"/>
              <a:t>PBMC  vs. </a:t>
            </a:r>
            <a:r>
              <a:rPr lang="en-US" sz="3200" b="1" dirty="0" err="1" smtClean="0"/>
              <a:t>PAXgene</a:t>
            </a:r>
            <a:r>
              <a:rPr lang="en-US" sz="3200" b="1" dirty="0"/>
              <a:t> </a:t>
            </a:r>
            <a:r>
              <a:rPr lang="en-US" sz="3200" b="1" dirty="0" smtClean="0"/>
              <a:t>for sample Collection </a:t>
            </a:r>
            <a:br>
              <a:rPr lang="en-US" sz="3200" b="1" dirty="0" smtClean="0"/>
            </a:br>
            <a:r>
              <a:rPr lang="en-US" sz="3200" b="1" dirty="0" smtClean="0"/>
              <a:t>Microarrays to</a:t>
            </a:r>
            <a:r>
              <a:rPr lang="en-US" sz="3200" b="1" dirty="0"/>
              <a:t> </a:t>
            </a:r>
            <a:r>
              <a:rPr lang="en-US" sz="3200" b="1" dirty="0" err="1" smtClean="0"/>
              <a:t>Nanostring</a:t>
            </a:r>
            <a:r>
              <a:rPr lang="en-US" sz="3200" b="1" dirty="0" smtClean="0"/>
              <a:t> for  Commercialization</a:t>
            </a:r>
            <a:br>
              <a:rPr lang="en-US" sz="3200" b="1" dirty="0" smtClean="0"/>
            </a:br>
            <a:r>
              <a:rPr lang="en-US" sz="3200" b="1" dirty="0" smtClean="0"/>
              <a:t>Quant-</a:t>
            </a:r>
            <a:r>
              <a:rPr lang="en-US" sz="3200" b="1" dirty="0" err="1" smtClean="0"/>
              <a:t>Seq</a:t>
            </a:r>
            <a:r>
              <a:rPr lang="en-US" sz="3200" b="1" dirty="0" smtClean="0"/>
              <a:t> to Replace Microarrays for Discovery</a:t>
            </a:r>
            <a:endParaRPr lang="en-US" sz="3200" b="1" dirty="0"/>
          </a:p>
        </p:txBody>
      </p:sp>
      <p:grpSp>
        <p:nvGrpSpPr>
          <p:cNvPr id="5" name="Group 4"/>
          <p:cNvGrpSpPr/>
          <p:nvPr/>
        </p:nvGrpSpPr>
        <p:grpSpPr>
          <a:xfrm>
            <a:off x="226996" y="6311900"/>
            <a:ext cx="11738007" cy="482931"/>
            <a:chOff x="200892" y="6318914"/>
            <a:chExt cx="11738007" cy="482931"/>
          </a:xfrm>
        </p:grpSpPr>
        <p:pic>
          <p:nvPicPr>
            <p:cNvPr id="6" name="Picture 3" descr="E:\users\Duhe\Wistar\logos\blue_inline_logo.png"/>
            <p:cNvPicPr>
              <a:picLocks noChangeAspect="1" noChangeArrowheads="1"/>
            </p:cNvPicPr>
            <p:nvPr/>
          </p:nvPicPr>
          <p:blipFill>
            <a:blip r:embed="rId2" cstate="print"/>
            <a:srcRect/>
            <a:stretch>
              <a:fillRect/>
            </a:stretch>
          </p:blipFill>
          <p:spPr bwMode="auto">
            <a:xfrm>
              <a:off x="200892" y="6318914"/>
              <a:ext cx="3288897" cy="482931"/>
            </a:xfrm>
            <a:prstGeom prst="rect">
              <a:avLst/>
            </a:prstGeom>
            <a:noFill/>
          </p:spPr>
        </p:pic>
        <p:sp>
          <p:nvSpPr>
            <p:cNvPr id="7" name="Rectangle 6"/>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3/2017</a:t>
              </a:r>
              <a:endParaRPr lang="en-US" sz="1400" b="1" dirty="0">
                <a:solidFill>
                  <a:srgbClr val="002060"/>
                </a:solidFill>
              </a:endParaRPr>
            </a:p>
          </p:txBody>
        </p:sp>
      </p:grpSp>
    </p:spTree>
    <p:extLst>
      <p:ext uri="{BB962C8B-B14F-4D97-AF65-F5344CB8AC3E}">
        <p14:creationId xmlns:p14="http://schemas.microsoft.com/office/powerpoint/2010/main" val="385667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07" y="136525"/>
            <a:ext cx="10515600" cy="1325563"/>
          </a:xfrm>
        </p:spPr>
        <p:txBody>
          <a:bodyPr>
            <a:normAutofit/>
          </a:bodyPr>
          <a:lstStyle/>
          <a:p>
            <a:pPr algn="ctr"/>
            <a:r>
              <a:rPr lang="en-US" sz="3200" b="1" dirty="0" smtClean="0"/>
              <a:t>Moving From The Microarray Discovery Platform To Platforms With Potential Clinical Applications</a:t>
            </a:r>
            <a:endParaRPr lang="en-US" sz="3200" dirty="0"/>
          </a:p>
        </p:txBody>
      </p:sp>
      <p:sp>
        <p:nvSpPr>
          <p:cNvPr id="3" name="Content Placeholder 2"/>
          <p:cNvSpPr>
            <a:spLocks noGrp="1"/>
          </p:cNvSpPr>
          <p:nvPr>
            <p:ph idx="1"/>
          </p:nvPr>
        </p:nvSpPr>
        <p:spPr>
          <a:xfrm>
            <a:off x="838200" y="1825624"/>
            <a:ext cx="10515600" cy="4865321"/>
          </a:xfrm>
        </p:spPr>
        <p:txBody>
          <a:bodyPr/>
          <a:lstStyle/>
          <a:p>
            <a:r>
              <a:rPr lang="en-US" b="1" dirty="0"/>
              <a:t>Custom M</a:t>
            </a:r>
            <a:r>
              <a:rPr lang="en-US" b="1" dirty="0" smtClean="0"/>
              <a:t>icroarrays, PCR Arrays, </a:t>
            </a:r>
            <a:r>
              <a:rPr lang="en-US" b="1" dirty="0" err="1" smtClean="0"/>
              <a:t>Nanostring</a:t>
            </a:r>
            <a:endParaRPr lang="en-US" b="1" dirty="0" smtClean="0"/>
          </a:p>
          <a:p>
            <a:pPr lvl="1"/>
            <a:r>
              <a:rPr lang="en-US" b="1" dirty="0" smtClean="0"/>
              <a:t>Custom Illumina microarrays</a:t>
            </a:r>
            <a:r>
              <a:rPr lang="en-US" dirty="0" smtClean="0"/>
              <a:t>: familiar work horse, reagent batch effects had to be accounted for in large studies, technically demanding, likely to be discontinued.</a:t>
            </a:r>
          </a:p>
          <a:p>
            <a:pPr lvl="1"/>
            <a:r>
              <a:rPr lang="en-US" b="1" dirty="0" smtClean="0"/>
              <a:t>Custom ABI PCR-Arrays</a:t>
            </a:r>
            <a:r>
              <a:rPr lang="en-US" dirty="0" smtClean="0"/>
              <a:t>: Sensitive, advertised ability to measure mRNA and miRNAs but not easily together, expensive, not being widely adapted, also found large reagent batch effects.</a:t>
            </a:r>
          </a:p>
          <a:p>
            <a:pPr lvl="1"/>
            <a:r>
              <a:rPr lang="en-US" b="1" dirty="0" smtClean="0"/>
              <a:t>Custom </a:t>
            </a:r>
            <a:r>
              <a:rPr lang="en-US" b="1" dirty="0" err="1" smtClean="0"/>
              <a:t>Nanostring</a:t>
            </a:r>
            <a:r>
              <a:rPr lang="en-US" dirty="0" smtClean="0"/>
              <a:t>: No enzymatic reactions, simple easily applied technology, can detect mRNAs, miRNAs alone or combined, already FDA approved for the </a:t>
            </a:r>
            <a:r>
              <a:rPr lang="en-US" dirty="0" err="1" smtClean="0"/>
              <a:t>Prosigna</a:t>
            </a:r>
            <a:r>
              <a:rPr lang="en-US" dirty="0" smtClean="0"/>
              <a:t> breast cancer prognostic test.</a:t>
            </a:r>
          </a:p>
          <a:p>
            <a:pPr lvl="2"/>
            <a:r>
              <a:rPr lang="en-US" sz="2400" dirty="0" smtClean="0"/>
              <a:t>May loose low </a:t>
            </a:r>
            <a:r>
              <a:rPr lang="en-US" sz="2400" dirty="0" err="1" smtClean="0"/>
              <a:t>expressors</a:t>
            </a:r>
            <a:endParaRPr lang="en-US" sz="2400" dirty="0" smtClean="0"/>
          </a:p>
          <a:p>
            <a:pPr lvl="2"/>
            <a:r>
              <a:rPr lang="en-US" sz="2400" dirty="0" smtClean="0"/>
              <a:t>Need more data on technical stability</a:t>
            </a:r>
          </a:p>
          <a:p>
            <a:pPr lvl="2"/>
            <a:endParaRPr lang="en-US" dirty="0"/>
          </a:p>
        </p:txBody>
      </p:sp>
      <p:grpSp>
        <p:nvGrpSpPr>
          <p:cNvPr id="4" name="Group 3"/>
          <p:cNvGrpSpPr/>
          <p:nvPr/>
        </p:nvGrpSpPr>
        <p:grpSpPr>
          <a:xfrm>
            <a:off x="226996" y="6311900"/>
            <a:ext cx="11738007" cy="482931"/>
            <a:chOff x="200892" y="6318914"/>
            <a:chExt cx="11738007" cy="482931"/>
          </a:xfrm>
        </p:grpSpPr>
        <p:pic>
          <p:nvPicPr>
            <p:cNvPr id="5" name="Picture 3" descr="E:\users\Duhe\Wistar\logos\blue_inline_logo.png"/>
            <p:cNvPicPr>
              <a:picLocks noChangeAspect="1" noChangeArrowheads="1"/>
            </p:cNvPicPr>
            <p:nvPr/>
          </p:nvPicPr>
          <p:blipFill>
            <a:blip r:embed="rId2" cstate="print"/>
            <a:srcRect/>
            <a:stretch>
              <a:fillRect/>
            </a:stretch>
          </p:blipFill>
          <p:spPr bwMode="auto">
            <a:xfrm>
              <a:off x="200892" y="6318914"/>
              <a:ext cx="3288897" cy="482931"/>
            </a:xfrm>
            <a:prstGeom prst="rect">
              <a:avLst/>
            </a:prstGeom>
            <a:noFill/>
          </p:spPr>
        </p:pic>
        <p:sp>
          <p:nvSpPr>
            <p:cNvPr id="6" name="Rectangle 5"/>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3/2017</a:t>
              </a:r>
              <a:endParaRPr lang="en-US" sz="1400" b="1" dirty="0">
                <a:solidFill>
                  <a:srgbClr val="002060"/>
                </a:solidFill>
              </a:endParaRPr>
            </a:p>
          </p:txBody>
        </p:sp>
      </p:grpSp>
    </p:spTree>
    <p:extLst>
      <p:ext uri="{BB962C8B-B14F-4D97-AF65-F5344CB8AC3E}">
        <p14:creationId xmlns:p14="http://schemas.microsoft.com/office/powerpoint/2010/main" val="345188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8" y="365126"/>
            <a:ext cx="10995378" cy="887942"/>
          </a:xfrm>
        </p:spPr>
        <p:txBody>
          <a:bodyPr/>
          <a:lstStyle/>
          <a:p>
            <a:pPr algn="ctr"/>
            <a:r>
              <a:rPr lang="en-US" dirty="0" smtClean="0"/>
              <a:t>1 count 1 transcript</a:t>
            </a:r>
            <a:endParaRPr lang="en-US" dirty="0"/>
          </a:p>
        </p:txBody>
      </p:sp>
      <p:pic>
        <p:nvPicPr>
          <p:cNvPr id="4" name="Content Placeholder 3"/>
          <p:cNvPicPr>
            <a:picLocks noGrp="1" noChangeAspect="1"/>
          </p:cNvPicPr>
          <p:nvPr>
            <p:ph idx="1"/>
          </p:nvPr>
        </p:nvPicPr>
        <p:blipFill>
          <a:blip r:embed="rId2"/>
          <a:stretch>
            <a:fillRect/>
          </a:stretch>
        </p:blipFill>
        <p:spPr>
          <a:xfrm>
            <a:off x="860999" y="2144890"/>
            <a:ext cx="10470001" cy="3928532"/>
          </a:xfrm>
          <a:prstGeom prst="rect">
            <a:avLst/>
          </a:prstGeom>
        </p:spPr>
      </p:pic>
      <p:sp>
        <p:nvSpPr>
          <p:cNvPr id="5" name="TextBox 4"/>
          <p:cNvSpPr txBox="1"/>
          <p:nvPr/>
        </p:nvSpPr>
        <p:spPr>
          <a:xfrm>
            <a:off x="4921956" y="3499556"/>
            <a:ext cx="869244" cy="369332"/>
          </a:xfrm>
          <a:prstGeom prst="rect">
            <a:avLst/>
          </a:prstGeom>
          <a:noFill/>
        </p:spPr>
        <p:txBody>
          <a:bodyPr wrap="square" rtlCol="0">
            <a:spAutoFit/>
          </a:bodyPr>
          <a:lstStyle/>
          <a:p>
            <a:r>
              <a:rPr lang="en-US" dirty="0" smtClean="0"/>
              <a:t>INDEX</a:t>
            </a:r>
            <a:endParaRPr lang="en-US" dirty="0"/>
          </a:p>
        </p:txBody>
      </p:sp>
      <p:sp>
        <p:nvSpPr>
          <p:cNvPr id="6" name="TextBox 5"/>
          <p:cNvSpPr txBox="1"/>
          <p:nvPr/>
        </p:nvSpPr>
        <p:spPr>
          <a:xfrm>
            <a:off x="6491111" y="5554133"/>
            <a:ext cx="1151467" cy="369332"/>
          </a:xfrm>
          <a:prstGeom prst="rect">
            <a:avLst/>
          </a:prstGeom>
          <a:noFill/>
        </p:spPr>
        <p:txBody>
          <a:bodyPr wrap="square" rtlCol="0">
            <a:spAutoFit/>
          </a:bodyPr>
          <a:lstStyle/>
          <a:p>
            <a:r>
              <a:rPr lang="en-US" dirty="0" smtClean="0"/>
              <a:t>mRNA </a:t>
            </a:r>
            <a:r>
              <a:rPr lang="en-US" dirty="0" err="1" smtClean="0"/>
              <a:t>etc</a:t>
            </a:r>
            <a:endParaRPr lang="en-US" dirty="0"/>
          </a:p>
        </p:txBody>
      </p:sp>
      <p:grpSp>
        <p:nvGrpSpPr>
          <p:cNvPr id="7" name="Group 6"/>
          <p:cNvGrpSpPr/>
          <p:nvPr/>
        </p:nvGrpSpPr>
        <p:grpSpPr>
          <a:xfrm>
            <a:off x="226996" y="6311900"/>
            <a:ext cx="11738007" cy="482931"/>
            <a:chOff x="200892" y="6318914"/>
            <a:chExt cx="11738007" cy="482931"/>
          </a:xfrm>
        </p:grpSpPr>
        <p:pic>
          <p:nvPicPr>
            <p:cNvPr id="8" name="Picture 3" descr="E:\users\Duhe\Wistar\logos\blue_inline_logo.png"/>
            <p:cNvPicPr>
              <a:picLocks noChangeAspect="1" noChangeArrowheads="1"/>
            </p:cNvPicPr>
            <p:nvPr/>
          </p:nvPicPr>
          <p:blipFill>
            <a:blip r:embed="rId3" cstate="print"/>
            <a:srcRect/>
            <a:stretch>
              <a:fillRect/>
            </a:stretch>
          </p:blipFill>
          <p:spPr bwMode="auto">
            <a:xfrm>
              <a:off x="200892" y="6318914"/>
              <a:ext cx="3288897" cy="482931"/>
            </a:xfrm>
            <a:prstGeom prst="rect">
              <a:avLst/>
            </a:prstGeom>
            <a:noFill/>
          </p:spPr>
        </p:pic>
        <p:sp>
          <p:nvSpPr>
            <p:cNvPr id="9" name="Rectangle 8"/>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3/2017</a:t>
              </a:r>
              <a:endParaRPr lang="en-US" sz="1400" b="1" dirty="0">
                <a:solidFill>
                  <a:srgbClr val="002060"/>
                </a:solidFill>
              </a:endParaRPr>
            </a:p>
          </p:txBody>
        </p:sp>
      </p:grpSp>
    </p:spTree>
    <p:extLst>
      <p:ext uri="{BB962C8B-B14F-4D97-AF65-F5344CB8AC3E}">
        <p14:creationId xmlns:p14="http://schemas.microsoft.com/office/powerpoint/2010/main" val="306467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3383"/>
          </a:xfrm>
        </p:spPr>
        <p:txBody>
          <a:bodyPr/>
          <a:lstStyle/>
          <a:p>
            <a:r>
              <a:rPr lang="en-US" dirty="0"/>
              <a:t>3</a:t>
            </a:r>
            <a:r>
              <a:rPr lang="en-US" dirty="0" smtClean="0"/>
              <a:t> Step process</a:t>
            </a:r>
            <a:endParaRPr lang="en-US" dirty="0"/>
          </a:p>
        </p:txBody>
      </p:sp>
      <p:sp>
        <p:nvSpPr>
          <p:cNvPr id="3" name="Content Placeholder 2"/>
          <p:cNvSpPr>
            <a:spLocks noGrp="1"/>
          </p:cNvSpPr>
          <p:nvPr>
            <p:ph idx="1"/>
          </p:nvPr>
        </p:nvSpPr>
        <p:spPr/>
        <p:txBody>
          <a:bodyPr>
            <a:normAutofit fontScale="92500"/>
          </a:bodyPr>
          <a:lstStyle/>
          <a:p>
            <a:r>
              <a:rPr lang="en-US" b="1" dirty="0"/>
              <a:t>Hybridization</a:t>
            </a:r>
            <a:r>
              <a:rPr lang="en-US" dirty="0"/>
              <a:t/>
            </a:r>
            <a:br>
              <a:rPr lang="en-US" dirty="0"/>
            </a:br>
            <a:r>
              <a:rPr lang="en-US" dirty="0" err="1"/>
              <a:t>NanoString’s</a:t>
            </a:r>
            <a:r>
              <a:rPr lang="en-US" dirty="0"/>
              <a:t> Technology employs two ~50 base probes per mRNA that hybridize in solution. The </a:t>
            </a:r>
            <a:r>
              <a:rPr lang="en-US" b="1" dirty="0"/>
              <a:t>Reporter Probe </a:t>
            </a:r>
            <a:r>
              <a:rPr lang="en-US" dirty="0"/>
              <a:t>carries the signal; the </a:t>
            </a:r>
            <a:r>
              <a:rPr lang="en-US" b="1" dirty="0"/>
              <a:t>Capture Probe</a:t>
            </a:r>
            <a:r>
              <a:rPr lang="en-US" dirty="0"/>
              <a:t> allows the complex to be immobilized for data collection</a:t>
            </a:r>
            <a:r>
              <a:rPr lang="en-US" dirty="0" smtClean="0"/>
              <a:t>.</a:t>
            </a:r>
          </a:p>
          <a:p>
            <a:r>
              <a:rPr lang="en-US" b="1" dirty="0"/>
              <a:t>Purify and </a:t>
            </a:r>
            <a:r>
              <a:rPr lang="en-US" b="1" dirty="0" smtClean="0"/>
              <a:t>Immobilize</a:t>
            </a:r>
            <a:r>
              <a:rPr lang="en-US" dirty="0" smtClean="0"/>
              <a:t>: Automated Prep </a:t>
            </a:r>
            <a:r>
              <a:rPr lang="en-US" dirty="0"/>
              <a:t>S</a:t>
            </a:r>
            <a:r>
              <a:rPr lang="en-US" dirty="0" smtClean="0"/>
              <a:t>tation</a:t>
            </a:r>
            <a:r>
              <a:rPr lang="en-US" dirty="0"/>
              <a:t/>
            </a:r>
            <a:br>
              <a:rPr lang="en-US" dirty="0"/>
            </a:br>
            <a:r>
              <a:rPr lang="en-US" dirty="0"/>
              <a:t>After hybridization, the excess probes are removed and the probe/target complexes aligned and immobilized in the </a:t>
            </a:r>
            <a:r>
              <a:rPr lang="en-US" dirty="0" err="1"/>
              <a:t>nCounter</a:t>
            </a:r>
            <a:r>
              <a:rPr lang="en-US" dirty="0"/>
              <a:t> Cartridge</a:t>
            </a:r>
            <a:r>
              <a:rPr lang="en-US" dirty="0" smtClean="0"/>
              <a:t>.</a:t>
            </a:r>
            <a:endParaRPr lang="en-US" dirty="0"/>
          </a:p>
          <a:p>
            <a:r>
              <a:rPr lang="en-US" b="1" dirty="0" smtClean="0"/>
              <a:t>Count Molecules</a:t>
            </a:r>
            <a:r>
              <a:rPr lang="en-US" dirty="0"/>
              <a:t/>
            </a:r>
            <a:br>
              <a:rPr lang="en-US" dirty="0"/>
            </a:br>
            <a:r>
              <a:rPr lang="en-US" dirty="0"/>
              <a:t>Sample Cartridges are placed in the Digital Analyzer for data collection. Color codes </a:t>
            </a:r>
            <a:r>
              <a:rPr lang="en-US" dirty="0" smtClean="0"/>
              <a:t>in probe indexes are </a:t>
            </a:r>
            <a:r>
              <a:rPr lang="en-US" dirty="0"/>
              <a:t>counted and tabulated for each target molecule.</a:t>
            </a:r>
          </a:p>
        </p:txBody>
      </p:sp>
    </p:spTree>
    <p:extLst>
      <p:ext uri="{BB962C8B-B14F-4D97-AF65-F5344CB8AC3E}">
        <p14:creationId xmlns:p14="http://schemas.microsoft.com/office/powerpoint/2010/main" val="184942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483"/>
          </a:xfrm>
        </p:spPr>
        <p:txBody>
          <a:bodyPr>
            <a:normAutofit fontScale="90000"/>
          </a:bodyPr>
          <a:lstStyle/>
          <a:p>
            <a:r>
              <a:rPr lang="en-US" dirty="0" smtClean="0"/>
              <a:t>Positives: Potential Negatives</a:t>
            </a:r>
            <a:endParaRPr lang="en-US" dirty="0"/>
          </a:p>
        </p:txBody>
      </p:sp>
      <p:sp>
        <p:nvSpPr>
          <p:cNvPr id="3" name="Content Placeholder 2"/>
          <p:cNvSpPr>
            <a:spLocks noGrp="1"/>
          </p:cNvSpPr>
          <p:nvPr>
            <p:ph idx="1"/>
          </p:nvPr>
        </p:nvSpPr>
        <p:spPr>
          <a:xfrm>
            <a:off x="838200" y="1362808"/>
            <a:ext cx="10515600" cy="4814155"/>
          </a:xfrm>
        </p:spPr>
        <p:txBody>
          <a:bodyPr>
            <a:normAutofit/>
          </a:bodyPr>
          <a:lstStyle/>
          <a:p>
            <a:r>
              <a:rPr lang="en-US" dirty="0"/>
              <a:t>No enzymes required to perform assay</a:t>
            </a:r>
          </a:p>
          <a:p>
            <a:r>
              <a:rPr lang="en-US" dirty="0" smtClean="0"/>
              <a:t>No amplification</a:t>
            </a:r>
          </a:p>
          <a:p>
            <a:r>
              <a:rPr lang="en-US" dirty="0" smtClean="0"/>
              <a:t>Minimal hands on required</a:t>
            </a:r>
          </a:p>
          <a:p>
            <a:r>
              <a:rPr lang="en-US" dirty="0"/>
              <a:t>Fully-automated system</a:t>
            </a:r>
          </a:p>
          <a:p>
            <a:r>
              <a:rPr lang="en-US" dirty="0"/>
              <a:t>Exceptionally </a:t>
            </a:r>
            <a:r>
              <a:rPr lang="en-US" dirty="0" smtClean="0"/>
              <a:t>easy-to-use</a:t>
            </a:r>
          </a:p>
          <a:p>
            <a:r>
              <a:rPr lang="en-US" dirty="0" smtClean="0"/>
              <a:t>Multiplex </a:t>
            </a:r>
            <a:r>
              <a:rPr lang="en-US" dirty="0"/>
              <a:t>hundreds of gene targets </a:t>
            </a:r>
            <a:r>
              <a:rPr lang="en-US" dirty="0" smtClean="0"/>
              <a:t>(800) in </a:t>
            </a:r>
            <a:r>
              <a:rPr lang="en-US" dirty="0"/>
              <a:t>a single reaction</a:t>
            </a:r>
          </a:p>
          <a:p>
            <a:r>
              <a:rPr lang="en-US" dirty="0"/>
              <a:t>High sensitivity (&lt; 1 copy per cell)</a:t>
            </a:r>
          </a:p>
          <a:p>
            <a:r>
              <a:rPr lang="en-US" dirty="0" smtClean="0"/>
              <a:t>As low as 100ng of total RNA</a:t>
            </a:r>
            <a:endParaRPr lang="en-US" dirty="0"/>
          </a:p>
          <a:p>
            <a:r>
              <a:rPr lang="en-US" dirty="0" smtClean="0"/>
              <a:t>Built in positive and negative controls</a:t>
            </a:r>
            <a:endParaRPr lang="en-US" dirty="0"/>
          </a:p>
          <a:p>
            <a:endParaRPr lang="en-US" dirty="0"/>
          </a:p>
        </p:txBody>
      </p:sp>
      <p:grpSp>
        <p:nvGrpSpPr>
          <p:cNvPr id="4" name="Group 3"/>
          <p:cNvGrpSpPr/>
          <p:nvPr/>
        </p:nvGrpSpPr>
        <p:grpSpPr>
          <a:xfrm>
            <a:off x="226996" y="6311900"/>
            <a:ext cx="11738007" cy="482931"/>
            <a:chOff x="200892" y="6318914"/>
            <a:chExt cx="11738007" cy="482931"/>
          </a:xfrm>
        </p:grpSpPr>
        <p:pic>
          <p:nvPicPr>
            <p:cNvPr id="5" name="Picture 3" descr="E:\users\Duhe\Wistar\logos\blue_inline_logo.png"/>
            <p:cNvPicPr>
              <a:picLocks noChangeAspect="1" noChangeArrowheads="1"/>
            </p:cNvPicPr>
            <p:nvPr/>
          </p:nvPicPr>
          <p:blipFill>
            <a:blip r:embed="rId2" cstate="print"/>
            <a:srcRect/>
            <a:stretch>
              <a:fillRect/>
            </a:stretch>
          </p:blipFill>
          <p:spPr bwMode="auto">
            <a:xfrm>
              <a:off x="200892" y="6318914"/>
              <a:ext cx="3288897" cy="482931"/>
            </a:xfrm>
            <a:prstGeom prst="rect">
              <a:avLst/>
            </a:prstGeom>
            <a:noFill/>
          </p:spPr>
        </p:pic>
        <p:sp>
          <p:nvSpPr>
            <p:cNvPr id="6" name="Rectangle 5"/>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3/2017</a:t>
              </a:r>
              <a:endParaRPr lang="en-US" sz="1400" b="1" dirty="0">
                <a:solidFill>
                  <a:srgbClr val="002060"/>
                </a:solidFill>
              </a:endParaRPr>
            </a:p>
          </p:txBody>
        </p:sp>
      </p:grpSp>
    </p:spTree>
    <p:extLst>
      <p:ext uri="{BB962C8B-B14F-4D97-AF65-F5344CB8AC3E}">
        <p14:creationId xmlns:p14="http://schemas.microsoft.com/office/powerpoint/2010/main" val="82256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4572001"/>
            <a:ext cx="7886700" cy="2189849"/>
          </a:xfrm>
        </p:spPr>
        <p:txBody>
          <a:bodyPr>
            <a:normAutofit/>
          </a:bodyPr>
          <a:lstStyle/>
          <a:p>
            <a:r>
              <a:rPr lang="en-US" dirty="0"/>
              <a:t>Plots of raw counts for each </a:t>
            </a:r>
            <a:r>
              <a:rPr lang="en-US" dirty="0" err="1"/>
              <a:t>each</a:t>
            </a:r>
            <a:r>
              <a:rPr lang="en-US" dirty="0"/>
              <a:t> sample vs. another sample with the same loading. Control probes are excluded</a:t>
            </a:r>
          </a:p>
          <a:p>
            <a:r>
              <a:rPr lang="en-US" dirty="0"/>
              <a:t>Replicates of each loading amount are highly correlated </a:t>
            </a:r>
          </a:p>
          <a:p>
            <a:endParaRPr lang="en-US" dirty="0" smtClean="0"/>
          </a:p>
        </p:txBody>
      </p:sp>
      <p:pic>
        <p:nvPicPr>
          <p:cNvPr id="4" name="Picture 3"/>
          <p:cNvPicPr>
            <a:picLocks noChangeAspect="1"/>
          </p:cNvPicPr>
          <p:nvPr/>
        </p:nvPicPr>
        <p:blipFill>
          <a:blip r:embed="rId2"/>
          <a:stretch>
            <a:fillRect/>
          </a:stretch>
        </p:blipFill>
        <p:spPr>
          <a:xfrm>
            <a:off x="1219061" y="-114942"/>
            <a:ext cx="9753879" cy="4902200"/>
          </a:xfrm>
          <a:prstGeom prst="rect">
            <a:avLst/>
          </a:prstGeom>
        </p:spPr>
      </p:pic>
    </p:spTree>
    <p:extLst>
      <p:ext uri="{BB962C8B-B14F-4D97-AF65-F5344CB8AC3E}">
        <p14:creationId xmlns:p14="http://schemas.microsoft.com/office/powerpoint/2010/main" val="1489899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5091"/>
            <a:ext cx="6155346" cy="4616509"/>
          </a:xfrm>
          <a:prstGeom prst="rect">
            <a:avLst/>
          </a:prstGeom>
        </p:spPr>
      </p:pic>
      <p:sp>
        <p:nvSpPr>
          <p:cNvPr id="5" name="Title 4"/>
          <p:cNvSpPr>
            <a:spLocks noGrp="1"/>
          </p:cNvSpPr>
          <p:nvPr>
            <p:ph type="title"/>
          </p:nvPr>
        </p:nvSpPr>
        <p:spPr>
          <a:xfrm>
            <a:off x="325684" y="-335108"/>
            <a:ext cx="10515600" cy="1325563"/>
          </a:xfrm>
        </p:spPr>
        <p:txBody>
          <a:bodyPr/>
          <a:lstStyle/>
          <a:p>
            <a:pPr algn="ctr"/>
            <a:r>
              <a:rPr lang="en-US" dirty="0" smtClean="0"/>
              <a:t>Effect of RIN</a:t>
            </a:r>
            <a:endParaRPr lang="en-US" dirty="0"/>
          </a:p>
        </p:txBody>
      </p:sp>
      <p:sp>
        <p:nvSpPr>
          <p:cNvPr id="7" name="TextBox 6"/>
          <p:cNvSpPr txBox="1"/>
          <p:nvPr/>
        </p:nvSpPr>
        <p:spPr>
          <a:xfrm>
            <a:off x="199101" y="5297086"/>
            <a:ext cx="6245659" cy="1077218"/>
          </a:xfrm>
          <a:prstGeom prst="rect">
            <a:avLst/>
          </a:prstGeom>
          <a:noFill/>
        </p:spPr>
        <p:txBody>
          <a:bodyPr wrap="square" rtlCol="0">
            <a:spAutoFit/>
          </a:bodyPr>
          <a:lstStyle/>
          <a:p>
            <a:r>
              <a:rPr lang="en-US" sz="1600" dirty="0" smtClean="0"/>
              <a:t>Each Sample is colored by its RNA integrity Number (RIN). Samples with lower RIN (darker) have similar gene expression to the samples with higher RIN and are distributed uniformly throughout the cloud of samples by PCA.</a:t>
            </a:r>
            <a:endParaRPr lang="en-US" sz="16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58" t="3687" r="8212" b="3131"/>
          <a:stretch/>
        </p:blipFill>
        <p:spPr>
          <a:xfrm>
            <a:off x="6400800" y="855488"/>
            <a:ext cx="5091289" cy="4209278"/>
          </a:xfrm>
          <a:prstGeom prst="rect">
            <a:avLst/>
          </a:prstGeom>
        </p:spPr>
      </p:pic>
      <p:sp>
        <p:nvSpPr>
          <p:cNvPr id="8" name="TextBox 7"/>
          <p:cNvSpPr txBox="1"/>
          <p:nvPr/>
        </p:nvSpPr>
        <p:spPr>
          <a:xfrm>
            <a:off x="7078134" y="5287104"/>
            <a:ext cx="4413955" cy="923330"/>
          </a:xfrm>
          <a:prstGeom prst="rect">
            <a:avLst/>
          </a:prstGeom>
          <a:noFill/>
        </p:spPr>
        <p:txBody>
          <a:bodyPr wrap="square" rtlCol="0">
            <a:spAutoFit/>
          </a:bodyPr>
          <a:lstStyle/>
          <a:p>
            <a:r>
              <a:rPr lang="en-US" dirty="0" smtClean="0"/>
              <a:t>RIN does not have any effect on classification. Samples with low RINs were correctly </a:t>
            </a:r>
            <a:r>
              <a:rPr lang="en-US" dirty="0"/>
              <a:t>classified by SVM. </a:t>
            </a:r>
          </a:p>
        </p:txBody>
      </p:sp>
      <p:grpSp>
        <p:nvGrpSpPr>
          <p:cNvPr id="9" name="Group 8"/>
          <p:cNvGrpSpPr/>
          <p:nvPr/>
        </p:nvGrpSpPr>
        <p:grpSpPr>
          <a:xfrm>
            <a:off x="226996" y="6311900"/>
            <a:ext cx="11738007" cy="482931"/>
            <a:chOff x="200892" y="6318914"/>
            <a:chExt cx="11738007" cy="482931"/>
          </a:xfrm>
        </p:grpSpPr>
        <p:pic>
          <p:nvPicPr>
            <p:cNvPr id="10" name="Picture 3" descr="E:\users\Duhe\Wistar\logos\blue_inline_logo.png"/>
            <p:cNvPicPr>
              <a:picLocks noChangeAspect="1" noChangeArrowheads="1"/>
            </p:cNvPicPr>
            <p:nvPr/>
          </p:nvPicPr>
          <p:blipFill>
            <a:blip r:embed="rId4" cstate="print"/>
            <a:srcRect/>
            <a:stretch>
              <a:fillRect/>
            </a:stretch>
          </p:blipFill>
          <p:spPr bwMode="auto">
            <a:xfrm>
              <a:off x="200892" y="6318914"/>
              <a:ext cx="3288897" cy="482931"/>
            </a:xfrm>
            <a:prstGeom prst="rect">
              <a:avLst/>
            </a:prstGeom>
            <a:noFill/>
          </p:spPr>
        </p:pic>
        <p:sp>
          <p:nvSpPr>
            <p:cNvPr id="11" name="Rectangle 10"/>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3/2017</a:t>
              </a:r>
              <a:endParaRPr lang="en-US" sz="1400" b="1" dirty="0">
                <a:solidFill>
                  <a:srgbClr val="002060"/>
                </a:solidFill>
              </a:endParaRPr>
            </a:p>
          </p:txBody>
        </p:sp>
      </p:grpSp>
    </p:spTree>
    <p:extLst>
      <p:ext uri="{BB962C8B-B14F-4D97-AF65-F5344CB8AC3E}">
        <p14:creationId xmlns:p14="http://schemas.microsoft.com/office/powerpoint/2010/main" val="295342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increase low signals by Increasing FOV</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8044040"/>
              </p:ext>
            </p:extLst>
          </p:nvPr>
        </p:nvGraphicFramePr>
        <p:xfrm>
          <a:off x="838200" y="1690688"/>
          <a:ext cx="10515600" cy="4486275"/>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26996" y="6311900"/>
            <a:ext cx="11738007" cy="482931"/>
            <a:chOff x="200892" y="6318914"/>
            <a:chExt cx="11738007" cy="482931"/>
          </a:xfrm>
        </p:grpSpPr>
        <p:pic>
          <p:nvPicPr>
            <p:cNvPr id="6" name="Picture 3" descr="E:\users\Duhe\Wistar\logos\blue_inline_logo.png"/>
            <p:cNvPicPr>
              <a:picLocks noChangeAspect="1" noChangeArrowheads="1"/>
            </p:cNvPicPr>
            <p:nvPr/>
          </p:nvPicPr>
          <p:blipFill>
            <a:blip r:embed="rId3" cstate="print"/>
            <a:srcRect/>
            <a:stretch>
              <a:fillRect/>
            </a:stretch>
          </p:blipFill>
          <p:spPr bwMode="auto">
            <a:xfrm>
              <a:off x="200892" y="6318914"/>
              <a:ext cx="3288897" cy="482931"/>
            </a:xfrm>
            <a:prstGeom prst="rect">
              <a:avLst/>
            </a:prstGeom>
            <a:noFill/>
          </p:spPr>
        </p:pic>
        <p:sp>
          <p:nvSpPr>
            <p:cNvPr id="7" name="Rectangle 6"/>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3/2017</a:t>
              </a:r>
              <a:endParaRPr lang="en-US" sz="1400" b="1" dirty="0">
                <a:solidFill>
                  <a:srgbClr val="002060"/>
                </a:solidFill>
              </a:endParaRPr>
            </a:p>
          </p:txBody>
        </p:sp>
      </p:grpSp>
    </p:spTree>
    <p:extLst>
      <p:ext uri="{BB962C8B-B14F-4D97-AF65-F5344CB8AC3E}">
        <p14:creationId xmlns:p14="http://schemas.microsoft.com/office/powerpoint/2010/main" val="29291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496" y="222577"/>
            <a:ext cx="11267089" cy="916062"/>
          </a:xfrm>
        </p:spPr>
        <p:txBody>
          <a:bodyPr>
            <a:noAutofit/>
          </a:bodyPr>
          <a:lstStyle/>
          <a:p>
            <a:r>
              <a:rPr lang="en-US" sz="3600" b="1" dirty="0" smtClean="0"/>
              <a:t>Performance of  Biomarkers Selected on Microarrays on a Custom </a:t>
            </a:r>
            <a:r>
              <a:rPr lang="en-US" sz="3600" b="1" dirty="0" err="1" smtClean="0"/>
              <a:t>Nanostring</a:t>
            </a:r>
            <a:r>
              <a:rPr lang="en-US" sz="3600" b="1" dirty="0" smtClean="0"/>
              <a:t> Panel</a:t>
            </a:r>
            <a:endParaRPr lang="en-US" sz="3600" b="1" dirty="0"/>
          </a:p>
        </p:txBody>
      </p:sp>
      <p:grpSp>
        <p:nvGrpSpPr>
          <p:cNvPr id="3" name="Group 2"/>
          <p:cNvGrpSpPr/>
          <p:nvPr/>
        </p:nvGrpSpPr>
        <p:grpSpPr>
          <a:xfrm>
            <a:off x="6072805" y="1170848"/>
            <a:ext cx="5103209" cy="5410159"/>
            <a:chOff x="5931568" y="850302"/>
            <a:chExt cx="4952742" cy="5694310"/>
          </a:xfrm>
        </p:grpSpPr>
        <p:sp>
          <p:nvSpPr>
            <p:cNvPr id="15" name="TextBox 14"/>
            <p:cNvSpPr txBox="1"/>
            <p:nvPr/>
          </p:nvSpPr>
          <p:spPr>
            <a:xfrm>
              <a:off x="6899075" y="850302"/>
              <a:ext cx="2941504" cy="523220"/>
            </a:xfrm>
            <a:prstGeom prst="rect">
              <a:avLst/>
            </a:prstGeom>
            <a:noFill/>
          </p:spPr>
          <p:txBody>
            <a:bodyPr wrap="square" rtlCol="0">
              <a:spAutoFit/>
            </a:bodyPr>
            <a:lstStyle/>
            <a:p>
              <a:pPr algn="ctr"/>
              <a:r>
                <a:rPr lang="en-US" sz="2800" b="1" dirty="0"/>
                <a:t>Top 100 Genes</a:t>
              </a:r>
            </a:p>
          </p:txBody>
        </p:sp>
        <p:sp>
          <p:nvSpPr>
            <p:cNvPr id="16" name="TextBox 15"/>
            <p:cNvSpPr txBox="1"/>
            <p:nvPr/>
          </p:nvSpPr>
          <p:spPr>
            <a:xfrm>
              <a:off x="5931568" y="5528949"/>
              <a:ext cx="4952742" cy="1015663"/>
            </a:xfrm>
            <a:prstGeom prst="rect">
              <a:avLst/>
            </a:prstGeom>
            <a:noFill/>
          </p:spPr>
          <p:txBody>
            <a:bodyPr wrap="square" rtlCol="0">
              <a:spAutoFit/>
            </a:bodyPr>
            <a:lstStyle/>
            <a:p>
              <a:pPr algn="just"/>
              <a:r>
                <a:rPr lang="en-US" sz="2000" b="1" dirty="0"/>
                <a:t>Top 100 Genes selected from training set by SVM-RFE (75% of data) and applied to </a:t>
              </a:r>
              <a:r>
                <a:rPr lang="en-US" sz="2000" b="1" dirty="0" smtClean="0"/>
                <a:t>independent test </a:t>
              </a:r>
              <a:r>
                <a:rPr lang="en-US" sz="2000" b="1" dirty="0"/>
                <a:t>set (25% of data)</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018" y="1491287"/>
              <a:ext cx="4505618" cy="4037662"/>
            </a:xfrm>
            <a:prstGeom prst="rect">
              <a:avLst/>
            </a:prstGeom>
          </p:spPr>
        </p:pic>
      </p:grpSp>
      <p:grpSp>
        <p:nvGrpSpPr>
          <p:cNvPr id="4" name="Group 3"/>
          <p:cNvGrpSpPr/>
          <p:nvPr/>
        </p:nvGrpSpPr>
        <p:grpSpPr>
          <a:xfrm>
            <a:off x="1107115" y="1170848"/>
            <a:ext cx="4755494" cy="5512544"/>
            <a:chOff x="1160202" y="966243"/>
            <a:chExt cx="4509692" cy="5512544"/>
          </a:xfrm>
        </p:grpSpPr>
        <p:sp>
          <p:nvSpPr>
            <p:cNvPr id="11" name="TextBox 10"/>
            <p:cNvSpPr txBox="1"/>
            <p:nvPr/>
          </p:nvSpPr>
          <p:spPr>
            <a:xfrm>
              <a:off x="1606439" y="5770901"/>
              <a:ext cx="3618470" cy="707886"/>
            </a:xfrm>
            <a:prstGeom prst="rect">
              <a:avLst/>
            </a:prstGeom>
            <a:noFill/>
          </p:spPr>
          <p:txBody>
            <a:bodyPr wrap="square" rtlCol="0">
              <a:spAutoFit/>
            </a:bodyPr>
            <a:lstStyle/>
            <a:p>
              <a:pPr algn="just"/>
              <a:r>
                <a:rPr lang="en-US" sz="2000" b="1" dirty="0"/>
                <a:t>10-Fold CV SVM of 610 Samples</a:t>
              </a:r>
            </a:p>
            <a:p>
              <a:pPr algn="just"/>
              <a:r>
                <a:rPr lang="en-US" sz="2000" b="1" dirty="0"/>
                <a:t>Cancers n=278, Nodules </a:t>
              </a:r>
              <a:r>
                <a:rPr lang="en-US" sz="2000" b="1" dirty="0" smtClean="0"/>
                <a:t>n=332</a:t>
              </a:r>
              <a:endParaRPr lang="en-US" sz="2000" b="1" dirty="0"/>
            </a:p>
          </p:txBody>
        </p:sp>
        <p:sp>
          <p:nvSpPr>
            <p:cNvPr id="14" name="TextBox 13"/>
            <p:cNvSpPr txBox="1"/>
            <p:nvPr/>
          </p:nvSpPr>
          <p:spPr>
            <a:xfrm>
              <a:off x="1987272" y="966243"/>
              <a:ext cx="2855552" cy="523220"/>
            </a:xfrm>
            <a:prstGeom prst="rect">
              <a:avLst/>
            </a:prstGeom>
            <a:noFill/>
          </p:spPr>
          <p:txBody>
            <a:bodyPr wrap="square" rtlCol="0">
              <a:spAutoFit/>
            </a:bodyPr>
            <a:lstStyle/>
            <a:p>
              <a:pPr algn="ctr"/>
              <a:r>
                <a:rPr lang="en-US" sz="2800" b="1" dirty="0"/>
                <a:t>All </a:t>
              </a:r>
              <a:r>
                <a:rPr lang="en-US" sz="2800" b="1" dirty="0" smtClean="0"/>
                <a:t>Probes</a:t>
              </a:r>
              <a:endParaRPr lang="en-US" sz="2800" b="1"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202" y="1489463"/>
              <a:ext cx="4509692" cy="4118793"/>
            </a:xfrm>
            <a:prstGeom prst="rect">
              <a:avLst/>
            </a:prstGeom>
          </p:spPr>
        </p:pic>
      </p:grpSp>
    </p:spTree>
    <p:extLst>
      <p:ext uri="{BB962C8B-B14F-4D97-AF65-F5344CB8AC3E}">
        <p14:creationId xmlns:p14="http://schemas.microsoft.com/office/powerpoint/2010/main" val="1783027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8764" y="310662"/>
            <a:ext cx="11247119" cy="685800"/>
          </a:xfrm>
        </p:spPr>
        <p:txBody>
          <a:bodyPr>
            <a:noAutofit/>
          </a:bodyPr>
          <a:lstStyle/>
          <a:p>
            <a:pPr algn="ctr"/>
            <a:r>
              <a:rPr lang="en-US" sz="3200" b="1" dirty="0">
                <a:solidFill>
                  <a:srgbClr val="0000CC"/>
                </a:solidFill>
                <a:latin typeface="Arial" panose="020B0604020202020204" pitchFamily="34" charset="0"/>
                <a:cs typeface="Arial" panose="020B0604020202020204" pitchFamily="34" charset="0"/>
              </a:rPr>
              <a:t>Replacing </a:t>
            </a:r>
            <a:r>
              <a:rPr lang="en-US" sz="3200" b="1" dirty="0" err="1" smtClean="0">
                <a:solidFill>
                  <a:srgbClr val="0000CC"/>
                </a:solidFill>
                <a:latin typeface="Arial" panose="020B0604020202020204" pitchFamily="34" charset="0"/>
                <a:cs typeface="Arial" panose="020B0604020202020204" pitchFamily="34" charset="0"/>
              </a:rPr>
              <a:t>Replacing</a:t>
            </a:r>
            <a:r>
              <a:rPr lang="en-US" sz="3200" b="1" dirty="0" smtClean="0">
                <a:solidFill>
                  <a:srgbClr val="0000CC"/>
                </a:solidFill>
                <a:latin typeface="Arial" panose="020B0604020202020204" pitchFamily="34" charset="0"/>
                <a:cs typeface="Arial" panose="020B0604020202020204" pitchFamily="34" charset="0"/>
              </a:rPr>
              <a:t> Microarrays With The </a:t>
            </a:r>
            <a:r>
              <a:rPr lang="en-US" sz="3200" b="1" dirty="0" err="1">
                <a:solidFill>
                  <a:srgbClr val="0000CC"/>
                </a:solidFill>
                <a:latin typeface="Arial" panose="020B0604020202020204" pitchFamily="34" charset="0"/>
                <a:cs typeface="Arial" panose="020B0604020202020204" pitchFamily="34" charset="0"/>
              </a:rPr>
              <a:t>Lexogen</a:t>
            </a:r>
            <a:r>
              <a:rPr lang="en-US" sz="3200" b="1" dirty="0">
                <a:solidFill>
                  <a:srgbClr val="0000CC"/>
                </a:solidFill>
                <a:latin typeface="Arial" panose="020B0604020202020204" pitchFamily="34" charset="0"/>
                <a:cs typeface="Arial" panose="020B0604020202020204" pitchFamily="34" charset="0"/>
              </a:rPr>
              <a:t> 3’ </a:t>
            </a:r>
            <a:r>
              <a:rPr lang="en-US" sz="3200" b="1" dirty="0" err="1">
                <a:solidFill>
                  <a:srgbClr val="0000CC"/>
                </a:solidFill>
                <a:latin typeface="Arial" panose="020B0604020202020204" pitchFamily="34" charset="0"/>
                <a:cs typeface="Arial" panose="020B0604020202020204" pitchFamily="34" charset="0"/>
              </a:rPr>
              <a:t>Quantseq</a:t>
            </a:r>
            <a:endParaRPr lang="en-US" sz="3200" b="1" dirty="0">
              <a:solidFill>
                <a:srgbClr val="0000CC"/>
              </a:solidFill>
              <a:latin typeface="Arial" panose="020B0604020202020204" pitchFamily="34" charset="0"/>
              <a:cs typeface="Arial" panose="020B0604020202020204" pitchFamily="34" charset="0"/>
            </a:endParaRPr>
          </a:p>
        </p:txBody>
      </p:sp>
      <p:sp>
        <p:nvSpPr>
          <p:cNvPr id="3075" name="Rectangle 3"/>
          <p:cNvSpPr>
            <a:spLocks noChangeArrowheads="1"/>
          </p:cNvSpPr>
          <p:nvPr/>
        </p:nvSpPr>
        <p:spPr bwMode="auto">
          <a:xfrm>
            <a:off x="741432" y="913335"/>
            <a:ext cx="11004451" cy="5360376"/>
          </a:xfrm>
          <a:prstGeom prst="rect">
            <a:avLst/>
          </a:prstGeom>
          <a:noFill/>
          <a:ln w="9525">
            <a:noFill/>
            <a:miter lim="800000"/>
            <a:headEnd/>
            <a:tailEnd/>
          </a:ln>
        </p:spPr>
        <p:txBody>
          <a:bodyPr/>
          <a:lstStyle/>
          <a:p>
            <a:pPr marL="342900" indent="-342900"/>
            <a:r>
              <a:rPr lang="en-US" sz="2000" b="1" dirty="0" smtClean="0"/>
              <a:t> </a:t>
            </a:r>
          </a:p>
          <a:p>
            <a:pPr marL="342900" indent="-342900">
              <a:buFont typeface="Arial" panose="020B0604020202020204" pitchFamily="34" charset="0"/>
              <a:buChar char="•"/>
            </a:pPr>
            <a:r>
              <a:rPr lang="en-US" sz="2400" b="1" dirty="0" err="1" smtClean="0"/>
              <a:t>QuantSeq</a:t>
            </a:r>
            <a:r>
              <a:rPr lang="en-US" sz="2400" b="1" dirty="0" smtClean="0"/>
              <a:t> </a:t>
            </a:r>
            <a:r>
              <a:rPr lang="en-US" sz="2400" dirty="0" smtClean="0"/>
              <a:t>generates </a:t>
            </a:r>
            <a:r>
              <a:rPr lang="en-US" sz="2400" dirty="0"/>
              <a:t>strand-specific next-generation sequencing libraries close to the 3′ end </a:t>
            </a:r>
            <a:r>
              <a:rPr lang="en-US" sz="2400" dirty="0" smtClean="0"/>
              <a:t>of </a:t>
            </a:r>
            <a:r>
              <a:rPr lang="en-US" sz="2400" dirty="0" err="1" smtClean="0"/>
              <a:t>polyadenylated</a:t>
            </a:r>
            <a:r>
              <a:rPr lang="en-US" sz="2400" dirty="0" smtClean="0"/>
              <a:t> </a:t>
            </a:r>
            <a:r>
              <a:rPr lang="en-US" sz="2400" dirty="0"/>
              <a:t>RNAs. </a:t>
            </a:r>
            <a:r>
              <a:rPr lang="en-US" sz="2400" dirty="0" smtClean="0"/>
              <a:t>Only one </a:t>
            </a:r>
            <a:r>
              <a:rPr lang="en-US" sz="2400" dirty="0"/>
              <a:t>fragment per transcript is generated, directly linking the number of reads </a:t>
            </a:r>
            <a:r>
              <a:rPr lang="en-US" sz="2400" dirty="0" smtClean="0"/>
              <a:t> for a </a:t>
            </a:r>
            <a:r>
              <a:rPr lang="en-US" sz="2400" dirty="0"/>
              <a:t>gene to its expression. </a:t>
            </a:r>
            <a:r>
              <a:rPr lang="en-US" sz="2400" b="1" dirty="0" smtClean="0"/>
              <a:t>You are </a:t>
            </a:r>
            <a:r>
              <a:rPr lang="en-US" sz="2400" b="1" dirty="0"/>
              <a:t>essentially </a:t>
            </a:r>
            <a:r>
              <a:rPr lang="en-US" sz="2400" b="1" dirty="0" smtClean="0"/>
              <a:t>counting </a:t>
            </a:r>
            <a:r>
              <a:rPr lang="en-US" sz="2400" b="1" dirty="0"/>
              <a:t>transcripts. </a:t>
            </a:r>
            <a:endParaRPr lang="en-US" sz="2400" b="1" dirty="0" smtClean="0"/>
          </a:p>
          <a:p>
            <a:pPr marL="342900" indent="-342900">
              <a:buFont typeface="Arial" panose="020B0604020202020204" pitchFamily="34" charset="0"/>
              <a:buChar char="•"/>
            </a:pPr>
            <a:r>
              <a:rPr lang="en-US" sz="2400" b="1" dirty="0" smtClean="0"/>
              <a:t>Can </a:t>
            </a:r>
            <a:r>
              <a:rPr lang="en-US" sz="2400" b="1" dirty="0"/>
              <a:t>highly multiplex- </a:t>
            </a:r>
            <a:r>
              <a:rPr lang="en-US" sz="2400" b="1" dirty="0" smtClean="0"/>
              <a:t>&gt;96 </a:t>
            </a:r>
            <a:r>
              <a:rPr lang="en-US" sz="2400" b="1" dirty="0"/>
              <a:t>samples per </a:t>
            </a:r>
            <a:r>
              <a:rPr lang="en-US" sz="2400" b="1" dirty="0" smtClean="0"/>
              <a:t>lane-we </a:t>
            </a:r>
            <a:r>
              <a:rPr lang="en-US" sz="2400" b="1" dirty="0"/>
              <a:t>do 40 samples per Next-</a:t>
            </a:r>
            <a:r>
              <a:rPr lang="en-US" sz="2400" b="1" dirty="0" err="1"/>
              <a:t>seq</a:t>
            </a:r>
            <a:r>
              <a:rPr lang="en-US" sz="2400" b="1" dirty="0"/>
              <a:t> lane </a:t>
            </a:r>
            <a:r>
              <a:rPr lang="en-US" sz="2000" dirty="0">
                <a:latin typeface="Verdana" pitchFamily="34" charset="0"/>
              </a:rPr>
              <a:t>(&gt;400 million reads).</a:t>
            </a:r>
          </a:p>
          <a:p>
            <a:pPr marL="342900" indent="-342900"/>
            <a:r>
              <a:rPr lang="en-US" dirty="0" smtClean="0">
                <a:latin typeface="Verdana" pitchFamily="34" charset="0"/>
              </a:rPr>
              <a:t>    Analysis significantly simpler, faster and cheaper</a:t>
            </a:r>
            <a:endParaRPr lang="en-US" sz="2000" dirty="0" smtClean="0">
              <a:latin typeface="Verdana" pitchFamily="34" charset="0"/>
            </a:endParaRPr>
          </a:p>
          <a:p>
            <a:pPr marL="342900" indent="-342900"/>
            <a:endParaRPr lang="en-US" sz="2000" dirty="0">
              <a:latin typeface="Verdana" pitchFamily="34" charset="0"/>
            </a:endParaRPr>
          </a:p>
          <a:p>
            <a:pPr marL="342900" indent="-342900"/>
            <a:r>
              <a:rPr lang="en-US" sz="2000" b="1" dirty="0" smtClean="0">
                <a:latin typeface="Verdana" pitchFamily="34" charset="0"/>
              </a:rPr>
              <a:t>COMPARING MICROARRAYS AND QUANTSEQ</a:t>
            </a:r>
          </a:p>
          <a:p>
            <a:pPr marL="342900" indent="-342900">
              <a:buFont typeface="Arial" panose="020B0604020202020204" pitchFamily="34" charset="0"/>
              <a:buChar char="•"/>
            </a:pPr>
            <a:r>
              <a:rPr lang="en-US" sz="2000" dirty="0" err="1" smtClean="0">
                <a:latin typeface="Verdana" pitchFamily="34" charset="0"/>
              </a:rPr>
              <a:t>Paxgene</a:t>
            </a:r>
            <a:r>
              <a:rPr lang="en-US" sz="2000" dirty="0" smtClean="0">
                <a:latin typeface="Verdana" pitchFamily="34" charset="0"/>
              </a:rPr>
              <a:t> RNA from 6 patients was assayed on Illumina </a:t>
            </a:r>
            <a:r>
              <a:rPr lang="en-US" sz="2000" dirty="0">
                <a:latin typeface="Verdana" pitchFamily="34" charset="0"/>
              </a:rPr>
              <a:t>HT12v4 </a:t>
            </a:r>
            <a:r>
              <a:rPr lang="en-US" sz="2000" dirty="0" smtClean="0">
                <a:latin typeface="Verdana" pitchFamily="34" charset="0"/>
              </a:rPr>
              <a:t>microarrays and </a:t>
            </a:r>
            <a:r>
              <a:rPr lang="en-US" sz="2000" dirty="0" err="1" smtClean="0">
                <a:latin typeface="Verdana" pitchFamily="34" charset="0"/>
              </a:rPr>
              <a:t>Quantseq</a:t>
            </a:r>
            <a:r>
              <a:rPr lang="en-US" sz="2000" dirty="0" smtClean="0">
                <a:latin typeface="Verdana" pitchFamily="34" charset="0"/>
              </a:rPr>
              <a:t> </a:t>
            </a:r>
            <a:r>
              <a:rPr lang="en-US" sz="2000" dirty="0">
                <a:latin typeface="Verdana" pitchFamily="34" charset="0"/>
              </a:rPr>
              <a:t>3’ </a:t>
            </a:r>
            <a:r>
              <a:rPr lang="en-US" sz="2000" dirty="0" smtClean="0">
                <a:latin typeface="Verdana" pitchFamily="34" charset="0"/>
              </a:rPr>
              <a:t>RNA-</a:t>
            </a:r>
            <a:r>
              <a:rPr lang="en-US" sz="2000" dirty="0" err="1" smtClean="0">
                <a:latin typeface="Verdana" pitchFamily="34" charset="0"/>
              </a:rPr>
              <a:t>seq</a:t>
            </a:r>
            <a:endParaRPr lang="en-US" sz="2000" b="1" dirty="0" smtClean="0">
              <a:latin typeface="Verdana" pitchFamily="34" charset="0"/>
            </a:endParaRPr>
          </a:p>
          <a:p>
            <a:pPr marL="800100" lvl="1" indent="-342900">
              <a:buFont typeface="Arial" panose="020B0604020202020204" pitchFamily="34" charset="0"/>
              <a:buChar char="•"/>
            </a:pPr>
            <a:r>
              <a:rPr lang="en-US" sz="2000" dirty="0" smtClean="0">
                <a:solidFill>
                  <a:srgbClr val="FF0000"/>
                </a:solidFill>
                <a:latin typeface="Verdana" pitchFamily="34" charset="0"/>
              </a:rPr>
              <a:t>AD –</a:t>
            </a:r>
            <a:r>
              <a:rPr lang="en-US" sz="2000" dirty="0" smtClean="0">
                <a:latin typeface="Verdana" pitchFamily="34" charset="0"/>
              </a:rPr>
              <a:t>  3 </a:t>
            </a:r>
            <a:r>
              <a:rPr lang="en-US" sz="2000" b="1" dirty="0" smtClean="0">
                <a:latin typeface="Verdana" pitchFamily="34" charset="0"/>
              </a:rPr>
              <a:t>adenocarcinoma</a:t>
            </a:r>
            <a:r>
              <a:rPr lang="en-US" sz="2000" dirty="0" smtClean="0">
                <a:latin typeface="Verdana" pitchFamily="34" charset="0"/>
              </a:rPr>
              <a:t> patients</a:t>
            </a:r>
          </a:p>
          <a:p>
            <a:pPr marL="800100" lvl="1" indent="-342900">
              <a:buFont typeface="Arial" panose="020B0604020202020204" pitchFamily="34" charset="0"/>
              <a:buChar char="•"/>
            </a:pPr>
            <a:r>
              <a:rPr lang="en-US" sz="2000" dirty="0" smtClean="0">
                <a:latin typeface="Verdana" pitchFamily="34" charset="0"/>
              </a:rPr>
              <a:t>NOD– 3 patients </a:t>
            </a:r>
            <a:r>
              <a:rPr lang="en-US" sz="2000" dirty="0">
                <a:latin typeface="Verdana" pitchFamily="34" charset="0"/>
              </a:rPr>
              <a:t>with </a:t>
            </a:r>
            <a:r>
              <a:rPr lang="en-US" sz="2000" b="1" dirty="0" smtClean="0">
                <a:latin typeface="Verdana" pitchFamily="34" charset="0"/>
              </a:rPr>
              <a:t>benign</a:t>
            </a:r>
            <a:r>
              <a:rPr lang="en-US" sz="2000" dirty="0" smtClean="0">
                <a:latin typeface="Verdana" pitchFamily="34" charset="0"/>
              </a:rPr>
              <a:t> </a:t>
            </a:r>
            <a:r>
              <a:rPr lang="en-US" sz="2000" dirty="0">
                <a:latin typeface="Verdana" pitchFamily="34" charset="0"/>
              </a:rPr>
              <a:t>lung </a:t>
            </a:r>
            <a:r>
              <a:rPr lang="en-US" sz="2000" dirty="0" smtClean="0">
                <a:latin typeface="Verdana" pitchFamily="34" charset="0"/>
              </a:rPr>
              <a:t>nodules</a:t>
            </a:r>
            <a:endParaRPr lang="en-US" sz="2000" dirty="0">
              <a:latin typeface="Verdana" pitchFamily="34" charset="0"/>
            </a:endParaRPr>
          </a:p>
          <a:p>
            <a:pPr marL="342900" indent="-342900"/>
            <a:endParaRPr lang="en-US" sz="2000" dirty="0">
              <a:latin typeface="Verdana" pitchFamily="34" charset="0"/>
            </a:endParaRPr>
          </a:p>
          <a:p>
            <a:pPr marL="342900" indent="-342900"/>
            <a:endParaRPr lang="en-US" sz="2000" dirty="0">
              <a:latin typeface="Verdana" pitchFamily="34" charset="0"/>
            </a:endParaRPr>
          </a:p>
        </p:txBody>
      </p:sp>
    </p:spTree>
    <p:extLst>
      <p:ext uri="{BB962C8B-B14F-4D97-AF65-F5344CB8AC3E}">
        <p14:creationId xmlns:p14="http://schemas.microsoft.com/office/powerpoint/2010/main" val="4148078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0"/>
            <a:ext cx="9144000" cy="685800"/>
          </a:xfrm>
        </p:spPr>
        <p:txBody>
          <a:bodyPr>
            <a:normAutofit/>
          </a:bodyPr>
          <a:lstStyle/>
          <a:p>
            <a:pPr eaLnBrk="1" hangingPunct="1"/>
            <a:r>
              <a:rPr lang="en-US" sz="4000" b="1" dirty="0">
                <a:solidFill>
                  <a:srgbClr val="0000CC"/>
                </a:solidFill>
                <a:latin typeface="Verdana" pitchFamily="34" charset="0"/>
              </a:rPr>
              <a:t>SEQUENCING</a:t>
            </a:r>
          </a:p>
        </p:txBody>
      </p:sp>
      <p:graphicFrame>
        <p:nvGraphicFramePr>
          <p:cNvPr id="3" name="Table 2"/>
          <p:cNvGraphicFramePr>
            <a:graphicFrameLocks noGrp="1"/>
          </p:cNvGraphicFramePr>
          <p:nvPr>
            <p:extLst/>
          </p:nvPr>
        </p:nvGraphicFramePr>
        <p:xfrm>
          <a:off x="3246041" y="822961"/>
          <a:ext cx="5699918" cy="2666999"/>
        </p:xfrm>
        <a:graphic>
          <a:graphicData uri="http://schemas.openxmlformats.org/drawingml/2006/table">
            <a:tbl>
              <a:tblPr firstRow="1" firstCol="1" bandRow="1"/>
              <a:tblGrid>
                <a:gridCol w="1025769">
                  <a:extLst>
                    <a:ext uri="{9D8B030D-6E8A-4147-A177-3AD203B41FA5}">
                      <a16:colId xmlns:a16="http://schemas.microsoft.com/office/drawing/2014/main" val="1495875245"/>
                    </a:ext>
                  </a:extLst>
                </a:gridCol>
                <a:gridCol w="1325994">
                  <a:extLst>
                    <a:ext uri="{9D8B030D-6E8A-4147-A177-3AD203B41FA5}">
                      <a16:colId xmlns:a16="http://schemas.microsoft.com/office/drawing/2014/main" val="2661533003"/>
                    </a:ext>
                  </a:extLst>
                </a:gridCol>
                <a:gridCol w="1200901">
                  <a:extLst>
                    <a:ext uri="{9D8B030D-6E8A-4147-A177-3AD203B41FA5}">
                      <a16:colId xmlns:a16="http://schemas.microsoft.com/office/drawing/2014/main" val="1572455749"/>
                    </a:ext>
                  </a:extLst>
                </a:gridCol>
                <a:gridCol w="600450">
                  <a:extLst>
                    <a:ext uri="{9D8B030D-6E8A-4147-A177-3AD203B41FA5}">
                      <a16:colId xmlns:a16="http://schemas.microsoft.com/office/drawing/2014/main" val="4119850806"/>
                    </a:ext>
                  </a:extLst>
                </a:gridCol>
                <a:gridCol w="1546804">
                  <a:extLst>
                    <a:ext uri="{9D8B030D-6E8A-4147-A177-3AD203B41FA5}">
                      <a16:colId xmlns:a16="http://schemas.microsoft.com/office/drawing/2014/main" val="1081394204"/>
                    </a:ext>
                  </a:extLst>
                </a:gridCol>
              </a:tblGrid>
              <a:tr h="565424">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Aligned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hg38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Transcriptome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359048"/>
                  </a:ext>
                </a:extLst>
              </a:tr>
              <a:tr h="300225">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NOD.1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9,227,508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7336501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5.7M</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785472842"/>
                  </a:ext>
                </a:extLst>
              </a:tr>
              <a:tr h="300225">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NOD.2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8,161,049</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7101063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5.5M</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tcPr>
                </a:tc>
                <a:extLst>
                  <a:ext uri="{0D108BD9-81ED-4DB2-BD59-A6C34878D82A}">
                    <a16:rowId xmlns:a16="http://schemas.microsoft.com/office/drawing/2014/main" val="3022918027"/>
                  </a:ext>
                </a:extLst>
              </a:tr>
              <a:tr h="300225">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NOD.3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9,113,302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8187030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6.3M</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28081391"/>
                  </a:ext>
                </a:extLst>
              </a:tr>
              <a:tr h="300225">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8,087,350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6912613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4.9M</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22958772"/>
                  </a:ext>
                </a:extLst>
              </a:tr>
              <a:tr h="300225">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8,668,370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7985752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6.1M</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a:noFill/>
                    </a:lnB>
                    <a:solidFill>
                      <a:srgbClr val="F2F2F2"/>
                    </a:solidFill>
                  </a:tcPr>
                </a:tc>
                <a:extLst>
                  <a:ext uri="{0D108BD9-81ED-4DB2-BD59-A6C34878D82A}">
                    <a16:rowId xmlns:a16="http://schemas.microsoft.com/office/drawing/2014/main" val="3171284835"/>
                  </a:ext>
                </a:extLst>
              </a:tr>
              <a:tr h="300225">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10,859,647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9323112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7.0M</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a:noFill/>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341729"/>
                  </a:ext>
                </a:extLst>
              </a:tr>
              <a:tr h="300225">
                <a:tc>
                  <a:txBody>
                    <a:bodyPr/>
                    <a:lstStyle/>
                    <a:p>
                      <a:pPr marL="0" marR="0" algn="ctr">
                        <a:lnSpc>
                          <a:spcPct val="107000"/>
                        </a:lnSpc>
                        <a:spcBef>
                          <a:spcPts val="0"/>
                        </a:spcBef>
                        <a:spcAft>
                          <a:spcPts val="0"/>
                        </a:spcAft>
                      </a:pPr>
                      <a:r>
                        <a:rPr lang="en-US" sz="1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9,019,538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7,807,679</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5.9M</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8081" marR="108081" marT="0" marB="0" anchor="ctr">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03422014"/>
                  </a:ext>
                </a:extLst>
              </a:tr>
            </a:tbl>
          </a:graphicData>
        </a:graphic>
      </p:graphicFrame>
      <p:sp>
        <p:nvSpPr>
          <p:cNvPr id="6" name="Rectangle 3"/>
          <p:cNvSpPr>
            <a:spLocks noChangeArrowheads="1"/>
          </p:cNvSpPr>
          <p:nvPr/>
        </p:nvSpPr>
        <p:spPr bwMode="auto">
          <a:xfrm>
            <a:off x="1752600" y="3516629"/>
            <a:ext cx="8458200" cy="533400"/>
          </a:xfrm>
          <a:prstGeom prst="rect">
            <a:avLst/>
          </a:prstGeom>
          <a:noFill/>
          <a:ln w="9525">
            <a:noFill/>
            <a:miter lim="800000"/>
            <a:headEnd/>
            <a:tailEnd/>
          </a:ln>
        </p:spPr>
        <p:txBody>
          <a:bodyPr/>
          <a:lstStyle/>
          <a:p>
            <a:pPr eaLnBrk="1" hangingPunct="1"/>
            <a:r>
              <a:rPr lang="en-US" dirty="0">
                <a:latin typeface="Verdana" pitchFamily="34" charset="0"/>
              </a:rPr>
              <a:t>Average run for </a:t>
            </a:r>
            <a:r>
              <a:rPr lang="en-US" dirty="0" err="1">
                <a:latin typeface="Verdana" pitchFamily="34" charset="0"/>
              </a:rPr>
              <a:t>quantseq</a:t>
            </a:r>
            <a:r>
              <a:rPr lang="en-US" dirty="0">
                <a:latin typeface="Verdana" pitchFamily="34" charset="0"/>
              </a:rPr>
              <a:t> requires only ~10M reads per sample (compared to 30-40M for conventional RNA-</a:t>
            </a:r>
            <a:r>
              <a:rPr lang="en-US" dirty="0" err="1">
                <a:latin typeface="Verdana" pitchFamily="34" charset="0"/>
              </a:rPr>
              <a:t>seq</a:t>
            </a:r>
            <a:r>
              <a:rPr lang="en-US" dirty="0">
                <a:latin typeface="Verdana" pitchFamily="34" charset="0"/>
              </a:rPr>
              <a:t>)</a:t>
            </a:r>
          </a:p>
          <a:p>
            <a:pPr eaLnBrk="1" hangingPunct="1"/>
            <a:endParaRPr lang="en-US" dirty="0">
              <a:latin typeface="Verdana" pitchFamily="34" charset="0"/>
            </a:endParaRPr>
          </a:p>
          <a:p>
            <a:pPr eaLnBrk="1" hangingPunct="1"/>
            <a:r>
              <a:rPr lang="en-US" dirty="0" err="1">
                <a:latin typeface="Verdana" pitchFamily="34" charset="0"/>
              </a:rPr>
              <a:t>Paxgene</a:t>
            </a:r>
            <a:r>
              <a:rPr lang="en-US" dirty="0">
                <a:latin typeface="Verdana" pitchFamily="34" charset="0"/>
              </a:rPr>
              <a:t> (and PBMC as well) usually produce only ~50% of reads aligned against exons with a lot of signal coming from introns.</a:t>
            </a:r>
          </a:p>
          <a:p>
            <a:pPr eaLnBrk="1" hangingPunct="1"/>
            <a:endParaRPr lang="en-US" dirty="0">
              <a:latin typeface="Verdana" pitchFamily="34" charset="0"/>
            </a:endParaRPr>
          </a:p>
          <a:p>
            <a:pPr eaLnBrk="1" hangingPunct="1"/>
            <a:r>
              <a:rPr lang="en-US" dirty="0">
                <a:latin typeface="Verdana" pitchFamily="34" charset="0"/>
              </a:rPr>
              <a:t>5M reads aligned against transcriptome per sample is </a:t>
            </a:r>
            <a:r>
              <a:rPr lang="en-US" dirty="0" smtClean="0">
                <a:latin typeface="Verdana" pitchFamily="34" charset="0"/>
              </a:rPr>
              <a:t>our </a:t>
            </a:r>
            <a:r>
              <a:rPr lang="en-US" dirty="0">
                <a:latin typeface="Verdana" pitchFamily="34" charset="0"/>
              </a:rPr>
              <a:t>current  target at Wistar Genomics/Bioinformatics</a:t>
            </a:r>
          </a:p>
        </p:txBody>
      </p:sp>
      <p:sp>
        <p:nvSpPr>
          <p:cNvPr id="7" name="Rectangle 3"/>
          <p:cNvSpPr>
            <a:spLocks noChangeArrowheads="1"/>
          </p:cNvSpPr>
          <p:nvPr/>
        </p:nvSpPr>
        <p:spPr bwMode="auto">
          <a:xfrm>
            <a:off x="1771650" y="6054088"/>
            <a:ext cx="8458200" cy="533400"/>
          </a:xfrm>
          <a:prstGeom prst="rect">
            <a:avLst/>
          </a:prstGeom>
          <a:noFill/>
          <a:ln w="9525">
            <a:noFill/>
            <a:miter lim="800000"/>
            <a:headEnd/>
            <a:tailEnd/>
          </a:ln>
        </p:spPr>
        <p:txBody>
          <a:bodyPr/>
          <a:lstStyle/>
          <a:p>
            <a:pPr eaLnBrk="1" hangingPunct="1"/>
            <a:r>
              <a:rPr lang="en-US" sz="2000" b="1" dirty="0">
                <a:solidFill>
                  <a:srgbClr val="C00000"/>
                </a:solidFill>
                <a:latin typeface="Verdana" pitchFamily="34" charset="0"/>
              </a:rPr>
              <a:t>It is possible to increase the signal by resequencing existing library</a:t>
            </a:r>
          </a:p>
        </p:txBody>
      </p:sp>
    </p:spTree>
    <p:extLst>
      <p:ext uri="{BB962C8B-B14F-4D97-AF65-F5344CB8AC3E}">
        <p14:creationId xmlns:p14="http://schemas.microsoft.com/office/powerpoint/2010/main" val="9439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45247"/>
            <a:ext cx="10515600" cy="907084"/>
          </a:xfrm>
          <a:ln w="12700">
            <a:solidFill>
              <a:schemeClr val="tx2"/>
            </a:solidFill>
          </a:ln>
        </p:spPr>
        <p:txBody>
          <a:bodyPr>
            <a:normAutofit fontScale="90000"/>
          </a:bodyPr>
          <a:lstStyle/>
          <a:p>
            <a:pPr algn="ctr"/>
            <a:r>
              <a:rPr lang="en-US" sz="3200" b="1" dirty="0" smtClean="0"/>
              <a:t>Time To PBMC Isolation And RNA Extraction Has Global Effects On Gene Expression</a:t>
            </a:r>
            <a:endParaRPr lang="en-US" sz="3200" b="1" dirty="0"/>
          </a:p>
        </p:txBody>
      </p:sp>
      <p:sp>
        <p:nvSpPr>
          <p:cNvPr id="5" name="Content Placeholder 4"/>
          <p:cNvSpPr>
            <a:spLocks noGrp="1"/>
          </p:cNvSpPr>
          <p:nvPr>
            <p:ph idx="1"/>
          </p:nvPr>
        </p:nvSpPr>
        <p:spPr>
          <a:xfrm>
            <a:off x="838200" y="1507571"/>
            <a:ext cx="10515600" cy="4577919"/>
          </a:xfrm>
        </p:spPr>
        <p:txBody>
          <a:bodyPr>
            <a:normAutofit/>
          </a:bodyPr>
          <a:lstStyle/>
          <a:p>
            <a:pPr marL="0" indent="0">
              <a:buNone/>
            </a:pPr>
            <a:r>
              <a:rPr lang="en-US" sz="1900" b="1" dirty="0" smtClean="0"/>
              <a:t>Collection </a:t>
            </a:r>
            <a:r>
              <a:rPr lang="en-US" sz="1900" b="1" dirty="0"/>
              <a:t>and Storage of Human Blood Cells for mRNA Expression Profiling: A 15-Month Stability Study</a:t>
            </a:r>
          </a:p>
          <a:p>
            <a:pPr marL="0" indent="0">
              <a:buNone/>
            </a:pPr>
            <a:r>
              <a:rPr lang="en-US" sz="1900" dirty="0"/>
              <a:t>Jean-Brice </a:t>
            </a:r>
            <a:r>
              <a:rPr lang="en-US" sz="1900" dirty="0" err="1"/>
              <a:t>Marteau</a:t>
            </a:r>
            <a:r>
              <a:rPr lang="en-US" sz="1900" dirty="0"/>
              <a:t>, </a:t>
            </a:r>
            <a:r>
              <a:rPr lang="en-US" sz="1900" dirty="0" smtClean="0"/>
              <a:t>et </a:t>
            </a:r>
            <a:r>
              <a:rPr lang="en-US" sz="1900" dirty="0" err="1" smtClean="0"/>
              <a:t>alst</a:t>
            </a:r>
            <a:r>
              <a:rPr lang="en-US" sz="1900" dirty="0" smtClean="0"/>
              <a:t> DOI</a:t>
            </a:r>
            <a:r>
              <a:rPr lang="en-US" sz="1900" dirty="0"/>
              <a:t>: </a:t>
            </a:r>
            <a:r>
              <a:rPr lang="en-US" sz="1900" dirty="0" smtClean="0"/>
              <a:t>10.1373/clinchem.2005</a:t>
            </a:r>
          </a:p>
          <a:p>
            <a:pPr marL="0" indent="0">
              <a:buNone/>
            </a:pPr>
            <a:r>
              <a:rPr lang="en-US" sz="1900" dirty="0" smtClean="0"/>
              <a:t>“</a:t>
            </a:r>
            <a:r>
              <a:rPr lang="en-US" sz="1900" dirty="0" err="1" smtClean="0"/>
              <a:t>T</a:t>
            </a:r>
            <a:r>
              <a:rPr lang="en-US" sz="1900" b="1" dirty="0" err="1" smtClean="0"/>
              <a:t>To</a:t>
            </a:r>
            <a:r>
              <a:rPr lang="en-US" sz="1900" b="1" dirty="0" smtClean="0"/>
              <a:t> </a:t>
            </a:r>
            <a:r>
              <a:rPr lang="en-US" sz="1900" b="1" dirty="0"/>
              <a:t>guarantee optimal conditions, samples reach our laboratory for processing after a transportation time of &lt;2 h at 4 °C. </a:t>
            </a:r>
            <a:r>
              <a:rPr lang="en-US" sz="1900" dirty="0"/>
              <a:t>Indeed, gene expression was shown to change 2 h after blood collection (</a:t>
            </a:r>
            <a:r>
              <a:rPr lang="en-US" sz="1900" dirty="0">
                <a:hlinkClick r:id="rId2"/>
              </a:rPr>
              <a:t>13</a:t>
            </a:r>
            <a:r>
              <a:rPr lang="en-US" sz="1900" dirty="0"/>
              <a:t>), probably because of significant stress responses </a:t>
            </a:r>
            <a:r>
              <a:rPr lang="en-US" sz="1900" dirty="0" smtClean="0"/>
              <a:t>or </a:t>
            </a:r>
            <a:r>
              <a:rPr lang="en-US" sz="1900" dirty="0"/>
              <a:t>possible contact activation of cells in the collection tubes </a:t>
            </a:r>
            <a:r>
              <a:rPr lang="en-US" sz="1900" dirty="0" smtClean="0"/>
              <a:t>. </a:t>
            </a:r>
            <a:r>
              <a:rPr lang="en-US" sz="1900" dirty="0"/>
              <a:t>These findings underscore the extreme sensitivity of blood cells to ex vivo handling. </a:t>
            </a:r>
            <a:r>
              <a:rPr lang="en-US" sz="1900" dirty="0" smtClean="0"/>
              <a:t>“</a:t>
            </a:r>
          </a:p>
          <a:p>
            <a:pPr marL="0" indent="0">
              <a:buNone/>
            </a:pPr>
            <a:r>
              <a:rPr lang="en-US" sz="1900" dirty="0" smtClean="0"/>
              <a:t>Expression </a:t>
            </a:r>
            <a:r>
              <a:rPr lang="en-US" sz="1900" dirty="0"/>
              <a:t>levels for many genes in human </a:t>
            </a:r>
            <a:r>
              <a:rPr lang="en-US" sz="1900" dirty="0" smtClean="0"/>
              <a:t>peripheral blood </a:t>
            </a:r>
            <a:r>
              <a:rPr lang="en-US" sz="1900" dirty="0"/>
              <a:t>cells are highly sensitive to ex vivo </a:t>
            </a:r>
            <a:r>
              <a:rPr lang="en-US" sz="1900" dirty="0" smtClean="0"/>
              <a:t>incubation: </a:t>
            </a:r>
            <a:r>
              <a:rPr lang="en-US" sz="1900" dirty="0" err="1" smtClean="0"/>
              <a:t>Baechler</a:t>
            </a:r>
            <a:r>
              <a:rPr lang="en-US" sz="1900" dirty="0" smtClean="0"/>
              <a:t> et al Genes </a:t>
            </a:r>
            <a:r>
              <a:rPr lang="en-US" sz="1900" dirty="0"/>
              <a:t>and Immunity (2004</a:t>
            </a:r>
            <a:r>
              <a:rPr lang="en-US" sz="1900" dirty="0" smtClean="0"/>
              <a:t>).</a:t>
            </a:r>
            <a:endParaRPr lang="en-US" sz="1900" dirty="0"/>
          </a:p>
          <a:p>
            <a:pPr marL="0" indent="0">
              <a:buNone/>
            </a:pPr>
            <a:r>
              <a:rPr lang="en-US" sz="1900" dirty="0" smtClean="0"/>
              <a:t>Holland </a:t>
            </a:r>
            <a:r>
              <a:rPr lang="en-US" sz="1900" dirty="0"/>
              <a:t>NT, Smith MT, </a:t>
            </a:r>
            <a:r>
              <a:rPr lang="en-US" sz="1900" dirty="0" err="1"/>
              <a:t>Eskenazi</a:t>
            </a:r>
            <a:r>
              <a:rPr lang="en-US" sz="1900" dirty="0"/>
              <a:t> B, </a:t>
            </a:r>
            <a:r>
              <a:rPr lang="en-US" sz="1900" dirty="0" err="1"/>
              <a:t>Bastaki</a:t>
            </a:r>
            <a:r>
              <a:rPr lang="en-US" sz="1900" dirty="0"/>
              <a:t> M. Biological sample collection and processing for molecular epidemiological studies [Review]. </a:t>
            </a:r>
            <a:r>
              <a:rPr lang="en-US" sz="1900" dirty="0" err="1"/>
              <a:t>Mutat</a:t>
            </a:r>
            <a:r>
              <a:rPr lang="en-US" sz="1900" dirty="0"/>
              <a:t> Res 2003;543:217-234.</a:t>
            </a:r>
          </a:p>
          <a:p>
            <a:pPr marL="0" indent="0">
              <a:buNone/>
            </a:pPr>
            <a:r>
              <a:rPr lang="en-US" sz="1900" dirty="0" err="1"/>
              <a:t>Pahl</a:t>
            </a:r>
            <a:r>
              <a:rPr lang="en-US" sz="1900" dirty="0"/>
              <a:t> A, </a:t>
            </a:r>
            <a:r>
              <a:rPr lang="en-US" sz="1900" dirty="0" err="1"/>
              <a:t>Brune</a:t>
            </a:r>
            <a:r>
              <a:rPr lang="en-US" sz="1900" dirty="0"/>
              <a:t> K. Stabilization of gene expression profiles in blood after phlebotomy [Technical Brief]. </a:t>
            </a:r>
            <a:r>
              <a:rPr lang="en-US" sz="1900" dirty="0" err="1"/>
              <a:t>Clin</a:t>
            </a:r>
            <a:r>
              <a:rPr lang="en-US" sz="1900" dirty="0"/>
              <a:t> </a:t>
            </a:r>
            <a:r>
              <a:rPr lang="en-US" sz="1900" dirty="0" err="1"/>
              <a:t>Chem</a:t>
            </a:r>
            <a:r>
              <a:rPr lang="en-US" sz="1900" dirty="0"/>
              <a:t> 2002;48:2251-2253</a:t>
            </a:r>
          </a:p>
          <a:p>
            <a:pPr marL="0" indent="0">
              <a:buNone/>
            </a:pPr>
            <a:r>
              <a:rPr lang="en-US" sz="1900" dirty="0"/>
              <a:t>Tanner MA, </a:t>
            </a:r>
            <a:r>
              <a:rPr lang="en-US" sz="1900" dirty="0" err="1"/>
              <a:t>Berk</a:t>
            </a:r>
            <a:r>
              <a:rPr lang="en-US" sz="1900" dirty="0"/>
              <a:t> LS, </a:t>
            </a:r>
            <a:r>
              <a:rPr lang="en-US" sz="1900" dirty="0" err="1"/>
              <a:t>Felten</a:t>
            </a:r>
            <a:r>
              <a:rPr lang="en-US" sz="1900" dirty="0"/>
              <a:t> DL, </a:t>
            </a:r>
            <a:r>
              <a:rPr lang="en-US" sz="1900" dirty="0" err="1"/>
              <a:t>Blidy</a:t>
            </a:r>
            <a:r>
              <a:rPr lang="en-US" sz="1900" dirty="0"/>
              <a:t> AD, Bit SL, Ruff DW. Substantial changes in gene expression level due to the storage temperature and storage duration of human whole blood. </a:t>
            </a:r>
            <a:r>
              <a:rPr lang="en-US" sz="1900" dirty="0" err="1"/>
              <a:t>Clin</a:t>
            </a:r>
            <a:r>
              <a:rPr lang="en-US" sz="1900" dirty="0"/>
              <a:t> Lab </a:t>
            </a:r>
            <a:r>
              <a:rPr lang="en-US" sz="1900" dirty="0" err="1"/>
              <a:t>Haematol</a:t>
            </a:r>
            <a:r>
              <a:rPr lang="en-US" sz="1900" dirty="0"/>
              <a:t> </a:t>
            </a:r>
            <a:r>
              <a:rPr lang="en-US" sz="1900" dirty="0" smtClean="0"/>
              <a:t>2002;24:337-</a:t>
            </a:r>
            <a:endParaRPr lang="en-US" sz="1900" dirty="0"/>
          </a:p>
          <a:p>
            <a:pPr marL="0" indent="0">
              <a:buNone/>
            </a:pPr>
            <a:endParaRPr lang="en-US" sz="1800" dirty="0"/>
          </a:p>
        </p:txBody>
      </p:sp>
      <p:grpSp>
        <p:nvGrpSpPr>
          <p:cNvPr id="6" name="Group 5"/>
          <p:cNvGrpSpPr/>
          <p:nvPr/>
        </p:nvGrpSpPr>
        <p:grpSpPr>
          <a:xfrm>
            <a:off x="226996" y="6311900"/>
            <a:ext cx="11738007" cy="482931"/>
            <a:chOff x="200892" y="6318914"/>
            <a:chExt cx="11738007" cy="482931"/>
          </a:xfrm>
        </p:grpSpPr>
        <p:pic>
          <p:nvPicPr>
            <p:cNvPr id="7" name="Picture 3" descr="E:\users\Duhe\Wistar\logos\blue_inline_logo.png"/>
            <p:cNvPicPr>
              <a:picLocks noChangeAspect="1" noChangeArrowheads="1"/>
            </p:cNvPicPr>
            <p:nvPr/>
          </p:nvPicPr>
          <p:blipFill>
            <a:blip r:embed="rId3" cstate="print"/>
            <a:srcRect/>
            <a:stretch>
              <a:fillRect/>
            </a:stretch>
          </p:blipFill>
          <p:spPr bwMode="auto">
            <a:xfrm>
              <a:off x="200892" y="6318914"/>
              <a:ext cx="3288897" cy="482931"/>
            </a:xfrm>
            <a:prstGeom prst="rect">
              <a:avLst/>
            </a:prstGeom>
            <a:noFill/>
          </p:spPr>
        </p:pic>
        <p:sp>
          <p:nvSpPr>
            <p:cNvPr id="8" name="Rectangle 7"/>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3/2017</a:t>
              </a:r>
              <a:endParaRPr lang="en-US" sz="1400" b="1" dirty="0">
                <a:solidFill>
                  <a:srgbClr val="002060"/>
                </a:solidFill>
              </a:endParaRPr>
            </a:p>
          </p:txBody>
        </p:sp>
      </p:grpSp>
    </p:spTree>
    <p:extLst>
      <p:ext uri="{BB962C8B-B14F-4D97-AF65-F5344CB8AC3E}">
        <p14:creationId xmlns:p14="http://schemas.microsoft.com/office/powerpoint/2010/main" val="3761160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2"/>
          <p:cNvSpPr>
            <a:spLocks noChangeArrowheads="1"/>
          </p:cNvSpPr>
          <p:nvPr/>
        </p:nvSpPr>
        <p:spPr bwMode="auto">
          <a:xfrm>
            <a:off x="1524000" y="0"/>
            <a:ext cx="9144000" cy="685800"/>
          </a:xfrm>
          <a:prstGeom prst="rect">
            <a:avLst/>
          </a:prstGeom>
          <a:noFill/>
          <a:ln w="9525">
            <a:noFill/>
            <a:miter lim="800000"/>
            <a:headEnd/>
            <a:tailEnd/>
          </a:ln>
        </p:spPr>
        <p:txBody>
          <a:bodyPr anchor="ctr"/>
          <a:lstStyle/>
          <a:p>
            <a:pPr algn="ctr" eaLnBrk="1" hangingPunct="1"/>
            <a:r>
              <a:rPr lang="en-US" sz="4400" b="1" dirty="0">
                <a:solidFill>
                  <a:srgbClr val="0000CC"/>
                </a:solidFill>
                <a:latin typeface="Verdana" pitchFamily="34" charset="0"/>
              </a:rPr>
              <a:t>NUMBERS</a:t>
            </a:r>
          </a:p>
        </p:txBody>
      </p:sp>
      <p:sp>
        <p:nvSpPr>
          <p:cNvPr id="81" name="Oval 80"/>
          <p:cNvSpPr/>
          <p:nvPr/>
        </p:nvSpPr>
        <p:spPr>
          <a:xfrm>
            <a:off x="5722196" y="1090191"/>
            <a:ext cx="987552" cy="987552"/>
          </a:xfrm>
          <a:prstGeom prst="ellipse">
            <a:avLst/>
          </a:prstGeom>
          <a:solidFill>
            <a:srgbClr val="FFC000">
              <a:alpha val="1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2" name="Oval 81"/>
          <p:cNvSpPr/>
          <p:nvPr/>
        </p:nvSpPr>
        <p:spPr>
          <a:xfrm>
            <a:off x="5572846" y="1090191"/>
            <a:ext cx="990600" cy="990600"/>
          </a:xfrm>
          <a:prstGeom prst="ellipse">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1" name="Rectangle 3"/>
          <p:cNvSpPr>
            <a:spLocks noChangeArrowheads="1"/>
          </p:cNvSpPr>
          <p:nvPr/>
        </p:nvSpPr>
        <p:spPr bwMode="auto">
          <a:xfrm>
            <a:off x="6376360" y="1739771"/>
            <a:ext cx="1066800"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23,869</a:t>
            </a:r>
          </a:p>
          <a:p>
            <a:pPr algn="ctr" eaLnBrk="1" hangingPunct="1"/>
            <a:r>
              <a:rPr lang="en-US" sz="1200" dirty="0">
                <a:latin typeface="Arial" pitchFamily="34" charset="0"/>
                <a:cs typeface="Arial" pitchFamily="34" charset="0"/>
              </a:rPr>
              <a:t>genes</a:t>
            </a:r>
          </a:p>
        </p:txBody>
      </p:sp>
      <p:sp>
        <p:nvSpPr>
          <p:cNvPr id="41" name="Oval 40"/>
          <p:cNvSpPr/>
          <p:nvPr/>
        </p:nvSpPr>
        <p:spPr>
          <a:xfrm>
            <a:off x="2563095" y="655685"/>
            <a:ext cx="630936" cy="630936"/>
          </a:xfrm>
          <a:prstGeom prst="ellipse">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42" name="Rectangle 3"/>
          <p:cNvSpPr>
            <a:spLocks noChangeArrowheads="1"/>
          </p:cNvSpPr>
          <p:nvPr/>
        </p:nvSpPr>
        <p:spPr bwMode="auto">
          <a:xfrm>
            <a:off x="1865375" y="25668"/>
            <a:ext cx="2026376" cy="381000"/>
          </a:xfrm>
          <a:prstGeom prst="rect">
            <a:avLst/>
          </a:prstGeom>
          <a:noFill/>
          <a:ln w="9525">
            <a:noFill/>
            <a:miter lim="800000"/>
            <a:headEnd/>
            <a:tailEnd/>
          </a:ln>
        </p:spPr>
        <p:txBody>
          <a:bodyPr/>
          <a:lstStyle/>
          <a:p>
            <a:pPr algn="ctr" eaLnBrk="1" hangingPunct="1"/>
            <a:r>
              <a:rPr lang="en-US" sz="1600" b="1" dirty="0">
                <a:latin typeface="Arial" pitchFamily="34" charset="0"/>
                <a:cs typeface="Arial" pitchFamily="34" charset="0"/>
              </a:rPr>
              <a:t>Microarrays</a:t>
            </a:r>
          </a:p>
          <a:p>
            <a:pPr algn="ctr" eaLnBrk="1" hangingPunct="1"/>
            <a:r>
              <a:rPr lang="en-US" sz="1600" dirty="0">
                <a:latin typeface="Arial" pitchFamily="34" charset="0"/>
                <a:cs typeface="Arial" pitchFamily="34" charset="0"/>
              </a:rPr>
              <a:t>47,324 transcripts</a:t>
            </a:r>
          </a:p>
        </p:txBody>
      </p:sp>
      <p:sp>
        <p:nvSpPr>
          <p:cNvPr id="43" name="Oval 42"/>
          <p:cNvSpPr/>
          <p:nvPr/>
        </p:nvSpPr>
        <p:spPr>
          <a:xfrm>
            <a:off x="9079676" y="655686"/>
            <a:ext cx="626067" cy="626067"/>
          </a:xfrm>
          <a:prstGeom prst="ellipse">
            <a:avLst/>
          </a:prstGeom>
          <a:solidFill>
            <a:srgbClr val="FFC000">
              <a:alpha val="1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44" name="Rectangle 3"/>
          <p:cNvSpPr>
            <a:spLocks noChangeArrowheads="1"/>
          </p:cNvSpPr>
          <p:nvPr/>
        </p:nvSpPr>
        <p:spPr bwMode="auto">
          <a:xfrm>
            <a:off x="8516409" y="61549"/>
            <a:ext cx="1752599" cy="381000"/>
          </a:xfrm>
          <a:prstGeom prst="rect">
            <a:avLst/>
          </a:prstGeom>
          <a:noFill/>
          <a:ln w="9525">
            <a:noFill/>
            <a:miter lim="800000"/>
            <a:headEnd/>
            <a:tailEnd/>
          </a:ln>
        </p:spPr>
        <p:txBody>
          <a:bodyPr/>
          <a:lstStyle/>
          <a:p>
            <a:pPr algn="ctr" eaLnBrk="1" hangingPunct="1"/>
            <a:r>
              <a:rPr lang="en-US" sz="1600" b="1" dirty="0" err="1">
                <a:latin typeface="Arial" pitchFamily="34" charset="0"/>
                <a:cs typeface="Arial" pitchFamily="34" charset="0"/>
              </a:rPr>
              <a:t>Quantseq</a:t>
            </a:r>
            <a:endParaRPr lang="en-US" sz="1600" b="1" dirty="0">
              <a:latin typeface="Arial" pitchFamily="34" charset="0"/>
              <a:cs typeface="Arial" pitchFamily="34" charset="0"/>
            </a:endParaRPr>
          </a:p>
          <a:p>
            <a:pPr algn="ctr" eaLnBrk="1" hangingPunct="1"/>
            <a:r>
              <a:rPr lang="en-US" sz="1600" dirty="0">
                <a:latin typeface="Arial" pitchFamily="34" charset="0"/>
                <a:cs typeface="Arial" pitchFamily="34" charset="0"/>
              </a:rPr>
              <a:t>45,968 genes</a:t>
            </a:r>
          </a:p>
        </p:txBody>
      </p:sp>
      <p:sp>
        <p:nvSpPr>
          <p:cNvPr id="52" name="TextBox 51"/>
          <p:cNvSpPr txBox="1"/>
          <p:nvPr/>
        </p:nvSpPr>
        <p:spPr>
          <a:xfrm>
            <a:off x="5638800" y="1295401"/>
            <a:ext cx="990600" cy="646331"/>
          </a:xfrm>
          <a:prstGeom prst="rect">
            <a:avLst/>
          </a:prstGeom>
          <a:noFill/>
        </p:spPr>
        <p:txBody>
          <a:bodyPr wrap="square" rtlCol="0">
            <a:spAutoFit/>
          </a:bodyPr>
          <a:lstStyle/>
          <a:p>
            <a:pPr algn="ctr"/>
            <a:r>
              <a:rPr lang="en-US" dirty="0">
                <a:latin typeface="Arial" pitchFamily="34" charset="0"/>
                <a:cs typeface="Arial" pitchFamily="34" charset="0"/>
              </a:rPr>
              <a:t>19,667</a:t>
            </a:r>
          </a:p>
          <a:p>
            <a:pPr algn="ctr"/>
            <a:r>
              <a:rPr lang="en-US" dirty="0">
                <a:latin typeface="Arial" pitchFamily="34" charset="0"/>
                <a:cs typeface="Arial" pitchFamily="34" charset="0"/>
              </a:rPr>
              <a:t>genes</a:t>
            </a:r>
          </a:p>
        </p:txBody>
      </p:sp>
      <p:sp>
        <p:nvSpPr>
          <p:cNvPr id="53" name="Rectangle 3"/>
          <p:cNvSpPr>
            <a:spLocks noChangeArrowheads="1"/>
          </p:cNvSpPr>
          <p:nvPr/>
        </p:nvSpPr>
        <p:spPr bwMode="auto">
          <a:xfrm>
            <a:off x="4839434" y="1772666"/>
            <a:ext cx="1066800"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30,500</a:t>
            </a:r>
          </a:p>
          <a:p>
            <a:pPr algn="ctr" eaLnBrk="1" hangingPunct="1"/>
            <a:r>
              <a:rPr lang="en-US" sz="1200" dirty="0">
                <a:latin typeface="Arial" pitchFamily="34" charset="0"/>
                <a:cs typeface="Arial" pitchFamily="34" charset="0"/>
              </a:rPr>
              <a:t>genes</a:t>
            </a:r>
          </a:p>
        </p:txBody>
      </p:sp>
      <p:sp>
        <p:nvSpPr>
          <p:cNvPr id="54" name="Rectangle 3"/>
          <p:cNvSpPr>
            <a:spLocks noChangeArrowheads="1"/>
          </p:cNvSpPr>
          <p:nvPr/>
        </p:nvSpPr>
        <p:spPr bwMode="auto">
          <a:xfrm>
            <a:off x="4770117" y="734925"/>
            <a:ext cx="2697539" cy="381000"/>
          </a:xfrm>
          <a:prstGeom prst="rect">
            <a:avLst/>
          </a:prstGeom>
          <a:noFill/>
          <a:ln w="9525">
            <a:noFill/>
            <a:miter lim="800000"/>
            <a:headEnd/>
            <a:tailEnd/>
          </a:ln>
        </p:spPr>
        <p:txBody>
          <a:bodyPr/>
          <a:lstStyle/>
          <a:p>
            <a:pPr algn="ctr" eaLnBrk="1" hangingPunct="1"/>
            <a:r>
              <a:rPr lang="en-US" sz="1600" b="1" dirty="0">
                <a:latin typeface="Arial" pitchFamily="34" charset="0"/>
                <a:cs typeface="Arial" pitchFamily="34" charset="0"/>
              </a:rPr>
              <a:t>All </a:t>
            </a:r>
            <a:r>
              <a:rPr lang="en-US" sz="1600" b="1" dirty="0" err="1">
                <a:latin typeface="Arial" pitchFamily="34" charset="0"/>
                <a:cs typeface="Arial" pitchFamily="34" charset="0"/>
              </a:rPr>
              <a:t>Entrez</a:t>
            </a:r>
            <a:r>
              <a:rPr lang="en-US" sz="1600" b="1" dirty="0">
                <a:latin typeface="Arial" pitchFamily="34" charset="0"/>
                <a:cs typeface="Arial" pitchFamily="34" charset="0"/>
              </a:rPr>
              <a:t> genes</a:t>
            </a:r>
            <a:endParaRPr lang="en-US" sz="1200" dirty="0">
              <a:latin typeface="Arial" pitchFamily="34" charset="0"/>
              <a:cs typeface="Arial" pitchFamily="34" charset="0"/>
            </a:endParaRPr>
          </a:p>
        </p:txBody>
      </p:sp>
      <p:graphicFrame>
        <p:nvGraphicFramePr>
          <p:cNvPr id="4" name="Table 3"/>
          <p:cNvGraphicFramePr>
            <a:graphicFrameLocks noGrp="1"/>
          </p:cNvGraphicFramePr>
          <p:nvPr/>
        </p:nvGraphicFramePr>
        <p:xfrm>
          <a:off x="1656678" y="1535638"/>
          <a:ext cx="2447363" cy="1271778"/>
        </p:xfrm>
        <a:graphic>
          <a:graphicData uri="http://schemas.openxmlformats.org/drawingml/2006/table">
            <a:tbl>
              <a:tblPr firstRow="1" firstCol="1" bandRow="1"/>
              <a:tblGrid>
                <a:gridCol w="865889">
                  <a:extLst>
                    <a:ext uri="{9D8B030D-6E8A-4147-A177-3AD203B41FA5}">
                      <a16:colId xmlns:a16="http://schemas.microsoft.com/office/drawing/2014/main" val="4274988583"/>
                    </a:ext>
                  </a:extLst>
                </a:gridCol>
                <a:gridCol w="923547">
                  <a:extLst>
                    <a:ext uri="{9D8B030D-6E8A-4147-A177-3AD203B41FA5}">
                      <a16:colId xmlns:a16="http://schemas.microsoft.com/office/drawing/2014/main" val="252328072"/>
                    </a:ext>
                  </a:extLst>
                </a:gridCol>
                <a:gridCol w="657927">
                  <a:extLst>
                    <a:ext uri="{9D8B030D-6E8A-4147-A177-3AD203B41FA5}">
                      <a16:colId xmlns:a16="http://schemas.microsoft.com/office/drawing/2014/main" val="3699076691"/>
                    </a:ext>
                  </a:extLst>
                </a:gridCol>
              </a:tblGrid>
              <a:tr h="133012">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Detection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pv &lt;</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transcripts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Entrez</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366333"/>
                  </a:ext>
                </a:extLst>
              </a:tr>
              <a:tr h="64998">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47,323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86611690"/>
                  </a:ext>
                </a:extLst>
              </a:tr>
              <a:tr h="64998">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22,456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16,234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14791878"/>
                  </a:ext>
                </a:extLst>
              </a:tr>
              <a:tr h="64998">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a:noFill/>
                    </a:lnB>
                    <a:solidFill>
                      <a:srgbClr val="F2F2F2"/>
                    </a:solidFill>
                  </a:tcPr>
                </a:tc>
                <a:extLst>
                  <a:ext uri="{0D108BD9-81ED-4DB2-BD59-A6C34878D82A}">
                    <a16:rowId xmlns:a16="http://schemas.microsoft.com/office/drawing/2014/main" val="620553467"/>
                  </a:ext>
                </a:extLst>
              </a:tr>
              <a:tr h="64998">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13,027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10,246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241795"/>
                  </a:ext>
                </a:extLst>
              </a:tr>
            </a:tbl>
          </a:graphicData>
        </a:graphic>
      </p:graphicFrame>
      <p:graphicFrame>
        <p:nvGraphicFramePr>
          <p:cNvPr id="5" name="Table 4"/>
          <p:cNvGraphicFramePr>
            <a:graphicFrameLocks noGrp="1"/>
          </p:cNvGraphicFramePr>
          <p:nvPr/>
        </p:nvGraphicFramePr>
        <p:xfrm>
          <a:off x="8253530" y="1493074"/>
          <a:ext cx="2279275" cy="1826263"/>
        </p:xfrm>
        <a:graphic>
          <a:graphicData uri="http://schemas.openxmlformats.org/drawingml/2006/table">
            <a:tbl>
              <a:tblPr firstRow="1" firstCol="1" bandRow="1"/>
              <a:tblGrid>
                <a:gridCol w="803203">
                  <a:extLst>
                    <a:ext uri="{9D8B030D-6E8A-4147-A177-3AD203B41FA5}">
                      <a16:colId xmlns:a16="http://schemas.microsoft.com/office/drawing/2014/main" val="852166239"/>
                    </a:ext>
                  </a:extLst>
                </a:gridCol>
                <a:gridCol w="722333">
                  <a:extLst>
                    <a:ext uri="{9D8B030D-6E8A-4147-A177-3AD203B41FA5}">
                      <a16:colId xmlns:a16="http://schemas.microsoft.com/office/drawing/2014/main" val="2959435509"/>
                    </a:ext>
                  </a:extLst>
                </a:gridCol>
                <a:gridCol w="753739">
                  <a:extLst>
                    <a:ext uri="{9D8B030D-6E8A-4147-A177-3AD203B41FA5}">
                      <a16:colId xmlns:a16="http://schemas.microsoft.com/office/drawing/2014/main" val="3556902310"/>
                    </a:ext>
                  </a:extLst>
                </a:gridCol>
              </a:tblGrid>
              <a:tr h="334001">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least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Entrez</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21780"/>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4256439"/>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8928411"/>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15,728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extLst>
                  <a:ext uri="{0D108BD9-81ED-4DB2-BD59-A6C34878D82A}">
                    <a16:rowId xmlns:a16="http://schemas.microsoft.com/office/drawing/2014/main" val="2733466299"/>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tcPr>
                </a:tc>
                <a:extLst>
                  <a:ext uri="{0D108BD9-81ED-4DB2-BD59-A6C34878D82A}">
                    <a16:rowId xmlns:a16="http://schemas.microsoft.com/office/drawing/2014/main" val="1627568726"/>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extLst>
                  <a:ext uri="{0D108BD9-81ED-4DB2-BD59-A6C34878D82A}">
                    <a16:rowId xmlns:a16="http://schemas.microsoft.com/office/drawing/2014/main" val="3589644019"/>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716652"/>
                  </a:ext>
                </a:extLst>
              </a:tr>
            </a:tbl>
          </a:graphicData>
        </a:graphic>
      </p:graphicFrame>
      <p:sp>
        <p:nvSpPr>
          <p:cNvPr id="55" name="Oval 54"/>
          <p:cNvSpPr/>
          <p:nvPr/>
        </p:nvSpPr>
        <p:spPr>
          <a:xfrm>
            <a:off x="5669955" y="3311745"/>
            <a:ext cx="987552" cy="987552"/>
          </a:xfrm>
          <a:prstGeom prst="ellipse">
            <a:avLst/>
          </a:prstGeom>
          <a:solidFill>
            <a:srgbClr val="FFC000">
              <a:alpha val="1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6" name="Oval 55"/>
          <p:cNvSpPr/>
          <p:nvPr/>
        </p:nvSpPr>
        <p:spPr>
          <a:xfrm>
            <a:off x="5520605" y="3303974"/>
            <a:ext cx="990600" cy="990600"/>
          </a:xfrm>
          <a:prstGeom prst="ellipse">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7" name="Rectangle 3"/>
          <p:cNvSpPr>
            <a:spLocks noChangeArrowheads="1"/>
          </p:cNvSpPr>
          <p:nvPr/>
        </p:nvSpPr>
        <p:spPr bwMode="auto">
          <a:xfrm>
            <a:off x="6553201" y="3124200"/>
            <a:ext cx="1022743"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10,803</a:t>
            </a:r>
          </a:p>
          <a:p>
            <a:pPr algn="ctr" eaLnBrk="1" hangingPunct="1"/>
            <a:r>
              <a:rPr lang="en-US" sz="1200" dirty="0">
                <a:latin typeface="Arial" pitchFamily="34" charset="0"/>
                <a:cs typeface="Arial" pitchFamily="34" charset="0"/>
              </a:rPr>
              <a:t>Genes</a:t>
            </a:r>
          </a:p>
          <a:p>
            <a:pPr algn="ctr" eaLnBrk="1" hangingPunct="1"/>
            <a:r>
              <a:rPr lang="en-US" sz="1200" b="1" dirty="0">
                <a:solidFill>
                  <a:srgbClr val="C00000"/>
                </a:solidFill>
                <a:latin typeface="Arial" pitchFamily="34" charset="0"/>
                <a:cs typeface="Arial" pitchFamily="34" charset="0"/>
              </a:rPr>
              <a:t>count≥10</a:t>
            </a:r>
          </a:p>
        </p:txBody>
      </p:sp>
      <p:sp>
        <p:nvSpPr>
          <p:cNvPr id="58" name="TextBox 57"/>
          <p:cNvSpPr txBox="1"/>
          <p:nvPr/>
        </p:nvSpPr>
        <p:spPr>
          <a:xfrm>
            <a:off x="5589440" y="3505201"/>
            <a:ext cx="990600" cy="646331"/>
          </a:xfrm>
          <a:prstGeom prst="rect">
            <a:avLst/>
          </a:prstGeom>
          <a:noFill/>
        </p:spPr>
        <p:txBody>
          <a:bodyPr wrap="square" rtlCol="0">
            <a:spAutoFit/>
          </a:bodyPr>
          <a:lstStyle/>
          <a:p>
            <a:pPr algn="ctr"/>
            <a:r>
              <a:rPr lang="en-US" dirty="0">
                <a:latin typeface="Arial" pitchFamily="34" charset="0"/>
                <a:cs typeface="Arial" pitchFamily="34" charset="0"/>
              </a:rPr>
              <a:t>9,421</a:t>
            </a:r>
          </a:p>
          <a:p>
            <a:pPr algn="ctr"/>
            <a:r>
              <a:rPr lang="en-US" dirty="0">
                <a:latin typeface="Arial" pitchFamily="34" charset="0"/>
                <a:cs typeface="Arial" pitchFamily="34" charset="0"/>
              </a:rPr>
              <a:t>genes</a:t>
            </a:r>
          </a:p>
        </p:txBody>
      </p:sp>
      <p:sp>
        <p:nvSpPr>
          <p:cNvPr id="59" name="Rectangle 3"/>
          <p:cNvSpPr>
            <a:spLocks noChangeArrowheads="1"/>
          </p:cNvSpPr>
          <p:nvPr/>
        </p:nvSpPr>
        <p:spPr bwMode="auto">
          <a:xfrm>
            <a:off x="4586442" y="3124200"/>
            <a:ext cx="1066800" cy="611842"/>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12,419</a:t>
            </a:r>
          </a:p>
          <a:p>
            <a:pPr algn="ctr" eaLnBrk="1" hangingPunct="1"/>
            <a:r>
              <a:rPr lang="en-US" sz="1200" dirty="0">
                <a:latin typeface="Arial" pitchFamily="34" charset="0"/>
                <a:cs typeface="Arial" pitchFamily="34" charset="0"/>
              </a:rPr>
              <a:t>Genes</a:t>
            </a:r>
          </a:p>
          <a:p>
            <a:pPr algn="ctr" eaLnBrk="1" hangingPunct="1"/>
            <a:r>
              <a:rPr lang="en-US" sz="1200" b="1" dirty="0">
                <a:solidFill>
                  <a:srgbClr val="C00000"/>
                </a:solidFill>
                <a:latin typeface="Arial" pitchFamily="34" charset="0"/>
                <a:cs typeface="Arial" pitchFamily="34" charset="0"/>
              </a:rPr>
              <a:t>p&lt;0.05</a:t>
            </a:r>
          </a:p>
        </p:txBody>
      </p:sp>
      <p:sp>
        <p:nvSpPr>
          <p:cNvPr id="60" name="Rectangle 3"/>
          <p:cNvSpPr>
            <a:spLocks noChangeArrowheads="1"/>
          </p:cNvSpPr>
          <p:nvPr/>
        </p:nvSpPr>
        <p:spPr bwMode="auto">
          <a:xfrm>
            <a:off x="4781840" y="2743200"/>
            <a:ext cx="2661321" cy="381000"/>
          </a:xfrm>
          <a:prstGeom prst="rect">
            <a:avLst/>
          </a:prstGeom>
          <a:noFill/>
          <a:ln w="9525">
            <a:noFill/>
            <a:miter lim="800000"/>
            <a:headEnd/>
            <a:tailEnd/>
          </a:ln>
        </p:spPr>
        <p:txBody>
          <a:bodyPr/>
          <a:lstStyle/>
          <a:p>
            <a:pPr algn="ctr" eaLnBrk="1" hangingPunct="1"/>
            <a:r>
              <a:rPr lang="en-US" sz="1600" b="1" dirty="0">
                <a:latin typeface="Arial" pitchFamily="34" charset="0"/>
                <a:cs typeface="Arial" pitchFamily="34" charset="0"/>
              </a:rPr>
              <a:t>Detected </a:t>
            </a:r>
            <a:r>
              <a:rPr lang="en-US" sz="1600" b="1" dirty="0" err="1">
                <a:latin typeface="Arial" pitchFamily="34" charset="0"/>
                <a:cs typeface="Arial" pitchFamily="34" charset="0"/>
              </a:rPr>
              <a:t>Entrez</a:t>
            </a:r>
            <a:r>
              <a:rPr lang="en-US" sz="1600" b="1" dirty="0">
                <a:latin typeface="Arial" pitchFamily="34" charset="0"/>
                <a:cs typeface="Arial" pitchFamily="34" charset="0"/>
              </a:rPr>
              <a:t> genes</a:t>
            </a:r>
            <a:endParaRPr lang="en-US" sz="1200" dirty="0">
              <a:latin typeface="Arial" pitchFamily="34" charset="0"/>
              <a:cs typeface="Arial" pitchFamily="34" charset="0"/>
            </a:endParaRPr>
          </a:p>
        </p:txBody>
      </p:sp>
      <p:cxnSp>
        <p:nvCxnSpPr>
          <p:cNvPr id="10" name="Straight Connector 9"/>
          <p:cNvCxnSpPr>
            <a:stCxn id="41" idx="6"/>
            <a:endCxn id="82" idx="2"/>
          </p:cNvCxnSpPr>
          <p:nvPr/>
        </p:nvCxnSpPr>
        <p:spPr>
          <a:xfrm>
            <a:off x="3194032" y="971153"/>
            <a:ext cx="2378815" cy="61433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3" idx="2"/>
            <a:endCxn id="81" idx="6"/>
          </p:cNvCxnSpPr>
          <p:nvPr/>
        </p:nvCxnSpPr>
        <p:spPr>
          <a:xfrm flipH="1">
            <a:off x="6709749" y="968719"/>
            <a:ext cx="2369927" cy="61524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43" idx="4"/>
            <a:endCxn id="5" idx="0"/>
          </p:cNvCxnSpPr>
          <p:nvPr/>
        </p:nvCxnSpPr>
        <p:spPr>
          <a:xfrm>
            <a:off x="9392710" y="1281753"/>
            <a:ext cx="457" cy="21132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1" idx="4"/>
            <a:endCxn id="4" idx="0"/>
          </p:cNvCxnSpPr>
          <p:nvPr/>
        </p:nvCxnSpPr>
        <p:spPr>
          <a:xfrm>
            <a:off x="2878563" y="1286621"/>
            <a:ext cx="1796" cy="24901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770116" y="715159"/>
            <a:ext cx="2697540" cy="1703475"/>
          </a:xfrm>
          <a:prstGeom prst="rect">
            <a:avLst/>
          </a:prstGeom>
          <a:noFill/>
          <a:ln>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Rectangle 104"/>
          <p:cNvSpPr/>
          <p:nvPr/>
        </p:nvSpPr>
        <p:spPr>
          <a:xfrm>
            <a:off x="4781839" y="2743200"/>
            <a:ext cx="2673044" cy="1676400"/>
          </a:xfrm>
          <a:prstGeom prst="rect">
            <a:avLst/>
          </a:prstGeom>
          <a:noFill/>
          <a:ln>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6" name="Straight Connector 105"/>
          <p:cNvCxnSpPr>
            <a:stCxn id="21" idx="2"/>
            <a:endCxn id="105" idx="0"/>
          </p:cNvCxnSpPr>
          <p:nvPr/>
        </p:nvCxnSpPr>
        <p:spPr>
          <a:xfrm flipH="1">
            <a:off x="6118362" y="2418634"/>
            <a:ext cx="525" cy="32456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105" idx="2"/>
          </p:cNvCxnSpPr>
          <p:nvPr/>
        </p:nvCxnSpPr>
        <p:spPr>
          <a:xfrm rot="5400000">
            <a:off x="5017785" y="4171934"/>
            <a:ext cx="852911" cy="1348245"/>
          </a:xfrm>
          <a:prstGeom prst="bentConnector2">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7523718" y="3736042"/>
            <a:ext cx="3144282" cy="3127405"/>
          </a:xfrm>
          <a:prstGeom prst="rect">
            <a:avLst/>
          </a:prstGeom>
        </p:spPr>
      </p:pic>
      <p:pic>
        <p:nvPicPr>
          <p:cNvPr id="9" name="Picture 8"/>
          <p:cNvPicPr>
            <a:picLocks noChangeAspect="1"/>
          </p:cNvPicPr>
          <p:nvPr/>
        </p:nvPicPr>
        <p:blipFill>
          <a:blip r:embed="rId4"/>
          <a:stretch>
            <a:fillRect/>
          </a:stretch>
        </p:blipFill>
        <p:spPr>
          <a:xfrm>
            <a:off x="1518786" y="3733800"/>
            <a:ext cx="3144124" cy="3127248"/>
          </a:xfrm>
          <a:prstGeom prst="rect">
            <a:avLst/>
          </a:prstGeom>
        </p:spPr>
      </p:pic>
      <p:cxnSp>
        <p:nvCxnSpPr>
          <p:cNvPr id="45" name="Elbow Connector 44"/>
          <p:cNvCxnSpPr>
            <a:stCxn id="105" idx="2"/>
          </p:cNvCxnSpPr>
          <p:nvPr/>
        </p:nvCxnSpPr>
        <p:spPr>
          <a:xfrm rot="16200000" flipH="1">
            <a:off x="6288443" y="4249518"/>
            <a:ext cx="856676" cy="1196841"/>
          </a:xfrm>
          <a:prstGeom prst="bentConnector2">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3"/>
          <p:cNvSpPr>
            <a:spLocks noChangeArrowheads="1"/>
          </p:cNvSpPr>
          <p:nvPr/>
        </p:nvSpPr>
        <p:spPr bwMode="auto">
          <a:xfrm>
            <a:off x="1865376" y="3429000"/>
            <a:ext cx="2600007" cy="381000"/>
          </a:xfrm>
          <a:prstGeom prst="rect">
            <a:avLst/>
          </a:prstGeom>
          <a:noFill/>
          <a:ln w="9525">
            <a:noFill/>
            <a:miter lim="800000"/>
            <a:headEnd/>
            <a:tailEnd/>
          </a:ln>
        </p:spPr>
        <p:txBody>
          <a:bodyPr/>
          <a:lstStyle/>
          <a:p>
            <a:pPr algn="ctr" eaLnBrk="1" hangingPunct="1"/>
            <a:r>
              <a:rPr lang="en-US" sz="1600" b="1" dirty="0" err="1">
                <a:latin typeface="Arial" pitchFamily="34" charset="0"/>
                <a:cs typeface="Arial" pitchFamily="34" charset="0"/>
              </a:rPr>
              <a:t>Avg</a:t>
            </a:r>
            <a:r>
              <a:rPr lang="en-US" sz="1600" b="1" dirty="0">
                <a:latin typeface="Arial" pitchFamily="34" charset="0"/>
                <a:cs typeface="Arial" pitchFamily="34" charset="0"/>
              </a:rPr>
              <a:t> absolute expression</a:t>
            </a:r>
            <a:endParaRPr lang="en-US" sz="1600" dirty="0">
              <a:latin typeface="Arial" pitchFamily="34" charset="0"/>
              <a:cs typeface="Arial" pitchFamily="34" charset="0"/>
            </a:endParaRPr>
          </a:p>
        </p:txBody>
      </p:sp>
      <p:sp>
        <p:nvSpPr>
          <p:cNvPr id="51" name="Rectangle 3"/>
          <p:cNvSpPr>
            <a:spLocks noChangeArrowheads="1"/>
          </p:cNvSpPr>
          <p:nvPr/>
        </p:nvSpPr>
        <p:spPr bwMode="auto">
          <a:xfrm>
            <a:off x="7903677" y="3429000"/>
            <a:ext cx="2600007" cy="381000"/>
          </a:xfrm>
          <a:prstGeom prst="rect">
            <a:avLst/>
          </a:prstGeom>
          <a:noFill/>
          <a:ln w="9525">
            <a:noFill/>
            <a:miter lim="800000"/>
            <a:headEnd/>
            <a:tailEnd/>
          </a:ln>
        </p:spPr>
        <p:txBody>
          <a:bodyPr/>
          <a:lstStyle/>
          <a:p>
            <a:pPr algn="ctr" eaLnBrk="1" hangingPunct="1"/>
            <a:r>
              <a:rPr lang="en-US" sz="1600" b="1" dirty="0">
                <a:latin typeface="Arial" pitchFamily="34" charset="0"/>
                <a:cs typeface="Arial" pitchFamily="34" charset="0"/>
              </a:rPr>
              <a:t>AD/NOD difference</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762720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2"/>
          <p:cNvSpPr>
            <a:spLocks noChangeArrowheads="1"/>
          </p:cNvSpPr>
          <p:nvPr/>
        </p:nvSpPr>
        <p:spPr bwMode="auto">
          <a:xfrm>
            <a:off x="1524000" y="0"/>
            <a:ext cx="9144000" cy="685800"/>
          </a:xfrm>
          <a:prstGeom prst="rect">
            <a:avLst/>
          </a:prstGeom>
          <a:noFill/>
          <a:ln w="9525">
            <a:noFill/>
            <a:miter lim="800000"/>
            <a:headEnd/>
            <a:tailEnd/>
          </a:ln>
        </p:spPr>
        <p:txBody>
          <a:bodyPr anchor="ctr"/>
          <a:lstStyle/>
          <a:p>
            <a:pPr algn="ctr" eaLnBrk="1" hangingPunct="1"/>
            <a:r>
              <a:rPr lang="en-US" sz="4400" b="1" dirty="0">
                <a:solidFill>
                  <a:srgbClr val="0000CC"/>
                </a:solidFill>
                <a:latin typeface="Verdana" pitchFamily="34" charset="0"/>
              </a:rPr>
              <a:t>Other cutoffs</a:t>
            </a:r>
          </a:p>
        </p:txBody>
      </p:sp>
      <p:sp>
        <p:nvSpPr>
          <p:cNvPr id="81" name="Oval 80"/>
          <p:cNvSpPr/>
          <p:nvPr/>
        </p:nvSpPr>
        <p:spPr>
          <a:xfrm>
            <a:off x="5722196" y="1090191"/>
            <a:ext cx="987552" cy="987552"/>
          </a:xfrm>
          <a:prstGeom prst="ellipse">
            <a:avLst/>
          </a:prstGeom>
          <a:solidFill>
            <a:srgbClr val="FFC000">
              <a:alpha val="1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2" name="Oval 81"/>
          <p:cNvSpPr/>
          <p:nvPr/>
        </p:nvSpPr>
        <p:spPr>
          <a:xfrm>
            <a:off x="5572846" y="1090191"/>
            <a:ext cx="990600" cy="990600"/>
          </a:xfrm>
          <a:prstGeom prst="ellipse">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1" name="Rectangle 3"/>
          <p:cNvSpPr>
            <a:spLocks noChangeArrowheads="1"/>
          </p:cNvSpPr>
          <p:nvPr/>
        </p:nvSpPr>
        <p:spPr bwMode="auto">
          <a:xfrm>
            <a:off x="6376360" y="1739771"/>
            <a:ext cx="1066800"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23,869</a:t>
            </a:r>
          </a:p>
          <a:p>
            <a:pPr algn="ctr" eaLnBrk="1" hangingPunct="1"/>
            <a:r>
              <a:rPr lang="en-US" sz="1200" dirty="0">
                <a:latin typeface="Arial" pitchFamily="34" charset="0"/>
                <a:cs typeface="Arial" pitchFamily="34" charset="0"/>
              </a:rPr>
              <a:t>genes</a:t>
            </a:r>
          </a:p>
        </p:txBody>
      </p:sp>
      <p:sp>
        <p:nvSpPr>
          <p:cNvPr id="41" name="Oval 40"/>
          <p:cNvSpPr/>
          <p:nvPr/>
        </p:nvSpPr>
        <p:spPr>
          <a:xfrm>
            <a:off x="2563095" y="655685"/>
            <a:ext cx="630936" cy="630936"/>
          </a:xfrm>
          <a:prstGeom prst="ellipse">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42" name="Rectangle 3"/>
          <p:cNvSpPr>
            <a:spLocks noChangeArrowheads="1"/>
          </p:cNvSpPr>
          <p:nvPr/>
        </p:nvSpPr>
        <p:spPr bwMode="auto">
          <a:xfrm>
            <a:off x="1865375" y="25668"/>
            <a:ext cx="2026376" cy="381000"/>
          </a:xfrm>
          <a:prstGeom prst="rect">
            <a:avLst/>
          </a:prstGeom>
          <a:noFill/>
          <a:ln w="9525">
            <a:noFill/>
            <a:miter lim="800000"/>
            <a:headEnd/>
            <a:tailEnd/>
          </a:ln>
        </p:spPr>
        <p:txBody>
          <a:bodyPr/>
          <a:lstStyle/>
          <a:p>
            <a:pPr algn="ctr" eaLnBrk="1" hangingPunct="1"/>
            <a:r>
              <a:rPr lang="en-US" sz="1600" b="1" dirty="0">
                <a:latin typeface="Arial" pitchFamily="34" charset="0"/>
                <a:cs typeface="Arial" pitchFamily="34" charset="0"/>
              </a:rPr>
              <a:t>Microarrays</a:t>
            </a:r>
          </a:p>
          <a:p>
            <a:pPr algn="ctr" eaLnBrk="1" hangingPunct="1"/>
            <a:r>
              <a:rPr lang="en-US" sz="1600" dirty="0">
                <a:latin typeface="Arial" pitchFamily="34" charset="0"/>
                <a:cs typeface="Arial" pitchFamily="34" charset="0"/>
              </a:rPr>
              <a:t>47,324 transcripts</a:t>
            </a:r>
          </a:p>
        </p:txBody>
      </p:sp>
      <p:sp>
        <p:nvSpPr>
          <p:cNvPr id="43" name="Oval 42"/>
          <p:cNvSpPr/>
          <p:nvPr/>
        </p:nvSpPr>
        <p:spPr>
          <a:xfrm>
            <a:off x="9079676" y="655686"/>
            <a:ext cx="626067" cy="626067"/>
          </a:xfrm>
          <a:prstGeom prst="ellipse">
            <a:avLst/>
          </a:prstGeom>
          <a:solidFill>
            <a:srgbClr val="FFC000">
              <a:alpha val="1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44" name="Rectangle 3"/>
          <p:cNvSpPr>
            <a:spLocks noChangeArrowheads="1"/>
          </p:cNvSpPr>
          <p:nvPr/>
        </p:nvSpPr>
        <p:spPr bwMode="auto">
          <a:xfrm>
            <a:off x="8516409" y="61549"/>
            <a:ext cx="1752599" cy="381000"/>
          </a:xfrm>
          <a:prstGeom prst="rect">
            <a:avLst/>
          </a:prstGeom>
          <a:noFill/>
          <a:ln w="9525">
            <a:noFill/>
            <a:miter lim="800000"/>
            <a:headEnd/>
            <a:tailEnd/>
          </a:ln>
        </p:spPr>
        <p:txBody>
          <a:bodyPr/>
          <a:lstStyle/>
          <a:p>
            <a:pPr algn="ctr" eaLnBrk="1" hangingPunct="1"/>
            <a:r>
              <a:rPr lang="en-US" sz="1600" b="1" dirty="0" err="1">
                <a:latin typeface="Arial" pitchFamily="34" charset="0"/>
                <a:cs typeface="Arial" pitchFamily="34" charset="0"/>
              </a:rPr>
              <a:t>Quantseq</a:t>
            </a:r>
            <a:endParaRPr lang="en-US" sz="1600" b="1" dirty="0">
              <a:latin typeface="Arial" pitchFamily="34" charset="0"/>
              <a:cs typeface="Arial" pitchFamily="34" charset="0"/>
            </a:endParaRPr>
          </a:p>
          <a:p>
            <a:pPr algn="ctr" eaLnBrk="1" hangingPunct="1"/>
            <a:r>
              <a:rPr lang="en-US" sz="1600" dirty="0">
                <a:latin typeface="Arial" pitchFamily="34" charset="0"/>
                <a:cs typeface="Arial" pitchFamily="34" charset="0"/>
              </a:rPr>
              <a:t>45,968 genes</a:t>
            </a:r>
          </a:p>
        </p:txBody>
      </p:sp>
      <p:sp>
        <p:nvSpPr>
          <p:cNvPr id="52" name="TextBox 51"/>
          <p:cNvSpPr txBox="1"/>
          <p:nvPr/>
        </p:nvSpPr>
        <p:spPr>
          <a:xfrm>
            <a:off x="5638800" y="1295401"/>
            <a:ext cx="990600" cy="646331"/>
          </a:xfrm>
          <a:prstGeom prst="rect">
            <a:avLst/>
          </a:prstGeom>
          <a:noFill/>
        </p:spPr>
        <p:txBody>
          <a:bodyPr wrap="square" rtlCol="0">
            <a:spAutoFit/>
          </a:bodyPr>
          <a:lstStyle/>
          <a:p>
            <a:pPr algn="ctr"/>
            <a:r>
              <a:rPr lang="en-US" dirty="0">
                <a:latin typeface="Arial" pitchFamily="34" charset="0"/>
                <a:cs typeface="Arial" pitchFamily="34" charset="0"/>
              </a:rPr>
              <a:t>19,667</a:t>
            </a:r>
          </a:p>
          <a:p>
            <a:pPr algn="ctr"/>
            <a:r>
              <a:rPr lang="en-US" dirty="0">
                <a:latin typeface="Arial" pitchFamily="34" charset="0"/>
                <a:cs typeface="Arial" pitchFamily="34" charset="0"/>
              </a:rPr>
              <a:t>genes</a:t>
            </a:r>
          </a:p>
        </p:txBody>
      </p:sp>
      <p:sp>
        <p:nvSpPr>
          <p:cNvPr id="53" name="Rectangle 3"/>
          <p:cNvSpPr>
            <a:spLocks noChangeArrowheads="1"/>
          </p:cNvSpPr>
          <p:nvPr/>
        </p:nvSpPr>
        <p:spPr bwMode="auto">
          <a:xfrm>
            <a:off x="4839434" y="1772666"/>
            <a:ext cx="1066800"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30,500</a:t>
            </a:r>
          </a:p>
          <a:p>
            <a:pPr algn="ctr" eaLnBrk="1" hangingPunct="1"/>
            <a:r>
              <a:rPr lang="en-US" sz="1200" dirty="0">
                <a:latin typeface="Arial" pitchFamily="34" charset="0"/>
                <a:cs typeface="Arial" pitchFamily="34" charset="0"/>
              </a:rPr>
              <a:t>genes</a:t>
            </a:r>
          </a:p>
        </p:txBody>
      </p:sp>
      <p:sp>
        <p:nvSpPr>
          <p:cNvPr id="54" name="Rectangle 3"/>
          <p:cNvSpPr>
            <a:spLocks noChangeArrowheads="1"/>
          </p:cNvSpPr>
          <p:nvPr/>
        </p:nvSpPr>
        <p:spPr bwMode="auto">
          <a:xfrm>
            <a:off x="4770117" y="734925"/>
            <a:ext cx="2697539" cy="381000"/>
          </a:xfrm>
          <a:prstGeom prst="rect">
            <a:avLst/>
          </a:prstGeom>
          <a:noFill/>
          <a:ln w="9525">
            <a:noFill/>
            <a:miter lim="800000"/>
            <a:headEnd/>
            <a:tailEnd/>
          </a:ln>
        </p:spPr>
        <p:txBody>
          <a:bodyPr/>
          <a:lstStyle/>
          <a:p>
            <a:pPr algn="ctr" eaLnBrk="1" hangingPunct="1"/>
            <a:r>
              <a:rPr lang="en-US" sz="1600" b="1" dirty="0">
                <a:latin typeface="Arial" pitchFamily="34" charset="0"/>
                <a:cs typeface="Arial" pitchFamily="34" charset="0"/>
              </a:rPr>
              <a:t>All </a:t>
            </a:r>
            <a:r>
              <a:rPr lang="en-US" sz="1600" b="1" dirty="0" err="1">
                <a:latin typeface="Arial" pitchFamily="34" charset="0"/>
                <a:cs typeface="Arial" pitchFamily="34" charset="0"/>
              </a:rPr>
              <a:t>Entrez</a:t>
            </a:r>
            <a:r>
              <a:rPr lang="en-US" sz="1600" b="1" dirty="0">
                <a:latin typeface="Arial" pitchFamily="34" charset="0"/>
                <a:cs typeface="Arial" pitchFamily="34" charset="0"/>
              </a:rPr>
              <a:t> genes</a:t>
            </a:r>
            <a:endParaRPr lang="en-US" sz="1200" dirty="0">
              <a:latin typeface="Arial" pitchFamily="34" charset="0"/>
              <a:cs typeface="Arial" pitchFamily="34" charset="0"/>
            </a:endParaRPr>
          </a:p>
        </p:txBody>
      </p:sp>
      <p:graphicFrame>
        <p:nvGraphicFramePr>
          <p:cNvPr id="4" name="Table 3"/>
          <p:cNvGraphicFramePr>
            <a:graphicFrameLocks noGrp="1"/>
          </p:cNvGraphicFramePr>
          <p:nvPr>
            <p:extLst/>
          </p:nvPr>
        </p:nvGraphicFramePr>
        <p:xfrm>
          <a:off x="1656678" y="1535638"/>
          <a:ext cx="2447363" cy="1271778"/>
        </p:xfrm>
        <a:graphic>
          <a:graphicData uri="http://schemas.openxmlformats.org/drawingml/2006/table">
            <a:tbl>
              <a:tblPr firstRow="1" firstCol="1" bandRow="1"/>
              <a:tblGrid>
                <a:gridCol w="865889">
                  <a:extLst>
                    <a:ext uri="{9D8B030D-6E8A-4147-A177-3AD203B41FA5}">
                      <a16:colId xmlns:a16="http://schemas.microsoft.com/office/drawing/2014/main" val="4274988583"/>
                    </a:ext>
                  </a:extLst>
                </a:gridCol>
                <a:gridCol w="923547">
                  <a:extLst>
                    <a:ext uri="{9D8B030D-6E8A-4147-A177-3AD203B41FA5}">
                      <a16:colId xmlns:a16="http://schemas.microsoft.com/office/drawing/2014/main" val="252328072"/>
                    </a:ext>
                  </a:extLst>
                </a:gridCol>
                <a:gridCol w="657927">
                  <a:extLst>
                    <a:ext uri="{9D8B030D-6E8A-4147-A177-3AD203B41FA5}">
                      <a16:colId xmlns:a16="http://schemas.microsoft.com/office/drawing/2014/main" val="3699076691"/>
                    </a:ext>
                  </a:extLst>
                </a:gridCol>
              </a:tblGrid>
              <a:tr h="133012">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Detection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pv &lt;</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transcripts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Entrez</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366333"/>
                  </a:ext>
                </a:extLst>
              </a:tr>
              <a:tr h="64998">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47,323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86611690"/>
                  </a:ext>
                </a:extLst>
              </a:tr>
              <a:tr h="64998">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22,456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16,234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w="381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14791878"/>
                  </a:ext>
                </a:extLst>
              </a:tr>
              <a:tr h="64998">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a:noFill/>
                    </a:lnB>
                    <a:solidFill>
                      <a:srgbClr val="F2F2F2"/>
                    </a:solidFill>
                  </a:tcPr>
                </a:tc>
                <a:extLst>
                  <a:ext uri="{0D108BD9-81ED-4DB2-BD59-A6C34878D82A}">
                    <a16:rowId xmlns:a16="http://schemas.microsoft.com/office/drawing/2014/main" val="620553467"/>
                  </a:ext>
                </a:extLst>
              </a:tr>
              <a:tr h="64998">
                <a:tc>
                  <a:txBody>
                    <a:bodyPr/>
                    <a:lstStyle/>
                    <a:p>
                      <a:pPr marL="0" marR="0" algn="ctr">
                        <a:lnSpc>
                          <a:spcPct val="107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13,027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10,246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932" marR="78932" marT="0" marB="0">
                    <a:lnL>
                      <a:noFill/>
                    </a:lnL>
                    <a:lnR>
                      <a:noFill/>
                    </a:lnR>
                    <a:lnT>
                      <a:noFill/>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241795"/>
                  </a:ext>
                </a:extLst>
              </a:tr>
            </a:tbl>
          </a:graphicData>
        </a:graphic>
      </p:graphicFrame>
      <p:graphicFrame>
        <p:nvGraphicFramePr>
          <p:cNvPr id="5" name="Table 4"/>
          <p:cNvGraphicFramePr>
            <a:graphicFrameLocks noGrp="1"/>
          </p:cNvGraphicFramePr>
          <p:nvPr>
            <p:extLst/>
          </p:nvPr>
        </p:nvGraphicFramePr>
        <p:xfrm>
          <a:off x="8253530" y="1493074"/>
          <a:ext cx="2279275" cy="1826263"/>
        </p:xfrm>
        <a:graphic>
          <a:graphicData uri="http://schemas.openxmlformats.org/drawingml/2006/table">
            <a:tbl>
              <a:tblPr firstRow="1" firstCol="1" bandRow="1"/>
              <a:tblGrid>
                <a:gridCol w="803203">
                  <a:extLst>
                    <a:ext uri="{9D8B030D-6E8A-4147-A177-3AD203B41FA5}">
                      <a16:colId xmlns:a16="http://schemas.microsoft.com/office/drawing/2014/main" val="852166239"/>
                    </a:ext>
                  </a:extLst>
                </a:gridCol>
                <a:gridCol w="722333">
                  <a:extLst>
                    <a:ext uri="{9D8B030D-6E8A-4147-A177-3AD203B41FA5}">
                      <a16:colId xmlns:a16="http://schemas.microsoft.com/office/drawing/2014/main" val="2959435509"/>
                    </a:ext>
                  </a:extLst>
                </a:gridCol>
                <a:gridCol w="753739">
                  <a:extLst>
                    <a:ext uri="{9D8B030D-6E8A-4147-A177-3AD203B41FA5}">
                      <a16:colId xmlns:a16="http://schemas.microsoft.com/office/drawing/2014/main" val="3556902310"/>
                    </a:ext>
                  </a:extLst>
                </a:gridCol>
              </a:tblGrid>
              <a:tr h="334001">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least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Entrez</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21780"/>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4256439"/>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w="381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8928411"/>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15,728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extLst>
                  <a:ext uri="{0D108BD9-81ED-4DB2-BD59-A6C34878D82A}">
                    <a16:rowId xmlns:a16="http://schemas.microsoft.com/office/drawing/2014/main" val="2733466299"/>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tcPr>
                </a:tc>
                <a:extLst>
                  <a:ext uri="{0D108BD9-81ED-4DB2-BD59-A6C34878D82A}">
                    <a16:rowId xmlns:a16="http://schemas.microsoft.com/office/drawing/2014/main" val="1627568726"/>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a:noFill/>
                    </a:lnB>
                    <a:solidFill>
                      <a:srgbClr val="F2F2F2"/>
                    </a:solidFill>
                  </a:tcPr>
                </a:tc>
                <a:extLst>
                  <a:ext uri="{0D108BD9-81ED-4DB2-BD59-A6C34878D82A}">
                    <a16:rowId xmlns:a16="http://schemas.microsoft.com/office/drawing/2014/main" val="3589644019"/>
                  </a:ext>
                </a:extLst>
              </a:tr>
              <a:tr h="176208">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796" marR="84796" marT="0" marB="0">
                    <a:lnL>
                      <a:noFill/>
                    </a:lnL>
                    <a:lnR>
                      <a:noFill/>
                    </a:lnR>
                    <a:lnT>
                      <a:noFill/>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716652"/>
                  </a:ext>
                </a:extLst>
              </a:tr>
            </a:tbl>
          </a:graphicData>
        </a:graphic>
      </p:graphicFrame>
      <p:sp>
        <p:nvSpPr>
          <p:cNvPr id="55" name="Oval 54"/>
          <p:cNvSpPr/>
          <p:nvPr/>
        </p:nvSpPr>
        <p:spPr>
          <a:xfrm>
            <a:off x="5669955" y="3311745"/>
            <a:ext cx="987552" cy="987552"/>
          </a:xfrm>
          <a:prstGeom prst="ellipse">
            <a:avLst/>
          </a:prstGeom>
          <a:solidFill>
            <a:srgbClr val="FFC000">
              <a:alpha val="1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6" name="Oval 55"/>
          <p:cNvSpPr/>
          <p:nvPr/>
        </p:nvSpPr>
        <p:spPr>
          <a:xfrm>
            <a:off x="5520605" y="3303974"/>
            <a:ext cx="990600" cy="990600"/>
          </a:xfrm>
          <a:prstGeom prst="ellipse">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7" name="Rectangle 3"/>
          <p:cNvSpPr>
            <a:spLocks noChangeArrowheads="1"/>
          </p:cNvSpPr>
          <p:nvPr/>
        </p:nvSpPr>
        <p:spPr bwMode="auto">
          <a:xfrm>
            <a:off x="6553201" y="3124200"/>
            <a:ext cx="1022743"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11,974</a:t>
            </a:r>
          </a:p>
          <a:p>
            <a:pPr algn="ctr" eaLnBrk="1" hangingPunct="1"/>
            <a:r>
              <a:rPr lang="en-US" sz="1200" dirty="0">
                <a:latin typeface="Arial" pitchFamily="34" charset="0"/>
                <a:cs typeface="Arial" pitchFamily="34" charset="0"/>
              </a:rPr>
              <a:t>Genes</a:t>
            </a:r>
          </a:p>
          <a:p>
            <a:pPr algn="ctr" eaLnBrk="1" hangingPunct="1"/>
            <a:r>
              <a:rPr lang="en-US" sz="1200" b="1" dirty="0">
                <a:solidFill>
                  <a:srgbClr val="C00000"/>
                </a:solidFill>
                <a:latin typeface="Arial" pitchFamily="34" charset="0"/>
                <a:cs typeface="Arial" pitchFamily="34" charset="0"/>
              </a:rPr>
              <a:t>count≥5</a:t>
            </a:r>
          </a:p>
        </p:txBody>
      </p:sp>
      <p:sp>
        <p:nvSpPr>
          <p:cNvPr id="58" name="TextBox 57"/>
          <p:cNvSpPr txBox="1"/>
          <p:nvPr/>
        </p:nvSpPr>
        <p:spPr>
          <a:xfrm>
            <a:off x="5589440" y="3505201"/>
            <a:ext cx="990600" cy="646331"/>
          </a:xfrm>
          <a:prstGeom prst="rect">
            <a:avLst/>
          </a:prstGeom>
          <a:noFill/>
        </p:spPr>
        <p:txBody>
          <a:bodyPr wrap="square" rtlCol="0">
            <a:spAutoFit/>
          </a:bodyPr>
          <a:lstStyle/>
          <a:p>
            <a:pPr algn="ctr"/>
            <a:r>
              <a:rPr lang="en-US" dirty="0">
                <a:latin typeface="Arial" pitchFamily="34" charset="0"/>
                <a:cs typeface="Arial" pitchFamily="34" charset="0"/>
              </a:rPr>
              <a:t>10,218</a:t>
            </a:r>
          </a:p>
          <a:p>
            <a:pPr algn="ctr"/>
            <a:r>
              <a:rPr lang="en-US" dirty="0">
                <a:latin typeface="Arial" pitchFamily="34" charset="0"/>
                <a:cs typeface="Arial" pitchFamily="34" charset="0"/>
              </a:rPr>
              <a:t>genes</a:t>
            </a:r>
          </a:p>
        </p:txBody>
      </p:sp>
      <p:sp>
        <p:nvSpPr>
          <p:cNvPr id="59" name="Rectangle 3"/>
          <p:cNvSpPr>
            <a:spLocks noChangeArrowheads="1"/>
          </p:cNvSpPr>
          <p:nvPr/>
        </p:nvSpPr>
        <p:spPr bwMode="auto">
          <a:xfrm>
            <a:off x="4586442" y="3124200"/>
            <a:ext cx="1066800"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12,419</a:t>
            </a:r>
          </a:p>
          <a:p>
            <a:pPr algn="ctr" eaLnBrk="1" hangingPunct="1"/>
            <a:r>
              <a:rPr lang="en-US" sz="1200" dirty="0">
                <a:latin typeface="Arial" pitchFamily="34" charset="0"/>
                <a:cs typeface="Arial" pitchFamily="34" charset="0"/>
              </a:rPr>
              <a:t>Genes</a:t>
            </a:r>
          </a:p>
          <a:p>
            <a:pPr algn="ctr" eaLnBrk="1" hangingPunct="1"/>
            <a:r>
              <a:rPr lang="en-US" sz="1200" b="1" dirty="0">
                <a:solidFill>
                  <a:srgbClr val="C00000"/>
                </a:solidFill>
                <a:latin typeface="Arial" pitchFamily="34" charset="0"/>
                <a:cs typeface="Arial" pitchFamily="34" charset="0"/>
              </a:rPr>
              <a:t>p&lt;0.05</a:t>
            </a:r>
          </a:p>
        </p:txBody>
      </p:sp>
      <p:sp>
        <p:nvSpPr>
          <p:cNvPr id="60" name="Rectangle 3"/>
          <p:cNvSpPr>
            <a:spLocks noChangeArrowheads="1"/>
          </p:cNvSpPr>
          <p:nvPr/>
        </p:nvSpPr>
        <p:spPr bwMode="auto">
          <a:xfrm>
            <a:off x="4781840" y="2743200"/>
            <a:ext cx="2661321" cy="381000"/>
          </a:xfrm>
          <a:prstGeom prst="rect">
            <a:avLst/>
          </a:prstGeom>
          <a:noFill/>
          <a:ln w="9525">
            <a:noFill/>
            <a:miter lim="800000"/>
            <a:headEnd/>
            <a:tailEnd/>
          </a:ln>
        </p:spPr>
        <p:txBody>
          <a:bodyPr/>
          <a:lstStyle/>
          <a:p>
            <a:pPr algn="ctr" eaLnBrk="1" hangingPunct="1"/>
            <a:r>
              <a:rPr lang="en-US" sz="1600" b="1" dirty="0">
                <a:latin typeface="Arial" pitchFamily="34" charset="0"/>
                <a:cs typeface="Arial" pitchFamily="34" charset="0"/>
              </a:rPr>
              <a:t>Detected </a:t>
            </a:r>
            <a:r>
              <a:rPr lang="en-US" sz="1600" b="1" dirty="0" err="1">
                <a:latin typeface="Arial" pitchFamily="34" charset="0"/>
                <a:cs typeface="Arial" pitchFamily="34" charset="0"/>
              </a:rPr>
              <a:t>Entrez</a:t>
            </a:r>
            <a:r>
              <a:rPr lang="en-US" sz="1600" b="1" dirty="0">
                <a:latin typeface="Arial" pitchFamily="34" charset="0"/>
                <a:cs typeface="Arial" pitchFamily="34" charset="0"/>
              </a:rPr>
              <a:t> genes</a:t>
            </a:r>
            <a:endParaRPr lang="en-US" sz="1200" dirty="0">
              <a:latin typeface="Arial" pitchFamily="34" charset="0"/>
              <a:cs typeface="Arial" pitchFamily="34" charset="0"/>
            </a:endParaRPr>
          </a:p>
        </p:txBody>
      </p:sp>
      <p:sp>
        <p:nvSpPr>
          <p:cNvPr id="67" name="Oval 66"/>
          <p:cNvSpPr/>
          <p:nvPr/>
        </p:nvSpPr>
        <p:spPr>
          <a:xfrm>
            <a:off x="5669955" y="4861910"/>
            <a:ext cx="987552" cy="987552"/>
          </a:xfrm>
          <a:prstGeom prst="ellipse">
            <a:avLst/>
          </a:prstGeom>
          <a:solidFill>
            <a:srgbClr val="FFC000">
              <a:alpha val="1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8" name="Oval 67"/>
          <p:cNvSpPr/>
          <p:nvPr/>
        </p:nvSpPr>
        <p:spPr>
          <a:xfrm>
            <a:off x="5520605" y="4861792"/>
            <a:ext cx="990600" cy="990600"/>
          </a:xfrm>
          <a:prstGeom prst="ellipse">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9" name="Rectangle 3"/>
          <p:cNvSpPr>
            <a:spLocks noChangeArrowheads="1"/>
          </p:cNvSpPr>
          <p:nvPr/>
        </p:nvSpPr>
        <p:spPr bwMode="auto">
          <a:xfrm>
            <a:off x="6477000" y="4710457"/>
            <a:ext cx="1066800"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6,425</a:t>
            </a:r>
          </a:p>
          <a:p>
            <a:pPr algn="ctr" eaLnBrk="1" hangingPunct="1"/>
            <a:r>
              <a:rPr lang="en-US" sz="1200" dirty="0">
                <a:latin typeface="Arial" pitchFamily="34" charset="0"/>
                <a:cs typeface="Arial" pitchFamily="34" charset="0"/>
              </a:rPr>
              <a:t>Genes</a:t>
            </a:r>
          </a:p>
          <a:p>
            <a:pPr algn="ctr" eaLnBrk="1" hangingPunct="1"/>
            <a:r>
              <a:rPr lang="en-US" sz="1200" b="1" dirty="0">
                <a:solidFill>
                  <a:srgbClr val="C00000"/>
                </a:solidFill>
                <a:latin typeface="Arial" pitchFamily="34" charset="0"/>
                <a:cs typeface="Arial" pitchFamily="34" charset="0"/>
              </a:rPr>
              <a:t>count≥50</a:t>
            </a:r>
          </a:p>
        </p:txBody>
      </p:sp>
      <p:sp>
        <p:nvSpPr>
          <p:cNvPr id="70" name="TextBox 69"/>
          <p:cNvSpPr txBox="1"/>
          <p:nvPr/>
        </p:nvSpPr>
        <p:spPr>
          <a:xfrm>
            <a:off x="5589440" y="5034709"/>
            <a:ext cx="990600" cy="646331"/>
          </a:xfrm>
          <a:prstGeom prst="rect">
            <a:avLst/>
          </a:prstGeom>
          <a:noFill/>
        </p:spPr>
        <p:txBody>
          <a:bodyPr wrap="square" rtlCol="0">
            <a:spAutoFit/>
          </a:bodyPr>
          <a:lstStyle/>
          <a:p>
            <a:pPr algn="ctr"/>
            <a:r>
              <a:rPr lang="en-US" dirty="0">
                <a:latin typeface="Arial" pitchFamily="34" charset="0"/>
                <a:cs typeface="Arial" pitchFamily="34" charset="0"/>
              </a:rPr>
              <a:t>5,254</a:t>
            </a:r>
          </a:p>
          <a:p>
            <a:pPr algn="ctr"/>
            <a:r>
              <a:rPr lang="en-US" dirty="0">
                <a:latin typeface="Arial" pitchFamily="34" charset="0"/>
                <a:cs typeface="Arial" pitchFamily="34" charset="0"/>
              </a:rPr>
              <a:t>genes</a:t>
            </a:r>
          </a:p>
        </p:txBody>
      </p:sp>
      <p:sp>
        <p:nvSpPr>
          <p:cNvPr id="71" name="Rectangle 3"/>
          <p:cNvSpPr>
            <a:spLocks noChangeArrowheads="1"/>
          </p:cNvSpPr>
          <p:nvPr/>
        </p:nvSpPr>
        <p:spPr bwMode="auto">
          <a:xfrm>
            <a:off x="4648200" y="4735381"/>
            <a:ext cx="1066800" cy="381000"/>
          </a:xfrm>
          <a:prstGeom prst="rect">
            <a:avLst/>
          </a:prstGeom>
          <a:noFill/>
          <a:ln w="9525">
            <a:noFill/>
            <a:miter lim="800000"/>
            <a:headEnd/>
            <a:tailEnd/>
          </a:ln>
        </p:spPr>
        <p:txBody>
          <a:bodyPr/>
          <a:lstStyle/>
          <a:p>
            <a:pPr algn="ctr" eaLnBrk="1" hangingPunct="1"/>
            <a:r>
              <a:rPr lang="en-US" sz="1200" dirty="0">
                <a:latin typeface="Arial" pitchFamily="34" charset="0"/>
                <a:cs typeface="Arial" pitchFamily="34" charset="0"/>
              </a:rPr>
              <a:t>8,660</a:t>
            </a:r>
          </a:p>
          <a:p>
            <a:pPr algn="ctr" eaLnBrk="1" hangingPunct="1"/>
            <a:r>
              <a:rPr lang="en-US" sz="1200" dirty="0">
                <a:latin typeface="Arial" pitchFamily="34" charset="0"/>
                <a:cs typeface="Arial" pitchFamily="34" charset="0"/>
              </a:rPr>
              <a:t>Genes</a:t>
            </a:r>
          </a:p>
          <a:p>
            <a:pPr algn="ctr" eaLnBrk="1" hangingPunct="1"/>
            <a:r>
              <a:rPr lang="en-US" sz="1200" b="1" dirty="0">
                <a:solidFill>
                  <a:srgbClr val="C00000"/>
                </a:solidFill>
                <a:latin typeface="Arial" pitchFamily="34" charset="0"/>
                <a:cs typeface="Arial" pitchFamily="34" charset="0"/>
              </a:rPr>
              <a:t>p&lt;0.001</a:t>
            </a:r>
          </a:p>
        </p:txBody>
      </p:sp>
      <p:pic>
        <p:nvPicPr>
          <p:cNvPr id="6" name="Picture 5"/>
          <p:cNvPicPr>
            <a:picLocks noChangeAspect="1"/>
          </p:cNvPicPr>
          <p:nvPr/>
        </p:nvPicPr>
        <p:blipFill>
          <a:blip r:embed="rId3"/>
          <a:stretch>
            <a:fillRect/>
          </a:stretch>
        </p:blipFill>
        <p:spPr>
          <a:xfrm>
            <a:off x="7756774" y="3962400"/>
            <a:ext cx="2911227" cy="2895600"/>
          </a:xfrm>
          <a:prstGeom prst="rect">
            <a:avLst/>
          </a:prstGeom>
        </p:spPr>
      </p:pic>
      <p:pic>
        <p:nvPicPr>
          <p:cNvPr id="8" name="Picture 7"/>
          <p:cNvPicPr>
            <a:picLocks noChangeAspect="1"/>
          </p:cNvPicPr>
          <p:nvPr/>
        </p:nvPicPr>
        <p:blipFill>
          <a:blip r:embed="rId4"/>
          <a:stretch>
            <a:fillRect/>
          </a:stretch>
        </p:blipFill>
        <p:spPr>
          <a:xfrm>
            <a:off x="1524000" y="3962400"/>
            <a:ext cx="2911226" cy="2895600"/>
          </a:xfrm>
          <a:prstGeom prst="rect">
            <a:avLst/>
          </a:prstGeom>
        </p:spPr>
      </p:pic>
      <p:cxnSp>
        <p:nvCxnSpPr>
          <p:cNvPr id="10" name="Straight Connector 9"/>
          <p:cNvCxnSpPr>
            <a:stCxn id="41" idx="6"/>
            <a:endCxn id="82" idx="2"/>
          </p:cNvCxnSpPr>
          <p:nvPr/>
        </p:nvCxnSpPr>
        <p:spPr>
          <a:xfrm>
            <a:off x="3194032" y="971153"/>
            <a:ext cx="2378815" cy="61433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3" idx="2"/>
            <a:endCxn id="81" idx="6"/>
          </p:cNvCxnSpPr>
          <p:nvPr/>
        </p:nvCxnSpPr>
        <p:spPr>
          <a:xfrm flipH="1">
            <a:off x="6709749" y="968719"/>
            <a:ext cx="2369927" cy="61524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43" idx="4"/>
            <a:endCxn id="5" idx="0"/>
          </p:cNvCxnSpPr>
          <p:nvPr/>
        </p:nvCxnSpPr>
        <p:spPr>
          <a:xfrm>
            <a:off x="9392710" y="1281753"/>
            <a:ext cx="457" cy="21132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1" idx="4"/>
            <a:endCxn id="4" idx="0"/>
          </p:cNvCxnSpPr>
          <p:nvPr/>
        </p:nvCxnSpPr>
        <p:spPr>
          <a:xfrm>
            <a:off x="2878563" y="1286621"/>
            <a:ext cx="1796" cy="24901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770116" y="715159"/>
            <a:ext cx="2697540" cy="1703475"/>
          </a:xfrm>
          <a:prstGeom prst="rect">
            <a:avLst/>
          </a:prstGeom>
          <a:noFill/>
          <a:ln>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Rectangle 104"/>
          <p:cNvSpPr/>
          <p:nvPr/>
        </p:nvSpPr>
        <p:spPr>
          <a:xfrm>
            <a:off x="4781839" y="2743200"/>
            <a:ext cx="2673044" cy="1676400"/>
          </a:xfrm>
          <a:prstGeom prst="rect">
            <a:avLst/>
          </a:prstGeom>
          <a:noFill/>
          <a:ln>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6" name="Straight Connector 105"/>
          <p:cNvCxnSpPr>
            <a:stCxn id="21" idx="2"/>
            <a:endCxn id="105" idx="0"/>
          </p:cNvCxnSpPr>
          <p:nvPr/>
        </p:nvCxnSpPr>
        <p:spPr>
          <a:xfrm flipH="1">
            <a:off x="6118362" y="2418634"/>
            <a:ext cx="525" cy="32456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4782924" y="4423528"/>
            <a:ext cx="2673044" cy="1676400"/>
          </a:xfrm>
          <a:prstGeom prst="rect">
            <a:avLst/>
          </a:prstGeom>
          <a:noFill/>
          <a:ln>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2" name="Elbow Connector 71"/>
          <p:cNvCxnSpPr>
            <a:stCxn id="105" idx="1"/>
            <a:endCxn id="8" idx="0"/>
          </p:cNvCxnSpPr>
          <p:nvPr/>
        </p:nvCxnSpPr>
        <p:spPr>
          <a:xfrm rot="10800000" flipV="1">
            <a:off x="2979613" y="3581400"/>
            <a:ext cx="1802226" cy="381000"/>
          </a:xfrm>
          <a:prstGeom prst="bentConnector2">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14" idx="3"/>
            <a:endCxn id="6" idx="0"/>
          </p:cNvCxnSpPr>
          <p:nvPr/>
        </p:nvCxnSpPr>
        <p:spPr>
          <a:xfrm flipV="1">
            <a:off x="7455969" y="3962400"/>
            <a:ext cx="1756419" cy="1299328"/>
          </a:xfrm>
          <a:prstGeom prst="bentConnector4">
            <a:avLst>
              <a:gd name="adj1" fmla="val 8563"/>
              <a:gd name="adj2" fmla="val 117594"/>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495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867400" y="822961"/>
            <a:ext cx="4572000" cy="990600"/>
          </a:xfrm>
          <a:prstGeom prst="rect">
            <a:avLst/>
          </a:prstGeom>
          <a:noFill/>
        </p:spPr>
        <p:txBody>
          <a:bodyPr wrap="none" rtlCol="0">
            <a:noAutofit/>
          </a:bodyPr>
          <a:lstStyle/>
          <a:p>
            <a:pPr>
              <a:buClr>
                <a:schemeClr val="accent6"/>
              </a:buClr>
              <a:buFont typeface="Wingdings" pitchFamily="2" charset="2"/>
              <a:buChar char="q"/>
            </a:pPr>
            <a:r>
              <a:rPr lang="en-US" sz="2000" b="1" dirty="0" smtClean="0"/>
              <a:t> Michael </a:t>
            </a:r>
            <a:r>
              <a:rPr lang="en-US" sz="2000" b="1" dirty="0"/>
              <a:t>Showe</a:t>
            </a:r>
          </a:p>
          <a:p>
            <a:pPr>
              <a:buClr>
                <a:schemeClr val="accent6"/>
              </a:buClr>
              <a:buFont typeface="Wingdings" pitchFamily="2" charset="2"/>
              <a:buChar char="q"/>
            </a:pPr>
            <a:r>
              <a:rPr lang="en-US" sz="2000" b="1" dirty="0" smtClean="0"/>
              <a:t> Sonali </a:t>
            </a:r>
            <a:r>
              <a:rPr lang="en-US" sz="2000" b="1" dirty="0" err="1"/>
              <a:t>Majumder</a:t>
            </a:r>
            <a:endParaRPr lang="en-US" sz="2000" b="1" dirty="0"/>
          </a:p>
          <a:p>
            <a:pPr>
              <a:buClr>
                <a:schemeClr val="accent6"/>
              </a:buClr>
              <a:buFont typeface="Wingdings" pitchFamily="2" charset="2"/>
              <a:buChar char="q"/>
            </a:pPr>
            <a:r>
              <a:rPr lang="en-US" sz="2000" b="1" dirty="0" smtClean="0"/>
              <a:t> Andrew </a:t>
            </a:r>
            <a:r>
              <a:rPr lang="en-US" sz="2000" b="1" dirty="0" err="1" smtClean="0"/>
              <a:t>Kossenkov</a:t>
            </a:r>
            <a:r>
              <a:rPr lang="en-US" sz="2000" b="1" dirty="0"/>
              <a:t>, Noor </a:t>
            </a:r>
            <a:r>
              <a:rPr lang="en-US" sz="2000" b="1" dirty="0" err="1" smtClean="0"/>
              <a:t>Dawany</a:t>
            </a:r>
            <a:endParaRPr lang="en-US" sz="2000" b="1" dirty="0" smtClean="0"/>
          </a:p>
          <a:p>
            <a:pPr>
              <a:buClr>
                <a:schemeClr val="accent6"/>
              </a:buClr>
              <a:buFont typeface="Wingdings" pitchFamily="2" charset="2"/>
              <a:buChar char="q"/>
            </a:pPr>
            <a:endParaRPr lang="en-US" sz="2000" b="1" dirty="0"/>
          </a:p>
          <a:p>
            <a:pPr>
              <a:buClr>
                <a:schemeClr val="accent6"/>
              </a:buClr>
              <a:buFont typeface="Wingdings" pitchFamily="2" charset="2"/>
              <a:buChar char="q"/>
            </a:pPr>
            <a:endParaRPr lang="en-US" sz="2000" b="1" dirty="0" smtClean="0"/>
          </a:p>
          <a:p>
            <a:pPr>
              <a:buClr>
                <a:schemeClr val="accent6"/>
              </a:buClr>
              <a:buFont typeface="Wingdings" pitchFamily="2" charset="2"/>
              <a:buChar char="q"/>
            </a:pPr>
            <a:r>
              <a:rPr lang="en-US" sz="2000" b="1" dirty="0" smtClean="0"/>
              <a:t> </a:t>
            </a:r>
            <a:endParaRPr lang="en-US" sz="2000" b="1" dirty="0"/>
          </a:p>
        </p:txBody>
      </p:sp>
      <p:sp>
        <p:nvSpPr>
          <p:cNvPr id="2" name="Title 1"/>
          <p:cNvSpPr>
            <a:spLocks noGrp="1"/>
          </p:cNvSpPr>
          <p:nvPr>
            <p:ph type="ctrTitle" idx="4294967295"/>
          </p:nvPr>
        </p:nvSpPr>
        <p:spPr>
          <a:xfrm>
            <a:off x="3352800" y="47625"/>
            <a:ext cx="8839200" cy="698500"/>
          </a:xfrm>
        </p:spPr>
        <p:txBody>
          <a:bodyPr>
            <a:noAutofit/>
          </a:bodyPr>
          <a:lstStyle/>
          <a:p>
            <a:r>
              <a:rPr lang="en-US" sz="3600" b="1" u="sng" dirty="0" smtClean="0"/>
              <a:t>Acknowledgements</a:t>
            </a:r>
            <a:endParaRPr lang="en-US" sz="3600" b="1" u="sng" dirty="0"/>
          </a:p>
        </p:txBody>
      </p:sp>
      <p:cxnSp>
        <p:nvCxnSpPr>
          <p:cNvPr id="16" name="Straight Connector 15"/>
          <p:cNvCxnSpPr/>
          <p:nvPr/>
        </p:nvCxnSpPr>
        <p:spPr>
          <a:xfrm>
            <a:off x="1790369" y="2549148"/>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27860" y="1767842"/>
            <a:ext cx="8763000" cy="3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05000" y="6009640"/>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67400" y="1868768"/>
            <a:ext cx="4572000" cy="914400"/>
          </a:xfrm>
          <a:prstGeom prst="rect">
            <a:avLst/>
          </a:prstGeom>
          <a:noFill/>
        </p:spPr>
        <p:txBody>
          <a:bodyPr wrap="none" rtlCol="0">
            <a:noAutofit/>
          </a:bodyPr>
          <a:lstStyle/>
          <a:p>
            <a:pPr>
              <a:buClr>
                <a:schemeClr val="accent6"/>
              </a:buClr>
              <a:buFont typeface="Wingdings" pitchFamily="2" charset="2"/>
              <a:buChar char="q"/>
            </a:pPr>
            <a:r>
              <a:rPr lang="en-US" sz="2000" b="1" dirty="0"/>
              <a:t> Celia Chang</a:t>
            </a:r>
          </a:p>
          <a:p>
            <a:pPr>
              <a:buClr>
                <a:schemeClr val="accent6"/>
              </a:buClr>
              <a:buFont typeface="Wingdings" pitchFamily="2" charset="2"/>
              <a:buChar char="q"/>
            </a:pPr>
            <a:r>
              <a:rPr lang="en-US" sz="2000" b="1" dirty="0"/>
              <a:t> Sandy </a:t>
            </a:r>
            <a:r>
              <a:rPr lang="en-US" sz="2000" b="1" dirty="0" smtClean="0"/>
              <a:t>Widura</a:t>
            </a:r>
          </a:p>
        </p:txBody>
      </p:sp>
      <p:sp>
        <p:nvSpPr>
          <p:cNvPr id="22" name="TextBox 21"/>
          <p:cNvSpPr txBox="1"/>
          <p:nvPr/>
        </p:nvSpPr>
        <p:spPr>
          <a:xfrm>
            <a:off x="5941060" y="2907864"/>
            <a:ext cx="4574540" cy="1049309"/>
          </a:xfrm>
          <a:prstGeom prst="rect">
            <a:avLst/>
          </a:prstGeom>
          <a:noFill/>
        </p:spPr>
        <p:txBody>
          <a:bodyPr wrap="none" rtlCol="0">
            <a:noAutofit/>
          </a:bodyPr>
          <a:lstStyle/>
          <a:p>
            <a:pPr>
              <a:buClr>
                <a:schemeClr val="accent6"/>
              </a:buClr>
              <a:buFont typeface="Wingdings" pitchFamily="2" charset="2"/>
              <a:buChar char="q"/>
            </a:pPr>
            <a:r>
              <a:rPr lang="en-US" sz="2000" b="1" dirty="0" smtClean="0"/>
              <a:t> Andrew </a:t>
            </a:r>
            <a:r>
              <a:rPr lang="en-US" sz="2000" b="1" dirty="0" err="1"/>
              <a:t>Kossenkov</a:t>
            </a:r>
            <a:r>
              <a:rPr lang="en-US" sz="2000" b="1" dirty="0"/>
              <a:t> </a:t>
            </a:r>
          </a:p>
          <a:p>
            <a:pPr>
              <a:buClr>
                <a:schemeClr val="accent6"/>
              </a:buClr>
              <a:buFont typeface="Wingdings" pitchFamily="2" charset="2"/>
              <a:buChar char="q"/>
            </a:pPr>
            <a:r>
              <a:rPr lang="en-US" sz="2000" b="1" dirty="0"/>
              <a:t> </a:t>
            </a:r>
            <a:r>
              <a:rPr lang="en-US" sz="2000" b="1" dirty="0" err="1"/>
              <a:t>Priyankara</a:t>
            </a:r>
            <a:r>
              <a:rPr lang="en-US" sz="2000" b="1" dirty="0"/>
              <a:t> Wickramasinghe</a:t>
            </a:r>
          </a:p>
          <a:p>
            <a:pPr>
              <a:buClr>
                <a:schemeClr val="accent6"/>
              </a:buClr>
              <a:buFont typeface="Wingdings" pitchFamily="2" charset="2"/>
              <a:buChar char="q"/>
            </a:pPr>
            <a:r>
              <a:rPr lang="en-US" sz="2000" b="1" dirty="0"/>
              <a:t> </a:t>
            </a:r>
            <a:r>
              <a:rPr lang="en-US" sz="2000" b="1" dirty="0" err="1"/>
              <a:t>Rehman</a:t>
            </a:r>
            <a:r>
              <a:rPr lang="en-US" sz="2000" b="1" dirty="0"/>
              <a:t> </a:t>
            </a:r>
            <a:r>
              <a:rPr lang="en-US" sz="2000" b="1" dirty="0" smtClean="0"/>
              <a:t>Qureshi</a:t>
            </a:r>
            <a:endParaRPr lang="en-US" sz="2000" b="1" dirty="0"/>
          </a:p>
        </p:txBody>
      </p:sp>
      <p:sp>
        <p:nvSpPr>
          <p:cNvPr id="23" name="TextBox 22"/>
          <p:cNvSpPr txBox="1"/>
          <p:nvPr/>
        </p:nvSpPr>
        <p:spPr>
          <a:xfrm>
            <a:off x="5892800" y="4267199"/>
            <a:ext cx="6024880" cy="1676401"/>
          </a:xfrm>
          <a:prstGeom prst="rect">
            <a:avLst/>
          </a:prstGeom>
          <a:noFill/>
        </p:spPr>
        <p:txBody>
          <a:bodyPr wrap="none" rtlCol="0">
            <a:noAutofit/>
          </a:bodyPr>
          <a:lstStyle/>
          <a:p>
            <a:pPr>
              <a:buClr>
                <a:schemeClr val="accent6"/>
              </a:buClr>
              <a:buFont typeface="Wingdings" pitchFamily="2" charset="2"/>
              <a:buChar char="q"/>
            </a:pPr>
            <a:r>
              <a:rPr lang="en-US" sz="2000" b="1" dirty="0" smtClean="0"/>
              <a:t> NYU</a:t>
            </a:r>
            <a:r>
              <a:rPr lang="en-US" sz="2000" b="1" dirty="0"/>
              <a:t>:	         </a:t>
            </a:r>
            <a:r>
              <a:rPr lang="en-US" sz="2000" b="1" dirty="0" smtClean="0"/>
              <a:t>	William </a:t>
            </a:r>
            <a:r>
              <a:rPr lang="en-US" sz="2000" b="1" dirty="0"/>
              <a:t>Rom, </a:t>
            </a:r>
            <a:r>
              <a:rPr lang="en-US" sz="2000" b="1" dirty="0" smtClean="0"/>
              <a:t>James </a:t>
            </a:r>
            <a:r>
              <a:rPr lang="en-US" sz="2000" b="1" dirty="0" err="1" smtClean="0"/>
              <a:t>Tsay</a:t>
            </a:r>
            <a:r>
              <a:rPr lang="en-US" sz="2000" b="1" dirty="0" smtClean="0"/>
              <a:t>, Harvey </a:t>
            </a:r>
            <a:r>
              <a:rPr lang="en-US" sz="2000" b="1" dirty="0"/>
              <a:t>Pass</a:t>
            </a:r>
          </a:p>
          <a:p>
            <a:pPr>
              <a:buClr>
                <a:schemeClr val="accent6"/>
              </a:buClr>
              <a:buFont typeface="Wingdings" pitchFamily="2" charset="2"/>
              <a:buChar char="q"/>
            </a:pPr>
            <a:r>
              <a:rPr lang="en-US" sz="2000" b="1" dirty="0"/>
              <a:t> </a:t>
            </a:r>
            <a:r>
              <a:rPr lang="en-US" sz="2000" b="1" dirty="0" smtClean="0"/>
              <a:t>HFGCCC</a:t>
            </a:r>
            <a:r>
              <a:rPr lang="en-US" sz="2000" b="1" dirty="0"/>
              <a:t>: </a:t>
            </a:r>
            <a:r>
              <a:rPr lang="en-US" sz="2000" b="1" dirty="0" smtClean="0"/>
              <a:t>*      	Thomas Bauer, Brian Nam</a:t>
            </a:r>
            <a:endParaRPr lang="en-US" sz="2000" b="1" dirty="0"/>
          </a:p>
          <a:p>
            <a:pPr>
              <a:buClr>
                <a:schemeClr val="accent6"/>
              </a:buClr>
              <a:buFont typeface="Wingdings" pitchFamily="2" charset="2"/>
              <a:buChar char="q"/>
            </a:pPr>
            <a:r>
              <a:rPr lang="en-US" sz="2000" b="1" dirty="0"/>
              <a:t> Temple U:  </a:t>
            </a:r>
            <a:r>
              <a:rPr lang="en-US" sz="2000" b="1" dirty="0" smtClean="0"/>
              <a:t>	Gerard </a:t>
            </a:r>
            <a:r>
              <a:rPr lang="en-US" sz="2000" b="1" dirty="0" err="1" smtClean="0"/>
              <a:t>Criner</a:t>
            </a:r>
            <a:endParaRPr lang="en-US" sz="2000" b="1" dirty="0" smtClean="0"/>
          </a:p>
          <a:p>
            <a:pPr>
              <a:buClr>
                <a:schemeClr val="accent6"/>
              </a:buClr>
              <a:buFont typeface="Wingdings" pitchFamily="2" charset="2"/>
              <a:buChar char="q"/>
            </a:pPr>
            <a:r>
              <a:rPr lang="en-US" sz="2000" b="1" dirty="0"/>
              <a:t> </a:t>
            </a:r>
            <a:r>
              <a:rPr lang="en-US" sz="2000" b="1" dirty="0" err="1"/>
              <a:t>UPenn</a:t>
            </a:r>
            <a:r>
              <a:rPr lang="en-US" sz="2000" b="1" dirty="0"/>
              <a:t>:       	Anil </a:t>
            </a:r>
            <a:r>
              <a:rPr lang="en-US" sz="2000" b="1" dirty="0" err="1" smtClean="0"/>
              <a:t>Vachani</a:t>
            </a:r>
            <a:endParaRPr lang="en-US" sz="2000" b="1" dirty="0" smtClean="0"/>
          </a:p>
          <a:p>
            <a:pPr>
              <a:buClr>
                <a:schemeClr val="accent6"/>
              </a:buClr>
              <a:buFont typeface="Wingdings" pitchFamily="2" charset="2"/>
              <a:buChar char="q"/>
            </a:pPr>
            <a:r>
              <a:rPr lang="en-US" sz="2000" b="1" dirty="0"/>
              <a:t> </a:t>
            </a:r>
            <a:r>
              <a:rPr lang="en-US" sz="2000" b="1" dirty="0" smtClean="0"/>
              <a:t>Roswell Park: 	Sai </a:t>
            </a:r>
            <a:r>
              <a:rPr lang="en-US" sz="2000" b="1" dirty="0" err="1" smtClean="0"/>
              <a:t>Yendamuri</a:t>
            </a:r>
            <a:endParaRPr lang="en-US" sz="2000" b="1" dirty="0" smtClean="0"/>
          </a:p>
          <a:p>
            <a:pPr>
              <a:buClr>
                <a:schemeClr val="accent6"/>
              </a:buClr>
              <a:buFont typeface="Wingdings" pitchFamily="2" charset="2"/>
              <a:buChar char="q"/>
            </a:pPr>
            <a:endParaRPr lang="en-US" sz="2000" dirty="0"/>
          </a:p>
          <a:p>
            <a:pPr>
              <a:buClr>
                <a:srgbClr val="0070C0"/>
              </a:buClr>
              <a:buFont typeface="Wingdings" pitchFamily="2" charset="2"/>
              <a:buChar char="q"/>
            </a:pPr>
            <a:endParaRPr lang="en-US" sz="2000" b="1" dirty="0"/>
          </a:p>
          <a:p>
            <a:pPr>
              <a:buClr>
                <a:srgbClr val="0070C0"/>
              </a:buClr>
            </a:pPr>
            <a:endParaRPr lang="en-US" sz="2000" b="1" dirty="0"/>
          </a:p>
        </p:txBody>
      </p:sp>
      <p:sp>
        <p:nvSpPr>
          <p:cNvPr id="24" name="TextBox 23"/>
          <p:cNvSpPr txBox="1"/>
          <p:nvPr/>
        </p:nvSpPr>
        <p:spPr>
          <a:xfrm>
            <a:off x="1882140" y="1173067"/>
            <a:ext cx="3733800" cy="533400"/>
          </a:xfrm>
          <a:prstGeom prst="rect">
            <a:avLst/>
          </a:prstGeom>
          <a:noFill/>
        </p:spPr>
        <p:txBody>
          <a:bodyPr wrap="none" rtlCol="0">
            <a:noAutofit/>
          </a:bodyPr>
          <a:lstStyle/>
          <a:p>
            <a:pPr marL="338138" indent="-338138">
              <a:buClr>
                <a:srgbClr val="0070C0"/>
              </a:buClr>
              <a:buFont typeface="Wingdings" pitchFamily="2" charset="2"/>
              <a:buChar char="q"/>
            </a:pPr>
            <a:r>
              <a:rPr lang="en-US" sz="2800" dirty="0"/>
              <a:t> </a:t>
            </a:r>
            <a:r>
              <a:rPr lang="en-US" sz="2800" b="1" dirty="0"/>
              <a:t>Showe </a:t>
            </a:r>
            <a:r>
              <a:rPr lang="en-US" sz="2800" b="1" dirty="0" smtClean="0"/>
              <a:t>Lab</a:t>
            </a:r>
          </a:p>
          <a:p>
            <a:pPr marL="338138" indent="-338138">
              <a:buClr>
                <a:srgbClr val="0070C0"/>
              </a:buClr>
              <a:buFont typeface="Wingdings" pitchFamily="2" charset="2"/>
              <a:buChar char="q"/>
            </a:pPr>
            <a:endParaRPr lang="en-US" sz="2800" b="1" dirty="0"/>
          </a:p>
        </p:txBody>
      </p:sp>
      <p:sp>
        <p:nvSpPr>
          <p:cNvPr id="25" name="TextBox 24"/>
          <p:cNvSpPr txBox="1"/>
          <p:nvPr/>
        </p:nvSpPr>
        <p:spPr>
          <a:xfrm>
            <a:off x="1927860" y="2072591"/>
            <a:ext cx="3733800" cy="533400"/>
          </a:xfrm>
          <a:prstGeom prst="rect">
            <a:avLst/>
          </a:prstGeom>
          <a:noFill/>
        </p:spPr>
        <p:txBody>
          <a:bodyPr wrap="none" rtlCol="0">
            <a:noAutofit/>
          </a:bodyPr>
          <a:lstStyle/>
          <a:p>
            <a:pPr marL="338138" indent="-338138">
              <a:buClr>
                <a:srgbClr val="0070C0"/>
              </a:buClr>
              <a:buFont typeface="Wingdings" pitchFamily="2" charset="2"/>
              <a:buChar char="q"/>
            </a:pPr>
            <a:r>
              <a:rPr lang="en-US" sz="2800" b="1" dirty="0" smtClean="0"/>
              <a:t>Genomics</a:t>
            </a:r>
            <a:endParaRPr lang="en-US" sz="2000" b="1" dirty="0"/>
          </a:p>
        </p:txBody>
      </p:sp>
      <p:sp>
        <p:nvSpPr>
          <p:cNvPr id="26" name="TextBox 25"/>
          <p:cNvSpPr txBox="1"/>
          <p:nvPr/>
        </p:nvSpPr>
        <p:spPr>
          <a:xfrm>
            <a:off x="1927860" y="3423773"/>
            <a:ext cx="3733800" cy="533400"/>
          </a:xfrm>
          <a:prstGeom prst="rect">
            <a:avLst/>
          </a:prstGeom>
          <a:noFill/>
        </p:spPr>
        <p:txBody>
          <a:bodyPr wrap="none" rtlCol="0">
            <a:noAutofit/>
          </a:bodyPr>
          <a:lstStyle/>
          <a:p>
            <a:pPr marL="338138" indent="-338138">
              <a:buClr>
                <a:srgbClr val="0070C0"/>
              </a:buClr>
              <a:buFont typeface="Wingdings" pitchFamily="2" charset="2"/>
              <a:buChar char="q"/>
            </a:pPr>
            <a:r>
              <a:rPr lang="en-US" sz="2800" b="1" dirty="0" smtClean="0"/>
              <a:t>Bioinformatics</a:t>
            </a:r>
            <a:endParaRPr lang="en-US" sz="2000" b="1" dirty="0"/>
          </a:p>
        </p:txBody>
      </p:sp>
      <p:sp>
        <p:nvSpPr>
          <p:cNvPr id="27" name="TextBox 26"/>
          <p:cNvSpPr txBox="1"/>
          <p:nvPr/>
        </p:nvSpPr>
        <p:spPr>
          <a:xfrm>
            <a:off x="1905000" y="4648200"/>
            <a:ext cx="3733800" cy="533400"/>
          </a:xfrm>
          <a:prstGeom prst="rect">
            <a:avLst/>
          </a:prstGeom>
          <a:noFill/>
        </p:spPr>
        <p:txBody>
          <a:bodyPr wrap="none" rtlCol="0">
            <a:noAutofit/>
          </a:bodyPr>
          <a:lstStyle/>
          <a:p>
            <a:pPr marL="338138" indent="-338138">
              <a:buClr>
                <a:srgbClr val="0070C0"/>
              </a:buClr>
              <a:buFont typeface="Wingdings" pitchFamily="2" charset="2"/>
              <a:buChar char="q"/>
            </a:pPr>
            <a:r>
              <a:rPr lang="en-US" sz="2800" dirty="0"/>
              <a:t> </a:t>
            </a:r>
            <a:r>
              <a:rPr lang="en-US" sz="2800" b="1" dirty="0"/>
              <a:t>Collection </a:t>
            </a:r>
            <a:r>
              <a:rPr lang="en-US" sz="2800" b="1" dirty="0" smtClean="0"/>
              <a:t>sites</a:t>
            </a:r>
          </a:p>
          <a:p>
            <a:pPr marL="338138" indent="-338138">
              <a:buClr>
                <a:srgbClr val="0070C0"/>
              </a:buClr>
              <a:buFont typeface="Wingdings" pitchFamily="2" charset="2"/>
              <a:buChar char="q"/>
            </a:pPr>
            <a:r>
              <a:rPr lang="en-US" sz="2800" b="1" dirty="0" smtClean="0"/>
              <a:t>*also collecting PBMC</a:t>
            </a:r>
            <a:endParaRPr lang="en-US" sz="2000" b="1" dirty="0"/>
          </a:p>
        </p:txBody>
      </p:sp>
      <p:sp>
        <p:nvSpPr>
          <p:cNvPr id="28" name="TextBox 27"/>
          <p:cNvSpPr txBox="1"/>
          <p:nvPr/>
        </p:nvSpPr>
        <p:spPr>
          <a:xfrm>
            <a:off x="869792" y="5967878"/>
            <a:ext cx="10604816" cy="509121"/>
          </a:xfrm>
          <a:prstGeom prst="rect">
            <a:avLst/>
          </a:prstGeom>
          <a:noFill/>
        </p:spPr>
        <p:txBody>
          <a:bodyPr wrap="none" rtlCol="0">
            <a:noAutofit/>
          </a:bodyPr>
          <a:lstStyle/>
          <a:p>
            <a:pPr>
              <a:buClr>
                <a:srgbClr val="0070C0"/>
              </a:buClr>
            </a:pPr>
            <a:r>
              <a:rPr lang="en-US" sz="2300" dirty="0"/>
              <a:t> </a:t>
            </a:r>
            <a:r>
              <a:rPr lang="en-US" sz="2000" b="1" dirty="0" smtClean="0"/>
              <a:t>Project Support: </a:t>
            </a:r>
            <a:r>
              <a:rPr lang="en-US" sz="2000" b="1" dirty="0"/>
              <a:t>PA DOH Tobacco Settlement CURE </a:t>
            </a:r>
            <a:r>
              <a:rPr lang="en-US" sz="2000" b="1" dirty="0" smtClean="0"/>
              <a:t>Funds, EDRN BDL grant, SRA from </a:t>
            </a:r>
            <a:r>
              <a:rPr lang="en-US" sz="2000" b="1" dirty="0" err="1" smtClean="0"/>
              <a:t>Oncocyte</a:t>
            </a:r>
            <a:endParaRPr lang="en-US" sz="2400" b="1" dirty="0" smtClean="0"/>
          </a:p>
          <a:p>
            <a:pPr>
              <a:buClr>
                <a:srgbClr val="0070C0"/>
              </a:buClr>
            </a:pPr>
            <a:r>
              <a:rPr lang="en-US" sz="2000" b="1" dirty="0" smtClean="0"/>
              <a:t> </a:t>
            </a:r>
            <a:endParaRPr lang="en-US" sz="2000" b="1" dirty="0"/>
          </a:p>
        </p:txBody>
      </p:sp>
      <p:grpSp>
        <p:nvGrpSpPr>
          <p:cNvPr id="21" name="Group 20"/>
          <p:cNvGrpSpPr/>
          <p:nvPr/>
        </p:nvGrpSpPr>
        <p:grpSpPr>
          <a:xfrm>
            <a:off x="226996" y="6387934"/>
            <a:ext cx="11738007" cy="482931"/>
            <a:chOff x="200892" y="6318914"/>
            <a:chExt cx="11738007" cy="482931"/>
          </a:xfrm>
        </p:grpSpPr>
        <p:pic>
          <p:nvPicPr>
            <p:cNvPr id="31" name="Picture 3" descr="E:\users\Duhe\Wistar\logos\blue_inline_logo.png"/>
            <p:cNvPicPr>
              <a:picLocks noChangeAspect="1" noChangeArrowheads="1"/>
            </p:cNvPicPr>
            <p:nvPr/>
          </p:nvPicPr>
          <p:blipFill>
            <a:blip r:embed="rId3" cstate="print"/>
            <a:srcRect/>
            <a:stretch>
              <a:fillRect/>
            </a:stretch>
          </p:blipFill>
          <p:spPr bwMode="auto">
            <a:xfrm>
              <a:off x="200892" y="6318914"/>
              <a:ext cx="3288897" cy="482931"/>
            </a:xfrm>
            <a:prstGeom prst="rect">
              <a:avLst/>
            </a:prstGeom>
            <a:noFill/>
          </p:spPr>
        </p:pic>
        <p:sp>
          <p:nvSpPr>
            <p:cNvPr id="32" name="Rectangle 31"/>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3/7/2017</a:t>
              </a:r>
              <a:endParaRPr lang="en-US" sz="1400" b="1" dirty="0">
                <a:solidFill>
                  <a:srgbClr val="002060"/>
                </a:solidFill>
              </a:endParaRPr>
            </a:p>
          </p:txBody>
        </p:sp>
      </p:grpSp>
      <p:cxnSp>
        <p:nvCxnSpPr>
          <p:cNvPr id="29" name="Straight Connector 28"/>
          <p:cNvCxnSpPr/>
          <p:nvPr/>
        </p:nvCxnSpPr>
        <p:spPr>
          <a:xfrm>
            <a:off x="2042160" y="4000243"/>
            <a:ext cx="8534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433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6" y="1"/>
            <a:ext cx="7197725" cy="681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Oval 10"/>
          <p:cNvSpPr>
            <a:spLocks noChangeArrowheads="1"/>
          </p:cNvSpPr>
          <p:nvPr/>
        </p:nvSpPr>
        <p:spPr bwMode="auto">
          <a:xfrm>
            <a:off x="8153400" y="1219200"/>
            <a:ext cx="685800" cy="381000"/>
          </a:xfrm>
          <a:prstGeom prst="ellipse">
            <a:avLst/>
          </a:prstGeom>
          <a:noFill/>
          <a:ln w="25400">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p>
        </p:txBody>
      </p:sp>
      <p:cxnSp>
        <p:nvCxnSpPr>
          <p:cNvPr id="3" name="Straight Arrow Connector 2"/>
          <p:cNvCxnSpPr/>
          <p:nvPr/>
        </p:nvCxnSpPr>
        <p:spPr bwMode="auto">
          <a:xfrm flipV="1">
            <a:off x="6400800" y="5575852"/>
            <a:ext cx="1752600" cy="25841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a:off x="6739015" y="5351842"/>
            <a:ext cx="2720998" cy="44801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6739015" y="5045766"/>
            <a:ext cx="2506649" cy="45478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V="1">
            <a:off x="6112565" y="1500810"/>
            <a:ext cx="2266122" cy="350851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6" name="Rectangle 2"/>
          <p:cNvSpPr>
            <a:spLocks noChangeArrowheads="1"/>
          </p:cNvSpPr>
          <p:nvPr/>
        </p:nvSpPr>
        <p:spPr bwMode="auto">
          <a:xfrm>
            <a:off x="219808" y="419099"/>
            <a:ext cx="3020210" cy="21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dirty="0">
                <a:solidFill>
                  <a:srgbClr val="0000CC"/>
                </a:solidFill>
                <a:latin typeface="Verdana" panose="020B0604030504040204" pitchFamily="34" charset="0"/>
              </a:rPr>
              <a:t>PCA based on 614 significant fc&gt;1.5 </a:t>
            </a:r>
            <a:r>
              <a:rPr lang="en-US" altLang="en-US" dirty="0" smtClean="0">
                <a:solidFill>
                  <a:srgbClr val="0000CC"/>
                </a:solidFill>
                <a:latin typeface="Verdana" panose="020B0604030504040204" pitchFamily="34" charset="0"/>
              </a:rPr>
              <a:t>genes between pre and post treatment samples</a:t>
            </a:r>
            <a:endParaRPr lang="en-US" altLang="en-US" dirty="0">
              <a:solidFill>
                <a:srgbClr val="0000CC"/>
              </a:solidFill>
              <a:latin typeface="Verdana" panose="020B0604030504040204" pitchFamily="34" charset="0"/>
            </a:endParaRPr>
          </a:p>
        </p:txBody>
      </p:sp>
      <p:sp>
        <p:nvSpPr>
          <p:cNvPr id="17" name="Text Box 8"/>
          <p:cNvSpPr txBox="1">
            <a:spLocks noChangeArrowheads="1"/>
          </p:cNvSpPr>
          <p:nvPr/>
        </p:nvSpPr>
        <p:spPr bwMode="auto">
          <a:xfrm>
            <a:off x="8839200" y="1371600"/>
            <a:ext cx="15803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dirty="0" smtClean="0"/>
              <a:t>CPT processed</a:t>
            </a:r>
          </a:p>
          <a:p>
            <a:r>
              <a:rPr lang="en-US" altLang="en-US" sz="1400" dirty="0" smtClean="0"/>
              <a:t>next day</a:t>
            </a:r>
            <a:endParaRPr lang="en-US" altLang="en-US" sz="1400" dirty="0"/>
          </a:p>
        </p:txBody>
      </p:sp>
      <p:sp>
        <p:nvSpPr>
          <p:cNvPr id="2" name="TextBox 1"/>
          <p:cNvSpPr txBox="1"/>
          <p:nvPr/>
        </p:nvSpPr>
        <p:spPr>
          <a:xfrm>
            <a:off x="121920" y="5445918"/>
            <a:ext cx="3348356" cy="707886"/>
          </a:xfrm>
          <a:prstGeom prst="rect">
            <a:avLst/>
          </a:prstGeom>
          <a:noFill/>
        </p:spPr>
        <p:txBody>
          <a:bodyPr wrap="square" rtlCol="0">
            <a:spAutoFit/>
          </a:bodyPr>
          <a:lstStyle/>
          <a:p>
            <a:r>
              <a:rPr lang="en-US" sz="2000" b="1" dirty="0" smtClean="0"/>
              <a:t>“Effects on metabolic studies are significantly greater.”</a:t>
            </a:r>
            <a:endParaRPr lang="en-US" sz="2000" b="1" dirty="0"/>
          </a:p>
        </p:txBody>
      </p:sp>
    </p:spTree>
    <p:extLst>
      <p:ext uri="{BB962C8B-B14F-4D97-AF65-F5344CB8AC3E}">
        <p14:creationId xmlns:p14="http://schemas.microsoft.com/office/powerpoint/2010/main" val="571511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users\Duhe\Wistar\logos\blue_inline_logo.png"/>
          <p:cNvPicPr>
            <a:picLocks noChangeAspect="1" noChangeArrowheads="1"/>
          </p:cNvPicPr>
          <p:nvPr/>
        </p:nvPicPr>
        <p:blipFill>
          <a:blip r:embed="rId3" cstate="print"/>
          <a:srcRect/>
          <a:stretch>
            <a:fillRect/>
          </a:stretch>
        </p:blipFill>
        <p:spPr bwMode="auto">
          <a:xfrm>
            <a:off x="200893" y="6361165"/>
            <a:ext cx="3247702" cy="476882"/>
          </a:xfrm>
          <a:prstGeom prst="rect">
            <a:avLst/>
          </a:prstGeom>
          <a:noFill/>
        </p:spPr>
      </p:pic>
      <p:sp>
        <p:nvSpPr>
          <p:cNvPr id="5" name="Title 1"/>
          <p:cNvSpPr txBox="1">
            <a:spLocks/>
          </p:cNvSpPr>
          <p:nvPr/>
        </p:nvSpPr>
        <p:spPr>
          <a:xfrm>
            <a:off x="9980023" y="6316027"/>
            <a:ext cx="1881051" cy="522020"/>
          </a:xfrm>
          <a:prstGeom prst="rect">
            <a:avLst/>
          </a:prstGeom>
        </p:spPr>
        <p:txBody>
          <a:bodyPr vert="horz" lIns="91440" tIns="45720" rIns="91440" bIns="45720" rtlCol="0" anchor="ctr">
            <a:normAutofit/>
          </a:bodyPr>
          <a:lstStyle/>
          <a:p>
            <a:pPr algn="r">
              <a:spcBef>
                <a:spcPct val="0"/>
              </a:spcBef>
              <a:defRPr/>
            </a:pPr>
            <a:r>
              <a:rPr lang="en-US" sz="1600" b="1" dirty="0" smtClean="0">
                <a:solidFill>
                  <a:srgbClr val="002060"/>
                </a:solidFill>
                <a:latin typeface="+mj-lt"/>
                <a:ea typeface="+mj-ea"/>
                <a:cs typeface="+mj-cs"/>
              </a:rPr>
              <a:t>EDRN 10/19 /2016</a:t>
            </a:r>
            <a:endParaRPr lang="en-US" sz="1600" b="1" dirty="0">
              <a:solidFill>
                <a:srgbClr val="002060"/>
              </a:solidFill>
              <a:latin typeface="+mj-lt"/>
              <a:ea typeface="+mj-ea"/>
              <a:cs typeface="+mj-cs"/>
            </a:endParaRPr>
          </a:p>
        </p:txBody>
      </p:sp>
      <p:sp>
        <p:nvSpPr>
          <p:cNvPr id="4" name="Title 3"/>
          <p:cNvSpPr>
            <a:spLocks noGrp="1"/>
          </p:cNvSpPr>
          <p:nvPr>
            <p:ph type="title" idx="4294967295"/>
          </p:nvPr>
        </p:nvSpPr>
        <p:spPr>
          <a:xfrm>
            <a:off x="3586381" y="96254"/>
            <a:ext cx="5160962" cy="885825"/>
          </a:xfrm>
          <a:ln w="19050">
            <a:solidFill>
              <a:schemeClr val="tx1"/>
            </a:solidFill>
          </a:ln>
        </p:spPr>
        <p:txBody>
          <a:bodyPr>
            <a:normAutofit/>
          </a:bodyPr>
          <a:lstStyle/>
          <a:p>
            <a:pPr algn="ctr"/>
            <a:r>
              <a:rPr lang="en-US" sz="3600" b="1" dirty="0" smtClean="0"/>
              <a:t>Sample Collection Systems</a:t>
            </a:r>
            <a:endParaRPr lang="en-US" sz="3600" b="1"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267212" y="982079"/>
            <a:ext cx="7698086" cy="5379086"/>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394342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83" y="217464"/>
            <a:ext cx="11090603" cy="791530"/>
          </a:xfrm>
        </p:spPr>
        <p:txBody>
          <a:bodyPr>
            <a:normAutofit/>
          </a:bodyPr>
          <a:lstStyle/>
          <a:p>
            <a:pPr algn="ctr"/>
            <a:r>
              <a:rPr lang="en-US" sz="3200" dirty="0" smtClean="0">
                <a:latin typeface="+mn-lt"/>
              </a:rPr>
              <a:t>Early Microarrays Could Not Use RNA From Whole Blood</a:t>
            </a:r>
            <a:endParaRPr lang="en-US" sz="3200" dirty="0">
              <a:latin typeface="+mn-lt"/>
            </a:endParaRPr>
          </a:p>
        </p:txBody>
      </p:sp>
      <p:sp>
        <p:nvSpPr>
          <p:cNvPr id="3" name="Content Placeholder 2"/>
          <p:cNvSpPr>
            <a:spLocks noGrp="1"/>
          </p:cNvSpPr>
          <p:nvPr>
            <p:ph idx="1"/>
          </p:nvPr>
        </p:nvSpPr>
        <p:spPr>
          <a:xfrm>
            <a:off x="737838" y="810862"/>
            <a:ext cx="10815253" cy="5596574"/>
          </a:xfrm>
        </p:spPr>
        <p:txBody>
          <a:bodyPr>
            <a:normAutofit fontScale="92500" lnSpcReduction="20000"/>
          </a:bodyPr>
          <a:lstStyle/>
          <a:p>
            <a:endParaRPr lang="en-US" dirty="0" smtClean="0"/>
          </a:p>
          <a:p>
            <a:r>
              <a:rPr lang="en-US" dirty="0" err="1" smtClean="0">
                <a:latin typeface="Arial" panose="020B0604020202020204" pitchFamily="34" charset="0"/>
                <a:cs typeface="Arial" panose="020B0604020202020204" pitchFamily="34" charset="0"/>
              </a:rPr>
              <a:t>Affy</a:t>
            </a:r>
            <a:r>
              <a:rPr lang="en-US" dirty="0" smtClean="0">
                <a:latin typeface="Arial" panose="020B0604020202020204" pitchFamily="34" charset="0"/>
                <a:cs typeface="Arial" panose="020B0604020202020204" pitchFamily="34" charset="0"/>
              </a:rPr>
              <a:t> Arrays, cDNA arrays on glass or filters</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Globin Reduction Kits </a:t>
            </a:r>
            <a:r>
              <a:rPr lang="en-US" dirty="0" smtClean="0">
                <a:latin typeface="Arial" panose="020B0604020202020204" pitchFamily="34" charset="0"/>
                <a:cs typeface="Arial" panose="020B0604020202020204" pitchFamily="34" charset="0"/>
              </a:rPr>
              <a:t>were marginally effective and added complexity.</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Illumina Gene Expression Arrays</a:t>
            </a:r>
            <a:r>
              <a:rPr lang="en-US" b="1" dirty="0">
                <a:latin typeface="Arial" panose="020B0604020202020204" pitchFamily="34" charset="0"/>
                <a:cs typeface="Arial" panose="020B0604020202020204" pitchFamily="34" charset="0"/>
              </a:rPr>
              <a:t>. {Kuhn K, et al. </a:t>
            </a:r>
            <a:r>
              <a:rPr lang="en-US" b="1" dirty="0" smtClean="0">
                <a:latin typeface="Arial" panose="020B0604020202020204" pitchFamily="34" charset="0"/>
                <a:cs typeface="Arial" panose="020B0604020202020204" pitchFamily="34" charset="0"/>
              </a:rPr>
              <a:t>Genome </a:t>
            </a:r>
            <a:r>
              <a:rPr lang="en-US" b="1" dirty="0">
                <a:latin typeface="Arial" panose="020B0604020202020204" pitchFamily="34" charset="0"/>
                <a:cs typeface="Arial" panose="020B0604020202020204" pitchFamily="34" charset="0"/>
              </a:rPr>
              <a:t>Res , 2004, vol. </a:t>
            </a:r>
            <a:r>
              <a:rPr lang="en-US" b="1" dirty="0" smtClean="0">
                <a:latin typeface="Arial" panose="020B0604020202020204" pitchFamily="34" charset="0"/>
                <a:cs typeface="Arial" panose="020B0604020202020204" pitchFamily="34" charset="0"/>
              </a:rPr>
              <a:t>14)</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Our first lung biomarker study was based on 240 RNA samples from PBMC collected </a:t>
            </a:r>
            <a:r>
              <a:rPr lang="en-US" dirty="0">
                <a:latin typeface="Arial" panose="020B0604020202020204" pitchFamily="34" charset="0"/>
                <a:cs typeface="Arial" panose="020B0604020202020204" pitchFamily="34" charset="0"/>
              </a:rPr>
              <a:t>at </a:t>
            </a:r>
            <a:r>
              <a:rPr lang="en-US" dirty="0" smtClean="0">
                <a:latin typeface="Arial" panose="020B0604020202020204" pitchFamily="34" charset="0"/>
                <a:cs typeface="Arial" panose="020B0604020202020204" pitchFamily="34" charset="0"/>
              </a:rPr>
              <a:t>University of Pennsylvania </a:t>
            </a:r>
            <a:r>
              <a:rPr lang="en-US" dirty="0" smtClean="0">
                <a:latin typeface="Arial" panose="020B0604020202020204" pitchFamily="34" charset="0"/>
                <a:cs typeface="Arial" panose="020B0604020202020204" pitchFamily="34" charset="0"/>
              </a:rPr>
              <a:t>and processed within </a:t>
            </a: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hrs</a:t>
            </a:r>
            <a:r>
              <a:rPr lang="en-US" dirty="0">
                <a:latin typeface="Arial" panose="020B0604020202020204" pitchFamily="34" charset="0"/>
                <a:cs typeface="Arial" panose="020B0604020202020204" pitchFamily="34" charset="0"/>
              </a:rPr>
              <a:t> of the </a:t>
            </a:r>
            <a:r>
              <a:rPr lang="en-US" dirty="0" smtClean="0">
                <a:latin typeface="Arial" panose="020B0604020202020204" pitchFamily="34" charset="0"/>
                <a:cs typeface="Arial" panose="020B0604020202020204" pitchFamily="34" charset="0"/>
              </a:rPr>
              <a:t>bleed. This limited sample collection from other sites. </a:t>
            </a:r>
          </a:p>
          <a:p>
            <a:r>
              <a:rPr lang="en-US" dirty="0" err="1" smtClean="0">
                <a:latin typeface="Arial" panose="020B0604020202020204" pitchFamily="34" charset="0"/>
                <a:cs typeface="Arial" panose="020B0604020202020204" pitchFamily="34" charset="0"/>
              </a:rPr>
              <a:t>PAXgene</a:t>
            </a:r>
            <a:r>
              <a:rPr lang="en-US" dirty="0" smtClean="0">
                <a:latin typeface="Arial" panose="020B0604020202020204" pitchFamily="34" charset="0"/>
                <a:cs typeface="Arial" panose="020B0604020202020204" pitchFamily="34" charset="0"/>
              </a:rPr>
              <a:t> changed that. The sample was small (2.5mls) and collection was simple. It facilitated recruitment of new collaborators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in particular, made community hospitals accessible.</a:t>
            </a:r>
          </a:p>
          <a:p>
            <a:r>
              <a:rPr lang="en-US" dirty="0" smtClean="0">
                <a:latin typeface="Arial" panose="020B0604020202020204" pitchFamily="34" charset="0"/>
                <a:cs typeface="Arial" panose="020B0604020202020204" pitchFamily="34" charset="0"/>
              </a:rPr>
              <a:t>Bill Rom at NYU who agreed to collect </a:t>
            </a:r>
            <a:r>
              <a:rPr lang="en-US" dirty="0" err="1" smtClean="0">
                <a:latin typeface="Arial" panose="020B0604020202020204" pitchFamily="34" charset="0"/>
                <a:cs typeface="Arial" panose="020B0604020202020204" pitchFamily="34" charset="0"/>
              </a:rPr>
              <a:t>PAXgene</a:t>
            </a:r>
            <a:r>
              <a:rPr lang="en-US" dirty="0" smtClean="0">
                <a:latin typeface="Arial" panose="020B0604020202020204" pitchFamily="34" charset="0"/>
                <a:cs typeface="Arial" panose="020B0604020202020204" pitchFamily="34" charset="0"/>
              </a:rPr>
              <a:t> samples from the individuals in their LDCT lung screening program.  He collected~2500 samples over 5 years</a:t>
            </a:r>
          </a:p>
          <a:p>
            <a:endParaRPr lang="en-US" dirty="0" smtClean="0"/>
          </a:p>
          <a:p>
            <a:pPr lvl="1"/>
            <a:endParaRPr lang="en-US" dirty="0" smtClean="0"/>
          </a:p>
          <a:p>
            <a:endParaRPr lang="en-US" dirty="0"/>
          </a:p>
        </p:txBody>
      </p:sp>
      <p:grpSp>
        <p:nvGrpSpPr>
          <p:cNvPr id="5" name="Group 4"/>
          <p:cNvGrpSpPr/>
          <p:nvPr/>
        </p:nvGrpSpPr>
        <p:grpSpPr>
          <a:xfrm>
            <a:off x="226996" y="6311900"/>
            <a:ext cx="11738007" cy="482931"/>
            <a:chOff x="200892" y="6318914"/>
            <a:chExt cx="11738007" cy="482931"/>
          </a:xfrm>
        </p:grpSpPr>
        <p:pic>
          <p:nvPicPr>
            <p:cNvPr id="6" name="Picture 3" descr="E:\users\Duhe\Wistar\logos\blue_inline_logo.png"/>
            <p:cNvPicPr>
              <a:picLocks noChangeAspect="1" noChangeArrowheads="1"/>
            </p:cNvPicPr>
            <p:nvPr/>
          </p:nvPicPr>
          <p:blipFill>
            <a:blip r:embed="rId2" cstate="print"/>
            <a:srcRect/>
            <a:stretch>
              <a:fillRect/>
            </a:stretch>
          </p:blipFill>
          <p:spPr bwMode="auto">
            <a:xfrm>
              <a:off x="200892" y="6318914"/>
              <a:ext cx="3288897" cy="482931"/>
            </a:xfrm>
            <a:prstGeom prst="rect">
              <a:avLst/>
            </a:prstGeom>
            <a:noFill/>
          </p:spPr>
        </p:pic>
        <p:sp>
          <p:nvSpPr>
            <p:cNvPr id="7" name="Rectangle 6"/>
            <p:cNvSpPr/>
            <p:nvPr/>
          </p:nvSpPr>
          <p:spPr>
            <a:xfrm>
              <a:off x="10508776" y="6414449"/>
              <a:ext cx="1430123" cy="307777"/>
            </a:xfrm>
            <a:prstGeom prst="rect">
              <a:avLst/>
            </a:prstGeom>
          </p:spPr>
          <p:txBody>
            <a:bodyPr wrap="square">
              <a:spAutoFit/>
            </a:bodyPr>
            <a:lstStyle/>
            <a:p>
              <a:pPr algn="r">
                <a:spcBef>
                  <a:spcPct val="0"/>
                </a:spcBef>
                <a:defRPr/>
              </a:pPr>
              <a:r>
                <a:rPr lang="en-US" sz="1400" b="1" dirty="0" smtClean="0">
                  <a:solidFill>
                    <a:srgbClr val="002060"/>
                  </a:solidFill>
                </a:rPr>
                <a:t>EDRN 3/2017</a:t>
              </a:r>
              <a:endParaRPr lang="en-US" sz="1400" b="1" dirty="0">
                <a:solidFill>
                  <a:srgbClr val="002060"/>
                </a:solidFill>
              </a:endParaRPr>
            </a:p>
          </p:txBody>
        </p:sp>
      </p:grpSp>
    </p:spTree>
    <p:extLst>
      <p:ext uri="{BB962C8B-B14F-4D97-AF65-F5344CB8AC3E}">
        <p14:creationId xmlns:p14="http://schemas.microsoft.com/office/powerpoint/2010/main" val="87046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1781908" y="-62471"/>
            <a:ext cx="9144000" cy="98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pPr>
            <a:r>
              <a:rPr lang="en-US" altLang="en-US" sz="2800" dirty="0" smtClean="0">
                <a:solidFill>
                  <a:srgbClr val="0000CC"/>
                </a:solidFill>
                <a:latin typeface="Verdana" panose="020B0604030504040204" pitchFamily="34" charset="0"/>
              </a:rPr>
              <a:t>Differences CPT </a:t>
            </a:r>
            <a:r>
              <a:rPr lang="en-US" altLang="en-US" sz="2800" dirty="0">
                <a:solidFill>
                  <a:srgbClr val="0000CC"/>
                </a:solidFill>
                <a:latin typeface="Verdana" panose="020B0604030504040204" pitchFamily="34" charset="0"/>
              </a:rPr>
              <a:t>vs </a:t>
            </a:r>
            <a:r>
              <a:rPr lang="en-US" altLang="en-US" sz="2800" dirty="0" smtClean="0">
                <a:solidFill>
                  <a:srgbClr val="0000CC"/>
                </a:solidFill>
                <a:latin typeface="Verdana" panose="020B0604030504040204" pitchFamily="34" charset="0"/>
              </a:rPr>
              <a:t>PAX RNA</a:t>
            </a:r>
            <a:endParaRPr lang="en-US" altLang="en-US" sz="2800" dirty="0">
              <a:solidFill>
                <a:srgbClr val="0000CC"/>
              </a:solidFill>
              <a:latin typeface="Verdana" panose="020B0604030504040204" pitchFamily="34" charset="0"/>
            </a:endParaRPr>
          </a:p>
        </p:txBody>
      </p:sp>
      <p:sp>
        <p:nvSpPr>
          <p:cNvPr id="8195" name="Rectangle 13"/>
          <p:cNvSpPr>
            <a:spLocks noChangeArrowheads="1"/>
          </p:cNvSpPr>
          <p:nvPr/>
        </p:nvSpPr>
        <p:spPr bwMode="auto">
          <a:xfrm>
            <a:off x="947043" y="731126"/>
            <a:ext cx="10148849" cy="14054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altLang="en-US" sz="1600" dirty="0">
                <a:solidFill>
                  <a:srgbClr val="000000"/>
                </a:solidFill>
                <a:latin typeface="Verdana" panose="020B0604030504040204" pitchFamily="34" charset="0"/>
              </a:rPr>
              <a:t>Of 16319 </a:t>
            </a:r>
            <a:r>
              <a:rPr lang="en-US" altLang="en-US" sz="1600" dirty="0" smtClean="0">
                <a:solidFill>
                  <a:srgbClr val="000000"/>
                </a:solidFill>
                <a:latin typeface="Verdana" panose="020B0604030504040204" pitchFamily="34" charset="0"/>
              </a:rPr>
              <a:t>probes detected&gt;2x background, on the Illumina arrays, we identified :</a:t>
            </a:r>
            <a:endParaRPr lang="en-US" altLang="en-US" sz="1600" dirty="0">
              <a:solidFill>
                <a:srgbClr val="000000"/>
              </a:solidFill>
              <a:latin typeface="Verdana" panose="020B0604030504040204" pitchFamily="34" charset="0"/>
            </a:endParaRPr>
          </a:p>
          <a:p>
            <a:pPr fontAlgn="base">
              <a:spcBef>
                <a:spcPct val="0"/>
              </a:spcBef>
              <a:spcAft>
                <a:spcPct val="0"/>
              </a:spcAft>
            </a:pPr>
            <a:endParaRPr lang="en-US" altLang="en-US" sz="1600" u="sng" dirty="0" smtClean="0">
              <a:solidFill>
                <a:srgbClr val="C00000"/>
              </a:solidFill>
              <a:latin typeface="Verdana" panose="020B0604030504040204" pitchFamily="34" charset="0"/>
            </a:endParaRPr>
          </a:p>
          <a:p>
            <a:pPr fontAlgn="base">
              <a:spcBef>
                <a:spcPct val="0"/>
              </a:spcBef>
              <a:spcAft>
                <a:spcPct val="0"/>
              </a:spcAft>
            </a:pPr>
            <a:r>
              <a:rPr lang="en-US" altLang="en-US" sz="1600" u="sng" dirty="0" smtClean="0">
                <a:solidFill>
                  <a:srgbClr val="C00000"/>
                </a:solidFill>
                <a:latin typeface="Verdana" panose="020B0604030504040204" pitchFamily="34" charset="0"/>
              </a:rPr>
              <a:t>1427</a:t>
            </a:r>
            <a:r>
              <a:rPr lang="en-US" altLang="en-US" sz="1600" u="sng" dirty="0" smtClean="0">
                <a:solidFill>
                  <a:srgbClr val="000000"/>
                </a:solidFill>
                <a:latin typeface="Verdana" panose="020B0604030504040204" pitchFamily="34" charset="0"/>
              </a:rPr>
              <a:t> probes</a:t>
            </a:r>
            <a:r>
              <a:rPr lang="en-US" altLang="en-US" sz="1600" dirty="0" smtClean="0">
                <a:solidFill>
                  <a:srgbClr val="000000"/>
                </a:solidFill>
                <a:latin typeface="Verdana" panose="020B0604030504040204" pitchFamily="34" charset="0"/>
              </a:rPr>
              <a:t> </a:t>
            </a:r>
            <a:r>
              <a:rPr lang="en-US" altLang="en-US" sz="1600" dirty="0">
                <a:solidFill>
                  <a:srgbClr val="000000"/>
                </a:solidFill>
                <a:latin typeface="Verdana" panose="020B0604030504040204" pitchFamily="34" charset="0"/>
              </a:rPr>
              <a:t>with FC&gt;1.5 (</a:t>
            </a:r>
            <a:r>
              <a:rPr lang="en-US" altLang="en-US" sz="1600" dirty="0">
                <a:solidFill>
                  <a:srgbClr val="C00000"/>
                </a:solidFill>
                <a:latin typeface="Verdana" panose="020B0604030504040204" pitchFamily="34" charset="0"/>
              </a:rPr>
              <a:t>more expressed in PAX</a:t>
            </a:r>
            <a:r>
              <a:rPr lang="en-US" altLang="en-US" sz="1600" dirty="0">
                <a:solidFill>
                  <a:srgbClr val="000000"/>
                </a:solidFill>
                <a:latin typeface="Verdana" panose="020B0604030504040204" pitchFamily="34" charset="0"/>
              </a:rPr>
              <a:t>), with 226 genes </a:t>
            </a:r>
            <a:r>
              <a:rPr lang="en-US" altLang="en-US" sz="1600" u="sng" dirty="0" smtClean="0">
                <a:solidFill>
                  <a:srgbClr val="000000"/>
                </a:solidFill>
                <a:latin typeface="Verdana" panose="020B0604030504040204" pitchFamily="34" charset="0"/>
              </a:rPr>
              <a:t>only in PAX </a:t>
            </a:r>
          </a:p>
          <a:p>
            <a:pPr fontAlgn="base">
              <a:spcBef>
                <a:spcPct val="0"/>
              </a:spcBef>
              <a:spcAft>
                <a:spcPct val="0"/>
              </a:spcAft>
            </a:pPr>
            <a:endParaRPr lang="en-US" altLang="en-US" sz="1600" u="sng" dirty="0">
              <a:solidFill>
                <a:srgbClr val="000000"/>
              </a:solidFill>
              <a:latin typeface="Verdana" panose="020B0604030504040204" pitchFamily="34" charset="0"/>
            </a:endParaRPr>
          </a:p>
          <a:p>
            <a:pPr fontAlgn="base">
              <a:spcBef>
                <a:spcPct val="0"/>
              </a:spcBef>
              <a:spcAft>
                <a:spcPct val="0"/>
              </a:spcAft>
            </a:pPr>
            <a:r>
              <a:rPr lang="en-US" altLang="en-US" sz="1600" dirty="0" smtClean="0">
                <a:solidFill>
                  <a:srgbClr val="C00000"/>
                </a:solidFill>
                <a:latin typeface="Verdana" panose="020B0604030504040204" pitchFamily="34" charset="0"/>
              </a:rPr>
              <a:t>719 </a:t>
            </a:r>
            <a:r>
              <a:rPr lang="en-US" altLang="en-US" sz="1600" dirty="0">
                <a:solidFill>
                  <a:srgbClr val="000000"/>
                </a:solidFill>
                <a:latin typeface="Verdana" panose="020B0604030504040204" pitchFamily="34" charset="0"/>
              </a:rPr>
              <a:t>with FC&lt;-1.5 (</a:t>
            </a:r>
            <a:r>
              <a:rPr lang="en-US" altLang="en-US" sz="1600" dirty="0">
                <a:solidFill>
                  <a:srgbClr val="C00000"/>
                </a:solidFill>
                <a:latin typeface="Verdana" panose="020B0604030504040204" pitchFamily="34" charset="0"/>
              </a:rPr>
              <a:t>less expressed in PAX</a:t>
            </a:r>
            <a:r>
              <a:rPr lang="en-US" altLang="en-US" sz="1600" dirty="0">
                <a:solidFill>
                  <a:srgbClr val="000000"/>
                </a:solidFill>
                <a:latin typeface="Verdana" panose="020B0604030504040204" pitchFamily="34" charset="0"/>
              </a:rPr>
              <a:t>), with 47 genes not </a:t>
            </a:r>
            <a:r>
              <a:rPr lang="en-US" altLang="en-US" sz="1600" u="sng" dirty="0">
                <a:solidFill>
                  <a:srgbClr val="000000"/>
                </a:solidFill>
                <a:latin typeface="Verdana" panose="020B0604030504040204" pitchFamily="34" charset="0"/>
              </a:rPr>
              <a:t>detected</a:t>
            </a:r>
            <a:r>
              <a:rPr lang="en-US" altLang="en-US" sz="1600" dirty="0" smtClean="0">
                <a:solidFill>
                  <a:srgbClr val="000000"/>
                </a:solidFill>
                <a:latin typeface="Verdana" panose="020B0604030504040204" pitchFamily="34" charset="0"/>
              </a:rPr>
              <a:t> </a:t>
            </a:r>
            <a:r>
              <a:rPr lang="en-US" altLang="en-US" sz="1600" dirty="0">
                <a:solidFill>
                  <a:srgbClr val="000000"/>
                </a:solidFill>
                <a:latin typeface="Verdana" panose="020B0604030504040204" pitchFamily="34" charset="0"/>
              </a:rPr>
              <a:t>in PAX</a:t>
            </a:r>
          </a:p>
          <a:p>
            <a:pPr fontAlgn="base">
              <a:spcBef>
                <a:spcPct val="0"/>
              </a:spcBef>
              <a:spcAft>
                <a:spcPct val="0"/>
              </a:spcAft>
            </a:pPr>
            <a:endParaRPr lang="en-US" altLang="en-US" sz="1400" b="0" dirty="0">
              <a:solidFill>
                <a:srgbClr val="000000"/>
              </a:solidFill>
              <a:latin typeface="Verdana" panose="020B0604030504040204" pitchFamily="34" charset="0"/>
            </a:endParaRPr>
          </a:p>
        </p:txBody>
      </p:sp>
      <p:pic>
        <p:nvPicPr>
          <p:cNvPr id="819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43" y="2509023"/>
            <a:ext cx="10069314" cy="393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13"/>
          <p:cNvSpPr>
            <a:spLocks noChangeArrowheads="1"/>
          </p:cNvSpPr>
          <p:nvPr/>
        </p:nvSpPr>
        <p:spPr bwMode="auto">
          <a:xfrm>
            <a:off x="1676400" y="2071029"/>
            <a:ext cx="861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pPr>
            <a:r>
              <a:rPr lang="en-US" altLang="en-US" b="0" dirty="0">
                <a:solidFill>
                  <a:srgbClr val="000000"/>
                </a:solidFill>
                <a:latin typeface="Verdana" panose="020B0604030504040204" pitchFamily="34" charset="0"/>
              </a:rPr>
              <a:t>Functions of 1427 </a:t>
            </a:r>
            <a:r>
              <a:rPr lang="en-US" altLang="en-US" dirty="0" err="1">
                <a:solidFill>
                  <a:srgbClr val="000000"/>
                </a:solidFill>
                <a:latin typeface="Verdana" panose="020B0604030504040204" pitchFamily="34" charset="0"/>
              </a:rPr>
              <a:t>underexpressed</a:t>
            </a:r>
            <a:r>
              <a:rPr lang="en-US" altLang="en-US" b="0" dirty="0">
                <a:solidFill>
                  <a:srgbClr val="000000"/>
                </a:solidFill>
                <a:latin typeface="Verdana" panose="020B0604030504040204" pitchFamily="34" charset="0"/>
              </a:rPr>
              <a:t> in CPT genes</a:t>
            </a:r>
          </a:p>
        </p:txBody>
      </p:sp>
    </p:spTree>
    <p:extLst>
      <p:ext uri="{BB962C8B-B14F-4D97-AF65-F5344CB8AC3E}">
        <p14:creationId xmlns:p14="http://schemas.microsoft.com/office/powerpoint/2010/main" val="3229379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5240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pPr>
            <a:r>
              <a:rPr lang="en-US" altLang="en-US" sz="3200" dirty="0">
                <a:solidFill>
                  <a:srgbClr val="0000CC"/>
                </a:solidFill>
                <a:latin typeface="Verdana" panose="020B0604030504040204" pitchFamily="34" charset="0"/>
              </a:rPr>
              <a:t>CPT vs PAX</a:t>
            </a:r>
          </a:p>
        </p:txBody>
      </p:sp>
      <p:sp>
        <p:nvSpPr>
          <p:cNvPr id="10243" name="Rectangle 13"/>
          <p:cNvSpPr>
            <a:spLocks noChangeArrowheads="1"/>
          </p:cNvSpPr>
          <p:nvPr/>
        </p:nvSpPr>
        <p:spPr bwMode="auto">
          <a:xfrm>
            <a:off x="1752600" y="6096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pPr>
            <a:r>
              <a:rPr lang="en-US" altLang="en-US" sz="1400" dirty="0">
                <a:solidFill>
                  <a:srgbClr val="000000"/>
                </a:solidFill>
                <a:latin typeface="Verdana" panose="020B0604030504040204" pitchFamily="34" charset="0"/>
              </a:rPr>
              <a:t>47 genes unexpressed in PAX compared to CPT</a:t>
            </a:r>
          </a:p>
        </p:txBody>
      </p:sp>
      <p:sp>
        <p:nvSpPr>
          <p:cNvPr id="10244" name="Rectangle 13"/>
          <p:cNvSpPr>
            <a:spLocks noChangeArrowheads="1"/>
          </p:cNvSpPr>
          <p:nvPr/>
        </p:nvSpPr>
        <p:spPr bwMode="auto">
          <a:xfrm>
            <a:off x="1" y="5029199"/>
            <a:ext cx="5105400" cy="163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endParaRPr lang="en-US" altLang="en-US" sz="1400" b="0" dirty="0">
              <a:solidFill>
                <a:srgbClr val="000000"/>
              </a:solidFill>
              <a:latin typeface="Verdana" panose="020B0604030504040204" pitchFamily="34" charset="0"/>
            </a:endParaRPr>
          </a:p>
          <a:p>
            <a:pPr fontAlgn="base">
              <a:spcBef>
                <a:spcPct val="0"/>
              </a:spcBef>
              <a:spcAft>
                <a:spcPct val="0"/>
              </a:spcAft>
              <a:buFont typeface="Arial" panose="020B0604020202020204" pitchFamily="34" charset="0"/>
              <a:buChar char="•"/>
            </a:pPr>
            <a:r>
              <a:rPr lang="en-US" altLang="en-US" sz="1400" dirty="0">
                <a:solidFill>
                  <a:srgbClr val="000000"/>
                </a:solidFill>
                <a:latin typeface="Verdana" panose="020B0604030504040204" pitchFamily="34" charset="0"/>
              </a:rPr>
              <a:t>Functional </a:t>
            </a:r>
            <a:r>
              <a:rPr lang="en-US" altLang="en-US" sz="1400" dirty="0" smtClean="0">
                <a:solidFill>
                  <a:srgbClr val="000000"/>
                </a:solidFill>
                <a:latin typeface="Verdana" panose="020B0604030504040204" pitchFamily="34" charset="0"/>
              </a:rPr>
              <a:t>categories </a:t>
            </a:r>
            <a:r>
              <a:rPr lang="en-US" altLang="en-US" sz="1400" dirty="0">
                <a:solidFill>
                  <a:srgbClr val="000000"/>
                </a:solidFill>
                <a:latin typeface="Verdana" panose="020B0604030504040204" pitchFamily="34" charset="0"/>
              </a:rPr>
              <a:t>of all 719 genes </a:t>
            </a:r>
            <a:r>
              <a:rPr lang="en-US" altLang="en-US" sz="1400" dirty="0" smtClean="0">
                <a:solidFill>
                  <a:srgbClr val="000000"/>
                </a:solidFill>
                <a:latin typeface="Verdana" panose="020B0604030504040204" pitchFamily="34" charset="0"/>
              </a:rPr>
              <a:t>less expressed </a:t>
            </a:r>
            <a:r>
              <a:rPr lang="en-US" altLang="en-US" sz="1400" dirty="0">
                <a:solidFill>
                  <a:srgbClr val="000000"/>
                </a:solidFill>
                <a:latin typeface="Verdana" panose="020B0604030504040204" pitchFamily="34" charset="0"/>
              </a:rPr>
              <a:t>in PAX are on the </a:t>
            </a:r>
            <a:r>
              <a:rPr lang="en-US" altLang="en-US" sz="1400" dirty="0" smtClean="0">
                <a:solidFill>
                  <a:srgbClr val="000000"/>
                </a:solidFill>
                <a:latin typeface="Verdana" panose="020B0604030504040204" pitchFamily="34" charset="0"/>
              </a:rPr>
              <a:t>right: ribosome, mitochondria, splicing.</a:t>
            </a:r>
          </a:p>
          <a:p>
            <a:pPr marL="0" indent="0" fontAlgn="base">
              <a:spcBef>
                <a:spcPct val="0"/>
              </a:spcBef>
              <a:spcAft>
                <a:spcPct val="0"/>
              </a:spcAft>
            </a:pPr>
            <a:endParaRPr lang="en-US" altLang="en-US" sz="1400" dirty="0" smtClean="0">
              <a:solidFill>
                <a:srgbClr val="000000"/>
              </a:solidFill>
              <a:latin typeface="Verdana" panose="020B0604030504040204" pitchFamily="34" charset="0"/>
            </a:endParaRPr>
          </a:p>
          <a:p>
            <a:pPr fontAlgn="base">
              <a:spcBef>
                <a:spcPct val="0"/>
              </a:spcBef>
              <a:spcAft>
                <a:spcPct val="0"/>
              </a:spcAft>
              <a:buFont typeface="Arial" panose="020B0604020202020204" pitchFamily="34" charset="0"/>
              <a:buChar char="•"/>
            </a:pPr>
            <a:r>
              <a:rPr lang="en-US" altLang="en-US" sz="1400" dirty="0" smtClean="0">
                <a:solidFill>
                  <a:srgbClr val="000000"/>
                </a:solidFill>
                <a:latin typeface="Verdana" panose="020B0604030504040204" pitchFamily="34" charset="0"/>
              </a:rPr>
              <a:t>PBMC express a STRESS signature not present in PAX samples</a:t>
            </a:r>
            <a:endParaRPr lang="en-US" altLang="en-US" sz="1400" dirty="0">
              <a:solidFill>
                <a:srgbClr val="000000"/>
              </a:solidFill>
              <a:latin typeface="Verdana" panose="020B0604030504040204" pitchFamily="34" charset="0"/>
            </a:endParaRPr>
          </a:p>
        </p:txBody>
      </p:sp>
      <p:pic>
        <p:nvPicPr>
          <p:cNvPr id="102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9144000"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916488"/>
            <a:ext cx="5486400" cy="19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2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91" y="0"/>
            <a:ext cx="10515600" cy="1054100"/>
          </a:xfrm>
        </p:spPr>
        <p:txBody>
          <a:bodyPr/>
          <a:lstStyle/>
          <a:p>
            <a:pPr algn="ctr"/>
            <a:r>
              <a:rPr lang="en-US" dirty="0" smtClean="0"/>
              <a:t>Overall Classification Performance</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5480" y="1477559"/>
            <a:ext cx="4662531" cy="4351338"/>
          </a:xfrm>
        </p:spPr>
      </p:pic>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14360" y="1486890"/>
            <a:ext cx="4662531" cy="4351338"/>
          </a:xfrm>
        </p:spPr>
      </p:pic>
      <p:sp>
        <p:nvSpPr>
          <p:cNvPr id="10" name="TextBox 9"/>
          <p:cNvSpPr txBox="1"/>
          <p:nvPr/>
        </p:nvSpPr>
        <p:spPr>
          <a:xfrm>
            <a:off x="802691" y="5799022"/>
            <a:ext cx="10326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All Illumina probes expressed at three times background (n=8900) were used as features for classification</a:t>
            </a: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1661832" y="1054100"/>
            <a:ext cx="38789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Cancer (314) vs. Benign Nodules (218) &amp; Smokers W/O Nodules (88)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6847114" y="1184268"/>
            <a:ext cx="37555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Cancer(314) vs.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Benign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Nodules(218)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491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80298"/>
            <a:ext cx="10515600" cy="831380"/>
          </a:xfrm>
        </p:spPr>
        <p:txBody>
          <a:bodyPr>
            <a:normAutofit/>
          </a:bodyPr>
          <a:lstStyle/>
          <a:p>
            <a:pPr algn="ctr"/>
            <a:r>
              <a:rPr lang="en-US" sz="3200" dirty="0">
                <a:latin typeface="Arial" panose="020B0604020202020204" pitchFamily="34" charset="0"/>
                <a:cs typeface="Arial" panose="020B0604020202020204" pitchFamily="34" charset="0"/>
              </a:rPr>
              <a:t>Distinguishing Cancers And Benign Nodules ≥ 8 Mm.</a:t>
            </a:r>
            <a:endParaRPr lang="en-US" sz="3200" dirty="0"/>
          </a:p>
        </p:txBody>
      </p:sp>
      <p:sp>
        <p:nvSpPr>
          <p:cNvPr id="7" name="Content Placeholder 6"/>
          <p:cNvSpPr>
            <a:spLocks noGrp="1"/>
          </p:cNvSpPr>
          <p:nvPr>
            <p:ph sz="half" idx="2"/>
          </p:nvPr>
        </p:nvSpPr>
        <p:spPr>
          <a:xfrm>
            <a:off x="8004799" y="3937290"/>
            <a:ext cx="4092778" cy="2074316"/>
          </a:xfrm>
          <a:ln w="19050">
            <a:solidFill>
              <a:schemeClr val="tx1"/>
            </a:solidFill>
          </a:ln>
        </p:spPr>
        <p:txBody>
          <a:bodyPr>
            <a:noAutofit/>
          </a:bodyPr>
          <a:lstStyle/>
          <a:p>
            <a:r>
              <a:rPr lang="en-US" sz="2000" b="1" dirty="0" smtClean="0"/>
              <a:t>Testing Set (25%): 47 cancer samples and 26 nodule samples</a:t>
            </a:r>
          </a:p>
          <a:p>
            <a:pPr lvl="1"/>
            <a:r>
              <a:rPr lang="en-US" sz="1800" dirty="0" smtClean="0"/>
              <a:t>Median cancer size = 25 mm</a:t>
            </a:r>
          </a:p>
          <a:p>
            <a:pPr lvl="1"/>
            <a:r>
              <a:rPr lang="en-US" sz="1800" dirty="0" smtClean="0"/>
              <a:t>Median nodule size = 12 mm</a:t>
            </a:r>
          </a:p>
          <a:p>
            <a:pPr marL="0" indent="0">
              <a:buNone/>
            </a:pPr>
            <a:endParaRPr lang="en-US" sz="2400" dirty="0" smtClean="0"/>
          </a:p>
        </p:txBody>
      </p:sp>
      <p:sp>
        <p:nvSpPr>
          <p:cNvPr id="9" name="TextBox 8"/>
          <p:cNvSpPr txBox="1"/>
          <p:nvPr/>
        </p:nvSpPr>
        <p:spPr>
          <a:xfrm>
            <a:off x="628945" y="6011606"/>
            <a:ext cx="7706980" cy="646331"/>
          </a:xfrm>
          <a:prstGeom prst="rect">
            <a:avLst/>
          </a:prstGeom>
          <a:noFill/>
        </p:spPr>
        <p:txBody>
          <a:bodyPr wrap="square" rtlCol="0">
            <a:spAutoFit/>
          </a:bodyPr>
          <a:lstStyle/>
          <a:p>
            <a:r>
              <a:rPr lang="en-US" b="1" dirty="0" smtClean="0"/>
              <a:t>LEFT: </a:t>
            </a:r>
            <a:r>
              <a:rPr lang="en-US" dirty="0" smtClean="0"/>
              <a:t>Performance resulting from applying </a:t>
            </a:r>
            <a:r>
              <a:rPr lang="en-US" b="1" dirty="0" smtClean="0"/>
              <a:t>300</a:t>
            </a:r>
            <a:r>
              <a:rPr lang="en-US" dirty="0" smtClean="0"/>
              <a:t> gene classifier to testing set. </a:t>
            </a:r>
            <a:r>
              <a:rPr lang="en-US" b="1" dirty="0" smtClean="0"/>
              <a:t>RIGHT: </a:t>
            </a:r>
            <a:r>
              <a:rPr lang="en-US" dirty="0" smtClean="0"/>
              <a:t>Performance with </a:t>
            </a:r>
            <a:r>
              <a:rPr lang="en-US" b="1" dirty="0" smtClean="0"/>
              <a:t>100</a:t>
            </a:r>
            <a:r>
              <a:rPr lang="en-US" dirty="0" smtClean="0"/>
              <a:t> genes</a:t>
            </a:r>
            <a:endParaRPr lang="en-US"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841280"/>
            <a:ext cx="4187766" cy="3908261"/>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420" y="1899650"/>
            <a:ext cx="4147379" cy="3849892"/>
          </a:xfrm>
          <a:prstGeom prst="rect">
            <a:avLst/>
          </a:prstGeom>
        </p:spPr>
      </p:pic>
      <p:sp>
        <p:nvSpPr>
          <p:cNvPr id="11" name="Content Placeholder 3"/>
          <p:cNvSpPr txBox="1">
            <a:spLocks/>
          </p:cNvSpPr>
          <p:nvPr/>
        </p:nvSpPr>
        <p:spPr>
          <a:xfrm>
            <a:off x="7949418" y="1705575"/>
            <a:ext cx="4369938" cy="237320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Genes were ranked by support vector machine recursive feature elimination (SVM-RFE)</a:t>
            </a:r>
          </a:p>
          <a:p>
            <a:r>
              <a:rPr lang="en-US" sz="1800" dirty="0" smtClean="0"/>
              <a:t>Considered cancers and benign nodules ≥ 8 mm. </a:t>
            </a:r>
          </a:p>
          <a:p>
            <a:r>
              <a:rPr lang="en-US" sz="1800" b="1" dirty="0" smtClean="0"/>
              <a:t>Training Set (75%): 145 cancers &amp; 73 nodules</a:t>
            </a:r>
          </a:p>
          <a:p>
            <a:pPr lvl="1"/>
            <a:r>
              <a:rPr lang="en-US" sz="1800" b="1" dirty="0" smtClean="0"/>
              <a:t>Median cancer size = 25 mm</a:t>
            </a:r>
          </a:p>
          <a:p>
            <a:pPr lvl="1"/>
            <a:r>
              <a:rPr lang="en-US" sz="1800" b="1" dirty="0" smtClean="0"/>
              <a:t>Median nodule size = 12 mm</a:t>
            </a:r>
          </a:p>
          <a:p>
            <a:pPr lvl="1"/>
            <a:r>
              <a:rPr lang="en-US" sz="1800" b="1" dirty="0" smtClean="0"/>
              <a:t>300 genes selected by SVM-RFE</a:t>
            </a:r>
            <a:endParaRPr lang="en-US" sz="1800" b="1" dirty="0"/>
          </a:p>
        </p:txBody>
      </p:sp>
    </p:spTree>
    <p:extLst>
      <p:ext uri="{BB962C8B-B14F-4D97-AF65-F5344CB8AC3E}">
        <p14:creationId xmlns:p14="http://schemas.microsoft.com/office/powerpoint/2010/main" val="1383585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6471</TotalTime>
  <Words>1807</Words>
  <Application>Microsoft Office PowerPoint</Application>
  <PresentationFormat>Widescreen</PresentationFormat>
  <Paragraphs>352</Paragraphs>
  <Slides>22</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Times New Roman</vt:lpstr>
      <vt:lpstr>Verdana</vt:lpstr>
      <vt:lpstr>Wingdings</vt:lpstr>
      <vt:lpstr>Office Theme</vt:lpstr>
      <vt:lpstr>Default Design</vt:lpstr>
      <vt:lpstr>Early Diagnosis of NSCLC From Gene Expression in Peripheral Blood:  PBMC  vs. PAXgene for sample Collection  Microarrays to Nanostring for  Commercialization Quant-Seq to Replace Microarrays for Discovery</vt:lpstr>
      <vt:lpstr>Time To PBMC Isolation And RNA Extraction Has Global Effects On Gene Expression</vt:lpstr>
      <vt:lpstr>PowerPoint Presentation</vt:lpstr>
      <vt:lpstr>Sample Collection Systems</vt:lpstr>
      <vt:lpstr>Early Microarrays Could Not Use RNA From Whole Blood</vt:lpstr>
      <vt:lpstr>PowerPoint Presentation</vt:lpstr>
      <vt:lpstr>PowerPoint Presentation</vt:lpstr>
      <vt:lpstr>Overall Classification Performance</vt:lpstr>
      <vt:lpstr>Distinguishing Cancers And Benign Nodules ≥ 8 Mm.</vt:lpstr>
      <vt:lpstr>Moving From The Microarray Discovery Platform To Platforms With Potential Clinical Applications</vt:lpstr>
      <vt:lpstr>1 count 1 transcript</vt:lpstr>
      <vt:lpstr>3 Step process</vt:lpstr>
      <vt:lpstr>Positives: Potential Negatives</vt:lpstr>
      <vt:lpstr>PowerPoint Presentation</vt:lpstr>
      <vt:lpstr>Effect of RIN</vt:lpstr>
      <vt:lpstr>Can increase low signals by Increasing FOV</vt:lpstr>
      <vt:lpstr>Performance of  Biomarkers Selected on Microarrays on a Custom Nanostring Panel</vt:lpstr>
      <vt:lpstr>Replacing Replacing Microarrays With The Lexogen 3’ Quantseq</vt:lpstr>
      <vt:lpstr>SEQUENCING</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PBMC to PAXgene: Microarrays to Nanostring</dc:title>
  <dc:creator>Louise Showe</dc:creator>
  <cp:lastModifiedBy>louise</cp:lastModifiedBy>
  <cp:revision>64</cp:revision>
  <dcterms:created xsi:type="dcterms:W3CDTF">2017-02-28T20:39:40Z</dcterms:created>
  <dcterms:modified xsi:type="dcterms:W3CDTF">2017-03-09T15:00:27Z</dcterms:modified>
</cp:coreProperties>
</file>