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7" r:id="rId2"/>
    <p:sldId id="318" r:id="rId3"/>
    <p:sldId id="309" r:id="rId4"/>
    <p:sldId id="303" r:id="rId5"/>
    <p:sldId id="312" r:id="rId6"/>
    <p:sldId id="314" r:id="rId7"/>
    <p:sldId id="310" r:id="rId8"/>
    <p:sldId id="311" r:id="rId9"/>
    <p:sldId id="301" r:id="rId10"/>
    <p:sldId id="302" r:id="rId11"/>
    <p:sldId id="315" r:id="rId12"/>
    <p:sldId id="298" r:id="rId13"/>
    <p:sldId id="300" r:id="rId14"/>
    <p:sldId id="285" r:id="rId15"/>
    <p:sldId id="295" r:id="rId16"/>
    <p:sldId id="294" r:id="rId17"/>
    <p:sldId id="316" r:id="rId18"/>
    <p:sldId id="307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21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5CB8-5BFA-45C7-B705-D6AF12D03B03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BA3DA-B370-4E92-8D85-B011A7BDA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CBDD8-CE48-437E-B067-91B0113F3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61B1D-5634-4DD3-8E99-EEC3673C339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CAH- complex atypical hyperplasia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2CC5-A9DE-418E-8F91-43F8AA6DEA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recently, we have been developing disease specific targeted RNAseq approaches combining gene fusion, gene expression, and expressed variant detection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3DA8C-D3D1-41B6-B740-BC93A21403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7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Supported by PCF, we have developed a 306 transcript targeted RNAseq assay for prostate cancer.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assay measures prostate cancer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expression, expressed variants and gene fusions. This includes known prognostic signatures, diagnostic and subtyping genes, AR splice variants, neuroendocrine subtyping genes, link RNAs, all known ETS and RAS/RAF gene fusions, as well as expressed mutations (e.g. SPOP) and germline variants (HOXB13 G84E). This PCF sponsored work led to a U01 EDRN co-PI grant for Dr. Tomlins (with Arul Chinnaiyan) to refine and use this approach for tissue based risk stratification and urine based early detection.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3DA8C-D3D1-41B6-B740-BC93A21403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C60ADC-571A-4BDE-9B4B-F421762A685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9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908D-387E-4E4E-AB21-82CB1FBD2336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A12E-A89E-4F1C-B6F0-29166D161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hyperlink" Target="http://www.prostatecancerfoundation.org/site/pp.asp?c=itIWK2OSG&amp;b=46403" TargetMode="External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274" y="4419600"/>
            <a:ext cx="5318125" cy="217714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Assistant Professor of Pathology and Urology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Michigan Center for Translational Pathology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Michigan Medical School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March 9, 2017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62600"/>
            <a:ext cx="1997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562600"/>
            <a:ext cx="17764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6400" y="3429000"/>
            <a:ext cx="5715000" cy="217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Scott A. Tomlins M.D., Ph.D.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7206" y="533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Targeted DNA and RNA Sequencing to</a:t>
            </a:r>
            <a:br>
              <a:rPr lang="en-US" b="1" dirty="0"/>
            </a:br>
            <a:r>
              <a:rPr lang="en-US" b="1" dirty="0"/>
              <a:t>Understand Cancer Development and Detection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43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86" y="838200"/>
            <a:ext cx="6289914" cy="3173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4152780"/>
            <a:ext cx="3638727" cy="24766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Skin </a:t>
            </a:r>
            <a:r>
              <a:rPr lang="en-US" dirty="0" err="1" smtClean="0"/>
              <a:t>SCCa</a:t>
            </a:r>
            <a:r>
              <a:rPr lang="en-US" dirty="0" smtClean="0"/>
              <a:t> in situ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6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Multiplex RNAseq vs. qRT-PCR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666" y="4494074"/>
            <a:ext cx="8607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Potential 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&lt;1-10ng FFPE or urine RNA vs. &gt;&gt;10ng qRT-PCR for many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Multiplexing is easier by sequencing than most qRT-PCR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Digital data (sequence information)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8007" y="1676400"/>
            <a:ext cx="8607986" cy="2819400"/>
            <a:chOff x="171666" y="1371600"/>
            <a:chExt cx="8607986" cy="281940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2017424"/>
              <a:ext cx="1845452" cy="1427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298168" y="2313296"/>
              <a:ext cx="1447800" cy="836224"/>
              <a:chOff x="1066800" y="2319041"/>
              <a:chExt cx="1447800" cy="83622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066800" y="2319041"/>
                <a:ext cx="1447800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116541" y="2508934"/>
                <a:ext cx="13483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Isolate RNA </a:t>
                </a:r>
              </a:p>
              <a:p>
                <a:pPr algn="ctr"/>
                <a:r>
                  <a:rPr lang="en-US" b="1" dirty="0" smtClean="0"/>
                  <a:t>(and DNA)</a:t>
                </a:r>
                <a:endParaRPr lang="en-US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827060" y="2269743"/>
              <a:ext cx="2497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Ampliseq RNA</a:t>
              </a:r>
            </a:p>
            <a:p>
              <a:pPr algn="ctr"/>
              <a:r>
                <a:rPr lang="en-US" dirty="0" smtClean="0"/>
                <a:t>(RT, multiplex PCR,</a:t>
              </a:r>
            </a:p>
            <a:p>
              <a:pPr algn="ctr"/>
              <a:r>
                <a:rPr lang="en-US" dirty="0"/>
                <a:t>l</a:t>
              </a:r>
              <a:r>
                <a:rPr lang="en-US" dirty="0" smtClean="0"/>
                <a:t>igate adaptors/barcode)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34000" y="2382546"/>
              <a:ext cx="1447800" cy="697724"/>
              <a:chOff x="5056643" y="2319041"/>
              <a:chExt cx="1447800" cy="697724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5056643" y="2319041"/>
                <a:ext cx="1447800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483827" y="2647433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NGS</a:t>
                </a:r>
                <a:endParaRPr lang="en-US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1666" y="1371600"/>
              <a:ext cx="1045410" cy="2719616"/>
              <a:chOff x="171666" y="1371600"/>
              <a:chExt cx="1045410" cy="2719616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371600"/>
                <a:ext cx="474342" cy="14279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832" b="56627"/>
              <a:stretch/>
            </p:blipFill>
            <p:spPr bwMode="auto">
              <a:xfrm>
                <a:off x="171666" y="2971800"/>
                <a:ext cx="1045410" cy="1119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171666" y="4091216"/>
              <a:ext cx="1045410" cy="99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0"/>
          <a:stretch/>
        </p:blipFill>
        <p:spPr>
          <a:xfrm>
            <a:off x="2590800" y="304800"/>
            <a:ext cx="2743200" cy="63117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90" y="6400800"/>
            <a:ext cx="2552310" cy="357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8142" y="1001657"/>
            <a:ext cx="243058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8142" y="1230257"/>
            <a:ext cx="243058" cy="14478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8142" y="3059057"/>
            <a:ext cx="243058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8142" y="4506856"/>
            <a:ext cx="243058" cy="15240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8142" y="5345057"/>
            <a:ext cx="243058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7400" y="92545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CK20, CK5/6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52784" y="162292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Proliferation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10250" y="3049532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CD8A, PRF1, GZMA, CTLA4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4398390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PAX2/8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559209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Unchanged (FH, SDHB, HK genes)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4638"/>
            <a:ext cx="4500563" cy="6337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90" y="6400800"/>
            <a:ext cx="2552310" cy="3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PCa Panel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1295400"/>
            <a:ext cx="4038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306 transcript targeted RNAseq assay</a:t>
            </a:r>
          </a:p>
          <a:p>
            <a:pPr algn="ctr"/>
            <a:r>
              <a:rPr lang="en-US" dirty="0"/>
              <a:t>Decipher</a:t>
            </a:r>
          </a:p>
          <a:p>
            <a:pPr algn="ctr"/>
            <a:r>
              <a:rPr lang="en-US" dirty="0" err="1" smtClean="0"/>
              <a:t>Oncotype</a:t>
            </a:r>
            <a:r>
              <a:rPr lang="en-US" dirty="0" smtClean="0"/>
              <a:t> DX</a:t>
            </a:r>
          </a:p>
          <a:p>
            <a:pPr algn="ctr"/>
            <a:r>
              <a:rPr lang="en-US" dirty="0" err="1" smtClean="0"/>
              <a:t>Prolaris</a:t>
            </a:r>
            <a:r>
              <a:rPr lang="en-US" dirty="0" smtClean="0"/>
              <a:t> (CCP)</a:t>
            </a:r>
          </a:p>
          <a:p>
            <a:pPr algn="ctr"/>
            <a:r>
              <a:rPr lang="en-US" dirty="0" smtClean="0"/>
              <a:t>Diagnostic genes</a:t>
            </a:r>
          </a:p>
          <a:p>
            <a:pPr algn="ctr"/>
            <a:r>
              <a:rPr lang="en-US" dirty="0" smtClean="0"/>
              <a:t>Subtyping genes (all ETS fusions)</a:t>
            </a:r>
          </a:p>
          <a:p>
            <a:pPr algn="ctr"/>
            <a:r>
              <a:rPr lang="en-US" dirty="0" smtClean="0"/>
              <a:t>AR splice variants</a:t>
            </a:r>
          </a:p>
          <a:p>
            <a:pPr algn="ctr"/>
            <a:r>
              <a:rPr lang="en-US" dirty="0" err="1" smtClean="0"/>
              <a:t>NePC</a:t>
            </a:r>
            <a:r>
              <a:rPr lang="en-US" dirty="0" smtClean="0"/>
              <a:t> genes</a:t>
            </a:r>
          </a:p>
          <a:p>
            <a:pPr algn="ctr"/>
            <a:r>
              <a:rPr lang="en-US" dirty="0" err="1" smtClean="0"/>
              <a:t>lncRNAs</a:t>
            </a:r>
            <a:endParaRPr lang="en-US" dirty="0" smtClean="0"/>
          </a:p>
          <a:p>
            <a:pPr algn="ctr"/>
            <a:r>
              <a:rPr lang="en-US" dirty="0" smtClean="0"/>
              <a:t>Expressed mutations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991" y="135761"/>
            <a:ext cx="4740779" cy="6400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3095626" cy="234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7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8400" cy="68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4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8991600" cy="5298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7019"/>
            <a:ext cx="8915400" cy="735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067800" cy="11943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05200"/>
            <a:ext cx="7696199" cy="212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5314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7314" y="60153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9827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32251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60153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5105400" y="990600"/>
            <a:ext cx="1600200" cy="1447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405825"/>
            <a:ext cx="2003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Low Grade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1" y="990600"/>
            <a:ext cx="1752599" cy="1600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1" y="370954"/>
            <a:ext cx="2078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High Grade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11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0"/>
            <a:ext cx="542925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86400" y="7620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FFFF00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Pete </a:t>
            </a:r>
            <a:r>
              <a:rPr lang="en-US" sz="1600" b="1" dirty="0">
                <a:solidFill>
                  <a:srgbClr val="FFFF00"/>
                </a:solidFill>
              </a:rPr>
              <a:t>Nelson (FHCRC)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Karen Knudsen </a:t>
            </a:r>
            <a:r>
              <a:rPr lang="en-US" sz="1600" b="1" dirty="0" smtClean="0">
                <a:solidFill>
                  <a:srgbClr val="FFFF00"/>
                </a:solidFill>
              </a:rPr>
              <a:t>(TJU </a:t>
            </a:r>
            <a:r>
              <a:rPr lang="en-US" sz="1600" b="1" dirty="0">
                <a:solidFill>
                  <a:srgbClr val="FFFF00"/>
                </a:solidFill>
              </a:rPr>
              <a:t>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Seth Sadis (</a:t>
            </a:r>
            <a:r>
              <a:rPr lang="en-US" sz="1600" b="1" dirty="0" err="1">
                <a:solidFill>
                  <a:srgbClr val="FFFF00"/>
                </a:solidFill>
              </a:rPr>
              <a:t>ThermoFisher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Ryan </a:t>
            </a:r>
            <a:r>
              <a:rPr lang="en-US" sz="1600" b="1" dirty="0" err="1" smtClean="0">
                <a:solidFill>
                  <a:srgbClr val="FFFF00"/>
                </a:solidFill>
              </a:rPr>
              <a:t>Dittamore</a:t>
            </a:r>
            <a:r>
              <a:rPr lang="en-US" sz="1600" b="1" dirty="0" smtClean="0">
                <a:solidFill>
                  <a:srgbClr val="FFFF00"/>
                </a:solidFill>
              </a:rPr>
              <a:t> (Epic Biosciences)</a:t>
            </a:r>
            <a:br>
              <a:rPr lang="en-US" sz="1600" b="1" dirty="0" smtClean="0">
                <a:solidFill>
                  <a:srgbClr val="FFFF00"/>
                </a:solidFill>
              </a:rPr>
            </a:br>
            <a:r>
              <a:rPr lang="en-US" sz="1600" b="1" dirty="0" err="1" smtClean="0">
                <a:solidFill>
                  <a:srgbClr val="FFFF00"/>
                </a:solidFill>
              </a:rPr>
              <a:t>Gert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Attard</a:t>
            </a:r>
            <a:r>
              <a:rPr lang="en-US" sz="1600" b="1" dirty="0" smtClean="0">
                <a:solidFill>
                  <a:srgbClr val="FFFF00"/>
                </a:solidFill>
              </a:rPr>
              <a:t> (Royal Marsden)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FF00"/>
                </a:solidFill>
              </a:rPr>
              <a:t>Leonard Marks (UCLA)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Jiaoti</a:t>
            </a:r>
            <a:r>
              <a:rPr lang="en-US" sz="1600" b="1" dirty="0" smtClean="0">
                <a:solidFill>
                  <a:srgbClr val="FFFF00"/>
                </a:solidFill>
              </a:rPr>
              <a:t> Huang (UCLA/Duke)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rgbClr val="FFFF00"/>
                </a:solidFill>
              </a:rPr>
              <a:t>Romain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Mathieu (</a:t>
            </a:r>
            <a:r>
              <a:rPr lang="en-US" sz="1600" b="1" dirty="0" smtClean="0">
                <a:solidFill>
                  <a:srgbClr val="FFFF00"/>
                </a:solidFill>
              </a:rPr>
              <a:t>Med. Univ. </a:t>
            </a:r>
            <a:r>
              <a:rPr lang="en-US" sz="1600" b="1" dirty="0">
                <a:solidFill>
                  <a:srgbClr val="FFFF00"/>
                </a:solidFill>
              </a:rPr>
              <a:t>of Vienna)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Martin </a:t>
            </a:r>
            <a:r>
              <a:rPr lang="en-US" sz="1600" b="1" dirty="0" err="1">
                <a:solidFill>
                  <a:srgbClr val="FFFF00"/>
                </a:solidFill>
              </a:rPr>
              <a:t>Susani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(</a:t>
            </a:r>
            <a:r>
              <a:rPr lang="en-US" sz="1600" b="1" dirty="0">
                <a:solidFill>
                  <a:srgbClr val="FFFF00"/>
                </a:solidFill>
              </a:rPr>
              <a:t>Med. Univ. of Vienna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</a:rPr>
              <a:t>Nathalie </a:t>
            </a:r>
            <a:r>
              <a:rPr lang="en-US" sz="1600" b="1" dirty="0" err="1">
                <a:solidFill>
                  <a:srgbClr val="FFFF00"/>
                </a:solidFill>
              </a:rPr>
              <a:t>Rioux-Leclercq</a:t>
            </a:r>
            <a:r>
              <a:rPr lang="en-US" sz="1600" b="1" dirty="0">
                <a:solidFill>
                  <a:srgbClr val="FFFF00"/>
                </a:solidFill>
              </a:rPr>
              <a:t> (Rennes Hospital)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dirty="0" err="1">
                <a:solidFill>
                  <a:srgbClr val="FFFF00"/>
                </a:solidFill>
              </a:rPr>
              <a:t>Shahrokh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err="1">
                <a:solidFill>
                  <a:srgbClr val="FFFF00"/>
                </a:solidFill>
              </a:rPr>
              <a:t>Shariat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(</a:t>
            </a:r>
            <a:r>
              <a:rPr lang="en-US" sz="1600" b="1" dirty="0">
                <a:solidFill>
                  <a:srgbClr val="FFFF00"/>
                </a:solidFill>
              </a:rPr>
              <a:t>Med. Univ. of </a:t>
            </a:r>
            <a:r>
              <a:rPr lang="en-US" sz="1600" b="1" dirty="0" smtClean="0">
                <a:solidFill>
                  <a:srgbClr val="FFFF00"/>
                </a:solidFill>
              </a:rPr>
              <a:t>Vienna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 dirty="0" err="1" smtClean="0">
                <a:solidFill>
                  <a:srgbClr val="FFFF00"/>
                </a:solidFill>
              </a:rPr>
              <a:t>ThermoFisher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Ampliseq</a:t>
            </a:r>
            <a:r>
              <a:rPr lang="en-US" sz="1600" b="1" dirty="0" smtClean="0">
                <a:solidFill>
                  <a:srgbClr val="FFFF00"/>
                </a:solidFill>
              </a:rPr>
              <a:t> R&amp;D Team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Rubicon Genomics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76400" y="2310825"/>
            <a:ext cx="3429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lvl="1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dirty="0" smtClean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875439"/>
            <a:ext cx="368564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UMHS </a:t>
            </a:r>
            <a:r>
              <a:rPr lang="en-US" sz="3200" b="1" dirty="0">
                <a:solidFill>
                  <a:srgbClr val="FF0000"/>
                </a:solidFill>
              </a:rPr>
              <a:t>(MCTP)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50" y="-304800"/>
            <a:ext cx="91383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Acknowledgements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1280" y="875439"/>
            <a:ext cx="246792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Collaborators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281" y="774513"/>
            <a:ext cx="2681119" cy="597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FF00"/>
                </a:solidFill>
              </a:rPr>
              <a:t>Tomlins Lab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9848" y="1405553"/>
            <a:ext cx="3485431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Arul Chinnaiyan 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Todd Morgan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Kathy Cooney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Javed Siddiqui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 smtClean="0">
                <a:solidFill>
                  <a:srgbClr val="FFFF00"/>
                </a:solidFill>
              </a:rPr>
              <a:t>Muneesh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Tewari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Felix </a:t>
            </a:r>
            <a:r>
              <a:rPr lang="en-US" sz="1600" b="1" dirty="0">
                <a:solidFill>
                  <a:srgbClr val="FFFF00"/>
                </a:solidFill>
              </a:rPr>
              <a:t>Feng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Maha Hussain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Xuhong Cao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Rajesh Rao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FFFF00"/>
                </a:solidFill>
              </a:rPr>
              <a:t>Dan Hayes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 smtClean="0">
                <a:solidFill>
                  <a:srgbClr val="FFFF00"/>
                </a:solidFill>
              </a:rPr>
              <a:t>Rohit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Mehra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Ganesh Palapattu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Simpa Salam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FF00"/>
                </a:solidFill>
              </a:rPr>
              <a:t>James Tracy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24594" y="1332639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Daniel Hovelson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Andi Cani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Andrew McDaniel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Kei Omata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Albert Liu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Lorena Lazo de la Vega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Komal Kunder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Jeremy Kaplan</a:t>
            </a:r>
          </a:p>
          <a:p>
            <a:pPr marL="342900" indent="-342900" algn="ctr">
              <a:defRPr/>
            </a:pPr>
            <a:r>
              <a:rPr lang="en-US" sz="1600" b="1" dirty="0" err="1" smtClean="0">
                <a:solidFill>
                  <a:srgbClr val="00FF00"/>
                </a:solidFill>
              </a:rPr>
              <a:t>Moloy</a:t>
            </a:r>
            <a:r>
              <a:rPr lang="en-US" sz="1600" b="1" dirty="0" smtClean="0">
                <a:solidFill>
                  <a:srgbClr val="00FF00"/>
                </a:solidFill>
              </a:rPr>
              <a:t> </a:t>
            </a:r>
            <a:r>
              <a:rPr lang="en-US" sz="1600" b="1" dirty="0" err="1">
                <a:solidFill>
                  <a:srgbClr val="00FF00"/>
                </a:solidFill>
              </a:rPr>
              <a:t>Goswami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Lucy Wang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Kelly Vandenberg</a:t>
            </a: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Michaela Haller</a:t>
            </a: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Anmol Amin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Venkata</a:t>
            </a:r>
            <a:r>
              <a:rPr lang="en-US" sz="1600" b="1" dirty="0">
                <a:solidFill>
                  <a:srgbClr val="00FF00"/>
                </a:solidFill>
              </a:rPr>
              <a:t>  </a:t>
            </a:r>
            <a:r>
              <a:rPr lang="en-US" sz="1600" b="1" dirty="0" err="1">
                <a:solidFill>
                  <a:srgbClr val="00FF00"/>
                </a:solidFill>
              </a:rPr>
              <a:t>Yadati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endParaRPr lang="en-US" sz="2800" b="1" dirty="0" smtClean="0">
              <a:solidFill>
                <a:srgbClr val="66FF33"/>
              </a:solidFill>
            </a:endParaRPr>
          </a:p>
          <a:p>
            <a:pPr marL="342900" indent="-342900" algn="ctr">
              <a:defRPr/>
            </a:pPr>
            <a:endParaRPr lang="en-US" sz="2800" b="1" dirty="0">
              <a:solidFill>
                <a:srgbClr val="66FF33"/>
              </a:solidFill>
            </a:endParaRPr>
          </a:p>
        </p:txBody>
      </p:sp>
      <p:pic>
        <p:nvPicPr>
          <p:cNvPr id="19" name="Picture 5" descr="Prostate Cancer Found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5721" y="5617214"/>
            <a:ext cx="1190957" cy="11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6477000" y="5964974"/>
            <a:ext cx="1396252" cy="818493"/>
            <a:chOff x="5652483" y="5676888"/>
            <a:chExt cx="1924953" cy="1128421"/>
          </a:xfrm>
        </p:grpSpPr>
        <p:sp>
          <p:nvSpPr>
            <p:cNvPr id="21" name="Rectangle 20"/>
            <p:cNvSpPr/>
            <p:nvPr/>
          </p:nvSpPr>
          <p:spPr>
            <a:xfrm>
              <a:off x="5652483" y="5676888"/>
              <a:ext cx="1924953" cy="1128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" descr="Stand Up To Cancer - standup2cancer.or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734696"/>
              <a:ext cx="1786236" cy="1047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4" y="5964974"/>
            <a:ext cx="1943612" cy="7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55360"/>
            <a:ext cx="2767009" cy="40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67463"/>
            <a:ext cx="2738434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Image result for movember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7" y="586740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51" y="5340767"/>
            <a:ext cx="1570217" cy="55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33263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Samantha </a:t>
            </a:r>
            <a:r>
              <a:rPr lang="en-US" sz="1600" b="1" dirty="0" err="1">
                <a:solidFill>
                  <a:srgbClr val="00FF00"/>
                </a:solidFill>
              </a:rPr>
              <a:t>Rahrig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Jarred </a:t>
            </a:r>
            <a:r>
              <a:rPr lang="en-US" sz="1600" b="1" dirty="0" err="1">
                <a:solidFill>
                  <a:srgbClr val="00FF00"/>
                </a:solidFill>
              </a:rPr>
              <a:t>Bratley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Venkata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>
                <a:solidFill>
                  <a:srgbClr val="00FF00"/>
                </a:solidFill>
              </a:rPr>
              <a:t>Yadati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Anmol Amin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Sharath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>
                <a:solidFill>
                  <a:srgbClr val="00FF00"/>
                </a:solidFill>
              </a:rPr>
              <a:t>Anand</a:t>
            </a:r>
            <a:endParaRPr lang="en-US" sz="1600" b="1" dirty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>
                <a:solidFill>
                  <a:srgbClr val="00FF00"/>
                </a:solidFill>
              </a:rPr>
              <a:t>Travis Weiss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Sherin</a:t>
            </a:r>
            <a:r>
              <a:rPr lang="en-US" sz="1600" b="1" dirty="0">
                <a:solidFill>
                  <a:srgbClr val="00FF00"/>
                </a:solidFill>
              </a:rPr>
              <a:t> John 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Bhavneet</a:t>
            </a:r>
            <a:r>
              <a:rPr lang="en-US" sz="1600" b="1" dirty="0">
                <a:solidFill>
                  <a:srgbClr val="00FF00"/>
                </a:solidFill>
              </a:rPr>
              <a:t> Singh</a:t>
            </a:r>
          </a:p>
          <a:p>
            <a:pPr marL="342900" indent="-342900" algn="ctr">
              <a:defRPr/>
            </a:pPr>
            <a:r>
              <a:rPr lang="en-US" sz="1600" b="1" dirty="0" err="1">
                <a:solidFill>
                  <a:srgbClr val="00FF00"/>
                </a:solidFill>
              </a:rPr>
              <a:t>Rishika</a:t>
            </a:r>
            <a:r>
              <a:rPr lang="en-US" sz="1600" b="1" dirty="0">
                <a:solidFill>
                  <a:srgbClr val="00FF00"/>
                </a:solidFill>
              </a:rPr>
              <a:t> </a:t>
            </a:r>
            <a:r>
              <a:rPr lang="en-US" sz="1600" b="1" dirty="0" err="1" smtClean="0">
                <a:solidFill>
                  <a:srgbClr val="00FF00"/>
                </a:solidFill>
              </a:rPr>
              <a:t>Ramireddy</a:t>
            </a:r>
            <a:endParaRPr lang="en-US" sz="1600" b="1" dirty="0" smtClean="0">
              <a:solidFill>
                <a:srgbClr val="00FF00"/>
              </a:solidFill>
            </a:endParaRP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Catherine Grasso (UW)</a:t>
            </a:r>
          </a:p>
          <a:p>
            <a:pPr marL="342900" indent="-342900" algn="ctr">
              <a:defRPr/>
            </a:pPr>
            <a:r>
              <a:rPr lang="en-US" sz="1600" b="1" dirty="0" smtClean="0">
                <a:solidFill>
                  <a:srgbClr val="00FF00"/>
                </a:solidFill>
              </a:rPr>
              <a:t>Michael Quist</a:t>
            </a:r>
          </a:p>
          <a:p>
            <a:pPr marL="342900" indent="-342900" algn="ctr">
              <a:defRPr/>
            </a:pPr>
            <a:endParaRPr lang="en-US" sz="1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Bladder</a:t>
            </a:r>
            <a:r>
              <a:rPr lang="en-US" b="1" dirty="0" smtClean="0"/>
              <a:t>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cancer targeted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RNAseq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panel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85" y="1214519"/>
            <a:ext cx="2895600" cy="487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488668"/>
            <a:ext cx="353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Warrick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dirty="0" err="1" smtClean="0"/>
              <a:t>Virchows</a:t>
            </a:r>
            <a:r>
              <a:rPr lang="en-US" dirty="0" smtClean="0"/>
              <a:t> </a:t>
            </a:r>
            <a:r>
              <a:rPr lang="en-US" dirty="0" err="1" smtClean="0"/>
              <a:t>Archiv</a:t>
            </a:r>
            <a:r>
              <a:rPr lang="en-US" dirty="0" smtClean="0"/>
              <a:t>. 2015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1"/>
          <a:stretch/>
        </p:blipFill>
        <p:spPr bwMode="auto">
          <a:xfrm>
            <a:off x="8305800" y="1029515"/>
            <a:ext cx="609600" cy="524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76943" y="250631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dirty="0" smtClean="0"/>
              <a:t>109 Target genes</a:t>
            </a:r>
          </a:p>
          <a:p>
            <a:pPr lvl="1" algn="ctr"/>
            <a:r>
              <a:rPr lang="en-US" sz="2800" b="1" dirty="0" smtClean="0"/>
              <a:t>normalized </a:t>
            </a:r>
          </a:p>
          <a:p>
            <a:pPr lvl="1" algn="ctr"/>
            <a:r>
              <a:rPr lang="en-US" sz="2800" b="1" dirty="0" smtClean="0"/>
              <a:t>to 7 housekeeping genes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73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Correlation vs. RNAseq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21 bladder cancer cell lines</a:t>
            </a:r>
          </a:p>
          <a:p>
            <a:pPr lvl="1"/>
            <a:r>
              <a:rPr lang="en-US" b="1" dirty="0" smtClean="0"/>
              <a:t>Bladder cancer targeted </a:t>
            </a:r>
            <a:r>
              <a:rPr lang="en-US" b="1" dirty="0" err="1" smtClean="0"/>
              <a:t>RNAseq</a:t>
            </a:r>
            <a:r>
              <a:rPr lang="en-US" b="1" dirty="0" smtClean="0"/>
              <a:t> panel</a:t>
            </a:r>
          </a:p>
          <a:p>
            <a:pPr lvl="2"/>
            <a:r>
              <a:rPr lang="en-US" dirty="0" smtClean="0"/>
              <a:t>109 target genes, 7 housekeeping </a:t>
            </a:r>
          </a:p>
          <a:p>
            <a:pPr lvl="1"/>
            <a:r>
              <a:rPr lang="en-US" dirty="0" smtClean="0"/>
              <a:t>Standard Illumina </a:t>
            </a:r>
            <a:r>
              <a:rPr lang="en-US" dirty="0" err="1" smtClean="0"/>
              <a:t>RNAseq</a:t>
            </a:r>
            <a:r>
              <a:rPr lang="en-US" dirty="0" smtClean="0"/>
              <a:t> (UMHS core)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1"/>
            <a:ext cx="63222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1"/>
            <a:ext cx="185275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6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Arial" charset="0"/>
              </a:rPr>
              <a:t>I have the following financial relationships to disclose:</a:t>
            </a:r>
          </a:p>
          <a:p>
            <a:r>
              <a:rPr lang="en-US" sz="2400" dirty="0" smtClean="0">
                <a:latin typeface="Arial"/>
              </a:rPr>
              <a:t>The University of Michigan has been issued a patent on ETS gene fusions on which I am a co-inventor.  </a:t>
            </a:r>
          </a:p>
          <a:p>
            <a:pPr lvl="1"/>
            <a:r>
              <a:rPr lang="en-US" sz="2000" dirty="0" smtClean="0">
                <a:latin typeface="Arial"/>
              </a:rPr>
              <a:t>The diagnostic field of use has been licensed to </a:t>
            </a:r>
            <a:r>
              <a:rPr lang="en-US" sz="2000" dirty="0" err="1" smtClean="0">
                <a:latin typeface="Arial"/>
              </a:rPr>
              <a:t>Hologic</a:t>
            </a:r>
            <a:r>
              <a:rPr lang="en-US" sz="2000" dirty="0" smtClean="0">
                <a:latin typeface="Arial"/>
              </a:rPr>
              <a:t>/Gen-Probe, Inc., which has sublicensed rights to Roche/</a:t>
            </a:r>
            <a:r>
              <a:rPr lang="en-US" sz="2000" dirty="0" err="1" smtClean="0">
                <a:latin typeface="Arial"/>
              </a:rPr>
              <a:t>Ventana</a:t>
            </a:r>
            <a:r>
              <a:rPr lang="en-US" sz="2000" dirty="0" smtClean="0">
                <a:latin typeface="Arial"/>
              </a:rPr>
              <a:t> Medical Systems</a:t>
            </a:r>
          </a:p>
          <a:p>
            <a:r>
              <a:rPr lang="en-US" sz="2400" dirty="0" smtClean="0">
                <a:latin typeface="Arial"/>
              </a:rPr>
              <a:t>Consultant for and honoraria from Roche/Ventana </a:t>
            </a:r>
            <a:r>
              <a:rPr lang="en-US" sz="2400" dirty="0">
                <a:latin typeface="Arial"/>
              </a:rPr>
              <a:t>Medical </a:t>
            </a:r>
            <a:r>
              <a:rPr lang="en-US" sz="2400" dirty="0" smtClean="0">
                <a:latin typeface="Arial"/>
              </a:rPr>
              <a:t>Systems, </a:t>
            </a:r>
            <a:r>
              <a:rPr lang="en-US" sz="2400" dirty="0" err="1" smtClean="0">
                <a:latin typeface="Arial"/>
              </a:rPr>
              <a:t>Almac</a:t>
            </a:r>
            <a:r>
              <a:rPr lang="en-US" sz="2400" dirty="0" smtClean="0">
                <a:latin typeface="Arial"/>
              </a:rPr>
              <a:t> Diagnostics, </a:t>
            </a:r>
            <a:r>
              <a:rPr lang="en-US" sz="2400" dirty="0" err="1" smtClean="0">
                <a:latin typeface="Arial"/>
              </a:rPr>
              <a:t>Jansenn</a:t>
            </a:r>
            <a:r>
              <a:rPr lang="en-US" sz="2400" dirty="0" smtClean="0">
                <a:latin typeface="Arial"/>
              </a:rPr>
              <a:t>, AbbVie,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/</a:t>
            </a:r>
            <a:r>
              <a:rPr lang="en-US" sz="2400" dirty="0" err="1" smtClean="0">
                <a:latin typeface="Arial"/>
              </a:rPr>
              <a:t>Medivation</a:t>
            </a:r>
            <a:r>
              <a:rPr lang="en-US" sz="2400" dirty="0" smtClean="0">
                <a:latin typeface="Arial"/>
              </a:rPr>
              <a:t> and Sanofi</a:t>
            </a:r>
          </a:p>
          <a:p>
            <a:r>
              <a:rPr lang="en-US" sz="2400" dirty="0" smtClean="0">
                <a:latin typeface="Arial"/>
              </a:rPr>
              <a:t>Sponsored research agreement with and travel support from with Compendia Biosciences/Life Technologies/</a:t>
            </a:r>
            <a:r>
              <a:rPr lang="en-US" sz="2400" dirty="0" err="1" smtClean="0">
                <a:latin typeface="Arial"/>
              </a:rPr>
              <a:t>ThermoFisher</a:t>
            </a:r>
            <a:r>
              <a:rPr lang="en-US" sz="2400" dirty="0" smtClean="0">
                <a:latin typeface="Arial"/>
              </a:rPr>
              <a:t> Scientific</a:t>
            </a:r>
          </a:p>
          <a:p>
            <a:r>
              <a:rPr lang="en-US" sz="2400" dirty="0" smtClean="0">
                <a:latin typeface="Arial"/>
              </a:rPr>
              <a:t>Sponsored research agreement with </a:t>
            </a:r>
            <a:r>
              <a:rPr lang="en-US" sz="2400" dirty="0" err="1" smtClean="0">
                <a:latin typeface="Arial"/>
              </a:rPr>
              <a:t>Astellas</a:t>
            </a:r>
            <a:r>
              <a:rPr lang="en-US" sz="2400" dirty="0" smtClean="0">
                <a:latin typeface="Arial"/>
              </a:rPr>
              <a:t> and </a:t>
            </a:r>
            <a:r>
              <a:rPr lang="en-US" sz="2400" dirty="0" err="1" smtClean="0">
                <a:latin typeface="Arial"/>
              </a:rPr>
              <a:t>GenomeDX</a:t>
            </a:r>
            <a:endParaRPr lang="en-US" sz="2400" dirty="0" smtClean="0">
              <a:latin typeface="Arial"/>
            </a:endParaRPr>
          </a:p>
          <a:p>
            <a:r>
              <a:rPr lang="en-US" sz="2400" dirty="0" smtClean="0">
                <a:latin typeface="Arial"/>
              </a:rPr>
              <a:t>Co-founder, consultant for and equity holder in Strata Oncology</a:t>
            </a:r>
            <a:endParaRPr lang="en-US" sz="2400" dirty="0">
              <a:latin typeface="Arial"/>
            </a:endParaRPr>
          </a:p>
          <a:p>
            <a:endParaRPr lang="en-US" sz="2400" b="1" dirty="0" smtClean="0">
              <a:latin typeface="Arial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i="1" dirty="0">
              <a:solidFill>
                <a:srgbClr val="FFFF1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FF1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Disclosure 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07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profiling of 100s-1000s of cancer tissue samples enables identification of smaller sets of genes for targeted DNA/RNA assessment</a:t>
            </a:r>
          </a:p>
          <a:p>
            <a:endParaRPr lang="en-US" dirty="0" smtClean="0"/>
          </a:p>
          <a:p>
            <a:r>
              <a:rPr lang="en-US" dirty="0" smtClean="0"/>
              <a:t>Pan-cancer/Cancer specific</a:t>
            </a:r>
          </a:p>
          <a:p>
            <a:r>
              <a:rPr lang="en-US" dirty="0" smtClean="0"/>
              <a:t>Enables high throughput, inexpensive profiling</a:t>
            </a:r>
          </a:p>
          <a:p>
            <a:r>
              <a:rPr lang="en-US" dirty="0" smtClean="0"/>
              <a:t>Compatible with minute FFPE specimens</a:t>
            </a:r>
          </a:p>
        </p:txBody>
      </p:sp>
    </p:spTree>
    <p:extLst>
      <p:ext uri="{BB962C8B-B14F-4D97-AF65-F5344CB8AC3E}">
        <p14:creationId xmlns:p14="http://schemas.microsoft.com/office/powerpoint/2010/main" val="133651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 scalable NGS system for solid tumors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144000" cy="20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3851" y="1554480"/>
            <a:ext cx="13067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Potential </a:t>
            </a:r>
          </a:p>
          <a:p>
            <a:pPr algn="ctr"/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Actionability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19446"/>
            <a:ext cx="5155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Hovelson, McDaniel, Cani </a:t>
            </a:r>
            <a:r>
              <a:rPr lang="en-US" sz="1600" b="1" i="1" dirty="0" smtClean="0"/>
              <a:t>et al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Neoplasia</a:t>
            </a:r>
            <a:r>
              <a:rPr lang="en-US" sz="1600" b="1" dirty="0" smtClean="0"/>
              <a:t> 2015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6" y="3505200"/>
            <a:ext cx="8736874" cy="246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1928" y="6019800"/>
            <a:ext cx="492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Panel being used in MATCH trial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45185" y="1828798"/>
            <a:ext cx="5798615" cy="1515604"/>
            <a:chOff x="403980" y="1436101"/>
            <a:chExt cx="8360926" cy="2185324"/>
          </a:xfrm>
        </p:grpSpPr>
        <p:pic>
          <p:nvPicPr>
            <p:cNvPr id="7172" name="Picture 4" descr="R:\tomlins_lab\SAT_DB\Tissue_ss\Pics\JPEG\OV-13-00001_4x_1_usntained cop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1436101"/>
              <a:ext cx="2835275" cy="213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3" name="Picture 5" descr="R:\tomlins_lab\SAT_DB\Tissue_ss\Pics\JPEG\OV-13-00001_4x_1_usntained_post cop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631" y="1436101"/>
              <a:ext cx="2835275" cy="213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5" name="Picture 7" descr="R:\tomlins_lab\SAT_DB\Tissue_ss\Pics\JPEG\OV-13-00001_4x_he cop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80" y="1486629"/>
              <a:ext cx="2835276" cy="213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" y="0"/>
            <a:ext cx="6374724" cy="15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243"/>
            <a:ext cx="441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7177"/>
            <a:ext cx="8915400" cy="33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" y="533400"/>
            <a:ext cx="9040625" cy="592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59" y="4876800"/>
            <a:ext cx="9040625" cy="1219200"/>
          </a:xfrm>
          <a:prstGeom prst="rect">
            <a:avLst/>
          </a:prstGeom>
          <a:noFill/>
          <a:ln w="57150">
            <a:solidFill>
              <a:srgbClr val="002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" y="4876800"/>
            <a:ext cx="381000" cy="304800"/>
          </a:xfrm>
          <a:prstGeom prst="rightArrow">
            <a:avLst/>
          </a:prstGeom>
          <a:solidFill>
            <a:srgbClr val="002966"/>
          </a:solidFill>
          <a:ln>
            <a:solidFill>
              <a:srgbClr val="002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7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042684"/>
            <a:ext cx="4953000" cy="29771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5" descr="http://img.tfd.com/MosbyMD/thumb/ute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2607102" cy="158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634204"/>
            <a:ext cx="2286000" cy="2223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2514600"/>
            <a:ext cx="3095625" cy="1890002"/>
          </a:xfrm>
          <a:prstGeom prst="rect">
            <a:avLst/>
          </a:prstGeo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590842"/>
            <a:ext cx="152955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9727" r="44176"/>
          <a:stretch/>
        </p:blipFill>
        <p:spPr bwMode="auto">
          <a:xfrm>
            <a:off x="4438650" y="847950"/>
            <a:ext cx="4476750" cy="22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8" t="49727" r="-1"/>
          <a:stretch/>
        </p:blipFill>
        <p:spPr bwMode="auto">
          <a:xfrm>
            <a:off x="4376469" y="3407619"/>
            <a:ext cx="4462731" cy="28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79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1" y="4162647"/>
            <a:ext cx="4213073" cy="19333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041" y="1325785"/>
            <a:ext cx="4153832" cy="2413000"/>
            <a:chOff x="2971800" y="1371600"/>
            <a:chExt cx="4153832" cy="2413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1371600"/>
              <a:ext cx="4001432" cy="2413000"/>
            </a:xfrm>
            <a:prstGeom prst="rect">
              <a:avLst/>
            </a:prstGeom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0"/>
              <a:ext cx="1752600" cy="175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21305"/>
            <a:ext cx="4301243" cy="19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996" y="3048000"/>
            <a:ext cx="3939396" cy="3429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7772400" cy="1143000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317160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3984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Skin </a:t>
            </a:r>
            <a:r>
              <a:rPr lang="en-US" dirty="0" err="1" smtClean="0"/>
              <a:t>SCCa</a:t>
            </a:r>
            <a:r>
              <a:rPr lang="en-US" dirty="0" smtClean="0"/>
              <a:t> in situ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405809"/>
            <a:ext cx="6392066" cy="22997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25" y="999016"/>
            <a:ext cx="6347599" cy="3268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4678809"/>
            <a:ext cx="228600" cy="838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4685208"/>
            <a:ext cx="228600" cy="838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625</Words>
  <Application>Microsoft Office PowerPoint</Application>
  <PresentationFormat>On-screen Show (4:3)</PresentationFormat>
  <Paragraphs>153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Targeted DNA and RNA Sequencing to Understand Cancer Development and Detection</vt:lpstr>
      <vt:lpstr>Disclosure Information</vt:lpstr>
      <vt:lpstr>Premis</vt:lpstr>
      <vt:lpstr>A scalable NGS system for solid tumors</vt:lpstr>
      <vt:lpstr>PowerPoint Presentation</vt:lpstr>
      <vt:lpstr>PowerPoint Presentation</vt:lpstr>
      <vt:lpstr>Case 1</vt:lpstr>
      <vt:lpstr>Case 2</vt:lpstr>
      <vt:lpstr>Skin SCCa in situ</vt:lpstr>
      <vt:lpstr>Skin SCCa in situ</vt:lpstr>
      <vt:lpstr>Multiplex RNAseq vs. qRT-PCR</vt:lpstr>
      <vt:lpstr>PowerPoint Presentation</vt:lpstr>
      <vt:lpstr>PowerPoint Presentation</vt:lpstr>
      <vt:lpstr>PCa Panel</vt:lpstr>
      <vt:lpstr>PowerPoint Presentation</vt:lpstr>
      <vt:lpstr>PowerPoint Presentation</vt:lpstr>
      <vt:lpstr>Acknowledgements</vt:lpstr>
      <vt:lpstr>Bladder cancer targeted RNAseq panel</vt:lpstr>
      <vt:lpstr>Correlation vs. RNAseq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A. Tomlins</dc:creator>
  <cp:lastModifiedBy>Scott A. Tomlins</cp:lastModifiedBy>
  <cp:revision>30</cp:revision>
  <dcterms:created xsi:type="dcterms:W3CDTF">2016-09-18T20:04:27Z</dcterms:created>
  <dcterms:modified xsi:type="dcterms:W3CDTF">2017-03-09T16:09:14Z</dcterms:modified>
</cp:coreProperties>
</file>