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8" r:id="rId2"/>
    <p:sldMasterId id="2147483665" r:id="rId3"/>
  </p:sldMasterIdLst>
  <p:notesMasterIdLst>
    <p:notesMasterId r:id="rId30"/>
  </p:notesMasterIdLst>
  <p:sldIdLst>
    <p:sldId id="256" r:id="rId4"/>
    <p:sldId id="320" r:id="rId5"/>
    <p:sldId id="367" r:id="rId6"/>
    <p:sldId id="363" r:id="rId7"/>
    <p:sldId id="366" r:id="rId8"/>
    <p:sldId id="333" r:id="rId9"/>
    <p:sldId id="374" r:id="rId10"/>
    <p:sldId id="365" r:id="rId11"/>
    <p:sldId id="330" r:id="rId12"/>
    <p:sldId id="334" r:id="rId13"/>
    <p:sldId id="335" r:id="rId14"/>
    <p:sldId id="376" r:id="rId15"/>
    <p:sldId id="368" r:id="rId16"/>
    <p:sldId id="373" r:id="rId17"/>
    <p:sldId id="332" r:id="rId18"/>
    <p:sldId id="336" r:id="rId19"/>
    <p:sldId id="338" r:id="rId20"/>
    <p:sldId id="349" r:id="rId21"/>
    <p:sldId id="344" r:id="rId22"/>
    <p:sldId id="341" r:id="rId23"/>
    <p:sldId id="369" r:id="rId24"/>
    <p:sldId id="370" r:id="rId25"/>
    <p:sldId id="371" r:id="rId26"/>
    <p:sldId id="375" r:id="rId27"/>
    <p:sldId id="339" r:id="rId28"/>
    <p:sldId id="34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wcomb, Lisa F" initials="LF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FF00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61" autoAdjust="0"/>
    <p:restoredTop sz="82071" autoAdjust="0"/>
  </p:normalViewPr>
  <p:slideViewPr>
    <p:cSldViewPr>
      <p:cViewPr>
        <p:scale>
          <a:sx n="100" d="100"/>
          <a:sy n="100" d="100"/>
        </p:scale>
        <p:origin x="-1350" y="12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 Id="rId5" Type="http://schemas.openxmlformats.org/officeDocument/2006/relationships/image" Target="../media/image9.emf"/><Relationship Id="rId4"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28" tIns="45714" rIns="91428" bIns="45714"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28" tIns="45714" rIns="91428" bIns="45714" rtlCol="0"/>
          <a:lstStyle>
            <a:lvl1pPr algn="r">
              <a:defRPr sz="1200"/>
            </a:lvl1pPr>
          </a:lstStyle>
          <a:p>
            <a:fld id="{A9F5E9BC-E574-4104-896A-BB7E618DBCFA}" type="datetimeFigureOut">
              <a:rPr lang="en-US" smtClean="0"/>
              <a:t>9/14/2017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28" tIns="45714" rIns="91428" bIns="45714"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28" tIns="45714" rIns="91428" bIns="457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28" tIns="45714" rIns="91428" bIns="45714"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28" tIns="45714" rIns="91428" bIns="45714" rtlCol="0" anchor="b"/>
          <a:lstStyle>
            <a:lvl1pPr algn="r">
              <a:defRPr sz="1200"/>
            </a:lvl1pPr>
          </a:lstStyle>
          <a:p>
            <a:fld id="{B8483326-EA8D-48EB-8964-DD973BBDB2A6}" type="slidenum">
              <a:rPr lang="en-US" smtClean="0"/>
              <a:t>‹#›</a:t>
            </a:fld>
            <a:endParaRPr lang="en-US"/>
          </a:p>
        </p:txBody>
      </p:sp>
    </p:spTree>
    <p:extLst>
      <p:ext uri="{BB962C8B-B14F-4D97-AF65-F5344CB8AC3E}">
        <p14:creationId xmlns:p14="http://schemas.microsoft.com/office/powerpoint/2010/main" val="1035098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 we did in PASS on  in the setting of AS.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a:t>
            </a:fld>
            <a:endParaRPr lang="en-US"/>
          </a:p>
        </p:txBody>
      </p:sp>
    </p:spTree>
    <p:extLst>
      <p:ext uri="{BB962C8B-B14F-4D97-AF65-F5344CB8AC3E}">
        <p14:creationId xmlns:p14="http://schemas.microsoft.com/office/powerpoint/2010/main" val="2399267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10</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Modeling</a:t>
            </a:r>
            <a:r>
              <a:rPr lang="en-US" baseline="0" dirty="0" smtClean="0"/>
              <a:t> approach: measured with error, attenuate the effect and impact its predictive performance. linear mixed effect model, which allows individual specific baseline and rate of change, while borrowing information on the general trend from the AS cohort. With the BLUP, derive a fitted value that is less prone to the measurement error, the </a:t>
            </a:r>
            <a:r>
              <a:rPr lang="en-US" baseline="0" dirty="0" err="1" smtClean="0"/>
              <a:t>PSAv</a:t>
            </a:r>
            <a:r>
              <a:rPr lang="en-US" baseline="0" dirty="0" smtClean="0"/>
              <a:t> from BLUP, also reflect both general trend and individual measurement ..,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11</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12</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13</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14</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15</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3 month and 6 month windows since diagnosis were considered. For 2 or more PSAs that occurred in a window, the average of natural logged values was calculated. PSA kinetic variables were based on non-window averaged PSA. The nearest and prior PSA kinetic value was taken for each 3 month/6 month window.</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16</a:t>
            </a:fld>
            <a:endParaRPr lang="en-US"/>
          </a:p>
        </p:txBody>
      </p:sp>
    </p:spTree>
    <p:extLst>
      <p:ext uri="{BB962C8B-B14F-4D97-AF65-F5344CB8AC3E}">
        <p14:creationId xmlns:p14="http://schemas.microsoft.com/office/powerpoint/2010/main" val="327682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3 month and 6 month windows since diagnosis were considered. For 2 or more PSAs that occurred in a window, the average of natural logged values was calculated. PSA kinetic variables were based on non-window averaged PSA. The nearest and prior PSA kinetic value was taken for each 3 month/6 month window.</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17</a:t>
            </a:fld>
            <a:endParaRPr lang="en-US"/>
          </a:p>
        </p:txBody>
      </p:sp>
    </p:spTree>
    <p:extLst>
      <p:ext uri="{BB962C8B-B14F-4D97-AF65-F5344CB8AC3E}">
        <p14:creationId xmlns:p14="http://schemas.microsoft.com/office/powerpoint/2010/main" val="17065117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Note that </a:t>
            </a:r>
            <a:r>
              <a:rPr lang="en-US" sz="1200" kern="1200" dirty="0" err="1" smtClean="0">
                <a:solidFill>
                  <a:schemeClr val="tx1"/>
                </a:solidFill>
                <a:effectLst/>
                <a:latin typeface="+mn-lt"/>
                <a:ea typeface="+mn-ea"/>
                <a:cs typeface="+mn-cs"/>
              </a:rPr>
              <a:t>PSAvBLUP</a:t>
            </a:r>
            <a:r>
              <a:rPr lang="en-US" sz="1200" kern="1200" dirty="0" smtClean="0">
                <a:solidFill>
                  <a:schemeClr val="tx1"/>
                </a:solidFill>
                <a:effectLst/>
                <a:latin typeface="+mn-lt"/>
                <a:ea typeface="+mn-ea"/>
                <a:cs typeface="+mn-cs"/>
              </a:rPr>
              <a:t> is pulling values to 0, which is what we would expect. </a:t>
            </a:r>
          </a:p>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18</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19</a:t>
            </a:fld>
            <a:endParaRPr lang="en-US"/>
          </a:p>
        </p:txBody>
      </p:sp>
    </p:spTree>
    <p:extLst>
      <p:ext uri="{BB962C8B-B14F-4D97-AF65-F5344CB8AC3E}">
        <p14:creationId xmlns:p14="http://schemas.microsoft.com/office/powerpoint/2010/main" val="1636487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patients</a:t>
            </a:r>
            <a:r>
              <a:rPr lang="en-US" baseline="0" dirty="0" smtClean="0"/>
              <a:t> diagnosed with </a:t>
            </a:r>
            <a:r>
              <a:rPr lang="en-US" baseline="0" dirty="0" err="1" smtClean="0"/>
              <a:t>Pca</a:t>
            </a:r>
            <a:r>
              <a:rPr lang="en-US" baseline="0" dirty="0" smtClean="0"/>
              <a:t>, </a:t>
            </a:r>
            <a:r>
              <a:rPr lang="en-US" dirty="0" smtClean="0"/>
              <a:t>AS has become a preferred ,</a:t>
            </a:r>
            <a:r>
              <a:rPr lang="en-US" baseline="0" dirty="0" smtClean="0"/>
              <a:t> due to prolonged natural history and indolent nature of the disease. </a:t>
            </a:r>
          </a:p>
          <a:p>
            <a:endParaRPr lang="en-US" baseline="0" dirty="0" smtClean="0"/>
          </a:p>
          <a:p>
            <a:r>
              <a:rPr lang="en-US" baseline="0" dirty="0" smtClean="0"/>
              <a:t>Popularity</a:t>
            </a:r>
          </a:p>
          <a:p>
            <a:endParaRPr lang="en-US" baseline="0" dirty="0" smtClean="0"/>
          </a:p>
          <a:p>
            <a:r>
              <a:rPr lang="en-US" baseline="0" dirty="0" smtClean="0"/>
              <a:t>AS are ; in most centers, </a:t>
            </a:r>
            <a:r>
              <a:rPr lang="en-US" baseline="0" dirty="0" err="1" smtClean="0"/>
              <a:t>psa</a:t>
            </a:r>
            <a:r>
              <a:rPr lang="en-US" baseline="0" dirty="0" smtClean="0"/>
              <a:t> is collected quarterly, with the goal of identifying men with a rapid PSA rise that may signify aggressive disease;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2</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results indicate that NPV will likely be better than PPV based on PSA velocity in PASS.</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20</a:t>
            </a:fld>
            <a:endParaRPr lang="en-US"/>
          </a:p>
        </p:txBody>
      </p:sp>
    </p:spTree>
    <p:extLst>
      <p:ext uri="{BB962C8B-B14F-4D97-AF65-F5344CB8AC3E}">
        <p14:creationId xmlns:p14="http://schemas.microsoft.com/office/powerpoint/2010/main" val="9192263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subgroups of low-, middle- and high-risk for reclassification were identified based on models with and without </a:t>
            </a:r>
            <a:r>
              <a:rPr lang="en-US" sz="1200" kern="1200" dirty="0" err="1" smtClean="0">
                <a:solidFill>
                  <a:schemeClr val="tx1"/>
                </a:solidFill>
                <a:effectLst/>
                <a:latin typeface="+mn-lt"/>
                <a:ea typeface="+mn-ea"/>
                <a:cs typeface="+mn-cs"/>
              </a:rPr>
              <a:t>PSAk</a:t>
            </a:r>
            <a:r>
              <a:rPr lang="en-US" sz="1200" kern="1200" dirty="0" smtClean="0">
                <a:solidFill>
                  <a:schemeClr val="tx1"/>
                </a:solidFill>
                <a:effectLst/>
                <a:latin typeface="+mn-lt"/>
                <a:ea typeface="+mn-ea"/>
                <a:cs typeface="+mn-cs"/>
              </a:rPr>
              <a:t> at a measurement time of 1 year after diagnosis, the inclusion of </a:t>
            </a:r>
            <a:r>
              <a:rPr lang="en-US" sz="1200" kern="1200" dirty="0" err="1" smtClean="0">
                <a:solidFill>
                  <a:schemeClr val="tx1"/>
                </a:solidFill>
                <a:effectLst/>
                <a:latin typeface="+mn-lt"/>
                <a:ea typeface="+mn-ea"/>
                <a:cs typeface="+mn-cs"/>
              </a:rPr>
              <a:t>PSAk</a:t>
            </a:r>
            <a:r>
              <a:rPr lang="en-US" sz="1200" kern="1200" dirty="0" smtClean="0">
                <a:solidFill>
                  <a:schemeClr val="tx1"/>
                </a:solidFill>
                <a:effectLst/>
                <a:latin typeface="+mn-lt"/>
                <a:ea typeface="+mn-ea"/>
                <a:cs typeface="+mn-cs"/>
              </a:rPr>
              <a:t> was better able to distinguish extreme subgroups of individuals (10% of the cohort each) with low and high event rates in the years after the prediction was made. The reclassification-free probability based on the KM estimator in the low risk group at 4 years after the 1-year measurement time was 1.00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21</a:t>
            </a:fld>
            <a:endParaRPr lang="en-US"/>
          </a:p>
        </p:txBody>
      </p:sp>
    </p:spTree>
    <p:extLst>
      <p:ext uri="{BB962C8B-B14F-4D97-AF65-F5344CB8AC3E}">
        <p14:creationId xmlns:p14="http://schemas.microsoft.com/office/powerpoint/2010/main" val="1636487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including </a:t>
            </a:r>
            <a:r>
              <a:rPr lang="en-US" sz="1200" kern="1200" dirty="0" err="1" smtClean="0">
                <a:solidFill>
                  <a:schemeClr val="tx1"/>
                </a:solidFill>
                <a:effectLst/>
                <a:latin typeface="+mn-lt"/>
                <a:ea typeface="+mn-ea"/>
                <a:cs typeface="+mn-cs"/>
              </a:rPr>
              <a:t>PSAk</a:t>
            </a:r>
            <a:r>
              <a:rPr lang="en-US" sz="1200" kern="1200" dirty="0" smtClean="0">
                <a:solidFill>
                  <a:schemeClr val="tx1"/>
                </a:solidFill>
                <a:effectLst/>
                <a:latin typeface="+mn-lt"/>
                <a:ea typeface="+mn-ea"/>
                <a:cs typeface="+mn-cs"/>
              </a:rPr>
              <a:t> in predicting 3 year reclassification outcomes from a measurement time of 1 year after diagnosis was 0.79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22</a:t>
            </a:fld>
            <a:endParaRPr lang="en-US"/>
          </a:p>
        </p:txBody>
      </p:sp>
    </p:spTree>
    <p:extLst>
      <p:ext uri="{BB962C8B-B14F-4D97-AF65-F5344CB8AC3E}">
        <p14:creationId xmlns:p14="http://schemas.microsoft.com/office/powerpoint/2010/main" val="16364878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23</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24</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PASS) is a multicenter, prospective cohort which enrolls men </a:t>
            </a:r>
            <a:r>
              <a:rPr lang="en-US" sz="1200" kern="1200" dirty="0" err="1" smtClean="0">
                <a:solidFill>
                  <a:schemeClr val="tx1"/>
                </a:solidFill>
                <a:effectLst/>
                <a:latin typeface="+mn-lt"/>
                <a:ea typeface="+mn-ea"/>
                <a:cs typeface="+mn-cs"/>
              </a:rPr>
              <a:t>fwho</a:t>
            </a:r>
            <a:r>
              <a:rPr lang="en-US" sz="1200" kern="1200" baseline="0" dirty="0" smtClean="0">
                <a:solidFill>
                  <a:schemeClr val="tx1"/>
                </a:solidFill>
                <a:effectLst/>
                <a:latin typeface="+mn-lt"/>
                <a:ea typeface="+mn-ea"/>
                <a:cs typeface="+mn-cs"/>
              </a:rPr>
              <a:t> are diagnosed with L </a:t>
            </a:r>
            <a:r>
              <a:rPr lang="en-US" sz="1200" kern="1200" baseline="0" dirty="0" err="1" smtClean="0">
                <a:solidFill>
                  <a:schemeClr val="tx1"/>
                </a:solidFill>
                <a:effectLst/>
                <a:latin typeface="+mn-lt"/>
                <a:ea typeface="+mn-ea"/>
                <a:cs typeface="+mn-cs"/>
              </a:rPr>
              <a:t>pca</a:t>
            </a:r>
            <a:r>
              <a:rPr lang="en-US" sz="1200" kern="1200" baseline="0" dirty="0" smtClean="0">
                <a:solidFill>
                  <a:schemeClr val="tx1"/>
                </a:solidFill>
                <a:effectLst/>
                <a:latin typeface="+mn-lt"/>
                <a:ea typeface="+mn-ea"/>
                <a:cs typeface="+mn-cs"/>
              </a:rPr>
              <a:t> opt for </a:t>
            </a:r>
            <a:r>
              <a:rPr lang="en-US" sz="1200" kern="1200" dirty="0" smtClean="0">
                <a:solidFill>
                  <a:schemeClr val="tx1"/>
                </a:solidFill>
                <a:effectLst/>
                <a:latin typeface="+mn-lt"/>
                <a:ea typeface="+mn-ea"/>
                <a:cs typeface="+mn-cs"/>
              </a:rPr>
              <a:t>active surveillance at nine North American centers. </a:t>
            </a:r>
          </a:p>
          <a:p>
            <a:r>
              <a:rPr lang="en-US" sz="1200" kern="1200" dirty="0" smtClean="0">
                <a:solidFill>
                  <a:schemeClr val="tx1"/>
                </a:solidFill>
                <a:effectLst/>
                <a:latin typeface="+mn-lt"/>
                <a:ea typeface="+mn-ea"/>
                <a:cs typeface="+mn-cs"/>
              </a:rPr>
              <a:t>Under</a:t>
            </a:r>
            <a:r>
              <a:rPr lang="en-US" sz="1200" kern="1200" baseline="0" dirty="0" smtClean="0">
                <a:solidFill>
                  <a:schemeClr val="tx1"/>
                </a:solidFill>
                <a:effectLst/>
                <a:latin typeface="+mn-lt"/>
                <a:ea typeface="+mn-ea"/>
                <a:cs typeface="+mn-cs"/>
              </a:rPr>
              <a:t> PASS protocol,</a:t>
            </a:r>
            <a:r>
              <a:rPr lang="en-US" sz="1200" kern="1200" dirty="0" smtClean="0">
                <a:solidFill>
                  <a:schemeClr val="tx1"/>
                </a:solidFill>
                <a:effectLst/>
                <a:latin typeface="+mn-lt"/>
                <a:ea typeface="+mn-ea"/>
                <a:cs typeface="+mn-cs"/>
              </a:rPr>
              <a:t> clinic visits occur every 6 months, biopsies are performed first between 6 and 12 months after diagnosis, 24 month after diagnosis and then every 2 years.</a:t>
            </a:r>
            <a:r>
              <a:rPr lang="en-US" dirty="0" smtClean="0">
                <a:effectLst/>
              </a:rPr>
              <a:t> </a:t>
            </a:r>
            <a:r>
              <a:rPr lang="en-US" sz="1200" kern="1200" dirty="0" smtClean="0">
                <a:solidFill>
                  <a:schemeClr val="tx1"/>
                </a:solidFill>
                <a:effectLst/>
                <a:latin typeface="+mn-lt"/>
                <a:ea typeface="+mn-ea"/>
                <a:cs typeface="+mn-cs"/>
              </a:rPr>
              <a:t>PSA is measured every 3 months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3</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seems</a:t>
            </a:r>
            <a:r>
              <a:rPr lang="en-US" baseline="0" dirty="0" smtClean="0"/>
              <a:t> to be some  elevation of PSA for </a:t>
            </a:r>
            <a:r>
              <a:rPr lang="en-US" baseline="0" dirty="0" err="1" smtClean="0"/>
              <a:t>relassifiers</a:t>
            </a:r>
            <a:r>
              <a:rPr lang="en-US" baseline="0" dirty="0" smtClean="0"/>
              <a:t> in particularly two years prior to events, compared to these without an events.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4</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5</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6</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7</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PSA screening</a:t>
            </a:r>
            <a:r>
              <a:rPr lang="en-US" baseline="0" dirty="0" smtClean="0"/>
              <a:t> studies: Pearson 1994, Morrell 1995, Carter 1992, Carter 2006, </a:t>
            </a:r>
            <a:r>
              <a:rPr lang="en-US" baseline="0" dirty="0" err="1" smtClean="0"/>
              <a:t>Eggener</a:t>
            </a:r>
            <a:r>
              <a:rPr lang="en-US" baseline="0" dirty="0" smtClean="0"/>
              <a:t> 2007, Pinsky 2007, </a:t>
            </a:r>
            <a:r>
              <a:rPr lang="en-US" baseline="0" dirty="0" err="1" smtClean="0"/>
              <a:t>Punglia</a:t>
            </a:r>
            <a:r>
              <a:rPr lang="en-US" baseline="0" dirty="0" smtClean="0"/>
              <a:t> 2007</a:t>
            </a:r>
          </a:p>
          <a:p>
            <a:endParaRPr lang="en-US" baseline="0" dirty="0" smtClean="0"/>
          </a:p>
          <a:p>
            <a:r>
              <a:rPr lang="en-US" baseline="0" dirty="0" smtClean="0"/>
              <a:t>PASS originally use PSA </a:t>
            </a:r>
            <a:r>
              <a:rPr lang="en-US" baseline="0" dirty="0" err="1" smtClean="0"/>
              <a:t>dt</a:t>
            </a:r>
            <a:r>
              <a:rPr lang="en-US" baseline="0" dirty="0" smtClean="0"/>
              <a:t> &lt; 36 months, however dropped due to few patients met the criteria</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8</a:t>
            </a:fld>
            <a:endParaRPr lang="en-US"/>
          </a:p>
        </p:txBody>
      </p:sp>
    </p:spTree>
    <p:extLst>
      <p:ext uri="{BB962C8B-B14F-4D97-AF65-F5344CB8AC3E}">
        <p14:creationId xmlns:p14="http://schemas.microsoft.com/office/powerpoint/2010/main" val="4089781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to measure PSA</a:t>
            </a:r>
            <a:r>
              <a:rPr lang="en-US" baseline="0" dirty="0" smtClean="0"/>
              <a:t> change over time, kinetics? Can be measured with velocity or DT. DT </a:t>
            </a:r>
            <a:endParaRPr lang="en-US" dirty="0"/>
          </a:p>
        </p:txBody>
      </p:sp>
      <p:sp>
        <p:nvSpPr>
          <p:cNvPr id="4" name="Slide Number Placeholder 3"/>
          <p:cNvSpPr>
            <a:spLocks noGrp="1"/>
          </p:cNvSpPr>
          <p:nvPr>
            <p:ph type="sldNum" sz="quarter" idx="10"/>
          </p:nvPr>
        </p:nvSpPr>
        <p:spPr/>
        <p:txBody>
          <a:bodyPr/>
          <a:lstStyle/>
          <a:p>
            <a:fld id="{B8483326-EA8D-48EB-8964-DD973BBDB2A6}" type="slidenum">
              <a:rPr lang="en-US" smtClean="0"/>
              <a:t>9</a:t>
            </a:fld>
            <a:endParaRPr lang="en-US"/>
          </a:p>
        </p:txBody>
      </p:sp>
    </p:spTree>
    <p:extLst>
      <p:ext uri="{BB962C8B-B14F-4D97-AF65-F5344CB8AC3E}">
        <p14:creationId xmlns:p14="http://schemas.microsoft.com/office/powerpoint/2010/main" val="4089781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828800"/>
          </a:xfrm>
        </p:spPr>
        <p:txBody>
          <a:bodyPr>
            <a:normAutofit/>
          </a:bodyPr>
          <a:lstStyle>
            <a:lvl1pPr>
              <a:defRPr sz="4000"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343400"/>
            <a:ext cx="6400800" cy="914400"/>
          </a:xfrm>
        </p:spPr>
        <p:txBody>
          <a:bodyPr>
            <a:normAutofit/>
          </a:bodyPr>
          <a:lstStyle>
            <a:lvl1pPr marL="0" indent="0" algn="ctr">
              <a:buNone/>
              <a:defRPr sz="2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170078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able Placeholder 3"/>
          <p:cNvSpPr>
            <a:spLocks noGrp="1"/>
          </p:cNvSpPr>
          <p:nvPr>
            <p:ph type="tbl" sz="quarter" idx="10"/>
          </p:nvPr>
        </p:nvSpPr>
        <p:spPr>
          <a:xfrm>
            <a:off x="685800" y="1600200"/>
            <a:ext cx="7772400" cy="4800600"/>
          </a:xfrm>
        </p:spPr>
        <p:txBody>
          <a:bodyPr/>
          <a:lstStyle/>
          <a:p>
            <a:r>
              <a:rPr lang="en-US" dirty="0" smtClean="0"/>
              <a:t>Click icon to add table</a:t>
            </a:r>
            <a:endParaRPr lang="en-US" dirty="0"/>
          </a:p>
        </p:txBody>
      </p:sp>
    </p:spTree>
    <p:extLst>
      <p:ext uri="{BB962C8B-B14F-4D97-AF65-F5344CB8AC3E}">
        <p14:creationId xmlns:p14="http://schemas.microsoft.com/office/powerpoint/2010/main" val="46021975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Picture Placeholder 2"/>
          <p:cNvSpPr txBox="1">
            <a:spLocks/>
          </p:cNvSpPr>
          <p:nvPr userDrawn="1"/>
        </p:nvSpPr>
        <p:spPr>
          <a:xfrm>
            <a:off x="685800" y="1600200"/>
            <a:ext cx="7772400" cy="4800600"/>
          </a:xfrm>
          <a:prstGeom prst="rect">
            <a:avLst/>
          </a:prstGeom>
          <a:solidFill>
            <a:srgbClr val="4E5B6F"/>
          </a:solidFill>
        </p:spPr>
        <p:txBody>
          <a:bodyPr vert="horz">
            <a:normAutofit/>
          </a:bodyPr>
          <a:lstStyle>
            <a:lvl1pPr marL="0" indent="0" algn="l" rtl="0" eaLnBrk="1" latinLnBrk="0" hangingPunct="1">
              <a:spcBef>
                <a:spcPts val="700"/>
              </a:spcBef>
              <a:buClr>
                <a:srgbClr val="8EB4E3"/>
              </a:buClr>
              <a:buSzPct val="95000"/>
              <a:buFont typeface="Wingdings"/>
              <a:buNone/>
              <a:defRPr kumimoji="0" sz="3200" kern="1200" baseline="0">
                <a:solidFill>
                  <a:schemeClr val="tx2"/>
                </a:solidFill>
                <a:latin typeface="+mn-lt"/>
                <a:ea typeface="+mn-ea"/>
                <a:cs typeface="+mn-cs"/>
              </a:defRPr>
            </a:lvl1pPr>
            <a:lvl2pPr marL="740664" indent="-285750" algn="l" rtl="0" eaLnBrk="1" latinLnBrk="0" hangingPunct="1">
              <a:spcBef>
                <a:spcPct val="20000"/>
              </a:spcBef>
              <a:buClrTx/>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Tx/>
              <a:buFont typeface="Arial" pitchFamily="34" charset="0"/>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6"/>
              </a:buClr>
              <a:buFont typeface="Courier New" pitchFamily="49" charset="0"/>
              <a:buChar char="o"/>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a:defRPr/>
            </a:pPr>
            <a:r>
              <a:rPr lang="en-US" smtClean="0">
                <a:solidFill>
                  <a:srgbClr val="D6ECFF"/>
                </a:solidFill>
              </a:rPr>
              <a:t>Click icon to add picture</a:t>
            </a:r>
            <a:endParaRPr lang="en-US" dirty="0">
              <a:solidFill>
                <a:srgbClr val="D6ECFF"/>
              </a:solidFill>
            </a:endParaRPr>
          </a:p>
        </p:txBody>
      </p:sp>
    </p:spTree>
    <p:extLst>
      <p:ext uri="{BB962C8B-B14F-4D97-AF65-F5344CB8AC3E}">
        <p14:creationId xmlns:p14="http://schemas.microsoft.com/office/powerpoint/2010/main" val="412077853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075508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828800"/>
          </a:xfrm>
        </p:spPr>
        <p:txBody>
          <a:bodyPr>
            <a:normAutofit/>
          </a:bodyPr>
          <a:lstStyle>
            <a:lvl1pPr>
              <a:defRPr sz="4000"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343400"/>
            <a:ext cx="6400800" cy="914400"/>
          </a:xfrm>
        </p:spPr>
        <p:txBody>
          <a:bodyPr>
            <a:normAutofit/>
          </a:bodyPr>
          <a:lstStyle>
            <a:lvl1pPr marL="0" indent="0" algn="ctr">
              <a:buNone/>
              <a:defRPr sz="2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855580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597480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2054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able Placeholder 3"/>
          <p:cNvSpPr>
            <a:spLocks noGrp="1"/>
          </p:cNvSpPr>
          <p:nvPr>
            <p:ph type="tbl" sz="quarter" idx="10"/>
          </p:nvPr>
        </p:nvSpPr>
        <p:spPr>
          <a:xfrm>
            <a:off x="685800" y="1600200"/>
            <a:ext cx="7772400" cy="4800600"/>
          </a:xfrm>
        </p:spPr>
        <p:txBody>
          <a:bodyPr rtlCol="0">
            <a:normAutofit/>
          </a:bodyPr>
          <a:lstStyle/>
          <a:p>
            <a:pPr lvl="0"/>
            <a:r>
              <a:rPr lang="en-US" noProof="0" smtClean="0"/>
              <a:t>Click icon to add table</a:t>
            </a:r>
            <a:endParaRPr lang="en-US" noProof="0"/>
          </a:p>
        </p:txBody>
      </p:sp>
    </p:spTree>
    <p:extLst>
      <p:ext uri="{BB962C8B-B14F-4D97-AF65-F5344CB8AC3E}">
        <p14:creationId xmlns:p14="http://schemas.microsoft.com/office/powerpoint/2010/main" val="1015759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p:spTree>
      <p:nvGrpSpPr>
        <p:cNvPr id="1" name=""/>
        <p:cNvGrpSpPr/>
        <p:nvPr/>
      </p:nvGrpSpPr>
      <p:grpSpPr>
        <a:xfrm>
          <a:off x="0" y="0"/>
          <a:ext cx="0" cy="0"/>
          <a:chOff x="0" y="0"/>
          <a:chExt cx="0" cy="0"/>
        </a:xfrm>
      </p:grpSpPr>
      <p:sp>
        <p:nvSpPr>
          <p:cNvPr id="3" name="Picture Placeholder 2"/>
          <p:cNvSpPr txBox="1">
            <a:spLocks/>
          </p:cNvSpPr>
          <p:nvPr userDrawn="1"/>
        </p:nvSpPr>
        <p:spPr>
          <a:xfrm>
            <a:off x="685800" y="1600200"/>
            <a:ext cx="7772400" cy="4800600"/>
          </a:xfrm>
          <a:prstGeom prst="rect">
            <a:avLst/>
          </a:prstGeom>
          <a:solidFill>
            <a:srgbClr val="4E5B6F"/>
          </a:solidFill>
        </p:spPr>
        <p:txBody>
          <a:bodyPr>
            <a:normAutofit/>
          </a:bodyPr>
          <a:lstStyle>
            <a:lvl1pPr marL="0" indent="0" algn="l" rtl="0" eaLnBrk="1" latinLnBrk="0" hangingPunct="1">
              <a:spcBef>
                <a:spcPts val="700"/>
              </a:spcBef>
              <a:buClr>
                <a:srgbClr val="8EB4E3"/>
              </a:buClr>
              <a:buSzPct val="95000"/>
              <a:buFont typeface="Wingdings"/>
              <a:buNone/>
              <a:defRPr kumimoji="0" sz="3200" kern="1200" baseline="0">
                <a:solidFill>
                  <a:schemeClr val="tx2"/>
                </a:solidFill>
                <a:latin typeface="+mn-lt"/>
                <a:ea typeface="+mn-ea"/>
                <a:cs typeface="+mn-cs"/>
              </a:defRPr>
            </a:lvl1pPr>
            <a:lvl2pPr marL="740664" indent="-285750" algn="l" rtl="0" eaLnBrk="1" latinLnBrk="0" hangingPunct="1">
              <a:spcBef>
                <a:spcPct val="20000"/>
              </a:spcBef>
              <a:buClrTx/>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Tx/>
              <a:buFont typeface="Arial" pitchFamily="34" charset="0"/>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6"/>
              </a:buClr>
              <a:buFont typeface="Courier New" pitchFamily="49" charset="0"/>
              <a:buChar char="o"/>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a:defRPr/>
            </a:pPr>
            <a:r>
              <a:rPr lang="en-US" smtClean="0">
                <a:solidFill>
                  <a:srgbClr val="D6ECFF"/>
                </a:solidFill>
              </a:rPr>
              <a:t>Click icon to add picture</a:t>
            </a:r>
            <a:endParaRPr lang="en-US" dirty="0">
              <a:solidFill>
                <a:srgbClr val="D6ECFF"/>
              </a:solidFill>
            </a:endParaRPr>
          </a:p>
        </p:txBody>
      </p:sp>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12929595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806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07914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6427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able Placeholder 3"/>
          <p:cNvSpPr>
            <a:spLocks noGrp="1"/>
          </p:cNvSpPr>
          <p:nvPr>
            <p:ph type="tbl" sz="quarter" idx="10"/>
          </p:nvPr>
        </p:nvSpPr>
        <p:spPr>
          <a:xfrm>
            <a:off x="685800" y="1600200"/>
            <a:ext cx="7772400" cy="4800600"/>
          </a:xfrm>
        </p:spPr>
        <p:txBody>
          <a:bodyPr/>
          <a:lstStyle/>
          <a:p>
            <a:r>
              <a:rPr lang="en-US" smtClean="0"/>
              <a:t>Click icon to add table</a:t>
            </a:r>
            <a:endParaRPr lang="en-US"/>
          </a:p>
        </p:txBody>
      </p:sp>
    </p:spTree>
    <p:extLst>
      <p:ext uri="{BB962C8B-B14F-4D97-AF65-F5344CB8AC3E}">
        <p14:creationId xmlns:p14="http://schemas.microsoft.com/office/powerpoint/2010/main" val="4250003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Picture Placeholder 2"/>
          <p:cNvSpPr txBox="1">
            <a:spLocks/>
          </p:cNvSpPr>
          <p:nvPr userDrawn="1"/>
        </p:nvSpPr>
        <p:spPr>
          <a:xfrm>
            <a:off x="685800" y="1600200"/>
            <a:ext cx="7772400" cy="4800600"/>
          </a:xfrm>
          <a:prstGeom prst="rect">
            <a:avLst/>
          </a:prstGeom>
          <a:solidFill>
            <a:srgbClr val="4E5B6F"/>
          </a:solidFill>
        </p:spPr>
        <p:txBody>
          <a:bodyPr vert="horz">
            <a:normAutofit/>
          </a:bodyPr>
          <a:lstStyle>
            <a:lvl1pPr marL="0" indent="0" algn="l" rtl="0" eaLnBrk="1" latinLnBrk="0" hangingPunct="1">
              <a:spcBef>
                <a:spcPts val="700"/>
              </a:spcBef>
              <a:buClr>
                <a:srgbClr val="8EB4E3"/>
              </a:buClr>
              <a:buSzPct val="95000"/>
              <a:buFont typeface="Wingdings"/>
              <a:buNone/>
              <a:defRPr kumimoji="0" sz="3200" kern="1200" baseline="0">
                <a:solidFill>
                  <a:schemeClr val="tx2"/>
                </a:solidFill>
                <a:latin typeface="+mn-lt"/>
                <a:ea typeface="+mn-ea"/>
                <a:cs typeface="+mn-cs"/>
              </a:defRPr>
            </a:lvl1pPr>
            <a:lvl2pPr marL="740664" indent="-285750" algn="l" rtl="0" eaLnBrk="1" latinLnBrk="0" hangingPunct="1">
              <a:spcBef>
                <a:spcPct val="20000"/>
              </a:spcBef>
              <a:buClrTx/>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Tx/>
              <a:buFont typeface="Arial" pitchFamily="34" charset="0"/>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6"/>
              </a:buClr>
              <a:buFont typeface="Courier New" pitchFamily="49" charset="0"/>
              <a:buChar char="o"/>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700"/>
              </a:spcBef>
              <a:spcAft>
                <a:spcPts val="0"/>
              </a:spcAft>
              <a:buClr>
                <a:srgbClr val="8EB4E3"/>
              </a:buClr>
              <a:buSzPct val="95000"/>
              <a:buFont typeface="Wingdings"/>
              <a:buNone/>
              <a:tabLst/>
              <a:defRPr/>
            </a:pPr>
            <a:r>
              <a:rPr kumimoji="0" lang="en-US" sz="3200" b="0" i="0" u="none" strike="noStrike" kern="1200" cap="none" spc="0" normalizeH="0" baseline="0" noProof="0" smtClean="0">
                <a:ln>
                  <a:noFill/>
                </a:ln>
                <a:solidFill>
                  <a:srgbClr val="D6ECFF"/>
                </a:solidFill>
                <a:effectLst/>
                <a:uLnTx/>
                <a:uFillTx/>
                <a:latin typeface="Arial"/>
              </a:rPr>
              <a:t>Click icon to add picture</a:t>
            </a:r>
            <a:endParaRPr kumimoji="0" lang="en-US" sz="3200" b="0" i="0" u="none" strike="noStrike" kern="1200" cap="none" spc="0" normalizeH="0" baseline="0" noProof="0" dirty="0">
              <a:ln>
                <a:noFill/>
              </a:ln>
              <a:solidFill>
                <a:srgbClr val="D6ECFF"/>
              </a:solidFill>
              <a:effectLst/>
              <a:uLnTx/>
              <a:uFillTx/>
              <a:latin typeface="Arial"/>
            </a:endParaRPr>
          </a:p>
        </p:txBody>
      </p:sp>
    </p:spTree>
    <p:extLst>
      <p:ext uri="{BB962C8B-B14F-4D97-AF65-F5344CB8AC3E}">
        <p14:creationId xmlns:p14="http://schemas.microsoft.com/office/powerpoint/2010/main" val="103126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0649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828800"/>
          </a:xfrm>
        </p:spPr>
        <p:txBody>
          <a:bodyPr>
            <a:normAutofit/>
          </a:bodyPr>
          <a:lstStyle>
            <a:lvl1pPr>
              <a:defRPr sz="4000"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343400"/>
            <a:ext cx="6400800" cy="914400"/>
          </a:xfrm>
        </p:spPr>
        <p:txBody>
          <a:bodyPr>
            <a:normAutofit/>
          </a:bodyPr>
          <a:lstStyle>
            <a:lvl1pPr marL="0" indent="0" algn="ctr">
              <a:buNone/>
              <a:defRPr sz="2000">
                <a:solidFill>
                  <a:schemeClr val="accent5">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49044611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2pPr marL="742950" indent="-285750">
              <a:buFont typeface="Courier New" panose="02070309020205020404" pitchFamily="49" charset="0"/>
              <a:buChar char="o"/>
              <a:defRPr/>
            </a:lvl2pPr>
            <a:lvl3pPr marL="1143000" indent="-228600">
              <a:buFont typeface="Arial" panose="020B0604020202020204" pitchFamily="34" charset="0"/>
              <a:buChar char="•"/>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p:nvPr userDrawn="1"/>
        </p:nvSpPr>
        <p:spPr bwMode="auto">
          <a:xfrm>
            <a:off x="457200" y="1163637"/>
            <a:ext cx="8229600" cy="55563"/>
          </a:xfrm>
          <a:prstGeom prst="rect">
            <a:avLst/>
          </a:prstGeom>
          <a:gradFill flip="none" rotWithShape="1">
            <a:gsLst>
              <a:gs pos="0">
                <a:schemeClr val="accent1"/>
              </a:gs>
              <a:gs pos="67000">
                <a:schemeClr val="accent4">
                  <a:lumMod val="20000"/>
                  <a:lumOff val="80000"/>
                </a:schemeClr>
              </a:gs>
              <a:gs pos="100000">
                <a:schemeClr val="accent3"/>
              </a:gs>
              <a:gs pos="33000">
                <a:schemeClr val="accent2"/>
              </a:gs>
            </a:gsLst>
            <a:lin ang="0" scaled="1"/>
            <a:tileRect/>
          </a:gradFill>
          <a:ln w="9525" cap="flat" cmpd="sng" algn="ctr">
            <a:noFill/>
            <a:prstDash val="solid"/>
            <a:round/>
            <a:headEnd type="none" w="med" len="med"/>
            <a:tailEnd type="none" w="med" len="med"/>
          </a:ln>
          <a:effectLst/>
          <a:extLst/>
        </p:spPr>
        <p:txBody>
          <a:bodyPr wrap="none"/>
          <a:lstStyle/>
          <a:p>
            <a:pPr>
              <a:defRPr/>
            </a:pPr>
            <a:endParaRPr lang="en-US">
              <a:solidFill>
                <a:srgbClr val="000000"/>
              </a:solidFill>
              <a:ea typeface="ヒラギノ角ゴ Pro W3" charset="0"/>
              <a:cs typeface="ヒラギノ角ゴ Pro W3" charset="0"/>
            </a:endParaRPr>
          </a:p>
        </p:txBody>
      </p:sp>
    </p:spTree>
    <p:extLst>
      <p:ext uri="{BB962C8B-B14F-4D97-AF65-F5344CB8AC3E}">
        <p14:creationId xmlns:p14="http://schemas.microsoft.com/office/powerpoint/2010/main" val="31437259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p:nvPr userDrawn="1"/>
        </p:nvSpPr>
        <p:spPr bwMode="auto">
          <a:xfrm>
            <a:off x="457200" y="1163637"/>
            <a:ext cx="8229600" cy="55563"/>
          </a:xfrm>
          <a:prstGeom prst="rect">
            <a:avLst/>
          </a:prstGeom>
          <a:gradFill flip="none" rotWithShape="1">
            <a:gsLst>
              <a:gs pos="0">
                <a:schemeClr val="accent1"/>
              </a:gs>
              <a:gs pos="67000">
                <a:schemeClr val="accent4">
                  <a:lumMod val="20000"/>
                  <a:lumOff val="80000"/>
                </a:schemeClr>
              </a:gs>
              <a:gs pos="100000">
                <a:schemeClr val="accent3"/>
              </a:gs>
              <a:gs pos="33000">
                <a:schemeClr val="accent2"/>
              </a:gs>
            </a:gsLst>
            <a:lin ang="0" scaled="1"/>
            <a:tileRect/>
          </a:gradFill>
          <a:ln w="9525" cap="flat" cmpd="sng" algn="ctr">
            <a:noFill/>
            <a:prstDash val="solid"/>
            <a:round/>
            <a:headEnd type="none" w="med" len="med"/>
            <a:tailEnd type="none" w="med" len="med"/>
          </a:ln>
          <a:effectLst/>
          <a:extLst/>
        </p:spPr>
        <p:txBody>
          <a:bodyPr wrap="none"/>
          <a:lstStyle/>
          <a:p>
            <a:pPr>
              <a:defRPr/>
            </a:pPr>
            <a:endParaRPr lang="en-US">
              <a:solidFill>
                <a:srgbClr val="000000"/>
              </a:solidFill>
              <a:ea typeface="ヒラギノ角ゴ Pro W3" charset="0"/>
              <a:cs typeface="ヒラギノ角ゴ Pro W3" charset="0"/>
            </a:endParaRPr>
          </a:p>
        </p:txBody>
      </p:sp>
    </p:spTree>
    <p:extLst>
      <p:ext uri="{BB962C8B-B14F-4D97-AF65-F5344CB8AC3E}">
        <p14:creationId xmlns:p14="http://schemas.microsoft.com/office/powerpoint/2010/main" val="231269627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lumMod val="10000"/>
              </a:schemeClr>
            </a:gs>
            <a:gs pos="80000">
              <a:schemeClr val="accent5">
                <a:lumMod val="5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28600"/>
            <a:ext cx="7772400" cy="9144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5800" y="1600199"/>
            <a:ext cx="77724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Box 6"/>
          <p:cNvSpPr txBox="1"/>
          <p:nvPr/>
        </p:nvSpPr>
        <p:spPr>
          <a:xfrm>
            <a:off x="246888" y="6620256"/>
            <a:ext cx="8897112" cy="246221"/>
          </a:xfrm>
          <a:prstGeom prst="rect">
            <a:avLst/>
          </a:prstGeom>
          <a:solidFill>
            <a:srgbClr val="8EB4E3">
              <a:alpha val="85000"/>
            </a:srgbClr>
          </a:solid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000" b="1" kern="1200" baseline="0" dirty="0" smtClean="0">
                <a:ln>
                  <a:noFill/>
                </a:ln>
                <a:solidFill>
                  <a:srgbClr val="375F9B"/>
                </a:solidFill>
                <a:effectLst/>
                <a:latin typeface="Arial" charset="0"/>
                <a:ea typeface="+mn-ea"/>
                <a:cs typeface="+mn-cs"/>
              </a:rPr>
              <a:t>Clinical Sites:</a:t>
            </a:r>
            <a:r>
              <a:rPr lang="en-US" sz="1000" kern="1200" baseline="0" dirty="0" smtClean="0">
                <a:ln>
                  <a:noFill/>
                </a:ln>
                <a:solidFill>
                  <a:srgbClr val="375F9B"/>
                </a:solidFill>
                <a:effectLst/>
                <a:latin typeface="Arial" charset="0"/>
                <a:ea typeface="+mn-ea"/>
                <a:cs typeface="+mn-cs"/>
              </a:rPr>
              <a:t> BIDMC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EVMS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Stanford </a:t>
            </a:r>
            <a:r>
              <a:rPr lang="en-US" sz="1000" kern="1200" baseline="0" dirty="0" smtClean="0">
                <a:ln>
                  <a:noFill/>
                </a:ln>
                <a:solidFill>
                  <a:srgbClr val="FDF269"/>
                </a:solidFill>
                <a:effectLst/>
                <a:latin typeface="Arial" charset="0"/>
                <a:ea typeface="+mn-ea"/>
                <a:cs typeface="+mn-cs"/>
              </a:rPr>
              <a:t>• </a:t>
            </a:r>
            <a:r>
              <a:rPr lang="en-US" sz="1000" kern="1200" baseline="0" dirty="0" smtClean="0">
                <a:ln>
                  <a:noFill/>
                </a:ln>
                <a:solidFill>
                  <a:srgbClr val="375F9B"/>
                </a:solidFill>
                <a:effectLst/>
                <a:latin typeface="Arial" charset="0"/>
                <a:ea typeface="+mn-ea"/>
                <a:cs typeface="+mn-cs"/>
              </a:rPr>
              <a:t>UBC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UCSF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U Michigan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UTHSCSA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UW </a:t>
            </a:r>
            <a:r>
              <a:rPr lang="en-US" sz="1000" kern="1200" baseline="0" dirty="0" smtClean="0">
                <a:ln>
                  <a:noFill/>
                </a:ln>
                <a:solidFill>
                  <a:srgbClr val="FDF269"/>
                </a:solidFill>
                <a:effectLst/>
                <a:latin typeface="Arial" charset="0"/>
                <a:ea typeface="+mn-ea"/>
                <a:cs typeface="+mn-cs"/>
              </a:rPr>
              <a:t>•</a:t>
            </a:r>
            <a:r>
              <a:rPr lang="en-US" sz="1000" kern="1200" baseline="0" dirty="0" smtClean="0">
                <a:ln>
                  <a:noFill/>
                </a:ln>
                <a:solidFill>
                  <a:srgbClr val="375F9B"/>
                </a:solidFill>
                <a:effectLst/>
                <a:latin typeface="Arial" charset="0"/>
                <a:ea typeface="+mn-ea"/>
                <a:cs typeface="+mn-cs"/>
              </a:rPr>
              <a:t> VAPSHCS          </a:t>
            </a:r>
            <a:r>
              <a:rPr lang="en-US" sz="1000" b="1" kern="1200" baseline="0" dirty="0" smtClean="0">
                <a:ln>
                  <a:noFill/>
                </a:ln>
                <a:solidFill>
                  <a:srgbClr val="FDF269">
                    <a:alpha val="90000"/>
                  </a:srgbClr>
                </a:solidFill>
                <a:effectLst/>
                <a:latin typeface="Arial" charset="0"/>
                <a:ea typeface="+mn-ea"/>
                <a:cs typeface="+mn-cs"/>
              </a:rPr>
              <a:t>Coordinating Center:</a:t>
            </a:r>
            <a:r>
              <a:rPr lang="en-US" sz="1000" kern="1200" baseline="0" dirty="0" smtClean="0">
                <a:ln>
                  <a:noFill/>
                </a:ln>
                <a:solidFill>
                  <a:srgbClr val="FDF269">
                    <a:alpha val="90000"/>
                  </a:srgbClr>
                </a:solidFill>
                <a:effectLst/>
                <a:latin typeface="Arial" charset="0"/>
                <a:ea typeface="+mn-ea"/>
                <a:cs typeface="+mn-cs"/>
              </a:rPr>
              <a:t> FHCRC</a:t>
            </a:r>
          </a:p>
        </p:txBody>
      </p:sp>
      <p:sp>
        <p:nvSpPr>
          <p:cNvPr id="8" name="Rectangle 7"/>
          <p:cNvSpPr/>
          <p:nvPr/>
        </p:nvSpPr>
        <p:spPr>
          <a:xfrm>
            <a:off x="0" y="-3049"/>
            <a:ext cx="246888" cy="6867144"/>
          </a:xfrm>
          <a:prstGeom prst="rect">
            <a:avLst/>
          </a:prstGeom>
          <a:solidFill>
            <a:srgbClr val="8EB4E3">
              <a:alpha val="85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vert="vert270" anchor="ctr"/>
          <a:lstStyle>
            <a:extLst/>
          </a:lstStyle>
          <a:p>
            <a:pPr algn="ctr" eaLnBrk="1" latinLnBrk="0" hangingPunct="1"/>
            <a:r>
              <a:rPr kumimoji="0" lang="en-US" sz="1600" b="1" baseline="0" dirty="0" smtClean="0">
                <a:solidFill>
                  <a:srgbClr val="FDF269">
                    <a:alpha val="90000"/>
                  </a:srgbClr>
                </a:solidFill>
              </a:rPr>
              <a:t>PASS</a:t>
            </a:r>
            <a:r>
              <a:rPr kumimoji="0" lang="en-US" sz="1600" baseline="0" dirty="0" smtClean="0">
                <a:solidFill>
                  <a:srgbClr val="FDF269">
                    <a:alpha val="90000"/>
                  </a:srgbClr>
                </a:solidFill>
              </a:rPr>
              <a:t>:</a:t>
            </a:r>
            <a:r>
              <a:rPr kumimoji="0" lang="en-US" sz="1600" dirty="0" smtClean="0">
                <a:solidFill>
                  <a:schemeClr val="tx2">
                    <a:lumMod val="75000"/>
                  </a:schemeClr>
                </a:solidFill>
              </a:rPr>
              <a:t> </a:t>
            </a:r>
            <a:r>
              <a:rPr kumimoji="0" lang="en-US" sz="1600" dirty="0" smtClean="0">
                <a:solidFill>
                  <a:srgbClr val="376092"/>
                </a:solidFill>
              </a:rPr>
              <a:t>Prostate</a:t>
            </a:r>
            <a:r>
              <a:rPr kumimoji="0" lang="en-US" sz="1600" baseline="0" dirty="0" smtClean="0">
                <a:solidFill>
                  <a:srgbClr val="376092"/>
                </a:solidFill>
              </a:rPr>
              <a:t> Active Surveillance Study</a:t>
            </a:r>
            <a:endParaRPr kumimoji="0" lang="en-US" sz="1600" dirty="0">
              <a:solidFill>
                <a:srgbClr val="376092"/>
              </a:solidFill>
            </a:endParaRPr>
          </a:p>
        </p:txBody>
      </p:sp>
    </p:spTree>
    <p:extLst>
      <p:ext uri="{BB962C8B-B14F-4D97-AF65-F5344CB8AC3E}">
        <p14:creationId xmlns:p14="http://schemas.microsoft.com/office/powerpoint/2010/main" val="1048693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6" r:id="rId4"/>
    <p:sldLayoutId id="2147483657" r:id="rId5"/>
    <p:sldLayoutId id="2147483655" r:id="rId6"/>
  </p:sldLayoutIdLst>
  <p:txStyles>
    <p:titleStyle>
      <a:lvl1pPr algn="ctr" defTabSz="914400" rtl="0" eaLnBrk="1" latinLnBrk="0" hangingPunct="1">
        <a:spcBef>
          <a:spcPct val="0"/>
        </a:spcBef>
        <a:buNone/>
        <a:defRPr sz="3600" b="1" kern="1200">
          <a:solidFill>
            <a:schemeClr val="accent3">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Courier New" panose="02070309020205020404" pitchFamily="49" charset="0"/>
        <a:buChar char="o"/>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28600"/>
            <a:ext cx="7772400" cy="9144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5800" y="1600199"/>
            <a:ext cx="77724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p:nvSpPr>
        <p:spPr>
          <a:xfrm>
            <a:off x="246888" y="6620256"/>
            <a:ext cx="8897112" cy="246221"/>
          </a:xfrm>
          <a:prstGeom prst="rect">
            <a:avLst/>
          </a:prstGeom>
          <a:solidFill>
            <a:srgbClr val="8EB4E3">
              <a:alpha val="85000"/>
            </a:srgbClr>
          </a:solidFill>
        </p:spPr>
        <p:txBody>
          <a:bodyPr wrap="square" rtlCol="0">
            <a:spAutoFit/>
          </a:bodyPr>
          <a:lstStyle/>
          <a:p>
            <a:pPr fontAlgn="base">
              <a:spcBef>
                <a:spcPct val="0"/>
              </a:spcBef>
              <a:spcAft>
                <a:spcPct val="0"/>
              </a:spcAft>
              <a:defRPr/>
            </a:pPr>
            <a:r>
              <a:rPr lang="en-US" sz="1000" b="1" dirty="0" smtClean="0">
                <a:solidFill>
                  <a:srgbClr val="375F9B"/>
                </a:solidFill>
              </a:rPr>
              <a:t>Clinical Sites:</a:t>
            </a:r>
            <a:r>
              <a:rPr lang="en-US" sz="1000" dirty="0" smtClean="0">
                <a:solidFill>
                  <a:srgbClr val="375F9B"/>
                </a:solidFill>
              </a:rPr>
              <a:t> BIDMC </a:t>
            </a:r>
            <a:r>
              <a:rPr lang="en-US" sz="1000" dirty="0" smtClean="0">
                <a:solidFill>
                  <a:srgbClr val="FDF269"/>
                </a:solidFill>
              </a:rPr>
              <a:t>•</a:t>
            </a:r>
            <a:r>
              <a:rPr lang="en-US" sz="1000" dirty="0" smtClean="0">
                <a:solidFill>
                  <a:srgbClr val="375F9B"/>
                </a:solidFill>
              </a:rPr>
              <a:t> EVMS </a:t>
            </a:r>
            <a:r>
              <a:rPr lang="en-US" sz="1000" dirty="0" smtClean="0">
                <a:solidFill>
                  <a:srgbClr val="FDF269"/>
                </a:solidFill>
              </a:rPr>
              <a:t>•</a:t>
            </a:r>
            <a:r>
              <a:rPr lang="en-US" sz="1000" dirty="0" smtClean="0">
                <a:solidFill>
                  <a:srgbClr val="375F9B"/>
                </a:solidFill>
              </a:rPr>
              <a:t> Stanford </a:t>
            </a:r>
            <a:r>
              <a:rPr lang="en-US" sz="1000" dirty="0" smtClean="0">
                <a:solidFill>
                  <a:srgbClr val="FDF269"/>
                </a:solidFill>
              </a:rPr>
              <a:t>• </a:t>
            </a:r>
            <a:r>
              <a:rPr lang="en-US" sz="1000" dirty="0" smtClean="0">
                <a:solidFill>
                  <a:srgbClr val="375F9B"/>
                </a:solidFill>
              </a:rPr>
              <a:t>UBC </a:t>
            </a:r>
            <a:r>
              <a:rPr lang="en-US" sz="1000" dirty="0" smtClean="0">
                <a:solidFill>
                  <a:srgbClr val="FDF269"/>
                </a:solidFill>
              </a:rPr>
              <a:t>•</a:t>
            </a:r>
            <a:r>
              <a:rPr lang="en-US" sz="1000" dirty="0" smtClean="0">
                <a:solidFill>
                  <a:srgbClr val="375F9B"/>
                </a:solidFill>
              </a:rPr>
              <a:t> UCSF </a:t>
            </a:r>
            <a:r>
              <a:rPr lang="en-US" sz="1000" dirty="0" smtClean="0">
                <a:solidFill>
                  <a:srgbClr val="FDF269"/>
                </a:solidFill>
              </a:rPr>
              <a:t>•</a:t>
            </a:r>
            <a:r>
              <a:rPr lang="en-US" sz="1000" dirty="0" smtClean="0">
                <a:solidFill>
                  <a:srgbClr val="375F9B"/>
                </a:solidFill>
              </a:rPr>
              <a:t> U Michigan </a:t>
            </a:r>
            <a:r>
              <a:rPr lang="en-US" sz="1000" dirty="0" smtClean="0">
                <a:solidFill>
                  <a:srgbClr val="FDF269"/>
                </a:solidFill>
              </a:rPr>
              <a:t>•</a:t>
            </a:r>
            <a:r>
              <a:rPr lang="en-US" sz="1000" dirty="0" smtClean="0">
                <a:solidFill>
                  <a:srgbClr val="375F9B"/>
                </a:solidFill>
              </a:rPr>
              <a:t> UTHSCSA </a:t>
            </a:r>
            <a:r>
              <a:rPr lang="en-US" sz="1000" dirty="0" smtClean="0">
                <a:solidFill>
                  <a:srgbClr val="FDF269"/>
                </a:solidFill>
              </a:rPr>
              <a:t>•</a:t>
            </a:r>
            <a:r>
              <a:rPr lang="en-US" sz="1000" dirty="0" smtClean="0">
                <a:solidFill>
                  <a:srgbClr val="375F9B"/>
                </a:solidFill>
              </a:rPr>
              <a:t> UW </a:t>
            </a:r>
            <a:r>
              <a:rPr lang="en-US" sz="1000" dirty="0" smtClean="0">
                <a:solidFill>
                  <a:srgbClr val="FDF269"/>
                </a:solidFill>
              </a:rPr>
              <a:t>•</a:t>
            </a:r>
            <a:r>
              <a:rPr lang="en-US" sz="1000" dirty="0" smtClean="0">
                <a:solidFill>
                  <a:srgbClr val="375F9B"/>
                </a:solidFill>
              </a:rPr>
              <a:t> VAPSHCS          </a:t>
            </a:r>
            <a:r>
              <a:rPr lang="en-US" sz="1000" b="1" dirty="0" smtClean="0">
                <a:solidFill>
                  <a:srgbClr val="FDF269">
                    <a:alpha val="90000"/>
                  </a:srgbClr>
                </a:solidFill>
              </a:rPr>
              <a:t>Coordinating Center:</a:t>
            </a:r>
            <a:r>
              <a:rPr lang="en-US" sz="1000" dirty="0" smtClean="0">
                <a:solidFill>
                  <a:srgbClr val="FDF269">
                    <a:alpha val="90000"/>
                  </a:srgbClr>
                </a:solidFill>
              </a:rPr>
              <a:t> FHCRC</a:t>
            </a:r>
          </a:p>
        </p:txBody>
      </p:sp>
      <p:sp>
        <p:nvSpPr>
          <p:cNvPr id="8" name="Rectangle 7"/>
          <p:cNvSpPr/>
          <p:nvPr/>
        </p:nvSpPr>
        <p:spPr>
          <a:xfrm>
            <a:off x="0" y="-3049"/>
            <a:ext cx="246888" cy="6867144"/>
          </a:xfrm>
          <a:prstGeom prst="rect">
            <a:avLst/>
          </a:prstGeom>
          <a:solidFill>
            <a:srgbClr val="8EB4E3">
              <a:alpha val="85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vert="vert270" anchor="ctr"/>
          <a:lstStyle>
            <a:extLst/>
          </a:lstStyle>
          <a:p>
            <a:pPr algn="ctr"/>
            <a:r>
              <a:rPr lang="en-US" sz="1600" b="1" dirty="0" smtClean="0">
                <a:solidFill>
                  <a:srgbClr val="FDF269">
                    <a:alpha val="90000"/>
                  </a:srgbClr>
                </a:solidFill>
              </a:rPr>
              <a:t>PASS</a:t>
            </a:r>
            <a:r>
              <a:rPr lang="en-US" sz="1600" dirty="0" smtClean="0">
                <a:solidFill>
                  <a:srgbClr val="FDF269">
                    <a:alpha val="90000"/>
                  </a:srgbClr>
                </a:solidFill>
              </a:rPr>
              <a:t>:</a:t>
            </a:r>
            <a:r>
              <a:rPr lang="en-US" sz="1600" dirty="0" smtClean="0">
                <a:solidFill>
                  <a:srgbClr val="4E5B6F">
                    <a:lumMod val="75000"/>
                  </a:srgbClr>
                </a:solidFill>
              </a:rPr>
              <a:t> </a:t>
            </a:r>
            <a:r>
              <a:rPr lang="en-US" sz="1600" dirty="0" smtClean="0">
                <a:solidFill>
                  <a:srgbClr val="376092"/>
                </a:solidFill>
              </a:rPr>
              <a:t>Prostate Active Surveillance Study</a:t>
            </a:r>
            <a:endParaRPr lang="en-US" sz="1600" dirty="0">
              <a:solidFill>
                <a:srgbClr val="376092"/>
              </a:solidFill>
            </a:endParaRPr>
          </a:p>
        </p:txBody>
      </p:sp>
    </p:spTree>
    <p:extLst>
      <p:ext uri="{BB962C8B-B14F-4D97-AF65-F5344CB8AC3E}">
        <p14:creationId xmlns:p14="http://schemas.microsoft.com/office/powerpoint/2010/main" val="3225109441"/>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accent5">
              <a:lumMod val="50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spcBef>
          <a:spcPct val="20000"/>
        </a:spcBef>
        <a:buFont typeface="Courier New" panose="02070309020205020404" pitchFamily="49" charset="0"/>
        <a:buChar char="o"/>
        <a:defRPr sz="2000" kern="1200">
          <a:solidFill>
            <a:schemeClr val="accent5">
              <a:lumMod val="50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1800" kern="1200">
          <a:solidFill>
            <a:schemeClr val="accent5">
              <a:lumMod val="50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00192F"/>
            </a:gs>
            <a:gs pos="80000">
              <a:srgbClr val="001A4F"/>
            </a:gs>
            <a:gs pos="100000">
              <a:srgbClr val="001A4F"/>
            </a:gs>
          </a:gsLst>
          <a:lin ang="5400000"/>
        </a:gra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685800" y="228600"/>
            <a:ext cx="7772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3" name="Text Placeholder 2"/>
          <p:cNvSpPr>
            <a:spLocks noGrp="1"/>
          </p:cNvSpPr>
          <p:nvPr>
            <p:ph type="body" idx="1"/>
          </p:nvPr>
        </p:nvSpPr>
        <p:spPr bwMode="auto">
          <a:xfrm>
            <a:off x="571500" y="1600200"/>
            <a:ext cx="8001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TextBox 6"/>
          <p:cNvSpPr txBox="1"/>
          <p:nvPr/>
        </p:nvSpPr>
        <p:spPr>
          <a:xfrm>
            <a:off x="246888" y="6620256"/>
            <a:ext cx="8897112" cy="246221"/>
          </a:xfrm>
          <a:prstGeom prst="rect">
            <a:avLst/>
          </a:prstGeom>
          <a:solidFill>
            <a:srgbClr val="8EB4E3">
              <a:alpha val="85000"/>
            </a:srgbClr>
          </a:solidFill>
        </p:spPr>
        <p:txBody>
          <a:bodyPr>
            <a:spAutoFit/>
          </a:bodyPr>
          <a:lstStyle/>
          <a:p>
            <a:pPr fontAlgn="base">
              <a:spcBef>
                <a:spcPct val="0"/>
              </a:spcBef>
              <a:spcAft>
                <a:spcPct val="0"/>
              </a:spcAft>
              <a:defRPr/>
            </a:pPr>
            <a:r>
              <a:rPr lang="en-US" sz="1000" b="1" dirty="0">
                <a:solidFill>
                  <a:srgbClr val="375F9B"/>
                </a:solidFill>
                <a:ea typeface="ＭＳ Ｐゴシック" pitchFamily="34" charset="-128"/>
                <a:cs typeface="Arial" charset="0"/>
              </a:rPr>
              <a:t>Clinical Sites:</a:t>
            </a:r>
            <a:r>
              <a:rPr lang="en-US" sz="1000" dirty="0">
                <a:solidFill>
                  <a:srgbClr val="375F9B"/>
                </a:solidFill>
                <a:ea typeface="ＭＳ Ｐゴシック" pitchFamily="34" charset="-128"/>
                <a:cs typeface="Arial" charset="0"/>
              </a:rPr>
              <a:t> BIDMC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EVMS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Stanford </a:t>
            </a:r>
            <a:r>
              <a:rPr lang="en-US" sz="1000" dirty="0">
                <a:solidFill>
                  <a:srgbClr val="FDF269"/>
                </a:solidFill>
                <a:ea typeface="ＭＳ Ｐゴシック" pitchFamily="34" charset="-128"/>
                <a:cs typeface="Arial" charset="0"/>
              </a:rPr>
              <a:t>• </a:t>
            </a:r>
            <a:r>
              <a:rPr lang="en-US" sz="1000" dirty="0">
                <a:solidFill>
                  <a:srgbClr val="375F9B"/>
                </a:solidFill>
                <a:ea typeface="ＭＳ Ｐゴシック" pitchFamily="34" charset="-128"/>
                <a:cs typeface="Arial" charset="0"/>
              </a:rPr>
              <a:t>UBC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UCSF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U Michigan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UTHSCSA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UW </a:t>
            </a:r>
            <a:r>
              <a:rPr lang="en-US" sz="1000" dirty="0">
                <a:solidFill>
                  <a:srgbClr val="FDF269"/>
                </a:solidFill>
                <a:ea typeface="ＭＳ Ｐゴシック" pitchFamily="34" charset="-128"/>
                <a:cs typeface="Arial" charset="0"/>
              </a:rPr>
              <a:t>•</a:t>
            </a:r>
            <a:r>
              <a:rPr lang="en-US" sz="1000" dirty="0">
                <a:solidFill>
                  <a:srgbClr val="375F9B"/>
                </a:solidFill>
                <a:ea typeface="ＭＳ Ｐゴシック" pitchFamily="34" charset="-128"/>
                <a:cs typeface="Arial" charset="0"/>
              </a:rPr>
              <a:t> VAPSHCS          </a:t>
            </a:r>
            <a:r>
              <a:rPr lang="en-US" sz="1000" b="1" dirty="0">
                <a:solidFill>
                  <a:srgbClr val="FDF269">
                    <a:alpha val="90000"/>
                  </a:srgbClr>
                </a:solidFill>
                <a:ea typeface="ＭＳ Ｐゴシック" pitchFamily="34" charset="-128"/>
                <a:cs typeface="Arial" charset="0"/>
              </a:rPr>
              <a:t>Coordinating Center:</a:t>
            </a:r>
            <a:r>
              <a:rPr lang="en-US" sz="1000" dirty="0">
                <a:solidFill>
                  <a:srgbClr val="FDF269">
                    <a:alpha val="90000"/>
                  </a:srgbClr>
                </a:solidFill>
                <a:ea typeface="ＭＳ Ｐゴシック" pitchFamily="34" charset="-128"/>
                <a:cs typeface="Arial" charset="0"/>
              </a:rPr>
              <a:t> FHCRC</a:t>
            </a:r>
          </a:p>
        </p:txBody>
      </p:sp>
      <p:sp>
        <p:nvSpPr>
          <p:cNvPr id="8" name="Rectangle 7"/>
          <p:cNvSpPr/>
          <p:nvPr/>
        </p:nvSpPr>
        <p:spPr>
          <a:xfrm>
            <a:off x="0" y="-3049"/>
            <a:ext cx="246888" cy="6867144"/>
          </a:xfrm>
          <a:prstGeom prst="rect">
            <a:avLst/>
          </a:prstGeom>
          <a:solidFill>
            <a:srgbClr val="8EB4E3">
              <a:alpha val="85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vert="vert270" anchor="ctr"/>
          <a:lstStyle>
            <a:extLst/>
          </a:lstStyle>
          <a:p>
            <a:pPr algn="ctr">
              <a:defRPr/>
            </a:pPr>
            <a:r>
              <a:rPr lang="en-US" sz="1600" b="1" dirty="0">
                <a:solidFill>
                  <a:srgbClr val="FDF269">
                    <a:alpha val="90000"/>
                  </a:srgbClr>
                </a:solidFill>
              </a:rPr>
              <a:t>PASS</a:t>
            </a:r>
            <a:r>
              <a:rPr lang="en-US" sz="1600" dirty="0">
                <a:solidFill>
                  <a:srgbClr val="FDF269">
                    <a:alpha val="90000"/>
                  </a:srgbClr>
                </a:solidFill>
              </a:rPr>
              <a:t>:</a:t>
            </a:r>
            <a:r>
              <a:rPr lang="en-US" sz="1600" dirty="0">
                <a:solidFill>
                  <a:srgbClr val="4E5B6F">
                    <a:lumMod val="75000"/>
                  </a:srgbClr>
                </a:solidFill>
              </a:rPr>
              <a:t> </a:t>
            </a:r>
            <a:r>
              <a:rPr lang="en-US" sz="1600" dirty="0">
                <a:solidFill>
                  <a:srgbClr val="376092"/>
                </a:solidFill>
              </a:rPr>
              <a:t>Prostate Active Surveillance Study</a:t>
            </a:r>
          </a:p>
        </p:txBody>
      </p:sp>
    </p:spTree>
    <p:extLst>
      <p:ext uri="{BB962C8B-B14F-4D97-AF65-F5344CB8AC3E}">
        <p14:creationId xmlns:p14="http://schemas.microsoft.com/office/powerpoint/2010/main" val="403450502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p:timing>
    <p:tnLst>
      <p:par>
        <p:cTn id="1" dur="indefinite" restart="never" nodeType="tmRoot"/>
      </p:par>
    </p:tnLst>
  </p:timing>
  <p:txStyles>
    <p:titleStyle>
      <a:lvl1pPr algn="ctr" rtl="0" fontAlgn="base">
        <a:spcBef>
          <a:spcPct val="0"/>
        </a:spcBef>
        <a:spcAft>
          <a:spcPct val="0"/>
        </a:spcAft>
        <a:defRPr sz="3600" kern="1200">
          <a:solidFill>
            <a:srgbClr val="FCEA11"/>
          </a:solidFill>
          <a:latin typeface="+mj-lt"/>
          <a:ea typeface="+mj-ea"/>
          <a:cs typeface="+mj-cs"/>
        </a:defRPr>
      </a:lvl1pPr>
      <a:lvl2pPr algn="ctr" rtl="0" fontAlgn="base">
        <a:spcBef>
          <a:spcPct val="0"/>
        </a:spcBef>
        <a:spcAft>
          <a:spcPct val="0"/>
        </a:spcAft>
        <a:defRPr sz="3600">
          <a:solidFill>
            <a:srgbClr val="FCEA11"/>
          </a:solidFill>
          <a:latin typeface="Arial" pitchFamily="34" charset="0"/>
        </a:defRPr>
      </a:lvl2pPr>
      <a:lvl3pPr algn="ctr" rtl="0" fontAlgn="base">
        <a:spcBef>
          <a:spcPct val="0"/>
        </a:spcBef>
        <a:spcAft>
          <a:spcPct val="0"/>
        </a:spcAft>
        <a:defRPr sz="3600">
          <a:solidFill>
            <a:srgbClr val="FCEA11"/>
          </a:solidFill>
          <a:latin typeface="Arial" pitchFamily="34" charset="0"/>
        </a:defRPr>
      </a:lvl3pPr>
      <a:lvl4pPr algn="ctr" rtl="0" fontAlgn="base">
        <a:spcBef>
          <a:spcPct val="0"/>
        </a:spcBef>
        <a:spcAft>
          <a:spcPct val="0"/>
        </a:spcAft>
        <a:defRPr sz="3600">
          <a:solidFill>
            <a:srgbClr val="FCEA11"/>
          </a:solidFill>
          <a:latin typeface="Arial" pitchFamily="34" charset="0"/>
        </a:defRPr>
      </a:lvl4pPr>
      <a:lvl5pPr algn="ctr" rtl="0" fontAlgn="base">
        <a:spcBef>
          <a:spcPct val="0"/>
        </a:spcBef>
        <a:spcAft>
          <a:spcPct val="0"/>
        </a:spcAft>
        <a:defRPr sz="3600">
          <a:solidFill>
            <a:srgbClr val="FCEA11"/>
          </a:solidFill>
          <a:latin typeface="Arial" pitchFamily="34" charset="0"/>
        </a:defRPr>
      </a:lvl5pPr>
      <a:lvl6pPr marL="457200" algn="ctr" rtl="0" fontAlgn="base">
        <a:spcBef>
          <a:spcPct val="0"/>
        </a:spcBef>
        <a:spcAft>
          <a:spcPct val="0"/>
        </a:spcAft>
        <a:defRPr sz="3600">
          <a:solidFill>
            <a:srgbClr val="FCEA11"/>
          </a:solidFill>
          <a:latin typeface="Arial" pitchFamily="34" charset="0"/>
        </a:defRPr>
      </a:lvl6pPr>
      <a:lvl7pPr marL="914400" algn="ctr" rtl="0" fontAlgn="base">
        <a:spcBef>
          <a:spcPct val="0"/>
        </a:spcBef>
        <a:spcAft>
          <a:spcPct val="0"/>
        </a:spcAft>
        <a:defRPr sz="3600">
          <a:solidFill>
            <a:srgbClr val="FCEA11"/>
          </a:solidFill>
          <a:latin typeface="Arial" pitchFamily="34" charset="0"/>
        </a:defRPr>
      </a:lvl7pPr>
      <a:lvl8pPr marL="1371600" algn="ctr" rtl="0" fontAlgn="base">
        <a:spcBef>
          <a:spcPct val="0"/>
        </a:spcBef>
        <a:spcAft>
          <a:spcPct val="0"/>
        </a:spcAft>
        <a:defRPr sz="3600">
          <a:solidFill>
            <a:srgbClr val="FCEA11"/>
          </a:solidFill>
          <a:latin typeface="Arial" pitchFamily="34" charset="0"/>
        </a:defRPr>
      </a:lvl8pPr>
      <a:lvl9pPr marL="1828800" algn="ctr" rtl="0" fontAlgn="base">
        <a:spcBef>
          <a:spcPct val="0"/>
        </a:spcBef>
        <a:spcAft>
          <a:spcPct val="0"/>
        </a:spcAft>
        <a:defRPr sz="3600">
          <a:solidFill>
            <a:srgbClr val="FCEA11"/>
          </a:solidFill>
          <a:latin typeface="Arial" pitchFamily="34" charset="0"/>
        </a:defRPr>
      </a:lvl9pPr>
    </p:titleStyle>
    <p:bodyStyle>
      <a:lvl1pPr marL="342900" indent="-342900" algn="l" rtl="0" fontAlgn="base">
        <a:spcBef>
          <a:spcPct val="20000"/>
        </a:spcBef>
        <a:spcAft>
          <a:spcPct val="0"/>
        </a:spcAft>
        <a:buFont typeface="Arial" pitchFamily="34" charset="0"/>
        <a:buChar char="•"/>
        <a:defRPr sz="2800" kern="1200">
          <a:solidFill>
            <a:schemeClr val="bg2"/>
          </a:solidFill>
          <a:latin typeface="+mn-lt"/>
          <a:ea typeface="+mn-ea"/>
          <a:cs typeface="+mn-cs"/>
        </a:defRPr>
      </a:lvl1pPr>
      <a:lvl2pPr marL="742950" indent="-285750" algn="l" rtl="0" fontAlgn="base">
        <a:spcBef>
          <a:spcPct val="20000"/>
        </a:spcBef>
        <a:spcAft>
          <a:spcPct val="0"/>
        </a:spcAft>
        <a:buFont typeface="Arial" pitchFamily="34" charset="0"/>
        <a:buChar char="–"/>
        <a:defRPr sz="2400" kern="1200">
          <a:solidFill>
            <a:schemeClr val="bg1"/>
          </a:solidFill>
          <a:latin typeface="+mn-lt"/>
          <a:ea typeface="+mn-ea"/>
          <a:cs typeface="+mn-cs"/>
        </a:defRPr>
      </a:lvl2pPr>
      <a:lvl3pPr marL="1143000" indent="-228600" algn="l" rtl="0" fontAlgn="base">
        <a:spcBef>
          <a:spcPct val="20000"/>
        </a:spcBef>
        <a:spcAft>
          <a:spcPct val="0"/>
        </a:spcAft>
        <a:buFont typeface="Courier New" pitchFamily="49" charset="0"/>
        <a:buChar char="o"/>
        <a:defRPr sz="2000" kern="1200">
          <a:solidFill>
            <a:schemeClr val="bg1"/>
          </a:solidFill>
          <a:latin typeface="+mn-lt"/>
          <a:ea typeface="+mn-ea"/>
          <a:cs typeface="+mn-cs"/>
        </a:defRPr>
      </a:lvl3pPr>
      <a:lvl4pPr marL="1600200" indent="-228600" algn="l" rtl="0" fontAlgn="base">
        <a:spcBef>
          <a:spcPct val="20000"/>
        </a:spcBef>
        <a:spcAft>
          <a:spcPct val="0"/>
        </a:spcAft>
        <a:buFont typeface="Arial" pitchFamily="34" charset="0"/>
        <a:buChar char="–"/>
        <a:defRPr kern="1200">
          <a:solidFill>
            <a:schemeClr val="bg1"/>
          </a:solidFill>
          <a:latin typeface="+mn-lt"/>
          <a:ea typeface="+mn-ea"/>
          <a:cs typeface="+mn-cs"/>
        </a:defRPr>
      </a:lvl4pPr>
      <a:lvl5pPr marL="2057400" indent="-228600" algn="l" rtl="0" fontAlgn="base">
        <a:spcBef>
          <a:spcPct val="20000"/>
        </a:spcBef>
        <a:spcAft>
          <a:spcPct val="0"/>
        </a:spcAft>
        <a:buFont typeface="Wingdings" pitchFamily="2" charset="2"/>
        <a:buChar char="§"/>
        <a:defRPr kern="1200">
          <a:solidFill>
            <a:schemeClr val="bg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9.emf"/><Relationship Id="rId3" Type="http://schemas.openxmlformats.org/officeDocument/2006/relationships/notesSlide" Target="../notesSlides/notesSlide11.xml"/><Relationship Id="rId7" Type="http://schemas.openxmlformats.org/officeDocument/2006/relationships/image" Target="../media/image6.emf"/><Relationship Id="rId12" Type="http://schemas.openxmlformats.org/officeDocument/2006/relationships/oleObject" Target="../embeddings/oleObject5.bin"/><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8.emf"/><Relationship Id="rId5" Type="http://schemas.openxmlformats.org/officeDocument/2006/relationships/image" Target="../media/image5.e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7.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15.png"/><Relationship Id="rId2" Type="http://schemas.openxmlformats.org/officeDocument/2006/relationships/slideLayout" Target="../slideLayouts/slideLayout8.xml"/><Relationship Id="rId1" Type="http://schemas.openxmlformats.org/officeDocument/2006/relationships/vmlDrawing" Target="../drawings/vmlDrawing2.vml"/><Relationship Id="rId6" Type="http://schemas.openxmlformats.org/officeDocument/2006/relationships/package" Target="../embeddings/Microsoft_Word_Document1.docx"/><Relationship Id="rId5" Type="http://schemas.openxmlformats.org/officeDocument/2006/relationships/oleObject" Target="../embeddings/oleObject6.bin"/><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141" descr="CanaryLogo_poster20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5253038"/>
            <a:ext cx="152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4200" y="5302250"/>
            <a:ext cx="12954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24000"/>
            <a:ext cx="7772400" cy="1828800"/>
          </a:xfrm>
        </p:spPr>
        <p:txBody>
          <a:bodyPr>
            <a:normAutofit fontScale="90000"/>
          </a:bodyPr>
          <a:lstStyle/>
          <a:p>
            <a:r>
              <a:rPr lang="en-US" dirty="0" smtClean="0"/>
              <a:t>Modeling </a:t>
            </a:r>
            <a:r>
              <a:rPr lang="en-US" dirty="0"/>
              <a:t>P</a:t>
            </a:r>
            <a:r>
              <a:rPr lang="en-US" dirty="0" smtClean="0"/>
              <a:t>rostate </a:t>
            </a:r>
            <a:r>
              <a:rPr lang="en-US" dirty="0"/>
              <a:t>S</a:t>
            </a:r>
            <a:r>
              <a:rPr lang="en-US" dirty="0" smtClean="0"/>
              <a:t>pecific Antigen (PSA) Kinetics in Prostate Cancer Active Surveillance</a:t>
            </a:r>
            <a:endParaRPr lang="en-US" dirty="0"/>
          </a:p>
        </p:txBody>
      </p:sp>
      <p:sp>
        <p:nvSpPr>
          <p:cNvPr id="3" name="Subtitle 2"/>
          <p:cNvSpPr>
            <a:spLocks noGrp="1"/>
          </p:cNvSpPr>
          <p:nvPr>
            <p:ph type="subTitle" idx="1"/>
          </p:nvPr>
        </p:nvSpPr>
        <p:spPr>
          <a:xfrm>
            <a:off x="1371600" y="3429000"/>
            <a:ext cx="6400800" cy="1447800"/>
          </a:xfrm>
        </p:spPr>
        <p:txBody>
          <a:bodyPr>
            <a:noAutofit/>
          </a:bodyPr>
          <a:lstStyle/>
          <a:p>
            <a:r>
              <a:rPr lang="en-US" sz="1600" b="1" dirty="0" smtClean="0"/>
              <a:t>September 14, 2017</a:t>
            </a:r>
          </a:p>
          <a:p>
            <a:endParaRPr lang="en-US" sz="1600" b="1" dirty="0"/>
          </a:p>
          <a:p>
            <a:r>
              <a:rPr lang="en-US" sz="1600" b="1" dirty="0" err="1" smtClean="0"/>
              <a:t>Yingye</a:t>
            </a:r>
            <a:r>
              <a:rPr lang="en-US" sz="1600" b="1" dirty="0" smtClean="0"/>
              <a:t> Zheng</a:t>
            </a:r>
          </a:p>
          <a:p>
            <a:endParaRPr lang="en-US" sz="1600" b="1" dirty="0" smtClean="0"/>
          </a:p>
          <a:p>
            <a:r>
              <a:rPr lang="en-US" sz="1600" b="1" dirty="0" smtClean="0"/>
              <a:t>On behalf of PASS study </a:t>
            </a:r>
            <a:endParaRPr lang="en-US" sz="1600" b="1" dirty="0"/>
          </a:p>
        </p:txBody>
      </p:sp>
    </p:spTree>
    <p:extLst>
      <p:ext uri="{BB962C8B-B14F-4D97-AF65-F5344CB8AC3E}">
        <p14:creationId xmlns:p14="http://schemas.microsoft.com/office/powerpoint/2010/main" val="1625973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 velocity calculation in PASS</a:t>
            </a:r>
            <a:endParaRPr lang="en-US" dirty="0"/>
          </a:p>
        </p:txBody>
      </p:sp>
      <p:sp>
        <p:nvSpPr>
          <p:cNvPr id="3" name="Content Placeholder 2"/>
          <p:cNvSpPr>
            <a:spLocks noGrp="1"/>
          </p:cNvSpPr>
          <p:nvPr>
            <p:ph idx="1"/>
          </p:nvPr>
        </p:nvSpPr>
        <p:spPr/>
        <p:txBody>
          <a:bodyPr>
            <a:normAutofit/>
          </a:bodyPr>
          <a:lstStyle/>
          <a:p>
            <a:pPr marL="857250" lvl="1" indent="-457200">
              <a:spcBef>
                <a:spcPts val="1200"/>
              </a:spcBef>
              <a:buFont typeface="Wingdings" panose="05000000000000000000" pitchFamily="2" charset="2"/>
              <a:buChar char="Ø"/>
            </a:pPr>
            <a:r>
              <a:rPr lang="en-US" dirty="0">
                <a:solidFill>
                  <a:srgbClr val="FF0000"/>
                </a:solidFill>
              </a:rPr>
              <a:t>Simple </a:t>
            </a:r>
            <a:r>
              <a:rPr lang="en-US" dirty="0" err="1">
                <a:solidFill>
                  <a:srgbClr val="FF0000"/>
                </a:solidFill>
              </a:rPr>
              <a:t>PSAv</a:t>
            </a:r>
            <a:r>
              <a:rPr lang="en-US" dirty="0">
                <a:solidFill>
                  <a:srgbClr val="FF0000"/>
                </a:solidFill>
              </a:rPr>
              <a:t> (</a:t>
            </a:r>
            <a:r>
              <a:rPr lang="en-US" dirty="0" err="1">
                <a:solidFill>
                  <a:srgbClr val="FF0000"/>
                </a:solidFill>
              </a:rPr>
              <a:t>PSAvS</a:t>
            </a:r>
            <a:r>
              <a:rPr lang="en-US" dirty="0">
                <a:solidFill>
                  <a:srgbClr val="FF0000"/>
                </a:solidFill>
              </a:rPr>
              <a:t>):</a:t>
            </a:r>
          </a:p>
          <a:p>
            <a:pPr marL="1257300" lvl="2" indent="-457200">
              <a:spcBef>
                <a:spcPts val="1200"/>
              </a:spcBef>
              <a:buFont typeface="Wingdings" panose="05000000000000000000" pitchFamily="2" charset="2"/>
              <a:buChar char="Ø"/>
            </a:pPr>
            <a:r>
              <a:rPr lang="en-US" dirty="0"/>
              <a:t>Used all available PSAs prior to time of interest. At least 2 PSAs required.</a:t>
            </a:r>
          </a:p>
          <a:p>
            <a:pPr marL="1257300" lvl="2" indent="-457200">
              <a:spcBef>
                <a:spcPts val="1200"/>
              </a:spcBef>
              <a:buFont typeface="Wingdings" panose="05000000000000000000" pitchFamily="2" charset="2"/>
              <a:buChar char="Ø"/>
            </a:pPr>
            <a:r>
              <a:rPr lang="en-US" dirty="0"/>
              <a:t>If 2 PSA measurements: change in PSA / change in time</a:t>
            </a:r>
          </a:p>
          <a:p>
            <a:pPr marL="1257300" lvl="2" indent="-457200">
              <a:spcBef>
                <a:spcPts val="1200"/>
              </a:spcBef>
              <a:buFont typeface="Wingdings" panose="05000000000000000000" pitchFamily="2" charset="2"/>
              <a:buChar char="Ø"/>
            </a:pPr>
            <a:r>
              <a:rPr lang="en-US" dirty="0"/>
              <a:t>If 3+ PSA measurements: slope from linear reg. model</a:t>
            </a:r>
          </a:p>
          <a:p>
            <a:pPr marL="857250" lvl="1" indent="-457200">
              <a:spcBef>
                <a:spcPts val="1200"/>
              </a:spcBef>
              <a:buFont typeface="Wingdings" panose="05000000000000000000" pitchFamily="2" charset="2"/>
              <a:buChar char="Ø"/>
            </a:pPr>
            <a:r>
              <a:rPr lang="en-US" dirty="0" smtClean="0">
                <a:solidFill>
                  <a:srgbClr val="FF0000"/>
                </a:solidFill>
              </a:rPr>
              <a:t>Restricted Simple </a:t>
            </a:r>
            <a:r>
              <a:rPr lang="en-US" dirty="0" err="1" smtClean="0">
                <a:solidFill>
                  <a:srgbClr val="FF0000"/>
                </a:solidFill>
              </a:rPr>
              <a:t>PSAv</a:t>
            </a:r>
            <a:r>
              <a:rPr lang="en-US" dirty="0" smtClean="0">
                <a:solidFill>
                  <a:srgbClr val="FF0000"/>
                </a:solidFill>
              </a:rPr>
              <a:t> (</a:t>
            </a:r>
            <a:r>
              <a:rPr lang="en-US" dirty="0" err="1" smtClean="0">
                <a:solidFill>
                  <a:srgbClr val="FF0000"/>
                </a:solidFill>
              </a:rPr>
              <a:t>PSAvRS</a:t>
            </a:r>
            <a:r>
              <a:rPr lang="en-US" dirty="0" smtClean="0">
                <a:solidFill>
                  <a:srgbClr val="FF0000"/>
                </a:solidFill>
              </a:rPr>
              <a:t>):</a:t>
            </a:r>
          </a:p>
          <a:p>
            <a:pPr marL="1257300" lvl="2" indent="-457200">
              <a:spcBef>
                <a:spcPts val="1200"/>
              </a:spcBef>
              <a:buFont typeface="Wingdings" panose="05000000000000000000" pitchFamily="2" charset="2"/>
              <a:buChar char="Ø"/>
            </a:pPr>
            <a:r>
              <a:rPr lang="en-US" dirty="0" smtClean="0"/>
              <a:t>Used 2 PSAs closest to and prior time of interest</a:t>
            </a:r>
          </a:p>
          <a:p>
            <a:pPr marL="1257300" lvl="2" indent="-457200">
              <a:spcBef>
                <a:spcPts val="1200"/>
              </a:spcBef>
              <a:buFont typeface="Wingdings" panose="05000000000000000000" pitchFamily="2" charset="2"/>
              <a:buChar char="Ø"/>
            </a:pPr>
            <a:r>
              <a:rPr lang="en-US" dirty="0" smtClean="0"/>
              <a:t>Change in PSA / change in time</a:t>
            </a:r>
          </a:p>
          <a:p>
            <a:pPr marL="1257300" lvl="2" indent="-457200">
              <a:spcBef>
                <a:spcPts val="1200"/>
              </a:spcBef>
              <a:buFont typeface="Wingdings" panose="05000000000000000000" pitchFamily="2" charset="2"/>
              <a:buChar char="Ø"/>
            </a:pPr>
            <a:r>
              <a:rPr lang="en-US" dirty="0" smtClean="0"/>
              <a:t>Short term changes, independent of enrollment length</a:t>
            </a:r>
          </a:p>
          <a:p>
            <a:pPr marL="800100" lvl="2" indent="0">
              <a:spcBef>
                <a:spcPts val="1200"/>
              </a:spcBef>
              <a:buNone/>
            </a:pPr>
            <a:endParaRPr lang="en-US" dirty="0" smtClean="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spTree>
    <p:extLst>
      <p:ext uri="{BB962C8B-B14F-4D97-AF65-F5344CB8AC3E}">
        <p14:creationId xmlns:p14="http://schemas.microsoft.com/office/powerpoint/2010/main" val="494732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 velocity calculation</a:t>
            </a:r>
            <a:endParaRPr lang="en-US" dirty="0"/>
          </a:p>
        </p:txBody>
      </p:sp>
      <p:sp>
        <p:nvSpPr>
          <p:cNvPr id="3" name="Content Placeholder 2"/>
          <p:cNvSpPr>
            <a:spLocks noGrp="1"/>
          </p:cNvSpPr>
          <p:nvPr>
            <p:ph idx="1"/>
          </p:nvPr>
        </p:nvSpPr>
        <p:spPr/>
        <p:txBody>
          <a:bodyPr>
            <a:normAutofit lnSpcReduction="10000"/>
          </a:bodyPr>
          <a:lstStyle/>
          <a:p>
            <a:pPr marL="857250" lvl="1" indent="-457200">
              <a:spcBef>
                <a:spcPts val="1200"/>
              </a:spcBef>
              <a:buFont typeface="Wingdings" panose="05000000000000000000" pitchFamily="2" charset="2"/>
              <a:buChar char="Ø"/>
            </a:pPr>
            <a:r>
              <a:rPr lang="en-US" dirty="0" smtClean="0">
                <a:solidFill>
                  <a:srgbClr val="FF0000"/>
                </a:solidFill>
              </a:rPr>
              <a:t>BLUP </a:t>
            </a:r>
            <a:r>
              <a:rPr lang="en-US" dirty="0" err="1" smtClean="0">
                <a:solidFill>
                  <a:srgbClr val="FF0000"/>
                </a:solidFill>
              </a:rPr>
              <a:t>PSAv</a:t>
            </a:r>
            <a:r>
              <a:rPr lang="en-US" dirty="0" smtClean="0">
                <a:solidFill>
                  <a:srgbClr val="FF0000"/>
                </a:solidFill>
              </a:rPr>
              <a:t> (</a:t>
            </a:r>
            <a:r>
              <a:rPr lang="en-US" dirty="0" err="1" smtClean="0">
                <a:solidFill>
                  <a:srgbClr val="FF0000"/>
                </a:solidFill>
              </a:rPr>
              <a:t>PSAvBLUP</a:t>
            </a:r>
            <a:r>
              <a:rPr lang="en-US" dirty="0" smtClean="0">
                <a:solidFill>
                  <a:srgbClr val="FF0000"/>
                </a:solidFill>
              </a:rPr>
              <a:t>):</a:t>
            </a:r>
          </a:p>
          <a:p>
            <a:pPr marL="1257300" lvl="2" indent="-457200">
              <a:spcBef>
                <a:spcPts val="1200"/>
              </a:spcBef>
              <a:buFont typeface="Wingdings" panose="05000000000000000000" pitchFamily="2" charset="2"/>
              <a:buChar char="Ø"/>
            </a:pPr>
            <a:r>
              <a:rPr lang="en-US" dirty="0" smtClean="0">
                <a:solidFill>
                  <a:srgbClr val="FF0000"/>
                </a:solidFill>
              </a:rPr>
              <a:t> </a:t>
            </a:r>
          </a:p>
          <a:p>
            <a:pPr marL="1257300" lvl="2" indent="-457200">
              <a:spcBef>
                <a:spcPts val="1200"/>
              </a:spcBef>
              <a:buFont typeface="Wingdings" panose="05000000000000000000" pitchFamily="2" charset="2"/>
              <a:buChar char="Ø"/>
            </a:pPr>
            <a:r>
              <a:rPr lang="en-US" dirty="0" smtClean="0"/>
              <a:t>For a new patient with repeated PSA measured up to </a:t>
            </a:r>
            <a:r>
              <a:rPr lang="en-US" dirty="0" err="1"/>
              <a:t>s</a:t>
            </a:r>
            <a:r>
              <a:rPr lang="en-US" baseline="-25000" dirty="0" err="1" smtClean="0"/>
              <a:t>ij</a:t>
            </a:r>
            <a:r>
              <a:rPr lang="en-US" dirty="0" smtClean="0"/>
              <a:t>, Best </a:t>
            </a:r>
            <a:r>
              <a:rPr lang="en-US" dirty="0"/>
              <a:t>Linear Unbiased Predictors (BLUPs</a:t>
            </a:r>
            <a:r>
              <a:rPr lang="en-US" dirty="0" smtClean="0"/>
              <a:t>), </a:t>
            </a:r>
            <a:r>
              <a:rPr lang="en-US" dirty="0"/>
              <a:t> </a:t>
            </a:r>
            <a:r>
              <a:rPr lang="en-US" dirty="0" smtClean="0"/>
              <a:t>with  </a:t>
            </a:r>
          </a:p>
          <a:p>
            <a:pPr marL="1257300" lvl="2" indent="-457200">
              <a:spcBef>
                <a:spcPts val="1200"/>
              </a:spcBef>
              <a:buFont typeface="Wingdings" panose="05000000000000000000" pitchFamily="2" charset="2"/>
              <a:buChar char="Ø"/>
            </a:pPr>
            <a:endParaRPr lang="en-US" dirty="0"/>
          </a:p>
          <a:p>
            <a:pPr marL="1257300" lvl="2"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smtClean="0"/>
          </a:p>
          <a:p>
            <a:pPr marL="800100" lvl="2" indent="0">
              <a:spcBef>
                <a:spcPts val="1200"/>
              </a:spcBef>
              <a:buNone/>
            </a:pPr>
            <a:r>
              <a:rPr lang="en-US" dirty="0" smtClean="0"/>
              <a:t>at each time </a:t>
            </a:r>
            <a:r>
              <a:rPr lang="en-US" dirty="0" err="1"/>
              <a:t>s</a:t>
            </a:r>
            <a:r>
              <a:rPr lang="en-US" baseline="-25000" dirty="0" err="1" smtClean="0"/>
              <a:t>ij</a:t>
            </a:r>
            <a:r>
              <a:rPr lang="en-US" baseline="-25000" dirty="0" smtClean="0"/>
              <a:t> </a:t>
            </a:r>
            <a:r>
              <a:rPr lang="en-US" dirty="0" smtClean="0"/>
              <a:t>was calculated using only past and current PSA measurements PSA(s</a:t>
            </a:r>
            <a:r>
              <a:rPr lang="en-US" baseline="-25000" dirty="0" smtClean="0"/>
              <a:t>0</a:t>
            </a:r>
            <a:r>
              <a:rPr lang="en-US" dirty="0" smtClean="0"/>
              <a:t>, …, </a:t>
            </a:r>
            <a:r>
              <a:rPr lang="en-US" dirty="0" err="1" smtClean="0"/>
              <a:t>s</a:t>
            </a:r>
            <a:r>
              <a:rPr lang="en-US" baseline="-25000" dirty="0" err="1" smtClean="0"/>
              <a:t>ij</a:t>
            </a:r>
            <a:r>
              <a:rPr lang="en-US" dirty="0" smtClean="0"/>
              <a:t>)</a:t>
            </a:r>
            <a:endParaRPr lang="en-US" dirty="0"/>
          </a:p>
          <a:p>
            <a:pPr marL="857250" lvl="1" indent="-457200">
              <a:spcBef>
                <a:spcPts val="1200"/>
              </a:spcBef>
              <a:buFont typeface="Wingdings" panose="05000000000000000000" pitchFamily="2" charset="2"/>
              <a:buChar char="Ø"/>
            </a:pPr>
            <a:r>
              <a:rPr lang="en-US" dirty="0" smtClean="0">
                <a:solidFill>
                  <a:srgbClr val="FF0000"/>
                </a:solidFill>
              </a:rPr>
              <a:t>BLUP </a:t>
            </a:r>
            <a:r>
              <a:rPr lang="en-US" dirty="0" err="1" smtClean="0">
                <a:solidFill>
                  <a:srgbClr val="FF0000"/>
                </a:solidFill>
              </a:rPr>
              <a:t>PSAv</a:t>
            </a:r>
            <a:r>
              <a:rPr lang="en-US" dirty="0" smtClean="0">
                <a:solidFill>
                  <a:srgbClr val="FF0000"/>
                </a:solidFill>
              </a:rPr>
              <a:t> Restricted (</a:t>
            </a:r>
            <a:r>
              <a:rPr lang="en-US" dirty="0" err="1" smtClean="0">
                <a:solidFill>
                  <a:srgbClr val="FF0000"/>
                </a:solidFill>
              </a:rPr>
              <a:t>PSAvBLUP_R</a:t>
            </a:r>
            <a:r>
              <a:rPr lang="en-US" dirty="0" smtClean="0">
                <a:solidFill>
                  <a:srgbClr val="FF0000"/>
                </a:solidFill>
              </a:rPr>
              <a:t>):</a:t>
            </a:r>
          </a:p>
          <a:p>
            <a:pPr marL="1257300" lvl="2" indent="-457200">
              <a:spcBef>
                <a:spcPts val="1200"/>
              </a:spcBef>
              <a:buFont typeface="Wingdings" panose="05000000000000000000" pitchFamily="2" charset="2"/>
              <a:buChar char="Ø"/>
            </a:pPr>
            <a:r>
              <a:rPr lang="en-US" dirty="0" smtClean="0"/>
              <a:t>Similar to </a:t>
            </a:r>
            <a:r>
              <a:rPr lang="en-US" dirty="0" err="1" smtClean="0"/>
              <a:t>PSAvBLUP</a:t>
            </a:r>
            <a:r>
              <a:rPr lang="en-US" dirty="0" smtClean="0"/>
              <a:t>, limited to PSA measurements within 2 years prior of time point</a:t>
            </a:r>
          </a:p>
          <a:p>
            <a:pPr marL="400050" lvl="1" indent="0">
              <a:spcBef>
                <a:spcPts val="1200"/>
              </a:spcBef>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057464384"/>
              </p:ext>
            </p:extLst>
          </p:nvPr>
        </p:nvGraphicFramePr>
        <p:xfrm>
          <a:off x="4514850" y="3346450"/>
          <a:ext cx="114300" cy="165100"/>
        </p:xfrm>
        <a:graphic>
          <a:graphicData uri="http://schemas.openxmlformats.org/presentationml/2006/ole">
            <mc:AlternateContent xmlns:mc="http://schemas.openxmlformats.org/markup-compatibility/2006">
              <mc:Choice xmlns:v="urn:schemas-microsoft-com:vml" Requires="v">
                <p:oleObj spid="_x0000_s2090" name="Equation" r:id="rId4" imgW="114300" imgH="165100" progId="Equation.3">
                  <p:embed/>
                </p:oleObj>
              </mc:Choice>
              <mc:Fallback>
                <p:oleObj name="Equation" r:id="rId4" imgW="114300" imgH="165100" progId="Equation.3">
                  <p:embed/>
                  <p:pic>
                    <p:nvPicPr>
                      <p:cNvPr id="0" name=""/>
                      <p:cNvPicPr/>
                      <p:nvPr/>
                    </p:nvPicPr>
                    <p:blipFill>
                      <a:blip r:embed="rId5"/>
                      <a:stretch>
                        <a:fillRect/>
                      </a:stretch>
                    </p:blipFill>
                    <p:spPr>
                      <a:xfrm>
                        <a:off x="4514850" y="3346450"/>
                        <a:ext cx="114300" cy="1651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550435245"/>
              </p:ext>
            </p:extLst>
          </p:nvPr>
        </p:nvGraphicFramePr>
        <p:xfrm>
          <a:off x="4514850" y="3346450"/>
          <a:ext cx="114300" cy="165100"/>
        </p:xfrm>
        <a:graphic>
          <a:graphicData uri="http://schemas.openxmlformats.org/presentationml/2006/ole">
            <mc:AlternateContent xmlns:mc="http://schemas.openxmlformats.org/markup-compatibility/2006">
              <mc:Choice xmlns:v="urn:schemas-microsoft-com:vml" Requires="v">
                <p:oleObj spid="_x0000_s2091" name="Equation" r:id="rId6" imgW="114300" imgH="165100" progId="Equation.3">
                  <p:embed/>
                </p:oleObj>
              </mc:Choice>
              <mc:Fallback>
                <p:oleObj name="Equation" r:id="rId6" imgW="114300" imgH="165100" progId="Equation.3">
                  <p:embed/>
                  <p:pic>
                    <p:nvPicPr>
                      <p:cNvPr id="0" name=""/>
                      <p:cNvPicPr/>
                      <p:nvPr/>
                    </p:nvPicPr>
                    <p:blipFill>
                      <a:blip r:embed="rId7"/>
                      <a:stretch>
                        <a:fillRect/>
                      </a:stretch>
                    </p:blipFill>
                    <p:spPr>
                      <a:xfrm>
                        <a:off x="4514850" y="3346450"/>
                        <a:ext cx="114300" cy="1651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08609114"/>
              </p:ext>
            </p:extLst>
          </p:nvPr>
        </p:nvGraphicFramePr>
        <p:xfrm>
          <a:off x="2952750" y="3886200"/>
          <a:ext cx="3275013" cy="396875"/>
        </p:xfrm>
        <a:graphic>
          <a:graphicData uri="http://schemas.openxmlformats.org/presentationml/2006/ole">
            <mc:AlternateContent xmlns:mc="http://schemas.openxmlformats.org/markup-compatibility/2006">
              <mc:Choice xmlns:v="urn:schemas-microsoft-com:vml" Requires="v">
                <p:oleObj spid="_x0000_s2092" name="Equation" r:id="rId8" imgW="2197100" imgH="266700" progId="Equation.3">
                  <p:embed/>
                </p:oleObj>
              </mc:Choice>
              <mc:Fallback>
                <p:oleObj name="Equation" r:id="rId8" imgW="2197100" imgH="266700" progId="Equation.3">
                  <p:embed/>
                  <p:pic>
                    <p:nvPicPr>
                      <p:cNvPr id="0" name=""/>
                      <p:cNvPicPr/>
                      <p:nvPr/>
                    </p:nvPicPr>
                    <p:blipFill>
                      <a:blip r:embed="rId9"/>
                      <a:stretch>
                        <a:fillRect/>
                      </a:stretch>
                    </p:blipFill>
                    <p:spPr>
                      <a:xfrm>
                        <a:off x="2952750" y="3886200"/>
                        <a:ext cx="3275013" cy="396875"/>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0521404"/>
              </p:ext>
            </p:extLst>
          </p:nvPr>
        </p:nvGraphicFramePr>
        <p:xfrm>
          <a:off x="1971675" y="2133600"/>
          <a:ext cx="3578225" cy="339725"/>
        </p:xfrm>
        <a:graphic>
          <a:graphicData uri="http://schemas.openxmlformats.org/presentationml/2006/ole">
            <mc:AlternateContent xmlns:mc="http://schemas.openxmlformats.org/markup-compatibility/2006">
              <mc:Choice xmlns:v="urn:schemas-microsoft-com:vml" Requires="v">
                <p:oleObj spid="_x0000_s2093" name="Equation" r:id="rId10" imgW="2400300" imgH="228600" progId="Equation.3">
                  <p:embed/>
                </p:oleObj>
              </mc:Choice>
              <mc:Fallback>
                <p:oleObj name="Equation" r:id="rId10" imgW="2400300" imgH="228600" progId="Equation.3">
                  <p:embed/>
                  <p:pic>
                    <p:nvPicPr>
                      <p:cNvPr id="0" name=""/>
                      <p:cNvPicPr/>
                      <p:nvPr/>
                    </p:nvPicPr>
                    <p:blipFill>
                      <a:blip r:embed="rId11"/>
                      <a:stretch>
                        <a:fillRect/>
                      </a:stretch>
                    </p:blipFill>
                    <p:spPr>
                      <a:xfrm>
                        <a:off x="1971675" y="2133600"/>
                        <a:ext cx="3578225" cy="339725"/>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577591981"/>
              </p:ext>
            </p:extLst>
          </p:nvPr>
        </p:nvGraphicFramePr>
        <p:xfrm>
          <a:off x="2239963" y="3276600"/>
          <a:ext cx="4997450" cy="396875"/>
        </p:xfrm>
        <a:graphic>
          <a:graphicData uri="http://schemas.openxmlformats.org/presentationml/2006/ole">
            <mc:AlternateContent xmlns:mc="http://schemas.openxmlformats.org/markup-compatibility/2006">
              <mc:Choice xmlns:v="urn:schemas-microsoft-com:vml" Requires="v">
                <p:oleObj spid="_x0000_s2094" name="Equation" r:id="rId12" imgW="3352800" imgH="266700" progId="Equation.3">
                  <p:embed/>
                </p:oleObj>
              </mc:Choice>
              <mc:Fallback>
                <p:oleObj name="Equation" r:id="rId12" imgW="3352800" imgH="266700" progId="Equation.3">
                  <p:embed/>
                  <p:pic>
                    <p:nvPicPr>
                      <p:cNvPr id="0" name=""/>
                      <p:cNvPicPr/>
                      <p:nvPr/>
                    </p:nvPicPr>
                    <p:blipFill>
                      <a:blip r:embed="rId13"/>
                      <a:stretch>
                        <a:fillRect/>
                      </a:stretch>
                    </p:blipFill>
                    <p:spPr>
                      <a:xfrm>
                        <a:off x="2239963" y="3276600"/>
                        <a:ext cx="4997450" cy="396875"/>
                      </a:xfrm>
                      <a:prstGeom prst="rect">
                        <a:avLst/>
                      </a:prstGeom>
                    </p:spPr>
                  </p:pic>
                </p:oleObj>
              </mc:Fallback>
            </mc:AlternateContent>
          </a:graphicData>
        </a:graphic>
      </p:graphicFrame>
    </p:spTree>
    <p:extLst>
      <p:ext uri="{BB962C8B-B14F-4D97-AF65-F5344CB8AC3E}">
        <p14:creationId xmlns:p14="http://schemas.microsoft.com/office/powerpoint/2010/main" val="2810266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38400"/>
            <a:ext cx="7772400" cy="914400"/>
          </a:xfrm>
        </p:spPr>
        <p:txBody>
          <a:bodyPr>
            <a:normAutofit fontScale="90000"/>
          </a:bodyPr>
          <a:lstStyle/>
          <a:p>
            <a:r>
              <a:rPr lang="en-US" dirty="0" smtClean="0"/>
              <a:t>II. Predicting Outcome with longitudinal PSA Kinetics</a:t>
            </a:r>
            <a:endParaRPr lang="en-US" dirty="0"/>
          </a:p>
        </p:txBody>
      </p:sp>
      <p:sp>
        <p:nvSpPr>
          <p:cNvPr id="3" name="Content Placeholder 2"/>
          <p:cNvSpPr>
            <a:spLocks noGrp="1"/>
          </p:cNvSpPr>
          <p:nvPr>
            <p:ph idx="1"/>
          </p:nvPr>
        </p:nvSpPr>
        <p:spPr/>
        <p:txBody>
          <a:bodyPr>
            <a:normAutofit/>
          </a:bodyPr>
          <a:lstStyle/>
          <a:p>
            <a:pPr marL="400050" lvl="1" indent="0">
              <a:spcBef>
                <a:spcPts val="1200"/>
              </a:spcBef>
              <a:buNone/>
            </a:pPr>
            <a:r>
              <a:rPr lang="en-US" dirty="0" smtClean="0"/>
              <a:t> </a:t>
            </a:r>
            <a:endParaRPr lang="en-US" dirty="0"/>
          </a:p>
        </p:txBody>
      </p:sp>
    </p:spTree>
    <p:extLst>
      <p:ext uri="{BB962C8B-B14F-4D97-AF65-F5344CB8AC3E}">
        <p14:creationId xmlns:p14="http://schemas.microsoft.com/office/powerpoint/2010/main" val="2384536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a:t>
            </a:r>
            <a:r>
              <a:rPr lang="en-US" dirty="0"/>
              <a:t>L</a:t>
            </a:r>
            <a:r>
              <a:rPr lang="en-US" dirty="0" smtClean="0"/>
              <a:t>ongitudinal Data</a:t>
            </a:r>
            <a:endParaRPr lang="en-US" dirty="0"/>
          </a:p>
        </p:txBody>
      </p:sp>
      <p:pic>
        <p:nvPicPr>
          <p:cNvPr id="4" name="Content Placeholder 3" descr="figure1-jm-pc.pdf"/>
          <p:cNvPicPr>
            <a:picLocks noGrp="1" noChangeAspect="1"/>
          </p:cNvPicPr>
          <p:nvPr>
            <p:ph idx="1"/>
          </p:nvPr>
        </p:nvPicPr>
        <p:blipFill>
          <a:blip r:embed="rId3">
            <a:extLst>
              <a:ext uri="{28A0092B-C50C-407E-A947-70E740481C1C}">
                <a14:useLocalDpi xmlns:a14="http://schemas.microsoft.com/office/drawing/2010/main" val="0"/>
              </a:ext>
            </a:extLst>
          </a:blip>
          <a:srcRect l="-9405" r="-9405"/>
          <a:stretch>
            <a:fillRect/>
          </a:stretch>
        </p:blipFill>
        <p:spPr>
          <a:xfrm>
            <a:off x="1447800" y="1143000"/>
            <a:ext cx="6781800" cy="5232400"/>
          </a:xfrm>
        </p:spPr>
      </p:pic>
    </p:spTree>
    <p:extLst>
      <p:ext uri="{BB962C8B-B14F-4D97-AF65-F5344CB8AC3E}">
        <p14:creationId xmlns:p14="http://schemas.microsoft.com/office/powerpoint/2010/main" val="14374560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Statistical Models</a:t>
            </a:r>
            <a:endParaRPr lang="en-US" dirty="0"/>
          </a:p>
        </p:txBody>
      </p:sp>
      <p:sp>
        <p:nvSpPr>
          <p:cNvPr id="3" name="Content Placeholder 2"/>
          <p:cNvSpPr>
            <a:spLocks noGrp="1"/>
          </p:cNvSpPr>
          <p:nvPr>
            <p:ph idx="1"/>
          </p:nvPr>
        </p:nvSpPr>
        <p:spPr/>
        <p:txBody>
          <a:bodyPr>
            <a:normAutofit/>
          </a:bodyPr>
          <a:lstStyle/>
          <a:p>
            <a:pPr marL="857250" lvl="1" indent="-457200">
              <a:spcBef>
                <a:spcPts val="1200"/>
              </a:spcBef>
              <a:buFont typeface="Wingdings" panose="05000000000000000000" pitchFamily="2" charset="2"/>
              <a:buChar char="Ø"/>
            </a:pPr>
            <a:r>
              <a:rPr lang="en-US" dirty="0" smtClean="0"/>
              <a:t>For </a:t>
            </a:r>
            <a:r>
              <a:rPr lang="en-US" dirty="0"/>
              <a:t>time-varying PSA within subject: Cox PH model </a:t>
            </a:r>
            <a:endParaRPr lang="en-US" dirty="0" smtClean="0"/>
          </a:p>
          <a:p>
            <a:pPr marL="1257300" lvl="2" indent="-457200">
              <a:spcBef>
                <a:spcPts val="1200"/>
              </a:spcBef>
              <a:buFont typeface="Wingdings" panose="05000000000000000000" pitchFamily="2" charset="2"/>
              <a:buChar char="Ø"/>
            </a:pPr>
            <a:r>
              <a:rPr lang="en-US" dirty="0" smtClean="0"/>
              <a:t>Outcome </a:t>
            </a:r>
            <a:r>
              <a:rPr lang="en-US" dirty="0"/>
              <a:t>was time from each PSA measurement to grade and/or tumor volume reclassification, or censor</a:t>
            </a:r>
          </a:p>
          <a:p>
            <a:pPr marL="1257300" lvl="2" indent="-457200">
              <a:spcBef>
                <a:spcPts val="1200"/>
              </a:spcBef>
              <a:buFont typeface="Wingdings" panose="05000000000000000000" pitchFamily="2" charset="2"/>
              <a:buChar char="Ø"/>
            </a:pPr>
            <a:r>
              <a:rPr lang="en-US" dirty="0"/>
              <a:t>Logged </a:t>
            </a:r>
            <a:r>
              <a:rPr lang="en-US" dirty="0" smtClean="0"/>
              <a:t>measurement time </a:t>
            </a:r>
            <a:r>
              <a:rPr lang="en-US" i="1" dirty="0" smtClean="0"/>
              <a:t>s</a:t>
            </a:r>
            <a:r>
              <a:rPr lang="en-US" dirty="0" smtClean="0"/>
              <a:t> as predictor</a:t>
            </a:r>
          </a:p>
          <a:p>
            <a:pPr marL="1257300" lvl="2" indent="-457200">
              <a:spcBef>
                <a:spcPts val="1200"/>
              </a:spcBef>
              <a:buFont typeface="Wingdings" panose="05000000000000000000" pitchFamily="2" charset="2"/>
              <a:buChar char="Ø"/>
            </a:pPr>
            <a:r>
              <a:rPr lang="en-US" dirty="0"/>
              <a:t>with robust variance </a:t>
            </a:r>
            <a:r>
              <a:rPr lang="en-US" dirty="0" smtClean="0"/>
              <a:t>estimates</a:t>
            </a:r>
            <a:endParaRPr lang="en-US" dirty="0"/>
          </a:p>
          <a:p>
            <a:pPr marL="857250" lvl="1" indent="-457200">
              <a:spcBef>
                <a:spcPts val="1200"/>
              </a:spcBef>
              <a:buFont typeface="Wingdings" panose="05000000000000000000" pitchFamily="2" charset="2"/>
              <a:buChar char="Ø"/>
            </a:pPr>
            <a:r>
              <a:rPr lang="en-US" dirty="0"/>
              <a:t>Covariates: </a:t>
            </a:r>
          </a:p>
          <a:p>
            <a:pPr marL="1257300" lvl="2" indent="-457200">
              <a:spcBef>
                <a:spcPts val="1200"/>
              </a:spcBef>
              <a:buFont typeface="Wingdings" panose="05000000000000000000" pitchFamily="2" charset="2"/>
              <a:buChar char="Ø"/>
            </a:pPr>
            <a:r>
              <a:rPr lang="en-US" dirty="0" err="1"/>
              <a:t>Dx</a:t>
            </a:r>
            <a:r>
              <a:rPr lang="en-US" dirty="0"/>
              <a:t> PSA, measurement time </a:t>
            </a:r>
            <a:r>
              <a:rPr lang="en-US" i="1" dirty="0"/>
              <a:t>s</a:t>
            </a:r>
            <a:r>
              <a:rPr lang="en-US" dirty="0"/>
              <a:t>, </a:t>
            </a:r>
            <a:r>
              <a:rPr lang="en-US" dirty="0" err="1"/>
              <a:t>PSAv</a:t>
            </a:r>
            <a:r>
              <a:rPr lang="en-US" dirty="0"/>
              <a:t> at </a:t>
            </a:r>
            <a:r>
              <a:rPr lang="en-US" i="1" dirty="0"/>
              <a:t>s</a:t>
            </a:r>
            <a:r>
              <a:rPr lang="en-US" dirty="0"/>
              <a:t>  </a:t>
            </a:r>
          </a:p>
          <a:p>
            <a:pPr marL="1257300" lvl="2" indent="-457200">
              <a:spcBef>
                <a:spcPts val="1200"/>
              </a:spcBef>
              <a:buFont typeface="Wingdings" panose="05000000000000000000" pitchFamily="2" charset="2"/>
              <a:buChar char="Ø"/>
            </a:pPr>
            <a:r>
              <a:rPr lang="en-US" dirty="0" err="1"/>
              <a:t>Dx</a:t>
            </a:r>
            <a:r>
              <a:rPr lang="en-US" dirty="0"/>
              <a:t> age, prostate size, prior biopsy (most recent percent of biopsy cores involved, history of any negative biopsy)</a:t>
            </a:r>
          </a:p>
          <a:p>
            <a:pPr marL="400050" lvl="1" indent="0">
              <a:spcBef>
                <a:spcPts val="1200"/>
              </a:spcBef>
              <a:buNone/>
            </a:pPr>
            <a:endParaRPr lang="en-US" dirty="0" smtClean="0"/>
          </a:p>
          <a:p>
            <a:pPr marL="1257300" lvl="2" indent="-457200">
              <a:spcBef>
                <a:spcPts val="1200"/>
              </a:spcBef>
              <a:buFont typeface="Wingdings" panose="05000000000000000000" pitchFamily="2" charset="2"/>
              <a:buChar char="Ø"/>
            </a:pPr>
            <a:endParaRPr lang="en-US" dirty="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spTree>
    <p:extLst>
      <p:ext uri="{BB962C8B-B14F-4D97-AF65-F5344CB8AC3E}">
        <p14:creationId xmlns:p14="http://schemas.microsoft.com/office/powerpoint/2010/main" val="7326659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Inclusions</a:t>
            </a:r>
            <a:endParaRPr lang="en-US" dirty="0"/>
          </a:p>
        </p:txBody>
      </p:sp>
      <p:sp>
        <p:nvSpPr>
          <p:cNvPr id="3" name="Content Placeholder 2"/>
          <p:cNvSpPr>
            <a:spLocks noGrp="1"/>
          </p:cNvSpPr>
          <p:nvPr>
            <p:ph idx="1"/>
          </p:nvPr>
        </p:nvSpPr>
        <p:spPr/>
        <p:txBody>
          <a:bodyPr>
            <a:normAutofit/>
          </a:bodyPr>
          <a:lstStyle/>
          <a:p>
            <a:pPr marL="857250" lvl="1" indent="-457200">
              <a:spcBef>
                <a:spcPts val="1200"/>
              </a:spcBef>
              <a:buFont typeface="Wingdings" panose="05000000000000000000" pitchFamily="2" charset="2"/>
              <a:buChar char="Ø"/>
            </a:pPr>
            <a:r>
              <a:rPr lang="en-US" dirty="0"/>
              <a:t>Data were from the 2016 PASS data freeze, and the following exclusions were applied: </a:t>
            </a:r>
          </a:p>
          <a:p>
            <a:pPr marL="400050" lvl="1" indent="0">
              <a:spcBef>
                <a:spcPts val="1200"/>
              </a:spcBef>
              <a:buNone/>
            </a:pPr>
            <a:endParaRPr lang="en-US" dirty="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10101197"/>
              </p:ext>
            </p:extLst>
          </p:nvPr>
        </p:nvGraphicFramePr>
        <p:xfrm>
          <a:off x="1066800" y="2590800"/>
          <a:ext cx="7467600" cy="3189732"/>
        </p:xfrm>
        <a:graphic>
          <a:graphicData uri="http://schemas.openxmlformats.org/drawingml/2006/table">
            <a:tbl>
              <a:tblPr firstRow="1" firstCol="1" bandRow="1">
                <a:tableStyleId>{5C22544A-7EE6-4342-B048-85BDC9FD1C3A}</a:tableStyleId>
              </a:tblPr>
              <a:tblGrid>
                <a:gridCol w="2391625"/>
                <a:gridCol w="5075975"/>
              </a:tblGrid>
              <a:tr h="293077">
                <a:tc>
                  <a:txBody>
                    <a:bodyPr/>
                    <a:lstStyle/>
                    <a:p>
                      <a:pPr marL="0" marR="0">
                        <a:lnSpc>
                          <a:spcPct val="115000"/>
                        </a:lnSpc>
                        <a:spcBef>
                          <a:spcPts val="0"/>
                        </a:spcBef>
                        <a:spcAft>
                          <a:spcPts val="0"/>
                        </a:spcAft>
                      </a:pPr>
                      <a:r>
                        <a:rPr lang="en-US" sz="2000" dirty="0">
                          <a:effectLst/>
                        </a:rPr>
                        <a:t># Participants</a:t>
                      </a:r>
                      <a:endParaRPr lang="en-US" sz="2000" dirty="0">
                        <a:effectLst/>
                        <a:latin typeface="Calibri"/>
                        <a:ea typeface="Calibri"/>
                        <a:cs typeface="Times New Roman"/>
                      </a:endParaRPr>
                    </a:p>
                  </a:txBody>
                  <a:tcPr marL="68580" marR="68580" marT="0" marB="0" anchor="b"/>
                </a:tc>
                <a:tc>
                  <a:txBody>
                    <a:bodyPr/>
                    <a:lstStyle/>
                    <a:p>
                      <a:pPr marL="0" marR="0" indent="280670">
                        <a:lnSpc>
                          <a:spcPct val="115000"/>
                        </a:lnSpc>
                        <a:spcBef>
                          <a:spcPts val="0"/>
                        </a:spcBef>
                        <a:spcAft>
                          <a:spcPts val="0"/>
                        </a:spcAft>
                      </a:pPr>
                      <a:r>
                        <a:rPr lang="en-US" sz="2000" dirty="0">
                          <a:effectLst/>
                        </a:rPr>
                        <a:t>Condition</a:t>
                      </a:r>
                      <a:endParaRPr lang="en-US" sz="2000" dirty="0">
                        <a:effectLst/>
                        <a:latin typeface="Calibri"/>
                        <a:ea typeface="Calibri"/>
                        <a:cs typeface="Times New Roman"/>
                      </a:endParaRPr>
                    </a:p>
                  </a:txBody>
                  <a:tcPr marL="68580" marR="68580" marT="0" marB="0" anchor="b"/>
                </a:tc>
              </a:tr>
              <a:tr h="293077">
                <a:tc>
                  <a:txBody>
                    <a:bodyPr/>
                    <a:lstStyle/>
                    <a:p>
                      <a:pPr marL="0" marR="0" indent="140335" algn="r">
                        <a:lnSpc>
                          <a:spcPct val="115000"/>
                        </a:lnSpc>
                        <a:spcBef>
                          <a:spcPts val="0"/>
                        </a:spcBef>
                        <a:spcAft>
                          <a:spcPts val="0"/>
                        </a:spcAft>
                      </a:pPr>
                      <a:r>
                        <a:rPr lang="en-US" sz="1800" dirty="0">
                          <a:effectLst/>
                        </a:rPr>
                        <a:t>1278</a:t>
                      </a:r>
                      <a:endParaRPr lang="en-US" sz="1800" dirty="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Feb 2016 data </a:t>
                      </a:r>
                      <a:r>
                        <a:rPr lang="en-US" sz="1800" dirty="0" smtClean="0">
                          <a:effectLst/>
                        </a:rPr>
                        <a:t>freeze*</a:t>
                      </a:r>
                      <a:endParaRPr lang="en-US" sz="1800" dirty="0">
                        <a:effectLst/>
                        <a:latin typeface="Calibri"/>
                        <a:ea typeface="Calibri"/>
                        <a:cs typeface="Times New Roman"/>
                      </a:endParaRPr>
                    </a:p>
                  </a:txBody>
                  <a:tcPr marL="68580" marR="68580" marT="0" marB="0" anchor="b"/>
                </a:tc>
              </a:tr>
              <a:tr h="293077">
                <a:tc>
                  <a:txBody>
                    <a:bodyPr/>
                    <a:lstStyle/>
                    <a:p>
                      <a:pPr marL="0" marR="0" indent="139700" algn="r">
                        <a:lnSpc>
                          <a:spcPct val="115000"/>
                        </a:lnSpc>
                        <a:spcBef>
                          <a:spcPts val="0"/>
                        </a:spcBef>
                        <a:spcAft>
                          <a:spcPts val="0"/>
                        </a:spcAft>
                      </a:pPr>
                      <a:r>
                        <a:rPr lang="en-US" sz="1800" dirty="0">
                          <a:effectLst/>
                        </a:rPr>
                        <a:t>-4</a:t>
                      </a:r>
                      <a:endParaRPr lang="en-US" sz="1800" dirty="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Treatment within 6 months of diagnosis</a:t>
                      </a:r>
                      <a:endParaRPr lang="en-US" sz="1800" dirty="0">
                        <a:effectLst/>
                        <a:latin typeface="Calibri"/>
                        <a:ea typeface="Calibri"/>
                        <a:cs typeface="Times New Roman"/>
                      </a:endParaRPr>
                    </a:p>
                  </a:txBody>
                  <a:tcPr marL="68580" marR="68580" marT="0" marB="0" anchor="b"/>
                </a:tc>
              </a:tr>
              <a:tr h="293077">
                <a:tc>
                  <a:txBody>
                    <a:bodyPr/>
                    <a:lstStyle/>
                    <a:p>
                      <a:pPr marL="0" marR="0" indent="139700" algn="r">
                        <a:lnSpc>
                          <a:spcPct val="115000"/>
                        </a:lnSpc>
                        <a:spcBef>
                          <a:spcPts val="0"/>
                        </a:spcBef>
                        <a:spcAft>
                          <a:spcPts val="0"/>
                        </a:spcAft>
                      </a:pPr>
                      <a:r>
                        <a:rPr lang="en-US" sz="1800">
                          <a:effectLst/>
                        </a:rPr>
                        <a:t>-5</a:t>
                      </a:r>
                      <a:endParaRPr lang="en-US" sz="180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 10 years between BL and </a:t>
                      </a:r>
                      <a:r>
                        <a:rPr lang="en-US" sz="1800" dirty="0" err="1">
                          <a:effectLst/>
                        </a:rPr>
                        <a:t>Dx</a:t>
                      </a:r>
                      <a:endParaRPr lang="en-US" sz="1800" dirty="0">
                        <a:effectLst/>
                        <a:latin typeface="Calibri"/>
                        <a:ea typeface="Calibri"/>
                        <a:cs typeface="Times New Roman"/>
                      </a:endParaRPr>
                    </a:p>
                  </a:txBody>
                  <a:tcPr marL="68580" marR="68580" marT="0" marB="0" anchor="b"/>
                </a:tc>
              </a:tr>
              <a:tr h="303276">
                <a:tc>
                  <a:txBody>
                    <a:bodyPr/>
                    <a:lstStyle/>
                    <a:p>
                      <a:pPr marL="0" marR="0" indent="139700" algn="r">
                        <a:lnSpc>
                          <a:spcPct val="115000"/>
                        </a:lnSpc>
                        <a:spcBef>
                          <a:spcPts val="0"/>
                        </a:spcBef>
                        <a:spcAft>
                          <a:spcPts val="0"/>
                        </a:spcAft>
                      </a:pPr>
                      <a:r>
                        <a:rPr lang="en-US" sz="1800">
                          <a:effectLst/>
                        </a:rPr>
                        <a:t>-10</a:t>
                      </a:r>
                      <a:endParaRPr lang="en-US" sz="180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no </a:t>
                      </a:r>
                      <a:r>
                        <a:rPr lang="en-US" sz="1800" dirty="0" err="1">
                          <a:effectLst/>
                        </a:rPr>
                        <a:t>Dx</a:t>
                      </a:r>
                      <a:r>
                        <a:rPr lang="en-US" sz="1800" dirty="0">
                          <a:effectLst/>
                        </a:rPr>
                        <a:t> Gleason score available or 4+3 at </a:t>
                      </a:r>
                      <a:r>
                        <a:rPr lang="en-US" sz="1800" dirty="0" err="1">
                          <a:effectLst/>
                        </a:rPr>
                        <a:t>Dx</a:t>
                      </a:r>
                      <a:endParaRPr lang="en-US" sz="1800" dirty="0">
                        <a:effectLst/>
                        <a:latin typeface="Calibri"/>
                        <a:ea typeface="Calibri"/>
                        <a:cs typeface="Times New Roman"/>
                      </a:endParaRPr>
                    </a:p>
                  </a:txBody>
                  <a:tcPr marL="68580" marR="68580" marT="0" marB="0" anchor="b"/>
                </a:tc>
              </a:tr>
              <a:tr h="293077">
                <a:tc>
                  <a:txBody>
                    <a:bodyPr/>
                    <a:lstStyle/>
                    <a:p>
                      <a:pPr marL="0" marR="0" indent="139700" algn="r">
                        <a:lnSpc>
                          <a:spcPct val="115000"/>
                        </a:lnSpc>
                        <a:spcBef>
                          <a:spcPts val="0"/>
                        </a:spcBef>
                        <a:spcAft>
                          <a:spcPts val="0"/>
                        </a:spcAft>
                      </a:pPr>
                      <a:r>
                        <a:rPr lang="en-US" sz="1800">
                          <a:effectLst/>
                        </a:rPr>
                        <a:t>-107</a:t>
                      </a:r>
                      <a:endParaRPr lang="en-US" sz="180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no surveillance biopsy</a:t>
                      </a:r>
                      <a:endParaRPr lang="en-US" sz="1800" dirty="0">
                        <a:effectLst/>
                        <a:latin typeface="Calibri"/>
                        <a:ea typeface="Calibri"/>
                        <a:cs typeface="Times New Roman"/>
                      </a:endParaRPr>
                    </a:p>
                  </a:txBody>
                  <a:tcPr marL="68580" marR="68580" marT="0" marB="0" anchor="b"/>
                </a:tc>
              </a:tr>
              <a:tr h="293077">
                <a:tc>
                  <a:txBody>
                    <a:bodyPr/>
                    <a:lstStyle/>
                    <a:p>
                      <a:pPr marL="0" marR="0" indent="139700" algn="r">
                        <a:lnSpc>
                          <a:spcPct val="115000"/>
                        </a:lnSpc>
                        <a:spcBef>
                          <a:spcPts val="0"/>
                        </a:spcBef>
                        <a:spcAft>
                          <a:spcPts val="0"/>
                        </a:spcAft>
                      </a:pPr>
                      <a:r>
                        <a:rPr lang="en-US" sz="1800">
                          <a:effectLst/>
                        </a:rPr>
                        <a:t>-51</a:t>
                      </a:r>
                      <a:endParaRPr lang="en-US" sz="180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cores ratio &gt;=34% at </a:t>
                      </a:r>
                      <a:r>
                        <a:rPr lang="en-US" sz="1800" dirty="0" err="1">
                          <a:effectLst/>
                        </a:rPr>
                        <a:t>Dx</a:t>
                      </a:r>
                      <a:endParaRPr lang="en-US" sz="1800" dirty="0">
                        <a:effectLst/>
                        <a:latin typeface="Calibri"/>
                        <a:ea typeface="Calibri"/>
                        <a:cs typeface="Times New Roman"/>
                      </a:endParaRPr>
                    </a:p>
                  </a:txBody>
                  <a:tcPr marL="68580" marR="68580" marT="0" marB="0" anchor="b"/>
                </a:tc>
              </a:tr>
              <a:tr h="293077">
                <a:tc>
                  <a:txBody>
                    <a:bodyPr/>
                    <a:lstStyle/>
                    <a:p>
                      <a:pPr marL="0" marR="0" indent="139700" algn="r">
                        <a:lnSpc>
                          <a:spcPct val="115000"/>
                        </a:lnSpc>
                        <a:spcBef>
                          <a:spcPts val="0"/>
                        </a:spcBef>
                        <a:spcAft>
                          <a:spcPts val="0"/>
                        </a:spcAft>
                      </a:pPr>
                      <a:r>
                        <a:rPr lang="en-US" sz="1800">
                          <a:effectLst/>
                        </a:rPr>
                        <a:t>-193</a:t>
                      </a:r>
                      <a:endParaRPr lang="en-US" sz="180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5ARI user</a:t>
                      </a:r>
                      <a:endParaRPr lang="en-US" sz="1800" dirty="0">
                        <a:effectLst/>
                        <a:latin typeface="Calibri"/>
                        <a:ea typeface="Calibri"/>
                        <a:cs typeface="Times New Roman"/>
                      </a:endParaRPr>
                    </a:p>
                  </a:txBody>
                  <a:tcPr marL="68580" marR="68580" marT="0" marB="0" anchor="b"/>
                </a:tc>
              </a:tr>
              <a:tr h="293077">
                <a:tc>
                  <a:txBody>
                    <a:bodyPr/>
                    <a:lstStyle/>
                    <a:p>
                      <a:pPr marL="0" marR="0" algn="r">
                        <a:lnSpc>
                          <a:spcPct val="115000"/>
                        </a:lnSpc>
                        <a:spcBef>
                          <a:spcPts val="0"/>
                        </a:spcBef>
                        <a:spcAft>
                          <a:spcPts val="0"/>
                        </a:spcAft>
                      </a:pPr>
                      <a:r>
                        <a:rPr lang="en-US" sz="1800">
                          <a:effectLst/>
                        </a:rPr>
                        <a:t>-2</a:t>
                      </a:r>
                      <a:endParaRPr lang="en-US" sz="180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Insufficient PSA data </a:t>
                      </a:r>
                      <a:endParaRPr lang="en-US" sz="1800" dirty="0">
                        <a:effectLst/>
                        <a:latin typeface="Calibri"/>
                        <a:ea typeface="Calibri"/>
                        <a:cs typeface="Times New Roman"/>
                      </a:endParaRPr>
                    </a:p>
                  </a:txBody>
                  <a:tcPr marL="68580" marR="68580" marT="0" marB="0" anchor="b"/>
                </a:tc>
              </a:tr>
              <a:tr h="293077">
                <a:tc>
                  <a:txBody>
                    <a:bodyPr/>
                    <a:lstStyle/>
                    <a:p>
                      <a:pPr marL="0" marR="0" indent="140335" algn="r">
                        <a:lnSpc>
                          <a:spcPct val="115000"/>
                        </a:lnSpc>
                        <a:spcBef>
                          <a:spcPts val="0"/>
                        </a:spcBef>
                        <a:spcAft>
                          <a:spcPts val="0"/>
                        </a:spcAft>
                      </a:pPr>
                      <a:r>
                        <a:rPr lang="en-US" sz="1800" dirty="0">
                          <a:effectLst/>
                        </a:rPr>
                        <a:t>906</a:t>
                      </a:r>
                      <a:endParaRPr lang="en-US" sz="1800" dirty="0">
                        <a:effectLst/>
                        <a:latin typeface="Calibri"/>
                        <a:ea typeface="Calibri"/>
                        <a:cs typeface="Times New Roman"/>
                      </a:endParaRPr>
                    </a:p>
                  </a:txBody>
                  <a:tcPr marL="68580" marR="68580" marT="0" marB="0" anchor="b"/>
                </a:tc>
                <a:tc>
                  <a:txBody>
                    <a:bodyPr/>
                    <a:lstStyle/>
                    <a:p>
                      <a:pPr marL="0" marR="0" indent="279400">
                        <a:lnSpc>
                          <a:spcPct val="115000"/>
                        </a:lnSpc>
                        <a:spcBef>
                          <a:spcPts val="0"/>
                        </a:spcBef>
                        <a:spcAft>
                          <a:spcPts val="0"/>
                        </a:spcAft>
                      </a:pPr>
                      <a:r>
                        <a:rPr lang="en-US" sz="1800" dirty="0">
                          <a:effectLst/>
                        </a:rPr>
                        <a:t>remaining</a:t>
                      </a:r>
                      <a:endParaRPr lang="en-US" sz="1800" dirty="0">
                        <a:effectLst/>
                        <a:latin typeface="Calibri"/>
                        <a:ea typeface="Calibri"/>
                        <a:cs typeface="Times New Roman"/>
                      </a:endParaRPr>
                    </a:p>
                  </a:txBody>
                  <a:tcPr marL="68580" marR="68580" marT="0" marB="0" anchor="b"/>
                </a:tc>
              </a:tr>
            </a:tbl>
          </a:graphicData>
        </a:graphic>
      </p:graphicFrame>
      <p:sp>
        <p:nvSpPr>
          <p:cNvPr id="5" name="TextBox 4"/>
          <p:cNvSpPr txBox="1"/>
          <p:nvPr/>
        </p:nvSpPr>
        <p:spPr>
          <a:xfrm>
            <a:off x="1524000" y="6096000"/>
            <a:ext cx="6019800" cy="338554"/>
          </a:xfrm>
          <a:prstGeom prst="rect">
            <a:avLst/>
          </a:prstGeom>
          <a:noFill/>
        </p:spPr>
        <p:txBody>
          <a:bodyPr wrap="square" rtlCol="0">
            <a:spAutoFit/>
          </a:bodyPr>
          <a:lstStyle/>
          <a:p>
            <a:r>
              <a:rPr lang="en-US" sz="1600" dirty="0" smtClean="0"/>
              <a:t>* Includes LTFU PSAs from 94 subjects who continued AS</a:t>
            </a:r>
            <a:endParaRPr lang="en-US" sz="1600" dirty="0"/>
          </a:p>
        </p:txBody>
      </p:sp>
    </p:spTree>
    <p:extLst>
      <p:ext uri="{BB962C8B-B14F-4D97-AF65-F5344CB8AC3E}">
        <p14:creationId xmlns:p14="http://schemas.microsoft.com/office/powerpoint/2010/main" val="2823121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p:cNvPicPr>
            <a:picLocks noChangeAspect="1" noChangeArrowheads="1"/>
          </p:cNvPicPr>
          <p:nvPr/>
        </p:nvPicPr>
        <p:blipFill>
          <a:blip r:embed="rId3">
            <a:extLst>
              <a:ext uri="{28A0092B-C50C-407E-A947-70E740481C1C}">
                <a14:useLocalDpi xmlns:a14="http://schemas.microsoft.com/office/drawing/2010/main" val="0"/>
              </a:ext>
            </a:extLst>
          </a:blip>
          <a:srcRect t="11588"/>
          <a:stretch>
            <a:fillRect/>
          </a:stretch>
        </p:blipFill>
        <p:spPr bwMode="auto">
          <a:xfrm>
            <a:off x="533400" y="1524000"/>
            <a:ext cx="8001000" cy="3810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362059" y="-23083"/>
            <a:ext cx="427803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Example Participant 1, measurements every 3 months</a:t>
            </a:r>
            <a:endParaRPr kumimoji="0" lang="en-US" altLang="en-US" sz="140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533400" y="5551510"/>
            <a:ext cx="3810000" cy="1083374"/>
          </a:xfrm>
          <a:prstGeom prst="rect">
            <a:avLst/>
          </a:prstGeom>
        </p:spPr>
        <p:txBody>
          <a:bodyPr wrap="square">
            <a:spAutoFit/>
          </a:bodyPr>
          <a:lstStyle/>
          <a:p>
            <a:pPr>
              <a:lnSpc>
                <a:spcPct val="115000"/>
              </a:lnSpc>
            </a:pPr>
            <a:r>
              <a:rPr lang="en-US" sz="1400" b="1" dirty="0">
                <a:latin typeface="Calibri"/>
                <a:ea typeface="Calibri"/>
                <a:cs typeface="Times New Roman"/>
              </a:rPr>
              <a:t>Legend:</a:t>
            </a:r>
          </a:p>
          <a:p>
            <a:pPr>
              <a:lnSpc>
                <a:spcPct val="115000"/>
              </a:lnSpc>
            </a:pPr>
            <a:r>
              <a:rPr lang="en-US" sz="1400" b="1" dirty="0">
                <a:latin typeface="Calibri"/>
                <a:ea typeface="Calibri"/>
                <a:cs typeface="Times New Roman"/>
              </a:rPr>
              <a:t>Black:</a:t>
            </a:r>
            <a:r>
              <a:rPr lang="en-US" sz="1400" dirty="0">
                <a:latin typeface="Calibri"/>
                <a:ea typeface="Calibri"/>
                <a:cs typeface="Times New Roman"/>
              </a:rPr>
              <a:t> 	</a:t>
            </a:r>
            <a:r>
              <a:rPr lang="en-US" sz="1400" dirty="0" smtClean="0">
                <a:latin typeface="Calibri"/>
                <a:ea typeface="Calibri"/>
                <a:cs typeface="Times New Roman"/>
              </a:rPr>
              <a:t>observed </a:t>
            </a:r>
            <a:r>
              <a:rPr lang="en-US" sz="1400" dirty="0">
                <a:latin typeface="Calibri"/>
                <a:ea typeface="Calibri"/>
                <a:cs typeface="Times New Roman"/>
              </a:rPr>
              <a:t>PSA (log transformed)</a:t>
            </a:r>
          </a:p>
          <a:p>
            <a:pPr>
              <a:lnSpc>
                <a:spcPct val="115000"/>
              </a:lnSpc>
            </a:pPr>
            <a:r>
              <a:rPr lang="en-US" sz="1400" b="1" dirty="0">
                <a:solidFill>
                  <a:srgbClr val="FF0000"/>
                </a:solidFill>
                <a:latin typeface="Calibri"/>
                <a:ea typeface="Calibri"/>
                <a:cs typeface="Times New Roman"/>
              </a:rPr>
              <a:t>Red</a:t>
            </a:r>
            <a:r>
              <a:rPr lang="en-US" sz="1400" dirty="0">
                <a:latin typeface="Calibri"/>
                <a:ea typeface="Calibri"/>
                <a:cs typeface="Times New Roman"/>
              </a:rPr>
              <a:t>: 	</a:t>
            </a:r>
            <a:r>
              <a:rPr lang="en-US" sz="1400" dirty="0" smtClean="0">
                <a:latin typeface="Calibri"/>
                <a:ea typeface="Calibri"/>
                <a:cs typeface="Times New Roman"/>
              </a:rPr>
              <a:t>fitted </a:t>
            </a:r>
            <a:r>
              <a:rPr lang="en-US" sz="1400" dirty="0">
                <a:latin typeface="Calibri"/>
                <a:ea typeface="Calibri"/>
                <a:cs typeface="Times New Roman"/>
              </a:rPr>
              <a:t>PSA (from linear mixed model)</a:t>
            </a:r>
          </a:p>
          <a:p>
            <a:pPr>
              <a:lnSpc>
                <a:spcPct val="115000"/>
              </a:lnSpc>
            </a:pPr>
            <a:r>
              <a:rPr lang="en-US" sz="1400" b="1" dirty="0">
                <a:solidFill>
                  <a:srgbClr val="0070C0"/>
                </a:solidFill>
                <a:latin typeface="Calibri"/>
                <a:ea typeface="Calibri"/>
                <a:cs typeface="Times New Roman"/>
              </a:rPr>
              <a:t>Blue</a:t>
            </a:r>
            <a:r>
              <a:rPr lang="en-US" sz="1400" dirty="0">
                <a:latin typeface="Calibri"/>
                <a:ea typeface="Calibri"/>
                <a:cs typeface="Times New Roman"/>
              </a:rPr>
              <a:t>: 	</a:t>
            </a:r>
            <a:r>
              <a:rPr lang="en-US" sz="1400" dirty="0" smtClean="0">
                <a:latin typeface="Calibri"/>
                <a:ea typeface="Calibri"/>
                <a:cs typeface="Times New Roman"/>
              </a:rPr>
              <a:t>Simple </a:t>
            </a:r>
            <a:r>
              <a:rPr lang="en-US" sz="1400" dirty="0">
                <a:latin typeface="Calibri"/>
                <a:ea typeface="Calibri"/>
                <a:cs typeface="Times New Roman"/>
              </a:rPr>
              <a:t>PSA velocity (</a:t>
            </a:r>
            <a:r>
              <a:rPr lang="en-US" sz="1400" dirty="0" err="1">
                <a:latin typeface="Calibri"/>
                <a:ea typeface="Calibri"/>
                <a:cs typeface="Times New Roman"/>
              </a:rPr>
              <a:t>PSAvS</a:t>
            </a:r>
            <a:r>
              <a:rPr lang="en-US" sz="1400" dirty="0" smtClean="0">
                <a:latin typeface="Calibri"/>
                <a:ea typeface="Calibri"/>
                <a:cs typeface="Times New Roman"/>
              </a:rPr>
              <a:t>)</a:t>
            </a:r>
            <a:endParaRPr lang="en-US" sz="1400" dirty="0">
              <a:latin typeface="Calibri"/>
              <a:ea typeface="Calibri"/>
              <a:cs typeface="Times New Roman"/>
            </a:endParaRPr>
          </a:p>
        </p:txBody>
      </p:sp>
      <p:sp>
        <p:nvSpPr>
          <p:cNvPr id="7" name="TextBox 6"/>
          <p:cNvSpPr txBox="1"/>
          <p:nvPr/>
        </p:nvSpPr>
        <p:spPr>
          <a:xfrm>
            <a:off x="4305300" y="5774626"/>
            <a:ext cx="4876800" cy="835613"/>
          </a:xfrm>
          <a:prstGeom prst="rect">
            <a:avLst/>
          </a:prstGeom>
          <a:noFill/>
        </p:spPr>
        <p:txBody>
          <a:bodyPr wrap="square" rtlCol="0">
            <a:spAutoFit/>
          </a:bodyPr>
          <a:lstStyle/>
          <a:p>
            <a:pPr>
              <a:lnSpc>
                <a:spcPct val="115000"/>
              </a:lnSpc>
            </a:pPr>
            <a:r>
              <a:rPr lang="en-US" sz="1400" b="1" dirty="0">
                <a:solidFill>
                  <a:srgbClr val="5F497A"/>
                </a:solidFill>
                <a:latin typeface="Calibri"/>
                <a:ea typeface="Calibri"/>
                <a:cs typeface="Times New Roman"/>
              </a:rPr>
              <a:t>purple</a:t>
            </a:r>
            <a:r>
              <a:rPr lang="en-US" sz="1400" dirty="0">
                <a:latin typeface="Calibri"/>
                <a:ea typeface="Calibri"/>
                <a:cs typeface="Times New Roman"/>
              </a:rPr>
              <a:t>: 	Restricted Simple PSA velocity (</a:t>
            </a:r>
            <a:r>
              <a:rPr lang="en-US" sz="1400" dirty="0" err="1">
                <a:latin typeface="Calibri"/>
                <a:ea typeface="Calibri"/>
                <a:cs typeface="Times New Roman"/>
              </a:rPr>
              <a:t>PSAvRS</a:t>
            </a:r>
            <a:r>
              <a:rPr lang="en-US" sz="1400" dirty="0">
                <a:latin typeface="Calibri"/>
                <a:ea typeface="Calibri"/>
                <a:cs typeface="Times New Roman"/>
              </a:rPr>
              <a:t>)</a:t>
            </a:r>
          </a:p>
          <a:p>
            <a:pPr>
              <a:lnSpc>
                <a:spcPct val="115000"/>
              </a:lnSpc>
            </a:pPr>
            <a:r>
              <a:rPr lang="en-US" sz="1400" b="1" dirty="0">
                <a:solidFill>
                  <a:srgbClr val="00B050"/>
                </a:solidFill>
                <a:latin typeface="Calibri"/>
                <a:ea typeface="Calibri"/>
                <a:cs typeface="Times New Roman"/>
              </a:rPr>
              <a:t>green</a:t>
            </a:r>
            <a:r>
              <a:rPr lang="en-US" sz="1400" dirty="0">
                <a:latin typeface="Calibri"/>
                <a:ea typeface="Calibri"/>
                <a:cs typeface="Times New Roman"/>
              </a:rPr>
              <a:t>: 	BLUP PSA velocity (</a:t>
            </a:r>
            <a:r>
              <a:rPr lang="en-US" sz="1400" dirty="0" err="1">
                <a:latin typeface="Calibri"/>
                <a:ea typeface="Calibri"/>
                <a:cs typeface="Times New Roman"/>
              </a:rPr>
              <a:t>PSAvBLUP</a:t>
            </a:r>
            <a:r>
              <a:rPr lang="en-US" sz="1400" dirty="0">
                <a:latin typeface="Calibri"/>
                <a:ea typeface="Calibri"/>
                <a:cs typeface="Times New Roman"/>
              </a:rPr>
              <a:t>) </a:t>
            </a:r>
          </a:p>
          <a:p>
            <a:pPr>
              <a:lnSpc>
                <a:spcPct val="115000"/>
              </a:lnSpc>
            </a:pPr>
            <a:r>
              <a:rPr lang="en-US" sz="1400" b="1" dirty="0">
                <a:solidFill>
                  <a:srgbClr val="E36C0A"/>
                </a:solidFill>
                <a:latin typeface="Calibri"/>
                <a:ea typeface="Calibri"/>
                <a:cs typeface="Times New Roman"/>
              </a:rPr>
              <a:t>orange</a:t>
            </a:r>
            <a:r>
              <a:rPr lang="en-US" sz="1400" dirty="0">
                <a:latin typeface="Calibri"/>
                <a:ea typeface="Calibri"/>
                <a:cs typeface="Times New Roman"/>
              </a:rPr>
              <a:t>:	BLUP PSA velocity restricted (</a:t>
            </a:r>
            <a:r>
              <a:rPr lang="en-US" sz="1400" dirty="0" err="1" smtClean="0">
                <a:latin typeface="Calibri"/>
                <a:ea typeface="Calibri"/>
                <a:cs typeface="Times New Roman"/>
              </a:rPr>
              <a:t>PSAvBLUP_R</a:t>
            </a:r>
            <a:r>
              <a:rPr lang="en-US" sz="1400" dirty="0" smtClean="0">
                <a:latin typeface="Calibri"/>
                <a:ea typeface="Calibri"/>
                <a:cs typeface="Times New Roman"/>
              </a:rPr>
              <a:t>)</a:t>
            </a:r>
            <a:endParaRPr lang="en-US" sz="1400" dirty="0"/>
          </a:p>
        </p:txBody>
      </p:sp>
    </p:spTree>
    <p:extLst>
      <p:ext uri="{BB962C8B-B14F-4D97-AF65-F5344CB8AC3E}">
        <p14:creationId xmlns:p14="http://schemas.microsoft.com/office/powerpoint/2010/main" val="617451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533400" y="990600"/>
            <a:ext cx="748839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Example Participant 3, with high </a:t>
            </a:r>
            <a:r>
              <a:rPr kumimoji="0" lang="en-US" altLang="en-US" sz="14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PSAvBLUP</a:t>
            </a:r>
            <a:r>
              <a:rPr kumimoji="0" lang="en-US" alt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grade + volume event, measurements every 3 months</a:t>
            </a:r>
            <a:endParaRPr kumimoji="0" lang="en-US" altLang="en-US" sz="140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533400" y="5551510"/>
            <a:ext cx="3810000" cy="1083374"/>
          </a:xfrm>
          <a:prstGeom prst="rect">
            <a:avLst/>
          </a:prstGeom>
        </p:spPr>
        <p:txBody>
          <a:bodyPr wrap="square">
            <a:spAutoFit/>
          </a:bodyPr>
          <a:lstStyle/>
          <a:p>
            <a:pPr>
              <a:lnSpc>
                <a:spcPct val="115000"/>
              </a:lnSpc>
            </a:pPr>
            <a:r>
              <a:rPr lang="en-US" sz="1400" b="1" dirty="0">
                <a:latin typeface="Calibri"/>
                <a:ea typeface="Calibri"/>
                <a:cs typeface="Times New Roman"/>
              </a:rPr>
              <a:t>Legend:</a:t>
            </a:r>
          </a:p>
          <a:p>
            <a:pPr>
              <a:lnSpc>
                <a:spcPct val="115000"/>
              </a:lnSpc>
            </a:pPr>
            <a:r>
              <a:rPr lang="en-US" sz="1400" b="1" dirty="0">
                <a:latin typeface="Calibri"/>
                <a:ea typeface="Calibri"/>
                <a:cs typeface="Times New Roman"/>
              </a:rPr>
              <a:t>Black:</a:t>
            </a:r>
            <a:r>
              <a:rPr lang="en-US" sz="1400" dirty="0">
                <a:latin typeface="Calibri"/>
                <a:ea typeface="Calibri"/>
                <a:cs typeface="Times New Roman"/>
              </a:rPr>
              <a:t> 	</a:t>
            </a:r>
            <a:r>
              <a:rPr lang="en-US" sz="1400" dirty="0" smtClean="0">
                <a:latin typeface="Calibri"/>
                <a:ea typeface="Calibri"/>
                <a:cs typeface="Times New Roman"/>
              </a:rPr>
              <a:t>observed </a:t>
            </a:r>
            <a:r>
              <a:rPr lang="en-US" sz="1400" dirty="0">
                <a:latin typeface="Calibri"/>
                <a:ea typeface="Calibri"/>
                <a:cs typeface="Times New Roman"/>
              </a:rPr>
              <a:t>PSA (log transformed)</a:t>
            </a:r>
          </a:p>
          <a:p>
            <a:pPr>
              <a:lnSpc>
                <a:spcPct val="115000"/>
              </a:lnSpc>
            </a:pPr>
            <a:r>
              <a:rPr lang="en-US" sz="1400" b="1" dirty="0">
                <a:solidFill>
                  <a:srgbClr val="FF0000"/>
                </a:solidFill>
                <a:latin typeface="Calibri"/>
                <a:ea typeface="Calibri"/>
                <a:cs typeface="Times New Roman"/>
              </a:rPr>
              <a:t>Red</a:t>
            </a:r>
            <a:r>
              <a:rPr lang="en-US" sz="1400" dirty="0">
                <a:latin typeface="Calibri"/>
                <a:ea typeface="Calibri"/>
                <a:cs typeface="Times New Roman"/>
              </a:rPr>
              <a:t>: 	</a:t>
            </a:r>
            <a:r>
              <a:rPr lang="en-US" sz="1400" dirty="0" smtClean="0">
                <a:latin typeface="Calibri"/>
                <a:ea typeface="Calibri"/>
                <a:cs typeface="Times New Roman"/>
              </a:rPr>
              <a:t>fitted </a:t>
            </a:r>
            <a:r>
              <a:rPr lang="en-US" sz="1400" dirty="0">
                <a:latin typeface="Calibri"/>
                <a:ea typeface="Calibri"/>
                <a:cs typeface="Times New Roman"/>
              </a:rPr>
              <a:t>PSA (from linear mixed model)</a:t>
            </a:r>
          </a:p>
          <a:p>
            <a:pPr>
              <a:lnSpc>
                <a:spcPct val="115000"/>
              </a:lnSpc>
            </a:pPr>
            <a:r>
              <a:rPr lang="en-US" sz="1400" b="1" dirty="0">
                <a:solidFill>
                  <a:srgbClr val="0070C0"/>
                </a:solidFill>
                <a:latin typeface="Calibri"/>
                <a:ea typeface="Calibri"/>
                <a:cs typeface="Times New Roman"/>
              </a:rPr>
              <a:t>Blue</a:t>
            </a:r>
            <a:r>
              <a:rPr lang="en-US" sz="1400" dirty="0">
                <a:latin typeface="Calibri"/>
                <a:ea typeface="Calibri"/>
                <a:cs typeface="Times New Roman"/>
              </a:rPr>
              <a:t>: 	</a:t>
            </a:r>
            <a:r>
              <a:rPr lang="en-US" sz="1400" dirty="0" smtClean="0">
                <a:latin typeface="Calibri"/>
                <a:ea typeface="Calibri"/>
                <a:cs typeface="Times New Roman"/>
              </a:rPr>
              <a:t>Simple </a:t>
            </a:r>
            <a:r>
              <a:rPr lang="en-US" sz="1400" dirty="0">
                <a:latin typeface="Calibri"/>
                <a:ea typeface="Calibri"/>
                <a:cs typeface="Times New Roman"/>
              </a:rPr>
              <a:t>PSA velocity (</a:t>
            </a:r>
            <a:r>
              <a:rPr lang="en-US" sz="1400" dirty="0" err="1">
                <a:latin typeface="Calibri"/>
                <a:ea typeface="Calibri"/>
                <a:cs typeface="Times New Roman"/>
              </a:rPr>
              <a:t>PSAvS</a:t>
            </a:r>
            <a:r>
              <a:rPr lang="en-US" sz="1400" dirty="0" smtClean="0">
                <a:latin typeface="Calibri"/>
                <a:ea typeface="Calibri"/>
                <a:cs typeface="Times New Roman"/>
              </a:rPr>
              <a:t>)</a:t>
            </a:r>
            <a:endParaRPr lang="en-US" sz="1400" dirty="0">
              <a:latin typeface="Calibri"/>
              <a:ea typeface="Calibri"/>
              <a:cs typeface="Times New Roman"/>
            </a:endParaRPr>
          </a:p>
        </p:txBody>
      </p:sp>
      <p:sp>
        <p:nvSpPr>
          <p:cNvPr id="7" name="TextBox 6"/>
          <p:cNvSpPr txBox="1"/>
          <p:nvPr/>
        </p:nvSpPr>
        <p:spPr>
          <a:xfrm>
            <a:off x="4305300" y="5774626"/>
            <a:ext cx="4876800" cy="835613"/>
          </a:xfrm>
          <a:prstGeom prst="rect">
            <a:avLst/>
          </a:prstGeom>
          <a:noFill/>
        </p:spPr>
        <p:txBody>
          <a:bodyPr wrap="square" rtlCol="0">
            <a:spAutoFit/>
          </a:bodyPr>
          <a:lstStyle/>
          <a:p>
            <a:pPr>
              <a:lnSpc>
                <a:spcPct val="115000"/>
              </a:lnSpc>
            </a:pPr>
            <a:r>
              <a:rPr lang="en-US" sz="1400" b="1" dirty="0">
                <a:solidFill>
                  <a:srgbClr val="5F497A"/>
                </a:solidFill>
                <a:latin typeface="Calibri"/>
                <a:ea typeface="Calibri"/>
                <a:cs typeface="Times New Roman"/>
              </a:rPr>
              <a:t>purple</a:t>
            </a:r>
            <a:r>
              <a:rPr lang="en-US" sz="1400" dirty="0">
                <a:latin typeface="Calibri"/>
                <a:ea typeface="Calibri"/>
                <a:cs typeface="Times New Roman"/>
              </a:rPr>
              <a:t>: 	Restricted Simple PSA velocity (</a:t>
            </a:r>
            <a:r>
              <a:rPr lang="en-US" sz="1400" dirty="0" err="1">
                <a:latin typeface="Calibri"/>
                <a:ea typeface="Calibri"/>
                <a:cs typeface="Times New Roman"/>
              </a:rPr>
              <a:t>PSAvRS</a:t>
            </a:r>
            <a:r>
              <a:rPr lang="en-US" sz="1400" dirty="0">
                <a:latin typeface="Calibri"/>
                <a:ea typeface="Calibri"/>
                <a:cs typeface="Times New Roman"/>
              </a:rPr>
              <a:t>)</a:t>
            </a:r>
          </a:p>
          <a:p>
            <a:pPr>
              <a:lnSpc>
                <a:spcPct val="115000"/>
              </a:lnSpc>
            </a:pPr>
            <a:r>
              <a:rPr lang="en-US" sz="1400" b="1" dirty="0">
                <a:solidFill>
                  <a:srgbClr val="00B050"/>
                </a:solidFill>
                <a:latin typeface="Calibri"/>
                <a:ea typeface="Calibri"/>
                <a:cs typeface="Times New Roman"/>
              </a:rPr>
              <a:t>green</a:t>
            </a:r>
            <a:r>
              <a:rPr lang="en-US" sz="1400" dirty="0">
                <a:latin typeface="Calibri"/>
                <a:ea typeface="Calibri"/>
                <a:cs typeface="Times New Roman"/>
              </a:rPr>
              <a:t>: 	BLUP PSA velocity (</a:t>
            </a:r>
            <a:r>
              <a:rPr lang="en-US" sz="1400" dirty="0" err="1">
                <a:latin typeface="Calibri"/>
                <a:ea typeface="Calibri"/>
                <a:cs typeface="Times New Roman"/>
              </a:rPr>
              <a:t>PSAvBLUP</a:t>
            </a:r>
            <a:r>
              <a:rPr lang="en-US" sz="1400" dirty="0">
                <a:latin typeface="Calibri"/>
                <a:ea typeface="Calibri"/>
                <a:cs typeface="Times New Roman"/>
              </a:rPr>
              <a:t>) </a:t>
            </a:r>
          </a:p>
          <a:p>
            <a:pPr>
              <a:lnSpc>
                <a:spcPct val="115000"/>
              </a:lnSpc>
            </a:pPr>
            <a:r>
              <a:rPr lang="en-US" sz="1400" b="1" dirty="0">
                <a:solidFill>
                  <a:srgbClr val="E36C0A"/>
                </a:solidFill>
                <a:latin typeface="Calibri"/>
                <a:ea typeface="Calibri"/>
                <a:cs typeface="Times New Roman"/>
              </a:rPr>
              <a:t>orange</a:t>
            </a:r>
            <a:r>
              <a:rPr lang="en-US" sz="1400" dirty="0">
                <a:latin typeface="Calibri"/>
                <a:ea typeface="Calibri"/>
                <a:cs typeface="Times New Roman"/>
              </a:rPr>
              <a:t>:	BLUP PSA velocity restricted (</a:t>
            </a:r>
            <a:r>
              <a:rPr lang="en-US" sz="1400" dirty="0" err="1" smtClean="0">
                <a:latin typeface="Calibri"/>
                <a:ea typeface="Calibri"/>
                <a:cs typeface="Times New Roman"/>
              </a:rPr>
              <a:t>PSAvBLUP_R</a:t>
            </a:r>
            <a:r>
              <a:rPr lang="en-US" sz="1400" dirty="0" smtClean="0">
                <a:latin typeface="Calibri"/>
                <a:ea typeface="Calibri"/>
                <a:cs typeface="Times New Roman"/>
              </a:rPr>
              <a:t>)</a:t>
            </a:r>
            <a:endParaRPr lang="en-US" sz="1400" dirty="0"/>
          </a:p>
        </p:txBody>
      </p:sp>
      <p:pic>
        <p:nvPicPr>
          <p:cNvPr id="10" name="Picture 9"/>
          <p:cNvPicPr/>
          <p:nvPr/>
        </p:nvPicPr>
        <p:blipFill rotWithShape="1">
          <a:blip r:embed="rId3"/>
          <a:srcRect t="10864"/>
          <a:stretch/>
        </p:blipFill>
        <p:spPr bwMode="auto">
          <a:xfrm>
            <a:off x="1143000" y="1981200"/>
            <a:ext cx="7220585" cy="31242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50067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PSAvS</a:t>
            </a:r>
            <a:r>
              <a:rPr lang="en-US" dirty="0" smtClean="0"/>
              <a:t> vs </a:t>
            </a:r>
            <a:r>
              <a:rPr lang="en-US" dirty="0" err="1" smtClean="0"/>
              <a:t>PSAvBLUP</a:t>
            </a:r>
            <a:endParaRPr lang="en-US" dirty="0"/>
          </a:p>
        </p:txBody>
      </p:sp>
      <p:sp>
        <p:nvSpPr>
          <p:cNvPr id="3" name="Content Placeholder 2"/>
          <p:cNvSpPr>
            <a:spLocks noGrp="1"/>
          </p:cNvSpPr>
          <p:nvPr>
            <p:ph idx="1"/>
          </p:nvPr>
        </p:nvSpPr>
        <p:spPr/>
        <p:txBody>
          <a:bodyPr>
            <a:normAutofit/>
          </a:bodyPr>
          <a:lstStyle/>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pic>
        <p:nvPicPr>
          <p:cNvPr id="4" name="Picture 3"/>
          <p:cNvPicPr/>
          <p:nvPr/>
        </p:nvPicPr>
        <p:blipFill rotWithShape="1">
          <a:blip r:embed="rId3"/>
          <a:srcRect t="14042"/>
          <a:stretch/>
        </p:blipFill>
        <p:spPr bwMode="auto">
          <a:xfrm>
            <a:off x="1524000" y="1511300"/>
            <a:ext cx="5943600" cy="4495800"/>
          </a:xfrm>
          <a:prstGeom prst="rect">
            <a:avLst/>
          </a:prstGeom>
          <a:ln>
            <a:noFill/>
          </a:ln>
          <a:extLst>
            <a:ext uri="{53640926-AAD7-44D8-BBD7-CCE9431645EC}">
              <a14:shadowObscured xmlns:a14="http://schemas.microsoft.com/office/drawing/2010/main"/>
            </a:ext>
          </a:extLst>
        </p:spPr>
      </p:pic>
      <p:sp>
        <p:nvSpPr>
          <p:cNvPr id="5" name="TextBox 4"/>
          <p:cNvSpPr txBox="1"/>
          <p:nvPr/>
        </p:nvSpPr>
        <p:spPr>
          <a:xfrm>
            <a:off x="6832600" y="5715000"/>
            <a:ext cx="2057400" cy="646331"/>
          </a:xfrm>
          <a:prstGeom prst="rect">
            <a:avLst/>
          </a:prstGeom>
          <a:noFill/>
        </p:spPr>
        <p:txBody>
          <a:bodyPr wrap="square" rtlCol="0">
            <a:spAutoFit/>
          </a:bodyPr>
          <a:lstStyle/>
          <a:p>
            <a:r>
              <a:rPr lang="en-US" dirty="0" smtClean="0">
                <a:solidFill>
                  <a:srgbClr val="FF0000"/>
                </a:solidFill>
              </a:rPr>
              <a:t>Red</a:t>
            </a:r>
            <a:r>
              <a:rPr lang="en-US" dirty="0" smtClean="0"/>
              <a:t>: event</a:t>
            </a:r>
          </a:p>
          <a:p>
            <a:r>
              <a:rPr lang="en-US" dirty="0" smtClean="0"/>
              <a:t>Black: Non-event</a:t>
            </a:r>
            <a:endParaRPr lang="en-US" dirty="0"/>
          </a:p>
        </p:txBody>
      </p:sp>
    </p:spTree>
    <p:extLst>
      <p:ext uri="{BB962C8B-B14F-4D97-AF65-F5344CB8AC3E}">
        <p14:creationId xmlns:p14="http://schemas.microsoft.com/office/powerpoint/2010/main" val="2580813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Results from Cox models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344262"/>
              </p:ext>
            </p:extLst>
          </p:nvPr>
        </p:nvGraphicFramePr>
        <p:xfrm>
          <a:off x="762000" y="1447800"/>
          <a:ext cx="7924801" cy="4361294"/>
        </p:xfrm>
        <a:graphic>
          <a:graphicData uri="http://schemas.openxmlformats.org/drawingml/2006/table">
            <a:tbl>
              <a:tblPr firstRow="1" firstCol="1" bandRow="1">
                <a:tableStyleId>{5C22544A-7EE6-4342-B048-85BDC9FD1C3A}</a:tableStyleId>
              </a:tblPr>
              <a:tblGrid>
                <a:gridCol w="1568306"/>
                <a:gridCol w="1012759"/>
                <a:gridCol w="666081"/>
                <a:gridCol w="999122"/>
                <a:gridCol w="630532"/>
                <a:gridCol w="914400"/>
                <a:gridCol w="523657"/>
                <a:gridCol w="932071"/>
                <a:gridCol w="677873"/>
              </a:tblGrid>
              <a:tr h="756036">
                <a:tc rowSpan="3">
                  <a:txBody>
                    <a:bodyPr/>
                    <a:lstStyle/>
                    <a:p>
                      <a:pPr marL="0" marR="0">
                        <a:lnSpc>
                          <a:spcPct val="115000"/>
                        </a:lnSpc>
                        <a:spcBef>
                          <a:spcPts val="0"/>
                        </a:spcBef>
                        <a:spcAft>
                          <a:spcPts val="0"/>
                        </a:spcAft>
                      </a:pPr>
                      <a:r>
                        <a:rPr lang="en-US" sz="1400" dirty="0">
                          <a:effectLst/>
                        </a:rPr>
                        <a:t>Variable</a:t>
                      </a:r>
                      <a:endParaRPr lang="en-US" sz="1400" dirty="0">
                        <a:effectLst/>
                        <a:latin typeface="Calibri"/>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400" dirty="0" err="1" smtClean="0">
                          <a:effectLst/>
                        </a:rPr>
                        <a:t>PSAvS</a:t>
                      </a:r>
                      <a:r>
                        <a:rPr lang="en-US" sz="1400" dirty="0" smtClean="0">
                          <a:effectLst/>
                        </a:rPr>
                        <a:t> model</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dirty="0" err="1" smtClean="0">
                          <a:effectLst/>
                        </a:rPr>
                        <a:t>PSAvRS</a:t>
                      </a:r>
                      <a:r>
                        <a:rPr lang="en-US" sz="1400" baseline="0" dirty="0" smtClean="0">
                          <a:effectLst/>
                        </a:rPr>
                        <a:t> model</a:t>
                      </a:r>
                      <a:endParaRPr lang="en-US" sz="1400" dirty="0">
                        <a:effectLst/>
                        <a:latin typeface="Calibri"/>
                        <a:ea typeface="Calibri"/>
                        <a:cs typeface="Times New Roman"/>
                      </a:endParaRPr>
                    </a:p>
                  </a:txBody>
                  <a:tcPr marL="68580" marR="68580" marT="0" marB="0" anchor="ctr"/>
                </a:tc>
                <a:tc hMerge="1">
                  <a:txBody>
                    <a:bodyPr/>
                    <a:lstStyle/>
                    <a:p>
                      <a:endParaRPr lang="en-US" dirty="0"/>
                    </a:p>
                  </a:txBody>
                  <a:tcPr/>
                </a:tc>
                <a:tc gridSpan="2">
                  <a:txBody>
                    <a:bodyPr/>
                    <a:lstStyle/>
                    <a:p>
                      <a:pPr marL="0" marR="0" algn="ctr">
                        <a:lnSpc>
                          <a:spcPct val="115000"/>
                        </a:lnSpc>
                        <a:spcBef>
                          <a:spcPts val="0"/>
                        </a:spcBef>
                        <a:spcAft>
                          <a:spcPts val="0"/>
                        </a:spcAft>
                      </a:pPr>
                      <a:r>
                        <a:rPr lang="en-US" sz="1400" dirty="0" err="1" smtClean="0">
                          <a:effectLst/>
                        </a:rPr>
                        <a:t>PSAvBLUP</a:t>
                      </a:r>
                      <a:r>
                        <a:rPr lang="en-US" sz="1400" dirty="0" smtClean="0">
                          <a:effectLst/>
                        </a:rPr>
                        <a:t> model</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dirty="0" smtClean="0">
                          <a:effectLst/>
                        </a:rPr>
                        <a:t>Model contains all </a:t>
                      </a:r>
                      <a:r>
                        <a:rPr lang="en-US" sz="1400" dirty="0" err="1" smtClean="0">
                          <a:effectLst/>
                        </a:rPr>
                        <a:t>PSAv</a:t>
                      </a:r>
                      <a:r>
                        <a:rPr lang="en-US" sz="1400" baseline="0" dirty="0" smtClean="0">
                          <a:effectLst/>
                        </a:rPr>
                        <a:t> </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r>
              <a:tr h="240948">
                <a:tc vMerge="1">
                  <a:txBody>
                    <a:bodyPr/>
                    <a:lstStyle/>
                    <a:p>
                      <a:endParaRPr lang="en-US"/>
                    </a:p>
                  </a:txBody>
                  <a:tcPr/>
                </a:tc>
                <a:tc>
                  <a:txBody>
                    <a:bodyPr/>
                    <a:lstStyle/>
                    <a:p>
                      <a:pPr marL="0" marR="0" algn="ctr">
                        <a:lnSpc>
                          <a:spcPct val="115000"/>
                        </a:lnSpc>
                        <a:spcBef>
                          <a:spcPts val="0"/>
                        </a:spcBef>
                        <a:spcAft>
                          <a:spcPts val="0"/>
                        </a:spcAft>
                      </a:pPr>
                      <a:r>
                        <a:rPr lang="en-US" sz="1200" b="1" dirty="0">
                          <a:solidFill>
                            <a:schemeClr val="bg1"/>
                          </a:solidFill>
                          <a:effectLst/>
                        </a:rPr>
                        <a:t>HR </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rowSpan="2">
                  <a:txBody>
                    <a:bodyPr/>
                    <a:lstStyle/>
                    <a:p>
                      <a:pPr marL="0" marR="0" algn="ctr">
                        <a:lnSpc>
                          <a:spcPct val="115000"/>
                        </a:lnSpc>
                        <a:spcBef>
                          <a:spcPts val="0"/>
                        </a:spcBef>
                        <a:spcAft>
                          <a:spcPts val="0"/>
                        </a:spcAft>
                      </a:pPr>
                      <a:r>
                        <a:rPr lang="en-US" sz="1200" b="1" dirty="0">
                          <a:solidFill>
                            <a:schemeClr val="bg1"/>
                          </a:solidFill>
                          <a:effectLst/>
                        </a:rPr>
                        <a:t>P-value</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a:txBody>
                    <a:bodyPr/>
                    <a:lstStyle/>
                    <a:p>
                      <a:pPr marL="0" marR="0" algn="ctr">
                        <a:lnSpc>
                          <a:spcPct val="115000"/>
                        </a:lnSpc>
                        <a:spcBef>
                          <a:spcPts val="0"/>
                        </a:spcBef>
                        <a:spcAft>
                          <a:spcPts val="0"/>
                        </a:spcAft>
                      </a:pPr>
                      <a:r>
                        <a:rPr lang="en-US" sz="1200" b="1" dirty="0">
                          <a:solidFill>
                            <a:schemeClr val="bg1"/>
                          </a:solidFill>
                          <a:effectLst/>
                        </a:rPr>
                        <a:t>HR </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rowSpan="2">
                  <a:txBody>
                    <a:bodyPr/>
                    <a:lstStyle/>
                    <a:p>
                      <a:pPr marL="0" marR="0" algn="ctr">
                        <a:lnSpc>
                          <a:spcPct val="115000"/>
                        </a:lnSpc>
                        <a:spcBef>
                          <a:spcPts val="0"/>
                        </a:spcBef>
                        <a:spcAft>
                          <a:spcPts val="0"/>
                        </a:spcAft>
                      </a:pPr>
                      <a:r>
                        <a:rPr lang="en-US" sz="1200" b="1" dirty="0">
                          <a:solidFill>
                            <a:schemeClr val="bg1"/>
                          </a:solidFill>
                          <a:effectLst/>
                        </a:rPr>
                        <a:t>P-value</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a:txBody>
                    <a:bodyPr/>
                    <a:lstStyle/>
                    <a:p>
                      <a:pPr marL="0" marR="0" algn="ctr">
                        <a:lnSpc>
                          <a:spcPct val="115000"/>
                        </a:lnSpc>
                        <a:spcBef>
                          <a:spcPts val="0"/>
                        </a:spcBef>
                        <a:spcAft>
                          <a:spcPts val="0"/>
                        </a:spcAft>
                      </a:pPr>
                      <a:r>
                        <a:rPr lang="en-US" sz="1200" b="1">
                          <a:solidFill>
                            <a:schemeClr val="bg1"/>
                          </a:solidFill>
                          <a:effectLst/>
                        </a:rPr>
                        <a:t>HR</a:t>
                      </a:r>
                      <a:endParaRPr lang="en-US" sz="1200" b="1">
                        <a:solidFill>
                          <a:schemeClr val="bg1"/>
                        </a:solidFill>
                        <a:effectLst/>
                        <a:latin typeface="Calibri"/>
                        <a:ea typeface="Calibri"/>
                        <a:cs typeface="Times New Roman"/>
                      </a:endParaRPr>
                    </a:p>
                  </a:txBody>
                  <a:tcPr marL="68580" marR="68580" marT="0" marB="0" anchor="ctr">
                    <a:solidFill>
                      <a:srgbClr val="376092"/>
                    </a:solidFill>
                  </a:tcPr>
                </a:tc>
                <a:tc rowSpan="2">
                  <a:txBody>
                    <a:bodyPr/>
                    <a:lstStyle/>
                    <a:p>
                      <a:pPr marL="0" marR="0" algn="ctr">
                        <a:lnSpc>
                          <a:spcPct val="115000"/>
                        </a:lnSpc>
                        <a:spcBef>
                          <a:spcPts val="0"/>
                        </a:spcBef>
                        <a:spcAft>
                          <a:spcPts val="0"/>
                        </a:spcAft>
                      </a:pPr>
                      <a:r>
                        <a:rPr lang="en-US" sz="1200" b="1" dirty="0">
                          <a:solidFill>
                            <a:schemeClr val="bg1"/>
                          </a:solidFill>
                          <a:effectLst/>
                        </a:rPr>
                        <a:t>P-value</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a:txBody>
                    <a:bodyPr/>
                    <a:lstStyle/>
                    <a:p>
                      <a:pPr marL="0" marR="0" algn="ctr">
                        <a:lnSpc>
                          <a:spcPct val="115000"/>
                        </a:lnSpc>
                        <a:spcBef>
                          <a:spcPts val="0"/>
                        </a:spcBef>
                        <a:spcAft>
                          <a:spcPts val="0"/>
                        </a:spcAft>
                      </a:pPr>
                      <a:r>
                        <a:rPr lang="en-US" sz="1200" b="1">
                          <a:solidFill>
                            <a:schemeClr val="bg1"/>
                          </a:solidFill>
                          <a:effectLst/>
                        </a:rPr>
                        <a:t>HR</a:t>
                      </a:r>
                      <a:endParaRPr lang="en-US" sz="1200" b="1">
                        <a:solidFill>
                          <a:schemeClr val="bg1"/>
                        </a:solidFill>
                        <a:effectLst/>
                        <a:latin typeface="Calibri"/>
                        <a:ea typeface="Calibri"/>
                        <a:cs typeface="Times New Roman"/>
                      </a:endParaRPr>
                    </a:p>
                  </a:txBody>
                  <a:tcPr marL="68580" marR="68580" marT="0" marB="0" anchor="ctr">
                    <a:solidFill>
                      <a:srgbClr val="376092"/>
                    </a:solidFill>
                  </a:tcPr>
                </a:tc>
                <a:tc rowSpan="2">
                  <a:txBody>
                    <a:bodyPr/>
                    <a:lstStyle/>
                    <a:p>
                      <a:pPr marL="0" marR="0" algn="ctr">
                        <a:lnSpc>
                          <a:spcPct val="115000"/>
                        </a:lnSpc>
                        <a:spcBef>
                          <a:spcPts val="0"/>
                        </a:spcBef>
                        <a:spcAft>
                          <a:spcPts val="0"/>
                        </a:spcAft>
                      </a:pPr>
                      <a:r>
                        <a:rPr lang="en-US" sz="1200" b="1" dirty="0">
                          <a:solidFill>
                            <a:schemeClr val="bg1"/>
                          </a:solidFill>
                          <a:effectLst/>
                        </a:rPr>
                        <a:t>P-value</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r>
              <a:tr h="515088">
                <a:tc vMerge="1">
                  <a:txBody>
                    <a:bodyPr/>
                    <a:lstStyle/>
                    <a:p>
                      <a:endParaRPr lang="en-US"/>
                    </a:p>
                  </a:txBody>
                  <a:tcPr/>
                </a:tc>
                <a:tc>
                  <a:txBody>
                    <a:bodyPr/>
                    <a:lstStyle/>
                    <a:p>
                      <a:pPr marL="0" marR="0" algn="ctr">
                        <a:lnSpc>
                          <a:spcPct val="115000"/>
                        </a:lnSpc>
                        <a:spcBef>
                          <a:spcPts val="0"/>
                        </a:spcBef>
                        <a:spcAft>
                          <a:spcPts val="0"/>
                        </a:spcAft>
                      </a:pPr>
                      <a:r>
                        <a:rPr lang="en-US" sz="1200" b="1" dirty="0">
                          <a:solidFill>
                            <a:schemeClr val="bg1"/>
                          </a:solidFill>
                          <a:effectLst/>
                        </a:rPr>
                        <a:t>[95% CI</a:t>
                      </a:r>
                      <a:r>
                        <a:rPr lang="en-US" sz="1200" b="1" dirty="0" smtClean="0">
                          <a:solidFill>
                            <a:schemeClr val="bg1"/>
                          </a:solidFill>
                          <a:effectLst/>
                        </a:rPr>
                        <a:t>]</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vMerge="1">
                  <a:txBody>
                    <a:bodyPr/>
                    <a:lstStyle/>
                    <a:p>
                      <a:endParaRPr lang="en-US"/>
                    </a:p>
                  </a:txBody>
                  <a:tcPr/>
                </a:tc>
                <a:tc>
                  <a:txBody>
                    <a:bodyPr/>
                    <a:lstStyle/>
                    <a:p>
                      <a:pPr marL="0" marR="0" algn="ctr">
                        <a:lnSpc>
                          <a:spcPct val="115000"/>
                        </a:lnSpc>
                        <a:spcBef>
                          <a:spcPts val="0"/>
                        </a:spcBef>
                        <a:spcAft>
                          <a:spcPts val="0"/>
                        </a:spcAft>
                      </a:pPr>
                      <a:r>
                        <a:rPr lang="en-US" sz="1200" b="1" dirty="0">
                          <a:solidFill>
                            <a:schemeClr val="bg1"/>
                          </a:solidFill>
                          <a:effectLst/>
                        </a:rPr>
                        <a:t>[95% CI]^</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vMerge="1">
                  <a:txBody>
                    <a:bodyPr/>
                    <a:lstStyle/>
                    <a:p>
                      <a:endParaRPr lang="en-US"/>
                    </a:p>
                  </a:txBody>
                  <a:tcPr/>
                </a:tc>
                <a:tc>
                  <a:txBody>
                    <a:bodyPr/>
                    <a:lstStyle/>
                    <a:p>
                      <a:pPr marL="0" marR="0" algn="ctr">
                        <a:lnSpc>
                          <a:spcPct val="115000"/>
                        </a:lnSpc>
                        <a:spcBef>
                          <a:spcPts val="0"/>
                        </a:spcBef>
                        <a:spcAft>
                          <a:spcPts val="0"/>
                        </a:spcAft>
                      </a:pPr>
                      <a:r>
                        <a:rPr lang="en-US" sz="1200" b="1" dirty="0">
                          <a:solidFill>
                            <a:schemeClr val="bg1"/>
                          </a:solidFill>
                          <a:effectLst/>
                        </a:rPr>
                        <a:t>[95% CI]^</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vMerge="1">
                  <a:txBody>
                    <a:bodyPr/>
                    <a:lstStyle/>
                    <a:p>
                      <a:endParaRPr lang="en-US"/>
                    </a:p>
                  </a:txBody>
                  <a:tcPr/>
                </a:tc>
                <a:tc>
                  <a:txBody>
                    <a:bodyPr/>
                    <a:lstStyle/>
                    <a:p>
                      <a:pPr marL="0" marR="0" algn="ctr">
                        <a:lnSpc>
                          <a:spcPct val="115000"/>
                        </a:lnSpc>
                        <a:spcBef>
                          <a:spcPts val="0"/>
                        </a:spcBef>
                        <a:spcAft>
                          <a:spcPts val="0"/>
                        </a:spcAft>
                      </a:pPr>
                      <a:r>
                        <a:rPr lang="en-US" sz="1200" b="1" dirty="0">
                          <a:solidFill>
                            <a:schemeClr val="bg1"/>
                          </a:solidFill>
                          <a:effectLst/>
                        </a:rPr>
                        <a:t>[95% CI]^</a:t>
                      </a:r>
                      <a:endParaRPr lang="en-US" sz="1200" b="1" dirty="0">
                        <a:solidFill>
                          <a:schemeClr val="bg1"/>
                        </a:solidFill>
                        <a:effectLst/>
                        <a:latin typeface="Calibri"/>
                        <a:ea typeface="Calibri"/>
                        <a:cs typeface="Times New Roman"/>
                      </a:endParaRPr>
                    </a:p>
                  </a:txBody>
                  <a:tcPr marL="68580" marR="68580" marT="0" marB="0" anchor="ctr">
                    <a:solidFill>
                      <a:srgbClr val="376092"/>
                    </a:solidFill>
                  </a:tcPr>
                </a:tc>
                <a:tc vMerge="1">
                  <a:txBody>
                    <a:bodyPr/>
                    <a:lstStyle/>
                    <a:p>
                      <a:endParaRPr lang="en-US"/>
                    </a:p>
                  </a:txBody>
                  <a:tcPr/>
                </a:tc>
              </a:tr>
              <a:tr h="697728">
                <a:tc>
                  <a:txBody>
                    <a:bodyPr/>
                    <a:lstStyle/>
                    <a:p>
                      <a:pPr marL="0" marR="0">
                        <a:spcBef>
                          <a:spcPts val="0"/>
                        </a:spcBef>
                        <a:spcAft>
                          <a:spcPts val="0"/>
                        </a:spcAft>
                      </a:pPr>
                      <a:r>
                        <a:rPr lang="en-US" sz="1100" b="1" dirty="0" err="1">
                          <a:solidFill>
                            <a:srgbClr val="000000"/>
                          </a:solidFill>
                          <a:effectLst/>
                          <a:latin typeface="Calibri"/>
                          <a:ea typeface="Times New Roman"/>
                          <a:cs typeface="Times New Roman"/>
                        </a:rPr>
                        <a:t>Dx</a:t>
                      </a:r>
                      <a:r>
                        <a:rPr lang="en-US" sz="1100" b="1" dirty="0">
                          <a:solidFill>
                            <a:srgbClr val="000000"/>
                          </a:solidFill>
                          <a:effectLst/>
                          <a:latin typeface="Calibri"/>
                          <a:ea typeface="Times New Roman"/>
                          <a:cs typeface="Times New Roman"/>
                        </a:rPr>
                        <a:t> PSA</a:t>
                      </a:r>
                      <a:endParaRPr lang="en-US" sz="1200"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1.75 </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(1.34, 2.29)</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&lt;.0001</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1.73 </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(1.33, 2.25)</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&lt;.0001</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1.77 </a:t>
                      </a:r>
                      <a:endParaRPr lang="en-US" sz="1200" b="1">
                        <a:effectLst/>
                        <a:latin typeface="Calibri"/>
                        <a:ea typeface="ＭＳ 明朝"/>
                        <a:cs typeface="Times New Roman"/>
                      </a:endParaRPr>
                    </a:p>
                    <a:p>
                      <a:pPr marL="0" marR="0" algn="ctr">
                        <a:spcBef>
                          <a:spcPts val="0"/>
                        </a:spcBef>
                        <a:spcAft>
                          <a:spcPts val="0"/>
                        </a:spcAft>
                      </a:pPr>
                      <a:r>
                        <a:rPr lang="en-US" sz="1200" b="1">
                          <a:solidFill>
                            <a:srgbClr val="000000"/>
                          </a:solidFill>
                          <a:effectLst/>
                          <a:latin typeface="Calibri"/>
                          <a:ea typeface="Times New Roman"/>
                          <a:cs typeface="Times New Roman"/>
                        </a:rPr>
                        <a:t>(1.34, 2.34)</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&lt;.0001</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1.79</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(1.35, 2.37)</a:t>
                      </a:r>
                      <a:endParaRPr lang="en-US" sz="1200" b="1" dirty="0">
                        <a:effectLst/>
                        <a:latin typeface="Calibri"/>
                        <a:ea typeface="ＭＳ 明朝"/>
                        <a:cs typeface="Times New Roman"/>
                      </a:endParaRPr>
                    </a:p>
                  </a:txBody>
                  <a:tcPr marL="68580" marR="68580" marT="0" marB="0"/>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&lt;</a:t>
                      </a:r>
                      <a:r>
                        <a:rPr lang="en-US" sz="1200" b="1" dirty="0">
                          <a:solidFill>
                            <a:srgbClr val="000000"/>
                          </a:solidFill>
                          <a:effectLst/>
                          <a:latin typeface="Calibri"/>
                          <a:ea typeface="Times New Roman"/>
                          <a:cs typeface="Times New Roman"/>
                        </a:rPr>
                        <a:t>0.001</a:t>
                      </a:r>
                      <a:endParaRPr lang="en-US" sz="1200" b="1" dirty="0">
                        <a:effectLst/>
                        <a:latin typeface="Calibri"/>
                        <a:ea typeface="ＭＳ 明朝"/>
                        <a:cs typeface="Times New Roman"/>
                      </a:endParaRPr>
                    </a:p>
                  </a:txBody>
                  <a:tcPr marL="68580" marR="68580" marT="0" marB="0"/>
                </a:tc>
              </a:tr>
              <a:tr h="639422">
                <a:tc>
                  <a:txBody>
                    <a:bodyPr/>
                    <a:lstStyle/>
                    <a:p>
                      <a:pPr marL="0" marR="0">
                        <a:spcBef>
                          <a:spcPts val="0"/>
                        </a:spcBef>
                        <a:spcAft>
                          <a:spcPts val="0"/>
                        </a:spcAft>
                      </a:pPr>
                      <a:r>
                        <a:rPr lang="en-US" sz="1100" b="1">
                          <a:solidFill>
                            <a:srgbClr val="000000"/>
                          </a:solidFill>
                          <a:effectLst/>
                          <a:latin typeface="Calibri"/>
                          <a:ea typeface="Times New Roman"/>
                          <a:cs typeface="Times New Roman"/>
                        </a:rPr>
                        <a:t>PSAkS</a:t>
                      </a:r>
                      <a:endParaRPr lang="en-US" sz="1200">
                        <a:effectLst/>
                        <a:latin typeface="Calibri"/>
                        <a:ea typeface="ＭＳ 明朝"/>
                        <a:cs typeface="Times New Roman"/>
                      </a:endParaRPr>
                    </a:p>
                    <a:p>
                      <a:pPr marL="0" marR="0">
                        <a:spcBef>
                          <a:spcPts val="0"/>
                        </a:spcBef>
                        <a:spcAft>
                          <a:spcPts val="0"/>
                        </a:spcAft>
                      </a:pPr>
                      <a:r>
                        <a:rPr lang="en-US" sz="1100" b="1">
                          <a:solidFill>
                            <a:srgbClr val="000000"/>
                          </a:solidFill>
                          <a:effectLst/>
                          <a:latin typeface="Calibri"/>
                          <a:ea typeface="Times New Roman"/>
                          <a:cs typeface="Times New Roman"/>
                        </a:rPr>
                        <a:t>(0.10 increase)</a:t>
                      </a:r>
                      <a:endParaRPr lang="en-US" sz="120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1.08 </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(1.02, 1.14)</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0.004</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 </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1.00</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(1.00,1.00)</a:t>
                      </a:r>
                      <a:endParaRPr lang="en-US" sz="1200" b="1" dirty="0">
                        <a:effectLst/>
                        <a:latin typeface="Calibri"/>
                        <a:ea typeface="ＭＳ 明朝"/>
                        <a:cs typeface="Times New Roman"/>
                      </a:endParaRPr>
                    </a:p>
                  </a:txBody>
                  <a:tcPr marL="68580" marR="68580" marT="0" marB="0"/>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0.208</a:t>
                      </a:r>
                      <a:endParaRPr lang="en-US" sz="1200" b="1" dirty="0">
                        <a:effectLst/>
                        <a:latin typeface="Calibri"/>
                        <a:ea typeface="ＭＳ 明朝"/>
                        <a:cs typeface="Times New Roman"/>
                      </a:endParaRPr>
                    </a:p>
                  </a:txBody>
                  <a:tcPr marL="68580" marR="68580" marT="0" marB="0"/>
                </a:tc>
              </a:tr>
              <a:tr h="756036">
                <a:tc>
                  <a:txBody>
                    <a:bodyPr/>
                    <a:lstStyle/>
                    <a:p>
                      <a:pPr marL="0" marR="0">
                        <a:spcBef>
                          <a:spcPts val="0"/>
                        </a:spcBef>
                        <a:spcAft>
                          <a:spcPts val="0"/>
                        </a:spcAft>
                      </a:pPr>
                      <a:r>
                        <a:rPr lang="en-US" sz="1100" b="1">
                          <a:solidFill>
                            <a:srgbClr val="000000"/>
                          </a:solidFill>
                          <a:effectLst/>
                          <a:latin typeface="Calibri"/>
                          <a:ea typeface="Times New Roman"/>
                          <a:cs typeface="Times New Roman"/>
                        </a:rPr>
                        <a:t>PSAkRS</a:t>
                      </a:r>
                      <a:endParaRPr lang="en-US" sz="1200">
                        <a:effectLst/>
                        <a:latin typeface="Calibri"/>
                        <a:ea typeface="ＭＳ 明朝"/>
                        <a:cs typeface="Times New Roman"/>
                      </a:endParaRPr>
                    </a:p>
                    <a:p>
                      <a:pPr marL="0" marR="0">
                        <a:spcBef>
                          <a:spcPts val="0"/>
                        </a:spcBef>
                        <a:spcAft>
                          <a:spcPts val="0"/>
                        </a:spcAft>
                      </a:pPr>
                      <a:r>
                        <a:rPr lang="en-US" sz="1100" b="1">
                          <a:solidFill>
                            <a:srgbClr val="000000"/>
                          </a:solidFill>
                          <a:effectLst/>
                          <a:latin typeface="Calibri"/>
                          <a:ea typeface="Times New Roman"/>
                          <a:cs typeface="Times New Roman"/>
                        </a:rPr>
                        <a:t>(0.10 increase)</a:t>
                      </a:r>
                      <a:endParaRPr lang="en-US" sz="120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 </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1.01 </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(1.00, 1.02)</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0.11</a:t>
                      </a:r>
                      <a:endParaRPr lang="en-US" sz="1200" b="1" dirty="0">
                        <a:effectLst/>
                        <a:latin typeface="Calibri"/>
                        <a:ea typeface="ＭＳ 明朝"/>
                        <a:cs typeface="Times New Roman"/>
                      </a:endParaRPr>
                    </a:p>
                  </a:txBody>
                  <a:tcPr marL="68580" marR="68580" marT="0" marB="0" anchor="ctr"/>
                </a:tc>
                <a:tc>
                  <a:txBody>
                    <a:bodyPr/>
                    <a:lstStyle/>
                    <a:p>
                      <a:pPr marL="0" marR="0">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1.00</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(1.00,1.00)</a:t>
                      </a:r>
                      <a:endParaRPr lang="en-US" sz="1200" b="1" dirty="0">
                        <a:effectLst/>
                        <a:latin typeface="Calibri"/>
                        <a:ea typeface="ＭＳ 明朝"/>
                        <a:cs typeface="Times New Roman"/>
                      </a:endParaRPr>
                    </a:p>
                  </a:txBody>
                  <a:tcPr marL="68580" marR="68580" marT="0" marB="0"/>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0.247</a:t>
                      </a:r>
                      <a:endParaRPr lang="en-US" sz="1200" b="1" dirty="0">
                        <a:effectLst/>
                        <a:latin typeface="Calibri"/>
                        <a:ea typeface="ＭＳ 明朝"/>
                        <a:cs typeface="Times New Roman"/>
                      </a:endParaRPr>
                    </a:p>
                  </a:txBody>
                  <a:tcPr marL="68580" marR="68580" marT="0" marB="0"/>
                </a:tc>
              </a:tr>
              <a:tr h="756036">
                <a:tc>
                  <a:txBody>
                    <a:bodyPr/>
                    <a:lstStyle/>
                    <a:p>
                      <a:pPr marL="0" marR="0">
                        <a:spcBef>
                          <a:spcPts val="0"/>
                        </a:spcBef>
                        <a:spcAft>
                          <a:spcPts val="0"/>
                        </a:spcAft>
                      </a:pPr>
                      <a:r>
                        <a:rPr lang="en-US" sz="1100" b="1" dirty="0" err="1">
                          <a:solidFill>
                            <a:srgbClr val="000000"/>
                          </a:solidFill>
                          <a:effectLst/>
                          <a:latin typeface="Calibri"/>
                          <a:ea typeface="Times New Roman"/>
                          <a:cs typeface="Times New Roman"/>
                        </a:rPr>
                        <a:t>PSAk</a:t>
                      </a:r>
                      <a:r>
                        <a:rPr lang="en-US" sz="1100" b="1" dirty="0">
                          <a:solidFill>
                            <a:srgbClr val="000000"/>
                          </a:solidFill>
                          <a:effectLst/>
                          <a:latin typeface="Calibri"/>
                          <a:ea typeface="Times New Roman"/>
                          <a:cs typeface="Times New Roman"/>
                        </a:rPr>
                        <a:t> </a:t>
                      </a:r>
                      <a:endParaRPr lang="en-US" sz="1200" dirty="0">
                        <a:effectLst/>
                        <a:latin typeface="Calibri"/>
                        <a:ea typeface="ＭＳ 明朝"/>
                        <a:cs typeface="Times New Roman"/>
                      </a:endParaRPr>
                    </a:p>
                    <a:p>
                      <a:pPr marL="0" marR="0">
                        <a:spcBef>
                          <a:spcPts val="0"/>
                        </a:spcBef>
                        <a:spcAft>
                          <a:spcPts val="0"/>
                        </a:spcAft>
                      </a:pPr>
                      <a:r>
                        <a:rPr lang="en-US" sz="1100" b="1" dirty="0">
                          <a:solidFill>
                            <a:srgbClr val="000000"/>
                          </a:solidFill>
                          <a:effectLst/>
                          <a:latin typeface="Calibri"/>
                          <a:ea typeface="Times New Roman"/>
                          <a:cs typeface="Times New Roman"/>
                        </a:rPr>
                        <a:t>(0.10 increase)</a:t>
                      </a:r>
                      <a:endParaRPr lang="en-US" sz="1200"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 </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 </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dirty="0">
                          <a:solidFill>
                            <a:srgbClr val="000000"/>
                          </a:solidFill>
                          <a:effectLst/>
                          <a:latin typeface="Calibri"/>
                          <a:ea typeface="Times New Roman"/>
                          <a:cs typeface="Times New Roman"/>
                        </a:rPr>
                        <a:t> </a:t>
                      </a:r>
                      <a:endParaRPr lang="en-US" sz="1200" b="1" dirty="0">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1.53 </a:t>
                      </a:r>
                      <a:endParaRPr lang="en-US" sz="1200" b="1">
                        <a:effectLst/>
                        <a:latin typeface="Calibri"/>
                        <a:ea typeface="ＭＳ 明朝"/>
                        <a:cs typeface="Times New Roman"/>
                      </a:endParaRPr>
                    </a:p>
                    <a:p>
                      <a:pPr marL="0" marR="0" algn="ctr">
                        <a:spcBef>
                          <a:spcPts val="0"/>
                        </a:spcBef>
                        <a:spcAft>
                          <a:spcPts val="0"/>
                        </a:spcAft>
                      </a:pPr>
                      <a:r>
                        <a:rPr lang="en-US" sz="1200" b="1">
                          <a:solidFill>
                            <a:srgbClr val="000000"/>
                          </a:solidFill>
                          <a:effectLst/>
                          <a:latin typeface="Calibri"/>
                          <a:ea typeface="Times New Roman"/>
                          <a:cs typeface="Times New Roman"/>
                        </a:rPr>
                        <a:t>(1.19, 1.98)</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r>
                        <a:rPr lang="en-US" sz="1200" b="1">
                          <a:solidFill>
                            <a:srgbClr val="000000"/>
                          </a:solidFill>
                          <a:effectLst/>
                          <a:latin typeface="Calibri"/>
                          <a:ea typeface="Times New Roman"/>
                          <a:cs typeface="Times New Roman"/>
                        </a:rPr>
                        <a:t>0.001</a:t>
                      </a:r>
                      <a:endParaRPr lang="en-US" sz="1200" b="1">
                        <a:effectLst/>
                        <a:latin typeface="Calibri"/>
                        <a:ea typeface="ＭＳ 明朝"/>
                        <a:cs typeface="Times New Roman"/>
                      </a:endParaRPr>
                    </a:p>
                  </a:txBody>
                  <a:tcPr marL="68580" marR="68580" marT="0" marB="0" anchor="ctr"/>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1.51</a:t>
                      </a:r>
                      <a:endParaRPr lang="en-US" sz="1200" b="1" dirty="0">
                        <a:effectLst/>
                        <a:latin typeface="Calibri"/>
                        <a:ea typeface="ＭＳ 明朝"/>
                        <a:cs typeface="Times New Roman"/>
                      </a:endParaRPr>
                    </a:p>
                    <a:p>
                      <a:pPr marL="0" marR="0" algn="ctr">
                        <a:spcBef>
                          <a:spcPts val="0"/>
                        </a:spcBef>
                        <a:spcAft>
                          <a:spcPts val="0"/>
                        </a:spcAft>
                      </a:pPr>
                      <a:r>
                        <a:rPr lang="en-US" sz="1200" b="1" dirty="0">
                          <a:solidFill>
                            <a:srgbClr val="000000"/>
                          </a:solidFill>
                          <a:effectLst/>
                          <a:latin typeface="Calibri"/>
                          <a:ea typeface="Times New Roman"/>
                          <a:cs typeface="Times New Roman"/>
                        </a:rPr>
                        <a:t>(1.17, 1.95)</a:t>
                      </a:r>
                      <a:endParaRPr lang="en-US" sz="1200" b="1" dirty="0">
                        <a:effectLst/>
                        <a:latin typeface="Calibri"/>
                        <a:ea typeface="ＭＳ 明朝"/>
                        <a:cs typeface="Times New Roman"/>
                      </a:endParaRPr>
                    </a:p>
                  </a:txBody>
                  <a:tcPr marL="68580" marR="68580" marT="0" marB="0"/>
                </a:tc>
                <a:tc>
                  <a:txBody>
                    <a:bodyPr/>
                    <a:lstStyle/>
                    <a:p>
                      <a:pPr marL="0" marR="0" algn="ctr">
                        <a:spcBef>
                          <a:spcPts val="0"/>
                        </a:spcBef>
                        <a:spcAft>
                          <a:spcPts val="0"/>
                        </a:spcAft>
                      </a:pPr>
                      <a:endParaRPr lang="en-US" sz="1200" b="1" dirty="0" smtClean="0">
                        <a:solidFill>
                          <a:srgbClr val="000000"/>
                        </a:solidFill>
                        <a:effectLst/>
                        <a:latin typeface="Calibri"/>
                        <a:ea typeface="Times New Roman"/>
                        <a:cs typeface="Times New Roman"/>
                      </a:endParaRPr>
                    </a:p>
                    <a:p>
                      <a:pPr marL="0" marR="0" algn="ctr">
                        <a:spcBef>
                          <a:spcPts val="0"/>
                        </a:spcBef>
                        <a:spcAft>
                          <a:spcPts val="0"/>
                        </a:spcAft>
                      </a:pPr>
                      <a:r>
                        <a:rPr lang="en-US" sz="1200" b="1" dirty="0" smtClean="0">
                          <a:solidFill>
                            <a:srgbClr val="000000"/>
                          </a:solidFill>
                          <a:effectLst/>
                          <a:latin typeface="Calibri"/>
                          <a:ea typeface="Times New Roman"/>
                          <a:cs typeface="Times New Roman"/>
                        </a:rPr>
                        <a:t>0.001</a:t>
                      </a:r>
                      <a:endParaRPr lang="en-US" sz="1200" b="1" dirty="0">
                        <a:effectLst/>
                        <a:latin typeface="Calibri"/>
                        <a:ea typeface="ＭＳ 明朝"/>
                        <a:cs typeface="Times New Roman"/>
                      </a:endParaRPr>
                    </a:p>
                  </a:txBody>
                  <a:tcPr marL="68580" marR="68580" marT="0" marB="0"/>
                </a:tc>
              </a:tr>
            </a:tbl>
          </a:graphicData>
        </a:graphic>
      </p:graphicFrame>
      <p:sp>
        <p:nvSpPr>
          <p:cNvPr id="5" name="Rectangle 4"/>
          <p:cNvSpPr/>
          <p:nvPr/>
        </p:nvSpPr>
        <p:spPr>
          <a:xfrm>
            <a:off x="381000" y="5829300"/>
            <a:ext cx="8534400" cy="269304"/>
          </a:xfrm>
          <a:prstGeom prst="rect">
            <a:avLst/>
          </a:prstGeom>
        </p:spPr>
        <p:txBody>
          <a:bodyPr wrap="square">
            <a:spAutoFit/>
          </a:bodyPr>
          <a:lstStyle/>
          <a:p>
            <a:r>
              <a:rPr lang="en-US" sz="1150" baseline="30000" dirty="0"/>
              <a:t>a</a:t>
            </a:r>
            <a:r>
              <a:rPr lang="en-US" sz="1150" dirty="0"/>
              <a:t> Model adjusted for age at diagnosis and prostate size, both of which were significant</a:t>
            </a:r>
            <a:r>
              <a:rPr lang="en-US" sz="1150" dirty="0" smtClean="0"/>
              <a:t>.</a:t>
            </a:r>
            <a:endParaRPr lang="en-US" sz="1150" dirty="0"/>
          </a:p>
        </p:txBody>
      </p:sp>
    </p:spTree>
    <p:extLst>
      <p:ext uri="{BB962C8B-B14F-4D97-AF65-F5344CB8AC3E}">
        <p14:creationId xmlns:p14="http://schemas.microsoft.com/office/powerpoint/2010/main" val="3199095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PSA in Prostate Cancer Active Surveillance</a:t>
            </a:r>
            <a:endParaRPr lang="en-US" dirty="0"/>
          </a:p>
        </p:txBody>
      </p:sp>
      <p:sp>
        <p:nvSpPr>
          <p:cNvPr id="3" name="Content Placeholder 2"/>
          <p:cNvSpPr>
            <a:spLocks noGrp="1"/>
          </p:cNvSpPr>
          <p:nvPr>
            <p:ph idx="1"/>
          </p:nvPr>
        </p:nvSpPr>
        <p:spPr/>
        <p:txBody>
          <a:bodyPr>
            <a:normAutofit/>
          </a:bodyPr>
          <a:lstStyle/>
          <a:p>
            <a:pPr marL="457200" indent="-457200">
              <a:spcBef>
                <a:spcPts val="1200"/>
              </a:spcBef>
              <a:buFont typeface="Wingdings" panose="05000000000000000000" pitchFamily="2" charset="2"/>
              <a:buChar char="Ø"/>
            </a:pPr>
            <a:r>
              <a:rPr lang="en-US" dirty="0" smtClean="0"/>
              <a:t>AS: a preferred strategy for low-risk disease </a:t>
            </a:r>
          </a:p>
          <a:p>
            <a:pPr marL="457200" indent="-457200">
              <a:spcBef>
                <a:spcPts val="1200"/>
              </a:spcBef>
              <a:buFont typeface="Wingdings" panose="05000000000000000000" pitchFamily="2" charset="2"/>
              <a:buChar char="Ø"/>
            </a:pPr>
            <a:r>
              <a:rPr lang="en-US" dirty="0" smtClean="0"/>
              <a:t>Variations in implementation</a:t>
            </a:r>
          </a:p>
          <a:p>
            <a:pPr marL="857250" lvl="1" indent="-457200">
              <a:spcBef>
                <a:spcPts val="1200"/>
              </a:spcBef>
              <a:buFont typeface="Wingdings" panose="05000000000000000000" pitchFamily="2" charset="2"/>
              <a:buChar char="Ø"/>
            </a:pPr>
            <a:r>
              <a:rPr lang="en-US" dirty="0" smtClean="0"/>
              <a:t>Enrollment, </a:t>
            </a:r>
            <a:r>
              <a:rPr lang="en-US" dirty="0" err="1" smtClean="0"/>
              <a:t>followup</a:t>
            </a:r>
            <a:r>
              <a:rPr lang="en-US" dirty="0" smtClean="0"/>
              <a:t> intervals and trigger for intervention </a:t>
            </a:r>
          </a:p>
          <a:p>
            <a:pPr marL="857250" lvl="1" indent="-457200">
              <a:spcBef>
                <a:spcPts val="1200"/>
              </a:spcBef>
              <a:buFont typeface="Wingdings" panose="05000000000000000000" pitchFamily="2" charset="2"/>
              <a:buChar char="Ø"/>
            </a:pPr>
            <a:r>
              <a:rPr lang="en-US" dirty="0" smtClean="0"/>
              <a:t>AS protocols </a:t>
            </a:r>
            <a:r>
              <a:rPr lang="en-US" dirty="0"/>
              <a:t>are based on </a:t>
            </a:r>
            <a:r>
              <a:rPr lang="en-US" dirty="0" smtClean="0"/>
              <a:t>re</a:t>
            </a:r>
            <a:r>
              <a:rPr lang="en-US" dirty="0"/>
              <a:t>-biopsy </a:t>
            </a:r>
            <a:r>
              <a:rPr lang="en-US" dirty="0" smtClean="0"/>
              <a:t>and repeated </a:t>
            </a:r>
            <a:r>
              <a:rPr lang="en-US" dirty="0"/>
              <a:t>PSA </a:t>
            </a:r>
          </a:p>
          <a:p>
            <a:pPr marL="457200" indent="-457200">
              <a:spcBef>
                <a:spcPts val="1200"/>
              </a:spcBef>
              <a:buFont typeface="Wingdings" panose="05000000000000000000" pitchFamily="2" charset="2"/>
              <a:buChar char="Ø"/>
            </a:pPr>
            <a:r>
              <a:rPr lang="en-US" dirty="0"/>
              <a:t>Question: </a:t>
            </a:r>
            <a:r>
              <a:rPr lang="en-US" dirty="0">
                <a:solidFill>
                  <a:srgbClr val="0000FF"/>
                </a:solidFill>
              </a:rPr>
              <a:t>How to collect and interpret serial </a:t>
            </a:r>
            <a:r>
              <a:rPr lang="en-US" dirty="0" smtClean="0">
                <a:solidFill>
                  <a:srgbClr val="0000FF"/>
                </a:solidFill>
              </a:rPr>
              <a:t>PSA data optimally in the AS setting?</a:t>
            </a:r>
            <a:r>
              <a:rPr lang="en-US" dirty="0" smtClean="0"/>
              <a:t>  </a:t>
            </a:r>
          </a:p>
          <a:p>
            <a:pPr marL="857250" lvl="1" indent="-457200">
              <a:spcBef>
                <a:spcPts val="1200"/>
              </a:spcBef>
              <a:buFont typeface="Wingdings" panose="05000000000000000000" pitchFamily="2" charset="2"/>
              <a:buChar char="Ø"/>
            </a:pPr>
            <a:r>
              <a:rPr lang="en-US" dirty="0" smtClean="0"/>
              <a:t>Implication in biomarker studies  </a:t>
            </a:r>
          </a:p>
          <a:p>
            <a:pPr marL="400050" lvl="1" indent="0">
              <a:spcBef>
                <a:spcPts val="1200"/>
              </a:spcBef>
              <a:buNone/>
            </a:pPr>
            <a:endParaRPr lang="en-US" dirty="0"/>
          </a:p>
        </p:txBody>
      </p:sp>
    </p:spTree>
    <p:extLst>
      <p:ext uri="{BB962C8B-B14F-4D97-AF65-F5344CB8AC3E}">
        <p14:creationId xmlns:p14="http://schemas.microsoft.com/office/powerpoint/2010/main" val="1201500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PSAvBLUP</a:t>
            </a:r>
            <a:r>
              <a:rPr lang="en-US" dirty="0" smtClean="0"/>
              <a:t> extremes</a:t>
            </a:r>
            <a:endParaRPr lang="en-US" dirty="0"/>
          </a:p>
        </p:txBody>
      </p:sp>
      <p:pic>
        <p:nvPicPr>
          <p:cNvPr id="14338"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20972"/>
          <a:stretch/>
        </p:blipFill>
        <p:spPr bwMode="auto">
          <a:xfrm>
            <a:off x="1066800" y="1676400"/>
            <a:ext cx="3761905" cy="25364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p:nvPr/>
        </p:nvCxnSpPr>
        <p:spPr>
          <a:xfrm flipH="1">
            <a:off x="3810000" y="2209800"/>
            <a:ext cx="838200" cy="838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286000" y="1981200"/>
            <a:ext cx="457200" cy="1066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508500" y="1796534"/>
            <a:ext cx="2514600" cy="369332"/>
          </a:xfrm>
          <a:prstGeom prst="rect">
            <a:avLst/>
          </a:prstGeom>
          <a:noFill/>
        </p:spPr>
        <p:txBody>
          <a:bodyPr wrap="square" rtlCol="0">
            <a:spAutoFit/>
          </a:bodyPr>
          <a:lstStyle/>
          <a:p>
            <a:r>
              <a:rPr lang="en-US" dirty="0" smtClean="0"/>
              <a:t>99</a:t>
            </a:r>
            <a:r>
              <a:rPr lang="en-US" baseline="30000" dirty="0" smtClean="0"/>
              <a:t>th</a:t>
            </a:r>
            <a:r>
              <a:rPr lang="en-US" dirty="0" smtClean="0"/>
              <a:t> percentile= 0.17</a:t>
            </a:r>
            <a:endParaRPr lang="en-US" dirty="0"/>
          </a:p>
        </p:txBody>
      </p:sp>
      <p:sp>
        <p:nvSpPr>
          <p:cNvPr id="13" name="TextBox 12"/>
          <p:cNvSpPr txBox="1"/>
          <p:nvPr/>
        </p:nvSpPr>
        <p:spPr>
          <a:xfrm>
            <a:off x="1752600" y="1371600"/>
            <a:ext cx="2476500" cy="369332"/>
          </a:xfrm>
          <a:prstGeom prst="rect">
            <a:avLst/>
          </a:prstGeom>
          <a:noFill/>
        </p:spPr>
        <p:txBody>
          <a:bodyPr wrap="square" rtlCol="0">
            <a:spAutoFit/>
          </a:bodyPr>
          <a:lstStyle/>
          <a:p>
            <a:r>
              <a:rPr lang="en-US" dirty="0" smtClean="0"/>
              <a:t>1</a:t>
            </a:r>
            <a:r>
              <a:rPr lang="en-US" baseline="30000" dirty="0" smtClean="0"/>
              <a:t>st</a:t>
            </a:r>
            <a:r>
              <a:rPr lang="en-US" dirty="0" smtClean="0"/>
              <a:t> percentile= -0.13</a:t>
            </a:r>
            <a:endParaRPr lang="en-US" dirty="0"/>
          </a:p>
        </p:txBody>
      </p:sp>
      <p:sp>
        <p:nvSpPr>
          <p:cNvPr id="12" name="Rectangle 11"/>
          <p:cNvSpPr/>
          <p:nvPr/>
        </p:nvSpPr>
        <p:spPr>
          <a:xfrm>
            <a:off x="457200" y="4419600"/>
            <a:ext cx="8534400" cy="1754326"/>
          </a:xfrm>
          <a:prstGeom prst="rect">
            <a:avLst/>
          </a:prstGeom>
        </p:spPr>
        <p:txBody>
          <a:bodyPr wrap="square">
            <a:spAutoFit/>
          </a:bodyPr>
          <a:lstStyle/>
          <a:p>
            <a:pPr marL="285750" indent="-285750">
              <a:buFont typeface="Wingdings" panose="05000000000000000000" pitchFamily="2" charset="2"/>
              <a:buChar char="Ø"/>
            </a:pPr>
            <a:r>
              <a:rPr lang="en-US" dirty="0"/>
              <a:t>17 participants had at least 2 </a:t>
            </a:r>
            <a:r>
              <a:rPr lang="en-US" dirty="0" err="1" smtClean="0"/>
              <a:t>PSAvBLUPs</a:t>
            </a:r>
            <a:r>
              <a:rPr lang="en-US" dirty="0" smtClean="0"/>
              <a:t> &gt; </a:t>
            </a:r>
            <a:r>
              <a:rPr lang="en-US" dirty="0"/>
              <a:t>0.17 </a:t>
            </a:r>
            <a:endParaRPr lang="en-US" dirty="0" smtClean="0"/>
          </a:p>
          <a:p>
            <a:r>
              <a:rPr lang="en-US" dirty="0"/>
              <a:t>	</a:t>
            </a:r>
            <a:r>
              <a:rPr lang="en-US" dirty="0" smtClean="0"/>
              <a:t>11/17 </a:t>
            </a:r>
            <a:r>
              <a:rPr lang="en-US" dirty="0"/>
              <a:t>(65%) of these participants had an event. </a:t>
            </a:r>
            <a:endParaRPr lang="en-US" dirty="0" smtClean="0"/>
          </a:p>
          <a:p>
            <a:endParaRPr lang="en-US" dirty="0"/>
          </a:p>
          <a:p>
            <a:pPr marL="285750" indent="-285750">
              <a:buFont typeface="Wingdings" panose="05000000000000000000" pitchFamily="2" charset="2"/>
              <a:buChar char="Ø"/>
            </a:pPr>
            <a:r>
              <a:rPr lang="en-US" dirty="0"/>
              <a:t>10 participants had at least 2 </a:t>
            </a:r>
            <a:r>
              <a:rPr lang="en-US" dirty="0" err="1" smtClean="0"/>
              <a:t>PSAvBLUPs</a:t>
            </a:r>
            <a:r>
              <a:rPr lang="en-US" dirty="0" smtClean="0"/>
              <a:t> &lt; </a:t>
            </a:r>
            <a:r>
              <a:rPr lang="en-US" dirty="0"/>
              <a:t>-0.15 </a:t>
            </a:r>
            <a:endParaRPr lang="en-US" dirty="0" smtClean="0"/>
          </a:p>
          <a:p>
            <a:r>
              <a:rPr lang="en-US" dirty="0"/>
              <a:t>	</a:t>
            </a:r>
            <a:r>
              <a:rPr lang="en-US" dirty="0" smtClean="0"/>
              <a:t>9/10 </a:t>
            </a:r>
            <a:r>
              <a:rPr lang="en-US" dirty="0"/>
              <a:t>(90%) of these participants did not have an event</a:t>
            </a:r>
            <a:r>
              <a:rPr lang="en-US" dirty="0" smtClean="0"/>
              <a:t>.</a:t>
            </a:r>
          </a:p>
          <a:p>
            <a:endParaRPr lang="en-US" dirty="0"/>
          </a:p>
        </p:txBody>
      </p:sp>
    </p:spTree>
    <p:extLst>
      <p:ext uri="{BB962C8B-B14F-4D97-AF65-F5344CB8AC3E}">
        <p14:creationId xmlns:p14="http://schemas.microsoft.com/office/powerpoint/2010/main" val="3288193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228600"/>
          </a:xfrm>
        </p:spPr>
        <p:txBody>
          <a:bodyPr>
            <a:normAutofit fontScale="90000"/>
          </a:bodyPr>
          <a:lstStyle/>
          <a:p>
            <a:r>
              <a:rPr lang="en-US" dirty="0" smtClean="0"/>
              <a:t> </a:t>
            </a:r>
            <a:endParaRPr lang="en-US" dirty="0"/>
          </a:p>
        </p:txBody>
      </p:sp>
      <p:pic>
        <p:nvPicPr>
          <p:cNvPr id="6" name="Content Placeholder 5"/>
          <p:cNvPicPr>
            <a:picLocks noGrp="1"/>
          </p:cNvPicPr>
          <p:nvPr>
            <p:ph idx="1"/>
          </p:nvPr>
        </p:nvPicPr>
        <p:blipFill rotWithShape="1">
          <a:blip r:embed="rId4"/>
          <a:srcRect t="-7059" b="-7059"/>
          <a:stretch/>
        </p:blipFill>
        <p:spPr bwMode="auto">
          <a:xfrm>
            <a:off x="762000" y="-304800"/>
            <a:ext cx="7772400" cy="4800600"/>
          </a:xfrm>
          <a:prstGeom prst="rect">
            <a:avLst/>
          </a:prstGeom>
          <a:ln>
            <a:noFill/>
          </a:ln>
          <a:extLst>
            <a:ext uri="{53640926-AAD7-44D8-BBD7-CCE9431645EC}">
              <a14:shadowObscured xmlns:a14="http://schemas.microsoft.com/office/drawing/2010/main"/>
            </a:ext>
          </a:extLst>
        </p:spPr>
      </p:pic>
      <p:graphicFrame>
        <p:nvGraphicFramePr>
          <p:cNvPr id="7" name="Object 6"/>
          <p:cNvGraphicFramePr>
            <a:graphicFrameLocks noChangeAspect="1"/>
          </p:cNvGraphicFramePr>
          <p:nvPr>
            <p:extLst>
              <p:ext uri="{D42A27DB-BD31-4B8C-83A1-F6EECF244321}">
                <p14:modId xmlns:p14="http://schemas.microsoft.com/office/powerpoint/2010/main" val="2727517921"/>
              </p:ext>
            </p:extLst>
          </p:nvPr>
        </p:nvGraphicFramePr>
        <p:xfrm>
          <a:off x="1676400" y="4114800"/>
          <a:ext cx="7162800" cy="2209800"/>
        </p:xfrm>
        <a:graphic>
          <a:graphicData uri="http://schemas.openxmlformats.org/presentationml/2006/ole">
            <mc:AlternateContent xmlns:mc="http://schemas.openxmlformats.org/markup-compatibility/2006">
              <mc:Choice xmlns:v="urn:schemas-microsoft-com:vml" Requires="v">
                <p:oleObj spid="_x0000_s1050" name="Document" r:id="rId6" imgW="5943600" imgH="1587500" progId="Word.Document.12">
                  <p:embed/>
                </p:oleObj>
              </mc:Choice>
              <mc:Fallback>
                <p:oleObj name="Document" r:id="rId6" imgW="5943600" imgH="1587500" progId="Word.Document.12">
                  <p:embed/>
                  <p:pic>
                    <p:nvPicPr>
                      <p:cNvPr id="0" name=""/>
                      <p:cNvPicPr/>
                      <p:nvPr/>
                    </p:nvPicPr>
                    <p:blipFill>
                      <a:blip r:embed="rId7"/>
                      <a:stretch>
                        <a:fillRect/>
                      </a:stretch>
                    </p:blipFill>
                    <p:spPr>
                      <a:xfrm>
                        <a:off x="1676400" y="4114800"/>
                        <a:ext cx="7162800" cy="2209800"/>
                      </a:xfrm>
                      <a:prstGeom prst="rect">
                        <a:avLst/>
                      </a:prstGeom>
                    </p:spPr>
                  </p:pic>
                </p:oleObj>
              </mc:Fallback>
            </mc:AlternateContent>
          </a:graphicData>
        </a:graphic>
      </p:graphicFrame>
    </p:spTree>
    <p:extLst>
      <p:ext uri="{BB962C8B-B14F-4D97-AF65-F5344CB8AC3E}">
        <p14:creationId xmlns:p14="http://schemas.microsoft.com/office/powerpoint/2010/main" val="380772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ROC Curve Analysis</a:t>
            </a:r>
            <a:endParaRPr lang="en-US" dirty="0"/>
          </a:p>
        </p:txBody>
      </p:sp>
      <p:sp>
        <p:nvSpPr>
          <p:cNvPr id="3" name="Content Placeholder 2"/>
          <p:cNvSpPr>
            <a:spLocks noGrp="1"/>
          </p:cNvSpPr>
          <p:nvPr>
            <p:ph idx="1"/>
          </p:nvPr>
        </p:nvSpPr>
        <p:spPr/>
        <p:txBody>
          <a:bodyPr>
            <a:normAutofit/>
          </a:bodyPr>
          <a:lstStyle/>
          <a:p>
            <a:pPr marL="0" indent="0">
              <a:buNone/>
            </a:pPr>
            <a:r>
              <a:rPr lang="en-US" sz="1800" dirty="0" smtClean="0"/>
              <a:t>ROC </a:t>
            </a:r>
            <a:r>
              <a:rPr lang="en-US" sz="1800" dirty="0"/>
              <a:t>Curves from Cox PH model with diagnostic PSA plus </a:t>
            </a:r>
            <a:r>
              <a:rPr lang="en-US" sz="1800" dirty="0" err="1"/>
              <a:t>PSAk</a:t>
            </a:r>
            <a:r>
              <a:rPr lang="en-US" sz="1800" dirty="0"/>
              <a:t> using 3 or 6 month PSAs, prediction of reclassification event at 3 years since diagnosis. Prediction was made from 1 year after diagnosis. </a:t>
            </a:r>
          </a:p>
        </p:txBody>
      </p:sp>
      <p:pic>
        <p:nvPicPr>
          <p:cNvPr id="6" name="Picture 5"/>
          <p:cNvPicPr/>
          <p:nvPr/>
        </p:nvPicPr>
        <p:blipFill rotWithShape="1">
          <a:blip r:embed="rId3"/>
          <a:srcRect b="13559"/>
          <a:stretch/>
        </p:blipFill>
        <p:spPr bwMode="auto">
          <a:xfrm>
            <a:off x="2209800" y="2895600"/>
            <a:ext cx="4038600" cy="32004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0772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normAutofit/>
          </a:bodyPr>
          <a:lstStyle/>
          <a:p>
            <a:pPr marL="857250" lvl="1" indent="-457200">
              <a:spcBef>
                <a:spcPts val="1200"/>
              </a:spcBef>
              <a:buFont typeface="Wingdings" panose="05000000000000000000" pitchFamily="2" charset="2"/>
              <a:buChar char="Ø"/>
            </a:pPr>
            <a:r>
              <a:rPr lang="en-US" dirty="0" smtClean="0"/>
              <a:t>Does </a:t>
            </a:r>
            <a:r>
              <a:rPr lang="en-US" dirty="0" err="1" smtClean="0"/>
              <a:t>PSAv</a:t>
            </a:r>
            <a:r>
              <a:rPr lang="en-US" dirty="0" smtClean="0"/>
              <a:t> predict time to reclassification (grade/tumor volume) in PASS?</a:t>
            </a:r>
          </a:p>
          <a:p>
            <a:pPr marL="1257300" lvl="2" indent="-457200">
              <a:spcBef>
                <a:spcPts val="1200"/>
              </a:spcBef>
              <a:buFont typeface="Wingdings" panose="05000000000000000000" pitchFamily="2" charset="2"/>
              <a:buChar char="Ø"/>
            </a:pPr>
            <a:r>
              <a:rPr lang="en-US" dirty="0" smtClean="0"/>
              <a:t>Yes, with adequate measurement </a:t>
            </a:r>
          </a:p>
          <a:p>
            <a:pPr marL="1257300" lvl="2" indent="-457200">
              <a:spcBef>
                <a:spcPts val="1200"/>
              </a:spcBef>
              <a:buFont typeface="Wingdings" panose="05000000000000000000" pitchFamily="2" charset="2"/>
              <a:buChar char="Ø"/>
            </a:pPr>
            <a:r>
              <a:rPr lang="en-US" dirty="0" smtClean="0"/>
              <a:t>Issues with compliance</a:t>
            </a:r>
          </a:p>
          <a:p>
            <a:pPr marL="857250" lvl="1" indent="-457200">
              <a:spcBef>
                <a:spcPts val="1200"/>
              </a:spcBef>
              <a:buFont typeface="Wingdings" panose="05000000000000000000" pitchFamily="2" charset="2"/>
              <a:buChar char="Ø"/>
            </a:pPr>
            <a:r>
              <a:rPr lang="en-US" dirty="0" smtClean="0"/>
              <a:t>Determine </a:t>
            </a:r>
            <a:r>
              <a:rPr lang="en-US" dirty="0"/>
              <a:t>the extent to which PSA kinetics might facilitate improved decision-making for men on surveillance for low-risk prostate cancer </a:t>
            </a:r>
          </a:p>
          <a:p>
            <a:pPr marL="1257300" lvl="2" indent="-457200">
              <a:spcBef>
                <a:spcPts val="1200"/>
              </a:spcBef>
              <a:buFont typeface="Wingdings" panose="05000000000000000000" pitchFamily="2" charset="2"/>
              <a:buChar char="Ø"/>
            </a:pPr>
            <a:r>
              <a:rPr lang="en-US" dirty="0" smtClean="0"/>
              <a:t> need to combine with other clinical variables (and novel biomarkers) for decision making</a:t>
            </a:r>
            <a:endParaRPr lang="en-US" dirty="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spTree>
    <p:extLst>
      <p:ext uri="{BB962C8B-B14F-4D97-AF65-F5344CB8AC3E}">
        <p14:creationId xmlns:p14="http://schemas.microsoft.com/office/powerpoint/2010/main" val="14134721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  </a:t>
            </a:r>
            <a:endParaRPr lang="en-US" dirty="0"/>
          </a:p>
        </p:txBody>
      </p:sp>
      <p:sp>
        <p:nvSpPr>
          <p:cNvPr id="3" name="Content Placeholder 2"/>
          <p:cNvSpPr>
            <a:spLocks noGrp="1"/>
          </p:cNvSpPr>
          <p:nvPr>
            <p:ph idx="1"/>
          </p:nvPr>
        </p:nvSpPr>
        <p:spPr/>
        <p:txBody>
          <a:bodyPr>
            <a:normAutofit/>
          </a:bodyPr>
          <a:lstStyle/>
          <a:p>
            <a:r>
              <a:rPr lang="en-US" sz="2000" b="1" dirty="0" smtClean="0"/>
              <a:t>Anna </a:t>
            </a:r>
            <a:r>
              <a:rPr lang="en-US" sz="2000" b="1" dirty="0" err="1" smtClean="0"/>
              <a:t>Faino</a:t>
            </a:r>
            <a:r>
              <a:rPr lang="en-US" sz="2000" b="1" dirty="0" smtClean="0"/>
              <a:t> </a:t>
            </a:r>
            <a:endParaRPr lang="en-US" sz="2000" b="1" dirty="0"/>
          </a:p>
          <a:p>
            <a:r>
              <a:rPr lang="en-US" sz="2000" b="1" dirty="0"/>
              <a:t>Lisa </a:t>
            </a:r>
            <a:r>
              <a:rPr lang="en-US" sz="2000" b="1" dirty="0" smtClean="0"/>
              <a:t>Newcomb</a:t>
            </a:r>
          </a:p>
          <a:p>
            <a:r>
              <a:rPr lang="en-US" sz="2000" b="1" dirty="0"/>
              <a:t>Dan Lin </a:t>
            </a:r>
            <a:endParaRPr lang="en-US" sz="2000" b="1" dirty="0" smtClean="0"/>
          </a:p>
          <a:p>
            <a:r>
              <a:rPr lang="en-US" sz="2000" b="1" dirty="0"/>
              <a:t>Matt </a:t>
            </a:r>
            <a:r>
              <a:rPr lang="en-US" sz="2000" b="1" dirty="0" err="1"/>
              <a:t>Cooperberg</a:t>
            </a:r>
            <a:endParaRPr lang="en-US" sz="2000" b="1" dirty="0"/>
          </a:p>
          <a:p>
            <a:r>
              <a:rPr lang="en-US" sz="2000" b="1" dirty="0"/>
              <a:t>Jim </a:t>
            </a:r>
            <a:r>
              <a:rPr lang="en-US" sz="2000" b="1" dirty="0" smtClean="0"/>
              <a:t>Brooks</a:t>
            </a:r>
          </a:p>
          <a:p>
            <a:r>
              <a:rPr lang="en-US" sz="2000" b="1" dirty="0" smtClean="0"/>
              <a:t>Other PASS investigators</a:t>
            </a:r>
          </a:p>
          <a:p>
            <a:endParaRPr lang="en-US" sz="1600" b="1" dirty="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spTree>
    <p:extLst>
      <p:ext uri="{BB962C8B-B14F-4D97-AF65-F5344CB8AC3E}">
        <p14:creationId xmlns:p14="http://schemas.microsoft.com/office/powerpoint/2010/main" val="34284247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16865266"/>
              </p:ext>
            </p:extLst>
          </p:nvPr>
        </p:nvGraphicFramePr>
        <p:xfrm>
          <a:off x="380999" y="1143000"/>
          <a:ext cx="8610601" cy="2807609"/>
        </p:xfrm>
        <a:graphic>
          <a:graphicData uri="http://schemas.openxmlformats.org/drawingml/2006/table">
            <a:tbl>
              <a:tblPr firstRow="1" firstCol="1" bandRow="1">
                <a:tableStyleId>{5C22544A-7EE6-4342-B048-85BDC9FD1C3A}</a:tableStyleId>
              </a:tblPr>
              <a:tblGrid>
                <a:gridCol w="3593990"/>
                <a:gridCol w="1422621"/>
                <a:gridCol w="1422621"/>
                <a:gridCol w="1422621"/>
                <a:gridCol w="748748"/>
              </a:tblGrid>
              <a:tr h="716326">
                <a:tc>
                  <a:txBody>
                    <a:bodyPr/>
                    <a:lstStyle/>
                    <a:p>
                      <a:pPr marL="0" marR="0">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All Participants, n=906</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Event Participants,</a:t>
                      </a:r>
                    </a:p>
                    <a:p>
                      <a:pPr marL="0" marR="0" algn="ctr">
                        <a:lnSpc>
                          <a:spcPct val="115000"/>
                        </a:lnSpc>
                        <a:spcBef>
                          <a:spcPts val="0"/>
                        </a:spcBef>
                        <a:spcAft>
                          <a:spcPts val="0"/>
                        </a:spcAft>
                      </a:pPr>
                      <a:r>
                        <a:rPr lang="en-US" sz="1400">
                          <a:effectLst/>
                        </a:rPr>
                        <a:t>n=325</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Censor Participants,</a:t>
                      </a:r>
                    </a:p>
                    <a:p>
                      <a:pPr marL="0" marR="0" algn="ctr">
                        <a:lnSpc>
                          <a:spcPct val="115000"/>
                        </a:lnSpc>
                        <a:spcBef>
                          <a:spcPts val="0"/>
                        </a:spcBef>
                        <a:spcAft>
                          <a:spcPts val="0"/>
                        </a:spcAft>
                      </a:pPr>
                      <a:r>
                        <a:rPr lang="en-US" sz="1400">
                          <a:effectLst/>
                        </a:rPr>
                        <a:t>n=581</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P-value*</a:t>
                      </a:r>
                      <a:endParaRPr lang="en-US" sz="1400">
                        <a:effectLst/>
                        <a:latin typeface="Calibri"/>
                        <a:ea typeface="Calibri"/>
                        <a:cs typeface="Times New Roman"/>
                      </a:endParaRPr>
                    </a:p>
                  </a:txBody>
                  <a:tcPr marL="53366" marR="53366" marT="0" marB="0"/>
                </a:tc>
              </a:tr>
              <a:tr h="766750">
                <a:tc>
                  <a:txBody>
                    <a:bodyPr/>
                    <a:lstStyle/>
                    <a:p>
                      <a:pPr marL="0" marR="0">
                        <a:lnSpc>
                          <a:spcPct val="115000"/>
                        </a:lnSpc>
                        <a:spcBef>
                          <a:spcPts val="0"/>
                        </a:spcBef>
                        <a:spcAft>
                          <a:spcPts val="0"/>
                        </a:spcAft>
                      </a:pPr>
                      <a:r>
                        <a:rPr lang="en-US" sz="1400" dirty="0">
                          <a:effectLst/>
                        </a:rPr>
                        <a:t>Time to event/censor since </a:t>
                      </a:r>
                      <a:r>
                        <a:rPr lang="en-US" sz="1400" dirty="0" err="1">
                          <a:effectLst/>
                        </a:rPr>
                        <a:t>Dx</a:t>
                      </a:r>
                      <a:r>
                        <a:rPr lang="en-US" sz="1400" dirty="0">
                          <a:effectLst/>
                        </a:rPr>
                        <a:t>, in years</a:t>
                      </a:r>
                    </a:p>
                    <a:p>
                      <a:pPr marL="457200" marR="0">
                        <a:lnSpc>
                          <a:spcPct val="115000"/>
                        </a:lnSpc>
                        <a:spcBef>
                          <a:spcPts val="0"/>
                        </a:spcBef>
                        <a:spcAft>
                          <a:spcPts val="0"/>
                        </a:spcAft>
                      </a:pPr>
                      <a:r>
                        <a:rPr lang="en-US" sz="1400" dirty="0">
                          <a:effectLst/>
                        </a:rPr>
                        <a:t>Range</a:t>
                      </a:r>
                    </a:p>
                    <a:p>
                      <a:pPr marL="457200" marR="0">
                        <a:lnSpc>
                          <a:spcPct val="115000"/>
                        </a:lnSpc>
                        <a:spcBef>
                          <a:spcPts val="0"/>
                        </a:spcBef>
                        <a:spcAft>
                          <a:spcPts val="0"/>
                        </a:spcAft>
                      </a:pPr>
                      <a:r>
                        <a:rPr lang="en-US" sz="1400" dirty="0">
                          <a:effectLst/>
                        </a:rPr>
                        <a:t>Median [IQR]</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0.2 – 12.2</a:t>
                      </a:r>
                    </a:p>
                    <a:p>
                      <a:pPr marL="0" marR="0" algn="ctr">
                        <a:lnSpc>
                          <a:spcPct val="115000"/>
                        </a:lnSpc>
                        <a:spcBef>
                          <a:spcPts val="0"/>
                        </a:spcBef>
                        <a:spcAft>
                          <a:spcPts val="0"/>
                        </a:spcAft>
                      </a:pPr>
                      <a:r>
                        <a:rPr lang="en-US" sz="1400" dirty="0">
                          <a:effectLst/>
                        </a:rPr>
                        <a:t>2.9 </a:t>
                      </a:r>
                      <a:r>
                        <a:rPr lang="en-US" sz="1400" dirty="0" smtClean="0">
                          <a:effectLst/>
                        </a:rPr>
                        <a:t>[</a:t>
                      </a:r>
                      <a:r>
                        <a:rPr lang="en-US" sz="1400" dirty="0">
                          <a:effectLst/>
                        </a:rPr>
                        <a:t>1.5, 4.9]</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0.2 – 8.8</a:t>
                      </a:r>
                    </a:p>
                    <a:p>
                      <a:pPr marL="0" marR="0" algn="ctr">
                        <a:lnSpc>
                          <a:spcPct val="115000"/>
                        </a:lnSpc>
                        <a:spcBef>
                          <a:spcPts val="0"/>
                        </a:spcBef>
                        <a:spcAft>
                          <a:spcPts val="0"/>
                        </a:spcAft>
                      </a:pPr>
                      <a:r>
                        <a:rPr lang="en-US" sz="1400" dirty="0">
                          <a:effectLst/>
                        </a:rPr>
                        <a:t>1.8 </a:t>
                      </a:r>
                      <a:r>
                        <a:rPr lang="en-US" sz="1400" dirty="0" smtClean="0">
                          <a:effectLst/>
                        </a:rPr>
                        <a:t>[</a:t>
                      </a:r>
                      <a:r>
                        <a:rPr lang="en-US" sz="1400" dirty="0">
                          <a:effectLst/>
                        </a:rPr>
                        <a:t>1.0, 3.1]</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0.3 – 12.2</a:t>
                      </a:r>
                    </a:p>
                    <a:p>
                      <a:pPr marL="0" marR="0" algn="ctr">
                        <a:lnSpc>
                          <a:spcPct val="115000"/>
                        </a:lnSpc>
                        <a:spcBef>
                          <a:spcPts val="0"/>
                        </a:spcBef>
                        <a:spcAft>
                          <a:spcPts val="0"/>
                        </a:spcAft>
                      </a:pPr>
                      <a:r>
                        <a:rPr lang="en-US" sz="1400" dirty="0">
                          <a:effectLst/>
                        </a:rPr>
                        <a:t>3.9 </a:t>
                      </a:r>
                      <a:r>
                        <a:rPr lang="en-US" sz="1400" dirty="0" smtClean="0">
                          <a:effectLst/>
                        </a:rPr>
                        <a:t>[</a:t>
                      </a:r>
                      <a:r>
                        <a:rPr lang="en-US" sz="1400" dirty="0">
                          <a:effectLst/>
                        </a:rPr>
                        <a:t>2.3, 5.4]</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smtClean="0">
                          <a:effectLst/>
                        </a:rPr>
                        <a:t>&lt;.</a:t>
                      </a:r>
                      <a:r>
                        <a:rPr lang="en-US" sz="1400" dirty="0">
                          <a:effectLst/>
                        </a:rPr>
                        <a:t>0001</a:t>
                      </a:r>
                      <a:endParaRPr lang="en-US" sz="1400" dirty="0">
                        <a:effectLst/>
                        <a:latin typeface="Calibri"/>
                        <a:ea typeface="Calibri"/>
                        <a:cs typeface="Times New Roman"/>
                      </a:endParaRPr>
                    </a:p>
                  </a:txBody>
                  <a:tcPr marL="53366" marR="53366" marT="0" marB="0"/>
                </a:tc>
              </a:tr>
              <a:tr h="238775">
                <a:tc>
                  <a:txBody>
                    <a:bodyPr/>
                    <a:lstStyle/>
                    <a:p>
                      <a:pPr marL="0" marR="0">
                        <a:lnSpc>
                          <a:spcPct val="115000"/>
                        </a:lnSpc>
                        <a:spcBef>
                          <a:spcPts val="0"/>
                        </a:spcBef>
                        <a:spcAft>
                          <a:spcPts val="0"/>
                        </a:spcAft>
                      </a:pPr>
                      <a:r>
                        <a:rPr lang="en-US" sz="1400">
                          <a:effectLst/>
                        </a:rPr>
                        <a:t>Dx PSA, median [IQR]</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4.8 </a:t>
                      </a:r>
                      <a:r>
                        <a:rPr lang="en-US" sz="1400" dirty="0" smtClean="0">
                          <a:effectLst/>
                        </a:rPr>
                        <a:t>[</a:t>
                      </a:r>
                      <a:r>
                        <a:rPr lang="en-US" sz="1400" dirty="0">
                          <a:effectLst/>
                        </a:rPr>
                        <a:t>3.6, 6.3]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4.9 </a:t>
                      </a:r>
                      <a:r>
                        <a:rPr lang="en-US" sz="1400" dirty="0" smtClean="0">
                          <a:effectLst/>
                        </a:rPr>
                        <a:t>[</a:t>
                      </a:r>
                      <a:r>
                        <a:rPr lang="en-US" sz="1400" dirty="0">
                          <a:effectLst/>
                        </a:rPr>
                        <a:t>4.0, 6.3]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4.7 </a:t>
                      </a:r>
                      <a:r>
                        <a:rPr lang="en-US" sz="1400" dirty="0" smtClean="0">
                          <a:effectLst/>
                        </a:rPr>
                        <a:t>[</a:t>
                      </a:r>
                      <a:r>
                        <a:rPr lang="en-US" sz="1400" dirty="0">
                          <a:effectLst/>
                        </a:rPr>
                        <a:t>3.5, 6.3]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0.009</a:t>
                      </a:r>
                      <a:endParaRPr lang="en-US" sz="1400">
                        <a:effectLst/>
                        <a:latin typeface="Calibri"/>
                        <a:ea typeface="Calibri"/>
                        <a:cs typeface="Times New Roman"/>
                      </a:endParaRPr>
                    </a:p>
                  </a:txBody>
                  <a:tcPr marL="53366" marR="53366" marT="0" marB="0"/>
                </a:tc>
              </a:tr>
              <a:tr h="238775">
                <a:tc>
                  <a:txBody>
                    <a:bodyPr/>
                    <a:lstStyle/>
                    <a:p>
                      <a:pPr marL="0" marR="0">
                        <a:lnSpc>
                          <a:spcPct val="115000"/>
                        </a:lnSpc>
                        <a:spcBef>
                          <a:spcPts val="0"/>
                        </a:spcBef>
                        <a:spcAft>
                          <a:spcPts val="0"/>
                        </a:spcAft>
                      </a:pPr>
                      <a:r>
                        <a:rPr lang="en-US" sz="1400">
                          <a:effectLst/>
                        </a:rPr>
                        <a:t>Prostate size, median [IQR]</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39.8 </a:t>
                      </a:r>
                      <a:r>
                        <a:rPr lang="en-US" sz="1400" dirty="0" smtClean="0">
                          <a:effectLst/>
                        </a:rPr>
                        <a:t>[</a:t>
                      </a:r>
                      <a:r>
                        <a:rPr lang="en-US" sz="1400" dirty="0">
                          <a:effectLst/>
                        </a:rPr>
                        <a:t>30.0, 54.2]</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35.5 </a:t>
                      </a:r>
                      <a:r>
                        <a:rPr lang="en-US" sz="1400" dirty="0" smtClean="0">
                          <a:effectLst/>
                        </a:rPr>
                        <a:t>[</a:t>
                      </a:r>
                      <a:r>
                        <a:rPr lang="en-US" sz="1400" dirty="0">
                          <a:effectLst/>
                        </a:rPr>
                        <a:t>26.8, 46.3]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43.9 </a:t>
                      </a:r>
                      <a:r>
                        <a:rPr lang="en-US" sz="1400" dirty="0" smtClean="0">
                          <a:effectLst/>
                        </a:rPr>
                        <a:t>[</a:t>
                      </a:r>
                      <a:r>
                        <a:rPr lang="en-US" sz="1400" dirty="0">
                          <a:effectLst/>
                        </a:rPr>
                        <a:t>31.7, 57.9]</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&lt;.0001</a:t>
                      </a:r>
                      <a:endParaRPr lang="en-US" sz="1400">
                        <a:effectLst/>
                        <a:latin typeface="Calibri"/>
                        <a:ea typeface="Calibri"/>
                        <a:cs typeface="Times New Roman"/>
                      </a:endParaRPr>
                    </a:p>
                  </a:txBody>
                  <a:tcPr marL="53366" marR="53366" marT="0" marB="0"/>
                </a:tc>
              </a:tr>
              <a:tr h="238775">
                <a:tc>
                  <a:txBody>
                    <a:bodyPr/>
                    <a:lstStyle/>
                    <a:p>
                      <a:pPr marL="0" marR="0">
                        <a:lnSpc>
                          <a:spcPct val="115000"/>
                        </a:lnSpc>
                        <a:spcBef>
                          <a:spcPts val="0"/>
                        </a:spcBef>
                        <a:spcAft>
                          <a:spcPts val="0"/>
                        </a:spcAft>
                      </a:pPr>
                      <a:r>
                        <a:rPr lang="en-US" sz="1400">
                          <a:effectLst/>
                        </a:rPr>
                        <a:t>Dx PSA density, median [IQR]</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0.11 </a:t>
                      </a:r>
                      <a:r>
                        <a:rPr lang="en-US" sz="1400" dirty="0" smtClean="0">
                          <a:effectLst/>
                        </a:rPr>
                        <a:t>[</a:t>
                      </a:r>
                      <a:r>
                        <a:rPr lang="en-US" sz="1400" dirty="0">
                          <a:effectLst/>
                        </a:rPr>
                        <a:t>0.08, 0.16]</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smtClean="0">
                          <a:effectLst/>
                        </a:rPr>
                        <a:t>0.13 </a:t>
                      </a:r>
                      <a:r>
                        <a:rPr lang="en-US" sz="1400" dirty="0">
                          <a:effectLst/>
                        </a:rPr>
                        <a:t>[0.10, 0.18]</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0.10 </a:t>
                      </a:r>
                      <a:r>
                        <a:rPr lang="en-US" sz="1400" dirty="0" smtClean="0">
                          <a:effectLst/>
                        </a:rPr>
                        <a:t>[</a:t>
                      </a:r>
                      <a:r>
                        <a:rPr lang="en-US" sz="1400" dirty="0">
                          <a:effectLst/>
                        </a:rPr>
                        <a:t>0.07, 0.14]</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&lt;.0001</a:t>
                      </a:r>
                      <a:endParaRPr lang="en-US" sz="1400">
                        <a:effectLst/>
                        <a:latin typeface="Calibri"/>
                        <a:ea typeface="Calibri"/>
                        <a:cs typeface="Times New Roman"/>
                      </a:endParaRPr>
                    </a:p>
                  </a:txBody>
                  <a:tcPr marL="53366" marR="53366" marT="0" marB="0"/>
                </a:tc>
              </a:tr>
              <a:tr h="323311">
                <a:tc>
                  <a:txBody>
                    <a:bodyPr/>
                    <a:lstStyle/>
                    <a:p>
                      <a:pPr marL="0" marR="0">
                        <a:lnSpc>
                          <a:spcPct val="115000"/>
                        </a:lnSpc>
                        <a:spcBef>
                          <a:spcPts val="0"/>
                        </a:spcBef>
                        <a:spcAft>
                          <a:spcPts val="0"/>
                        </a:spcAft>
                      </a:pPr>
                      <a:r>
                        <a:rPr lang="en-US" sz="1400">
                          <a:effectLst/>
                        </a:rPr>
                        <a:t>Dx cores ratio, median [IQR]^</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8.3 </a:t>
                      </a:r>
                      <a:r>
                        <a:rPr lang="en-US" sz="1400" dirty="0" smtClean="0">
                          <a:effectLst/>
                        </a:rPr>
                        <a:t>[</a:t>
                      </a:r>
                      <a:r>
                        <a:rPr lang="en-US" sz="1400" dirty="0">
                          <a:effectLst/>
                        </a:rPr>
                        <a:t>8.3, 16.7]</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16.7 </a:t>
                      </a:r>
                      <a:r>
                        <a:rPr lang="en-US" sz="1400" dirty="0" smtClean="0">
                          <a:effectLst/>
                        </a:rPr>
                        <a:t>[</a:t>
                      </a:r>
                      <a:r>
                        <a:rPr lang="en-US" sz="1400" dirty="0">
                          <a:effectLst/>
                        </a:rPr>
                        <a:t>8.3, 18.8]</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8.3 </a:t>
                      </a:r>
                      <a:r>
                        <a:rPr lang="en-US" sz="1400" dirty="0" smtClean="0">
                          <a:effectLst/>
                        </a:rPr>
                        <a:t>[</a:t>
                      </a:r>
                      <a:r>
                        <a:rPr lang="en-US" sz="1400" dirty="0">
                          <a:effectLst/>
                        </a:rPr>
                        <a:t>8.3, 16.7]</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&lt;.0001</a:t>
                      </a:r>
                      <a:endParaRPr lang="en-US" sz="1400">
                        <a:effectLst/>
                        <a:latin typeface="Calibri"/>
                        <a:ea typeface="Calibri"/>
                        <a:cs typeface="Times New Roman"/>
                      </a:endParaRPr>
                    </a:p>
                  </a:txBody>
                  <a:tcPr marL="53366" marR="53366" marT="0" marB="0"/>
                </a:tc>
              </a:tr>
              <a:tr h="238775">
                <a:tc>
                  <a:txBody>
                    <a:bodyPr/>
                    <a:lstStyle/>
                    <a:p>
                      <a:pPr marL="0" marR="0">
                        <a:lnSpc>
                          <a:spcPct val="115000"/>
                        </a:lnSpc>
                        <a:spcBef>
                          <a:spcPts val="0"/>
                        </a:spcBef>
                        <a:spcAft>
                          <a:spcPts val="0"/>
                        </a:spcAft>
                      </a:pPr>
                      <a:r>
                        <a:rPr lang="en-US" sz="1400">
                          <a:effectLst/>
                        </a:rPr>
                        <a:t>Dx age, median [IQR]</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62 </a:t>
                      </a:r>
                      <a:r>
                        <a:rPr lang="en-US" sz="1400" dirty="0" smtClean="0">
                          <a:effectLst/>
                        </a:rPr>
                        <a:t>[57,</a:t>
                      </a:r>
                      <a:r>
                        <a:rPr lang="en-US" sz="1400" baseline="0" dirty="0" smtClean="0">
                          <a:effectLst/>
                        </a:rPr>
                        <a:t> </a:t>
                      </a:r>
                      <a:r>
                        <a:rPr lang="en-US" sz="1400" dirty="0" smtClean="0">
                          <a:effectLst/>
                        </a:rPr>
                        <a:t>67</a:t>
                      </a:r>
                      <a:r>
                        <a:rPr lang="en-US" sz="1400" dirty="0">
                          <a:effectLst/>
                        </a:rPr>
                        <a:t>]</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63 </a:t>
                      </a:r>
                      <a:r>
                        <a:rPr lang="en-US" sz="1400" dirty="0" smtClean="0">
                          <a:effectLst/>
                        </a:rPr>
                        <a:t>[58,</a:t>
                      </a:r>
                      <a:r>
                        <a:rPr lang="en-US" sz="1400" baseline="0" dirty="0" smtClean="0">
                          <a:effectLst/>
                        </a:rPr>
                        <a:t> </a:t>
                      </a:r>
                      <a:r>
                        <a:rPr lang="en-US" sz="1400" dirty="0" smtClean="0">
                          <a:effectLst/>
                        </a:rPr>
                        <a:t>67</a:t>
                      </a:r>
                      <a:r>
                        <a:rPr lang="en-US" sz="1400" dirty="0">
                          <a:effectLst/>
                        </a:rPr>
                        <a:t>]</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62 </a:t>
                      </a:r>
                      <a:r>
                        <a:rPr lang="en-US" sz="1400" dirty="0" smtClean="0">
                          <a:effectLst/>
                        </a:rPr>
                        <a:t>[57, </a:t>
                      </a:r>
                      <a:r>
                        <a:rPr lang="en-US" sz="1400" dirty="0">
                          <a:effectLst/>
                        </a:rPr>
                        <a:t>67]</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0.08</a:t>
                      </a:r>
                      <a:endParaRPr lang="en-US" sz="1400" dirty="0">
                        <a:effectLst/>
                        <a:latin typeface="Calibri"/>
                        <a:ea typeface="Calibri"/>
                        <a:cs typeface="Times New Roman"/>
                      </a:endParaRPr>
                    </a:p>
                  </a:txBody>
                  <a:tcPr marL="53366" marR="53366" marT="0" marB="0"/>
                </a:tc>
              </a:tr>
            </a:tbl>
          </a:graphicData>
        </a:graphic>
      </p:graphicFrame>
      <p:sp>
        <p:nvSpPr>
          <p:cNvPr id="3" name="Title 2"/>
          <p:cNvSpPr>
            <a:spLocks noGrp="1"/>
          </p:cNvSpPr>
          <p:nvPr>
            <p:ph type="title"/>
          </p:nvPr>
        </p:nvSpPr>
        <p:spPr/>
        <p:txBody>
          <a:bodyPr/>
          <a:lstStyle/>
          <a:p>
            <a:r>
              <a:rPr lang="en-US" dirty="0" smtClean="0"/>
              <a:t>Participant Characteristics</a:t>
            </a:r>
            <a:endParaRPr lang="en-US" dirty="0"/>
          </a:p>
        </p:txBody>
      </p:sp>
      <p:sp>
        <p:nvSpPr>
          <p:cNvPr id="5" name="TextBox 4"/>
          <p:cNvSpPr txBox="1"/>
          <p:nvPr/>
        </p:nvSpPr>
        <p:spPr>
          <a:xfrm>
            <a:off x="228600" y="4114800"/>
            <a:ext cx="8915400" cy="1292662"/>
          </a:xfrm>
          <a:prstGeom prst="rect">
            <a:avLst/>
          </a:prstGeom>
          <a:noFill/>
        </p:spPr>
        <p:txBody>
          <a:bodyPr wrap="square" rtlCol="0">
            <a:spAutoFit/>
          </a:bodyPr>
          <a:lstStyle/>
          <a:p>
            <a:r>
              <a:rPr lang="en-US" sz="1200" dirty="0"/>
              <a:t>* P-value from 2 sample t-test for continuous variables, and for Chi Square test for categorical variables. For time to event/censor, PSA density and </a:t>
            </a:r>
            <a:r>
              <a:rPr lang="en-US" sz="1200" dirty="0" err="1"/>
              <a:t>PSAvDx</a:t>
            </a:r>
            <a:r>
              <a:rPr lang="en-US" sz="1200" dirty="0"/>
              <a:t>, p-value from Wilcoxon test.</a:t>
            </a:r>
          </a:p>
          <a:p>
            <a:r>
              <a:rPr lang="en-US" sz="1200" dirty="0"/>
              <a:t>^ 55 participants are missing diagnostic cores ratio. At least 6 cores were required. Cores ratio at diagnosis was imputed as (1/total number of cores) if at least 6 cores were taken and the next surveillance biopsy was negative. P-value corresponds to Wilcoxon test.</a:t>
            </a:r>
          </a:p>
          <a:p>
            <a:endParaRPr lang="en-US" dirty="0"/>
          </a:p>
        </p:txBody>
      </p:sp>
    </p:spTree>
    <p:extLst>
      <p:ext uri="{BB962C8B-B14F-4D97-AF65-F5344CB8AC3E}">
        <p14:creationId xmlns:p14="http://schemas.microsoft.com/office/powerpoint/2010/main" val="2548057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16593791"/>
              </p:ext>
            </p:extLst>
          </p:nvPr>
        </p:nvGraphicFramePr>
        <p:xfrm>
          <a:off x="457200" y="990600"/>
          <a:ext cx="8229600" cy="4661916"/>
        </p:xfrm>
        <a:graphic>
          <a:graphicData uri="http://schemas.openxmlformats.org/drawingml/2006/table">
            <a:tbl>
              <a:tblPr firstRow="1" firstCol="1" bandRow="1">
                <a:tableStyleId>{5C22544A-7EE6-4342-B048-85BDC9FD1C3A}</a:tableStyleId>
              </a:tblPr>
              <a:tblGrid>
                <a:gridCol w="2362200"/>
                <a:gridCol w="1600200"/>
                <a:gridCol w="1524000"/>
                <a:gridCol w="1524000"/>
                <a:gridCol w="1219200"/>
              </a:tblGrid>
              <a:tr h="450056">
                <a:tc>
                  <a:txBody>
                    <a:bodyPr/>
                    <a:lstStyle/>
                    <a:p>
                      <a:pPr marL="0" marR="0">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All Participants, n=906</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Event Participants,</a:t>
                      </a:r>
                    </a:p>
                    <a:p>
                      <a:pPr marL="0" marR="0" algn="ctr">
                        <a:lnSpc>
                          <a:spcPct val="115000"/>
                        </a:lnSpc>
                        <a:spcBef>
                          <a:spcPts val="0"/>
                        </a:spcBef>
                        <a:spcAft>
                          <a:spcPts val="0"/>
                        </a:spcAft>
                      </a:pPr>
                      <a:r>
                        <a:rPr lang="en-US" sz="1400">
                          <a:effectLst/>
                        </a:rPr>
                        <a:t>n=325</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Censor Participants,</a:t>
                      </a:r>
                    </a:p>
                    <a:p>
                      <a:pPr marL="0" marR="0" algn="ctr">
                        <a:lnSpc>
                          <a:spcPct val="115000"/>
                        </a:lnSpc>
                        <a:spcBef>
                          <a:spcPts val="0"/>
                        </a:spcBef>
                        <a:spcAft>
                          <a:spcPts val="0"/>
                        </a:spcAft>
                      </a:pPr>
                      <a:r>
                        <a:rPr lang="en-US" sz="1400" dirty="0">
                          <a:effectLst/>
                        </a:rPr>
                        <a:t>n=581</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P-value*</a:t>
                      </a:r>
                      <a:endParaRPr lang="en-US" sz="1400">
                        <a:effectLst/>
                        <a:latin typeface="Calibri"/>
                        <a:ea typeface="Calibri"/>
                        <a:cs typeface="Times New Roman"/>
                      </a:endParaRPr>
                    </a:p>
                  </a:txBody>
                  <a:tcPr marL="53366" marR="53366" marT="0" marB="0"/>
                </a:tc>
              </a:tr>
              <a:tr h="1200150">
                <a:tc>
                  <a:txBody>
                    <a:bodyPr/>
                    <a:lstStyle/>
                    <a:p>
                      <a:pPr marL="0" marR="0">
                        <a:lnSpc>
                          <a:spcPct val="115000"/>
                        </a:lnSpc>
                        <a:spcBef>
                          <a:spcPts val="0"/>
                        </a:spcBef>
                        <a:spcAft>
                          <a:spcPts val="0"/>
                        </a:spcAft>
                      </a:pPr>
                      <a:r>
                        <a:rPr lang="en-US" sz="1400" dirty="0" smtClean="0">
                          <a:effectLst/>
                        </a:rPr>
                        <a:t># </a:t>
                      </a:r>
                      <a:r>
                        <a:rPr lang="en-US" sz="1400" dirty="0" err="1" smtClean="0">
                          <a:effectLst/>
                        </a:rPr>
                        <a:t>Surv</a:t>
                      </a:r>
                      <a:r>
                        <a:rPr lang="en-US" sz="1400" dirty="0" smtClean="0">
                          <a:effectLst/>
                        </a:rPr>
                        <a:t>. </a:t>
                      </a:r>
                      <a:r>
                        <a:rPr lang="en-US" sz="1400" dirty="0" err="1" smtClean="0">
                          <a:effectLst/>
                        </a:rPr>
                        <a:t>Bx</a:t>
                      </a:r>
                      <a:r>
                        <a:rPr lang="en-US" sz="1400" dirty="0" smtClean="0">
                          <a:effectLst/>
                        </a:rPr>
                        <a:t> prior </a:t>
                      </a:r>
                      <a:r>
                        <a:rPr lang="en-US" sz="1400" dirty="0">
                          <a:effectLst/>
                        </a:rPr>
                        <a:t>to event/censor </a:t>
                      </a:r>
                      <a:r>
                        <a:rPr lang="en-US" sz="1400" dirty="0" smtClean="0">
                          <a:effectLst/>
                        </a:rPr>
                        <a:t>,n</a:t>
                      </a:r>
                      <a:r>
                        <a:rPr lang="en-US" sz="1400" dirty="0">
                          <a:effectLst/>
                        </a:rPr>
                        <a:t>(%)</a:t>
                      </a:r>
                    </a:p>
                    <a:p>
                      <a:pPr marL="457200" marR="0">
                        <a:lnSpc>
                          <a:spcPct val="115000"/>
                        </a:lnSpc>
                        <a:spcBef>
                          <a:spcPts val="0"/>
                        </a:spcBef>
                        <a:spcAft>
                          <a:spcPts val="0"/>
                        </a:spcAft>
                      </a:pPr>
                      <a:r>
                        <a:rPr lang="en-US" sz="1400" dirty="0">
                          <a:effectLst/>
                        </a:rPr>
                        <a:t>None</a:t>
                      </a:r>
                    </a:p>
                    <a:p>
                      <a:pPr marL="457200" marR="0">
                        <a:lnSpc>
                          <a:spcPct val="115000"/>
                        </a:lnSpc>
                        <a:spcBef>
                          <a:spcPts val="0"/>
                        </a:spcBef>
                        <a:spcAft>
                          <a:spcPts val="0"/>
                        </a:spcAft>
                      </a:pPr>
                      <a:r>
                        <a:rPr lang="en-US" sz="1400" dirty="0">
                          <a:effectLst/>
                        </a:rPr>
                        <a:t>1</a:t>
                      </a:r>
                    </a:p>
                    <a:p>
                      <a:pPr marL="457200" marR="0">
                        <a:lnSpc>
                          <a:spcPct val="115000"/>
                        </a:lnSpc>
                        <a:spcBef>
                          <a:spcPts val="0"/>
                        </a:spcBef>
                        <a:spcAft>
                          <a:spcPts val="0"/>
                        </a:spcAft>
                      </a:pPr>
                      <a:r>
                        <a:rPr lang="en-US" sz="1400" dirty="0">
                          <a:effectLst/>
                        </a:rPr>
                        <a:t>2</a:t>
                      </a:r>
                    </a:p>
                    <a:p>
                      <a:pPr marL="457200" marR="0">
                        <a:lnSpc>
                          <a:spcPct val="115000"/>
                        </a:lnSpc>
                        <a:spcBef>
                          <a:spcPts val="0"/>
                        </a:spcBef>
                        <a:spcAft>
                          <a:spcPts val="0"/>
                        </a:spcAft>
                      </a:pPr>
                      <a:r>
                        <a:rPr lang="en-US" sz="1400" dirty="0">
                          <a:effectLst/>
                        </a:rPr>
                        <a:t>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r>
                        <a:rPr lang="en-US" sz="1400" dirty="0" smtClean="0">
                          <a:effectLst/>
                        </a:rPr>
                        <a:t>261 </a:t>
                      </a:r>
                      <a:r>
                        <a:rPr lang="en-US" sz="1400" dirty="0">
                          <a:effectLst/>
                        </a:rPr>
                        <a:t>(29)</a:t>
                      </a:r>
                    </a:p>
                    <a:p>
                      <a:pPr marL="0" marR="0" algn="ctr">
                        <a:lnSpc>
                          <a:spcPct val="115000"/>
                        </a:lnSpc>
                        <a:spcBef>
                          <a:spcPts val="0"/>
                        </a:spcBef>
                        <a:spcAft>
                          <a:spcPts val="0"/>
                        </a:spcAft>
                      </a:pPr>
                      <a:r>
                        <a:rPr lang="en-US" sz="1400" dirty="0">
                          <a:effectLst/>
                        </a:rPr>
                        <a:t>268 (30)</a:t>
                      </a:r>
                    </a:p>
                    <a:p>
                      <a:pPr marL="0" marR="0" algn="ctr">
                        <a:lnSpc>
                          <a:spcPct val="115000"/>
                        </a:lnSpc>
                        <a:spcBef>
                          <a:spcPts val="0"/>
                        </a:spcBef>
                        <a:spcAft>
                          <a:spcPts val="0"/>
                        </a:spcAft>
                      </a:pPr>
                      <a:r>
                        <a:rPr lang="en-US" sz="1400" dirty="0">
                          <a:effectLst/>
                        </a:rPr>
                        <a:t>226 (25)</a:t>
                      </a:r>
                    </a:p>
                    <a:p>
                      <a:pPr marL="0" marR="0" algn="ctr">
                        <a:lnSpc>
                          <a:spcPct val="115000"/>
                        </a:lnSpc>
                        <a:spcBef>
                          <a:spcPts val="0"/>
                        </a:spcBef>
                        <a:spcAft>
                          <a:spcPts val="0"/>
                        </a:spcAft>
                      </a:pPr>
                      <a:r>
                        <a:rPr lang="en-US" sz="1400" dirty="0">
                          <a:effectLst/>
                        </a:rPr>
                        <a:t>151 (17)</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184 (57)</a:t>
                      </a:r>
                    </a:p>
                    <a:p>
                      <a:pPr marL="0" marR="0" algn="ctr">
                        <a:lnSpc>
                          <a:spcPct val="115000"/>
                        </a:lnSpc>
                        <a:spcBef>
                          <a:spcPts val="0"/>
                        </a:spcBef>
                        <a:spcAft>
                          <a:spcPts val="0"/>
                        </a:spcAft>
                      </a:pPr>
                      <a:r>
                        <a:rPr lang="en-US" sz="1400" dirty="0">
                          <a:effectLst/>
                        </a:rPr>
                        <a:t>80 (25)</a:t>
                      </a:r>
                    </a:p>
                    <a:p>
                      <a:pPr marL="0" marR="0" algn="ctr">
                        <a:lnSpc>
                          <a:spcPct val="115000"/>
                        </a:lnSpc>
                        <a:spcBef>
                          <a:spcPts val="0"/>
                        </a:spcBef>
                        <a:spcAft>
                          <a:spcPts val="0"/>
                        </a:spcAft>
                      </a:pPr>
                      <a:r>
                        <a:rPr lang="en-US" sz="1400" dirty="0">
                          <a:effectLst/>
                        </a:rPr>
                        <a:t>40 (12)</a:t>
                      </a:r>
                    </a:p>
                    <a:p>
                      <a:pPr marL="0" marR="0" algn="ctr">
                        <a:lnSpc>
                          <a:spcPct val="115000"/>
                        </a:lnSpc>
                        <a:spcBef>
                          <a:spcPts val="0"/>
                        </a:spcBef>
                        <a:spcAft>
                          <a:spcPts val="0"/>
                        </a:spcAft>
                      </a:pPr>
                      <a:r>
                        <a:rPr lang="en-US" sz="1400" dirty="0">
                          <a:effectLst/>
                        </a:rPr>
                        <a:t>21 (6)</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77 (13)</a:t>
                      </a:r>
                    </a:p>
                    <a:p>
                      <a:pPr marL="0" marR="0" algn="ctr">
                        <a:lnSpc>
                          <a:spcPct val="115000"/>
                        </a:lnSpc>
                        <a:spcBef>
                          <a:spcPts val="0"/>
                        </a:spcBef>
                        <a:spcAft>
                          <a:spcPts val="0"/>
                        </a:spcAft>
                      </a:pPr>
                      <a:r>
                        <a:rPr lang="en-US" sz="1400" dirty="0">
                          <a:effectLst/>
                        </a:rPr>
                        <a:t>188 (32)</a:t>
                      </a:r>
                    </a:p>
                    <a:p>
                      <a:pPr marL="0" marR="0" algn="ctr">
                        <a:lnSpc>
                          <a:spcPct val="115000"/>
                        </a:lnSpc>
                        <a:spcBef>
                          <a:spcPts val="0"/>
                        </a:spcBef>
                        <a:spcAft>
                          <a:spcPts val="0"/>
                        </a:spcAft>
                      </a:pPr>
                      <a:r>
                        <a:rPr lang="en-US" sz="1400" dirty="0">
                          <a:effectLst/>
                        </a:rPr>
                        <a:t>186 (32)</a:t>
                      </a:r>
                    </a:p>
                    <a:p>
                      <a:pPr marL="0" marR="0" algn="ctr">
                        <a:lnSpc>
                          <a:spcPct val="115000"/>
                        </a:lnSpc>
                        <a:spcBef>
                          <a:spcPts val="0"/>
                        </a:spcBef>
                        <a:spcAft>
                          <a:spcPts val="0"/>
                        </a:spcAft>
                      </a:pPr>
                      <a:r>
                        <a:rPr lang="en-US" sz="1400" dirty="0">
                          <a:effectLst/>
                        </a:rPr>
                        <a:t>130 (22)</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&lt;.0001</a:t>
                      </a:r>
                      <a:endParaRPr lang="en-US" sz="1400" dirty="0">
                        <a:effectLst/>
                        <a:latin typeface="Calibri"/>
                        <a:ea typeface="Calibri"/>
                        <a:cs typeface="Times New Roman"/>
                      </a:endParaRPr>
                    </a:p>
                  </a:txBody>
                  <a:tcPr marL="53366" marR="53366" marT="0" marB="0"/>
                </a:tc>
              </a:tr>
              <a:tr h="900112">
                <a:tc>
                  <a:txBody>
                    <a:bodyPr/>
                    <a:lstStyle/>
                    <a:p>
                      <a:pPr marL="0" marR="0">
                        <a:lnSpc>
                          <a:spcPct val="115000"/>
                        </a:lnSpc>
                        <a:spcBef>
                          <a:spcPts val="0"/>
                        </a:spcBef>
                        <a:spcAft>
                          <a:spcPts val="0"/>
                        </a:spcAft>
                      </a:pPr>
                      <a:r>
                        <a:rPr lang="en-US" sz="1400" dirty="0" smtClean="0">
                          <a:effectLst/>
                        </a:rPr>
                        <a:t># Neg.</a:t>
                      </a:r>
                      <a:r>
                        <a:rPr lang="en-US" sz="1400" baseline="0" dirty="0" smtClean="0">
                          <a:effectLst/>
                        </a:rPr>
                        <a:t> </a:t>
                      </a:r>
                      <a:r>
                        <a:rPr lang="en-US" sz="1400" dirty="0" err="1" smtClean="0">
                          <a:effectLst/>
                        </a:rPr>
                        <a:t>Surv</a:t>
                      </a:r>
                      <a:r>
                        <a:rPr lang="en-US" sz="1400" dirty="0" smtClean="0">
                          <a:effectLst/>
                        </a:rPr>
                        <a:t>. </a:t>
                      </a:r>
                      <a:r>
                        <a:rPr lang="en-US" sz="1400" dirty="0" err="1" smtClean="0">
                          <a:effectLst/>
                        </a:rPr>
                        <a:t>Bx</a:t>
                      </a:r>
                      <a:r>
                        <a:rPr lang="en-US" sz="1400" dirty="0" smtClean="0">
                          <a:effectLst/>
                        </a:rPr>
                        <a:t> prior </a:t>
                      </a:r>
                      <a:r>
                        <a:rPr lang="en-US" sz="1400" dirty="0">
                          <a:effectLst/>
                        </a:rPr>
                        <a:t>to event/censor, n(%)</a:t>
                      </a:r>
                    </a:p>
                    <a:p>
                      <a:pPr marL="457200" marR="0">
                        <a:lnSpc>
                          <a:spcPct val="115000"/>
                        </a:lnSpc>
                        <a:spcBef>
                          <a:spcPts val="0"/>
                        </a:spcBef>
                        <a:spcAft>
                          <a:spcPts val="0"/>
                        </a:spcAft>
                      </a:pPr>
                      <a:r>
                        <a:rPr lang="en-US" sz="1400" dirty="0">
                          <a:effectLst/>
                        </a:rPr>
                        <a:t>None</a:t>
                      </a:r>
                    </a:p>
                    <a:p>
                      <a:pPr marL="457200" marR="0">
                        <a:lnSpc>
                          <a:spcPct val="115000"/>
                        </a:lnSpc>
                        <a:spcBef>
                          <a:spcPts val="0"/>
                        </a:spcBef>
                        <a:spcAft>
                          <a:spcPts val="0"/>
                        </a:spcAft>
                      </a:pPr>
                      <a:r>
                        <a:rPr lang="en-US" sz="1400" dirty="0">
                          <a:effectLst/>
                        </a:rPr>
                        <a:t>1</a:t>
                      </a:r>
                    </a:p>
                    <a:p>
                      <a:pPr marL="457200" marR="0">
                        <a:lnSpc>
                          <a:spcPct val="115000"/>
                        </a:lnSpc>
                        <a:spcBef>
                          <a:spcPts val="0"/>
                        </a:spcBef>
                        <a:spcAft>
                          <a:spcPts val="0"/>
                        </a:spcAft>
                      </a:pPr>
                      <a:r>
                        <a:rPr lang="en-US" sz="1400" dirty="0">
                          <a:effectLst/>
                        </a:rPr>
                        <a:t>2+</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537 (59)</a:t>
                      </a:r>
                    </a:p>
                    <a:p>
                      <a:pPr marL="0" marR="0" algn="ctr">
                        <a:lnSpc>
                          <a:spcPct val="115000"/>
                        </a:lnSpc>
                        <a:spcBef>
                          <a:spcPts val="0"/>
                        </a:spcBef>
                        <a:spcAft>
                          <a:spcPts val="0"/>
                        </a:spcAft>
                      </a:pPr>
                      <a:r>
                        <a:rPr lang="en-US" sz="1400" dirty="0">
                          <a:effectLst/>
                        </a:rPr>
                        <a:t>223 (25)</a:t>
                      </a:r>
                    </a:p>
                    <a:p>
                      <a:pPr marL="0" marR="0" algn="ctr">
                        <a:lnSpc>
                          <a:spcPct val="115000"/>
                        </a:lnSpc>
                        <a:spcBef>
                          <a:spcPts val="0"/>
                        </a:spcBef>
                        <a:spcAft>
                          <a:spcPts val="0"/>
                        </a:spcAft>
                      </a:pPr>
                      <a:r>
                        <a:rPr lang="en-US" sz="1400" dirty="0">
                          <a:effectLst/>
                        </a:rPr>
                        <a:t>146 (16)</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280 (86)</a:t>
                      </a:r>
                    </a:p>
                    <a:p>
                      <a:pPr marL="0" marR="0" algn="ctr">
                        <a:lnSpc>
                          <a:spcPct val="115000"/>
                        </a:lnSpc>
                        <a:spcBef>
                          <a:spcPts val="0"/>
                        </a:spcBef>
                        <a:spcAft>
                          <a:spcPts val="0"/>
                        </a:spcAft>
                      </a:pPr>
                      <a:r>
                        <a:rPr lang="en-US" sz="1400" dirty="0">
                          <a:effectLst/>
                        </a:rPr>
                        <a:t>36 (11)</a:t>
                      </a:r>
                    </a:p>
                    <a:p>
                      <a:pPr marL="0" marR="0" algn="ctr">
                        <a:lnSpc>
                          <a:spcPct val="115000"/>
                        </a:lnSpc>
                        <a:spcBef>
                          <a:spcPts val="0"/>
                        </a:spcBef>
                        <a:spcAft>
                          <a:spcPts val="0"/>
                        </a:spcAft>
                      </a:pPr>
                      <a:r>
                        <a:rPr lang="en-US" sz="1400" dirty="0">
                          <a:effectLst/>
                        </a:rPr>
                        <a:t>9 (3)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257 (44)</a:t>
                      </a:r>
                    </a:p>
                    <a:p>
                      <a:pPr marL="0" marR="0" algn="ctr">
                        <a:lnSpc>
                          <a:spcPct val="115000"/>
                        </a:lnSpc>
                        <a:spcBef>
                          <a:spcPts val="0"/>
                        </a:spcBef>
                        <a:spcAft>
                          <a:spcPts val="0"/>
                        </a:spcAft>
                      </a:pPr>
                      <a:r>
                        <a:rPr lang="en-US" sz="1400" dirty="0">
                          <a:effectLst/>
                        </a:rPr>
                        <a:t>187 (32)</a:t>
                      </a:r>
                    </a:p>
                    <a:p>
                      <a:pPr marL="0" marR="0" algn="ctr">
                        <a:lnSpc>
                          <a:spcPct val="115000"/>
                        </a:lnSpc>
                        <a:spcBef>
                          <a:spcPts val="0"/>
                        </a:spcBef>
                        <a:spcAft>
                          <a:spcPts val="0"/>
                        </a:spcAft>
                      </a:pPr>
                      <a:r>
                        <a:rPr lang="en-US" sz="1400" dirty="0">
                          <a:effectLst/>
                        </a:rPr>
                        <a:t>137 (24)</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&lt;.0001</a:t>
                      </a:r>
                      <a:endParaRPr lang="en-US" sz="1400" dirty="0">
                        <a:effectLst/>
                        <a:latin typeface="Calibri"/>
                        <a:ea typeface="Calibri"/>
                        <a:cs typeface="Times New Roman"/>
                      </a:endParaRPr>
                    </a:p>
                  </a:txBody>
                  <a:tcPr marL="53366" marR="53366" marT="0" marB="0"/>
                </a:tc>
              </a:tr>
              <a:tr h="750094">
                <a:tc>
                  <a:txBody>
                    <a:bodyPr/>
                    <a:lstStyle/>
                    <a:p>
                      <a:pPr marL="0" marR="0">
                        <a:lnSpc>
                          <a:spcPct val="115000"/>
                        </a:lnSpc>
                        <a:spcBef>
                          <a:spcPts val="0"/>
                        </a:spcBef>
                        <a:spcAft>
                          <a:spcPts val="0"/>
                        </a:spcAft>
                      </a:pPr>
                      <a:r>
                        <a:rPr lang="en-US" sz="1400" dirty="0" err="1">
                          <a:effectLst/>
                        </a:rPr>
                        <a:t>Dx</a:t>
                      </a:r>
                      <a:r>
                        <a:rPr lang="en-US" sz="1400" dirty="0">
                          <a:effectLst/>
                        </a:rPr>
                        <a:t> CAPRA score, n(%)~</a:t>
                      </a:r>
                    </a:p>
                    <a:p>
                      <a:pPr marL="457200" marR="0">
                        <a:lnSpc>
                          <a:spcPct val="115000"/>
                        </a:lnSpc>
                        <a:spcBef>
                          <a:spcPts val="0"/>
                        </a:spcBef>
                        <a:spcAft>
                          <a:spcPts val="0"/>
                        </a:spcAft>
                      </a:pPr>
                      <a:r>
                        <a:rPr lang="en-US" sz="1400" dirty="0">
                          <a:effectLst/>
                        </a:rPr>
                        <a:t>0</a:t>
                      </a:r>
                    </a:p>
                    <a:p>
                      <a:pPr marL="457200" marR="0">
                        <a:lnSpc>
                          <a:spcPct val="115000"/>
                        </a:lnSpc>
                        <a:spcBef>
                          <a:spcPts val="0"/>
                        </a:spcBef>
                        <a:spcAft>
                          <a:spcPts val="0"/>
                        </a:spcAft>
                      </a:pPr>
                      <a:r>
                        <a:rPr lang="en-US" sz="1400" dirty="0">
                          <a:effectLst/>
                        </a:rPr>
                        <a:t>1</a:t>
                      </a:r>
                    </a:p>
                    <a:p>
                      <a:pPr marL="457200" marR="0">
                        <a:lnSpc>
                          <a:spcPct val="115000"/>
                        </a:lnSpc>
                        <a:spcBef>
                          <a:spcPts val="0"/>
                        </a:spcBef>
                        <a:spcAft>
                          <a:spcPts val="0"/>
                        </a:spcAft>
                      </a:pPr>
                      <a:r>
                        <a:rPr lang="en-US" sz="1400" dirty="0">
                          <a:effectLst/>
                        </a:rPr>
                        <a:t>2</a:t>
                      </a:r>
                    </a:p>
                    <a:p>
                      <a:pPr marL="457200" marR="0">
                        <a:lnSpc>
                          <a:spcPct val="115000"/>
                        </a:lnSpc>
                        <a:spcBef>
                          <a:spcPts val="0"/>
                        </a:spcBef>
                        <a:spcAft>
                          <a:spcPts val="0"/>
                        </a:spcAft>
                      </a:pPr>
                      <a:r>
                        <a:rPr lang="en-US" sz="1400" dirty="0">
                          <a:effectLst/>
                        </a:rPr>
                        <a:t>3+</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 </a:t>
                      </a:r>
                    </a:p>
                    <a:p>
                      <a:pPr marL="0" marR="0" algn="ctr">
                        <a:lnSpc>
                          <a:spcPct val="115000"/>
                        </a:lnSpc>
                        <a:spcBef>
                          <a:spcPts val="0"/>
                        </a:spcBef>
                        <a:spcAft>
                          <a:spcPts val="0"/>
                        </a:spcAft>
                      </a:pPr>
                      <a:r>
                        <a:rPr lang="en-US" sz="1400">
                          <a:effectLst/>
                        </a:rPr>
                        <a:t>31 (4)</a:t>
                      </a:r>
                    </a:p>
                    <a:p>
                      <a:pPr marL="0" marR="0" algn="ctr">
                        <a:lnSpc>
                          <a:spcPct val="115000"/>
                        </a:lnSpc>
                        <a:spcBef>
                          <a:spcPts val="0"/>
                        </a:spcBef>
                        <a:spcAft>
                          <a:spcPts val="0"/>
                        </a:spcAft>
                      </a:pPr>
                      <a:r>
                        <a:rPr lang="en-US" sz="1400">
                          <a:effectLst/>
                        </a:rPr>
                        <a:t>528 (64)</a:t>
                      </a:r>
                    </a:p>
                    <a:p>
                      <a:pPr marL="0" marR="0" algn="ctr">
                        <a:lnSpc>
                          <a:spcPct val="115000"/>
                        </a:lnSpc>
                        <a:spcBef>
                          <a:spcPts val="0"/>
                        </a:spcBef>
                        <a:spcAft>
                          <a:spcPts val="0"/>
                        </a:spcAft>
                      </a:pPr>
                      <a:r>
                        <a:rPr lang="en-US" sz="1400">
                          <a:effectLst/>
                        </a:rPr>
                        <a:t>213 (26)</a:t>
                      </a:r>
                    </a:p>
                    <a:p>
                      <a:pPr marL="0" marR="0" algn="ctr">
                        <a:lnSpc>
                          <a:spcPct val="115000"/>
                        </a:lnSpc>
                        <a:spcBef>
                          <a:spcPts val="0"/>
                        </a:spcBef>
                        <a:spcAft>
                          <a:spcPts val="0"/>
                        </a:spcAft>
                      </a:pPr>
                      <a:r>
                        <a:rPr lang="en-US" sz="1400">
                          <a:effectLst/>
                        </a:rPr>
                        <a:t>58 (7)</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a:effectLst/>
                        </a:rPr>
                        <a:t> </a:t>
                      </a:r>
                    </a:p>
                    <a:p>
                      <a:pPr marL="0" marR="0" algn="ctr">
                        <a:lnSpc>
                          <a:spcPct val="115000"/>
                        </a:lnSpc>
                        <a:spcBef>
                          <a:spcPts val="0"/>
                        </a:spcBef>
                        <a:spcAft>
                          <a:spcPts val="0"/>
                        </a:spcAft>
                      </a:pPr>
                      <a:r>
                        <a:rPr lang="en-US" sz="1400">
                          <a:effectLst/>
                        </a:rPr>
                        <a:t>9 (3)</a:t>
                      </a:r>
                    </a:p>
                    <a:p>
                      <a:pPr marL="0" marR="0" algn="ctr">
                        <a:lnSpc>
                          <a:spcPct val="115000"/>
                        </a:lnSpc>
                        <a:spcBef>
                          <a:spcPts val="0"/>
                        </a:spcBef>
                        <a:spcAft>
                          <a:spcPts val="0"/>
                        </a:spcAft>
                      </a:pPr>
                      <a:r>
                        <a:rPr lang="en-US" sz="1400">
                          <a:effectLst/>
                        </a:rPr>
                        <a:t>190 (64)</a:t>
                      </a:r>
                    </a:p>
                    <a:p>
                      <a:pPr marL="0" marR="0" algn="ctr">
                        <a:lnSpc>
                          <a:spcPct val="115000"/>
                        </a:lnSpc>
                        <a:spcBef>
                          <a:spcPts val="0"/>
                        </a:spcBef>
                        <a:spcAft>
                          <a:spcPts val="0"/>
                        </a:spcAft>
                      </a:pPr>
                      <a:r>
                        <a:rPr lang="en-US" sz="1400">
                          <a:effectLst/>
                        </a:rPr>
                        <a:t>79 (26)</a:t>
                      </a:r>
                    </a:p>
                    <a:p>
                      <a:pPr marL="0" marR="0" algn="ctr">
                        <a:lnSpc>
                          <a:spcPct val="115000"/>
                        </a:lnSpc>
                        <a:spcBef>
                          <a:spcPts val="0"/>
                        </a:spcBef>
                        <a:spcAft>
                          <a:spcPts val="0"/>
                        </a:spcAft>
                      </a:pPr>
                      <a:r>
                        <a:rPr lang="en-US" sz="1400">
                          <a:effectLst/>
                        </a:rPr>
                        <a:t>21 (7)</a:t>
                      </a:r>
                      <a:endParaRPr lang="en-US" sz="140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dirty="0">
                          <a:effectLst/>
                        </a:rPr>
                        <a:t>22 (4)</a:t>
                      </a:r>
                    </a:p>
                    <a:p>
                      <a:pPr marL="0" marR="0" algn="ctr">
                        <a:lnSpc>
                          <a:spcPct val="115000"/>
                        </a:lnSpc>
                        <a:spcBef>
                          <a:spcPts val="0"/>
                        </a:spcBef>
                        <a:spcAft>
                          <a:spcPts val="0"/>
                        </a:spcAft>
                      </a:pPr>
                      <a:r>
                        <a:rPr lang="en-US" sz="1400" dirty="0">
                          <a:effectLst/>
                        </a:rPr>
                        <a:t>338 (64)</a:t>
                      </a:r>
                    </a:p>
                    <a:p>
                      <a:pPr marL="0" marR="0" algn="ctr">
                        <a:lnSpc>
                          <a:spcPct val="115000"/>
                        </a:lnSpc>
                        <a:spcBef>
                          <a:spcPts val="0"/>
                        </a:spcBef>
                        <a:spcAft>
                          <a:spcPts val="0"/>
                        </a:spcAft>
                      </a:pPr>
                      <a:r>
                        <a:rPr lang="en-US" sz="1400" dirty="0">
                          <a:effectLst/>
                        </a:rPr>
                        <a:t>134 (25)</a:t>
                      </a:r>
                    </a:p>
                    <a:p>
                      <a:pPr marL="0" marR="0" algn="ctr">
                        <a:lnSpc>
                          <a:spcPct val="115000"/>
                        </a:lnSpc>
                        <a:spcBef>
                          <a:spcPts val="0"/>
                        </a:spcBef>
                        <a:spcAft>
                          <a:spcPts val="0"/>
                        </a:spcAft>
                      </a:pPr>
                      <a:r>
                        <a:rPr lang="en-US" sz="1400" dirty="0">
                          <a:effectLst/>
                        </a:rPr>
                        <a:t>37 (7)</a:t>
                      </a:r>
                      <a:endParaRPr lang="en-US" sz="1400" dirty="0">
                        <a:effectLst/>
                        <a:latin typeface="Calibri"/>
                        <a:ea typeface="Calibri"/>
                        <a:cs typeface="Times New Roman"/>
                      </a:endParaRPr>
                    </a:p>
                  </a:txBody>
                  <a:tcPr marL="53366" marR="53366" marT="0" marB="0"/>
                </a:tc>
                <a:tc>
                  <a:txBody>
                    <a:bodyPr/>
                    <a:lstStyle/>
                    <a:p>
                      <a:pPr marL="0" marR="0" algn="ctr">
                        <a:lnSpc>
                          <a:spcPct val="115000"/>
                        </a:lnSpc>
                        <a:spcBef>
                          <a:spcPts val="0"/>
                        </a:spcBef>
                        <a:spcAft>
                          <a:spcPts val="0"/>
                        </a:spcAft>
                      </a:pPr>
                      <a:r>
                        <a:rPr lang="en-US" sz="1400" dirty="0">
                          <a:effectLst/>
                        </a:rPr>
                        <a:t>0.86</a:t>
                      </a:r>
                      <a:endParaRPr lang="en-US" sz="1400" dirty="0">
                        <a:effectLst/>
                        <a:latin typeface="Calibri"/>
                        <a:ea typeface="Calibri"/>
                        <a:cs typeface="Times New Roman"/>
                      </a:endParaRPr>
                    </a:p>
                  </a:txBody>
                  <a:tcPr marL="53366" marR="53366" marT="0" marB="0"/>
                </a:tc>
              </a:tr>
            </a:tbl>
          </a:graphicData>
        </a:graphic>
      </p:graphicFrame>
      <p:sp>
        <p:nvSpPr>
          <p:cNvPr id="3" name="Title 2"/>
          <p:cNvSpPr>
            <a:spLocks noGrp="1"/>
          </p:cNvSpPr>
          <p:nvPr>
            <p:ph type="title"/>
          </p:nvPr>
        </p:nvSpPr>
        <p:spPr/>
        <p:txBody>
          <a:bodyPr/>
          <a:lstStyle/>
          <a:p>
            <a:r>
              <a:rPr lang="en-US" dirty="0" smtClean="0"/>
              <a:t>Participant Characteristics, cont.</a:t>
            </a:r>
            <a:endParaRPr lang="en-US" dirty="0"/>
          </a:p>
        </p:txBody>
      </p:sp>
      <p:sp>
        <p:nvSpPr>
          <p:cNvPr id="5" name="TextBox 4"/>
          <p:cNvSpPr txBox="1"/>
          <p:nvPr/>
        </p:nvSpPr>
        <p:spPr>
          <a:xfrm>
            <a:off x="609600" y="5947370"/>
            <a:ext cx="8077200" cy="923330"/>
          </a:xfrm>
          <a:prstGeom prst="rect">
            <a:avLst/>
          </a:prstGeom>
          <a:noFill/>
        </p:spPr>
        <p:txBody>
          <a:bodyPr wrap="square" rtlCol="0">
            <a:spAutoFit/>
          </a:bodyPr>
          <a:lstStyle/>
          <a:p>
            <a:r>
              <a:rPr lang="en-US" sz="1200" dirty="0"/>
              <a:t>* P-value from 2 sample t-test for continuous variables, and for Chi Square test for categorical variables. For time to event/censor, PSA density and </a:t>
            </a:r>
            <a:r>
              <a:rPr lang="en-US" sz="1200" dirty="0" err="1"/>
              <a:t>PSAvDx</a:t>
            </a:r>
            <a:r>
              <a:rPr lang="en-US" sz="1200" dirty="0"/>
              <a:t>, p-value from Wilcoxon test.</a:t>
            </a:r>
          </a:p>
          <a:p>
            <a:r>
              <a:rPr lang="en-US" sz="1200" dirty="0" smtClean="0"/>
              <a:t>~ </a:t>
            </a:r>
            <a:r>
              <a:rPr lang="en-US" sz="1200" dirty="0"/>
              <a:t>71 participants are missing </a:t>
            </a:r>
            <a:r>
              <a:rPr lang="en-US" sz="1200" dirty="0" err="1"/>
              <a:t>PSAvDx</a:t>
            </a:r>
            <a:r>
              <a:rPr lang="en-US" sz="1200" dirty="0"/>
              <a:t>. 76 subjects are missing CAPRA score at diagnosis.</a:t>
            </a:r>
          </a:p>
          <a:p>
            <a:endParaRPr lang="en-US" dirty="0"/>
          </a:p>
        </p:txBody>
      </p:sp>
    </p:spTree>
    <p:extLst>
      <p:ext uri="{BB962C8B-B14F-4D97-AF65-F5344CB8AC3E}">
        <p14:creationId xmlns:p14="http://schemas.microsoft.com/office/powerpoint/2010/main" val="2919775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Canary Prostate Cancer Surveillance Study (PASS)</a:t>
            </a:r>
            <a:endParaRPr lang="en-US" dirty="0"/>
          </a:p>
        </p:txBody>
      </p:sp>
      <p:sp>
        <p:nvSpPr>
          <p:cNvPr id="3" name="Content Placeholder 2"/>
          <p:cNvSpPr>
            <a:spLocks noGrp="1"/>
          </p:cNvSpPr>
          <p:nvPr>
            <p:ph idx="1"/>
          </p:nvPr>
        </p:nvSpPr>
        <p:spPr/>
        <p:txBody>
          <a:bodyPr>
            <a:normAutofit/>
          </a:bodyPr>
          <a:lstStyle/>
          <a:p>
            <a:pPr marL="457200" indent="-457200">
              <a:spcBef>
                <a:spcPts val="1200"/>
              </a:spcBef>
              <a:buFont typeface="Wingdings" panose="05000000000000000000" pitchFamily="2" charset="2"/>
              <a:buChar char="Ø"/>
            </a:pPr>
            <a:r>
              <a:rPr lang="en-US" dirty="0" smtClean="0"/>
              <a:t>   </a:t>
            </a:r>
            <a:endParaRPr lang="en-US" dirty="0"/>
          </a:p>
        </p:txBody>
      </p:sp>
      <p:pic>
        <p:nvPicPr>
          <p:cNvPr id="5" name="Picture 4" descr="PASSprotocol.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447800"/>
            <a:ext cx="7924800" cy="4928622"/>
          </a:xfrm>
          <a:prstGeom prst="rect">
            <a:avLst/>
          </a:prstGeom>
        </p:spPr>
      </p:pic>
    </p:spTree>
    <p:extLst>
      <p:ext uri="{BB962C8B-B14F-4D97-AF65-F5344CB8AC3E}">
        <p14:creationId xmlns:p14="http://schemas.microsoft.com/office/powerpoint/2010/main" val="8618202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Changes of PSA Over </a:t>
            </a:r>
            <a:r>
              <a:rPr lang="en-US" dirty="0"/>
              <a:t>T</a:t>
            </a:r>
            <a:r>
              <a:rPr lang="en-US" dirty="0" smtClean="0"/>
              <a:t>ime in PASS</a:t>
            </a:r>
            <a:endParaRPr lang="en-US" dirty="0"/>
          </a:p>
        </p:txBody>
      </p:sp>
      <p:sp>
        <p:nvSpPr>
          <p:cNvPr id="6" name="TextBox 5"/>
          <p:cNvSpPr txBox="1"/>
          <p:nvPr/>
        </p:nvSpPr>
        <p:spPr>
          <a:xfrm>
            <a:off x="6934200" y="5549900"/>
            <a:ext cx="2057400" cy="646331"/>
          </a:xfrm>
          <a:prstGeom prst="rect">
            <a:avLst/>
          </a:prstGeom>
          <a:noFill/>
        </p:spPr>
        <p:txBody>
          <a:bodyPr wrap="square" rtlCol="0">
            <a:spAutoFit/>
          </a:bodyPr>
          <a:lstStyle/>
          <a:p>
            <a:r>
              <a:rPr lang="en-US" dirty="0" smtClean="0">
                <a:solidFill>
                  <a:srgbClr val="FF0000"/>
                </a:solidFill>
              </a:rPr>
              <a:t>Red</a:t>
            </a:r>
            <a:r>
              <a:rPr lang="en-US" dirty="0" smtClean="0"/>
              <a:t>: event</a:t>
            </a:r>
          </a:p>
          <a:p>
            <a:r>
              <a:rPr lang="en-US" dirty="0" smtClean="0">
                <a:solidFill>
                  <a:schemeClr val="accent5">
                    <a:lumMod val="60000"/>
                    <a:lumOff val="40000"/>
                  </a:schemeClr>
                </a:solidFill>
              </a:rPr>
              <a:t>Blue</a:t>
            </a:r>
            <a:r>
              <a:rPr lang="en-US" dirty="0" smtClean="0"/>
              <a:t>: Non-event</a:t>
            </a:r>
            <a:endParaRPr lang="en-US" dirty="0"/>
          </a:p>
        </p:txBody>
      </p:sp>
      <p:sp>
        <p:nvSpPr>
          <p:cNvPr id="2" name="Content Placeholder 1"/>
          <p:cNvSpPr>
            <a:spLocks noGrp="1"/>
          </p:cNvSpPr>
          <p:nvPr>
            <p:ph idx="1"/>
          </p:nvPr>
        </p:nvSpPr>
        <p:spPr/>
        <p:txBody>
          <a:bodyPr/>
          <a:lstStyle/>
          <a:p>
            <a:r>
              <a:rPr lang="en-US" dirty="0" smtClean="0"/>
              <a:t> </a:t>
            </a:r>
            <a:endParaRPr lang="en-US" dirty="0"/>
          </a:p>
        </p:txBody>
      </p:sp>
      <p:pic>
        <p:nvPicPr>
          <p:cNvPr id="7" name="Picture 6"/>
          <p:cNvPicPr/>
          <p:nvPr/>
        </p:nvPicPr>
        <p:blipFill>
          <a:blip r:embed="rId3"/>
          <a:stretch>
            <a:fillRect/>
          </a:stretch>
        </p:blipFill>
        <p:spPr>
          <a:xfrm>
            <a:off x="2590800" y="1524000"/>
            <a:ext cx="3928110" cy="4380865"/>
          </a:xfrm>
          <a:prstGeom prst="rect">
            <a:avLst/>
          </a:prstGeom>
        </p:spPr>
      </p:pic>
    </p:spTree>
    <p:extLst>
      <p:ext uri="{BB962C8B-B14F-4D97-AF65-F5344CB8AC3E}">
        <p14:creationId xmlns:p14="http://schemas.microsoft.com/office/powerpoint/2010/main" val="3219307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normAutofit/>
          </a:bodyPr>
          <a:lstStyle/>
          <a:p>
            <a:pPr marL="857250" lvl="1" indent="-457200">
              <a:spcBef>
                <a:spcPts val="1200"/>
              </a:spcBef>
              <a:buFont typeface="Wingdings" panose="05000000000000000000" pitchFamily="2" charset="2"/>
              <a:buChar char="Ø"/>
            </a:pPr>
            <a:r>
              <a:rPr lang="en-US" dirty="0" smtClean="0"/>
              <a:t>Does change in PSA predict time to outcome? </a:t>
            </a:r>
          </a:p>
          <a:p>
            <a:pPr marL="1257300" lvl="2" indent="-457200">
              <a:spcBef>
                <a:spcPts val="1200"/>
              </a:spcBef>
              <a:buFont typeface="Wingdings" panose="05000000000000000000" pitchFamily="2" charset="2"/>
              <a:buChar char="Ø"/>
            </a:pPr>
            <a:r>
              <a:rPr lang="en-US" dirty="0" smtClean="0"/>
              <a:t>Reclassification: </a:t>
            </a:r>
            <a:r>
              <a:rPr lang="en-US" dirty="0"/>
              <a:t>an increase in </a:t>
            </a:r>
            <a:r>
              <a:rPr lang="en-US" dirty="0" smtClean="0"/>
              <a:t>Gleason </a:t>
            </a:r>
            <a:r>
              <a:rPr lang="en-US" dirty="0"/>
              <a:t>grade, or </a:t>
            </a:r>
            <a:r>
              <a:rPr lang="en-US" dirty="0" smtClean="0"/>
              <a:t> </a:t>
            </a:r>
            <a:r>
              <a:rPr lang="en-US" dirty="0"/>
              <a:t>tumor </a:t>
            </a:r>
            <a:r>
              <a:rPr lang="en-US" dirty="0" smtClean="0"/>
              <a:t>volume.</a:t>
            </a:r>
          </a:p>
          <a:p>
            <a:pPr marL="800100" lvl="2" indent="0">
              <a:spcBef>
                <a:spcPts val="1200"/>
              </a:spcBef>
              <a:buNone/>
            </a:pPr>
            <a:endParaRPr lang="en-US" dirty="0" smtClean="0"/>
          </a:p>
          <a:p>
            <a:pPr marL="857250" lvl="1" indent="-457200">
              <a:spcBef>
                <a:spcPts val="1200"/>
              </a:spcBef>
              <a:buFont typeface="Wingdings" panose="05000000000000000000" pitchFamily="2" charset="2"/>
              <a:buChar char="Ø"/>
            </a:pPr>
            <a:r>
              <a:rPr lang="en-US" dirty="0" smtClean="0"/>
              <a:t>Determine </a:t>
            </a:r>
            <a:r>
              <a:rPr lang="en-US" dirty="0"/>
              <a:t>the extent to which PSA kinetics might facilitate improved decision-making for men on surveillance </a:t>
            </a:r>
            <a:endParaRPr lang="en-US" dirty="0" smtClean="0"/>
          </a:p>
          <a:p>
            <a:pPr marL="1257300" lvl="2" indent="-457200">
              <a:spcBef>
                <a:spcPts val="1200"/>
              </a:spcBef>
              <a:buFont typeface="Wingdings" panose="05000000000000000000" pitchFamily="2" charset="2"/>
              <a:buChar char="Ø"/>
            </a:pPr>
            <a:r>
              <a:rPr lang="en-US" dirty="0" smtClean="0"/>
              <a:t>Is </a:t>
            </a:r>
            <a:r>
              <a:rPr lang="en-US" dirty="0"/>
              <a:t>there a lower threshold for </a:t>
            </a:r>
            <a:r>
              <a:rPr lang="en-US" dirty="0" err="1" smtClean="0"/>
              <a:t>PSAv</a:t>
            </a:r>
            <a:r>
              <a:rPr lang="en-US" dirty="0" smtClean="0"/>
              <a:t>, </a:t>
            </a:r>
            <a:r>
              <a:rPr lang="en-US" dirty="0"/>
              <a:t>where most participants can move to watchful waiting? </a:t>
            </a:r>
            <a:endParaRPr lang="en-US" dirty="0" smtClean="0"/>
          </a:p>
          <a:p>
            <a:pPr marL="1257300" lvl="2" indent="-457200">
              <a:spcBef>
                <a:spcPts val="1200"/>
              </a:spcBef>
              <a:buFont typeface="Wingdings" panose="05000000000000000000" pitchFamily="2" charset="2"/>
              <a:buChar char="Ø"/>
            </a:pPr>
            <a:r>
              <a:rPr lang="en-US" dirty="0"/>
              <a:t> </a:t>
            </a:r>
            <a:r>
              <a:rPr lang="en-US" dirty="0" smtClean="0"/>
              <a:t>Is </a:t>
            </a:r>
            <a:r>
              <a:rPr lang="en-US" dirty="0"/>
              <a:t>there an upper threshold, where most participants will need treatment? </a:t>
            </a:r>
          </a:p>
          <a:p>
            <a:pPr marL="857250" lvl="1" indent="-457200">
              <a:spcBef>
                <a:spcPts val="1200"/>
              </a:spcBef>
              <a:buFont typeface="Wingdings" panose="05000000000000000000" pitchFamily="2" charset="2"/>
              <a:buChar char="Ø"/>
            </a:pPr>
            <a:endParaRPr lang="en-US" dirty="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endParaRPr lang="en-US" dirty="0"/>
          </a:p>
          <a:p>
            <a:pPr marL="857250" lvl="1" indent="-457200">
              <a:spcBef>
                <a:spcPts val="1200"/>
              </a:spcBef>
              <a:buFont typeface="Arial" panose="020B0604020202020204" pitchFamily="34" charset="0"/>
              <a:buChar char="•"/>
            </a:pPr>
            <a:endParaRPr lang="en-US" dirty="0"/>
          </a:p>
        </p:txBody>
      </p:sp>
    </p:spTree>
    <p:extLst>
      <p:ext uri="{BB962C8B-B14F-4D97-AF65-F5344CB8AC3E}">
        <p14:creationId xmlns:p14="http://schemas.microsoft.com/office/powerpoint/2010/main" val="1961664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Statistical Models</a:t>
            </a:r>
            <a:endParaRPr lang="en-US" dirty="0"/>
          </a:p>
        </p:txBody>
      </p:sp>
      <p:sp>
        <p:nvSpPr>
          <p:cNvPr id="3" name="Content Placeholder 2"/>
          <p:cNvSpPr>
            <a:spLocks noGrp="1"/>
          </p:cNvSpPr>
          <p:nvPr>
            <p:ph idx="1"/>
          </p:nvPr>
        </p:nvSpPr>
        <p:spPr/>
        <p:txBody>
          <a:bodyPr>
            <a:normAutofit lnSpcReduction="10000"/>
          </a:bodyPr>
          <a:lstStyle/>
          <a:p>
            <a:pPr marL="857250" lvl="1" indent="-457200">
              <a:spcBef>
                <a:spcPts val="1200"/>
              </a:spcBef>
              <a:buFont typeface="Wingdings" panose="05000000000000000000" pitchFamily="2" charset="2"/>
              <a:buChar char="Ø"/>
            </a:pPr>
            <a:r>
              <a:rPr lang="en-US" dirty="0" smtClean="0"/>
              <a:t>To </a:t>
            </a:r>
            <a:r>
              <a:rPr lang="en-US" dirty="0"/>
              <a:t>study longitudinal PSA measurements as predictors of </a:t>
            </a:r>
            <a:r>
              <a:rPr lang="en-US" dirty="0" smtClean="0"/>
              <a:t>reclassification, a </a:t>
            </a:r>
            <a:r>
              <a:rPr lang="en-US" dirty="0"/>
              <a:t>two-stage procedure was used in the statistical </a:t>
            </a:r>
            <a:r>
              <a:rPr lang="en-US" dirty="0" smtClean="0"/>
              <a:t>modeling</a:t>
            </a:r>
          </a:p>
          <a:p>
            <a:pPr marL="857250" lvl="1" indent="-457200">
              <a:spcBef>
                <a:spcPts val="1200"/>
              </a:spcBef>
              <a:buFont typeface="Wingdings" panose="05000000000000000000" pitchFamily="2" charset="2"/>
              <a:buChar char="Ø"/>
            </a:pPr>
            <a:endParaRPr lang="en-US" dirty="0" smtClean="0"/>
          </a:p>
          <a:p>
            <a:pPr marL="1257300" lvl="2" indent="-457200">
              <a:spcBef>
                <a:spcPts val="1200"/>
              </a:spcBef>
              <a:buFont typeface="Wingdings" panose="05000000000000000000" pitchFamily="2" charset="2"/>
              <a:buChar char="Ø"/>
            </a:pPr>
            <a:r>
              <a:rPr lang="en-US" dirty="0" smtClean="0"/>
              <a:t>I: Derived features from longitudinal data (e.g., PSA kinetic parameters), </a:t>
            </a:r>
            <a:r>
              <a:rPr lang="en-US" dirty="0"/>
              <a:t>which we treated like a putative </a:t>
            </a:r>
            <a:r>
              <a:rPr lang="en-US" dirty="0" smtClean="0"/>
              <a:t>biomarker</a:t>
            </a:r>
          </a:p>
          <a:p>
            <a:pPr marL="1257300" lvl="2" indent="-457200">
              <a:spcBef>
                <a:spcPts val="1200"/>
              </a:spcBef>
              <a:buFont typeface="Wingdings" panose="05000000000000000000" pitchFamily="2" charset="2"/>
              <a:buChar char="Ø"/>
            </a:pPr>
            <a:endParaRPr lang="en-US" dirty="0" smtClean="0"/>
          </a:p>
          <a:p>
            <a:pPr marL="1257300" lvl="2" indent="-457200">
              <a:spcBef>
                <a:spcPts val="1200"/>
              </a:spcBef>
              <a:buFont typeface="Wingdings" panose="05000000000000000000" pitchFamily="2" charset="2"/>
              <a:buChar char="Ø"/>
            </a:pPr>
            <a:r>
              <a:rPr lang="en-US" dirty="0" smtClean="0"/>
              <a:t>II: Partly conditional Regression models with longitudinal features (e.g., </a:t>
            </a:r>
            <a:r>
              <a:rPr lang="en-US" dirty="0" err="1" smtClean="0"/>
              <a:t>PSAk</a:t>
            </a:r>
            <a:r>
              <a:rPr lang="en-US" dirty="0" smtClean="0"/>
              <a:t>) as predictors, predicting the residual time at a landmark time.  </a:t>
            </a:r>
            <a:endParaRPr lang="en-US" dirty="0"/>
          </a:p>
          <a:p>
            <a:pPr marL="857250" lvl="1" indent="-457200">
              <a:spcBef>
                <a:spcPts val="1200"/>
              </a:spcBef>
              <a:buFont typeface="Wingdings" panose="05000000000000000000" pitchFamily="2" charset="2"/>
              <a:buChar char="Ø"/>
            </a:pPr>
            <a:endParaRPr lang="en-US" dirty="0" smtClean="0"/>
          </a:p>
          <a:p>
            <a:pPr marL="800100" lvl="2" indent="0">
              <a:spcBef>
                <a:spcPts val="1200"/>
              </a:spcBef>
              <a:buNone/>
            </a:pPr>
            <a:r>
              <a:rPr lang="en-US" sz="1600" dirty="0" smtClean="0"/>
              <a:t>Zheng &amp; </a:t>
            </a:r>
            <a:r>
              <a:rPr lang="en-US" sz="1600" dirty="0" err="1" smtClean="0"/>
              <a:t>Heagerty</a:t>
            </a:r>
            <a:r>
              <a:rPr lang="en-US" sz="1600" dirty="0" smtClean="0"/>
              <a:t> 2004, </a:t>
            </a:r>
            <a:r>
              <a:rPr lang="en-US" sz="1600" dirty="0" err="1" smtClean="0"/>
              <a:t>Marziaz</a:t>
            </a:r>
            <a:r>
              <a:rPr lang="en-US" sz="1600" dirty="0" smtClean="0"/>
              <a:t> et al., 2017</a:t>
            </a:r>
            <a:endParaRPr lang="en-US" sz="1600" dirty="0"/>
          </a:p>
          <a:p>
            <a:pPr marL="857250" lvl="1" indent="-457200">
              <a:spcBef>
                <a:spcPts val="1200"/>
              </a:spcBef>
              <a:buFont typeface="Arial" panose="020B0604020202020204" pitchFamily="34" charset="0"/>
              <a:buChar char="•"/>
            </a:pPr>
            <a:endParaRPr lang="en-US" dirty="0"/>
          </a:p>
        </p:txBody>
      </p:sp>
    </p:spTree>
    <p:extLst>
      <p:ext uri="{BB962C8B-B14F-4D97-AF65-F5344CB8AC3E}">
        <p14:creationId xmlns:p14="http://schemas.microsoft.com/office/powerpoint/2010/main" val="1185541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38400"/>
            <a:ext cx="7772400" cy="914400"/>
          </a:xfrm>
        </p:spPr>
        <p:txBody>
          <a:bodyPr>
            <a:normAutofit/>
          </a:bodyPr>
          <a:lstStyle/>
          <a:p>
            <a:r>
              <a:rPr lang="en-US" dirty="0" smtClean="0"/>
              <a:t>I. Deriving PSA Kinetics</a:t>
            </a:r>
            <a:endParaRPr lang="en-US" dirty="0"/>
          </a:p>
        </p:txBody>
      </p:sp>
      <p:sp>
        <p:nvSpPr>
          <p:cNvPr id="3" name="Content Placeholder 2"/>
          <p:cNvSpPr>
            <a:spLocks noGrp="1"/>
          </p:cNvSpPr>
          <p:nvPr>
            <p:ph idx="1"/>
          </p:nvPr>
        </p:nvSpPr>
        <p:spPr/>
        <p:txBody>
          <a:bodyPr>
            <a:normAutofit/>
          </a:bodyPr>
          <a:lstStyle/>
          <a:p>
            <a:pPr marL="400050" lvl="1" indent="0">
              <a:spcBef>
                <a:spcPts val="1200"/>
              </a:spcBef>
              <a:buNone/>
            </a:pPr>
            <a:r>
              <a:rPr lang="en-US" dirty="0" smtClean="0"/>
              <a:t>  </a:t>
            </a:r>
            <a:endParaRPr lang="en-US" dirty="0"/>
          </a:p>
        </p:txBody>
      </p:sp>
    </p:spTree>
    <p:extLst>
      <p:ext uri="{BB962C8B-B14F-4D97-AF65-F5344CB8AC3E}">
        <p14:creationId xmlns:p14="http://schemas.microsoft.com/office/powerpoint/2010/main" val="897964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 in </a:t>
            </a:r>
            <a:r>
              <a:rPr lang="en-US" dirty="0" err="1" smtClean="0"/>
              <a:t>Pca</a:t>
            </a:r>
            <a:r>
              <a:rPr lang="en-US" dirty="0" smtClean="0"/>
              <a:t> Active Surveillance</a:t>
            </a:r>
            <a:endParaRPr lang="en-US" dirty="0"/>
          </a:p>
        </p:txBody>
      </p:sp>
      <p:sp>
        <p:nvSpPr>
          <p:cNvPr id="3" name="Content Placeholder 2"/>
          <p:cNvSpPr>
            <a:spLocks noGrp="1"/>
          </p:cNvSpPr>
          <p:nvPr>
            <p:ph idx="1"/>
          </p:nvPr>
        </p:nvSpPr>
        <p:spPr/>
        <p:txBody>
          <a:bodyPr>
            <a:normAutofit/>
          </a:bodyPr>
          <a:lstStyle/>
          <a:p>
            <a:pPr marL="457200" indent="-457200">
              <a:spcBef>
                <a:spcPts val="1200"/>
              </a:spcBef>
              <a:buFont typeface="Wingdings" panose="05000000000000000000" pitchFamily="2" charset="2"/>
              <a:buChar char="Ø"/>
            </a:pPr>
            <a:r>
              <a:rPr lang="en-US" dirty="0" smtClean="0"/>
              <a:t>Mixed messages:</a:t>
            </a:r>
          </a:p>
          <a:p>
            <a:pPr marL="857250" lvl="1" indent="-457200">
              <a:spcBef>
                <a:spcPts val="1200"/>
              </a:spcBef>
              <a:buFont typeface="Wingdings" panose="05000000000000000000" pitchFamily="2" charset="2"/>
              <a:buChar char="Ø"/>
            </a:pPr>
            <a:r>
              <a:rPr lang="en-US" dirty="0" smtClean="0"/>
              <a:t>Many </a:t>
            </a:r>
            <a:r>
              <a:rPr lang="en-US" dirty="0"/>
              <a:t>studies have not looked at PSA kinetics in Active Surveillance (AS)</a:t>
            </a:r>
          </a:p>
          <a:p>
            <a:pPr marL="1257300" lvl="2" indent="-457200">
              <a:spcBef>
                <a:spcPts val="1200"/>
              </a:spcBef>
              <a:buFont typeface="Wingdings" panose="05000000000000000000" pitchFamily="2" charset="2"/>
              <a:buChar char="Ø"/>
            </a:pPr>
            <a:r>
              <a:rPr lang="en-US" dirty="0"/>
              <a:t>PSA screening </a:t>
            </a:r>
          </a:p>
          <a:p>
            <a:pPr marL="1257300" lvl="2" indent="-457200">
              <a:spcBef>
                <a:spcPts val="1200"/>
              </a:spcBef>
              <a:buFont typeface="Wingdings" panose="05000000000000000000" pitchFamily="2" charset="2"/>
              <a:buChar char="Ø"/>
            </a:pPr>
            <a:r>
              <a:rPr lang="en-US" dirty="0"/>
              <a:t>Biochemical </a:t>
            </a:r>
            <a:r>
              <a:rPr lang="en-US" dirty="0" smtClean="0"/>
              <a:t>Recurrence</a:t>
            </a:r>
          </a:p>
          <a:p>
            <a:pPr marL="857250" lvl="1" indent="-457200">
              <a:spcBef>
                <a:spcPts val="1200"/>
              </a:spcBef>
              <a:buFont typeface="Wingdings" panose="05000000000000000000" pitchFamily="2" charset="2"/>
              <a:buChar char="Ø"/>
            </a:pPr>
            <a:r>
              <a:rPr lang="en-US" dirty="0"/>
              <a:t>Some studies have found PSA velocity and PSA doubling time to be significant in AS*, while others have not^</a:t>
            </a:r>
          </a:p>
          <a:p>
            <a:pPr marL="1257300" lvl="2" indent="-457200">
              <a:spcBef>
                <a:spcPts val="1200"/>
              </a:spcBef>
              <a:buFont typeface="Wingdings" panose="05000000000000000000" pitchFamily="2" charset="2"/>
              <a:buChar char="Ø"/>
            </a:pPr>
            <a:r>
              <a:rPr lang="en-US" dirty="0"/>
              <a:t>Significant predictor vs. improving model </a:t>
            </a:r>
            <a:r>
              <a:rPr lang="en-US" dirty="0" smtClean="0"/>
              <a:t>accuracy</a:t>
            </a:r>
          </a:p>
          <a:p>
            <a:pPr marL="400050" lvl="1" indent="0">
              <a:spcBef>
                <a:spcPts val="1200"/>
              </a:spcBef>
              <a:buNone/>
            </a:pPr>
            <a:r>
              <a:rPr lang="en-US" sz="1200" b="1" dirty="0"/>
              <a:t>* Al </a:t>
            </a:r>
            <a:r>
              <a:rPr lang="en-US" sz="1200" b="1" dirty="0" err="1"/>
              <a:t>Otaibi</a:t>
            </a:r>
            <a:r>
              <a:rPr lang="en-US" sz="1200" b="1" dirty="0"/>
              <a:t> (2008); </a:t>
            </a:r>
            <a:r>
              <a:rPr lang="en-US" sz="1200" b="1" dirty="0" err="1"/>
              <a:t>Bul</a:t>
            </a:r>
            <a:r>
              <a:rPr lang="en-US" sz="1200" b="1" dirty="0"/>
              <a:t> (2012); Khatami (2006); Klotz (2010); </a:t>
            </a:r>
            <a:r>
              <a:rPr lang="en-US" sz="1200" b="1" dirty="0" err="1"/>
              <a:t>Kotb</a:t>
            </a:r>
            <a:r>
              <a:rPr lang="en-US" sz="1200" b="1" dirty="0"/>
              <a:t> (2011); Ng (2008); Zhang (2006)</a:t>
            </a:r>
          </a:p>
          <a:p>
            <a:pPr marL="400050" lvl="1" indent="0">
              <a:spcBef>
                <a:spcPts val="1200"/>
              </a:spcBef>
              <a:buNone/>
            </a:pPr>
            <a:r>
              <a:rPr lang="en-US" sz="1800" b="1" dirty="0"/>
              <a:t>^ </a:t>
            </a:r>
            <a:r>
              <a:rPr lang="en-US" sz="1200" b="1" dirty="0" err="1"/>
              <a:t>Iremashvili</a:t>
            </a:r>
            <a:r>
              <a:rPr lang="en-US" sz="1200" b="1" dirty="0"/>
              <a:t>—weak association (2012); Ross (2010); Whitson (2011)</a:t>
            </a:r>
          </a:p>
          <a:p>
            <a:pPr marL="457200" indent="-457200">
              <a:spcBef>
                <a:spcPts val="1200"/>
              </a:spcBef>
              <a:buFont typeface="Wingdings" panose="05000000000000000000" pitchFamily="2" charset="2"/>
              <a:buChar char="Ø"/>
            </a:pPr>
            <a:endParaRPr lang="en-US" sz="1200" b="1" dirty="0"/>
          </a:p>
        </p:txBody>
      </p:sp>
    </p:spTree>
    <p:extLst>
      <p:ext uri="{BB962C8B-B14F-4D97-AF65-F5344CB8AC3E}">
        <p14:creationId xmlns:p14="http://schemas.microsoft.com/office/powerpoint/2010/main" val="2241477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 kinetics in the </a:t>
            </a:r>
            <a:r>
              <a:rPr lang="en-US" dirty="0" err="1" smtClean="0"/>
              <a:t>PCa</a:t>
            </a:r>
            <a:r>
              <a:rPr lang="en-US" dirty="0" smtClean="0"/>
              <a:t> Literature</a:t>
            </a:r>
            <a:endParaRPr lang="en-US" dirty="0"/>
          </a:p>
        </p:txBody>
      </p:sp>
      <p:sp>
        <p:nvSpPr>
          <p:cNvPr id="3" name="Content Placeholder 2"/>
          <p:cNvSpPr>
            <a:spLocks noGrp="1"/>
          </p:cNvSpPr>
          <p:nvPr>
            <p:ph idx="1"/>
          </p:nvPr>
        </p:nvSpPr>
        <p:spPr/>
        <p:txBody>
          <a:bodyPr>
            <a:normAutofit lnSpcReduction="10000"/>
          </a:bodyPr>
          <a:lstStyle/>
          <a:p>
            <a:pPr marL="857250" lvl="1" indent="-457200">
              <a:spcBef>
                <a:spcPts val="1200"/>
              </a:spcBef>
              <a:buFont typeface="Wingdings" panose="05000000000000000000" pitchFamily="2" charset="2"/>
              <a:buChar char="Ø"/>
            </a:pPr>
            <a:r>
              <a:rPr lang="en-US" dirty="0" smtClean="0"/>
              <a:t>PSA velocity (</a:t>
            </a:r>
            <a:r>
              <a:rPr lang="en-US" dirty="0" err="1" smtClean="0"/>
              <a:t>PSAv</a:t>
            </a:r>
            <a:r>
              <a:rPr lang="en-US" dirty="0" smtClean="0"/>
              <a:t>): rate of rise in PSA</a:t>
            </a:r>
          </a:p>
          <a:p>
            <a:pPr marL="1257300" lvl="2" indent="-457200">
              <a:spcBef>
                <a:spcPts val="1200"/>
              </a:spcBef>
              <a:buFont typeface="Wingdings" panose="05000000000000000000" pitchFamily="2" charset="2"/>
              <a:buChar char="Ø"/>
            </a:pPr>
            <a:r>
              <a:rPr lang="en-US" dirty="0" smtClean="0"/>
              <a:t>Simple calculations: slope between two points, or slope from linear regression</a:t>
            </a:r>
          </a:p>
          <a:p>
            <a:pPr marL="1257300" lvl="2" indent="-457200">
              <a:spcBef>
                <a:spcPts val="1200"/>
              </a:spcBef>
              <a:buFont typeface="Wingdings" panose="05000000000000000000" pitchFamily="2" charset="2"/>
              <a:buChar char="Ø"/>
            </a:pPr>
            <a:r>
              <a:rPr lang="en-US" dirty="0" smtClean="0"/>
              <a:t>Robust calculations: linear mixed models, joint modeling</a:t>
            </a:r>
          </a:p>
          <a:p>
            <a:pPr marL="1714500" lvl="3" indent="-457200">
              <a:spcBef>
                <a:spcPts val="1200"/>
              </a:spcBef>
              <a:buFont typeface="Wingdings" panose="05000000000000000000" pitchFamily="2" charset="2"/>
              <a:buChar char="Ø"/>
            </a:pPr>
            <a:r>
              <a:rPr lang="en-US" dirty="0" smtClean="0"/>
              <a:t>Thompson (2006): 20 definitions for evaluating </a:t>
            </a:r>
            <a:r>
              <a:rPr lang="en-US" dirty="0" err="1" smtClean="0"/>
              <a:t>PSAv</a:t>
            </a:r>
            <a:endParaRPr lang="en-US" dirty="0" smtClean="0"/>
          </a:p>
          <a:p>
            <a:pPr marL="857250" lvl="1" indent="-457200">
              <a:spcBef>
                <a:spcPts val="1200"/>
              </a:spcBef>
              <a:buFont typeface="Wingdings" panose="05000000000000000000" pitchFamily="2" charset="2"/>
              <a:buChar char="Ø"/>
            </a:pPr>
            <a:r>
              <a:rPr lang="en-US" dirty="0"/>
              <a:t>PSA Doubling </a:t>
            </a:r>
            <a:r>
              <a:rPr lang="en-US" dirty="0" smtClean="0"/>
              <a:t>Time: </a:t>
            </a:r>
          </a:p>
          <a:p>
            <a:pPr marL="1257300" lvl="2" indent="-457200">
              <a:spcBef>
                <a:spcPts val="1200"/>
              </a:spcBef>
              <a:buFont typeface="Wingdings" panose="05000000000000000000" pitchFamily="2" charset="2"/>
              <a:buChar char="Ø"/>
            </a:pPr>
            <a:r>
              <a:rPr lang="en-US" dirty="0"/>
              <a:t>months it would take for PSA to increase two-fold. </a:t>
            </a:r>
          </a:p>
          <a:p>
            <a:pPr marL="1257300" lvl="2" indent="-457200">
              <a:spcBef>
                <a:spcPts val="1200"/>
              </a:spcBef>
              <a:buFont typeface="Wingdings" panose="05000000000000000000" pitchFamily="2" charset="2"/>
              <a:buChar char="Ø"/>
            </a:pPr>
            <a:r>
              <a:rPr lang="en-US" dirty="0"/>
              <a:t>Calculated from PSA velocity</a:t>
            </a:r>
          </a:p>
          <a:p>
            <a:pPr marL="1257300" lvl="2" indent="-457200">
              <a:spcBef>
                <a:spcPts val="1200"/>
              </a:spcBef>
              <a:buFont typeface="Wingdings" panose="05000000000000000000" pitchFamily="2" charset="2"/>
              <a:buChar char="Ø"/>
            </a:pPr>
            <a:r>
              <a:rPr lang="en-US" dirty="0"/>
              <a:t>If negative </a:t>
            </a:r>
            <a:r>
              <a:rPr lang="en-US" dirty="0" err="1"/>
              <a:t>PSAv</a:t>
            </a:r>
            <a:r>
              <a:rPr lang="en-US" dirty="0"/>
              <a:t>, will need to consider categorizing </a:t>
            </a:r>
            <a:r>
              <a:rPr lang="en-US" dirty="0" err="1" smtClean="0"/>
              <a:t>PSAdt</a:t>
            </a:r>
            <a:endParaRPr lang="en-US" dirty="0" smtClean="0"/>
          </a:p>
          <a:p>
            <a:pPr marL="857250" lvl="1" indent="-457200">
              <a:spcBef>
                <a:spcPts val="1200"/>
              </a:spcBef>
              <a:buFont typeface="Wingdings" panose="05000000000000000000" pitchFamily="2" charset="2"/>
              <a:buChar char="Ø"/>
            </a:pPr>
            <a:r>
              <a:rPr lang="en-US" dirty="0"/>
              <a:t>There are many different ways to measure PSA kinetics—give quite divergent </a:t>
            </a:r>
            <a:r>
              <a:rPr lang="en-US" dirty="0" smtClean="0"/>
              <a:t>results</a:t>
            </a:r>
            <a:endParaRPr lang="en-US" dirty="0"/>
          </a:p>
          <a:p>
            <a:pPr marL="857250" lvl="1" indent="-457200">
              <a:spcBef>
                <a:spcPts val="1200"/>
              </a:spcBef>
              <a:buFont typeface="Wingdings" panose="05000000000000000000" pitchFamily="2" charset="2"/>
              <a:buChar char="Ø"/>
            </a:pPr>
            <a:endParaRPr lang="en-US" dirty="0" smtClean="0"/>
          </a:p>
        </p:txBody>
      </p:sp>
    </p:spTree>
    <p:extLst>
      <p:ext uri="{BB962C8B-B14F-4D97-AF65-F5344CB8AC3E}">
        <p14:creationId xmlns:p14="http://schemas.microsoft.com/office/powerpoint/2010/main" val="2934400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pass presentation template">
  <a:themeElements>
    <a:clrScheme name="PASS Theme 1">
      <a:dk1>
        <a:srgbClr val="000000"/>
      </a:dk1>
      <a:lt1>
        <a:srgbClr val="FFFFFF"/>
      </a:lt1>
      <a:dk2>
        <a:srgbClr val="4E5B6F"/>
      </a:dk2>
      <a:lt2>
        <a:srgbClr val="D6ECFF"/>
      </a:lt2>
      <a:accent1>
        <a:srgbClr val="376092"/>
      </a:accent1>
      <a:accent2>
        <a:srgbClr val="8EB4E3"/>
      </a:accent2>
      <a:accent3>
        <a:srgbClr val="FDF269"/>
      </a:accent3>
      <a:accent4>
        <a:srgbClr val="005BD3"/>
      </a:accent4>
      <a:accent5>
        <a:srgbClr val="00349E"/>
      </a:accent5>
      <a:accent6>
        <a:srgbClr val="7030A0"/>
      </a:accent6>
      <a:hlink>
        <a:srgbClr val="00B0F0"/>
      </a:hlink>
      <a:folHlink>
        <a:srgbClr val="F6A1C9"/>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ass presentation template">
  <a:themeElements>
    <a:clrScheme name="PASS Theme 1">
      <a:dk1>
        <a:srgbClr val="000000"/>
      </a:dk1>
      <a:lt1>
        <a:srgbClr val="FFFFFF"/>
      </a:lt1>
      <a:dk2>
        <a:srgbClr val="4E5B6F"/>
      </a:dk2>
      <a:lt2>
        <a:srgbClr val="D6ECFF"/>
      </a:lt2>
      <a:accent1>
        <a:srgbClr val="376092"/>
      </a:accent1>
      <a:accent2>
        <a:srgbClr val="8EB4E3"/>
      </a:accent2>
      <a:accent3>
        <a:srgbClr val="FDF269"/>
      </a:accent3>
      <a:accent4>
        <a:srgbClr val="005BD3"/>
      </a:accent4>
      <a:accent5>
        <a:srgbClr val="00349E"/>
      </a:accent5>
      <a:accent6>
        <a:srgbClr val="7030A0"/>
      </a:accent6>
      <a:hlink>
        <a:srgbClr val="00B0F0"/>
      </a:hlink>
      <a:folHlink>
        <a:srgbClr val="F6A1C9"/>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pass presentation template">
  <a:themeElements>
    <a:clrScheme name="PASS Theme 1">
      <a:dk1>
        <a:srgbClr val="000000"/>
      </a:dk1>
      <a:lt1>
        <a:srgbClr val="FFFFFF"/>
      </a:lt1>
      <a:dk2>
        <a:srgbClr val="4E5B6F"/>
      </a:dk2>
      <a:lt2>
        <a:srgbClr val="D6ECFF"/>
      </a:lt2>
      <a:accent1>
        <a:srgbClr val="376092"/>
      </a:accent1>
      <a:accent2>
        <a:srgbClr val="8EB4E3"/>
      </a:accent2>
      <a:accent3>
        <a:srgbClr val="FDF269"/>
      </a:accent3>
      <a:accent4>
        <a:srgbClr val="005BD3"/>
      </a:accent4>
      <a:accent5>
        <a:srgbClr val="00349E"/>
      </a:accent5>
      <a:accent6>
        <a:srgbClr val="7030A0"/>
      </a:accent6>
      <a:hlink>
        <a:srgbClr val="00B0F0"/>
      </a:hlink>
      <a:folHlink>
        <a:srgbClr val="F6A1C9"/>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pass presentation template</Template>
  <TotalTime>18858</TotalTime>
  <Words>2026</Words>
  <Application>Microsoft Office PowerPoint</Application>
  <PresentationFormat>On-screen Show (4:3)</PresentationFormat>
  <Paragraphs>407</Paragraphs>
  <Slides>26</Slides>
  <Notes>24</Notes>
  <HiddenSlides>0</HiddenSlides>
  <MMClips>0</MMClips>
  <ScaleCrop>false</ScaleCrop>
  <HeadingPairs>
    <vt:vector size="6" baseType="variant">
      <vt:variant>
        <vt:lpstr>Theme</vt:lpstr>
      </vt:variant>
      <vt:variant>
        <vt:i4>3</vt:i4>
      </vt:variant>
      <vt:variant>
        <vt:lpstr>Embedded OLE Servers</vt:lpstr>
      </vt:variant>
      <vt:variant>
        <vt:i4>2</vt:i4>
      </vt:variant>
      <vt:variant>
        <vt:lpstr>Slide Titles</vt:lpstr>
      </vt:variant>
      <vt:variant>
        <vt:i4>26</vt:i4>
      </vt:variant>
    </vt:vector>
  </HeadingPairs>
  <TitlesOfParts>
    <vt:vector size="31" baseType="lpstr">
      <vt:lpstr>pass presentation template</vt:lpstr>
      <vt:lpstr>1_pass presentation template</vt:lpstr>
      <vt:lpstr>3_pass presentation template</vt:lpstr>
      <vt:lpstr>Equation</vt:lpstr>
      <vt:lpstr>Document</vt:lpstr>
      <vt:lpstr>Modeling Prostate Specific Antigen (PSA) Kinetics in Prostate Cancer Active Surveillance</vt:lpstr>
      <vt:lpstr>PSA in Prostate Cancer Active Surveillance</vt:lpstr>
      <vt:lpstr>Canary Prostate Cancer Surveillance Study (PASS)</vt:lpstr>
      <vt:lpstr>Changes of PSA Over Time in PASS</vt:lpstr>
      <vt:lpstr>Research Questions</vt:lpstr>
      <vt:lpstr>Statistical Models</vt:lpstr>
      <vt:lpstr>I. Deriving PSA Kinetics</vt:lpstr>
      <vt:lpstr>PSA in Pca Active Surveillance</vt:lpstr>
      <vt:lpstr>PSA kinetics in the PCa Literature</vt:lpstr>
      <vt:lpstr>PSA velocity calculation in PASS</vt:lpstr>
      <vt:lpstr>PSA velocity calculation</vt:lpstr>
      <vt:lpstr>II. Predicting Outcome with longitudinal PSA Kinetics</vt:lpstr>
      <vt:lpstr>Modeling Longitudinal Data</vt:lpstr>
      <vt:lpstr>Statistical Models</vt:lpstr>
      <vt:lpstr>Subject Inclusions</vt:lpstr>
      <vt:lpstr>PowerPoint Presentation</vt:lpstr>
      <vt:lpstr>PowerPoint Presentation</vt:lpstr>
      <vt:lpstr>PSAvS vs PSAvBLUP</vt:lpstr>
      <vt:lpstr> Results from Cox models</vt:lpstr>
      <vt:lpstr>PSAvBLUP extremes</vt:lpstr>
      <vt:lpstr> </vt:lpstr>
      <vt:lpstr> ROC Curve Analysis</vt:lpstr>
      <vt:lpstr>Summary </vt:lpstr>
      <vt:lpstr>Acknowledgment  </vt:lpstr>
      <vt:lpstr>Participant Characteristics</vt:lpstr>
      <vt:lpstr>Participant Characteristics,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Boyer, Hilary D</dc:creator>
  <cp:lastModifiedBy>compass</cp:lastModifiedBy>
  <cp:revision>332</cp:revision>
  <dcterms:created xsi:type="dcterms:W3CDTF">2015-10-02T16:54:21Z</dcterms:created>
  <dcterms:modified xsi:type="dcterms:W3CDTF">2017-09-14T13:49:44Z</dcterms:modified>
</cp:coreProperties>
</file>