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  <p:sldMasterId id="2147483710" r:id="rId6"/>
    <p:sldMasterId id="2147483735" r:id="rId7"/>
    <p:sldMasterId id="2147483748" r:id="rId8"/>
    <p:sldMasterId id="2147483766" r:id="rId9"/>
    <p:sldMasterId id="2147483782" r:id="rId10"/>
  </p:sldMasterIdLst>
  <p:notesMasterIdLst>
    <p:notesMasterId r:id="rId48"/>
  </p:notesMasterIdLst>
  <p:sldIdLst>
    <p:sldId id="378" r:id="rId11"/>
    <p:sldId id="307" r:id="rId12"/>
    <p:sldId id="364" r:id="rId13"/>
    <p:sldId id="366" r:id="rId14"/>
    <p:sldId id="367" r:id="rId15"/>
    <p:sldId id="369" r:id="rId16"/>
    <p:sldId id="357" r:id="rId17"/>
    <p:sldId id="311" r:id="rId18"/>
    <p:sldId id="312" r:id="rId19"/>
    <p:sldId id="313" r:id="rId20"/>
    <p:sldId id="379" r:id="rId21"/>
    <p:sldId id="314" r:id="rId22"/>
    <p:sldId id="315" r:id="rId23"/>
    <p:sldId id="328" r:id="rId24"/>
    <p:sldId id="321" r:id="rId25"/>
    <p:sldId id="322" r:id="rId26"/>
    <p:sldId id="329" r:id="rId27"/>
    <p:sldId id="278" r:id="rId28"/>
    <p:sldId id="373" r:id="rId29"/>
    <p:sldId id="360" r:id="rId30"/>
    <p:sldId id="361" r:id="rId31"/>
    <p:sldId id="362" r:id="rId32"/>
    <p:sldId id="359" r:id="rId33"/>
    <p:sldId id="327" r:id="rId34"/>
    <p:sldId id="330" r:id="rId35"/>
    <p:sldId id="345" r:id="rId36"/>
    <p:sldId id="346" r:id="rId37"/>
    <p:sldId id="347" r:id="rId38"/>
    <p:sldId id="348" r:id="rId39"/>
    <p:sldId id="349" r:id="rId40"/>
    <p:sldId id="338" r:id="rId41"/>
    <p:sldId id="355" r:id="rId42"/>
    <p:sldId id="340" r:id="rId43"/>
    <p:sldId id="341" r:id="rId44"/>
    <p:sldId id="342" r:id="rId45"/>
    <p:sldId id="385" r:id="rId46"/>
    <p:sldId id="384" r:id="rId4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>
      <p:cViewPr>
        <p:scale>
          <a:sx n="68" d="100"/>
          <a:sy n="68" d="100"/>
        </p:scale>
        <p:origin x="-19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kvdata3\kvgroup$\Users\Josh\SSS\PlasmaSeqS\CRC%20PlasmaSeqS%20+%20Protein%20for%20Rocky%20Scho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kvdata3\kkinzle1$\PowerPoint\20170912EDRN\CRC%20PlasmaSeqS%20+%20Protein%20for%20Rocky%20Schoen_KW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Summary!$A$2</c:f>
              <c:strCache>
                <c:ptCount val="1"/>
                <c:pt idx="0">
                  <c:v>ctDNA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Summary!$B$9:$E$9</c:f>
                <c:numCache>
                  <c:formatCode>General</c:formatCode>
                  <c:ptCount val="4"/>
                  <c:pt idx="0">
                    <c:v>0.100279890814649</c:v>
                  </c:pt>
                  <c:pt idx="1">
                    <c:v>0.0744875667508583</c:v>
                  </c:pt>
                  <c:pt idx="2">
                    <c:v>0.0928168944512485</c:v>
                  </c:pt>
                  <c:pt idx="3">
                    <c:v>0.168597175694979</c:v>
                  </c:pt>
                </c:numCache>
              </c:numRef>
            </c:plus>
            <c:minus>
              <c:numRef>
                <c:f>Summary!$B$8:$E$8</c:f>
                <c:numCache>
                  <c:formatCode>General</c:formatCode>
                  <c:ptCount val="4"/>
                  <c:pt idx="0">
                    <c:v>0.0671248011802679</c:v>
                  </c:pt>
                  <c:pt idx="1">
                    <c:v>0.0729205957303883</c:v>
                  </c:pt>
                  <c:pt idx="2">
                    <c:v>0.0913678549335679</c:v>
                  </c:pt>
                  <c:pt idx="3">
                    <c:v>0.19103363667241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Summary!$B$1:$E$1</c:f>
              <c:strCache>
                <c:ptCount val="4"/>
                <c:pt idx="0">
                  <c:v>I (n = 71)</c:v>
                </c:pt>
                <c:pt idx="1">
                  <c:v>II (n = 186)</c:v>
                </c:pt>
                <c:pt idx="2">
                  <c:v>III (n = 121)</c:v>
                </c:pt>
                <c:pt idx="3">
                  <c:v>IV (n = 31)</c:v>
                </c:pt>
              </c:strCache>
            </c:strRef>
          </c:cat>
          <c:val>
            <c:numRef>
              <c:f>Summary!$B$5:$E$5</c:f>
              <c:numCache>
                <c:formatCode>0%</c:formatCode>
                <c:ptCount val="4"/>
                <c:pt idx="0">
                  <c:v>0.126760563380282</c:v>
                </c:pt>
                <c:pt idx="1">
                  <c:v>0.451612903225807</c:v>
                </c:pt>
                <c:pt idx="2">
                  <c:v>0.471074380165289</c:v>
                </c:pt>
                <c:pt idx="3">
                  <c:v>0.612903225806451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1C-46AB-AAAB-5AF8C92748B5}"/>
            </c:ext>
          </c:extLst>
        </c:ser>
        <c:ser>
          <c:idx val="1"/>
          <c:order val="1"/>
          <c:tx>
            <c:strRef>
              <c:f>Summary!$A$10</c:f>
              <c:strCache>
                <c:ptCount val="1"/>
                <c:pt idx="0">
                  <c:v>Protein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Summary!$B$17:$E$17</c:f>
                <c:numCache>
                  <c:formatCode>General</c:formatCode>
                  <c:ptCount val="4"/>
                  <c:pt idx="0">
                    <c:v>0.105395400474076</c:v>
                  </c:pt>
                  <c:pt idx="1">
                    <c:v>0.0726885480356627</c:v>
                  </c:pt>
                  <c:pt idx="2">
                    <c:v>0.0918992577440721</c:v>
                  </c:pt>
                  <c:pt idx="3">
                    <c:v>0.129864283267152</c:v>
                  </c:pt>
                </c:numCache>
              </c:numRef>
            </c:plus>
            <c:minus>
              <c:numRef>
                <c:f>Summary!$B$16:$E$16</c:f>
                <c:numCache>
                  <c:formatCode>General</c:formatCode>
                  <c:ptCount val="4"/>
                  <c:pt idx="0">
                    <c:v>0.0749687298678194</c:v>
                  </c:pt>
                  <c:pt idx="1">
                    <c:v>0.0672776990190816</c:v>
                  </c:pt>
                  <c:pt idx="2">
                    <c:v>0.084219971024718</c:v>
                  </c:pt>
                  <c:pt idx="3">
                    <c:v>0.18515741452577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Summary!$B$1:$E$1</c:f>
              <c:strCache>
                <c:ptCount val="4"/>
                <c:pt idx="0">
                  <c:v>I (n = 71)</c:v>
                </c:pt>
                <c:pt idx="1">
                  <c:v>II (n = 186)</c:v>
                </c:pt>
                <c:pt idx="2">
                  <c:v>III (n = 121)</c:v>
                </c:pt>
                <c:pt idx="3">
                  <c:v>IV (n = 31)</c:v>
                </c:pt>
              </c:strCache>
            </c:strRef>
          </c:cat>
          <c:val>
            <c:numRef>
              <c:f>Summary!$B$13:$E$13</c:f>
              <c:numCache>
                <c:formatCode>0%</c:formatCode>
                <c:ptCount val="4"/>
                <c:pt idx="0">
                  <c:v>0.154929577464789</c:v>
                </c:pt>
                <c:pt idx="1">
                  <c:v>0.333333333333333</c:v>
                </c:pt>
                <c:pt idx="2">
                  <c:v>0.347107438016529</c:v>
                </c:pt>
                <c:pt idx="3">
                  <c:v>0.774193548387097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1C-46AB-AAAB-5AF8C92748B5}"/>
            </c:ext>
          </c:extLst>
        </c:ser>
        <c:ser>
          <c:idx val="2"/>
          <c:order val="2"/>
          <c:tx>
            <c:strRef>
              <c:f>Summary!$A$18</c:f>
              <c:strCache>
                <c:ptCount val="1"/>
                <c:pt idx="0">
                  <c:v>ctDNA + Protein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Summary!$B$25:$E$25</c:f>
                <c:numCache>
                  <c:formatCode>General</c:formatCode>
                  <c:ptCount val="4"/>
                  <c:pt idx="0">
                    <c:v>0.118334823802408</c:v>
                  </c:pt>
                  <c:pt idx="1">
                    <c:v>0.0698300949009586</c:v>
                  </c:pt>
                  <c:pt idx="2">
                    <c:v>0.0861121938517353</c:v>
                  </c:pt>
                  <c:pt idx="3">
                    <c:v>0.092730596085307</c:v>
                  </c:pt>
                </c:numCache>
              </c:numRef>
            </c:plus>
            <c:minus>
              <c:numRef>
                <c:f>Summary!$B$24:$E$24</c:f>
                <c:numCache>
                  <c:formatCode>General</c:formatCode>
                  <c:ptCount val="4"/>
                  <c:pt idx="0">
                    <c:v>0.0981706420059695</c:v>
                  </c:pt>
                  <c:pt idx="1">
                    <c:v>0.0738394782008398</c:v>
                  </c:pt>
                  <c:pt idx="2">
                    <c:v>0.0925407400489422</c:v>
                  </c:pt>
                  <c:pt idx="3">
                    <c:v>0.169303570943281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Summary!$B$1:$E$1</c:f>
              <c:strCache>
                <c:ptCount val="4"/>
                <c:pt idx="0">
                  <c:v>I (n = 71)</c:v>
                </c:pt>
                <c:pt idx="1">
                  <c:v>II (n = 186)</c:v>
                </c:pt>
                <c:pt idx="2">
                  <c:v>III (n = 121)</c:v>
                </c:pt>
                <c:pt idx="3">
                  <c:v>IV (n = 31)</c:v>
                </c:pt>
              </c:strCache>
            </c:strRef>
          </c:cat>
          <c:val>
            <c:numRef>
              <c:f>Summary!$B$21:$E$21</c:f>
              <c:numCache>
                <c:formatCode>0%</c:formatCode>
                <c:ptCount val="4"/>
                <c:pt idx="0">
                  <c:v>0.267605633802817</c:v>
                </c:pt>
                <c:pt idx="1">
                  <c:v>0.623655913978495</c:v>
                </c:pt>
                <c:pt idx="2">
                  <c:v>0.628099173553719</c:v>
                </c:pt>
                <c:pt idx="3">
                  <c:v>0.870967741935484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1C-46AB-AAAB-5AF8C9274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532392"/>
        <c:axId val="-2115525992"/>
      </c:barChart>
      <c:catAx>
        <c:axId val="-2115532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CRC Stage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525992"/>
        <c:crosses val="autoZero"/>
        <c:auto val="1"/>
        <c:lblAlgn val="ctr"/>
        <c:lblOffset val="100"/>
        <c:noMultiLvlLbl val="0"/>
      </c:catAx>
      <c:valAx>
        <c:axId val="-211552599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cases detected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53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528121484814"/>
          <c:y val="0.920564895313115"/>
          <c:w val="0.522210715508387"/>
          <c:h val="0.0630863273372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Summary!$A$2</c:f>
              <c:strCache>
                <c:ptCount val="1"/>
                <c:pt idx="0">
                  <c:v>ctDNA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Summary!$F$9:$G$9</c:f>
                <c:numCache>
                  <c:formatCode>General</c:formatCode>
                  <c:ptCount val="2"/>
                  <c:pt idx="0">
                    <c:v>0.06202406064252</c:v>
                  </c:pt>
                  <c:pt idx="1">
                    <c:v>0.0820848181319536</c:v>
                  </c:pt>
                </c:numCache>
              </c:numRef>
            </c:plus>
            <c:minus>
              <c:numRef>
                <c:f>Summary!$F$8:$G$8</c:f>
                <c:numCache>
                  <c:formatCode>General</c:formatCode>
                  <c:ptCount val="2"/>
                  <c:pt idx="0">
                    <c:v>0.058797084211422</c:v>
                  </c:pt>
                  <c:pt idx="1">
                    <c:v>0.0820848181319536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Summary!$F$1:$G$1</c:f>
              <c:strCache>
                <c:ptCount val="2"/>
                <c:pt idx="0">
                  <c:v>I-II (n = 257)</c:v>
                </c:pt>
                <c:pt idx="1">
                  <c:v>III-IV (n = 152)</c:v>
                </c:pt>
              </c:strCache>
            </c:strRef>
          </c:cat>
          <c:val>
            <c:numRef>
              <c:f>Summary!$F$5:$G$5</c:f>
              <c:numCache>
                <c:formatCode>0%</c:formatCode>
                <c:ptCount val="2"/>
                <c:pt idx="0">
                  <c:v>0.361867704280156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27-4055-8F64-ADD2B8244F5D}"/>
            </c:ext>
          </c:extLst>
        </c:ser>
        <c:ser>
          <c:idx val="1"/>
          <c:order val="1"/>
          <c:tx>
            <c:strRef>
              <c:f>Summary!$A$10</c:f>
              <c:strCache>
                <c:ptCount val="1"/>
                <c:pt idx="0">
                  <c:v>Protein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Summary!$F$17:$G$17</c:f>
                <c:numCache>
                  <c:formatCode>General</c:formatCode>
                  <c:ptCount val="2"/>
                  <c:pt idx="0">
                    <c:v>0.059359537429126</c:v>
                  </c:pt>
                  <c:pt idx="1">
                    <c:v>0.0827127855558403</c:v>
                  </c:pt>
                </c:numCache>
              </c:numRef>
            </c:plus>
            <c:minus>
              <c:numRef>
                <c:f>Summary!$F$16:$G$16</c:f>
                <c:numCache>
                  <c:formatCode>General</c:formatCode>
                  <c:ptCount val="2"/>
                  <c:pt idx="0">
                    <c:v>0.0543012644927448</c:v>
                  </c:pt>
                  <c:pt idx="1">
                    <c:v>0.0800973013844678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Summary!$F$1:$G$1</c:f>
              <c:strCache>
                <c:ptCount val="2"/>
                <c:pt idx="0">
                  <c:v>I-II (n = 257)</c:v>
                </c:pt>
                <c:pt idx="1">
                  <c:v>III-IV (n = 152)</c:v>
                </c:pt>
              </c:strCache>
            </c:strRef>
          </c:cat>
          <c:val>
            <c:numRef>
              <c:f>Summary!$F$13:$G$13</c:f>
              <c:numCache>
                <c:formatCode>0%</c:formatCode>
                <c:ptCount val="2"/>
                <c:pt idx="0">
                  <c:v>0.284046692607004</c:v>
                </c:pt>
                <c:pt idx="1">
                  <c:v>0.43421052631579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27-4055-8F64-ADD2B8244F5D}"/>
            </c:ext>
          </c:extLst>
        </c:ser>
        <c:ser>
          <c:idx val="2"/>
          <c:order val="2"/>
          <c:tx>
            <c:strRef>
              <c:f>Summary!$A$18</c:f>
              <c:strCache>
                <c:ptCount val="1"/>
                <c:pt idx="0">
                  <c:v>ctDNA + Protein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Summary!$F$25:$G$25</c:f>
                <c:numCache>
                  <c:formatCode>General</c:formatCode>
                  <c:ptCount val="2"/>
                  <c:pt idx="0">
                    <c:v>0.0623938473764208</c:v>
                  </c:pt>
                  <c:pt idx="1">
                    <c:v>0.0734443383250594</c:v>
                  </c:pt>
                </c:numCache>
              </c:numRef>
            </c:plus>
            <c:minus>
              <c:numRef>
                <c:f>Summary!$F$24:$G$24</c:f>
                <c:numCache>
                  <c:formatCode>General</c:formatCode>
                  <c:ptCount val="2"/>
                  <c:pt idx="0">
                    <c:v>0.0629838060259852</c:v>
                  </c:pt>
                  <c:pt idx="1">
                    <c:v>0.0805271798192982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Summary!$F$1:$G$1</c:f>
              <c:strCache>
                <c:ptCount val="2"/>
                <c:pt idx="0">
                  <c:v>I-II (n = 257)</c:v>
                </c:pt>
                <c:pt idx="1">
                  <c:v>III-IV (n = 152)</c:v>
                </c:pt>
              </c:strCache>
            </c:strRef>
          </c:cat>
          <c:val>
            <c:numRef>
              <c:f>Summary!$F$21:$G$21</c:f>
              <c:numCache>
                <c:formatCode>0%</c:formatCode>
                <c:ptCount val="2"/>
                <c:pt idx="0">
                  <c:v>0.525291828793774</c:v>
                </c:pt>
                <c:pt idx="1">
                  <c:v>0.677631578947368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27-4055-8F64-ADD2B8244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483320"/>
        <c:axId val="-2115476920"/>
      </c:barChart>
      <c:catAx>
        <c:axId val="-2115483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CRC Stage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476920"/>
        <c:crosses val="autoZero"/>
        <c:auto val="1"/>
        <c:lblAlgn val="ctr"/>
        <c:lblOffset val="100"/>
        <c:noMultiLvlLbl val="0"/>
      </c:catAx>
      <c:valAx>
        <c:axId val="-211547692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Proportion of cases detected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48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DD319CC-85E8-4A29-A4D9-6980005A8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A1689-1819-41CA-AE09-3DE7BFD8DDB1}" type="slidenum">
              <a:rPr lang="en-US">
                <a:solidFill>
                  <a:srgbClr val="1F497D"/>
                </a:solidFill>
              </a:rPr>
              <a:pPr/>
              <a:t>1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40" tIns="41021" rIns="82040" bIns="41021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2" y="4352638"/>
            <a:ext cx="4770905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14" indent="-76914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490" algn="l"/>
                <a:tab pos="1298980" algn="l"/>
                <a:tab pos="1948471" algn="l"/>
                <a:tab pos="2597961" algn="l"/>
                <a:tab pos="3247451" algn="l"/>
                <a:tab pos="3896940" algn="l"/>
                <a:tab pos="4546432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903E2-E000-4241-BF2A-03E3C9E39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40" tIns="41021" rIns="82040" bIns="41021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2" y="4352638"/>
            <a:ext cx="4770905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14" indent="-76914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490" algn="l"/>
                <a:tab pos="1298980" algn="l"/>
                <a:tab pos="1948471" algn="l"/>
                <a:tab pos="2597961" algn="l"/>
                <a:tab pos="3247451" algn="l"/>
                <a:tab pos="3896940" algn="l"/>
                <a:tab pos="4546432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903E2-E000-4241-BF2A-03E3C9E39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B308-37BF-1143-B66E-C1E3382353C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28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5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48" tIns="41024" rIns="82048" bIns="41024" anchor="ctr"/>
          <a:lstStyle/>
          <a:p>
            <a:pPr algn="l" defTabSz="410240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RFS in patients not treated with adjuvant chemotherapy.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for all patients not treated with adjuvant chemotherapy, stratified by postoperative ctDNA status.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in the same patients, stratified by clinicopathologic characteristics.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C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stratified by postoperative ctDNA status in patients with low-risk clinicopathologic characteristics.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D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stratified by postoperative ctDNA status in patients with high-risk clinicopathologic characteristics. The high-risk group is defined as those having mismatch repair–proficient (pMMR) tumors with at least one of the following poor prognostic features: T4, LN yield &lt;12, LVI, and poor tumor differentiation. The low-risk group is defined as those with no poor prognostic features.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5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48" tIns="41024" rIns="82048" bIns="41024" anchor="ctr"/>
          <a:lstStyle/>
          <a:p>
            <a:pPr algn="l" defTabSz="410240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RFS in patients not treated with adjuvant chemotherapy.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for all patients not treated with adjuvant chemotherapy, stratified by postoperative ctDNA status.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in the same patients, stratified by clinicopathologic characteristics.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C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stratified by postoperative ctDNA status in patients with low-risk clinicopathologic characteristics. (</a:t>
            </a:r>
            <a:r>
              <a:rPr lang="en-GB" sz="1300" b="1">
                <a:latin typeface="Arial" charset="0"/>
                <a:ea typeface="msgothic" charset="0"/>
                <a:cs typeface="msgothic" charset="0"/>
              </a:rPr>
              <a:t>D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Kaplan-Meier estimates of RFS stratified by postoperative ctDNA status in patients with high-risk clinicopathologic characteristics. The high-risk group is defined as those having mismatch repair–proficient (pMMR) tumors with at least one of the following poor prognostic features: T4, LN yield &lt;12, LVI, and poor tumor differentiation. The low-risk group is defined as those with no poor prognostic features.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EFA7E-2897-C04B-93DB-D37DEF85715F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8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0DA4-9C4C-EF48-B6CC-0EE207B5A6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44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0DA4-9C4C-EF48-B6CC-0EE207B5A6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7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18FB7-DA8D-4CD6-B97E-70D062593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C867A-0045-4B20-905E-017D0CB56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60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71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D2-5C49-4D3A-887D-3F1DBD20C26C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B4DC-4E8E-4998-ACFD-0B0A2D5275F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630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B8AB-F53D-49DB-9B48-E191BB56A65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E805-66B0-48B6-8C7C-399CFE4B167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1637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FEC0-5B85-47FB-9E10-19CBF2803AB8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3415-44D6-431E-97AB-B1CB41FA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4816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08D4-2399-4C8E-8B5D-56E07D988F16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753-EFD1-4108-B157-526610D054C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161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DF5-44CD-4FA0-91CF-6ECABE602B34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A065-1EA3-434E-81C6-34333E1C1B9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018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E335-066D-4040-BFEA-00F716F33B69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4573-E9E9-4120-AB2E-35066D5E873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1521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69B9-FF30-4072-A18F-B58DDAC7C400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3C9E-5A25-450C-9C1C-75C33083703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297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6D80-5D78-4935-B822-F4A3A44D8882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D267-ACB2-4546-A825-192FF4FFFE86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6618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66FA-8E02-4F3F-98D4-AC144D90A99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1025-E7B2-4B0C-AD9E-A425B256423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7772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4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657F-3F65-468D-9484-5ED6CCCDB175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F605-3D55-4610-A36B-8DD9C97850D9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9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721F6-CAD0-4946-8B08-616451AFE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039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9252-1965-4FC5-A38B-8D319160AB1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2F75-D189-4C52-9AEE-6F8DD256A05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7469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9C4D-1F26-466D-A679-C829EC62366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E109-0B33-492B-9838-241BFA38695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6166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D2-5C49-4D3A-887D-3F1DBD20C26C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B4DC-4E8E-4998-ACFD-0B0A2D5275F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6302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B8AB-F53D-49DB-9B48-E191BB56A65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E805-66B0-48B6-8C7C-399CFE4B167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163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FEC0-5B85-47FB-9E10-19CBF2803AB8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3415-44D6-431E-97AB-B1CB41FA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4816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08D4-2399-4C8E-8B5D-56E07D988F16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753-EFD1-4108-B157-526610D054C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161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DF5-44CD-4FA0-91CF-6ECABE602B34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A065-1EA3-434E-81C6-34333E1C1B9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01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E335-066D-4040-BFEA-00F716F33B69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4573-E9E9-4120-AB2E-35066D5E873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1521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69B9-FF30-4072-A18F-B58DDAC7C400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3C9E-5A25-450C-9C1C-75C33083703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297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6D80-5D78-4935-B822-F4A3A44D8882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D267-ACB2-4546-A825-192FF4FFFE86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66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C8C30-6BA3-48AA-8C97-D19022E59C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72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66FA-8E02-4F3F-98D4-AC144D90A99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1025-E7B2-4B0C-AD9E-A425B256423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777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657F-3F65-468D-9484-5ED6CCCDB175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F605-3D55-4610-A36B-8DD9C97850D9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96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2C7-856A-4456-A4CA-36D3EAAB052A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27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C6B3-329B-43C4-8209-12960960242E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66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40B-D14E-4579-B424-0A6CA6CDCAD7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4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F2A-0BCB-4367-94F2-AC27A0980D1D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3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A424-ED97-4BFA-9A00-6AF267B84DB6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76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0D4F-219F-4A27-84A6-424145C29577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63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6566-DD3E-4BBC-B56F-461484FA3ADD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90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176A2-EB98-4B97-AD1C-4D9932173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04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02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8F68-1952-4C96-B809-41FBDAA09FDC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772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4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D8B-E959-4C4C-A8FB-5FB80691D212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784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D49-C804-44B8-9575-E94EBF931423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37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75B-9F67-4336-8079-8CC39CFD253C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412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2DC3-092E-4AB1-823D-1DE31C459FA5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62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8C9B-67A1-4898-9E54-344FADC2E0BB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93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15F0-5A98-4E47-AD0B-5698A97B0CED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740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416A-0628-42D0-AC5C-B2D85257C203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5810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48A5-569F-491A-B30E-7E58A7790755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67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09784-8AB8-4ABA-9D8D-6E9211D2F3B3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9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1C86F-451A-49BE-973C-A89E3880C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568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38B14-B3AB-4E24-A6B4-723FAB223ECB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321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6725-33FC-41F2-A453-806CEEFFCBFF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2434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6AF9-D5CB-4C9F-9BBE-65B89B69FC54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75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313A-E070-4541-B7FE-9E7494E9CB3D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643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90DD-B663-4AFB-96F2-6B539271B074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5321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4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419" y="3885528"/>
            <a:ext cx="64007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248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851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86" y="4407111"/>
            <a:ext cx="7771681" cy="13623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86" y="2906225"/>
            <a:ext cx="7771681" cy="1500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46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4" y="1906761"/>
            <a:ext cx="3833280" cy="43190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655" y="1906761"/>
            <a:ext cx="3834721" cy="43190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526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18" y="275257"/>
            <a:ext cx="82296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43" y="1535211"/>
            <a:ext cx="403920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43" y="2174632"/>
            <a:ext cx="403920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03" y="1535211"/>
            <a:ext cx="404208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03" y="2174632"/>
            <a:ext cx="404208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53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36F69-AC2F-4FF4-BED3-18259048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331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46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75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18" y="273629"/>
            <a:ext cx="3008161" cy="116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32"/>
            <a:ext cx="5112000" cy="5852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018" y="1434402"/>
            <a:ext cx="3008161" cy="469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419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6"/>
            <a:ext cx="5486400" cy="567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025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555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05" y="568860"/>
            <a:ext cx="19512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4" y="568860"/>
            <a:ext cx="5716800" cy="56569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833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72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71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9252-1965-4FC5-A38B-8D319160AB1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2F75-D189-4C52-9AEE-6F8DD256A05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746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9C4D-1F26-466D-A679-C829EC62366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E109-0B33-492B-9838-241BFA38695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616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71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D2-5C49-4D3A-887D-3F1DBD20C26C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B4DC-4E8E-4998-ACFD-0B0A2D5275F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630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B8AB-F53D-49DB-9B48-E191BB56A65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E805-66B0-48B6-8C7C-399CFE4B167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16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9270A-F29B-4290-A924-4627A26DF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56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FEC0-5B85-47FB-9E10-19CBF2803AB8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3415-44D6-431E-97AB-B1CB41FA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481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08D4-2399-4C8E-8B5D-56E07D988F16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753-EFD1-4108-B157-526610D054C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16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DF5-44CD-4FA0-91CF-6ECABE602B34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A065-1EA3-434E-81C6-34333E1C1B9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018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E335-066D-4040-BFEA-00F716F33B69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4573-E9E9-4120-AB2E-35066D5E873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152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69B9-FF30-4072-A18F-B58DDAC7C400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3C9E-5A25-450C-9C1C-75C33083703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297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6D80-5D78-4935-B822-F4A3A44D8882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D267-ACB2-4546-A825-192FF4FFFE86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661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66FA-8E02-4F3F-98D4-AC144D90A99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1025-E7B2-4B0C-AD9E-A425B256423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777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4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657F-3F65-468D-9484-5ED6CCCDB175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F605-3D55-4610-A36B-8DD9C97850D9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968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448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82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782D4-536A-4FFD-A8BE-9609B66F2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188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933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500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351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28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209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516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644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993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537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70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71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9252-1965-4FC5-A38B-8D319160AB1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2F75-D189-4C52-9AEE-6F8DD256A05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7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BAF18-2B6C-40A2-AEDE-69D215903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994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9C4D-1F26-466D-A679-C829EC62366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E109-0B33-492B-9838-241BFA38695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616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D2-5C49-4D3A-887D-3F1DBD20C26C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B4DC-4E8E-4998-ACFD-0B0A2D5275F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630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B8AB-F53D-49DB-9B48-E191BB56A65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E805-66B0-48B6-8C7C-399CFE4B167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163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FEC0-5B85-47FB-9E10-19CBF2803AB8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3415-44D6-431E-97AB-B1CB41FA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4816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08D4-2399-4C8E-8B5D-56E07D988F16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753-EFD1-4108-B157-526610D054C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16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DF5-44CD-4FA0-91CF-6ECABE602B34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A065-1EA3-434E-81C6-34333E1C1B9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0180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E335-066D-4040-BFEA-00F716F33B69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4573-E9E9-4120-AB2E-35066D5E873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152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69B9-FF30-4072-A18F-B58DDAC7C400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3C9E-5A25-450C-9C1C-75C33083703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297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6D80-5D78-4935-B822-F4A3A44D8882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D267-ACB2-4546-A825-192FF4FFFE86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6618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66FA-8E02-4F3F-98D4-AC144D90A99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1025-E7B2-4B0C-AD9E-A425B256423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77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6D09E-1D8D-4741-A314-E0D8C004C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50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4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657F-3F65-468D-9484-5ED6CCCDB175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F605-3D55-4610-A36B-8DD9C97850D9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9686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1"/>
            <a:ext cx="9141178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20" y="1155"/>
                <a:ext cx="4738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4" y="1997253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98" y="3886202"/>
            <a:ext cx="6400801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9F3-389E-4EAE-8964-77E36251208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3F31-775B-4884-98F4-8E45595F63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C452-E9D7-40C6-857C-5B0D3C7AEBB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4856-A734-48F0-91E8-575C2680FD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3" y="44071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902A-9D2C-45AB-8CE3-481919A25EC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DAF2-3C7B-46EE-B8A6-5D076A0965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13" y="1981200"/>
            <a:ext cx="37041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434" y="1981200"/>
            <a:ext cx="370416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EE8B-9ED4-48C3-AAB2-729A4AA5D3A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C780-DD8E-4ABC-AEFF-BE8F48F0B3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81" y="1535114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81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C01B-8995-4C72-BF34-F593935AB5A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1757-D4F0-4015-8E43-A45F41EB85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BDC47-1E65-4310-8B18-30A3DD88277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D0E2-49C4-40BD-8CDB-944FCA571A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C194-383F-42F0-816D-EBC79A40CF2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9BCFB-52A6-4B9C-B278-FC9D157BE0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2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1397-603F-4009-9F56-2F71CCE850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4677-178C-4FF3-A2DF-661B5967EA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021F-9C53-41A7-BDA3-EEB905B80C6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614A-BF97-4888-B960-30845ADCBD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E515B-0C29-475F-ABC5-125B87A13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23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4282-75FC-46E0-8B34-87471FE380D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9F3D-AF68-4590-BDB1-06C2E16A25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357" y="304800"/>
            <a:ext cx="1885244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922" y="304800"/>
            <a:ext cx="5523089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978D-351F-4054-98C6-4C0533CABA8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1F0F2-FFFD-49A2-BEF9-EAFF8626BA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C103-016D-4952-83A6-599A239B979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B0221-19B1-4E13-AFBF-0295A696F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091F3-604F-450F-988F-8254D0C839E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3524-CE01-44AA-A03D-F4627AFF8A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13" y="1981200"/>
            <a:ext cx="37041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6434" y="1981200"/>
            <a:ext cx="370416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13" y="4114800"/>
            <a:ext cx="37041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6434" y="4114800"/>
            <a:ext cx="370416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E0F18-CE80-4D4E-A2AF-291B48BF9BA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79AD-0CE7-4170-A8D4-0C07F1D5EE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6664-65BA-4708-9820-3946AA7CA76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0E17-D76E-4CAB-B395-C413C29EFB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13" y="1981200"/>
            <a:ext cx="37041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434" y="1981200"/>
            <a:ext cx="370416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1B30-FDAC-4ABB-868E-7ED0F3DE12F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0EEE-A0D8-46B1-ABF8-8EB03D6E65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13" y="1981200"/>
            <a:ext cx="37041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06434" y="1981200"/>
            <a:ext cx="370416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06434" y="4114800"/>
            <a:ext cx="370416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9BD2-4A95-4CD0-8229-5CAD42C747D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99F6-311D-4978-9580-6C56413675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69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71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9252-1965-4FC5-A38B-8D319160AB1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2F75-D189-4C52-9AEE-6F8DD256A05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7469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9C4D-1F26-466D-A679-C829EC62366B}" type="datetime1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E109-0B33-492B-9838-241BFA38695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61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97.xml"/><Relationship Id="rId18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B7EABAD5-67B1-49EE-B389-6E281DF2CC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5B4DADEF-64DB-4629-ADB3-4CDE9EFE6058}" type="datetime1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D91C2C9B-43D6-4283-8EFD-E085D89923CC}" type="slidenum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601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7F3B88-26FA-4B62-ACBE-3058A6A274BD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9/13/17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A7A384-E1F1-410B-8714-AFC674942CB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2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83A1A87B-400C-4239-8453-67F0A5C734AA}" type="slidenum">
              <a:rPr lang="en-US" alt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876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63" y="568862"/>
            <a:ext cx="780624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63" y="1906761"/>
            <a:ext cx="780624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9317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647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8636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10795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536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9939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4511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9083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888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buChar char="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5B4DADEF-64DB-4629-ADB3-4CDE9EFE6058}" type="datetime1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D91C2C9B-43D6-4283-8EFD-E085D89923CC}" type="slidenum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601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48E37C-B03F-4856-9DD5-5BEEEFC4A0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92F004-DC75-41A2-AF52-83536EE932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4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5B4DADEF-64DB-4629-ADB3-4CDE9EFE6058}" type="datetime1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D91C2C9B-43D6-4283-8EFD-E085D89923CC}" type="slidenum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601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1"/>
            <a:ext cx="9141178" cy="6851650"/>
            <a:chOff x="0" y="4"/>
            <a:chExt cx="5758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1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7B2D60A-A18B-49D2-9930-F24B4C1E27D1}" type="datetimeFigureOut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9/13/17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D2532D3E-7E64-4D16-9D5D-D0E367B369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ransition xmlns:p14="http://schemas.microsoft.com/office/powerpoint/2010/main"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5B4DADEF-64DB-4629-ADB3-4CDE9EFE6058}" type="datetime1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9/13/17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D91C2C9B-43D6-4283-8EFD-E085D89923CC}" type="slidenum">
              <a:rPr lang="en-US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601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http://www.pitt.edu/HOME/PittInfo/PittInfo.gif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dirty="0" smtClean="0">
                <a:solidFill>
                  <a:srgbClr val="FFFFFF"/>
                </a:solidFill>
                <a:ea typeface="+mn-ea"/>
              </a:rPr>
              <a:t>An Update on </a:t>
            </a:r>
            <a:r>
              <a:rPr lang="en-US" sz="4400" dirty="0" err="1" smtClean="0">
                <a:solidFill>
                  <a:srgbClr val="FFFFFF"/>
                </a:solidFill>
                <a:ea typeface="+mn-ea"/>
              </a:rPr>
              <a:t>ctDNA</a:t>
            </a:r>
            <a:r>
              <a:rPr lang="en-US" sz="4400" dirty="0" smtClean="0">
                <a:solidFill>
                  <a:srgbClr val="FFFFFF"/>
                </a:solidFill>
                <a:ea typeface="+mn-ea"/>
              </a:rPr>
              <a:t> as a</a:t>
            </a:r>
          </a:p>
          <a:p>
            <a:pPr algn="ctr" eaLnBrk="0" hangingPunct="0"/>
            <a:r>
              <a:rPr lang="en-US" sz="4400" dirty="0" smtClean="0">
                <a:solidFill>
                  <a:srgbClr val="FFFFFF"/>
                </a:solidFill>
              </a:rPr>
              <a:t>Cancer Biomarker</a:t>
            </a:r>
            <a:endParaRPr lang="en-US" sz="44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 dirty="0" smtClean="0">
                <a:solidFill>
                  <a:srgbClr val="FFFF00"/>
                </a:solidFill>
                <a:ea typeface="+mn-ea"/>
              </a:rPr>
              <a:t>Ken </a:t>
            </a:r>
            <a:r>
              <a:rPr lang="en-US" sz="3200" dirty="0" err="1" smtClean="0">
                <a:solidFill>
                  <a:srgbClr val="FFFF00"/>
                </a:solidFill>
                <a:ea typeface="+mn-ea"/>
              </a:rPr>
              <a:t>Kinzler</a:t>
            </a:r>
            <a:r>
              <a:rPr lang="en-US" sz="3200" dirty="0" smtClean="0">
                <a:solidFill>
                  <a:srgbClr val="FFFF00"/>
                </a:solidFill>
                <a:ea typeface="+mn-ea"/>
              </a:rPr>
              <a:t>, Nicholas Papadopoulos, Brenda </a:t>
            </a:r>
            <a:r>
              <a:rPr lang="en-US" sz="3200" dirty="0" err="1" smtClean="0">
                <a:solidFill>
                  <a:srgbClr val="FFFF00"/>
                </a:solidFill>
                <a:ea typeface="+mn-ea"/>
              </a:rPr>
              <a:t>Diergaarde</a:t>
            </a:r>
            <a:r>
              <a:rPr lang="en-US" sz="3200" dirty="0" smtClean="0">
                <a:solidFill>
                  <a:srgbClr val="FFFF00"/>
                </a:solidFill>
                <a:ea typeface="+mn-ea"/>
              </a:rPr>
              <a:t>, Dan </a:t>
            </a:r>
            <a:r>
              <a:rPr lang="en-US" sz="3200" dirty="0" err="1" smtClean="0">
                <a:solidFill>
                  <a:srgbClr val="FFFF00"/>
                </a:solidFill>
                <a:ea typeface="+mn-ea"/>
              </a:rPr>
              <a:t>Normolle</a:t>
            </a:r>
            <a:r>
              <a:rPr lang="en-US" sz="3200" dirty="0" smtClean="0">
                <a:solidFill>
                  <a:srgbClr val="FFFF00"/>
                </a:solidFill>
                <a:ea typeface="+mn-ea"/>
              </a:rPr>
              <a:t>,    Robert E. Schoen </a:t>
            </a:r>
            <a:endParaRPr lang="en-US" sz="3200" dirty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8" name="Picture 523" descr="logoed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2209800" cy="12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itt.edu/HOME/PittInfo/PittInfo.gif"/>
          <p:cNvPicPr>
            <a:picLocks noGrp="1" noChangeAspect="1" noChangeArrowheads="1"/>
          </p:cNvPicPr>
          <p:nvPr>
            <p:ph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4" y="4648210"/>
            <a:ext cx="1766305" cy="170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http://farm3.static.flickr.com/2036/2200339623_a70cae3917_o.jpg"/>
          <p:cNvPicPr>
            <a:picLocks noChangeAspect="1" noChangeArrowheads="1"/>
          </p:cNvPicPr>
          <p:nvPr/>
        </p:nvPicPr>
        <p:blipFill>
          <a:blip r:embed="rId6" cstate="print"/>
          <a:srcRect l="18293" t="3160" r="7317"/>
          <a:stretch>
            <a:fillRect/>
          </a:stretch>
        </p:blipFill>
        <p:spPr bwMode="auto">
          <a:xfrm>
            <a:off x="6553200" y="4419610"/>
            <a:ext cx="2187944" cy="201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85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Mutant Templates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82900" y="1254642"/>
            <a:ext cx="843250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# of mutant templates calculated from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	mutant 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allele fraction and DNA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	concentration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15/66 (23%) &lt;2 mutant templates/ml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	plasma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 err="1">
                <a:solidFill>
                  <a:schemeClr val="tx2"/>
                </a:solidFill>
                <a:latin typeface="Arial" panose="020B0604020202020204" pitchFamily="34" charset="0"/>
              </a:rPr>
              <a:t>Avg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 9.4/ml plasma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Only 1/221 </a:t>
            </a:r>
            <a:r>
              <a:rPr lang="en-US" altLang="en-US" sz="3600" dirty="0" err="1">
                <a:solidFill>
                  <a:schemeClr val="tx2"/>
                </a:solidFill>
                <a:latin typeface="Arial" panose="020B0604020202020204" pitchFamily="34" charset="0"/>
              </a:rPr>
              <a:t>normals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 had mutant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KRAS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Concordant mutation found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in 50/50 	cancers 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tested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Arial" panose="020B0604020202020204" pitchFamily="34" charset="0"/>
              </a:rPr>
              <a:t>Protein Markers</a:t>
            </a: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458200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Evaluated long list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proteins – 5 	promising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Prolactin –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found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to be elevated if blood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drawn after anesthesia 	      eliminated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CA 19-9 – threshold of 100 u/ml – zero positive for healthy controls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CEA, HGF, OPN –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used threshold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10%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higher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than maximum in 273 </a:t>
            </a:r>
            <a:r>
              <a:rPr lang="en-US" altLang="en-US" sz="3400" dirty="0" err="1">
                <a:solidFill>
                  <a:schemeClr val="tx2"/>
                </a:solidFill>
                <a:latin typeface="Arial" panose="020B0604020202020204" pitchFamily="34" charset="0"/>
              </a:rPr>
              <a:t>normals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–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100% specificity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096000" y="3276600"/>
            <a:ext cx="457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47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latin typeface="Arial" panose="020B0604020202020204" pitchFamily="34" charset="0"/>
              </a:rPr>
              <a:t>Failed Protein Markers </a:t>
            </a: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2667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AFP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CA15-3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Leptin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IL6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CA-125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NSE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OPG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TIMP-1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24200" y="1533466"/>
            <a:ext cx="3200400" cy="53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IL-8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sFas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Basic FGF2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CYFRA21-1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HE4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TGF-α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GDF15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DKK1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TIMP-2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1529212"/>
            <a:ext cx="2667000" cy="53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Mesothelin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Midkine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Kallikrein6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CD44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AXL </a:t>
            </a: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tyr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 kin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sHER2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sEGFR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suPAR</a:t>
            </a:r>
            <a:endParaRPr lang="en-US" altLang="en-US" sz="3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sPECAM1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-2931" y="838200"/>
            <a:ext cx="9144000" cy="1600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Combination Assay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2743200"/>
            <a:ext cx="8458200" cy="209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spcAft>
                <a:spcPts val="2400"/>
              </a:spcAft>
              <a:buNone/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ensitivity: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141/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221; (64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%, 95 CI 57-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70) Specificity: 1/182;     (99.5%)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1291"/>
            <a:ext cx="5410200" cy="6623343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295410"/>
            <a:ext cx="3200400" cy="166199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KRAS = 30%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CA19-9 = 49%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Others = 18%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4267210"/>
            <a:ext cx="3200400" cy="166199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KRAS = 10%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CA19-9 = 22%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Others = 4%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1981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Alone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2209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Uniquely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895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6" y="152400"/>
            <a:ext cx="8861235" cy="575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6096010"/>
            <a:ext cx="8597862" cy="571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33400"/>
            <a:ext cx="685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33400"/>
            <a:ext cx="685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17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33400"/>
            <a:ext cx="685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533400"/>
            <a:ext cx="914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170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533400"/>
            <a:ext cx="9906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221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81000"/>
            <a:ext cx="8382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N=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748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4" y="533400"/>
            <a:ext cx="89990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Combination Assay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42904" y="1524000"/>
            <a:ext cx="84582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Combination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assay sensitivity: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141/221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(64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%, 95 CI 57-70)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Positive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assay associated with ↓’d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survival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independent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of </a:t>
            </a:r>
            <a:r>
              <a:rPr lang="en-US" altLang="en-US" sz="3400" dirty="0" err="1">
                <a:solidFill>
                  <a:schemeClr val="tx2"/>
                </a:solidFill>
                <a:latin typeface="Arial" panose="020B0604020202020204" pitchFamily="34" charset="0"/>
              </a:rPr>
              <a:t>clinico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-path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results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HR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1.76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27/40 (60%)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patients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with no symptoms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were detected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, of whom 19/27 (70%) 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	w/o 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recurrence at 12 </a:t>
            </a:r>
            <a:r>
              <a:rPr lang="en-US" altLang="en-US" sz="3400" dirty="0" err="1">
                <a:solidFill>
                  <a:schemeClr val="tx2"/>
                </a:solidFill>
                <a:latin typeface="Arial" panose="020B0604020202020204" pitchFamily="34" charset="0"/>
              </a:rPr>
              <a:t>mo</a:t>
            </a:r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 f/u</a:t>
            </a:r>
          </a:p>
        </p:txBody>
      </p:sp>
    </p:spTree>
    <p:extLst>
      <p:ext uri="{BB962C8B-B14F-4D97-AF65-F5344CB8AC3E}">
        <p14:creationId xmlns:p14="http://schemas.microsoft.com/office/powerpoint/2010/main" val="175053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929054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Arial" panose="020B0604020202020204" pitchFamily="34" charset="0"/>
              </a:rPr>
              <a:t>Summary: Pancreatic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Adeno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</a:rPr>
              <a:t>CA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4" y="1143005"/>
            <a:ext cx="89672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33972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KRAS gene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mutation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and protein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biomarkers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	N=221 CA’s, 182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controls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indent="-339725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KRAS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mutant </a:t>
            </a:r>
            <a:r>
              <a:rPr lang="en-US" altLang="en-US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ctDNA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 in plasma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– 66/221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	(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30%) – 100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% 	concordance w/tumor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indent="-339725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Add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4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proteins (CEA, CA 19-9, HGF, OPN) 	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		sensitivity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to 64%</a:t>
            </a:r>
          </a:p>
          <a:p>
            <a:pPr indent="-33972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Only 1/182 controls was positive – 99.5% 	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specificity</a:t>
            </a:r>
          </a:p>
          <a:p>
            <a:pPr indent="-33972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High thresholds to avoid decreasing specificity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1295400" y="4267200"/>
            <a:ext cx="609600" cy="2560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-9396" y="3810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atin typeface="Arial" panose="020B0604020202020204" pitchFamily="34" charset="0"/>
              </a:rPr>
              <a:t>Mega Study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848600" cy="40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1600 cancers, 800 controls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ctDNA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 Assay with 61 </a:t>
            </a:r>
            <a:r>
              <a:rPr lang="en-US" altLang="en-US" sz="34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amplicons</a:t>
            </a: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, evaluating spectrum of mutations in genes across cancers – agnostic screening assay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2"/>
                </a:solidFill>
                <a:latin typeface="Arial" panose="020B0604020202020204" pitchFamily="34" charset="0"/>
              </a:rPr>
              <a:t>Combined with proteins to increase sensitivity and site identification</a:t>
            </a:r>
            <a:endParaRPr lang="en-US" altLang="en-US" sz="3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0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err="1" smtClean="0">
                <a:latin typeface="Arial" panose="020B0604020202020204" pitchFamily="34" charset="0"/>
              </a:rPr>
              <a:t>ctDNA</a:t>
            </a:r>
            <a:r>
              <a:rPr lang="en-US" altLang="en-US" sz="4800" dirty="0" smtClean="0">
                <a:latin typeface="Arial" panose="020B0604020202020204" pitchFamily="34" charset="0"/>
              </a:rPr>
              <a:t> 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5725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indent="-404813" eaLnBrk="1" hangingPunct="1">
              <a:spcBef>
                <a:spcPct val="0"/>
              </a:spcBef>
              <a:spcAft>
                <a:spcPts val="1200"/>
              </a:spcAft>
              <a:tabLst>
                <a:tab pos="627063" algn="l"/>
              </a:tabLst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As cancer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cells turn over, release DNA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into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circulation, urine or stool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tabLst>
                <a:tab pos="633413" algn="l"/>
                <a:tab pos="690563" algn="l"/>
              </a:tabLst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Detecting Mutant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DNA –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somatic 	mutations within driver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genes that are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	responsible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for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clonal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growth</a:t>
            </a:r>
          </a:p>
          <a:p>
            <a:pPr eaLnBrk="1" hangingPunct="1">
              <a:spcBef>
                <a:spcPct val="0"/>
              </a:spcBef>
              <a:tabLst>
                <a:tab pos="627063" algn="l"/>
              </a:tabLst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Exquisite specificity – normal cells do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	not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clonally expand, rarely harbor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these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somatic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mutations, and not in this concentration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409 stage I-IV CRC patients, all with matched tumor</a:t>
            </a:r>
          </a:p>
          <a:p>
            <a:pPr lvl="1"/>
            <a:r>
              <a:rPr lang="en-US" dirty="0" smtClean="0"/>
              <a:t>71 stage I</a:t>
            </a:r>
          </a:p>
          <a:p>
            <a:pPr lvl="1"/>
            <a:r>
              <a:rPr lang="en-US" dirty="0" smtClean="0"/>
              <a:t>186 stage II</a:t>
            </a:r>
          </a:p>
          <a:p>
            <a:pPr lvl="1"/>
            <a:r>
              <a:rPr lang="en-US" dirty="0" smtClean="0"/>
              <a:t>121 stage III</a:t>
            </a:r>
          </a:p>
          <a:p>
            <a:pPr lvl="1"/>
            <a:r>
              <a:rPr lang="en-US" dirty="0" smtClean="0"/>
              <a:t>31 stage IV</a:t>
            </a:r>
          </a:p>
          <a:p>
            <a:r>
              <a:rPr lang="en-US" dirty="0" smtClean="0"/>
              <a:t>Average age 64 (range: 22-93)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1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68889"/>
              </p:ext>
            </p:extLst>
          </p:nvPr>
        </p:nvGraphicFramePr>
        <p:xfrm>
          <a:off x="397933" y="381001"/>
          <a:ext cx="8178800" cy="62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609610"/>
            <a:ext cx="2590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ctDNA</a:t>
            </a:r>
            <a:r>
              <a:rPr lang="en-US" sz="2400" dirty="0" smtClean="0"/>
              <a:t> + protein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943600"/>
            <a:ext cx="685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5943600"/>
            <a:ext cx="685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17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935015"/>
              </p:ext>
            </p:extLst>
          </p:nvPr>
        </p:nvGraphicFramePr>
        <p:xfrm>
          <a:off x="548662" y="431641"/>
          <a:ext cx="7900415" cy="594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49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8" y="335492"/>
            <a:ext cx="6383338" cy="6383338"/>
          </a:xfrm>
        </p:spPr>
      </p:pic>
    </p:spTree>
    <p:extLst>
      <p:ext uri="{BB962C8B-B14F-4D97-AF65-F5344CB8AC3E}">
        <p14:creationId xmlns:p14="http://schemas.microsoft.com/office/powerpoint/2010/main" val="148637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33600"/>
            <a:ext cx="7162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ctDNA</a:t>
            </a:r>
            <a:r>
              <a:rPr lang="en-US" sz="5400" dirty="0" smtClean="0"/>
              <a:t> for Monitoring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3628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3636" y="678755"/>
            <a:ext cx="7065023" cy="1176131"/>
            <a:chOff x="1277634" y="370200"/>
            <a:chExt cx="6614973" cy="851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634" y="370200"/>
              <a:ext cx="6614973" cy="63537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277634" y="1005576"/>
              <a:ext cx="6614973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72C94"/>
                </a:solidFill>
                <a:latin typeface="Arial"/>
              </a:endParaRPr>
            </a:p>
          </p:txBody>
        </p:sp>
      </p:grpSp>
      <p:pic>
        <p:nvPicPr>
          <p:cNvPr id="6" name="Picture 5" descr="Screen Shot 2016-08-10 at 5.30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970"/>
          <a:stretch/>
        </p:blipFill>
        <p:spPr>
          <a:xfrm>
            <a:off x="899597" y="2152590"/>
            <a:ext cx="7137031" cy="37424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82783" y="6173436"/>
            <a:ext cx="367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solidFill>
                  <a:prstClr val="black"/>
                </a:solidFill>
                <a:cs typeface="Arial" panose="020B0604020202020204" pitchFamily="34" charset="0"/>
              </a:rPr>
              <a:t>Sci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cs typeface="Arial" panose="020B0604020202020204" pitchFamily="34" charset="0"/>
              </a:rPr>
              <a:t>Transl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 Med.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2016 Jul 6;8(346):346ra92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ASCO Annual Meeting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, 2016, Abstract 3511</a:t>
            </a:r>
          </a:p>
        </p:txBody>
      </p:sp>
    </p:spTree>
    <p:extLst>
      <p:ext uri="{BB962C8B-B14F-4D97-AF65-F5344CB8AC3E}">
        <p14:creationId xmlns:p14="http://schemas.microsoft.com/office/powerpoint/2010/main" val="24954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 smtClean="0">
                <a:solidFill>
                  <a:srgbClr val="FFFFFF"/>
                </a:solidFill>
                <a:latin typeface="Arial" charset="0"/>
              </a:rPr>
              <a:t>ctDNA in Stage </a:t>
            </a:r>
            <a:r>
              <a:rPr lang="en-US" altLang="en-US" sz="4400" dirty="0" smtClean="0">
                <a:solidFill>
                  <a:srgbClr val="FFFFFF"/>
                </a:solidFill>
                <a:latin typeface="Arial" charset="0"/>
              </a:rPr>
              <a:t>II CRC</a:t>
            </a:r>
            <a:endParaRPr lang="en-US" alt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42904" y="1227141"/>
            <a:ext cx="84582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N=250, post-op and serial plasma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 23% adj chemo Rx at clinician direction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400" dirty="0" smtClean="0">
              <a:solidFill>
                <a:srgbClr val="FFFF00"/>
              </a:solidFill>
              <a:latin typeface="Arial" charset="0"/>
            </a:endParaRPr>
          </a:p>
          <a:p>
            <a:pPr marL="461963" indent="-23177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Targeted 15 genes using safe-</a:t>
            </a:r>
            <a:r>
              <a:rPr lang="en-US" altLang="en-US" dirty="0" err="1" smtClean="0">
                <a:solidFill>
                  <a:srgbClr val="FFFF00"/>
                </a:solidFill>
                <a:latin typeface="Arial" charset="0"/>
              </a:rPr>
              <a:t>SeqS</a:t>
            </a:r>
            <a:endParaRPr lang="en-US" altLang="en-US" dirty="0" smtClean="0">
              <a:solidFill>
                <a:srgbClr val="FFFF00"/>
              </a:solidFill>
              <a:latin typeface="Arial" charset="0"/>
            </a:endParaRPr>
          </a:p>
          <a:p>
            <a:pPr marL="461963" indent="-23177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20/231 +ctDNA post op  </a:t>
            </a:r>
            <a:r>
              <a:rPr lang="en-US" altLang="en-US" sz="2400" dirty="0" smtClean="0">
                <a:solidFill>
                  <a:srgbClr val="FFFF00"/>
                </a:solidFill>
                <a:latin typeface="Arial" charset="0"/>
              </a:rPr>
              <a:t>(9 p53, 8 APC, 3 KRAS)</a:t>
            </a:r>
            <a:endParaRPr lang="en-US" altLang="en-US" dirty="0" smtClean="0">
              <a:solidFill>
                <a:srgbClr val="FFFF00"/>
              </a:solidFill>
              <a:latin typeface="Arial" charset="0"/>
            </a:endParaRPr>
          </a:p>
          <a:p>
            <a:pPr marL="461963" indent="-23177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Median f/u 27 mo</a:t>
            </a:r>
          </a:p>
          <a:p>
            <a:pPr marL="461963" indent="-23177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34 (14.8%) radiologic recurrence</a:t>
            </a:r>
          </a:p>
          <a:p>
            <a:pPr marL="461963" indent="56832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	27/178 (15%) no chemo Rx</a:t>
            </a:r>
          </a:p>
          <a:p>
            <a:pPr marL="461963" indent="56832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	  7/52   (13%) with chemo Rx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257800" y="62738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smtClean="0">
                <a:solidFill>
                  <a:srgbClr val="FFFFFF"/>
                </a:solidFill>
                <a:latin typeface="Arial" charset="0"/>
              </a:rPr>
              <a:t>Tie, Science Trans Med 2016</a:t>
            </a:r>
          </a:p>
        </p:txBody>
      </p:sp>
    </p:spTree>
    <p:extLst>
      <p:ext uri="{BB962C8B-B14F-4D97-AF65-F5344CB8AC3E}">
        <p14:creationId xmlns:p14="http://schemas.microsoft.com/office/powerpoint/2010/main" val="363453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342014"/>
            <a:ext cx="9144000" cy="1040219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 smtClean="0">
                <a:solidFill>
                  <a:srgbClr val="FFFFFF"/>
                </a:solidFill>
                <a:latin typeface="Arial" charset="0"/>
              </a:rPr>
              <a:t>ctDNA in Stage </a:t>
            </a:r>
            <a:r>
              <a:rPr lang="en-US" altLang="en-US" sz="4000" dirty="0" smtClean="0">
                <a:solidFill>
                  <a:srgbClr val="FFFFFF"/>
                </a:solidFill>
                <a:latin typeface="Arial" charset="0"/>
              </a:rPr>
              <a:t>II - Results</a:t>
            </a:r>
            <a:endParaRPr lang="en-US" alt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2996867"/>
            <a:ext cx="8839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FFFF00"/>
                </a:solidFill>
                <a:latin typeface="Arial" charset="0"/>
              </a:rPr>
              <a:t>+</a:t>
            </a: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ctDNA ↓↓ </a:t>
            </a:r>
            <a:r>
              <a:rPr lang="en-US" altLang="en-US" dirty="0">
                <a:solidFill>
                  <a:srgbClr val="FFFF00"/>
                </a:solidFill>
                <a:latin typeface="Arial" charset="0"/>
              </a:rPr>
              <a:t>R</a:t>
            </a: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ecurrence free survival (RFS): 	HR=18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ctDNA helpful in both low and high risk by clinical pathologic characteristics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</a:rPr>
              <a:t>CEA did not predict RFS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722275"/>
            <a:ext cx="2590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No Chemo</a:t>
            </a:r>
          </a:p>
        </p:txBody>
      </p:sp>
    </p:spTree>
    <p:extLst>
      <p:ext uri="{BB962C8B-B14F-4D97-AF65-F5344CB8AC3E}">
        <p14:creationId xmlns:p14="http://schemas.microsoft.com/office/powerpoint/2010/main" val="147222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4" y="148856"/>
            <a:ext cx="8493120" cy="91794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b="1" dirty="0" smtClean="0">
                <a:latin typeface="Arial" charset="0"/>
              </a:rPr>
              <a:t>Recurrence Free Survival (RFS) </a:t>
            </a:r>
            <a:r>
              <a:rPr lang="en-GB" b="1" dirty="0">
                <a:latin typeface="Arial" charset="0"/>
              </a:rPr>
              <a:t>in </a:t>
            </a:r>
            <a:r>
              <a:rPr lang="en-GB" b="1" dirty="0" smtClean="0">
                <a:latin typeface="Arial" charset="0"/>
              </a:rPr>
              <a:t>patients</a:t>
            </a:r>
          </a:p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b="1" dirty="0" smtClean="0">
                <a:latin typeface="Arial" charset="0"/>
              </a:rPr>
              <a:t> </a:t>
            </a:r>
            <a:r>
              <a:rPr lang="en-GB" b="1" dirty="0">
                <a:latin typeface="Arial" charset="0"/>
              </a:rPr>
              <a:t>not treated with adjuvant </a:t>
            </a:r>
            <a:r>
              <a:rPr lang="en-GB" b="1" dirty="0" smtClean="0">
                <a:latin typeface="Arial" charset="0"/>
              </a:rPr>
              <a:t>chemotherapy</a:t>
            </a:r>
            <a:endParaRPr lang="en-GB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509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11488" y="6381315"/>
            <a:ext cx="3918239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200" b="1" dirty="0">
                <a:latin typeface="Arial" charset="0"/>
              </a:rPr>
              <a:t>Jeanne Tie et al., </a:t>
            </a:r>
            <a:r>
              <a:rPr lang="en-GB" sz="1200" b="1" dirty="0" err="1">
                <a:latin typeface="Arial" charset="0"/>
              </a:rPr>
              <a:t>Sci</a:t>
            </a:r>
            <a:r>
              <a:rPr lang="en-GB" sz="1200" b="1" dirty="0">
                <a:latin typeface="Arial" charset="0"/>
              </a:rPr>
              <a:t> </a:t>
            </a:r>
            <a:r>
              <a:rPr lang="en-GB" sz="1200" b="1" dirty="0" err="1">
                <a:latin typeface="Arial" charset="0"/>
              </a:rPr>
              <a:t>Transl</a:t>
            </a:r>
            <a:r>
              <a:rPr lang="en-GB" sz="1200" b="1" dirty="0">
                <a:latin typeface="Arial" charset="0"/>
              </a:rPr>
              <a:t> Med 2016;8:346ra92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1969"/>
          <a:stretch/>
        </p:blipFill>
        <p:spPr bwMode="auto">
          <a:xfrm>
            <a:off x="1886150" y="1190847"/>
            <a:ext cx="5748679" cy="494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43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4" y="148856"/>
            <a:ext cx="8493120" cy="84174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b="1" dirty="0" smtClean="0">
                <a:latin typeface="Arial" charset="0"/>
              </a:rPr>
              <a:t>Recurrence Free Survival (RFS) </a:t>
            </a:r>
            <a:r>
              <a:rPr lang="en-GB" b="1" dirty="0">
                <a:latin typeface="Arial" charset="0"/>
              </a:rPr>
              <a:t>in </a:t>
            </a:r>
            <a:r>
              <a:rPr lang="en-GB" b="1" dirty="0" smtClean="0">
                <a:latin typeface="Arial" charset="0"/>
              </a:rPr>
              <a:t>patients</a:t>
            </a:r>
          </a:p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b="1" dirty="0" smtClean="0">
                <a:latin typeface="Arial" charset="0"/>
              </a:rPr>
              <a:t> </a:t>
            </a:r>
            <a:r>
              <a:rPr lang="en-GB" b="1" dirty="0">
                <a:latin typeface="Arial" charset="0"/>
              </a:rPr>
              <a:t>not treated with adjuvant </a:t>
            </a:r>
            <a:r>
              <a:rPr lang="en-GB" b="1" dirty="0" smtClean="0">
                <a:latin typeface="Arial" charset="0"/>
              </a:rPr>
              <a:t>chemotherapy</a:t>
            </a:r>
            <a:endParaRPr lang="en-GB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509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88" y="1194609"/>
            <a:ext cx="5925599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11488" y="6381315"/>
            <a:ext cx="3918239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200" b="1" dirty="0">
                <a:latin typeface="Arial" charset="0"/>
              </a:rPr>
              <a:t>Jeanne Tie et al., </a:t>
            </a:r>
            <a:r>
              <a:rPr lang="en-GB" sz="1200" b="1" dirty="0" err="1">
                <a:latin typeface="Arial" charset="0"/>
              </a:rPr>
              <a:t>Sci</a:t>
            </a:r>
            <a:r>
              <a:rPr lang="en-GB" sz="1200" b="1" dirty="0">
                <a:latin typeface="Arial" charset="0"/>
              </a:rPr>
              <a:t> </a:t>
            </a:r>
            <a:r>
              <a:rPr lang="en-GB" sz="1200" b="1" dirty="0" err="1">
                <a:latin typeface="Arial" charset="0"/>
              </a:rPr>
              <a:t>Transl</a:t>
            </a:r>
            <a:r>
              <a:rPr lang="en-GB" sz="1200" b="1" dirty="0">
                <a:latin typeface="Arial" charset="0"/>
              </a:rPr>
              <a:t> Med 2016;8:346ra92</a:t>
            </a:r>
          </a:p>
        </p:txBody>
      </p:sp>
    </p:spTree>
    <p:extLst>
      <p:ext uri="{BB962C8B-B14F-4D97-AF65-F5344CB8AC3E}">
        <p14:creationId xmlns:p14="http://schemas.microsoft.com/office/powerpoint/2010/main" val="8752537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10"/>
            <a:ext cx="9144000" cy="928575"/>
          </a:xfrm>
          <a:solidFill>
            <a:srgbClr val="000066"/>
          </a:solidFill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Challenges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6855" y="1332624"/>
            <a:ext cx="7737546" cy="533399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Technical: Can we develop tests of sufficient specificity and sensitivity?</a:t>
            </a:r>
          </a:p>
          <a:p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Biological: </a:t>
            </a:r>
          </a:p>
          <a:p>
            <a:pPr marL="914400" indent="-457200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1) Are there detectable amounts of DNA from neoplastic cells present in the biological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fluid (some tumors don’t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release)?</a:t>
            </a:r>
          </a:p>
          <a:p>
            <a:pPr marL="574675" indent="-234950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2) Somatic mutations vary - panel </a:t>
            </a:r>
          </a:p>
          <a:p>
            <a:pPr marL="574675" indent="-117475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3) Mutations not specific to one cancer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0" y="1212112"/>
            <a:ext cx="8314195" cy="549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5444" y="276490"/>
            <a:ext cx="8493120" cy="86655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b="1" dirty="0" smtClean="0">
                <a:latin typeface="Arial" charset="0"/>
              </a:rPr>
              <a:t>Recurrence Free Survival (RFS) </a:t>
            </a:r>
            <a:r>
              <a:rPr lang="en-GB" b="1" dirty="0">
                <a:latin typeface="Arial" charset="0"/>
              </a:rPr>
              <a:t>in </a:t>
            </a:r>
            <a:r>
              <a:rPr lang="en-GB" b="1" dirty="0" smtClean="0">
                <a:latin typeface="Arial" charset="0"/>
              </a:rPr>
              <a:t>patients</a:t>
            </a:r>
          </a:p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b="1" dirty="0" smtClean="0">
                <a:latin typeface="Arial" charset="0"/>
              </a:rPr>
              <a:t> </a:t>
            </a:r>
            <a:r>
              <a:rPr lang="en-GB" b="1" dirty="0">
                <a:latin typeface="Arial" charset="0"/>
              </a:rPr>
              <a:t>not treated with adjuvant </a:t>
            </a:r>
            <a:r>
              <a:rPr lang="en-GB" b="1" dirty="0" smtClean="0">
                <a:latin typeface="Arial" charset="0"/>
              </a:rPr>
              <a:t>chemotherapy by CEA level</a:t>
            </a:r>
            <a:endParaRPr lang="en-GB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2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351" y="779592"/>
            <a:ext cx="8141478" cy="3055808"/>
            <a:chOff x="175172" y="2851644"/>
            <a:chExt cx="8141477" cy="2291856"/>
          </a:xfrm>
        </p:grpSpPr>
        <p:pic>
          <p:nvPicPr>
            <p:cNvPr id="2055" name="Picture 7" descr="C:\Users\tiej\Desktop\Copy of LCR 036_Figure 3C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6"/>
            <a:stretch/>
          </p:blipFill>
          <p:spPr bwMode="auto">
            <a:xfrm>
              <a:off x="175172" y="2851644"/>
              <a:ext cx="3237433" cy="229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577220" y="2890417"/>
              <a:ext cx="928259" cy="1746981"/>
              <a:chOff x="2767880" y="3004212"/>
              <a:chExt cx="928259" cy="174698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224870" y="3353796"/>
                <a:ext cx="0" cy="139739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67880" y="3004212"/>
                <a:ext cx="92825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Last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Follow-Up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80178" y="3080944"/>
              <a:ext cx="648412" cy="19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b="1" dirty="0">
                  <a:solidFill>
                    <a:prstClr val="black"/>
                  </a:solidFill>
                  <a:cs typeface="Arial" panose="020B0604020202020204" pitchFamily="34" charset="0"/>
                </a:rPr>
                <a:t>Chemo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24422" y="3428375"/>
              <a:ext cx="1792227" cy="62324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Chemo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Responder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06102" y="3073068"/>
              <a:ext cx="388999" cy="1548000"/>
            </a:xfrm>
            <a:prstGeom prst="rect">
              <a:avLst/>
            </a:prstGeom>
            <a:solidFill>
              <a:srgbClr val="B3A2C7">
                <a:alpha val="25000"/>
              </a:srgbClr>
            </a:solidFill>
            <a:ln>
              <a:solidFill>
                <a:srgbClr val="604A7B"/>
              </a:solidFill>
              <a:prstDash val="sysDash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67" b="1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463647" y="2877191"/>
              <a:ext cx="3057221" cy="2263053"/>
              <a:chOff x="3398995" y="2877191"/>
              <a:chExt cx="3057221" cy="2263053"/>
            </a:xfrm>
          </p:grpSpPr>
          <p:pic>
            <p:nvPicPr>
              <p:cNvPr id="2056" name="Picture 8" descr="C:\Users\tiej\Desktop\Copy of LCR 414_Figure 3D.t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38"/>
              <a:stretch/>
            </p:blipFill>
            <p:spPr bwMode="auto">
              <a:xfrm>
                <a:off x="3398995" y="2877191"/>
                <a:ext cx="3057221" cy="2263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4015920" y="2914161"/>
                <a:ext cx="2273529" cy="1712227"/>
                <a:chOff x="6084136" y="723620"/>
                <a:chExt cx="2098277" cy="156132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6084136" y="870359"/>
                  <a:ext cx="730949" cy="1409773"/>
                </a:xfrm>
                <a:prstGeom prst="rect">
                  <a:avLst/>
                </a:prstGeom>
                <a:solidFill>
                  <a:srgbClr val="B3A2C7">
                    <a:alpha val="25000"/>
                  </a:srgbClr>
                </a:solidFill>
                <a:ln>
                  <a:solidFill>
                    <a:srgbClr val="604A7B"/>
                  </a:solidFill>
                  <a:prstDash val="sysDash"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33" b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325708" y="723620"/>
                  <a:ext cx="856705" cy="315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Last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Follow-Up</a:t>
                  </a: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764615" y="1051403"/>
                  <a:ext cx="0" cy="1233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ectangle 41"/>
              <p:cNvSpPr/>
              <p:nvPr/>
            </p:nvSpPr>
            <p:spPr>
              <a:xfrm>
                <a:off x="4039152" y="3089678"/>
                <a:ext cx="764023" cy="22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33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Chemo</a:t>
                </a:r>
              </a:p>
            </p:txBody>
          </p:sp>
        </p:grpSp>
      </p:grpSp>
      <p:sp>
        <p:nvSpPr>
          <p:cNvPr id="32" name="Title 4"/>
          <p:cNvSpPr txBox="1">
            <a:spLocks/>
          </p:cNvSpPr>
          <p:nvPr/>
        </p:nvSpPr>
        <p:spPr>
          <a:xfrm>
            <a:off x="195958" y="177806"/>
            <a:ext cx="8719445" cy="67895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1F497D"/>
                </a:solidFill>
                <a:latin typeface="Arial Black"/>
                <a:cs typeface="Arial Black"/>
              </a:rPr>
              <a:t>Serial </a:t>
            </a:r>
            <a:r>
              <a:rPr lang="en-US" sz="3200" b="1" dirty="0" err="1">
                <a:solidFill>
                  <a:srgbClr val="1F497D"/>
                </a:solidFill>
                <a:latin typeface="Arial Black"/>
                <a:cs typeface="Arial Black"/>
              </a:rPr>
              <a:t>ctDNA</a:t>
            </a:r>
            <a:r>
              <a:rPr lang="en-US" sz="3200" b="1" dirty="0">
                <a:solidFill>
                  <a:srgbClr val="1F497D"/>
                </a:solidFill>
                <a:latin typeface="Arial Black"/>
                <a:cs typeface="Arial Black"/>
              </a:rPr>
              <a:t>: Patients Treated with Chemotherapy</a:t>
            </a:r>
            <a:endParaRPr lang="en-US" sz="3200" dirty="0">
              <a:solidFill>
                <a:srgbClr val="1F497D"/>
              </a:solidFill>
              <a:latin typeface="Arial Black"/>
              <a:cs typeface="Arial Blac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410" y="3835401"/>
            <a:ext cx="9014182" cy="2982948"/>
            <a:chOff x="184408" y="2876550"/>
            <a:chExt cx="9014182" cy="2237211"/>
          </a:xfrm>
        </p:grpSpPr>
        <p:pic>
          <p:nvPicPr>
            <p:cNvPr id="2053" name="Picture 5" descr="C:\Users\tiej\Desktop\Copy of LCR 325_Figure 3A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8" y="2876550"/>
              <a:ext cx="3205795" cy="2202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100602" y="2876550"/>
              <a:ext cx="2173985" cy="1716040"/>
              <a:chOff x="3566226" y="841520"/>
              <a:chExt cx="5833017" cy="408373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994570" y="1645476"/>
                <a:ext cx="0" cy="325549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3566226" y="1332273"/>
                <a:ext cx="2445486" cy="359298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2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33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Chemo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31621" y="841520"/>
                <a:ext cx="2767622" cy="823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Recurrence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Detected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705600" y="3562350"/>
              <a:ext cx="2492990" cy="623248"/>
            </a:xfrm>
            <a:prstGeom prst="rect">
              <a:avLst/>
            </a:prstGeom>
            <a:solidFill>
              <a:srgbClr val="17375E"/>
            </a:solidFill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Chemo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Non-Responder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623336" y="2876550"/>
              <a:ext cx="2874496" cy="2237211"/>
              <a:chOff x="3558684" y="633333"/>
              <a:chExt cx="2874496" cy="2237211"/>
            </a:xfrm>
          </p:grpSpPr>
          <p:pic>
            <p:nvPicPr>
              <p:cNvPr id="2054" name="Picture 6" descr="C:\Users\tiej\Desktop\LCR 409_Figure 3B.ti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38"/>
              <a:stretch/>
            </p:blipFill>
            <p:spPr bwMode="auto">
              <a:xfrm>
                <a:off x="3558684" y="642569"/>
                <a:ext cx="2858062" cy="2227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3948425" y="633333"/>
                <a:ext cx="2484755" cy="1734140"/>
                <a:chOff x="3992733" y="515387"/>
                <a:chExt cx="2286924" cy="173414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992733" y="719613"/>
                  <a:ext cx="658935" cy="1529914"/>
                </a:xfrm>
                <a:prstGeom prst="rect">
                  <a:avLst/>
                </a:prstGeom>
                <a:solidFill>
                  <a:srgbClr val="B3A2C7">
                    <a:alpha val="25000"/>
                  </a:srgbClr>
                </a:solidFill>
                <a:ln>
                  <a:solidFill>
                    <a:srgbClr val="604A7B"/>
                  </a:solidFill>
                  <a:prstDash val="sysDash"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067" b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30281" y="515387"/>
                  <a:ext cx="949376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Recurrence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Detected</a:t>
                  </a: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3939499" y="837559"/>
                <a:ext cx="764023" cy="22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33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Chemo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917429" y="979925"/>
                <a:ext cx="0" cy="1368001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/>
          <p:cNvCxnSpPr/>
          <p:nvPr/>
        </p:nvCxnSpPr>
        <p:spPr>
          <a:xfrm flipH="1">
            <a:off x="168450" y="3733800"/>
            <a:ext cx="8435428" cy="0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2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219205" y="2057405"/>
            <a:ext cx="7272669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3716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8288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860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432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004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576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148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ctDNA</a:t>
            </a:r>
            <a:r>
              <a:rPr lang="en-US" sz="3600" dirty="0" smtClean="0">
                <a:solidFill>
                  <a:srgbClr val="FFFF00"/>
                </a:solidFill>
              </a:rPr>
              <a:t> is a marker for recurrence in patients with stage II CRC</a:t>
            </a:r>
          </a:p>
          <a:p>
            <a:pPr algn="l" eaLnBrk="0" hangingPunct="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600" dirty="0" err="1" smtClean="0">
                <a:solidFill>
                  <a:srgbClr val="FFFF00"/>
                </a:solidFill>
                <a:cs typeface="Arial" pitchFamily="34" charset="0"/>
              </a:rPr>
              <a:t>ctDNA</a:t>
            </a:r>
            <a:r>
              <a:rPr lang="en-US" sz="3600" dirty="0" smtClean="0">
                <a:solidFill>
                  <a:srgbClr val="FFFF00"/>
                </a:solidFill>
                <a:cs typeface="Arial" pitchFamily="34" charset="0"/>
              </a:rPr>
              <a:t> findings discriminate within </a:t>
            </a:r>
            <a:r>
              <a:rPr lang="en-US" sz="3600" dirty="0" err="1" smtClean="0">
                <a:solidFill>
                  <a:srgbClr val="FFFF00"/>
                </a:solidFill>
                <a:cs typeface="Arial" pitchFamily="34" charset="0"/>
              </a:rPr>
              <a:t>clinicopathologic</a:t>
            </a:r>
            <a:r>
              <a:rPr lang="en-US" sz="3600" dirty="0" smtClean="0">
                <a:solidFill>
                  <a:srgbClr val="FFFF00"/>
                </a:solidFill>
                <a:cs typeface="Arial" pitchFamily="34" charset="0"/>
              </a:rPr>
              <a:t> subgroups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" y="482009"/>
            <a:ext cx="9144000" cy="1219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Conclusions</a:t>
            </a:r>
            <a:endParaRPr lang="en-US" sz="4800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2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92" y="1939640"/>
            <a:ext cx="8671561" cy="8778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“DYNAMIC”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" y="2751681"/>
            <a:ext cx="8671560" cy="118184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Circulating Tumour 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Anal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 I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djuvant Che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otherapy 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Stage II </a:t>
            </a:r>
            <a:r>
              <a:rPr lang="en-AU" sz="3200" b="1" u="sng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olon Cancer </a:t>
            </a:r>
            <a:endParaRPr lang="en-US" sz="32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1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5840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“DYNAMIC” Study</a:t>
            </a:r>
            <a:endParaRPr lang="en-US" sz="5333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6456" y="1643274"/>
            <a:ext cx="8238481" cy="4460941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biomarker-driven adjuvant treatment study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end-points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Number of patients treated with adjuvant chemotherapy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Recurrence-free survival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stCxn id="15" idx="2"/>
          </p:cNvCxnSpPr>
          <p:nvPr/>
        </p:nvCxnSpPr>
        <p:spPr>
          <a:xfrm flipH="1">
            <a:off x="3386074" y="4724399"/>
            <a:ext cx="2" cy="2180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4" idx="2"/>
            <a:endCxn id="18" idx="0"/>
          </p:cNvCxnSpPr>
          <p:nvPr/>
        </p:nvCxnSpPr>
        <p:spPr>
          <a:xfrm flipH="1">
            <a:off x="1179387" y="4638579"/>
            <a:ext cx="8891" cy="8122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06739" y="2688207"/>
            <a:ext cx="1759211" cy="3631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11132" y="2688207"/>
            <a:ext cx="1695606" cy="3631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21651" y="1127347"/>
            <a:ext cx="8203" cy="118415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0400" y="533410"/>
            <a:ext cx="3516896" cy="5083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Stage II Colon Cancer (n = 450)</a:t>
            </a:r>
            <a:endParaRPr lang="en-AU" sz="1600" b="1" dirty="0">
              <a:solidFill>
                <a:srgbClr val="FFFF0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1945" y="1479912"/>
            <a:ext cx="2622376" cy="5076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Post-op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ctDNA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7302" y="2200413"/>
            <a:ext cx="2617017" cy="472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2:1 </a:t>
            </a: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Randomization</a:t>
            </a:r>
            <a:endParaRPr lang="en-AU" sz="1600" dirty="0">
              <a:solidFill>
                <a:srgbClr val="FFFF0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482" y="3112911"/>
            <a:ext cx="2948548" cy="809137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Arm A  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Biomarker Driven Group 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(n = 300)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2984" y="3112916"/>
            <a:ext cx="2952328" cy="1230489"/>
          </a:xfrm>
          <a:prstGeom prst="rect">
            <a:avLst/>
          </a:prstGeom>
          <a:solidFill>
            <a:srgbClr val="97BA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Arm B*</a:t>
            </a:r>
            <a:endParaRPr lang="en-AU" sz="1600" dirty="0">
              <a:solidFill>
                <a:prstClr val="black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Standard Management Group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(n = 150)</a:t>
            </a:r>
            <a:endParaRPr lang="en-AU" sz="1600" dirty="0">
              <a:solidFill>
                <a:prstClr val="black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921" y="4038601"/>
            <a:ext cx="1540706" cy="59996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Post-op </a:t>
            </a:r>
            <a:r>
              <a:rPr lang="en-US" sz="1467" b="1" dirty="0" err="1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ctDNA</a:t>
            </a: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Positive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4440" y="4038610"/>
            <a:ext cx="1523272" cy="68579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Post-op </a:t>
            </a:r>
            <a:r>
              <a:rPr lang="en-US" sz="1467" b="1" dirty="0" err="1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ctDNA</a:t>
            </a: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Negative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20" y="4822940"/>
            <a:ext cx="1522926" cy="44348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Adjuvant chemo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06680" y="4822930"/>
            <a:ext cx="1541032" cy="58727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No adjuvant chemo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920" y="5450776"/>
            <a:ext cx="1522926" cy="72142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Monthly </a:t>
            </a:r>
            <a:r>
              <a:rPr lang="en-US" sz="1467" b="1" dirty="0" err="1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ctDNA</a:t>
            </a:r>
            <a:r>
              <a:rPr lang="en-US" sz="1467" b="1" dirty="0">
                <a:solidFill>
                  <a:prstClr val="white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during chemo</a:t>
            </a:r>
            <a:endParaRPr lang="en-AU" sz="1467" dirty="0">
              <a:solidFill>
                <a:prstClr val="white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12" idx="2"/>
          </p:cNvCxnSpPr>
          <p:nvPr/>
        </p:nvCxnSpPr>
        <p:spPr>
          <a:xfrm flipH="1">
            <a:off x="1828800" y="3922048"/>
            <a:ext cx="451956" cy="1165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2"/>
            <a:endCxn id="15" idx="0"/>
          </p:cNvCxnSpPr>
          <p:nvPr/>
        </p:nvCxnSpPr>
        <p:spPr>
          <a:xfrm>
            <a:off x="2280756" y="3922048"/>
            <a:ext cx="1105320" cy="1165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70776" y="5695229"/>
            <a:ext cx="2622376" cy="7286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Follow-Up for Recurrence and Survival</a:t>
            </a:r>
            <a:endParaRPr lang="en-AU" sz="1600" dirty="0">
              <a:solidFill>
                <a:srgbClr val="FFFF0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17" idx="2"/>
          </p:cNvCxnSpPr>
          <p:nvPr/>
        </p:nvCxnSpPr>
        <p:spPr>
          <a:xfrm>
            <a:off x="3377196" y="5410200"/>
            <a:ext cx="1029682" cy="2849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3"/>
          </p:cNvCxnSpPr>
          <p:nvPr/>
        </p:nvCxnSpPr>
        <p:spPr>
          <a:xfrm flipH="1">
            <a:off x="6093150" y="6059475"/>
            <a:ext cx="762000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55150" y="4495800"/>
            <a:ext cx="2850" cy="15747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>
            <a:off x="1940847" y="5811498"/>
            <a:ext cx="1529930" cy="2480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5949" y="6267685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prstClr val="black"/>
                </a:solidFill>
                <a:cs typeface="Arial" panose="020B0604020202020204" pitchFamily="34" charset="0"/>
              </a:rPr>
              <a:t>*Blinded to </a:t>
            </a:r>
            <a:r>
              <a:rPr lang="en-AU" sz="1600" dirty="0" err="1">
                <a:solidFill>
                  <a:prstClr val="black"/>
                </a:solidFill>
                <a:cs typeface="Arial" panose="020B0604020202020204" pitchFamily="34" charset="0"/>
              </a:rPr>
              <a:t>ctDNA</a:t>
            </a:r>
            <a:r>
              <a:rPr lang="en-AU" sz="1600" dirty="0">
                <a:solidFill>
                  <a:prstClr val="black"/>
                </a:solidFill>
                <a:cs typeface="Arial" panose="020B0604020202020204" pitchFamily="34" charset="0"/>
              </a:rPr>
              <a:t> results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570" y="609044"/>
            <a:ext cx="2600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1F497D"/>
                </a:solidFill>
                <a:latin typeface="Arial Black"/>
                <a:cs typeface="Arial" panose="020B0604020202020204" pitchFamily="34" charset="0"/>
              </a:rPr>
              <a:t>DYNAMIC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1F497D"/>
                </a:solidFill>
                <a:latin typeface="Arial Black"/>
                <a:cs typeface="Arial" panose="020B0604020202020204" pitchFamily="34" charset="0"/>
              </a:rPr>
              <a:t>Study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39577" y="2131695"/>
            <a:ext cx="234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Stratification: T-stage, Type of hospital (metro vs regional)</a:t>
            </a:r>
          </a:p>
        </p:txBody>
      </p:sp>
    </p:spTree>
    <p:extLst>
      <p:ext uri="{BB962C8B-B14F-4D97-AF65-F5344CB8AC3E}">
        <p14:creationId xmlns:p14="http://schemas.microsoft.com/office/powerpoint/2010/main" val="35133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44559"/>
            <a:ext cx="9144000" cy="1056241"/>
          </a:xfrm>
          <a:solidFill>
            <a:srgbClr val="000066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Aims: EDRN Renewal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8599" y="1488560"/>
            <a:ext cx="8610008" cy="4901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ctDNA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be used as a primary screening modality? </a:t>
            </a:r>
          </a:p>
          <a:p>
            <a:pPr marL="579438" indent="452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 panel of mutations (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PlasmaSeq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ctDNA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Stage III CRC be used as predictor of disease free and overall survival?</a:t>
            </a:r>
          </a:p>
          <a:p>
            <a:pPr marL="579438" indent="396875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Compare CEA to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ctDNA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84200" indent="331788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Evaluate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ctDNA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as prognostic marker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94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546" y="886410"/>
            <a:ext cx="2936161" cy="5134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67320" y="4191000"/>
            <a:ext cx="3918241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1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4" y="-85061"/>
            <a:ext cx="8534400" cy="144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b="0" dirty="0" smtClean="0">
                <a:solidFill>
                  <a:srgbClr val="FFFF00"/>
                </a:solidFill>
                <a:effectLst/>
              </a:rPr>
              <a:t>Safe-</a:t>
            </a:r>
            <a:r>
              <a:rPr lang="en-US" sz="7200" b="0" dirty="0" err="1" smtClean="0">
                <a:solidFill>
                  <a:srgbClr val="FFFF00"/>
                </a:solidFill>
                <a:effectLst/>
              </a:rPr>
              <a:t>SeqS</a:t>
            </a:r>
            <a:endParaRPr lang="en-US" sz="4000" b="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720" y="3847225"/>
            <a:ext cx="3886200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Method for detection and quantification of rare mutations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588926" y="1211226"/>
            <a:ext cx="33528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u="sng" dirty="0" smtClean="0">
                <a:effectLst/>
              </a:rPr>
              <a:t>Safe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u="sng" dirty="0" smtClean="0">
                <a:effectLst/>
              </a:rPr>
              <a:t>Seq</a:t>
            </a:r>
            <a:r>
              <a:rPr lang="en-US" sz="4000" dirty="0" smtClean="0">
                <a:effectLst/>
              </a:rPr>
              <a:t>uencing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u="sng" dirty="0" smtClean="0">
                <a:effectLst/>
              </a:rPr>
              <a:t>S</a:t>
            </a:r>
            <a:r>
              <a:rPr lang="en-US" sz="4000" dirty="0" smtClean="0">
                <a:effectLst/>
              </a:rPr>
              <a:t>ystem</a:t>
            </a:r>
            <a:endParaRPr lang="en-US" sz="4800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7" y="6248400"/>
            <a:ext cx="450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da-DK" b="1" dirty="0">
                <a:solidFill>
                  <a:srgbClr val="FFFFFF"/>
                </a:solidFill>
                <a:latin typeface="Arial" charset="0"/>
              </a:rPr>
              <a:t>Kinde I et al. PNAS 108:9530-9535, 2011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87" y="1855396"/>
            <a:ext cx="8229601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3716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8288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86000" indent="-342900"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432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004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576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148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Assignment of unique ID (</a:t>
            </a:r>
            <a:r>
              <a:rPr lang="en-US" sz="3600" dirty="0" err="1" smtClean="0">
                <a:solidFill>
                  <a:srgbClr val="FFFF00"/>
                </a:solidFill>
              </a:rPr>
              <a:t>UiD</a:t>
            </a:r>
            <a:r>
              <a:rPr lang="en-US" sz="3600" dirty="0" smtClean="0">
                <a:solidFill>
                  <a:srgbClr val="FFFF00"/>
                </a:solidFill>
              </a:rPr>
              <a:t>) to each template molecule</a:t>
            </a:r>
          </a:p>
          <a:p>
            <a:pPr algn="l" eaLnBrk="0" hangingPunct="0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519113" algn="ctr"/>
                <a:tab pos="576263" algn="l"/>
              </a:tabLs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Amplification of each </a:t>
            </a:r>
            <a:r>
              <a:rPr lang="en-US" sz="3600" dirty="0" err="1" smtClean="0">
                <a:solidFill>
                  <a:srgbClr val="FFFF00"/>
                </a:solidFill>
              </a:rPr>
              <a:t>UiD</a:t>
            </a:r>
            <a:r>
              <a:rPr lang="en-US" sz="3600" dirty="0" smtClean="0">
                <a:solidFill>
                  <a:srgbClr val="FFFF00"/>
                </a:solidFill>
              </a:rPr>
              <a:t> template molecule to create </a:t>
            </a:r>
            <a:r>
              <a:rPr lang="en-US" sz="3600" dirty="0" err="1" smtClean="0">
                <a:solidFill>
                  <a:srgbClr val="FFFF00"/>
                </a:solidFill>
              </a:rPr>
              <a:t>UiD</a:t>
            </a:r>
            <a:r>
              <a:rPr lang="en-US" sz="3600" dirty="0" smtClean="0">
                <a:solidFill>
                  <a:srgbClr val="FFFF00"/>
                </a:solidFill>
              </a:rPr>
              <a:t> families</a:t>
            </a:r>
          </a:p>
          <a:p>
            <a:pPr algn="l" eaLnBrk="0" hangingPunct="0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519113" algn="ctr"/>
                <a:tab pos="576263" algn="l"/>
              </a:tabLst>
              <a:defRPr/>
            </a:pPr>
            <a:r>
              <a:rPr lang="en-US" sz="3600" dirty="0" smtClean="0">
                <a:solidFill>
                  <a:srgbClr val="FFFF00"/>
                </a:solidFill>
                <a:cs typeface="Arial" pitchFamily="34" charset="0"/>
              </a:rPr>
              <a:t>Redundant sequencing to amplify: PCR fragments with same </a:t>
            </a:r>
            <a:r>
              <a:rPr lang="en-US" sz="3600" dirty="0" err="1" smtClean="0">
                <a:solidFill>
                  <a:srgbClr val="FFFF00"/>
                </a:solidFill>
                <a:cs typeface="Arial" pitchFamily="34" charset="0"/>
              </a:rPr>
              <a:t>UiD</a:t>
            </a:r>
            <a:r>
              <a:rPr lang="en-US" sz="3600" dirty="0" smtClean="0">
                <a:solidFill>
                  <a:srgbClr val="FFFF00"/>
                </a:solidFill>
                <a:cs typeface="Arial" pitchFamily="34" charset="0"/>
              </a:rPr>
              <a:t> are truly mutant if 95% contain identical mutation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" y="322521"/>
            <a:ext cx="9144000" cy="1219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SafeSeqS</a:t>
            </a:r>
            <a:endParaRPr lang="en-US" sz="4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7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103" y="1735769"/>
            <a:ext cx="2936161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25759" y="6606113"/>
            <a:ext cx="3918241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Kinde I et al. PNAS 2011;108:9530-9535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2528" y="48573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*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529" y="35273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*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4" y="2438400"/>
            <a:ext cx="381000" cy="152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7432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Sequencing or Replication Error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122870" y="304802"/>
            <a:ext cx="8912446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Essential elements of Safe-</a:t>
            </a:r>
            <a:r>
              <a:rPr lang="en-US" sz="4800" b="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SeqS</a:t>
            </a:r>
            <a:endParaRPr lang="en-US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1676400"/>
            <a:ext cx="6096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4" y="27432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vs. Legitimate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4608" y="4419602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strategy can decrease error rates by 70-fold 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96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86400" y="5257800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Cohen. PNAS 2017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533400"/>
            <a:ext cx="9144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2" y="3810000"/>
            <a:ext cx="179614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7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latin typeface="Arial" panose="020B0604020202020204" pitchFamily="34" charset="0"/>
              </a:rPr>
              <a:t>ctDNA</a:t>
            </a:r>
            <a:r>
              <a:rPr lang="en-US" altLang="en-US" sz="4000" dirty="0" smtClean="0">
                <a:latin typeface="Arial" panose="020B0604020202020204" pitchFamily="34" charset="0"/>
              </a:rPr>
              <a:t> KRAS + Protein for Detection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Arial" panose="020B0604020202020204" pitchFamily="34" charset="0"/>
              </a:rPr>
              <a:t>of Pancreatic Ductal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AdenoCA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901851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tabLst>
                <a:tab pos="627063" algn="l"/>
              </a:tabLst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221 pancreatic CA – all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M0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	(surgically </a:t>
            </a:r>
            <a:r>
              <a:rPr lang="en-US" altLang="en-US" sz="3600" dirty="0" err="1">
                <a:solidFill>
                  <a:schemeClr val="tx2"/>
                </a:solidFill>
                <a:latin typeface="Arial" panose="020B0604020202020204" pitchFamily="34" charset="0"/>
              </a:rPr>
              <a:t>resectable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) (Stage I-II)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tabLst>
                <a:tab pos="627063" algn="l"/>
              </a:tabLst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Tumor size median,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3.0cm IQR 	(2.4-3.8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); 24 ≤ 1.5 cm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Positive nodes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N=170 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(76.9%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182 controls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9800" y="5789490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Cohen. PNAS 2017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FF"/>
                </a:solidFill>
                <a:latin typeface="Arial" panose="020B0604020202020204" pitchFamily="34" charset="0"/>
              </a:rPr>
              <a:t>KRAS </a:t>
            </a:r>
            <a:r>
              <a:rPr lang="en-US" altLang="en-US" sz="5400" dirty="0">
                <a:solidFill>
                  <a:srgbClr val="FFFFFF"/>
                </a:solidFill>
                <a:latin typeface="Arial" panose="020B0604020202020204" pitchFamily="34" charset="0"/>
              </a:rPr>
              <a:t>Detection</a:t>
            </a:r>
            <a:endParaRPr lang="en-US" altLang="en-US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09600" y="1447801"/>
            <a:ext cx="83820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Safe-</a:t>
            </a:r>
            <a:r>
              <a:rPr lang="en-US" altLang="en-US" sz="36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SeqS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– can detect 1 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mutant/10,000 molecules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Codon 12 and 61 mutations</a:t>
            </a:r>
            <a:endParaRPr lang="en-US" altLang="en-US" sz="3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Detected 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mutant KRAS 66/221 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(30%)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N=62 (codon 12) N=4 (codon 61)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ctDNA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 positivity correlated 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with 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	stage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, more 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frequent 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in large </a:t>
            </a: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	tumors</a:t>
            </a:r>
            <a:endParaRPr lang="en-US" altLang="en-US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10380</TotalTime>
  <Words>1235</Words>
  <Application>Microsoft Macintosh PowerPoint</Application>
  <PresentationFormat>On-screen Show (4:3)</PresentationFormat>
  <Paragraphs>221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Endoscopic Colorectal Cancer Screening Slides 5-6-02</vt:lpstr>
      <vt:lpstr>5_Office Theme</vt:lpstr>
      <vt:lpstr>1_Endoscopic Colorectal Cancer Screening Slides 5-6-02</vt:lpstr>
      <vt:lpstr>1_Office Theme</vt:lpstr>
      <vt:lpstr>2_Endoscopic Colorectal Cancer Screening Slides 5-6-02</vt:lpstr>
      <vt:lpstr>Office Theme</vt:lpstr>
      <vt:lpstr>4_Endoscopic Colorectal Cancer Screening Slides 5-6-02</vt:lpstr>
      <vt:lpstr>Shimmer</vt:lpstr>
      <vt:lpstr>5_Endoscopic Colorectal Cancer Screening Slides 5-6-02</vt:lpstr>
      <vt:lpstr>3_Endoscopic Colorectal Cancer Screening Slides 5-6-02</vt:lpstr>
      <vt:lpstr>PowerPoint Presentation</vt:lpstr>
      <vt:lpstr>PowerPoint Presentation</vt:lpstr>
      <vt:lpstr>Challenges</vt:lpstr>
      <vt:lpstr>Safe-SeqS</vt:lpstr>
      <vt:lpstr>PowerPoint Presentation</vt:lpstr>
      <vt:lpstr>Essential elements of Safe-SeqS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CRC Cohort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“DYNAMIC” Study</vt:lpstr>
      <vt:lpstr>“DYNAMIC” Study</vt:lpstr>
      <vt:lpstr>PowerPoint Presentation</vt:lpstr>
      <vt:lpstr>Aims: EDRN Renewal</vt:lpstr>
      <vt:lpstr>PowerPoint Presentation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Schoen</dc:creator>
  <cp:lastModifiedBy>Robert Schoen</cp:lastModifiedBy>
  <cp:revision>127</cp:revision>
  <dcterms:created xsi:type="dcterms:W3CDTF">2009-05-27T14:01:43Z</dcterms:created>
  <dcterms:modified xsi:type="dcterms:W3CDTF">2017-09-13T14:28:21Z</dcterms:modified>
</cp:coreProperties>
</file>