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sldIdLst>
    <p:sldId id="314" r:id="rId3"/>
    <p:sldId id="315" r:id="rId4"/>
    <p:sldId id="318" r:id="rId5"/>
    <p:sldId id="325" r:id="rId6"/>
    <p:sldId id="346" r:id="rId7"/>
    <p:sldId id="347" r:id="rId8"/>
    <p:sldId id="326" r:id="rId9"/>
    <p:sldId id="327" r:id="rId10"/>
    <p:sldId id="328" r:id="rId11"/>
    <p:sldId id="329" r:id="rId12"/>
    <p:sldId id="331" r:id="rId13"/>
    <p:sldId id="333" r:id="rId14"/>
    <p:sldId id="308" r:id="rId15"/>
    <p:sldId id="348" r:id="rId16"/>
    <p:sldId id="335" r:id="rId17"/>
    <p:sldId id="310" r:id="rId18"/>
    <p:sldId id="349" r:id="rId19"/>
    <p:sldId id="311" r:id="rId20"/>
    <p:sldId id="351" r:id="rId21"/>
    <p:sldId id="350" r:id="rId22"/>
    <p:sldId id="31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8"/>
    <a:srgbClr val="EE4000"/>
    <a:srgbClr val="00868B"/>
    <a:srgbClr val="666699"/>
    <a:srgbClr val="9999CC"/>
    <a:srgbClr val="333366"/>
    <a:srgbClr val="990033"/>
    <a:srgbClr val="FF0033"/>
    <a:srgbClr val="5352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0" autoAdjust="0"/>
    <p:restoredTop sz="99268" autoAdjust="0"/>
  </p:normalViewPr>
  <p:slideViewPr>
    <p:cSldViewPr snapToGrid="0" snapToObjects="1">
      <p:cViewPr varScale="1">
        <p:scale>
          <a:sx n="66" d="100"/>
          <a:sy n="66" d="100"/>
        </p:scale>
        <p:origin x="1204" y="32"/>
      </p:cViewPr>
      <p:guideLst>
        <p:guide orient="horz" pos="2160"/>
        <p:guide pos="2880"/>
      </p:guideLst>
    </p:cSldViewPr>
  </p:slideViewPr>
  <p:outlineViewPr>
    <p:cViewPr>
      <p:scale>
        <a:sx n="33" d="100"/>
        <a:sy n="33" d="100"/>
      </p:scale>
      <p:origin x="0" y="5736"/>
    </p:cViewPr>
  </p:outlineViewPr>
  <p:notesTextViewPr>
    <p:cViewPr>
      <p:scale>
        <a:sx n="100" d="100"/>
        <a:sy n="100" d="100"/>
      </p:scale>
      <p:origin x="0" y="0"/>
    </p:cViewPr>
  </p:notesTextViewPr>
  <p:sorterViewPr>
    <p:cViewPr>
      <p:scale>
        <a:sx n="180" d="100"/>
        <a:sy n="180" d="100"/>
      </p:scale>
      <p:origin x="0" y="112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D19E5-2160-0F49-B93B-177F9C428E9F}" type="datetimeFigureOut">
              <a:rPr lang="en-US" smtClean="0"/>
              <a:t>9/12/2017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D6C54-BC55-214C-B976-C2A369296083}" type="slidenum">
              <a:rPr lang="en-US" smtClean="0"/>
              <a:t>‹#›</a:t>
            </a:fld>
            <a:endParaRPr lang="en-US"/>
          </a:p>
        </p:txBody>
      </p:sp>
    </p:spTree>
    <p:extLst>
      <p:ext uri="{BB962C8B-B14F-4D97-AF65-F5344CB8AC3E}">
        <p14:creationId xmlns:p14="http://schemas.microsoft.com/office/powerpoint/2010/main" val="40276967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46175" y="687388"/>
            <a:ext cx="4565650" cy="3425825"/>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Rectangle 3"/>
          <p:cNvSpPr>
            <a:spLocks noGrp="1" noChangeArrowheads="1"/>
          </p:cNvSpPr>
          <p:nvPr>
            <p:ph type="body" idx="1"/>
          </p:nvPr>
        </p:nvSpPr>
        <p:spPr bwMode="auto">
          <a:xfrm>
            <a:off x="914920" y="4342892"/>
            <a:ext cx="5028161" cy="411456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135" tIns="45288" rIns="92135" bIns="45288"/>
          <a:lstStyle/>
          <a:p>
            <a:pPr>
              <a:spcBef>
                <a:spcPct val="0"/>
              </a:spcBef>
            </a:pPr>
            <a:endParaRPr lang="en-US" sz="240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46175" y="687388"/>
            <a:ext cx="4565650" cy="3425825"/>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Rectangle 3"/>
          <p:cNvSpPr>
            <a:spLocks noGrp="1" noChangeArrowheads="1"/>
          </p:cNvSpPr>
          <p:nvPr>
            <p:ph type="body" idx="1"/>
          </p:nvPr>
        </p:nvSpPr>
        <p:spPr bwMode="auto">
          <a:xfrm>
            <a:off x="914920" y="4342892"/>
            <a:ext cx="5028161" cy="411456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135" tIns="45288" rIns="92135" bIns="45288"/>
          <a:lstStyle/>
          <a:p>
            <a:pPr>
              <a:spcBef>
                <a:spcPct val="0"/>
              </a:spcBef>
            </a:pPr>
            <a:endParaRPr lang="en-US" sz="24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2"/>
          <p:cNvSpPr>
            <a:spLocks noGrp="1" noRot="1" noChangeAspect="1" noChangeArrowheads="1" noTextEdit="1"/>
          </p:cNvSpPr>
          <p:nvPr>
            <p:ph type="sldImg"/>
          </p:nvPr>
        </p:nvSpPr>
        <p:spPr bwMode="auto">
          <a:xfrm>
            <a:off x="1146175" y="687388"/>
            <a:ext cx="4565650" cy="3425825"/>
          </a:xfrm>
          <a:prstGeom prst="rect">
            <a:avLst/>
          </a:prstGeom>
          <a:noFill/>
          <a:ln w="1270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280003" name="Rectangle 3"/>
          <p:cNvSpPr>
            <a:spLocks noGrp="1" noChangeArrowheads="1"/>
          </p:cNvSpPr>
          <p:nvPr>
            <p:ph type="body" idx="1"/>
          </p:nvPr>
        </p:nvSpPr>
        <p:spPr bwMode="auto">
          <a:xfrm>
            <a:off x="914921" y="4342893"/>
            <a:ext cx="5028161" cy="4114565"/>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2128" tIns="45285" rIns="92128" bIns="45285"/>
          <a:lstStyle/>
          <a:p>
            <a:pPr>
              <a:spcBef>
                <a:spcPct val="0"/>
              </a:spcBef>
            </a:pPr>
            <a:endParaRPr lang="en-US" sz="240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PCA3 has limited use as a stand-alone marker</a:t>
            </a:r>
          </a:p>
          <a:p>
            <a:r>
              <a:rPr lang="en-US" dirty="0" smtClean="0"/>
              <a:t>We began our studies by</a:t>
            </a:r>
            <a:r>
              <a:rPr lang="en-US" baseline="0" dirty="0" smtClean="0"/>
              <a:t> optimizing the conditions required for RNA isolation from urine</a:t>
            </a:r>
            <a:endParaRPr lang="en-US" dirty="0"/>
          </a:p>
        </p:txBody>
      </p:sp>
      <p:sp>
        <p:nvSpPr>
          <p:cNvPr id="4" name="Slide Number Placeholder 3"/>
          <p:cNvSpPr>
            <a:spLocks noGrp="1"/>
          </p:cNvSpPr>
          <p:nvPr>
            <p:ph type="sldNum" sz="quarter" idx="10"/>
          </p:nvPr>
        </p:nvSpPr>
        <p:spPr/>
        <p:txBody>
          <a:bodyPr/>
          <a:lstStyle/>
          <a:p>
            <a:fld id="{D4FD6C54-BC55-214C-B976-C2A369296083}" type="slidenum">
              <a:rPr lang="en-US" smtClean="0"/>
              <a:t>16</a:t>
            </a:fld>
            <a:endParaRPr lang="en-US"/>
          </a:p>
        </p:txBody>
      </p:sp>
    </p:spTree>
    <p:extLst>
      <p:ext uri="{BB962C8B-B14F-4D97-AF65-F5344CB8AC3E}">
        <p14:creationId xmlns:p14="http://schemas.microsoft.com/office/powerpoint/2010/main" val="4050405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46175" y="687388"/>
            <a:ext cx="4565650" cy="3425825"/>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Rectangle 3"/>
          <p:cNvSpPr>
            <a:spLocks noGrp="1" noChangeArrowheads="1"/>
          </p:cNvSpPr>
          <p:nvPr>
            <p:ph type="body" idx="1"/>
          </p:nvPr>
        </p:nvSpPr>
        <p:spPr bwMode="auto">
          <a:xfrm>
            <a:off x="914920" y="4342892"/>
            <a:ext cx="5028161" cy="411456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135" tIns="45288" rIns="92135" bIns="45288"/>
          <a:lstStyle/>
          <a:p>
            <a:pPr>
              <a:spcBef>
                <a:spcPct val="0"/>
              </a:spcBef>
            </a:pPr>
            <a:endParaRPr lang="en-US" sz="24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PCA3 has limited use as a stand-alone marker</a:t>
            </a:r>
          </a:p>
          <a:p>
            <a:r>
              <a:rPr lang="en-US" dirty="0" smtClean="0"/>
              <a:t>We began our studies by</a:t>
            </a:r>
            <a:r>
              <a:rPr lang="en-US" baseline="0" dirty="0" smtClean="0"/>
              <a:t> optimizing the conditions required for RNA isolation from urine</a:t>
            </a:r>
            <a:endParaRPr lang="en-US" dirty="0"/>
          </a:p>
        </p:txBody>
      </p:sp>
      <p:sp>
        <p:nvSpPr>
          <p:cNvPr id="4" name="Slide Number Placeholder 3"/>
          <p:cNvSpPr>
            <a:spLocks noGrp="1"/>
          </p:cNvSpPr>
          <p:nvPr>
            <p:ph type="sldNum" sz="quarter" idx="10"/>
          </p:nvPr>
        </p:nvSpPr>
        <p:spPr/>
        <p:txBody>
          <a:bodyPr/>
          <a:lstStyle/>
          <a:p>
            <a:fld id="{D4FD6C54-BC55-214C-B976-C2A369296083}" type="slidenum">
              <a:rPr lang="en-US" smtClean="0"/>
              <a:t>18</a:t>
            </a:fld>
            <a:endParaRPr lang="en-US"/>
          </a:p>
        </p:txBody>
      </p:sp>
    </p:spTree>
    <p:extLst>
      <p:ext uri="{BB962C8B-B14F-4D97-AF65-F5344CB8AC3E}">
        <p14:creationId xmlns:p14="http://schemas.microsoft.com/office/powerpoint/2010/main" val="2213031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2"/>
          <p:cNvSpPr>
            <a:spLocks noGrp="1" noRot="1" noChangeAspect="1" noChangeArrowheads="1" noTextEdit="1"/>
          </p:cNvSpPr>
          <p:nvPr>
            <p:ph type="sldImg"/>
          </p:nvPr>
        </p:nvSpPr>
        <p:spPr bwMode="auto">
          <a:xfrm>
            <a:off x="1146175" y="687388"/>
            <a:ext cx="4565650" cy="3425825"/>
          </a:xfrm>
          <a:prstGeom prst="rect">
            <a:avLst/>
          </a:prstGeom>
          <a:noFill/>
          <a:ln w="1270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280003" name="Rectangle 3"/>
          <p:cNvSpPr>
            <a:spLocks noGrp="1" noChangeArrowheads="1"/>
          </p:cNvSpPr>
          <p:nvPr>
            <p:ph type="body" idx="1"/>
          </p:nvPr>
        </p:nvSpPr>
        <p:spPr bwMode="auto">
          <a:xfrm>
            <a:off x="914920" y="4342892"/>
            <a:ext cx="5028161" cy="4114565"/>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2135" tIns="45288" rIns="92135" bIns="45288"/>
          <a:lstStyle/>
          <a:p>
            <a:pPr defTabSz="899495" eaLnBrk="0" fontAlgn="base" hangingPunct="0">
              <a:spcBef>
                <a:spcPct val="30000"/>
              </a:spcBef>
              <a:spcAft>
                <a:spcPct val="0"/>
              </a:spcAft>
              <a:defRPr/>
            </a:pPr>
            <a:r>
              <a:rPr lang="en-US" dirty="0">
                <a:latin typeface="Arial" charset="0"/>
              </a:rPr>
              <a:t>-The Prostate Health Index (PHI) is a mathematical formula that was developed by Beckman Coulter </a:t>
            </a:r>
          </a:p>
          <a:p>
            <a:pPr defTabSz="899495" eaLnBrk="0" fontAlgn="base" hangingPunct="0">
              <a:spcBef>
                <a:spcPct val="30000"/>
              </a:spcBef>
              <a:spcAft>
                <a:spcPct val="0"/>
              </a:spcAft>
              <a:defRPr/>
            </a:pPr>
            <a:r>
              <a:rPr lang="en-US" dirty="0">
                <a:latin typeface="Arial" charset="0"/>
              </a:rPr>
              <a:t>	comprising of total PSA, [-2]proPSA and fPSA. And Because of the combination, Phi is more stable against variations in prostate size/benign hyperplasia as compared to total serum PSA. </a:t>
            </a:r>
          </a:p>
          <a:p>
            <a:pPr defTabSz="899495" eaLnBrk="0" fontAlgn="base" hangingPunct="0">
              <a:spcBef>
                <a:spcPct val="30000"/>
              </a:spcBef>
              <a:spcAft>
                <a:spcPct val="0"/>
              </a:spcAft>
              <a:defRPr/>
            </a:pPr>
            <a:r>
              <a:rPr lang="en-US" dirty="0">
                <a:latin typeface="Arial" charset="0"/>
              </a:rPr>
              <a:t>-Both free PSA which is an unbound form of PSA and [-2]proPSA which is an isoforms of free PSA has been shown to increase specificity in prostate cancer detection. </a:t>
            </a:r>
          </a:p>
          <a:p>
            <a:pPr defTabSz="899495" eaLnBrk="0" fontAlgn="base" hangingPunct="0">
              <a:spcBef>
                <a:spcPct val="30000"/>
              </a:spcBef>
              <a:spcAft>
                <a:spcPct val="0"/>
              </a:spcAft>
              <a:defRPr/>
            </a:pPr>
            <a:r>
              <a:rPr lang="en-US" dirty="0">
                <a:latin typeface="Arial" charset="0"/>
              </a:rPr>
              <a:t>-Phi is currently FDA approved and commercially available for clinical assay awaiting for reimbursement code/policy.</a:t>
            </a:r>
          </a:p>
          <a:p>
            <a:pPr defTabSz="899495" eaLnBrk="0" fontAlgn="base" hangingPunct="0">
              <a:spcBef>
                <a:spcPct val="30000"/>
              </a:spcBef>
              <a:spcAft>
                <a:spcPct val="0"/>
              </a:spcAft>
              <a:defRPr/>
            </a:pPr>
            <a:r>
              <a:rPr lang="en-US" dirty="0">
                <a:latin typeface="Arial" charset="0"/>
              </a:rPr>
              <a:t>-In a 2011 landmark study, Phi was not only shown to detect prostate cancer with increased accuracy over PSA and percent free PSA, But also was positively associated with Gleason score on biopsy. </a:t>
            </a:r>
          </a:p>
          <a:p>
            <a:pPr defTabSz="899495" eaLnBrk="0" fontAlgn="base" hangingPunct="0">
              <a:spcBef>
                <a:spcPct val="30000"/>
              </a:spcBef>
              <a:spcAft>
                <a:spcPct val="0"/>
              </a:spcAft>
              <a:defRPr/>
            </a:pPr>
            <a:r>
              <a:rPr lang="en-US" dirty="0">
                <a:latin typeface="Arial" charset="0"/>
              </a:rPr>
              <a:t>-However, this and most of the other studies were evaluated in mixed setting of initial as well as the repeat prostate biopsies. </a:t>
            </a:r>
          </a:p>
          <a:p>
            <a:pPr defTabSz="899495" eaLnBrk="0" fontAlgn="base" hangingPunct="0">
              <a:spcBef>
                <a:spcPct val="30000"/>
              </a:spcBef>
              <a:spcAft>
                <a:spcPct val="0"/>
              </a:spcAft>
              <a:defRPr/>
            </a:pPr>
            <a:r>
              <a:rPr lang="en-US" dirty="0">
                <a:latin typeface="Arial" charset="0"/>
              </a:rPr>
              <a:t>-Moreover, the only study that described Phi performance initial biopsy population, did not evaluated Phi's ability to separate aggressive prostate cancer from indolent and results were not independent of total PSA.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46175" y="687388"/>
            <a:ext cx="4565650" cy="3425825"/>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Rectangle 3"/>
          <p:cNvSpPr>
            <a:spLocks noGrp="1" noChangeArrowheads="1"/>
          </p:cNvSpPr>
          <p:nvPr>
            <p:ph type="body" idx="1"/>
          </p:nvPr>
        </p:nvSpPr>
        <p:spPr bwMode="auto">
          <a:xfrm>
            <a:off x="914920" y="4342892"/>
            <a:ext cx="5028161" cy="411456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135" tIns="45288" rIns="92135" bIns="45288"/>
          <a:lstStyle/>
          <a:p>
            <a:pPr>
              <a:spcBef>
                <a:spcPct val="0"/>
              </a:spcBef>
            </a:pPr>
            <a:endParaRPr lang="en-US" sz="24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2"/>
          <p:cNvSpPr>
            <a:spLocks noGrp="1" noRot="1" noChangeAspect="1" noChangeArrowheads="1" noTextEdit="1"/>
          </p:cNvSpPr>
          <p:nvPr>
            <p:ph type="sldImg"/>
          </p:nvPr>
        </p:nvSpPr>
        <p:spPr bwMode="auto">
          <a:xfrm>
            <a:off x="1146175" y="687388"/>
            <a:ext cx="4565650" cy="3425825"/>
          </a:xfrm>
          <a:prstGeom prst="rect">
            <a:avLst/>
          </a:prstGeom>
          <a:noFill/>
          <a:ln w="1270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280003" name="Rectangle 3"/>
          <p:cNvSpPr>
            <a:spLocks noGrp="1" noChangeArrowheads="1"/>
          </p:cNvSpPr>
          <p:nvPr>
            <p:ph type="body" idx="1"/>
          </p:nvPr>
        </p:nvSpPr>
        <p:spPr bwMode="auto">
          <a:xfrm>
            <a:off x="914920" y="4342892"/>
            <a:ext cx="5028161" cy="4114565"/>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2135" tIns="45288" rIns="92135" bIns="45288"/>
          <a:lstStyle/>
          <a:p>
            <a:pPr defTabSz="899495" eaLnBrk="0" fontAlgn="base" hangingPunct="0">
              <a:spcBef>
                <a:spcPct val="30000"/>
              </a:spcBef>
              <a:spcAft>
                <a:spcPct val="0"/>
              </a:spcAft>
              <a:defRPr/>
            </a:pPr>
            <a:r>
              <a:rPr lang="en-US" dirty="0">
                <a:latin typeface="Arial" charset="0"/>
              </a:rPr>
              <a:t>-The Prostate Health Index (PHI) is a mathematical formula that was developed by Beckman Coulter </a:t>
            </a:r>
          </a:p>
          <a:p>
            <a:pPr defTabSz="899495" eaLnBrk="0" fontAlgn="base" hangingPunct="0">
              <a:spcBef>
                <a:spcPct val="30000"/>
              </a:spcBef>
              <a:spcAft>
                <a:spcPct val="0"/>
              </a:spcAft>
              <a:defRPr/>
            </a:pPr>
            <a:r>
              <a:rPr lang="en-US" dirty="0">
                <a:latin typeface="Arial" charset="0"/>
              </a:rPr>
              <a:t>	comprising of total PSA, [-2]proPSA and fPSA. And Because of the combination, Phi is more stable against variations in prostate size/benign hyperplasia as compared to total serum PSA. </a:t>
            </a:r>
          </a:p>
          <a:p>
            <a:pPr defTabSz="899495" eaLnBrk="0" fontAlgn="base" hangingPunct="0">
              <a:spcBef>
                <a:spcPct val="30000"/>
              </a:spcBef>
              <a:spcAft>
                <a:spcPct val="0"/>
              </a:spcAft>
              <a:defRPr/>
            </a:pPr>
            <a:r>
              <a:rPr lang="en-US" dirty="0">
                <a:latin typeface="Arial" charset="0"/>
              </a:rPr>
              <a:t>-Both free PSA which is an unbound form of PSA and [-2]proPSA which is an isoforms of free PSA has been shown to increase specificity in prostate cancer detection. </a:t>
            </a:r>
          </a:p>
          <a:p>
            <a:pPr defTabSz="899495" eaLnBrk="0" fontAlgn="base" hangingPunct="0">
              <a:spcBef>
                <a:spcPct val="30000"/>
              </a:spcBef>
              <a:spcAft>
                <a:spcPct val="0"/>
              </a:spcAft>
              <a:defRPr/>
            </a:pPr>
            <a:r>
              <a:rPr lang="en-US" dirty="0">
                <a:latin typeface="Arial" charset="0"/>
              </a:rPr>
              <a:t>-Phi is currently FDA approved and commercially available for clinical assay awaiting for reimbursement code/policy.</a:t>
            </a:r>
          </a:p>
          <a:p>
            <a:pPr defTabSz="899495" eaLnBrk="0" fontAlgn="base" hangingPunct="0">
              <a:spcBef>
                <a:spcPct val="30000"/>
              </a:spcBef>
              <a:spcAft>
                <a:spcPct val="0"/>
              </a:spcAft>
              <a:defRPr/>
            </a:pPr>
            <a:r>
              <a:rPr lang="en-US" dirty="0">
                <a:latin typeface="Arial" charset="0"/>
              </a:rPr>
              <a:t>-In a 2011 landmark study, Phi was not only shown to detect prostate cancer with increased accuracy over PSA and percent free PSA, But also was positively associated with Gleason score on biopsy. </a:t>
            </a:r>
          </a:p>
          <a:p>
            <a:pPr defTabSz="899495" eaLnBrk="0" fontAlgn="base" hangingPunct="0">
              <a:spcBef>
                <a:spcPct val="30000"/>
              </a:spcBef>
              <a:spcAft>
                <a:spcPct val="0"/>
              </a:spcAft>
              <a:defRPr/>
            </a:pPr>
            <a:r>
              <a:rPr lang="en-US" dirty="0">
                <a:latin typeface="Arial" charset="0"/>
              </a:rPr>
              <a:t>-However, this and most of the other studies were evaluated in mixed setting of initial as well as the repeat prostate biopsies. </a:t>
            </a:r>
          </a:p>
          <a:p>
            <a:pPr defTabSz="899495" eaLnBrk="0" fontAlgn="base" hangingPunct="0">
              <a:spcBef>
                <a:spcPct val="30000"/>
              </a:spcBef>
              <a:spcAft>
                <a:spcPct val="0"/>
              </a:spcAft>
              <a:defRPr/>
            </a:pPr>
            <a:r>
              <a:rPr lang="en-US" dirty="0">
                <a:latin typeface="Arial" charset="0"/>
              </a:rPr>
              <a:t>-Moreover, the only study that described Phi performance initial biopsy population, did not evaluated Phi's ability to separate aggressive prostate cancer from indolent and results were not independent of total PSA.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46175" y="687388"/>
            <a:ext cx="4565650" cy="3425825"/>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26979" name="Rectangle 3"/>
          <p:cNvSpPr>
            <a:spLocks noGrp="1" noChangeArrowheads="1"/>
          </p:cNvSpPr>
          <p:nvPr>
            <p:ph type="body" idx="1"/>
          </p:nvPr>
        </p:nvSpPr>
        <p:spPr bwMode="auto">
          <a:xfrm>
            <a:off x="914920" y="4342892"/>
            <a:ext cx="5028161" cy="4114565"/>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135" tIns="45288" rIns="92135" bIns="45288"/>
          <a:lstStyle/>
          <a:p>
            <a:r>
              <a:rPr lang="en-US" dirty="0">
                <a:latin typeface="Arial" charset="0"/>
              </a:rPr>
              <a:t>In conclusion, prostate health index can improve the detection of aggressive prostate cancer in initial biopsy population with a higher specificity than either total serum PSA or % free PSA alone.</a:t>
            </a:r>
          </a:p>
          <a:p>
            <a:r>
              <a:rPr lang="en-US" dirty="0">
                <a:latin typeface="Arial" charset="0"/>
              </a:rPr>
              <a:t>And  Phi score at an optimal threshold of 24 or more, can reduce unnecessary biopsy and over diagnosis of indolent disease in same population.</a:t>
            </a:r>
            <a:endParaRPr lang="en-US" sz="2400" dirty="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2"/>
          <p:cNvSpPr>
            <a:spLocks noGrp="1" noRot="1" noChangeAspect="1" noChangeArrowheads="1" noTextEdit="1"/>
          </p:cNvSpPr>
          <p:nvPr>
            <p:ph type="sldImg"/>
          </p:nvPr>
        </p:nvSpPr>
        <p:spPr bwMode="auto">
          <a:xfrm>
            <a:off x="1146175" y="687388"/>
            <a:ext cx="4565650" cy="3425825"/>
          </a:xfrm>
          <a:prstGeom prst="rect">
            <a:avLst/>
          </a:prstGeom>
          <a:noFill/>
          <a:ln w="1270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280003" name="Rectangle 3"/>
          <p:cNvSpPr>
            <a:spLocks noGrp="1" noChangeArrowheads="1"/>
          </p:cNvSpPr>
          <p:nvPr>
            <p:ph type="body" idx="1"/>
          </p:nvPr>
        </p:nvSpPr>
        <p:spPr bwMode="auto">
          <a:xfrm>
            <a:off x="914920" y="4342892"/>
            <a:ext cx="5028161" cy="4114565"/>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2135" tIns="45288" rIns="92135" bIns="45288"/>
          <a:lstStyle/>
          <a:p>
            <a:pPr defTabSz="899495" eaLnBrk="0" fontAlgn="base" hangingPunct="0">
              <a:spcBef>
                <a:spcPct val="30000"/>
              </a:spcBef>
              <a:spcAft>
                <a:spcPct val="0"/>
              </a:spcAft>
              <a:defRPr/>
            </a:pPr>
            <a:r>
              <a:rPr lang="en-US" dirty="0">
                <a:latin typeface="Arial" charset="0"/>
              </a:rPr>
              <a:t>-The Prostate Health Index (PHI) is a mathematical formula that was developed by Beckman Coulter </a:t>
            </a:r>
          </a:p>
          <a:p>
            <a:pPr defTabSz="899495" eaLnBrk="0" fontAlgn="base" hangingPunct="0">
              <a:spcBef>
                <a:spcPct val="30000"/>
              </a:spcBef>
              <a:spcAft>
                <a:spcPct val="0"/>
              </a:spcAft>
              <a:defRPr/>
            </a:pPr>
            <a:r>
              <a:rPr lang="en-US" dirty="0">
                <a:latin typeface="Arial" charset="0"/>
              </a:rPr>
              <a:t>	comprising of total PSA, [-2]proPSA and fPSA. And Because of the combination, Phi is more stable against variations in prostate size/benign hyperplasia as compared to total serum PSA. </a:t>
            </a:r>
          </a:p>
          <a:p>
            <a:pPr defTabSz="899495" eaLnBrk="0" fontAlgn="base" hangingPunct="0">
              <a:spcBef>
                <a:spcPct val="30000"/>
              </a:spcBef>
              <a:spcAft>
                <a:spcPct val="0"/>
              </a:spcAft>
              <a:defRPr/>
            </a:pPr>
            <a:r>
              <a:rPr lang="en-US" dirty="0">
                <a:latin typeface="Arial" charset="0"/>
              </a:rPr>
              <a:t>-Both free PSA which is an unbound form of PSA and [-2]proPSA which is an isoforms of free PSA has been shown to increase specificity in prostate cancer detection. </a:t>
            </a:r>
          </a:p>
          <a:p>
            <a:pPr defTabSz="899495" eaLnBrk="0" fontAlgn="base" hangingPunct="0">
              <a:spcBef>
                <a:spcPct val="30000"/>
              </a:spcBef>
              <a:spcAft>
                <a:spcPct val="0"/>
              </a:spcAft>
              <a:defRPr/>
            </a:pPr>
            <a:r>
              <a:rPr lang="en-US" dirty="0">
                <a:latin typeface="Arial" charset="0"/>
              </a:rPr>
              <a:t>-Phi is currently FDA approved and commercially available for clinical assay awaiting for reimbursement code/policy.</a:t>
            </a:r>
          </a:p>
          <a:p>
            <a:pPr defTabSz="899495" eaLnBrk="0" fontAlgn="base" hangingPunct="0">
              <a:spcBef>
                <a:spcPct val="30000"/>
              </a:spcBef>
              <a:spcAft>
                <a:spcPct val="0"/>
              </a:spcAft>
              <a:defRPr/>
            </a:pPr>
            <a:r>
              <a:rPr lang="en-US" dirty="0">
                <a:latin typeface="Arial" charset="0"/>
              </a:rPr>
              <a:t>-In a 2011 landmark study, Phi was not only shown to detect prostate cancer with increased accuracy over PSA and percent free PSA, But also was positively associated with Gleason score on biopsy. </a:t>
            </a:r>
          </a:p>
          <a:p>
            <a:pPr defTabSz="899495" eaLnBrk="0" fontAlgn="base" hangingPunct="0">
              <a:spcBef>
                <a:spcPct val="30000"/>
              </a:spcBef>
              <a:spcAft>
                <a:spcPct val="0"/>
              </a:spcAft>
              <a:defRPr/>
            </a:pPr>
            <a:r>
              <a:rPr lang="en-US" dirty="0">
                <a:latin typeface="Arial" charset="0"/>
              </a:rPr>
              <a:t>-However, this and most of the other studies were evaluated in mixed setting of initial as well as the repeat prostate biopsies. </a:t>
            </a:r>
          </a:p>
          <a:p>
            <a:pPr defTabSz="899495" eaLnBrk="0" fontAlgn="base" hangingPunct="0">
              <a:spcBef>
                <a:spcPct val="30000"/>
              </a:spcBef>
              <a:spcAft>
                <a:spcPct val="0"/>
              </a:spcAft>
              <a:defRPr/>
            </a:pPr>
            <a:r>
              <a:rPr lang="en-US" dirty="0">
                <a:latin typeface="Arial" charset="0"/>
              </a:rPr>
              <a:t>-Moreover, the only study that described Phi performance initial biopsy population, did not evaluated Phi's ability to separate aggressive prostate cancer from indolent and results were not independent of total PSA.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46175" y="687388"/>
            <a:ext cx="4565650" cy="3425825"/>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Rectangle 3"/>
          <p:cNvSpPr>
            <a:spLocks noGrp="1" noChangeArrowheads="1"/>
          </p:cNvSpPr>
          <p:nvPr>
            <p:ph type="body" idx="1"/>
          </p:nvPr>
        </p:nvSpPr>
        <p:spPr bwMode="auto">
          <a:xfrm>
            <a:off x="914920" y="4342892"/>
            <a:ext cx="5028161" cy="411456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135" tIns="45288" rIns="92135" bIns="45288"/>
          <a:lstStyle/>
          <a:p>
            <a:pPr>
              <a:spcBef>
                <a:spcPct val="0"/>
              </a:spcBef>
            </a:pPr>
            <a:endParaRPr lang="en-US" sz="24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46175" y="687388"/>
            <a:ext cx="4565650" cy="3425825"/>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26979" name="Rectangle 3"/>
          <p:cNvSpPr>
            <a:spLocks noGrp="1" noChangeArrowheads="1"/>
          </p:cNvSpPr>
          <p:nvPr>
            <p:ph type="body" idx="1"/>
          </p:nvPr>
        </p:nvSpPr>
        <p:spPr bwMode="auto">
          <a:xfrm>
            <a:off x="914920" y="4342892"/>
            <a:ext cx="5028161" cy="4114565"/>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135" tIns="45288" rIns="92135" bIns="45288"/>
          <a:lstStyle/>
          <a:p>
            <a:pPr>
              <a:spcBef>
                <a:spcPct val="0"/>
              </a:spcBef>
            </a:pPr>
            <a:endParaRPr lang="en-US" sz="24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2"/>
          <p:cNvSpPr>
            <a:spLocks noGrp="1" noRot="1" noChangeAspect="1" noChangeArrowheads="1" noTextEdit="1"/>
          </p:cNvSpPr>
          <p:nvPr>
            <p:ph type="sldImg"/>
          </p:nvPr>
        </p:nvSpPr>
        <p:spPr bwMode="auto">
          <a:xfrm>
            <a:off x="1146175" y="687388"/>
            <a:ext cx="4565650" cy="3425825"/>
          </a:xfrm>
          <a:prstGeom prst="rect">
            <a:avLst/>
          </a:prstGeom>
          <a:noFill/>
          <a:ln w="1270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280003" name="Rectangle 3"/>
          <p:cNvSpPr>
            <a:spLocks noGrp="1" noChangeArrowheads="1"/>
          </p:cNvSpPr>
          <p:nvPr>
            <p:ph type="body" idx="1"/>
          </p:nvPr>
        </p:nvSpPr>
        <p:spPr bwMode="auto">
          <a:xfrm>
            <a:off x="914921" y="4342893"/>
            <a:ext cx="5028161" cy="4114565"/>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2128" tIns="45285" rIns="92128" bIns="45285"/>
          <a:lstStyle/>
          <a:p>
            <a:pPr>
              <a:spcBef>
                <a:spcPct val="0"/>
              </a:spcBef>
            </a:pPr>
            <a:endParaRPr lang="en-US" sz="240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Rot="1" noChangeAspect="1" noChangeArrowheads="1" noTextEdit="1"/>
          </p:cNvSpPr>
          <p:nvPr>
            <p:ph type="sldImg"/>
          </p:nvPr>
        </p:nvSpPr>
        <p:spPr bwMode="auto">
          <a:xfrm>
            <a:off x="1151833" y="686543"/>
            <a:ext cx="4554335" cy="3428022"/>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207299" name="Rectangle 3"/>
          <p:cNvSpPr>
            <a:spLocks noGrp="1" noChangeArrowheads="1"/>
          </p:cNvSpPr>
          <p:nvPr>
            <p:ph type="body" idx="1"/>
          </p:nvPr>
        </p:nvSpPr>
        <p:spPr bwMode="auto">
          <a:xfrm>
            <a:off x="685800" y="4342893"/>
            <a:ext cx="5486400" cy="4114565"/>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1434" tIns="45716" rIns="91434" bIns="45716"/>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PCA3 has limited use as a stand-alone marker</a:t>
            </a:r>
          </a:p>
          <a:p>
            <a:r>
              <a:rPr lang="en-US" dirty="0" smtClean="0"/>
              <a:t>We began our studies by</a:t>
            </a:r>
            <a:r>
              <a:rPr lang="en-US" baseline="0" dirty="0" smtClean="0"/>
              <a:t> optimizing the conditions required for RNA isolation from urine</a:t>
            </a:r>
            <a:endParaRPr lang="en-US" dirty="0"/>
          </a:p>
        </p:txBody>
      </p:sp>
      <p:sp>
        <p:nvSpPr>
          <p:cNvPr id="4" name="Slide Number Placeholder 3"/>
          <p:cNvSpPr>
            <a:spLocks noGrp="1"/>
          </p:cNvSpPr>
          <p:nvPr>
            <p:ph type="sldNum" sz="quarter" idx="10"/>
          </p:nvPr>
        </p:nvSpPr>
        <p:spPr/>
        <p:txBody>
          <a:bodyPr/>
          <a:lstStyle/>
          <a:p>
            <a:fld id="{D4FD6C54-BC55-214C-B976-C2A369296083}" type="slidenum">
              <a:rPr lang="en-US" smtClean="0"/>
              <a:t>13</a:t>
            </a:fld>
            <a:endParaRPr lang="en-US"/>
          </a:p>
        </p:txBody>
      </p:sp>
    </p:spTree>
    <p:extLst>
      <p:ext uri="{BB962C8B-B14F-4D97-AF65-F5344CB8AC3E}">
        <p14:creationId xmlns:p14="http://schemas.microsoft.com/office/powerpoint/2010/main" val="11581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8552CC-7E83-8D49-A988-39F5595DB0CD}"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FD0C0-E6B5-5046-B371-EC751507D281}" type="slidenum">
              <a:rPr lang="en-US" smtClean="0"/>
              <a:t>‹#›</a:t>
            </a:fld>
            <a:endParaRPr lang="en-US"/>
          </a:p>
        </p:txBody>
      </p:sp>
    </p:spTree>
    <p:extLst>
      <p:ext uri="{BB962C8B-B14F-4D97-AF65-F5344CB8AC3E}">
        <p14:creationId xmlns:p14="http://schemas.microsoft.com/office/powerpoint/2010/main" val="1874176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552CC-7E83-8D49-A988-39F5595DB0CD}"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FD0C0-E6B5-5046-B371-EC751507D281}" type="slidenum">
              <a:rPr lang="en-US" smtClean="0"/>
              <a:t>‹#›</a:t>
            </a:fld>
            <a:endParaRPr lang="en-US"/>
          </a:p>
        </p:txBody>
      </p:sp>
    </p:spTree>
    <p:extLst>
      <p:ext uri="{BB962C8B-B14F-4D97-AF65-F5344CB8AC3E}">
        <p14:creationId xmlns:p14="http://schemas.microsoft.com/office/powerpoint/2010/main" val="13828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552CC-7E83-8D49-A988-39F5595DB0CD}"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FD0C0-E6B5-5046-B371-EC751507D281}" type="slidenum">
              <a:rPr lang="en-US" smtClean="0"/>
              <a:t>‹#›</a:t>
            </a:fld>
            <a:endParaRPr lang="en-US"/>
          </a:p>
        </p:txBody>
      </p:sp>
    </p:spTree>
    <p:extLst>
      <p:ext uri="{BB962C8B-B14F-4D97-AF65-F5344CB8AC3E}">
        <p14:creationId xmlns:p14="http://schemas.microsoft.com/office/powerpoint/2010/main" val="1662137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4"/>
          <p:cNvGrpSpPr>
            <a:grpSpLocks/>
          </p:cNvGrpSpPr>
          <p:nvPr/>
        </p:nvGrpSpPr>
        <p:grpSpPr bwMode="auto">
          <a:xfrm>
            <a:off x="11113" y="11113"/>
            <a:ext cx="9121775" cy="6834187"/>
            <a:chOff x="7" y="7"/>
            <a:chExt cx="5746" cy="4305"/>
          </a:xfrm>
        </p:grpSpPr>
        <p:grpSp>
          <p:nvGrpSpPr>
            <p:cNvPr id="5" name="Group 32"/>
            <p:cNvGrpSpPr>
              <a:grpSpLocks/>
            </p:cNvGrpSpPr>
            <p:nvPr/>
          </p:nvGrpSpPr>
          <p:grpSpPr bwMode="auto">
            <a:xfrm>
              <a:off x="7" y="7"/>
              <a:ext cx="5746" cy="4305"/>
              <a:chOff x="7" y="7"/>
              <a:chExt cx="5746" cy="4305"/>
            </a:xfrm>
          </p:grpSpPr>
          <p:sp>
            <p:nvSpPr>
              <p:cNvPr id="7" name="Line 2"/>
              <p:cNvSpPr>
                <a:spLocks noChangeShapeType="1"/>
              </p:cNvSpPr>
              <p:nvPr/>
            </p:nvSpPr>
            <p:spPr bwMode="ltGray">
              <a:xfrm flipH="1">
                <a:off x="7" y="7"/>
                <a:ext cx="398" cy="449"/>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8" name="Line 3"/>
              <p:cNvSpPr>
                <a:spLocks noChangeShapeType="1"/>
              </p:cNvSpPr>
              <p:nvPr/>
            </p:nvSpPr>
            <p:spPr bwMode="ltGray">
              <a:xfrm flipH="1">
                <a:off x="7" y="7"/>
                <a:ext cx="718" cy="809"/>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9" name="Line 4"/>
              <p:cNvSpPr>
                <a:spLocks noChangeShapeType="1"/>
              </p:cNvSpPr>
              <p:nvPr/>
            </p:nvSpPr>
            <p:spPr bwMode="ltGray">
              <a:xfrm flipH="1">
                <a:off x="7" y="7"/>
                <a:ext cx="1049" cy="118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10" name="Line 5"/>
              <p:cNvSpPr>
                <a:spLocks noChangeShapeType="1"/>
              </p:cNvSpPr>
              <p:nvPr/>
            </p:nvSpPr>
            <p:spPr bwMode="ltGray">
              <a:xfrm flipH="1">
                <a:off x="7" y="7"/>
                <a:ext cx="1358" cy="1529"/>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11" name="Line 6"/>
              <p:cNvSpPr>
                <a:spLocks noChangeShapeType="1"/>
              </p:cNvSpPr>
              <p:nvPr/>
            </p:nvSpPr>
            <p:spPr bwMode="ltGray">
              <a:xfrm flipH="1">
                <a:off x="7" y="7"/>
                <a:ext cx="1678" cy="1889"/>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12" name="Line 7"/>
              <p:cNvSpPr>
                <a:spLocks noChangeShapeType="1"/>
              </p:cNvSpPr>
              <p:nvPr/>
            </p:nvSpPr>
            <p:spPr bwMode="ltGray">
              <a:xfrm flipH="1">
                <a:off x="7" y="7"/>
                <a:ext cx="2009" cy="226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13" name="Line 8"/>
              <p:cNvSpPr>
                <a:spLocks noChangeShapeType="1"/>
              </p:cNvSpPr>
              <p:nvPr/>
            </p:nvSpPr>
            <p:spPr bwMode="ltGray">
              <a:xfrm flipH="1">
                <a:off x="7" y="7"/>
                <a:ext cx="2340" cy="2633"/>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14" name="Line 9"/>
              <p:cNvSpPr>
                <a:spLocks noChangeShapeType="1"/>
              </p:cNvSpPr>
              <p:nvPr/>
            </p:nvSpPr>
            <p:spPr bwMode="ltGray">
              <a:xfrm flipH="1">
                <a:off x="7" y="7"/>
                <a:ext cx="2681" cy="3017"/>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15" name="Line 10"/>
              <p:cNvSpPr>
                <a:spLocks noChangeShapeType="1"/>
              </p:cNvSpPr>
              <p:nvPr/>
            </p:nvSpPr>
            <p:spPr bwMode="ltGray">
              <a:xfrm flipH="1">
                <a:off x="7" y="7"/>
                <a:ext cx="2990" cy="3365"/>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16" name="Line 11"/>
              <p:cNvSpPr>
                <a:spLocks noChangeShapeType="1"/>
              </p:cNvSpPr>
              <p:nvPr/>
            </p:nvSpPr>
            <p:spPr bwMode="ltGray">
              <a:xfrm flipH="1">
                <a:off x="7" y="7"/>
                <a:ext cx="3332" cy="3749"/>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17" name="Line 12"/>
              <p:cNvSpPr>
                <a:spLocks noChangeShapeType="1"/>
              </p:cNvSpPr>
              <p:nvPr/>
            </p:nvSpPr>
            <p:spPr bwMode="ltGray">
              <a:xfrm flipH="1">
                <a:off x="7" y="7"/>
                <a:ext cx="3662" cy="412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18" name="Line 13"/>
              <p:cNvSpPr>
                <a:spLocks noChangeShapeType="1"/>
              </p:cNvSpPr>
              <p:nvPr/>
            </p:nvSpPr>
            <p:spPr bwMode="ltGray">
              <a:xfrm flipH="1">
                <a:off x="185" y="7"/>
                <a:ext cx="3826" cy="4305"/>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19" name="Line 14"/>
              <p:cNvSpPr>
                <a:spLocks noChangeShapeType="1"/>
              </p:cNvSpPr>
              <p:nvPr/>
            </p:nvSpPr>
            <p:spPr bwMode="ltGray">
              <a:xfrm flipH="1">
                <a:off x="505" y="7"/>
                <a:ext cx="3826" cy="4305"/>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 name="Line 15"/>
              <p:cNvSpPr>
                <a:spLocks noChangeShapeType="1"/>
              </p:cNvSpPr>
              <p:nvPr/>
            </p:nvSpPr>
            <p:spPr bwMode="ltGray">
              <a:xfrm flipH="1">
                <a:off x="835" y="7"/>
                <a:ext cx="3826" cy="4305"/>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1" name="Line 16"/>
              <p:cNvSpPr>
                <a:spLocks noChangeShapeType="1"/>
              </p:cNvSpPr>
              <p:nvPr/>
            </p:nvSpPr>
            <p:spPr bwMode="ltGray">
              <a:xfrm flipH="1">
                <a:off x="1134" y="7"/>
                <a:ext cx="3826" cy="4305"/>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2" name="Line 17"/>
              <p:cNvSpPr>
                <a:spLocks noChangeShapeType="1"/>
              </p:cNvSpPr>
              <p:nvPr/>
            </p:nvSpPr>
            <p:spPr bwMode="ltGray">
              <a:xfrm flipH="1">
                <a:off x="1465" y="7"/>
                <a:ext cx="3826" cy="4305"/>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3" name="Line 18"/>
              <p:cNvSpPr>
                <a:spLocks noChangeShapeType="1"/>
              </p:cNvSpPr>
              <p:nvPr/>
            </p:nvSpPr>
            <p:spPr bwMode="ltGray">
              <a:xfrm flipH="1">
                <a:off x="1778" y="11"/>
                <a:ext cx="3822" cy="430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4" name="Line 19"/>
              <p:cNvSpPr>
                <a:spLocks noChangeShapeType="1"/>
              </p:cNvSpPr>
              <p:nvPr/>
            </p:nvSpPr>
            <p:spPr bwMode="ltGray">
              <a:xfrm flipH="1">
                <a:off x="2428" y="571"/>
                <a:ext cx="3325" cy="374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5" name="Line 20"/>
              <p:cNvSpPr>
                <a:spLocks noChangeShapeType="1"/>
              </p:cNvSpPr>
              <p:nvPr/>
            </p:nvSpPr>
            <p:spPr bwMode="ltGray">
              <a:xfrm flipH="1">
                <a:off x="2727" y="907"/>
                <a:ext cx="3026" cy="3405"/>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6" name="Line 21"/>
              <p:cNvSpPr>
                <a:spLocks noChangeShapeType="1"/>
              </p:cNvSpPr>
              <p:nvPr/>
            </p:nvSpPr>
            <p:spPr bwMode="ltGray">
              <a:xfrm flipH="1">
                <a:off x="3036" y="1255"/>
                <a:ext cx="2717" cy="3057"/>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7" name="Line 22"/>
              <p:cNvSpPr>
                <a:spLocks noChangeShapeType="1"/>
              </p:cNvSpPr>
              <p:nvPr/>
            </p:nvSpPr>
            <p:spPr bwMode="ltGray">
              <a:xfrm flipH="1">
                <a:off x="3356" y="1615"/>
                <a:ext cx="2397" cy="2697"/>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8" name="Line 23"/>
              <p:cNvSpPr>
                <a:spLocks noChangeShapeType="1"/>
              </p:cNvSpPr>
              <p:nvPr/>
            </p:nvSpPr>
            <p:spPr bwMode="ltGray">
              <a:xfrm flipH="1">
                <a:off x="3698" y="1999"/>
                <a:ext cx="2055" cy="2313"/>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9" name="Line 24"/>
              <p:cNvSpPr>
                <a:spLocks noChangeShapeType="1"/>
              </p:cNvSpPr>
              <p:nvPr/>
            </p:nvSpPr>
            <p:spPr bwMode="ltGray">
              <a:xfrm flipH="1">
                <a:off x="4039" y="2383"/>
                <a:ext cx="1714" cy="1929"/>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30" name="Line 25"/>
              <p:cNvSpPr>
                <a:spLocks noChangeShapeType="1"/>
              </p:cNvSpPr>
              <p:nvPr/>
            </p:nvSpPr>
            <p:spPr bwMode="ltGray">
              <a:xfrm flipH="1">
                <a:off x="4359" y="2743"/>
                <a:ext cx="1394" cy="1569"/>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31" name="Line 26"/>
              <p:cNvSpPr>
                <a:spLocks noChangeShapeType="1"/>
              </p:cNvSpPr>
              <p:nvPr/>
            </p:nvSpPr>
            <p:spPr bwMode="ltGray">
              <a:xfrm flipH="1">
                <a:off x="4690" y="3115"/>
                <a:ext cx="1063" cy="1197"/>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32" name="Line 27"/>
              <p:cNvSpPr>
                <a:spLocks noChangeShapeType="1"/>
              </p:cNvSpPr>
              <p:nvPr/>
            </p:nvSpPr>
            <p:spPr bwMode="ltGray">
              <a:xfrm flipH="1">
                <a:off x="4999" y="3463"/>
                <a:ext cx="754" cy="849"/>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33" name="Line 28"/>
              <p:cNvSpPr>
                <a:spLocks noChangeShapeType="1"/>
              </p:cNvSpPr>
              <p:nvPr/>
            </p:nvSpPr>
            <p:spPr bwMode="ltGray">
              <a:xfrm flipH="1">
                <a:off x="5298" y="3799"/>
                <a:ext cx="455" cy="513"/>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34" name="Line 29"/>
              <p:cNvSpPr>
                <a:spLocks noChangeShapeType="1"/>
              </p:cNvSpPr>
              <p:nvPr/>
            </p:nvSpPr>
            <p:spPr bwMode="ltGray">
              <a:xfrm flipH="1">
                <a:off x="5596" y="4135"/>
                <a:ext cx="157" cy="177"/>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35" name="Line 30"/>
              <p:cNvSpPr>
                <a:spLocks noChangeShapeType="1"/>
              </p:cNvSpPr>
              <p:nvPr/>
            </p:nvSpPr>
            <p:spPr bwMode="ltGray">
              <a:xfrm flipH="1">
                <a:off x="7" y="7"/>
                <a:ext cx="121" cy="137"/>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36" name="Line 31"/>
              <p:cNvSpPr>
                <a:spLocks noChangeShapeType="1"/>
              </p:cNvSpPr>
              <p:nvPr/>
            </p:nvSpPr>
            <p:spPr bwMode="ltGray">
              <a:xfrm flipH="1">
                <a:off x="2126" y="235"/>
                <a:ext cx="3623" cy="4077"/>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grpSp>
        <p:sp>
          <p:nvSpPr>
            <p:cNvPr id="6" name="Rectangle 33"/>
            <p:cNvSpPr>
              <a:spLocks noChangeArrowheads="1"/>
            </p:cNvSpPr>
            <p:nvPr/>
          </p:nvSpPr>
          <p:spPr bwMode="blackWhite">
            <a:xfrm>
              <a:off x="292" y="1012"/>
              <a:ext cx="5176" cy="2632"/>
            </a:xfrm>
            <a:prstGeom prst="rect">
              <a:avLst/>
            </a:prstGeom>
            <a:gradFill rotWithShape="0">
              <a:gsLst>
                <a:gs pos="0">
                  <a:schemeClr val="bg2"/>
                </a:gs>
                <a:gs pos="100000">
                  <a:schemeClr val="bg1"/>
                </a:gs>
              </a:gsLst>
              <a:lin ang="5400000" scaled="1"/>
            </a:gradFill>
            <a:ln w="12700">
              <a:solidFill>
                <a:schemeClr val="hlink"/>
              </a:solidFill>
              <a:miter lim="800000"/>
              <a:headEnd/>
              <a:tailEnd/>
            </a:ln>
            <a:effectLst>
              <a:outerShdw blurRad="63500" dist="125724" dir="2700000" algn="ctr" rotWithShape="0">
                <a:schemeClr val="bg2">
                  <a:alpha val="74998"/>
                </a:scheme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grpSp>
      <p:sp>
        <p:nvSpPr>
          <p:cNvPr id="3107" name="Rectangle 35"/>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3108" name="Rectangle 36"/>
          <p:cNvSpPr>
            <a:spLocks noGrp="1" noChangeArrowheads="1"/>
          </p:cNvSpPr>
          <p:nvPr>
            <p:ph type="subTitle" sz="quarter" idx="1"/>
          </p:nvPr>
        </p:nvSpPr>
        <p:spPr>
          <a:xfrm>
            <a:off x="1371600" y="3733800"/>
            <a:ext cx="6400800" cy="1752600"/>
          </a:xfrm>
        </p:spPr>
        <p:txBody>
          <a:bodyPr/>
          <a:lstStyle>
            <a:lvl1pPr marL="0" indent="0" algn="ctr">
              <a:buFont typeface="Monotype Sorts" pitchFamily="2" charset="2"/>
              <a:buNone/>
              <a:defRPr/>
            </a:lvl1pPr>
          </a:lstStyle>
          <a:p>
            <a:pPr lvl="0"/>
            <a:r>
              <a:rPr lang="en-US" noProof="0" smtClean="0"/>
              <a:t>Click to edit Master subtitle style</a:t>
            </a:r>
          </a:p>
        </p:txBody>
      </p:sp>
      <p:sp>
        <p:nvSpPr>
          <p:cNvPr id="37" name="Rectangle 37"/>
          <p:cNvSpPr>
            <a:spLocks noGrp="1" noChangeArrowheads="1"/>
          </p:cNvSpPr>
          <p:nvPr>
            <p:ph type="dt" sz="quarter" idx="10"/>
          </p:nvPr>
        </p:nvSpPr>
        <p:spPr>
          <a:xfrm>
            <a:off x="685800" y="6248400"/>
            <a:ext cx="1905000" cy="457200"/>
          </a:xfrm>
        </p:spPr>
        <p:txBody>
          <a:bodyPr/>
          <a:lstStyle>
            <a:lvl1pPr>
              <a:defRPr/>
            </a:lvl1pPr>
          </a:lstStyle>
          <a:p>
            <a:pPr>
              <a:defRPr/>
            </a:pPr>
            <a:endParaRPr lang="en-US">
              <a:solidFill>
                <a:srgbClr val="FFFFFF"/>
              </a:solidFill>
            </a:endParaRPr>
          </a:p>
        </p:txBody>
      </p:sp>
      <p:sp>
        <p:nvSpPr>
          <p:cNvPr id="38" name="Rectangle 38"/>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FF"/>
              </a:solidFill>
            </a:endParaRPr>
          </a:p>
        </p:txBody>
      </p:sp>
      <p:sp>
        <p:nvSpPr>
          <p:cNvPr id="39" name="Rectangle 39"/>
          <p:cNvSpPr>
            <a:spLocks noGrp="1" noChangeArrowheads="1"/>
          </p:cNvSpPr>
          <p:nvPr>
            <p:ph type="sldNum" sz="quarter" idx="12"/>
          </p:nvPr>
        </p:nvSpPr>
        <p:spPr>
          <a:xfrm>
            <a:off x="6553200" y="6248400"/>
            <a:ext cx="1905000" cy="457200"/>
          </a:xfrm>
        </p:spPr>
        <p:txBody>
          <a:bodyPr/>
          <a:lstStyle>
            <a:lvl1pPr>
              <a:defRPr/>
            </a:lvl1pPr>
          </a:lstStyle>
          <a:p>
            <a:pPr>
              <a:defRPr/>
            </a:pPr>
            <a:fld id="{4828F2A6-CE17-684A-A8C9-9ECD0E5923E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2879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9"/>
          <p:cNvSpPr>
            <a:spLocks noGrp="1" noChangeArrowheads="1"/>
          </p:cNvSpPr>
          <p:nvPr>
            <p:ph type="sldNum" sz="quarter" idx="12"/>
          </p:nvPr>
        </p:nvSpPr>
        <p:spPr>
          <a:ln/>
        </p:spPr>
        <p:txBody>
          <a:bodyPr/>
          <a:lstStyle>
            <a:lvl1pPr>
              <a:defRPr/>
            </a:lvl1pPr>
          </a:lstStyle>
          <a:p>
            <a:pPr>
              <a:defRPr/>
            </a:pPr>
            <a:fld id="{5BB0A7B2-3B8B-1147-88F0-11DE0739CD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4156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9"/>
          <p:cNvSpPr>
            <a:spLocks noGrp="1" noChangeArrowheads="1"/>
          </p:cNvSpPr>
          <p:nvPr>
            <p:ph type="sldNum" sz="quarter" idx="12"/>
          </p:nvPr>
        </p:nvSpPr>
        <p:spPr>
          <a:ln/>
        </p:spPr>
        <p:txBody>
          <a:bodyPr/>
          <a:lstStyle>
            <a:lvl1pPr>
              <a:defRPr/>
            </a:lvl1pPr>
          </a:lstStyle>
          <a:p>
            <a:pPr>
              <a:defRPr/>
            </a:pPr>
            <a:fld id="{B235A9E3-8AEC-8949-8C36-4D4A2896AE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6109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39"/>
          <p:cNvSpPr>
            <a:spLocks noGrp="1" noChangeArrowheads="1"/>
          </p:cNvSpPr>
          <p:nvPr>
            <p:ph type="sldNum" sz="quarter" idx="12"/>
          </p:nvPr>
        </p:nvSpPr>
        <p:spPr>
          <a:ln/>
        </p:spPr>
        <p:txBody>
          <a:bodyPr/>
          <a:lstStyle>
            <a:lvl1pPr>
              <a:defRPr/>
            </a:lvl1pPr>
          </a:lstStyle>
          <a:p>
            <a:pPr>
              <a:defRPr/>
            </a:pPr>
            <a:fld id="{A9D1C3EA-F291-F846-AD2D-8453250719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2849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39"/>
          <p:cNvSpPr>
            <a:spLocks noGrp="1" noChangeArrowheads="1"/>
          </p:cNvSpPr>
          <p:nvPr>
            <p:ph type="sldNum" sz="quarter" idx="12"/>
          </p:nvPr>
        </p:nvSpPr>
        <p:spPr>
          <a:ln/>
        </p:spPr>
        <p:txBody>
          <a:bodyPr/>
          <a:lstStyle>
            <a:lvl1pPr>
              <a:defRPr/>
            </a:lvl1pPr>
          </a:lstStyle>
          <a:p>
            <a:pPr>
              <a:defRPr/>
            </a:pPr>
            <a:fld id="{8AF2E95A-3432-4F4C-904A-5396FC8DE2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9947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39"/>
          <p:cNvSpPr>
            <a:spLocks noGrp="1" noChangeArrowheads="1"/>
          </p:cNvSpPr>
          <p:nvPr>
            <p:ph type="sldNum" sz="quarter" idx="12"/>
          </p:nvPr>
        </p:nvSpPr>
        <p:spPr>
          <a:ln/>
        </p:spPr>
        <p:txBody>
          <a:bodyPr/>
          <a:lstStyle>
            <a:lvl1pPr>
              <a:defRPr/>
            </a:lvl1pPr>
          </a:lstStyle>
          <a:p>
            <a:pPr>
              <a:defRPr/>
            </a:pPr>
            <a:fld id="{E46C45B6-8106-7B4B-90AC-BB38DFE990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0080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39"/>
          <p:cNvSpPr>
            <a:spLocks noGrp="1" noChangeArrowheads="1"/>
          </p:cNvSpPr>
          <p:nvPr>
            <p:ph type="sldNum" sz="quarter" idx="12"/>
          </p:nvPr>
        </p:nvSpPr>
        <p:spPr>
          <a:ln/>
        </p:spPr>
        <p:txBody>
          <a:bodyPr/>
          <a:lstStyle>
            <a:lvl1pPr>
              <a:defRPr/>
            </a:lvl1pPr>
          </a:lstStyle>
          <a:p>
            <a:pPr>
              <a:defRPr/>
            </a:pPr>
            <a:fld id="{3CE3CEEB-5BA4-314A-8E48-8D737FE70EC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968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39"/>
          <p:cNvSpPr>
            <a:spLocks noGrp="1" noChangeArrowheads="1"/>
          </p:cNvSpPr>
          <p:nvPr>
            <p:ph type="sldNum" sz="quarter" idx="12"/>
          </p:nvPr>
        </p:nvSpPr>
        <p:spPr>
          <a:ln/>
        </p:spPr>
        <p:txBody>
          <a:bodyPr/>
          <a:lstStyle>
            <a:lvl1pPr>
              <a:defRPr/>
            </a:lvl1pPr>
          </a:lstStyle>
          <a:p>
            <a:pPr>
              <a:defRPr/>
            </a:pPr>
            <a:fld id="{71159A06-81E4-FD47-B8A5-4366735A5EA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07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552CC-7E83-8D49-A988-39F5595DB0CD}"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FD0C0-E6B5-5046-B371-EC751507D281}" type="slidenum">
              <a:rPr lang="en-US" smtClean="0"/>
              <a:t>‹#›</a:t>
            </a:fld>
            <a:endParaRPr lang="en-US"/>
          </a:p>
        </p:txBody>
      </p:sp>
    </p:spTree>
    <p:extLst>
      <p:ext uri="{BB962C8B-B14F-4D97-AF65-F5344CB8AC3E}">
        <p14:creationId xmlns:p14="http://schemas.microsoft.com/office/powerpoint/2010/main" val="531183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39"/>
          <p:cNvSpPr>
            <a:spLocks noGrp="1" noChangeArrowheads="1"/>
          </p:cNvSpPr>
          <p:nvPr>
            <p:ph type="sldNum" sz="quarter" idx="12"/>
          </p:nvPr>
        </p:nvSpPr>
        <p:spPr>
          <a:ln/>
        </p:spPr>
        <p:txBody>
          <a:bodyPr/>
          <a:lstStyle>
            <a:lvl1pPr>
              <a:defRPr/>
            </a:lvl1pPr>
          </a:lstStyle>
          <a:p>
            <a:pPr>
              <a:defRPr/>
            </a:pPr>
            <a:fld id="{845F23AE-5423-F64D-B3D0-39DA3A99A9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6093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9"/>
          <p:cNvSpPr>
            <a:spLocks noGrp="1" noChangeArrowheads="1"/>
          </p:cNvSpPr>
          <p:nvPr>
            <p:ph type="sldNum" sz="quarter" idx="12"/>
          </p:nvPr>
        </p:nvSpPr>
        <p:spPr>
          <a:ln/>
        </p:spPr>
        <p:txBody>
          <a:bodyPr/>
          <a:lstStyle>
            <a:lvl1pPr>
              <a:defRPr/>
            </a:lvl1pPr>
          </a:lstStyle>
          <a:p>
            <a:pPr>
              <a:defRPr/>
            </a:pPr>
            <a:fld id="{01CC83B7-66B8-BB44-B3E1-501E34BEDAD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8721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9"/>
          <p:cNvSpPr>
            <a:spLocks noGrp="1" noChangeArrowheads="1"/>
          </p:cNvSpPr>
          <p:nvPr>
            <p:ph type="sldNum" sz="quarter" idx="12"/>
          </p:nvPr>
        </p:nvSpPr>
        <p:spPr>
          <a:ln/>
        </p:spPr>
        <p:txBody>
          <a:bodyPr/>
          <a:lstStyle>
            <a:lvl1pPr>
              <a:defRPr/>
            </a:lvl1pPr>
          </a:lstStyle>
          <a:p>
            <a:pPr>
              <a:defRPr/>
            </a:pPr>
            <a:fld id="{8C61A7DF-22E7-824E-ABA3-CAD5F9817E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599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39"/>
          <p:cNvSpPr>
            <a:spLocks noGrp="1" noChangeArrowheads="1"/>
          </p:cNvSpPr>
          <p:nvPr>
            <p:ph type="sldNum" sz="quarter" idx="12"/>
          </p:nvPr>
        </p:nvSpPr>
        <p:spPr>
          <a:ln/>
        </p:spPr>
        <p:txBody>
          <a:bodyPr/>
          <a:lstStyle>
            <a:lvl1pPr>
              <a:defRPr/>
            </a:lvl1pPr>
          </a:lstStyle>
          <a:p>
            <a:pPr>
              <a:defRPr/>
            </a:pPr>
            <a:fld id="{74B76A06-992B-774E-BD7B-9EA1AB1868F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3978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3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39"/>
          <p:cNvSpPr>
            <a:spLocks noGrp="1" noChangeArrowheads="1"/>
          </p:cNvSpPr>
          <p:nvPr>
            <p:ph type="sldNum" sz="quarter" idx="12"/>
          </p:nvPr>
        </p:nvSpPr>
        <p:spPr>
          <a:ln/>
        </p:spPr>
        <p:txBody>
          <a:bodyPr/>
          <a:lstStyle>
            <a:lvl1pPr>
              <a:defRPr/>
            </a:lvl1pPr>
          </a:lstStyle>
          <a:p>
            <a:pPr>
              <a:defRPr/>
            </a:pPr>
            <a:fld id="{EBBFEE59-A9CC-C045-B280-2632126174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8950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3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9"/>
          <p:cNvSpPr>
            <a:spLocks noGrp="1" noChangeArrowheads="1"/>
          </p:cNvSpPr>
          <p:nvPr>
            <p:ph type="sldNum" sz="quarter" idx="12"/>
          </p:nvPr>
        </p:nvSpPr>
        <p:spPr>
          <a:ln/>
        </p:spPr>
        <p:txBody>
          <a:bodyPr/>
          <a:lstStyle>
            <a:lvl1pPr>
              <a:defRPr/>
            </a:lvl1pPr>
          </a:lstStyle>
          <a:p>
            <a:pPr>
              <a:defRPr/>
            </a:pPr>
            <a:fld id="{D562CA78-71C7-904C-B67C-12D12B689D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5427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37"/>
          <p:cNvSpPr>
            <a:spLocks noGrp="1" noChangeArrowheads="1"/>
          </p:cNvSpPr>
          <p:nvPr>
            <p:ph type="dt" sz="half" idx="10"/>
          </p:nvPr>
        </p:nvSpPr>
        <p:spPr>
          <a:ln/>
        </p:spPr>
        <p:txBody>
          <a:bodyPr/>
          <a:lstStyle>
            <a:lvl1pPr>
              <a:defRPr/>
            </a:lvl1pPr>
          </a:lstStyle>
          <a:p>
            <a:pPr>
              <a:defRPr/>
            </a:pPr>
            <a:fld id="{039C1390-A38F-49A7-B3E9-8D1A0B8CBF79}" type="datetimeFigureOut">
              <a:rPr lang="en-US"/>
              <a:pPr>
                <a:defRPr/>
              </a:pPr>
              <a:t>9/12/2017</a:t>
            </a:fld>
            <a:endParaRPr lang="en-US"/>
          </a:p>
        </p:txBody>
      </p:sp>
      <p:sp>
        <p:nvSpPr>
          <p:cNvPr id="5" name="Rectangle 38"/>
          <p:cNvSpPr>
            <a:spLocks noGrp="1" noChangeArrowheads="1"/>
          </p:cNvSpPr>
          <p:nvPr>
            <p:ph type="ftr" sz="quarter" idx="11"/>
          </p:nvPr>
        </p:nvSpPr>
        <p:spPr>
          <a:ln/>
        </p:spPr>
        <p:txBody>
          <a:bodyPr/>
          <a:lstStyle>
            <a:lvl1pPr>
              <a:defRPr/>
            </a:lvl1pPr>
          </a:lstStyle>
          <a:p>
            <a:pPr>
              <a:defRPr/>
            </a:pPr>
            <a:endParaRPr lang="en-US"/>
          </a:p>
        </p:txBody>
      </p:sp>
      <p:sp>
        <p:nvSpPr>
          <p:cNvPr id="6" name="Rectangle 39"/>
          <p:cNvSpPr>
            <a:spLocks noGrp="1" noChangeArrowheads="1"/>
          </p:cNvSpPr>
          <p:nvPr>
            <p:ph type="sldNum" sz="quarter" idx="12"/>
          </p:nvPr>
        </p:nvSpPr>
        <p:spPr>
          <a:ln/>
        </p:spPr>
        <p:txBody>
          <a:bodyPr/>
          <a:lstStyle>
            <a:lvl1pPr>
              <a:defRPr/>
            </a:lvl1pPr>
          </a:lstStyle>
          <a:p>
            <a:pPr>
              <a:defRPr/>
            </a:pPr>
            <a:fld id="{E9E784AE-16F8-413C-8EC0-B3815DDC7040}" type="slidenum">
              <a:rPr lang="en-US"/>
              <a:pPr>
                <a:defRPr/>
              </a:pPr>
              <a:t>‹#›</a:t>
            </a:fld>
            <a:endParaRPr lang="en-US"/>
          </a:p>
        </p:txBody>
      </p:sp>
    </p:spTree>
    <p:extLst>
      <p:ext uri="{BB962C8B-B14F-4D97-AF65-F5344CB8AC3E}">
        <p14:creationId xmlns:p14="http://schemas.microsoft.com/office/powerpoint/2010/main" val="3753636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a:ln/>
        </p:spPr>
        <p:txBody>
          <a:bodyPr/>
          <a:lstStyle>
            <a:lvl1pPr>
              <a:defRPr/>
            </a:lvl1pPr>
          </a:lstStyle>
          <a:p>
            <a:pPr>
              <a:defRPr/>
            </a:pPr>
            <a:fld id="{6EC26CEE-BD88-4692-9FEF-2610BA033153}" type="datetimeFigureOut">
              <a:rPr lang="en-US"/>
              <a:pPr>
                <a:defRPr/>
              </a:pPr>
              <a:t>9/12/2017</a:t>
            </a:fld>
            <a:endParaRPr lang="en-US"/>
          </a:p>
        </p:txBody>
      </p:sp>
      <p:sp>
        <p:nvSpPr>
          <p:cNvPr id="6" name="Rectangle 38"/>
          <p:cNvSpPr>
            <a:spLocks noGrp="1" noChangeArrowheads="1"/>
          </p:cNvSpPr>
          <p:nvPr>
            <p:ph type="ftr" sz="quarter" idx="11"/>
          </p:nvPr>
        </p:nvSpPr>
        <p:spPr>
          <a:ln/>
        </p:spPr>
        <p:txBody>
          <a:bodyPr/>
          <a:lstStyle>
            <a:lvl1pPr>
              <a:defRPr/>
            </a:lvl1pPr>
          </a:lstStyle>
          <a:p>
            <a:pPr>
              <a:defRPr/>
            </a:pPr>
            <a:endParaRPr lang="en-US"/>
          </a:p>
        </p:txBody>
      </p:sp>
      <p:sp>
        <p:nvSpPr>
          <p:cNvPr id="7" name="Rectangle 39"/>
          <p:cNvSpPr>
            <a:spLocks noGrp="1" noChangeArrowheads="1"/>
          </p:cNvSpPr>
          <p:nvPr>
            <p:ph type="sldNum" sz="quarter" idx="12"/>
          </p:nvPr>
        </p:nvSpPr>
        <p:spPr>
          <a:ln/>
        </p:spPr>
        <p:txBody>
          <a:bodyPr/>
          <a:lstStyle>
            <a:lvl1pPr>
              <a:defRPr/>
            </a:lvl1pPr>
          </a:lstStyle>
          <a:p>
            <a:pPr>
              <a:defRPr/>
            </a:pPr>
            <a:fld id="{0833739B-AF51-49F1-B8C3-0C9993C74AC5}" type="slidenum">
              <a:rPr lang="en-US"/>
              <a:pPr>
                <a:defRPr/>
              </a:pPr>
              <a:t>‹#›</a:t>
            </a:fld>
            <a:endParaRPr lang="en-US"/>
          </a:p>
        </p:txBody>
      </p:sp>
    </p:spTree>
    <p:extLst>
      <p:ext uri="{BB962C8B-B14F-4D97-AF65-F5344CB8AC3E}">
        <p14:creationId xmlns:p14="http://schemas.microsoft.com/office/powerpoint/2010/main" val="387317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8552CC-7E83-8D49-A988-39F5595DB0CD}"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FD0C0-E6B5-5046-B371-EC751507D281}" type="slidenum">
              <a:rPr lang="en-US" smtClean="0"/>
              <a:t>‹#›</a:t>
            </a:fld>
            <a:endParaRPr lang="en-US"/>
          </a:p>
        </p:txBody>
      </p:sp>
    </p:spTree>
    <p:extLst>
      <p:ext uri="{BB962C8B-B14F-4D97-AF65-F5344CB8AC3E}">
        <p14:creationId xmlns:p14="http://schemas.microsoft.com/office/powerpoint/2010/main" val="399948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8552CC-7E83-8D49-A988-39F5595DB0CD}"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FD0C0-E6B5-5046-B371-EC751507D281}" type="slidenum">
              <a:rPr lang="en-US" smtClean="0"/>
              <a:t>‹#›</a:t>
            </a:fld>
            <a:endParaRPr lang="en-US"/>
          </a:p>
        </p:txBody>
      </p:sp>
    </p:spTree>
    <p:extLst>
      <p:ext uri="{BB962C8B-B14F-4D97-AF65-F5344CB8AC3E}">
        <p14:creationId xmlns:p14="http://schemas.microsoft.com/office/powerpoint/2010/main" val="135355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8552CC-7E83-8D49-A988-39F5595DB0CD}" type="datetimeFigureOut">
              <a:rPr lang="en-US" smtClean="0"/>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FD0C0-E6B5-5046-B371-EC751507D281}" type="slidenum">
              <a:rPr lang="en-US" smtClean="0"/>
              <a:t>‹#›</a:t>
            </a:fld>
            <a:endParaRPr lang="en-US"/>
          </a:p>
        </p:txBody>
      </p:sp>
    </p:spTree>
    <p:extLst>
      <p:ext uri="{BB962C8B-B14F-4D97-AF65-F5344CB8AC3E}">
        <p14:creationId xmlns:p14="http://schemas.microsoft.com/office/powerpoint/2010/main" val="2468201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8552CC-7E83-8D49-A988-39F5595DB0CD}" type="datetimeFigureOut">
              <a:rPr lang="en-US" smtClean="0"/>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CFD0C0-E6B5-5046-B371-EC751507D281}" type="slidenum">
              <a:rPr lang="en-US" smtClean="0"/>
              <a:t>‹#›</a:t>
            </a:fld>
            <a:endParaRPr lang="en-US"/>
          </a:p>
        </p:txBody>
      </p:sp>
    </p:spTree>
    <p:extLst>
      <p:ext uri="{BB962C8B-B14F-4D97-AF65-F5344CB8AC3E}">
        <p14:creationId xmlns:p14="http://schemas.microsoft.com/office/powerpoint/2010/main" val="115146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552CC-7E83-8D49-A988-39F5595DB0CD}" type="datetimeFigureOut">
              <a:rPr lang="en-US" smtClean="0"/>
              <a:t>9/12/2017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FD0C0-E6B5-5046-B371-EC751507D281}" type="slidenum">
              <a:rPr lang="en-US" smtClean="0"/>
              <a:t>‹#›</a:t>
            </a:fld>
            <a:endParaRPr lang="en-US"/>
          </a:p>
        </p:txBody>
      </p:sp>
    </p:spTree>
    <p:extLst>
      <p:ext uri="{BB962C8B-B14F-4D97-AF65-F5344CB8AC3E}">
        <p14:creationId xmlns:p14="http://schemas.microsoft.com/office/powerpoint/2010/main" val="358358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552CC-7E83-8D49-A988-39F5595DB0CD}"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FD0C0-E6B5-5046-B371-EC751507D281}" type="slidenum">
              <a:rPr lang="en-US" smtClean="0"/>
              <a:t>‹#›</a:t>
            </a:fld>
            <a:endParaRPr lang="en-US"/>
          </a:p>
        </p:txBody>
      </p:sp>
    </p:spTree>
    <p:extLst>
      <p:ext uri="{BB962C8B-B14F-4D97-AF65-F5344CB8AC3E}">
        <p14:creationId xmlns:p14="http://schemas.microsoft.com/office/powerpoint/2010/main" val="72692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552CC-7E83-8D49-A988-39F5595DB0CD}"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FD0C0-E6B5-5046-B371-EC751507D281}" type="slidenum">
              <a:rPr lang="en-US" smtClean="0"/>
              <a:t>‹#›</a:t>
            </a:fld>
            <a:endParaRPr lang="en-US"/>
          </a:p>
        </p:txBody>
      </p:sp>
    </p:spTree>
    <p:extLst>
      <p:ext uri="{BB962C8B-B14F-4D97-AF65-F5344CB8AC3E}">
        <p14:creationId xmlns:p14="http://schemas.microsoft.com/office/powerpoint/2010/main" val="190388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8060"/>
            <a:ext cx="8229600" cy="521091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552CC-7E83-8D49-A988-39F5595DB0CD}" type="datetimeFigureOut">
              <a:rPr lang="en-US" smtClean="0"/>
              <a:t>9/12/2017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FD0C0-E6B5-5046-B371-EC751507D281}" type="slidenum">
              <a:rPr lang="en-US" smtClean="0"/>
              <a:t>‹#›</a:t>
            </a:fld>
            <a:endParaRPr lang="en-US"/>
          </a:p>
        </p:txBody>
      </p:sp>
      <p:sp>
        <p:nvSpPr>
          <p:cNvPr id="2" name="Title Placeholder 1"/>
          <p:cNvSpPr>
            <a:spLocks noGrp="1"/>
          </p:cNvSpPr>
          <p:nvPr>
            <p:ph type="title"/>
          </p:nvPr>
        </p:nvSpPr>
        <p:spPr>
          <a:xfrm>
            <a:off x="0" y="0"/>
            <a:ext cx="9144000" cy="83307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92861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b="1"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4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34"/>
          <p:cNvGrpSpPr>
            <a:grpSpLocks/>
          </p:cNvGrpSpPr>
          <p:nvPr/>
        </p:nvGrpSpPr>
        <p:grpSpPr bwMode="auto">
          <a:xfrm>
            <a:off x="11113" y="11113"/>
            <a:ext cx="9121775" cy="6834187"/>
            <a:chOff x="7" y="7"/>
            <a:chExt cx="5746" cy="4305"/>
          </a:xfrm>
        </p:grpSpPr>
        <p:grpSp>
          <p:nvGrpSpPr>
            <p:cNvPr id="1032" name="Group 32"/>
            <p:cNvGrpSpPr>
              <a:grpSpLocks/>
            </p:cNvGrpSpPr>
            <p:nvPr/>
          </p:nvGrpSpPr>
          <p:grpSpPr bwMode="auto">
            <a:xfrm>
              <a:off x="7" y="7"/>
              <a:ext cx="5746" cy="4305"/>
              <a:chOff x="7" y="7"/>
              <a:chExt cx="5746" cy="4305"/>
            </a:xfrm>
          </p:grpSpPr>
          <p:sp>
            <p:nvSpPr>
              <p:cNvPr id="2058" name="Line 2"/>
              <p:cNvSpPr>
                <a:spLocks noChangeShapeType="1"/>
              </p:cNvSpPr>
              <p:nvPr/>
            </p:nvSpPr>
            <p:spPr bwMode="ltGray">
              <a:xfrm flipH="1">
                <a:off x="7" y="7"/>
                <a:ext cx="398" cy="449"/>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59" name="Line 3"/>
              <p:cNvSpPr>
                <a:spLocks noChangeShapeType="1"/>
              </p:cNvSpPr>
              <p:nvPr/>
            </p:nvSpPr>
            <p:spPr bwMode="ltGray">
              <a:xfrm flipH="1">
                <a:off x="7" y="7"/>
                <a:ext cx="718" cy="809"/>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60" name="Line 4"/>
              <p:cNvSpPr>
                <a:spLocks noChangeShapeType="1"/>
              </p:cNvSpPr>
              <p:nvPr/>
            </p:nvSpPr>
            <p:spPr bwMode="ltGray">
              <a:xfrm flipH="1">
                <a:off x="7" y="7"/>
                <a:ext cx="1049" cy="118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61" name="Line 5"/>
              <p:cNvSpPr>
                <a:spLocks noChangeShapeType="1"/>
              </p:cNvSpPr>
              <p:nvPr/>
            </p:nvSpPr>
            <p:spPr bwMode="ltGray">
              <a:xfrm flipH="1">
                <a:off x="7" y="7"/>
                <a:ext cx="1358" cy="1529"/>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62" name="Line 6"/>
              <p:cNvSpPr>
                <a:spLocks noChangeShapeType="1"/>
              </p:cNvSpPr>
              <p:nvPr/>
            </p:nvSpPr>
            <p:spPr bwMode="ltGray">
              <a:xfrm flipH="1">
                <a:off x="7" y="7"/>
                <a:ext cx="1678" cy="1889"/>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63" name="Line 7"/>
              <p:cNvSpPr>
                <a:spLocks noChangeShapeType="1"/>
              </p:cNvSpPr>
              <p:nvPr/>
            </p:nvSpPr>
            <p:spPr bwMode="ltGray">
              <a:xfrm flipH="1">
                <a:off x="7" y="7"/>
                <a:ext cx="2009" cy="226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64" name="Line 8"/>
              <p:cNvSpPr>
                <a:spLocks noChangeShapeType="1"/>
              </p:cNvSpPr>
              <p:nvPr/>
            </p:nvSpPr>
            <p:spPr bwMode="ltGray">
              <a:xfrm flipH="1">
                <a:off x="7" y="7"/>
                <a:ext cx="2340" cy="2633"/>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65" name="Line 9"/>
              <p:cNvSpPr>
                <a:spLocks noChangeShapeType="1"/>
              </p:cNvSpPr>
              <p:nvPr/>
            </p:nvSpPr>
            <p:spPr bwMode="ltGray">
              <a:xfrm flipH="1">
                <a:off x="7" y="7"/>
                <a:ext cx="2681" cy="3017"/>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66" name="Line 10"/>
              <p:cNvSpPr>
                <a:spLocks noChangeShapeType="1"/>
              </p:cNvSpPr>
              <p:nvPr/>
            </p:nvSpPr>
            <p:spPr bwMode="ltGray">
              <a:xfrm flipH="1">
                <a:off x="7" y="7"/>
                <a:ext cx="2990" cy="3365"/>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67" name="Line 11"/>
              <p:cNvSpPr>
                <a:spLocks noChangeShapeType="1"/>
              </p:cNvSpPr>
              <p:nvPr/>
            </p:nvSpPr>
            <p:spPr bwMode="ltGray">
              <a:xfrm flipH="1">
                <a:off x="7" y="7"/>
                <a:ext cx="3332" cy="3749"/>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68" name="Line 12"/>
              <p:cNvSpPr>
                <a:spLocks noChangeShapeType="1"/>
              </p:cNvSpPr>
              <p:nvPr/>
            </p:nvSpPr>
            <p:spPr bwMode="ltGray">
              <a:xfrm flipH="1">
                <a:off x="7" y="7"/>
                <a:ext cx="3662" cy="412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69" name="Line 13"/>
              <p:cNvSpPr>
                <a:spLocks noChangeShapeType="1"/>
              </p:cNvSpPr>
              <p:nvPr/>
            </p:nvSpPr>
            <p:spPr bwMode="ltGray">
              <a:xfrm flipH="1">
                <a:off x="185" y="7"/>
                <a:ext cx="3826" cy="4305"/>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70" name="Line 14"/>
              <p:cNvSpPr>
                <a:spLocks noChangeShapeType="1"/>
              </p:cNvSpPr>
              <p:nvPr/>
            </p:nvSpPr>
            <p:spPr bwMode="ltGray">
              <a:xfrm flipH="1">
                <a:off x="505" y="7"/>
                <a:ext cx="3826" cy="4305"/>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71" name="Line 15"/>
              <p:cNvSpPr>
                <a:spLocks noChangeShapeType="1"/>
              </p:cNvSpPr>
              <p:nvPr/>
            </p:nvSpPr>
            <p:spPr bwMode="ltGray">
              <a:xfrm flipH="1">
                <a:off x="835" y="7"/>
                <a:ext cx="3826" cy="4305"/>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72" name="Line 16"/>
              <p:cNvSpPr>
                <a:spLocks noChangeShapeType="1"/>
              </p:cNvSpPr>
              <p:nvPr/>
            </p:nvSpPr>
            <p:spPr bwMode="ltGray">
              <a:xfrm flipH="1">
                <a:off x="1134" y="7"/>
                <a:ext cx="3826" cy="4305"/>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73" name="Line 17"/>
              <p:cNvSpPr>
                <a:spLocks noChangeShapeType="1"/>
              </p:cNvSpPr>
              <p:nvPr/>
            </p:nvSpPr>
            <p:spPr bwMode="ltGray">
              <a:xfrm flipH="1">
                <a:off x="1465" y="7"/>
                <a:ext cx="3826" cy="4305"/>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74" name="Line 18"/>
              <p:cNvSpPr>
                <a:spLocks noChangeShapeType="1"/>
              </p:cNvSpPr>
              <p:nvPr/>
            </p:nvSpPr>
            <p:spPr bwMode="ltGray">
              <a:xfrm flipH="1">
                <a:off x="1778" y="11"/>
                <a:ext cx="3822" cy="430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75" name="Line 19"/>
              <p:cNvSpPr>
                <a:spLocks noChangeShapeType="1"/>
              </p:cNvSpPr>
              <p:nvPr/>
            </p:nvSpPr>
            <p:spPr bwMode="ltGray">
              <a:xfrm flipH="1">
                <a:off x="2428" y="571"/>
                <a:ext cx="3325" cy="3741"/>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76" name="Line 20"/>
              <p:cNvSpPr>
                <a:spLocks noChangeShapeType="1"/>
              </p:cNvSpPr>
              <p:nvPr/>
            </p:nvSpPr>
            <p:spPr bwMode="ltGray">
              <a:xfrm flipH="1">
                <a:off x="2727" y="907"/>
                <a:ext cx="3026" cy="3405"/>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77" name="Line 21"/>
              <p:cNvSpPr>
                <a:spLocks noChangeShapeType="1"/>
              </p:cNvSpPr>
              <p:nvPr/>
            </p:nvSpPr>
            <p:spPr bwMode="ltGray">
              <a:xfrm flipH="1">
                <a:off x="3036" y="1255"/>
                <a:ext cx="2717" cy="3057"/>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78" name="Line 22"/>
              <p:cNvSpPr>
                <a:spLocks noChangeShapeType="1"/>
              </p:cNvSpPr>
              <p:nvPr/>
            </p:nvSpPr>
            <p:spPr bwMode="ltGray">
              <a:xfrm flipH="1">
                <a:off x="3356" y="1615"/>
                <a:ext cx="2397" cy="2697"/>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79" name="Line 23"/>
              <p:cNvSpPr>
                <a:spLocks noChangeShapeType="1"/>
              </p:cNvSpPr>
              <p:nvPr/>
            </p:nvSpPr>
            <p:spPr bwMode="ltGray">
              <a:xfrm flipH="1">
                <a:off x="3698" y="1999"/>
                <a:ext cx="2055" cy="2313"/>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80" name="Line 24"/>
              <p:cNvSpPr>
                <a:spLocks noChangeShapeType="1"/>
              </p:cNvSpPr>
              <p:nvPr/>
            </p:nvSpPr>
            <p:spPr bwMode="ltGray">
              <a:xfrm flipH="1">
                <a:off x="4039" y="2383"/>
                <a:ext cx="1714" cy="1929"/>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81" name="Line 25"/>
              <p:cNvSpPr>
                <a:spLocks noChangeShapeType="1"/>
              </p:cNvSpPr>
              <p:nvPr/>
            </p:nvSpPr>
            <p:spPr bwMode="ltGray">
              <a:xfrm flipH="1">
                <a:off x="4359" y="2743"/>
                <a:ext cx="1394" cy="1569"/>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82" name="Line 26"/>
              <p:cNvSpPr>
                <a:spLocks noChangeShapeType="1"/>
              </p:cNvSpPr>
              <p:nvPr/>
            </p:nvSpPr>
            <p:spPr bwMode="ltGray">
              <a:xfrm flipH="1">
                <a:off x="4690" y="3115"/>
                <a:ext cx="1063" cy="1197"/>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83" name="Line 27"/>
              <p:cNvSpPr>
                <a:spLocks noChangeShapeType="1"/>
              </p:cNvSpPr>
              <p:nvPr/>
            </p:nvSpPr>
            <p:spPr bwMode="ltGray">
              <a:xfrm flipH="1">
                <a:off x="4999" y="3463"/>
                <a:ext cx="754" cy="849"/>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84" name="Line 28"/>
              <p:cNvSpPr>
                <a:spLocks noChangeShapeType="1"/>
              </p:cNvSpPr>
              <p:nvPr/>
            </p:nvSpPr>
            <p:spPr bwMode="ltGray">
              <a:xfrm flipH="1">
                <a:off x="5298" y="3799"/>
                <a:ext cx="455" cy="513"/>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85" name="Line 29"/>
              <p:cNvSpPr>
                <a:spLocks noChangeShapeType="1"/>
              </p:cNvSpPr>
              <p:nvPr/>
            </p:nvSpPr>
            <p:spPr bwMode="ltGray">
              <a:xfrm flipH="1">
                <a:off x="5596" y="4135"/>
                <a:ext cx="157" cy="177"/>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86" name="Line 30"/>
              <p:cNvSpPr>
                <a:spLocks noChangeShapeType="1"/>
              </p:cNvSpPr>
              <p:nvPr/>
            </p:nvSpPr>
            <p:spPr bwMode="ltGray">
              <a:xfrm flipH="1">
                <a:off x="7" y="7"/>
                <a:ext cx="121" cy="137"/>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087" name="Line 31"/>
              <p:cNvSpPr>
                <a:spLocks noChangeShapeType="1"/>
              </p:cNvSpPr>
              <p:nvPr/>
            </p:nvSpPr>
            <p:spPr bwMode="ltGray">
              <a:xfrm flipH="1">
                <a:off x="2126" y="235"/>
                <a:ext cx="3623" cy="4077"/>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grpSp>
        <p:sp>
          <p:nvSpPr>
            <p:cNvPr id="2057" name="Rectangle 33"/>
            <p:cNvSpPr>
              <a:spLocks noChangeArrowheads="1"/>
            </p:cNvSpPr>
            <p:nvPr/>
          </p:nvSpPr>
          <p:spPr bwMode="blackWhite">
            <a:xfrm>
              <a:off x="292" y="292"/>
              <a:ext cx="5176" cy="3736"/>
            </a:xfrm>
            <a:prstGeom prst="rect">
              <a:avLst/>
            </a:prstGeom>
            <a:gradFill rotWithShape="0">
              <a:gsLst>
                <a:gs pos="0">
                  <a:schemeClr val="bg2"/>
                </a:gs>
                <a:gs pos="100000">
                  <a:schemeClr val="bg1"/>
                </a:gs>
              </a:gsLst>
              <a:lin ang="5400000" scaled="1"/>
            </a:gradFill>
            <a:ln w="12700">
              <a:solidFill>
                <a:schemeClr val="hlink"/>
              </a:solidFill>
              <a:miter lim="800000"/>
              <a:headEnd/>
              <a:tailEnd/>
            </a:ln>
            <a:effectLst>
              <a:outerShdw blurRad="63500" dist="125724" dir="2700000" algn="ctr" rotWithShape="0">
                <a:schemeClr val="bg2">
                  <a:alpha val="74998"/>
                </a:scheme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grpSp>
      <p:sp>
        <p:nvSpPr>
          <p:cNvPr id="2051" name="Rectangle 3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60" name="Rectangle 36"/>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1" name="Rectangle 37"/>
          <p:cNvSpPr>
            <a:spLocks noGrp="1" noChangeArrowheads="1"/>
          </p:cNvSpPr>
          <p:nvPr>
            <p:ph type="dt" sz="half" idx="2"/>
          </p:nvPr>
        </p:nvSpPr>
        <p:spPr bwMode="auto">
          <a:xfrm>
            <a:off x="685800" y="63992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atin typeface="Arial" charset="0"/>
                <a:ea typeface="+mn-ea"/>
                <a:cs typeface="+mn-cs"/>
              </a:defRPr>
            </a:lvl1pPr>
          </a:lstStyle>
          <a:p>
            <a:pPr defTabSz="914400" eaLnBrk="0" fontAlgn="base" hangingPunct="0">
              <a:spcBef>
                <a:spcPct val="0"/>
              </a:spcBef>
              <a:spcAft>
                <a:spcPct val="0"/>
              </a:spcAft>
              <a:defRPr/>
            </a:pPr>
            <a:endParaRPr lang="en-US">
              <a:solidFill>
                <a:srgbClr val="FFFFFF"/>
              </a:solidFill>
            </a:endParaRPr>
          </a:p>
        </p:txBody>
      </p:sp>
      <p:sp>
        <p:nvSpPr>
          <p:cNvPr id="1062" name="Rectangle 38"/>
          <p:cNvSpPr>
            <a:spLocks noGrp="1" noChangeArrowheads="1"/>
          </p:cNvSpPr>
          <p:nvPr>
            <p:ph type="ftr" sz="quarter" idx="3"/>
          </p:nvPr>
        </p:nvSpPr>
        <p:spPr bwMode="auto">
          <a:xfrm>
            <a:off x="3124200" y="639921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Arial" charset="0"/>
                <a:ea typeface="+mn-ea"/>
                <a:cs typeface="+mn-cs"/>
              </a:defRPr>
            </a:lvl1pPr>
          </a:lstStyle>
          <a:p>
            <a:pPr defTabSz="914400" eaLnBrk="0" fontAlgn="base" hangingPunct="0">
              <a:spcBef>
                <a:spcPct val="0"/>
              </a:spcBef>
              <a:spcAft>
                <a:spcPct val="0"/>
              </a:spcAft>
              <a:defRPr/>
            </a:pPr>
            <a:endParaRPr lang="en-US">
              <a:solidFill>
                <a:srgbClr val="FFFFFF"/>
              </a:solidFill>
            </a:endParaRPr>
          </a:p>
        </p:txBody>
      </p:sp>
      <p:sp>
        <p:nvSpPr>
          <p:cNvPr id="1063" name="Rectangle 39"/>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cs typeface="+mn-cs"/>
              </a:defRPr>
            </a:lvl1pPr>
          </a:lstStyle>
          <a:p>
            <a:pPr defTabSz="914400" eaLnBrk="0" fontAlgn="base" hangingPunct="0">
              <a:spcBef>
                <a:spcPct val="0"/>
              </a:spcBef>
              <a:spcAft>
                <a:spcPct val="0"/>
              </a:spcAft>
              <a:defRPr/>
            </a:pPr>
            <a:fld id="{1C0D72C6-6A29-2A40-9A7F-A2950E6F0E32}" type="slidenum">
              <a:rPr lang="en-US">
                <a:solidFill>
                  <a:srgbClr val="FFFFFF"/>
                </a:solidFill>
                <a:latin typeface="Arial" charset="0"/>
                <a:ea typeface="ＭＳ Ｐゴシック" charset="0"/>
              </a:rPr>
              <a:pPr defTabSz="914400" eaLnBrk="0" fontAlgn="base" hangingPunct="0">
                <a:spcBef>
                  <a:spcPct val="0"/>
                </a:spcBef>
                <a:spcAft>
                  <a:spcPct val="0"/>
                </a:spcAft>
                <a:defRPr/>
              </a:pPr>
              <a:t>‹#›</a:t>
            </a:fld>
            <a:endParaRPr lang="en-US">
              <a:solidFill>
                <a:srgbClr val="FFFFFF"/>
              </a:solidFill>
              <a:latin typeface="Arial" charset="0"/>
              <a:ea typeface="ＭＳ Ｐゴシック" charset="0"/>
            </a:endParaRPr>
          </a:p>
        </p:txBody>
      </p:sp>
    </p:spTree>
    <p:extLst>
      <p:ext uri="{BB962C8B-B14F-4D97-AF65-F5344CB8AC3E}">
        <p14:creationId xmlns:p14="http://schemas.microsoft.com/office/powerpoint/2010/main" val="103321086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SzPct val="62000"/>
        <a:buFont typeface="Monotype Sorts" charset="0"/>
        <a:buChar char="n"/>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emf"/><Relationship Id="rId4" Type="http://schemas.openxmlformats.org/officeDocument/2006/relationships/image" Target="../media/image7.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33400" y="1713351"/>
            <a:ext cx="8077200" cy="1600200"/>
          </a:xfrm>
        </p:spPr>
        <p:txBody>
          <a:bodyPr/>
          <a:lstStyle/>
          <a:p>
            <a:r>
              <a:rPr lang="en-US" sz="2800" dirty="0">
                <a:effectLst>
                  <a:outerShdw blurRad="38100" dist="38100" dir="2700000" algn="tl">
                    <a:srgbClr val="000000">
                      <a:alpha val="43137"/>
                    </a:srgbClr>
                  </a:outerShdw>
                </a:effectLst>
                <a:latin typeface="Arial" pitchFamily="34" charset="0"/>
                <a:cs typeface="Arial" pitchFamily="34" charset="0"/>
              </a:rPr>
              <a:t>Urinary RNA, Serum Biomarkers, and </a:t>
            </a:r>
            <a:r>
              <a:rPr lang="en-US" sz="2800" dirty="0" smtClean="0">
                <a:effectLst>
                  <a:outerShdw blurRad="38100" dist="38100" dir="2700000" algn="tl">
                    <a:srgbClr val="000000">
                      <a:alpha val="43137"/>
                    </a:srgbClr>
                  </a:outerShdw>
                </a:effectLst>
                <a:latin typeface="Arial" pitchFamily="34" charset="0"/>
                <a:cs typeface="Arial" pitchFamily="34" charset="0"/>
              </a:rPr>
              <a:t/>
            </a:r>
            <a:br>
              <a:rPr lang="en-US" sz="2800" dirty="0" smtClean="0">
                <a:effectLst>
                  <a:outerShdw blurRad="38100" dist="38100" dir="2700000" algn="tl">
                    <a:srgbClr val="000000">
                      <a:alpha val="43137"/>
                    </a:srgbClr>
                  </a:outerShdw>
                </a:effectLst>
                <a:latin typeface="Arial" pitchFamily="34" charset="0"/>
                <a:cs typeface="Arial" pitchFamily="34" charset="0"/>
              </a:rPr>
            </a:br>
            <a:r>
              <a:rPr lang="en-US" sz="2800" dirty="0" err="1" smtClean="0">
                <a:effectLst>
                  <a:outerShdw blurRad="38100" dist="38100" dir="2700000" algn="tl">
                    <a:srgbClr val="000000">
                      <a:alpha val="43137"/>
                    </a:srgbClr>
                  </a:outerShdw>
                </a:effectLst>
                <a:latin typeface="Arial" pitchFamily="34" charset="0"/>
                <a:cs typeface="Arial" pitchFamily="34" charset="0"/>
              </a:rPr>
              <a:t>Axumin</a:t>
            </a:r>
            <a:r>
              <a:rPr lang="en-US" sz="2800" dirty="0" smtClean="0">
                <a:effectLst>
                  <a:outerShdw blurRad="38100" dist="38100" dir="2700000" algn="tl">
                    <a:srgbClr val="000000">
                      <a:alpha val="43137"/>
                    </a:srgbClr>
                  </a:outerShdw>
                </a:effectLst>
                <a:latin typeface="Arial" pitchFamily="34" charset="0"/>
                <a:cs typeface="Arial" pitchFamily="34" charset="0"/>
              </a:rPr>
              <a:t> PET </a:t>
            </a:r>
            <a:r>
              <a:rPr lang="en-US" sz="2800" dirty="0">
                <a:effectLst>
                  <a:outerShdw blurRad="38100" dist="38100" dir="2700000" algn="tl">
                    <a:srgbClr val="000000">
                      <a:alpha val="43137"/>
                    </a:srgbClr>
                  </a:outerShdw>
                </a:effectLst>
                <a:latin typeface="Arial" pitchFamily="34" charset="0"/>
                <a:cs typeface="Arial" pitchFamily="34" charset="0"/>
              </a:rPr>
              <a:t>Imaging: </a:t>
            </a:r>
            <a:r>
              <a:rPr lang="en-US" sz="3200" dirty="0" smtClean="0">
                <a:effectLst>
                  <a:outerShdw blurRad="38100" dist="38100" dir="2700000" algn="tl">
                    <a:srgbClr val="000000">
                      <a:alpha val="43137"/>
                    </a:srgbClr>
                  </a:outerShdw>
                </a:effectLst>
                <a:latin typeface="Arial" pitchFamily="34" charset="0"/>
                <a:cs typeface="Arial" pitchFamily="34" charset="0"/>
              </a:rPr>
              <a:t/>
            </a:r>
            <a:br>
              <a:rPr lang="en-US" sz="3200" dirty="0" smtClean="0">
                <a:effectLst>
                  <a:outerShdw blurRad="38100" dist="38100" dir="2700000" algn="tl">
                    <a:srgbClr val="000000">
                      <a:alpha val="43137"/>
                    </a:srgbClr>
                  </a:outerShdw>
                </a:effectLst>
                <a:latin typeface="Arial" pitchFamily="34" charset="0"/>
                <a:cs typeface="Arial" pitchFamily="34" charset="0"/>
              </a:rPr>
            </a:br>
            <a:r>
              <a:rPr lang="en-US" sz="2400" dirty="0" smtClean="0">
                <a:effectLst>
                  <a:outerShdw blurRad="38100" dist="38100" dir="2700000" algn="tl">
                    <a:srgbClr val="000000">
                      <a:alpha val="43137"/>
                    </a:srgbClr>
                  </a:outerShdw>
                </a:effectLst>
                <a:latin typeface="Arial" pitchFamily="34" charset="0"/>
                <a:cs typeface="Arial" pitchFamily="34" charset="0"/>
              </a:rPr>
              <a:t>A </a:t>
            </a:r>
            <a:r>
              <a:rPr lang="en-US" sz="2400" dirty="0">
                <a:effectLst>
                  <a:outerShdw blurRad="38100" dist="38100" dir="2700000" algn="tl">
                    <a:srgbClr val="000000">
                      <a:alpha val="43137"/>
                    </a:srgbClr>
                  </a:outerShdw>
                </a:effectLst>
                <a:latin typeface="Arial" pitchFamily="34" charset="0"/>
                <a:cs typeface="Arial" pitchFamily="34" charset="0"/>
              </a:rPr>
              <a:t>Trifecta to </a:t>
            </a:r>
            <a:r>
              <a:rPr lang="en-US" sz="2400" dirty="0" smtClean="0">
                <a:effectLst>
                  <a:outerShdw blurRad="38100" dist="38100" dir="2700000" algn="tl">
                    <a:srgbClr val="000000">
                      <a:alpha val="43137"/>
                    </a:srgbClr>
                  </a:outerShdw>
                </a:effectLst>
                <a:latin typeface="Arial" pitchFamily="34" charset="0"/>
                <a:cs typeface="Arial" pitchFamily="34" charset="0"/>
              </a:rPr>
              <a:t>Better Detect </a:t>
            </a:r>
            <a:r>
              <a:rPr lang="en-US" sz="2400" i="1" u="sng" dirty="0" smtClean="0">
                <a:effectLst>
                  <a:outerShdw blurRad="38100" dist="38100" dir="2700000" algn="tl">
                    <a:srgbClr val="000000">
                      <a:alpha val="43137"/>
                    </a:srgbClr>
                  </a:outerShdw>
                </a:effectLst>
                <a:latin typeface="Arial" pitchFamily="34" charset="0"/>
                <a:cs typeface="Arial" pitchFamily="34" charset="0"/>
              </a:rPr>
              <a:t>Aggressive</a:t>
            </a:r>
            <a:r>
              <a:rPr lang="en-US" sz="2400" dirty="0" smtClean="0">
                <a:effectLst>
                  <a:outerShdw blurRad="38100" dist="38100" dir="2700000" algn="tl">
                    <a:srgbClr val="000000">
                      <a:alpha val="43137"/>
                    </a:srgbClr>
                  </a:outerShdw>
                </a:effectLst>
                <a:latin typeface="Arial" pitchFamily="34" charset="0"/>
                <a:cs typeface="Arial" pitchFamily="34" charset="0"/>
              </a:rPr>
              <a:t> </a:t>
            </a:r>
            <a:r>
              <a:rPr lang="en-US" sz="2400" dirty="0">
                <a:effectLst>
                  <a:outerShdw blurRad="38100" dist="38100" dir="2700000" algn="tl">
                    <a:srgbClr val="000000">
                      <a:alpha val="43137"/>
                    </a:srgbClr>
                  </a:outerShdw>
                </a:effectLst>
                <a:latin typeface="Arial" pitchFamily="34" charset="0"/>
                <a:cs typeface="Arial" pitchFamily="34" charset="0"/>
              </a:rPr>
              <a:t>Prostate </a:t>
            </a:r>
            <a:r>
              <a:rPr lang="en-US" sz="2400" dirty="0" smtClean="0">
                <a:effectLst>
                  <a:outerShdw blurRad="38100" dist="38100" dir="2700000" algn="tl">
                    <a:srgbClr val="000000">
                      <a:alpha val="43137"/>
                    </a:srgbClr>
                  </a:outerShdw>
                </a:effectLst>
                <a:latin typeface="Arial" pitchFamily="34" charset="0"/>
                <a:cs typeface="Arial" pitchFamily="34" charset="0"/>
              </a:rPr>
              <a:t>Cancer</a:t>
            </a:r>
            <a:endParaRPr lang="en-US" sz="2400" i="1" dirty="0">
              <a:effectLst>
                <a:outerShdw blurRad="38100" dist="38100" dir="2700000" algn="tl">
                  <a:srgbClr val="000000">
                    <a:alpha val="43137"/>
                  </a:srgbClr>
                </a:outerShdw>
              </a:effectLst>
              <a:latin typeface="Arial" pitchFamily="34" charset="0"/>
              <a:cs typeface="Arial" pitchFamily="34" charset="0"/>
            </a:endParaRPr>
          </a:p>
        </p:txBody>
      </p:sp>
      <p:sp>
        <p:nvSpPr>
          <p:cNvPr id="3" name="Subtitle 2"/>
          <p:cNvSpPr>
            <a:spLocks noGrp="1"/>
          </p:cNvSpPr>
          <p:nvPr>
            <p:ph type="subTitle" sz="quarter" idx="1"/>
          </p:nvPr>
        </p:nvSpPr>
        <p:spPr>
          <a:xfrm>
            <a:off x="533400" y="3206707"/>
            <a:ext cx="8077200" cy="2514600"/>
          </a:xfrm>
        </p:spPr>
        <p:txBody>
          <a:bodyPr/>
          <a:lstStyle/>
          <a:p>
            <a:pPr>
              <a:spcBef>
                <a:spcPts val="0"/>
              </a:spcBef>
            </a:pPr>
            <a:r>
              <a:rPr lang="en-US" sz="2000" dirty="0" smtClean="0">
                <a:effectLst>
                  <a:outerShdw blurRad="50800" dist="38100" dir="2700000" algn="tl" rotWithShape="0">
                    <a:prstClr val="black">
                      <a:alpha val="40000"/>
                    </a:prstClr>
                  </a:outerShdw>
                </a:effectLst>
              </a:rPr>
              <a:t>Martin G. </a:t>
            </a:r>
            <a:r>
              <a:rPr lang="en-US" sz="2000" dirty="0">
                <a:effectLst>
                  <a:outerShdw blurRad="50800" dist="38100" dir="2700000" algn="tl" rotWithShape="0">
                    <a:prstClr val="black">
                      <a:alpha val="40000"/>
                    </a:prstClr>
                  </a:outerShdw>
                </a:effectLst>
              </a:rPr>
              <a:t>Sanda</a:t>
            </a:r>
            <a:r>
              <a:rPr lang="en-US" sz="2000" dirty="0" smtClean="0">
                <a:effectLst>
                  <a:outerShdw blurRad="50800" dist="38100" dir="2700000" algn="tl" rotWithShape="0">
                    <a:prstClr val="black">
                      <a:alpha val="40000"/>
                    </a:prstClr>
                  </a:outerShdw>
                </a:effectLst>
              </a:rPr>
              <a:t>, M.D.</a:t>
            </a:r>
          </a:p>
          <a:p>
            <a:pPr>
              <a:spcBef>
                <a:spcPts val="0"/>
              </a:spcBef>
            </a:pPr>
            <a:r>
              <a:rPr lang="en-US" sz="2000" dirty="0" smtClean="0">
                <a:effectLst>
                  <a:outerShdw blurRad="50800" dist="38100" dir="2700000" algn="tl" rotWithShape="0">
                    <a:prstClr val="black">
                      <a:alpha val="40000"/>
                    </a:prstClr>
                  </a:outerShdw>
                </a:effectLst>
              </a:rPr>
              <a:t>PI, Emory-Harvard-University of Washington EDRN CVC</a:t>
            </a:r>
          </a:p>
          <a:p>
            <a:pPr>
              <a:spcBef>
                <a:spcPts val="0"/>
              </a:spcBef>
            </a:pPr>
            <a:r>
              <a:rPr lang="en-US" sz="2000" dirty="0" smtClean="0">
                <a:effectLst>
                  <a:outerShdw blurRad="50800" dist="38100" dir="2700000" algn="tl" rotWithShape="0">
                    <a:prstClr val="black">
                      <a:alpha val="40000"/>
                    </a:prstClr>
                  </a:outerShdw>
                </a:effectLst>
              </a:rPr>
              <a:t>Professor and Chairman, Department of Urology</a:t>
            </a:r>
          </a:p>
          <a:p>
            <a:pPr>
              <a:spcBef>
                <a:spcPts val="0"/>
              </a:spcBef>
            </a:pPr>
            <a:r>
              <a:rPr lang="en-US" sz="2000" dirty="0" smtClean="0">
                <a:effectLst>
                  <a:outerShdw blurRad="50800" dist="38100" dir="2700000" algn="tl" rotWithShape="0">
                    <a:prstClr val="black">
                      <a:alpha val="40000"/>
                    </a:prstClr>
                  </a:outerShdw>
                </a:effectLst>
              </a:rPr>
              <a:t>Emory University School of Medicine &amp; </a:t>
            </a:r>
            <a:r>
              <a:rPr lang="en-US" sz="2000" dirty="0" err="1" smtClean="0">
                <a:effectLst>
                  <a:outerShdw blurRad="50800" dist="38100" dir="2700000" algn="tl" rotWithShape="0">
                    <a:prstClr val="black">
                      <a:alpha val="40000"/>
                    </a:prstClr>
                  </a:outerShdw>
                </a:effectLst>
              </a:rPr>
              <a:t>Winship</a:t>
            </a:r>
            <a:r>
              <a:rPr lang="en-US" sz="2000" dirty="0" smtClean="0">
                <a:effectLst>
                  <a:outerShdw blurRad="50800" dist="38100" dir="2700000" algn="tl" rotWithShape="0">
                    <a:prstClr val="black">
                      <a:alpha val="40000"/>
                    </a:prstClr>
                  </a:outerShdw>
                </a:effectLst>
              </a:rPr>
              <a:t> Cancer Institute</a:t>
            </a:r>
          </a:p>
          <a:p>
            <a:pPr>
              <a:spcBef>
                <a:spcPts val="0"/>
              </a:spcBef>
            </a:pPr>
            <a:r>
              <a:rPr lang="en-US" sz="2000" dirty="0" smtClean="0">
                <a:effectLst>
                  <a:outerShdw blurRad="50800" dist="38100" dir="2700000" algn="tl" rotWithShape="0">
                    <a:prstClr val="black">
                      <a:alpha val="40000"/>
                    </a:prstClr>
                  </a:outerShdw>
                </a:effectLst>
              </a:rPr>
              <a:t> </a:t>
            </a:r>
          </a:p>
          <a:p>
            <a:pPr>
              <a:spcBef>
                <a:spcPts val="0"/>
              </a:spcBef>
            </a:pPr>
            <a:r>
              <a:rPr lang="en-US" sz="2200" i="1" dirty="0" smtClean="0">
                <a:solidFill>
                  <a:schemeClr val="tx2"/>
                </a:solidFill>
                <a:effectLst>
                  <a:outerShdw blurRad="50800" dist="38100" dir="2700000" algn="tl" rotWithShape="0">
                    <a:prstClr val="black">
                      <a:alpha val="40000"/>
                    </a:prstClr>
                  </a:outerShdw>
                </a:effectLst>
              </a:rPr>
              <a:t>EDRN Steering Committee Meeting</a:t>
            </a:r>
          </a:p>
          <a:p>
            <a:pPr>
              <a:spcBef>
                <a:spcPts val="0"/>
              </a:spcBef>
            </a:pPr>
            <a:r>
              <a:rPr lang="en-US" sz="2200" i="1" dirty="0" smtClean="0">
                <a:solidFill>
                  <a:schemeClr val="tx2"/>
                </a:solidFill>
                <a:effectLst>
                  <a:outerShdw blurRad="50800" dist="38100" dir="2700000" algn="tl" rotWithShape="0">
                    <a:prstClr val="black">
                      <a:alpha val="40000"/>
                    </a:prstClr>
                  </a:outerShdw>
                </a:effectLst>
              </a:rPr>
              <a:t>September 12</a:t>
            </a:r>
            <a:r>
              <a:rPr lang="en-US" sz="2200" i="1" smtClean="0">
                <a:solidFill>
                  <a:schemeClr val="tx2"/>
                </a:solidFill>
                <a:effectLst>
                  <a:outerShdw blurRad="50800" dist="38100" dir="2700000" algn="tl" rotWithShape="0">
                    <a:prstClr val="black">
                      <a:alpha val="40000"/>
                    </a:prstClr>
                  </a:outerShdw>
                </a:effectLst>
              </a:rPr>
              <a:t>, </a:t>
            </a:r>
            <a:r>
              <a:rPr lang="en-US" sz="2200" i="1" smtClean="0">
                <a:solidFill>
                  <a:schemeClr val="tx2"/>
                </a:solidFill>
                <a:effectLst>
                  <a:outerShdw blurRad="50800" dist="38100" dir="2700000" algn="tl" rotWithShape="0">
                    <a:prstClr val="black">
                      <a:alpha val="40000"/>
                    </a:prstClr>
                  </a:outerShdw>
                </a:effectLst>
              </a:rPr>
              <a:t>2017</a:t>
            </a:r>
            <a:endParaRPr lang="en-US" sz="2200" i="1" dirty="0">
              <a:solidFill>
                <a:schemeClr val="tx2"/>
              </a:solidFill>
              <a:effectLst>
                <a:outerShdw blurRad="50800" dist="38100" dir="2700000" algn="tl" rotWithShape="0">
                  <a:prstClr val="black">
                    <a:alpha val="40000"/>
                  </a:prstClr>
                </a:outerShdw>
              </a:effectLst>
            </a:endParaRPr>
          </a:p>
        </p:txBody>
      </p:sp>
      <p:pic>
        <p:nvPicPr>
          <p:cNvPr id="4" name="Picture 4"/>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b="27318"/>
          <a:stretch>
            <a:fillRect/>
          </a:stretch>
        </p:blipFill>
        <p:spPr bwMode="auto">
          <a:xfrm>
            <a:off x="4038600" y="228600"/>
            <a:ext cx="1066800" cy="1157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829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457200"/>
            <a:ext cx="7772400" cy="990600"/>
          </a:xfrm>
        </p:spPr>
        <p:txBody>
          <a:bodyPr/>
          <a:lstStyle/>
          <a:p>
            <a:pPr eaLnBrk="1" hangingPunct="1"/>
            <a:r>
              <a:rPr lang="en-US" sz="2600" dirty="0">
                <a:solidFill>
                  <a:srgbClr val="FFFF00"/>
                </a:solidFill>
                <a:effectLst>
                  <a:outerShdw blurRad="38100" dist="38100" dir="2700000" algn="tl">
                    <a:srgbClr val="000000"/>
                  </a:outerShdw>
                </a:effectLst>
                <a:latin typeface="Arial" charset="0"/>
              </a:rPr>
              <a:t>Urinary T2:Erg and PCA3 RNA Testing </a:t>
            </a:r>
            <a:r>
              <a:rPr lang="en-US" sz="2600" dirty="0" smtClean="0">
                <a:solidFill>
                  <a:srgbClr val="FFFF00"/>
                </a:solidFill>
                <a:effectLst>
                  <a:outerShdw blurRad="38100" dist="38100" dir="2700000" algn="tl">
                    <a:srgbClr val="000000"/>
                  </a:outerShdw>
                </a:effectLst>
                <a:latin typeface="Arial" charset="0"/>
              </a:rPr>
              <a:t/>
            </a:r>
            <a:br>
              <a:rPr lang="en-US" sz="2600" dirty="0" smtClean="0">
                <a:solidFill>
                  <a:srgbClr val="FFFF00"/>
                </a:solidFill>
                <a:effectLst>
                  <a:outerShdw blurRad="38100" dist="38100" dir="2700000" algn="tl">
                    <a:srgbClr val="000000"/>
                  </a:outerShdw>
                </a:effectLst>
                <a:latin typeface="Arial" charset="0"/>
              </a:rPr>
            </a:br>
            <a:r>
              <a:rPr lang="en-US" sz="2600" dirty="0" smtClean="0">
                <a:solidFill>
                  <a:srgbClr val="FFFF00"/>
                </a:solidFill>
                <a:effectLst>
                  <a:outerShdw blurRad="38100" dist="38100" dir="2700000" algn="tl">
                    <a:srgbClr val="000000"/>
                  </a:outerShdw>
                </a:effectLst>
                <a:latin typeface="Arial" charset="0"/>
              </a:rPr>
              <a:t>to </a:t>
            </a:r>
            <a:r>
              <a:rPr lang="en-US" sz="2600" dirty="0">
                <a:solidFill>
                  <a:srgbClr val="FFFF00"/>
                </a:solidFill>
                <a:effectLst>
                  <a:outerShdw blurRad="38100" dist="38100" dir="2700000" algn="tl">
                    <a:srgbClr val="000000"/>
                  </a:outerShdw>
                </a:effectLst>
                <a:latin typeface="Arial" charset="0"/>
              </a:rPr>
              <a:t>Refine Prostate </a:t>
            </a:r>
            <a:r>
              <a:rPr lang="en-US" sz="2600" dirty="0" smtClean="0">
                <a:solidFill>
                  <a:srgbClr val="FFFF00"/>
                </a:solidFill>
                <a:effectLst>
                  <a:outerShdw blurRad="38100" dist="38100" dir="2700000" algn="tl">
                    <a:srgbClr val="000000"/>
                  </a:outerShdw>
                </a:effectLst>
                <a:latin typeface="Arial" charset="0"/>
              </a:rPr>
              <a:t>Cancer </a:t>
            </a:r>
            <a:r>
              <a:rPr lang="en-US" sz="2600" dirty="0">
                <a:solidFill>
                  <a:srgbClr val="FFFF00"/>
                </a:solidFill>
                <a:effectLst>
                  <a:outerShdw blurRad="38100" dist="38100" dir="2700000" algn="tl">
                    <a:srgbClr val="000000"/>
                  </a:outerShdw>
                </a:effectLst>
                <a:latin typeface="Arial" charset="0"/>
              </a:rPr>
              <a:t>Detection</a:t>
            </a:r>
            <a:endParaRPr lang="en-US" sz="2400" dirty="0" smtClean="0">
              <a:latin typeface="Arial" pitchFamily="34" charset="0"/>
            </a:endParaRPr>
          </a:p>
        </p:txBody>
      </p:sp>
      <p:sp>
        <p:nvSpPr>
          <p:cNvPr id="88067" name="Rectangle 3"/>
          <p:cNvSpPr>
            <a:spLocks noChangeArrowheads="1"/>
          </p:cNvSpPr>
          <p:nvPr/>
        </p:nvSpPr>
        <p:spPr bwMode="auto">
          <a:xfrm>
            <a:off x="1295400" y="1447800"/>
            <a:ext cx="6705600" cy="914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800" u="sng" dirty="0" smtClean="0"/>
              <a:t>Enrollment</a:t>
            </a:r>
          </a:p>
          <a:p>
            <a:pPr algn="ctr"/>
            <a:r>
              <a:rPr lang="en-US" sz="1800" i="1" dirty="0" smtClean="0"/>
              <a:t>Development Cohort: 3 Sites N = 516</a:t>
            </a:r>
          </a:p>
          <a:p>
            <a:pPr algn="ctr"/>
            <a:r>
              <a:rPr lang="en-US" sz="1800" i="1" dirty="0" smtClean="0"/>
              <a:t>Validation Cohort: 10 Sites (EDRN PCA3 Trial Group) N = 561</a:t>
            </a:r>
            <a:endParaRPr lang="en-US" sz="1800" i="1" dirty="0"/>
          </a:p>
        </p:txBody>
      </p:sp>
      <p:sp>
        <p:nvSpPr>
          <p:cNvPr id="88068" name="Rectangle 4"/>
          <p:cNvSpPr>
            <a:spLocks noChangeArrowheads="1"/>
          </p:cNvSpPr>
          <p:nvPr/>
        </p:nvSpPr>
        <p:spPr bwMode="auto">
          <a:xfrm>
            <a:off x="3352800" y="2667000"/>
            <a:ext cx="25146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t>Collect Post</a:t>
            </a:r>
            <a:r>
              <a:rPr lang="en-US" sz="1600" dirty="0"/>
              <a:t>-DRE </a:t>
            </a:r>
            <a:r>
              <a:rPr lang="en-US" sz="1600" dirty="0" smtClean="0"/>
              <a:t>Urine;</a:t>
            </a:r>
          </a:p>
          <a:p>
            <a:pPr algn="ctr"/>
            <a:r>
              <a:rPr lang="en-US" sz="1600" dirty="0" smtClean="0"/>
              <a:t>Assay T2:Erg and PCA3</a:t>
            </a:r>
            <a:endParaRPr lang="en-US" dirty="0"/>
          </a:p>
        </p:txBody>
      </p:sp>
      <p:sp>
        <p:nvSpPr>
          <p:cNvPr id="88069" name="Oval 5"/>
          <p:cNvSpPr>
            <a:spLocks noChangeArrowheads="1"/>
          </p:cNvSpPr>
          <p:nvPr/>
        </p:nvSpPr>
        <p:spPr bwMode="auto">
          <a:xfrm>
            <a:off x="3810000" y="3657600"/>
            <a:ext cx="1676400" cy="685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a:t>Prostate Biopsy</a:t>
            </a:r>
          </a:p>
        </p:txBody>
      </p:sp>
      <p:sp>
        <p:nvSpPr>
          <p:cNvPr id="88070" name="Rectangle 6"/>
          <p:cNvSpPr>
            <a:spLocks noChangeArrowheads="1"/>
          </p:cNvSpPr>
          <p:nvPr/>
        </p:nvSpPr>
        <p:spPr bwMode="auto">
          <a:xfrm>
            <a:off x="3352800" y="4648200"/>
            <a:ext cx="8382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a:t>Benign</a:t>
            </a:r>
          </a:p>
        </p:txBody>
      </p:sp>
      <p:sp>
        <p:nvSpPr>
          <p:cNvPr id="88071" name="Rectangle 7"/>
          <p:cNvSpPr>
            <a:spLocks noChangeArrowheads="1"/>
          </p:cNvSpPr>
          <p:nvPr/>
        </p:nvSpPr>
        <p:spPr bwMode="auto">
          <a:xfrm>
            <a:off x="5105400" y="4648200"/>
            <a:ext cx="8382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a:t>Prostate</a:t>
            </a:r>
          </a:p>
          <a:p>
            <a:pPr algn="ctr"/>
            <a:r>
              <a:rPr lang="en-US" sz="1600"/>
              <a:t>Cancer</a:t>
            </a:r>
          </a:p>
        </p:txBody>
      </p:sp>
      <p:sp>
        <p:nvSpPr>
          <p:cNvPr id="88072" name="Line 8"/>
          <p:cNvSpPr>
            <a:spLocks noChangeShapeType="1"/>
          </p:cNvSpPr>
          <p:nvPr/>
        </p:nvSpPr>
        <p:spPr bwMode="auto">
          <a:xfrm>
            <a:off x="4648200" y="4343400"/>
            <a:ext cx="457200" cy="304800"/>
          </a:xfrm>
          <a:prstGeom prst="line">
            <a:avLst/>
          </a:prstGeom>
          <a:noFill/>
          <a:ln w="38100">
            <a:solidFill>
              <a:schemeClr val="tx1"/>
            </a:solidFill>
            <a:round/>
            <a:headEnd type="none" w="sm" len="sm"/>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8073" name="Line 9"/>
          <p:cNvSpPr>
            <a:spLocks noChangeShapeType="1"/>
          </p:cNvSpPr>
          <p:nvPr/>
        </p:nvSpPr>
        <p:spPr bwMode="auto">
          <a:xfrm flipH="1">
            <a:off x="4191000" y="4343400"/>
            <a:ext cx="457200" cy="304800"/>
          </a:xfrm>
          <a:prstGeom prst="line">
            <a:avLst/>
          </a:prstGeom>
          <a:noFill/>
          <a:ln w="38100">
            <a:solidFill>
              <a:schemeClr val="tx1"/>
            </a:solidFill>
            <a:round/>
            <a:headEnd type="none" w="sm" len="sm"/>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8074" name="Line 10"/>
          <p:cNvSpPr>
            <a:spLocks noChangeShapeType="1"/>
          </p:cNvSpPr>
          <p:nvPr/>
        </p:nvSpPr>
        <p:spPr bwMode="auto">
          <a:xfrm flipH="1">
            <a:off x="4648200" y="5334000"/>
            <a:ext cx="457200" cy="304800"/>
          </a:xfrm>
          <a:prstGeom prst="line">
            <a:avLst/>
          </a:prstGeom>
          <a:noFill/>
          <a:ln w="38100">
            <a:solidFill>
              <a:schemeClr val="tx1"/>
            </a:solidFill>
            <a:round/>
            <a:headEnd type="none" w="sm" len="sm"/>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8075" name="Line 11"/>
          <p:cNvSpPr>
            <a:spLocks noChangeShapeType="1"/>
          </p:cNvSpPr>
          <p:nvPr/>
        </p:nvSpPr>
        <p:spPr bwMode="auto">
          <a:xfrm>
            <a:off x="4191000" y="5334000"/>
            <a:ext cx="457200" cy="304800"/>
          </a:xfrm>
          <a:prstGeom prst="line">
            <a:avLst/>
          </a:prstGeom>
          <a:noFill/>
          <a:ln w="38100">
            <a:solidFill>
              <a:schemeClr val="tx1"/>
            </a:solidFill>
            <a:round/>
            <a:headEnd type="none" w="sm" len="sm"/>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8076" name="Rectangle 12"/>
          <p:cNvSpPr>
            <a:spLocks noChangeArrowheads="1"/>
          </p:cNvSpPr>
          <p:nvPr/>
        </p:nvSpPr>
        <p:spPr bwMode="auto">
          <a:xfrm>
            <a:off x="2209800" y="5638800"/>
            <a:ext cx="48768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800" dirty="0"/>
              <a:t>Analysis: </a:t>
            </a:r>
            <a:endParaRPr lang="en-US" sz="1800" dirty="0" smtClean="0"/>
          </a:p>
          <a:p>
            <a:pPr algn="ctr"/>
            <a:r>
              <a:rPr lang="en-US" sz="1600" dirty="0" smtClean="0"/>
              <a:t>Specificity for </a:t>
            </a:r>
            <a:r>
              <a:rPr lang="en-US" sz="1600" dirty="0"/>
              <a:t>Gleason </a:t>
            </a:r>
            <a:r>
              <a:rPr lang="en-US" sz="1600" u="sng" dirty="0" smtClean="0"/>
              <a:t>&gt;</a:t>
            </a:r>
            <a:r>
              <a:rPr lang="en-US" sz="1600" dirty="0" smtClean="0"/>
              <a:t> 7 </a:t>
            </a:r>
            <a:r>
              <a:rPr lang="en-US" sz="1600" dirty="0" err="1" smtClean="0"/>
              <a:t>Pca</a:t>
            </a:r>
            <a:r>
              <a:rPr lang="en-US" sz="1600" dirty="0" smtClean="0"/>
              <a:t> @ </a:t>
            </a:r>
            <a:r>
              <a:rPr lang="en-US" sz="1600" dirty="0"/>
              <a:t>95% </a:t>
            </a:r>
            <a:r>
              <a:rPr lang="en-US" sz="1600" dirty="0" err="1"/>
              <a:t>Sensitvity</a:t>
            </a:r>
            <a:r>
              <a:rPr lang="en-US" sz="1600" dirty="0"/>
              <a:t> </a:t>
            </a:r>
          </a:p>
        </p:txBody>
      </p:sp>
      <p:sp>
        <p:nvSpPr>
          <p:cNvPr id="88077" name="Line 13"/>
          <p:cNvSpPr>
            <a:spLocks noChangeShapeType="1"/>
          </p:cNvSpPr>
          <p:nvPr/>
        </p:nvSpPr>
        <p:spPr bwMode="auto">
          <a:xfrm>
            <a:off x="4648200" y="3352800"/>
            <a:ext cx="0" cy="304800"/>
          </a:xfrm>
          <a:prstGeom prst="line">
            <a:avLst/>
          </a:prstGeom>
          <a:noFill/>
          <a:ln w="38100">
            <a:solidFill>
              <a:schemeClr val="tx1"/>
            </a:solidFill>
            <a:round/>
            <a:headEnd type="none" w="sm" len="sm"/>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8078" name="Line 14"/>
          <p:cNvSpPr>
            <a:spLocks noChangeShapeType="1"/>
          </p:cNvSpPr>
          <p:nvPr/>
        </p:nvSpPr>
        <p:spPr bwMode="auto">
          <a:xfrm>
            <a:off x="4648200" y="2362200"/>
            <a:ext cx="0" cy="304800"/>
          </a:xfrm>
          <a:prstGeom prst="line">
            <a:avLst/>
          </a:prstGeom>
          <a:noFill/>
          <a:ln w="38100">
            <a:solidFill>
              <a:schemeClr val="tx1"/>
            </a:solidFill>
            <a:round/>
            <a:headEnd type="none" w="sm" len="sm"/>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03053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28208378"/>
              </p:ext>
            </p:extLst>
          </p:nvPr>
        </p:nvGraphicFramePr>
        <p:xfrm>
          <a:off x="838200" y="2057400"/>
          <a:ext cx="7391400" cy="3261634"/>
        </p:xfrm>
        <a:graphic>
          <a:graphicData uri="http://schemas.openxmlformats.org/drawingml/2006/table">
            <a:tbl>
              <a:tblPr firstRow="1" firstCol="1" bandRow="1"/>
              <a:tblGrid>
                <a:gridCol w="2354093">
                  <a:extLst>
                    <a:ext uri="{9D8B030D-6E8A-4147-A177-3AD203B41FA5}">
                      <a16:colId xmlns:a16="http://schemas.microsoft.com/office/drawing/2014/main" val="20000"/>
                    </a:ext>
                  </a:extLst>
                </a:gridCol>
                <a:gridCol w="2987887">
                  <a:extLst>
                    <a:ext uri="{9D8B030D-6E8A-4147-A177-3AD203B41FA5}">
                      <a16:colId xmlns:a16="http://schemas.microsoft.com/office/drawing/2014/main" val="20001"/>
                    </a:ext>
                  </a:extLst>
                </a:gridCol>
                <a:gridCol w="2049420">
                  <a:extLst>
                    <a:ext uri="{9D8B030D-6E8A-4147-A177-3AD203B41FA5}">
                      <a16:colId xmlns:a16="http://schemas.microsoft.com/office/drawing/2014/main" val="20002"/>
                    </a:ext>
                  </a:extLst>
                </a:gridCol>
              </a:tblGrid>
              <a:tr h="1110108">
                <a:tc>
                  <a:txBody>
                    <a:bodyPr/>
                    <a:lstStyle/>
                    <a:p>
                      <a:pPr marL="0" marR="0" algn="ctr">
                        <a:lnSpc>
                          <a:spcPct val="115000"/>
                        </a:lnSpc>
                        <a:spcBef>
                          <a:spcPts val="0"/>
                        </a:spcBef>
                        <a:spcAft>
                          <a:spcPts val="0"/>
                        </a:spcAft>
                      </a:pPr>
                      <a:endParaRPr lang="en-US" sz="2400" b="0" dirty="0" smtClean="0">
                        <a:effectLst/>
                        <a:latin typeface="Calibri"/>
                        <a:ea typeface="SimSun"/>
                        <a:cs typeface="Times New Roman"/>
                      </a:endParaRPr>
                    </a:p>
                    <a:p>
                      <a:pPr marL="0" marR="0" algn="ctr">
                        <a:lnSpc>
                          <a:spcPct val="115000"/>
                        </a:lnSpc>
                        <a:spcBef>
                          <a:spcPts val="0"/>
                        </a:spcBef>
                        <a:spcAft>
                          <a:spcPts val="0"/>
                        </a:spcAft>
                      </a:pPr>
                      <a:r>
                        <a:rPr lang="en-US" sz="2400" b="0" dirty="0" smtClean="0">
                          <a:effectLst>
                            <a:outerShdw blurRad="50800" dist="38100" dir="2700000" algn="tl" rotWithShape="0">
                              <a:prstClr val="black">
                                <a:alpha val="40000"/>
                              </a:prstClr>
                            </a:outerShdw>
                          </a:effectLst>
                          <a:latin typeface="Calibri"/>
                          <a:ea typeface="SimSun"/>
                          <a:cs typeface="Times New Roman"/>
                        </a:rPr>
                        <a:t>Biomarker</a:t>
                      </a:r>
                      <a:endParaRPr lang="en-US" sz="2400" b="0" dirty="0">
                        <a:effectLst>
                          <a:outerShdw blurRad="50800" dist="38100" dir="2700000" algn="tl" rotWithShape="0">
                            <a:prstClr val="black">
                              <a:alpha val="40000"/>
                            </a:prstClr>
                          </a:outerShdw>
                        </a:effectLst>
                        <a:latin typeface="Calibri"/>
                        <a:ea typeface="SimSu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200" b="0" dirty="0" smtClean="0">
                          <a:effectLst>
                            <a:outerShdw blurRad="50800" dist="38100" dir="2700000" algn="tl" rotWithShape="0">
                              <a:prstClr val="black">
                                <a:alpha val="40000"/>
                              </a:prstClr>
                            </a:outerShdw>
                          </a:effectLst>
                          <a:latin typeface="Calibri"/>
                          <a:ea typeface="SimSun"/>
                          <a:cs typeface="Times New Roman"/>
                        </a:rPr>
                        <a:t>Assay Threshold for</a:t>
                      </a:r>
                      <a:r>
                        <a:rPr lang="en-US" sz="2200" b="0" baseline="0" dirty="0" smtClean="0">
                          <a:effectLst>
                            <a:outerShdw blurRad="50800" dist="38100" dir="2700000" algn="tl" rotWithShape="0">
                              <a:prstClr val="black">
                                <a:alpha val="40000"/>
                              </a:prstClr>
                            </a:outerShdw>
                          </a:effectLst>
                          <a:latin typeface="Calibri"/>
                          <a:ea typeface="SimSun"/>
                          <a:cs typeface="Times New Roman"/>
                        </a:rPr>
                        <a:t> </a:t>
                      </a:r>
                    </a:p>
                    <a:p>
                      <a:pPr marL="0" marR="0" algn="ctr">
                        <a:lnSpc>
                          <a:spcPct val="100000"/>
                        </a:lnSpc>
                        <a:spcBef>
                          <a:spcPts val="0"/>
                        </a:spcBef>
                        <a:spcAft>
                          <a:spcPts val="0"/>
                        </a:spcAft>
                      </a:pPr>
                      <a:r>
                        <a:rPr lang="en-US" sz="2200" b="0" baseline="0" dirty="0" smtClean="0">
                          <a:effectLst>
                            <a:outerShdw blurRad="50800" dist="38100" dir="2700000" algn="tl" rotWithShape="0">
                              <a:prstClr val="black">
                                <a:alpha val="40000"/>
                              </a:prstClr>
                            </a:outerShdw>
                          </a:effectLst>
                          <a:latin typeface="Calibri"/>
                          <a:ea typeface="SimSun"/>
                          <a:cs typeface="Times New Roman"/>
                        </a:rPr>
                        <a:t>&gt; 95% Sensitivity To Predict Gleason </a:t>
                      </a:r>
                      <a:r>
                        <a:rPr lang="en-US" sz="2200" b="0" u="sng" baseline="0" dirty="0" smtClean="0">
                          <a:effectLst>
                            <a:outerShdw blurRad="50800" dist="38100" dir="2700000" algn="tl" rotWithShape="0">
                              <a:prstClr val="black">
                                <a:alpha val="40000"/>
                              </a:prstClr>
                            </a:outerShdw>
                          </a:effectLst>
                          <a:latin typeface="Calibri"/>
                          <a:ea typeface="SimSun"/>
                          <a:cs typeface="Times New Roman"/>
                        </a:rPr>
                        <a:t>&gt;</a:t>
                      </a:r>
                      <a:r>
                        <a:rPr lang="en-US" sz="2200" b="0" baseline="0" dirty="0" smtClean="0">
                          <a:effectLst>
                            <a:outerShdw blurRad="50800" dist="38100" dir="2700000" algn="tl" rotWithShape="0">
                              <a:prstClr val="black">
                                <a:alpha val="40000"/>
                              </a:prstClr>
                            </a:outerShdw>
                          </a:effectLst>
                          <a:latin typeface="Calibri"/>
                          <a:ea typeface="SimSun"/>
                          <a:cs typeface="Times New Roman"/>
                        </a:rPr>
                        <a:t> 7</a:t>
                      </a:r>
                      <a:r>
                        <a:rPr lang="en-US" sz="2200" b="0" dirty="0" smtClean="0">
                          <a:effectLst>
                            <a:outerShdw blurRad="50800" dist="38100" dir="2700000" algn="tl" rotWithShape="0">
                              <a:prstClr val="black">
                                <a:alpha val="40000"/>
                              </a:prstClr>
                            </a:outerShdw>
                          </a:effectLst>
                          <a:latin typeface="Calibri"/>
                          <a:ea typeface="SimSun"/>
                          <a:cs typeface="Times New Roman"/>
                        </a:rPr>
                        <a:t> </a:t>
                      </a:r>
                      <a:endParaRPr lang="en-US" sz="2200" b="0" dirty="0">
                        <a:effectLst>
                          <a:outerShdw blurRad="50800" dist="38100" dir="2700000" algn="tl" rotWithShape="0">
                            <a:prstClr val="black">
                              <a:alpha val="40000"/>
                            </a:prstClr>
                          </a:outerShdw>
                        </a:effectLst>
                        <a:latin typeface="Calibri"/>
                        <a:ea typeface="SimSu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400" b="0" dirty="0" smtClean="0">
                        <a:effectLst/>
                        <a:latin typeface="Calibri"/>
                        <a:ea typeface="SimSun"/>
                        <a:cs typeface="Times New Roman"/>
                      </a:endParaRPr>
                    </a:p>
                    <a:p>
                      <a:pPr marL="0" marR="0" algn="ctr">
                        <a:lnSpc>
                          <a:spcPct val="115000"/>
                        </a:lnSpc>
                        <a:spcBef>
                          <a:spcPts val="0"/>
                        </a:spcBef>
                        <a:spcAft>
                          <a:spcPts val="0"/>
                        </a:spcAft>
                      </a:pPr>
                      <a:r>
                        <a:rPr lang="en-US" sz="2400" b="0" dirty="0" smtClean="0">
                          <a:effectLst>
                            <a:outerShdw blurRad="50800" dist="38100" dir="2700000" algn="tl" rotWithShape="0">
                              <a:prstClr val="black">
                                <a:alpha val="40000"/>
                              </a:prstClr>
                            </a:outerShdw>
                          </a:effectLst>
                          <a:latin typeface="Calibri"/>
                          <a:ea typeface="SimSun"/>
                          <a:cs typeface="Times New Roman"/>
                        </a:rPr>
                        <a:t>Specificity</a:t>
                      </a:r>
                      <a:endParaRPr lang="en-US" sz="2400" b="0" dirty="0">
                        <a:effectLst>
                          <a:outerShdw blurRad="50800" dist="38100" dir="2700000" algn="tl" rotWithShape="0">
                            <a:prstClr val="black">
                              <a:alpha val="40000"/>
                            </a:prstClr>
                          </a:outerShdw>
                        </a:effectLst>
                        <a:latin typeface="Calibri"/>
                        <a:ea typeface="SimSu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688">
                <a:tc>
                  <a:txBody>
                    <a:bodyPr/>
                    <a:lstStyle/>
                    <a:p>
                      <a:pPr marL="0" marR="0" algn="ctr">
                        <a:lnSpc>
                          <a:spcPct val="115000"/>
                        </a:lnSpc>
                        <a:spcBef>
                          <a:spcPts val="0"/>
                        </a:spcBef>
                        <a:spcAft>
                          <a:spcPts val="0"/>
                        </a:spcAft>
                      </a:pPr>
                      <a:r>
                        <a:rPr lang="en-US" sz="2400" b="1" dirty="0">
                          <a:solidFill>
                            <a:srgbClr val="FFFF00"/>
                          </a:solidFill>
                          <a:effectLst>
                            <a:outerShdw blurRad="50800" dist="38100" dir="2700000" algn="tl" rotWithShape="0">
                              <a:prstClr val="black">
                                <a:alpha val="40000"/>
                              </a:prstClr>
                            </a:outerShdw>
                          </a:effectLst>
                          <a:latin typeface="Calibri"/>
                          <a:ea typeface="SimSun"/>
                          <a:cs typeface="Times New Roman"/>
                        </a:rPr>
                        <a:t>PSA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0" dirty="0">
                          <a:effectLst>
                            <a:outerShdw blurRad="50800" dist="38100" dir="2700000" algn="tl" rotWithShape="0">
                              <a:prstClr val="black">
                                <a:alpha val="40000"/>
                              </a:prstClr>
                            </a:outerShdw>
                          </a:effectLst>
                          <a:latin typeface="Calibri"/>
                          <a:ea typeface="SimSun"/>
                          <a:cs typeface="Times New Roman"/>
                        </a:rPr>
                        <a:t>3.0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solidFill>
                            <a:srgbClr val="FFFF00"/>
                          </a:solidFill>
                          <a:effectLst>
                            <a:outerShdw blurRad="50800" dist="38100" dir="2700000" algn="tl" rotWithShape="0">
                              <a:prstClr val="black">
                                <a:alpha val="40000"/>
                              </a:prstClr>
                            </a:outerShdw>
                          </a:effectLst>
                          <a:latin typeface="Calibri"/>
                          <a:ea typeface="SimSun"/>
                          <a:cs typeface="Times New Roman"/>
                        </a:rPr>
                        <a:t>18%</a:t>
                      </a:r>
                      <a:endParaRPr lang="en-US" sz="2400" b="1" dirty="0">
                        <a:solidFill>
                          <a:srgbClr val="FFFF00"/>
                        </a:solidFill>
                        <a:effectLst>
                          <a:outerShdw blurRad="50800" dist="38100" dir="2700000" algn="tl" rotWithShape="0">
                            <a:prstClr val="black">
                              <a:alpha val="40000"/>
                            </a:prstClr>
                          </a:outerShdw>
                        </a:effectLst>
                        <a:latin typeface="Calibri"/>
                        <a:ea typeface="SimSu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688">
                <a:tc>
                  <a:txBody>
                    <a:bodyPr/>
                    <a:lstStyle/>
                    <a:p>
                      <a:pPr marL="0" marR="0" algn="ctr">
                        <a:lnSpc>
                          <a:spcPct val="115000"/>
                        </a:lnSpc>
                        <a:spcBef>
                          <a:spcPts val="0"/>
                        </a:spcBef>
                        <a:spcAft>
                          <a:spcPts val="0"/>
                        </a:spcAft>
                      </a:pPr>
                      <a:r>
                        <a:rPr lang="en-US" sz="2400" b="0" dirty="0">
                          <a:effectLst>
                            <a:outerShdw blurRad="50800" dist="38100" dir="2700000" algn="tl" rotWithShape="0">
                              <a:prstClr val="black">
                                <a:alpha val="40000"/>
                              </a:prstClr>
                            </a:outerShdw>
                          </a:effectLst>
                          <a:latin typeface="Calibri"/>
                          <a:ea typeface="SimSun"/>
                          <a:cs typeface="Times New Roman"/>
                        </a:rPr>
                        <a:t>PCA3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0" dirty="0" smtClean="0">
                          <a:effectLst>
                            <a:outerShdw blurRad="50800" dist="38100" dir="2700000" algn="tl" rotWithShape="0">
                              <a:prstClr val="black">
                                <a:alpha val="40000"/>
                              </a:prstClr>
                            </a:outerShdw>
                          </a:effectLst>
                          <a:latin typeface="Calibri"/>
                          <a:ea typeface="SimSun"/>
                          <a:cs typeface="Times New Roman"/>
                        </a:rPr>
                        <a:t>6.3</a:t>
                      </a:r>
                      <a:endParaRPr lang="en-US" sz="2400" b="0" dirty="0">
                        <a:effectLst>
                          <a:outerShdw blurRad="50800" dist="38100" dir="2700000" algn="tl" rotWithShape="0">
                            <a:prstClr val="black">
                              <a:alpha val="40000"/>
                            </a:prstClr>
                          </a:outerShdw>
                        </a:effectLst>
                        <a:latin typeface="Calibri"/>
                        <a:ea typeface="SimSu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0" dirty="0" smtClean="0">
                          <a:effectLst>
                            <a:outerShdw blurRad="50800" dist="38100" dir="2700000" algn="tl" rotWithShape="0">
                              <a:prstClr val="black">
                                <a:alpha val="40000"/>
                              </a:prstClr>
                            </a:outerShdw>
                          </a:effectLst>
                          <a:latin typeface="Calibri"/>
                          <a:ea typeface="SimSun"/>
                          <a:cs typeface="Times New Roman"/>
                        </a:rPr>
                        <a:t>17%</a:t>
                      </a:r>
                      <a:endParaRPr lang="en-US" sz="2400" b="0" dirty="0">
                        <a:effectLst>
                          <a:outerShdw blurRad="50800" dist="38100" dir="2700000" algn="tl" rotWithShape="0">
                            <a:prstClr val="black">
                              <a:alpha val="40000"/>
                            </a:prstClr>
                          </a:outerShdw>
                        </a:effectLst>
                        <a:latin typeface="Calibri"/>
                        <a:ea typeface="SimSu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688">
                <a:tc>
                  <a:txBody>
                    <a:bodyPr/>
                    <a:lstStyle/>
                    <a:p>
                      <a:pPr marL="0" marR="0" algn="ctr">
                        <a:lnSpc>
                          <a:spcPct val="115000"/>
                        </a:lnSpc>
                        <a:spcBef>
                          <a:spcPts val="0"/>
                        </a:spcBef>
                        <a:spcAft>
                          <a:spcPts val="0"/>
                        </a:spcAft>
                      </a:pPr>
                      <a:r>
                        <a:rPr lang="en-US" sz="2400" b="0" dirty="0">
                          <a:effectLst>
                            <a:outerShdw blurRad="50800" dist="38100" dir="2700000" algn="tl" rotWithShape="0">
                              <a:prstClr val="black">
                                <a:alpha val="40000"/>
                              </a:prstClr>
                            </a:outerShdw>
                          </a:effectLst>
                          <a:latin typeface="Calibri"/>
                          <a:ea typeface="SimSun"/>
                          <a:cs typeface="Times New Roman"/>
                        </a:rPr>
                        <a:t>T2-</a:t>
                      </a:r>
                      <a:r>
                        <a:rPr lang="en-US" sz="2400" b="0" dirty="0" smtClean="0">
                          <a:effectLst>
                            <a:outerShdw blurRad="50800" dist="38100" dir="2700000" algn="tl" rotWithShape="0">
                              <a:prstClr val="black">
                                <a:alpha val="40000"/>
                              </a:prstClr>
                            </a:outerShdw>
                          </a:effectLst>
                          <a:latin typeface="Calibri"/>
                          <a:ea typeface="SimSun"/>
                          <a:cs typeface="Times New Roman"/>
                        </a:rPr>
                        <a:t>erg*</a:t>
                      </a:r>
                      <a:endParaRPr lang="en-US" sz="2400" b="0" dirty="0">
                        <a:effectLst>
                          <a:outerShdw blurRad="50800" dist="38100" dir="2700000" algn="tl" rotWithShape="0">
                            <a:prstClr val="black">
                              <a:alpha val="40000"/>
                            </a:prstClr>
                          </a:outerShdw>
                        </a:effectLst>
                        <a:latin typeface="Calibri"/>
                        <a:ea typeface="SimSu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0" dirty="0">
                          <a:effectLst/>
                          <a:latin typeface="Calibri"/>
                          <a:ea typeface="SimSun"/>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0" dirty="0" smtClean="0">
                          <a:effectLst>
                            <a:outerShdw blurRad="50800" dist="38100" dir="2700000" algn="tl" rotWithShape="0">
                              <a:prstClr val="black">
                                <a:alpha val="40000"/>
                              </a:prstClr>
                            </a:outerShdw>
                          </a:effectLst>
                          <a:latin typeface="Calibri"/>
                          <a:ea typeface="SimSun"/>
                          <a:cs typeface="Times New Roman"/>
                        </a:rPr>
                        <a:t>0%</a:t>
                      </a:r>
                      <a:endParaRPr lang="en-US" sz="2400" b="0" dirty="0">
                        <a:effectLst>
                          <a:outerShdw blurRad="50800" dist="38100" dir="2700000" algn="tl" rotWithShape="0">
                            <a:prstClr val="black">
                              <a:alpha val="40000"/>
                            </a:prstClr>
                          </a:outerShdw>
                        </a:effectLst>
                        <a:latin typeface="Calibri"/>
                        <a:ea typeface="SimSu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4827">
                <a:tc>
                  <a:txBody>
                    <a:bodyPr/>
                    <a:lstStyle/>
                    <a:p>
                      <a:pPr marL="0" marR="0" algn="ctr">
                        <a:lnSpc>
                          <a:spcPct val="115000"/>
                        </a:lnSpc>
                        <a:spcBef>
                          <a:spcPts val="0"/>
                        </a:spcBef>
                        <a:spcAft>
                          <a:spcPts val="0"/>
                        </a:spcAft>
                      </a:pPr>
                      <a:r>
                        <a:rPr lang="en-US" sz="2400" b="1" dirty="0">
                          <a:solidFill>
                            <a:schemeClr val="tx2"/>
                          </a:solidFill>
                          <a:effectLst>
                            <a:outerShdw blurRad="50800" dist="38100" dir="2700000" algn="tl" rotWithShape="0">
                              <a:prstClr val="black">
                                <a:alpha val="40000"/>
                              </a:prstClr>
                            </a:outerShdw>
                          </a:effectLst>
                          <a:latin typeface="Calibri"/>
                          <a:ea typeface="SimSun"/>
                          <a:cs typeface="Times New Roman"/>
                        </a:rPr>
                        <a:t>PCA3-T2erg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0" dirty="0" smtClean="0">
                          <a:effectLst>
                            <a:outerShdw blurRad="50800" dist="38100" dir="2700000" algn="tl" rotWithShape="0">
                              <a:prstClr val="black">
                                <a:alpha val="40000"/>
                              </a:prstClr>
                            </a:outerShdw>
                          </a:effectLst>
                          <a:latin typeface="Calibri"/>
                          <a:ea typeface="SimSun"/>
                          <a:cs typeface="Times New Roman"/>
                        </a:rPr>
                        <a:t>19.1,</a:t>
                      </a:r>
                      <a:r>
                        <a:rPr lang="en-US" sz="2400" b="0" baseline="0" dirty="0" smtClean="0">
                          <a:effectLst>
                            <a:outerShdw blurRad="50800" dist="38100" dir="2700000" algn="tl" rotWithShape="0">
                              <a:prstClr val="black">
                                <a:alpha val="40000"/>
                              </a:prstClr>
                            </a:outerShdw>
                          </a:effectLst>
                          <a:latin typeface="Calibri"/>
                          <a:ea typeface="SimSun"/>
                          <a:cs typeface="Times New Roman"/>
                        </a:rPr>
                        <a:t> 7.6</a:t>
                      </a:r>
                      <a:endParaRPr lang="en-US" sz="2400" b="0" dirty="0">
                        <a:effectLst>
                          <a:outerShdw blurRad="50800" dist="38100" dir="2700000" algn="tl" rotWithShape="0">
                            <a:prstClr val="black">
                              <a:alpha val="40000"/>
                            </a:prstClr>
                          </a:outerShdw>
                        </a:effectLst>
                        <a:latin typeface="Calibri"/>
                        <a:ea typeface="SimSu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solidFill>
                            <a:schemeClr val="tx2"/>
                          </a:solidFill>
                          <a:effectLst>
                            <a:outerShdw blurRad="38100" dist="38100" dir="2700000" algn="tl">
                              <a:srgbClr val="000000">
                                <a:alpha val="43137"/>
                              </a:srgbClr>
                            </a:outerShdw>
                          </a:effectLst>
                          <a:latin typeface="Calibri"/>
                          <a:ea typeface="SimSun"/>
                          <a:cs typeface="Times New Roman"/>
                        </a:rPr>
                        <a:t>39%</a:t>
                      </a:r>
                      <a:endParaRPr lang="en-US" sz="2400" b="1" dirty="0">
                        <a:solidFill>
                          <a:schemeClr val="tx2"/>
                        </a:solidFill>
                        <a:effectLst>
                          <a:outerShdw blurRad="38100" dist="38100" dir="2700000" algn="tl">
                            <a:srgbClr val="000000">
                              <a:alpha val="43137"/>
                            </a:srgbClr>
                          </a:outerShdw>
                        </a:effectLst>
                        <a:latin typeface="Calibri"/>
                        <a:ea typeface="SimSu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44827">
                <a:tc gridSpan="3">
                  <a:txBody>
                    <a:bodyPr/>
                    <a:lstStyle/>
                    <a:p>
                      <a:pPr marL="0" marR="0" algn="l">
                        <a:lnSpc>
                          <a:spcPct val="115000"/>
                        </a:lnSpc>
                        <a:spcBef>
                          <a:spcPts val="0"/>
                        </a:spcBef>
                        <a:spcAft>
                          <a:spcPts val="0"/>
                        </a:spcAft>
                      </a:pPr>
                      <a:r>
                        <a:rPr lang="en-US" sz="2000" b="0" i="1" dirty="0" smtClean="0">
                          <a:solidFill>
                            <a:srgbClr val="FFFFFF"/>
                          </a:solidFill>
                          <a:effectLst>
                            <a:outerShdw blurRad="50800" dist="38100" dir="2700000" algn="tl" rotWithShape="0">
                              <a:prstClr val="black">
                                <a:alpha val="40000"/>
                              </a:prstClr>
                            </a:outerShdw>
                          </a:effectLst>
                          <a:latin typeface="Calibri"/>
                          <a:ea typeface="SimSun"/>
                          <a:cs typeface="Times New Roman"/>
                        </a:rPr>
                        <a:t>*T2:erg</a:t>
                      </a:r>
                      <a:r>
                        <a:rPr lang="en-US" sz="2000" b="0" i="1" baseline="0" dirty="0" smtClean="0">
                          <a:solidFill>
                            <a:srgbClr val="FFFFFF"/>
                          </a:solidFill>
                          <a:effectLst>
                            <a:outerShdw blurRad="50800" dist="38100" dir="2700000" algn="tl" rotWithShape="0">
                              <a:prstClr val="black">
                                <a:alpha val="40000"/>
                              </a:prstClr>
                            </a:outerShdw>
                          </a:effectLst>
                          <a:latin typeface="Calibri"/>
                          <a:ea typeface="SimSun"/>
                          <a:cs typeface="Times New Roman"/>
                        </a:rPr>
                        <a:t> maximum sensitivity is &lt;95% because it exists in ~60% of </a:t>
                      </a:r>
                      <a:r>
                        <a:rPr lang="en-US" sz="2000" b="0" i="1" baseline="0" dirty="0" err="1" smtClean="0">
                          <a:solidFill>
                            <a:srgbClr val="FFFFFF"/>
                          </a:solidFill>
                          <a:effectLst>
                            <a:outerShdw blurRad="50800" dist="38100" dir="2700000" algn="tl" rotWithShape="0">
                              <a:prstClr val="black">
                                <a:alpha val="40000"/>
                              </a:prstClr>
                            </a:outerShdw>
                          </a:effectLst>
                          <a:latin typeface="Calibri"/>
                          <a:ea typeface="SimSun"/>
                          <a:cs typeface="Times New Roman"/>
                        </a:rPr>
                        <a:t>PCa</a:t>
                      </a:r>
                      <a:endParaRPr lang="en-US" sz="2000" b="0" i="1" dirty="0">
                        <a:solidFill>
                          <a:srgbClr val="FFFFFF"/>
                        </a:solidFill>
                        <a:effectLst>
                          <a:outerShdw blurRad="50800" dist="38100" dir="2700000" algn="tl" rotWithShape="0">
                            <a:prstClr val="black">
                              <a:alpha val="40000"/>
                            </a:prstClr>
                          </a:outerShdw>
                        </a:effectLst>
                        <a:latin typeface="Calibri"/>
                        <a:ea typeface="SimSu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15000"/>
                        </a:lnSpc>
                        <a:spcBef>
                          <a:spcPts val="0"/>
                        </a:spcBef>
                        <a:spcAft>
                          <a:spcPts val="0"/>
                        </a:spcAft>
                      </a:pPr>
                      <a:endParaRPr lang="en-US" sz="2400" b="0" dirty="0">
                        <a:effectLst>
                          <a:outerShdw blurRad="50800" dist="38100" dir="2700000" algn="tl" rotWithShape="0">
                            <a:prstClr val="black">
                              <a:alpha val="40000"/>
                            </a:prstClr>
                          </a:outerShdw>
                        </a:effectLst>
                        <a:latin typeface="Calibri"/>
                        <a:ea typeface="SimSu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15000"/>
                        </a:lnSpc>
                        <a:spcBef>
                          <a:spcPts val="0"/>
                        </a:spcBef>
                        <a:spcAft>
                          <a:spcPts val="0"/>
                        </a:spcAft>
                      </a:pPr>
                      <a:endParaRPr lang="en-US" sz="2400" b="1" dirty="0">
                        <a:solidFill>
                          <a:schemeClr val="tx2"/>
                        </a:solidFill>
                        <a:effectLst>
                          <a:outerShdw blurRad="38100" dist="38100" dir="2700000" algn="tl">
                            <a:srgbClr val="000000">
                              <a:alpha val="43137"/>
                            </a:srgbClr>
                          </a:outerShdw>
                        </a:effectLst>
                        <a:latin typeface="Calibri"/>
                        <a:ea typeface="SimSu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Rectangle 2"/>
          <p:cNvSpPr txBox="1">
            <a:spLocks noChangeArrowheads="1"/>
          </p:cNvSpPr>
          <p:nvPr/>
        </p:nvSpPr>
        <p:spPr>
          <a:xfrm>
            <a:off x="685800" y="685800"/>
            <a:ext cx="7772400" cy="990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2600" dirty="0" smtClean="0">
                <a:solidFill>
                  <a:srgbClr val="FFFF00"/>
                </a:solidFill>
                <a:effectLst>
                  <a:outerShdw blurRad="38100" dist="38100" dir="2700000" algn="tl">
                    <a:srgbClr val="000000"/>
                  </a:outerShdw>
                </a:effectLst>
                <a:latin typeface="Arial" charset="0"/>
              </a:rPr>
              <a:t>Combining Urinary T2:Erg and PCA3 RNA Testing </a:t>
            </a:r>
            <a:br>
              <a:rPr lang="en-US" sz="2600" dirty="0" smtClean="0">
                <a:solidFill>
                  <a:srgbClr val="FFFF00"/>
                </a:solidFill>
                <a:effectLst>
                  <a:outerShdw blurRad="38100" dist="38100" dir="2700000" algn="tl">
                    <a:srgbClr val="000000"/>
                  </a:outerShdw>
                </a:effectLst>
                <a:latin typeface="Arial" charset="0"/>
              </a:rPr>
            </a:br>
            <a:r>
              <a:rPr lang="en-US" sz="2600" dirty="0" smtClean="0">
                <a:solidFill>
                  <a:srgbClr val="FFFF00"/>
                </a:solidFill>
                <a:effectLst>
                  <a:outerShdw blurRad="38100" dist="38100" dir="2700000" algn="tl">
                    <a:srgbClr val="000000"/>
                  </a:outerShdw>
                </a:effectLst>
                <a:latin typeface="Arial" charset="0"/>
              </a:rPr>
              <a:t>Improves Specificity for Predicting Gleason </a:t>
            </a:r>
            <a:r>
              <a:rPr lang="en-US" sz="2600" u="sng" dirty="0" smtClean="0">
                <a:solidFill>
                  <a:srgbClr val="FFFF00"/>
                </a:solidFill>
                <a:effectLst>
                  <a:outerShdw blurRad="38100" dist="38100" dir="2700000" algn="tl">
                    <a:srgbClr val="000000"/>
                  </a:outerShdw>
                </a:effectLst>
                <a:latin typeface="Arial" charset="0"/>
              </a:rPr>
              <a:t>&gt;</a:t>
            </a:r>
            <a:r>
              <a:rPr lang="en-US" sz="2600" dirty="0" smtClean="0">
                <a:solidFill>
                  <a:srgbClr val="FFFF00"/>
                </a:solidFill>
                <a:effectLst>
                  <a:outerShdw blurRad="38100" dist="38100" dir="2700000" algn="tl">
                    <a:srgbClr val="000000"/>
                  </a:outerShdw>
                </a:effectLst>
                <a:latin typeface="Arial" charset="0"/>
              </a:rPr>
              <a:t> 7 </a:t>
            </a:r>
            <a:r>
              <a:rPr lang="en-US" sz="2600" dirty="0" err="1" smtClean="0">
                <a:solidFill>
                  <a:srgbClr val="FFFF00"/>
                </a:solidFill>
                <a:effectLst>
                  <a:outerShdw blurRad="38100" dist="38100" dir="2700000" algn="tl">
                    <a:srgbClr val="000000"/>
                  </a:outerShdw>
                </a:effectLst>
                <a:latin typeface="Arial" charset="0"/>
              </a:rPr>
              <a:t>PCa</a:t>
            </a:r>
            <a:endParaRPr lang="en-US" sz="2400" dirty="0" smtClean="0">
              <a:latin typeface="Arial" pitchFamily="34" charset="0"/>
            </a:endParaRPr>
          </a:p>
        </p:txBody>
      </p:sp>
    </p:spTree>
    <p:extLst>
      <p:ext uri="{BB962C8B-B14F-4D97-AF65-F5344CB8AC3E}">
        <p14:creationId xmlns:p14="http://schemas.microsoft.com/office/powerpoint/2010/main" val="4048638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4" name="Rectangle 2"/>
          <p:cNvSpPr>
            <a:spLocks noGrp="1" noChangeArrowheads="1"/>
          </p:cNvSpPr>
          <p:nvPr>
            <p:ph type="title"/>
          </p:nvPr>
        </p:nvSpPr>
        <p:spPr>
          <a:xfrm>
            <a:off x="533400" y="457200"/>
            <a:ext cx="8153400" cy="954201"/>
          </a:xfrm>
        </p:spPr>
        <p:txBody>
          <a:bodyPr/>
          <a:lstStyle/>
          <a:p>
            <a:r>
              <a:rPr lang="en-US" sz="2600" dirty="0">
                <a:effectLst>
                  <a:outerShdw blurRad="38100" dist="38100" dir="2700000" algn="tl">
                    <a:srgbClr val="000000"/>
                  </a:outerShdw>
                </a:effectLst>
                <a:latin typeface="Arial" charset="0"/>
              </a:rPr>
              <a:t> </a:t>
            </a:r>
            <a:r>
              <a:rPr lang="en-US" sz="2600" dirty="0" smtClean="0">
                <a:effectLst>
                  <a:outerShdw blurRad="38100" dist="38100" dir="2700000" algn="tl">
                    <a:srgbClr val="000000"/>
                  </a:outerShdw>
                </a:effectLst>
                <a:latin typeface="Arial" charset="0"/>
              </a:rPr>
              <a:t>Urinary T2:Erg and PCA3 Testing at Age = 55-64 </a:t>
            </a:r>
            <a:r>
              <a:rPr lang="en-US" sz="2600" dirty="0" err="1" smtClean="0">
                <a:effectLst>
                  <a:outerShdw blurRad="38100" dist="38100" dir="2700000" algn="tl">
                    <a:srgbClr val="000000"/>
                  </a:outerShdw>
                </a:effectLst>
                <a:latin typeface="Arial" charset="0"/>
              </a:rPr>
              <a:t>Yrs</a:t>
            </a:r>
            <a:r>
              <a:rPr lang="en-US" sz="2600" dirty="0" smtClean="0">
                <a:effectLst>
                  <a:outerShdw blurRad="38100" dist="38100" dir="2700000" algn="tl">
                    <a:srgbClr val="000000"/>
                  </a:outerShdw>
                </a:effectLst>
                <a:latin typeface="Arial" charset="0"/>
              </a:rPr>
              <a:t> Would Reduce Lifetime Health Care Costs</a:t>
            </a:r>
            <a:endParaRPr lang="en-US" sz="2600" dirty="0">
              <a:effectLst>
                <a:outerShdw blurRad="38100" dist="38100" dir="2700000" algn="tl">
                  <a:srgbClr val="000000"/>
                </a:outerShdw>
              </a:effectLst>
              <a:latin typeface="Arial" charset="0"/>
            </a:endParaRPr>
          </a:p>
        </p:txBody>
      </p:sp>
      <p:sp>
        <p:nvSpPr>
          <p:cNvPr id="7" name="TextBox 6"/>
          <p:cNvSpPr txBox="1"/>
          <p:nvPr/>
        </p:nvSpPr>
        <p:spPr>
          <a:xfrm>
            <a:off x="762000" y="1447800"/>
            <a:ext cx="3657600" cy="838200"/>
          </a:xfrm>
          <a:prstGeom prst="rect">
            <a:avLst/>
          </a:prstGeom>
          <a:noFill/>
        </p:spPr>
        <p:txBody>
          <a:bodyPr wrap="square" rtlCol="0">
            <a:spAutoFit/>
          </a:bodyPr>
          <a:lstStyle/>
          <a:p>
            <a:pPr algn="ctr" defTabSz="457200" eaLnBrk="1" fontAlgn="auto" hangingPunct="1">
              <a:spcBef>
                <a:spcPts val="0"/>
              </a:spcBef>
              <a:spcAft>
                <a:spcPts val="0"/>
              </a:spcAft>
            </a:pPr>
            <a:r>
              <a:rPr lang="en-US" dirty="0" smtClean="0">
                <a:solidFill>
                  <a:srgbClr val="FFFFFF"/>
                </a:solidFill>
                <a:effectLst>
                  <a:outerShdw blurRad="50800" dist="38100" dir="2700000" algn="tl" rotWithShape="0">
                    <a:prstClr val="black">
                      <a:alpha val="40000"/>
                    </a:prstClr>
                  </a:outerShdw>
                </a:effectLst>
                <a:latin typeface="Arial"/>
              </a:rPr>
              <a:t>Scenario I: Comparison to PSA-Based Biopsy</a:t>
            </a:r>
          </a:p>
        </p:txBody>
      </p:sp>
      <p:graphicFrame>
        <p:nvGraphicFramePr>
          <p:cNvPr id="3" name="Table 2"/>
          <p:cNvGraphicFramePr>
            <a:graphicFrameLocks noGrp="1"/>
          </p:cNvGraphicFramePr>
          <p:nvPr>
            <p:extLst>
              <p:ext uri="{D42A27DB-BD31-4B8C-83A1-F6EECF244321}">
                <p14:modId xmlns:p14="http://schemas.microsoft.com/office/powerpoint/2010/main" val="2631005109"/>
              </p:ext>
            </p:extLst>
          </p:nvPr>
        </p:nvGraphicFramePr>
        <p:xfrm>
          <a:off x="685800" y="2362200"/>
          <a:ext cx="3810000" cy="3010576"/>
        </p:xfrm>
        <a:graphic>
          <a:graphicData uri="http://schemas.openxmlformats.org/drawingml/2006/table">
            <a:tbl>
              <a:tblPr firstRow="1" bandRow="1">
                <a:tableStyleId>{9DCAF9ED-07DC-4A11-8D7F-57B35C25682E}</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660400">
                <a:tc gridSpan="2">
                  <a:txBody>
                    <a:bodyPr/>
                    <a:lstStyle/>
                    <a:p>
                      <a:pPr algn="ctr"/>
                      <a:r>
                        <a:rPr lang="en-US" dirty="0" smtClean="0">
                          <a:effectLst>
                            <a:outerShdw blurRad="50800" dist="38100" dir="2700000" algn="tl" rotWithShape="0">
                              <a:prstClr val="black">
                                <a:alpha val="40000"/>
                              </a:prstClr>
                            </a:outerShdw>
                          </a:effectLst>
                        </a:rPr>
                        <a:t>Lifetime</a:t>
                      </a:r>
                      <a:r>
                        <a:rPr lang="en-US" baseline="0" dirty="0" smtClean="0">
                          <a:effectLst>
                            <a:outerShdw blurRad="50800" dist="38100" dir="2700000" algn="tl" rotWithShape="0">
                              <a:prstClr val="black">
                                <a:alpha val="40000"/>
                              </a:prstClr>
                            </a:outerShdw>
                          </a:effectLst>
                        </a:rPr>
                        <a:t> Cost Savings Per Man </a:t>
                      </a:r>
                    </a:p>
                    <a:p>
                      <a:pPr algn="ctr"/>
                      <a:r>
                        <a:rPr lang="en-US" baseline="0" dirty="0" smtClean="0">
                          <a:effectLst>
                            <a:outerShdw blurRad="50800" dist="38100" dir="2700000" algn="tl" rotWithShape="0">
                              <a:prstClr val="black">
                                <a:alpha val="40000"/>
                              </a:prstClr>
                            </a:outerShdw>
                          </a:effectLst>
                        </a:rPr>
                        <a:t>Undergoing PCA3-T:erg Test</a:t>
                      </a:r>
                      <a:endParaRPr lang="en-US" dirty="0">
                        <a:effectLst>
                          <a:outerShdw blurRad="50800" dist="38100" dir="2700000" algn="tl" rotWithShape="0">
                            <a:prstClr val="black">
                              <a:alpha val="40000"/>
                            </a:prstClr>
                          </a:outerShdw>
                        </a:effectLst>
                      </a:endParaRPr>
                    </a:p>
                  </a:txBody>
                  <a:tcPr anchor="ctr"/>
                </a:tc>
                <a:tc hMerge="1">
                  <a:txBody>
                    <a:bodyPr/>
                    <a:lstStyle/>
                    <a:p>
                      <a:endParaRPr lang="en-US" dirty="0"/>
                    </a:p>
                  </a:txBody>
                  <a:tcPr/>
                </a:tc>
                <a:extLst>
                  <a:ext uri="{0D108BD9-81ED-4DB2-BD59-A6C34878D82A}">
                    <a16:rowId xmlns:a16="http://schemas.microsoft.com/office/drawing/2014/main" val="10000"/>
                  </a:ext>
                </a:extLst>
              </a:tr>
              <a:tr h="387152">
                <a:tc>
                  <a:txBody>
                    <a:bodyPr/>
                    <a:lstStyle/>
                    <a:p>
                      <a:pPr algn="ctr"/>
                      <a:r>
                        <a:rPr lang="en-US" dirty="0" smtClean="0"/>
                        <a:t>Age</a:t>
                      </a:r>
                      <a:endParaRPr lang="en-US" dirty="0"/>
                    </a:p>
                  </a:txBody>
                  <a:tcPr/>
                </a:tc>
                <a:tc>
                  <a:txBody>
                    <a:bodyPr/>
                    <a:lstStyle/>
                    <a:p>
                      <a:pPr algn="ctr"/>
                      <a:r>
                        <a:rPr lang="en-US" dirty="0" smtClean="0"/>
                        <a:t>Change</a:t>
                      </a:r>
                      <a:r>
                        <a:rPr lang="en-US" baseline="0" dirty="0" smtClean="0"/>
                        <a:t> in Cost</a:t>
                      </a:r>
                      <a:endParaRPr lang="en-US" dirty="0"/>
                    </a:p>
                  </a:txBody>
                  <a:tcPr/>
                </a:tc>
                <a:extLst>
                  <a:ext uri="{0D108BD9-81ED-4DB2-BD59-A6C34878D82A}">
                    <a16:rowId xmlns:a16="http://schemas.microsoft.com/office/drawing/2014/main" val="10001"/>
                  </a:ext>
                </a:extLst>
              </a:tr>
              <a:tr h="387152">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87152">
                <a:tc>
                  <a:txBody>
                    <a:bodyPr/>
                    <a:lstStyle/>
                    <a:p>
                      <a:pPr algn="ctr"/>
                      <a:r>
                        <a:rPr lang="en-US" dirty="0" smtClean="0"/>
                        <a:t>55-64</a:t>
                      </a:r>
                      <a:endParaRPr lang="en-US" dirty="0"/>
                    </a:p>
                  </a:txBody>
                  <a:tcPr/>
                </a:tc>
                <a:tc>
                  <a:txBody>
                    <a:bodyPr/>
                    <a:lstStyle/>
                    <a:p>
                      <a:pPr algn="ctr"/>
                      <a:r>
                        <a:rPr lang="en-US" sz="2000" b="1" dirty="0" smtClean="0">
                          <a:solidFill>
                            <a:srgbClr val="00E900"/>
                          </a:solidFill>
                        </a:rPr>
                        <a:t>-$800</a:t>
                      </a:r>
                      <a:endParaRPr lang="en-US" sz="2000" b="1" dirty="0">
                        <a:solidFill>
                          <a:srgbClr val="00E900"/>
                        </a:solidFill>
                      </a:endParaRPr>
                    </a:p>
                  </a:txBody>
                  <a:tcPr/>
                </a:tc>
                <a:extLst>
                  <a:ext uri="{0D108BD9-81ED-4DB2-BD59-A6C34878D82A}">
                    <a16:rowId xmlns:a16="http://schemas.microsoft.com/office/drawing/2014/main" val="10003"/>
                  </a:ext>
                </a:extLst>
              </a:tr>
              <a:tr h="387152">
                <a:tc>
                  <a:txBody>
                    <a:bodyPr/>
                    <a:lstStyle/>
                    <a:p>
                      <a:pPr algn="ctr"/>
                      <a:endParaRPr lang="en-US" dirty="0"/>
                    </a:p>
                  </a:txBody>
                  <a:tcPr/>
                </a:tc>
                <a:tc>
                  <a:txBody>
                    <a:bodyPr/>
                    <a:lstStyle/>
                    <a:p>
                      <a:pPr algn="ctr"/>
                      <a:endParaRPr lang="en-US" sz="2000" dirty="0"/>
                    </a:p>
                  </a:txBody>
                  <a:tcPr/>
                </a:tc>
                <a:extLst>
                  <a:ext uri="{0D108BD9-81ED-4DB2-BD59-A6C34878D82A}">
                    <a16:rowId xmlns:a16="http://schemas.microsoft.com/office/drawing/2014/main" val="10004"/>
                  </a:ext>
                </a:extLst>
              </a:tr>
              <a:tr h="387152">
                <a:tc>
                  <a:txBody>
                    <a:bodyPr/>
                    <a:lstStyle/>
                    <a:p>
                      <a:pPr algn="ctr"/>
                      <a:r>
                        <a:rPr lang="en-US" dirty="0" smtClean="0"/>
                        <a:t>65-74</a:t>
                      </a:r>
                      <a:endParaRPr lang="en-US" dirty="0"/>
                    </a:p>
                  </a:txBody>
                  <a:tcPr/>
                </a:tc>
                <a:tc>
                  <a:txBody>
                    <a:bodyPr/>
                    <a:lstStyle/>
                    <a:p>
                      <a:pPr algn="ctr"/>
                      <a:r>
                        <a:rPr lang="en-US" sz="2000" b="1" dirty="0" smtClean="0">
                          <a:solidFill>
                            <a:srgbClr val="00E900"/>
                          </a:solidFill>
                        </a:rPr>
                        <a:t>-$1,200</a:t>
                      </a:r>
                      <a:endParaRPr lang="en-US" sz="2000" b="1" dirty="0">
                        <a:solidFill>
                          <a:srgbClr val="00E900"/>
                        </a:solidFill>
                      </a:endParaRPr>
                    </a:p>
                  </a:txBody>
                  <a:tcPr/>
                </a:tc>
                <a:extLst>
                  <a:ext uri="{0D108BD9-81ED-4DB2-BD59-A6C34878D82A}">
                    <a16:rowId xmlns:a16="http://schemas.microsoft.com/office/drawing/2014/main" val="10005"/>
                  </a:ext>
                </a:extLst>
              </a:tr>
              <a:tr h="387152">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45497006"/>
              </p:ext>
            </p:extLst>
          </p:nvPr>
        </p:nvGraphicFramePr>
        <p:xfrm>
          <a:off x="4648200" y="2362200"/>
          <a:ext cx="3810000" cy="3010576"/>
        </p:xfrm>
        <a:graphic>
          <a:graphicData uri="http://schemas.openxmlformats.org/drawingml/2006/table">
            <a:tbl>
              <a:tblPr firstRow="1" bandRow="1">
                <a:tableStyleId>{9DCAF9ED-07DC-4A11-8D7F-57B35C25682E}</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660400">
                <a:tc gridSpan="2">
                  <a:txBody>
                    <a:bodyPr/>
                    <a:lstStyle/>
                    <a:p>
                      <a:pPr algn="ctr"/>
                      <a:r>
                        <a:rPr lang="en-US" dirty="0" smtClean="0">
                          <a:effectLst>
                            <a:outerShdw blurRad="50800" dist="38100" dir="2700000" algn="tl" rotWithShape="0">
                              <a:prstClr val="black">
                                <a:alpha val="40000"/>
                              </a:prstClr>
                            </a:outerShdw>
                          </a:effectLst>
                        </a:rPr>
                        <a:t>Lifetime</a:t>
                      </a:r>
                      <a:r>
                        <a:rPr lang="en-US" baseline="0" dirty="0" smtClean="0">
                          <a:effectLst>
                            <a:outerShdw blurRad="50800" dist="38100" dir="2700000" algn="tl" rotWithShape="0">
                              <a:prstClr val="black">
                                <a:alpha val="40000"/>
                              </a:prstClr>
                            </a:outerShdw>
                          </a:effectLst>
                        </a:rPr>
                        <a:t> Cost Savings Per Man </a:t>
                      </a:r>
                    </a:p>
                    <a:p>
                      <a:pPr algn="ctr"/>
                      <a:r>
                        <a:rPr lang="en-US" baseline="0" dirty="0" smtClean="0">
                          <a:effectLst>
                            <a:outerShdw blurRad="50800" dist="38100" dir="2700000" algn="tl" rotWithShape="0">
                              <a:prstClr val="black">
                                <a:alpha val="40000"/>
                              </a:prstClr>
                            </a:outerShdw>
                          </a:effectLst>
                        </a:rPr>
                        <a:t>Undergoing PCA3-T:erg Test</a:t>
                      </a:r>
                      <a:endParaRPr lang="en-US" dirty="0">
                        <a:effectLst>
                          <a:outerShdw blurRad="50800" dist="38100" dir="2700000" algn="tl" rotWithShape="0">
                            <a:prstClr val="black">
                              <a:alpha val="40000"/>
                            </a:prstClr>
                          </a:outerShdw>
                        </a:effectLst>
                      </a:endParaRPr>
                    </a:p>
                  </a:txBody>
                  <a:tcPr anchor="ctr"/>
                </a:tc>
                <a:tc hMerge="1">
                  <a:txBody>
                    <a:bodyPr/>
                    <a:lstStyle/>
                    <a:p>
                      <a:endParaRPr lang="en-US" dirty="0"/>
                    </a:p>
                  </a:txBody>
                  <a:tcPr/>
                </a:tc>
                <a:extLst>
                  <a:ext uri="{0D108BD9-81ED-4DB2-BD59-A6C34878D82A}">
                    <a16:rowId xmlns:a16="http://schemas.microsoft.com/office/drawing/2014/main" val="10000"/>
                  </a:ext>
                </a:extLst>
              </a:tr>
              <a:tr h="387152">
                <a:tc>
                  <a:txBody>
                    <a:bodyPr/>
                    <a:lstStyle/>
                    <a:p>
                      <a:pPr algn="ctr"/>
                      <a:r>
                        <a:rPr lang="en-US" dirty="0" smtClean="0"/>
                        <a:t>Age</a:t>
                      </a:r>
                      <a:endParaRPr lang="en-US" dirty="0"/>
                    </a:p>
                  </a:txBody>
                  <a:tcPr/>
                </a:tc>
                <a:tc>
                  <a:txBody>
                    <a:bodyPr/>
                    <a:lstStyle/>
                    <a:p>
                      <a:pPr algn="ctr"/>
                      <a:r>
                        <a:rPr lang="en-US" dirty="0" smtClean="0"/>
                        <a:t>Change</a:t>
                      </a:r>
                      <a:r>
                        <a:rPr lang="en-US" baseline="0" dirty="0" smtClean="0"/>
                        <a:t> in Cost</a:t>
                      </a:r>
                      <a:endParaRPr lang="en-US" dirty="0"/>
                    </a:p>
                  </a:txBody>
                  <a:tcPr/>
                </a:tc>
                <a:extLst>
                  <a:ext uri="{0D108BD9-81ED-4DB2-BD59-A6C34878D82A}">
                    <a16:rowId xmlns:a16="http://schemas.microsoft.com/office/drawing/2014/main" val="10001"/>
                  </a:ext>
                </a:extLst>
              </a:tr>
              <a:tr h="387152">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87152">
                <a:tc>
                  <a:txBody>
                    <a:bodyPr/>
                    <a:lstStyle/>
                    <a:p>
                      <a:pPr algn="ctr"/>
                      <a:r>
                        <a:rPr lang="en-US" dirty="0" smtClean="0"/>
                        <a:t>55-64</a:t>
                      </a:r>
                      <a:endParaRPr lang="en-US" dirty="0"/>
                    </a:p>
                  </a:txBody>
                  <a:tcPr/>
                </a:tc>
                <a:tc>
                  <a:txBody>
                    <a:bodyPr/>
                    <a:lstStyle/>
                    <a:p>
                      <a:pPr algn="ctr"/>
                      <a:r>
                        <a:rPr lang="en-US" sz="2000" b="1" dirty="0" smtClean="0">
                          <a:solidFill>
                            <a:srgbClr val="00E900"/>
                          </a:solidFill>
                        </a:rPr>
                        <a:t>-$2,800</a:t>
                      </a:r>
                      <a:endParaRPr lang="en-US" sz="2000" b="1" dirty="0">
                        <a:solidFill>
                          <a:srgbClr val="00E900"/>
                        </a:solidFill>
                      </a:endParaRPr>
                    </a:p>
                  </a:txBody>
                  <a:tcPr/>
                </a:tc>
                <a:extLst>
                  <a:ext uri="{0D108BD9-81ED-4DB2-BD59-A6C34878D82A}">
                    <a16:rowId xmlns:a16="http://schemas.microsoft.com/office/drawing/2014/main" val="10003"/>
                  </a:ext>
                </a:extLst>
              </a:tr>
              <a:tr h="387152">
                <a:tc>
                  <a:txBody>
                    <a:bodyPr/>
                    <a:lstStyle/>
                    <a:p>
                      <a:pPr algn="ctr"/>
                      <a:endParaRPr lang="en-US" dirty="0"/>
                    </a:p>
                  </a:txBody>
                  <a:tcPr/>
                </a:tc>
                <a:tc>
                  <a:txBody>
                    <a:bodyPr/>
                    <a:lstStyle/>
                    <a:p>
                      <a:pPr algn="ctr"/>
                      <a:endParaRPr lang="en-US" sz="2000" dirty="0"/>
                    </a:p>
                  </a:txBody>
                  <a:tcPr/>
                </a:tc>
                <a:extLst>
                  <a:ext uri="{0D108BD9-81ED-4DB2-BD59-A6C34878D82A}">
                    <a16:rowId xmlns:a16="http://schemas.microsoft.com/office/drawing/2014/main" val="10004"/>
                  </a:ext>
                </a:extLst>
              </a:tr>
              <a:tr h="387152">
                <a:tc>
                  <a:txBody>
                    <a:bodyPr/>
                    <a:lstStyle/>
                    <a:p>
                      <a:pPr algn="ctr"/>
                      <a:r>
                        <a:rPr lang="en-US" dirty="0" smtClean="0"/>
                        <a:t>65-74</a:t>
                      </a:r>
                      <a:endParaRPr lang="en-US" dirty="0"/>
                    </a:p>
                  </a:txBody>
                  <a:tcPr/>
                </a:tc>
                <a:tc>
                  <a:txBody>
                    <a:bodyPr/>
                    <a:lstStyle/>
                    <a:p>
                      <a:pPr algn="ctr"/>
                      <a:r>
                        <a:rPr lang="en-US" sz="2000" b="1" dirty="0" smtClean="0">
                          <a:solidFill>
                            <a:srgbClr val="FF0000"/>
                          </a:solidFill>
                        </a:rPr>
                        <a:t>+$4,500</a:t>
                      </a:r>
                      <a:endParaRPr lang="en-US" sz="2000" b="1" dirty="0">
                        <a:solidFill>
                          <a:srgbClr val="FF0000"/>
                        </a:solidFill>
                      </a:endParaRPr>
                    </a:p>
                  </a:txBody>
                  <a:tcPr/>
                </a:tc>
                <a:extLst>
                  <a:ext uri="{0D108BD9-81ED-4DB2-BD59-A6C34878D82A}">
                    <a16:rowId xmlns:a16="http://schemas.microsoft.com/office/drawing/2014/main" val="10005"/>
                  </a:ext>
                </a:extLst>
              </a:tr>
              <a:tr h="387152">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bl>
          </a:graphicData>
        </a:graphic>
      </p:graphicFrame>
      <p:sp>
        <p:nvSpPr>
          <p:cNvPr id="13" name="TextBox 12"/>
          <p:cNvSpPr txBox="1"/>
          <p:nvPr/>
        </p:nvSpPr>
        <p:spPr>
          <a:xfrm>
            <a:off x="4648200" y="1447800"/>
            <a:ext cx="3810000" cy="830997"/>
          </a:xfrm>
          <a:prstGeom prst="rect">
            <a:avLst/>
          </a:prstGeom>
          <a:noFill/>
        </p:spPr>
        <p:txBody>
          <a:bodyPr wrap="square" rtlCol="0">
            <a:spAutoFit/>
          </a:bodyPr>
          <a:lstStyle/>
          <a:p>
            <a:pPr algn="ctr" defTabSz="457200" eaLnBrk="1" fontAlgn="auto" hangingPunct="1">
              <a:spcBef>
                <a:spcPts val="0"/>
              </a:spcBef>
              <a:spcAft>
                <a:spcPts val="0"/>
              </a:spcAft>
            </a:pPr>
            <a:r>
              <a:rPr lang="en-US" dirty="0" smtClean="0">
                <a:solidFill>
                  <a:srgbClr val="FFFFFF"/>
                </a:solidFill>
                <a:effectLst>
                  <a:outerShdw blurRad="50800" dist="38100" dir="2700000" algn="tl" rotWithShape="0">
                    <a:prstClr val="black">
                      <a:alpha val="40000"/>
                    </a:prstClr>
                  </a:outerShdw>
                </a:effectLst>
                <a:latin typeface="Arial"/>
              </a:rPr>
              <a:t>Scenario II: Comparison to No Screening  - USPSTF</a:t>
            </a:r>
          </a:p>
        </p:txBody>
      </p:sp>
      <p:sp>
        <p:nvSpPr>
          <p:cNvPr id="6" name="Oval 5"/>
          <p:cNvSpPr/>
          <p:nvPr/>
        </p:nvSpPr>
        <p:spPr bwMode="auto">
          <a:xfrm>
            <a:off x="4800600" y="3657600"/>
            <a:ext cx="3505200" cy="685800"/>
          </a:xfrm>
          <a:prstGeom prst="ellipse">
            <a:avLst/>
          </a:prstGeom>
          <a:noFill/>
          <a:ln w="38100" cap="flat" cmpd="sng" algn="ctr">
            <a:solidFill>
              <a:srgbClr val="00D4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pic>
        <p:nvPicPr>
          <p:cNvPr id="10" name="Picture 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b="27318"/>
          <a:stretch>
            <a:fillRect/>
          </a:stretch>
        </p:blipFill>
        <p:spPr bwMode="auto">
          <a:xfrm>
            <a:off x="7772400" y="5715000"/>
            <a:ext cx="98252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549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a:srcRect b="85347"/>
          <a:stretch/>
        </p:blipFill>
        <p:spPr>
          <a:xfrm>
            <a:off x="5813157" y="1357564"/>
            <a:ext cx="3286738" cy="234487"/>
          </a:xfrm>
          <a:prstGeom prst="rect">
            <a:avLst/>
          </a:prstGeom>
        </p:spPr>
      </p:pic>
      <p:pic>
        <p:nvPicPr>
          <p:cNvPr id="31" name="Picture 30"/>
          <p:cNvPicPr>
            <a:picLocks noChangeAspect="1"/>
          </p:cNvPicPr>
          <p:nvPr/>
        </p:nvPicPr>
        <p:blipFill rotWithShape="1">
          <a:blip r:embed="rId4"/>
          <a:srcRect t="12431"/>
          <a:stretch/>
        </p:blipFill>
        <p:spPr>
          <a:xfrm>
            <a:off x="300009" y="4680339"/>
            <a:ext cx="4918258" cy="2087652"/>
          </a:xfrm>
          <a:prstGeom prst="rect">
            <a:avLst/>
          </a:prstGeom>
        </p:spPr>
      </p:pic>
      <p:pic>
        <p:nvPicPr>
          <p:cNvPr id="6" name="Picture 5" descr="Emory_color.pdf"/>
          <p:cNvPicPr>
            <a:picLocks/>
          </p:cNvPicPr>
          <p:nvPr/>
        </p:nvPicPr>
        <p:blipFill>
          <a:blip r:embed="rId5">
            <a:extLst>
              <a:ext uri="{28A0092B-C50C-407E-A947-70E740481C1C}">
                <a14:useLocalDpi xmlns:a14="http://schemas.microsoft.com/office/drawing/2010/main" val="0"/>
              </a:ext>
            </a:extLst>
          </a:blip>
          <a:stretch>
            <a:fillRect/>
          </a:stretch>
        </p:blipFill>
        <p:spPr>
          <a:xfrm rot="16200000">
            <a:off x="4142480" y="-4142477"/>
            <a:ext cx="877329" cy="9162286"/>
          </a:xfrm>
          <a:prstGeom prst="rect">
            <a:avLst/>
          </a:prstGeom>
        </p:spPr>
      </p:pic>
      <p:sp>
        <p:nvSpPr>
          <p:cNvPr id="2" name="Title 1"/>
          <p:cNvSpPr>
            <a:spLocks noGrp="1"/>
          </p:cNvSpPr>
          <p:nvPr>
            <p:ph type="title"/>
          </p:nvPr>
        </p:nvSpPr>
        <p:spPr>
          <a:xfrm>
            <a:off x="868574" y="52924"/>
            <a:ext cx="8154313" cy="755734"/>
          </a:xfrm>
        </p:spPr>
        <p:txBody>
          <a:bodyPr>
            <a:noAutofit/>
          </a:bodyPr>
          <a:lstStyle/>
          <a:p>
            <a:r>
              <a:rPr lang="en-US" sz="2000" b="0" dirty="0">
                <a:solidFill>
                  <a:srgbClr val="FFFFFF"/>
                </a:solidFill>
              </a:rPr>
              <a:t>Targeted Sequencing of Prostate </a:t>
            </a:r>
            <a:r>
              <a:rPr lang="en-US" sz="2000" b="0" dirty="0" err="1" smtClean="0">
                <a:solidFill>
                  <a:srgbClr val="FFFFFF"/>
                </a:solidFill>
              </a:rPr>
              <a:t>Ca</a:t>
            </a:r>
            <a:r>
              <a:rPr lang="en-US" sz="2000" b="0" dirty="0" smtClean="0">
                <a:solidFill>
                  <a:srgbClr val="FFFFFF"/>
                </a:solidFill>
              </a:rPr>
              <a:t>-</a:t>
            </a:r>
            <a:r>
              <a:rPr lang="en-US" sz="2000" b="0" dirty="0">
                <a:solidFill>
                  <a:srgbClr val="FFFFFF"/>
                </a:solidFill>
              </a:rPr>
              <a:t>Associated RNAs in Extracellular Vesicles From Post-DRE </a:t>
            </a:r>
            <a:r>
              <a:rPr lang="en-US" sz="2000" b="0" dirty="0" smtClean="0">
                <a:solidFill>
                  <a:srgbClr val="FFFFFF"/>
                </a:solidFill>
              </a:rPr>
              <a:t>Urine (K </a:t>
            </a:r>
            <a:r>
              <a:rPr lang="en-US" sz="2000" b="0" dirty="0" err="1" smtClean="0">
                <a:solidFill>
                  <a:srgbClr val="FFFFFF"/>
                </a:solidFill>
              </a:rPr>
              <a:t>Pellegrini</a:t>
            </a:r>
            <a:r>
              <a:rPr lang="en-US" sz="2000" b="0" dirty="0" smtClean="0">
                <a:solidFill>
                  <a:srgbClr val="FFFFFF"/>
                </a:solidFill>
              </a:rPr>
              <a:t> et al, ongoing)</a:t>
            </a:r>
            <a:endParaRPr lang="en-US" sz="2000" b="0" dirty="0">
              <a:solidFill>
                <a:srgbClr val="FFFFFF"/>
              </a:solidFill>
            </a:endParaRPr>
          </a:p>
        </p:txBody>
      </p:sp>
      <p:pic>
        <p:nvPicPr>
          <p:cNvPr id="8" name="Picture 7" descr="EU_vt_rev.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824" y="59127"/>
            <a:ext cx="679862" cy="790859"/>
          </a:xfrm>
          <a:prstGeom prst="rect">
            <a:avLst/>
          </a:prstGeom>
        </p:spPr>
      </p:pic>
      <p:pic>
        <p:nvPicPr>
          <p:cNvPr id="12" name="Picture 11"/>
          <p:cNvPicPr>
            <a:picLocks noChangeAspect="1"/>
          </p:cNvPicPr>
          <p:nvPr/>
        </p:nvPicPr>
        <p:blipFill>
          <a:blip r:embed="rId7"/>
          <a:stretch>
            <a:fillRect/>
          </a:stretch>
        </p:blipFill>
        <p:spPr>
          <a:xfrm>
            <a:off x="5642350" y="1554885"/>
            <a:ext cx="3380537" cy="5206026"/>
          </a:xfrm>
          <a:prstGeom prst="rect">
            <a:avLst/>
          </a:prstGeom>
        </p:spPr>
      </p:pic>
      <p:sp>
        <p:nvSpPr>
          <p:cNvPr id="29" name="TextBox 28"/>
          <p:cNvSpPr txBox="1"/>
          <p:nvPr/>
        </p:nvSpPr>
        <p:spPr>
          <a:xfrm>
            <a:off x="300008" y="4329143"/>
            <a:ext cx="5265333" cy="323165"/>
          </a:xfrm>
          <a:prstGeom prst="rect">
            <a:avLst/>
          </a:prstGeom>
          <a:noFill/>
        </p:spPr>
        <p:txBody>
          <a:bodyPr wrap="square" rtlCol="0">
            <a:spAutoFit/>
          </a:bodyPr>
          <a:lstStyle/>
          <a:p>
            <a:r>
              <a:rPr lang="en-US" sz="1500" b="1" i="1" dirty="0" smtClean="0">
                <a:latin typeface="+mj-lt"/>
                <a:cs typeface="Helvetica"/>
              </a:rPr>
              <a:t>B. Targeted RNA </a:t>
            </a:r>
            <a:r>
              <a:rPr lang="en-US" sz="1500" b="1" i="1" dirty="0" err="1" smtClean="0">
                <a:latin typeface="+mj-lt"/>
                <a:cs typeface="Helvetica"/>
              </a:rPr>
              <a:t>Seq</a:t>
            </a:r>
            <a:r>
              <a:rPr lang="en-US" sz="1500" b="1" i="1" dirty="0" smtClean="0">
                <a:latin typeface="+mj-lt"/>
                <a:cs typeface="Helvetica"/>
              </a:rPr>
              <a:t> Discerns Expected </a:t>
            </a:r>
            <a:r>
              <a:rPr lang="en-US" sz="1500" b="1" i="1" dirty="0" err="1" smtClean="0">
                <a:latin typeface="+mj-lt"/>
                <a:cs typeface="Helvetica"/>
              </a:rPr>
              <a:t>PCa</a:t>
            </a:r>
            <a:r>
              <a:rPr lang="en-US" sz="1500" b="1" i="1" dirty="0" smtClean="0">
                <a:latin typeface="+mj-lt"/>
                <a:cs typeface="Helvetica"/>
              </a:rPr>
              <a:t>-associated RNA’s</a:t>
            </a:r>
            <a:endParaRPr lang="en-US" sz="1500" b="1" i="1" dirty="0">
              <a:latin typeface="+mj-lt"/>
              <a:cs typeface="Helvetica"/>
            </a:endParaRPr>
          </a:p>
        </p:txBody>
      </p:sp>
      <p:sp>
        <p:nvSpPr>
          <p:cNvPr id="30" name="TextBox 29"/>
          <p:cNvSpPr txBox="1"/>
          <p:nvPr/>
        </p:nvSpPr>
        <p:spPr>
          <a:xfrm>
            <a:off x="5642350" y="828682"/>
            <a:ext cx="3457545" cy="538609"/>
          </a:xfrm>
          <a:prstGeom prst="rect">
            <a:avLst/>
          </a:prstGeom>
          <a:noFill/>
        </p:spPr>
        <p:txBody>
          <a:bodyPr wrap="square" rtlCol="0">
            <a:spAutoFit/>
          </a:bodyPr>
          <a:lstStyle/>
          <a:p>
            <a:r>
              <a:rPr lang="en-US" sz="1500" b="1" i="1" dirty="0" smtClean="0">
                <a:latin typeface="+mj-lt"/>
                <a:cs typeface="Helvetica"/>
              </a:rPr>
              <a:t>C. </a:t>
            </a:r>
            <a:r>
              <a:rPr lang="en-US" sz="1500" b="1" i="1" dirty="0" err="1" smtClean="0">
                <a:latin typeface="+mj-lt"/>
                <a:cs typeface="Helvetica"/>
              </a:rPr>
              <a:t>RNAseq</a:t>
            </a:r>
            <a:r>
              <a:rPr lang="en-US" sz="1500" b="1" i="1" dirty="0" smtClean="0">
                <a:latin typeface="+mj-lt"/>
                <a:cs typeface="Helvetica"/>
              </a:rPr>
              <a:t> of Urine EV’s Clusters GS7+Pca </a:t>
            </a:r>
            <a:r>
              <a:rPr lang="en-US" sz="1400" i="1" dirty="0" smtClean="0">
                <a:latin typeface="+mj-lt"/>
                <a:cs typeface="Helvetica"/>
              </a:rPr>
              <a:t>(&gt;2-fold change in 178/340 candidate RNA’s)</a:t>
            </a:r>
            <a:endParaRPr lang="en-US" sz="1400" i="1" dirty="0">
              <a:latin typeface="+mj-lt"/>
              <a:cs typeface="Helvetica"/>
            </a:endParaRPr>
          </a:p>
        </p:txBody>
      </p:sp>
      <p:pic>
        <p:nvPicPr>
          <p:cNvPr id="3" name="Picture 2"/>
          <p:cNvPicPr>
            <a:picLocks noChangeAspect="1"/>
          </p:cNvPicPr>
          <p:nvPr/>
        </p:nvPicPr>
        <p:blipFill rotWithShape="1">
          <a:blip r:embed="rId8"/>
          <a:srcRect l="13087"/>
          <a:stretch/>
        </p:blipFill>
        <p:spPr>
          <a:xfrm>
            <a:off x="412505" y="1248720"/>
            <a:ext cx="5152837" cy="3009782"/>
          </a:xfrm>
          <a:prstGeom prst="rect">
            <a:avLst/>
          </a:prstGeom>
        </p:spPr>
      </p:pic>
      <p:sp>
        <p:nvSpPr>
          <p:cNvPr id="35" name="TextBox 34"/>
          <p:cNvSpPr txBox="1"/>
          <p:nvPr/>
        </p:nvSpPr>
        <p:spPr>
          <a:xfrm>
            <a:off x="300007" y="868730"/>
            <a:ext cx="5433527" cy="323165"/>
          </a:xfrm>
          <a:prstGeom prst="rect">
            <a:avLst/>
          </a:prstGeom>
          <a:noFill/>
        </p:spPr>
        <p:txBody>
          <a:bodyPr wrap="square" rtlCol="0">
            <a:spAutoFit/>
          </a:bodyPr>
          <a:lstStyle/>
          <a:p>
            <a:r>
              <a:rPr lang="en-US" sz="1500" b="1" i="1" dirty="0" smtClean="0">
                <a:latin typeface="+mj-lt"/>
                <a:cs typeface="Arial" panose="020B0604020202020204" pitchFamily="34" charset="0"/>
              </a:rPr>
              <a:t>A. Post-DRE Urine Extracellular Vesicles Enriched for Prostate RNA</a:t>
            </a:r>
            <a:endParaRPr lang="en-US" sz="1500" b="1" i="1" dirty="0">
              <a:latin typeface="+mj-lt"/>
              <a:cs typeface="Arial" panose="020B0604020202020204" pitchFamily="34" charset="0"/>
            </a:endParaRPr>
          </a:p>
        </p:txBody>
      </p:sp>
    </p:spTree>
    <p:extLst>
      <p:ext uri="{BB962C8B-B14F-4D97-AF65-F5344CB8AC3E}">
        <p14:creationId xmlns:p14="http://schemas.microsoft.com/office/powerpoint/2010/main" val="849018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ChangeArrowheads="1"/>
          </p:cNvSpPr>
          <p:nvPr>
            <p:ph type="title" idx="4294967295"/>
          </p:nvPr>
        </p:nvSpPr>
        <p:spPr>
          <a:xfrm>
            <a:off x="457200" y="478258"/>
            <a:ext cx="8229600" cy="1143000"/>
          </a:xfrm>
        </p:spPr>
        <p:txBody>
          <a:bodyPr/>
          <a:lstStyle/>
          <a:p>
            <a:pPr>
              <a:defRPr/>
            </a:pPr>
            <a:r>
              <a:rPr lang="en-US" sz="2800" dirty="0" smtClean="0">
                <a:effectLst>
                  <a:outerShdw blurRad="38100" dist="38100" dir="2700000" algn="tl">
                    <a:srgbClr val="000000"/>
                  </a:outerShdw>
                </a:effectLst>
                <a:latin typeface="Arial" charset="0"/>
              </a:rPr>
              <a:t>Serum Biomarkers, Urinary RNA, Imaging </a:t>
            </a:r>
            <a:br>
              <a:rPr lang="en-US" sz="2800" dirty="0" smtClean="0">
                <a:effectLst>
                  <a:outerShdw blurRad="38100" dist="38100" dir="2700000" algn="tl">
                    <a:srgbClr val="000000"/>
                  </a:outerShdw>
                </a:effectLst>
                <a:latin typeface="Arial" charset="0"/>
              </a:rPr>
            </a:br>
            <a:r>
              <a:rPr lang="en-US" sz="2800" dirty="0" smtClean="0">
                <a:effectLst>
                  <a:outerShdw blurRad="38100" dist="38100" dir="2700000" algn="tl">
                    <a:srgbClr val="000000"/>
                  </a:outerShdw>
                </a:effectLst>
                <a:latin typeface="Arial" charset="0"/>
              </a:rPr>
              <a:t>to Better Detect </a:t>
            </a:r>
            <a:r>
              <a:rPr lang="en-US" sz="2800" i="1" u="sng" dirty="0" smtClean="0">
                <a:effectLst>
                  <a:outerShdw blurRad="38100" dist="38100" dir="2700000" algn="tl">
                    <a:srgbClr val="000000"/>
                  </a:outerShdw>
                </a:effectLst>
                <a:latin typeface="Arial" charset="0"/>
              </a:rPr>
              <a:t>Aggressive</a:t>
            </a:r>
            <a:r>
              <a:rPr lang="en-US" sz="2800" dirty="0" smtClean="0">
                <a:effectLst>
                  <a:outerShdw blurRad="38100" dist="38100" dir="2700000" algn="tl">
                    <a:srgbClr val="000000"/>
                  </a:outerShdw>
                </a:effectLst>
                <a:latin typeface="Arial" charset="0"/>
              </a:rPr>
              <a:t> Prostate Cancer</a:t>
            </a:r>
            <a:endParaRPr lang="en-US" sz="2800" dirty="0">
              <a:effectLst>
                <a:outerShdw blurRad="38100" dist="38100" dir="2700000" algn="tl">
                  <a:srgbClr val="000000"/>
                </a:outerShdw>
              </a:effectLst>
              <a:latin typeface="Arial" charset="0"/>
            </a:endParaRPr>
          </a:p>
        </p:txBody>
      </p:sp>
      <p:sp>
        <p:nvSpPr>
          <p:cNvPr id="1166339" name="Rectangle 3"/>
          <p:cNvSpPr>
            <a:spLocks noGrp="1" noChangeArrowheads="1"/>
          </p:cNvSpPr>
          <p:nvPr>
            <p:ph type="body" idx="4294967295"/>
          </p:nvPr>
        </p:nvSpPr>
        <p:spPr>
          <a:xfrm>
            <a:off x="609600" y="1621258"/>
            <a:ext cx="8077200" cy="4114800"/>
          </a:xfrm>
        </p:spPr>
        <p:txBody>
          <a:bodyPr/>
          <a:lstStyle/>
          <a:p>
            <a:pPr>
              <a:lnSpc>
                <a:spcPct val="80000"/>
              </a:lnSpc>
              <a:buFont typeface="Monotype Sorts" pitchFamily="2" charset="2"/>
              <a:buNone/>
              <a:defRPr/>
            </a:pPr>
            <a:endParaRPr lang="en-US" sz="2000" i="1" u="sng" dirty="0"/>
          </a:p>
          <a:p>
            <a:pPr>
              <a:lnSpc>
                <a:spcPct val="80000"/>
              </a:lnSpc>
              <a:buClr>
                <a:schemeClr val="bg1">
                  <a:lumMod val="40000"/>
                  <a:lumOff val="60000"/>
                </a:schemeClr>
              </a:buClr>
              <a:defRPr/>
            </a:pPr>
            <a:r>
              <a:rPr lang="en-US" sz="2200" dirty="0" smtClean="0">
                <a:solidFill>
                  <a:srgbClr val="ADADFF"/>
                </a:solidFill>
              </a:rPr>
              <a:t>Serum</a:t>
            </a:r>
            <a:endParaRPr lang="en-US" sz="2200" dirty="0">
              <a:solidFill>
                <a:srgbClr val="ADADFF"/>
              </a:solidFill>
            </a:endParaRPr>
          </a:p>
          <a:p>
            <a:pPr lvl="1">
              <a:lnSpc>
                <a:spcPct val="80000"/>
              </a:lnSpc>
              <a:buClr>
                <a:schemeClr val="bg1">
                  <a:lumMod val="40000"/>
                  <a:lumOff val="60000"/>
                </a:schemeClr>
              </a:buClr>
              <a:defRPr/>
            </a:pPr>
            <a:r>
              <a:rPr lang="en-US" sz="2200" dirty="0" smtClean="0">
                <a:solidFill>
                  <a:srgbClr val="ADADFF"/>
                </a:solidFill>
              </a:rPr>
              <a:t>Prostate Health Index</a:t>
            </a:r>
            <a:r>
              <a:rPr lang="en-US" sz="2200" i="1" dirty="0" smtClean="0">
                <a:solidFill>
                  <a:srgbClr val="ADADFF"/>
                </a:solidFill>
              </a:rPr>
              <a:t>: phi (</a:t>
            </a:r>
            <a:r>
              <a:rPr lang="en-US" sz="2200" dirty="0" smtClean="0">
                <a:solidFill>
                  <a:srgbClr val="ADADFF"/>
                </a:solidFill>
              </a:rPr>
              <a:t>D Chan, L </a:t>
            </a:r>
            <a:r>
              <a:rPr lang="en-US" sz="2200" dirty="0" err="1" smtClean="0">
                <a:solidFill>
                  <a:srgbClr val="ADADFF"/>
                </a:solidFill>
              </a:rPr>
              <a:t>Sokoll</a:t>
            </a:r>
            <a:r>
              <a:rPr lang="en-US" sz="2200" dirty="0" smtClean="0">
                <a:solidFill>
                  <a:srgbClr val="ADADFF"/>
                </a:solidFill>
              </a:rPr>
              <a:t> et al)</a:t>
            </a:r>
          </a:p>
          <a:p>
            <a:pPr lvl="1">
              <a:lnSpc>
                <a:spcPct val="80000"/>
              </a:lnSpc>
              <a:buClr>
                <a:schemeClr val="bg1">
                  <a:lumMod val="40000"/>
                  <a:lumOff val="60000"/>
                </a:schemeClr>
              </a:buClr>
              <a:defRPr/>
            </a:pPr>
            <a:endParaRPr lang="en-US" sz="800" dirty="0" smtClean="0">
              <a:solidFill>
                <a:srgbClr val="ADADFF"/>
              </a:solidFill>
            </a:endParaRPr>
          </a:p>
          <a:p>
            <a:pPr>
              <a:lnSpc>
                <a:spcPct val="80000"/>
              </a:lnSpc>
              <a:buClr>
                <a:schemeClr val="bg1">
                  <a:lumMod val="40000"/>
                  <a:lumOff val="60000"/>
                </a:schemeClr>
              </a:buClr>
              <a:defRPr/>
            </a:pPr>
            <a:r>
              <a:rPr lang="en-US" sz="2200" dirty="0" smtClean="0">
                <a:solidFill>
                  <a:srgbClr val="ADADFF"/>
                </a:solidFill>
              </a:rPr>
              <a:t>Urinary RNA</a:t>
            </a:r>
          </a:p>
          <a:p>
            <a:pPr lvl="1">
              <a:lnSpc>
                <a:spcPct val="80000"/>
              </a:lnSpc>
              <a:buClr>
                <a:schemeClr val="bg1">
                  <a:lumMod val="40000"/>
                  <a:lumOff val="60000"/>
                </a:schemeClr>
              </a:buClr>
              <a:defRPr/>
            </a:pPr>
            <a:r>
              <a:rPr lang="en-US" sz="2200" dirty="0" smtClean="0">
                <a:solidFill>
                  <a:srgbClr val="ADADFF"/>
                </a:solidFill>
              </a:rPr>
              <a:t>PCA3 (J Wei et al)</a:t>
            </a:r>
            <a:endParaRPr lang="en-US" sz="2200" dirty="0">
              <a:solidFill>
                <a:srgbClr val="ADADFF"/>
              </a:solidFill>
            </a:endParaRPr>
          </a:p>
          <a:p>
            <a:pPr lvl="1">
              <a:lnSpc>
                <a:spcPct val="80000"/>
              </a:lnSpc>
              <a:buClr>
                <a:schemeClr val="bg1">
                  <a:lumMod val="40000"/>
                  <a:lumOff val="60000"/>
                </a:schemeClr>
              </a:buClr>
              <a:defRPr/>
            </a:pPr>
            <a:r>
              <a:rPr lang="en-US" sz="2200" dirty="0">
                <a:solidFill>
                  <a:srgbClr val="ADADFF"/>
                </a:solidFill>
              </a:rPr>
              <a:t>TMPRSS2:Erg </a:t>
            </a:r>
            <a:r>
              <a:rPr lang="en-US" sz="2200" dirty="0" smtClean="0">
                <a:solidFill>
                  <a:srgbClr val="ADADFF"/>
                </a:solidFill>
              </a:rPr>
              <a:t>(S </a:t>
            </a:r>
            <a:r>
              <a:rPr lang="en-US" sz="2200" dirty="0" err="1" smtClean="0">
                <a:solidFill>
                  <a:srgbClr val="ADADFF"/>
                </a:solidFill>
              </a:rPr>
              <a:t>Tomlins</a:t>
            </a:r>
            <a:r>
              <a:rPr lang="en-US" sz="2200" dirty="0" smtClean="0">
                <a:solidFill>
                  <a:srgbClr val="ADADFF"/>
                </a:solidFill>
              </a:rPr>
              <a:t>, A </a:t>
            </a:r>
            <a:r>
              <a:rPr lang="en-US" sz="2200" dirty="0" err="1" smtClean="0">
                <a:solidFill>
                  <a:srgbClr val="ADADFF"/>
                </a:solidFill>
              </a:rPr>
              <a:t>Chinnayian</a:t>
            </a:r>
            <a:r>
              <a:rPr lang="en-US" sz="2200" dirty="0" smtClean="0">
                <a:solidFill>
                  <a:srgbClr val="ADADFF"/>
                </a:solidFill>
              </a:rPr>
              <a:t> et al)</a:t>
            </a:r>
          </a:p>
          <a:p>
            <a:pPr lvl="1">
              <a:lnSpc>
                <a:spcPct val="80000"/>
              </a:lnSpc>
              <a:buClr>
                <a:schemeClr val="bg1">
                  <a:lumMod val="40000"/>
                  <a:lumOff val="60000"/>
                </a:schemeClr>
              </a:buClr>
              <a:defRPr/>
            </a:pPr>
            <a:r>
              <a:rPr lang="en-US" sz="2200" dirty="0">
                <a:solidFill>
                  <a:srgbClr val="ADADFF"/>
                </a:solidFill>
              </a:rPr>
              <a:t>Multiplex urinary RNA (K </a:t>
            </a:r>
            <a:r>
              <a:rPr lang="en-US" sz="2200" dirty="0" err="1">
                <a:solidFill>
                  <a:srgbClr val="ADADFF"/>
                </a:solidFill>
              </a:rPr>
              <a:t>Pellegrini</a:t>
            </a:r>
            <a:r>
              <a:rPr lang="en-US" sz="2200" dirty="0">
                <a:solidFill>
                  <a:srgbClr val="ADADFF"/>
                </a:solidFill>
              </a:rPr>
              <a:t> et al</a:t>
            </a:r>
            <a:r>
              <a:rPr lang="en-US" sz="2200" dirty="0" smtClean="0">
                <a:solidFill>
                  <a:srgbClr val="ADADFF"/>
                </a:solidFill>
              </a:rPr>
              <a:t>)</a:t>
            </a:r>
          </a:p>
          <a:p>
            <a:pPr lvl="1">
              <a:lnSpc>
                <a:spcPct val="80000"/>
              </a:lnSpc>
              <a:buClr>
                <a:schemeClr val="bg1">
                  <a:lumMod val="40000"/>
                  <a:lumOff val="60000"/>
                </a:schemeClr>
              </a:buClr>
              <a:defRPr/>
            </a:pPr>
            <a:endParaRPr lang="en-US" sz="800" dirty="0">
              <a:solidFill>
                <a:srgbClr val="ADADFF"/>
              </a:solidFill>
            </a:endParaRPr>
          </a:p>
          <a:p>
            <a:pPr>
              <a:lnSpc>
                <a:spcPct val="80000"/>
              </a:lnSpc>
              <a:defRPr/>
            </a:pPr>
            <a:r>
              <a:rPr lang="en-US" sz="2200" dirty="0"/>
              <a:t>Combining Urinary RNA and Serum Biomarkers</a:t>
            </a:r>
          </a:p>
          <a:p>
            <a:pPr lvl="1">
              <a:lnSpc>
                <a:spcPct val="80000"/>
              </a:lnSpc>
              <a:defRPr/>
            </a:pPr>
            <a:r>
              <a:rPr lang="en-US" sz="2200" dirty="0"/>
              <a:t>Serum </a:t>
            </a:r>
            <a:r>
              <a:rPr lang="en-US" sz="2200" i="1" dirty="0"/>
              <a:t>phi</a:t>
            </a:r>
            <a:r>
              <a:rPr lang="en-US" sz="2200" dirty="0"/>
              <a:t>  and urinary </a:t>
            </a:r>
            <a:r>
              <a:rPr lang="en-US" sz="2200" dirty="0" smtClean="0"/>
              <a:t>PCA3 (E Huang et al)</a:t>
            </a:r>
          </a:p>
          <a:p>
            <a:pPr lvl="1">
              <a:lnSpc>
                <a:spcPct val="80000"/>
              </a:lnSpc>
              <a:defRPr/>
            </a:pPr>
            <a:endParaRPr lang="en-US" sz="800" dirty="0"/>
          </a:p>
          <a:p>
            <a:pPr>
              <a:lnSpc>
                <a:spcPct val="80000"/>
              </a:lnSpc>
              <a:buClr>
                <a:schemeClr val="bg1">
                  <a:lumMod val="40000"/>
                  <a:lumOff val="60000"/>
                </a:schemeClr>
              </a:buClr>
              <a:defRPr/>
            </a:pPr>
            <a:r>
              <a:rPr lang="en-US" sz="2200" dirty="0" smtClean="0">
                <a:solidFill>
                  <a:srgbClr val="ADADFF"/>
                </a:solidFill>
              </a:rPr>
              <a:t>Imaging</a:t>
            </a:r>
            <a:endParaRPr lang="en-US" sz="2200" dirty="0">
              <a:solidFill>
                <a:srgbClr val="ADADFF"/>
              </a:solidFill>
            </a:endParaRPr>
          </a:p>
          <a:p>
            <a:pPr lvl="1">
              <a:lnSpc>
                <a:spcPct val="80000"/>
              </a:lnSpc>
              <a:buClr>
                <a:schemeClr val="bg1">
                  <a:lumMod val="40000"/>
                  <a:lumOff val="60000"/>
                </a:schemeClr>
              </a:buClr>
              <a:defRPr/>
            </a:pPr>
            <a:r>
              <a:rPr lang="en-US" sz="2200" dirty="0" smtClean="0">
                <a:solidFill>
                  <a:srgbClr val="ADADFF"/>
                </a:solidFill>
              </a:rPr>
              <a:t>Mets: </a:t>
            </a:r>
            <a:r>
              <a:rPr lang="en-US" sz="2200" dirty="0" err="1" smtClean="0">
                <a:solidFill>
                  <a:srgbClr val="ADADFF"/>
                </a:solidFill>
              </a:rPr>
              <a:t>Axumin</a:t>
            </a:r>
            <a:r>
              <a:rPr lang="en-US" sz="2200" dirty="0" smtClean="0">
                <a:solidFill>
                  <a:srgbClr val="ADADFF"/>
                </a:solidFill>
              </a:rPr>
              <a:t>-PET(D Schuster, M </a:t>
            </a:r>
            <a:r>
              <a:rPr lang="en-US" sz="2200" dirty="0" err="1" smtClean="0">
                <a:solidFill>
                  <a:srgbClr val="ADADFF"/>
                </a:solidFill>
              </a:rPr>
              <a:t>Alemozaffar</a:t>
            </a:r>
            <a:r>
              <a:rPr lang="en-US" sz="2200" dirty="0" smtClean="0">
                <a:solidFill>
                  <a:srgbClr val="ADADFF"/>
                </a:solidFill>
              </a:rPr>
              <a:t> et al)</a:t>
            </a:r>
          </a:p>
          <a:p>
            <a:pPr lvl="1">
              <a:lnSpc>
                <a:spcPct val="80000"/>
              </a:lnSpc>
              <a:buClr>
                <a:schemeClr val="bg1">
                  <a:lumMod val="40000"/>
                  <a:lumOff val="60000"/>
                </a:schemeClr>
              </a:buClr>
              <a:defRPr/>
            </a:pPr>
            <a:endParaRPr lang="en-US" sz="800" dirty="0" smtClean="0">
              <a:solidFill>
                <a:srgbClr val="ADADFF"/>
              </a:solidFill>
            </a:endParaRPr>
          </a:p>
        </p:txBody>
      </p:sp>
    </p:spTree>
    <p:extLst>
      <p:ext uri="{BB962C8B-B14F-4D97-AF65-F5344CB8AC3E}">
        <p14:creationId xmlns:p14="http://schemas.microsoft.com/office/powerpoint/2010/main" val="2772818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b="27318"/>
          <a:stretch>
            <a:fillRect/>
          </a:stretch>
        </p:blipFill>
        <p:spPr bwMode="auto">
          <a:xfrm>
            <a:off x="7772400" y="5715000"/>
            <a:ext cx="98252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2"/>
          <p:cNvSpPr>
            <a:spLocks noGrp="1" noChangeArrowheads="1"/>
          </p:cNvSpPr>
          <p:nvPr>
            <p:ph type="title"/>
          </p:nvPr>
        </p:nvSpPr>
        <p:spPr>
          <a:xfrm>
            <a:off x="533400" y="762000"/>
            <a:ext cx="8077200" cy="1143000"/>
          </a:xfrm>
        </p:spPr>
        <p:txBody>
          <a:bodyPr/>
          <a:lstStyle/>
          <a:p>
            <a:pPr>
              <a:defRPr/>
            </a:pPr>
            <a:r>
              <a:rPr lang="en-US" sz="2600" dirty="0">
                <a:solidFill>
                  <a:srgbClr val="FFFF00"/>
                </a:solidFill>
                <a:effectLst>
                  <a:outerShdw blurRad="38100" dist="38100" dir="2700000" algn="tl">
                    <a:srgbClr val="000000"/>
                  </a:outerShdw>
                </a:effectLst>
                <a:latin typeface="Arial" charset="0"/>
              </a:rPr>
              <a:t>Combining FDA-Approved Clinical </a:t>
            </a:r>
            <a:r>
              <a:rPr lang="en-US" sz="2600" dirty="0" smtClean="0">
                <a:solidFill>
                  <a:srgbClr val="FFFF00"/>
                </a:solidFill>
                <a:effectLst>
                  <a:outerShdw blurRad="38100" dist="38100" dir="2700000" algn="tl">
                    <a:srgbClr val="000000"/>
                  </a:outerShdw>
                </a:effectLst>
                <a:latin typeface="Arial" charset="0"/>
              </a:rPr>
              <a:t>Assays:</a:t>
            </a:r>
            <a:r>
              <a:rPr lang="en-US" sz="2600" i="1" dirty="0" smtClean="0">
                <a:solidFill>
                  <a:srgbClr val="FFFF00"/>
                </a:solidFill>
                <a:effectLst>
                  <a:outerShdw blurRad="38100" dist="38100" dir="2700000" algn="tl">
                    <a:srgbClr val="000000"/>
                  </a:outerShdw>
                </a:effectLst>
                <a:latin typeface="Arial" charset="0"/>
              </a:rPr>
              <a:t/>
            </a:r>
            <a:br>
              <a:rPr lang="en-US" sz="2600" i="1" dirty="0" smtClean="0">
                <a:solidFill>
                  <a:srgbClr val="FFFF00"/>
                </a:solidFill>
                <a:effectLst>
                  <a:outerShdw blurRad="38100" dist="38100" dir="2700000" algn="tl">
                    <a:srgbClr val="000000"/>
                  </a:outerShdw>
                </a:effectLst>
                <a:latin typeface="Arial" charset="0"/>
              </a:rPr>
            </a:br>
            <a:r>
              <a:rPr lang="en-US" sz="2600" i="1" dirty="0" smtClean="0">
                <a:solidFill>
                  <a:srgbClr val="FFFF00"/>
                </a:solidFill>
                <a:effectLst>
                  <a:outerShdw blurRad="38100" dist="38100" dir="2700000" algn="tl">
                    <a:srgbClr val="000000"/>
                  </a:outerShdw>
                </a:effectLst>
                <a:latin typeface="Arial" charset="0"/>
              </a:rPr>
              <a:t>phi</a:t>
            </a:r>
            <a:r>
              <a:rPr lang="en-US" sz="2600" dirty="0" smtClean="0">
                <a:solidFill>
                  <a:srgbClr val="FFFF00"/>
                </a:solidFill>
                <a:effectLst>
                  <a:outerShdw blurRad="38100" dist="38100" dir="2700000" algn="tl">
                    <a:srgbClr val="000000"/>
                  </a:outerShdw>
                </a:effectLst>
                <a:latin typeface="Arial" charset="0"/>
              </a:rPr>
              <a:t> and PCA3 RNA Testing </a:t>
            </a:r>
            <a:br>
              <a:rPr lang="en-US" sz="2600" dirty="0" smtClean="0">
                <a:solidFill>
                  <a:srgbClr val="FFFF00"/>
                </a:solidFill>
                <a:effectLst>
                  <a:outerShdw blurRad="38100" dist="38100" dir="2700000" algn="tl">
                    <a:srgbClr val="000000"/>
                  </a:outerShdw>
                </a:effectLst>
                <a:latin typeface="Arial" charset="0"/>
              </a:rPr>
            </a:br>
            <a:r>
              <a:rPr lang="en-US" sz="2600" dirty="0" smtClean="0">
                <a:solidFill>
                  <a:srgbClr val="FFFF00"/>
                </a:solidFill>
                <a:effectLst>
                  <a:outerShdw blurRad="38100" dist="38100" dir="2700000" algn="tl">
                    <a:srgbClr val="000000"/>
                  </a:outerShdw>
                </a:effectLst>
                <a:latin typeface="Arial" charset="0"/>
              </a:rPr>
              <a:t>to Refine Prostate Cancer Detection</a:t>
            </a:r>
            <a:endParaRPr lang="en-US" sz="2800" dirty="0">
              <a:effectLst>
                <a:outerShdw blurRad="38100" dist="38100" dir="2700000" algn="tl">
                  <a:srgbClr val="000000"/>
                </a:outerShdw>
              </a:effectLst>
              <a:latin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150668634"/>
              </p:ext>
            </p:extLst>
          </p:nvPr>
        </p:nvGraphicFramePr>
        <p:xfrm>
          <a:off x="609600" y="2362200"/>
          <a:ext cx="7923038" cy="2382520"/>
        </p:xfrm>
        <a:graphic>
          <a:graphicData uri="http://schemas.openxmlformats.org/drawingml/2006/table">
            <a:tbl>
              <a:tblPr firstRow="1" bandRow="1">
                <a:tableStyleId>{5C22544A-7EE6-4342-B048-85BDC9FD1C3A}</a:tableStyleId>
              </a:tblPr>
              <a:tblGrid>
                <a:gridCol w="2011813">
                  <a:extLst>
                    <a:ext uri="{9D8B030D-6E8A-4147-A177-3AD203B41FA5}">
                      <a16:colId xmlns:a16="http://schemas.microsoft.com/office/drawing/2014/main" val="20000"/>
                    </a:ext>
                  </a:extLst>
                </a:gridCol>
                <a:gridCol w="3068879">
                  <a:extLst>
                    <a:ext uri="{9D8B030D-6E8A-4147-A177-3AD203B41FA5}">
                      <a16:colId xmlns:a16="http://schemas.microsoft.com/office/drawing/2014/main" val="20001"/>
                    </a:ext>
                  </a:extLst>
                </a:gridCol>
                <a:gridCol w="1431911">
                  <a:extLst>
                    <a:ext uri="{9D8B030D-6E8A-4147-A177-3AD203B41FA5}">
                      <a16:colId xmlns:a16="http://schemas.microsoft.com/office/drawing/2014/main" val="20002"/>
                    </a:ext>
                  </a:extLst>
                </a:gridCol>
                <a:gridCol w="1410435">
                  <a:extLst>
                    <a:ext uri="{9D8B030D-6E8A-4147-A177-3AD203B41FA5}">
                      <a16:colId xmlns:a16="http://schemas.microsoft.com/office/drawing/2014/main" val="20003"/>
                    </a:ext>
                  </a:extLst>
                </a:gridCol>
              </a:tblGrid>
              <a:tr h="640080">
                <a:tc>
                  <a:txBody>
                    <a:bodyPr/>
                    <a:lstStyle/>
                    <a:p>
                      <a:r>
                        <a:rPr lang="en-US" baseline="0" dirty="0" smtClean="0"/>
                        <a:t>Biomarkers</a:t>
                      </a:r>
                      <a:endParaRPr lang="en-US" dirty="0"/>
                    </a:p>
                  </a:txBody>
                  <a:tcPr/>
                </a:tc>
                <a:tc>
                  <a:txBody>
                    <a:bodyPr/>
                    <a:lstStyle/>
                    <a:p>
                      <a:pPr algn="ctr"/>
                      <a:r>
                        <a:rPr lang="en-US" dirty="0" err="1" smtClean="0"/>
                        <a:t>Cutpoints</a:t>
                      </a:r>
                      <a:endParaRPr lang="en-US" dirty="0"/>
                    </a:p>
                  </a:txBody>
                  <a:tcPr/>
                </a:tc>
                <a:tc>
                  <a:txBody>
                    <a:bodyPr/>
                    <a:lstStyle/>
                    <a:p>
                      <a:pPr algn="ctr"/>
                      <a:r>
                        <a:rPr lang="en-US" dirty="0" smtClean="0"/>
                        <a:t>Sensitivity</a:t>
                      </a:r>
                      <a:endParaRPr lang="en-US" baseline="30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Specificity</a:t>
                      </a:r>
                      <a:endParaRPr lang="en-US" baseline="30000" dirty="0" smtClean="0"/>
                    </a:p>
                  </a:txBody>
                  <a:tcPr/>
                </a:tc>
                <a:extLst>
                  <a:ext uri="{0D108BD9-81ED-4DB2-BD59-A6C34878D82A}">
                    <a16:rowId xmlns:a16="http://schemas.microsoft.com/office/drawing/2014/main" val="10000"/>
                  </a:ext>
                </a:extLst>
              </a:tr>
              <a:tr h="0">
                <a:tc>
                  <a:txBody>
                    <a:bodyPr/>
                    <a:lstStyle/>
                    <a:p>
                      <a:r>
                        <a:rPr lang="en-US" dirty="0" smtClean="0"/>
                        <a:t>PCA3</a:t>
                      </a:r>
                      <a:endParaRPr lang="en-US" dirty="0"/>
                    </a:p>
                  </a:txBody>
                  <a:tcPr/>
                </a:tc>
                <a:tc>
                  <a:txBody>
                    <a:bodyPr/>
                    <a:lstStyle/>
                    <a:p>
                      <a:pPr algn="ctr"/>
                      <a:r>
                        <a:rPr lang="en-US" dirty="0" smtClean="0"/>
                        <a:t>7.6</a:t>
                      </a:r>
                      <a:endParaRPr lang="en-US" dirty="0"/>
                    </a:p>
                  </a:txBody>
                  <a:tcPr/>
                </a:tc>
                <a:tc>
                  <a:txBody>
                    <a:bodyPr/>
                    <a:lstStyle/>
                    <a:p>
                      <a:pPr algn="ctr"/>
                      <a:r>
                        <a:rPr lang="en-US" dirty="0" smtClean="0"/>
                        <a:t>95</a:t>
                      </a:r>
                      <a:endParaRPr lang="en-US" dirty="0"/>
                    </a:p>
                  </a:txBody>
                  <a:tcPr/>
                </a:tc>
                <a:tc>
                  <a:txBody>
                    <a:bodyPr/>
                    <a:lstStyle/>
                    <a:p>
                      <a:pPr algn="ctr"/>
                      <a:r>
                        <a:rPr lang="en-US" dirty="0" smtClean="0"/>
                        <a:t>17</a:t>
                      </a:r>
                      <a:endParaRPr lang="en-US" dirty="0"/>
                    </a:p>
                  </a:txBody>
                  <a:tcPr/>
                </a:tc>
                <a:extLst>
                  <a:ext uri="{0D108BD9-81ED-4DB2-BD59-A6C34878D82A}">
                    <a16:rowId xmlns:a16="http://schemas.microsoft.com/office/drawing/2014/main" val="10001"/>
                  </a:ext>
                </a:extLst>
              </a:tr>
              <a:tr h="0">
                <a:tc>
                  <a:txBody>
                    <a:bodyPr/>
                    <a:lstStyle/>
                    <a:p>
                      <a:r>
                        <a:rPr lang="en-US" i="1" dirty="0" smtClean="0"/>
                        <a:t>phi</a:t>
                      </a:r>
                      <a:endParaRPr lang="en-US" i="1" dirty="0"/>
                    </a:p>
                  </a:txBody>
                  <a:tcPr/>
                </a:tc>
                <a:tc>
                  <a:txBody>
                    <a:bodyPr/>
                    <a:lstStyle/>
                    <a:p>
                      <a:pPr algn="ctr"/>
                      <a:r>
                        <a:rPr lang="en-US" dirty="0" smtClean="0"/>
                        <a:t>23</a:t>
                      </a:r>
                      <a:endParaRPr lang="en-US" dirty="0"/>
                    </a:p>
                  </a:txBody>
                  <a:tcPr/>
                </a:tc>
                <a:tc>
                  <a:txBody>
                    <a:bodyPr/>
                    <a:lstStyle/>
                    <a:p>
                      <a:pPr algn="ctr"/>
                      <a:r>
                        <a:rPr lang="en-US" dirty="0" smtClean="0"/>
                        <a:t>95</a:t>
                      </a:r>
                      <a:endParaRPr lang="en-US" dirty="0"/>
                    </a:p>
                  </a:txBody>
                  <a:tcPr/>
                </a:tc>
                <a:tc>
                  <a:txBody>
                    <a:bodyPr/>
                    <a:lstStyle/>
                    <a:p>
                      <a:pPr algn="ctr"/>
                      <a:r>
                        <a:rPr lang="en-US" dirty="0" smtClean="0"/>
                        <a:t>27</a:t>
                      </a:r>
                      <a:endParaRPr lang="en-US" dirty="0"/>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PCA3 or </a:t>
                      </a:r>
                      <a:r>
                        <a:rPr lang="en-US" i="1" dirty="0" smtClean="0"/>
                        <a:t>phi</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i="1" dirty="0" smtClean="0"/>
                        <a:t>phi </a:t>
                      </a:r>
                      <a:r>
                        <a:rPr lang="en-US" dirty="0" smtClean="0"/>
                        <a:t>&gt; 31</a:t>
                      </a:r>
                      <a:r>
                        <a:rPr lang="en-US" baseline="0" dirty="0" smtClean="0"/>
                        <a:t> OR</a:t>
                      </a:r>
                      <a:r>
                        <a:rPr lang="en-US" dirty="0" smtClean="0"/>
                        <a:t> PCA3 </a:t>
                      </a:r>
                      <a:r>
                        <a:rPr lang="en-US" i="1" dirty="0" smtClean="0"/>
                        <a:t>&gt; </a:t>
                      </a:r>
                      <a:r>
                        <a:rPr lang="en-US" dirty="0" smtClean="0"/>
                        <a:t>29</a:t>
                      </a:r>
                    </a:p>
                  </a:txBody>
                  <a:tcPr/>
                </a:tc>
                <a:tc>
                  <a:txBody>
                    <a:bodyPr/>
                    <a:lstStyle/>
                    <a:p>
                      <a:pPr algn="ctr"/>
                      <a:r>
                        <a:rPr lang="en-US" dirty="0" smtClean="0"/>
                        <a:t>97 [95]</a:t>
                      </a:r>
                      <a:endParaRPr lang="en-US" dirty="0"/>
                    </a:p>
                  </a:txBody>
                  <a:tcPr/>
                </a:tc>
                <a:tc>
                  <a:txBody>
                    <a:bodyPr/>
                    <a:lstStyle/>
                    <a:p>
                      <a:pPr algn="ctr"/>
                      <a:r>
                        <a:rPr lang="en-US" dirty="0" smtClean="0"/>
                        <a:t>35</a:t>
                      </a:r>
                      <a:r>
                        <a:rPr lang="en-US" baseline="0" dirty="0" smtClean="0"/>
                        <a:t> [35]</a:t>
                      </a:r>
                      <a:endParaRPr lang="en-US" dirty="0"/>
                    </a:p>
                  </a:txBody>
                  <a:tcPr/>
                </a:tc>
                <a:extLst>
                  <a:ext uri="{0D108BD9-81ED-4DB2-BD59-A6C34878D82A}">
                    <a16:rowId xmlns:a16="http://schemas.microsoft.com/office/drawing/2014/main" val="10003"/>
                  </a:ext>
                </a:extLst>
              </a:tr>
              <a:tr h="370840">
                <a:tc>
                  <a:txBody>
                    <a:bodyPr/>
                    <a:lstStyle/>
                    <a:p>
                      <a:r>
                        <a:rPr lang="en-US" i="0" dirty="0" smtClean="0"/>
                        <a:t>First </a:t>
                      </a:r>
                      <a:r>
                        <a:rPr lang="en-US" i="1" dirty="0" smtClean="0"/>
                        <a:t>phi</a:t>
                      </a:r>
                      <a:r>
                        <a:rPr lang="en-US" i="1" baseline="0" dirty="0" smtClean="0"/>
                        <a:t> </a:t>
                      </a:r>
                      <a:r>
                        <a:rPr lang="en-US" i="0" baseline="0" dirty="0" smtClean="0"/>
                        <a:t>then PCA3</a:t>
                      </a:r>
                      <a:endParaRPr lang="en-US" i="1" dirty="0"/>
                    </a:p>
                  </a:txBody>
                  <a:tcPr/>
                </a:tc>
                <a:tc>
                  <a:txBody>
                    <a:bodyPr/>
                    <a:lstStyle/>
                    <a:p>
                      <a:pPr algn="ctr"/>
                      <a:r>
                        <a:rPr lang="en-US" i="1" dirty="0" smtClean="0"/>
                        <a:t>phi&gt;</a:t>
                      </a:r>
                      <a:r>
                        <a:rPr lang="en-US" i="0" dirty="0" smtClean="0"/>
                        <a:t>31</a:t>
                      </a:r>
                      <a:r>
                        <a:rPr lang="en-US" i="0" baseline="0" dirty="0" smtClean="0"/>
                        <a:t> OR </a:t>
                      </a:r>
                    </a:p>
                    <a:p>
                      <a:pPr algn="ctr"/>
                      <a:r>
                        <a:rPr lang="en-US" i="1" dirty="0" smtClean="0"/>
                        <a:t>phi&gt;</a:t>
                      </a:r>
                      <a:r>
                        <a:rPr lang="en-US" dirty="0" smtClean="0"/>
                        <a:t>16</a:t>
                      </a:r>
                      <a:r>
                        <a:rPr lang="en-US" baseline="0" dirty="0" smtClean="0"/>
                        <a:t> AND PCA3&gt;29</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97 [95]</a:t>
                      </a:r>
                    </a:p>
                  </a:txBody>
                  <a:tcPr/>
                </a:tc>
                <a:tc>
                  <a:txBody>
                    <a:bodyPr/>
                    <a:lstStyle/>
                    <a:p>
                      <a:pPr algn="ctr"/>
                      <a:endParaRPr lang="en-US" sz="1800" kern="1200" dirty="0" smtClean="0">
                        <a:solidFill>
                          <a:schemeClr val="dk1"/>
                        </a:solidFill>
                        <a:effectLst/>
                        <a:latin typeface="+mn-lt"/>
                        <a:ea typeface="+mn-ea"/>
                        <a:cs typeface="+mn-cs"/>
                      </a:endParaRPr>
                    </a:p>
                    <a:p>
                      <a:pPr algn="ctr"/>
                      <a:r>
                        <a:rPr lang="en-US" sz="1800" kern="1200" dirty="0" smtClean="0">
                          <a:solidFill>
                            <a:schemeClr val="dk1"/>
                          </a:solidFill>
                          <a:effectLst/>
                          <a:latin typeface="+mn-lt"/>
                          <a:ea typeface="+mn-ea"/>
                          <a:cs typeface="+mn-cs"/>
                        </a:rPr>
                        <a:t>38 [37]</a:t>
                      </a:r>
                      <a:r>
                        <a:rPr lang="en-US" dirty="0" smtClean="0">
                          <a:effectLst/>
                        </a:rPr>
                        <a:t> </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28449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ory_color.pdf"/>
          <p:cNvPicPr>
            <a:picLocks/>
          </p:cNvPicPr>
          <p:nvPr/>
        </p:nvPicPr>
        <p:blipFill>
          <a:blip r:embed="rId3">
            <a:extLst>
              <a:ext uri="{28A0092B-C50C-407E-A947-70E740481C1C}">
                <a14:useLocalDpi xmlns:a14="http://schemas.microsoft.com/office/drawing/2010/main" val="0"/>
              </a:ext>
            </a:extLst>
          </a:blip>
          <a:stretch>
            <a:fillRect/>
          </a:stretch>
        </p:blipFill>
        <p:spPr>
          <a:xfrm rot="16200000">
            <a:off x="4142480" y="-4142477"/>
            <a:ext cx="877329" cy="9162286"/>
          </a:xfrm>
          <a:prstGeom prst="rect">
            <a:avLst/>
          </a:prstGeom>
        </p:spPr>
      </p:pic>
      <p:sp>
        <p:nvSpPr>
          <p:cNvPr id="2" name="Title 1"/>
          <p:cNvSpPr>
            <a:spLocks noGrp="1"/>
          </p:cNvSpPr>
          <p:nvPr>
            <p:ph type="title"/>
          </p:nvPr>
        </p:nvSpPr>
        <p:spPr>
          <a:xfrm>
            <a:off x="868574" y="52924"/>
            <a:ext cx="8154313" cy="755734"/>
          </a:xfrm>
        </p:spPr>
        <p:txBody>
          <a:bodyPr>
            <a:noAutofit/>
          </a:bodyPr>
          <a:lstStyle/>
          <a:p>
            <a:r>
              <a:rPr lang="en-US" sz="2000" b="0" dirty="0" smtClean="0">
                <a:solidFill>
                  <a:srgbClr val="FFFFFF"/>
                </a:solidFill>
                <a:latin typeface="+mn-lt"/>
              </a:rPr>
              <a:t>Combining Serum Prostate Health Index with post-DRE Urine PCA3 and T2Erg Clinical Assays to Predict Aggressive Prostate </a:t>
            </a:r>
            <a:r>
              <a:rPr lang="en-US" sz="2000" b="0" dirty="0" err="1" smtClean="0">
                <a:solidFill>
                  <a:srgbClr val="FFFFFF"/>
                </a:solidFill>
                <a:latin typeface="+mn-lt"/>
              </a:rPr>
              <a:t>Ca</a:t>
            </a:r>
            <a:r>
              <a:rPr lang="en-US" sz="2000" b="0" dirty="0" smtClean="0">
                <a:solidFill>
                  <a:srgbClr val="FFFFFF"/>
                </a:solidFill>
                <a:latin typeface="+mn-lt"/>
              </a:rPr>
              <a:t> (E Huang et al, ongoing)</a:t>
            </a:r>
            <a:endParaRPr lang="en-US" sz="2000" b="0" dirty="0">
              <a:solidFill>
                <a:srgbClr val="FFFFFF"/>
              </a:solidFill>
              <a:latin typeface="+mn-lt"/>
            </a:endParaRPr>
          </a:p>
        </p:txBody>
      </p:sp>
      <p:pic>
        <p:nvPicPr>
          <p:cNvPr id="8" name="Picture 7" descr="EU_vt_rev.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824" y="59127"/>
            <a:ext cx="679862" cy="790859"/>
          </a:xfrm>
          <a:prstGeom prst="rect">
            <a:avLst/>
          </a:prstGeom>
        </p:spPr>
      </p:pic>
      <p:sp>
        <p:nvSpPr>
          <p:cNvPr id="35" name="TextBox 34"/>
          <p:cNvSpPr txBox="1"/>
          <p:nvPr/>
        </p:nvSpPr>
        <p:spPr>
          <a:xfrm>
            <a:off x="549755" y="904102"/>
            <a:ext cx="7939210" cy="553998"/>
          </a:xfrm>
          <a:prstGeom prst="rect">
            <a:avLst/>
          </a:prstGeom>
          <a:noFill/>
        </p:spPr>
        <p:txBody>
          <a:bodyPr wrap="square" rtlCol="0">
            <a:spAutoFit/>
          </a:bodyPr>
          <a:lstStyle/>
          <a:p>
            <a:pPr algn="ctr"/>
            <a:r>
              <a:rPr lang="en-US" sz="1500" b="1" i="1" dirty="0" smtClean="0">
                <a:latin typeface="+mj-lt"/>
                <a:cs typeface="Arial" panose="020B0604020202020204" pitchFamily="34" charset="0"/>
              </a:rPr>
              <a:t>Serum Prostate Health Index (y axis), post-DRE Urine PCA3 (x axis), and T2Erg (z axis) clinical assay results stratified by aggressive Gleason 7+ prostate cancer (red) vs benign or indolent (blue)</a:t>
            </a:r>
            <a:endParaRPr lang="en-US" sz="1500" b="1" i="1" dirty="0">
              <a:latin typeface="+mj-lt"/>
              <a:cs typeface="Arial" panose="020B0604020202020204" pitchFamily="34" charset="0"/>
            </a:endParaRPr>
          </a:p>
        </p:txBody>
      </p:sp>
      <p:pic>
        <p:nvPicPr>
          <p:cNvPr id="13" name="Picture 12" descr="fig"/>
          <p:cNvPicPr/>
          <p:nvPr/>
        </p:nvPicPr>
        <p:blipFill>
          <a:blip r:embed="rId5">
            <a:extLst>
              <a:ext uri="{28A0092B-C50C-407E-A947-70E740481C1C}">
                <a14:useLocalDpi xmlns:a14="http://schemas.microsoft.com/office/drawing/2010/main" val="0"/>
              </a:ext>
            </a:extLst>
          </a:blip>
          <a:srcRect/>
          <a:stretch>
            <a:fillRect/>
          </a:stretch>
        </p:blipFill>
        <p:spPr bwMode="auto">
          <a:xfrm>
            <a:off x="2016912" y="808658"/>
            <a:ext cx="5128462" cy="3878169"/>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4241806622"/>
              </p:ext>
            </p:extLst>
          </p:nvPr>
        </p:nvGraphicFramePr>
        <p:xfrm>
          <a:off x="287764" y="4405859"/>
          <a:ext cx="8586759" cy="2225040"/>
        </p:xfrm>
        <a:graphic>
          <a:graphicData uri="http://schemas.openxmlformats.org/drawingml/2006/table">
            <a:tbl>
              <a:tblPr firstRow="1" bandRow="1">
                <a:tableStyleId>{5C22544A-7EE6-4342-B048-85BDC9FD1C3A}</a:tableStyleId>
              </a:tblPr>
              <a:tblGrid>
                <a:gridCol w="2473145">
                  <a:extLst>
                    <a:ext uri="{9D8B030D-6E8A-4147-A177-3AD203B41FA5}">
                      <a16:colId xmlns:a16="http://schemas.microsoft.com/office/drawing/2014/main" val="20000"/>
                    </a:ext>
                  </a:extLst>
                </a:gridCol>
                <a:gridCol w="3220035">
                  <a:extLst>
                    <a:ext uri="{9D8B030D-6E8A-4147-A177-3AD203B41FA5}">
                      <a16:colId xmlns:a16="http://schemas.microsoft.com/office/drawing/2014/main" val="20001"/>
                    </a:ext>
                  </a:extLst>
                </a:gridCol>
                <a:gridCol w="1454209">
                  <a:extLst>
                    <a:ext uri="{9D8B030D-6E8A-4147-A177-3AD203B41FA5}">
                      <a16:colId xmlns:a16="http://schemas.microsoft.com/office/drawing/2014/main" val="20002"/>
                    </a:ext>
                  </a:extLst>
                </a:gridCol>
                <a:gridCol w="1439370">
                  <a:extLst>
                    <a:ext uri="{9D8B030D-6E8A-4147-A177-3AD203B41FA5}">
                      <a16:colId xmlns:a16="http://schemas.microsoft.com/office/drawing/2014/main" val="20003"/>
                    </a:ext>
                  </a:extLst>
                </a:gridCol>
              </a:tblGrid>
              <a:tr h="370840">
                <a:tc>
                  <a:txBody>
                    <a:bodyPr/>
                    <a:lstStyle/>
                    <a:p>
                      <a:r>
                        <a:rPr lang="en-US" baseline="0" dirty="0" err="1" smtClean="0"/>
                        <a:t>Biospecimen</a:t>
                      </a:r>
                      <a:r>
                        <a:rPr lang="en-US" baseline="0" dirty="0" smtClean="0"/>
                        <a:t> Substrate</a:t>
                      </a:r>
                      <a:endParaRPr lang="en-US" dirty="0"/>
                    </a:p>
                  </a:txBody>
                  <a:tcPr/>
                </a:tc>
                <a:tc>
                  <a:txBody>
                    <a:bodyPr/>
                    <a:lstStyle/>
                    <a:p>
                      <a:r>
                        <a:rPr lang="en-US" dirty="0" smtClean="0"/>
                        <a:t>Biomarker Combination</a:t>
                      </a:r>
                      <a:endParaRPr lang="en-US" dirty="0"/>
                    </a:p>
                  </a:txBody>
                  <a:tcPr/>
                </a:tc>
                <a:tc>
                  <a:txBody>
                    <a:bodyPr/>
                    <a:lstStyle/>
                    <a:p>
                      <a:r>
                        <a:rPr lang="en-US" dirty="0" smtClean="0"/>
                        <a:t>Sensitivity</a:t>
                      </a:r>
                      <a:endParaRPr lang="en-US" dirty="0"/>
                    </a:p>
                  </a:txBody>
                  <a:tcPr/>
                </a:tc>
                <a:tc>
                  <a:txBody>
                    <a:bodyPr/>
                    <a:lstStyle/>
                    <a:p>
                      <a:r>
                        <a:rPr lang="en-US" dirty="0" smtClean="0"/>
                        <a:t>Specificity</a:t>
                      </a:r>
                      <a:endParaRPr lang="en-US" dirty="0"/>
                    </a:p>
                  </a:txBody>
                  <a:tcPr/>
                </a:tc>
                <a:extLst>
                  <a:ext uri="{0D108BD9-81ED-4DB2-BD59-A6C34878D82A}">
                    <a16:rowId xmlns:a16="http://schemas.microsoft.com/office/drawing/2014/main" val="10000"/>
                  </a:ext>
                </a:extLst>
              </a:tr>
              <a:tr h="370840">
                <a:tc>
                  <a:txBody>
                    <a:bodyPr/>
                    <a:lstStyle/>
                    <a:p>
                      <a:r>
                        <a:rPr lang="en-US" dirty="0" smtClean="0"/>
                        <a:t>Blood (serum)</a:t>
                      </a:r>
                      <a:endParaRPr lang="en-US" dirty="0"/>
                    </a:p>
                  </a:txBody>
                  <a:tcPr/>
                </a:tc>
                <a:tc>
                  <a:txBody>
                    <a:bodyPr/>
                    <a:lstStyle/>
                    <a:p>
                      <a:r>
                        <a:rPr lang="en-US" dirty="0" smtClean="0"/>
                        <a:t>Prostate Health Index (</a:t>
                      </a:r>
                      <a:r>
                        <a:rPr lang="en-US" i="1" dirty="0" smtClean="0"/>
                        <a:t>phi)</a:t>
                      </a:r>
                      <a:endParaRPr lang="en-US" dirty="0"/>
                    </a:p>
                  </a:txBody>
                  <a:tcPr/>
                </a:tc>
                <a:tc>
                  <a:txBody>
                    <a:bodyPr/>
                    <a:lstStyle/>
                    <a:p>
                      <a:r>
                        <a:rPr lang="en-US" dirty="0" smtClean="0"/>
                        <a:t>95</a:t>
                      </a:r>
                      <a:endParaRPr lang="en-US" dirty="0"/>
                    </a:p>
                  </a:txBody>
                  <a:tcPr/>
                </a:tc>
                <a:tc>
                  <a:txBody>
                    <a:bodyPr/>
                    <a:lstStyle/>
                    <a:p>
                      <a:r>
                        <a:rPr lang="en-US" dirty="0" smtClean="0"/>
                        <a:t>27</a:t>
                      </a:r>
                      <a:endParaRPr lang="en-US" dirty="0"/>
                    </a:p>
                  </a:txBody>
                  <a:tcPr/>
                </a:tc>
                <a:extLst>
                  <a:ext uri="{0D108BD9-81ED-4DB2-BD59-A6C34878D82A}">
                    <a16:rowId xmlns:a16="http://schemas.microsoft.com/office/drawing/2014/main" val="10001"/>
                  </a:ext>
                </a:extLst>
              </a:tr>
              <a:tr h="370840">
                <a:tc>
                  <a:txBody>
                    <a:bodyPr/>
                    <a:lstStyle/>
                    <a:p>
                      <a:r>
                        <a:rPr lang="en-US" dirty="0" smtClean="0"/>
                        <a:t>Urine (post-DRE)</a:t>
                      </a:r>
                      <a:endParaRPr lang="en-US" dirty="0"/>
                    </a:p>
                  </a:txBody>
                  <a:tcPr/>
                </a:tc>
                <a:tc>
                  <a:txBody>
                    <a:bodyPr/>
                    <a:lstStyle/>
                    <a:p>
                      <a:r>
                        <a:rPr lang="en-US" dirty="0" smtClean="0"/>
                        <a:t>PCA3 + T2Erg</a:t>
                      </a:r>
                      <a:endParaRPr lang="en-US" dirty="0"/>
                    </a:p>
                  </a:txBody>
                  <a:tcPr/>
                </a:tc>
                <a:tc>
                  <a:txBody>
                    <a:bodyPr/>
                    <a:lstStyle/>
                    <a:p>
                      <a:r>
                        <a:rPr lang="en-US" dirty="0" smtClean="0"/>
                        <a:t>92</a:t>
                      </a:r>
                      <a:endParaRPr lang="en-US" dirty="0"/>
                    </a:p>
                  </a:txBody>
                  <a:tcPr/>
                </a:tc>
                <a:tc>
                  <a:txBody>
                    <a:bodyPr/>
                    <a:lstStyle/>
                    <a:p>
                      <a:r>
                        <a:rPr lang="en-US" dirty="0" smtClean="0"/>
                        <a:t>36</a:t>
                      </a:r>
                      <a:endParaRPr lang="en-US" dirty="0"/>
                    </a:p>
                  </a:txBody>
                  <a:tcPr/>
                </a:tc>
                <a:extLst>
                  <a:ext uri="{0D108BD9-81ED-4DB2-BD59-A6C34878D82A}">
                    <a16:rowId xmlns:a16="http://schemas.microsoft.com/office/drawing/2014/main" val="10002"/>
                  </a:ext>
                </a:extLst>
              </a:tr>
              <a:tr h="370840">
                <a:tc>
                  <a:txBody>
                    <a:bodyPr/>
                    <a:lstStyle/>
                    <a:p>
                      <a:r>
                        <a:rPr lang="en-US" dirty="0" smtClean="0"/>
                        <a:t>Blood </a:t>
                      </a:r>
                      <a:r>
                        <a:rPr lang="en-US" i="1" dirty="0" smtClean="0"/>
                        <a:t>and </a:t>
                      </a:r>
                      <a:r>
                        <a:rPr lang="en-US" dirty="0" smtClean="0"/>
                        <a:t>Urine</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phi</a:t>
                      </a:r>
                      <a:r>
                        <a:rPr lang="en-US" baseline="0" dirty="0" smtClean="0"/>
                        <a:t> + </a:t>
                      </a:r>
                      <a:r>
                        <a:rPr lang="en-US" dirty="0" smtClean="0"/>
                        <a:t>PCA3 + T2erg</a:t>
                      </a:r>
                    </a:p>
                  </a:txBody>
                  <a:tcPr/>
                </a:tc>
                <a:tc>
                  <a:txBody>
                    <a:bodyPr/>
                    <a:lstStyle/>
                    <a:p>
                      <a:r>
                        <a:rPr lang="en-US" dirty="0" smtClean="0"/>
                        <a:t>97</a:t>
                      </a:r>
                      <a:endParaRPr lang="en-US" dirty="0"/>
                    </a:p>
                  </a:txBody>
                  <a:tcPr/>
                </a:tc>
                <a:tc>
                  <a:txBody>
                    <a:bodyPr/>
                    <a:lstStyle/>
                    <a:p>
                      <a:r>
                        <a:rPr lang="en-US" dirty="0" smtClean="0"/>
                        <a:t>41</a:t>
                      </a:r>
                      <a:endParaRPr lang="en-US" dirty="0"/>
                    </a:p>
                  </a:txBody>
                  <a:tcPr/>
                </a:tc>
                <a:extLst>
                  <a:ext uri="{0D108BD9-81ED-4DB2-BD59-A6C34878D82A}">
                    <a16:rowId xmlns:a16="http://schemas.microsoft.com/office/drawing/2014/main" val="10003"/>
                  </a:ext>
                </a:extLst>
              </a:tr>
              <a:tr h="370840">
                <a:tc>
                  <a:txBody>
                    <a:bodyPr/>
                    <a:lstStyle/>
                    <a:p>
                      <a:r>
                        <a:rPr lang="en-US" dirty="0" smtClean="0"/>
                        <a:t>1</a:t>
                      </a:r>
                      <a:r>
                        <a:rPr lang="en-US" baseline="30000" dirty="0" smtClean="0"/>
                        <a:t>st</a:t>
                      </a:r>
                      <a:r>
                        <a:rPr lang="en-US" dirty="0" smtClean="0"/>
                        <a:t> Blood, then Urine</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phi </a:t>
                      </a:r>
                      <a:r>
                        <a:rPr lang="en-US" i="0" dirty="0" smtClean="0"/>
                        <a:t>&gt; </a:t>
                      </a:r>
                      <a:r>
                        <a:rPr lang="en-US" dirty="0" smtClean="0"/>
                        <a:t>PCA3 + T2erg</a:t>
                      </a:r>
                    </a:p>
                  </a:txBody>
                  <a:tcPr/>
                </a:tc>
                <a:tc>
                  <a:txBody>
                    <a:bodyPr/>
                    <a:lstStyle/>
                    <a:p>
                      <a:r>
                        <a:rPr lang="en-US" dirty="0" smtClean="0"/>
                        <a:t>97</a:t>
                      </a:r>
                      <a:endParaRPr lang="en-US" dirty="0"/>
                    </a:p>
                  </a:txBody>
                  <a:tcPr/>
                </a:tc>
                <a:tc>
                  <a:txBody>
                    <a:bodyPr/>
                    <a:lstStyle/>
                    <a:p>
                      <a:r>
                        <a:rPr lang="en-US" dirty="0" smtClean="0"/>
                        <a:t>45</a:t>
                      </a:r>
                      <a:endParaRPr lang="en-US" dirty="0"/>
                    </a:p>
                  </a:txBody>
                  <a:tcPr/>
                </a:tc>
                <a:extLst>
                  <a:ext uri="{0D108BD9-81ED-4DB2-BD59-A6C34878D82A}">
                    <a16:rowId xmlns:a16="http://schemas.microsoft.com/office/drawing/2014/main" val="10004"/>
                  </a:ext>
                </a:extLst>
              </a:tr>
              <a:tr h="370840">
                <a:tc>
                  <a:txBody>
                    <a:bodyPr/>
                    <a:lstStyle/>
                    <a:p>
                      <a:r>
                        <a:rPr lang="en-US" dirty="0" smtClean="0"/>
                        <a:t>1</a:t>
                      </a:r>
                      <a:r>
                        <a:rPr lang="en-US" baseline="30000" dirty="0" smtClean="0"/>
                        <a:t>st</a:t>
                      </a:r>
                      <a:r>
                        <a:rPr lang="en-US" dirty="0" smtClean="0"/>
                        <a:t> Urine,</a:t>
                      </a:r>
                      <a:r>
                        <a:rPr lang="en-US" baseline="0" dirty="0" smtClean="0"/>
                        <a:t> then Blood</a:t>
                      </a:r>
                      <a:endParaRPr lang="en-US" dirty="0"/>
                    </a:p>
                  </a:txBody>
                  <a:tcPr/>
                </a:tc>
                <a:tc>
                  <a:txBody>
                    <a:bodyPr/>
                    <a:lstStyle/>
                    <a:p>
                      <a:r>
                        <a:rPr lang="en-US" dirty="0" smtClean="0"/>
                        <a:t>PCA3 + T2erg &gt; </a:t>
                      </a:r>
                      <a:r>
                        <a:rPr lang="en-US" i="1" dirty="0" smtClean="0"/>
                        <a:t>phi</a:t>
                      </a:r>
                      <a:endParaRPr lang="en-US" dirty="0"/>
                    </a:p>
                  </a:txBody>
                  <a:tcPr/>
                </a:tc>
                <a:tc>
                  <a:txBody>
                    <a:bodyPr/>
                    <a:lstStyle/>
                    <a:p>
                      <a:r>
                        <a:rPr lang="en-US" dirty="0" smtClean="0"/>
                        <a:t>96</a:t>
                      </a:r>
                      <a:endParaRPr lang="en-US" dirty="0"/>
                    </a:p>
                  </a:txBody>
                  <a:tcPr/>
                </a:tc>
                <a:tc>
                  <a:txBody>
                    <a:bodyPr/>
                    <a:lstStyle/>
                    <a:p>
                      <a:r>
                        <a:rPr lang="en-US" dirty="0" smtClean="0"/>
                        <a:t>46</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92817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ChangeArrowheads="1"/>
          </p:cNvSpPr>
          <p:nvPr>
            <p:ph type="title" idx="4294967295"/>
          </p:nvPr>
        </p:nvSpPr>
        <p:spPr>
          <a:xfrm>
            <a:off x="457200" y="478258"/>
            <a:ext cx="8229600" cy="1143000"/>
          </a:xfrm>
        </p:spPr>
        <p:txBody>
          <a:bodyPr/>
          <a:lstStyle/>
          <a:p>
            <a:pPr>
              <a:defRPr/>
            </a:pPr>
            <a:r>
              <a:rPr lang="en-US" sz="2800" dirty="0" smtClean="0">
                <a:effectLst>
                  <a:outerShdw blurRad="38100" dist="38100" dir="2700000" algn="tl">
                    <a:srgbClr val="000000"/>
                  </a:outerShdw>
                </a:effectLst>
                <a:latin typeface="Arial" charset="0"/>
              </a:rPr>
              <a:t>Serum Biomarkers, Urinary RNA, Imaging </a:t>
            </a:r>
            <a:br>
              <a:rPr lang="en-US" sz="2800" dirty="0" smtClean="0">
                <a:effectLst>
                  <a:outerShdw blurRad="38100" dist="38100" dir="2700000" algn="tl">
                    <a:srgbClr val="000000"/>
                  </a:outerShdw>
                </a:effectLst>
                <a:latin typeface="Arial" charset="0"/>
              </a:rPr>
            </a:br>
            <a:r>
              <a:rPr lang="en-US" sz="2800" dirty="0" smtClean="0">
                <a:effectLst>
                  <a:outerShdw blurRad="38100" dist="38100" dir="2700000" algn="tl">
                    <a:srgbClr val="000000"/>
                  </a:outerShdw>
                </a:effectLst>
                <a:latin typeface="Arial" charset="0"/>
              </a:rPr>
              <a:t>to Better Detect </a:t>
            </a:r>
            <a:r>
              <a:rPr lang="en-US" sz="2800" i="1" u="sng" dirty="0" smtClean="0">
                <a:effectLst>
                  <a:outerShdw blurRad="38100" dist="38100" dir="2700000" algn="tl">
                    <a:srgbClr val="000000"/>
                  </a:outerShdw>
                </a:effectLst>
                <a:latin typeface="Arial" charset="0"/>
              </a:rPr>
              <a:t>Aggressive</a:t>
            </a:r>
            <a:r>
              <a:rPr lang="en-US" sz="2800" dirty="0" smtClean="0">
                <a:effectLst>
                  <a:outerShdw blurRad="38100" dist="38100" dir="2700000" algn="tl">
                    <a:srgbClr val="000000"/>
                  </a:outerShdw>
                </a:effectLst>
                <a:latin typeface="Arial" charset="0"/>
              </a:rPr>
              <a:t> Prostate Cancer</a:t>
            </a:r>
            <a:endParaRPr lang="en-US" sz="2800" dirty="0">
              <a:effectLst>
                <a:outerShdw blurRad="38100" dist="38100" dir="2700000" algn="tl">
                  <a:srgbClr val="000000"/>
                </a:outerShdw>
              </a:effectLst>
              <a:latin typeface="Arial" charset="0"/>
            </a:endParaRPr>
          </a:p>
        </p:txBody>
      </p:sp>
      <p:sp>
        <p:nvSpPr>
          <p:cNvPr id="1166339" name="Rectangle 3"/>
          <p:cNvSpPr>
            <a:spLocks noGrp="1" noChangeArrowheads="1"/>
          </p:cNvSpPr>
          <p:nvPr>
            <p:ph type="body" idx="4294967295"/>
          </p:nvPr>
        </p:nvSpPr>
        <p:spPr>
          <a:xfrm>
            <a:off x="609600" y="1621258"/>
            <a:ext cx="8077200" cy="4114800"/>
          </a:xfrm>
        </p:spPr>
        <p:txBody>
          <a:bodyPr/>
          <a:lstStyle/>
          <a:p>
            <a:pPr>
              <a:lnSpc>
                <a:spcPct val="80000"/>
              </a:lnSpc>
              <a:buFont typeface="Monotype Sorts" pitchFamily="2" charset="2"/>
              <a:buNone/>
              <a:defRPr/>
            </a:pPr>
            <a:endParaRPr lang="en-US" sz="2000" i="1" u="sng" dirty="0"/>
          </a:p>
          <a:p>
            <a:pPr>
              <a:lnSpc>
                <a:spcPct val="80000"/>
              </a:lnSpc>
              <a:buClr>
                <a:schemeClr val="bg1">
                  <a:lumMod val="40000"/>
                  <a:lumOff val="60000"/>
                </a:schemeClr>
              </a:buClr>
              <a:defRPr/>
            </a:pPr>
            <a:r>
              <a:rPr lang="en-US" sz="2200" dirty="0" smtClean="0">
                <a:solidFill>
                  <a:srgbClr val="ADADFF"/>
                </a:solidFill>
              </a:rPr>
              <a:t>Serum</a:t>
            </a:r>
            <a:endParaRPr lang="en-US" sz="2200" dirty="0">
              <a:solidFill>
                <a:srgbClr val="ADADFF"/>
              </a:solidFill>
            </a:endParaRPr>
          </a:p>
          <a:p>
            <a:pPr lvl="1">
              <a:lnSpc>
                <a:spcPct val="80000"/>
              </a:lnSpc>
              <a:buClr>
                <a:schemeClr val="bg1">
                  <a:lumMod val="40000"/>
                  <a:lumOff val="60000"/>
                </a:schemeClr>
              </a:buClr>
              <a:defRPr/>
            </a:pPr>
            <a:r>
              <a:rPr lang="en-US" sz="2200" dirty="0" smtClean="0">
                <a:solidFill>
                  <a:srgbClr val="ADADFF"/>
                </a:solidFill>
              </a:rPr>
              <a:t>Prostate Health Index</a:t>
            </a:r>
            <a:r>
              <a:rPr lang="en-US" sz="2200" i="1" dirty="0" smtClean="0">
                <a:solidFill>
                  <a:srgbClr val="ADADFF"/>
                </a:solidFill>
              </a:rPr>
              <a:t>: phi (</a:t>
            </a:r>
            <a:r>
              <a:rPr lang="en-US" sz="2200" dirty="0" smtClean="0">
                <a:solidFill>
                  <a:srgbClr val="ADADFF"/>
                </a:solidFill>
              </a:rPr>
              <a:t>D Chan, L </a:t>
            </a:r>
            <a:r>
              <a:rPr lang="en-US" sz="2200" dirty="0" err="1" smtClean="0">
                <a:solidFill>
                  <a:srgbClr val="ADADFF"/>
                </a:solidFill>
              </a:rPr>
              <a:t>Sokoll</a:t>
            </a:r>
            <a:r>
              <a:rPr lang="en-US" sz="2200" dirty="0" smtClean="0">
                <a:solidFill>
                  <a:srgbClr val="ADADFF"/>
                </a:solidFill>
              </a:rPr>
              <a:t> et al)</a:t>
            </a:r>
          </a:p>
          <a:p>
            <a:pPr lvl="1">
              <a:lnSpc>
                <a:spcPct val="80000"/>
              </a:lnSpc>
              <a:buClr>
                <a:schemeClr val="bg1">
                  <a:lumMod val="40000"/>
                  <a:lumOff val="60000"/>
                </a:schemeClr>
              </a:buClr>
              <a:defRPr/>
            </a:pPr>
            <a:endParaRPr lang="en-US" sz="800" dirty="0" smtClean="0">
              <a:solidFill>
                <a:srgbClr val="ADADFF"/>
              </a:solidFill>
            </a:endParaRPr>
          </a:p>
          <a:p>
            <a:pPr>
              <a:lnSpc>
                <a:spcPct val="80000"/>
              </a:lnSpc>
              <a:buClr>
                <a:schemeClr val="bg1">
                  <a:lumMod val="40000"/>
                  <a:lumOff val="60000"/>
                </a:schemeClr>
              </a:buClr>
              <a:defRPr/>
            </a:pPr>
            <a:r>
              <a:rPr lang="en-US" sz="2200" dirty="0" smtClean="0">
                <a:solidFill>
                  <a:srgbClr val="ADADFF"/>
                </a:solidFill>
              </a:rPr>
              <a:t>Urinary RNA</a:t>
            </a:r>
          </a:p>
          <a:p>
            <a:pPr lvl="1">
              <a:lnSpc>
                <a:spcPct val="80000"/>
              </a:lnSpc>
              <a:buClr>
                <a:schemeClr val="bg1">
                  <a:lumMod val="40000"/>
                  <a:lumOff val="60000"/>
                </a:schemeClr>
              </a:buClr>
              <a:defRPr/>
            </a:pPr>
            <a:r>
              <a:rPr lang="en-US" sz="2200" dirty="0" smtClean="0">
                <a:solidFill>
                  <a:srgbClr val="ADADFF"/>
                </a:solidFill>
              </a:rPr>
              <a:t>PCA3 (J Wei et al)</a:t>
            </a:r>
            <a:endParaRPr lang="en-US" sz="2200" dirty="0">
              <a:solidFill>
                <a:srgbClr val="ADADFF"/>
              </a:solidFill>
            </a:endParaRPr>
          </a:p>
          <a:p>
            <a:pPr lvl="1">
              <a:lnSpc>
                <a:spcPct val="80000"/>
              </a:lnSpc>
              <a:buClr>
                <a:schemeClr val="bg1">
                  <a:lumMod val="40000"/>
                  <a:lumOff val="60000"/>
                </a:schemeClr>
              </a:buClr>
              <a:defRPr/>
            </a:pPr>
            <a:r>
              <a:rPr lang="en-US" sz="2200" dirty="0">
                <a:solidFill>
                  <a:srgbClr val="ADADFF"/>
                </a:solidFill>
              </a:rPr>
              <a:t>TMPRSS2:Erg </a:t>
            </a:r>
            <a:r>
              <a:rPr lang="en-US" sz="2200" dirty="0" smtClean="0">
                <a:solidFill>
                  <a:srgbClr val="ADADFF"/>
                </a:solidFill>
              </a:rPr>
              <a:t>(S </a:t>
            </a:r>
            <a:r>
              <a:rPr lang="en-US" sz="2200" dirty="0" err="1" smtClean="0">
                <a:solidFill>
                  <a:srgbClr val="ADADFF"/>
                </a:solidFill>
              </a:rPr>
              <a:t>Tomlins</a:t>
            </a:r>
            <a:r>
              <a:rPr lang="en-US" sz="2200" dirty="0" smtClean="0">
                <a:solidFill>
                  <a:srgbClr val="ADADFF"/>
                </a:solidFill>
              </a:rPr>
              <a:t>, A </a:t>
            </a:r>
            <a:r>
              <a:rPr lang="en-US" sz="2200" dirty="0" err="1" smtClean="0">
                <a:solidFill>
                  <a:srgbClr val="ADADFF"/>
                </a:solidFill>
              </a:rPr>
              <a:t>Chinnayian</a:t>
            </a:r>
            <a:r>
              <a:rPr lang="en-US" sz="2200" dirty="0" smtClean="0">
                <a:solidFill>
                  <a:srgbClr val="ADADFF"/>
                </a:solidFill>
              </a:rPr>
              <a:t> et al)</a:t>
            </a:r>
          </a:p>
          <a:p>
            <a:pPr lvl="1">
              <a:lnSpc>
                <a:spcPct val="80000"/>
              </a:lnSpc>
              <a:buClr>
                <a:schemeClr val="bg1">
                  <a:lumMod val="40000"/>
                  <a:lumOff val="60000"/>
                </a:schemeClr>
              </a:buClr>
              <a:defRPr/>
            </a:pPr>
            <a:r>
              <a:rPr lang="en-US" sz="2200" dirty="0">
                <a:solidFill>
                  <a:srgbClr val="ADADFF"/>
                </a:solidFill>
              </a:rPr>
              <a:t>Multiplex urinary RNA (K </a:t>
            </a:r>
            <a:r>
              <a:rPr lang="en-US" sz="2200" dirty="0" err="1">
                <a:solidFill>
                  <a:srgbClr val="ADADFF"/>
                </a:solidFill>
              </a:rPr>
              <a:t>Pellegrini</a:t>
            </a:r>
            <a:r>
              <a:rPr lang="en-US" sz="2200" dirty="0">
                <a:solidFill>
                  <a:srgbClr val="ADADFF"/>
                </a:solidFill>
              </a:rPr>
              <a:t> et al</a:t>
            </a:r>
            <a:r>
              <a:rPr lang="en-US" sz="2200" dirty="0" smtClean="0">
                <a:solidFill>
                  <a:srgbClr val="ADADFF"/>
                </a:solidFill>
              </a:rPr>
              <a:t>)</a:t>
            </a:r>
          </a:p>
          <a:p>
            <a:pPr lvl="1">
              <a:lnSpc>
                <a:spcPct val="80000"/>
              </a:lnSpc>
              <a:buClr>
                <a:schemeClr val="bg1">
                  <a:lumMod val="40000"/>
                  <a:lumOff val="60000"/>
                </a:schemeClr>
              </a:buClr>
              <a:defRPr/>
            </a:pPr>
            <a:endParaRPr lang="en-US" sz="800" dirty="0">
              <a:solidFill>
                <a:srgbClr val="ADADFF"/>
              </a:solidFill>
            </a:endParaRPr>
          </a:p>
          <a:p>
            <a:pPr>
              <a:lnSpc>
                <a:spcPct val="80000"/>
              </a:lnSpc>
              <a:buClr>
                <a:schemeClr val="bg1">
                  <a:lumMod val="40000"/>
                  <a:lumOff val="60000"/>
                </a:schemeClr>
              </a:buClr>
              <a:defRPr/>
            </a:pPr>
            <a:r>
              <a:rPr lang="en-US" sz="2200" dirty="0">
                <a:solidFill>
                  <a:srgbClr val="ADADFF"/>
                </a:solidFill>
              </a:rPr>
              <a:t>Combining Urinary RNA and Serum Biomarkers</a:t>
            </a:r>
          </a:p>
          <a:p>
            <a:pPr lvl="1">
              <a:lnSpc>
                <a:spcPct val="80000"/>
              </a:lnSpc>
              <a:buClr>
                <a:schemeClr val="bg1">
                  <a:lumMod val="40000"/>
                  <a:lumOff val="60000"/>
                </a:schemeClr>
              </a:buClr>
              <a:defRPr/>
            </a:pPr>
            <a:r>
              <a:rPr lang="en-US" sz="2200" dirty="0">
                <a:solidFill>
                  <a:srgbClr val="ADADFF"/>
                </a:solidFill>
              </a:rPr>
              <a:t>Serum </a:t>
            </a:r>
            <a:r>
              <a:rPr lang="en-US" sz="2200" i="1" dirty="0">
                <a:solidFill>
                  <a:srgbClr val="ADADFF"/>
                </a:solidFill>
              </a:rPr>
              <a:t>phi</a:t>
            </a:r>
            <a:r>
              <a:rPr lang="en-US" sz="2200" dirty="0">
                <a:solidFill>
                  <a:srgbClr val="ADADFF"/>
                </a:solidFill>
              </a:rPr>
              <a:t>  and urinary </a:t>
            </a:r>
            <a:r>
              <a:rPr lang="en-US" sz="2200" dirty="0" smtClean="0">
                <a:solidFill>
                  <a:srgbClr val="ADADFF"/>
                </a:solidFill>
              </a:rPr>
              <a:t>PCA3 (E Huang et al)</a:t>
            </a:r>
          </a:p>
          <a:p>
            <a:pPr lvl="1">
              <a:lnSpc>
                <a:spcPct val="80000"/>
              </a:lnSpc>
              <a:defRPr/>
            </a:pPr>
            <a:endParaRPr lang="en-US" sz="800" dirty="0"/>
          </a:p>
          <a:p>
            <a:pPr>
              <a:lnSpc>
                <a:spcPct val="80000"/>
              </a:lnSpc>
              <a:defRPr/>
            </a:pPr>
            <a:r>
              <a:rPr lang="en-US" sz="2200" dirty="0" smtClean="0"/>
              <a:t>Imaging</a:t>
            </a:r>
            <a:endParaRPr lang="en-US" sz="2200" dirty="0"/>
          </a:p>
          <a:p>
            <a:pPr lvl="1">
              <a:lnSpc>
                <a:spcPct val="80000"/>
              </a:lnSpc>
              <a:defRPr/>
            </a:pPr>
            <a:r>
              <a:rPr lang="en-US" sz="2200" dirty="0" smtClean="0"/>
              <a:t>Mets: </a:t>
            </a:r>
            <a:r>
              <a:rPr lang="en-US" sz="2200" dirty="0" err="1" smtClean="0"/>
              <a:t>Axumin</a:t>
            </a:r>
            <a:r>
              <a:rPr lang="en-US" sz="2200" dirty="0" smtClean="0"/>
              <a:t>-PET(D Schuster, M </a:t>
            </a:r>
            <a:r>
              <a:rPr lang="en-US" sz="2200" dirty="0" err="1" smtClean="0"/>
              <a:t>Alemozaffar</a:t>
            </a:r>
            <a:r>
              <a:rPr lang="en-US" sz="2200" dirty="0" smtClean="0"/>
              <a:t> et al)</a:t>
            </a:r>
          </a:p>
          <a:p>
            <a:pPr lvl="1">
              <a:lnSpc>
                <a:spcPct val="80000"/>
              </a:lnSpc>
              <a:defRPr/>
            </a:pPr>
            <a:endParaRPr lang="en-US" sz="800" dirty="0" smtClean="0"/>
          </a:p>
        </p:txBody>
      </p:sp>
    </p:spTree>
    <p:extLst>
      <p:ext uri="{BB962C8B-B14F-4D97-AF65-F5344CB8AC3E}">
        <p14:creationId xmlns:p14="http://schemas.microsoft.com/office/powerpoint/2010/main" val="1211892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ory_color.pdf"/>
          <p:cNvPicPr>
            <a:picLocks/>
          </p:cNvPicPr>
          <p:nvPr/>
        </p:nvPicPr>
        <p:blipFill>
          <a:blip r:embed="rId3">
            <a:extLst>
              <a:ext uri="{28A0092B-C50C-407E-A947-70E740481C1C}">
                <a14:useLocalDpi xmlns:a14="http://schemas.microsoft.com/office/drawing/2010/main" val="0"/>
              </a:ext>
            </a:extLst>
          </a:blip>
          <a:stretch>
            <a:fillRect/>
          </a:stretch>
        </p:blipFill>
        <p:spPr>
          <a:xfrm rot="16200000">
            <a:off x="4142480" y="-4142477"/>
            <a:ext cx="877329" cy="9162286"/>
          </a:xfrm>
          <a:prstGeom prst="rect">
            <a:avLst/>
          </a:prstGeom>
        </p:spPr>
      </p:pic>
      <p:sp>
        <p:nvSpPr>
          <p:cNvPr id="2" name="Title 1"/>
          <p:cNvSpPr>
            <a:spLocks noGrp="1"/>
          </p:cNvSpPr>
          <p:nvPr>
            <p:ph type="title"/>
          </p:nvPr>
        </p:nvSpPr>
        <p:spPr>
          <a:xfrm>
            <a:off x="868574" y="52924"/>
            <a:ext cx="8154313" cy="755734"/>
          </a:xfrm>
        </p:spPr>
        <p:txBody>
          <a:bodyPr>
            <a:noAutofit/>
          </a:bodyPr>
          <a:lstStyle/>
          <a:p>
            <a:r>
              <a:rPr lang="en-US" sz="2000" dirty="0" smtClean="0">
                <a:solidFill>
                  <a:srgbClr val="FFFFFF"/>
                </a:solidFill>
                <a:latin typeface="+mn-lt"/>
              </a:rPr>
              <a:t>Detection of Prostate Cancer </a:t>
            </a:r>
            <a:r>
              <a:rPr lang="en-US" sz="2000" dirty="0" err="1" smtClean="0">
                <a:solidFill>
                  <a:srgbClr val="FFFFFF"/>
                </a:solidFill>
                <a:latin typeface="+mn-lt"/>
              </a:rPr>
              <a:t>Micrometastatic</a:t>
            </a:r>
            <a:r>
              <a:rPr lang="en-US" sz="2000" dirty="0" smtClean="0">
                <a:solidFill>
                  <a:srgbClr val="FFFFFF"/>
                </a:solidFill>
                <a:latin typeface="+mn-lt"/>
              </a:rPr>
              <a:t> Disease by FACBC-PET</a:t>
            </a:r>
            <a:br>
              <a:rPr lang="en-US" sz="2000" dirty="0" smtClean="0">
                <a:solidFill>
                  <a:srgbClr val="FFFFFF"/>
                </a:solidFill>
                <a:latin typeface="+mn-lt"/>
              </a:rPr>
            </a:br>
            <a:r>
              <a:rPr lang="en-US" sz="1800" b="0" i="1" dirty="0" smtClean="0">
                <a:solidFill>
                  <a:srgbClr val="FFFFFF"/>
                </a:solidFill>
                <a:latin typeface="+mn-lt"/>
              </a:rPr>
              <a:t>M Goodman, </a:t>
            </a:r>
            <a:r>
              <a:rPr lang="en-US" sz="1800" b="0" i="1" dirty="0" err="1" smtClean="0">
                <a:solidFill>
                  <a:srgbClr val="FFFFFF"/>
                </a:solidFill>
                <a:latin typeface="+mn-lt"/>
              </a:rPr>
              <a:t>Dept</a:t>
            </a:r>
            <a:r>
              <a:rPr lang="en-US" sz="1800" b="0" i="1" dirty="0" smtClean="0">
                <a:solidFill>
                  <a:srgbClr val="FFFFFF"/>
                </a:solidFill>
                <a:latin typeface="+mn-lt"/>
              </a:rPr>
              <a:t> of Radiology &amp; Chemistry; D Schuster, </a:t>
            </a:r>
            <a:r>
              <a:rPr lang="en-US" sz="1800" b="0" i="1" dirty="0" err="1" smtClean="0">
                <a:solidFill>
                  <a:srgbClr val="FFFFFF"/>
                </a:solidFill>
                <a:latin typeface="+mn-lt"/>
              </a:rPr>
              <a:t>Dept</a:t>
            </a:r>
            <a:r>
              <a:rPr lang="en-US" sz="1800" b="0" i="1" dirty="0" smtClean="0">
                <a:solidFill>
                  <a:srgbClr val="FFFFFF"/>
                </a:solidFill>
                <a:latin typeface="+mn-lt"/>
              </a:rPr>
              <a:t> of Radiology, et al</a:t>
            </a:r>
            <a:endParaRPr lang="en-US" sz="1800" b="0" dirty="0">
              <a:solidFill>
                <a:srgbClr val="FFFFFF"/>
              </a:solidFill>
              <a:latin typeface="+mn-lt"/>
            </a:endParaRPr>
          </a:p>
        </p:txBody>
      </p:sp>
      <p:pic>
        <p:nvPicPr>
          <p:cNvPr id="8" name="Picture 7" descr="EU_vt_rev.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824" y="59127"/>
            <a:ext cx="679862" cy="790859"/>
          </a:xfrm>
          <a:prstGeom prst="rect">
            <a:avLst/>
          </a:prstGeom>
        </p:spPr>
      </p:pic>
      <p:sp>
        <p:nvSpPr>
          <p:cNvPr id="35" name="TextBox 34"/>
          <p:cNvSpPr txBox="1"/>
          <p:nvPr/>
        </p:nvSpPr>
        <p:spPr>
          <a:xfrm>
            <a:off x="5609968" y="1205776"/>
            <a:ext cx="3015599" cy="830997"/>
          </a:xfrm>
          <a:prstGeom prst="rect">
            <a:avLst/>
          </a:prstGeom>
          <a:noFill/>
        </p:spPr>
        <p:txBody>
          <a:bodyPr wrap="square" rtlCol="0">
            <a:spAutoFit/>
          </a:bodyPr>
          <a:lstStyle/>
          <a:p>
            <a:pPr algn="ctr"/>
            <a:r>
              <a:rPr lang="en-US" sz="1600" b="1" i="1" u="sng" dirty="0" smtClean="0">
                <a:latin typeface="+mj-lt"/>
                <a:cs typeface="Arial" panose="020B0604020202020204" pitchFamily="34" charset="0"/>
              </a:rPr>
              <a:t>FACBC </a:t>
            </a:r>
            <a:r>
              <a:rPr lang="en-US" sz="1600" b="1" i="1" u="sng" dirty="0" err="1" smtClean="0">
                <a:latin typeface="+mj-lt"/>
                <a:cs typeface="Arial" panose="020B0604020202020204" pitchFamily="34" charset="0"/>
              </a:rPr>
              <a:t>fluciclovine</a:t>
            </a:r>
            <a:r>
              <a:rPr lang="en-US" sz="1600" b="1" i="1" u="sng" dirty="0" smtClean="0">
                <a:latin typeface="+mj-lt"/>
                <a:cs typeface="Arial" panose="020B0604020202020204" pitchFamily="34" charset="0"/>
              </a:rPr>
              <a:t> (</a:t>
            </a:r>
            <a:r>
              <a:rPr lang="en-US" sz="1600" b="1" i="1" u="sng" dirty="0" err="1" smtClean="0">
                <a:latin typeface="+mj-lt"/>
                <a:cs typeface="Arial" panose="020B0604020202020204" pitchFamily="34" charset="0"/>
              </a:rPr>
              <a:t>Axumin</a:t>
            </a:r>
            <a:r>
              <a:rPr lang="en-US" sz="1600" b="1" i="1" u="sng" dirty="0" smtClean="0">
                <a:latin typeface="+mj-lt"/>
                <a:cs typeface="Arial" panose="020B0604020202020204" pitchFamily="34" charset="0"/>
              </a:rPr>
              <a:t>)</a:t>
            </a:r>
            <a:r>
              <a:rPr lang="en-US" sz="1600" b="1" i="1" dirty="0" smtClean="0">
                <a:latin typeface="+mj-lt"/>
                <a:cs typeface="Arial" panose="020B0604020202020204" pitchFamily="34" charset="0"/>
              </a:rPr>
              <a:t>: </a:t>
            </a:r>
            <a:endParaRPr lang="en-US" sz="1600" b="1" i="1" dirty="0">
              <a:latin typeface="+mj-lt"/>
              <a:cs typeface="Arial" panose="020B0604020202020204" pitchFamily="34" charset="0"/>
            </a:endParaRPr>
          </a:p>
          <a:p>
            <a:pPr algn="ctr"/>
            <a:r>
              <a:rPr lang="en-US" sz="1600" b="1" dirty="0">
                <a:latin typeface="+mj-lt"/>
                <a:cs typeface="Arial" panose="020B0604020202020204" pitchFamily="34" charset="0"/>
              </a:rPr>
              <a:t>Non-natural alicyclic amino acid analogue PET radiotracer </a:t>
            </a:r>
          </a:p>
        </p:txBody>
      </p:sp>
      <p:pic>
        <p:nvPicPr>
          <p:cNvPr id="9" name="Picture 8"/>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41528" y="1978348"/>
            <a:ext cx="2478901" cy="15581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857088" y="1996883"/>
            <a:ext cx="2332750" cy="15396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41528" y="3740038"/>
            <a:ext cx="2489315" cy="16107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38410"/>
          <a:stretch/>
        </p:blipFill>
        <p:spPr bwMode="auto">
          <a:xfrm>
            <a:off x="2857088" y="3740038"/>
            <a:ext cx="2332750" cy="16415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316083" y="3198312"/>
            <a:ext cx="3675551" cy="25457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Rectangle 16"/>
          <p:cNvSpPr/>
          <p:nvPr/>
        </p:nvSpPr>
        <p:spPr>
          <a:xfrm>
            <a:off x="5955957" y="5764821"/>
            <a:ext cx="3188043" cy="523220"/>
          </a:xfrm>
          <a:prstGeom prst="rect">
            <a:avLst/>
          </a:prstGeom>
        </p:spPr>
        <p:txBody>
          <a:bodyPr wrap="square">
            <a:spAutoFit/>
          </a:bodyPr>
          <a:lstStyle/>
          <a:p>
            <a:r>
              <a:rPr lang="en-US" sz="1400" i="1" dirty="0" err="1" smtClean="0"/>
              <a:t>Ganapathy</a:t>
            </a:r>
            <a:r>
              <a:rPr lang="en-US" sz="1400" i="1" dirty="0"/>
              <a:t> et al. Pharmacology &amp; </a:t>
            </a:r>
            <a:r>
              <a:rPr lang="en-US" sz="1400" i="1" dirty="0" smtClean="0"/>
              <a:t>Therapeutics 2009;121:29 </a:t>
            </a:r>
            <a:endParaRPr lang="en-US" sz="1400" i="1" dirty="0"/>
          </a:p>
        </p:txBody>
      </p:sp>
      <p:pic>
        <p:nvPicPr>
          <p:cNvPr id="18" name="Picture 6"/>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414385" y="2222078"/>
            <a:ext cx="1568080" cy="790929"/>
          </a:xfrm>
          <a:prstGeom prst="rect">
            <a:avLst/>
          </a:prstGeom>
          <a:solidFill>
            <a:srgbClr val="0099FF"/>
          </a:solidFill>
          <a:ln w="9525">
            <a:solidFill>
              <a:schemeClr val="tx1"/>
            </a:solidFill>
            <a:miter lim="800000"/>
            <a:headEnd/>
            <a:tailEnd/>
          </a:ln>
        </p:spPr>
      </p:pic>
      <p:sp>
        <p:nvSpPr>
          <p:cNvPr id="19" name="TextBox 18"/>
          <p:cNvSpPr txBox="1"/>
          <p:nvPr/>
        </p:nvSpPr>
        <p:spPr>
          <a:xfrm>
            <a:off x="209824" y="1223117"/>
            <a:ext cx="4980014" cy="584775"/>
          </a:xfrm>
          <a:prstGeom prst="rect">
            <a:avLst/>
          </a:prstGeom>
          <a:noFill/>
        </p:spPr>
        <p:txBody>
          <a:bodyPr wrap="square" rtlCol="0">
            <a:spAutoFit/>
          </a:bodyPr>
          <a:lstStyle/>
          <a:p>
            <a:r>
              <a:rPr lang="en-US" sz="1600" b="1" i="1" dirty="0" smtClean="0">
                <a:latin typeface="+mj-lt"/>
                <a:cs typeface="Arial" panose="020B0604020202020204" pitchFamily="34" charset="0"/>
              </a:rPr>
              <a:t>Detection of sub-centimeter lymph node metastases in patient with rising PSA (0.46) after prostatectomy:</a:t>
            </a:r>
            <a:endParaRPr lang="en-US" sz="1600" b="1" dirty="0">
              <a:latin typeface="+mj-lt"/>
              <a:cs typeface="Arial" panose="020B0604020202020204" pitchFamily="34" charset="0"/>
            </a:endParaRPr>
          </a:p>
        </p:txBody>
      </p:sp>
    </p:spTree>
    <p:extLst>
      <p:ext uri="{BB962C8B-B14F-4D97-AF65-F5344CB8AC3E}">
        <p14:creationId xmlns:p14="http://schemas.microsoft.com/office/powerpoint/2010/main" val="842627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9" name="Rectangle 3"/>
          <p:cNvSpPr>
            <a:spLocks noGrp="1" noChangeArrowheads="1"/>
          </p:cNvSpPr>
          <p:nvPr>
            <p:ph type="body" idx="1"/>
          </p:nvPr>
        </p:nvSpPr>
        <p:spPr>
          <a:xfrm>
            <a:off x="685800" y="1828800"/>
            <a:ext cx="7772400" cy="4114800"/>
          </a:xfrm>
          <a:noFill/>
          <a:ln/>
        </p:spPr>
        <p:txBody>
          <a:bodyPr/>
          <a:lstStyle/>
          <a:p>
            <a:pPr marL="0" indent="0">
              <a:lnSpc>
                <a:spcPct val="80000"/>
              </a:lnSpc>
              <a:buSzTx/>
              <a:buNone/>
            </a:pPr>
            <a:endParaRPr lang="en-US" sz="800" i="1" dirty="0" smtClean="0"/>
          </a:p>
          <a:p>
            <a:pPr marL="0" indent="0">
              <a:lnSpc>
                <a:spcPct val="80000"/>
              </a:lnSpc>
              <a:buSzTx/>
              <a:buNone/>
            </a:pPr>
            <a:r>
              <a:rPr lang="en-US" sz="2400" i="1" u="sng" dirty="0" smtClean="0"/>
              <a:t>Current Status</a:t>
            </a:r>
            <a:r>
              <a:rPr lang="en-US" sz="2400" i="1" dirty="0" smtClean="0"/>
              <a:t>:</a:t>
            </a:r>
          </a:p>
          <a:p>
            <a:pPr marL="0" indent="0">
              <a:lnSpc>
                <a:spcPct val="80000"/>
              </a:lnSpc>
              <a:buSzTx/>
              <a:buNone/>
            </a:pPr>
            <a:endParaRPr lang="en-US" sz="2400" i="1" dirty="0" smtClean="0"/>
          </a:p>
          <a:p>
            <a:pPr marL="0" indent="0">
              <a:lnSpc>
                <a:spcPct val="80000"/>
              </a:lnSpc>
              <a:buSzTx/>
              <a:buNone/>
            </a:pPr>
            <a:endParaRPr lang="en-US" sz="800" i="1" dirty="0" smtClean="0"/>
          </a:p>
          <a:p>
            <a:pPr marL="457200" indent="-457200">
              <a:lnSpc>
                <a:spcPct val="80000"/>
              </a:lnSpc>
              <a:buSzTx/>
              <a:buFont typeface="+mj-lt"/>
              <a:buAutoNum type="arabicPeriod"/>
            </a:pPr>
            <a:r>
              <a:rPr lang="en-US" sz="2200" dirty="0" smtClean="0"/>
              <a:t>FDA-approved, widely available</a:t>
            </a:r>
          </a:p>
          <a:p>
            <a:pPr marL="457200" indent="-457200">
              <a:lnSpc>
                <a:spcPct val="80000"/>
              </a:lnSpc>
              <a:buSzTx/>
              <a:buFont typeface="+mj-lt"/>
              <a:buAutoNum type="arabicPeriod"/>
            </a:pPr>
            <a:endParaRPr lang="en-US" sz="2200" dirty="0" smtClean="0"/>
          </a:p>
          <a:p>
            <a:pPr marL="457200" indent="-457200">
              <a:lnSpc>
                <a:spcPct val="80000"/>
              </a:lnSpc>
              <a:buSzTx/>
              <a:buFont typeface="+mj-lt"/>
              <a:buAutoNum type="arabicPeriod"/>
            </a:pPr>
            <a:endParaRPr lang="en-US" sz="800" dirty="0" smtClean="0"/>
          </a:p>
          <a:p>
            <a:pPr marL="457200" indent="-457200">
              <a:lnSpc>
                <a:spcPct val="80000"/>
              </a:lnSpc>
              <a:buSzTx/>
              <a:buFont typeface="+mj-lt"/>
              <a:buAutoNum type="arabicPeriod"/>
            </a:pPr>
            <a:r>
              <a:rPr lang="en-US" sz="2200" dirty="0" smtClean="0"/>
              <a:t>CMS reimbursement to detect metastases in PSA recurrence </a:t>
            </a:r>
            <a:r>
              <a:rPr lang="en-US" sz="2200" i="1" u="sng" dirty="0" smtClean="0"/>
              <a:t>following primary treatment</a:t>
            </a:r>
          </a:p>
          <a:p>
            <a:pPr marL="457200" indent="-457200">
              <a:lnSpc>
                <a:spcPct val="80000"/>
              </a:lnSpc>
              <a:buSzTx/>
              <a:buFont typeface="+mj-lt"/>
              <a:buAutoNum type="arabicPeriod"/>
            </a:pPr>
            <a:endParaRPr lang="en-US" sz="2200" dirty="0" smtClean="0"/>
          </a:p>
          <a:p>
            <a:pPr marL="457200" indent="-457200">
              <a:lnSpc>
                <a:spcPct val="80000"/>
              </a:lnSpc>
              <a:buSzTx/>
              <a:buFont typeface="+mj-lt"/>
              <a:buAutoNum type="arabicPeriod"/>
            </a:pPr>
            <a:endParaRPr lang="en-US" sz="800" dirty="0" smtClean="0"/>
          </a:p>
          <a:p>
            <a:pPr marL="457200" indent="-457200">
              <a:lnSpc>
                <a:spcPct val="80000"/>
              </a:lnSpc>
              <a:buSzTx/>
              <a:buFont typeface="+mj-lt"/>
              <a:buAutoNum type="arabicPeriod"/>
            </a:pPr>
            <a:r>
              <a:rPr lang="en-US" sz="2200" dirty="0" smtClean="0"/>
              <a:t>New clinical use: detect metastases at initial diagnosis </a:t>
            </a:r>
            <a:r>
              <a:rPr lang="en-US" sz="2200" i="1" dirty="0" smtClean="0"/>
              <a:t>of </a:t>
            </a:r>
            <a:r>
              <a:rPr lang="en-US" sz="2200" dirty="0" smtClean="0"/>
              <a:t>high risk disease </a:t>
            </a:r>
            <a:r>
              <a:rPr lang="en-US" sz="2200" i="1" u="sng" dirty="0" smtClean="0"/>
              <a:t>to guide primary treatment </a:t>
            </a:r>
          </a:p>
          <a:p>
            <a:pPr marL="457200" indent="-457200">
              <a:lnSpc>
                <a:spcPct val="80000"/>
              </a:lnSpc>
              <a:buSzTx/>
              <a:buFont typeface="+mj-lt"/>
              <a:buAutoNum type="arabicPeriod"/>
            </a:pPr>
            <a:endParaRPr lang="en-US" sz="800" i="1" u="sng" dirty="0" smtClean="0"/>
          </a:p>
          <a:p>
            <a:pPr marL="800100" lvl="2" indent="0">
              <a:lnSpc>
                <a:spcPct val="80000"/>
              </a:lnSpc>
              <a:buNone/>
            </a:pPr>
            <a:r>
              <a:rPr lang="en-US" sz="2000" dirty="0" smtClean="0">
                <a:solidFill>
                  <a:schemeClr val="tx2"/>
                </a:solidFill>
              </a:rPr>
              <a:t>Clinical Trial: </a:t>
            </a:r>
            <a:r>
              <a:rPr lang="en-US" sz="2000" dirty="0" err="1" smtClean="0">
                <a:solidFill>
                  <a:schemeClr val="tx2"/>
                </a:solidFill>
              </a:rPr>
              <a:t>Axumin</a:t>
            </a:r>
            <a:r>
              <a:rPr lang="en-US" sz="2000" dirty="0" smtClean="0">
                <a:solidFill>
                  <a:schemeClr val="tx2"/>
                </a:solidFill>
              </a:rPr>
              <a:t>-PET prior to </a:t>
            </a:r>
            <a:r>
              <a:rPr lang="en-US" sz="2000" dirty="0" err="1" smtClean="0">
                <a:solidFill>
                  <a:schemeClr val="tx2"/>
                </a:solidFill>
              </a:rPr>
              <a:t>superextended</a:t>
            </a:r>
            <a:r>
              <a:rPr lang="en-US" sz="2000" dirty="0" smtClean="0">
                <a:solidFill>
                  <a:schemeClr val="tx2"/>
                </a:solidFill>
              </a:rPr>
              <a:t> lymphadenectomy in high risk, localized prostate cancer</a:t>
            </a:r>
          </a:p>
          <a:p>
            <a:pPr marL="0" indent="0">
              <a:lnSpc>
                <a:spcPct val="80000"/>
              </a:lnSpc>
              <a:buSzTx/>
              <a:buNone/>
            </a:pPr>
            <a:endParaRPr lang="en-US" sz="800" dirty="0"/>
          </a:p>
        </p:txBody>
      </p:sp>
      <p:sp>
        <p:nvSpPr>
          <p:cNvPr id="5" name="Rectangle 2"/>
          <p:cNvSpPr txBox="1">
            <a:spLocks noChangeArrowheads="1"/>
          </p:cNvSpPr>
          <p:nvPr/>
        </p:nvSpPr>
        <p:spPr bwMode="auto">
          <a:xfrm>
            <a:off x="7620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a:lstStyle>
          <a:p>
            <a:r>
              <a:rPr lang="en-US" sz="2800" dirty="0" smtClean="0">
                <a:effectLst>
                  <a:outerShdw blurRad="38100" dist="38100" dir="2700000" algn="tl">
                    <a:srgbClr val="000000"/>
                  </a:outerShdw>
                </a:effectLst>
                <a:latin typeface="Arial" charset="0"/>
              </a:rPr>
              <a:t>Imaging: </a:t>
            </a:r>
            <a:r>
              <a:rPr lang="en-US" sz="2800" dirty="0" err="1" smtClean="0">
                <a:effectLst>
                  <a:outerShdw blurRad="38100" dist="38100" dir="2700000" algn="tl">
                    <a:srgbClr val="000000"/>
                  </a:outerShdw>
                </a:effectLst>
                <a:latin typeface="Arial" charset="0"/>
              </a:rPr>
              <a:t>Axumin</a:t>
            </a:r>
            <a:r>
              <a:rPr lang="en-US" sz="2800" dirty="0" smtClean="0">
                <a:effectLst>
                  <a:outerShdw blurRad="38100" dist="38100" dir="2700000" algn="tl">
                    <a:srgbClr val="000000"/>
                  </a:outerShdw>
                </a:effectLst>
                <a:latin typeface="Arial" charset="0"/>
              </a:rPr>
              <a:t> PET</a:t>
            </a:r>
          </a:p>
        </p:txBody>
      </p:sp>
    </p:spTree>
    <p:extLst>
      <p:ext uri="{BB962C8B-B14F-4D97-AF65-F5344CB8AC3E}">
        <p14:creationId xmlns:p14="http://schemas.microsoft.com/office/powerpoint/2010/main" val="1664058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ChangeArrowheads="1"/>
          </p:cNvSpPr>
          <p:nvPr>
            <p:ph type="title" idx="4294967295"/>
          </p:nvPr>
        </p:nvSpPr>
        <p:spPr>
          <a:xfrm>
            <a:off x="457200" y="478258"/>
            <a:ext cx="8229600" cy="1143000"/>
          </a:xfrm>
        </p:spPr>
        <p:txBody>
          <a:bodyPr/>
          <a:lstStyle/>
          <a:p>
            <a:pPr>
              <a:defRPr/>
            </a:pPr>
            <a:r>
              <a:rPr lang="en-US" sz="2800" dirty="0" smtClean="0">
                <a:effectLst>
                  <a:outerShdw blurRad="38100" dist="38100" dir="2700000" algn="tl">
                    <a:srgbClr val="000000"/>
                  </a:outerShdw>
                </a:effectLst>
                <a:latin typeface="Arial" charset="0"/>
              </a:rPr>
              <a:t>Serum Biomarkers, Urinary RNA, Imaging </a:t>
            </a:r>
            <a:br>
              <a:rPr lang="en-US" sz="2800" dirty="0" smtClean="0">
                <a:effectLst>
                  <a:outerShdw blurRad="38100" dist="38100" dir="2700000" algn="tl">
                    <a:srgbClr val="000000"/>
                  </a:outerShdw>
                </a:effectLst>
                <a:latin typeface="Arial" charset="0"/>
              </a:rPr>
            </a:br>
            <a:r>
              <a:rPr lang="en-US" sz="2800" dirty="0" smtClean="0">
                <a:effectLst>
                  <a:outerShdw blurRad="38100" dist="38100" dir="2700000" algn="tl">
                    <a:srgbClr val="000000"/>
                  </a:outerShdw>
                </a:effectLst>
                <a:latin typeface="Arial" charset="0"/>
              </a:rPr>
              <a:t>to Better Detect </a:t>
            </a:r>
            <a:r>
              <a:rPr lang="en-US" sz="2800" i="1" u="sng" dirty="0" smtClean="0">
                <a:effectLst>
                  <a:outerShdw blurRad="38100" dist="38100" dir="2700000" algn="tl">
                    <a:srgbClr val="000000"/>
                  </a:outerShdw>
                </a:effectLst>
                <a:latin typeface="Arial" charset="0"/>
              </a:rPr>
              <a:t>Aggressive</a:t>
            </a:r>
            <a:r>
              <a:rPr lang="en-US" sz="2800" dirty="0" smtClean="0">
                <a:effectLst>
                  <a:outerShdw blurRad="38100" dist="38100" dir="2700000" algn="tl">
                    <a:srgbClr val="000000"/>
                  </a:outerShdw>
                </a:effectLst>
                <a:latin typeface="Arial" charset="0"/>
              </a:rPr>
              <a:t> Prostate Cancer</a:t>
            </a:r>
            <a:endParaRPr lang="en-US" sz="2800" dirty="0">
              <a:effectLst>
                <a:outerShdw blurRad="38100" dist="38100" dir="2700000" algn="tl">
                  <a:srgbClr val="000000"/>
                </a:outerShdw>
              </a:effectLst>
              <a:latin typeface="Arial" charset="0"/>
            </a:endParaRPr>
          </a:p>
        </p:txBody>
      </p:sp>
      <p:sp>
        <p:nvSpPr>
          <p:cNvPr id="1166339" name="Rectangle 3"/>
          <p:cNvSpPr>
            <a:spLocks noGrp="1" noChangeArrowheads="1"/>
          </p:cNvSpPr>
          <p:nvPr>
            <p:ph type="body" idx="4294967295"/>
          </p:nvPr>
        </p:nvSpPr>
        <p:spPr>
          <a:xfrm>
            <a:off x="609600" y="1621258"/>
            <a:ext cx="8077200" cy="4114800"/>
          </a:xfrm>
        </p:spPr>
        <p:txBody>
          <a:bodyPr/>
          <a:lstStyle/>
          <a:p>
            <a:pPr>
              <a:lnSpc>
                <a:spcPct val="80000"/>
              </a:lnSpc>
              <a:buFont typeface="Monotype Sorts" pitchFamily="2" charset="2"/>
              <a:buNone/>
              <a:defRPr/>
            </a:pPr>
            <a:endParaRPr lang="en-US" sz="2000" i="1" u="sng" dirty="0"/>
          </a:p>
          <a:p>
            <a:pPr>
              <a:lnSpc>
                <a:spcPct val="80000"/>
              </a:lnSpc>
              <a:defRPr/>
            </a:pPr>
            <a:r>
              <a:rPr lang="en-US" sz="2200" dirty="0" smtClean="0"/>
              <a:t>Serum</a:t>
            </a:r>
            <a:endParaRPr lang="en-US" sz="2200" dirty="0"/>
          </a:p>
          <a:p>
            <a:pPr lvl="1">
              <a:lnSpc>
                <a:spcPct val="80000"/>
              </a:lnSpc>
              <a:defRPr/>
            </a:pPr>
            <a:r>
              <a:rPr lang="en-US" sz="2200" dirty="0" smtClean="0"/>
              <a:t>Prostate Health Index</a:t>
            </a:r>
            <a:r>
              <a:rPr lang="en-US" sz="2200" i="1" dirty="0" smtClean="0"/>
              <a:t>: phi (</a:t>
            </a:r>
            <a:r>
              <a:rPr lang="en-US" sz="2200" dirty="0" smtClean="0"/>
              <a:t>D Chan, L </a:t>
            </a:r>
            <a:r>
              <a:rPr lang="en-US" sz="2200" dirty="0" err="1" smtClean="0"/>
              <a:t>Sokoll</a:t>
            </a:r>
            <a:r>
              <a:rPr lang="en-US" sz="2200" dirty="0" smtClean="0"/>
              <a:t> et al)</a:t>
            </a:r>
          </a:p>
          <a:p>
            <a:pPr lvl="1">
              <a:lnSpc>
                <a:spcPct val="80000"/>
              </a:lnSpc>
              <a:defRPr/>
            </a:pPr>
            <a:endParaRPr lang="en-US" sz="800" dirty="0" smtClean="0"/>
          </a:p>
          <a:p>
            <a:pPr>
              <a:lnSpc>
                <a:spcPct val="80000"/>
              </a:lnSpc>
              <a:defRPr/>
            </a:pPr>
            <a:r>
              <a:rPr lang="en-US" sz="2200" dirty="0" smtClean="0"/>
              <a:t>Urinary RNA</a:t>
            </a:r>
          </a:p>
          <a:p>
            <a:pPr lvl="1">
              <a:lnSpc>
                <a:spcPct val="80000"/>
              </a:lnSpc>
              <a:defRPr/>
            </a:pPr>
            <a:r>
              <a:rPr lang="en-US" sz="2200" dirty="0" smtClean="0"/>
              <a:t>PCA3 (J Wei et al)</a:t>
            </a:r>
            <a:endParaRPr lang="en-US" sz="2200" dirty="0"/>
          </a:p>
          <a:p>
            <a:pPr lvl="1">
              <a:lnSpc>
                <a:spcPct val="80000"/>
              </a:lnSpc>
              <a:defRPr/>
            </a:pPr>
            <a:r>
              <a:rPr lang="en-US" sz="2200" dirty="0"/>
              <a:t>TMPRSS2:Erg </a:t>
            </a:r>
            <a:r>
              <a:rPr lang="en-US" sz="2200" dirty="0" smtClean="0"/>
              <a:t>(S </a:t>
            </a:r>
            <a:r>
              <a:rPr lang="en-US" sz="2200" dirty="0" err="1" smtClean="0"/>
              <a:t>Tomlins</a:t>
            </a:r>
            <a:r>
              <a:rPr lang="en-US" sz="2200" dirty="0" smtClean="0"/>
              <a:t>, A </a:t>
            </a:r>
            <a:r>
              <a:rPr lang="en-US" sz="2200" dirty="0" err="1" smtClean="0"/>
              <a:t>Chinnayian</a:t>
            </a:r>
            <a:r>
              <a:rPr lang="en-US" sz="2200" dirty="0" smtClean="0"/>
              <a:t> et al)</a:t>
            </a:r>
          </a:p>
          <a:p>
            <a:pPr lvl="1">
              <a:lnSpc>
                <a:spcPct val="80000"/>
              </a:lnSpc>
              <a:defRPr/>
            </a:pPr>
            <a:r>
              <a:rPr lang="en-US" sz="2200" dirty="0"/>
              <a:t>Multiplex urinary RNA (K </a:t>
            </a:r>
            <a:r>
              <a:rPr lang="en-US" sz="2200" dirty="0" err="1"/>
              <a:t>Pellegrini</a:t>
            </a:r>
            <a:r>
              <a:rPr lang="en-US" sz="2200" dirty="0"/>
              <a:t> et al</a:t>
            </a:r>
            <a:r>
              <a:rPr lang="en-US" sz="2200" dirty="0" smtClean="0"/>
              <a:t>)</a:t>
            </a:r>
          </a:p>
          <a:p>
            <a:pPr lvl="1">
              <a:lnSpc>
                <a:spcPct val="80000"/>
              </a:lnSpc>
              <a:defRPr/>
            </a:pPr>
            <a:endParaRPr lang="en-US" sz="800" dirty="0"/>
          </a:p>
          <a:p>
            <a:pPr>
              <a:lnSpc>
                <a:spcPct val="80000"/>
              </a:lnSpc>
              <a:defRPr/>
            </a:pPr>
            <a:r>
              <a:rPr lang="en-US" sz="2200" dirty="0"/>
              <a:t>Combining Urinary RNA and Serum Biomarkers</a:t>
            </a:r>
          </a:p>
          <a:p>
            <a:pPr lvl="1">
              <a:lnSpc>
                <a:spcPct val="80000"/>
              </a:lnSpc>
              <a:defRPr/>
            </a:pPr>
            <a:r>
              <a:rPr lang="en-US" sz="2200" dirty="0"/>
              <a:t>Serum </a:t>
            </a:r>
            <a:r>
              <a:rPr lang="en-US" sz="2200" i="1" dirty="0"/>
              <a:t>phi</a:t>
            </a:r>
            <a:r>
              <a:rPr lang="en-US" sz="2200" dirty="0"/>
              <a:t>  and urinary </a:t>
            </a:r>
            <a:r>
              <a:rPr lang="en-US" sz="2200" dirty="0" smtClean="0"/>
              <a:t>PCA3 (E Huang et al)</a:t>
            </a:r>
          </a:p>
          <a:p>
            <a:pPr lvl="1">
              <a:lnSpc>
                <a:spcPct val="80000"/>
              </a:lnSpc>
              <a:defRPr/>
            </a:pPr>
            <a:endParaRPr lang="en-US" sz="800" dirty="0"/>
          </a:p>
          <a:p>
            <a:pPr>
              <a:lnSpc>
                <a:spcPct val="80000"/>
              </a:lnSpc>
              <a:defRPr/>
            </a:pPr>
            <a:r>
              <a:rPr lang="en-US" sz="2200" dirty="0" smtClean="0"/>
              <a:t>Imaging</a:t>
            </a:r>
            <a:endParaRPr lang="en-US" sz="2200" dirty="0"/>
          </a:p>
          <a:p>
            <a:pPr lvl="1">
              <a:lnSpc>
                <a:spcPct val="80000"/>
              </a:lnSpc>
              <a:defRPr/>
            </a:pPr>
            <a:r>
              <a:rPr lang="en-US" sz="2200" dirty="0" smtClean="0"/>
              <a:t>Mets: </a:t>
            </a:r>
            <a:r>
              <a:rPr lang="en-US" sz="2200" dirty="0" err="1" smtClean="0"/>
              <a:t>Axumin</a:t>
            </a:r>
            <a:r>
              <a:rPr lang="en-US" sz="2200" dirty="0" smtClean="0"/>
              <a:t>-PET(D Schuster, M </a:t>
            </a:r>
            <a:r>
              <a:rPr lang="en-US" sz="2200" dirty="0" err="1" smtClean="0"/>
              <a:t>Alemozaffar</a:t>
            </a:r>
            <a:r>
              <a:rPr lang="en-US" sz="2200" dirty="0" smtClean="0"/>
              <a:t> et al)</a:t>
            </a:r>
          </a:p>
          <a:p>
            <a:pPr lvl="1">
              <a:lnSpc>
                <a:spcPct val="80000"/>
              </a:lnSpc>
              <a:defRPr/>
            </a:pPr>
            <a:endParaRPr lang="en-US" sz="800" dirty="0" smtClean="0"/>
          </a:p>
        </p:txBody>
      </p:sp>
    </p:spTree>
    <p:extLst>
      <p:ext uri="{BB962C8B-B14F-4D97-AF65-F5344CB8AC3E}">
        <p14:creationId xmlns:p14="http://schemas.microsoft.com/office/powerpoint/2010/main" val="366187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66339">
                                            <p:txEl>
                                              <p:pRg st="1" end="1"/>
                                            </p:txEl>
                                          </p:spTgt>
                                        </p:tgtEl>
                                        <p:attrNameLst>
                                          <p:attrName>style.visibility</p:attrName>
                                        </p:attrNameLst>
                                      </p:cBhvr>
                                      <p:to>
                                        <p:strVal val="visible"/>
                                      </p:to>
                                    </p:set>
                                    <p:animEffect transition="in" filter="checkerboard(across)">
                                      <p:cBhvr>
                                        <p:cTn id="7" dur="500"/>
                                        <p:tgtEl>
                                          <p:spTgt spid="1166339">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66339">
                                            <p:txEl>
                                              <p:pRg st="2" end="2"/>
                                            </p:txEl>
                                          </p:spTgt>
                                        </p:tgtEl>
                                        <p:attrNameLst>
                                          <p:attrName>style.visibility</p:attrName>
                                        </p:attrNameLst>
                                      </p:cBhvr>
                                      <p:to>
                                        <p:strVal val="visible"/>
                                      </p:to>
                                    </p:set>
                                    <p:animEffect transition="in" filter="checkerboard(across)">
                                      <p:cBhvr>
                                        <p:cTn id="10" dur="500"/>
                                        <p:tgtEl>
                                          <p:spTgt spid="116633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66339">
                                            <p:txEl>
                                              <p:pRg st="4" end="4"/>
                                            </p:txEl>
                                          </p:spTgt>
                                        </p:tgtEl>
                                        <p:attrNameLst>
                                          <p:attrName>style.visibility</p:attrName>
                                        </p:attrNameLst>
                                      </p:cBhvr>
                                      <p:to>
                                        <p:strVal val="visible"/>
                                      </p:to>
                                    </p:set>
                                    <p:animEffect transition="in" filter="checkerboard(across)">
                                      <p:cBhvr>
                                        <p:cTn id="15" dur="500"/>
                                        <p:tgtEl>
                                          <p:spTgt spid="1166339">
                                            <p:txEl>
                                              <p:pRg st="4" end="4"/>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166339">
                                            <p:txEl>
                                              <p:pRg st="5" end="5"/>
                                            </p:txEl>
                                          </p:spTgt>
                                        </p:tgtEl>
                                        <p:attrNameLst>
                                          <p:attrName>style.visibility</p:attrName>
                                        </p:attrNameLst>
                                      </p:cBhvr>
                                      <p:to>
                                        <p:strVal val="visible"/>
                                      </p:to>
                                    </p:set>
                                    <p:animEffect transition="in" filter="checkerboard(across)">
                                      <p:cBhvr>
                                        <p:cTn id="18" dur="500"/>
                                        <p:tgtEl>
                                          <p:spTgt spid="1166339">
                                            <p:txEl>
                                              <p:pRg st="5" end="5"/>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66339">
                                            <p:txEl>
                                              <p:pRg st="6" end="6"/>
                                            </p:txEl>
                                          </p:spTgt>
                                        </p:tgtEl>
                                        <p:attrNameLst>
                                          <p:attrName>style.visibility</p:attrName>
                                        </p:attrNameLst>
                                      </p:cBhvr>
                                      <p:to>
                                        <p:strVal val="visible"/>
                                      </p:to>
                                    </p:set>
                                    <p:animEffect transition="in" filter="checkerboard(across)">
                                      <p:cBhvr>
                                        <p:cTn id="21" dur="500"/>
                                        <p:tgtEl>
                                          <p:spTgt spid="1166339">
                                            <p:txEl>
                                              <p:pRg st="6" end="6"/>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66339">
                                            <p:txEl>
                                              <p:pRg st="7" end="7"/>
                                            </p:txEl>
                                          </p:spTgt>
                                        </p:tgtEl>
                                        <p:attrNameLst>
                                          <p:attrName>style.visibility</p:attrName>
                                        </p:attrNameLst>
                                      </p:cBhvr>
                                      <p:to>
                                        <p:strVal val="visible"/>
                                      </p:to>
                                    </p:set>
                                    <p:animEffect transition="in" filter="checkerboard(across)">
                                      <p:cBhvr>
                                        <p:cTn id="24" dur="500"/>
                                        <p:tgtEl>
                                          <p:spTgt spid="1166339">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166339">
                                            <p:txEl>
                                              <p:pRg st="9" end="9"/>
                                            </p:txEl>
                                          </p:spTgt>
                                        </p:tgtEl>
                                        <p:attrNameLst>
                                          <p:attrName>style.visibility</p:attrName>
                                        </p:attrNameLst>
                                      </p:cBhvr>
                                      <p:to>
                                        <p:strVal val="visible"/>
                                      </p:to>
                                    </p:set>
                                    <p:animEffect transition="in" filter="checkerboard(across)">
                                      <p:cBhvr>
                                        <p:cTn id="29" dur="500"/>
                                        <p:tgtEl>
                                          <p:spTgt spid="1166339">
                                            <p:txEl>
                                              <p:pRg st="9" end="9"/>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166339">
                                            <p:txEl>
                                              <p:pRg st="10" end="10"/>
                                            </p:txEl>
                                          </p:spTgt>
                                        </p:tgtEl>
                                        <p:attrNameLst>
                                          <p:attrName>style.visibility</p:attrName>
                                        </p:attrNameLst>
                                      </p:cBhvr>
                                      <p:to>
                                        <p:strVal val="visible"/>
                                      </p:to>
                                    </p:set>
                                    <p:animEffect transition="in" filter="checkerboard(across)">
                                      <p:cBhvr>
                                        <p:cTn id="32" dur="500"/>
                                        <p:tgtEl>
                                          <p:spTgt spid="116633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66339">
                                            <p:txEl>
                                              <p:pRg st="12" end="12"/>
                                            </p:txEl>
                                          </p:spTgt>
                                        </p:tgtEl>
                                        <p:attrNameLst>
                                          <p:attrName>style.visibility</p:attrName>
                                        </p:attrNameLst>
                                      </p:cBhvr>
                                      <p:to>
                                        <p:strVal val="visible"/>
                                      </p:to>
                                    </p:set>
                                    <p:animEffect transition="in" filter="checkerboard(across)">
                                      <p:cBhvr>
                                        <p:cTn id="37" dur="500"/>
                                        <p:tgtEl>
                                          <p:spTgt spid="1166339">
                                            <p:txEl>
                                              <p:pRg st="12" end="12"/>
                                            </p:txEl>
                                          </p:spTgt>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166339">
                                            <p:txEl>
                                              <p:pRg st="13" end="13"/>
                                            </p:txEl>
                                          </p:spTgt>
                                        </p:tgtEl>
                                        <p:attrNameLst>
                                          <p:attrName>style.visibility</p:attrName>
                                        </p:attrNameLst>
                                      </p:cBhvr>
                                      <p:to>
                                        <p:strVal val="visible"/>
                                      </p:to>
                                    </p:set>
                                    <p:animEffect transition="in" filter="checkerboard(across)">
                                      <p:cBhvr>
                                        <p:cTn id="40" dur="500"/>
                                        <p:tgtEl>
                                          <p:spTgt spid="116633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63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ChangeArrowheads="1"/>
          </p:cNvSpPr>
          <p:nvPr>
            <p:ph type="title" idx="4294967295"/>
          </p:nvPr>
        </p:nvSpPr>
        <p:spPr>
          <a:xfrm>
            <a:off x="457200" y="478258"/>
            <a:ext cx="8229600" cy="1143000"/>
          </a:xfrm>
        </p:spPr>
        <p:txBody>
          <a:bodyPr/>
          <a:lstStyle/>
          <a:p>
            <a:pPr>
              <a:defRPr/>
            </a:pPr>
            <a:r>
              <a:rPr lang="en-US" sz="2800" dirty="0" smtClean="0">
                <a:effectLst>
                  <a:outerShdw blurRad="38100" dist="38100" dir="2700000" algn="tl">
                    <a:srgbClr val="000000"/>
                  </a:outerShdw>
                </a:effectLst>
                <a:latin typeface="Arial" charset="0"/>
              </a:rPr>
              <a:t>Serum Biomarkers, Urinary RNA, Imaging </a:t>
            </a:r>
            <a:br>
              <a:rPr lang="en-US" sz="2800" dirty="0" smtClean="0">
                <a:effectLst>
                  <a:outerShdw blurRad="38100" dist="38100" dir="2700000" algn="tl">
                    <a:srgbClr val="000000"/>
                  </a:outerShdw>
                </a:effectLst>
                <a:latin typeface="Arial" charset="0"/>
              </a:rPr>
            </a:br>
            <a:r>
              <a:rPr lang="en-US" sz="2800" dirty="0" smtClean="0">
                <a:effectLst>
                  <a:outerShdw blurRad="38100" dist="38100" dir="2700000" algn="tl">
                    <a:srgbClr val="000000"/>
                  </a:outerShdw>
                </a:effectLst>
                <a:latin typeface="Arial" charset="0"/>
              </a:rPr>
              <a:t>to Better Detect </a:t>
            </a:r>
            <a:r>
              <a:rPr lang="en-US" sz="2800" i="1" u="sng" dirty="0" smtClean="0">
                <a:effectLst>
                  <a:outerShdw blurRad="38100" dist="38100" dir="2700000" algn="tl">
                    <a:srgbClr val="000000"/>
                  </a:outerShdw>
                </a:effectLst>
                <a:latin typeface="Arial" charset="0"/>
              </a:rPr>
              <a:t>Aggressive</a:t>
            </a:r>
            <a:r>
              <a:rPr lang="en-US" sz="2800" dirty="0" smtClean="0">
                <a:effectLst>
                  <a:outerShdw blurRad="38100" dist="38100" dir="2700000" algn="tl">
                    <a:srgbClr val="000000"/>
                  </a:outerShdw>
                </a:effectLst>
                <a:latin typeface="Arial" charset="0"/>
              </a:rPr>
              <a:t> Prostate Cancer</a:t>
            </a:r>
            <a:endParaRPr lang="en-US" sz="2800" dirty="0">
              <a:effectLst>
                <a:outerShdw blurRad="38100" dist="38100" dir="2700000" algn="tl">
                  <a:srgbClr val="000000"/>
                </a:outerShdw>
              </a:effectLst>
              <a:latin typeface="Arial" charset="0"/>
            </a:endParaRPr>
          </a:p>
        </p:txBody>
      </p:sp>
      <p:sp>
        <p:nvSpPr>
          <p:cNvPr id="1166339" name="Rectangle 3"/>
          <p:cNvSpPr>
            <a:spLocks noGrp="1" noChangeArrowheads="1"/>
          </p:cNvSpPr>
          <p:nvPr>
            <p:ph type="body" idx="4294967295"/>
          </p:nvPr>
        </p:nvSpPr>
        <p:spPr>
          <a:xfrm>
            <a:off x="609600" y="1621258"/>
            <a:ext cx="8077200" cy="4114800"/>
          </a:xfrm>
        </p:spPr>
        <p:txBody>
          <a:bodyPr/>
          <a:lstStyle/>
          <a:p>
            <a:pPr>
              <a:lnSpc>
                <a:spcPct val="80000"/>
              </a:lnSpc>
              <a:buFont typeface="Monotype Sorts" pitchFamily="2" charset="2"/>
              <a:buNone/>
              <a:defRPr/>
            </a:pPr>
            <a:endParaRPr lang="en-US" sz="2000" i="1" u="sng" dirty="0"/>
          </a:p>
          <a:p>
            <a:pPr>
              <a:lnSpc>
                <a:spcPct val="80000"/>
              </a:lnSpc>
              <a:defRPr/>
            </a:pPr>
            <a:r>
              <a:rPr lang="en-US" sz="2200" dirty="0" smtClean="0"/>
              <a:t>Serum</a:t>
            </a:r>
            <a:endParaRPr lang="en-US" sz="2200" dirty="0"/>
          </a:p>
          <a:p>
            <a:pPr lvl="1">
              <a:lnSpc>
                <a:spcPct val="80000"/>
              </a:lnSpc>
              <a:defRPr/>
            </a:pPr>
            <a:r>
              <a:rPr lang="en-US" sz="2200" dirty="0" smtClean="0"/>
              <a:t>Prostate Health Index</a:t>
            </a:r>
            <a:r>
              <a:rPr lang="en-US" sz="2200" i="1" dirty="0" smtClean="0"/>
              <a:t>: phi (</a:t>
            </a:r>
            <a:r>
              <a:rPr lang="en-US" sz="2200" dirty="0" smtClean="0"/>
              <a:t>D Chan, L </a:t>
            </a:r>
            <a:r>
              <a:rPr lang="en-US" sz="2200" dirty="0" err="1" smtClean="0"/>
              <a:t>Sokoll</a:t>
            </a:r>
            <a:r>
              <a:rPr lang="en-US" sz="2200" dirty="0" smtClean="0"/>
              <a:t> et al)</a:t>
            </a:r>
          </a:p>
          <a:p>
            <a:pPr lvl="1">
              <a:lnSpc>
                <a:spcPct val="80000"/>
              </a:lnSpc>
              <a:defRPr/>
            </a:pPr>
            <a:endParaRPr lang="en-US" sz="800" dirty="0" smtClean="0"/>
          </a:p>
          <a:p>
            <a:pPr>
              <a:lnSpc>
                <a:spcPct val="80000"/>
              </a:lnSpc>
              <a:defRPr/>
            </a:pPr>
            <a:r>
              <a:rPr lang="en-US" sz="2200" dirty="0" smtClean="0"/>
              <a:t>Urinary RNA</a:t>
            </a:r>
          </a:p>
          <a:p>
            <a:pPr lvl="1">
              <a:lnSpc>
                <a:spcPct val="80000"/>
              </a:lnSpc>
              <a:defRPr/>
            </a:pPr>
            <a:r>
              <a:rPr lang="en-US" sz="2200" dirty="0" smtClean="0"/>
              <a:t>PCA3 (J Wei et al)</a:t>
            </a:r>
            <a:endParaRPr lang="en-US" sz="2200" dirty="0"/>
          </a:p>
          <a:p>
            <a:pPr lvl="1">
              <a:lnSpc>
                <a:spcPct val="80000"/>
              </a:lnSpc>
              <a:defRPr/>
            </a:pPr>
            <a:r>
              <a:rPr lang="en-US" sz="2200" dirty="0"/>
              <a:t>TMPRSS2:Erg </a:t>
            </a:r>
            <a:r>
              <a:rPr lang="en-US" sz="2200" dirty="0" smtClean="0"/>
              <a:t>(S </a:t>
            </a:r>
            <a:r>
              <a:rPr lang="en-US" sz="2200" dirty="0" err="1" smtClean="0"/>
              <a:t>Tomlins</a:t>
            </a:r>
            <a:r>
              <a:rPr lang="en-US" sz="2200" dirty="0" smtClean="0"/>
              <a:t>, A </a:t>
            </a:r>
            <a:r>
              <a:rPr lang="en-US" sz="2200" dirty="0" err="1" smtClean="0"/>
              <a:t>Chinnayian</a:t>
            </a:r>
            <a:r>
              <a:rPr lang="en-US" sz="2200" dirty="0" smtClean="0"/>
              <a:t> et al)</a:t>
            </a:r>
          </a:p>
          <a:p>
            <a:pPr lvl="1">
              <a:lnSpc>
                <a:spcPct val="80000"/>
              </a:lnSpc>
              <a:defRPr/>
            </a:pPr>
            <a:r>
              <a:rPr lang="en-US" sz="2200" dirty="0"/>
              <a:t>Multiplex urinary RNA (K </a:t>
            </a:r>
            <a:r>
              <a:rPr lang="en-US" sz="2200" dirty="0" err="1"/>
              <a:t>Pellegrini</a:t>
            </a:r>
            <a:r>
              <a:rPr lang="en-US" sz="2200" dirty="0"/>
              <a:t> et al</a:t>
            </a:r>
            <a:r>
              <a:rPr lang="en-US" sz="2200" dirty="0" smtClean="0"/>
              <a:t>)</a:t>
            </a:r>
          </a:p>
          <a:p>
            <a:pPr lvl="1">
              <a:lnSpc>
                <a:spcPct val="80000"/>
              </a:lnSpc>
              <a:defRPr/>
            </a:pPr>
            <a:endParaRPr lang="en-US" sz="800" dirty="0"/>
          </a:p>
          <a:p>
            <a:pPr>
              <a:lnSpc>
                <a:spcPct val="80000"/>
              </a:lnSpc>
              <a:defRPr/>
            </a:pPr>
            <a:r>
              <a:rPr lang="en-US" sz="2200" dirty="0"/>
              <a:t>Combining Urinary RNA and Serum Biomarkers</a:t>
            </a:r>
          </a:p>
          <a:p>
            <a:pPr lvl="1">
              <a:lnSpc>
                <a:spcPct val="80000"/>
              </a:lnSpc>
              <a:defRPr/>
            </a:pPr>
            <a:r>
              <a:rPr lang="en-US" sz="2200" dirty="0"/>
              <a:t>Serum </a:t>
            </a:r>
            <a:r>
              <a:rPr lang="en-US" sz="2200" i="1" dirty="0"/>
              <a:t>phi</a:t>
            </a:r>
            <a:r>
              <a:rPr lang="en-US" sz="2200" dirty="0"/>
              <a:t>  and urinary </a:t>
            </a:r>
            <a:r>
              <a:rPr lang="en-US" sz="2200" dirty="0" smtClean="0"/>
              <a:t>PCA3 (E Huang et al)</a:t>
            </a:r>
          </a:p>
          <a:p>
            <a:pPr lvl="1">
              <a:lnSpc>
                <a:spcPct val="80000"/>
              </a:lnSpc>
              <a:defRPr/>
            </a:pPr>
            <a:endParaRPr lang="en-US" sz="800" dirty="0"/>
          </a:p>
          <a:p>
            <a:pPr>
              <a:lnSpc>
                <a:spcPct val="80000"/>
              </a:lnSpc>
              <a:defRPr/>
            </a:pPr>
            <a:r>
              <a:rPr lang="en-US" sz="2200" dirty="0" smtClean="0"/>
              <a:t>Imaging</a:t>
            </a:r>
            <a:endParaRPr lang="en-US" sz="2200" dirty="0"/>
          </a:p>
          <a:p>
            <a:pPr lvl="1">
              <a:lnSpc>
                <a:spcPct val="80000"/>
              </a:lnSpc>
              <a:defRPr/>
            </a:pPr>
            <a:r>
              <a:rPr lang="en-US" sz="2200" dirty="0" smtClean="0"/>
              <a:t>Mets: </a:t>
            </a:r>
            <a:r>
              <a:rPr lang="en-US" sz="2200" dirty="0" err="1" smtClean="0"/>
              <a:t>Axumin</a:t>
            </a:r>
            <a:r>
              <a:rPr lang="en-US" sz="2200" dirty="0" smtClean="0"/>
              <a:t>-PET(D Schuster, M </a:t>
            </a:r>
            <a:r>
              <a:rPr lang="en-US" sz="2200" dirty="0" err="1" smtClean="0"/>
              <a:t>Alemozaffar</a:t>
            </a:r>
            <a:r>
              <a:rPr lang="en-US" sz="2200" dirty="0" smtClean="0"/>
              <a:t> et al)</a:t>
            </a:r>
          </a:p>
          <a:p>
            <a:pPr lvl="1">
              <a:lnSpc>
                <a:spcPct val="80000"/>
              </a:lnSpc>
              <a:defRPr/>
            </a:pPr>
            <a:endParaRPr lang="en-US" sz="800" dirty="0" smtClean="0"/>
          </a:p>
        </p:txBody>
      </p:sp>
    </p:spTree>
    <p:extLst>
      <p:ext uri="{BB962C8B-B14F-4D97-AF65-F5344CB8AC3E}">
        <p14:creationId xmlns:p14="http://schemas.microsoft.com/office/powerpoint/2010/main" val="201544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66339">
                                            <p:txEl>
                                              <p:pRg st="1" end="1"/>
                                            </p:txEl>
                                          </p:spTgt>
                                        </p:tgtEl>
                                        <p:attrNameLst>
                                          <p:attrName>style.visibility</p:attrName>
                                        </p:attrNameLst>
                                      </p:cBhvr>
                                      <p:to>
                                        <p:strVal val="visible"/>
                                      </p:to>
                                    </p:set>
                                    <p:animEffect transition="in" filter="checkerboard(across)">
                                      <p:cBhvr>
                                        <p:cTn id="7" dur="500"/>
                                        <p:tgtEl>
                                          <p:spTgt spid="1166339">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66339">
                                            <p:txEl>
                                              <p:pRg st="2" end="2"/>
                                            </p:txEl>
                                          </p:spTgt>
                                        </p:tgtEl>
                                        <p:attrNameLst>
                                          <p:attrName>style.visibility</p:attrName>
                                        </p:attrNameLst>
                                      </p:cBhvr>
                                      <p:to>
                                        <p:strVal val="visible"/>
                                      </p:to>
                                    </p:set>
                                    <p:animEffect transition="in" filter="checkerboard(across)">
                                      <p:cBhvr>
                                        <p:cTn id="10" dur="500"/>
                                        <p:tgtEl>
                                          <p:spTgt spid="116633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66339">
                                            <p:txEl>
                                              <p:pRg st="4" end="4"/>
                                            </p:txEl>
                                          </p:spTgt>
                                        </p:tgtEl>
                                        <p:attrNameLst>
                                          <p:attrName>style.visibility</p:attrName>
                                        </p:attrNameLst>
                                      </p:cBhvr>
                                      <p:to>
                                        <p:strVal val="visible"/>
                                      </p:to>
                                    </p:set>
                                    <p:animEffect transition="in" filter="checkerboard(across)">
                                      <p:cBhvr>
                                        <p:cTn id="15" dur="500"/>
                                        <p:tgtEl>
                                          <p:spTgt spid="1166339">
                                            <p:txEl>
                                              <p:pRg st="4" end="4"/>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166339">
                                            <p:txEl>
                                              <p:pRg st="5" end="5"/>
                                            </p:txEl>
                                          </p:spTgt>
                                        </p:tgtEl>
                                        <p:attrNameLst>
                                          <p:attrName>style.visibility</p:attrName>
                                        </p:attrNameLst>
                                      </p:cBhvr>
                                      <p:to>
                                        <p:strVal val="visible"/>
                                      </p:to>
                                    </p:set>
                                    <p:animEffect transition="in" filter="checkerboard(across)">
                                      <p:cBhvr>
                                        <p:cTn id="18" dur="500"/>
                                        <p:tgtEl>
                                          <p:spTgt spid="1166339">
                                            <p:txEl>
                                              <p:pRg st="5" end="5"/>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66339">
                                            <p:txEl>
                                              <p:pRg st="6" end="6"/>
                                            </p:txEl>
                                          </p:spTgt>
                                        </p:tgtEl>
                                        <p:attrNameLst>
                                          <p:attrName>style.visibility</p:attrName>
                                        </p:attrNameLst>
                                      </p:cBhvr>
                                      <p:to>
                                        <p:strVal val="visible"/>
                                      </p:to>
                                    </p:set>
                                    <p:animEffect transition="in" filter="checkerboard(across)">
                                      <p:cBhvr>
                                        <p:cTn id="21" dur="500"/>
                                        <p:tgtEl>
                                          <p:spTgt spid="1166339">
                                            <p:txEl>
                                              <p:pRg st="6" end="6"/>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66339">
                                            <p:txEl>
                                              <p:pRg st="7" end="7"/>
                                            </p:txEl>
                                          </p:spTgt>
                                        </p:tgtEl>
                                        <p:attrNameLst>
                                          <p:attrName>style.visibility</p:attrName>
                                        </p:attrNameLst>
                                      </p:cBhvr>
                                      <p:to>
                                        <p:strVal val="visible"/>
                                      </p:to>
                                    </p:set>
                                    <p:animEffect transition="in" filter="checkerboard(across)">
                                      <p:cBhvr>
                                        <p:cTn id="24" dur="500"/>
                                        <p:tgtEl>
                                          <p:spTgt spid="1166339">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166339">
                                            <p:txEl>
                                              <p:pRg st="9" end="9"/>
                                            </p:txEl>
                                          </p:spTgt>
                                        </p:tgtEl>
                                        <p:attrNameLst>
                                          <p:attrName>style.visibility</p:attrName>
                                        </p:attrNameLst>
                                      </p:cBhvr>
                                      <p:to>
                                        <p:strVal val="visible"/>
                                      </p:to>
                                    </p:set>
                                    <p:animEffect transition="in" filter="checkerboard(across)">
                                      <p:cBhvr>
                                        <p:cTn id="29" dur="500"/>
                                        <p:tgtEl>
                                          <p:spTgt spid="1166339">
                                            <p:txEl>
                                              <p:pRg st="9" end="9"/>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166339">
                                            <p:txEl>
                                              <p:pRg st="10" end="10"/>
                                            </p:txEl>
                                          </p:spTgt>
                                        </p:tgtEl>
                                        <p:attrNameLst>
                                          <p:attrName>style.visibility</p:attrName>
                                        </p:attrNameLst>
                                      </p:cBhvr>
                                      <p:to>
                                        <p:strVal val="visible"/>
                                      </p:to>
                                    </p:set>
                                    <p:animEffect transition="in" filter="checkerboard(across)">
                                      <p:cBhvr>
                                        <p:cTn id="32" dur="500"/>
                                        <p:tgtEl>
                                          <p:spTgt spid="116633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66339">
                                            <p:txEl>
                                              <p:pRg st="12" end="12"/>
                                            </p:txEl>
                                          </p:spTgt>
                                        </p:tgtEl>
                                        <p:attrNameLst>
                                          <p:attrName>style.visibility</p:attrName>
                                        </p:attrNameLst>
                                      </p:cBhvr>
                                      <p:to>
                                        <p:strVal val="visible"/>
                                      </p:to>
                                    </p:set>
                                    <p:animEffect transition="in" filter="checkerboard(across)">
                                      <p:cBhvr>
                                        <p:cTn id="37" dur="500"/>
                                        <p:tgtEl>
                                          <p:spTgt spid="1166339">
                                            <p:txEl>
                                              <p:pRg st="12" end="12"/>
                                            </p:txEl>
                                          </p:spTgt>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166339">
                                            <p:txEl>
                                              <p:pRg st="13" end="13"/>
                                            </p:txEl>
                                          </p:spTgt>
                                        </p:tgtEl>
                                        <p:attrNameLst>
                                          <p:attrName>style.visibility</p:attrName>
                                        </p:attrNameLst>
                                      </p:cBhvr>
                                      <p:to>
                                        <p:strVal val="visible"/>
                                      </p:to>
                                    </p:set>
                                    <p:animEffect transition="in" filter="checkerboard(across)">
                                      <p:cBhvr>
                                        <p:cTn id="40" dur="500"/>
                                        <p:tgtEl>
                                          <p:spTgt spid="116633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633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4"/>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657600" y="2006600"/>
            <a:ext cx="1981200" cy="2955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483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9" name="Rectangle 3"/>
          <p:cNvSpPr>
            <a:spLocks noGrp="1" noChangeArrowheads="1"/>
          </p:cNvSpPr>
          <p:nvPr>
            <p:ph type="body" idx="1"/>
          </p:nvPr>
        </p:nvSpPr>
        <p:spPr>
          <a:xfrm>
            <a:off x="685800" y="1676400"/>
            <a:ext cx="7772400" cy="4114800"/>
          </a:xfrm>
          <a:noFill/>
          <a:ln/>
        </p:spPr>
        <p:txBody>
          <a:bodyPr/>
          <a:lstStyle/>
          <a:p>
            <a:pPr marL="0" indent="0">
              <a:lnSpc>
                <a:spcPct val="80000"/>
              </a:lnSpc>
              <a:buSzTx/>
              <a:buNone/>
            </a:pPr>
            <a:endParaRPr lang="en-US" sz="800" i="1" dirty="0" smtClean="0"/>
          </a:p>
          <a:p>
            <a:pPr marL="400050" lvl="1" indent="0">
              <a:lnSpc>
                <a:spcPct val="80000"/>
              </a:lnSpc>
              <a:buNone/>
            </a:pPr>
            <a:r>
              <a:rPr lang="en-US" sz="2200" i="1" dirty="0" smtClean="0"/>
              <a:t>Phi</a:t>
            </a:r>
            <a:r>
              <a:rPr lang="en-US" sz="2200" dirty="0" smtClean="0"/>
              <a:t> = [-2]pro-PSA / free PSA * √ total PSA</a:t>
            </a:r>
          </a:p>
          <a:p>
            <a:pPr marL="400050" lvl="1" indent="0">
              <a:lnSpc>
                <a:spcPct val="80000"/>
              </a:lnSpc>
              <a:buNone/>
            </a:pPr>
            <a:endParaRPr lang="en-US" sz="800" dirty="0" smtClean="0"/>
          </a:p>
          <a:p>
            <a:pPr marL="400050" lvl="1" indent="0">
              <a:lnSpc>
                <a:spcPct val="80000"/>
              </a:lnSpc>
              <a:buNone/>
            </a:pPr>
            <a:r>
              <a:rPr lang="en-US" sz="2200" dirty="0" smtClean="0"/>
              <a:t>Less impact of</a:t>
            </a:r>
            <a:r>
              <a:rPr lang="en-US" sz="2200" dirty="0"/>
              <a:t> </a:t>
            </a:r>
            <a:r>
              <a:rPr lang="en-US" sz="2200" dirty="0" smtClean="0"/>
              <a:t>prostate size/BPH (than total PSA)</a:t>
            </a:r>
          </a:p>
          <a:p>
            <a:pPr marL="0" indent="0">
              <a:lnSpc>
                <a:spcPct val="80000"/>
              </a:lnSpc>
              <a:buSzTx/>
              <a:buNone/>
            </a:pPr>
            <a:endParaRPr lang="en-US" sz="2200" dirty="0"/>
          </a:p>
          <a:p>
            <a:pPr marL="0" indent="0">
              <a:lnSpc>
                <a:spcPct val="80000"/>
              </a:lnSpc>
              <a:buSzTx/>
              <a:buNone/>
            </a:pPr>
            <a:r>
              <a:rPr lang="en-US" sz="2400" i="1" u="sng" dirty="0" smtClean="0"/>
              <a:t>Complementary Collaboration between NCI &amp; Industry</a:t>
            </a:r>
            <a:r>
              <a:rPr lang="en-US" sz="2400" i="1" dirty="0" smtClean="0"/>
              <a:t>:</a:t>
            </a:r>
          </a:p>
          <a:p>
            <a:pPr marL="0" indent="0">
              <a:lnSpc>
                <a:spcPct val="80000"/>
              </a:lnSpc>
              <a:buSzTx/>
              <a:buNone/>
            </a:pPr>
            <a:endParaRPr lang="en-US" sz="800" i="1" dirty="0" smtClean="0"/>
          </a:p>
          <a:p>
            <a:pPr marL="0" indent="0">
              <a:lnSpc>
                <a:spcPct val="80000"/>
              </a:lnSpc>
              <a:buSzTx/>
              <a:buNone/>
            </a:pPr>
            <a:endParaRPr lang="en-US" sz="800" i="1" dirty="0" smtClean="0"/>
          </a:p>
          <a:p>
            <a:pPr marL="457200" indent="-457200">
              <a:lnSpc>
                <a:spcPct val="80000"/>
              </a:lnSpc>
              <a:buSzTx/>
              <a:buFont typeface="+mj-lt"/>
              <a:buAutoNum type="arabicPeriod"/>
            </a:pPr>
            <a:r>
              <a:rPr lang="en-US" sz="2200" dirty="0" smtClean="0">
                <a:solidFill>
                  <a:schemeClr val="tx2"/>
                </a:solidFill>
              </a:rPr>
              <a:t>EDRN Studies</a:t>
            </a:r>
          </a:p>
          <a:p>
            <a:pPr marL="857250" lvl="1" indent="-457200">
              <a:lnSpc>
                <a:spcPct val="80000"/>
              </a:lnSpc>
              <a:buFont typeface="Wingdings" pitchFamily="2" charset="2"/>
              <a:buChar char="v"/>
            </a:pPr>
            <a:r>
              <a:rPr lang="en-US" sz="1800" dirty="0" smtClean="0">
                <a:latin typeface="Arial" charset="0"/>
              </a:rPr>
              <a:t>Retrospective prediction of biopsy (</a:t>
            </a:r>
            <a:r>
              <a:rPr lang="en-US" sz="1800" dirty="0" err="1" smtClean="0">
                <a:latin typeface="Arial" charset="0"/>
              </a:rPr>
              <a:t>Sokoll</a:t>
            </a:r>
            <a:r>
              <a:rPr lang="en-US" sz="1800" dirty="0" smtClean="0">
                <a:latin typeface="Arial" charset="0"/>
              </a:rPr>
              <a:t> et al J Urology 2008)</a:t>
            </a:r>
          </a:p>
          <a:p>
            <a:pPr marL="857250" lvl="1" indent="-457200">
              <a:lnSpc>
                <a:spcPct val="80000"/>
              </a:lnSpc>
              <a:buFont typeface="Wingdings" pitchFamily="2" charset="2"/>
              <a:buChar char="v"/>
            </a:pPr>
            <a:r>
              <a:rPr lang="en-US" sz="1800" dirty="0" smtClean="0">
                <a:latin typeface="Arial" charset="0"/>
              </a:rPr>
              <a:t>Prospective validation (</a:t>
            </a:r>
            <a:r>
              <a:rPr lang="en-US" sz="1800" dirty="0" err="1" smtClean="0">
                <a:latin typeface="Arial" charset="0"/>
              </a:rPr>
              <a:t>Sokoll</a:t>
            </a:r>
            <a:r>
              <a:rPr lang="en-US" sz="1800" dirty="0" smtClean="0">
                <a:latin typeface="Arial" charset="0"/>
              </a:rPr>
              <a:t> et al </a:t>
            </a:r>
            <a:r>
              <a:rPr lang="en-US" sz="1800" dirty="0" err="1" smtClean="0">
                <a:latin typeface="Arial" charset="0"/>
              </a:rPr>
              <a:t>Ca</a:t>
            </a:r>
            <a:r>
              <a:rPr lang="en-US" sz="1800" dirty="0" smtClean="0">
                <a:latin typeface="Arial" charset="0"/>
              </a:rPr>
              <a:t> </a:t>
            </a:r>
            <a:r>
              <a:rPr lang="en-US" sz="1800" dirty="0" err="1" smtClean="0">
                <a:latin typeface="Arial" charset="0"/>
              </a:rPr>
              <a:t>Epi</a:t>
            </a:r>
            <a:r>
              <a:rPr lang="en-US" sz="1800" dirty="0" smtClean="0">
                <a:latin typeface="Arial" charset="0"/>
              </a:rPr>
              <a:t> Bio </a:t>
            </a:r>
            <a:r>
              <a:rPr lang="en-US" sz="1800" dirty="0" err="1" smtClean="0">
                <a:latin typeface="Arial" charset="0"/>
              </a:rPr>
              <a:t>Prev</a:t>
            </a:r>
            <a:r>
              <a:rPr lang="en-US" sz="1800" dirty="0" smtClean="0">
                <a:latin typeface="Arial" charset="0"/>
              </a:rPr>
              <a:t> 2011)</a:t>
            </a:r>
          </a:p>
          <a:p>
            <a:pPr marL="857250" lvl="1" indent="-457200">
              <a:lnSpc>
                <a:spcPct val="80000"/>
              </a:lnSpc>
              <a:buFont typeface="Wingdings" pitchFamily="2" charset="2"/>
              <a:buChar char="v"/>
            </a:pPr>
            <a:r>
              <a:rPr lang="en-US" sz="1800" dirty="0" smtClean="0">
                <a:latin typeface="Arial" charset="0"/>
              </a:rPr>
              <a:t>Gleason score 7+ on </a:t>
            </a:r>
            <a:r>
              <a:rPr lang="en-US" sz="1800" i="1" dirty="0" smtClean="0">
                <a:latin typeface="Arial" charset="0"/>
              </a:rPr>
              <a:t>initial</a:t>
            </a:r>
            <a:r>
              <a:rPr lang="en-US" sz="1800" dirty="0" smtClean="0">
                <a:latin typeface="Arial" charset="0"/>
              </a:rPr>
              <a:t> biopsy (de la </a:t>
            </a:r>
            <a:r>
              <a:rPr lang="en-US" sz="1800" dirty="0" err="1" smtClean="0">
                <a:latin typeface="Arial" charset="0"/>
              </a:rPr>
              <a:t>Calle</a:t>
            </a:r>
            <a:r>
              <a:rPr lang="en-US" sz="1800" dirty="0" smtClean="0">
                <a:latin typeface="Arial" charset="0"/>
              </a:rPr>
              <a:t> 2015</a:t>
            </a:r>
            <a:r>
              <a:rPr lang="en-US" sz="1800" i="1" dirty="0" smtClean="0">
                <a:latin typeface="Arial" charset="0"/>
              </a:rPr>
              <a:t>)</a:t>
            </a:r>
            <a:endParaRPr lang="en-US" sz="1800" dirty="0" smtClean="0">
              <a:solidFill>
                <a:schemeClr val="tx2"/>
              </a:solidFill>
            </a:endParaRPr>
          </a:p>
          <a:p>
            <a:pPr marL="457200" indent="-457200">
              <a:lnSpc>
                <a:spcPct val="80000"/>
              </a:lnSpc>
              <a:buSzTx/>
              <a:buFont typeface="+mj-lt"/>
              <a:buAutoNum type="arabicPeriod"/>
            </a:pPr>
            <a:endParaRPr lang="en-US" sz="800" dirty="0" smtClean="0"/>
          </a:p>
          <a:p>
            <a:pPr marL="457200" indent="-457200">
              <a:lnSpc>
                <a:spcPct val="80000"/>
              </a:lnSpc>
              <a:buSzTx/>
              <a:buFont typeface="+mj-lt"/>
              <a:buAutoNum type="arabicPeriod"/>
            </a:pPr>
            <a:endParaRPr lang="en-US" sz="800" dirty="0" smtClean="0"/>
          </a:p>
          <a:p>
            <a:pPr marL="457200" indent="-457200">
              <a:lnSpc>
                <a:spcPct val="80000"/>
              </a:lnSpc>
              <a:buSzTx/>
              <a:buFont typeface="+mj-lt"/>
              <a:buAutoNum type="arabicPeriod"/>
            </a:pPr>
            <a:r>
              <a:rPr lang="en-US" sz="2200" dirty="0" smtClean="0">
                <a:solidFill>
                  <a:srgbClr val="FFFF00"/>
                </a:solidFill>
              </a:rPr>
              <a:t>Beckman pivotal trial</a:t>
            </a:r>
            <a:endParaRPr lang="en-US" sz="2200" dirty="0" smtClean="0"/>
          </a:p>
          <a:p>
            <a:pPr marL="857250" lvl="1" indent="-457200">
              <a:lnSpc>
                <a:spcPct val="80000"/>
              </a:lnSpc>
              <a:buFont typeface="Wingdings" pitchFamily="2" charset="2"/>
              <a:buChar char="v"/>
            </a:pPr>
            <a:r>
              <a:rPr lang="en-US" sz="1800" dirty="0" err="1" smtClean="0">
                <a:latin typeface="Arial" charset="0"/>
              </a:rPr>
              <a:t>Catalona</a:t>
            </a:r>
            <a:r>
              <a:rPr lang="en-US" sz="1800" dirty="0" smtClean="0">
                <a:latin typeface="Arial" charset="0"/>
              </a:rPr>
              <a:t> et al J Urology 2011</a:t>
            </a:r>
          </a:p>
          <a:p>
            <a:pPr marL="857250" lvl="1" indent="-457200">
              <a:lnSpc>
                <a:spcPct val="80000"/>
              </a:lnSpc>
              <a:buFont typeface="Wingdings" pitchFamily="2" charset="2"/>
              <a:buChar char="v"/>
            </a:pPr>
            <a:r>
              <a:rPr lang="en-US" sz="1800" dirty="0" smtClean="0">
                <a:latin typeface="Arial" charset="0"/>
              </a:rPr>
              <a:t>Improved accuracy over PSA and %free PSA</a:t>
            </a:r>
          </a:p>
          <a:p>
            <a:pPr marL="857250" lvl="1" indent="-457200">
              <a:lnSpc>
                <a:spcPct val="80000"/>
              </a:lnSpc>
              <a:buFont typeface="Wingdings" pitchFamily="2" charset="2"/>
              <a:buChar char="v"/>
            </a:pPr>
            <a:r>
              <a:rPr lang="en-US" sz="1800" i="1" dirty="0" smtClean="0">
                <a:solidFill>
                  <a:srgbClr val="FFFFFF"/>
                </a:solidFill>
                <a:latin typeface="Arial" charset="0"/>
              </a:rPr>
              <a:t>Any</a:t>
            </a:r>
            <a:r>
              <a:rPr lang="en-US" sz="1800" dirty="0" smtClean="0">
                <a:solidFill>
                  <a:srgbClr val="FFFFFF"/>
                </a:solidFill>
                <a:latin typeface="Arial" charset="0"/>
              </a:rPr>
              <a:t>  Prostate Ca on </a:t>
            </a:r>
            <a:r>
              <a:rPr lang="en-US" sz="1800" i="1" dirty="0" smtClean="0">
                <a:solidFill>
                  <a:srgbClr val="FFFFFF"/>
                </a:solidFill>
                <a:latin typeface="Arial" charset="0"/>
              </a:rPr>
              <a:t>Initial or Repeat  </a:t>
            </a:r>
            <a:r>
              <a:rPr lang="en-US" sz="1800" dirty="0" smtClean="0">
                <a:solidFill>
                  <a:srgbClr val="FFFFFF"/>
                </a:solidFill>
                <a:latin typeface="Arial" charset="0"/>
              </a:rPr>
              <a:t>Biopsy</a:t>
            </a:r>
          </a:p>
          <a:p>
            <a:pPr marL="457200" indent="-457200">
              <a:lnSpc>
                <a:spcPct val="80000"/>
              </a:lnSpc>
              <a:buSzTx/>
              <a:buFont typeface="+mj-lt"/>
              <a:buAutoNum type="arabicPeriod"/>
            </a:pPr>
            <a:endParaRPr lang="en-US" sz="800" dirty="0"/>
          </a:p>
        </p:txBody>
      </p:sp>
      <p:sp>
        <p:nvSpPr>
          <p:cNvPr id="5" name="Rectangle 2"/>
          <p:cNvSpPr txBox="1">
            <a:spLocks noChangeArrowheads="1"/>
          </p:cNvSpPr>
          <p:nvPr/>
        </p:nvSpPr>
        <p:spPr bwMode="auto">
          <a:xfrm>
            <a:off x="7620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a:lstStyle>
          <a:p>
            <a:r>
              <a:rPr lang="en-US" sz="2800" dirty="0" smtClean="0">
                <a:effectLst>
                  <a:outerShdw blurRad="38100" dist="38100" dir="2700000" algn="tl">
                    <a:srgbClr val="000000"/>
                  </a:outerShdw>
                </a:effectLst>
                <a:latin typeface="Arial" charset="0"/>
              </a:rPr>
              <a:t>Serum: Prostate Health Index (</a:t>
            </a:r>
            <a:r>
              <a:rPr lang="en-US" sz="2800" i="1" dirty="0" smtClean="0">
                <a:effectLst>
                  <a:outerShdw blurRad="38100" dist="38100" dir="2700000" algn="tl">
                    <a:srgbClr val="000000"/>
                  </a:outerShdw>
                </a:effectLst>
                <a:latin typeface="Arial" charset="0"/>
              </a:rPr>
              <a:t>phi</a:t>
            </a:r>
            <a:r>
              <a:rPr lang="en-US" sz="2800" dirty="0" smtClean="0">
                <a:effectLst>
                  <a:outerShdw blurRad="38100" dist="38100" dir="2700000" algn="tl">
                    <a:srgbClr val="000000"/>
                  </a:outerShdw>
                </a:effectLst>
                <a:latin typeface="Arial" charset="0"/>
              </a:rPr>
              <a:t>) </a:t>
            </a:r>
          </a:p>
        </p:txBody>
      </p:sp>
    </p:spTree>
    <p:extLst>
      <p:ext uri="{BB962C8B-B14F-4D97-AF65-F5344CB8AC3E}">
        <p14:creationId xmlns:p14="http://schemas.microsoft.com/office/powerpoint/2010/main" val="1754969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533400" y="330200"/>
            <a:ext cx="8077200" cy="990600"/>
          </a:xfrm>
        </p:spPr>
        <p:txBody>
          <a:bodyPr/>
          <a:lstStyle/>
          <a:p>
            <a:pPr>
              <a:defRPr/>
            </a:pPr>
            <a:r>
              <a:rPr lang="en-US" sz="2600" kern="1200" dirty="0">
                <a:solidFill>
                  <a:srgbClr val="FFFF00"/>
                </a:solidFill>
                <a:effectLst>
                  <a:outerShdw blurRad="38100" dist="38100" dir="2700000" algn="tl">
                    <a:srgbClr val="000000"/>
                  </a:outerShdw>
                </a:effectLst>
                <a:latin typeface="Arial" charset="0"/>
              </a:rPr>
              <a:t>Prostate Health Index (</a:t>
            </a:r>
            <a:r>
              <a:rPr lang="en-US" sz="2600" i="1" kern="1200" dirty="0">
                <a:solidFill>
                  <a:srgbClr val="FFFF00"/>
                </a:solidFill>
                <a:effectLst>
                  <a:outerShdw blurRad="38100" dist="38100" dir="2700000" algn="tl">
                    <a:srgbClr val="000000"/>
                  </a:outerShdw>
                </a:effectLst>
                <a:latin typeface="Arial" charset="0"/>
              </a:rPr>
              <a:t>phi</a:t>
            </a:r>
            <a:r>
              <a:rPr lang="en-US" sz="2600" kern="1200" dirty="0">
                <a:solidFill>
                  <a:srgbClr val="FFFF00"/>
                </a:solidFill>
                <a:effectLst>
                  <a:outerShdw blurRad="38100" dist="38100" dir="2700000" algn="tl">
                    <a:srgbClr val="000000"/>
                  </a:outerShdw>
                </a:effectLst>
                <a:latin typeface="Arial" charset="0"/>
              </a:rPr>
              <a:t>) </a:t>
            </a:r>
            <a:r>
              <a:rPr lang="en-US" sz="2600" kern="1200" dirty="0" smtClean="0">
                <a:solidFill>
                  <a:srgbClr val="FFFF00"/>
                </a:solidFill>
                <a:effectLst>
                  <a:outerShdw blurRad="38100" dist="38100" dir="2700000" algn="tl">
                    <a:srgbClr val="000000"/>
                  </a:outerShdw>
                </a:effectLst>
                <a:latin typeface="Arial" charset="0"/>
              </a:rPr>
              <a:t>to </a:t>
            </a:r>
            <a:r>
              <a:rPr lang="en-US" sz="2600" kern="1200" dirty="0">
                <a:solidFill>
                  <a:srgbClr val="FFFF00"/>
                </a:solidFill>
                <a:effectLst>
                  <a:outerShdw blurRad="38100" dist="38100" dir="2700000" algn="tl">
                    <a:srgbClr val="000000"/>
                  </a:outerShdw>
                </a:effectLst>
                <a:latin typeface="Arial" charset="0"/>
              </a:rPr>
              <a:t/>
            </a:r>
            <a:br>
              <a:rPr lang="en-US" sz="2600" kern="1200" dirty="0">
                <a:solidFill>
                  <a:srgbClr val="FFFF00"/>
                </a:solidFill>
                <a:effectLst>
                  <a:outerShdw blurRad="38100" dist="38100" dir="2700000" algn="tl">
                    <a:srgbClr val="000000"/>
                  </a:outerShdw>
                </a:effectLst>
                <a:latin typeface="Arial" charset="0"/>
              </a:rPr>
            </a:br>
            <a:r>
              <a:rPr lang="en-US" sz="2600" kern="1200" dirty="0" smtClean="0">
                <a:solidFill>
                  <a:srgbClr val="FFFF00"/>
                </a:solidFill>
                <a:effectLst>
                  <a:outerShdw blurRad="38100" dist="38100" dir="2700000" algn="tl">
                    <a:srgbClr val="000000"/>
                  </a:outerShdw>
                </a:effectLst>
                <a:latin typeface="Arial" charset="0"/>
              </a:rPr>
              <a:t>Detect </a:t>
            </a:r>
            <a:r>
              <a:rPr lang="en-US" sz="2600" kern="1200" dirty="0">
                <a:solidFill>
                  <a:srgbClr val="FFFF00"/>
                </a:solidFill>
                <a:effectLst>
                  <a:outerShdw blurRad="38100" dist="38100" dir="2700000" algn="tl">
                    <a:srgbClr val="000000"/>
                  </a:outerShdw>
                </a:effectLst>
                <a:latin typeface="Arial" charset="0"/>
              </a:rPr>
              <a:t>Aggressive Prostate Cancer: </a:t>
            </a:r>
            <a:r>
              <a:rPr lang="en-US" sz="2600" dirty="0" smtClean="0">
                <a:solidFill>
                  <a:srgbClr val="FFFF00"/>
                </a:solidFill>
                <a:effectLst>
                  <a:outerShdw blurRad="38100" dist="38100" dir="2700000" algn="tl">
                    <a:srgbClr val="000000"/>
                  </a:outerShdw>
                </a:effectLst>
                <a:latin typeface="Arial" charset="0"/>
              </a:rPr>
              <a:t>Results</a:t>
            </a:r>
            <a:endParaRPr lang="en-US" sz="2600" dirty="0">
              <a:effectLst>
                <a:outerShdw blurRad="38100" dist="38100" dir="2700000" algn="tl">
                  <a:srgbClr val="000000"/>
                </a:outerShdw>
              </a:effectLst>
              <a:latin typeface="Arial" pitchFamily="34" charset="0"/>
            </a:endParaRPr>
          </a:p>
        </p:txBody>
      </p:sp>
      <p:sp>
        <p:nvSpPr>
          <p:cNvPr id="279555" name="Rectangle 3"/>
          <p:cNvSpPr>
            <a:spLocks noGrp="1" noChangeArrowheads="1"/>
          </p:cNvSpPr>
          <p:nvPr>
            <p:ph type="body" idx="1"/>
          </p:nvPr>
        </p:nvSpPr>
        <p:spPr>
          <a:xfrm>
            <a:off x="444500" y="712526"/>
            <a:ext cx="8597900" cy="2720340"/>
          </a:xfrm>
        </p:spPr>
        <p:txBody>
          <a:bodyPr>
            <a:noAutofit/>
          </a:bodyPr>
          <a:lstStyle/>
          <a:p>
            <a:pPr marL="0" indent="0">
              <a:buNone/>
            </a:pPr>
            <a:endParaRPr lang="en-US" dirty="0" smtClean="0"/>
          </a:p>
          <a:p>
            <a:pPr>
              <a:buFont typeface="Wingdings" pitchFamily="2" charset="2"/>
              <a:buChar char="Ø"/>
            </a:pPr>
            <a:r>
              <a:rPr lang="en-US" sz="2200" i="1" dirty="0" smtClean="0"/>
              <a:t>PHI</a:t>
            </a:r>
            <a:r>
              <a:rPr lang="en-US" sz="2200" dirty="0" smtClean="0"/>
              <a:t> specificity for aggressive </a:t>
            </a:r>
            <a:r>
              <a:rPr lang="en-US" sz="2200" dirty="0" err="1" smtClean="0"/>
              <a:t>Pca</a:t>
            </a:r>
            <a:r>
              <a:rPr lang="en-US" sz="2200" dirty="0" smtClean="0"/>
              <a:t> higher than PSA, </a:t>
            </a:r>
            <a:r>
              <a:rPr lang="en-US" sz="2200" dirty="0"/>
              <a:t>%free </a:t>
            </a:r>
            <a:r>
              <a:rPr lang="en-US" sz="2200" dirty="0" smtClean="0"/>
              <a:t>PSA</a:t>
            </a:r>
            <a:endParaRPr lang="en-US" sz="1200" dirty="0"/>
          </a:p>
          <a:p>
            <a:pPr>
              <a:buFont typeface="Wingdings" pitchFamily="2" charset="2"/>
              <a:buChar char="Ø"/>
            </a:pPr>
            <a:r>
              <a:rPr lang="en-US" sz="2200" dirty="0" smtClean="0"/>
              <a:t>Using </a:t>
            </a:r>
            <a:r>
              <a:rPr lang="en-US" sz="2200" i="1" dirty="0" smtClean="0"/>
              <a:t>PHI </a:t>
            </a:r>
            <a:r>
              <a:rPr lang="en-US" sz="2200" dirty="0" smtClean="0"/>
              <a:t>≥ 24 to select men for biopsy can:</a:t>
            </a:r>
          </a:p>
          <a:p>
            <a:pPr lvl="1">
              <a:buFont typeface="Wingdings" pitchFamily="2" charset="2"/>
              <a:buChar char="Ø"/>
            </a:pPr>
            <a:r>
              <a:rPr lang="en-US" sz="2000" dirty="0" smtClean="0"/>
              <a:t>Avoid unnecessary biopsies in 36% of biopsy candidates</a:t>
            </a:r>
          </a:p>
          <a:p>
            <a:pPr lvl="1">
              <a:buFont typeface="Wingdings" pitchFamily="2" charset="2"/>
              <a:buChar char="Ø"/>
            </a:pPr>
            <a:r>
              <a:rPr lang="en-US" sz="2000" dirty="0" smtClean="0"/>
              <a:t>Avoid over-detection of Gleason 6 cancer in 26% </a:t>
            </a:r>
          </a:p>
          <a:p>
            <a:pPr marL="0" indent="0">
              <a:buNone/>
            </a:pPr>
            <a:endParaRPr lang="en-US" sz="1200" dirty="0" smtClean="0"/>
          </a:p>
        </p:txBody>
      </p:sp>
      <p:graphicFrame>
        <p:nvGraphicFramePr>
          <p:cNvPr id="5" name="Table 4"/>
          <p:cNvGraphicFramePr>
            <a:graphicFrameLocks noGrp="1"/>
          </p:cNvGraphicFramePr>
          <p:nvPr>
            <p:extLst>
              <p:ext uri="{D42A27DB-BD31-4B8C-83A1-F6EECF244321}">
                <p14:modId xmlns:p14="http://schemas.microsoft.com/office/powerpoint/2010/main" val="1046919757"/>
              </p:ext>
            </p:extLst>
          </p:nvPr>
        </p:nvGraphicFramePr>
        <p:xfrm>
          <a:off x="1460500" y="2971800"/>
          <a:ext cx="6003786" cy="3337560"/>
        </p:xfrm>
        <a:graphic>
          <a:graphicData uri="http://schemas.openxmlformats.org/drawingml/2006/table">
            <a:tbl>
              <a:tblPr firstRow="1" bandRow="1">
                <a:tableStyleId>{5C22544A-7EE6-4342-B048-85BDC9FD1C3A}</a:tableStyleId>
              </a:tblPr>
              <a:tblGrid>
                <a:gridCol w="3120886">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70840">
                <a:tc>
                  <a:txBody>
                    <a:bodyPr/>
                    <a:lstStyle/>
                    <a:p>
                      <a:r>
                        <a:rPr lang="en-US" dirty="0" smtClean="0"/>
                        <a:t>Parameter</a:t>
                      </a:r>
                      <a:endParaRPr lang="en-US" dirty="0"/>
                    </a:p>
                  </a:txBody>
                  <a:tcPr/>
                </a:tc>
                <a:tc>
                  <a:txBody>
                    <a:bodyPr/>
                    <a:lstStyle/>
                    <a:p>
                      <a:pPr algn="ctr"/>
                      <a:r>
                        <a:rPr lang="en-US" dirty="0" smtClean="0"/>
                        <a:t>Sensitivity</a:t>
                      </a:r>
                      <a:endParaRPr lang="en-US" dirty="0"/>
                    </a:p>
                  </a:txBody>
                  <a:tcPr/>
                </a:tc>
                <a:tc>
                  <a:txBody>
                    <a:bodyPr/>
                    <a:lstStyle/>
                    <a:p>
                      <a:pPr algn="ctr"/>
                      <a:r>
                        <a:rPr lang="en-US" dirty="0" smtClean="0"/>
                        <a:t>Specificity</a:t>
                      </a:r>
                      <a:endParaRPr lang="en-US" dirty="0"/>
                    </a:p>
                  </a:txBody>
                  <a:tcPr/>
                </a:tc>
                <a:extLst>
                  <a:ext uri="{0D108BD9-81ED-4DB2-BD59-A6C34878D82A}">
                    <a16:rowId xmlns:a16="http://schemas.microsoft.com/office/drawing/2014/main" val="10000"/>
                  </a:ext>
                </a:extLst>
              </a:tr>
              <a:tr h="370840">
                <a:tc>
                  <a:txBody>
                    <a:bodyPr/>
                    <a:lstStyle/>
                    <a:p>
                      <a:pPr algn="ctr"/>
                      <a:r>
                        <a:rPr lang="en-US" i="1" u="sng" dirty="0" smtClean="0"/>
                        <a:t>Development Cohort</a:t>
                      </a:r>
                      <a:endParaRPr lang="en-US" i="1" u="sng"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370840">
                <a:tc>
                  <a:txBody>
                    <a:bodyPr/>
                    <a:lstStyle/>
                    <a:p>
                      <a:r>
                        <a:rPr lang="en-US" dirty="0" smtClean="0"/>
                        <a:t>Phi &gt;24</a:t>
                      </a:r>
                      <a:endParaRPr lang="en-US" dirty="0"/>
                    </a:p>
                  </a:txBody>
                  <a:tcPr/>
                </a:tc>
                <a:tc>
                  <a:txBody>
                    <a:bodyPr/>
                    <a:lstStyle/>
                    <a:p>
                      <a:pPr algn="ctr"/>
                      <a:r>
                        <a:rPr lang="en-US" dirty="0" smtClean="0"/>
                        <a:t>96%</a:t>
                      </a:r>
                      <a:endParaRPr lang="en-US" dirty="0"/>
                    </a:p>
                  </a:txBody>
                  <a:tcPr/>
                </a:tc>
                <a:tc>
                  <a:txBody>
                    <a:bodyPr/>
                    <a:lstStyle/>
                    <a:p>
                      <a:pPr algn="ctr"/>
                      <a:r>
                        <a:rPr lang="en-US" dirty="0" smtClean="0"/>
                        <a:t>35%</a:t>
                      </a:r>
                      <a:endParaRPr lang="en-US" dirty="0"/>
                    </a:p>
                  </a:txBody>
                  <a:tcPr/>
                </a:tc>
                <a:extLst>
                  <a:ext uri="{0D108BD9-81ED-4DB2-BD59-A6C34878D82A}">
                    <a16:rowId xmlns:a16="http://schemas.microsoft.com/office/drawing/2014/main" val="10002"/>
                  </a:ext>
                </a:extLst>
              </a:tr>
              <a:tr h="370840">
                <a:tc>
                  <a:txBody>
                    <a:bodyPr/>
                    <a:lstStyle/>
                    <a:p>
                      <a:r>
                        <a:rPr lang="en-US" dirty="0" smtClean="0"/>
                        <a:t>PSA &gt; 2.5</a:t>
                      </a:r>
                      <a:endParaRPr lang="en-US" dirty="0"/>
                    </a:p>
                  </a:txBody>
                  <a:tcPr/>
                </a:tc>
                <a:tc>
                  <a:txBody>
                    <a:bodyPr/>
                    <a:lstStyle/>
                    <a:p>
                      <a:pPr algn="ctr"/>
                      <a:r>
                        <a:rPr lang="en-US" dirty="0" smtClean="0"/>
                        <a:t>96%</a:t>
                      </a:r>
                      <a:endParaRPr lang="en-US" dirty="0"/>
                    </a:p>
                  </a:txBody>
                  <a:tcPr/>
                </a:tc>
                <a:tc>
                  <a:txBody>
                    <a:bodyPr/>
                    <a:lstStyle/>
                    <a:p>
                      <a:pPr algn="ctr"/>
                      <a:r>
                        <a:rPr lang="en-US" dirty="0" smtClean="0"/>
                        <a:t>17%</a:t>
                      </a:r>
                      <a:endParaRPr lang="en-US" dirty="0"/>
                    </a:p>
                  </a:txBody>
                  <a:tcPr/>
                </a:tc>
                <a:extLst>
                  <a:ext uri="{0D108BD9-81ED-4DB2-BD59-A6C34878D82A}">
                    <a16:rowId xmlns:a16="http://schemas.microsoft.com/office/drawing/2014/main" val="10003"/>
                  </a:ext>
                </a:extLst>
              </a:tr>
              <a:tr h="370840">
                <a:tc>
                  <a:txBody>
                    <a:bodyPr/>
                    <a:lstStyle/>
                    <a:p>
                      <a:r>
                        <a:rPr lang="en-US" dirty="0" smtClean="0"/>
                        <a:t>%free PSA </a:t>
                      </a:r>
                      <a:r>
                        <a:rPr lang="en-US" u="sng" dirty="0" smtClean="0"/>
                        <a:t>&lt;</a:t>
                      </a:r>
                      <a:r>
                        <a:rPr lang="en-US" u="none" baseline="0" dirty="0" smtClean="0"/>
                        <a:t> 26%</a:t>
                      </a:r>
                      <a:endParaRPr lang="en-US" dirty="0"/>
                    </a:p>
                  </a:txBody>
                  <a:tcPr/>
                </a:tc>
                <a:tc>
                  <a:txBody>
                    <a:bodyPr/>
                    <a:lstStyle/>
                    <a:p>
                      <a:pPr algn="ctr"/>
                      <a:r>
                        <a:rPr lang="en-US" dirty="0" smtClean="0"/>
                        <a:t>95%</a:t>
                      </a:r>
                      <a:endParaRPr lang="en-US" dirty="0"/>
                    </a:p>
                  </a:txBody>
                  <a:tcPr/>
                </a:tc>
                <a:tc>
                  <a:txBody>
                    <a:bodyPr/>
                    <a:lstStyle/>
                    <a:p>
                      <a:pPr algn="ctr"/>
                      <a:r>
                        <a:rPr lang="en-US" dirty="0" smtClean="0"/>
                        <a:t>20%</a:t>
                      </a:r>
                      <a:endParaRPr lang="en-US" dirty="0"/>
                    </a:p>
                  </a:txBody>
                  <a:tcPr/>
                </a:tc>
                <a:extLst>
                  <a:ext uri="{0D108BD9-81ED-4DB2-BD59-A6C34878D82A}">
                    <a16:rowId xmlns:a16="http://schemas.microsoft.com/office/drawing/2014/main" val="10004"/>
                  </a:ext>
                </a:extLst>
              </a:tr>
              <a:tr h="370840">
                <a:tc>
                  <a:txBody>
                    <a:bodyPr/>
                    <a:lstStyle/>
                    <a:p>
                      <a:pPr algn="ctr"/>
                      <a:r>
                        <a:rPr lang="en-US" i="1" u="sng" dirty="0" smtClean="0"/>
                        <a:t>Validation Cohort</a:t>
                      </a:r>
                      <a:endParaRPr lang="en-US" i="1" u="sng"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r h="370840">
                <a:tc>
                  <a:txBody>
                    <a:bodyPr/>
                    <a:lstStyle/>
                    <a:p>
                      <a:r>
                        <a:rPr lang="en-US" dirty="0" smtClean="0"/>
                        <a:t>Phi &gt;24</a:t>
                      </a:r>
                      <a:endParaRPr lang="en-US" dirty="0"/>
                    </a:p>
                  </a:txBody>
                  <a:tcPr/>
                </a:tc>
                <a:tc>
                  <a:txBody>
                    <a:bodyPr/>
                    <a:lstStyle/>
                    <a:p>
                      <a:pPr algn="ctr"/>
                      <a:r>
                        <a:rPr lang="en-US" dirty="0" smtClean="0"/>
                        <a:t>92%</a:t>
                      </a:r>
                      <a:endParaRPr lang="en-US" dirty="0"/>
                    </a:p>
                  </a:txBody>
                  <a:tcPr/>
                </a:tc>
                <a:tc>
                  <a:txBody>
                    <a:bodyPr/>
                    <a:lstStyle/>
                    <a:p>
                      <a:pPr algn="ctr"/>
                      <a:r>
                        <a:rPr lang="en-US" dirty="0" smtClean="0"/>
                        <a:t>30%</a:t>
                      </a:r>
                      <a:endParaRPr lang="en-US" dirty="0"/>
                    </a:p>
                  </a:txBody>
                  <a:tcPr/>
                </a:tc>
                <a:extLst>
                  <a:ext uri="{0D108BD9-81ED-4DB2-BD59-A6C34878D82A}">
                    <a16:rowId xmlns:a16="http://schemas.microsoft.com/office/drawing/2014/main" val="10006"/>
                  </a:ext>
                </a:extLst>
              </a:tr>
              <a:tr h="370840">
                <a:tc>
                  <a:txBody>
                    <a:bodyPr/>
                    <a:lstStyle/>
                    <a:p>
                      <a:r>
                        <a:rPr lang="en-US" dirty="0" smtClean="0"/>
                        <a:t>PSA &gt; 2.5</a:t>
                      </a:r>
                      <a:endParaRPr lang="en-US" dirty="0"/>
                    </a:p>
                  </a:txBody>
                  <a:tcPr/>
                </a:tc>
                <a:tc>
                  <a:txBody>
                    <a:bodyPr/>
                    <a:lstStyle/>
                    <a:p>
                      <a:pPr algn="ctr"/>
                      <a:r>
                        <a:rPr lang="en-US" dirty="0" smtClean="0"/>
                        <a:t>98%</a:t>
                      </a:r>
                      <a:endParaRPr lang="en-US" dirty="0"/>
                    </a:p>
                  </a:txBody>
                  <a:tcPr/>
                </a:tc>
                <a:tc>
                  <a:txBody>
                    <a:bodyPr/>
                    <a:lstStyle/>
                    <a:p>
                      <a:pPr algn="ctr"/>
                      <a:r>
                        <a:rPr lang="en-US" dirty="0" smtClean="0"/>
                        <a:t>18%</a:t>
                      </a:r>
                      <a:endParaRPr lang="en-US" dirty="0"/>
                    </a:p>
                  </a:txBody>
                  <a:tcPr/>
                </a:tc>
                <a:extLst>
                  <a:ext uri="{0D108BD9-81ED-4DB2-BD59-A6C34878D82A}">
                    <a16:rowId xmlns:a16="http://schemas.microsoft.com/office/drawing/2014/main" val="10007"/>
                  </a:ext>
                </a:extLst>
              </a:tr>
              <a:tr h="370840">
                <a:tc>
                  <a:txBody>
                    <a:bodyPr/>
                    <a:lstStyle/>
                    <a:p>
                      <a:r>
                        <a:rPr lang="en-US" dirty="0" smtClean="0"/>
                        <a:t>%free PSA </a:t>
                      </a:r>
                      <a:r>
                        <a:rPr lang="en-US" u="sng" dirty="0" smtClean="0"/>
                        <a:t>&lt;</a:t>
                      </a:r>
                      <a:r>
                        <a:rPr lang="en-US" u="none" baseline="0" dirty="0" smtClean="0"/>
                        <a:t> 26%</a:t>
                      </a:r>
                      <a:endParaRPr lang="en-US" dirty="0"/>
                    </a:p>
                  </a:txBody>
                  <a:tcPr/>
                </a:tc>
                <a:tc>
                  <a:txBody>
                    <a:bodyPr/>
                    <a:lstStyle/>
                    <a:p>
                      <a:pPr algn="ctr"/>
                      <a:r>
                        <a:rPr lang="en-US" dirty="0" smtClean="0"/>
                        <a:t>95%</a:t>
                      </a:r>
                      <a:endParaRPr lang="en-US" dirty="0"/>
                    </a:p>
                  </a:txBody>
                  <a:tcPr/>
                </a:tc>
                <a:tc>
                  <a:txBody>
                    <a:bodyPr/>
                    <a:lstStyle/>
                    <a:p>
                      <a:pPr algn="ctr"/>
                      <a:r>
                        <a:rPr lang="en-US" dirty="0" smtClean="0"/>
                        <a:t>15%</a:t>
                      </a:r>
                      <a:endParaRPr lang="en-US" dirty="0"/>
                    </a:p>
                  </a:txBody>
                  <a:tcPr/>
                </a:tc>
                <a:extLst>
                  <a:ext uri="{0D108BD9-81ED-4DB2-BD59-A6C34878D82A}">
                    <a16:rowId xmlns:a16="http://schemas.microsoft.com/office/drawing/2014/main" val="10008"/>
                  </a:ext>
                </a:extLst>
              </a:tr>
            </a:tbl>
          </a:graphicData>
        </a:graphic>
      </p:graphicFrame>
      <p:sp>
        <p:nvSpPr>
          <p:cNvPr id="6" name="Oval 5"/>
          <p:cNvSpPr/>
          <p:nvPr/>
        </p:nvSpPr>
        <p:spPr bwMode="auto">
          <a:xfrm>
            <a:off x="6422886" y="3610665"/>
            <a:ext cx="677517" cy="914400"/>
          </a:xfrm>
          <a:prstGeom prst="ellipse">
            <a:avLst/>
          </a:prstGeom>
          <a:solidFill>
            <a:schemeClr val="lt1">
              <a:alpha val="0"/>
            </a:schemeClr>
          </a:solidFill>
          <a:ln>
            <a:solidFill>
              <a:srgbClr val="009D00"/>
            </a:solidFill>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7" name="Oval 6"/>
          <p:cNvSpPr/>
          <p:nvPr/>
        </p:nvSpPr>
        <p:spPr bwMode="auto">
          <a:xfrm>
            <a:off x="6422886" y="5083865"/>
            <a:ext cx="677517" cy="914400"/>
          </a:xfrm>
          <a:prstGeom prst="ellipse">
            <a:avLst/>
          </a:prstGeom>
          <a:solidFill>
            <a:schemeClr val="lt1">
              <a:alpha val="0"/>
            </a:schemeClr>
          </a:solidFill>
          <a:ln>
            <a:solidFill>
              <a:srgbClr val="009D00"/>
            </a:solidFill>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965186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9" name="Rectangle 3"/>
          <p:cNvSpPr>
            <a:spLocks noGrp="1" noChangeArrowheads="1"/>
          </p:cNvSpPr>
          <p:nvPr>
            <p:ph type="body" idx="1"/>
          </p:nvPr>
        </p:nvSpPr>
        <p:spPr>
          <a:xfrm>
            <a:off x="685800" y="1828800"/>
            <a:ext cx="7772400" cy="4114800"/>
          </a:xfrm>
          <a:noFill/>
          <a:ln/>
        </p:spPr>
        <p:txBody>
          <a:bodyPr/>
          <a:lstStyle/>
          <a:p>
            <a:pPr marL="0" indent="0">
              <a:lnSpc>
                <a:spcPct val="80000"/>
              </a:lnSpc>
              <a:buSzTx/>
              <a:buNone/>
            </a:pPr>
            <a:endParaRPr lang="en-US" sz="800" i="1" dirty="0" smtClean="0"/>
          </a:p>
          <a:p>
            <a:pPr marL="0" indent="0">
              <a:lnSpc>
                <a:spcPct val="80000"/>
              </a:lnSpc>
              <a:buSzTx/>
              <a:buNone/>
            </a:pPr>
            <a:endParaRPr lang="en-US" sz="2200" dirty="0"/>
          </a:p>
          <a:p>
            <a:pPr marL="0" indent="0">
              <a:lnSpc>
                <a:spcPct val="80000"/>
              </a:lnSpc>
              <a:buSzTx/>
              <a:buNone/>
            </a:pPr>
            <a:r>
              <a:rPr lang="en-US" sz="2400" i="1" u="sng" dirty="0" smtClean="0"/>
              <a:t>Current Status</a:t>
            </a:r>
            <a:r>
              <a:rPr lang="en-US" sz="2400" i="1" dirty="0" smtClean="0"/>
              <a:t>:</a:t>
            </a:r>
          </a:p>
          <a:p>
            <a:pPr marL="0" indent="0">
              <a:lnSpc>
                <a:spcPct val="80000"/>
              </a:lnSpc>
              <a:buSzTx/>
              <a:buNone/>
            </a:pPr>
            <a:endParaRPr lang="en-US" sz="2400" i="1" dirty="0" smtClean="0"/>
          </a:p>
          <a:p>
            <a:pPr marL="0" indent="0">
              <a:lnSpc>
                <a:spcPct val="80000"/>
              </a:lnSpc>
              <a:buSzTx/>
              <a:buNone/>
            </a:pPr>
            <a:endParaRPr lang="en-US" sz="800" i="1" dirty="0" smtClean="0"/>
          </a:p>
          <a:p>
            <a:pPr marL="457200" indent="-457200">
              <a:lnSpc>
                <a:spcPct val="80000"/>
              </a:lnSpc>
              <a:buSzTx/>
              <a:buFont typeface="+mj-lt"/>
              <a:buAutoNum type="arabicPeriod"/>
            </a:pPr>
            <a:r>
              <a:rPr lang="en-US" sz="2200" dirty="0" smtClean="0"/>
              <a:t>FDA-approved, commercially available clinical assay</a:t>
            </a:r>
          </a:p>
          <a:p>
            <a:pPr marL="457200" indent="-457200">
              <a:lnSpc>
                <a:spcPct val="80000"/>
              </a:lnSpc>
              <a:buSzTx/>
              <a:buFont typeface="+mj-lt"/>
              <a:buAutoNum type="arabicPeriod"/>
            </a:pPr>
            <a:endParaRPr lang="en-US" sz="2200" dirty="0" smtClean="0"/>
          </a:p>
          <a:p>
            <a:pPr marL="457200" indent="-457200">
              <a:lnSpc>
                <a:spcPct val="80000"/>
              </a:lnSpc>
              <a:buSzTx/>
              <a:buFont typeface="+mj-lt"/>
              <a:buAutoNum type="arabicPeriod"/>
            </a:pPr>
            <a:endParaRPr lang="en-US" sz="800" dirty="0" smtClean="0"/>
          </a:p>
          <a:p>
            <a:pPr marL="457200" indent="-457200">
              <a:lnSpc>
                <a:spcPct val="80000"/>
              </a:lnSpc>
              <a:buSzTx/>
              <a:buFont typeface="+mj-lt"/>
              <a:buAutoNum type="arabicPeriod"/>
            </a:pPr>
            <a:r>
              <a:rPr lang="en-US" sz="2200" dirty="0" smtClean="0"/>
              <a:t>Awaiting CMS reimbursement code/policy (in process)</a:t>
            </a:r>
          </a:p>
          <a:p>
            <a:pPr marL="457200" indent="-457200">
              <a:lnSpc>
                <a:spcPct val="80000"/>
              </a:lnSpc>
              <a:buSzTx/>
              <a:buFont typeface="+mj-lt"/>
              <a:buAutoNum type="arabicPeriod"/>
            </a:pPr>
            <a:endParaRPr lang="en-US" sz="2200" dirty="0" smtClean="0"/>
          </a:p>
          <a:p>
            <a:pPr marL="457200" indent="-457200">
              <a:lnSpc>
                <a:spcPct val="80000"/>
              </a:lnSpc>
              <a:buSzTx/>
              <a:buFont typeface="+mj-lt"/>
              <a:buAutoNum type="arabicPeriod"/>
            </a:pPr>
            <a:endParaRPr lang="en-US" sz="800" dirty="0" smtClean="0"/>
          </a:p>
          <a:p>
            <a:pPr marL="457200" indent="-457200">
              <a:lnSpc>
                <a:spcPct val="80000"/>
              </a:lnSpc>
              <a:buSzTx/>
              <a:buFont typeface="+mj-lt"/>
              <a:buAutoNum type="arabicPeriod"/>
            </a:pPr>
            <a:r>
              <a:rPr lang="en-US" sz="2200" dirty="0" smtClean="0"/>
              <a:t>Clinical adoption underway - slowly</a:t>
            </a:r>
          </a:p>
          <a:p>
            <a:pPr marL="457200" indent="-457200">
              <a:lnSpc>
                <a:spcPct val="80000"/>
              </a:lnSpc>
              <a:buSzTx/>
              <a:buFont typeface="+mj-lt"/>
              <a:buAutoNum type="arabicPeriod"/>
            </a:pPr>
            <a:endParaRPr lang="en-US" sz="800" dirty="0"/>
          </a:p>
        </p:txBody>
      </p:sp>
      <p:sp>
        <p:nvSpPr>
          <p:cNvPr id="5" name="Rectangle 2"/>
          <p:cNvSpPr txBox="1">
            <a:spLocks noChangeArrowheads="1"/>
          </p:cNvSpPr>
          <p:nvPr/>
        </p:nvSpPr>
        <p:spPr bwMode="auto">
          <a:xfrm>
            <a:off x="7620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a:lstStyle>
          <a:p>
            <a:r>
              <a:rPr lang="en-US" sz="2800" dirty="0" smtClean="0">
                <a:effectLst>
                  <a:outerShdw blurRad="38100" dist="38100" dir="2700000" algn="tl">
                    <a:srgbClr val="000000"/>
                  </a:outerShdw>
                </a:effectLst>
                <a:latin typeface="Arial" charset="0"/>
              </a:rPr>
              <a:t>Serum Biomarkers: Prostate Health Index (</a:t>
            </a:r>
            <a:r>
              <a:rPr lang="en-US" sz="2800" i="1" dirty="0" smtClean="0">
                <a:effectLst>
                  <a:outerShdw blurRad="38100" dist="38100" dir="2700000" algn="tl">
                    <a:srgbClr val="000000"/>
                  </a:outerShdw>
                </a:effectLst>
                <a:latin typeface="Arial" charset="0"/>
              </a:rPr>
              <a:t>phi</a:t>
            </a:r>
            <a:r>
              <a:rPr lang="en-US" sz="2800" dirty="0" smtClean="0">
                <a:effectLst>
                  <a:outerShdw blurRad="38100" dist="38100" dir="2700000" algn="tl">
                    <a:srgbClr val="000000"/>
                  </a:outerShdw>
                </a:effectLst>
                <a:latin typeface="Arial" charset="0"/>
              </a:rPr>
              <a:t>) </a:t>
            </a:r>
          </a:p>
        </p:txBody>
      </p:sp>
    </p:spTree>
    <p:extLst>
      <p:ext uri="{BB962C8B-B14F-4D97-AF65-F5344CB8AC3E}">
        <p14:creationId xmlns:p14="http://schemas.microsoft.com/office/powerpoint/2010/main" val="4189227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ChangeArrowheads="1"/>
          </p:cNvSpPr>
          <p:nvPr>
            <p:ph type="title" idx="4294967295"/>
          </p:nvPr>
        </p:nvSpPr>
        <p:spPr>
          <a:xfrm>
            <a:off x="457200" y="478258"/>
            <a:ext cx="8229600" cy="1143000"/>
          </a:xfrm>
        </p:spPr>
        <p:txBody>
          <a:bodyPr/>
          <a:lstStyle/>
          <a:p>
            <a:pPr>
              <a:defRPr/>
            </a:pPr>
            <a:r>
              <a:rPr lang="en-US" sz="2800" dirty="0" smtClean="0">
                <a:effectLst>
                  <a:outerShdw blurRad="38100" dist="38100" dir="2700000" algn="tl">
                    <a:srgbClr val="000000"/>
                  </a:outerShdw>
                </a:effectLst>
                <a:latin typeface="Arial" charset="0"/>
              </a:rPr>
              <a:t>Serum Biomarkers, Urinary RNA, Imaging </a:t>
            </a:r>
            <a:br>
              <a:rPr lang="en-US" sz="2800" dirty="0" smtClean="0">
                <a:effectLst>
                  <a:outerShdw blurRad="38100" dist="38100" dir="2700000" algn="tl">
                    <a:srgbClr val="000000"/>
                  </a:outerShdw>
                </a:effectLst>
                <a:latin typeface="Arial" charset="0"/>
              </a:rPr>
            </a:br>
            <a:r>
              <a:rPr lang="en-US" sz="2800" dirty="0" smtClean="0">
                <a:effectLst>
                  <a:outerShdw blurRad="38100" dist="38100" dir="2700000" algn="tl">
                    <a:srgbClr val="000000"/>
                  </a:outerShdw>
                </a:effectLst>
                <a:latin typeface="Arial" charset="0"/>
              </a:rPr>
              <a:t>to Better Detect </a:t>
            </a:r>
            <a:r>
              <a:rPr lang="en-US" sz="2800" i="1" u="sng" dirty="0" smtClean="0">
                <a:effectLst>
                  <a:outerShdw blurRad="38100" dist="38100" dir="2700000" algn="tl">
                    <a:srgbClr val="000000"/>
                  </a:outerShdw>
                </a:effectLst>
                <a:latin typeface="Arial" charset="0"/>
              </a:rPr>
              <a:t>Aggressive</a:t>
            </a:r>
            <a:r>
              <a:rPr lang="en-US" sz="2800" dirty="0" smtClean="0">
                <a:effectLst>
                  <a:outerShdw blurRad="38100" dist="38100" dir="2700000" algn="tl">
                    <a:srgbClr val="000000"/>
                  </a:outerShdw>
                </a:effectLst>
                <a:latin typeface="Arial" charset="0"/>
              </a:rPr>
              <a:t> Prostate Cancer</a:t>
            </a:r>
            <a:endParaRPr lang="en-US" sz="2800" dirty="0">
              <a:effectLst>
                <a:outerShdw blurRad="38100" dist="38100" dir="2700000" algn="tl">
                  <a:srgbClr val="000000"/>
                </a:outerShdw>
              </a:effectLst>
              <a:latin typeface="Arial" charset="0"/>
            </a:endParaRPr>
          </a:p>
        </p:txBody>
      </p:sp>
      <p:sp>
        <p:nvSpPr>
          <p:cNvPr id="1166339" name="Rectangle 3"/>
          <p:cNvSpPr>
            <a:spLocks noGrp="1" noChangeArrowheads="1"/>
          </p:cNvSpPr>
          <p:nvPr>
            <p:ph type="body" idx="4294967295"/>
          </p:nvPr>
        </p:nvSpPr>
        <p:spPr>
          <a:xfrm>
            <a:off x="609600" y="1621258"/>
            <a:ext cx="8077200" cy="4114800"/>
          </a:xfrm>
        </p:spPr>
        <p:txBody>
          <a:bodyPr/>
          <a:lstStyle/>
          <a:p>
            <a:pPr>
              <a:lnSpc>
                <a:spcPct val="80000"/>
              </a:lnSpc>
              <a:buFont typeface="Monotype Sorts" pitchFamily="2" charset="2"/>
              <a:buNone/>
              <a:defRPr/>
            </a:pPr>
            <a:endParaRPr lang="en-US" sz="2000" i="1" u="sng" dirty="0"/>
          </a:p>
          <a:p>
            <a:pPr>
              <a:lnSpc>
                <a:spcPct val="80000"/>
              </a:lnSpc>
              <a:buClr>
                <a:schemeClr val="bg1">
                  <a:lumMod val="40000"/>
                  <a:lumOff val="60000"/>
                </a:schemeClr>
              </a:buClr>
              <a:defRPr/>
            </a:pPr>
            <a:r>
              <a:rPr lang="en-US" sz="2200" dirty="0" smtClean="0">
                <a:solidFill>
                  <a:schemeClr val="bg1">
                    <a:lumMod val="40000"/>
                    <a:lumOff val="60000"/>
                  </a:schemeClr>
                </a:solidFill>
              </a:rPr>
              <a:t>Serum</a:t>
            </a:r>
            <a:endParaRPr lang="en-US" sz="2200" dirty="0">
              <a:solidFill>
                <a:schemeClr val="bg1">
                  <a:lumMod val="40000"/>
                  <a:lumOff val="60000"/>
                </a:schemeClr>
              </a:solidFill>
            </a:endParaRPr>
          </a:p>
          <a:p>
            <a:pPr lvl="1">
              <a:lnSpc>
                <a:spcPct val="80000"/>
              </a:lnSpc>
              <a:defRPr/>
            </a:pPr>
            <a:r>
              <a:rPr lang="en-US" sz="2200" dirty="0" smtClean="0">
                <a:solidFill>
                  <a:schemeClr val="bg1">
                    <a:lumMod val="40000"/>
                    <a:lumOff val="60000"/>
                  </a:schemeClr>
                </a:solidFill>
              </a:rPr>
              <a:t>Prostate Health Index</a:t>
            </a:r>
            <a:r>
              <a:rPr lang="en-US" sz="2200" i="1" dirty="0" smtClean="0">
                <a:solidFill>
                  <a:schemeClr val="bg1">
                    <a:lumMod val="40000"/>
                    <a:lumOff val="60000"/>
                  </a:schemeClr>
                </a:solidFill>
              </a:rPr>
              <a:t>: phi (</a:t>
            </a:r>
            <a:r>
              <a:rPr lang="en-US" sz="2200" dirty="0" smtClean="0">
                <a:solidFill>
                  <a:schemeClr val="bg1">
                    <a:lumMod val="40000"/>
                    <a:lumOff val="60000"/>
                  </a:schemeClr>
                </a:solidFill>
              </a:rPr>
              <a:t>D Chan, L </a:t>
            </a:r>
            <a:r>
              <a:rPr lang="en-US" sz="2200" dirty="0" err="1" smtClean="0">
                <a:solidFill>
                  <a:schemeClr val="bg1">
                    <a:lumMod val="40000"/>
                    <a:lumOff val="60000"/>
                  </a:schemeClr>
                </a:solidFill>
              </a:rPr>
              <a:t>Sokoll</a:t>
            </a:r>
            <a:r>
              <a:rPr lang="en-US" sz="2200" dirty="0" smtClean="0">
                <a:solidFill>
                  <a:schemeClr val="bg1">
                    <a:lumMod val="40000"/>
                    <a:lumOff val="60000"/>
                  </a:schemeClr>
                </a:solidFill>
              </a:rPr>
              <a:t> et al)</a:t>
            </a:r>
          </a:p>
          <a:p>
            <a:pPr lvl="1">
              <a:lnSpc>
                <a:spcPct val="80000"/>
              </a:lnSpc>
              <a:defRPr/>
            </a:pPr>
            <a:endParaRPr lang="en-US" sz="800" dirty="0" smtClean="0"/>
          </a:p>
          <a:p>
            <a:pPr>
              <a:lnSpc>
                <a:spcPct val="80000"/>
              </a:lnSpc>
              <a:defRPr/>
            </a:pPr>
            <a:r>
              <a:rPr lang="en-US" sz="2200" dirty="0" smtClean="0"/>
              <a:t>Urinary RNA</a:t>
            </a:r>
          </a:p>
          <a:p>
            <a:pPr lvl="1">
              <a:lnSpc>
                <a:spcPct val="80000"/>
              </a:lnSpc>
              <a:defRPr/>
            </a:pPr>
            <a:r>
              <a:rPr lang="en-US" sz="2200" dirty="0" smtClean="0"/>
              <a:t>PCA3 (J Wei et al)</a:t>
            </a:r>
            <a:endParaRPr lang="en-US" sz="2200" dirty="0"/>
          </a:p>
          <a:p>
            <a:pPr lvl="1">
              <a:lnSpc>
                <a:spcPct val="80000"/>
              </a:lnSpc>
              <a:defRPr/>
            </a:pPr>
            <a:r>
              <a:rPr lang="en-US" sz="2200" dirty="0"/>
              <a:t>TMPRSS2:Erg </a:t>
            </a:r>
            <a:r>
              <a:rPr lang="en-US" sz="2200" dirty="0" smtClean="0"/>
              <a:t>(S </a:t>
            </a:r>
            <a:r>
              <a:rPr lang="en-US" sz="2200" dirty="0" err="1" smtClean="0"/>
              <a:t>Tomlins</a:t>
            </a:r>
            <a:r>
              <a:rPr lang="en-US" sz="2200" dirty="0" smtClean="0"/>
              <a:t>, A </a:t>
            </a:r>
            <a:r>
              <a:rPr lang="en-US" sz="2200" dirty="0" err="1" smtClean="0"/>
              <a:t>Chinnayian</a:t>
            </a:r>
            <a:r>
              <a:rPr lang="en-US" sz="2200" dirty="0" smtClean="0"/>
              <a:t> et al)</a:t>
            </a:r>
          </a:p>
          <a:p>
            <a:pPr lvl="1">
              <a:lnSpc>
                <a:spcPct val="80000"/>
              </a:lnSpc>
              <a:defRPr/>
            </a:pPr>
            <a:r>
              <a:rPr lang="en-US" sz="2200" dirty="0" smtClean="0"/>
              <a:t>Multiplex urinary RNA (K </a:t>
            </a:r>
            <a:r>
              <a:rPr lang="en-US" sz="2200" dirty="0" err="1" smtClean="0"/>
              <a:t>Pellegrini</a:t>
            </a:r>
            <a:r>
              <a:rPr lang="en-US" sz="2200" dirty="0" smtClean="0"/>
              <a:t> et al)</a:t>
            </a:r>
          </a:p>
          <a:p>
            <a:pPr lvl="1">
              <a:lnSpc>
                <a:spcPct val="80000"/>
              </a:lnSpc>
              <a:defRPr/>
            </a:pPr>
            <a:endParaRPr lang="en-US" sz="800" dirty="0"/>
          </a:p>
          <a:p>
            <a:pPr>
              <a:lnSpc>
                <a:spcPct val="80000"/>
              </a:lnSpc>
              <a:buClr>
                <a:schemeClr val="bg1">
                  <a:lumMod val="40000"/>
                  <a:lumOff val="60000"/>
                </a:schemeClr>
              </a:buClr>
              <a:defRPr/>
            </a:pPr>
            <a:r>
              <a:rPr lang="en-US" sz="2200" dirty="0">
                <a:solidFill>
                  <a:srgbClr val="ADADFF"/>
                </a:solidFill>
              </a:rPr>
              <a:t>Combining Urinary RNA and Serum Biomarkers</a:t>
            </a:r>
          </a:p>
          <a:p>
            <a:pPr lvl="1">
              <a:lnSpc>
                <a:spcPct val="80000"/>
              </a:lnSpc>
              <a:buClr>
                <a:schemeClr val="bg1">
                  <a:lumMod val="40000"/>
                  <a:lumOff val="60000"/>
                </a:schemeClr>
              </a:buClr>
              <a:defRPr/>
            </a:pPr>
            <a:r>
              <a:rPr lang="en-US" sz="2200" dirty="0">
                <a:solidFill>
                  <a:srgbClr val="ADADFF"/>
                </a:solidFill>
              </a:rPr>
              <a:t>Serum </a:t>
            </a:r>
            <a:r>
              <a:rPr lang="en-US" sz="2200" i="1" dirty="0">
                <a:solidFill>
                  <a:srgbClr val="ADADFF"/>
                </a:solidFill>
              </a:rPr>
              <a:t>phi</a:t>
            </a:r>
            <a:r>
              <a:rPr lang="en-US" sz="2200" dirty="0">
                <a:solidFill>
                  <a:srgbClr val="ADADFF"/>
                </a:solidFill>
              </a:rPr>
              <a:t> </a:t>
            </a:r>
            <a:r>
              <a:rPr lang="en-US" sz="2200" i="1" dirty="0">
                <a:solidFill>
                  <a:srgbClr val="ADADFF"/>
                </a:solidFill>
              </a:rPr>
              <a:t> </a:t>
            </a:r>
            <a:r>
              <a:rPr lang="en-US" sz="2200" dirty="0">
                <a:solidFill>
                  <a:srgbClr val="ADADFF"/>
                </a:solidFill>
              </a:rPr>
              <a:t>and urinary </a:t>
            </a:r>
            <a:r>
              <a:rPr lang="en-US" sz="2200" dirty="0" smtClean="0">
                <a:solidFill>
                  <a:srgbClr val="ADADFF"/>
                </a:solidFill>
              </a:rPr>
              <a:t>PCA3 (E Huang et al)</a:t>
            </a:r>
          </a:p>
          <a:p>
            <a:pPr lvl="1">
              <a:lnSpc>
                <a:spcPct val="80000"/>
              </a:lnSpc>
              <a:buClr>
                <a:schemeClr val="bg1">
                  <a:lumMod val="40000"/>
                  <a:lumOff val="60000"/>
                </a:schemeClr>
              </a:buClr>
              <a:defRPr/>
            </a:pPr>
            <a:endParaRPr lang="en-US" sz="800" dirty="0">
              <a:solidFill>
                <a:srgbClr val="ADADFF"/>
              </a:solidFill>
            </a:endParaRPr>
          </a:p>
          <a:p>
            <a:pPr>
              <a:lnSpc>
                <a:spcPct val="80000"/>
              </a:lnSpc>
              <a:buClr>
                <a:schemeClr val="bg1">
                  <a:lumMod val="40000"/>
                  <a:lumOff val="60000"/>
                </a:schemeClr>
              </a:buClr>
              <a:defRPr/>
            </a:pPr>
            <a:r>
              <a:rPr lang="en-US" sz="2200" dirty="0" smtClean="0">
                <a:solidFill>
                  <a:srgbClr val="ADADFF"/>
                </a:solidFill>
              </a:rPr>
              <a:t>Imaging</a:t>
            </a:r>
            <a:endParaRPr lang="en-US" sz="2200" dirty="0">
              <a:solidFill>
                <a:srgbClr val="ADADFF"/>
              </a:solidFill>
            </a:endParaRPr>
          </a:p>
          <a:p>
            <a:pPr lvl="1">
              <a:lnSpc>
                <a:spcPct val="80000"/>
              </a:lnSpc>
              <a:buClr>
                <a:schemeClr val="bg1">
                  <a:lumMod val="40000"/>
                  <a:lumOff val="60000"/>
                </a:schemeClr>
              </a:buClr>
              <a:defRPr/>
            </a:pPr>
            <a:r>
              <a:rPr lang="en-US" sz="2200" dirty="0" smtClean="0">
                <a:solidFill>
                  <a:srgbClr val="ADADFF"/>
                </a:solidFill>
              </a:rPr>
              <a:t>Mets: </a:t>
            </a:r>
            <a:r>
              <a:rPr lang="en-US" sz="2200" dirty="0" err="1" smtClean="0">
                <a:solidFill>
                  <a:srgbClr val="ADADFF"/>
                </a:solidFill>
              </a:rPr>
              <a:t>Axumin</a:t>
            </a:r>
            <a:r>
              <a:rPr lang="en-US" sz="2200" dirty="0" smtClean="0">
                <a:solidFill>
                  <a:srgbClr val="ADADFF"/>
                </a:solidFill>
              </a:rPr>
              <a:t>-PET(D Schuster, M </a:t>
            </a:r>
            <a:r>
              <a:rPr lang="en-US" sz="2200" dirty="0" err="1" smtClean="0">
                <a:solidFill>
                  <a:srgbClr val="ADADFF"/>
                </a:solidFill>
              </a:rPr>
              <a:t>Alemozaffar</a:t>
            </a:r>
            <a:r>
              <a:rPr lang="en-US" sz="2200" dirty="0" smtClean="0">
                <a:solidFill>
                  <a:srgbClr val="ADADFF"/>
                </a:solidFill>
              </a:rPr>
              <a:t> et al)</a:t>
            </a:r>
          </a:p>
          <a:p>
            <a:pPr lvl="1">
              <a:lnSpc>
                <a:spcPct val="80000"/>
              </a:lnSpc>
              <a:buClr>
                <a:schemeClr val="bg1">
                  <a:lumMod val="40000"/>
                  <a:lumOff val="60000"/>
                </a:schemeClr>
              </a:buClr>
              <a:defRPr/>
            </a:pPr>
            <a:endParaRPr lang="en-US" sz="800" dirty="0" smtClean="0">
              <a:solidFill>
                <a:srgbClr val="ADADFF"/>
              </a:solidFill>
            </a:endParaRPr>
          </a:p>
        </p:txBody>
      </p:sp>
    </p:spTree>
    <p:extLst>
      <p:ext uri="{BB962C8B-B14F-4D97-AF65-F5344CB8AC3E}">
        <p14:creationId xmlns:p14="http://schemas.microsoft.com/office/powerpoint/2010/main" val="565542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609600" y="457200"/>
            <a:ext cx="8001000" cy="1143000"/>
          </a:xfrm>
        </p:spPr>
        <p:txBody>
          <a:bodyPr/>
          <a:lstStyle/>
          <a:p>
            <a:pPr eaLnBrk="1" hangingPunct="1">
              <a:defRPr/>
            </a:pPr>
            <a:r>
              <a:rPr lang="en-US" sz="2800" dirty="0" smtClean="0">
                <a:effectLst>
                  <a:outerShdw blurRad="38100" dist="38100" dir="2700000" algn="tl">
                    <a:srgbClr val="000000"/>
                  </a:outerShdw>
                </a:effectLst>
                <a:latin typeface="Arial" charset="0"/>
              </a:rPr>
              <a:t>Urinary RNA: PCA3 </a:t>
            </a:r>
            <a:r>
              <a:rPr lang="en-US" sz="2400" dirty="0" smtClean="0">
                <a:effectLst>
                  <a:outerShdw blurRad="38100" dist="38100" dir="2700000" algn="tl">
                    <a:srgbClr val="000000"/>
                  </a:outerShdw>
                </a:effectLst>
                <a:latin typeface="Arial" charset="0"/>
              </a:rPr>
              <a:t/>
            </a:r>
            <a:br>
              <a:rPr lang="en-US" sz="2400" dirty="0" smtClean="0">
                <a:effectLst>
                  <a:outerShdw blurRad="38100" dist="38100" dir="2700000" algn="tl">
                    <a:srgbClr val="000000"/>
                  </a:outerShdw>
                </a:effectLst>
                <a:latin typeface="Arial" charset="0"/>
              </a:rPr>
            </a:br>
            <a:r>
              <a:rPr lang="en-US" sz="2400" dirty="0" smtClean="0">
                <a:effectLst>
                  <a:outerShdw blurRad="38100" dist="38100" dir="2700000" algn="tl">
                    <a:srgbClr val="000000"/>
                  </a:outerShdw>
                </a:effectLst>
                <a:latin typeface="Arial" charset="0"/>
              </a:rPr>
              <a:t>J</a:t>
            </a:r>
            <a:r>
              <a:rPr lang="en-US" sz="2400" dirty="0">
                <a:effectLst>
                  <a:outerShdw blurRad="38100" dist="38100" dir="2700000" algn="tl">
                    <a:srgbClr val="000000"/>
                  </a:outerShdw>
                </a:effectLst>
                <a:latin typeface="Arial" charset="0"/>
              </a:rPr>
              <a:t> </a:t>
            </a:r>
            <a:r>
              <a:rPr lang="en-US" sz="2400" dirty="0" smtClean="0">
                <a:effectLst>
                  <a:outerShdw blurRad="38100" dist="38100" dir="2700000" algn="tl">
                    <a:srgbClr val="000000"/>
                  </a:outerShdw>
                </a:effectLst>
                <a:latin typeface="Arial" charset="0"/>
              </a:rPr>
              <a:t>Wei et al, EDRN PCA3 Validation Trial, J </a:t>
            </a:r>
            <a:r>
              <a:rPr lang="en-US" sz="2400" dirty="0" err="1" smtClean="0">
                <a:effectLst>
                  <a:outerShdw blurRad="38100" dist="38100" dir="2700000" algn="tl">
                    <a:srgbClr val="000000"/>
                  </a:outerShdw>
                </a:effectLst>
                <a:latin typeface="Arial" charset="0"/>
              </a:rPr>
              <a:t>Clin</a:t>
            </a:r>
            <a:r>
              <a:rPr lang="en-US" sz="2400" dirty="0" smtClean="0">
                <a:effectLst>
                  <a:outerShdw blurRad="38100" dist="38100" dir="2700000" algn="tl">
                    <a:srgbClr val="000000"/>
                  </a:outerShdw>
                </a:effectLst>
                <a:latin typeface="Arial" charset="0"/>
              </a:rPr>
              <a:t> </a:t>
            </a:r>
            <a:r>
              <a:rPr lang="en-US" sz="2400" dirty="0" err="1" smtClean="0">
                <a:effectLst>
                  <a:outerShdw blurRad="38100" dist="38100" dir="2700000" algn="tl">
                    <a:srgbClr val="000000"/>
                  </a:outerShdw>
                </a:effectLst>
                <a:latin typeface="Arial" charset="0"/>
              </a:rPr>
              <a:t>Onc</a:t>
            </a:r>
            <a:r>
              <a:rPr lang="en-US" sz="2400" dirty="0" smtClean="0">
                <a:effectLst>
                  <a:outerShdw blurRad="38100" dist="38100" dir="2700000" algn="tl">
                    <a:srgbClr val="000000"/>
                  </a:outerShdw>
                </a:effectLst>
                <a:latin typeface="Arial" charset="0"/>
              </a:rPr>
              <a:t> 2014 </a:t>
            </a:r>
          </a:p>
        </p:txBody>
      </p:sp>
      <p:sp>
        <p:nvSpPr>
          <p:cNvPr id="271363" name="Rectangle 3"/>
          <p:cNvSpPr>
            <a:spLocks noGrp="1" noChangeArrowheads="1"/>
          </p:cNvSpPr>
          <p:nvPr>
            <p:ph type="body" sz="half" idx="2"/>
          </p:nvPr>
        </p:nvSpPr>
        <p:spPr>
          <a:xfrm>
            <a:off x="533400" y="3810000"/>
            <a:ext cx="5334000" cy="2133600"/>
          </a:xfrm>
        </p:spPr>
        <p:txBody>
          <a:bodyPr/>
          <a:lstStyle/>
          <a:p>
            <a:pPr eaLnBrk="1" hangingPunct="1">
              <a:lnSpc>
                <a:spcPct val="80000"/>
              </a:lnSpc>
              <a:defRPr/>
            </a:pPr>
            <a:r>
              <a:rPr lang="en-US" sz="2000" dirty="0" smtClean="0"/>
              <a:t>DD3: a non-coding RNA  associated with PCA tissue (</a:t>
            </a:r>
            <a:r>
              <a:rPr lang="en-US" sz="2000" dirty="0" err="1" smtClean="0"/>
              <a:t>Bussemakers</a:t>
            </a:r>
            <a:r>
              <a:rPr lang="en-US" sz="2000" dirty="0" smtClean="0"/>
              <a:t> et al 1999)</a:t>
            </a:r>
          </a:p>
          <a:p>
            <a:pPr lvl="4" eaLnBrk="1" hangingPunct="1">
              <a:lnSpc>
                <a:spcPct val="80000"/>
              </a:lnSpc>
              <a:defRPr/>
            </a:pPr>
            <a:endParaRPr lang="en-US" sz="800" dirty="0" smtClean="0"/>
          </a:p>
          <a:p>
            <a:pPr eaLnBrk="1" hangingPunct="1">
              <a:lnSpc>
                <a:spcPct val="80000"/>
              </a:lnSpc>
              <a:defRPr/>
            </a:pPr>
            <a:r>
              <a:rPr lang="en-US" sz="2000" dirty="0" smtClean="0"/>
              <a:t>Detected in post-DRE urine sediment (</a:t>
            </a:r>
            <a:r>
              <a:rPr lang="en-US" sz="2000" dirty="0" err="1" smtClean="0"/>
              <a:t>Hessels</a:t>
            </a:r>
            <a:r>
              <a:rPr lang="en-US" sz="2000" dirty="0" smtClean="0"/>
              <a:t> et al 2003) </a:t>
            </a:r>
          </a:p>
          <a:p>
            <a:pPr lvl="4" eaLnBrk="1" hangingPunct="1">
              <a:lnSpc>
                <a:spcPct val="80000"/>
              </a:lnSpc>
              <a:defRPr/>
            </a:pPr>
            <a:endParaRPr lang="en-US" sz="800" dirty="0" smtClean="0"/>
          </a:p>
          <a:p>
            <a:pPr eaLnBrk="1" hangingPunct="1">
              <a:lnSpc>
                <a:spcPct val="80000"/>
              </a:lnSpc>
              <a:defRPr/>
            </a:pPr>
            <a:r>
              <a:rPr lang="en-US" sz="2000" dirty="0" smtClean="0"/>
              <a:t>Adopted to clinical grade assays in post-DRE whole urine (</a:t>
            </a:r>
            <a:r>
              <a:rPr lang="en-US" sz="2000" dirty="0" err="1" smtClean="0"/>
              <a:t>Genprobe</a:t>
            </a:r>
            <a:r>
              <a:rPr lang="en-US" sz="2000" dirty="0" smtClean="0"/>
              <a:t>/ </a:t>
            </a:r>
            <a:r>
              <a:rPr lang="en-US" sz="2000" dirty="0" err="1" smtClean="0"/>
              <a:t>Hologics</a:t>
            </a:r>
            <a:r>
              <a:rPr lang="en-US" sz="2000" dirty="0" smtClean="0"/>
              <a:t>)</a:t>
            </a:r>
          </a:p>
          <a:p>
            <a:pPr lvl="5">
              <a:lnSpc>
                <a:spcPct val="80000"/>
              </a:lnSpc>
              <a:defRPr/>
            </a:pPr>
            <a:endParaRPr lang="en-US" sz="800" dirty="0" smtClean="0"/>
          </a:p>
          <a:p>
            <a:pPr eaLnBrk="1" hangingPunct="1">
              <a:lnSpc>
                <a:spcPct val="80000"/>
              </a:lnSpc>
              <a:defRPr/>
            </a:pPr>
            <a:r>
              <a:rPr lang="en-US" sz="2000" dirty="0" smtClean="0"/>
              <a:t>FDA approval to select men for </a:t>
            </a:r>
            <a:r>
              <a:rPr lang="en-US" sz="2000" i="1" u="sng" dirty="0" smtClean="0"/>
              <a:t>repeat</a:t>
            </a:r>
            <a:r>
              <a:rPr lang="en-US" sz="2000" dirty="0" smtClean="0"/>
              <a:t> prostate biopsy (2012)</a:t>
            </a:r>
          </a:p>
        </p:txBody>
      </p:sp>
      <p:pic>
        <p:nvPicPr>
          <p:cNvPr id="74756" name="Picture 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533400" y="1600200"/>
            <a:ext cx="8077200" cy="2057400"/>
          </a:xfrm>
          <a:noFill/>
        </p:spPr>
      </p:pic>
      <p:grpSp>
        <p:nvGrpSpPr>
          <p:cNvPr id="74757" name="Group 13"/>
          <p:cNvGrpSpPr>
            <a:grpSpLocks/>
          </p:cNvGrpSpPr>
          <p:nvPr/>
        </p:nvGrpSpPr>
        <p:grpSpPr bwMode="auto">
          <a:xfrm>
            <a:off x="1066800" y="3733800"/>
            <a:ext cx="7383463" cy="2578100"/>
            <a:chOff x="3276" y="1607"/>
            <a:chExt cx="5679" cy="1923"/>
          </a:xfrm>
        </p:grpSpPr>
        <p:sp>
          <p:nvSpPr>
            <p:cNvPr id="74758" name="Rectangle 10"/>
            <p:cNvSpPr>
              <a:spLocks noChangeArrowheads="1"/>
            </p:cNvSpPr>
            <p:nvPr/>
          </p:nvSpPr>
          <p:spPr bwMode="auto">
            <a:xfrm>
              <a:off x="3276" y="3421"/>
              <a:ext cx="52"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900">
                  <a:solidFill>
                    <a:srgbClr val="000000"/>
                  </a:solidFill>
                  <a:latin typeface="Times New Roman" pitchFamily="18" charset="0"/>
                  <a:ea typeface="ＭＳ Ｐゴシック" pitchFamily="34" charset="-128"/>
                </a:rPr>
                <a:t> </a:t>
              </a:r>
              <a:endParaRPr lang="en-US" sz="1800">
                <a:solidFill>
                  <a:srgbClr val="000000"/>
                </a:solidFill>
                <a:latin typeface="Calibri" pitchFamily="34" charset="0"/>
                <a:ea typeface="ＭＳ Ｐゴシック" pitchFamily="34" charset="-128"/>
              </a:endParaRPr>
            </a:p>
          </p:txBody>
        </p:sp>
        <p:pic>
          <p:nvPicPr>
            <p:cNvPr id="7475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 y="1607"/>
              <a:ext cx="1927" cy="1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60" name="Rectangle 12"/>
            <p:cNvSpPr>
              <a:spLocks noChangeArrowheads="1"/>
            </p:cNvSpPr>
            <p:nvPr/>
          </p:nvSpPr>
          <p:spPr bwMode="auto">
            <a:xfrm>
              <a:off x="5686" y="3356"/>
              <a:ext cx="52"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900">
                  <a:solidFill>
                    <a:srgbClr val="000000"/>
                  </a:solidFill>
                  <a:latin typeface="Times New Roman" pitchFamily="18" charset="0"/>
                  <a:ea typeface="ＭＳ Ｐゴシック" pitchFamily="34" charset="-128"/>
                </a:rPr>
                <a:t> </a:t>
              </a:r>
              <a:endParaRPr lang="en-US" sz="1800">
                <a:solidFill>
                  <a:srgbClr val="000000"/>
                </a:solidFill>
                <a:latin typeface="Calibri" pitchFamily="34" charset="0"/>
                <a:ea typeface="ＭＳ Ｐゴシック" pitchFamily="34" charset="-128"/>
              </a:endParaRPr>
            </a:p>
          </p:txBody>
        </p:sp>
      </p:grpSp>
    </p:spTree>
    <p:extLst>
      <p:ext uri="{BB962C8B-B14F-4D97-AF65-F5344CB8AC3E}">
        <p14:creationId xmlns:p14="http://schemas.microsoft.com/office/powerpoint/2010/main" val="3434514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533400" y="609600"/>
            <a:ext cx="8077200" cy="1143000"/>
          </a:xfrm>
        </p:spPr>
        <p:txBody>
          <a:bodyPr/>
          <a:lstStyle/>
          <a:p>
            <a:pPr>
              <a:defRPr/>
            </a:pPr>
            <a:r>
              <a:rPr lang="en-US" sz="2600" dirty="0" smtClean="0">
                <a:solidFill>
                  <a:srgbClr val="FFFF00"/>
                </a:solidFill>
                <a:effectLst>
                  <a:outerShdw blurRad="38100" dist="38100" dir="2700000" algn="tl">
                    <a:srgbClr val="000000"/>
                  </a:outerShdw>
                </a:effectLst>
                <a:latin typeface="Arial" charset="0"/>
              </a:rPr>
              <a:t>Urinary RNA Testing to Refine Prostate Ca Detection</a:t>
            </a:r>
            <a:endParaRPr lang="en-US" sz="2800" dirty="0">
              <a:effectLst>
                <a:outerShdw blurRad="38100" dist="38100" dir="2700000" algn="tl">
                  <a:srgbClr val="000000"/>
                </a:outerShdw>
              </a:effectLst>
              <a:latin typeface="Arial" pitchFamily="34" charset="0"/>
            </a:endParaRPr>
          </a:p>
        </p:txBody>
      </p:sp>
      <p:sp>
        <p:nvSpPr>
          <p:cNvPr id="279555" name="Rectangle 3"/>
          <p:cNvSpPr>
            <a:spLocks noGrp="1" noChangeArrowheads="1"/>
          </p:cNvSpPr>
          <p:nvPr>
            <p:ph type="body" idx="1"/>
          </p:nvPr>
        </p:nvSpPr>
        <p:spPr>
          <a:xfrm>
            <a:off x="609600" y="1828800"/>
            <a:ext cx="7924800" cy="4419600"/>
          </a:xfrm>
        </p:spPr>
        <p:txBody>
          <a:bodyPr/>
          <a:lstStyle/>
          <a:p>
            <a:pPr>
              <a:buFont typeface="Monotype Sorts" pitchFamily="2" charset="2"/>
              <a:buNone/>
              <a:defRPr/>
            </a:pPr>
            <a:endParaRPr lang="en-US" dirty="0"/>
          </a:p>
          <a:p>
            <a:pPr>
              <a:defRPr/>
            </a:pPr>
            <a:r>
              <a:rPr lang="en-US" sz="2400" dirty="0"/>
              <a:t>TMPRSS2:ERG</a:t>
            </a:r>
            <a:r>
              <a:rPr lang="en-US" sz="2000" dirty="0"/>
              <a:t> </a:t>
            </a:r>
            <a:r>
              <a:rPr lang="en-US" sz="2000" dirty="0" smtClean="0"/>
              <a:t>(A </a:t>
            </a:r>
            <a:r>
              <a:rPr lang="en-US" sz="2000" dirty="0" err="1" smtClean="0"/>
              <a:t>Chinnayian</a:t>
            </a:r>
            <a:r>
              <a:rPr lang="en-US" sz="2000" dirty="0" smtClean="0"/>
              <a:t>, University of Michigan BDL)</a:t>
            </a:r>
            <a:endParaRPr lang="en-US" sz="2000" dirty="0"/>
          </a:p>
          <a:p>
            <a:pPr lvl="4">
              <a:defRPr/>
            </a:pPr>
            <a:endParaRPr lang="en-US" sz="1000" dirty="0"/>
          </a:p>
          <a:p>
            <a:pPr lvl="1">
              <a:defRPr/>
            </a:pPr>
            <a:r>
              <a:rPr lang="en-US" sz="2000" dirty="0"/>
              <a:t>Gene rearrangement (deletion or translocation) in ~ half of prostate cancers (</a:t>
            </a:r>
            <a:r>
              <a:rPr lang="en-US" sz="2000" dirty="0" err="1"/>
              <a:t>Tomlins</a:t>
            </a:r>
            <a:r>
              <a:rPr lang="en-US" sz="2000" dirty="0"/>
              <a:t> et al, Science, 2005)</a:t>
            </a:r>
          </a:p>
          <a:p>
            <a:pPr lvl="1">
              <a:defRPr/>
            </a:pPr>
            <a:endParaRPr lang="en-US" sz="1000" dirty="0"/>
          </a:p>
          <a:p>
            <a:pPr lvl="1">
              <a:defRPr/>
            </a:pPr>
            <a:r>
              <a:rPr lang="en-US" sz="2000" dirty="0"/>
              <a:t>TMPRSS2-Erg RNA detected in post-DRE urine sediment by RT-PCR (</a:t>
            </a:r>
            <a:r>
              <a:rPr lang="en-US" sz="2000" dirty="0" err="1"/>
              <a:t>Laxman</a:t>
            </a:r>
            <a:r>
              <a:rPr lang="en-US" sz="2000" dirty="0"/>
              <a:t> et al 2006)</a:t>
            </a:r>
          </a:p>
          <a:p>
            <a:pPr lvl="1">
              <a:defRPr/>
            </a:pPr>
            <a:endParaRPr lang="en-US" sz="800" dirty="0"/>
          </a:p>
          <a:p>
            <a:pPr lvl="1">
              <a:defRPr/>
            </a:pPr>
            <a:r>
              <a:rPr lang="en-US" sz="2000" dirty="0"/>
              <a:t>Possible combination with PCA3 suggested (</a:t>
            </a:r>
            <a:r>
              <a:rPr lang="en-US" sz="2000" dirty="0" err="1"/>
              <a:t>Hessels</a:t>
            </a:r>
            <a:r>
              <a:rPr lang="en-US" sz="2000" dirty="0"/>
              <a:t> et al 2007)</a:t>
            </a:r>
          </a:p>
          <a:p>
            <a:pPr lvl="1">
              <a:defRPr/>
            </a:pPr>
            <a:endParaRPr lang="en-US" sz="800" dirty="0"/>
          </a:p>
          <a:p>
            <a:pPr lvl="4">
              <a:buFontTx/>
              <a:buNone/>
              <a:defRPr/>
            </a:pPr>
            <a:endParaRPr lang="en-US" dirty="0"/>
          </a:p>
          <a:p>
            <a:pPr>
              <a:defRPr/>
            </a:pPr>
            <a:endParaRPr lang="en-US" sz="2000" dirty="0"/>
          </a:p>
          <a:p>
            <a:pPr>
              <a:defRPr/>
            </a:pPr>
            <a:endParaRPr lang="en-US" sz="2400" dirty="0"/>
          </a:p>
        </p:txBody>
      </p:sp>
    </p:spTree>
    <p:extLst>
      <p:ext uri="{BB962C8B-B14F-4D97-AF65-F5344CB8AC3E}">
        <p14:creationId xmlns:p14="http://schemas.microsoft.com/office/powerpoint/2010/main" val="1334384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
          <p:cNvSpPr>
            <a:spLocks noGrp="1" noChangeArrowheads="1"/>
          </p:cNvSpPr>
          <p:nvPr>
            <p:ph idx="1"/>
          </p:nvPr>
        </p:nvSpPr>
        <p:spPr>
          <a:noFill/>
          <a:ln/>
        </p:spPr>
        <p:txBody>
          <a:bodyPr/>
          <a:lstStyle/>
          <a:p>
            <a:pPr marL="0" indent="0">
              <a:lnSpc>
                <a:spcPct val="80000"/>
              </a:lnSpc>
              <a:buSzTx/>
              <a:buNone/>
            </a:pPr>
            <a:r>
              <a:rPr lang="en-US" sz="2400" i="1" u="sng" dirty="0" smtClean="0">
                <a:solidFill>
                  <a:schemeClr val="tx2"/>
                </a:solidFill>
              </a:rPr>
              <a:t>Study Objectives</a:t>
            </a:r>
            <a:endParaRPr lang="en-US" sz="2400" i="1" dirty="0" smtClean="0">
              <a:solidFill>
                <a:schemeClr val="tx2"/>
              </a:solidFill>
            </a:endParaRPr>
          </a:p>
          <a:p>
            <a:pPr marL="0" indent="0">
              <a:lnSpc>
                <a:spcPct val="80000"/>
              </a:lnSpc>
              <a:buSzTx/>
              <a:buNone/>
            </a:pPr>
            <a:endParaRPr lang="en-US" sz="1200" dirty="0"/>
          </a:p>
          <a:p>
            <a:pPr lvl="1">
              <a:buClr>
                <a:schemeClr val="tx2"/>
              </a:buClr>
              <a:buFont typeface="Wingdings" charset="2"/>
              <a:buChar char="v"/>
            </a:pPr>
            <a:r>
              <a:rPr lang="en-US" sz="2200" dirty="0" smtClean="0"/>
              <a:t>To determine if combined T2:erg and PCA3 RNA assay can improve </a:t>
            </a:r>
            <a:r>
              <a:rPr lang="en-US" sz="2200" dirty="0"/>
              <a:t>s</a:t>
            </a:r>
            <a:r>
              <a:rPr lang="en-US" sz="2200" dirty="0" smtClean="0"/>
              <a:t>pecificity for detecting ‘aggressive’ PCA (Prostate biopsy Gleason score </a:t>
            </a:r>
            <a:r>
              <a:rPr lang="en-US" sz="2200" u="sng" dirty="0" smtClean="0"/>
              <a:t>&gt;</a:t>
            </a:r>
            <a:r>
              <a:rPr lang="en-US" sz="2200" dirty="0" smtClean="0"/>
              <a:t> 7)</a:t>
            </a:r>
            <a:endParaRPr lang="en-US" sz="2200" dirty="0" smtClean="0">
              <a:ea typeface="Wingdings"/>
              <a:cs typeface="Wingdings"/>
              <a:sym typeface="Wingdings"/>
            </a:endParaRPr>
          </a:p>
          <a:p>
            <a:pPr marL="838200" lvl="1" indent="-381000">
              <a:buClr>
                <a:srgbClr val="FFFFFF"/>
              </a:buClr>
            </a:pPr>
            <a:endParaRPr lang="en-US" sz="800" dirty="0">
              <a:solidFill>
                <a:srgbClr val="FFFFFF"/>
              </a:solidFill>
            </a:endParaRPr>
          </a:p>
          <a:p>
            <a:pPr marL="1238250" lvl="2" indent="-381000">
              <a:buClr>
                <a:srgbClr val="FF0000"/>
              </a:buClr>
              <a:buSzPct val="100000"/>
              <a:buFont typeface="Wingdings" charset="2"/>
              <a:buChar char="Ø"/>
            </a:pPr>
            <a:r>
              <a:rPr lang="en-US" sz="2200" dirty="0" smtClean="0">
                <a:solidFill>
                  <a:srgbClr val="FFFFFF"/>
                </a:solidFill>
              </a:rPr>
              <a:t>Reduce unnecessary biopsy and ‘over-diagnosis’ of cancers with Gleason score = 6 </a:t>
            </a:r>
          </a:p>
          <a:p>
            <a:pPr marL="1238250" lvl="2" indent="-381000">
              <a:buClr>
                <a:srgbClr val="FF0000"/>
              </a:buClr>
              <a:buSzPct val="100000"/>
              <a:buFont typeface="Wingdings" charset="2"/>
              <a:buChar char="Ø"/>
            </a:pPr>
            <a:endParaRPr lang="en-US" sz="1200" dirty="0">
              <a:solidFill>
                <a:srgbClr val="FFFF00"/>
              </a:solidFill>
            </a:endParaRPr>
          </a:p>
          <a:p>
            <a:pPr lvl="1">
              <a:buClr>
                <a:schemeClr val="tx2"/>
              </a:buClr>
              <a:buFont typeface="Wingdings" charset="2"/>
              <a:buChar char="v"/>
            </a:pPr>
            <a:r>
              <a:rPr lang="en-US" sz="2200" dirty="0" smtClean="0">
                <a:solidFill>
                  <a:srgbClr val="FFFFFF"/>
                </a:solidFill>
              </a:rPr>
              <a:t>To model the lifetime cost impact if urinary T2:Erg and PCA3 was used to identify men for prostate biopsy </a:t>
            </a:r>
          </a:p>
          <a:p>
            <a:pPr marL="1238250" lvl="2" indent="-381000">
              <a:lnSpc>
                <a:spcPct val="80000"/>
              </a:lnSpc>
              <a:buClr>
                <a:srgbClr val="FF0000"/>
              </a:buClr>
              <a:buSzPct val="100000"/>
              <a:buFont typeface="Wingdings" charset="2"/>
              <a:buChar char="Ø"/>
            </a:pPr>
            <a:endParaRPr lang="en-US" sz="1000" dirty="0" smtClean="0">
              <a:solidFill>
                <a:srgbClr val="FFFFFF"/>
              </a:solidFill>
            </a:endParaRPr>
          </a:p>
          <a:p>
            <a:pPr marL="857250" lvl="2" indent="0">
              <a:lnSpc>
                <a:spcPct val="80000"/>
              </a:lnSpc>
              <a:buClr>
                <a:srgbClr val="FF0000"/>
              </a:buClr>
              <a:buSzPct val="100000"/>
              <a:buNone/>
            </a:pPr>
            <a:endParaRPr lang="en-US" sz="800" dirty="0">
              <a:solidFill>
                <a:srgbClr val="FFFF00"/>
              </a:solidFill>
            </a:endParaRPr>
          </a:p>
          <a:p>
            <a:pPr marL="457200" lvl="1" indent="0">
              <a:lnSpc>
                <a:spcPct val="80000"/>
              </a:lnSpc>
              <a:buNone/>
            </a:pPr>
            <a:endParaRPr lang="en-US" sz="2400" dirty="0" smtClean="0">
              <a:solidFill>
                <a:srgbClr val="FFFF00"/>
              </a:solidFill>
            </a:endParaRPr>
          </a:p>
          <a:p>
            <a:pPr marL="457200" indent="-457200">
              <a:lnSpc>
                <a:spcPct val="80000"/>
              </a:lnSpc>
              <a:buSzTx/>
              <a:buFont typeface="Monotype Sorts" charset="0"/>
              <a:buAutoNum type="alphaUcPeriod"/>
            </a:pPr>
            <a:endParaRPr lang="en-US" sz="2000" b="1" dirty="0">
              <a:solidFill>
                <a:srgbClr val="FFFF00"/>
              </a:solidFill>
            </a:endParaRPr>
          </a:p>
          <a:p>
            <a:pPr marL="57150" indent="0">
              <a:lnSpc>
                <a:spcPct val="80000"/>
              </a:lnSpc>
              <a:buNone/>
            </a:pPr>
            <a:endParaRPr lang="en-US" sz="2600" dirty="0" smtClean="0"/>
          </a:p>
          <a:p>
            <a:pPr marL="838200" lvl="1" indent="-381000">
              <a:lnSpc>
                <a:spcPct val="80000"/>
              </a:lnSpc>
            </a:pPr>
            <a:endParaRPr lang="en-US" sz="1600" dirty="0"/>
          </a:p>
          <a:p>
            <a:pPr marL="0" indent="0">
              <a:lnSpc>
                <a:spcPct val="80000"/>
              </a:lnSpc>
              <a:buNone/>
            </a:pPr>
            <a:endParaRPr lang="en-US" sz="2800" dirty="0"/>
          </a:p>
        </p:txBody>
      </p:sp>
      <p:sp>
        <p:nvSpPr>
          <p:cNvPr id="7" name="Rectangle 2"/>
          <p:cNvSpPr>
            <a:spLocks noGrp="1" noChangeArrowheads="1"/>
          </p:cNvSpPr>
          <p:nvPr>
            <p:ph type="title"/>
          </p:nvPr>
        </p:nvSpPr>
        <p:spPr>
          <a:xfrm>
            <a:off x="533400" y="457200"/>
            <a:ext cx="8077200" cy="1143000"/>
          </a:xfrm>
        </p:spPr>
        <p:txBody>
          <a:bodyPr/>
          <a:lstStyle/>
          <a:p>
            <a:pPr>
              <a:defRPr/>
            </a:pPr>
            <a:r>
              <a:rPr lang="en-US" sz="2600" dirty="0" smtClean="0">
                <a:solidFill>
                  <a:srgbClr val="FFFF00"/>
                </a:solidFill>
                <a:effectLst>
                  <a:outerShdw blurRad="38100" dist="38100" dir="2700000" algn="tl">
                    <a:srgbClr val="000000"/>
                  </a:outerShdw>
                </a:effectLst>
                <a:latin typeface="Arial" charset="0"/>
              </a:rPr>
              <a:t>Urinary T2:Erg and PCA3 RNA Testing </a:t>
            </a:r>
            <a:br>
              <a:rPr lang="en-US" sz="2600" dirty="0" smtClean="0">
                <a:solidFill>
                  <a:srgbClr val="FFFF00"/>
                </a:solidFill>
                <a:effectLst>
                  <a:outerShdw blurRad="38100" dist="38100" dir="2700000" algn="tl">
                    <a:srgbClr val="000000"/>
                  </a:outerShdw>
                </a:effectLst>
                <a:latin typeface="Arial" charset="0"/>
              </a:rPr>
            </a:br>
            <a:r>
              <a:rPr lang="en-US" sz="2600" dirty="0" smtClean="0">
                <a:solidFill>
                  <a:srgbClr val="FFFF00"/>
                </a:solidFill>
                <a:effectLst>
                  <a:outerShdw blurRad="38100" dist="38100" dir="2700000" algn="tl">
                    <a:srgbClr val="000000"/>
                  </a:outerShdw>
                </a:effectLst>
                <a:latin typeface="Arial" charset="0"/>
              </a:rPr>
              <a:t>to Refine Prostate Cancer Detection </a:t>
            </a:r>
            <a:br>
              <a:rPr lang="en-US" sz="2600" dirty="0" smtClean="0">
                <a:solidFill>
                  <a:srgbClr val="FFFF00"/>
                </a:solidFill>
                <a:effectLst>
                  <a:outerShdw blurRad="38100" dist="38100" dir="2700000" algn="tl">
                    <a:srgbClr val="000000"/>
                  </a:outerShdw>
                </a:effectLst>
                <a:latin typeface="Arial" charset="0"/>
              </a:rPr>
            </a:br>
            <a:r>
              <a:rPr lang="en-US" sz="2000" i="1" dirty="0" smtClean="0">
                <a:solidFill>
                  <a:srgbClr val="FFFF00"/>
                </a:solidFill>
                <a:effectLst>
                  <a:outerShdw blurRad="38100" dist="38100" dir="2700000" algn="tl">
                    <a:srgbClr val="000000"/>
                  </a:outerShdw>
                </a:effectLst>
                <a:latin typeface="Arial" charset="0"/>
              </a:rPr>
              <a:t>M Sanda et al JAMA Oncology 2017</a:t>
            </a:r>
            <a:endParaRPr lang="en-US" sz="2000" i="1" dirty="0">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1910070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
      <a:dk1>
        <a:srgbClr val="003B3B"/>
      </a:dk1>
      <a:lt1>
        <a:srgbClr val="FFFFFF"/>
      </a:lt1>
      <a:dk2>
        <a:srgbClr val="3333FF"/>
      </a:dk2>
      <a:lt2>
        <a:srgbClr val="FFFF00"/>
      </a:lt2>
      <a:accent1>
        <a:srgbClr val="CC0066"/>
      </a:accent1>
      <a:accent2>
        <a:srgbClr val="CC66FF"/>
      </a:accent2>
      <a:accent3>
        <a:srgbClr val="ADADFF"/>
      </a:accent3>
      <a:accent4>
        <a:srgbClr val="DADADA"/>
      </a:accent4>
      <a:accent5>
        <a:srgbClr val="E2AAB8"/>
      </a:accent5>
      <a:accent6>
        <a:srgbClr val="B95CE7"/>
      </a:accent6>
      <a:hlink>
        <a:srgbClr val="FF6633"/>
      </a:hlink>
      <a:folHlink>
        <a:srgbClr val="66FFFF"/>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3B3B"/>
        </a:dk1>
        <a:lt1>
          <a:srgbClr val="FFFFFF"/>
        </a:lt1>
        <a:dk2>
          <a:srgbClr val="00B7A5"/>
        </a:dk2>
        <a:lt2>
          <a:srgbClr val="FF99CC"/>
        </a:lt2>
        <a:accent1>
          <a:srgbClr val="FF9900"/>
        </a:accent1>
        <a:accent2>
          <a:srgbClr val="CC66FF"/>
        </a:accent2>
        <a:accent3>
          <a:srgbClr val="AAD8CF"/>
        </a:accent3>
        <a:accent4>
          <a:srgbClr val="DADADA"/>
        </a:accent4>
        <a:accent5>
          <a:srgbClr val="FFCAAA"/>
        </a:accent5>
        <a:accent6>
          <a:srgbClr val="B95CE7"/>
        </a:accent6>
        <a:hlink>
          <a:srgbClr val="D60093"/>
        </a:hlink>
        <a:folHlink>
          <a:srgbClr val="66FFFF"/>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6699"/>
        </a:dk2>
        <a:lt2>
          <a:srgbClr val="99D0D6"/>
        </a:lt2>
        <a:accent1>
          <a:srgbClr val="3399FF"/>
        </a:accent1>
        <a:accent2>
          <a:srgbClr val="33CC33"/>
        </a:accent2>
        <a:accent3>
          <a:srgbClr val="FFFFFF"/>
        </a:accent3>
        <a:accent4>
          <a:srgbClr val="000000"/>
        </a:accent4>
        <a:accent5>
          <a:srgbClr val="ADCAFF"/>
        </a:accent5>
        <a:accent6>
          <a:srgbClr val="2DB92D"/>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5F5F5F"/>
        </a:lt2>
        <a:accent1>
          <a:srgbClr val="DDDDDD"/>
        </a:accent1>
        <a:accent2>
          <a:srgbClr val="B2B2B2"/>
        </a:accent2>
        <a:accent3>
          <a:srgbClr val="FFFFFF"/>
        </a:accent3>
        <a:accent4>
          <a:srgbClr val="000000"/>
        </a:accent4>
        <a:accent5>
          <a:srgbClr val="EBEBEB"/>
        </a:accent5>
        <a:accent6>
          <a:srgbClr val="A1A1A1"/>
        </a:accent6>
        <a:hlink>
          <a:srgbClr val="39393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6424</TotalTime>
  <Words>1558</Words>
  <Application>Microsoft Office PowerPoint</Application>
  <PresentationFormat>On-screen Show (4:3)</PresentationFormat>
  <Paragraphs>334</Paragraphs>
  <Slides>21</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MS PGothic</vt:lpstr>
      <vt:lpstr>SimSun</vt:lpstr>
      <vt:lpstr>Arial</vt:lpstr>
      <vt:lpstr>Calibri</vt:lpstr>
      <vt:lpstr>Helvetica</vt:lpstr>
      <vt:lpstr>Monotype Sorts</vt:lpstr>
      <vt:lpstr>Times New Roman</vt:lpstr>
      <vt:lpstr>Wingdings</vt:lpstr>
      <vt:lpstr>Office Theme</vt:lpstr>
      <vt:lpstr>Default Design</vt:lpstr>
      <vt:lpstr>Urinary RNA, Serum Biomarkers, and  Axumin PET Imaging:  A Trifecta to Better Detect Aggressive Prostate Cancer</vt:lpstr>
      <vt:lpstr>Serum Biomarkers, Urinary RNA, Imaging  to Better Detect Aggressive Prostate Cancer</vt:lpstr>
      <vt:lpstr>PowerPoint Presentation</vt:lpstr>
      <vt:lpstr>Prostate Health Index (phi) to  Detect Aggressive Prostate Cancer: Results</vt:lpstr>
      <vt:lpstr>PowerPoint Presentation</vt:lpstr>
      <vt:lpstr>Serum Biomarkers, Urinary RNA, Imaging  to Better Detect Aggressive Prostate Cancer</vt:lpstr>
      <vt:lpstr>Urinary RNA: PCA3  J Wei et al, EDRN PCA3 Validation Trial, J Clin Onc 2014 </vt:lpstr>
      <vt:lpstr>Urinary RNA Testing to Refine Prostate Ca Detection</vt:lpstr>
      <vt:lpstr>Urinary T2:Erg and PCA3 RNA Testing  to Refine Prostate Cancer Detection  M Sanda et al JAMA Oncology 2017</vt:lpstr>
      <vt:lpstr>Urinary T2:Erg and PCA3 RNA Testing  to Refine Prostate Cancer Detection</vt:lpstr>
      <vt:lpstr>PowerPoint Presentation</vt:lpstr>
      <vt:lpstr> Urinary T2:Erg and PCA3 Testing at Age = 55-64 Yrs Would Reduce Lifetime Health Care Costs</vt:lpstr>
      <vt:lpstr>Targeted Sequencing of Prostate Ca-Associated RNAs in Extracellular Vesicles From Post-DRE Urine (K Pellegrini et al, ongoing)</vt:lpstr>
      <vt:lpstr>Serum Biomarkers, Urinary RNA, Imaging  to Better Detect Aggressive Prostate Cancer</vt:lpstr>
      <vt:lpstr>Combining FDA-Approved Clinical Assays: phi and PCA3 RNA Testing  to Refine Prostate Cancer Detection</vt:lpstr>
      <vt:lpstr>Combining Serum Prostate Health Index with post-DRE Urine PCA3 and T2Erg Clinical Assays to Predict Aggressive Prostate Ca (E Huang et al, ongoing)</vt:lpstr>
      <vt:lpstr>Serum Biomarkers, Urinary RNA, Imaging  to Better Detect Aggressive Prostate Cancer</vt:lpstr>
      <vt:lpstr>Detection of Prostate Cancer Micrometastatic Disease by FACBC-PET M Goodman, Dept of Radiology &amp; Chemistry; D Schuster, Dept of Radiology, et al</vt:lpstr>
      <vt:lpstr>PowerPoint Presentation</vt:lpstr>
      <vt:lpstr>Serum Biomarkers, Urinary RNA, Imaging  to Better Detect Aggressive Prostate Cancer</vt:lpstr>
      <vt:lpstr>PowerPoint Presentation</vt:lpstr>
    </vt:vector>
  </TitlesOfParts>
  <Company>Emory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RNA biomarkers for prostate cancer</dc:title>
  <dc:creator>Kathryn Pellegrini</dc:creator>
  <cp:lastModifiedBy>PSAV</cp:lastModifiedBy>
  <cp:revision>374</cp:revision>
  <cp:lastPrinted>2016-04-19T20:41:11Z</cp:lastPrinted>
  <dcterms:created xsi:type="dcterms:W3CDTF">2014-07-22T19:34:54Z</dcterms:created>
  <dcterms:modified xsi:type="dcterms:W3CDTF">2017-09-12T15:00:00Z</dcterms:modified>
</cp:coreProperties>
</file>