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Default Extension="jpg" ContentType="image/jp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</p:sldIdLst>
  <p:sldSz cx="4610100" cy="3460750"/>
  <p:notesSz cx="4610100" cy="34607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Relationship Id="rId54" Type="http://schemas.openxmlformats.org/officeDocument/2006/relationships/slide" Target="slides/slide49.xml"/><Relationship Id="rId55" Type="http://schemas.openxmlformats.org/officeDocument/2006/relationships/slide" Target="slides/slide50.xml"/><Relationship Id="rId56" Type="http://schemas.openxmlformats.org/officeDocument/2006/relationships/slide" Target="slides/slide51.xml"/><Relationship Id="rId57" Type="http://schemas.openxmlformats.org/officeDocument/2006/relationships/slide" Target="slides/slide52.xml"/><Relationship Id="rId58" Type="http://schemas.openxmlformats.org/officeDocument/2006/relationships/slide" Target="slides/slide53.xml"/><Relationship Id="rId59" Type="http://schemas.openxmlformats.org/officeDocument/2006/relationships/slide" Target="slides/slide54.xml"/><Relationship Id="rId60" Type="http://schemas.openxmlformats.org/officeDocument/2006/relationships/slide" Target="slides/slide55.xml"/><Relationship Id="rId61" Type="http://schemas.openxmlformats.org/officeDocument/2006/relationships/slide" Target="slides/slide56.xml"/><Relationship Id="rId62" Type="http://schemas.openxmlformats.org/officeDocument/2006/relationships/slide" Target="slides/slide57.xml"/></Relationships>
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/Relationships>

</file>

<file path=ppt/notesSlides/_rels/notesSlide10.xml.rels><?xml version="1.0" encoding="UTF-8" standalone="yes"?>
<Relationships xmlns="http://schemas.openxmlformats.org/package/2006/relationships"><Relationship Id="rId1" Type="http://schemas.openxmlformats.org/officeDocument/2006/relationships/slide" Target="../slides/slide10.xml"/></Relationships>

</file>

<file path=ppt/notesSlides/_rels/notesSlide1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1.xml"/></Relationships>

</file>

<file path=ppt/notesSlides/_rels/notesSlide12.xml.rels><?xml version="1.0" encoding="UTF-8" standalone="yes"?>
<Relationships xmlns="http://schemas.openxmlformats.org/package/2006/relationships"><Relationship Id="rId1" Type="http://schemas.openxmlformats.org/officeDocument/2006/relationships/slide" Target="../slides/slide12.xml"/></Relationships>

</file>

<file path=ppt/notesSlides/_rels/notesSlide13.xml.rels><?xml version="1.0" encoding="UTF-8" standalone="yes"?>
<Relationships xmlns="http://schemas.openxmlformats.org/package/2006/relationships"><Relationship Id="rId1" Type="http://schemas.openxmlformats.org/officeDocument/2006/relationships/slide" Target="../slides/slide13.xml"/></Relationships>

</file>

<file path=ppt/notesSlides/_rels/notesSlide14.xml.rels><?xml version="1.0" encoding="UTF-8" standalone="yes"?>
<Relationships xmlns="http://schemas.openxmlformats.org/package/2006/relationships"><Relationship Id="rId1" Type="http://schemas.openxmlformats.org/officeDocument/2006/relationships/slide" Target="../slides/slide14.xml"/></Relationships>

</file>

<file path=ppt/notesSlides/_rels/notesSlide15.xml.rels><?xml version="1.0" encoding="UTF-8" standalone="yes"?>
<Relationships xmlns="http://schemas.openxmlformats.org/package/2006/relationships"><Relationship Id="rId1" Type="http://schemas.openxmlformats.org/officeDocument/2006/relationships/slide" Target="../slides/slide15.xml"/></Relationships>

</file>

<file path=ppt/notesSlides/_rels/notesSlide16.xml.rels><?xml version="1.0" encoding="UTF-8" standalone="yes"?>
<Relationships xmlns="http://schemas.openxmlformats.org/package/2006/relationships"><Relationship Id="rId1" Type="http://schemas.openxmlformats.org/officeDocument/2006/relationships/slide" Target="../slides/slide16.xml"/></Relationships>

</file>

<file path=ppt/notesSlides/_rels/notesSlide17.xml.rels><?xml version="1.0" encoding="UTF-8" standalone="yes"?>
<Relationships xmlns="http://schemas.openxmlformats.org/package/2006/relationships"><Relationship Id="rId1" Type="http://schemas.openxmlformats.org/officeDocument/2006/relationships/slide" Target="../slides/slide17.xml"/></Relationships>

</file>

<file path=ppt/notesSlides/_rels/notesSlide18.xml.rels><?xml version="1.0" encoding="UTF-8" standalone="yes"?>
<Relationships xmlns="http://schemas.openxmlformats.org/package/2006/relationships"><Relationship Id="rId1" Type="http://schemas.openxmlformats.org/officeDocument/2006/relationships/slide" Target="../slides/slide18.xml"/></Relationships>

</file>

<file path=ppt/notesSlides/_rels/notesSlide19.xml.rels><?xml version="1.0" encoding="UTF-8" standalone="yes"?>
<Relationships xmlns="http://schemas.openxmlformats.org/package/2006/relationships"><Relationship Id="rId1" Type="http://schemas.openxmlformats.org/officeDocument/2006/relationships/slide" Target="../slides/slide19.xml"/></Relationships>
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2.xml"/></Relationships>

</file>

<file path=ppt/notesSlides/_rels/notesSlide20.xml.rels><?xml version="1.0" encoding="UTF-8" standalone="yes"?>
<Relationships xmlns="http://schemas.openxmlformats.org/package/2006/relationships"><Relationship Id="rId1" Type="http://schemas.openxmlformats.org/officeDocument/2006/relationships/slide" Target="../slides/slide20.xml"/></Relationships>

</file>

<file path=ppt/notesSlides/_rels/notesSlide21.xml.rels><?xml version="1.0" encoding="UTF-8" standalone="yes"?>
<Relationships xmlns="http://schemas.openxmlformats.org/package/2006/relationships"><Relationship Id="rId1" Type="http://schemas.openxmlformats.org/officeDocument/2006/relationships/slide" Target="../slides/slide21.xml"/></Relationships>

</file>

<file path=ppt/notesSlides/_rels/notesSlide22.xml.rels><?xml version="1.0" encoding="UTF-8" standalone="yes"?>
<Relationships xmlns="http://schemas.openxmlformats.org/package/2006/relationships"><Relationship Id="rId1" Type="http://schemas.openxmlformats.org/officeDocument/2006/relationships/slide" Target="../slides/slide22.xml"/></Relationships>

</file>

<file path=ppt/notesSlides/_rels/notesSlide23.xml.rels><?xml version="1.0" encoding="UTF-8" standalone="yes"?>
<Relationships xmlns="http://schemas.openxmlformats.org/package/2006/relationships"><Relationship Id="rId1" Type="http://schemas.openxmlformats.org/officeDocument/2006/relationships/slide" Target="../slides/slide23.xml"/></Relationships>

</file>

<file path=ppt/notesSlides/_rels/notesSlide24.xml.rels><?xml version="1.0" encoding="UTF-8" standalone="yes"?>
<Relationships xmlns="http://schemas.openxmlformats.org/package/2006/relationships"><Relationship Id="rId1" Type="http://schemas.openxmlformats.org/officeDocument/2006/relationships/slide" Target="../slides/slide24.xml"/></Relationships>

</file>

<file path=ppt/notesSlides/_rels/notesSlide25.xml.rels><?xml version="1.0" encoding="UTF-8" standalone="yes"?>
<Relationships xmlns="http://schemas.openxmlformats.org/package/2006/relationships"><Relationship Id="rId1" Type="http://schemas.openxmlformats.org/officeDocument/2006/relationships/slide" Target="../slides/slide25.xml"/></Relationships>

</file>

<file path=ppt/notesSlides/_rels/notesSlide26.xml.rels><?xml version="1.0" encoding="UTF-8" standalone="yes"?>
<Relationships xmlns="http://schemas.openxmlformats.org/package/2006/relationships"><Relationship Id="rId1" Type="http://schemas.openxmlformats.org/officeDocument/2006/relationships/slide" Target="../slides/slide26.xml"/></Relationships>

</file>

<file path=ppt/notesSlides/_rels/notesSlide27.xml.rels><?xml version="1.0" encoding="UTF-8" standalone="yes"?>
<Relationships xmlns="http://schemas.openxmlformats.org/package/2006/relationships"><Relationship Id="rId1" Type="http://schemas.openxmlformats.org/officeDocument/2006/relationships/slide" Target="../slides/slide27.xml"/></Relationships>

</file>

<file path=ppt/notesSlides/_rels/notesSlide28.xml.rels><?xml version="1.0" encoding="UTF-8" standalone="yes"?>
<Relationships xmlns="http://schemas.openxmlformats.org/package/2006/relationships"><Relationship Id="rId1" Type="http://schemas.openxmlformats.org/officeDocument/2006/relationships/slide" Target="../slides/slide28.xml"/></Relationships>

</file>

<file path=ppt/notesSlides/_rels/notesSlide29.xml.rels><?xml version="1.0" encoding="UTF-8" standalone="yes"?>
<Relationships xmlns="http://schemas.openxmlformats.org/package/2006/relationships"><Relationship Id="rId1" Type="http://schemas.openxmlformats.org/officeDocument/2006/relationships/slide" Target="../slides/slide29.xml"/></Relationships>
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slide" Target="../slides/slide3.xml"/></Relationships>

</file>

<file path=ppt/notesSlides/_rels/notesSlide30.xml.rels><?xml version="1.0" encoding="UTF-8" standalone="yes"?>
<Relationships xmlns="http://schemas.openxmlformats.org/package/2006/relationships"><Relationship Id="rId1" Type="http://schemas.openxmlformats.org/officeDocument/2006/relationships/slide" Target="../slides/slide30.xml"/></Relationships>

</file>

<file path=ppt/notesSlides/_rels/notesSlide31.xml.rels><?xml version="1.0" encoding="UTF-8" standalone="yes"?>
<Relationships xmlns="http://schemas.openxmlformats.org/package/2006/relationships"><Relationship Id="rId1" Type="http://schemas.openxmlformats.org/officeDocument/2006/relationships/slide" Target="../slides/slide31.xml"/></Relationships>

</file>

<file path=ppt/notesSlides/_rels/notesSlide32.xml.rels><?xml version="1.0" encoding="UTF-8" standalone="yes"?>
<Relationships xmlns="http://schemas.openxmlformats.org/package/2006/relationships"><Relationship Id="rId1" Type="http://schemas.openxmlformats.org/officeDocument/2006/relationships/slide" Target="../slides/slide32.xml"/></Relationships>

</file>

<file path=ppt/notesSlides/_rels/notesSlide33.xml.rels><?xml version="1.0" encoding="UTF-8" standalone="yes"?>
<Relationships xmlns="http://schemas.openxmlformats.org/package/2006/relationships"><Relationship Id="rId1" Type="http://schemas.openxmlformats.org/officeDocument/2006/relationships/slide" Target="../slides/slide33.xml"/></Relationships>

</file>

<file path=ppt/notesSlides/_rels/notesSlide34.xml.rels><?xml version="1.0" encoding="UTF-8" standalone="yes"?>
<Relationships xmlns="http://schemas.openxmlformats.org/package/2006/relationships"><Relationship Id="rId1" Type="http://schemas.openxmlformats.org/officeDocument/2006/relationships/slide" Target="../slides/slide34.xml"/></Relationships>

</file>

<file path=ppt/notesSlides/_rels/notesSlide35.xml.rels><?xml version="1.0" encoding="UTF-8" standalone="yes"?>
<Relationships xmlns="http://schemas.openxmlformats.org/package/2006/relationships"><Relationship Id="rId1" Type="http://schemas.openxmlformats.org/officeDocument/2006/relationships/slide" Target="../slides/slide35.xml"/></Relationships>

</file>

<file path=ppt/notesSlides/_rels/notesSlide36.xml.rels><?xml version="1.0" encoding="UTF-8" standalone="yes"?>
<Relationships xmlns="http://schemas.openxmlformats.org/package/2006/relationships"><Relationship Id="rId1" Type="http://schemas.openxmlformats.org/officeDocument/2006/relationships/slide" Target="../slides/slide36.xml"/></Relationships>

</file>

<file path=ppt/notesSlides/_rels/notesSlide37.xml.rels><?xml version="1.0" encoding="UTF-8" standalone="yes"?>
<Relationships xmlns="http://schemas.openxmlformats.org/package/2006/relationships"><Relationship Id="rId1" Type="http://schemas.openxmlformats.org/officeDocument/2006/relationships/slide" Target="../slides/slide37.xml"/></Relationships>

</file>

<file path=ppt/notesSlides/_rels/notesSlide38.xml.rels><?xml version="1.0" encoding="UTF-8" standalone="yes"?>
<Relationships xmlns="http://schemas.openxmlformats.org/package/2006/relationships"><Relationship Id="rId1" Type="http://schemas.openxmlformats.org/officeDocument/2006/relationships/slide" Target="../slides/slide38.xml"/></Relationships>

</file>

<file path=ppt/notesSlides/_rels/notesSlide39.xml.rels><?xml version="1.0" encoding="UTF-8" standalone="yes"?>
<Relationships xmlns="http://schemas.openxmlformats.org/package/2006/relationships"><Relationship Id="rId1" Type="http://schemas.openxmlformats.org/officeDocument/2006/relationships/slide" Target="../slides/slide39.xml"/></Relationships>
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slide" Target="../slides/slide4.xml"/></Relationships>

</file>

<file path=ppt/notesSlides/_rels/notesSlide40.xml.rels><?xml version="1.0" encoding="UTF-8" standalone="yes"?>
<Relationships xmlns="http://schemas.openxmlformats.org/package/2006/relationships"><Relationship Id="rId1" Type="http://schemas.openxmlformats.org/officeDocument/2006/relationships/slide" Target="../slides/slide40.xml"/></Relationships>

</file>

<file path=ppt/notesSlides/_rels/notesSlide41.xml.rels><?xml version="1.0" encoding="UTF-8" standalone="yes"?>
<Relationships xmlns="http://schemas.openxmlformats.org/package/2006/relationships"><Relationship Id="rId1" Type="http://schemas.openxmlformats.org/officeDocument/2006/relationships/slide" Target="../slides/slide41.xml"/></Relationships>

</file>

<file path=ppt/notesSlides/_rels/notesSlide42.xml.rels><?xml version="1.0" encoding="UTF-8" standalone="yes"?>
<Relationships xmlns="http://schemas.openxmlformats.org/package/2006/relationships"><Relationship Id="rId1" Type="http://schemas.openxmlformats.org/officeDocument/2006/relationships/slide" Target="../slides/slide42.xml"/></Relationships>

</file>

<file path=ppt/notesSlides/_rels/notesSlide43.xml.rels><?xml version="1.0" encoding="UTF-8" standalone="yes"?>
<Relationships xmlns="http://schemas.openxmlformats.org/package/2006/relationships"><Relationship Id="rId1" Type="http://schemas.openxmlformats.org/officeDocument/2006/relationships/slide" Target="../slides/slide43.xml"/></Relationships>

</file>

<file path=ppt/notesSlides/_rels/notesSlide44.xml.rels><?xml version="1.0" encoding="UTF-8" standalone="yes"?>
<Relationships xmlns="http://schemas.openxmlformats.org/package/2006/relationships"><Relationship Id="rId1" Type="http://schemas.openxmlformats.org/officeDocument/2006/relationships/slide" Target="../slides/slide44.xml"/></Relationships>

</file>

<file path=ppt/notesSlides/_rels/notesSlide45.xml.rels><?xml version="1.0" encoding="UTF-8" standalone="yes"?>
<Relationships xmlns="http://schemas.openxmlformats.org/package/2006/relationships"><Relationship Id="rId1" Type="http://schemas.openxmlformats.org/officeDocument/2006/relationships/slide" Target="../slides/slide45.xml"/></Relationships>

</file>

<file path=ppt/notesSlides/_rels/notesSlide46.xml.rels><?xml version="1.0" encoding="UTF-8" standalone="yes"?>
<Relationships xmlns="http://schemas.openxmlformats.org/package/2006/relationships"><Relationship Id="rId1" Type="http://schemas.openxmlformats.org/officeDocument/2006/relationships/slide" Target="../slides/slide46.xml"/></Relationships>

</file>

<file path=ppt/notesSlides/_rels/notesSlide47.xml.rels><?xml version="1.0" encoding="UTF-8" standalone="yes"?>
<Relationships xmlns="http://schemas.openxmlformats.org/package/2006/relationships"><Relationship Id="rId1" Type="http://schemas.openxmlformats.org/officeDocument/2006/relationships/slide" Target="../slides/slide47.xml"/></Relationships>

</file>

<file path=ppt/notesSlides/_rels/notesSlide48.xml.rels><?xml version="1.0" encoding="UTF-8" standalone="yes"?>
<Relationships xmlns="http://schemas.openxmlformats.org/package/2006/relationships"><Relationship Id="rId1" Type="http://schemas.openxmlformats.org/officeDocument/2006/relationships/slide" Target="../slides/slide48.xml"/></Relationships>

</file>

<file path=ppt/notesSlides/_rels/notesSlide49.xml.rels><?xml version="1.0" encoding="UTF-8" standalone="yes"?>
<Relationships xmlns="http://schemas.openxmlformats.org/package/2006/relationships"><Relationship Id="rId1" Type="http://schemas.openxmlformats.org/officeDocument/2006/relationships/slide" Target="../slides/slide49.xml"/></Relationships>
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slide" Target="../slides/slide5.xml"/></Relationships>

</file>

<file path=ppt/notesSlides/_rels/notesSlide50.xml.rels><?xml version="1.0" encoding="UTF-8" standalone="yes"?>
<Relationships xmlns="http://schemas.openxmlformats.org/package/2006/relationships"><Relationship Id="rId1" Type="http://schemas.openxmlformats.org/officeDocument/2006/relationships/slide" Target="../slides/slide50.xml"/></Relationships>

</file>

<file path=ppt/notesSlides/_rels/notesSlide51.xml.rels><?xml version="1.0" encoding="UTF-8" standalone="yes"?>
<Relationships xmlns="http://schemas.openxmlformats.org/package/2006/relationships"><Relationship Id="rId1" Type="http://schemas.openxmlformats.org/officeDocument/2006/relationships/slide" Target="../slides/slide51.xml"/></Relationships>

</file>

<file path=ppt/notesSlides/_rels/notesSlide52.xml.rels><?xml version="1.0" encoding="UTF-8" standalone="yes"?>
<Relationships xmlns="http://schemas.openxmlformats.org/package/2006/relationships"><Relationship Id="rId1" Type="http://schemas.openxmlformats.org/officeDocument/2006/relationships/slide" Target="../slides/slide52.xml"/></Relationships>

</file>

<file path=ppt/notesSlides/_rels/notesSlide53.xml.rels><?xml version="1.0" encoding="UTF-8" standalone="yes"?>
<Relationships xmlns="http://schemas.openxmlformats.org/package/2006/relationships"><Relationship Id="rId1" Type="http://schemas.openxmlformats.org/officeDocument/2006/relationships/slide" Target="../slides/slide53.xml"/></Relationships>

</file>

<file path=ppt/notesSlides/_rels/notesSlide54.xml.rels><?xml version="1.0" encoding="UTF-8" standalone="yes"?>
<Relationships xmlns="http://schemas.openxmlformats.org/package/2006/relationships"><Relationship Id="rId1" Type="http://schemas.openxmlformats.org/officeDocument/2006/relationships/slide" Target="../slides/slide54.xml"/></Relationships>

</file>

<file path=ppt/notesSlides/_rels/notesSlide55.xml.rels><?xml version="1.0" encoding="UTF-8" standalone="yes"?>
<Relationships xmlns="http://schemas.openxmlformats.org/package/2006/relationships"><Relationship Id="rId1" Type="http://schemas.openxmlformats.org/officeDocument/2006/relationships/slide" Target="../slides/slide55.xml"/></Relationships>

</file>

<file path=ppt/notesSlides/_rels/notesSlide56.xml.rels><?xml version="1.0" encoding="UTF-8" standalone="yes"?>
<Relationships xmlns="http://schemas.openxmlformats.org/package/2006/relationships"><Relationship Id="rId1" Type="http://schemas.openxmlformats.org/officeDocument/2006/relationships/slide" Target="../slides/slide56.xml"/></Relationships>

</file>

<file path=ppt/notesSlides/_rels/notesSlide57.xml.rels><?xml version="1.0" encoding="UTF-8" standalone="yes"?>
<Relationships xmlns="http://schemas.openxmlformats.org/package/2006/relationships"><Relationship Id="rId1" Type="http://schemas.openxmlformats.org/officeDocument/2006/relationships/slide" Target="../slides/slide57.xml"/></Relationships>
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slide" Target="../slides/slide6.xml"/></Relationships>
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slide" Target="../slides/slide7.xml"/></Relationships>

</file>

<file path=ppt/notesSlides/_rels/notesSlide8.xml.rels><?xml version="1.0" encoding="UTF-8" standalone="yes"?>
<Relationships xmlns="http://schemas.openxmlformats.org/package/2006/relationships"><Relationship Id="rId1" Type="http://schemas.openxmlformats.org/officeDocument/2006/relationships/slide" Target="../slides/slide8.xml"/></Relationships>

</file>

<file path=ppt/notesSlides/_rels/notesSlide9.xml.rels><?xml version="1.0" encoding="UTF-8" standalone="yes"?>
<Relationships xmlns="http://schemas.openxmlformats.org/package/2006/relationships"><Relationship Id="rId1" Type="http://schemas.openxmlformats.org/officeDocument/2006/relationships/slide" Target="../slides/slide9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5757" y="1072832"/>
            <a:ext cx="3918585" cy="7267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88361" y="3227297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3008744" y="3223336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3186546" y="3223336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3339032" y="3237420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3349524" y="3227145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79">
                <a:moveTo>
                  <a:pt x="0" y="10160"/>
                </a:moveTo>
                <a:lnTo>
                  <a:pt x="0" y="0"/>
                </a:lnTo>
                <a:lnTo>
                  <a:pt x="43180" y="0"/>
                </a:lnTo>
                <a:lnTo>
                  <a:pt x="43180" y="30480"/>
                </a:lnTo>
                <a:lnTo>
                  <a:pt x="33020" y="3048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3359684" y="3216985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80">
                <a:moveTo>
                  <a:pt x="0" y="10160"/>
                </a:moveTo>
                <a:lnTo>
                  <a:pt x="0" y="0"/>
                </a:lnTo>
                <a:lnTo>
                  <a:pt x="43180" y="0"/>
                </a:lnTo>
                <a:lnTo>
                  <a:pt x="43180" y="30480"/>
                </a:lnTo>
                <a:lnTo>
                  <a:pt x="33020" y="3048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3275863" y="3223336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k object 23"/>
          <p:cNvSpPr/>
          <p:nvPr/>
        </p:nvSpPr>
        <p:spPr>
          <a:xfrm>
            <a:off x="3631883" y="322968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bk object 24"/>
          <p:cNvSpPr/>
          <p:nvPr/>
        </p:nvSpPr>
        <p:spPr>
          <a:xfrm>
            <a:off x="3542982" y="3223336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k object 25"/>
          <p:cNvSpPr/>
          <p:nvPr/>
        </p:nvSpPr>
        <p:spPr>
          <a:xfrm>
            <a:off x="3619183" y="3216985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bk object 26"/>
          <p:cNvSpPr/>
          <p:nvPr/>
        </p:nvSpPr>
        <p:spPr>
          <a:xfrm>
            <a:off x="3631883" y="324238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bk object 27"/>
          <p:cNvSpPr/>
          <p:nvPr/>
        </p:nvSpPr>
        <p:spPr>
          <a:xfrm>
            <a:off x="3619183" y="325508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bk object 28"/>
          <p:cNvSpPr/>
          <p:nvPr/>
        </p:nvSpPr>
        <p:spPr>
          <a:xfrm>
            <a:off x="3631883" y="326778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bk object 29"/>
          <p:cNvSpPr/>
          <p:nvPr/>
        </p:nvSpPr>
        <p:spPr>
          <a:xfrm>
            <a:off x="3886302" y="3216985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bk object 30"/>
          <p:cNvSpPr/>
          <p:nvPr/>
        </p:nvSpPr>
        <p:spPr>
          <a:xfrm>
            <a:off x="3899002" y="323603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20291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bk object 31"/>
          <p:cNvSpPr/>
          <p:nvPr/>
        </p:nvSpPr>
        <p:spPr>
          <a:xfrm>
            <a:off x="3810101" y="3223336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bk object 32"/>
          <p:cNvSpPr/>
          <p:nvPr/>
        </p:nvSpPr>
        <p:spPr>
          <a:xfrm>
            <a:off x="3886302" y="325508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bk object 33"/>
          <p:cNvSpPr/>
          <p:nvPr/>
        </p:nvSpPr>
        <p:spPr>
          <a:xfrm>
            <a:off x="3899002" y="326778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bk object 34"/>
          <p:cNvSpPr/>
          <p:nvPr/>
        </p:nvSpPr>
        <p:spPr>
          <a:xfrm>
            <a:off x="4153434" y="3216985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bk object 35"/>
          <p:cNvSpPr/>
          <p:nvPr/>
        </p:nvSpPr>
        <p:spPr>
          <a:xfrm>
            <a:off x="4166134" y="323603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20291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bk object 36"/>
          <p:cNvSpPr/>
          <p:nvPr/>
        </p:nvSpPr>
        <p:spPr>
          <a:xfrm>
            <a:off x="4153434" y="325508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bk object 37"/>
          <p:cNvSpPr/>
          <p:nvPr/>
        </p:nvSpPr>
        <p:spPr>
          <a:xfrm>
            <a:off x="4166134" y="326778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bk object 38"/>
          <p:cNvSpPr/>
          <p:nvPr/>
        </p:nvSpPr>
        <p:spPr>
          <a:xfrm>
            <a:off x="4451033" y="3247466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20">
                <a:moveTo>
                  <a:pt x="0" y="0"/>
                </a:moveTo>
                <a:lnTo>
                  <a:pt x="20320" y="2032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bk object 39"/>
          <p:cNvSpPr/>
          <p:nvPr/>
        </p:nvSpPr>
        <p:spPr>
          <a:xfrm>
            <a:off x="4423969" y="3220971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30366" y="15183"/>
                </a:moveTo>
                <a:lnTo>
                  <a:pt x="30366" y="6797"/>
                </a:lnTo>
                <a:lnTo>
                  <a:pt x="23568" y="0"/>
                </a:lnTo>
                <a:lnTo>
                  <a:pt x="15183" y="0"/>
                </a:lnTo>
                <a:lnTo>
                  <a:pt x="6797" y="0"/>
                </a:lnTo>
                <a:lnTo>
                  <a:pt x="0" y="6797"/>
                </a:lnTo>
                <a:lnTo>
                  <a:pt x="0" y="15183"/>
                </a:lnTo>
                <a:lnTo>
                  <a:pt x="0" y="23568"/>
                </a:lnTo>
                <a:lnTo>
                  <a:pt x="6797" y="30366"/>
                </a:lnTo>
                <a:lnTo>
                  <a:pt x="15183" y="30366"/>
                </a:lnTo>
                <a:lnTo>
                  <a:pt x="23568" y="30366"/>
                </a:lnTo>
                <a:lnTo>
                  <a:pt x="30366" y="23568"/>
                </a:lnTo>
                <a:lnTo>
                  <a:pt x="30366" y="15183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bk object 40"/>
          <p:cNvSpPr/>
          <p:nvPr/>
        </p:nvSpPr>
        <p:spPr>
          <a:xfrm>
            <a:off x="4344642" y="3218083"/>
            <a:ext cx="48260" cy="50165"/>
          </a:xfrm>
          <a:custGeom>
            <a:avLst/>
            <a:gdLst/>
            <a:ahLst/>
            <a:cxnLst/>
            <a:rect l="l" t="t" r="r" b="b"/>
            <a:pathLst>
              <a:path w="48260" h="50164">
                <a:moveTo>
                  <a:pt x="25110" y="49702"/>
                </a:moveTo>
                <a:lnTo>
                  <a:pt x="38475" y="45809"/>
                </a:lnTo>
                <a:lnTo>
                  <a:pt x="47748" y="35700"/>
                </a:lnTo>
                <a:lnTo>
                  <a:pt x="47061" y="17931"/>
                </a:lnTo>
                <a:lnTo>
                  <a:pt x="41417" y="6134"/>
                </a:lnTo>
                <a:lnTo>
                  <a:pt x="32255" y="0"/>
                </a:lnTo>
                <a:lnTo>
                  <a:pt x="15795" y="2168"/>
                </a:lnTo>
                <a:lnTo>
                  <a:pt x="4946" y="9558"/>
                </a:lnTo>
                <a:lnTo>
                  <a:pt x="0" y="20511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bk object 41"/>
          <p:cNvSpPr/>
          <p:nvPr/>
        </p:nvSpPr>
        <p:spPr>
          <a:xfrm>
            <a:off x="4329112" y="3234766"/>
            <a:ext cx="30480" cy="12700"/>
          </a:xfrm>
          <a:custGeom>
            <a:avLst/>
            <a:gdLst/>
            <a:ahLst/>
            <a:cxnLst/>
            <a:rect l="l" t="t" r="r" b="b"/>
            <a:pathLst>
              <a:path w="30479" h="12700">
                <a:moveTo>
                  <a:pt x="30480" y="0"/>
                </a:moveTo>
                <a:lnTo>
                  <a:pt x="15240" y="12699"/>
                </a:lnTo>
                <a:lnTo>
                  <a:pt x="0" y="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bk object 42"/>
          <p:cNvSpPr/>
          <p:nvPr/>
        </p:nvSpPr>
        <p:spPr>
          <a:xfrm>
            <a:off x="4499473" y="3218077"/>
            <a:ext cx="48260" cy="50165"/>
          </a:xfrm>
          <a:custGeom>
            <a:avLst/>
            <a:gdLst/>
            <a:ahLst/>
            <a:cxnLst/>
            <a:rect l="l" t="t" r="r" b="b"/>
            <a:pathLst>
              <a:path w="48260" h="50164">
                <a:moveTo>
                  <a:pt x="22681" y="49708"/>
                </a:moveTo>
                <a:lnTo>
                  <a:pt x="9209" y="45815"/>
                </a:lnTo>
                <a:lnTo>
                  <a:pt x="0" y="35706"/>
                </a:lnTo>
                <a:lnTo>
                  <a:pt x="716" y="17929"/>
                </a:lnTo>
                <a:lnTo>
                  <a:pt x="6379" y="6130"/>
                </a:lnTo>
                <a:lnTo>
                  <a:pt x="15554" y="0"/>
                </a:lnTo>
                <a:lnTo>
                  <a:pt x="32008" y="2174"/>
                </a:lnTo>
                <a:lnTo>
                  <a:pt x="42852" y="9572"/>
                </a:lnTo>
                <a:lnTo>
                  <a:pt x="47794" y="20532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bk object 43"/>
          <p:cNvSpPr/>
          <p:nvPr/>
        </p:nvSpPr>
        <p:spPr>
          <a:xfrm>
            <a:off x="4532315" y="3234766"/>
            <a:ext cx="30480" cy="12700"/>
          </a:xfrm>
          <a:custGeom>
            <a:avLst/>
            <a:gdLst/>
            <a:ahLst/>
            <a:cxnLst/>
            <a:rect l="l" t="t" r="r" b="b"/>
            <a:pathLst>
              <a:path w="30479" h="12700">
                <a:moveTo>
                  <a:pt x="30480" y="0"/>
                </a:moveTo>
                <a:lnTo>
                  <a:pt x="15240" y="12699"/>
                </a:lnTo>
                <a:lnTo>
                  <a:pt x="0" y="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bk object 4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5" name="bk object 45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88361" y="3227297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3008744" y="3223336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3186546" y="3223336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3339032" y="3237420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3349524" y="3227145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79">
                <a:moveTo>
                  <a:pt x="0" y="10160"/>
                </a:moveTo>
                <a:lnTo>
                  <a:pt x="0" y="0"/>
                </a:lnTo>
                <a:lnTo>
                  <a:pt x="43180" y="0"/>
                </a:lnTo>
                <a:lnTo>
                  <a:pt x="43180" y="30480"/>
                </a:lnTo>
                <a:lnTo>
                  <a:pt x="33020" y="3048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3359684" y="3216985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79" h="30480">
                <a:moveTo>
                  <a:pt x="0" y="10160"/>
                </a:moveTo>
                <a:lnTo>
                  <a:pt x="0" y="0"/>
                </a:lnTo>
                <a:lnTo>
                  <a:pt x="43180" y="0"/>
                </a:lnTo>
                <a:lnTo>
                  <a:pt x="43180" y="30480"/>
                </a:lnTo>
                <a:lnTo>
                  <a:pt x="33020" y="3048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3275863" y="3223336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k object 23"/>
          <p:cNvSpPr/>
          <p:nvPr/>
        </p:nvSpPr>
        <p:spPr>
          <a:xfrm>
            <a:off x="3631883" y="322968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bk object 24"/>
          <p:cNvSpPr/>
          <p:nvPr/>
        </p:nvSpPr>
        <p:spPr>
          <a:xfrm>
            <a:off x="3542982" y="3223336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k object 25"/>
          <p:cNvSpPr/>
          <p:nvPr/>
        </p:nvSpPr>
        <p:spPr>
          <a:xfrm>
            <a:off x="3619183" y="3216985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bk object 26"/>
          <p:cNvSpPr/>
          <p:nvPr/>
        </p:nvSpPr>
        <p:spPr>
          <a:xfrm>
            <a:off x="3631883" y="324238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bk object 27"/>
          <p:cNvSpPr/>
          <p:nvPr/>
        </p:nvSpPr>
        <p:spPr>
          <a:xfrm>
            <a:off x="3619183" y="325508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bk object 28"/>
          <p:cNvSpPr/>
          <p:nvPr/>
        </p:nvSpPr>
        <p:spPr>
          <a:xfrm>
            <a:off x="3631883" y="326778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bk object 29"/>
          <p:cNvSpPr/>
          <p:nvPr/>
        </p:nvSpPr>
        <p:spPr>
          <a:xfrm>
            <a:off x="3886302" y="3216985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bk object 30"/>
          <p:cNvSpPr/>
          <p:nvPr/>
        </p:nvSpPr>
        <p:spPr>
          <a:xfrm>
            <a:off x="3899002" y="323603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20291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bk object 31"/>
          <p:cNvSpPr/>
          <p:nvPr/>
        </p:nvSpPr>
        <p:spPr>
          <a:xfrm>
            <a:off x="3810101" y="3223336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bk object 32"/>
          <p:cNvSpPr/>
          <p:nvPr/>
        </p:nvSpPr>
        <p:spPr>
          <a:xfrm>
            <a:off x="3886302" y="325508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bk object 33"/>
          <p:cNvSpPr/>
          <p:nvPr/>
        </p:nvSpPr>
        <p:spPr>
          <a:xfrm>
            <a:off x="3899002" y="326778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D6D6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bk object 34"/>
          <p:cNvSpPr/>
          <p:nvPr/>
        </p:nvSpPr>
        <p:spPr>
          <a:xfrm>
            <a:off x="4153434" y="3216985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bk object 35"/>
          <p:cNvSpPr/>
          <p:nvPr/>
        </p:nvSpPr>
        <p:spPr>
          <a:xfrm>
            <a:off x="4166134" y="323603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20291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bk object 36"/>
          <p:cNvSpPr/>
          <p:nvPr/>
        </p:nvSpPr>
        <p:spPr>
          <a:xfrm>
            <a:off x="4153434" y="325508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bk object 37"/>
          <p:cNvSpPr/>
          <p:nvPr/>
        </p:nvSpPr>
        <p:spPr>
          <a:xfrm>
            <a:off x="4166134" y="3267786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bk object 38"/>
          <p:cNvSpPr/>
          <p:nvPr/>
        </p:nvSpPr>
        <p:spPr>
          <a:xfrm>
            <a:off x="4451033" y="3247466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20">
                <a:moveTo>
                  <a:pt x="0" y="0"/>
                </a:moveTo>
                <a:lnTo>
                  <a:pt x="20320" y="20320"/>
                </a:lnTo>
              </a:path>
            </a:pathLst>
          </a:custGeom>
          <a:ln w="7591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bk object 39"/>
          <p:cNvSpPr/>
          <p:nvPr/>
        </p:nvSpPr>
        <p:spPr>
          <a:xfrm>
            <a:off x="4423969" y="3220971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30366" y="15183"/>
                </a:moveTo>
                <a:lnTo>
                  <a:pt x="30366" y="6797"/>
                </a:lnTo>
                <a:lnTo>
                  <a:pt x="23568" y="0"/>
                </a:lnTo>
                <a:lnTo>
                  <a:pt x="15183" y="0"/>
                </a:lnTo>
                <a:lnTo>
                  <a:pt x="6797" y="0"/>
                </a:lnTo>
                <a:lnTo>
                  <a:pt x="0" y="6797"/>
                </a:lnTo>
                <a:lnTo>
                  <a:pt x="0" y="15183"/>
                </a:lnTo>
                <a:lnTo>
                  <a:pt x="0" y="23568"/>
                </a:lnTo>
                <a:lnTo>
                  <a:pt x="6797" y="30366"/>
                </a:lnTo>
                <a:lnTo>
                  <a:pt x="15183" y="30366"/>
                </a:lnTo>
                <a:lnTo>
                  <a:pt x="23568" y="30366"/>
                </a:lnTo>
                <a:lnTo>
                  <a:pt x="30366" y="23568"/>
                </a:lnTo>
                <a:lnTo>
                  <a:pt x="30366" y="15183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bk object 40"/>
          <p:cNvSpPr/>
          <p:nvPr/>
        </p:nvSpPr>
        <p:spPr>
          <a:xfrm>
            <a:off x="4344642" y="3218083"/>
            <a:ext cx="48260" cy="50165"/>
          </a:xfrm>
          <a:custGeom>
            <a:avLst/>
            <a:gdLst/>
            <a:ahLst/>
            <a:cxnLst/>
            <a:rect l="l" t="t" r="r" b="b"/>
            <a:pathLst>
              <a:path w="48260" h="50164">
                <a:moveTo>
                  <a:pt x="25110" y="49702"/>
                </a:moveTo>
                <a:lnTo>
                  <a:pt x="38475" y="45809"/>
                </a:lnTo>
                <a:lnTo>
                  <a:pt x="47748" y="35700"/>
                </a:lnTo>
                <a:lnTo>
                  <a:pt x="47061" y="17931"/>
                </a:lnTo>
                <a:lnTo>
                  <a:pt x="41417" y="6134"/>
                </a:lnTo>
                <a:lnTo>
                  <a:pt x="32255" y="0"/>
                </a:lnTo>
                <a:lnTo>
                  <a:pt x="15795" y="2168"/>
                </a:lnTo>
                <a:lnTo>
                  <a:pt x="4946" y="9558"/>
                </a:lnTo>
                <a:lnTo>
                  <a:pt x="0" y="20511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bk object 41"/>
          <p:cNvSpPr/>
          <p:nvPr/>
        </p:nvSpPr>
        <p:spPr>
          <a:xfrm>
            <a:off x="4329112" y="3234766"/>
            <a:ext cx="30480" cy="12700"/>
          </a:xfrm>
          <a:custGeom>
            <a:avLst/>
            <a:gdLst/>
            <a:ahLst/>
            <a:cxnLst/>
            <a:rect l="l" t="t" r="r" b="b"/>
            <a:pathLst>
              <a:path w="30479" h="12700">
                <a:moveTo>
                  <a:pt x="30480" y="0"/>
                </a:moveTo>
                <a:lnTo>
                  <a:pt x="15240" y="12699"/>
                </a:lnTo>
                <a:lnTo>
                  <a:pt x="0" y="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bk object 42"/>
          <p:cNvSpPr/>
          <p:nvPr/>
        </p:nvSpPr>
        <p:spPr>
          <a:xfrm>
            <a:off x="4499473" y="3218077"/>
            <a:ext cx="48260" cy="50165"/>
          </a:xfrm>
          <a:custGeom>
            <a:avLst/>
            <a:gdLst/>
            <a:ahLst/>
            <a:cxnLst/>
            <a:rect l="l" t="t" r="r" b="b"/>
            <a:pathLst>
              <a:path w="48260" h="50164">
                <a:moveTo>
                  <a:pt x="22681" y="49708"/>
                </a:moveTo>
                <a:lnTo>
                  <a:pt x="9209" y="45815"/>
                </a:lnTo>
                <a:lnTo>
                  <a:pt x="0" y="35706"/>
                </a:lnTo>
                <a:lnTo>
                  <a:pt x="716" y="17929"/>
                </a:lnTo>
                <a:lnTo>
                  <a:pt x="6379" y="6130"/>
                </a:lnTo>
                <a:lnTo>
                  <a:pt x="15554" y="0"/>
                </a:lnTo>
                <a:lnTo>
                  <a:pt x="32008" y="2174"/>
                </a:lnTo>
                <a:lnTo>
                  <a:pt x="42852" y="9572"/>
                </a:lnTo>
                <a:lnTo>
                  <a:pt x="47794" y="20532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bk object 43"/>
          <p:cNvSpPr/>
          <p:nvPr/>
        </p:nvSpPr>
        <p:spPr>
          <a:xfrm>
            <a:off x="4532315" y="3234766"/>
            <a:ext cx="30480" cy="12700"/>
          </a:xfrm>
          <a:custGeom>
            <a:avLst/>
            <a:gdLst/>
            <a:ahLst/>
            <a:cxnLst/>
            <a:rect l="l" t="t" r="r" b="b"/>
            <a:pathLst>
              <a:path w="30479" h="12700">
                <a:moveTo>
                  <a:pt x="30480" y="0"/>
                </a:moveTo>
                <a:lnTo>
                  <a:pt x="15240" y="12699"/>
                </a:lnTo>
                <a:lnTo>
                  <a:pt x="0" y="0"/>
                </a:lnTo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bk object 4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5948" y="26104"/>
            <a:ext cx="4318203" cy="207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9059" y="709695"/>
            <a:ext cx="3911981" cy="2131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399296" y="3340195"/>
            <a:ext cx="934085" cy="101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63498" y="3340195"/>
            <a:ext cx="1545589" cy="101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319272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notesSlide" Target="../notesSlides/notesSlide1.xml"/><Relationship Id="rId8" Type="http://schemas.openxmlformats.org/officeDocument/2006/relationships/slide" Target="slide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0.png"/><Relationship Id="rId3" Type="http://schemas.openxmlformats.org/officeDocument/2006/relationships/image" Target="../media/image91.png"/><Relationship Id="rId4" Type="http://schemas.openxmlformats.org/officeDocument/2006/relationships/image" Target="../media/image92.png"/><Relationship Id="rId5" Type="http://schemas.openxmlformats.org/officeDocument/2006/relationships/image" Target="../media/image93.png"/><Relationship Id="rId6" Type="http://schemas.openxmlformats.org/officeDocument/2006/relationships/image" Target="../media/image94.png"/><Relationship Id="rId7" Type="http://schemas.openxmlformats.org/officeDocument/2006/relationships/image" Target="../media/image95.png"/><Relationship Id="rId8" Type="http://schemas.openxmlformats.org/officeDocument/2006/relationships/image" Target="../media/image96.png"/><Relationship Id="rId9" Type="http://schemas.openxmlformats.org/officeDocument/2006/relationships/image" Target="../media/image97.png"/><Relationship Id="rId10" Type="http://schemas.openxmlformats.org/officeDocument/2006/relationships/notesSlide" Target="../notesSlides/notesSlide10.xml"/><Relationship Id="rId11" Type="http://schemas.openxmlformats.org/officeDocument/2006/relationships/slide" Target="slide10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8.png"/><Relationship Id="rId3" Type="http://schemas.openxmlformats.org/officeDocument/2006/relationships/image" Target="../media/image99.png"/><Relationship Id="rId4" Type="http://schemas.openxmlformats.org/officeDocument/2006/relationships/image" Target="../media/image100.png"/><Relationship Id="rId5" Type="http://schemas.openxmlformats.org/officeDocument/2006/relationships/image" Target="../media/image101.png"/><Relationship Id="rId6" Type="http://schemas.openxmlformats.org/officeDocument/2006/relationships/image" Target="../media/image102.png"/><Relationship Id="rId7" Type="http://schemas.openxmlformats.org/officeDocument/2006/relationships/image" Target="../media/image103.png"/><Relationship Id="rId8" Type="http://schemas.openxmlformats.org/officeDocument/2006/relationships/image" Target="../media/image104.png"/><Relationship Id="rId9" Type="http://schemas.openxmlformats.org/officeDocument/2006/relationships/image" Target="../media/image105.png"/><Relationship Id="rId10" Type="http://schemas.openxmlformats.org/officeDocument/2006/relationships/notesSlide" Target="../notesSlides/notesSlide11.xml"/><Relationship Id="rId11" Type="http://schemas.openxmlformats.org/officeDocument/2006/relationships/slide" Target="slide11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slide" Target="slide1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Relationship Id="rId3" Type="http://schemas.openxmlformats.org/officeDocument/2006/relationships/slide" Target="slide13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Relationship Id="rId3" Type="http://schemas.openxmlformats.org/officeDocument/2006/relationships/slide" Target="slide14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Relationship Id="rId3" Type="http://schemas.openxmlformats.org/officeDocument/2006/relationships/slide" Target="slide15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Relationship Id="rId3" Type="http://schemas.openxmlformats.org/officeDocument/2006/relationships/slide" Target="slide16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Relationship Id="rId3" Type="http://schemas.openxmlformats.org/officeDocument/2006/relationships/slide" Target="slide17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Relationship Id="rId3" Type="http://schemas.openxmlformats.org/officeDocument/2006/relationships/slide" Target="slide18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Relationship Id="rId3" Type="http://schemas.openxmlformats.org/officeDocument/2006/relationships/slide" Target="slide19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notesSlide" Target="../notesSlides/notesSlide2.xml"/><Relationship Id="rId9" Type="http://schemas.openxmlformats.org/officeDocument/2006/relationships/slide" Target="slide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Relationship Id="rId3" Type="http://schemas.openxmlformats.org/officeDocument/2006/relationships/slide" Target="slide20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Relationship Id="rId3" Type="http://schemas.openxmlformats.org/officeDocument/2006/relationships/slide" Target="slide21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Relationship Id="rId3" Type="http://schemas.openxmlformats.org/officeDocument/2006/relationships/slide" Target="slide2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Relationship Id="rId3" Type="http://schemas.openxmlformats.org/officeDocument/2006/relationships/slide" Target="slide23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Relationship Id="rId3" Type="http://schemas.openxmlformats.org/officeDocument/2006/relationships/slide" Target="slide24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Relationship Id="rId3" Type="http://schemas.openxmlformats.org/officeDocument/2006/relationships/slide" Target="slide25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Relationship Id="rId3" Type="http://schemas.openxmlformats.org/officeDocument/2006/relationships/slide" Target="slide26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6.png"/><Relationship Id="rId3" Type="http://schemas.openxmlformats.org/officeDocument/2006/relationships/image" Target="../media/image107.png"/><Relationship Id="rId4" Type="http://schemas.openxmlformats.org/officeDocument/2006/relationships/image" Target="../media/image108.png"/><Relationship Id="rId5" Type="http://schemas.openxmlformats.org/officeDocument/2006/relationships/image" Target="../media/image109.png"/><Relationship Id="rId6" Type="http://schemas.openxmlformats.org/officeDocument/2006/relationships/image" Target="../media/image110.png"/><Relationship Id="rId7" Type="http://schemas.openxmlformats.org/officeDocument/2006/relationships/notesSlide" Target="../notesSlides/notesSlide27.xml"/><Relationship Id="rId8" Type="http://schemas.openxmlformats.org/officeDocument/2006/relationships/slide" Target="slide27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1.png"/><Relationship Id="rId3" Type="http://schemas.openxmlformats.org/officeDocument/2006/relationships/image" Target="../media/image112.png"/><Relationship Id="rId4" Type="http://schemas.openxmlformats.org/officeDocument/2006/relationships/notesSlide" Target="../notesSlides/notesSlide28.xml"/><Relationship Id="rId5" Type="http://schemas.openxmlformats.org/officeDocument/2006/relationships/slide" Target="slide28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3.png"/><Relationship Id="rId3" Type="http://schemas.openxmlformats.org/officeDocument/2006/relationships/image" Target="../media/image114.png"/><Relationship Id="rId4" Type="http://schemas.openxmlformats.org/officeDocument/2006/relationships/notesSlide" Target="../notesSlides/notesSlide29.xml"/><Relationship Id="rId5" Type="http://schemas.openxmlformats.org/officeDocument/2006/relationships/slide" Target="slide29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7" Type="http://schemas.openxmlformats.org/officeDocument/2006/relationships/image" Target="../media/image20.png"/><Relationship Id="rId8" Type="http://schemas.openxmlformats.org/officeDocument/2006/relationships/image" Target="../media/image21.png"/><Relationship Id="rId9" Type="http://schemas.openxmlformats.org/officeDocument/2006/relationships/notesSlide" Target="../notesSlides/notesSlide3.xml"/><Relationship Id="rId10" Type="http://schemas.openxmlformats.org/officeDocument/2006/relationships/slide" Target="slide3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5.png"/><Relationship Id="rId3" Type="http://schemas.openxmlformats.org/officeDocument/2006/relationships/image" Target="../media/image116.png"/><Relationship Id="rId4" Type="http://schemas.openxmlformats.org/officeDocument/2006/relationships/image" Target="../media/image117.png"/><Relationship Id="rId5" Type="http://schemas.openxmlformats.org/officeDocument/2006/relationships/image" Target="../media/image118.png"/><Relationship Id="rId6" Type="http://schemas.openxmlformats.org/officeDocument/2006/relationships/notesSlide" Target="../notesSlides/notesSlide30.xml"/><Relationship Id="rId7" Type="http://schemas.openxmlformats.org/officeDocument/2006/relationships/slide" Target="slide30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9.png"/><Relationship Id="rId3" Type="http://schemas.openxmlformats.org/officeDocument/2006/relationships/image" Target="../media/image120.png"/><Relationship Id="rId4" Type="http://schemas.openxmlformats.org/officeDocument/2006/relationships/image" Target="../media/image121.png"/><Relationship Id="rId5" Type="http://schemas.openxmlformats.org/officeDocument/2006/relationships/image" Target="../media/image122.png"/><Relationship Id="rId6" Type="http://schemas.openxmlformats.org/officeDocument/2006/relationships/image" Target="../media/image123.png"/><Relationship Id="rId7" Type="http://schemas.openxmlformats.org/officeDocument/2006/relationships/image" Target="../media/image124.jpg"/><Relationship Id="rId8" Type="http://schemas.openxmlformats.org/officeDocument/2006/relationships/notesSlide" Target="../notesSlides/notesSlide31.xml"/><Relationship Id="rId9" Type="http://schemas.openxmlformats.org/officeDocument/2006/relationships/slide" Target="slide31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5.png"/><Relationship Id="rId3" Type="http://schemas.openxmlformats.org/officeDocument/2006/relationships/image" Target="../media/image126.png"/><Relationship Id="rId4" Type="http://schemas.openxmlformats.org/officeDocument/2006/relationships/image" Target="../media/image127.png"/><Relationship Id="rId5" Type="http://schemas.openxmlformats.org/officeDocument/2006/relationships/notesSlide" Target="../notesSlides/notesSlide32.xml"/><Relationship Id="rId6" Type="http://schemas.openxmlformats.org/officeDocument/2006/relationships/slide" Target="slide32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8.png"/><Relationship Id="rId3" Type="http://schemas.openxmlformats.org/officeDocument/2006/relationships/image" Target="../media/image129.png"/><Relationship Id="rId4" Type="http://schemas.openxmlformats.org/officeDocument/2006/relationships/notesSlide" Target="../notesSlides/notesSlide33.xml"/><Relationship Id="rId5" Type="http://schemas.openxmlformats.org/officeDocument/2006/relationships/slide" Target="slide33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0.png"/><Relationship Id="rId3" Type="http://schemas.openxmlformats.org/officeDocument/2006/relationships/image" Target="../media/image131.png"/><Relationship Id="rId4" Type="http://schemas.openxmlformats.org/officeDocument/2006/relationships/notesSlide" Target="../notesSlides/notesSlide34.xml"/><Relationship Id="rId5" Type="http://schemas.openxmlformats.org/officeDocument/2006/relationships/slide" Target="slide34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2.png"/><Relationship Id="rId3" Type="http://schemas.openxmlformats.org/officeDocument/2006/relationships/image" Target="../media/image133.png"/><Relationship Id="rId4" Type="http://schemas.openxmlformats.org/officeDocument/2006/relationships/notesSlide" Target="../notesSlides/notesSlide35.xml"/><Relationship Id="rId5" Type="http://schemas.openxmlformats.org/officeDocument/2006/relationships/slide" Target="slide35.xm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34.png"/><Relationship Id="rId3" Type="http://schemas.openxmlformats.org/officeDocument/2006/relationships/image" Target="../media/image135.png"/><Relationship Id="rId4" Type="http://schemas.openxmlformats.org/officeDocument/2006/relationships/image" Target="../media/image136.png"/><Relationship Id="rId5" Type="http://schemas.openxmlformats.org/officeDocument/2006/relationships/image" Target="../media/image137.png"/><Relationship Id="rId6" Type="http://schemas.openxmlformats.org/officeDocument/2006/relationships/image" Target="../media/image138.png"/><Relationship Id="rId7" Type="http://schemas.openxmlformats.org/officeDocument/2006/relationships/image" Target="../media/image139.png"/><Relationship Id="rId8" Type="http://schemas.openxmlformats.org/officeDocument/2006/relationships/image" Target="../media/image140.png"/><Relationship Id="rId9" Type="http://schemas.openxmlformats.org/officeDocument/2006/relationships/image" Target="../media/image141.png"/><Relationship Id="rId10" Type="http://schemas.openxmlformats.org/officeDocument/2006/relationships/image" Target="../media/image142.png"/><Relationship Id="rId11" Type="http://schemas.openxmlformats.org/officeDocument/2006/relationships/image" Target="../media/image143.png"/><Relationship Id="rId12" Type="http://schemas.openxmlformats.org/officeDocument/2006/relationships/image" Target="../media/image144.png"/><Relationship Id="rId13" Type="http://schemas.openxmlformats.org/officeDocument/2006/relationships/image" Target="../media/image145.png"/><Relationship Id="rId14" Type="http://schemas.openxmlformats.org/officeDocument/2006/relationships/image" Target="../media/image146.png"/><Relationship Id="rId15" Type="http://schemas.openxmlformats.org/officeDocument/2006/relationships/notesSlide" Target="../notesSlides/notesSlide36.xml"/><Relationship Id="rId16" Type="http://schemas.openxmlformats.org/officeDocument/2006/relationships/slide" Target="slide36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7.png"/><Relationship Id="rId3" Type="http://schemas.openxmlformats.org/officeDocument/2006/relationships/image" Target="../media/image148.png"/><Relationship Id="rId4" Type="http://schemas.openxmlformats.org/officeDocument/2006/relationships/image" Target="../media/image149.png"/><Relationship Id="rId5" Type="http://schemas.openxmlformats.org/officeDocument/2006/relationships/image" Target="../media/image150.png"/><Relationship Id="rId6" Type="http://schemas.openxmlformats.org/officeDocument/2006/relationships/image" Target="../media/image151.png"/><Relationship Id="rId7" Type="http://schemas.openxmlformats.org/officeDocument/2006/relationships/image" Target="../media/image152.png"/><Relationship Id="rId8" Type="http://schemas.openxmlformats.org/officeDocument/2006/relationships/image" Target="../media/image153.png"/><Relationship Id="rId9" Type="http://schemas.openxmlformats.org/officeDocument/2006/relationships/image" Target="../media/image154.png"/><Relationship Id="rId10" Type="http://schemas.openxmlformats.org/officeDocument/2006/relationships/image" Target="../media/image155.png"/><Relationship Id="rId11" Type="http://schemas.openxmlformats.org/officeDocument/2006/relationships/image" Target="../media/image156.png"/><Relationship Id="rId12" Type="http://schemas.openxmlformats.org/officeDocument/2006/relationships/image" Target="../media/image157.png"/><Relationship Id="rId13" Type="http://schemas.openxmlformats.org/officeDocument/2006/relationships/image" Target="../media/image158.png"/><Relationship Id="rId14" Type="http://schemas.openxmlformats.org/officeDocument/2006/relationships/image" Target="../media/image159.png"/><Relationship Id="rId15" Type="http://schemas.openxmlformats.org/officeDocument/2006/relationships/image" Target="../media/image160.png"/><Relationship Id="rId16" Type="http://schemas.openxmlformats.org/officeDocument/2006/relationships/image" Target="../media/image161.png"/><Relationship Id="rId17" Type="http://schemas.openxmlformats.org/officeDocument/2006/relationships/image" Target="../media/image162.png"/><Relationship Id="rId18" Type="http://schemas.openxmlformats.org/officeDocument/2006/relationships/notesSlide" Target="../notesSlides/notesSlide37.xml"/><Relationship Id="rId19" Type="http://schemas.openxmlformats.org/officeDocument/2006/relationships/slide" Target="slide37.xm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63.png"/><Relationship Id="rId3" Type="http://schemas.openxmlformats.org/officeDocument/2006/relationships/image" Target="../media/image164.png"/><Relationship Id="rId4" Type="http://schemas.openxmlformats.org/officeDocument/2006/relationships/image" Target="../media/image165.png"/><Relationship Id="rId5" Type="http://schemas.openxmlformats.org/officeDocument/2006/relationships/image" Target="../media/image166.png"/><Relationship Id="rId6" Type="http://schemas.openxmlformats.org/officeDocument/2006/relationships/image" Target="../media/image167.png"/><Relationship Id="rId7" Type="http://schemas.openxmlformats.org/officeDocument/2006/relationships/image" Target="../media/image168.png"/><Relationship Id="rId8" Type="http://schemas.openxmlformats.org/officeDocument/2006/relationships/image" Target="../media/image169.png"/><Relationship Id="rId9" Type="http://schemas.openxmlformats.org/officeDocument/2006/relationships/image" Target="../media/image170.png"/><Relationship Id="rId10" Type="http://schemas.openxmlformats.org/officeDocument/2006/relationships/image" Target="../media/image171.png"/><Relationship Id="rId11" Type="http://schemas.openxmlformats.org/officeDocument/2006/relationships/image" Target="../media/image172.png"/><Relationship Id="rId12" Type="http://schemas.openxmlformats.org/officeDocument/2006/relationships/image" Target="../media/image173.png"/><Relationship Id="rId13" Type="http://schemas.openxmlformats.org/officeDocument/2006/relationships/image" Target="../media/image174.png"/><Relationship Id="rId14" Type="http://schemas.openxmlformats.org/officeDocument/2006/relationships/image" Target="../media/image175.png"/><Relationship Id="rId15" Type="http://schemas.openxmlformats.org/officeDocument/2006/relationships/image" Target="../media/image176.png"/><Relationship Id="rId16" Type="http://schemas.openxmlformats.org/officeDocument/2006/relationships/image" Target="../media/image177.png"/><Relationship Id="rId17" Type="http://schemas.openxmlformats.org/officeDocument/2006/relationships/image" Target="../media/image178.png"/><Relationship Id="rId18" Type="http://schemas.openxmlformats.org/officeDocument/2006/relationships/image" Target="../media/image179.png"/><Relationship Id="rId19" Type="http://schemas.openxmlformats.org/officeDocument/2006/relationships/notesSlide" Target="../notesSlides/notesSlide38.xml"/><Relationship Id="rId20" Type="http://schemas.openxmlformats.org/officeDocument/2006/relationships/slide" Target="slide38.xm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0.png"/><Relationship Id="rId3" Type="http://schemas.openxmlformats.org/officeDocument/2006/relationships/image" Target="../media/image181.png"/><Relationship Id="rId4" Type="http://schemas.openxmlformats.org/officeDocument/2006/relationships/image" Target="../media/image182.png"/><Relationship Id="rId5" Type="http://schemas.openxmlformats.org/officeDocument/2006/relationships/image" Target="../media/image183.png"/><Relationship Id="rId6" Type="http://schemas.openxmlformats.org/officeDocument/2006/relationships/notesSlide" Target="../notesSlides/notesSlide39.xml"/><Relationship Id="rId7" Type="http://schemas.openxmlformats.org/officeDocument/2006/relationships/slide" Target="slide39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Relationship Id="rId9" Type="http://schemas.openxmlformats.org/officeDocument/2006/relationships/image" Target="../media/image29.png"/><Relationship Id="rId10" Type="http://schemas.openxmlformats.org/officeDocument/2006/relationships/notesSlide" Target="../notesSlides/notesSlide4.xml"/><Relationship Id="rId11" Type="http://schemas.openxmlformats.org/officeDocument/2006/relationships/slide" Target="slide4.xml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4.png"/><Relationship Id="rId3" Type="http://schemas.openxmlformats.org/officeDocument/2006/relationships/image" Target="../media/image185.png"/><Relationship Id="rId4" Type="http://schemas.openxmlformats.org/officeDocument/2006/relationships/image" Target="../media/image186.png"/><Relationship Id="rId5" Type="http://schemas.openxmlformats.org/officeDocument/2006/relationships/image" Target="../media/image187.png"/><Relationship Id="rId6" Type="http://schemas.openxmlformats.org/officeDocument/2006/relationships/image" Target="../media/image188.png"/><Relationship Id="rId7" Type="http://schemas.openxmlformats.org/officeDocument/2006/relationships/notesSlide" Target="../notesSlides/notesSlide40.xml"/><Relationship Id="rId8" Type="http://schemas.openxmlformats.org/officeDocument/2006/relationships/slide" Target="slide40.xm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9.png"/><Relationship Id="rId3" Type="http://schemas.openxmlformats.org/officeDocument/2006/relationships/image" Target="../media/image190.png"/><Relationship Id="rId4" Type="http://schemas.openxmlformats.org/officeDocument/2006/relationships/image" Target="../media/image191.png"/><Relationship Id="rId5" Type="http://schemas.openxmlformats.org/officeDocument/2006/relationships/image" Target="../media/image192.png"/><Relationship Id="rId6" Type="http://schemas.openxmlformats.org/officeDocument/2006/relationships/image" Target="../media/image193.png"/><Relationship Id="rId7" Type="http://schemas.openxmlformats.org/officeDocument/2006/relationships/notesSlide" Target="../notesSlides/notesSlide41.xml"/><Relationship Id="rId8" Type="http://schemas.openxmlformats.org/officeDocument/2006/relationships/slide" Target="slide41.xm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4.png"/><Relationship Id="rId3" Type="http://schemas.openxmlformats.org/officeDocument/2006/relationships/image" Target="../media/image195.png"/><Relationship Id="rId4" Type="http://schemas.openxmlformats.org/officeDocument/2006/relationships/image" Target="../media/image196.png"/><Relationship Id="rId5" Type="http://schemas.openxmlformats.org/officeDocument/2006/relationships/image" Target="../media/image197.png"/><Relationship Id="rId6" Type="http://schemas.openxmlformats.org/officeDocument/2006/relationships/image" Target="../media/image198.png"/><Relationship Id="rId7" Type="http://schemas.openxmlformats.org/officeDocument/2006/relationships/notesSlide" Target="../notesSlides/notesSlide42.xml"/><Relationship Id="rId8" Type="http://schemas.openxmlformats.org/officeDocument/2006/relationships/slide" Target="slide42.xm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9.png"/><Relationship Id="rId3" Type="http://schemas.openxmlformats.org/officeDocument/2006/relationships/image" Target="../media/image200.png"/><Relationship Id="rId4" Type="http://schemas.openxmlformats.org/officeDocument/2006/relationships/notesSlide" Target="../notesSlides/notesSlide43.xml"/><Relationship Id="rId5" Type="http://schemas.openxmlformats.org/officeDocument/2006/relationships/slide" Target="slide43.xml"/></Relationships>

</file>

<file path=ppt/slides/_rels/slide4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1.png"/><Relationship Id="rId3" Type="http://schemas.openxmlformats.org/officeDocument/2006/relationships/image" Target="../media/image202.png"/><Relationship Id="rId4" Type="http://schemas.openxmlformats.org/officeDocument/2006/relationships/image" Target="../media/image203.png"/><Relationship Id="rId5" Type="http://schemas.openxmlformats.org/officeDocument/2006/relationships/image" Target="../media/image204.png"/><Relationship Id="rId6" Type="http://schemas.openxmlformats.org/officeDocument/2006/relationships/notesSlide" Target="../notesSlides/notesSlide44.xml"/><Relationship Id="rId7" Type="http://schemas.openxmlformats.org/officeDocument/2006/relationships/slide" Target="slide44.xml"/></Relationships>

</file>

<file path=ppt/slides/_rels/slide4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5.png"/><Relationship Id="rId3" Type="http://schemas.openxmlformats.org/officeDocument/2006/relationships/image" Target="../media/image206.png"/><Relationship Id="rId4" Type="http://schemas.openxmlformats.org/officeDocument/2006/relationships/notesSlide" Target="../notesSlides/notesSlide45.xml"/><Relationship Id="rId5" Type="http://schemas.openxmlformats.org/officeDocument/2006/relationships/slide" Target="slide45.xml"/></Relationships>

</file>

<file path=ppt/slides/_rels/slide4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7.png"/><Relationship Id="rId3" Type="http://schemas.openxmlformats.org/officeDocument/2006/relationships/image" Target="../media/image208.png"/><Relationship Id="rId4" Type="http://schemas.openxmlformats.org/officeDocument/2006/relationships/notesSlide" Target="../notesSlides/notesSlide46.xml"/><Relationship Id="rId5" Type="http://schemas.openxmlformats.org/officeDocument/2006/relationships/slide" Target="slide46.xml"/></Relationships>

</file>

<file path=ppt/slides/_rels/slide4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9.png"/><Relationship Id="rId3" Type="http://schemas.openxmlformats.org/officeDocument/2006/relationships/image" Target="../media/image210.png"/><Relationship Id="rId4" Type="http://schemas.openxmlformats.org/officeDocument/2006/relationships/image" Target="../media/image211.png"/><Relationship Id="rId5" Type="http://schemas.openxmlformats.org/officeDocument/2006/relationships/image" Target="../media/image212.png"/><Relationship Id="rId6" Type="http://schemas.openxmlformats.org/officeDocument/2006/relationships/image" Target="../media/image213.png"/><Relationship Id="rId7" Type="http://schemas.openxmlformats.org/officeDocument/2006/relationships/image" Target="../media/image214.png"/><Relationship Id="rId8" Type="http://schemas.openxmlformats.org/officeDocument/2006/relationships/image" Target="../media/image215.png"/><Relationship Id="rId9" Type="http://schemas.openxmlformats.org/officeDocument/2006/relationships/notesSlide" Target="../notesSlides/notesSlide47.xml"/><Relationship Id="rId10" Type="http://schemas.openxmlformats.org/officeDocument/2006/relationships/slide" Target="slide47.xml"/></Relationships>

</file>

<file path=ppt/slides/_rels/slide4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6.png"/><Relationship Id="rId3" Type="http://schemas.openxmlformats.org/officeDocument/2006/relationships/image" Target="../media/image217.png"/><Relationship Id="rId4" Type="http://schemas.openxmlformats.org/officeDocument/2006/relationships/image" Target="../media/image218.png"/><Relationship Id="rId5" Type="http://schemas.openxmlformats.org/officeDocument/2006/relationships/image" Target="../media/image219.png"/><Relationship Id="rId6" Type="http://schemas.openxmlformats.org/officeDocument/2006/relationships/image" Target="../media/image220.png"/><Relationship Id="rId7" Type="http://schemas.openxmlformats.org/officeDocument/2006/relationships/image" Target="../media/image221.png"/><Relationship Id="rId8" Type="http://schemas.openxmlformats.org/officeDocument/2006/relationships/image" Target="../media/image222.png"/><Relationship Id="rId9" Type="http://schemas.openxmlformats.org/officeDocument/2006/relationships/image" Target="../media/image223.png"/><Relationship Id="rId10" Type="http://schemas.openxmlformats.org/officeDocument/2006/relationships/notesSlide" Target="../notesSlides/notesSlide48.xml"/><Relationship Id="rId11" Type="http://schemas.openxmlformats.org/officeDocument/2006/relationships/slide" Target="slide48.xml"/></Relationships>

</file>

<file path=ppt/slides/_rels/slide4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4.png"/><Relationship Id="rId3" Type="http://schemas.openxmlformats.org/officeDocument/2006/relationships/image" Target="../media/image225.png"/><Relationship Id="rId4" Type="http://schemas.openxmlformats.org/officeDocument/2006/relationships/image" Target="../media/image226.png"/><Relationship Id="rId5" Type="http://schemas.openxmlformats.org/officeDocument/2006/relationships/image" Target="../media/image227.png"/><Relationship Id="rId6" Type="http://schemas.openxmlformats.org/officeDocument/2006/relationships/notesSlide" Target="../notesSlides/notesSlide49.xml"/><Relationship Id="rId7" Type="http://schemas.openxmlformats.org/officeDocument/2006/relationships/slide" Target="slide49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Relationship Id="rId3" Type="http://schemas.openxmlformats.org/officeDocument/2006/relationships/image" Target="../media/image31.png"/><Relationship Id="rId4" Type="http://schemas.openxmlformats.org/officeDocument/2006/relationships/image" Target="../media/image32.png"/><Relationship Id="rId5" Type="http://schemas.openxmlformats.org/officeDocument/2006/relationships/image" Target="../media/image33.png"/><Relationship Id="rId6" Type="http://schemas.openxmlformats.org/officeDocument/2006/relationships/image" Target="../media/image34.png"/><Relationship Id="rId7" Type="http://schemas.openxmlformats.org/officeDocument/2006/relationships/image" Target="../media/image35.png"/><Relationship Id="rId8" Type="http://schemas.openxmlformats.org/officeDocument/2006/relationships/notesSlide" Target="../notesSlides/notesSlide5.xml"/><Relationship Id="rId9" Type="http://schemas.openxmlformats.org/officeDocument/2006/relationships/slide" Target="slide5.xml"/></Relationships>

</file>

<file path=ppt/slides/_rels/slide5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8.png"/><Relationship Id="rId3" Type="http://schemas.openxmlformats.org/officeDocument/2006/relationships/image" Target="../media/image229.png"/><Relationship Id="rId4" Type="http://schemas.openxmlformats.org/officeDocument/2006/relationships/image" Target="../media/image230.png"/><Relationship Id="rId5" Type="http://schemas.openxmlformats.org/officeDocument/2006/relationships/image" Target="../media/image231.png"/><Relationship Id="rId6" Type="http://schemas.openxmlformats.org/officeDocument/2006/relationships/notesSlide" Target="../notesSlides/notesSlide50.xml"/><Relationship Id="rId7" Type="http://schemas.openxmlformats.org/officeDocument/2006/relationships/slide" Target="slide50.xml"/></Relationships>

</file>

<file path=ppt/slides/_rels/slide5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2.png"/><Relationship Id="rId3" Type="http://schemas.openxmlformats.org/officeDocument/2006/relationships/image" Target="../media/image233.png"/><Relationship Id="rId4" Type="http://schemas.openxmlformats.org/officeDocument/2006/relationships/image" Target="../media/image234.png"/><Relationship Id="rId5" Type="http://schemas.openxmlformats.org/officeDocument/2006/relationships/image" Target="../media/image235.png"/><Relationship Id="rId6" Type="http://schemas.openxmlformats.org/officeDocument/2006/relationships/notesSlide" Target="../notesSlides/notesSlide51.xml"/><Relationship Id="rId7" Type="http://schemas.openxmlformats.org/officeDocument/2006/relationships/slide" Target="slide51.xml"/></Relationships>

</file>

<file path=ppt/slides/_rels/slide5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6.png"/><Relationship Id="rId3" Type="http://schemas.openxmlformats.org/officeDocument/2006/relationships/image" Target="../media/image237.png"/><Relationship Id="rId4" Type="http://schemas.openxmlformats.org/officeDocument/2006/relationships/image" Target="../media/image238.png"/><Relationship Id="rId5" Type="http://schemas.openxmlformats.org/officeDocument/2006/relationships/notesSlide" Target="../notesSlides/notesSlide52.xml"/><Relationship Id="rId6" Type="http://schemas.openxmlformats.org/officeDocument/2006/relationships/slide" Target="slide52.xml"/></Relationships>

</file>

<file path=ppt/slides/_rels/slide5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9.png"/><Relationship Id="rId3" Type="http://schemas.openxmlformats.org/officeDocument/2006/relationships/image" Target="../media/image240.png"/><Relationship Id="rId4" Type="http://schemas.openxmlformats.org/officeDocument/2006/relationships/image" Target="../media/image241.png"/><Relationship Id="rId5" Type="http://schemas.openxmlformats.org/officeDocument/2006/relationships/notesSlide" Target="../notesSlides/notesSlide53.xml"/><Relationship Id="rId6" Type="http://schemas.openxmlformats.org/officeDocument/2006/relationships/slide" Target="slide53.xml"/></Relationships>

</file>

<file path=ppt/slides/_rels/slide5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2.png"/><Relationship Id="rId3" Type="http://schemas.openxmlformats.org/officeDocument/2006/relationships/image" Target="../media/image243.png"/><Relationship Id="rId4" Type="http://schemas.openxmlformats.org/officeDocument/2006/relationships/image" Target="../media/image244.png"/><Relationship Id="rId5" Type="http://schemas.openxmlformats.org/officeDocument/2006/relationships/image" Target="../media/image245.png"/><Relationship Id="rId6" Type="http://schemas.openxmlformats.org/officeDocument/2006/relationships/image" Target="../media/image246.png"/><Relationship Id="rId7" Type="http://schemas.openxmlformats.org/officeDocument/2006/relationships/notesSlide" Target="../notesSlides/notesSlide54.xml"/><Relationship Id="rId8" Type="http://schemas.openxmlformats.org/officeDocument/2006/relationships/slide" Target="slide54.xml"/></Relationships>

</file>

<file path=ppt/slides/_rels/slide5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7.png"/><Relationship Id="rId3" Type="http://schemas.openxmlformats.org/officeDocument/2006/relationships/image" Target="../media/image248.png"/><Relationship Id="rId4" Type="http://schemas.openxmlformats.org/officeDocument/2006/relationships/image" Target="../media/image249.png"/><Relationship Id="rId5" Type="http://schemas.openxmlformats.org/officeDocument/2006/relationships/image" Target="../media/image250.png"/><Relationship Id="rId6" Type="http://schemas.openxmlformats.org/officeDocument/2006/relationships/image" Target="../media/image251.png"/><Relationship Id="rId7" Type="http://schemas.openxmlformats.org/officeDocument/2006/relationships/image" Target="../media/image252.png"/><Relationship Id="rId8" Type="http://schemas.openxmlformats.org/officeDocument/2006/relationships/image" Target="../media/image253.png"/><Relationship Id="rId9" Type="http://schemas.openxmlformats.org/officeDocument/2006/relationships/image" Target="../media/image254.png"/><Relationship Id="rId10" Type="http://schemas.openxmlformats.org/officeDocument/2006/relationships/notesSlide" Target="../notesSlides/notesSlide55.xml"/><Relationship Id="rId11" Type="http://schemas.openxmlformats.org/officeDocument/2006/relationships/slide" Target="slide55.xml"/></Relationships>

</file>

<file path=ppt/slides/_rels/slide5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5.png"/><Relationship Id="rId3" Type="http://schemas.openxmlformats.org/officeDocument/2006/relationships/image" Target="../media/image256.png"/><Relationship Id="rId4" Type="http://schemas.openxmlformats.org/officeDocument/2006/relationships/image" Target="../media/image257.png"/><Relationship Id="rId5" Type="http://schemas.openxmlformats.org/officeDocument/2006/relationships/image" Target="../media/image258.png"/><Relationship Id="rId6" Type="http://schemas.openxmlformats.org/officeDocument/2006/relationships/image" Target="../media/image259.png"/><Relationship Id="rId7" Type="http://schemas.openxmlformats.org/officeDocument/2006/relationships/image" Target="../media/image260.png"/><Relationship Id="rId8" Type="http://schemas.openxmlformats.org/officeDocument/2006/relationships/notesSlide" Target="../notesSlides/notesSlide56.xml"/><Relationship Id="rId9" Type="http://schemas.openxmlformats.org/officeDocument/2006/relationships/slide" Target="slide56.xml"/></Relationships>

</file>

<file path=ppt/slides/_rels/slide5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1.png"/><Relationship Id="rId3" Type="http://schemas.openxmlformats.org/officeDocument/2006/relationships/image" Target="../media/image262.png"/><Relationship Id="rId4" Type="http://schemas.openxmlformats.org/officeDocument/2006/relationships/image" Target="../media/image263.png"/><Relationship Id="rId5" Type="http://schemas.openxmlformats.org/officeDocument/2006/relationships/image" Target="../media/image264.png"/><Relationship Id="rId6" Type="http://schemas.openxmlformats.org/officeDocument/2006/relationships/image" Target="../media/image265.png"/><Relationship Id="rId7" Type="http://schemas.openxmlformats.org/officeDocument/2006/relationships/image" Target="../media/image266.png"/><Relationship Id="rId8" Type="http://schemas.openxmlformats.org/officeDocument/2006/relationships/image" Target="../media/image267.png"/><Relationship Id="rId9" Type="http://schemas.openxmlformats.org/officeDocument/2006/relationships/notesSlide" Target="../notesSlides/notesSlide57.xml"/><Relationship Id="rId10" Type="http://schemas.openxmlformats.org/officeDocument/2006/relationships/slide" Target="slide57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6.png"/><Relationship Id="rId3" Type="http://schemas.openxmlformats.org/officeDocument/2006/relationships/image" Target="../media/image37.png"/><Relationship Id="rId4" Type="http://schemas.openxmlformats.org/officeDocument/2006/relationships/image" Target="../media/image38.jpg"/><Relationship Id="rId5" Type="http://schemas.openxmlformats.org/officeDocument/2006/relationships/notesSlide" Target="../notesSlides/notesSlide6.xml"/><Relationship Id="rId6" Type="http://schemas.openxmlformats.org/officeDocument/2006/relationships/slide" Target="slide6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9.png"/><Relationship Id="rId3" Type="http://schemas.openxmlformats.org/officeDocument/2006/relationships/image" Target="../media/image40.png"/><Relationship Id="rId4" Type="http://schemas.openxmlformats.org/officeDocument/2006/relationships/image" Target="../media/image41.png"/><Relationship Id="rId5" Type="http://schemas.openxmlformats.org/officeDocument/2006/relationships/image" Target="../media/image42.png"/><Relationship Id="rId6" Type="http://schemas.openxmlformats.org/officeDocument/2006/relationships/image" Target="../media/image43.png"/><Relationship Id="rId7" Type="http://schemas.openxmlformats.org/officeDocument/2006/relationships/image" Target="../media/image44.png"/><Relationship Id="rId8" Type="http://schemas.openxmlformats.org/officeDocument/2006/relationships/image" Target="../media/image45.png"/><Relationship Id="rId9" Type="http://schemas.openxmlformats.org/officeDocument/2006/relationships/image" Target="../media/image46.png"/><Relationship Id="rId10" Type="http://schemas.openxmlformats.org/officeDocument/2006/relationships/image" Target="../media/image47.png"/><Relationship Id="rId11" Type="http://schemas.openxmlformats.org/officeDocument/2006/relationships/image" Target="../media/image48.jpg"/><Relationship Id="rId12" Type="http://schemas.openxmlformats.org/officeDocument/2006/relationships/notesSlide" Target="../notesSlides/notesSlide7.xml"/><Relationship Id="rId13" Type="http://schemas.openxmlformats.org/officeDocument/2006/relationships/slide" Target="slide7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9.png"/><Relationship Id="rId3" Type="http://schemas.openxmlformats.org/officeDocument/2006/relationships/image" Target="../media/image50.png"/><Relationship Id="rId4" Type="http://schemas.openxmlformats.org/officeDocument/2006/relationships/image" Target="../media/image51.png"/><Relationship Id="rId5" Type="http://schemas.openxmlformats.org/officeDocument/2006/relationships/image" Target="../media/image52.png"/><Relationship Id="rId6" Type="http://schemas.openxmlformats.org/officeDocument/2006/relationships/image" Target="../media/image53.png"/><Relationship Id="rId7" Type="http://schemas.openxmlformats.org/officeDocument/2006/relationships/image" Target="../media/image54.png"/><Relationship Id="rId8" Type="http://schemas.openxmlformats.org/officeDocument/2006/relationships/image" Target="../media/image55.png"/><Relationship Id="rId9" Type="http://schemas.openxmlformats.org/officeDocument/2006/relationships/image" Target="../media/image56.png"/><Relationship Id="rId10" Type="http://schemas.openxmlformats.org/officeDocument/2006/relationships/image" Target="../media/image57.png"/><Relationship Id="rId11" Type="http://schemas.openxmlformats.org/officeDocument/2006/relationships/image" Target="../media/image58.png"/><Relationship Id="rId12" Type="http://schemas.openxmlformats.org/officeDocument/2006/relationships/image" Target="../media/image59.png"/><Relationship Id="rId13" Type="http://schemas.openxmlformats.org/officeDocument/2006/relationships/image" Target="../media/image60.png"/><Relationship Id="rId14" Type="http://schemas.openxmlformats.org/officeDocument/2006/relationships/image" Target="../media/image61.png"/><Relationship Id="rId15" Type="http://schemas.openxmlformats.org/officeDocument/2006/relationships/image" Target="../media/image62.png"/><Relationship Id="rId16" Type="http://schemas.openxmlformats.org/officeDocument/2006/relationships/image" Target="../media/image63.png"/><Relationship Id="rId17" Type="http://schemas.openxmlformats.org/officeDocument/2006/relationships/image" Target="../media/image64.png"/><Relationship Id="rId18" Type="http://schemas.openxmlformats.org/officeDocument/2006/relationships/image" Target="../media/image65.png"/><Relationship Id="rId19" Type="http://schemas.openxmlformats.org/officeDocument/2006/relationships/image" Target="../media/image66.png"/><Relationship Id="rId20" Type="http://schemas.openxmlformats.org/officeDocument/2006/relationships/notesSlide" Target="../notesSlides/notesSlide8.xml"/><Relationship Id="rId21" Type="http://schemas.openxmlformats.org/officeDocument/2006/relationships/slide" Target="slide8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7.png"/><Relationship Id="rId3" Type="http://schemas.openxmlformats.org/officeDocument/2006/relationships/image" Target="../media/image68.png"/><Relationship Id="rId4" Type="http://schemas.openxmlformats.org/officeDocument/2006/relationships/image" Target="../media/image69.png"/><Relationship Id="rId5" Type="http://schemas.openxmlformats.org/officeDocument/2006/relationships/image" Target="../media/image70.png"/><Relationship Id="rId6" Type="http://schemas.openxmlformats.org/officeDocument/2006/relationships/image" Target="../media/image71.png"/><Relationship Id="rId7" Type="http://schemas.openxmlformats.org/officeDocument/2006/relationships/image" Target="../media/image72.png"/><Relationship Id="rId8" Type="http://schemas.openxmlformats.org/officeDocument/2006/relationships/image" Target="../media/image73.png"/><Relationship Id="rId9" Type="http://schemas.openxmlformats.org/officeDocument/2006/relationships/image" Target="../media/image74.png"/><Relationship Id="rId10" Type="http://schemas.openxmlformats.org/officeDocument/2006/relationships/image" Target="../media/image75.png"/><Relationship Id="rId11" Type="http://schemas.openxmlformats.org/officeDocument/2006/relationships/image" Target="../media/image76.png"/><Relationship Id="rId12" Type="http://schemas.openxmlformats.org/officeDocument/2006/relationships/image" Target="../media/image77.png"/><Relationship Id="rId13" Type="http://schemas.openxmlformats.org/officeDocument/2006/relationships/image" Target="../media/image78.png"/><Relationship Id="rId14" Type="http://schemas.openxmlformats.org/officeDocument/2006/relationships/image" Target="../media/image79.png"/><Relationship Id="rId15" Type="http://schemas.openxmlformats.org/officeDocument/2006/relationships/image" Target="../media/image80.png"/><Relationship Id="rId16" Type="http://schemas.openxmlformats.org/officeDocument/2006/relationships/image" Target="../media/image81.png"/><Relationship Id="rId17" Type="http://schemas.openxmlformats.org/officeDocument/2006/relationships/image" Target="../media/image82.png"/><Relationship Id="rId18" Type="http://schemas.openxmlformats.org/officeDocument/2006/relationships/image" Target="../media/image83.png"/><Relationship Id="rId19" Type="http://schemas.openxmlformats.org/officeDocument/2006/relationships/image" Target="../media/image84.png"/><Relationship Id="rId20" Type="http://schemas.openxmlformats.org/officeDocument/2006/relationships/image" Target="../media/image85.png"/><Relationship Id="rId21" Type="http://schemas.openxmlformats.org/officeDocument/2006/relationships/image" Target="../media/image86.png"/><Relationship Id="rId22" Type="http://schemas.openxmlformats.org/officeDocument/2006/relationships/image" Target="../media/image87.png"/><Relationship Id="rId23" Type="http://schemas.openxmlformats.org/officeDocument/2006/relationships/image" Target="../media/image88.png"/><Relationship Id="rId24" Type="http://schemas.openxmlformats.org/officeDocument/2006/relationships/image" Target="../media/image89.png"/><Relationship Id="rId25" Type="http://schemas.openxmlformats.org/officeDocument/2006/relationships/notesSlide" Target="../notesSlides/notesSlide9.xml"/><Relationship Id="rId26" Type="http://schemas.openxmlformats.org/officeDocument/2006/relationships/slide" Target="slide9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9193" y="543458"/>
            <a:ext cx="3989704" cy="82550"/>
          </a:xfrm>
          <a:custGeom>
            <a:avLst/>
            <a:gdLst/>
            <a:ahLst/>
            <a:cxnLst/>
            <a:rect l="l" t="t" r="r" b="b"/>
            <a:pathLst>
              <a:path w="3989704" h="82550">
                <a:moveTo>
                  <a:pt x="3938852" y="0"/>
                </a:moveTo>
                <a:lnTo>
                  <a:pt x="41300" y="896"/>
                </a:lnTo>
                <a:lnTo>
                  <a:pt x="7786" y="23856"/>
                </a:lnTo>
                <a:lnTo>
                  <a:pt x="0" y="50800"/>
                </a:lnTo>
                <a:lnTo>
                  <a:pt x="0" y="82384"/>
                </a:lnTo>
                <a:lnTo>
                  <a:pt x="3989652" y="82384"/>
                </a:lnTo>
                <a:lnTo>
                  <a:pt x="3988755" y="41300"/>
                </a:lnTo>
                <a:lnTo>
                  <a:pt x="3965796" y="7786"/>
                </a:lnTo>
                <a:lnTo>
                  <a:pt x="3938852" y="0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235345" y="1325003"/>
            <a:ext cx="114301" cy="1143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10794" y="1375804"/>
            <a:ext cx="3837250" cy="635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298846" y="581322"/>
            <a:ext cx="50800" cy="75638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298846" y="644823"/>
            <a:ext cx="50800" cy="69288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09193" y="587886"/>
            <a:ext cx="3989704" cy="800735"/>
          </a:xfrm>
          <a:custGeom>
            <a:avLst/>
            <a:gdLst/>
            <a:ahLst/>
            <a:cxnLst/>
            <a:rect l="l" t="t" r="r" b="b"/>
            <a:pathLst>
              <a:path w="3989704" h="800735">
                <a:moveTo>
                  <a:pt x="3989652" y="0"/>
                </a:moveTo>
                <a:lnTo>
                  <a:pt x="0" y="0"/>
                </a:lnTo>
                <a:lnTo>
                  <a:pt x="0" y="749817"/>
                </a:lnTo>
                <a:lnTo>
                  <a:pt x="16636" y="787331"/>
                </a:lnTo>
                <a:lnTo>
                  <a:pt x="3938852" y="800618"/>
                </a:lnTo>
                <a:lnTo>
                  <a:pt x="3953095" y="798573"/>
                </a:lnTo>
                <a:lnTo>
                  <a:pt x="3984215" y="772614"/>
                </a:lnTo>
                <a:lnTo>
                  <a:pt x="3989652" y="0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298846" y="632123"/>
            <a:ext cx="0" cy="725170"/>
          </a:xfrm>
          <a:custGeom>
            <a:avLst/>
            <a:gdLst/>
            <a:ahLst/>
            <a:cxnLst/>
            <a:rect l="l" t="t" r="r" b="b"/>
            <a:pathLst>
              <a:path w="0" h="725169">
                <a:moveTo>
                  <a:pt x="0" y="724630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298846" y="619423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298846" y="606723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298846" y="594023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298846" y="574973"/>
            <a:ext cx="0" cy="19050"/>
          </a:xfrm>
          <a:custGeom>
            <a:avLst/>
            <a:gdLst/>
            <a:ahLst/>
            <a:cxnLst/>
            <a:rect l="l" t="t" r="r" b="b"/>
            <a:pathLst>
              <a:path w="0" h="19050">
                <a:moveTo>
                  <a:pt x="0" y="1905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602449" y="644670"/>
            <a:ext cx="3403600" cy="663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>
              <a:lnSpc>
                <a:spcPct val="106700"/>
              </a:lnSpc>
            </a:pPr>
            <a:r>
              <a:rPr dirty="0" sz="1400" spc="45">
                <a:solidFill>
                  <a:srgbClr val="FFFFFF"/>
                </a:solidFill>
                <a:latin typeface="Times New Roman"/>
                <a:cs typeface="Times New Roman"/>
              </a:rPr>
              <a:t>Impr</a:t>
            </a:r>
            <a:r>
              <a:rPr dirty="0" sz="1400" spc="2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1400" spc="-30">
                <a:solidFill>
                  <a:srgbClr val="FFFFFF"/>
                </a:solidFill>
                <a:latin typeface="Times New Roman"/>
                <a:cs typeface="Times New Roman"/>
              </a:rPr>
              <a:t>v</a:t>
            </a:r>
            <a:r>
              <a:rPr dirty="0" sz="1400" spc="130">
                <a:solidFill>
                  <a:srgbClr val="FFFFFF"/>
                </a:solidFill>
                <a:latin typeface="Times New Roman"/>
                <a:cs typeface="Times New Roman"/>
              </a:rPr>
              <a:t>ed</a:t>
            </a:r>
            <a:r>
              <a:rPr dirty="0" sz="1400" spc="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130">
                <a:solidFill>
                  <a:srgbClr val="FFFFFF"/>
                </a:solidFill>
                <a:latin typeface="Times New Roman"/>
                <a:cs typeface="Times New Roman"/>
              </a:rPr>
              <a:t>ea</a:t>
            </a:r>
            <a:r>
              <a:rPr dirty="0" sz="1400" spc="11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dirty="0" sz="1400" spc="-30">
                <a:solidFill>
                  <a:srgbClr val="FFFFFF"/>
                </a:solidFill>
                <a:latin typeface="Times New Roman"/>
                <a:cs typeface="Times New Roman"/>
              </a:rPr>
              <a:t>ly</a:t>
            </a:r>
            <a:r>
              <a:rPr dirty="0" sz="1400" spc="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70">
                <a:solidFill>
                  <a:srgbClr val="FFFFFF"/>
                </a:solidFill>
                <a:latin typeface="Times New Roman"/>
                <a:cs typeface="Times New Roman"/>
              </a:rPr>
              <a:t>detection</a:t>
            </a:r>
            <a:r>
              <a:rPr dirty="0" sz="1400" spc="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1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dirty="0" sz="1400" spc="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65">
                <a:solidFill>
                  <a:srgbClr val="FFFFFF"/>
                </a:solidFill>
                <a:latin typeface="Times New Roman"/>
                <a:cs typeface="Times New Roman"/>
              </a:rPr>
              <a:t>hepatocellular</a:t>
            </a:r>
            <a:r>
              <a:rPr dirty="0" sz="1400" spc="4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80">
                <a:solidFill>
                  <a:srgbClr val="FFFFFF"/>
                </a:solidFill>
                <a:latin typeface="Times New Roman"/>
                <a:cs typeface="Times New Roman"/>
              </a:rPr>
              <a:t>carcinoma</a:t>
            </a:r>
            <a:r>
              <a:rPr dirty="0" sz="1400" spc="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1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dirty="0" sz="1400" spc="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35">
                <a:solidFill>
                  <a:srgbClr val="FFFFFF"/>
                </a:solidFill>
                <a:latin typeface="Times New Roman"/>
                <a:cs typeface="Times New Roman"/>
              </a:rPr>
              <a:t>longitudinal</a:t>
            </a:r>
            <a:r>
              <a:rPr dirty="0" sz="1400" spc="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70">
                <a:solidFill>
                  <a:srgbClr val="FFFFFF"/>
                </a:solidFill>
                <a:latin typeface="Times New Roman"/>
                <a:cs typeface="Times New Roman"/>
              </a:rPr>
              <a:t>bioma</a:t>
            </a:r>
            <a:r>
              <a:rPr dirty="0" sz="1400" spc="6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dirty="0" sz="1400" spc="-20">
                <a:solidFill>
                  <a:srgbClr val="FFFFFF"/>
                </a:solidFill>
                <a:latin typeface="Times New Roman"/>
                <a:cs typeface="Times New Roman"/>
              </a:rPr>
              <a:t>k</a:t>
            </a:r>
            <a:r>
              <a:rPr dirty="0" sz="1400" spc="90">
                <a:solidFill>
                  <a:srgbClr val="FFFFFF"/>
                </a:solidFill>
                <a:latin typeface="Times New Roman"/>
                <a:cs typeface="Times New Roman"/>
              </a:rPr>
              <a:t>er</a:t>
            </a:r>
            <a:r>
              <a:rPr dirty="0" sz="1400" spc="5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85">
                <a:solidFill>
                  <a:srgbClr val="FFFFFF"/>
                </a:solidFill>
                <a:latin typeface="Times New Roman"/>
                <a:cs typeface="Times New Roman"/>
              </a:rPr>
              <a:t>screening</a:t>
            </a:r>
            <a:r>
              <a:rPr dirty="0" sz="1400" spc="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400" spc="60">
                <a:solidFill>
                  <a:srgbClr val="FFFFFF"/>
                </a:solidFill>
                <a:latin typeface="Times New Roman"/>
                <a:cs typeface="Times New Roman"/>
              </a:rPr>
              <a:t>algo</a:t>
            </a:r>
            <a:r>
              <a:rPr dirty="0" sz="1400" spc="6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dirty="0" sz="1400" spc="60">
                <a:solidFill>
                  <a:srgbClr val="FFFFFF"/>
                </a:solidFill>
                <a:latin typeface="Times New Roman"/>
                <a:cs typeface="Times New Roman"/>
              </a:rPr>
              <a:t>ithms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63473" y="1632982"/>
            <a:ext cx="3281679" cy="10693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1100" spc="45">
                <a:latin typeface="Times New Roman"/>
                <a:cs typeface="Times New Roman"/>
              </a:rPr>
              <a:t>Nabihah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45">
                <a:latin typeface="Times New Roman"/>
                <a:cs typeface="Times New Roman"/>
              </a:rPr>
              <a:t>T</a:t>
            </a:r>
            <a:r>
              <a:rPr dirty="0" sz="1100" spc="80">
                <a:latin typeface="Times New Roman"/>
                <a:cs typeface="Times New Roman"/>
              </a:rPr>
              <a:t>a</a:t>
            </a:r>
            <a:r>
              <a:rPr dirty="0" sz="1100" spc="-35">
                <a:latin typeface="Times New Roman"/>
                <a:cs typeface="Times New Roman"/>
              </a:rPr>
              <a:t>y</a:t>
            </a:r>
            <a:r>
              <a:rPr dirty="0" sz="1100" spc="55">
                <a:latin typeface="Times New Roman"/>
                <a:cs typeface="Times New Roman"/>
              </a:rPr>
              <a:t>ob</a:t>
            </a: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35"/>
              </a:spcBef>
            </a:pP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Uni</a:t>
            </a:r>
            <a:r>
              <a:rPr dirty="0" sz="1100" spc="-40">
                <a:latin typeface="Times New Roman"/>
                <a:cs typeface="Times New Roman"/>
              </a:rPr>
              <a:t>v</a:t>
            </a:r>
            <a:r>
              <a:rPr dirty="0" sz="1100" spc="20">
                <a:latin typeface="Times New Roman"/>
                <a:cs typeface="Times New Roman"/>
              </a:rPr>
              <a:t>ersity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45">
                <a:latin typeface="Times New Roman"/>
                <a:cs typeface="Times New Roman"/>
              </a:rPr>
              <a:t>T</a:t>
            </a:r>
            <a:r>
              <a:rPr dirty="0" sz="1100" spc="80">
                <a:latin typeface="Times New Roman"/>
                <a:cs typeface="Times New Roman"/>
              </a:rPr>
              <a:t>e</a:t>
            </a:r>
            <a:r>
              <a:rPr dirty="0" sz="1100" spc="70">
                <a:latin typeface="Times New Roman"/>
                <a:cs typeface="Times New Roman"/>
              </a:rPr>
              <a:t>xas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MD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5">
                <a:latin typeface="Times New Roman"/>
                <a:cs typeface="Times New Roman"/>
              </a:rPr>
              <a:t>Anderson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Cancer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Center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"/>
              </a:spcBef>
            </a:pPr>
            <a:endParaRPr sz="1550">
              <a:latin typeface="Times New Roman"/>
              <a:cs typeface="Times New Roman"/>
            </a:endParaRPr>
          </a:p>
          <a:p>
            <a:pPr algn="ctr" marL="311150" marR="264795">
              <a:lnSpc>
                <a:spcPct val="102600"/>
              </a:lnSpc>
            </a:pPr>
            <a:r>
              <a:rPr dirty="0" sz="1100" spc="20">
                <a:latin typeface="Times New Roman"/>
                <a:cs typeface="Times New Roman"/>
              </a:rPr>
              <a:t>EDRN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0">
                <a:latin typeface="Times New Roman"/>
                <a:cs typeface="Times New Roman"/>
              </a:rPr>
              <a:t>Stee</a:t>
            </a:r>
            <a:r>
              <a:rPr dirty="0" sz="1100" spc="70">
                <a:latin typeface="Times New Roman"/>
                <a:cs typeface="Times New Roman"/>
              </a:rPr>
              <a:t>r</a:t>
            </a:r>
            <a:r>
              <a:rPr dirty="0" sz="1100" spc="10">
                <a:latin typeface="Times New Roman"/>
                <a:cs typeface="Times New Roman"/>
              </a:rPr>
              <a:t>ing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Committee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Meeting,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Seattle</a:t>
            </a:r>
            <a:r>
              <a:rPr dirty="0" sz="1100" spc="60">
                <a:latin typeface="Times New Roman"/>
                <a:cs typeface="Times New Roman"/>
              </a:rPr>
              <a:t> September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12-14,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2017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90"/>
              <a:t>PEB</a:t>
            </a:r>
            <a:r>
              <a:rPr dirty="0" spc="45"/>
              <a:t> </a:t>
            </a:r>
            <a:r>
              <a:rPr dirty="0" spc="65"/>
              <a:t>threshold: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87655">
              <a:lnSpc>
                <a:spcPct val="100000"/>
              </a:lnSpc>
            </a:pPr>
            <a:r>
              <a:rPr dirty="0" spc="75"/>
              <a:t>Suppose</a:t>
            </a:r>
            <a:r>
              <a:rPr dirty="0" spc="25"/>
              <a:t> </a:t>
            </a:r>
            <a:r>
              <a:rPr dirty="0" spc="114"/>
              <a:t>a</a:t>
            </a:r>
            <a:r>
              <a:rPr dirty="0" spc="25"/>
              <a:t> </a:t>
            </a:r>
            <a:r>
              <a:rPr dirty="0" spc="35"/>
              <a:t>patient</a:t>
            </a:r>
            <a:r>
              <a:rPr dirty="0" spc="25"/>
              <a:t> </a:t>
            </a:r>
            <a:r>
              <a:rPr dirty="0" spc="90"/>
              <a:t>has</a:t>
            </a:r>
            <a:r>
              <a:rPr dirty="0" spc="25"/>
              <a:t> </a:t>
            </a:r>
            <a:r>
              <a:rPr dirty="0" spc="45"/>
              <a:t>completed</a:t>
            </a:r>
            <a:r>
              <a:rPr dirty="0" spc="25"/>
              <a:t> </a:t>
            </a:r>
            <a:r>
              <a:rPr dirty="0" spc="55" i="1">
                <a:latin typeface="Times New Roman"/>
                <a:cs typeface="Times New Roman"/>
              </a:rPr>
              <a:t>n</a:t>
            </a:r>
            <a:r>
              <a:rPr dirty="0" spc="45" i="1">
                <a:latin typeface="Times New Roman"/>
                <a:cs typeface="Times New Roman"/>
              </a:rPr>
              <a:t> </a:t>
            </a:r>
            <a:r>
              <a:rPr dirty="0" spc="60"/>
              <a:t>screening</a:t>
            </a:r>
            <a:r>
              <a:rPr dirty="0" spc="35"/>
              <a:t>s</a:t>
            </a:r>
            <a:r>
              <a:rPr dirty="0" spc="25"/>
              <a:t>.</a:t>
            </a:r>
          </a:p>
          <a:p>
            <a:pPr marL="287655" marR="181610">
              <a:lnSpc>
                <a:spcPct val="102600"/>
              </a:lnSpc>
              <a:spcBef>
                <a:spcPts val="300"/>
              </a:spcBef>
            </a:pPr>
            <a:r>
              <a:rPr dirty="0" spc="60"/>
              <a:t>Compare</a:t>
            </a:r>
            <a:r>
              <a:rPr dirty="0" spc="25"/>
              <a:t> </a:t>
            </a:r>
            <a:r>
              <a:rPr dirty="0" spc="35"/>
              <a:t>current</a:t>
            </a:r>
            <a:r>
              <a:rPr dirty="0" spc="25"/>
              <a:t> </a:t>
            </a:r>
            <a:r>
              <a:rPr dirty="0" spc="30"/>
              <a:t>AFP</a:t>
            </a:r>
            <a:r>
              <a:rPr dirty="0" spc="25"/>
              <a:t> </a:t>
            </a:r>
            <a:r>
              <a:rPr dirty="0" spc="25"/>
              <a:t>to</a:t>
            </a:r>
            <a:r>
              <a:rPr dirty="0" spc="25"/>
              <a:t> </a:t>
            </a:r>
            <a:r>
              <a:rPr dirty="0" spc="114"/>
              <a:t>a</a:t>
            </a:r>
            <a:r>
              <a:rPr dirty="0" spc="25"/>
              <a:t> </a:t>
            </a:r>
            <a:r>
              <a:rPr dirty="0"/>
              <a:t>individually</a:t>
            </a:r>
            <a:r>
              <a:rPr dirty="0" spc="25"/>
              <a:t> </a:t>
            </a:r>
            <a:r>
              <a:rPr dirty="0" spc="25"/>
              <a:t>tailored</a:t>
            </a:r>
            <a:r>
              <a:rPr dirty="0" spc="25"/>
              <a:t> </a:t>
            </a:r>
            <a:r>
              <a:rPr dirty="0" spc="40"/>
              <a:t>threshold</a:t>
            </a:r>
            <a:r>
              <a:rPr dirty="0" spc="20"/>
              <a:t> </a:t>
            </a:r>
            <a:r>
              <a:rPr dirty="0" spc="-105"/>
              <a:t>f</a:t>
            </a:r>
            <a:r>
              <a:rPr dirty="0" spc="20"/>
              <a:t>or</a:t>
            </a:r>
            <a:r>
              <a:rPr dirty="0" spc="25"/>
              <a:t> </a:t>
            </a:r>
            <a:r>
              <a:rPr dirty="0" spc="40"/>
              <a:t>that</a:t>
            </a:r>
            <a:r>
              <a:rPr dirty="0" spc="25"/>
              <a:t> </a:t>
            </a:r>
            <a:r>
              <a:rPr dirty="0" spc="35"/>
              <a:t>patient.</a:t>
            </a:r>
          </a:p>
          <a:p>
            <a:pPr marL="287655">
              <a:lnSpc>
                <a:spcPct val="100000"/>
              </a:lnSpc>
              <a:spcBef>
                <a:spcPts val="330"/>
              </a:spcBef>
            </a:pPr>
            <a:r>
              <a:rPr dirty="0" spc="45"/>
              <a:t>Estimate</a:t>
            </a:r>
            <a:r>
              <a:rPr dirty="0" spc="25"/>
              <a:t> </a:t>
            </a:r>
            <a:r>
              <a:rPr dirty="0" spc="80"/>
              <a:t>mean</a:t>
            </a:r>
            <a:r>
              <a:rPr dirty="0" spc="25"/>
              <a:t> </a:t>
            </a:r>
            <a:r>
              <a:rPr dirty="0" spc="30"/>
              <a:t>AFP</a:t>
            </a:r>
            <a:r>
              <a:rPr dirty="0" spc="25"/>
              <a:t> </a:t>
            </a:r>
            <a:r>
              <a:rPr dirty="0" spc="15"/>
              <a:t>l</a:t>
            </a:r>
            <a:r>
              <a:rPr dirty="0" spc="-10"/>
              <a:t>e</a:t>
            </a:r>
            <a:r>
              <a:rPr dirty="0" spc="-40"/>
              <a:t>v</a:t>
            </a:r>
            <a:r>
              <a:rPr dirty="0" spc="20"/>
              <a:t>el</a:t>
            </a:r>
            <a:r>
              <a:rPr dirty="0" spc="25"/>
              <a:t> </a:t>
            </a:r>
            <a:r>
              <a:rPr dirty="0" spc="-105"/>
              <a:t>f</a:t>
            </a:r>
            <a:r>
              <a:rPr dirty="0" spc="20"/>
              <a:t>or</a:t>
            </a:r>
            <a:r>
              <a:rPr dirty="0" spc="25"/>
              <a:t> </a:t>
            </a:r>
            <a:r>
              <a:rPr dirty="0" spc="30"/>
              <a:t>patient:</a:t>
            </a:r>
          </a:p>
          <a:p>
            <a:pPr marL="274955">
              <a:lnSpc>
                <a:spcPct val="100000"/>
              </a:lnSpc>
              <a:spcBef>
                <a:spcPts val="3"/>
              </a:spcBef>
            </a:pPr>
            <a:endParaRPr sz="1500">
              <a:latin typeface="Times New Roman"/>
              <a:cs typeface="Times New Roman"/>
            </a:endParaRPr>
          </a:p>
          <a:p>
            <a:pPr marL="574040">
              <a:lnSpc>
                <a:spcPct val="100000"/>
              </a:lnSpc>
            </a:pPr>
            <a:r>
              <a:rPr dirty="0" spc="50"/>
              <a:t>PEB</a:t>
            </a:r>
            <a:r>
              <a:rPr dirty="0" spc="25"/>
              <a:t> </a:t>
            </a:r>
            <a:r>
              <a:rPr dirty="0" spc="55"/>
              <a:t>estimate</a:t>
            </a:r>
            <a:r>
              <a:rPr dirty="0" spc="25"/>
              <a:t> </a:t>
            </a:r>
            <a:r>
              <a:rPr dirty="0" spc="220">
                <a:latin typeface="Times New Roman"/>
                <a:cs typeface="Times New Roman"/>
              </a:rPr>
              <a:t>=</a:t>
            </a:r>
            <a:r>
              <a:rPr dirty="0" spc="25">
                <a:latin typeface="Times New Roman"/>
                <a:cs typeface="Times New Roman"/>
              </a:rPr>
              <a:t> </a:t>
            </a:r>
            <a:r>
              <a:rPr dirty="0" spc="-50"/>
              <a:t>W</a:t>
            </a:r>
            <a:r>
              <a:rPr dirty="0" spc="30"/>
              <a:t>eight</a:t>
            </a:r>
            <a:r>
              <a:rPr dirty="0" spc="25"/>
              <a:t> </a:t>
            </a:r>
            <a:r>
              <a:rPr dirty="0" spc="55"/>
              <a:t>1</a:t>
            </a:r>
            <a:r>
              <a:rPr dirty="0" spc="-35"/>
              <a:t> </a:t>
            </a:r>
            <a:r>
              <a:rPr dirty="0" spc="-45" i="1">
                <a:latin typeface="メイリオ"/>
                <a:cs typeface="メイリオ"/>
              </a:rPr>
              <a:t>×</a:t>
            </a:r>
            <a:r>
              <a:rPr dirty="0" spc="-135" i="1">
                <a:latin typeface="メイリオ"/>
                <a:cs typeface="メイリオ"/>
              </a:rPr>
              <a:t> </a:t>
            </a:r>
            <a:r>
              <a:rPr dirty="0" spc="25">
                <a:solidFill>
                  <a:srgbClr val="0000FF"/>
                </a:solidFill>
              </a:rPr>
              <a:t>population</a:t>
            </a:r>
            <a:r>
              <a:rPr dirty="0" spc="25">
                <a:solidFill>
                  <a:srgbClr val="0000FF"/>
                </a:solidFill>
              </a:rPr>
              <a:t> </a:t>
            </a:r>
            <a:r>
              <a:rPr dirty="0" spc="80">
                <a:solidFill>
                  <a:srgbClr val="0000FF"/>
                </a:solidFill>
              </a:rPr>
              <a:t>mean</a:t>
            </a:r>
          </a:p>
          <a:p>
            <a:pPr marL="1452245">
              <a:lnSpc>
                <a:spcPct val="100000"/>
              </a:lnSpc>
              <a:spcBef>
                <a:spcPts val="330"/>
              </a:spcBef>
            </a:pPr>
            <a:r>
              <a:rPr dirty="0" spc="220">
                <a:latin typeface="Times New Roman"/>
                <a:cs typeface="Times New Roman"/>
              </a:rPr>
              <a:t>+</a:t>
            </a:r>
            <a:r>
              <a:rPr dirty="0" spc="25">
                <a:latin typeface="Times New Roman"/>
                <a:cs typeface="Times New Roman"/>
              </a:rPr>
              <a:t> </a:t>
            </a:r>
            <a:r>
              <a:rPr dirty="0" spc="-50"/>
              <a:t>W</a:t>
            </a:r>
            <a:r>
              <a:rPr dirty="0" spc="30"/>
              <a:t>eight</a:t>
            </a:r>
            <a:r>
              <a:rPr dirty="0" spc="25"/>
              <a:t> </a:t>
            </a:r>
            <a:r>
              <a:rPr dirty="0" spc="55"/>
              <a:t>2</a:t>
            </a:r>
            <a:r>
              <a:rPr dirty="0" spc="-35"/>
              <a:t> </a:t>
            </a:r>
            <a:r>
              <a:rPr dirty="0" spc="-45" i="1">
                <a:latin typeface="メイリオ"/>
                <a:cs typeface="メイリオ"/>
              </a:rPr>
              <a:t>×</a:t>
            </a:r>
            <a:r>
              <a:rPr dirty="0" spc="-135" i="1">
                <a:latin typeface="メイリオ"/>
                <a:cs typeface="メイリオ"/>
              </a:rPr>
              <a:t> </a:t>
            </a:r>
            <a:r>
              <a:rPr dirty="0" spc="60">
                <a:solidFill>
                  <a:srgbClr val="FF0000"/>
                </a:solidFill>
              </a:rPr>
              <a:t>sample</a:t>
            </a:r>
            <a:r>
              <a:rPr dirty="0" spc="25">
                <a:solidFill>
                  <a:srgbClr val="FF0000"/>
                </a:solidFill>
              </a:rPr>
              <a:t> </a:t>
            </a:r>
            <a:r>
              <a:rPr dirty="0" spc="80">
                <a:solidFill>
                  <a:srgbClr val="FF0000"/>
                </a:solidFill>
              </a:rPr>
              <a:t>mean</a:t>
            </a:r>
          </a:p>
          <a:p>
            <a:pPr marL="274955">
              <a:lnSpc>
                <a:spcPct val="100000"/>
              </a:lnSpc>
              <a:spcBef>
                <a:spcPts val="44"/>
              </a:spcBef>
            </a:pPr>
            <a:endParaRPr sz="1150">
              <a:latin typeface="Times New Roman"/>
              <a:cs typeface="Times New Roman"/>
            </a:endParaRPr>
          </a:p>
          <a:p>
            <a:pPr marL="287655">
              <a:lnSpc>
                <a:spcPct val="100000"/>
              </a:lnSpc>
            </a:pPr>
            <a:r>
              <a:rPr dirty="0" spc="25" b="1">
                <a:latin typeface="Times New Roman"/>
                <a:cs typeface="Times New Roman"/>
              </a:rPr>
              <a:t>PEB</a:t>
            </a:r>
            <a:r>
              <a:rPr dirty="0" spc="25" b="1">
                <a:latin typeface="Times New Roman"/>
                <a:cs typeface="Times New Roman"/>
              </a:rPr>
              <a:t> </a:t>
            </a:r>
            <a:r>
              <a:rPr dirty="0" spc="35" b="1">
                <a:latin typeface="Times New Roman"/>
                <a:cs typeface="Times New Roman"/>
              </a:rPr>
              <a:t>Rule</a:t>
            </a:r>
            <a:r>
              <a:rPr dirty="0" spc="-5"/>
              <a:t>:</a:t>
            </a:r>
            <a:r>
              <a:rPr dirty="0" spc="100"/>
              <a:t> </a:t>
            </a:r>
            <a:r>
              <a:rPr dirty="0" spc="110" i="1">
                <a:latin typeface="Times New Roman"/>
                <a:cs typeface="Times New Roman"/>
              </a:rPr>
              <a:t>Y</a:t>
            </a:r>
            <a:r>
              <a:rPr dirty="0" baseline="-13888" sz="1200" spc="75" i="1">
                <a:latin typeface="Times New Roman"/>
                <a:cs typeface="Times New Roman"/>
              </a:rPr>
              <a:t>n</a:t>
            </a:r>
            <a:r>
              <a:rPr dirty="0" baseline="-13888" sz="1200" spc="300">
                <a:latin typeface="Times New Roman"/>
                <a:cs typeface="Times New Roman"/>
              </a:rPr>
              <a:t>+</a:t>
            </a:r>
            <a:r>
              <a:rPr dirty="0" baseline="-13888" sz="1200" spc="60"/>
              <a:t>1</a:t>
            </a:r>
            <a:r>
              <a:rPr dirty="0" baseline="-13888" sz="1200"/>
              <a:t> </a:t>
            </a:r>
            <a:r>
              <a:rPr dirty="0" baseline="-13888" sz="1200" spc="-75"/>
              <a:t> </a:t>
            </a:r>
            <a:r>
              <a:rPr dirty="0" sz="1100" spc="100" i="1">
                <a:latin typeface="Times New Roman"/>
                <a:cs typeface="Times New Roman"/>
              </a:rPr>
              <a:t>&gt;</a:t>
            </a:r>
            <a:r>
              <a:rPr dirty="0" sz="1100" spc="25" i="1">
                <a:latin typeface="Times New Roman"/>
                <a:cs typeface="Times New Roman"/>
              </a:rPr>
              <a:t> </a:t>
            </a:r>
            <a:r>
              <a:rPr dirty="0" sz="1100" spc="50"/>
              <a:t>PEB</a:t>
            </a:r>
            <a:r>
              <a:rPr dirty="0" sz="1100" spc="25"/>
              <a:t> </a:t>
            </a:r>
            <a:r>
              <a:rPr dirty="0" sz="1100" spc="55"/>
              <a:t>estimate</a:t>
            </a:r>
            <a:r>
              <a:rPr dirty="0" sz="1100" spc="220">
                <a:latin typeface="Times New Roman"/>
                <a:cs typeface="Times New Roman"/>
              </a:rPr>
              <a:t>+</a:t>
            </a:r>
            <a:r>
              <a:rPr dirty="0" sz="1100" spc="114" b="1">
                <a:latin typeface="Times New Roman"/>
                <a:cs typeface="Times New Roman"/>
              </a:rPr>
              <a:t>c</a:t>
            </a:r>
            <a:r>
              <a:rPr dirty="0" baseline="-13888" sz="1200" spc="135" b="1">
                <a:latin typeface="Times New Roman"/>
                <a:cs typeface="Times New Roman"/>
              </a:rPr>
              <a:t>1</a:t>
            </a:r>
            <a:r>
              <a:rPr dirty="0" sz="1100" spc="-45" i="1">
                <a:latin typeface="メイリオ"/>
                <a:cs typeface="メイリオ"/>
              </a:rPr>
              <a:t>×</a:t>
            </a:r>
            <a:r>
              <a:rPr dirty="0" sz="1100" spc="45"/>
              <a:t>SD</a:t>
            </a:r>
            <a:r>
              <a:rPr dirty="0" sz="1100" spc="25"/>
              <a:t> </a:t>
            </a:r>
            <a:r>
              <a:rPr dirty="0" sz="1100" spc="-5"/>
              <a:t>of</a:t>
            </a:r>
            <a:r>
              <a:rPr dirty="0" sz="1100" spc="25"/>
              <a:t> </a:t>
            </a:r>
            <a:r>
              <a:rPr dirty="0" sz="1100" spc="50"/>
              <a:t>PEB</a:t>
            </a:r>
            <a:r>
              <a:rPr dirty="0" sz="1100" spc="25"/>
              <a:t> </a:t>
            </a:r>
            <a:r>
              <a:rPr dirty="0" sz="1100" spc="55"/>
              <a:t>estimate</a:t>
            </a:r>
            <a:endParaRPr sz="1100">
              <a:latin typeface="メイリオ"/>
              <a:cs typeface="メイリオ"/>
            </a:endParaRPr>
          </a:p>
          <a:p>
            <a:pPr marL="287655">
              <a:lnSpc>
                <a:spcPct val="100000"/>
              </a:lnSpc>
              <a:spcBef>
                <a:spcPts val="330"/>
              </a:spcBef>
            </a:pPr>
            <a:r>
              <a:rPr dirty="0" spc="35" b="1">
                <a:latin typeface="Times New Roman"/>
                <a:cs typeface="Times New Roman"/>
              </a:rPr>
              <a:t>Standa</a:t>
            </a:r>
            <a:r>
              <a:rPr dirty="0" spc="5" b="1">
                <a:latin typeface="Times New Roman"/>
                <a:cs typeface="Times New Roman"/>
              </a:rPr>
              <a:t>r</a:t>
            </a:r>
            <a:r>
              <a:rPr dirty="0" spc="45" b="1">
                <a:latin typeface="Times New Roman"/>
                <a:cs typeface="Times New Roman"/>
              </a:rPr>
              <a:t>d</a:t>
            </a:r>
            <a:r>
              <a:rPr dirty="0" spc="25" b="1">
                <a:latin typeface="Times New Roman"/>
                <a:cs typeface="Times New Roman"/>
              </a:rPr>
              <a:t> </a:t>
            </a:r>
            <a:r>
              <a:rPr dirty="0" spc="45" b="1">
                <a:latin typeface="Times New Roman"/>
                <a:cs typeface="Times New Roman"/>
              </a:rPr>
              <a:t>Threshold</a:t>
            </a:r>
            <a:r>
              <a:rPr dirty="0" spc="25" b="1">
                <a:latin typeface="Times New Roman"/>
                <a:cs typeface="Times New Roman"/>
              </a:rPr>
              <a:t> </a:t>
            </a:r>
            <a:r>
              <a:rPr dirty="0" spc="10" b="1">
                <a:latin typeface="Times New Roman"/>
                <a:cs typeface="Times New Roman"/>
              </a:rPr>
              <a:t>(ST)</a:t>
            </a:r>
            <a:r>
              <a:rPr dirty="0" spc="25" b="1">
                <a:latin typeface="Times New Roman"/>
                <a:cs typeface="Times New Roman"/>
              </a:rPr>
              <a:t> </a:t>
            </a:r>
            <a:r>
              <a:rPr dirty="0" spc="40" b="1">
                <a:latin typeface="Times New Roman"/>
                <a:cs typeface="Times New Roman"/>
              </a:rPr>
              <a:t>Rul</a:t>
            </a:r>
            <a:r>
              <a:rPr dirty="0" spc="25" b="1">
                <a:latin typeface="Times New Roman"/>
                <a:cs typeface="Times New Roman"/>
              </a:rPr>
              <a:t>e</a:t>
            </a:r>
            <a:r>
              <a:rPr dirty="0" spc="-5"/>
              <a:t>:</a:t>
            </a:r>
            <a:r>
              <a:rPr dirty="0" spc="100"/>
              <a:t> </a:t>
            </a:r>
            <a:r>
              <a:rPr dirty="0" spc="110" i="1">
                <a:latin typeface="Times New Roman"/>
                <a:cs typeface="Times New Roman"/>
              </a:rPr>
              <a:t>Y</a:t>
            </a:r>
            <a:r>
              <a:rPr dirty="0" baseline="-13888" sz="1200" spc="75" i="1">
                <a:latin typeface="Times New Roman"/>
                <a:cs typeface="Times New Roman"/>
              </a:rPr>
              <a:t>n</a:t>
            </a:r>
            <a:r>
              <a:rPr dirty="0" baseline="-13888" sz="1200" spc="300">
                <a:latin typeface="Times New Roman"/>
                <a:cs typeface="Times New Roman"/>
              </a:rPr>
              <a:t>+</a:t>
            </a:r>
            <a:r>
              <a:rPr dirty="0" baseline="-13888" sz="1200" spc="60"/>
              <a:t>1</a:t>
            </a:r>
            <a:r>
              <a:rPr dirty="0" baseline="-13888" sz="1200"/>
              <a:t> </a:t>
            </a:r>
            <a:r>
              <a:rPr dirty="0" baseline="-13888" sz="1200" spc="-75"/>
              <a:t> </a:t>
            </a:r>
            <a:r>
              <a:rPr dirty="0" sz="1100" spc="100" i="1">
                <a:latin typeface="Times New Roman"/>
                <a:cs typeface="Times New Roman"/>
              </a:rPr>
              <a:t>&gt;</a:t>
            </a:r>
            <a:r>
              <a:rPr dirty="0" sz="1100" spc="25" i="1">
                <a:latin typeface="Times New Roman"/>
                <a:cs typeface="Times New Roman"/>
              </a:rPr>
              <a:t> </a:t>
            </a:r>
            <a:r>
              <a:rPr dirty="0" sz="1100" spc="114" b="1">
                <a:latin typeface="Times New Roman"/>
                <a:cs typeface="Times New Roman"/>
              </a:rPr>
              <a:t>c</a:t>
            </a:r>
            <a:r>
              <a:rPr dirty="0" baseline="-13888" sz="1200" spc="60" b="1">
                <a:latin typeface="Times New Roman"/>
                <a:cs typeface="Times New Roman"/>
              </a:rPr>
              <a:t>2</a:t>
            </a:r>
            <a:endParaRPr baseline="-13888" sz="1200">
              <a:latin typeface="Times New Roman"/>
              <a:cs typeface="Times New Roman"/>
            </a:endParaRPr>
          </a:p>
          <a:p>
            <a:pPr marL="287655">
              <a:lnSpc>
                <a:spcPct val="100000"/>
              </a:lnSpc>
              <a:spcBef>
                <a:spcPts val="330"/>
              </a:spcBef>
            </a:pPr>
            <a:r>
              <a:rPr dirty="0" spc="50"/>
              <a:t>Select</a:t>
            </a:r>
            <a:r>
              <a:rPr dirty="0" spc="25"/>
              <a:t> </a:t>
            </a:r>
            <a:r>
              <a:rPr dirty="0" spc="114" b="1">
                <a:latin typeface="Times New Roman"/>
                <a:cs typeface="Times New Roman"/>
              </a:rPr>
              <a:t>c</a:t>
            </a:r>
            <a:r>
              <a:rPr dirty="0" baseline="-13888" sz="1200" spc="60" b="1">
                <a:latin typeface="Times New Roman"/>
                <a:cs typeface="Times New Roman"/>
              </a:rPr>
              <a:t>1</a:t>
            </a:r>
            <a:r>
              <a:rPr dirty="0" baseline="-13888" sz="1200" b="1">
                <a:latin typeface="Times New Roman"/>
                <a:cs typeface="Times New Roman"/>
              </a:rPr>
              <a:t> </a:t>
            </a:r>
            <a:r>
              <a:rPr dirty="0" baseline="-13888" sz="1200" spc="-75" b="1">
                <a:latin typeface="Times New Roman"/>
                <a:cs typeface="Times New Roman"/>
              </a:rPr>
              <a:t> </a:t>
            </a:r>
            <a:r>
              <a:rPr dirty="0" sz="1100" spc="70"/>
              <a:t>and</a:t>
            </a:r>
            <a:r>
              <a:rPr dirty="0" sz="1100" spc="25"/>
              <a:t> </a:t>
            </a:r>
            <a:r>
              <a:rPr dirty="0" sz="1100" spc="114" b="1">
                <a:latin typeface="Times New Roman"/>
                <a:cs typeface="Times New Roman"/>
              </a:rPr>
              <a:t>c</a:t>
            </a:r>
            <a:r>
              <a:rPr dirty="0" baseline="-13888" sz="1200" spc="60" b="1">
                <a:latin typeface="Times New Roman"/>
                <a:cs typeface="Times New Roman"/>
              </a:rPr>
              <a:t>2</a:t>
            </a:r>
            <a:r>
              <a:rPr dirty="0" baseline="-13888" sz="1200" b="1">
                <a:latin typeface="Times New Roman"/>
                <a:cs typeface="Times New Roman"/>
              </a:rPr>
              <a:t> </a:t>
            </a:r>
            <a:r>
              <a:rPr dirty="0" baseline="-13888" sz="1200" spc="-75" b="1">
                <a:latin typeface="Times New Roman"/>
                <a:cs typeface="Times New Roman"/>
              </a:rPr>
              <a:t> </a:t>
            </a:r>
            <a:r>
              <a:rPr dirty="0" sz="1100" spc="25"/>
              <a:t>to</a:t>
            </a:r>
            <a:r>
              <a:rPr dirty="0" sz="1100" spc="25"/>
              <a:t> </a:t>
            </a:r>
            <a:r>
              <a:rPr dirty="0" sz="1100" spc="20"/>
              <a:t>control</a:t>
            </a:r>
            <a:r>
              <a:rPr dirty="0" sz="1100" spc="25"/>
              <a:t> </a:t>
            </a:r>
            <a:r>
              <a:rPr dirty="0" sz="1100" spc="50"/>
              <a:t>the</a:t>
            </a:r>
            <a:r>
              <a:rPr dirty="0" sz="1100" spc="25"/>
              <a:t> </a:t>
            </a:r>
            <a:r>
              <a:rPr dirty="0" sz="1100" spc="-105"/>
              <a:t>f</a:t>
            </a:r>
            <a:r>
              <a:rPr dirty="0" sz="1100" spc="65"/>
              <a:t>alse</a:t>
            </a:r>
            <a:r>
              <a:rPr dirty="0" sz="1100" spc="25"/>
              <a:t> </a:t>
            </a:r>
            <a:r>
              <a:rPr dirty="0" sz="1100" spc="10"/>
              <a:t>positi</a:t>
            </a:r>
            <a:r>
              <a:rPr dirty="0" sz="1100" spc="-15"/>
              <a:t>v</a:t>
            </a:r>
            <a:r>
              <a:rPr dirty="0" sz="1100" spc="114"/>
              <a:t>e</a:t>
            </a:r>
            <a:r>
              <a:rPr dirty="0" sz="1100" spc="25"/>
              <a:t> </a:t>
            </a:r>
            <a:r>
              <a:rPr dirty="0" sz="1100" spc="-20"/>
              <a:t>r</a:t>
            </a:r>
            <a:r>
              <a:rPr dirty="0" sz="1100" spc="70"/>
              <a:t>at</a:t>
            </a:r>
            <a:r>
              <a:rPr dirty="0" sz="1100" spc="65"/>
              <a:t>e</a:t>
            </a:r>
            <a:r>
              <a:rPr dirty="0" sz="1100" spc="25"/>
              <a:t>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90"/>
              <a:t>PEB</a:t>
            </a:r>
            <a:r>
              <a:rPr dirty="0" spc="45"/>
              <a:t> </a:t>
            </a:r>
            <a:r>
              <a:rPr dirty="0" spc="65"/>
              <a:t>threshold: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87655">
              <a:lnSpc>
                <a:spcPct val="100000"/>
              </a:lnSpc>
            </a:pPr>
            <a:r>
              <a:rPr dirty="0" spc="75"/>
              <a:t>Suppose</a:t>
            </a:r>
            <a:r>
              <a:rPr dirty="0" spc="25"/>
              <a:t> </a:t>
            </a:r>
            <a:r>
              <a:rPr dirty="0" spc="114"/>
              <a:t>a</a:t>
            </a:r>
            <a:r>
              <a:rPr dirty="0" spc="25"/>
              <a:t> </a:t>
            </a:r>
            <a:r>
              <a:rPr dirty="0" spc="35"/>
              <a:t>patient</a:t>
            </a:r>
            <a:r>
              <a:rPr dirty="0" spc="25"/>
              <a:t> </a:t>
            </a:r>
            <a:r>
              <a:rPr dirty="0" spc="90"/>
              <a:t>has</a:t>
            </a:r>
            <a:r>
              <a:rPr dirty="0" spc="25"/>
              <a:t> </a:t>
            </a:r>
            <a:r>
              <a:rPr dirty="0" spc="45"/>
              <a:t>completed</a:t>
            </a:r>
            <a:r>
              <a:rPr dirty="0" spc="25"/>
              <a:t> </a:t>
            </a:r>
            <a:r>
              <a:rPr dirty="0" spc="55" i="1">
                <a:latin typeface="Times New Roman"/>
                <a:cs typeface="Times New Roman"/>
              </a:rPr>
              <a:t>n</a:t>
            </a:r>
            <a:r>
              <a:rPr dirty="0" spc="45" i="1">
                <a:latin typeface="Times New Roman"/>
                <a:cs typeface="Times New Roman"/>
              </a:rPr>
              <a:t> </a:t>
            </a:r>
            <a:r>
              <a:rPr dirty="0" spc="60"/>
              <a:t>screening</a:t>
            </a:r>
            <a:r>
              <a:rPr dirty="0" spc="35"/>
              <a:t>s</a:t>
            </a:r>
            <a:r>
              <a:rPr dirty="0" spc="25"/>
              <a:t>.</a:t>
            </a:r>
          </a:p>
          <a:p>
            <a:pPr marL="287655" marR="181610">
              <a:lnSpc>
                <a:spcPct val="102600"/>
              </a:lnSpc>
              <a:spcBef>
                <a:spcPts val="300"/>
              </a:spcBef>
            </a:pPr>
            <a:r>
              <a:rPr dirty="0" spc="60"/>
              <a:t>Compare</a:t>
            </a:r>
            <a:r>
              <a:rPr dirty="0" spc="25"/>
              <a:t> </a:t>
            </a:r>
            <a:r>
              <a:rPr dirty="0" spc="35"/>
              <a:t>current</a:t>
            </a:r>
            <a:r>
              <a:rPr dirty="0" spc="25"/>
              <a:t> </a:t>
            </a:r>
            <a:r>
              <a:rPr dirty="0" spc="30"/>
              <a:t>AFP</a:t>
            </a:r>
            <a:r>
              <a:rPr dirty="0" spc="25"/>
              <a:t> </a:t>
            </a:r>
            <a:r>
              <a:rPr dirty="0" spc="25"/>
              <a:t>to</a:t>
            </a:r>
            <a:r>
              <a:rPr dirty="0" spc="25"/>
              <a:t> </a:t>
            </a:r>
            <a:r>
              <a:rPr dirty="0" spc="114"/>
              <a:t>a</a:t>
            </a:r>
            <a:r>
              <a:rPr dirty="0" spc="25"/>
              <a:t> </a:t>
            </a:r>
            <a:r>
              <a:rPr dirty="0"/>
              <a:t>individually</a:t>
            </a:r>
            <a:r>
              <a:rPr dirty="0" spc="25"/>
              <a:t> </a:t>
            </a:r>
            <a:r>
              <a:rPr dirty="0" spc="25"/>
              <a:t>tailored</a:t>
            </a:r>
            <a:r>
              <a:rPr dirty="0" spc="25"/>
              <a:t> </a:t>
            </a:r>
            <a:r>
              <a:rPr dirty="0" spc="40"/>
              <a:t>threshold</a:t>
            </a:r>
            <a:r>
              <a:rPr dirty="0" spc="20"/>
              <a:t> </a:t>
            </a:r>
            <a:r>
              <a:rPr dirty="0" spc="-105"/>
              <a:t>f</a:t>
            </a:r>
            <a:r>
              <a:rPr dirty="0" spc="20"/>
              <a:t>or</a:t>
            </a:r>
            <a:r>
              <a:rPr dirty="0" spc="25"/>
              <a:t> </a:t>
            </a:r>
            <a:r>
              <a:rPr dirty="0" spc="40"/>
              <a:t>that</a:t>
            </a:r>
            <a:r>
              <a:rPr dirty="0" spc="25"/>
              <a:t> </a:t>
            </a:r>
            <a:r>
              <a:rPr dirty="0" spc="35"/>
              <a:t>patient.</a:t>
            </a:r>
          </a:p>
          <a:p>
            <a:pPr marL="287655">
              <a:lnSpc>
                <a:spcPct val="100000"/>
              </a:lnSpc>
              <a:spcBef>
                <a:spcPts val="330"/>
              </a:spcBef>
            </a:pPr>
            <a:r>
              <a:rPr dirty="0" spc="45"/>
              <a:t>Estimate</a:t>
            </a:r>
            <a:r>
              <a:rPr dirty="0" spc="25"/>
              <a:t> </a:t>
            </a:r>
            <a:r>
              <a:rPr dirty="0" spc="80"/>
              <a:t>mean</a:t>
            </a:r>
            <a:r>
              <a:rPr dirty="0" spc="25"/>
              <a:t> </a:t>
            </a:r>
            <a:r>
              <a:rPr dirty="0" spc="30"/>
              <a:t>AFP</a:t>
            </a:r>
            <a:r>
              <a:rPr dirty="0" spc="25"/>
              <a:t> </a:t>
            </a:r>
            <a:r>
              <a:rPr dirty="0" spc="15"/>
              <a:t>l</a:t>
            </a:r>
            <a:r>
              <a:rPr dirty="0" spc="-10"/>
              <a:t>e</a:t>
            </a:r>
            <a:r>
              <a:rPr dirty="0" spc="-40"/>
              <a:t>v</a:t>
            </a:r>
            <a:r>
              <a:rPr dirty="0" spc="20"/>
              <a:t>el</a:t>
            </a:r>
            <a:r>
              <a:rPr dirty="0" spc="25"/>
              <a:t> </a:t>
            </a:r>
            <a:r>
              <a:rPr dirty="0" spc="-105"/>
              <a:t>f</a:t>
            </a:r>
            <a:r>
              <a:rPr dirty="0" spc="20"/>
              <a:t>or</a:t>
            </a:r>
            <a:r>
              <a:rPr dirty="0" spc="25"/>
              <a:t> </a:t>
            </a:r>
            <a:r>
              <a:rPr dirty="0" spc="30"/>
              <a:t>patient:</a:t>
            </a:r>
          </a:p>
          <a:p>
            <a:pPr marL="274955">
              <a:lnSpc>
                <a:spcPct val="100000"/>
              </a:lnSpc>
              <a:spcBef>
                <a:spcPts val="3"/>
              </a:spcBef>
            </a:pPr>
            <a:endParaRPr sz="1500">
              <a:latin typeface="Times New Roman"/>
              <a:cs typeface="Times New Roman"/>
            </a:endParaRPr>
          </a:p>
          <a:p>
            <a:pPr marL="574040">
              <a:lnSpc>
                <a:spcPct val="100000"/>
              </a:lnSpc>
            </a:pPr>
            <a:r>
              <a:rPr dirty="0" spc="50"/>
              <a:t>PEB</a:t>
            </a:r>
            <a:r>
              <a:rPr dirty="0" spc="25"/>
              <a:t> </a:t>
            </a:r>
            <a:r>
              <a:rPr dirty="0" spc="55"/>
              <a:t>estimate</a:t>
            </a:r>
            <a:r>
              <a:rPr dirty="0" spc="25"/>
              <a:t> </a:t>
            </a:r>
            <a:r>
              <a:rPr dirty="0" spc="220">
                <a:latin typeface="Times New Roman"/>
                <a:cs typeface="Times New Roman"/>
              </a:rPr>
              <a:t>=</a:t>
            </a:r>
            <a:r>
              <a:rPr dirty="0" spc="25">
                <a:latin typeface="Times New Roman"/>
                <a:cs typeface="Times New Roman"/>
              </a:rPr>
              <a:t> </a:t>
            </a:r>
            <a:r>
              <a:rPr dirty="0" spc="-50"/>
              <a:t>W</a:t>
            </a:r>
            <a:r>
              <a:rPr dirty="0" spc="30"/>
              <a:t>eight</a:t>
            </a:r>
            <a:r>
              <a:rPr dirty="0" spc="25"/>
              <a:t> </a:t>
            </a:r>
            <a:r>
              <a:rPr dirty="0" spc="55"/>
              <a:t>1</a:t>
            </a:r>
            <a:r>
              <a:rPr dirty="0" spc="-35"/>
              <a:t> </a:t>
            </a:r>
            <a:r>
              <a:rPr dirty="0" spc="-45" i="1">
                <a:latin typeface="メイリオ"/>
                <a:cs typeface="メイリオ"/>
              </a:rPr>
              <a:t>×</a:t>
            </a:r>
            <a:r>
              <a:rPr dirty="0" spc="-135" i="1">
                <a:latin typeface="メイリオ"/>
                <a:cs typeface="メイリオ"/>
              </a:rPr>
              <a:t> </a:t>
            </a:r>
            <a:r>
              <a:rPr dirty="0" spc="25"/>
              <a:t>population</a:t>
            </a:r>
            <a:r>
              <a:rPr dirty="0" spc="25"/>
              <a:t> </a:t>
            </a:r>
            <a:r>
              <a:rPr dirty="0" spc="80"/>
              <a:t>mean</a:t>
            </a:r>
          </a:p>
          <a:p>
            <a:pPr marL="1452245">
              <a:lnSpc>
                <a:spcPct val="100000"/>
              </a:lnSpc>
              <a:spcBef>
                <a:spcPts val="330"/>
              </a:spcBef>
            </a:pPr>
            <a:r>
              <a:rPr dirty="0" spc="220">
                <a:latin typeface="Times New Roman"/>
                <a:cs typeface="Times New Roman"/>
              </a:rPr>
              <a:t>+</a:t>
            </a:r>
            <a:r>
              <a:rPr dirty="0" spc="25">
                <a:latin typeface="Times New Roman"/>
                <a:cs typeface="Times New Roman"/>
              </a:rPr>
              <a:t> </a:t>
            </a:r>
            <a:r>
              <a:rPr dirty="0" spc="-50"/>
              <a:t>W</a:t>
            </a:r>
            <a:r>
              <a:rPr dirty="0" spc="30"/>
              <a:t>eight</a:t>
            </a:r>
            <a:r>
              <a:rPr dirty="0" spc="25"/>
              <a:t> </a:t>
            </a:r>
            <a:r>
              <a:rPr dirty="0" spc="55"/>
              <a:t>2</a:t>
            </a:r>
            <a:r>
              <a:rPr dirty="0" spc="-35"/>
              <a:t> </a:t>
            </a:r>
            <a:r>
              <a:rPr dirty="0" spc="-45" i="1">
                <a:latin typeface="メイリオ"/>
                <a:cs typeface="メイリオ"/>
              </a:rPr>
              <a:t>×</a:t>
            </a:r>
            <a:r>
              <a:rPr dirty="0" spc="-135" i="1">
                <a:latin typeface="メイリオ"/>
                <a:cs typeface="メイリオ"/>
              </a:rPr>
              <a:t> </a:t>
            </a:r>
            <a:r>
              <a:rPr dirty="0" spc="60"/>
              <a:t>sample</a:t>
            </a:r>
            <a:r>
              <a:rPr dirty="0" spc="25"/>
              <a:t> </a:t>
            </a:r>
            <a:r>
              <a:rPr dirty="0" spc="80"/>
              <a:t>mean</a:t>
            </a:r>
          </a:p>
          <a:p>
            <a:pPr marL="274955">
              <a:lnSpc>
                <a:spcPct val="100000"/>
              </a:lnSpc>
              <a:spcBef>
                <a:spcPts val="44"/>
              </a:spcBef>
            </a:pPr>
            <a:endParaRPr sz="1150">
              <a:latin typeface="Times New Roman"/>
              <a:cs typeface="Times New Roman"/>
            </a:endParaRPr>
          </a:p>
          <a:p>
            <a:pPr marL="287655">
              <a:lnSpc>
                <a:spcPct val="100000"/>
              </a:lnSpc>
            </a:pPr>
            <a:r>
              <a:rPr dirty="0" spc="25" b="1">
                <a:solidFill>
                  <a:srgbClr val="FF0000"/>
                </a:solidFill>
                <a:latin typeface="Times New Roman"/>
                <a:cs typeface="Times New Roman"/>
              </a:rPr>
              <a:t>PEB</a:t>
            </a:r>
            <a:r>
              <a:rPr dirty="0" spc="2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pc="35" b="1">
                <a:solidFill>
                  <a:srgbClr val="FF0000"/>
                </a:solidFill>
                <a:latin typeface="Times New Roman"/>
                <a:cs typeface="Times New Roman"/>
              </a:rPr>
              <a:t>Rule</a:t>
            </a:r>
            <a:r>
              <a:rPr dirty="0" spc="-5"/>
              <a:t>:</a:t>
            </a:r>
            <a:r>
              <a:rPr dirty="0" spc="100"/>
              <a:t> </a:t>
            </a:r>
            <a:r>
              <a:rPr dirty="0" spc="110" i="1">
                <a:latin typeface="Times New Roman"/>
                <a:cs typeface="Times New Roman"/>
              </a:rPr>
              <a:t>Y</a:t>
            </a:r>
            <a:r>
              <a:rPr dirty="0" baseline="-13888" sz="1200" spc="75" i="1">
                <a:latin typeface="Times New Roman"/>
                <a:cs typeface="Times New Roman"/>
              </a:rPr>
              <a:t>n</a:t>
            </a:r>
            <a:r>
              <a:rPr dirty="0" baseline="-13888" sz="1200" spc="300">
                <a:latin typeface="Times New Roman"/>
                <a:cs typeface="Times New Roman"/>
              </a:rPr>
              <a:t>+</a:t>
            </a:r>
            <a:r>
              <a:rPr dirty="0" baseline="-13888" sz="1200" spc="60"/>
              <a:t>1</a:t>
            </a:r>
            <a:r>
              <a:rPr dirty="0" baseline="-13888" sz="1200"/>
              <a:t> </a:t>
            </a:r>
            <a:r>
              <a:rPr dirty="0" baseline="-13888" sz="1200" spc="-75"/>
              <a:t> </a:t>
            </a:r>
            <a:r>
              <a:rPr dirty="0" sz="1100" spc="100" i="1">
                <a:latin typeface="Times New Roman"/>
                <a:cs typeface="Times New Roman"/>
              </a:rPr>
              <a:t>&gt;</a:t>
            </a:r>
            <a:r>
              <a:rPr dirty="0" sz="1100" spc="25" i="1">
                <a:latin typeface="Times New Roman"/>
                <a:cs typeface="Times New Roman"/>
              </a:rPr>
              <a:t> </a:t>
            </a:r>
            <a:r>
              <a:rPr dirty="0" sz="1100" spc="50"/>
              <a:t>PEB</a:t>
            </a:r>
            <a:r>
              <a:rPr dirty="0" sz="1100" spc="25"/>
              <a:t> </a:t>
            </a:r>
            <a:r>
              <a:rPr dirty="0" sz="1100" spc="55"/>
              <a:t>estimate</a:t>
            </a:r>
            <a:r>
              <a:rPr dirty="0" sz="1100" spc="220">
                <a:latin typeface="Times New Roman"/>
                <a:cs typeface="Times New Roman"/>
              </a:rPr>
              <a:t>+</a:t>
            </a:r>
            <a:r>
              <a:rPr dirty="0" sz="1100" spc="114" b="1">
                <a:latin typeface="Times New Roman"/>
                <a:cs typeface="Times New Roman"/>
              </a:rPr>
              <a:t>c</a:t>
            </a:r>
            <a:r>
              <a:rPr dirty="0" baseline="-13888" sz="1200" spc="135" b="1">
                <a:latin typeface="Times New Roman"/>
                <a:cs typeface="Times New Roman"/>
              </a:rPr>
              <a:t>1</a:t>
            </a:r>
            <a:r>
              <a:rPr dirty="0" sz="1100" spc="-45" i="1">
                <a:latin typeface="メイリオ"/>
                <a:cs typeface="メイリオ"/>
              </a:rPr>
              <a:t>×</a:t>
            </a:r>
            <a:r>
              <a:rPr dirty="0" sz="1100" spc="45"/>
              <a:t>SD</a:t>
            </a:r>
            <a:r>
              <a:rPr dirty="0" sz="1100" spc="25"/>
              <a:t> </a:t>
            </a:r>
            <a:r>
              <a:rPr dirty="0" sz="1100" spc="-5"/>
              <a:t>of</a:t>
            </a:r>
            <a:r>
              <a:rPr dirty="0" sz="1100" spc="25"/>
              <a:t> </a:t>
            </a:r>
            <a:r>
              <a:rPr dirty="0" sz="1100" spc="50"/>
              <a:t>PEB</a:t>
            </a:r>
            <a:r>
              <a:rPr dirty="0" sz="1100" spc="25"/>
              <a:t> </a:t>
            </a:r>
            <a:r>
              <a:rPr dirty="0" sz="1100" spc="55"/>
              <a:t>estimate</a:t>
            </a:r>
            <a:endParaRPr sz="1100">
              <a:latin typeface="メイリオ"/>
              <a:cs typeface="メイリオ"/>
            </a:endParaRPr>
          </a:p>
          <a:p>
            <a:pPr marL="287655">
              <a:lnSpc>
                <a:spcPct val="100000"/>
              </a:lnSpc>
              <a:spcBef>
                <a:spcPts val="330"/>
              </a:spcBef>
            </a:pPr>
            <a:r>
              <a:rPr dirty="0" spc="35" b="1">
                <a:solidFill>
                  <a:srgbClr val="0000FF"/>
                </a:solidFill>
                <a:latin typeface="Times New Roman"/>
                <a:cs typeface="Times New Roman"/>
              </a:rPr>
              <a:t>Standa</a:t>
            </a:r>
            <a:r>
              <a:rPr dirty="0" spc="5" b="1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pc="45" b="1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dirty="0" spc="2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pc="45" b="1">
                <a:solidFill>
                  <a:srgbClr val="0000FF"/>
                </a:solidFill>
                <a:latin typeface="Times New Roman"/>
                <a:cs typeface="Times New Roman"/>
              </a:rPr>
              <a:t>Threshold</a:t>
            </a:r>
            <a:r>
              <a:rPr dirty="0" spc="2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pc="10" b="1">
                <a:solidFill>
                  <a:srgbClr val="0000FF"/>
                </a:solidFill>
                <a:latin typeface="Times New Roman"/>
                <a:cs typeface="Times New Roman"/>
              </a:rPr>
              <a:t>(ST)</a:t>
            </a:r>
            <a:r>
              <a:rPr dirty="0" spc="2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pc="40" b="1">
                <a:solidFill>
                  <a:srgbClr val="0000FF"/>
                </a:solidFill>
                <a:latin typeface="Times New Roman"/>
                <a:cs typeface="Times New Roman"/>
              </a:rPr>
              <a:t>Rul</a:t>
            </a:r>
            <a:r>
              <a:rPr dirty="0" spc="25" b="1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pc="-5"/>
              <a:t>:</a:t>
            </a:r>
            <a:r>
              <a:rPr dirty="0" spc="100"/>
              <a:t> </a:t>
            </a:r>
            <a:r>
              <a:rPr dirty="0" spc="110" i="1">
                <a:latin typeface="Times New Roman"/>
                <a:cs typeface="Times New Roman"/>
              </a:rPr>
              <a:t>Y</a:t>
            </a:r>
            <a:r>
              <a:rPr dirty="0" baseline="-13888" sz="1200" spc="75" i="1">
                <a:latin typeface="Times New Roman"/>
                <a:cs typeface="Times New Roman"/>
              </a:rPr>
              <a:t>n</a:t>
            </a:r>
            <a:r>
              <a:rPr dirty="0" baseline="-13888" sz="1200" spc="300">
                <a:latin typeface="Times New Roman"/>
                <a:cs typeface="Times New Roman"/>
              </a:rPr>
              <a:t>+</a:t>
            </a:r>
            <a:r>
              <a:rPr dirty="0" baseline="-13888" sz="1200" spc="60"/>
              <a:t>1</a:t>
            </a:r>
            <a:r>
              <a:rPr dirty="0" baseline="-13888" sz="1200"/>
              <a:t> </a:t>
            </a:r>
            <a:r>
              <a:rPr dirty="0" baseline="-13888" sz="1200" spc="-75"/>
              <a:t> </a:t>
            </a:r>
            <a:r>
              <a:rPr dirty="0" sz="1100" spc="100" i="1">
                <a:latin typeface="Times New Roman"/>
                <a:cs typeface="Times New Roman"/>
              </a:rPr>
              <a:t>&gt;</a:t>
            </a:r>
            <a:r>
              <a:rPr dirty="0" sz="1100" spc="25" i="1">
                <a:latin typeface="Times New Roman"/>
                <a:cs typeface="Times New Roman"/>
              </a:rPr>
              <a:t> </a:t>
            </a:r>
            <a:r>
              <a:rPr dirty="0" sz="1100" spc="114" b="1">
                <a:latin typeface="Times New Roman"/>
                <a:cs typeface="Times New Roman"/>
              </a:rPr>
              <a:t>c</a:t>
            </a:r>
            <a:r>
              <a:rPr dirty="0" baseline="-13888" sz="1200" spc="60" b="1">
                <a:latin typeface="Times New Roman"/>
                <a:cs typeface="Times New Roman"/>
              </a:rPr>
              <a:t>2</a:t>
            </a:r>
            <a:endParaRPr baseline="-13888" sz="1200">
              <a:latin typeface="Times New Roman"/>
              <a:cs typeface="Times New Roman"/>
            </a:endParaRPr>
          </a:p>
          <a:p>
            <a:pPr marL="287655">
              <a:lnSpc>
                <a:spcPct val="100000"/>
              </a:lnSpc>
              <a:spcBef>
                <a:spcPts val="330"/>
              </a:spcBef>
            </a:pPr>
            <a:r>
              <a:rPr dirty="0" spc="50"/>
              <a:t>Select</a:t>
            </a:r>
            <a:r>
              <a:rPr dirty="0" spc="25"/>
              <a:t> </a:t>
            </a:r>
            <a:r>
              <a:rPr dirty="0" spc="114" b="1">
                <a:latin typeface="Times New Roman"/>
                <a:cs typeface="Times New Roman"/>
              </a:rPr>
              <a:t>c</a:t>
            </a:r>
            <a:r>
              <a:rPr dirty="0" baseline="-13888" sz="1200" spc="60" b="1">
                <a:latin typeface="Times New Roman"/>
                <a:cs typeface="Times New Roman"/>
              </a:rPr>
              <a:t>1</a:t>
            </a:r>
            <a:r>
              <a:rPr dirty="0" baseline="-13888" sz="1200" b="1">
                <a:latin typeface="Times New Roman"/>
                <a:cs typeface="Times New Roman"/>
              </a:rPr>
              <a:t> </a:t>
            </a:r>
            <a:r>
              <a:rPr dirty="0" baseline="-13888" sz="1200" spc="-75" b="1">
                <a:latin typeface="Times New Roman"/>
                <a:cs typeface="Times New Roman"/>
              </a:rPr>
              <a:t> </a:t>
            </a:r>
            <a:r>
              <a:rPr dirty="0" sz="1100" spc="70"/>
              <a:t>and</a:t>
            </a:r>
            <a:r>
              <a:rPr dirty="0" sz="1100" spc="25"/>
              <a:t> </a:t>
            </a:r>
            <a:r>
              <a:rPr dirty="0" sz="1100" spc="114" b="1">
                <a:latin typeface="Times New Roman"/>
                <a:cs typeface="Times New Roman"/>
              </a:rPr>
              <a:t>c</a:t>
            </a:r>
            <a:r>
              <a:rPr dirty="0" baseline="-13888" sz="1200" spc="60" b="1">
                <a:latin typeface="Times New Roman"/>
                <a:cs typeface="Times New Roman"/>
              </a:rPr>
              <a:t>2</a:t>
            </a:r>
            <a:r>
              <a:rPr dirty="0" baseline="-13888" sz="1200" b="1">
                <a:latin typeface="Times New Roman"/>
                <a:cs typeface="Times New Roman"/>
              </a:rPr>
              <a:t> </a:t>
            </a:r>
            <a:r>
              <a:rPr dirty="0" baseline="-13888" sz="1200" spc="-75" b="1">
                <a:latin typeface="Times New Roman"/>
                <a:cs typeface="Times New Roman"/>
              </a:rPr>
              <a:t> </a:t>
            </a:r>
            <a:r>
              <a:rPr dirty="0" sz="1100" spc="25"/>
              <a:t>to</a:t>
            </a:r>
            <a:r>
              <a:rPr dirty="0" sz="1100" spc="25"/>
              <a:t> </a:t>
            </a:r>
            <a:r>
              <a:rPr dirty="0" sz="1100" spc="20"/>
              <a:t>control</a:t>
            </a:r>
            <a:r>
              <a:rPr dirty="0" sz="1100" spc="25"/>
              <a:t> </a:t>
            </a:r>
            <a:r>
              <a:rPr dirty="0" sz="1100" spc="50"/>
              <a:t>the</a:t>
            </a:r>
            <a:r>
              <a:rPr dirty="0" sz="1100" spc="25"/>
              <a:t> </a:t>
            </a:r>
            <a:r>
              <a:rPr dirty="0" sz="1100" spc="-105"/>
              <a:t>f</a:t>
            </a:r>
            <a:r>
              <a:rPr dirty="0" sz="1100" spc="65"/>
              <a:t>alse</a:t>
            </a:r>
            <a:r>
              <a:rPr dirty="0" sz="1100" spc="25"/>
              <a:t> </a:t>
            </a:r>
            <a:r>
              <a:rPr dirty="0" sz="1100" spc="10"/>
              <a:t>positi</a:t>
            </a:r>
            <a:r>
              <a:rPr dirty="0" sz="1100" spc="-15"/>
              <a:t>v</a:t>
            </a:r>
            <a:r>
              <a:rPr dirty="0" sz="1100" spc="114"/>
              <a:t>e</a:t>
            </a:r>
            <a:r>
              <a:rPr dirty="0" sz="1100" spc="25"/>
              <a:t> </a:t>
            </a:r>
            <a:r>
              <a:rPr dirty="0" sz="1100" spc="-20"/>
              <a:t>r</a:t>
            </a:r>
            <a:r>
              <a:rPr dirty="0" sz="1100" spc="70"/>
              <a:t>at</a:t>
            </a:r>
            <a:r>
              <a:rPr dirty="0" sz="1100" spc="65"/>
              <a:t>e</a:t>
            </a:r>
            <a:r>
              <a:rPr dirty="0" sz="1100" spc="25"/>
              <a:t>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0047" y="1886685"/>
            <a:ext cx="3408045" cy="0"/>
          </a:xfrm>
          <a:custGeom>
            <a:avLst/>
            <a:gdLst/>
            <a:ahLst/>
            <a:cxnLst/>
            <a:rect l="l" t="t" r="r" b="b"/>
            <a:pathLst>
              <a:path w="3408045" h="0">
                <a:moveTo>
                  <a:pt x="0" y="0"/>
                </a:moveTo>
                <a:lnTo>
                  <a:pt x="0" y="0"/>
                </a:lnTo>
                <a:lnTo>
                  <a:pt x="3321982" y="0"/>
                </a:lnTo>
                <a:lnTo>
                  <a:pt x="3407569" y="0"/>
                </a:lnTo>
              </a:path>
            </a:pathLst>
          </a:custGeom>
          <a:ln w="7273">
            <a:solidFill>
              <a:srgbClr val="0000FF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51173" y="2776158"/>
            <a:ext cx="3245485" cy="0"/>
          </a:xfrm>
          <a:custGeom>
            <a:avLst/>
            <a:gdLst/>
            <a:ahLst/>
            <a:cxnLst/>
            <a:rect l="l" t="t" r="r" b="b"/>
            <a:pathLst>
              <a:path w="3245485" h="0">
                <a:moveTo>
                  <a:pt x="0" y="0"/>
                </a:moveTo>
                <a:lnTo>
                  <a:pt x="3245317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51173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56252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373832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18513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996491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688721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0007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−3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2268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−1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59497" y="2818419"/>
            <a:ext cx="742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0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70047" y="724449"/>
            <a:ext cx="0" cy="1641475"/>
          </a:xfrm>
          <a:custGeom>
            <a:avLst/>
            <a:gdLst/>
            <a:ahLst/>
            <a:cxnLst/>
            <a:rect l="l" t="t" r="r" b="b"/>
            <a:pathLst>
              <a:path w="0" h="1641475">
                <a:moveTo>
                  <a:pt x="0" y="1641376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35133" y="236582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35133" y="181870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35133" y="127157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635133" y="72444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502827" y="2328841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2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70047" y="450911"/>
            <a:ext cx="3408045" cy="2325370"/>
          </a:xfrm>
          <a:custGeom>
            <a:avLst/>
            <a:gdLst/>
            <a:ahLst/>
            <a:cxnLst/>
            <a:rect l="l" t="t" r="r" b="b"/>
            <a:pathLst>
              <a:path w="3408045" h="2325370">
                <a:moveTo>
                  <a:pt x="0" y="2325247"/>
                </a:moveTo>
                <a:lnTo>
                  <a:pt x="3407569" y="2325247"/>
                </a:lnTo>
                <a:lnTo>
                  <a:pt x="3407569" y="0"/>
                </a:lnTo>
                <a:lnTo>
                  <a:pt x="0" y="0"/>
                </a:lnTo>
                <a:lnTo>
                  <a:pt x="0" y="2325247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2008262" y="2818419"/>
            <a:ext cx="731520" cy="2527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−2</a:t>
            </a:r>
            <a:endParaRPr sz="65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dirty="0" sz="650" spc="-80">
                <a:latin typeface="Helvetica"/>
                <a:cs typeface="Helvetica"/>
              </a:rPr>
              <a:t>Y</a:t>
            </a:r>
            <a:r>
              <a:rPr dirty="0" sz="650" spc="15">
                <a:latin typeface="Helvetica"/>
                <a:cs typeface="Helvetica"/>
              </a:rPr>
              <a:t>ears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0">
                <a:latin typeface="Helvetica"/>
                <a:cs typeface="Helvetica"/>
              </a:rPr>
              <a:t>to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5">
                <a:latin typeface="Helvetica"/>
                <a:cs typeface="Helvetica"/>
              </a:rPr>
              <a:t>diagnosis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63172" y="1318276"/>
            <a:ext cx="252729" cy="5911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65405" marR="5080" indent="-53340">
              <a:lnSpc>
                <a:spcPct val="141000"/>
              </a:lnSpc>
            </a:pPr>
            <a:r>
              <a:rPr dirty="0" sz="650">
                <a:latin typeface="Helvetica"/>
                <a:cs typeface="Helvetica"/>
              </a:rPr>
              <a:t>log(AFP+0.01) 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02827" y="1234639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6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2827" y="687513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8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74222" y="2315348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28" name="object 2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0047" y="1886685"/>
            <a:ext cx="3408045" cy="0"/>
          </a:xfrm>
          <a:custGeom>
            <a:avLst/>
            <a:gdLst/>
            <a:ahLst/>
            <a:cxnLst/>
            <a:rect l="l" t="t" r="r" b="b"/>
            <a:pathLst>
              <a:path w="3408045" h="0">
                <a:moveTo>
                  <a:pt x="0" y="0"/>
                </a:moveTo>
                <a:lnTo>
                  <a:pt x="0" y="0"/>
                </a:lnTo>
                <a:lnTo>
                  <a:pt x="3321982" y="0"/>
                </a:lnTo>
                <a:lnTo>
                  <a:pt x="3407569" y="0"/>
                </a:lnTo>
              </a:path>
            </a:pathLst>
          </a:custGeom>
          <a:ln w="7273">
            <a:solidFill>
              <a:srgbClr val="0000FF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51173" y="2776158"/>
            <a:ext cx="3245485" cy="0"/>
          </a:xfrm>
          <a:custGeom>
            <a:avLst/>
            <a:gdLst/>
            <a:ahLst/>
            <a:cxnLst/>
            <a:rect l="l" t="t" r="r" b="b"/>
            <a:pathLst>
              <a:path w="3245485" h="0">
                <a:moveTo>
                  <a:pt x="0" y="0"/>
                </a:moveTo>
                <a:lnTo>
                  <a:pt x="3245317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51173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56252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373832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18513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996491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688721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0007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−3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70047" y="724449"/>
            <a:ext cx="0" cy="1641475"/>
          </a:xfrm>
          <a:custGeom>
            <a:avLst/>
            <a:gdLst/>
            <a:ahLst/>
            <a:cxnLst/>
            <a:rect l="l" t="t" r="r" b="b"/>
            <a:pathLst>
              <a:path w="0" h="1641475">
                <a:moveTo>
                  <a:pt x="0" y="1641376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35133" y="236582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35133" y="181870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35133" y="127157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35133" y="72444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70047" y="450911"/>
            <a:ext cx="3408045" cy="2325370"/>
          </a:xfrm>
          <a:custGeom>
            <a:avLst/>
            <a:gdLst/>
            <a:ahLst/>
            <a:cxnLst/>
            <a:rect l="l" t="t" r="r" b="b"/>
            <a:pathLst>
              <a:path w="3408045" h="2325370">
                <a:moveTo>
                  <a:pt x="0" y="2325247"/>
                </a:moveTo>
                <a:lnTo>
                  <a:pt x="3407569" y="2325247"/>
                </a:lnTo>
                <a:lnTo>
                  <a:pt x="3407569" y="0"/>
                </a:lnTo>
                <a:lnTo>
                  <a:pt x="0" y="0"/>
                </a:lnTo>
                <a:lnTo>
                  <a:pt x="0" y="2325247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2008262" y="2818419"/>
            <a:ext cx="731520" cy="2527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−2</a:t>
            </a:r>
            <a:endParaRPr sz="65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dirty="0" sz="650" spc="-80">
                <a:latin typeface="Helvetica"/>
                <a:cs typeface="Helvetica"/>
              </a:rPr>
              <a:t>Y</a:t>
            </a:r>
            <a:r>
              <a:rPr dirty="0" sz="650" spc="15">
                <a:latin typeface="Helvetica"/>
                <a:cs typeface="Helvetica"/>
              </a:rPr>
              <a:t>ears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0">
                <a:latin typeface="Helvetica"/>
                <a:cs typeface="Helvetica"/>
              </a:rPr>
              <a:t>to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5">
                <a:latin typeface="Helvetica"/>
                <a:cs typeface="Helvetica"/>
              </a:rPr>
              <a:t>diagnosis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12268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−1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59497" y="2818419"/>
            <a:ext cx="742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0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827" y="2328841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2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63172" y="1318276"/>
            <a:ext cx="252729" cy="5911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65405" marR="5080" indent="-53340">
              <a:lnSpc>
                <a:spcPct val="141000"/>
              </a:lnSpc>
            </a:pPr>
            <a:r>
              <a:rPr dirty="0" sz="650">
                <a:latin typeface="Helvetica"/>
                <a:cs typeface="Helvetica"/>
              </a:rPr>
              <a:t>log(AFP+0.01) 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02827" y="1234639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6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2827" y="687513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8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70047" y="2167885"/>
            <a:ext cx="3408045" cy="0"/>
          </a:xfrm>
          <a:custGeom>
            <a:avLst/>
            <a:gdLst/>
            <a:ahLst/>
            <a:cxnLst/>
            <a:rect l="l" t="t" r="r" b="b"/>
            <a:pathLst>
              <a:path w="3408045" h="0">
                <a:moveTo>
                  <a:pt x="0" y="0"/>
                </a:moveTo>
                <a:lnTo>
                  <a:pt x="0" y="0"/>
                </a:lnTo>
                <a:lnTo>
                  <a:pt x="3321982" y="0"/>
                </a:lnTo>
                <a:lnTo>
                  <a:pt x="3407569" y="0"/>
                </a:lnTo>
              </a:path>
            </a:pathLst>
          </a:custGeom>
          <a:ln w="7273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674222" y="2315348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85196" y="2372616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30" name="object 3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0047" y="1886685"/>
            <a:ext cx="3408045" cy="0"/>
          </a:xfrm>
          <a:custGeom>
            <a:avLst/>
            <a:gdLst/>
            <a:ahLst/>
            <a:cxnLst/>
            <a:rect l="l" t="t" r="r" b="b"/>
            <a:pathLst>
              <a:path w="3408045" h="0">
                <a:moveTo>
                  <a:pt x="0" y="0"/>
                </a:moveTo>
                <a:lnTo>
                  <a:pt x="0" y="0"/>
                </a:lnTo>
                <a:lnTo>
                  <a:pt x="3321982" y="0"/>
                </a:lnTo>
                <a:lnTo>
                  <a:pt x="3407569" y="0"/>
                </a:lnTo>
              </a:path>
            </a:pathLst>
          </a:custGeom>
          <a:ln w="7273">
            <a:solidFill>
              <a:srgbClr val="0000FF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51173" y="2776158"/>
            <a:ext cx="3245485" cy="0"/>
          </a:xfrm>
          <a:custGeom>
            <a:avLst/>
            <a:gdLst/>
            <a:ahLst/>
            <a:cxnLst/>
            <a:rect l="l" t="t" r="r" b="b"/>
            <a:pathLst>
              <a:path w="3245485" h="0">
                <a:moveTo>
                  <a:pt x="0" y="0"/>
                </a:moveTo>
                <a:lnTo>
                  <a:pt x="3245317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51173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56252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373832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18513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996491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688721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0007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−3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70047" y="724449"/>
            <a:ext cx="0" cy="1641475"/>
          </a:xfrm>
          <a:custGeom>
            <a:avLst/>
            <a:gdLst/>
            <a:ahLst/>
            <a:cxnLst/>
            <a:rect l="l" t="t" r="r" b="b"/>
            <a:pathLst>
              <a:path w="0" h="1641475">
                <a:moveTo>
                  <a:pt x="0" y="1641376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35133" y="236582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35133" y="181870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35133" y="127157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35133" y="72444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70047" y="450911"/>
            <a:ext cx="3408045" cy="2325370"/>
          </a:xfrm>
          <a:custGeom>
            <a:avLst/>
            <a:gdLst/>
            <a:ahLst/>
            <a:cxnLst/>
            <a:rect l="l" t="t" r="r" b="b"/>
            <a:pathLst>
              <a:path w="3408045" h="2325370">
                <a:moveTo>
                  <a:pt x="0" y="2325247"/>
                </a:moveTo>
                <a:lnTo>
                  <a:pt x="3407569" y="2325247"/>
                </a:lnTo>
                <a:lnTo>
                  <a:pt x="3407569" y="0"/>
                </a:lnTo>
                <a:lnTo>
                  <a:pt x="0" y="0"/>
                </a:lnTo>
                <a:lnTo>
                  <a:pt x="0" y="2325247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2008262" y="2818419"/>
            <a:ext cx="731520" cy="2527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−2</a:t>
            </a:r>
            <a:endParaRPr sz="65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dirty="0" sz="650" spc="-80">
                <a:latin typeface="Helvetica"/>
                <a:cs typeface="Helvetica"/>
              </a:rPr>
              <a:t>Y</a:t>
            </a:r>
            <a:r>
              <a:rPr dirty="0" sz="650" spc="15">
                <a:latin typeface="Helvetica"/>
                <a:cs typeface="Helvetica"/>
              </a:rPr>
              <a:t>ears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0">
                <a:latin typeface="Helvetica"/>
                <a:cs typeface="Helvetica"/>
              </a:rPr>
              <a:t>to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5">
                <a:latin typeface="Helvetica"/>
                <a:cs typeface="Helvetica"/>
              </a:rPr>
              <a:t>diagnosis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12268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−1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59497" y="2818419"/>
            <a:ext cx="742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0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827" y="2328841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2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63172" y="1318276"/>
            <a:ext cx="252729" cy="5911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65405" marR="5080" indent="-53340">
              <a:lnSpc>
                <a:spcPct val="141000"/>
              </a:lnSpc>
            </a:pPr>
            <a:r>
              <a:rPr dirty="0" sz="650">
                <a:latin typeface="Helvetica"/>
                <a:cs typeface="Helvetica"/>
              </a:rPr>
              <a:t>log(AFP+0.01) 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02827" y="1234639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6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2827" y="687513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8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70047" y="2221807"/>
            <a:ext cx="3408045" cy="0"/>
          </a:xfrm>
          <a:custGeom>
            <a:avLst/>
            <a:gdLst/>
            <a:ahLst/>
            <a:cxnLst/>
            <a:rect l="l" t="t" r="r" b="b"/>
            <a:pathLst>
              <a:path w="3408045" h="0">
                <a:moveTo>
                  <a:pt x="0" y="0"/>
                </a:moveTo>
                <a:lnTo>
                  <a:pt x="0" y="0"/>
                </a:lnTo>
                <a:lnTo>
                  <a:pt x="3321982" y="0"/>
                </a:lnTo>
                <a:lnTo>
                  <a:pt x="3407569" y="0"/>
                </a:lnTo>
              </a:path>
            </a:pathLst>
          </a:custGeom>
          <a:ln w="7273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674222" y="2315348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85196" y="2372616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245108" y="2199648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31" name="object 3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0047" y="1886685"/>
            <a:ext cx="3408045" cy="0"/>
          </a:xfrm>
          <a:custGeom>
            <a:avLst/>
            <a:gdLst/>
            <a:ahLst/>
            <a:cxnLst/>
            <a:rect l="l" t="t" r="r" b="b"/>
            <a:pathLst>
              <a:path w="3408045" h="0">
                <a:moveTo>
                  <a:pt x="0" y="0"/>
                </a:moveTo>
                <a:lnTo>
                  <a:pt x="0" y="0"/>
                </a:lnTo>
                <a:lnTo>
                  <a:pt x="3321982" y="0"/>
                </a:lnTo>
                <a:lnTo>
                  <a:pt x="3407569" y="0"/>
                </a:lnTo>
              </a:path>
            </a:pathLst>
          </a:custGeom>
          <a:ln w="7273">
            <a:solidFill>
              <a:srgbClr val="0000FF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51173" y="2776158"/>
            <a:ext cx="3245485" cy="0"/>
          </a:xfrm>
          <a:custGeom>
            <a:avLst/>
            <a:gdLst/>
            <a:ahLst/>
            <a:cxnLst/>
            <a:rect l="l" t="t" r="r" b="b"/>
            <a:pathLst>
              <a:path w="3245485" h="0">
                <a:moveTo>
                  <a:pt x="0" y="0"/>
                </a:moveTo>
                <a:lnTo>
                  <a:pt x="3245317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51173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56252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373832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18513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996491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688721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0007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−3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70047" y="724449"/>
            <a:ext cx="0" cy="1641475"/>
          </a:xfrm>
          <a:custGeom>
            <a:avLst/>
            <a:gdLst/>
            <a:ahLst/>
            <a:cxnLst/>
            <a:rect l="l" t="t" r="r" b="b"/>
            <a:pathLst>
              <a:path w="0" h="1641475">
                <a:moveTo>
                  <a:pt x="0" y="1641376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35133" y="236582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35133" y="181870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35133" y="127157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35133" y="72444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70047" y="450911"/>
            <a:ext cx="3408045" cy="2325370"/>
          </a:xfrm>
          <a:custGeom>
            <a:avLst/>
            <a:gdLst/>
            <a:ahLst/>
            <a:cxnLst/>
            <a:rect l="l" t="t" r="r" b="b"/>
            <a:pathLst>
              <a:path w="3408045" h="2325370">
                <a:moveTo>
                  <a:pt x="0" y="2325247"/>
                </a:moveTo>
                <a:lnTo>
                  <a:pt x="3407569" y="2325247"/>
                </a:lnTo>
                <a:lnTo>
                  <a:pt x="3407569" y="0"/>
                </a:lnTo>
                <a:lnTo>
                  <a:pt x="0" y="0"/>
                </a:lnTo>
                <a:lnTo>
                  <a:pt x="0" y="2325247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2008262" y="2818419"/>
            <a:ext cx="731520" cy="2527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−2</a:t>
            </a:r>
            <a:endParaRPr sz="65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dirty="0" sz="650" spc="-80">
                <a:latin typeface="Helvetica"/>
                <a:cs typeface="Helvetica"/>
              </a:rPr>
              <a:t>Y</a:t>
            </a:r>
            <a:r>
              <a:rPr dirty="0" sz="650" spc="15">
                <a:latin typeface="Helvetica"/>
                <a:cs typeface="Helvetica"/>
              </a:rPr>
              <a:t>ears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0">
                <a:latin typeface="Helvetica"/>
                <a:cs typeface="Helvetica"/>
              </a:rPr>
              <a:t>to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5">
                <a:latin typeface="Helvetica"/>
                <a:cs typeface="Helvetica"/>
              </a:rPr>
              <a:t>diagnosis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12268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−1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59497" y="2818419"/>
            <a:ext cx="742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0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827" y="2328841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2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63172" y="1318276"/>
            <a:ext cx="252729" cy="5911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65405" marR="5080" indent="-53340">
              <a:lnSpc>
                <a:spcPct val="141000"/>
              </a:lnSpc>
            </a:pPr>
            <a:r>
              <a:rPr dirty="0" sz="650">
                <a:latin typeface="Helvetica"/>
                <a:cs typeface="Helvetica"/>
              </a:rPr>
              <a:t>log(AFP+0.01) 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02827" y="1234639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6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2827" y="687513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8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70047" y="2189221"/>
            <a:ext cx="3408045" cy="0"/>
          </a:xfrm>
          <a:custGeom>
            <a:avLst/>
            <a:gdLst/>
            <a:ahLst/>
            <a:cxnLst/>
            <a:rect l="l" t="t" r="r" b="b"/>
            <a:pathLst>
              <a:path w="3408045" h="0">
                <a:moveTo>
                  <a:pt x="0" y="0"/>
                </a:moveTo>
                <a:lnTo>
                  <a:pt x="0" y="0"/>
                </a:lnTo>
                <a:lnTo>
                  <a:pt x="3321982" y="0"/>
                </a:lnTo>
                <a:lnTo>
                  <a:pt x="3407569" y="0"/>
                </a:lnTo>
              </a:path>
            </a:pathLst>
          </a:custGeom>
          <a:ln w="7273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674222" y="2315348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85196" y="2372616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245108" y="2199648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618248" y="2377222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32" name="object 32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0047" y="1886685"/>
            <a:ext cx="3408045" cy="0"/>
          </a:xfrm>
          <a:custGeom>
            <a:avLst/>
            <a:gdLst/>
            <a:ahLst/>
            <a:cxnLst/>
            <a:rect l="l" t="t" r="r" b="b"/>
            <a:pathLst>
              <a:path w="3408045" h="0">
                <a:moveTo>
                  <a:pt x="0" y="0"/>
                </a:moveTo>
                <a:lnTo>
                  <a:pt x="0" y="0"/>
                </a:lnTo>
                <a:lnTo>
                  <a:pt x="3321982" y="0"/>
                </a:lnTo>
                <a:lnTo>
                  <a:pt x="3407569" y="0"/>
                </a:lnTo>
              </a:path>
            </a:pathLst>
          </a:custGeom>
          <a:ln w="7273">
            <a:solidFill>
              <a:srgbClr val="0000FF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51173" y="2776158"/>
            <a:ext cx="3245485" cy="0"/>
          </a:xfrm>
          <a:custGeom>
            <a:avLst/>
            <a:gdLst/>
            <a:ahLst/>
            <a:cxnLst/>
            <a:rect l="l" t="t" r="r" b="b"/>
            <a:pathLst>
              <a:path w="3245485" h="0">
                <a:moveTo>
                  <a:pt x="0" y="0"/>
                </a:moveTo>
                <a:lnTo>
                  <a:pt x="3245317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51173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56252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373832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18513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996491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688721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0007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−3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70047" y="724449"/>
            <a:ext cx="0" cy="1641475"/>
          </a:xfrm>
          <a:custGeom>
            <a:avLst/>
            <a:gdLst/>
            <a:ahLst/>
            <a:cxnLst/>
            <a:rect l="l" t="t" r="r" b="b"/>
            <a:pathLst>
              <a:path w="0" h="1641475">
                <a:moveTo>
                  <a:pt x="0" y="1641376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35133" y="236582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35133" y="181870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35133" y="127157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35133" y="72444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70047" y="450911"/>
            <a:ext cx="3408045" cy="2325370"/>
          </a:xfrm>
          <a:custGeom>
            <a:avLst/>
            <a:gdLst/>
            <a:ahLst/>
            <a:cxnLst/>
            <a:rect l="l" t="t" r="r" b="b"/>
            <a:pathLst>
              <a:path w="3408045" h="2325370">
                <a:moveTo>
                  <a:pt x="0" y="2325247"/>
                </a:moveTo>
                <a:lnTo>
                  <a:pt x="3407569" y="2325247"/>
                </a:lnTo>
                <a:lnTo>
                  <a:pt x="3407569" y="0"/>
                </a:lnTo>
                <a:lnTo>
                  <a:pt x="0" y="0"/>
                </a:lnTo>
                <a:lnTo>
                  <a:pt x="0" y="2325247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2008262" y="2818419"/>
            <a:ext cx="731520" cy="2527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−2</a:t>
            </a:r>
            <a:endParaRPr sz="65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dirty="0" sz="650" spc="-80">
                <a:latin typeface="Helvetica"/>
                <a:cs typeface="Helvetica"/>
              </a:rPr>
              <a:t>Y</a:t>
            </a:r>
            <a:r>
              <a:rPr dirty="0" sz="650" spc="15">
                <a:latin typeface="Helvetica"/>
                <a:cs typeface="Helvetica"/>
              </a:rPr>
              <a:t>ears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0">
                <a:latin typeface="Helvetica"/>
                <a:cs typeface="Helvetica"/>
              </a:rPr>
              <a:t>to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5">
                <a:latin typeface="Helvetica"/>
                <a:cs typeface="Helvetica"/>
              </a:rPr>
              <a:t>diagnosis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12268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−1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59497" y="2818419"/>
            <a:ext cx="742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0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827" y="2328841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2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63172" y="1318276"/>
            <a:ext cx="252729" cy="5911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65405" marR="5080" indent="-53340">
              <a:lnSpc>
                <a:spcPct val="141000"/>
              </a:lnSpc>
            </a:pPr>
            <a:r>
              <a:rPr dirty="0" sz="650">
                <a:latin typeface="Helvetica"/>
                <a:cs typeface="Helvetica"/>
              </a:rPr>
              <a:t>log(AFP+0.01) 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02827" y="1234639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6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2827" y="687513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8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70047" y="2214291"/>
            <a:ext cx="3408045" cy="0"/>
          </a:xfrm>
          <a:custGeom>
            <a:avLst/>
            <a:gdLst/>
            <a:ahLst/>
            <a:cxnLst/>
            <a:rect l="l" t="t" r="r" b="b"/>
            <a:pathLst>
              <a:path w="3408045" h="0">
                <a:moveTo>
                  <a:pt x="0" y="0"/>
                </a:moveTo>
                <a:lnTo>
                  <a:pt x="0" y="0"/>
                </a:lnTo>
                <a:lnTo>
                  <a:pt x="3321982" y="0"/>
                </a:lnTo>
                <a:lnTo>
                  <a:pt x="3407569" y="0"/>
                </a:lnTo>
              </a:path>
            </a:pathLst>
          </a:custGeom>
          <a:ln w="7273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674222" y="2315348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985196" y="2372616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245108" y="2199648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618248" y="2377222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913704" y="2359329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34" name="object 3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25" name="object 25"/>
          <p:cNvGraphicFramePr>
            <a:graphicFrameLocks noGrp="1"/>
          </p:cNvGraphicFramePr>
          <p:nvPr/>
        </p:nvGraphicFramePr>
        <p:xfrm>
          <a:off x="668229" y="449092"/>
          <a:ext cx="3413125" cy="2329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361"/>
                <a:gridCol w="314133"/>
                <a:gridCol w="650823"/>
                <a:gridCol w="2270249"/>
              </a:tblGrid>
              <a:tr h="1435774">
                <a:tc gridSpan="4">
                  <a:txBody>
                    <a:bodyPr/>
                    <a:lstStyle/>
                    <a:p>
                      <a:pPr/>
                      <a:endParaRPr sz="650">
                        <a:latin typeface="Helvetica"/>
                        <a:cs typeface="Helvetica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T w="3636">
                      <a:solidFill>
                        <a:srgbClr val="000000"/>
                      </a:solidFill>
                      <a:prstDash val="solid"/>
                    </a:lnT>
                    <a:lnB w="7273">
                      <a:solidFill>
                        <a:srgbClr val="0000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27606">
                <a:tc gridSpan="4">
                  <a:txBody>
                    <a:bodyPr/>
                    <a:lstStyle/>
                    <a:p>
                      <a:pPr/>
                      <a:endParaRPr sz="650">
                        <a:latin typeface="Helvetica"/>
                        <a:cs typeface="Helvetica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2178">
                <a:tc>
                  <a:txBody>
                    <a:bodyPr/>
                    <a:lstStyle/>
                    <a:p>
                      <a:pPr/>
                      <a:endParaRPr sz="650">
                        <a:latin typeface="Helvetica"/>
                        <a:cs typeface="Helvetica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650">
                        <a:latin typeface="Helvetica"/>
                        <a:cs typeface="Helvetica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</a:tr>
              <a:tr h="79840">
                <a:tc>
                  <a:txBody>
                    <a:bodyPr/>
                    <a:lstStyle/>
                    <a:p>
                      <a:pPr marL="14604">
                        <a:lnSpc>
                          <a:spcPts val="52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389848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112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0047" y="1886685"/>
            <a:ext cx="3408045" cy="0"/>
          </a:xfrm>
          <a:custGeom>
            <a:avLst/>
            <a:gdLst/>
            <a:ahLst/>
            <a:cxnLst/>
            <a:rect l="l" t="t" r="r" b="b"/>
            <a:pathLst>
              <a:path w="3408045" h="0">
                <a:moveTo>
                  <a:pt x="0" y="0"/>
                </a:moveTo>
                <a:lnTo>
                  <a:pt x="0" y="0"/>
                </a:lnTo>
                <a:lnTo>
                  <a:pt x="3321982" y="0"/>
                </a:lnTo>
                <a:lnTo>
                  <a:pt x="3407569" y="0"/>
                </a:lnTo>
              </a:path>
            </a:pathLst>
          </a:custGeom>
          <a:ln w="7273">
            <a:solidFill>
              <a:srgbClr val="0000FF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51173" y="2776158"/>
            <a:ext cx="3245485" cy="0"/>
          </a:xfrm>
          <a:custGeom>
            <a:avLst/>
            <a:gdLst/>
            <a:ahLst/>
            <a:cxnLst/>
            <a:rect l="l" t="t" r="r" b="b"/>
            <a:pathLst>
              <a:path w="3245485" h="0">
                <a:moveTo>
                  <a:pt x="0" y="0"/>
                </a:moveTo>
                <a:lnTo>
                  <a:pt x="3245317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51173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56252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373832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18513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996491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688721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0007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−3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70047" y="724449"/>
            <a:ext cx="0" cy="1641475"/>
          </a:xfrm>
          <a:custGeom>
            <a:avLst/>
            <a:gdLst/>
            <a:ahLst/>
            <a:cxnLst/>
            <a:rect l="l" t="t" r="r" b="b"/>
            <a:pathLst>
              <a:path w="0" h="1641475">
                <a:moveTo>
                  <a:pt x="0" y="1641376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35133" y="236582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35133" y="181870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35133" y="127157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35133" y="72444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70047" y="450911"/>
            <a:ext cx="3408045" cy="2325370"/>
          </a:xfrm>
          <a:custGeom>
            <a:avLst/>
            <a:gdLst/>
            <a:ahLst/>
            <a:cxnLst/>
            <a:rect l="l" t="t" r="r" b="b"/>
            <a:pathLst>
              <a:path w="3408045" h="2325370">
                <a:moveTo>
                  <a:pt x="0" y="2325247"/>
                </a:moveTo>
                <a:lnTo>
                  <a:pt x="3407569" y="2325247"/>
                </a:lnTo>
                <a:lnTo>
                  <a:pt x="3407569" y="0"/>
                </a:lnTo>
                <a:lnTo>
                  <a:pt x="0" y="0"/>
                </a:lnTo>
                <a:lnTo>
                  <a:pt x="0" y="2325247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2008262" y="2818419"/>
            <a:ext cx="731520" cy="2527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−2</a:t>
            </a:r>
            <a:endParaRPr sz="65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dirty="0" sz="650" spc="-80">
                <a:latin typeface="Helvetica"/>
                <a:cs typeface="Helvetica"/>
              </a:rPr>
              <a:t>Y</a:t>
            </a:r>
            <a:r>
              <a:rPr dirty="0" sz="650" spc="15">
                <a:latin typeface="Helvetica"/>
                <a:cs typeface="Helvetica"/>
              </a:rPr>
              <a:t>ears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0">
                <a:latin typeface="Helvetica"/>
                <a:cs typeface="Helvetica"/>
              </a:rPr>
              <a:t>to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5">
                <a:latin typeface="Helvetica"/>
                <a:cs typeface="Helvetica"/>
              </a:rPr>
              <a:t>diagnosis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12268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−1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59497" y="2818419"/>
            <a:ext cx="742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0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827" y="2328841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2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63172" y="1318276"/>
            <a:ext cx="252729" cy="5911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65405" marR="5080" indent="-53340">
              <a:lnSpc>
                <a:spcPct val="141000"/>
              </a:lnSpc>
            </a:pPr>
            <a:r>
              <a:rPr dirty="0" sz="650">
                <a:latin typeface="Helvetica"/>
                <a:cs typeface="Helvetica"/>
              </a:rPr>
              <a:t>log(AFP+0.01) 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02827" y="1234639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6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02827" y="687513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8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70047" y="2226365"/>
            <a:ext cx="3408045" cy="0"/>
          </a:xfrm>
          <a:custGeom>
            <a:avLst/>
            <a:gdLst/>
            <a:ahLst/>
            <a:cxnLst/>
            <a:rect l="l" t="t" r="r" b="b"/>
            <a:pathLst>
              <a:path w="3408045" h="0">
                <a:moveTo>
                  <a:pt x="0" y="0"/>
                </a:moveTo>
                <a:lnTo>
                  <a:pt x="0" y="0"/>
                </a:lnTo>
                <a:lnTo>
                  <a:pt x="3321982" y="0"/>
                </a:lnTo>
                <a:lnTo>
                  <a:pt x="3407569" y="0"/>
                </a:lnTo>
              </a:path>
            </a:pathLst>
          </a:custGeom>
          <a:ln w="7273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674222" y="2315348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985196" y="2372616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245108" y="2199648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618248" y="2377222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913704" y="2359329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042545" y="2590535"/>
            <a:ext cx="83185" cy="98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550" spc="-100">
                <a:latin typeface="ＭＳ 明朝"/>
                <a:cs typeface="ＭＳ 明朝"/>
              </a:rPr>
              <a:t>●</a:t>
            </a:r>
            <a:endParaRPr sz="550">
              <a:latin typeface="ＭＳ 明朝"/>
              <a:cs typeface="ＭＳ 明朝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35" name="object 3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25" name="object 25"/>
          <p:cNvGraphicFramePr>
            <a:graphicFrameLocks noGrp="1"/>
          </p:cNvGraphicFramePr>
          <p:nvPr/>
        </p:nvGraphicFramePr>
        <p:xfrm>
          <a:off x="668229" y="449092"/>
          <a:ext cx="3413125" cy="2329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361"/>
                <a:gridCol w="314133"/>
                <a:gridCol w="650823"/>
                <a:gridCol w="2270249"/>
              </a:tblGrid>
              <a:tr h="1435774">
                <a:tc gridSpan="4">
                  <a:txBody>
                    <a:bodyPr/>
                    <a:lstStyle/>
                    <a:p>
                      <a:pPr/>
                      <a:endParaRPr sz="650">
                        <a:latin typeface="Helvetica"/>
                        <a:cs typeface="Helvetica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T w="3636">
                      <a:solidFill>
                        <a:srgbClr val="000000"/>
                      </a:solidFill>
                      <a:prstDash val="solid"/>
                    </a:lnT>
                    <a:lnB w="7273">
                      <a:solidFill>
                        <a:srgbClr val="0000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39680">
                <a:tc gridSpan="4">
                  <a:txBody>
                    <a:bodyPr/>
                    <a:lstStyle/>
                    <a:p>
                      <a:pPr/>
                      <a:endParaRPr sz="650">
                        <a:latin typeface="Helvetica"/>
                        <a:cs typeface="Helvetica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0103">
                <a:tc>
                  <a:txBody>
                    <a:bodyPr/>
                    <a:lstStyle/>
                    <a:p>
                      <a:pPr/>
                      <a:endParaRPr sz="650">
                        <a:latin typeface="Helvetica"/>
                        <a:cs typeface="Helvetica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650">
                        <a:latin typeface="Helvetica"/>
                        <a:cs typeface="Helvetica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</a:tr>
              <a:tr h="79840">
                <a:tc>
                  <a:txBody>
                    <a:bodyPr/>
                    <a:lstStyle/>
                    <a:p>
                      <a:pPr marL="14604">
                        <a:lnSpc>
                          <a:spcPts val="52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46540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112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43307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51173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56252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373832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18513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996491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35133" y="236582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35133" y="181870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35133" y="127157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35133" y="72444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688721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0007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−3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08262" y="2818419"/>
            <a:ext cx="731520" cy="2527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−2</a:t>
            </a:r>
            <a:endParaRPr sz="65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dirty="0" sz="650" spc="-80">
                <a:latin typeface="Helvetica"/>
                <a:cs typeface="Helvetica"/>
              </a:rPr>
              <a:t>Y</a:t>
            </a:r>
            <a:r>
              <a:rPr dirty="0" sz="650" spc="15">
                <a:latin typeface="Helvetica"/>
                <a:cs typeface="Helvetica"/>
              </a:rPr>
              <a:t>ears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0">
                <a:latin typeface="Helvetica"/>
                <a:cs typeface="Helvetica"/>
              </a:rPr>
              <a:t>to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5">
                <a:latin typeface="Helvetica"/>
                <a:cs typeface="Helvetica"/>
              </a:rPr>
              <a:t>diagnosis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2268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−1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59497" y="2818419"/>
            <a:ext cx="742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0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2827" y="2328841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2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3172" y="1318276"/>
            <a:ext cx="252729" cy="5911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65405" marR="5080" indent="-53340">
              <a:lnSpc>
                <a:spcPct val="141000"/>
              </a:lnSpc>
            </a:pPr>
            <a:r>
              <a:rPr dirty="0" sz="650">
                <a:latin typeface="Helvetica"/>
                <a:cs typeface="Helvetica"/>
              </a:rPr>
              <a:t>log(AFP+0.01) 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2827" y="1234639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6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827" y="687513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8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668229" y="449092"/>
          <a:ext cx="3413125" cy="2329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361"/>
                <a:gridCol w="601969"/>
                <a:gridCol w="362988"/>
                <a:gridCol w="212148"/>
                <a:gridCol w="165476"/>
                <a:gridCol w="1892625"/>
              </a:tblGrid>
              <a:tr h="1435774">
                <a:tc gridSpan="6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T w="3636">
                      <a:solidFill>
                        <a:srgbClr val="000000"/>
                      </a:solidFill>
                      <a:prstDash val="solid"/>
                    </a:lnT>
                    <a:lnB w="7273">
                      <a:solidFill>
                        <a:srgbClr val="0000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85068">
                <a:tc gridSpan="2">
                  <a:txBody>
                    <a:bodyPr/>
                    <a:lstStyle/>
                    <a:p>
                      <a:pPr algn="r" marR="121285">
                        <a:lnSpc>
                          <a:spcPts val="5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14556">
                <a:tc>
                  <a:txBody>
                    <a:bodyPr/>
                    <a:lstStyle/>
                    <a:p>
                      <a:pPr marL="14604">
                        <a:lnSpc>
                          <a:spcPts val="52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</a:tr>
              <a:tr h="163778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605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26069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51173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56252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373832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18513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996491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35133" y="236582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35133" y="181870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35133" y="127157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35133" y="72444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688721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0007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−3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08262" y="2818419"/>
            <a:ext cx="731520" cy="2527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−2</a:t>
            </a:r>
            <a:endParaRPr sz="65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dirty="0" sz="650" spc="-80">
                <a:latin typeface="Helvetica"/>
                <a:cs typeface="Helvetica"/>
              </a:rPr>
              <a:t>Y</a:t>
            </a:r>
            <a:r>
              <a:rPr dirty="0" sz="650" spc="15">
                <a:latin typeface="Helvetica"/>
                <a:cs typeface="Helvetica"/>
              </a:rPr>
              <a:t>ears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0">
                <a:latin typeface="Helvetica"/>
                <a:cs typeface="Helvetica"/>
              </a:rPr>
              <a:t>to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5">
                <a:latin typeface="Helvetica"/>
                <a:cs typeface="Helvetica"/>
              </a:rPr>
              <a:t>diagnosis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2268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−1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59497" y="2818419"/>
            <a:ext cx="742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0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2827" y="2328841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2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3172" y="1318276"/>
            <a:ext cx="252729" cy="5911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65405" marR="5080" indent="-53340">
              <a:lnSpc>
                <a:spcPct val="141000"/>
              </a:lnSpc>
            </a:pPr>
            <a:r>
              <a:rPr dirty="0" sz="650">
                <a:latin typeface="Helvetica"/>
                <a:cs typeface="Helvetica"/>
              </a:rPr>
              <a:t>log(AFP+0.01) 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2827" y="1234639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6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827" y="687513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8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668229" y="449092"/>
          <a:ext cx="3413125" cy="2329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361"/>
                <a:gridCol w="601969"/>
                <a:gridCol w="362988"/>
                <a:gridCol w="212148"/>
                <a:gridCol w="165476"/>
                <a:gridCol w="209893"/>
                <a:gridCol w="1682731"/>
              </a:tblGrid>
              <a:tr h="1435774">
                <a:tc gridSpan="7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T w="3636">
                      <a:solidFill>
                        <a:srgbClr val="000000"/>
                      </a:solidFill>
                      <a:prstDash val="solid"/>
                    </a:lnT>
                    <a:lnB w="7273">
                      <a:solidFill>
                        <a:srgbClr val="0000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93166">
                <a:tc gridSpan="2">
                  <a:txBody>
                    <a:bodyPr/>
                    <a:lstStyle/>
                    <a:p>
                      <a:pPr algn="r" marR="121285">
                        <a:lnSpc>
                          <a:spcPts val="565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6458">
                <a:tc>
                  <a:txBody>
                    <a:bodyPr/>
                    <a:lstStyle/>
                    <a:p>
                      <a:pPr marL="14604">
                        <a:lnSpc>
                          <a:spcPts val="52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</a:tr>
              <a:tr h="163778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605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001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26069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00"/>
              <a:t>Ea</a:t>
            </a:r>
            <a:r>
              <a:rPr dirty="0" spc="80"/>
              <a:t>r</a:t>
            </a:r>
            <a:r>
              <a:rPr dirty="0" spc="-30"/>
              <a:t>ly</a:t>
            </a:r>
            <a:r>
              <a:rPr dirty="0" spc="45"/>
              <a:t> </a:t>
            </a:r>
            <a:r>
              <a:rPr dirty="0" spc="65"/>
              <a:t>Detection</a:t>
            </a:r>
            <a:r>
              <a:rPr dirty="0" spc="45"/>
              <a:t> </a:t>
            </a:r>
            <a:r>
              <a:rPr dirty="0" spc="10"/>
              <a:t>of</a:t>
            </a:r>
            <a:r>
              <a:rPr dirty="0" spc="45"/>
              <a:t> </a:t>
            </a:r>
            <a:r>
              <a:rPr dirty="0" spc="60"/>
              <a:t>Hepatocellular</a:t>
            </a:r>
            <a:r>
              <a:rPr dirty="0" spc="45"/>
              <a:t> </a:t>
            </a:r>
            <a:r>
              <a:rPr dirty="0" spc="90"/>
              <a:t>Carcinoma?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96669" rIns="0" bIns="0" rtlCol="0" vert="horz">
            <a:spAutoFit/>
          </a:bodyPr>
          <a:lstStyle/>
          <a:p>
            <a:pPr marL="287655">
              <a:lnSpc>
                <a:spcPct val="100000"/>
              </a:lnSpc>
            </a:pPr>
            <a:r>
              <a:rPr dirty="0" spc="30"/>
              <a:t>Hepatocellular</a:t>
            </a:r>
            <a:r>
              <a:rPr dirty="0" spc="25"/>
              <a:t> </a:t>
            </a:r>
            <a:r>
              <a:rPr dirty="0" spc="45"/>
              <a:t>carcinoma</a:t>
            </a:r>
            <a:r>
              <a:rPr dirty="0" spc="25"/>
              <a:t> </a:t>
            </a:r>
            <a:r>
              <a:rPr dirty="0" spc="15"/>
              <a:t>(HCC)</a:t>
            </a:r>
            <a:r>
              <a:rPr dirty="0" spc="25"/>
              <a:t> </a:t>
            </a:r>
            <a:r>
              <a:rPr dirty="0" spc="90"/>
              <a:t>has</a:t>
            </a:r>
            <a:r>
              <a:rPr dirty="0" spc="25"/>
              <a:t> </a:t>
            </a:r>
            <a:r>
              <a:rPr dirty="0" spc="30" b="1">
                <a:latin typeface="Times New Roman"/>
                <a:cs typeface="Times New Roman"/>
              </a:rPr>
              <a:t>five-</a:t>
            </a:r>
            <a:r>
              <a:rPr dirty="0" spc="25" b="1">
                <a:latin typeface="Times New Roman"/>
                <a:cs typeface="Times New Roman"/>
              </a:rPr>
              <a:t>y</a:t>
            </a:r>
            <a:r>
              <a:rPr dirty="0" spc="35" b="1">
                <a:latin typeface="Times New Roman"/>
                <a:cs typeface="Times New Roman"/>
              </a:rPr>
              <a:t>ear</a:t>
            </a:r>
            <a:r>
              <a:rPr dirty="0" spc="25" b="1">
                <a:latin typeface="Times New Roman"/>
                <a:cs typeface="Times New Roman"/>
              </a:rPr>
              <a:t> </a:t>
            </a:r>
            <a:r>
              <a:rPr dirty="0" spc="55" b="1">
                <a:latin typeface="Times New Roman"/>
                <a:cs typeface="Times New Roman"/>
              </a:rPr>
              <a:t>su</a:t>
            </a:r>
            <a:r>
              <a:rPr dirty="0" spc="60" b="1">
                <a:latin typeface="Times New Roman"/>
                <a:cs typeface="Times New Roman"/>
              </a:rPr>
              <a:t>r</a:t>
            </a:r>
            <a:r>
              <a:rPr dirty="0" spc="30" b="1">
                <a:latin typeface="Times New Roman"/>
                <a:cs typeface="Times New Roman"/>
              </a:rPr>
              <a:t>vi</a:t>
            </a:r>
            <a:r>
              <a:rPr dirty="0" spc="10" b="1">
                <a:latin typeface="Times New Roman"/>
                <a:cs typeface="Times New Roman"/>
              </a:rPr>
              <a:t>v</a:t>
            </a:r>
            <a:r>
              <a:rPr dirty="0" spc="25" b="1">
                <a:latin typeface="Times New Roman"/>
                <a:cs typeface="Times New Roman"/>
              </a:rPr>
              <a:t>al</a:t>
            </a:r>
          </a:p>
          <a:p>
            <a:pPr marL="287655">
              <a:lnSpc>
                <a:spcPct val="100000"/>
              </a:lnSpc>
              <a:spcBef>
                <a:spcPts val="35"/>
              </a:spcBef>
            </a:pPr>
            <a:r>
              <a:rPr dirty="0" spc="-10" b="1">
                <a:latin typeface="Times New Roman"/>
                <a:cs typeface="Times New Roman"/>
              </a:rPr>
              <a:t>&lt;12</a:t>
            </a:r>
            <a:r>
              <a:rPr dirty="0" spc="-20" b="1">
                <a:latin typeface="Times New Roman"/>
                <a:cs typeface="Times New Roman"/>
              </a:rPr>
              <a:t>%</a:t>
            </a:r>
            <a:r>
              <a:rPr dirty="0" spc="25"/>
              <a:t>.</a:t>
            </a:r>
          </a:p>
          <a:p>
            <a:pPr marL="287655">
              <a:lnSpc>
                <a:spcPct val="100000"/>
              </a:lnSpc>
              <a:spcBef>
                <a:spcPts val="175"/>
              </a:spcBef>
            </a:pPr>
            <a:r>
              <a:rPr dirty="0" spc="60"/>
              <a:t>Ea</a:t>
            </a:r>
            <a:r>
              <a:rPr dirty="0" spc="50"/>
              <a:t>r</a:t>
            </a:r>
            <a:r>
              <a:rPr dirty="0" spc="-35"/>
              <a:t>ly</a:t>
            </a:r>
            <a:r>
              <a:rPr dirty="0" spc="25"/>
              <a:t> </a:t>
            </a:r>
            <a:r>
              <a:rPr dirty="0" spc="10"/>
              <a:t>(or</a:t>
            </a:r>
            <a:r>
              <a:rPr dirty="0" spc="25"/>
              <a:t> </a:t>
            </a:r>
            <a:r>
              <a:rPr dirty="0" spc="-40"/>
              <a:t>v</a:t>
            </a:r>
            <a:r>
              <a:rPr dirty="0" spc="60"/>
              <a:t>e</a:t>
            </a:r>
            <a:r>
              <a:rPr dirty="0" spc="75"/>
              <a:t>r</a:t>
            </a:r>
            <a:r>
              <a:rPr dirty="0" spc="-10"/>
              <a:t>y</a:t>
            </a:r>
            <a:r>
              <a:rPr dirty="0" spc="25"/>
              <a:t> </a:t>
            </a:r>
            <a:r>
              <a:rPr dirty="0" spc="80"/>
              <a:t>ea</a:t>
            </a:r>
            <a:r>
              <a:rPr dirty="0" spc="75"/>
              <a:t>r</a:t>
            </a:r>
            <a:r>
              <a:rPr dirty="0" spc="-25"/>
              <a:t>ly)</a:t>
            </a:r>
            <a:r>
              <a:rPr dirty="0" spc="25"/>
              <a:t> </a:t>
            </a:r>
            <a:r>
              <a:rPr dirty="0" spc="80"/>
              <a:t>stage</a:t>
            </a:r>
            <a:r>
              <a:rPr dirty="0" spc="25"/>
              <a:t> </a:t>
            </a:r>
            <a:r>
              <a:rPr dirty="0" spc="15"/>
              <a:t>HCC:</a:t>
            </a:r>
          </a:p>
          <a:p>
            <a:pPr marL="564515" marR="5080" indent="-196215">
              <a:lnSpc>
                <a:spcPct val="100000"/>
              </a:lnSpc>
              <a:spcBef>
                <a:spcPts val="175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25"/>
              <a:t>Surgical</a:t>
            </a:r>
            <a:r>
              <a:rPr dirty="0" sz="1000" spc="25"/>
              <a:t> </a:t>
            </a:r>
            <a:r>
              <a:rPr dirty="0" sz="1000" spc="40"/>
              <a:t>resection,</a:t>
            </a:r>
            <a:r>
              <a:rPr dirty="0" sz="1000" spc="25"/>
              <a:t> </a:t>
            </a:r>
            <a:r>
              <a:rPr dirty="0" sz="1000" spc="-35"/>
              <a:t>li</a:t>
            </a:r>
            <a:r>
              <a:rPr dirty="0" sz="1000" spc="-80"/>
              <a:t>v</a:t>
            </a:r>
            <a:r>
              <a:rPr dirty="0" sz="1000" spc="50"/>
              <a:t>er</a:t>
            </a:r>
            <a:r>
              <a:rPr dirty="0" sz="1000" spc="25"/>
              <a:t> </a:t>
            </a:r>
            <a:r>
              <a:rPr dirty="0" sz="1000" spc="-5"/>
              <a:t>t</a:t>
            </a:r>
            <a:r>
              <a:rPr dirty="0" sz="1000" spc="-15"/>
              <a:t>r</a:t>
            </a:r>
            <a:r>
              <a:rPr dirty="0" sz="1000" spc="45"/>
              <a:t>ansplantation</a:t>
            </a:r>
            <a:r>
              <a:rPr dirty="0" sz="1000" spc="25"/>
              <a:t> </a:t>
            </a:r>
            <a:r>
              <a:rPr dirty="0" sz="1000" spc="70"/>
              <a:t>and</a:t>
            </a:r>
            <a:r>
              <a:rPr dirty="0" sz="1000" spc="25"/>
              <a:t> </a:t>
            </a:r>
            <a:r>
              <a:rPr dirty="0" sz="1000" spc="20"/>
              <a:t>loco-regional</a:t>
            </a:r>
            <a:r>
              <a:rPr dirty="0" sz="1000" spc="15"/>
              <a:t> </a:t>
            </a:r>
            <a:r>
              <a:rPr dirty="0" sz="1000" spc="40"/>
              <a:t>the</a:t>
            </a:r>
            <a:r>
              <a:rPr dirty="0" sz="1000" spc="20"/>
              <a:t>r</a:t>
            </a:r>
            <a:r>
              <a:rPr dirty="0" sz="1000" spc="60"/>
              <a:t>apie</a:t>
            </a:r>
            <a:r>
              <a:rPr dirty="0" sz="1000" spc="40"/>
              <a:t>s</a:t>
            </a:r>
            <a:r>
              <a:rPr dirty="0" sz="1000" spc="25"/>
              <a:t>.</a:t>
            </a:r>
            <a:endParaRPr sz="1000">
              <a:latin typeface="メイリオ"/>
              <a:cs typeface="メイリオ"/>
            </a:endParaRPr>
          </a:p>
          <a:p>
            <a:pPr marL="287655" indent="81280">
              <a:lnSpc>
                <a:spcPts val="1195"/>
              </a:lnSpc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10"/>
              <a:t>5-</a:t>
            </a:r>
            <a:r>
              <a:rPr dirty="0" sz="1000" spc="-5"/>
              <a:t>y</a:t>
            </a:r>
            <a:r>
              <a:rPr dirty="0" sz="1000" spc="65"/>
              <a:t>ear</a:t>
            </a:r>
            <a:r>
              <a:rPr dirty="0" sz="1000" spc="25"/>
              <a:t> </a:t>
            </a:r>
            <a:r>
              <a:rPr dirty="0" sz="1000" spc="55"/>
              <a:t>su</a:t>
            </a:r>
            <a:r>
              <a:rPr dirty="0" sz="1000" spc="65"/>
              <a:t>r</a:t>
            </a:r>
            <a:r>
              <a:rPr dirty="0" sz="1000" spc="-20"/>
              <a:t>vi</a:t>
            </a:r>
            <a:r>
              <a:rPr dirty="0" sz="1000" spc="-50"/>
              <a:t>v</a:t>
            </a:r>
            <a:r>
              <a:rPr dirty="0" sz="1000" spc="25"/>
              <a:t>al</a:t>
            </a:r>
            <a:r>
              <a:rPr dirty="0" sz="1000" spc="25"/>
              <a:t> </a:t>
            </a:r>
            <a:r>
              <a:rPr dirty="0" sz="1000" spc="20"/>
              <a:t>is</a:t>
            </a:r>
            <a:r>
              <a:rPr dirty="0" sz="1000" spc="25"/>
              <a:t> </a:t>
            </a:r>
            <a:r>
              <a:rPr dirty="0" sz="1000" spc="40"/>
              <a:t>47-84%</a:t>
            </a:r>
            <a:endParaRPr sz="1000">
              <a:latin typeface="メイリオ"/>
              <a:cs typeface="メイリオ"/>
            </a:endParaRPr>
          </a:p>
          <a:p>
            <a:pPr marL="287655">
              <a:lnSpc>
                <a:spcPct val="100000"/>
              </a:lnSpc>
              <a:spcBef>
                <a:spcPts val="195"/>
              </a:spcBef>
            </a:pPr>
            <a:r>
              <a:rPr dirty="0" spc="30"/>
              <a:t>Later</a:t>
            </a:r>
            <a:r>
              <a:rPr dirty="0" spc="25"/>
              <a:t> </a:t>
            </a:r>
            <a:r>
              <a:rPr dirty="0" spc="80"/>
              <a:t>stage</a:t>
            </a:r>
            <a:r>
              <a:rPr dirty="0" spc="25"/>
              <a:t> </a:t>
            </a:r>
            <a:r>
              <a:rPr dirty="0" spc="30"/>
              <a:t>HCC</a:t>
            </a:r>
            <a:r>
              <a:rPr dirty="0" spc="25"/>
              <a:t> </a:t>
            </a:r>
            <a:r>
              <a:rPr dirty="0" spc="25"/>
              <a:t>(symptomatic):</a:t>
            </a:r>
          </a:p>
          <a:p>
            <a:pPr marL="368935">
              <a:lnSpc>
                <a:spcPct val="100000"/>
              </a:lnSpc>
              <a:spcBef>
                <a:spcPts val="175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10"/>
              <a:t>5-</a:t>
            </a:r>
            <a:r>
              <a:rPr dirty="0" sz="1000" spc="-5"/>
              <a:t>y</a:t>
            </a:r>
            <a:r>
              <a:rPr dirty="0" sz="1000" spc="65"/>
              <a:t>ear</a:t>
            </a:r>
            <a:r>
              <a:rPr dirty="0" sz="1000" spc="25"/>
              <a:t> </a:t>
            </a:r>
            <a:r>
              <a:rPr dirty="0" sz="1000" spc="55"/>
              <a:t>su</a:t>
            </a:r>
            <a:r>
              <a:rPr dirty="0" sz="1000" spc="65"/>
              <a:t>r</a:t>
            </a:r>
            <a:r>
              <a:rPr dirty="0" sz="1000" spc="-20"/>
              <a:t>vi</a:t>
            </a:r>
            <a:r>
              <a:rPr dirty="0" sz="1000" spc="-50"/>
              <a:t>v</a:t>
            </a:r>
            <a:r>
              <a:rPr dirty="0" sz="1000" spc="25"/>
              <a:t>al</a:t>
            </a:r>
            <a:r>
              <a:rPr dirty="0" sz="1000" spc="25"/>
              <a:t> </a:t>
            </a:r>
            <a:r>
              <a:rPr dirty="0" sz="1000" spc="20"/>
              <a:t>is</a:t>
            </a:r>
            <a:r>
              <a:rPr dirty="0" sz="1000" spc="25"/>
              <a:t> </a:t>
            </a:r>
            <a:r>
              <a:rPr dirty="0" sz="1000" spc="40"/>
              <a:t>&lt;10%</a:t>
            </a:r>
            <a:endParaRPr sz="1000">
              <a:latin typeface="メイリオ"/>
              <a:cs typeface="メイリオ"/>
            </a:endParaRPr>
          </a:p>
          <a:p>
            <a:pPr marL="287655">
              <a:lnSpc>
                <a:spcPct val="100000"/>
              </a:lnSpc>
              <a:spcBef>
                <a:spcPts val="350"/>
              </a:spcBef>
            </a:pPr>
            <a:r>
              <a:rPr dirty="0" spc="-120"/>
              <a:t>K</a:t>
            </a:r>
            <a:r>
              <a:rPr dirty="0" spc="90"/>
              <a:t>e</a:t>
            </a:r>
            <a:r>
              <a:rPr dirty="0" spc="-10"/>
              <a:t>y</a:t>
            </a:r>
            <a:r>
              <a:rPr dirty="0" spc="25"/>
              <a:t> </a:t>
            </a:r>
            <a:r>
              <a:rPr dirty="0" spc="25"/>
              <a:t>to</a:t>
            </a:r>
            <a:r>
              <a:rPr dirty="0" spc="25"/>
              <a:t> </a:t>
            </a:r>
            <a:r>
              <a:rPr dirty="0" spc="35"/>
              <a:t>reducing</a:t>
            </a:r>
            <a:r>
              <a:rPr dirty="0" spc="25"/>
              <a:t> </a:t>
            </a:r>
            <a:r>
              <a:rPr dirty="0" spc="30"/>
              <a:t>HCC</a:t>
            </a:r>
            <a:r>
              <a:rPr dirty="0" spc="25"/>
              <a:t> </a:t>
            </a:r>
            <a:r>
              <a:rPr dirty="0" spc="40"/>
              <a:t>mo</a:t>
            </a:r>
            <a:r>
              <a:rPr dirty="0" spc="55"/>
              <a:t>r</a:t>
            </a:r>
            <a:r>
              <a:rPr dirty="0" spc="-5"/>
              <a:t>tality:</a:t>
            </a:r>
            <a:r>
              <a:rPr dirty="0" spc="100"/>
              <a:t> </a:t>
            </a:r>
            <a:r>
              <a:rPr dirty="0" spc="25" b="1">
                <a:latin typeface="Times New Roman"/>
                <a:cs typeface="Times New Roman"/>
              </a:rPr>
              <a:t>ear</a:t>
            </a:r>
            <a:r>
              <a:rPr dirty="0" spc="-5" b="1">
                <a:latin typeface="Times New Roman"/>
                <a:cs typeface="Times New Roman"/>
              </a:rPr>
              <a:t>l</a:t>
            </a:r>
            <a:r>
              <a:rPr dirty="0" spc="55" b="1">
                <a:latin typeface="Times New Roman"/>
                <a:cs typeface="Times New Roman"/>
              </a:rPr>
              <a:t>y</a:t>
            </a:r>
            <a:r>
              <a:rPr dirty="0" spc="25" b="1">
                <a:latin typeface="Times New Roman"/>
                <a:cs typeface="Times New Roman"/>
              </a:rPr>
              <a:t> </a:t>
            </a:r>
            <a:r>
              <a:rPr dirty="0" spc="60" b="1">
                <a:latin typeface="Times New Roman"/>
                <a:cs typeface="Times New Roman"/>
              </a:rPr>
              <a:t>detection</a:t>
            </a:r>
            <a:r>
              <a:rPr dirty="0" spc="25"/>
              <a:t>.</a:t>
            </a:r>
          </a:p>
        </p:txBody>
      </p:sp>
      <p:sp>
        <p:nvSpPr>
          <p:cNvPr id="10" name="object 10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51173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56252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373832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18513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996491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35133" y="236582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35133" y="181870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35133" y="127157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35133" y="72444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688721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0007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−3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08262" y="2818419"/>
            <a:ext cx="731520" cy="2527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−2</a:t>
            </a:r>
            <a:endParaRPr sz="65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dirty="0" sz="650" spc="-80">
                <a:latin typeface="Helvetica"/>
                <a:cs typeface="Helvetica"/>
              </a:rPr>
              <a:t>Y</a:t>
            </a:r>
            <a:r>
              <a:rPr dirty="0" sz="650" spc="15">
                <a:latin typeface="Helvetica"/>
                <a:cs typeface="Helvetica"/>
              </a:rPr>
              <a:t>ears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0">
                <a:latin typeface="Helvetica"/>
                <a:cs typeface="Helvetica"/>
              </a:rPr>
              <a:t>to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5">
                <a:latin typeface="Helvetica"/>
                <a:cs typeface="Helvetica"/>
              </a:rPr>
              <a:t>diagnosis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2268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−1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59497" y="2818419"/>
            <a:ext cx="742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0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2827" y="2328841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2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3172" y="1318276"/>
            <a:ext cx="252729" cy="5911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65405" marR="5080" indent="-53340">
              <a:lnSpc>
                <a:spcPct val="141000"/>
              </a:lnSpc>
            </a:pPr>
            <a:r>
              <a:rPr dirty="0" sz="650">
                <a:latin typeface="Helvetica"/>
                <a:cs typeface="Helvetica"/>
              </a:rPr>
              <a:t>log(AFP+0.01) 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2827" y="1234639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6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827" y="687513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8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668229" y="449092"/>
          <a:ext cx="3413125" cy="2329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361"/>
                <a:gridCol w="601969"/>
                <a:gridCol w="362988"/>
                <a:gridCol w="212148"/>
                <a:gridCol w="165476"/>
                <a:gridCol w="209893"/>
                <a:gridCol w="219907"/>
                <a:gridCol w="1462824"/>
              </a:tblGrid>
              <a:tr h="1435774">
                <a:tc gridSpan="8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T w="3636">
                      <a:solidFill>
                        <a:srgbClr val="000000"/>
                      </a:solidFill>
                      <a:prstDash val="solid"/>
                    </a:lnT>
                    <a:lnB w="7273">
                      <a:solidFill>
                        <a:srgbClr val="0000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97433">
                <a:tc gridSpan="2">
                  <a:txBody>
                    <a:bodyPr/>
                    <a:lstStyle/>
                    <a:p>
                      <a:pPr algn="r" marR="121285">
                        <a:lnSpc>
                          <a:spcPts val="595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2191">
                <a:tc>
                  <a:txBody>
                    <a:bodyPr/>
                    <a:lstStyle/>
                    <a:p>
                      <a:pPr marL="14604">
                        <a:lnSpc>
                          <a:spcPts val="52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</a:tr>
              <a:tr h="163778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605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26069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51173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56252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373832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18513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996491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35133" y="236582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35133" y="181870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35133" y="127157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35133" y="72444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688721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0007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−3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08262" y="2818419"/>
            <a:ext cx="731520" cy="2527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−2</a:t>
            </a:r>
            <a:endParaRPr sz="65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dirty="0" sz="650" spc="-80">
                <a:latin typeface="Helvetica"/>
                <a:cs typeface="Helvetica"/>
              </a:rPr>
              <a:t>Y</a:t>
            </a:r>
            <a:r>
              <a:rPr dirty="0" sz="650" spc="15">
                <a:latin typeface="Helvetica"/>
                <a:cs typeface="Helvetica"/>
              </a:rPr>
              <a:t>ears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0">
                <a:latin typeface="Helvetica"/>
                <a:cs typeface="Helvetica"/>
              </a:rPr>
              <a:t>to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5">
                <a:latin typeface="Helvetica"/>
                <a:cs typeface="Helvetica"/>
              </a:rPr>
              <a:t>diagnosis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2268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−1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59497" y="2818419"/>
            <a:ext cx="742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0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2827" y="2328841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2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3172" y="1318276"/>
            <a:ext cx="252729" cy="5911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65405" marR="5080" indent="-53340">
              <a:lnSpc>
                <a:spcPct val="141000"/>
              </a:lnSpc>
            </a:pPr>
            <a:r>
              <a:rPr dirty="0" sz="650">
                <a:latin typeface="Helvetica"/>
                <a:cs typeface="Helvetica"/>
              </a:rPr>
              <a:t>log(AFP+0.01) 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2827" y="1234639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6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827" y="687513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8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668229" y="449092"/>
          <a:ext cx="3413125" cy="2329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052"/>
                <a:gridCol w="573278"/>
                <a:gridCol w="362988"/>
                <a:gridCol w="212148"/>
                <a:gridCol w="165476"/>
                <a:gridCol w="209893"/>
                <a:gridCol w="219907"/>
                <a:gridCol w="193261"/>
                <a:gridCol w="1269562"/>
              </a:tblGrid>
              <a:tr h="1435774">
                <a:tc gridSpan="9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T w="3636">
                      <a:solidFill>
                        <a:srgbClr val="000000"/>
                      </a:solidFill>
                      <a:prstDash val="solid"/>
                    </a:lnT>
                    <a:lnB w="7273">
                      <a:solidFill>
                        <a:srgbClr val="0000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96754">
                <a:tc gridSpan="2">
                  <a:txBody>
                    <a:bodyPr/>
                    <a:lstStyle/>
                    <a:p>
                      <a:pPr algn="r" marR="121285">
                        <a:lnSpc>
                          <a:spcPts val="59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7"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2870">
                <a:tc>
                  <a:txBody>
                    <a:bodyPr/>
                    <a:lstStyle/>
                    <a:p>
                      <a:pPr marL="14604">
                        <a:lnSpc>
                          <a:spcPts val="52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</a:tr>
              <a:tr h="163778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605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26069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51173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56252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373832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18513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996491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35133" y="236582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35133" y="181870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35133" y="127157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35133" y="72444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688721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0007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−3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08262" y="2818419"/>
            <a:ext cx="731520" cy="2527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−2</a:t>
            </a:r>
            <a:endParaRPr sz="65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dirty="0" sz="650" spc="-80">
                <a:latin typeface="Helvetica"/>
                <a:cs typeface="Helvetica"/>
              </a:rPr>
              <a:t>Y</a:t>
            </a:r>
            <a:r>
              <a:rPr dirty="0" sz="650" spc="15">
                <a:latin typeface="Helvetica"/>
                <a:cs typeface="Helvetica"/>
              </a:rPr>
              <a:t>ears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0">
                <a:latin typeface="Helvetica"/>
                <a:cs typeface="Helvetica"/>
              </a:rPr>
              <a:t>to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5">
                <a:latin typeface="Helvetica"/>
                <a:cs typeface="Helvetica"/>
              </a:rPr>
              <a:t>diagnosis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2268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−1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59497" y="2818419"/>
            <a:ext cx="742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0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2827" y="2328841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2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3172" y="1318276"/>
            <a:ext cx="252729" cy="5911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65405" marR="5080" indent="-53340">
              <a:lnSpc>
                <a:spcPct val="141000"/>
              </a:lnSpc>
            </a:pPr>
            <a:r>
              <a:rPr dirty="0" sz="650">
                <a:latin typeface="Helvetica"/>
                <a:cs typeface="Helvetica"/>
              </a:rPr>
              <a:t>log(AFP+0.01) 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2827" y="1234639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6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827" y="687513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8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668229" y="449092"/>
          <a:ext cx="3413125" cy="2329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052"/>
                <a:gridCol w="573278"/>
                <a:gridCol w="362988"/>
                <a:gridCol w="212148"/>
                <a:gridCol w="165476"/>
                <a:gridCol w="209893"/>
                <a:gridCol w="219907"/>
                <a:gridCol w="193261"/>
                <a:gridCol w="1269562"/>
              </a:tblGrid>
              <a:tr h="1435774">
                <a:tc gridSpan="9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T w="3636">
                      <a:solidFill>
                        <a:srgbClr val="000000"/>
                      </a:solidFill>
                      <a:prstDash val="solid"/>
                    </a:lnT>
                    <a:lnB w="7273">
                      <a:solidFill>
                        <a:srgbClr val="0000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88220">
                <a:tc gridSpan="2">
                  <a:txBody>
                    <a:bodyPr/>
                    <a:lstStyle/>
                    <a:p>
                      <a:pPr algn="r" marR="121285">
                        <a:lnSpc>
                          <a:spcPts val="525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004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0000FF"/>
                      </a:solidFill>
                      <a:prstDash val="solid"/>
                    </a:lnT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</a:tr>
              <a:tr h="111404">
                <a:tc>
                  <a:txBody>
                    <a:bodyPr/>
                    <a:lstStyle/>
                    <a:p>
                      <a:pPr marL="14604">
                        <a:lnSpc>
                          <a:spcPts val="52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</a:tr>
              <a:tr h="163778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605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26069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51173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56252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373832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18513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996491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35133" y="236582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35133" y="181870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35133" y="127157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35133" y="72444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688721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0007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−3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08262" y="2818419"/>
            <a:ext cx="731520" cy="2527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−2</a:t>
            </a:r>
            <a:endParaRPr sz="65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dirty="0" sz="650" spc="-80">
                <a:latin typeface="Helvetica"/>
                <a:cs typeface="Helvetica"/>
              </a:rPr>
              <a:t>Y</a:t>
            </a:r>
            <a:r>
              <a:rPr dirty="0" sz="650" spc="15">
                <a:latin typeface="Helvetica"/>
                <a:cs typeface="Helvetica"/>
              </a:rPr>
              <a:t>ears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0">
                <a:latin typeface="Helvetica"/>
                <a:cs typeface="Helvetica"/>
              </a:rPr>
              <a:t>to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5">
                <a:latin typeface="Helvetica"/>
                <a:cs typeface="Helvetica"/>
              </a:rPr>
              <a:t>diagnosis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2268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−1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59497" y="2818419"/>
            <a:ext cx="742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0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2827" y="2328841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2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3172" y="1318276"/>
            <a:ext cx="252729" cy="5911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65405" marR="5080" indent="-53340">
              <a:lnSpc>
                <a:spcPct val="141000"/>
              </a:lnSpc>
            </a:pPr>
            <a:r>
              <a:rPr dirty="0" sz="650">
                <a:latin typeface="Helvetica"/>
                <a:cs typeface="Helvetica"/>
              </a:rPr>
              <a:t>log(AFP+0.01) 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2827" y="1234639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6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827" y="687513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8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668229" y="449092"/>
          <a:ext cx="3413125" cy="2329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052"/>
                <a:gridCol w="285443"/>
                <a:gridCol w="316525"/>
                <a:gridCol w="334297"/>
                <a:gridCol w="212148"/>
                <a:gridCol w="165476"/>
                <a:gridCol w="209893"/>
                <a:gridCol w="219907"/>
                <a:gridCol w="193261"/>
                <a:gridCol w="215470"/>
                <a:gridCol w="209918"/>
                <a:gridCol w="844174"/>
              </a:tblGrid>
              <a:tr h="1435774">
                <a:tc gridSpan="12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T w="3636">
                      <a:solidFill>
                        <a:srgbClr val="000000"/>
                      </a:solidFill>
                      <a:prstDash val="solid"/>
                    </a:lnT>
                    <a:lnB w="7273">
                      <a:solidFill>
                        <a:srgbClr val="0000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7007">
                <a:tc gridSpan="3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0000FF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7273">
                      <a:solidFill>
                        <a:srgbClr val="0000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7273">
                      <a:solidFill>
                        <a:srgbClr val="0000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7273">
                      <a:solidFill>
                        <a:srgbClr val="0000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7273">
                      <a:solidFill>
                        <a:srgbClr val="0000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7273">
                      <a:solidFill>
                        <a:srgbClr val="0000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7273">
                      <a:solidFill>
                        <a:srgbClr val="0000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7273">
                      <a:solidFill>
                        <a:srgbClr val="0000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T w="7273">
                      <a:solidFill>
                        <a:srgbClr val="0000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0000FF"/>
                      </a:solidFill>
                      <a:prstDash val="solid"/>
                    </a:lnT>
                  </a:tcPr>
                </a:tc>
              </a:tr>
              <a:tr h="93515">
                <a:tc gridSpan="3"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46361">
                <a:tc gridSpan="3"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</a:tr>
              <a:tr h="132740">
                <a:tc>
                  <a:txBody>
                    <a:bodyPr/>
                    <a:lstStyle/>
                    <a:p>
                      <a:pPr marL="14604">
                        <a:lnSpc>
                          <a:spcPts val="52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 gridSpan="3"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778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2540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6069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51173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56252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373832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18513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996491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35133" y="236582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35133" y="181870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35133" y="127157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35133" y="72444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688721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0007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−3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08262" y="2818419"/>
            <a:ext cx="731520" cy="2527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−2</a:t>
            </a:r>
            <a:endParaRPr sz="65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dirty="0" sz="650" spc="-80">
                <a:latin typeface="Helvetica"/>
                <a:cs typeface="Helvetica"/>
              </a:rPr>
              <a:t>Y</a:t>
            </a:r>
            <a:r>
              <a:rPr dirty="0" sz="650" spc="15">
                <a:latin typeface="Helvetica"/>
                <a:cs typeface="Helvetica"/>
              </a:rPr>
              <a:t>ears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0">
                <a:latin typeface="Helvetica"/>
                <a:cs typeface="Helvetica"/>
              </a:rPr>
              <a:t>to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5">
                <a:latin typeface="Helvetica"/>
                <a:cs typeface="Helvetica"/>
              </a:rPr>
              <a:t>diagnosis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2268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−1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59497" y="2818419"/>
            <a:ext cx="742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0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2827" y="2328841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2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3172" y="1318276"/>
            <a:ext cx="252729" cy="5911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65405" marR="5080" indent="-53340">
              <a:lnSpc>
                <a:spcPct val="141000"/>
              </a:lnSpc>
            </a:pPr>
            <a:r>
              <a:rPr dirty="0" sz="650">
                <a:latin typeface="Helvetica"/>
                <a:cs typeface="Helvetica"/>
              </a:rPr>
              <a:t>log(AFP+0.01) 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2827" y="1234639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6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827" y="687513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8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668229" y="449092"/>
          <a:ext cx="3413125" cy="2329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052"/>
                <a:gridCol w="285443"/>
                <a:gridCol w="650823"/>
                <a:gridCol w="212148"/>
                <a:gridCol w="165476"/>
                <a:gridCol w="209893"/>
                <a:gridCol w="219907"/>
                <a:gridCol w="193261"/>
                <a:gridCol w="1269562"/>
              </a:tblGrid>
              <a:tr h="1435774">
                <a:tc gridSpan="9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T w="3636">
                      <a:solidFill>
                        <a:srgbClr val="000000"/>
                      </a:solidFill>
                      <a:prstDash val="solid"/>
                    </a:lnT>
                    <a:lnB w="7273">
                      <a:solidFill>
                        <a:srgbClr val="0000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14653">
                <a:tc gridSpan="9">
                  <a:txBody>
                    <a:bodyPr/>
                    <a:lstStyle/>
                    <a:p>
                      <a:pPr algn="r" marR="56007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0000FF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12353">
                <a:tc gridSpan="9">
                  <a:txBody>
                    <a:bodyPr/>
                    <a:lstStyle/>
                    <a:p>
                      <a:pPr algn="r" marR="72898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13497">
                <a:tc gridSpan="9">
                  <a:txBody>
                    <a:bodyPr/>
                    <a:lstStyle/>
                    <a:p>
                      <a:pPr algn="r" marR="88265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0343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</a:tr>
              <a:tr h="98776">
                <a:tc>
                  <a:txBody>
                    <a:bodyPr/>
                    <a:lstStyle/>
                    <a:p>
                      <a:pPr marL="14604">
                        <a:lnSpc>
                          <a:spcPts val="52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63778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2540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112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26069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51173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56252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373832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18513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996491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35133" y="236582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35133" y="181870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35133" y="127157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35133" y="72444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688721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0007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−3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08262" y="2818419"/>
            <a:ext cx="731520" cy="2527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−2</a:t>
            </a:r>
            <a:endParaRPr sz="65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dirty="0" sz="650" spc="-80">
                <a:latin typeface="Helvetica"/>
                <a:cs typeface="Helvetica"/>
              </a:rPr>
              <a:t>Y</a:t>
            </a:r>
            <a:r>
              <a:rPr dirty="0" sz="650" spc="15">
                <a:latin typeface="Helvetica"/>
                <a:cs typeface="Helvetica"/>
              </a:rPr>
              <a:t>ears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0">
                <a:latin typeface="Helvetica"/>
                <a:cs typeface="Helvetica"/>
              </a:rPr>
              <a:t>to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5">
                <a:latin typeface="Helvetica"/>
                <a:cs typeface="Helvetica"/>
              </a:rPr>
              <a:t>diagnosis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2268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−1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59497" y="2818419"/>
            <a:ext cx="742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0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2827" y="2328841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2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3172" y="1318276"/>
            <a:ext cx="252729" cy="5911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65405" marR="5080" indent="-53340">
              <a:lnSpc>
                <a:spcPct val="141000"/>
              </a:lnSpc>
            </a:pPr>
            <a:r>
              <a:rPr dirty="0" sz="650">
                <a:latin typeface="Helvetica"/>
                <a:cs typeface="Helvetica"/>
              </a:rPr>
              <a:t>log(AFP+0.01) 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2827" y="1234639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6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827" y="687513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8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668229" y="449092"/>
          <a:ext cx="3413125" cy="2329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052"/>
                <a:gridCol w="285443"/>
                <a:gridCol w="650823"/>
                <a:gridCol w="212148"/>
                <a:gridCol w="165476"/>
                <a:gridCol w="209893"/>
                <a:gridCol w="219907"/>
                <a:gridCol w="193261"/>
                <a:gridCol w="1269562"/>
              </a:tblGrid>
              <a:tr h="1435774">
                <a:tc gridSpan="9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T w="3636">
                      <a:solidFill>
                        <a:srgbClr val="000000"/>
                      </a:solidFill>
                      <a:prstDash val="solid"/>
                    </a:lnT>
                    <a:lnB w="7273">
                      <a:solidFill>
                        <a:srgbClr val="0000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1827">
                <a:tc gridSpan="9">
                  <a:txBody>
                    <a:bodyPr/>
                    <a:lstStyle/>
                    <a:p>
                      <a:pPr algn="r" marR="56007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0000FF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5179">
                <a:tc gridSpan="9">
                  <a:txBody>
                    <a:bodyPr/>
                    <a:lstStyle/>
                    <a:p>
                      <a:pPr algn="r" marR="342900">
                        <a:lnSpc>
                          <a:spcPct val="100000"/>
                        </a:lnSpc>
                        <a:tabLst>
                          <a:tab pos="386080" algn="l"/>
                        </a:tabLst>
                      </a:pPr>
                      <a:r>
                        <a:rPr dirty="0" baseline="-20202" sz="825">
                          <a:latin typeface="ＭＳ 明朝"/>
                          <a:cs typeface="ＭＳ 明朝"/>
                        </a:rPr>
                        <a:t>●</a:t>
                      </a:r>
                      <a:r>
                        <a:rPr dirty="0" baseline="-20202" sz="825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82026">
                <a:tc gridSpan="9">
                  <a:txBody>
                    <a:bodyPr/>
                    <a:lstStyle/>
                    <a:p>
                      <a:pPr algn="r" marR="882650">
                        <a:lnSpc>
                          <a:spcPts val="555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91814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ts val="65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</a:tr>
              <a:tr h="98776">
                <a:tc>
                  <a:txBody>
                    <a:bodyPr/>
                    <a:lstStyle/>
                    <a:p>
                      <a:pPr marL="14604">
                        <a:lnSpc>
                          <a:spcPts val="52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63778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2540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112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26069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51173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56252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373832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185137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996491" y="2776158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0"/>
                </a:moveTo>
                <a:lnTo>
                  <a:pt x="0" y="34913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35133" y="236582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35133" y="181870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35133" y="127157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35133" y="72444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913" y="0"/>
                </a:moveTo>
                <a:lnTo>
                  <a:pt x="0" y="0"/>
                </a:lnTo>
              </a:path>
            </a:pathLst>
          </a:custGeom>
          <a:ln w="363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688721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0007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−3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08262" y="2818419"/>
            <a:ext cx="731520" cy="2527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−2</a:t>
            </a:r>
            <a:endParaRPr sz="650">
              <a:latin typeface="Helvetica"/>
              <a:cs typeface="Helvetica"/>
            </a:endParaRPr>
          </a:p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dirty="0" sz="650" spc="-80">
                <a:latin typeface="Helvetica"/>
                <a:cs typeface="Helvetica"/>
              </a:rPr>
              <a:t>Y</a:t>
            </a:r>
            <a:r>
              <a:rPr dirty="0" sz="650" spc="15">
                <a:latin typeface="Helvetica"/>
                <a:cs typeface="Helvetica"/>
              </a:rPr>
              <a:t>ears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0">
                <a:latin typeface="Helvetica"/>
                <a:cs typeface="Helvetica"/>
              </a:rPr>
              <a:t>to</a:t>
            </a:r>
            <a:r>
              <a:rPr dirty="0" sz="650" spc="10">
                <a:latin typeface="Helvetica"/>
                <a:cs typeface="Helvetica"/>
              </a:rPr>
              <a:t> </a:t>
            </a:r>
            <a:r>
              <a:rPr dirty="0" sz="650" spc="15">
                <a:latin typeface="Helvetica"/>
                <a:cs typeface="Helvetica"/>
              </a:rPr>
              <a:t>diagnosis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22685" y="2818419"/>
            <a:ext cx="1250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−1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59497" y="2818419"/>
            <a:ext cx="74295" cy="113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latin typeface="Helvetica"/>
                <a:cs typeface="Helvetica"/>
              </a:rPr>
              <a:t>0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2827" y="2328841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2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3172" y="1318276"/>
            <a:ext cx="252729" cy="5911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65405" marR="5080" indent="-53340">
              <a:lnSpc>
                <a:spcPct val="141000"/>
              </a:lnSpc>
            </a:pPr>
            <a:r>
              <a:rPr dirty="0" sz="650">
                <a:latin typeface="Helvetica"/>
                <a:cs typeface="Helvetica"/>
              </a:rPr>
              <a:t>log(AFP+0.01) 4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2827" y="1234639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6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2827" y="687513"/>
            <a:ext cx="113030" cy="7429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8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668229" y="449092"/>
          <a:ext cx="3413125" cy="2329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052"/>
                <a:gridCol w="285443"/>
                <a:gridCol w="650823"/>
                <a:gridCol w="212148"/>
                <a:gridCol w="165476"/>
                <a:gridCol w="209893"/>
                <a:gridCol w="219907"/>
                <a:gridCol w="193261"/>
                <a:gridCol w="1269562"/>
              </a:tblGrid>
              <a:tr h="1435774">
                <a:tc gridSpan="9">
                  <a:txBody>
                    <a:bodyPr/>
                    <a:lstStyle/>
                    <a:p>
                      <a:pPr algn="r" marR="4699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T w="3636">
                      <a:solidFill>
                        <a:srgbClr val="000000"/>
                      </a:solidFill>
                      <a:prstDash val="solid"/>
                    </a:lnT>
                    <a:lnB w="7273">
                      <a:solidFill>
                        <a:srgbClr val="0000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01827">
                <a:tc gridSpan="9">
                  <a:txBody>
                    <a:bodyPr/>
                    <a:lstStyle/>
                    <a:p>
                      <a:pPr algn="r" marR="56007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0000FF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5179">
                <a:tc gridSpan="9">
                  <a:txBody>
                    <a:bodyPr/>
                    <a:lstStyle/>
                    <a:p>
                      <a:pPr algn="r" marR="342900">
                        <a:lnSpc>
                          <a:spcPct val="100000"/>
                        </a:lnSpc>
                        <a:tabLst>
                          <a:tab pos="386080" algn="l"/>
                        </a:tabLst>
                      </a:pPr>
                      <a:r>
                        <a:rPr dirty="0" baseline="-20202" sz="825">
                          <a:latin typeface="ＭＳ 明朝"/>
                          <a:cs typeface="ＭＳ 明朝"/>
                        </a:rPr>
                        <a:t>●</a:t>
                      </a:r>
                      <a:r>
                        <a:rPr dirty="0" baseline="-20202" sz="825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61611">
                <a:tc gridSpan="9"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R w="3636">
                      <a:solidFill>
                        <a:srgbClr val="000000"/>
                      </a:solidFill>
                      <a:prstDash val="solid"/>
                    </a:lnR>
                    <a:lnB w="7273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12229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ts val="65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T w="7273">
                      <a:solidFill>
                        <a:srgbClr val="FF0000"/>
                      </a:solidFill>
                      <a:prstDash val="solid"/>
                    </a:lnT>
                  </a:tcPr>
                </a:tc>
              </a:tr>
              <a:tr h="98776">
                <a:tc>
                  <a:txBody>
                    <a:bodyPr/>
                    <a:lstStyle/>
                    <a:p>
                      <a:pPr marL="14604">
                        <a:lnSpc>
                          <a:spcPts val="52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63778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2540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112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26069"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L w="3636">
                      <a:solidFill>
                        <a:srgbClr val="000000"/>
                      </a:solidFill>
                      <a:prstDash val="solid"/>
                    </a:lnL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dirty="0" sz="550">
                          <a:latin typeface="ＭＳ 明朝"/>
                          <a:cs typeface="ＭＳ 明朝"/>
                        </a:rPr>
                        <a:t>●</a:t>
                      </a:r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ＭＳ 明朝"/>
                        <a:cs typeface="ＭＳ 明朝"/>
                      </a:endParaRPr>
                    </a:p>
                  </a:txBody>
                  <a:tcPr marL="0" marR="0" marB="0" marT="0">
                    <a:lnR w="3636">
                      <a:solidFill>
                        <a:srgbClr val="000000"/>
                      </a:solidFill>
                      <a:prstDash val="solid"/>
                    </a:lnR>
                    <a:lnB w="363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55"/>
              <a:t>E</a:t>
            </a:r>
            <a:r>
              <a:rPr dirty="0" spc="5"/>
              <a:t>v</a:t>
            </a:r>
            <a:r>
              <a:rPr dirty="0" spc="60"/>
              <a:t>aluating</a:t>
            </a:r>
            <a:r>
              <a:rPr dirty="0" spc="45"/>
              <a:t> </a:t>
            </a:r>
            <a:r>
              <a:rPr dirty="0" spc="90"/>
              <a:t>the</a:t>
            </a:r>
            <a:r>
              <a:rPr dirty="0" spc="45"/>
              <a:t> </a:t>
            </a:r>
            <a:r>
              <a:rPr dirty="0" spc="85"/>
              <a:t>screening</a:t>
            </a:r>
            <a:r>
              <a:rPr dirty="0" spc="45"/>
              <a:t> </a:t>
            </a:r>
            <a:r>
              <a:rPr dirty="0" spc="60"/>
              <a:t>algo</a:t>
            </a:r>
            <a:r>
              <a:rPr dirty="0" spc="60"/>
              <a:t>r</a:t>
            </a:r>
            <a:r>
              <a:rPr dirty="0" spc="60"/>
              <a:t>ithms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24395" y="955691"/>
            <a:ext cx="3500120" cy="146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2600"/>
              </a:lnSpc>
            </a:pPr>
            <a:r>
              <a:rPr dirty="0" sz="1100" spc="-10">
                <a:latin typeface="Times New Roman"/>
                <a:cs typeface="Times New Roman"/>
              </a:rPr>
              <a:t>F</a:t>
            </a:r>
            <a:r>
              <a:rPr dirty="0" sz="1100" spc="65">
                <a:latin typeface="Times New Roman"/>
                <a:cs typeface="Times New Roman"/>
              </a:rPr>
              <a:t>alse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positi</a:t>
            </a:r>
            <a:r>
              <a:rPr dirty="0" sz="1100" spc="-15">
                <a:latin typeface="Times New Roman"/>
                <a:cs typeface="Times New Roman"/>
              </a:rPr>
              <a:t>v</a:t>
            </a:r>
            <a:r>
              <a:rPr dirty="0" sz="1100" spc="114">
                <a:latin typeface="Times New Roman"/>
                <a:cs typeface="Times New Roman"/>
              </a:rPr>
              <a:t>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</a:t>
            </a:r>
            <a:r>
              <a:rPr dirty="0" sz="1100" spc="75">
                <a:latin typeface="Times New Roman"/>
                <a:cs typeface="Times New Roman"/>
              </a:rPr>
              <a:t>ate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</a:t>
            </a:r>
            <a:r>
              <a:rPr dirty="0" sz="1100" spc="10" b="1">
                <a:latin typeface="Times New Roman"/>
                <a:cs typeface="Times New Roman"/>
              </a:rPr>
              <a:t>FPR</a:t>
            </a:r>
            <a:r>
              <a:rPr dirty="0" sz="1100" spc="-5">
                <a:latin typeface="Times New Roman"/>
                <a:cs typeface="Times New Roman"/>
              </a:rPr>
              <a:t>):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propo</a:t>
            </a:r>
            <a:r>
              <a:rPr dirty="0" sz="1100" spc="65">
                <a:latin typeface="Times New Roman"/>
                <a:cs typeface="Times New Roman"/>
              </a:rPr>
              <a:t>r</a:t>
            </a:r>
            <a:r>
              <a:rPr dirty="0" sz="1100" spc="5">
                <a:latin typeface="Times New Roman"/>
                <a:cs typeface="Times New Roman"/>
              </a:rPr>
              <a:t>tion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positi</a:t>
            </a:r>
            <a:r>
              <a:rPr dirty="0" sz="1100" spc="-15">
                <a:latin typeface="Times New Roman"/>
                <a:cs typeface="Times New Roman"/>
              </a:rPr>
              <a:t>v</a:t>
            </a:r>
            <a:r>
              <a:rPr dirty="0" sz="1100" spc="114">
                <a:latin typeface="Times New Roman"/>
                <a:cs typeface="Times New Roman"/>
              </a:rPr>
              <a:t>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5">
                <a:latin typeface="Times New Roman"/>
                <a:cs typeface="Times New Roman"/>
              </a:rPr>
              <a:t>screens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65">
                <a:latin typeface="Times New Roman"/>
                <a:cs typeface="Times New Roman"/>
              </a:rPr>
              <a:t>among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all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screenings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conducted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0">
                <a:latin typeface="Times New Roman"/>
                <a:cs typeface="Times New Roman"/>
              </a:rPr>
              <a:t>control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0">
                <a:latin typeface="Times New Roman"/>
                <a:cs typeface="Times New Roman"/>
              </a:rPr>
              <a:t>g</a:t>
            </a:r>
            <a:r>
              <a:rPr dirty="0" sz="1100" spc="35">
                <a:latin typeface="Times New Roman"/>
                <a:cs typeface="Times New Roman"/>
              </a:rPr>
              <a:t>rou</a:t>
            </a:r>
            <a:r>
              <a:rPr dirty="0" sz="1100">
                <a:latin typeface="Times New Roman"/>
                <a:cs typeface="Times New Roman"/>
              </a:rPr>
              <a:t>p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 spc="45" b="1">
                <a:latin typeface="Times New Roman"/>
                <a:cs typeface="Times New Roman"/>
              </a:rPr>
              <a:t>Specificit</a:t>
            </a:r>
            <a:r>
              <a:rPr dirty="0" sz="1100" spc="55" b="1">
                <a:latin typeface="Times New Roman"/>
                <a:cs typeface="Times New Roman"/>
              </a:rPr>
              <a:t>y</a:t>
            </a:r>
            <a:r>
              <a:rPr dirty="0" sz="1100" spc="40">
                <a:latin typeface="Times New Roman"/>
                <a:cs typeface="Times New Roman"/>
              </a:rPr>
              <a:t>=1-FPR.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9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 marR="81280">
              <a:lnSpc>
                <a:spcPct val="102600"/>
              </a:lnSpc>
            </a:pPr>
            <a:r>
              <a:rPr dirty="0" sz="1100" spc="-145">
                <a:latin typeface="Times New Roman"/>
                <a:cs typeface="Times New Roman"/>
              </a:rPr>
              <a:t>T</a:t>
            </a:r>
            <a:r>
              <a:rPr dirty="0" sz="1100" spc="5">
                <a:latin typeface="Times New Roman"/>
                <a:cs typeface="Times New Roman"/>
              </a:rPr>
              <a:t>r</a:t>
            </a:r>
            <a:r>
              <a:rPr dirty="0" sz="1100" spc="80">
                <a:latin typeface="Times New Roman"/>
                <a:cs typeface="Times New Roman"/>
              </a:rPr>
              <a:t>ue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positi</a:t>
            </a:r>
            <a:r>
              <a:rPr dirty="0" sz="1100" spc="-15">
                <a:latin typeface="Times New Roman"/>
                <a:cs typeface="Times New Roman"/>
              </a:rPr>
              <a:t>v</a:t>
            </a:r>
            <a:r>
              <a:rPr dirty="0" sz="1100" spc="114">
                <a:latin typeface="Times New Roman"/>
                <a:cs typeface="Times New Roman"/>
              </a:rPr>
              <a:t>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r</a:t>
            </a:r>
            <a:r>
              <a:rPr dirty="0" sz="1100" spc="75">
                <a:latin typeface="Times New Roman"/>
                <a:cs typeface="Times New Roman"/>
              </a:rPr>
              <a:t>ate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</a:t>
            </a:r>
            <a:r>
              <a:rPr dirty="0" sz="1100" spc="-10" b="1">
                <a:latin typeface="Times New Roman"/>
                <a:cs typeface="Times New Roman"/>
              </a:rPr>
              <a:t>TPR</a:t>
            </a:r>
            <a:r>
              <a:rPr dirty="0" sz="1100" spc="-5">
                <a:latin typeface="Times New Roman"/>
                <a:cs typeface="Times New Roman"/>
              </a:rPr>
              <a:t>)/</a:t>
            </a:r>
            <a:r>
              <a:rPr dirty="0" sz="1100" spc="45" b="1">
                <a:latin typeface="Times New Roman"/>
                <a:cs typeface="Times New Roman"/>
              </a:rPr>
              <a:t>Sensitivity</a:t>
            </a:r>
            <a:r>
              <a:rPr dirty="0" sz="1100" spc="-5">
                <a:latin typeface="Times New Roman"/>
                <a:cs typeface="Times New Roman"/>
              </a:rPr>
              <a:t>: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propo</a:t>
            </a:r>
            <a:r>
              <a:rPr dirty="0" sz="1100" spc="65">
                <a:latin typeface="Times New Roman"/>
                <a:cs typeface="Times New Roman"/>
              </a:rPr>
              <a:t>r</a:t>
            </a:r>
            <a:r>
              <a:rPr dirty="0" sz="1100" spc="5">
                <a:latin typeface="Times New Roman"/>
                <a:cs typeface="Times New Roman"/>
              </a:rPr>
              <a:t>tion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HCC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100">
                <a:latin typeface="Times New Roman"/>
                <a:cs typeface="Times New Roman"/>
              </a:rPr>
              <a:t>cases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with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at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least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0">
                <a:latin typeface="Times New Roman"/>
                <a:cs typeface="Times New Roman"/>
              </a:rPr>
              <a:t>one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positi</a:t>
            </a:r>
            <a:r>
              <a:rPr dirty="0" sz="1100" spc="-15">
                <a:latin typeface="Times New Roman"/>
                <a:cs typeface="Times New Roman"/>
              </a:rPr>
              <a:t>v</a:t>
            </a:r>
            <a:r>
              <a:rPr dirty="0" sz="1100" spc="114">
                <a:latin typeface="Times New Roman"/>
                <a:cs typeface="Times New Roman"/>
              </a:rPr>
              <a:t>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screening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du</a:t>
            </a:r>
            <a:r>
              <a:rPr dirty="0" sz="1100" spc="40">
                <a:latin typeface="Times New Roman"/>
                <a:cs typeface="Times New Roman"/>
              </a:rPr>
              <a:t>r</a:t>
            </a:r>
            <a:r>
              <a:rPr dirty="0" sz="1100" spc="10">
                <a:latin typeface="Times New Roman"/>
                <a:cs typeface="Times New Roman"/>
              </a:rPr>
              <a:t>ing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pre-diagnostic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pe</a:t>
            </a:r>
            <a:r>
              <a:rPr dirty="0" sz="1100" spc="50">
                <a:latin typeface="Times New Roman"/>
                <a:cs typeface="Times New Roman"/>
              </a:rPr>
              <a:t>r</a:t>
            </a:r>
            <a:r>
              <a:rPr dirty="0" sz="1100" spc="15">
                <a:latin typeface="Times New Roman"/>
                <a:cs typeface="Times New Roman"/>
              </a:rPr>
              <a:t>iod.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60"/>
              <a:t>R</a:t>
            </a:r>
            <a:r>
              <a:rPr dirty="0" spc="95"/>
              <a:t>OC</a:t>
            </a:r>
            <a:r>
              <a:rPr dirty="0" spc="45"/>
              <a:t> </a:t>
            </a:r>
            <a:r>
              <a:rPr dirty="0" spc="70"/>
              <a:t>results:</a:t>
            </a:r>
            <a:r>
              <a:rPr dirty="0" spc="140"/>
              <a:t> </a:t>
            </a:r>
            <a:r>
              <a:rPr dirty="0" spc="50"/>
              <a:t>cirrhosis</a:t>
            </a:r>
            <a:r>
              <a:rPr dirty="0" spc="45"/>
              <a:t> </a:t>
            </a:r>
            <a:r>
              <a:rPr dirty="0" spc="90"/>
              <a:t>at</a:t>
            </a:r>
            <a:r>
              <a:rPr dirty="0" spc="45"/>
              <a:t> </a:t>
            </a:r>
            <a:r>
              <a:rPr dirty="0" spc="90"/>
              <a:t>baseline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03795" y="306093"/>
            <a:ext cx="3200400" cy="2473325"/>
          </a:xfrm>
          <a:custGeom>
            <a:avLst/>
            <a:gdLst/>
            <a:ahLst/>
            <a:cxnLst/>
            <a:rect l="l" t="t" r="r" b="b"/>
            <a:pathLst>
              <a:path w="3200400" h="2473325">
                <a:moveTo>
                  <a:pt x="0" y="2473022"/>
                </a:moveTo>
                <a:lnTo>
                  <a:pt x="3200381" y="2473022"/>
                </a:lnTo>
                <a:lnTo>
                  <a:pt x="3200381" y="0"/>
                </a:lnTo>
                <a:lnTo>
                  <a:pt x="0" y="0"/>
                </a:lnTo>
                <a:lnTo>
                  <a:pt x="0" y="24730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000558" y="544667"/>
            <a:ext cx="2781935" cy="1938020"/>
          </a:xfrm>
          <a:custGeom>
            <a:avLst/>
            <a:gdLst/>
            <a:ahLst/>
            <a:cxnLst/>
            <a:rect l="l" t="t" r="r" b="b"/>
            <a:pathLst>
              <a:path w="2781935" h="1938020">
                <a:moveTo>
                  <a:pt x="0" y="1937685"/>
                </a:moveTo>
                <a:lnTo>
                  <a:pt x="18547" y="1937685"/>
                </a:lnTo>
                <a:lnTo>
                  <a:pt x="18547" y="1412895"/>
                </a:lnTo>
                <a:lnTo>
                  <a:pt x="21457" y="1412895"/>
                </a:lnTo>
                <a:lnTo>
                  <a:pt x="21457" y="1372527"/>
                </a:lnTo>
                <a:lnTo>
                  <a:pt x="21942" y="1372527"/>
                </a:lnTo>
                <a:lnTo>
                  <a:pt x="21942" y="1332158"/>
                </a:lnTo>
                <a:lnTo>
                  <a:pt x="23437" y="1332158"/>
                </a:lnTo>
                <a:lnTo>
                  <a:pt x="23437" y="1251421"/>
                </a:lnTo>
                <a:lnTo>
                  <a:pt x="23922" y="1251421"/>
                </a:lnTo>
                <a:lnTo>
                  <a:pt x="25376" y="1251421"/>
                </a:lnTo>
                <a:lnTo>
                  <a:pt x="25376" y="1211053"/>
                </a:lnTo>
                <a:lnTo>
                  <a:pt x="26346" y="1211053"/>
                </a:lnTo>
                <a:lnTo>
                  <a:pt x="26346" y="1170685"/>
                </a:lnTo>
                <a:lnTo>
                  <a:pt x="26831" y="1170685"/>
                </a:lnTo>
                <a:lnTo>
                  <a:pt x="27801" y="1170685"/>
                </a:lnTo>
                <a:lnTo>
                  <a:pt x="28771" y="1170685"/>
                </a:lnTo>
                <a:lnTo>
                  <a:pt x="29296" y="1170685"/>
                </a:lnTo>
                <a:lnTo>
                  <a:pt x="29781" y="1170685"/>
                </a:lnTo>
                <a:lnTo>
                  <a:pt x="30266" y="1170685"/>
                </a:lnTo>
                <a:lnTo>
                  <a:pt x="31720" y="1170685"/>
                </a:lnTo>
                <a:lnTo>
                  <a:pt x="33175" y="1170685"/>
                </a:lnTo>
                <a:lnTo>
                  <a:pt x="33660" y="1170685"/>
                </a:lnTo>
                <a:lnTo>
                  <a:pt x="34145" y="1170685"/>
                </a:lnTo>
                <a:lnTo>
                  <a:pt x="34630" y="1170685"/>
                </a:lnTo>
                <a:lnTo>
                  <a:pt x="35115" y="1170685"/>
                </a:lnTo>
                <a:lnTo>
                  <a:pt x="36125" y="1170685"/>
                </a:lnTo>
                <a:lnTo>
                  <a:pt x="37580" y="1170685"/>
                </a:lnTo>
                <a:lnTo>
                  <a:pt x="37580" y="1130316"/>
                </a:lnTo>
                <a:lnTo>
                  <a:pt x="39034" y="1130316"/>
                </a:lnTo>
                <a:lnTo>
                  <a:pt x="39519" y="1130316"/>
                </a:lnTo>
                <a:lnTo>
                  <a:pt x="40004" y="1130316"/>
                </a:lnTo>
                <a:lnTo>
                  <a:pt x="40004" y="1089948"/>
                </a:lnTo>
                <a:lnTo>
                  <a:pt x="40489" y="1089948"/>
                </a:lnTo>
                <a:lnTo>
                  <a:pt x="40974" y="1089948"/>
                </a:lnTo>
                <a:lnTo>
                  <a:pt x="41459" y="1089948"/>
                </a:lnTo>
                <a:lnTo>
                  <a:pt x="41984" y="1089948"/>
                </a:lnTo>
                <a:lnTo>
                  <a:pt x="42469" y="1089948"/>
                </a:lnTo>
                <a:lnTo>
                  <a:pt x="42954" y="1089948"/>
                </a:lnTo>
                <a:lnTo>
                  <a:pt x="43439" y="1089948"/>
                </a:lnTo>
                <a:lnTo>
                  <a:pt x="44409" y="1089948"/>
                </a:lnTo>
                <a:lnTo>
                  <a:pt x="45379" y="1089948"/>
                </a:lnTo>
                <a:lnTo>
                  <a:pt x="46348" y="1089948"/>
                </a:lnTo>
                <a:lnTo>
                  <a:pt x="46833" y="1089948"/>
                </a:lnTo>
                <a:lnTo>
                  <a:pt x="47318" y="1089948"/>
                </a:lnTo>
                <a:lnTo>
                  <a:pt x="47318" y="1049579"/>
                </a:lnTo>
                <a:lnTo>
                  <a:pt x="47803" y="1049579"/>
                </a:lnTo>
                <a:lnTo>
                  <a:pt x="47803" y="1009211"/>
                </a:lnTo>
                <a:lnTo>
                  <a:pt x="48328" y="1009211"/>
                </a:lnTo>
                <a:lnTo>
                  <a:pt x="48813" y="1009211"/>
                </a:lnTo>
                <a:lnTo>
                  <a:pt x="49298" y="1009211"/>
                </a:lnTo>
                <a:lnTo>
                  <a:pt x="49783" y="1009211"/>
                </a:lnTo>
                <a:lnTo>
                  <a:pt x="50268" y="1009211"/>
                </a:lnTo>
                <a:lnTo>
                  <a:pt x="50753" y="1009211"/>
                </a:lnTo>
                <a:lnTo>
                  <a:pt x="51238" y="1009211"/>
                </a:lnTo>
                <a:lnTo>
                  <a:pt x="51723" y="1009211"/>
                </a:lnTo>
                <a:lnTo>
                  <a:pt x="52208" y="1009211"/>
                </a:lnTo>
                <a:lnTo>
                  <a:pt x="52693" y="1009211"/>
                </a:lnTo>
                <a:lnTo>
                  <a:pt x="53178" y="1009211"/>
                </a:lnTo>
                <a:lnTo>
                  <a:pt x="53662" y="1009211"/>
                </a:lnTo>
                <a:lnTo>
                  <a:pt x="68816" y="1009211"/>
                </a:lnTo>
                <a:lnTo>
                  <a:pt x="68816" y="928474"/>
                </a:lnTo>
                <a:lnTo>
                  <a:pt x="82959" y="928474"/>
                </a:lnTo>
                <a:lnTo>
                  <a:pt x="82959" y="847737"/>
                </a:lnTo>
                <a:lnTo>
                  <a:pt x="94193" y="847737"/>
                </a:lnTo>
                <a:lnTo>
                  <a:pt x="94193" y="767000"/>
                </a:lnTo>
                <a:lnTo>
                  <a:pt x="103446" y="767000"/>
                </a:lnTo>
                <a:lnTo>
                  <a:pt x="110760" y="767000"/>
                </a:lnTo>
                <a:lnTo>
                  <a:pt x="110760" y="726632"/>
                </a:lnTo>
                <a:lnTo>
                  <a:pt x="118559" y="726632"/>
                </a:lnTo>
                <a:lnTo>
                  <a:pt x="126398" y="726632"/>
                </a:lnTo>
                <a:lnTo>
                  <a:pt x="126398" y="686263"/>
                </a:lnTo>
                <a:lnTo>
                  <a:pt x="139087" y="686263"/>
                </a:lnTo>
                <a:lnTo>
                  <a:pt x="139087" y="645895"/>
                </a:lnTo>
                <a:lnTo>
                  <a:pt x="146886" y="645895"/>
                </a:lnTo>
                <a:lnTo>
                  <a:pt x="154200" y="645895"/>
                </a:lnTo>
                <a:lnTo>
                  <a:pt x="163453" y="645895"/>
                </a:lnTo>
                <a:lnTo>
                  <a:pt x="163453" y="605526"/>
                </a:lnTo>
                <a:lnTo>
                  <a:pt x="170808" y="605526"/>
                </a:lnTo>
                <a:lnTo>
                  <a:pt x="178607" y="605526"/>
                </a:lnTo>
                <a:lnTo>
                  <a:pt x="183456" y="605526"/>
                </a:lnTo>
                <a:lnTo>
                  <a:pt x="183456" y="524789"/>
                </a:lnTo>
                <a:lnTo>
                  <a:pt x="194204" y="524789"/>
                </a:lnTo>
                <a:lnTo>
                  <a:pt x="204953" y="524789"/>
                </a:lnTo>
                <a:lnTo>
                  <a:pt x="213722" y="524789"/>
                </a:lnTo>
                <a:lnTo>
                  <a:pt x="213722" y="484421"/>
                </a:lnTo>
                <a:lnTo>
                  <a:pt x="220551" y="484421"/>
                </a:lnTo>
                <a:lnTo>
                  <a:pt x="225925" y="484421"/>
                </a:lnTo>
                <a:lnTo>
                  <a:pt x="232755" y="484421"/>
                </a:lnTo>
                <a:lnTo>
                  <a:pt x="242533" y="484421"/>
                </a:lnTo>
                <a:lnTo>
                  <a:pt x="242533" y="444052"/>
                </a:lnTo>
                <a:lnTo>
                  <a:pt x="250332" y="444052"/>
                </a:lnTo>
                <a:lnTo>
                  <a:pt x="257646" y="444052"/>
                </a:lnTo>
                <a:lnTo>
                  <a:pt x="266900" y="444052"/>
                </a:lnTo>
                <a:lnTo>
                  <a:pt x="274739" y="444052"/>
                </a:lnTo>
                <a:lnTo>
                  <a:pt x="280114" y="444052"/>
                </a:lnTo>
                <a:lnTo>
                  <a:pt x="289852" y="444052"/>
                </a:lnTo>
                <a:lnTo>
                  <a:pt x="302056" y="444052"/>
                </a:lnTo>
                <a:lnTo>
                  <a:pt x="302056" y="403684"/>
                </a:lnTo>
                <a:lnTo>
                  <a:pt x="310824" y="403684"/>
                </a:lnTo>
                <a:lnTo>
                  <a:pt x="317654" y="403684"/>
                </a:lnTo>
                <a:lnTo>
                  <a:pt x="330827" y="403684"/>
                </a:lnTo>
                <a:lnTo>
                  <a:pt x="330827" y="363316"/>
                </a:lnTo>
                <a:lnTo>
                  <a:pt x="338666" y="363316"/>
                </a:lnTo>
                <a:lnTo>
                  <a:pt x="345495" y="363316"/>
                </a:lnTo>
                <a:lnTo>
                  <a:pt x="355719" y="363316"/>
                </a:lnTo>
                <a:lnTo>
                  <a:pt x="365498" y="363316"/>
                </a:lnTo>
                <a:lnTo>
                  <a:pt x="376731" y="363316"/>
                </a:lnTo>
                <a:lnTo>
                  <a:pt x="388409" y="363316"/>
                </a:lnTo>
                <a:lnTo>
                  <a:pt x="403078" y="363316"/>
                </a:lnTo>
                <a:lnTo>
                  <a:pt x="415766" y="363316"/>
                </a:lnTo>
                <a:lnTo>
                  <a:pt x="429424" y="363316"/>
                </a:lnTo>
                <a:lnTo>
                  <a:pt x="438193" y="363316"/>
                </a:lnTo>
                <a:lnTo>
                  <a:pt x="446962" y="363316"/>
                </a:lnTo>
                <a:lnTo>
                  <a:pt x="461145" y="363316"/>
                </a:lnTo>
                <a:lnTo>
                  <a:pt x="471854" y="363316"/>
                </a:lnTo>
                <a:lnTo>
                  <a:pt x="482603" y="363316"/>
                </a:lnTo>
                <a:lnTo>
                  <a:pt x="492866" y="363316"/>
                </a:lnTo>
                <a:lnTo>
                  <a:pt x="492866" y="322947"/>
                </a:lnTo>
                <a:lnTo>
                  <a:pt x="501150" y="322947"/>
                </a:lnTo>
                <a:lnTo>
                  <a:pt x="508464" y="322947"/>
                </a:lnTo>
                <a:lnTo>
                  <a:pt x="518728" y="322947"/>
                </a:lnTo>
                <a:lnTo>
                  <a:pt x="518728" y="282579"/>
                </a:lnTo>
                <a:lnTo>
                  <a:pt x="532871" y="282579"/>
                </a:lnTo>
                <a:lnTo>
                  <a:pt x="543579" y="282579"/>
                </a:lnTo>
                <a:lnTo>
                  <a:pt x="555783" y="282579"/>
                </a:lnTo>
                <a:lnTo>
                  <a:pt x="566532" y="282579"/>
                </a:lnTo>
                <a:lnTo>
                  <a:pt x="575300" y="282579"/>
                </a:lnTo>
                <a:lnTo>
                  <a:pt x="589969" y="282579"/>
                </a:lnTo>
                <a:lnTo>
                  <a:pt x="589969" y="242210"/>
                </a:lnTo>
                <a:lnTo>
                  <a:pt x="606052" y="242210"/>
                </a:lnTo>
                <a:lnTo>
                  <a:pt x="619225" y="242210"/>
                </a:lnTo>
                <a:lnTo>
                  <a:pt x="629004" y="242210"/>
                </a:lnTo>
                <a:lnTo>
                  <a:pt x="645571" y="242210"/>
                </a:lnTo>
                <a:lnTo>
                  <a:pt x="660725" y="242210"/>
                </a:lnTo>
                <a:lnTo>
                  <a:pt x="670948" y="242210"/>
                </a:lnTo>
                <a:lnTo>
                  <a:pt x="689011" y="242210"/>
                </a:lnTo>
                <a:lnTo>
                  <a:pt x="698790" y="242210"/>
                </a:lnTo>
                <a:lnTo>
                  <a:pt x="712933" y="242210"/>
                </a:lnTo>
                <a:lnTo>
                  <a:pt x="712933" y="201842"/>
                </a:lnTo>
                <a:lnTo>
                  <a:pt x="729986" y="201842"/>
                </a:lnTo>
                <a:lnTo>
                  <a:pt x="752453" y="201842"/>
                </a:lnTo>
                <a:lnTo>
                  <a:pt x="771001" y="201842"/>
                </a:lnTo>
                <a:lnTo>
                  <a:pt x="788538" y="201842"/>
                </a:lnTo>
                <a:lnTo>
                  <a:pt x="802237" y="201842"/>
                </a:lnTo>
                <a:lnTo>
                  <a:pt x="815895" y="201842"/>
                </a:lnTo>
                <a:lnTo>
                  <a:pt x="833432" y="201842"/>
                </a:lnTo>
                <a:lnTo>
                  <a:pt x="833432" y="161473"/>
                </a:lnTo>
                <a:lnTo>
                  <a:pt x="849555" y="161473"/>
                </a:lnTo>
                <a:lnTo>
                  <a:pt x="866163" y="161473"/>
                </a:lnTo>
                <a:lnTo>
                  <a:pt x="882246" y="161473"/>
                </a:lnTo>
                <a:lnTo>
                  <a:pt x="882246" y="121105"/>
                </a:lnTo>
                <a:lnTo>
                  <a:pt x="899339" y="121105"/>
                </a:lnTo>
                <a:lnTo>
                  <a:pt x="899339" y="80736"/>
                </a:lnTo>
                <a:lnTo>
                  <a:pt x="918372" y="80736"/>
                </a:lnTo>
                <a:lnTo>
                  <a:pt x="935424" y="80736"/>
                </a:lnTo>
                <a:lnTo>
                  <a:pt x="954942" y="80736"/>
                </a:lnTo>
                <a:lnTo>
                  <a:pt x="954942" y="40368"/>
                </a:lnTo>
                <a:lnTo>
                  <a:pt x="970095" y="40368"/>
                </a:lnTo>
                <a:lnTo>
                  <a:pt x="986663" y="40368"/>
                </a:lnTo>
                <a:lnTo>
                  <a:pt x="1004240" y="40368"/>
                </a:lnTo>
                <a:lnTo>
                  <a:pt x="1021333" y="40368"/>
                </a:lnTo>
                <a:lnTo>
                  <a:pt x="1033537" y="40368"/>
                </a:lnTo>
                <a:lnTo>
                  <a:pt x="1054994" y="40368"/>
                </a:lnTo>
                <a:lnTo>
                  <a:pt x="1054994" y="0"/>
                </a:lnTo>
                <a:lnTo>
                  <a:pt x="1074511" y="0"/>
                </a:lnTo>
                <a:lnTo>
                  <a:pt x="1093059" y="0"/>
                </a:lnTo>
                <a:lnTo>
                  <a:pt x="1112092" y="0"/>
                </a:lnTo>
                <a:lnTo>
                  <a:pt x="1131609" y="0"/>
                </a:lnTo>
                <a:lnTo>
                  <a:pt x="1154521" y="0"/>
                </a:lnTo>
                <a:lnTo>
                  <a:pt x="1171614" y="0"/>
                </a:lnTo>
                <a:lnTo>
                  <a:pt x="1193071" y="0"/>
                </a:lnTo>
                <a:lnTo>
                  <a:pt x="1220428" y="0"/>
                </a:lnTo>
                <a:lnTo>
                  <a:pt x="1240430" y="0"/>
                </a:lnTo>
                <a:lnTo>
                  <a:pt x="1265807" y="0"/>
                </a:lnTo>
                <a:lnTo>
                  <a:pt x="1285324" y="0"/>
                </a:lnTo>
                <a:lnTo>
                  <a:pt x="1305327" y="0"/>
                </a:lnTo>
                <a:lnTo>
                  <a:pt x="1322379" y="0"/>
                </a:lnTo>
                <a:lnTo>
                  <a:pt x="1341412" y="0"/>
                </a:lnTo>
                <a:lnTo>
                  <a:pt x="1358020" y="0"/>
                </a:lnTo>
                <a:lnTo>
                  <a:pt x="1381457" y="0"/>
                </a:lnTo>
                <a:lnTo>
                  <a:pt x="1411683" y="0"/>
                </a:lnTo>
                <a:lnTo>
                  <a:pt x="1436090" y="0"/>
                </a:lnTo>
                <a:lnTo>
                  <a:pt x="1460012" y="0"/>
                </a:lnTo>
                <a:lnTo>
                  <a:pt x="1475125" y="0"/>
                </a:lnTo>
                <a:lnTo>
                  <a:pt x="1496097" y="0"/>
                </a:lnTo>
                <a:lnTo>
                  <a:pt x="1520504" y="0"/>
                </a:lnTo>
                <a:lnTo>
                  <a:pt x="1540506" y="0"/>
                </a:lnTo>
                <a:lnTo>
                  <a:pt x="1558084" y="0"/>
                </a:lnTo>
                <a:lnTo>
                  <a:pt x="1580511" y="0"/>
                </a:lnTo>
                <a:lnTo>
                  <a:pt x="1600069" y="0"/>
                </a:lnTo>
                <a:lnTo>
                  <a:pt x="1622011" y="0"/>
                </a:lnTo>
                <a:lnTo>
                  <a:pt x="1645448" y="0"/>
                </a:lnTo>
                <a:lnTo>
                  <a:pt x="1674704" y="0"/>
                </a:lnTo>
                <a:lnTo>
                  <a:pt x="1694222" y="0"/>
                </a:lnTo>
                <a:lnTo>
                  <a:pt x="1717174" y="0"/>
                </a:lnTo>
                <a:lnTo>
                  <a:pt x="1737176" y="0"/>
                </a:lnTo>
                <a:lnTo>
                  <a:pt x="1760573" y="0"/>
                </a:lnTo>
                <a:lnTo>
                  <a:pt x="1784495" y="0"/>
                </a:lnTo>
                <a:lnTo>
                  <a:pt x="1800133" y="0"/>
                </a:lnTo>
                <a:lnTo>
                  <a:pt x="1823530" y="0"/>
                </a:lnTo>
                <a:lnTo>
                  <a:pt x="1844502" y="0"/>
                </a:lnTo>
                <a:lnTo>
                  <a:pt x="1861595" y="0"/>
                </a:lnTo>
                <a:lnTo>
                  <a:pt x="1877233" y="0"/>
                </a:lnTo>
                <a:lnTo>
                  <a:pt x="1896266" y="0"/>
                </a:lnTo>
                <a:lnTo>
                  <a:pt x="1917238" y="0"/>
                </a:lnTo>
                <a:lnTo>
                  <a:pt x="1936271" y="0"/>
                </a:lnTo>
                <a:lnTo>
                  <a:pt x="1951869" y="0"/>
                </a:lnTo>
                <a:lnTo>
                  <a:pt x="1970901" y="0"/>
                </a:lnTo>
                <a:lnTo>
                  <a:pt x="1987509" y="0"/>
                </a:lnTo>
                <a:lnTo>
                  <a:pt x="2007997" y="0"/>
                </a:lnTo>
                <a:lnTo>
                  <a:pt x="2025089" y="0"/>
                </a:lnTo>
                <a:lnTo>
                  <a:pt x="2040687" y="0"/>
                </a:lnTo>
                <a:lnTo>
                  <a:pt x="2062144" y="0"/>
                </a:lnTo>
                <a:lnTo>
                  <a:pt x="2074348" y="0"/>
                </a:lnTo>
                <a:lnTo>
                  <a:pt x="2091926" y="0"/>
                </a:lnTo>
                <a:lnTo>
                  <a:pt x="2109019" y="0"/>
                </a:lnTo>
                <a:lnTo>
                  <a:pt x="2127526" y="0"/>
                </a:lnTo>
                <a:lnTo>
                  <a:pt x="2147043" y="0"/>
                </a:lnTo>
                <a:lnTo>
                  <a:pt x="2162197" y="0"/>
                </a:lnTo>
                <a:lnTo>
                  <a:pt x="2178279" y="0"/>
                </a:lnTo>
                <a:lnTo>
                  <a:pt x="2199292" y="0"/>
                </a:lnTo>
                <a:lnTo>
                  <a:pt x="2212950" y="0"/>
                </a:lnTo>
                <a:lnTo>
                  <a:pt x="2224669" y="0"/>
                </a:lnTo>
                <a:lnTo>
                  <a:pt x="2239782" y="0"/>
                </a:lnTo>
                <a:lnTo>
                  <a:pt x="2257360" y="0"/>
                </a:lnTo>
                <a:lnTo>
                  <a:pt x="2271988" y="0"/>
                </a:lnTo>
                <a:lnTo>
                  <a:pt x="2291020" y="0"/>
                </a:lnTo>
                <a:lnTo>
                  <a:pt x="2308598" y="0"/>
                </a:lnTo>
                <a:lnTo>
                  <a:pt x="2324196" y="0"/>
                </a:lnTo>
                <a:lnTo>
                  <a:pt x="2338339" y="0"/>
                </a:lnTo>
                <a:lnTo>
                  <a:pt x="2350542" y="0"/>
                </a:lnTo>
                <a:lnTo>
                  <a:pt x="2362746" y="0"/>
                </a:lnTo>
                <a:lnTo>
                  <a:pt x="2375434" y="0"/>
                </a:lnTo>
                <a:lnTo>
                  <a:pt x="2386183" y="0"/>
                </a:lnTo>
                <a:lnTo>
                  <a:pt x="2403236" y="0"/>
                </a:lnTo>
                <a:lnTo>
                  <a:pt x="2416409" y="0"/>
                </a:lnTo>
                <a:lnTo>
                  <a:pt x="2430067" y="0"/>
                </a:lnTo>
                <a:lnTo>
                  <a:pt x="2436411" y="0"/>
                </a:lnTo>
                <a:lnTo>
                  <a:pt x="2447645" y="0"/>
                </a:lnTo>
                <a:lnTo>
                  <a:pt x="2456454" y="0"/>
                </a:lnTo>
                <a:lnTo>
                  <a:pt x="2469627" y="0"/>
                </a:lnTo>
                <a:lnTo>
                  <a:pt x="2482801" y="0"/>
                </a:lnTo>
                <a:lnTo>
                  <a:pt x="2491084" y="0"/>
                </a:lnTo>
                <a:lnTo>
                  <a:pt x="2500823" y="0"/>
                </a:lnTo>
                <a:lnTo>
                  <a:pt x="2510602" y="0"/>
                </a:lnTo>
                <a:lnTo>
                  <a:pt x="2519371" y="0"/>
                </a:lnTo>
                <a:lnTo>
                  <a:pt x="2533029" y="0"/>
                </a:lnTo>
                <a:lnTo>
                  <a:pt x="2544747" y="0"/>
                </a:lnTo>
                <a:lnTo>
                  <a:pt x="2553072" y="0"/>
                </a:lnTo>
                <a:lnTo>
                  <a:pt x="2559901" y="0"/>
                </a:lnTo>
                <a:lnTo>
                  <a:pt x="2567700" y="0"/>
                </a:lnTo>
                <a:lnTo>
                  <a:pt x="2576468" y="0"/>
                </a:lnTo>
                <a:lnTo>
                  <a:pt x="2585762" y="0"/>
                </a:lnTo>
                <a:lnTo>
                  <a:pt x="2593561" y="0"/>
                </a:lnTo>
                <a:lnTo>
                  <a:pt x="2600875" y="0"/>
                </a:lnTo>
                <a:lnTo>
                  <a:pt x="2608674" y="0"/>
                </a:lnTo>
                <a:lnTo>
                  <a:pt x="2617483" y="0"/>
                </a:lnTo>
                <a:lnTo>
                  <a:pt x="2627222" y="0"/>
                </a:lnTo>
                <a:lnTo>
                  <a:pt x="2631626" y="0"/>
                </a:lnTo>
                <a:lnTo>
                  <a:pt x="2641365" y="0"/>
                </a:lnTo>
                <a:lnTo>
                  <a:pt x="2651629" y="0"/>
                </a:lnTo>
                <a:lnTo>
                  <a:pt x="2657003" y="0"/>
                </a:lnTo>
                <a:lnTo>
                  <a:pt x="2665772" y="0"/>
                </a:lnTo>
                <a:lnTo>
                  <a:pt x="2670177" y="0"/>
                </a:lnTo>
                <a:lnTo>
                  <a:pt x="2679430" y="0"/>
                </a:lnTo>
                <a:lnTo>
                  <a:pt x="2685774" y="0"/>
                </a:lnTo>
                <a:lnTo>
                  <a:pt x="2693573" y="0"/>
                </a:lnTo>
                <a:lnTo>
                  <a:pt x="2697978" y="0"/>
                </a:lnTo>
                <a:lnTo>
                  <a:pt x="2705777" y="0"/>
                </a:lnTo>
                <a:lnTo>
                  <a:pt x="2709696" y="0"/>
                </a:lnTo>
                <a:lnTo>
                  <a:pt x="2715556" y="0"/>
                </a:lnTo>
                <a:lnTo>
                  <a:pt x="2723355" y="0"/>
                </a:lnTo>
                <a:lnTo>
                  <a:pt x="2730184" y="0"/>
                </a:lnTo>
                <a:lnTo>
                  <a:pt x="2736528" y="0"/>
                </a:lnTo>
                <a:lnTo>
                  <a:pt x="2741417" y="0"/>
                </a:lnTo>
                <a:lnTo>
                  <a:pt x="2744812" y="0"/>
                </a:lnTo>
                <a:lnTo>
                  <a:pt x="2751641" y="0"/>
                </a:lnTo>
                <a:lnTo>
                  <a:pt x="2760450" y="0"/>
                </a:lnTo>
                <a:lnTo>
                  <a:pt x="2781422" y="0"/>
                </a:lnTo>
              </a:path>
            </a:pathLst>
          </a:custGeom>
          <a:ln w="909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971464" y="2482352"/>
            <a:ext cx="2810510" cy="0"/>
          </a:xfrm>
          <a:custGeom>
            <a:avLst/>
            <a:gdLst/>
            <a:ahLst/>
            <a:cxnLst/>
            <a:rect l="l" t="t" r="r" b="b"/>
            <a:pathLst>
              <a:path w="2810510" h="0">
                <a:moveTo>
                  <a:pt x="0" y="0"/>
                </a:moveTo>
                <a:lnTo>
                  <a:pt x="281051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00558" y="544667"/>
            <a:ext cx="0" cy="1967230"/>
          </a:xfrm>
          <a:custGeom>
            <a:avLst/>
            <a:gdLst/>
            <a:ahLst/>
            <a:cxnLst/>
            <a:rect l="l" t="t" r="r" b="b"/>
            <a:pathLst>
              <a:path w="0" h="1967230">
                <a:moveTo>
                  <a:pt x="0" y="0"/>
                </a:moveTo>
                <a:lnTo>
                  <a:pt x="0" y="196677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556826" y="2482352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0"/>
                </a:moveTo>
                <a:lnTo>
                  <a:pt x="0" y="2909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113135" y="2482352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0"/>
                </a:moveTo>
                <a:lnTo>
                  <a:pt x="0" y="2909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669404" y="2482352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0"/>
                </a:moveTo>
                <a:lnTo>
                  <a:pt x="0" y="2909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225712" y="2482352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0"/>
                </a:moveTo>
                <a:lnTo>
                  <a:pt x="0" y="2909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3781981" y="2482352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0"/>
                </a:moveTo>
                <a:lnTo>
                  <a:pt x="0" y="2909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920456" y="2495807"/>
            <a:ext cx="1273175" cy="1225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568325" algn="l"/>
                <a:tab pos="1125220" algn="l"/>
              </a:tabLst>
            </a:pPr>
            <a:r>
              <a:rPr dirty="0" sz="750">
                <a:latin typeface="Helvetica"/>
                <a:cs typeface="Helvetica"/>
              </a:rPr>
              <a:t>0.0</a:t>
            </a:r>
            <a:r>
              <a:rPr dirty="0" sz="750">
                <a:latin typeface="Helvetica"/>
                <a:cs typeface="Helvetica"/>
              </a:rPr>
              <a:t>	</a:t>
            </a:r>
            <a:r>
              <a:rPr dirty="0" sz="750">
                <a:latin typeface="Helvetica"/>
                <a:cs typeface="Helvetica"/>
              </a:rPr>
              <a:t>0.2</a:t>
            </a:r>
            <a:r>
              <a:rPr dirty="0" sz="750">
                <a:latin typeface="Helvetica"/>
                <a:cs typeface="Helvetica"/>
              </a:rPr>
              <a:t>	</a:t>
            </a:r>
            <a:r>
              <a:rPr dirty="0" sz="750">
                <a:latin typeface="Helvetica"/>
                <a:cs typeface="Helvetica"/>
              </a:rPr>
              <a:t>0.4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589302" y="2495807"/>
            <a:ext cx="1273175" cy="1225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568325" algn="l"/>
                <a:tab pos="1125220" algn="l"/>
              </a:tabLst>
            </a:pPr>
            <a:r>
              <a:rPr dirty="0" sz="750">
                <a:latin typeface="Helvetica"/>
                <a:cs typeface="Helvetica"/>
              </a:rPr>
              <a:t>0.6</a:t>
            </a:r>
            <a:r>
              <a:rPr dirty="0" sz="750">
                <a:latin typeface="Helvetica"/>
                <a:cs typeface="Helvetica"/>
              </a:rPr>
              <a:t>	</a:t>
            </a:r>
            <a:r>
              <a:rPr dirty="0" sz="750">
                <a:latin typeface="Helvetica"/>
                <a:cs typeface="Helvetica"/>
              </a:rPr>
              <a:t>0.8</a:t>
            </a:r>
            <a:r>
              <a:rPr dirty="0" sz="750">
                <a:latin typeface="Helvetica"/>
                <a:cs typeface="Helvetica"/>
              </a:rPr>
              <a:t>	</a:t>
            </a:r>
            <a:r>
              <a:rPr dirty="0" sz="750">
                <a:latin typeface="Helvetica"/>
                <a:cs typeface="Helvetica"/>
              </a:rPr>
              <a:t>1.0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971464" y="2094832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2909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971464" y="1707270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2909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971464" y="1319749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2909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971464" y="932188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2909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971464" y="544667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2909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839446" y="2402251"/>
            <a:ext cx="122555" cy="1606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latin typeface="Helvetica"/>
                <a:cs typeface="Helvetica"/>
              </a:rPr>
              <a:t>0.0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39446" y="2014730"/>
            <a:ext cx="122555" cy="1606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latin typeface="Helvetica"/>
                <a:cs typeface="Helvetica"/>
              </a:rPr>
              <a:t>0.2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39446" y="1627168"/>
            <a:ext cx="122555" cy="1606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latin typeface="Helvetica"/>
                <a:cs typeface="Helvetica"/>
              </a:rPr>
              <a:t>0.4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39446" y="1239647"/>
            <a:ext cx="122555" cy="1606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latin typeface="Helvetica"/>
                <a:cs typeface="Helvetica"/>
              </a:rPr>
              <a:t>0.6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39446" y="852086"/>
            <a:ext cx="122555" cy="1606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latin typeface="Helvetica"/>
                <a:cs typeface="Helvetica"/>
              </a:rPr>
              <a:t>0.8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39446" y="464565"/>
            <a:ext cx="122555" cy="1606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latin typeface="Helvetica"/>
                <a:cs typeface="Helvetica"/>
              </a:rPr>
              <a:t>1.0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000558" y="544667"/>
            <a:ext cx="2781935" cy="1938020"/>
          </a:xfrm>
          <a:custGeom>
            <a:avLst/>
            <a:gdLst/>
            <a:ahLst/>
            <a:cxnLst/>
            <a:rect l="l" t="t" r="r" b="b"/>
            <a:pathLst>
              <a:path w="2781935" h="1938020">
                <a:moveTo>
                  <a:pt x="0" y="1937685"/>
                </a:moveTo>
                <a:lnTo>
                  <a:pt x="2781422" y="1937685"/>
                </a:lnTo>
                <a:lnTo>
                  <a:pt x="2781422" y="0"/>
                </a:lnTo>
                <a:lnTo>
                  <a:pt x="0" y="0"/>
                </a:lnTo>
                <a:lnTo>
                  <a:pt x="0" y="193768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 txBox="1"/>
          <p:nvPr/>
        </p:nvSpPr>
        <p:spPr>
          <a:xfrm>
            <a:off x="723069" y="891654"/>
            <a:ext cx="122555" cy="124396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 spc="-95">
                <a:latin typeface="Helvetica"/>
                <a:cs typeface="Helvetica"/>
              </a:rPr>
              <a:t>T</a:t>
            </a:r>
            <a:r>
              <a:rPr dirty="0" sz="750" spc="10">
                <a:latin typeface="Helvetica"/>
                <a:cs typeface="Helvetica"/>
              </a:rPr>
              <a:t>r</a:t>
            </a:r>
            <a:r>
              <a:rPr dirty="0" sz="750">
                <a:latin typeface="Helvetica"/>
                <a:cs typeface="Helvetica"/>
              </a:rPr>
              <a:t>ue</a:t>
            </a:r>
            <a:r>
              <a:rPr dirty="0" sz="750">
                <a:latin typeface="Helvetica"/>
                <a:cs typeface="Helvetica"/>
              </a:rPr>
              <a:t> </a:t>
            </a:r>
            <a:r>
              <a:rPr dirty="0" sz="750" spc="-40">
                <a:latin typeface="Helvetica"/>
                <a:cs typeface="Helvetica"/>
              </a:rPr>
              <a:t>P</a:t>
            </a:r>
            <a:r>
              <a:rPr dirty="0" sz="750">
                <a:latin typeface="Helvetica"/>
                <a:cs typeface="Helvetica"/>
              </a:rPr>
              <a:t>ositi</a:t>
            </a:r>
            <a:r>
              <a:rPr dirty="0" sz="750" spc="-20">
                <a:latin typeface="Helvetica"/>
                <a:cs typeface="Helvetica"/>
              </a:rPr>
              <a:t>v</a:t>
            </a:r>
            <a:r>
              <a:rPr dirty="0" sz="750">
                <a:latin typeface="Helvetica"/>
                <a:cs typeface="Helvetica"/>
              </a:rPr>
              <a:t>e</a:t>
            </a:r>
            <a:r>
              <a:rPr dirty="0" sz="750">
                <a:latin typeface="Helvetica"/>
                <a:cs typeface="Helvetica"/>
              </a:rPr>
              <a:t> </a:t>
            </a:r>
            <a:r>
              <a:rPr dirty="0" sz="750">
                <a:latin typeface="Helvetica"/>
                <a:cs typeface="Helvetica"/>
              </a:rPr>
              <a:t>Rate</a:t>
            </a:r>
            <a:r>
              <a:rPr dirty="0" sz="750">
                <a:latin typeface="Helvetica"/>
                <a:cs typeface="Helvetica"/>
              </a:rPr>
              <a:t> </a:t>
            </a:r>
            <a:r>
              <a:rPr dirty="0" sz="750">
                <a:latin typeface="Helvetica"/>
                <a:cs typeface="Helvetica"/>
              </a:rPr>
              <a:t>(</a:t>
            </a:r>
            <a:r>
              <a:rPr dirty="0" sz="750" spc="-35">
                <a:latin typeface="Helvetica"/>
                <a:cs typeface="Helvetica"/>
              </a:rPr>
              <a:t>P</a:t>
            </a:r>
            <a:r>
              <a:rPr dirty="0" sz="750">
                <a:latin typeface="Helvetica"/>
                <a:cs typeface="Helvetica"/>
              </a:rPr>
              <a:t>atients)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000558" y="544667"/>
            <a:ext cx="2781935" cy="1938020"/>
          </a:xfrm>
          <a:custGeom>
            <a:avLst/>
            <a:gdLst/>
            <a:ahLst/>
            <a:cxnLst/>
            <a:rect l="l" t="t" r="r" b="b"/>
            <a:pathLst>
              <a:path w="2781935" h="1938020">
                <a:moveTo>
                  <a:pt x="0" y="1937685"/>
                </a:moveTo>
                <a:lnTo>
                  <a:pt x="0" y="1776211"/>
                </a:lnTo>
                <a:lnTo>
                  <a:pt x="969" y="1776211"/>
                </a:lnTo>
                <a:lnTo>
                  <a:pt x="2424" y="1776211"/>
                </a:lnTo>
                <a:lnTo>
                  <a:pt x="2909" y="1776211"/>
                </a:lnTo>
                <a:lnTo>
                  <a:pt x="2909" y="1735843"/>
                </a:lnTo>
                <a:lnTo>
                  <a:pt x="4889" y="1735843"/>
                </a:lnTo>
                <a:lnTo>
                  <a:pt x="5374" y="1735843"/>
                </a:lnTo>
                <a:lnTo>
                  <a:pt x="6344" y="1735843"/>
                </a:lnTo>
                <a:lnTo>
                  <a:pt x="6344" y="1695474"/>
                </a:lnTo>
                <a:lnTo>
                  <a:pt x="7314" y="1695474"/>
                </a:lnTo>
                <a:lnTo>
                  <a:pt x="7798" y="1695474"/>
                </a:lnTo>
                <a:lnTo>
                  <a:pt x="8768" y="1695474"/>
                </a:lnTo>
                <a:lnTo>
                  <a:pt x="8768" y="1655106"/>
                </a:lnTo>
                <a:lnTo>
                  <a:pt x="8768" y="1655106"/>
                </a:lnTo>
                <a:lnTo>
                  <a:pt x="10263" y="1655106"/>
                </a:lnTo>
                <a:lnTo>
                  <a:pt x="11718" y="1655106"/>
                </a:lnTo>
                <a:lnTo>
                  <a:pt x="13173" y="1655106"/>
                </a:lnTo>
                <a:lnTo>
                  <a:pt x="14143" y="1655106"/>
                </a:lnTo>
                <a:lnTo>
                  <a:pt x="14628" y="1655106"/>
                </a:lnTo>
                <a:lnTo>
                  <a:pt x="16123" y="1655106"/>
                </a:lnTo>
                <a:lnTo>
                  <a:pt x="16608" y="1655106"/>
                </a:lnTo>
                <a:lnTo>
                  <a:pt x="16608" y="1614738"/>
                </a:lnTo>
                <a:lnTo>
                  <a:pt x="17092" y="1614738"/>
                </a:lnTo>
                <a:lnTo>
                  <a:pt x="17577" y="1614738"/>
                </a:lnTo>
                <a:lnTo>
                  <a:pt x="17577" y="1574369"/>
                </a:lnTo>
                <a:lnTo>
                  <a:pt x="18062" y="1574369"/>
                </a:lnTo>
                <a:lnTo>
                  <a:pt x="19517" y="1574369"/>
                </a:lnTo>
                <a:lnTo>
                  <a:pt x="20002" y="1574369"/>
                </a:lnTo>
                <a:lnTo>
                  <a:pt x="20972" y="1574369"/>
                </a:lnTo>
                <a:lnTo>
                  <a:pt x="22426" y="1574369"/>
                </a:lnTo>
                <a:lnTo>
                  <a:pt x="23437" y="1574369"/>
                </a:lnTo>
                <a:lnTo>
                  <a:pt x="23922" y="1574369"/>
                </a:lnTo>
                <a:lnTo>
                  <a:pt x="24406" y="1574369"/>
                </a:lnTo>
                <a:lnTo>
                  <a:pt x="24891" y="1574369"/>
                </a:lnTo>
                <a:lnTo>
                  <a:pt x="26346" y="1574369"/>
                </a:lnTo>
                <a:lnTo>
                  <a:pt x="26831" y="1574369"/>
                </a:lnTo>
                <a:lnTo>
                  <a:pt x="27801" y="1574369"/>
                </a:lnTo>
                <a:lnTo>
                  <a:pt x="28286" y="1574369"/>
                </a:lnTo>
                <a:lnTo>
                  <a:pt x="28771" y="1574369"/>
                </a:lnTo>
                <a:lnTo>
                  <a:pt x="30266" y="1574369"/>
                </a:lnTo>
                <a:lnTo>
                  <a:pt x="30751" y="1574369"/>
                </a:lnTo>
                <a:lnTo>
                  <a:pt x="31236" y="1574369"/>
                </a:lnTo>
                <a:lnTo>
                  <a:pt x="31720" y="1574369"/>
                </a:lnTo>
                <a:lnTo>
                  <a:pt x="33175" y="1574369"/>
                </a:lnTo>
                <a:lnTo>
                  <a:pt x="33660" y="1574369"/>
                </a:lnTo>
                <a:lnTo>
                  <a:pt x="34145" y="1574369"/>
                </a:lnTo>
                <a:lnTo>
                  <a:pt x="34630" y="1574369"/>
                </a:lnTo>
                <a:lnTo>
                  <a:pt x="35115" y="1574369"/>
                </a:lnTo>
                <a:lnTo>
                  <a:pt x="35640" y="1574369"/>
                </a:lnTo>
                <a:lnTo>
                  <a:pt x="36125" y="1574369"/>
                </a:lnTo>
                <a:lnTo>
                  <a:pt x="37095" y="1574369"/>
                </a:lnTo>
                <a:lnTo>
                  <a:pt x="37580" y="1574369"/>
                </a:lnTo>
                <a:lnTo>
                  <a:pt x="38550" y="1574369"/>
                </a:lnTo>
                <a:lnTo>
                  <a:pt x="39519" y="1574369"/>
                </a:lnTo>
                <a:lnTo>
                  <a:pt x="40004" y="1574369"/>
                </a:lnTo>
                <a:lnTo>
                  <a:pt x="40004" y="1534001"/>
                </a:lnTo>
                <a:lnTo>
                  <a:pt x="40004" y="1534001"/>
                </a:lnTo>
                <a:lnTo>
                  <a:pt x="40489" y="1534001"/>
                </a:lnTo>
                <a:lnTo>
                  <a:pt x="41459" y="1534001"/>
                </a:lnTo>
                <a:lnTo>
                  <a:pt x="41984" y="1534001"/>
                </a:lnTo>
                <a:lnTo>
                  <a:pt x="42469" y="1534001"/>
                </a:lnTo>
                <a:lnTo>
                  <a:pt x="42954" y="1534001"/>
                </a:lnTo>
                <a:lnTo>
                  <a:pt x="43924" y="1534001"/>
                </a:lnTo>
                <a:lnTo>
                  <a:pt x="44894" y="1534001"/>
                </a:lnTo>
                <a:lnTo>
                  <a:pt x="46348" y="1534001"/>
                </a:lnTo>
                <a:lnTo>
                  <a:pt x="47318" y="1534001"/>
                </a:lnTo>
                <a:lnTo>
                  <a:pt x="48328" y="1534001"/>
                </a:lnTo>
                <a:lnTo>
                  <a:pt x="48813" y="1534001"/>
                </a:lnTo>
                <a:lnTo>
                  <a:pt x="50268" y="1534001"/>
                </a:lnTo>
                <a:lnTo>
                  <a:pt x="51238" y="1534001"/>
                </a:lnTo>
                <a:lnTo>
                  <a:pt x="52693" y="1534001"/>
                </a:lnTo>
                <a:lnTo>
                  <a:pt x="53178" y="1534001"/>
                </a:lnTo>
                <a:lnTo>
                  <a:pt x="53662" y="1534001"/>
                </a:lnTo>
                <a:lnTo>
                  <a:pt x="54147" y="1534001"/>
                </a:lnTo>
                <a:lnTo>
                  <a:pt x="55642" y="1534001"/>
                </a:lnTo>
                <a:lnTo>
                  <a:pt x="89303" y="1534001"/>
                </a:lnTo>
                <a:lnTo>
                  <a:pt x="89303" y="1291790"/>
                </a:lnTo>
                <a:lnTo>
                  <a:pt x="105871" y="1291790"/>
                </a:lnTo>
                <a:lnTo>
                  <a:pt x="123933" y="1291790"/>
                </a:lnTo>
                <a:lnTo>
                  <a:pt x="123933" y="1211053"/>
                </a:lnTo>
                <a:lnTo>
                  <a:pt x="134682" y="1211053"/>
                </a:lnTo>
                <a:lnTo>
                  <a:pt x="134682" y="1170685"/>
                </a:lnTo>
                <a:lnTo>
                  <a:pt x="142966" y="1170685"/>
                </a:lnTo>
                <a:lnTo>
                  <a:pt x="142966" y="1130316"/>
                </a:lnTo>
                <a:lnTo>
                  <a:pt x="153715" y="1130316"/>
                </a:lnTo>
                <a:lnTo>
                  <a:pt x="153715" y="1089948"/>
                </a:lnTo>
                <a:lnTo>
                  <a:pt x="166403" y="1089948"/>
                </a:lnTo>
                <a:lnTo>
                  <a:pt x="178607" y="1089948"/>
                </a:lnTo>
                <a:lnTo>
                  <a:pt x="178607" y="1009211"/>
                </a:lnTo>
                <a:lnTo>
                  <a:pt x="188345" y="1009211"/>
                </a:lnTo>
                <a:lnTo>
                  <a:pt x="188345" y="968842"/>
                </a:lnTo>
                <a:lnTo>
                  <a:pt x="200064" y="968842"/>
                </a:lnTo>
                <a:lnTo>
                  <a:pt x="209358" y="968842"/>
                </a:lnTo>
                <a:lnTo>
                  <a:pt x="219096" y="968842"/>
                </a:lnTo>
                <a:lnTo>
                  <a:pt x="219096" y="888105"/>
                </a:lnTo>
                <a:lnTo>
                  <a:pt x="227380" y="888105"/>
                </a:lnTo>
                <a:lnTo>
                  <a:pt x="238614" y="888105"/>
                </a:lnTo>
                <a:lnTo>
                  <a:pt x="248393" y="888105"/>
                </a:lnTo>
                <a:lnTo>
                  <a:pt x="255707" y="888105"/>
                </a:lnTo>
                <a:lnTo>
                  <a:pt x="255707" y="847737"/>
                </a:lnTo>
                <a:lnTo>
                  <a:pt x="265445" y="847737"/>
                </a:lnTo>
                <a:lnTo>
                  <a:pt x="265445" y="807369"/>
                </a:lnTo>
                <a:lnTo>
                  <a:pt x="280599" y="807369"/>
                </a:lnTo>
                <a:lnTo>
                  <a:pt x="280599" y="767000"/>
                </a:lnTo>
                <a:lnTo>
                  <a:pt x="288882" y="767000"/>
                </a:lnTo>
                <a:lnTo>
                  <a:pt x="288882" y="726632"/>
                </a:lnTo>
                <a:lnTo>
                  <a:pt x="303995" y="726632"/>
                </a:lnTo>
                <a:lnTo>
                  <a:pt x="317169" y="726632"/>
                </a:lnTo>
                <a:lnTo>
                  <a:pt x="327432" y="726632"/>
                </a:lnTo>
                <a:lnTo>
                  <a:pt x="332322" y="726632"/>
                </a:lnTo>
                <a:lnTo>
                  <a:pt x="343515" y="726632"/>
                </a:lnTo>
                <a:lnTo>
                  <a:pt x="352324" y="726632"/>
                </a:lnTo>
                <a:lnTo>
                  <a:pt x="352324" y="686263"/>
                </a:lnTo>
                <a:lnTo>
                  <a:pt x="360123" y="686263"/>
                </a:lnTo>
                <a:lnTo>
                  <a:pt x="368892" y="686263"/>
                </a:lnTo>
                <a:lnTo>
                  <a:pt x="377216" y="686263"/>
                </a:lnTo>
                <a:lnTo>
                  <a:pt x="380611" y="686263"/>
                </a:lnTo>
                <a:lnTo>
                  <a:pt x="390389" y="686263"/>
                </a:lnTo>
                <a:lnTo>
                  <a:pt x="390389" y="645895"/>
                </a:lnTo>
                <a:lnTo>
                  <a:pt x="395239" y="645895"/>
                </a:lnTo>
                <a:lnTo>
                  <a:pt x="401098" y="645895"/>
                </a:lnTo>
                <a:lnTo>
                  <a:pt x="408412" y="645895"/>
                </a:lnTo>
                <a:lnTo>
                  <a:pt x="415766" y="645895"/>
                </a:lnTo>
                <a:lnTo>
                  <a:pt x="415766" y="605526"/>
                </a:lnTo>
                <a:lnTo>
                  <a:pt x="427444" y="605526"/>
                </a:lnTo>
                <a:lnTo>
                  <a:pt x="427444" y="565158"/>
                </a:lnTo>
                <a:lnTo>
                  <a:pt x="440133" y="565158"/>
                </a:lnTo>
                <a:lnTo>
                  <a:pt x="449912" y="565158"/>
                </a:lnTo>
                <a:lnTo>
                  <a:pt x="461630" y="565158"/>
                </a:lnTo>
                <a:lnTo>
                  <a:pt x="468944" y="565158"/>
                </a:lnTo>
                <a:lnTo>
                  <a:pt x="483572" y="565158"/>
                </a:lnTo>
                <a:lnTo>
                  <a:pt x="488947" y="565158"/>
                </a:lnTo>
                <a:lnTo>
                  <a:pt x="495776" y="565158"/>
                </a:lnTo>
                <a:lnTo>
                  <a:pt x="505555" y="565158"/>
                </a:lnTo>
                <a:lnTo>
                  <a:pt x="519213" y="565158"/>
                </a:lnTo>
                <a:lnTo>
                  <a:pt x="526527" y="565158"/>
                </a:lnTo>
                <a:lnTo>
                  <a:pt x="535781" y="565158"/>
                </a:lnTo>
                <a:lnTo>
                  <a:pt x="541155" y="565158"/>
                </a:lnTo>
                <a:lnTo>
                  <a:pt x="541155" y="524789"/>
                </a:lnTo>
                <a:lnTo>
                  <a:pt x="550934" y="524789"/>
                </a:lnTo>
                <a:lnTo>
                  <a:pt x="559703" y="524789"/>
                </a:lnTo>
                <a:lnTo>
                  <a:pt x="576311" y="524789"/>
                </a:lnTo>
                <a:lnTo>
                  <a:pt x="589969" y="524789"/>
                </a:lnTo>
                <a:lnTo>
                  <a:pt x="594818" y="524789"/>
                </a:lnTo>
                <a:lnTo>
                  <a:pt x="607506" y="524789"/>
                </a:lnTo>
                <a:lnTo>
                  <a:pt x="614335" y="524789"/>
                </a:lnTo>
                <a:lnTo>
                  <a:pt x="629004" y="524789"/>
                </a:lnTo>
                <a:lnTo>
                  <a:pt x="642177" y="524789"/>
                </a:lnTo>
                <a:lnTo>
                  <a:pt x="653370" y="524789"/>
                </a:lnTo>
                <a:lnTo>
                  <a:pt x="662179" y="524789"/>
                </a:lnTo>
                <a:lnTo>
                  <a:pt x="670948" y="524789"/>
                </a:lnTo>
                <a:lnTo>
                  <a:pt x="689011" y="524789"/>
                </a:lnTo>
                <a:lnTo>
                  <a:pt x="699760" y="524789"/>
                </a:lnTo>
                <a:lnTo>
                  <a:pt x="707074" y="524789"/>
                </a:lnTo>
                <a:lnTo>
                  <a:pt x="707074" y="484421"/>
                </a:lnTo>
                <a:lnTo>
                  <a:pt x="713903" y="484421"/>
                </a:lnTo>
                <a:lnTo>
                  <a:pt x="728046" y="484421"/>
                </a:lnTo>
                <a:lnTo>
                  <a:pt x="736330" y="484421"/>
                </a:lnTo>
                <a:lnTo>
                  <a:pt x="749018" y="484421"/>
                </a:lnTo>
                <a:lnTo>
                  <a:pt x="758312" y="484421"/>
                </a:lnTo>
                <a:lnTo>
                  <a:pt x="774880" y="484421"/>
                </a:lnTo>
                <a:lnTo>
                  <a:pt x="784659" y="484421"/>
                </a:lnTo>
                <a:lnTo>
                  <a:pt x="797347" y="484421"/>
                </a:lnTo>
                <a:lnTo>
                  <a:pt x="797347" y="444052"/>
                </a:lnTo>
                <a:lnTo>
                  <a:pt x="807571" y="444052"/>
                </a:lnTo>
                <a:lnTo>
                  <a:pt x="823209" y="444052"/>
                </a:lnTo>
                <a:lnTo>
                  <a:pt x="823209" y="403684"/>
                </a:lnTo>
                <a:lnTo>
                  <a:pt x="831978" y="403684"/>
                </a:lnTo>
                <a:lnTo>
                  <a:pt x="842241" y="403684"/>
                </a:lnTo>
                <a:lnTo>
                  <a:pt x="842241" y="363316"/>
                </a:lnTo>
                <a:lnTo>
                  <a:pt x="855415" y="363316"/>
                </a:lnTo>
                <a:lnTo>
                  <a:pt x="855415" y="322947"/>
                </a:lnTo>
                <a:lnTo>
                  <a:pt x="867133" y="322947"/>
                </a:lnTo>
                <a:lnTo>
                  <a:pt x="881761" y="322947"/>
                </a:lnTo>
                <a:lnTo>
                  <a:pt x="893965" y="322947"/>
                </a:lnTo>
                <a:lnTo>
                  <a:pt x="903703" y="322947"/>
                </a:lnTo>
                <a:lnTo>
                  <a:pt x="903703" y="282579"/>
                </a:lnTo>
                <a:lnTo>
                  <a:pt x="911543" y="282579"/>
                </a:lnTo>
                <a:lnTo>
                  <a:pt x="926171" y="282579"/>
                </a:lnTo>
                <a:lnTo>
                  <a:pt x="945688" y="282579"/>
                </a:lnTo>
                <a:lnTo>
                  <a:pt x="959831" y="282579"/>
                </a:lnTo>
                <a:lnTo>
                  <a:pt x="974459" y="282579"/>
                </a:lnTo>
                <a:lnTo>
                  <a:pt x="983268" y="282579"/>
                </a:lnTo>
                <a:lnTo>
                  <a:pt x="1000321" y="282579"/>
                </a:lnTo>
                <a:lnTo>
                  <a:pt x="1015474" y="282579"/>
                </a:lnTo>
                <a:lnTo>
                  <a:pt x="1033012" y="282579"/>
                </a:lnTo>
                <a:lnTo>
                  <a:pt x="1043760" y="282579"/>
                </a:lnTo>
                <a:lnTo>
                  <a:pt x="1056934" y="282579"/>
                </a:lnTo>
                <a:lnTo>
                  <a:pt x="1066713" y="282579"/>
                </a:lnTo>
                <a:lnTo>
                  <a:pt x="1079886" y="282579"/>
                </a:lnTo>
                <a:lnTo>
                  <a:pt x="1095969" y="282579"/>
                </a:lnTo>
                <a:lnTo>
                  <a:pt x="1125750" y="282579"/>
                </a:lnTo>
                <a:lnTo>
                  <a:pt x="1143813" y="282579"/>
                </a:lnTo>
                <a:lnTo>
                  <a:pt x="1152096" y="282579"/>
                </a:lnTo>
                <a:lnTo>
                  <a:pt x="1171129" y="282579"/>
                </a:lnTo>
                <a:lnTo>
                  <a:pt x="1182363" y="282579"/>
                </a:lnTo>
                <a:lnTo>
                  <a:pt x="1194566" y="282579"/>
                </a:lnTo>
                <a:lnTo>
                  <a:pt x="1194566" y="242210"/>
                </a:lnTo>
                <a:lnTo>
                  <a:pt x="1220913" y="242210"/>
                </a:lnTo>
                <a:lnTo>
                  <a:pt x="1250654" y="242210"/>
                </a:lnTo>
                <a:lnTo>
                  <a:pt x="1266292" y="242210"/>
                </a:lnTo>
                <a:lnTo>
                  <a:pt x="1275546" y="242210"/>
                </a:lnTo>
                <a:lnTo>
                  <a:pt x="1287264" y="242210"/>
                </a:lnTo>
                <a:lnTo>
                  <a:pt x="1307267" y="242210"/>
                </a:lnTo>
                <a:lnTo>
                  <a:pt x="1307267" y="201842"/>
                </a:lnTo>
                <a:lnTo>
                  <a:pt x="1317045" y="201842"/>
                </a:lnTo>
                <a:lnTo>
                  <a:pt x="1327754" y="201842"/>
                </a:lnTo>
                <a:lnTo>
                  <a:pt x="1370224" y="201842"/>
                </a:lnTo>
                <a:lnTo>
                  <a:pt x="1384367" y="201842"/>
                </a:lnTo>
                <a:lnTo>
                  <a:pt x="1391196" y="201842"/>
                </a:lnTo>
                <a:lnTo>
                  <a:pt x="1391196" y="161473"/>
                </a:lnTo>
                <a:lnTo>
                  <a:pt x="1405824" y="161473"/>
                </a:lnTo>
                <a:lnTo>
                  <a:pt x="1433181" y="161473"/>
                </a:lnTo>
                <a:lnTo>
                  <a:pt x="1450233" y="161473"/>
                </a:lnTo>
                <a:lnTo>
                  <a:pt x="1464376" y="161473"/>
                </a:lnTo>
                <a:lnTo>
                  <a:pt x="1474155" y="161473"/>
                </a:lnTo>
                <a:lnTo>
                  <a:pt x="1492703" y="161473"/>
                </a:lnTo>
                <a:lnTo>
                  <a:pt x="1543456" y="161473"/>
                </a:lnTo>
                <a:lnTo>
                  <a:pt x="1558569" y="161473"/>
                </a:lnTo>
                <a:lnTo>
                  <a:pt x="1567338" y="161473"/>
                </a:lnTo>
                <a:lnTo>
                  <a:pt x="1577117" y="161473"/>
                </a:lnTo>
                <a:lnTo>
                  <a:pt x="1587866" y="161473"/>
                </a:lnTo>
                <a:lnTo>
                  <a:pt x="1602009" y="161473"/>
                </a:lnTo>
                <a:lnTo>
                  <a:pt x="1617607" y="161473"/>
                </a:lnTo>
                <a:lnTo>
                  <a:pt x="1646903" y="161473"/>
                </a:lnTo>
                <a:lnTo>
                  <a:pt x="1694707" y="161473"/>
                </a:lnTo>
                <a:lnTo>
                  <a:pt x="1694707" y="121105"/>
                </a:lnTo>
                <a:lnTo>
                  <a:pt x="1706425" y="121105"/>
                </a:lnTo>
                <a:lnTo>
                  <a:pt x="1715679" y="121105"/>
                </a:lnTo>
                <a:lnTo>
                  <a:pt x="1730347" y="121105"/>
                </a:lnTo>
                <a:lnTo>
                  <a:pt x="1744975" y="121105"/>
                </a:lnTo>
                <a:lnTo>
                  <a:pt x="1754229" y="121105"/>
                </a:lnTo>
                <a:lnTo>
                  <a:pt x="1754229" y="80736"/>
                </a:lnTo>
                <a:lnTo>
                  <a:pt x="1769867" y="80736"/>
                </a:lnTo>
                <a:lnTo>
                  <a:pt x="1784010" y="80736"/>
                </a:lnTo>
                <a:lnTo>
                  <a:pt x="1798638" y="80736"/>
                </a:lnTo>
                <a:lnTo>
                  <a:pt x="1798638" y="40368"/>
                </a:lnTo>
                <a:lnTo>
                  <a:pt x="1811812" y="40368"/>
                </a:lnTo>
                <a:lnTo>
                  <a:pt x="1855251" y="40368"/>
                </a:lnTo>
                <a:lnTo>
                  <a:pt x="1869879" y="40368"/>
                </a:lnTo>
                <a:lnTo>
                  <a:pt x="1882567" y="40368"/>
                </a:lnTo>
                <a:lnTo>
                  <a:pt x="1900630" y="40368"/>
                </a:lnTo>
                <a:lnTo>
                  <a:pt x="1916268" y="40368"/>
                </a:lnTo>
                <a:lnTo>
                  <a:pt x="1929927" y="40368"/>
                </a:lnTo>
                <a:lnTo>
                  <a:pt x="1945040" y="40368"/>
                </a:lnTo>
                <a:lnTo>
                  <a:pt x="1959183" y="40368"/>
                </a:lnTo>
                <a:lnTo>
                  <a:pt x="1971386" y="40368"/>
                </a:lnTo>
                <a:lnTo>
                  <a:pt x="1987994" y="40368"/>
                </a:lnTo>
                <a:lnTo>
                  <a:pt x="1989449" y="40368"/>
                </a:lnTo>
                <a:lnTo>
                  <a:pt x="2036283" y="40368"/>
                </a:lnTo>
                <a:lnTo>
                  <a:pt x="2050426" y="40368"/>
                </a:lnTo>
                <a:lnTo>
                  <a:pt x="2069943" y="40368"/>
                </a:lnTo>
                <a:lnTo>
                  <a:pt x="2088006" y="40368"/>
                </a:lnTo>
                <a:lnTo>
                  <a:pt x="2102674" y="40368"/>
                </a:lnTo>
                <a:lnTo>
                  <a:pt x="2119242" y="40368"/>
                </a:lnTo>
                <a:lnTo>
                  <a:pt x="2143649" y="40368"/>
                </a:lnTo>
                <a:lnTo>
                  <a:pt x="2160742" y="40368"/>
                </a:lnTo>
                <a:lnTo>
                  <a:pt x="2182684" y="40368"/>
                </a:lnTo>
                <a:lnTo>
                  <a:pt x="2183654" y="40368"/>
                </a:lnTo>
                <a:lnTo>
                  <a:pt x="2196827" y="40368"/>
                </a:lnTo>
                <a:lnTo>
                  <a:pt x="2229518" y="40368"/>
                </a:lnTo>
                <a:lnTo>
                  <a:pt x="2244186" y="40368"/>
                </a:lnTo>
                <a:lnTo>
                  <a:pt x="2258814" y="40368"/>
                </a:lnTo>
                <a:lnTo>
                  <a:pt x="2273442" y="40368"/>
                </a:lnTo>
                <a:lnTo>
                  <a:pt x="2289565" y="40368"/>
                </a:lnTo>
                <a:lnTo>
                  <a:pt x="2307588" y="40368"/>
                </a:lnTo>
                <a:lnTo>
                  <a:pt x="2307588" y="0"/>
                </a:lnTo>
                <a:lnTo>
                  <a:pt x="2308073" y="0"/>
                </a:lnTo>
                <a:lnTo>
                  <a:pt x="2323711" y="0"/>
                </a:lnTo>
                <a:lnTo>
                  <a:pt x="2338824" y="0"/>
                </a:lnTo>
                <a:lnTo>
                  <a:pt x="2358826" y="0"/>
                </a:lnTo>
                <a:lnTo>
                  <a:pt x="2374949" y="0"/>
                </a:lnTo>
                <a:lnTo>
                  <a:pt x="2401296" y="0"/>
                </a:lnTo>
                <a:lnTo>
                  <a:pt x="2425703" y="0"/>
                </a:lnTo>
                <a:lnTo>
                  <a:pt x="2439846" y="0"/>
                </a:lnTo>
                <a:lnTo>
                  <a:pt x="2457909" y="0"/>
                </a:lnTo>
                <a:lnTo>
                  <a:pt x="2474961" y="0"/>
                </a:lnTo>
                <a:lnTo>
                  <a:pt x="2492539" y="0"/>
                </a:lnTo>
                <a:lnTo>
                  <a:pt x="2509147" y="0"/>
                </a:lnTo>
                <a:lnTo>
                  <a:pt x="2523290" y="0"/>
                </a:lnTo>
                <a:lnTo>
                  <a:pt x="2523775" y="0"/>
                </a:lnTo>
                <a:lnTo>
                  <a:pt x="2540383" y="0"/>
                </a:lnTo>
                <a:lnTo>
                  <a:pt x="2556951" y="0"/>
                </a:lnTo>
                <a:lnTo>
                  <a:pt x="2593076" y="0"/>
                </a:lnTo>
                <a:lnTo>
                  <a:pt x="2613079" y="0"/>
                </a:lnTo>
                <a:lnTo>
                  <a:pt x="2629162" y="0"/>
                </a:lnTo>
                <a:lnTo>
                  <a:pt x="2641365" y="0"/>
                </a:lnTo>
                <a:lnTo>
                  <a:pt x="2652599" y="0"/>
                </a:lnTo>
                <a:lnTo>
                  <a:pt x="2667227" y="0"/>
                </a:lnTo>
                <a:lnTo>
                  <a:pt x="2676036" y="0"/>
                </a:lnTo>
                <a:lnTo>
                  <a:pt x="2689209" y="0"/>
                </a:lnTo>
                <a:lnTo>
                  <a:pt x="2697493" y="0"/>
                </a:lnTo>
                <a:lnTo>
                  <a:pt x="2703837" y="0"/>
                </a:lnTo>
                <a:lnTo>
                  <a:pt x="2730669" y="0"/>
                </a:lnTo>
                <a:lnTo>
                  <a:pt x="2736528" y="0"/>
                </a:lnTo>
                <a:lnTo>
                  <a:pt x="2742872" y="0"/>
                </a:lnTo>
                <a:lnTo>
                  <a:pt x="2748246" y="0"/>
                </a:lnTo>
                <a:lnTo>
                  <a:pt x="2752651" y="0"/>
                </a:lnTo>
                <a:lnTo>
                  <a:pt x="2759965" y="0"/>
                </a:lnTo>
                <a:lnTo>
                  <a:pt x="2769219" y="0"/>
                </a:lnTo>
                <a:lnTo>
                  <a:pt x="2775563" y="0"/>
                </a:lnTo>
                <a:lnTo>
                  <a:pt x="2780452" y="0"/>
                </a:lnTo>
                <a:lnTo>
                  <a:pt x="2781422" y="0"/>
                </a:lnTo>
              </a:path>
            </a:pathLst>
          </a:custGeom>
          <a:ln w="909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122348" y="1972716"/>
            <a:ext cx="575310" cy="0"/>
          </a:xfrm>
          <a:custGeom>
            <a:avLst/>
            <a:gdLst/>
            <a:ahLst/>
            <a:cxnLst/>
            <a:rect l="l" t="t" r="r" b="b"/>
            <a:pathLst>
              <a:path w="575310" h="0">
                <a:moveTo>
                  <a:pt x="0" y="0"/>
                </a:moveTo>
                <a:lnTo>
                  <a:pt x="574735" y="0"/>
                </a:lnTo>
              </a:path>
            </a:pathLst>
          </a:custGeom>
          <a:ln w="909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2122348" y="2335062"/>
            <a:ext cx="575310" cy="0"/>
          </a:xfrm>
          <a:custGeom>
            <a:avLst/>
            <a:gdLst/>
            <a:ahLst/>
            <a:cxnLst/>
            <a:rect l="l" t="t" r="r" b="b"/>
            <a:pathLst>
              <a:path w="575310" h="0">
                <a:moveTo>
                  <a:pt x="0" y="0"/>
                </a:moveTo>
                <a:lnTo>
                  <a:pt x="574735" y="0"/>
                </a:lnTo>
              </a:path>
            </a:pathLst>
          </a:custGeom>
          <a:ln w="909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 txBox="1"/>
          <p:nvPr/>
        </p:nvSpPr>
        <p:spPr>
          <a:xfrm>
            <a:off x="347294" y="2612184"/>
            <a:ext cx="3597910" cy="5022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408430">
              <a:lnSpc>
                <a:spcPct val="100000"/>
              </a:lnSpc>
            </a:pPr>
            <a:r>
              <a:rPr dirty="0" sz="750" spc="-40">
                <a:latin typeface="Helvetica"/>
                <a:cs typeface="Helvetica"/>
              </a:rPr>
              <a:t>F</a:t>
            </a:r>
            <a:r>
              <a:rPr dirty="0" sz="750">
                <a:latin typeface="Helvetica"/>
                <a:cs typeface="Helvetica"/>
              </a:rPr>
              <a:t>alse</a:t>
            </a:r>
            <a:r>
              <a:rPr dirty="0" sz="750">
                <a:latin typeface="Helvetica"/>
                <a:cs typeface="Helvetica"/>
              </a:rPr>
              <a:t> </a:t>
            </a:r>
            <a:r>
              <a:rPr dirty="0" sz="750" spc="-35">
                <a:latin typeface="Helvetica"/>
                <a:cs typeface="Helvetica"/>
              </a:rPr>
              <a:t>P</a:t>
            </a:r>
            <a:r>
              <a:rPr dirty="0" sz="750">
                <a:latin typeface="Helvetica"/>
                <a:cs typeface="Helvetica"/>
              </a:rPr>
              <a:t>ositi</a:t>
            </a:r>
            <a:r>
              <a:rPr dirty="0" sz="750" spc="-20">
                <a:latin typeface="Helvetica"/>
                <a:cs typeface="Helvetica"/>
              </a:rPr>
              <a:t>v</a:t>
            </a:r>
            <a:r>
              <a:rPr dirty="0" sz="750">
                <a:latin typeface="Helvetica"/>
                <a:cs typeface="Helvetica"/>
              </a:rPr>
              <a:t>e</a:t>
            </a:r>
            <a:r>
              <a:rPr dirty="0" sz="750">
                <a:latin typeface="Helvetica"/>
                <a:cs typeface="Helvetica"/>
              </a:rPr>
              <a:t> </a:t>
            </a:r>
            <a:r>
              <a:rPr dirty="0" sz="750">
                <a:latin typeface="Helvetica"/>
                <a:cs typeface="Helvetica"/>
              </a:rPr>
              <a:t>Rate</a:t>
            </a:r>
            <a:r>
              <a:rPr dirty="0" sz="750">
                <a:latin typeface="Helvetica"/>
                <a:cs typeface="Helvetica"/>
              </a:rPr>
              <a:t> </a:t>
            </a:r>
            <a:r>
              <a:rPr dirty="0" sz="750">
                <a:latin typeface="Helvetica"/>
                <a:cs typeface="Helvetica"/>
              </a:rPr>
              <a:t>(Screens)</a:t>
            </a:r>
            <a:endParaRPr sz="750">
              <a:latin typeface="Helvetica"/>
              <a:cs typeface="Helvetica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00" spc="20">
                <a:latin typeface="Times New Roman"/>
                <a:cs typeface="Times New Roman"/>
              </a:rPr>
              <a:t>Bootst</a:t>
            </a:r>
            <a:r>
              <a:rPr dirty="0" sz="800" spc="5">
                <a:latin typeface="Times New Roman"/>
                <a:cs typeface="Times New Roman"/>
              </a:rPr>
              <a:t>r</a:t>
            </a:r>
            <a:r>
              <a:rPr dirty="0" sz="800" spc="60">
                <a:latin typeface="Times New Roman"/>
                <a:cs typeface="Times New Roman"/>
              </a:rPr>
              <a:t>ap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10">
                <a:latin typeface="Times New Roman"/>
                <a:cs typeface="Times New Roman"/>
              </a:rPr>
              <a:t>p-</a:t>
            </a:r>
            <a:r>
              <a:rPr dirty="0" sz="800" spc="-10">
                <a:latin typeface="Times New Roman"/>
                <a:cs typeface="Times New Roman"/>
              </a:rPr>
              <a:t>v</a:t>
            </a:r>
            <a:r>
              <a:rPr dirty="0" sz="800" spc="40">
                <a:latin typeface="Times New Roman"/>
                <a:cs typeface="Times New Roman"/>
              </a:rPr>
              <a:t>alue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v</a:t>
            </a:r>
            <a:r>
              <a:rPr dirty="0" sz="800" spc="30">
                <a:latin typeface="Times New Roman"/>
                <a:cs typeface="Times New Roman"/>
              </a:rPr>
              <a:t>alue&lt;0.0005.</a:t>
            </a:r>
            <a:endParaRPr sz="800">
              <a:latin typeface="Times New Roman"/>
              <a:cs typeface="Times New Roman"/>
            </a:endParaRPr>
          </a:p>
          <a:p>
            <a:pPr marL="12700" marR="5080">
              <a:lnSpc>
                <a:spcPts val="700"/>
              </a:lnSpc>
              <a:spcBef>
                <a:spcPts val="260"/>
              </a:spcBef>
            </a:pPr>
            <a:r>
              <a:rPr dirty="0" sz="600" spc="-80">
                <a:latin typeface="Times New Roman"/>
                <a:cs typeface="Times New Roman"/>
              </a:rPr>
              <a:t>T</a:t>
            </a:r>
            <a:r>
              <a:rPr dirty="0" sz="600" spc="40">
                <a:latin typeface="Times New Roman"/>
                <a:cs typeface="Times New Roman"/>
              </a:rPr>
              <a:t>a</a:t>
            </a:r>
            <a:r>
              <a:rPr dirty="0" sz="600" spc="-20">
                <a:latin typeface="Times New Roman"/>
                <a:cs typeface="Times New Roman"/>
              </a:rPr>
              <a:t>y</a:t>
            </a:r>
            <a:r>
              <a:rPr dirty="0" sz="600" spc="30">
                <a:latin typeface="Times New Roman"/>
                <a:cs typeface="Times New Roman"/>
              </a:rPr>
              <a:t>ob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5">
                <a:latin typeface="Times New Roman"/>
                <a:cs typeface="Times New Roman"/>
              </a:rPr>
              <a:t>N,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-5">
                <a:latin typeface="Times New Roman"/>
                <a:cs typeface="Times New Roman"/>
              </a:rPr>
              <a:t>Lok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15">
                <a:latin typeface="Times New Roman"/>
                <a:cs typeface="Times New Roman"/>
              </a:rPr>
              <a:t>AS</a:t>
            </a:r>
            <a:r>
              <a:rPr dirty="0" sz="600" spc="-75">
                <a:latin typeface="Times New Roman"/>
                <a:cs typeface="Times New Roman"/>
              </a:rPr>
              <a:t>F</a:t>
            </a:r>
            <a:r>
              <a:rPr dirty="0" sz="600" spc="15">
                <a:latin typeface="Times New Roman"/>
                <a:cs typeface="Times New Roman"/>
              </a:rPr>
              <a:t>,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10">
                <a:latin typeface="Times New Roman"/>
                <a:cs typeface="Times New Roman"/>
              </a:rPr>
              <a:t>Do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-15">
                <a:latin typeface="Times New Roman"/>
                <a:cs typeface="Times New Roman"/>
              </a:rPr>
              <a:t>K,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10">
                <a:latin typeface="Times New Roman"/>
                <a:cs typeface="Times New Roman"/>
              </a:rPr>
              <a:t>F</a:t>
            </a:r>
            <a:r>
              <a:rPr dirty="0" sz="600" spc="40">
                <a:latin typeface="Times New Roman"/>
                <a:cs typeface="Times New Roman"/>
              </a:rPr>
              <a:t>eng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5">
                <a:latin typeface="Times New Roman"/>
                <a:cs typeface="Times New Roman"/>
              </a:rPr>
              <a:t>Z.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10">
                <a:latin typeface="Times New Roman"/>
                <a:cs typeface="Times New Roman"/>
              </a:rPr>
              <a:t>Impr</a:t>
            </a:r>
            <a:r>
              <a:rPr dirty="0" sz="600">
                <a:latin typeface="Times New Roman"/>
                <a:cs typeface="Times New Roman"/>
              </a:rPr>
              <a:t>o</a:t>
            </a:r>
            <a:r>
              <a:rPr dirty="0" sz="600" spc="-20">
                <a:latin typeface="Times New Roman"/>
                <a:cs typeface="Times New Roman"/>
              </a:rPr>
              <a:t>v</a:t>
            </a:r>
            <a:r>
              <a:rPr dirty="0" sz="600" spc="45">
                <a:latin typeface="Times New Roman"/>
                <a:cs typeface="Times New Roman"/>
              </a:rPr>
              <a:t>ed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20">
                <a:latin typeface="Times New Roman"/>
                <a:cs typeface="Times New Roman"/>
              </a:rPr>
              <a:t>Detection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-5">
                <a:latin typeface="Times New Roman"/>
                <a:cs typeface="Times New Roman"/>
              </a:rPr>
              <a:t>of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20">
                <a:latin typeface="Times New Roman"/>
                <a:cs typeface="Times New Roman"/>
              </a:rPr>
              <a:t>Hepatocellular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25">
                <a:latin typeface="Times New Roman"/>
                <a:cs typeface="Times New Roman"/>
              </a:rPr>
              <a:t>Carcinoma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15">
                <a:latin typeface="Times New Roman"/>
                <a:cs typeface="Times New Roman"/>
              </a:rPr>
              <a:t>b</a:t>
            </a:r>
            <a:r>
              <a:rPr dirty="0" sz="600" spc="-5">
                <a:latin typeface="Times New Roman"/>
                <a:cs typeface="Times New Roman"/>
              </a:rPr>
              <a:t>y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15">
                <a:latin typeface="Times New Roman"/>
                <a:cs typeface="Times New Roman"/>
              </a:rPr>
              <a:t>Using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60">
                <a:latin typeface="Times New Roman"/>
                <a:cs typeface="Times New Roman"/>
              </a:rPr>
              <a:t>a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5">
                <a:latin typeface="Times New Roman"/>
                <a:cs typeface="Times New Roman"/>
              </a:rPr>
              <a:t>Longitudinal</a:t>
            </a:r>
            <a:r>
              <a:rPr dirty="0" sz="600">
                <a:latin typeface="Times New Roman"/>
                <a:cs typeface="Times New Roman"/>
              </a:rPr>
              <a:t> </a:t>
            </a:r>
            <a:r>
              <a:rPr dirty="0" sz="600" spc="10">
                <a:latin typeface="Times New Roman"/>
                <a:cs typeface="Times New Roman"/>
              </a:rPr>
              <a:t>Alpha-</a:t>
            </a:r>
            <a:r>
              <a:rPr dirty="0" sz="600" spc="-10">
                <a:latin typeface="Times New Roman"/>
                <a:cs typeface="Times New Roman"/>
              </a:rPr>
              <a:t>F</a:t>
            </a:r>
            <a:r>
              <a:rPr dirty="0" sz="600" spc="20">
                <a:latin typeface="Times New Roman"/>
                <a:cs typeface="Times New Roman"/>
              </a:rPr>
              <a:t>etoprotein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30">
                <a:latin typeface="Times New Roman"/>
                <a:cs typeface="Times New Roman"/>
              </a:rPr>
              <a:t>Screening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-5">
                <a:latin typeface="Times New Roman"/>
                <a:cs typeface="Times New Roman"/>
              </a:rPr>
              <a:t>Algo</a:t>
            </a:r>
            <a:r>
              <a:rPr dirty="0" sz="600">
                <a:latin typeface="Times New Roman"/>
                <a:cs typeface="Times New Roman"/>
              </a:rPr>
              <a:t>r</a:t>
            </a:r>
            <a:r>
              <a:rPr dirty="0" sz="600" spc="5">
                <a:latin typeface="Times New Roman"/>
                <a:cs typeface="Times New Roman"/>
              </a:rPr>
              <a:t>ithm.</a:t>
            </a:r>
            <a:r>
              <a:rPr dirty="0" sz="600" spc="55">
                <a:latin typeface="Times New Roman"/>
                <a:cs typeface="Times New Roman"/>
              </a:rPr>
              <a:t> </a:t>
            </a:r>
            <a:r>
              <a:rPr dirty="0" sz="600" spc="-5">
                <a:latin typeface="Times New Roman"/>
                <a:cs typeface="Times New Roman"/>
              </a:rPr>
              <a:t>Clin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25">
                <a:latin typeface="Times New Roman"/>
                <a:cs typeface="Times New Roman"/>
              </a:rPr>
              <a:t>Gastroenterol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20">
                <a:latin typeface="Times New Roman"/>
                <a:cs typeface="Times New Roman"/>
              </a:rPr>
              <a:t>Hepatol.</a:t>
            </a:r>
            <a:r>
              <a:rPr dirty="0" sz="600" spc="55">
                <a:latin typeface="Times New Roman"/>
                <a:cs typeface="Times New Roman"/>
              </a:rPr>
              <a:t> </a:t>
            </a:r>
            <a:r>
              <a:rPr dirty="0" sz="600" spc="20">
                <a:latin typeface="Times New Roman"/>
                <a:cs typeface="Times New Roman"/>
              </a:rPr>
              <a:t>2016;14(</a:t>
            </a:r>
            <a:r>
              <a:rPr dirty="0" sz="600" spc="20">
                <a:latin typeface="Times New Roman"/>
                <a:cs typeface="Times New Roman"/>
              </a:rPr>
              <a:t>3</a:t>
            </a:r>
            <a:r>
              <a:rPr dirty="0" sz="600" spc="20">
                <a:latin typeface="Times New Roman"/>
                <a:cs typeface="Times New Roman"/>
              </a:rPr>
              <a:t>):469-475.e2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971731" y="1916263"/>
            <a:ext cx="716915" cy="4851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 spc="5">
                <a:latin typeface="Helvetica"/>
                <a:cs typeface="Helvetica"/>
              </a:rPr>
              <a:t>PE</a:t>
            </a:r>
            <a:r>
              <a:rPr dirty="0" sz="750" spc="-15">
                <a:latin typeface="Helvetica"/>
                <a:cs typeface="Helvetica"/>
              </a:rPr>
              <a:t>B</a:t>
            </a:r>
            <a:r>
              <a:rPr dirty="0" sz="750">
                <a:latin typeface="Helvetica"/>
                <a:cs typeface="Helvetica"/>
              </a:rPr>
              <a:t>,</a:t>
            </a:r>
            <a:r>
              <a:rPr dirty="0" sz="750">
                <a:latin typeface="Helvetica"/>
                <a:cs typeface="Helvetica"/>
              </a:rPr>
              <a:t> </a:t>
            </a:r>
            <a:r>
              <a:rPr dirty="0" sz="750" spc="-35">
                <a:latin typeface="Helvetica"/>
                <a:cs typeface="Helvetica"/>
              </a:rPr>
              <a:t>A</a:t>
            </a:r>
            <a:r>
              <a:rPr dirty="0" sz="750">
                <a:latin typeface="Helvetica"/>
                <a:cs typeface="Helvetica"/>
              </a:rPr>
              <a:t>UC=0.93</a:t>
            </a:r>
            <a:endParaRPr sz="750">
              <a:latin typeface="Helvetica"/>
              <a:cs typeface="Helvetica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750" spc="5">
                <a:latin typeface="Helvetica"/>
                <a:cs typeface="Helvetica"/>
              </a:rPr>
              <a:t>S</a:t>
            </a:r>
            <a:r>
              <a:rPr dirty="0" sz="750" spc="-95">
                <a:latin typeface="Helvetica"/>
                <a:cs typeface="Helvetica"/>
              </a:rPr>
              <a:t>T</a:t>
            </a:r>
            <a:r>
              <a:rPr dirty="0" sz="750">
                <a:latin typeface="Helvetica"/>
                <a:cs typeface="Helvetica"/>
              </a:rPr>
              <a:t>,</a:t>
            </a:r>
            <a:r>
              <a:rPr dirty="0" sz="750">
                <a:latin typeface="Helvetica"/>
                <a:cs typeface="Helvetica"/>
              </a:rPr>
              <a:t> </a:t>
            </a:r>
            <a:r>
              <a:rPr dirty="0" sz="750" spc="-35">
                <a:latin typeface="Helvetica"/>
                <a:cs typeface="Helvetica"/>
              </a:rPr>
              <a:t>A</a:t>
            </a:r>
            <a:r>
              <a:rPr dirty="0" sz="750">
                <a:latin typeface="Helvetica"/>
                <a:cs typeface="Helvetica"/>
              </a:rPr>
              <a:t>UC=0.84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37" name="object 3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60"/>
              <a:t>R</a:t>
            </a:r>
            <a:r>
              <a:rPr dirty="0" spc="95"/>
              <a:t>OC</a:t>
            </a:r>
            <a:r>
              <a:rPr dirty="0" spc="45"/>
              <a:t> </a:t>
            </a:r>
            <a:r>
              <a:rPr dirty="0" spc="70"/>
              <a:t>results:</a:t>
            </a:r>
            <a:r>
              <a:rPr dirty="0" spc="140"/>
              <a:t> </a:t>
            </a:r>
            <a:r>
              <a:rPr dirty="0" spc="50"/>
              <a:t>cirrhosis</a:t>
            </a:r>
            <a:r>
              <a:rPr dirty="0" spc="45"/>
              <a:t> </a:t>
            </a:r>
            <a:r>
              <a:rPr dirty="0" spc="90"/>
              <a:t>at</a:t>
            </a:r>
            <a:r>
              <a:rPr dirty="0" spc="45"/>
              <a:t> </a:t>
            </a:r>
            <a:r>
              <a:rPr dirty="0" spc="90"/>
              <a:t>baseline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03795" y="374190"/>
            <a:ext cx="3200400" cy="2473325"/>
          </a:xfrm>
          <a:custGeom>
            <a:avLst/>
            <a:gdLst/>
            <a:ahLst/>
            <a:cxnLst/>
            <a:rect l="l" t="t" r="r" b="b"/>
            <a:pathLst>
              <a:path w="3200400" h="2473325">
                <a:moveTo>
                  <a:pt x="0" y="2473022"/>
                </a:moveTo>
                <a:lnTo>
                  <a:pt x="3200381" y="2473022"/>
                </a:lnTo>
                <a:lnTo>
                  <a:pt x="3200381" y="0"/>
                </a:lnTo>
                <a:lnTo>
                  <a:pt x="0" y="0"/>
                </a:lnTo>
                <a:lnTo>
                  <a:pt x="0" y="24730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093256" y="895343"/>
            <a:ext cx="2689225" cy="1655445"/>
          </a:xfrm>
          <a:custGeom>
            <a:avLst/>
            <a:gdLst/>
            <a:ahLst/>
            <a:cxnLst/>
            <a:rect l="l" t="t" r="r" b="b"/>
            <a:pathLst>
              <a:path w="2689225" h="1655445">
                <a:moveTo>
                  <a:pt x="0" y="1655106"/>
                </a:moveTo>
                <a:lnTo>
                  <a:pt x="0" y="1130316"/>
                </a:lnTo>
                <a:lnTo>
                  <a:pt x="14668" y="1130316"/>
                </a:lnTo>
                <a:lnTo>
                  <a:pt x="14668" y="1089948"/>
                </a:lnTo>
                <a:lnTo>
                  <a:pt x="17092" y="1089948"/>
                </a:lnTo>
                <a:lnTo>
                  <a:pt x="17092" y="1049579"/>
                </a:lnTo>
                <a:lnTo>
                  <a:pt x="24406" y="1049579"/>
                </a:lnTo>
                <a:lnTo>
                  <a:pt x="24406" y="968842"/>
                </a:lnTo>
                <a:lnTo>
                  <a:pt x="26871" y="968842"/>
                </a:lnTo>
                <a:lnTo>
                  <a:pt x="34185" y="968842"/>
                </a:lnTo>
                <a:lnTo>
                  <a:pt x="34185" y="928474"/>
                </a:lnTo>
                <a:lnTo>
                  <a:pt x="39034" y="928474"/>
                </a:lnTo>
                <a:lnTo>
                  <a:pt x="39034" y="888105"/>
                </a:lnTo>
                <a:lnTo>
                  <a:pt x="95162" y="888105"/>
                </a:lnTo>
                <a:lnTo>
                  <a:pt x="95162" y="847737"/>
                </a:lnTo>
                <a:lnTo>
                  <a:pt x="102476" y="847737"/>
                </a:lnTo>
                <a:lnTo>
                  <a:pt x="104941" y="847737"/>
                </a:lnTo>
                <a:lnTo>
                  <a:pt x="107366" y="847737"/>
                </a:lnTo>
                <a:lnTo>
                  <a:pt x="107366" y="807369"/>
                </a:lnTo>
                <a:lnTo>
                  <a:pt x="143976" y="807369"/>
                </a:lnTo>
                <a:lnTo>
                  <a:pt x="143976" y="767000"/>
                </a:lnTo>
                <a:lnTo>
                  <a:pt x="146401" y="767000"/>
                </a:lnTo>
                <a:lnTo>
                  <a:pt x="146401" y="726632"/>
                </a:lnTo>
                <a:lnTo>
                  <a:pt x="148866" y="726632"/>
                </a:lnTo>
                <a:lnTo>
                  <a:pt x="251302" y="726632"/>
                </a:lnTo>
                <a:lnTo>
                  <a:pt x="251302" y="645895"/>
                </a:lnTo>
                <a:lnTo>
                  <a:pt x="322058" y="645895"/>
                </a:lnTo>
                <a:lnTo>
                  <a:pt x="322058" y="565158"/>
                </a:lnTo>
                <a:lnTo>
                  <a:pt x="378186" y="565158"/>
                </a:lnTo>
                <a:lnTo>
                  <a:pt x="378186" y="484421"/>
                </a:lnTo>
                <a:lnTo>
                  <a:pt x="424535" y="484421"/>
                </a:lnTo>
                <a:lnTo>
                  <a:pt x="461145" y="484421"/>
                </a:lnTo>
                <a:lnTo>
                  <a:pt x="461145" y="444052"/>
                </a:lnTo>
                <a:lnTo>
                  <a:pt x="500180" y="444052"/>
                </a:lnTo>
                <a:lnTo>
                  <a:pt x="539215" y="444052"/>
                </a:lnTo>
                <a:lnTo>
                  <a:pt x="539215" y="403684"/>
                </a:lnTo>
                <a:lnTo>
                  <a:pt x="602657" y="403684"/>
                </a:lnTo>
                <a:lnTo>
                  <a:pt x="602657" y="363316"/>
                </a:lnTo>
                <a:lnTo>
                  <a:pt x="641692" y="363316"/>
                </a:lnTo>
                <a:lnTo>
                  <a:pt x="678303" y="363316"/>
                </a:lnTo>
                <a:lnTo>
                  <a:pt x="724652" y="363316"/>
                </a:lnTo>
                <a:lnTo>
                  <a:pt x="724652" y="322947"/>
                </a:lnTo>
                <a:lnTo>
                  <a:pt x="761262" y="322947"/>
                </a:lnTo>
                <a:lnTo>
                  <a:pt x="800297" y="322947"/>
                </a:lnTo>
                <a:lnTo>
                  <a:pt x="824664" y="322947"/>
                </a:lnTo>
                <a:lnTo>
                  <a:pt x="824664" y="242210"/>
                </a:lnTo>
                <a:lnTo>
                  <a:pt x="878367" y="242210"/>
                </a:lnTo>
                <a:lnTo>
                  <a:pt x="932030" y="242210"/>
                </a:lnTo>
                <a:lnTo>
                  <a:pt x="975954" y="242210"/>
                </a:lnTo>
                <a:lnTo>
                  <a:pt x="975954" y="201842"/>
                </a:lnTo>
                <a:lnTo>
                  <a:pt x="1010100" y="201842"/>
                </a:lnTo>
                <a:lnTo>
                  <a:pt x="1036931" y="201842"/>
                </a:lnTo>
                <a:lnTo>
                  <a:pt x="1071117" y="201842"/>
                </a:lnTo>
                <a:lnTo>
                  <a:pt x="1119891" y="201842"/>
                </a:lnTo>
                <a:lnTo>
                  <a:pt x="1119891" y="161473"/>
                </a:lnTo>
                <a:lnTo>
                  <a:pt x="1417583" y="161473"/>
                </a:lnTo>
                <a:lnTo>
                  <a:pt x="1417583" y="121105"/>
                </a:lnTo>
                <a:lnTo>
                  <a:pt x="1461467" y="121105"/>
                </a:lnTo>
                <a:lnTo>
                  <a:pt x="1495653" y="121105"/>
                </a:lnTo>
                <a:lnTo>
                  <a:pt x="1561519" y="121105"/>
                </a:lnTo>
                <a:lnTo>
                  <a:pt x="1561519" y="80736"/>
                </a:lnTo>
                <a:lnTo>
                  <a:pt x="2371555" y="80736"/>
                </a:lnTo>
                <a:lnTo>
                  <a:pt x="2371555" y="40368"/>
                </a:lnTo>
                <a:lnTo>
                  <a:pt x="2413015" y="40368"/>
                </a:lnTo>
                <a:lnTo>
                  <a:pt x="2449625" y="40368"/>
                </a:lnTo>
                <a:lnTo>
                  <a:pt x="2500863" y="40368"/>
                </a:lnTo>
                <a:lnTo>
                  <a:pt x="2500863" y="0"/>
                </a:lnTo>
                <a:lnTo>
                  <a:pt x="2571619" y="0"/>
                </a:lnTo>
                <a:lnTo>
                  <a:pt x="2625282" y="0"/>
                </a:lnTo>
                <a:lnTo>
                  <a:pt x="2686300" y="0"/>
                </a:lnTo>
                <a:lnTo>
                  <a:pt x="2688724" y="0"/>
                </a:lnTo>
              </a:path>
            </a:pathLst>
          </a:custGeom>
          <a:ln w="909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971464" y="2550450"/>
            <a:ext cx="2810510" cy="0"/>
          </a:xfrm>
          <a:custGeom>
            <a:avLst/>
            <a:gdLst/>
            <a:ahLst/>
            <a:cxnLst/>
            <a:rect l="l" t="t" r="r" b="b"/>
            <a:pathLst>
              <a:path w="2810510" h="0">
                <a:moveTo>
                  <a:pt x="0" y="0"/>
                </a:moveTo>
                <a:lnTo>
                  <a:pt x="281051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00558" y="612764"/>
            <a:ext cx="0" cy="1967230"/>
          </a:xfrm>
          <a:custGeom>
            <a:avLst/>
            <a:gdLst/>
            <a:ahLst/>
            <a:cxnLst/>
            <a:rect l="l" t="t" r="r" b="b"/>
            <a:pathLst>
              <a:path w="0" h="1967230">
                <a:moveTo>
                  <a:pt x="0" y="0"/>
                </a:moveTo>
                <a:lnTo>
                  <a:pt x="0" y="196677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695914" y="2550450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0"/>
                </a:moveTo>
                <a:lnTo>
                  <a:pt x="0" y="2909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391269" y="2550450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0"/>
                </a:moveTo>
                <a:lnTo>
                  <a:pt x="0" y="2909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086625" y="2550450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0"/>
                </a:moveTo>
                <a:lnTo>
                  <a:pt x="0" y="2909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781981" y="2550450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0"/>
                </a:moveTo>
                <a:lnTo>
                  <a:pt x="0" y="2909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893503" y="2563904"/>
            <a:ext cx="214629" cy="1225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latin typeface="Helvetica"/>
                <a:cs typeface="Helvetica"/>
              </a:rPr>
              <a:t>0.00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88859" y="2563904"/>
            <a:ext cx="909955" cy="1225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707390" algn="l"/>
              </a:tabLst>
            </a:pPr>
            <a:r>
              <a:rPr dirty="0" sz="750">
                <a:latin typeface="Helvetica"/>
                <a:cs typeface="Helvetica"/>
              </a:rPr>
              <a:t>0.05</a:t>
            </a:r>
            <a:r>
              <a:rPr dirty="0" sz="750">
                <a:latin typeface="Helvetica"/>
                <a:cs typeface="Helvetica"/>
              </a:rPr>
              <a:t>	</a:t>
            </a:r>
            <a:r>
              <a:rPr dirty="0" sz="750">
                <a:latin typeface="Helvetica"/>
                <a:cs typeface="Helvetica"/>
              </a:rPr>
              <a:t>0.10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979570" y="2563904"/>
            <a:ext cx="214629" cy="1225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latin typeface="Helvetica"/>
                <a:cs typeface="Helvetica"/>
              </a:rPr>
              <a:t>0.15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4926" y="2563904"/>
            <a:ext cx="214629" cy="1225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latin typeface="Helvetica"/>
                <a:cs typeface="Helvetica"/>
              </a:rPr>
              <a:t>0.20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971464" y="2162929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2909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971464" y="1775368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2909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971464" y="1387847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2909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971464" y="1000285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2909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971464" y="612764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2909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839446" y="2470348"/>
            <a:ext cx="122555" cy="1606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latin typeface="Helvetica"/>
                <a:cs typeface="Helvetica"/>
              </a:rPr>
              <a:t>0.0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39446" y="2082827"/>
            <a:ext cx="122555" cy="1606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latin typeface="Helvetica"/>
                <a:cs typeface="Helvetica"/>
              </a:rPr>
              <a:t>0.2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39446" y="1695266"/>
            <a:ext cx="122555" cy="1606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latin typeface="Helvetica"/>
                <a:cs typeface="Helvetica"/>
              </a:rPr>
              <a:t>0.4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39446" y="1307745"/>
            <a:ext cx="122555" cy="1606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latin typeface="Helvetica"/>
                <a:cs typeface="Helvetica"/>
              </a:rPr>
              <a:t>0.6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39446" y="920183"/>
            <a:ext cx="122555" cy="1606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latin typeface="Helvetica"/>
                <a:cs typeface="Helvetica"/>
              </a:rPr>
              <a:t>0.8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39446" y="532662"/>
            <a:ext cx="122555" cy="1606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latin typeface="Helvetica"/>
                <a:cs typeface="Helvetica"/>
              </a:rPr>
              <a:t>1.0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000558" y="612764"/>
            <a:ext cx="2781935" cy="1938020"/>
          </a:xfrm>
          <a:custGeom>
            <a:avLst/>
            <a:gdLst/>
            <a:ahLst/>
            <a:cxnLst/>
            <a:rect l="l" t="t" r="r" b="b"/>
            <a:pathLst>
              <a:path w="2781935" h="1938020">
                <a:moveTo>
                  <a:pt x="0" y="1937685"/>
                </a:moveTo>
                <a:lnTo>
                  <a:pt x="2781422" y="1937685"/>
                </a:lnTo>
                <a:lnTo>
                  <a:pt x="2781422" y="0"/>
                </a:lnTo>
                <a:lnTo>
                  <a:pt x="0" y="0"/>
                </a:lnTo>
                <a:lnTo>
                  <a:pt x="0" y="193768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1743302" y="2680282"/>
            <a:ext cx="1296035" cy="1225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 spc="-40">
                <a:latin typeface="Helvetica"/>
                <a:cs typeface="Helvetica"/>
              </a:rPr>
              <a:t>F</a:t>
            </a:r>
            <a:r>
              <a:rPr dirty="0" sz="750">
                <a:latin typeface="Helvetica"/>
                <a:cs typeface="Helvetica"/>
              </a:rPr>
              <a:t>alse</a:t>
            </a:r>
            <a:r>
              <a:rPr dirty="0" sz="750">
                <a:latin typeface="Helvetica"/>
                <a:cs typeface="Helvetica"/>
              </a:rPr>
              <a:t> </a:t>
            </a:r>
            <a:r>
              <a:rPr dirty="0" sz="750" spc="-35">
                <a:latin typeface="Helvetica"/>
                <a:cs typeface="Helvetica"/>
              </a:rPr>
              <a:t>P</a:t>
            </a:r>
            <a:r>
              <a:rPr dirty="0" sz="750">
                <a:latin typeface="Helvetica"/>
                <a:cs typeface="Helvetica"/>
              </a:rPr>
              <a:t>ositi</a:t>
            </a:r>
            <a:r>
              <a:rPr dirty="0" sz="750" spc="-20">
                <a:latin typeface="Helvetica"/>
                <a:cs typeface="Helvetica"/>
              </a:rPr>
              <a:t>v</a:t>
            </a:r>
            <a:r>
              <a:rPr dirty="0" sz="750">
                <a:latin typeface="Helvetica"/>
                <a:cs typeface="Helvetica"/>
              </a:rPr>
              <a:t>e</a:t>
            </a:r>
            <a:r>
              <a:rPr dirty="0" sz="750">
                <a:latin typeface="Helvetica"/>
                <a:cs typeface="Helvetica"/>
              </a:rPr>
              <a:t> </a:t>
            </a:r>
            <a:r>
              <a:rPr dirty="0" sz="750">
                <a:latin typeface="Helvetica"/>
                <a:cs typeface="Helvetica"/>
              </a:rPr>
              <a:t>Rate</a:t>
            </a:r>
            <a:r>
              <a:rPr dirty="0" sz="750">
                <a:latin typeface="Helvetica"/>
                <a:cs typeface="Helvetica"/>
              </a:rPr>
              <a:t> </a:t>
            </a:r>
            <a:r>
              <a:rPr dirty="0" sz="750">
                <a:latin typeface="Helvetica"/>
                <a:cs typeface="Helvetica"/>
              </a:rPr>
              <a:t>(Screens)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23069" y="959752"/>
            <a:ext cx="122555" cy="124396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 spc="-95">
                <a:latin typeface="Helvetica"/>
                <a:cs typeface="Helvetica"/>
              </a:rPr>
              <a:t>T</a:t>
            </a:r>
            <a:r>
              <a:rPr dirty="0" sz="750" spc="10">
                <a:latin typeface="Helvetica"/>
                <a:cs typeface="Helvetica"/>
              </a:rPr>
              <a:t>r</a:t>
            </a:r>
            <a:r>
              <a:rPr dirty="0" sz="750">
                <a:latin typeface="Helvetica"/>
                <a:cs typeface="Helvetica"/>
              </a:rPr>
              <a:t>ue</a:t>
            </a:r>
            <a:r>
              <a:rPr dirty="0" sz="750">
                <a:latin typeface="Helvetica"/>
                <a:cs typeface="Helvetica"/>
              </a:rPr>
              <a:t> </a:t>
            </a:r>
            <a:r>
              <a:rPr dirty="0" sz="750" spc="-40">
                <a:latin typeface="Helvetica"/>
                <a:cs typeface="Helvetica"/>
              </a:rPr>
              <a:t>P</a:t>
            </a:r>
            <a:r>
              <a:rPr dirty="0" sz="750">
                <a:latin typeface="Helvetica"/>
                <a:cs typeface="Helvetica"/>
              </a:rPr>
              <a:t>ositi</a:t>
            </a:r>
            <a:r>
              <a:rPr dirty="0" sz="750" spc="-20">
                <a:latin typeface="Helvetica"/>
                <a:cs typeface="Helvetica"/>
              </a:rPr>
              <a:t>v</a:t>
            </a:r>
            <a:r>
              <a:rPr dirty="0" sz="750">
                <a:latin typeface="Helvetica"/>
                <a:cs typeface="Helvetica"/>
              </a:rPr>
              <a:t>e</a:t>
            </a:r>
            <a:r>
              <a:rPr dirty="0" sz="750">
                <a:latin typeface="Helvetica"/>
                <a:cs typeface="Helvetica"/>
              </a:rPr>
              <a:t> </a:t>
            </a:r>
            <a:r>
              <a:rPr dirty="0" sz="750">
                <a:latin typeface="Helvetica"/>
                <a:cs typeface="Helvetica"/>
              </a:rPr>
              <a:t>Rate</a:t>
            </a:r>
            <a:r>
              <a:rPr dirty="0" sz="750">
                <a:latin typeface="Helvetica"/>
                <a:cs typeface="Helvetica"/>
              </a:rPr>
              <a:t> </a:t>
            </a:r>
            <a:r>
              <a:rPr dirty="0" sz="750">
                <a:latin typeface="Helvetica"/>
                <a:cs typeface="Helvetica"/>
              </a:rPr>
              <a:t>(</a:t>
            </a:r>
            <a:r>
              <a:rPr dirty="0" sz="750" spc="-35">
                <a:latin typeface="Helvetica"/>
                <a:cs typeface="Helvetica"/>
              </a:rPr>
              <a:t>P</a:t>
            </a:r>
            <a:r>
              <a:rPr dirty="0" sz="750">
                <a:latin typeface="Helvetica"/>
                <a:cs typeface="Helvetica"/>
              </a:rPr>
              <a:t>atients)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000558" y="1137554"/>
            <a:ext cx="2781935" cy="1251585"/>
          </a:xfrm>
          <a:custGeom>
            <a:avLst/>
            <a:gdLst/>
            <a:ahLst/>
            <a:cxnLst/>
            <a:rect l="l" t="t" r="r" b="b"/>
            <a:pathLst>
              <a:path w="2781935" h="1251585">
                <a:moveTo>
                  <a:pt x="0" y="1251421"/>
                </a:moveTo>
                <a:lnTo>
                  <a:pt x="4889" y="1251421"/>
                </a:lnTo>
                <a:lnTo>
                  <a:pt x="12203" y="1251421"/>
                </a:lnTo>
                <a:lnTo>
                  <a:pt x="14627" y="1251421"/>
                </a:lnTo>
                <a:lnTo>
                  <a:pt x="14627" y="1211053"/>
                </a:lnTo>
                <a:lnTo>
                  <a:pt x="24406" y="1211053"/>
                </a:lnTo>
                <a:lnTo>
                  <a:pt x="26831" y="1211053"/>
                </a:lnTo>
                <a:lnTo>
                  <a:pt x="31720" y="1211053"/>
                </a:lnTo>
                <a:lnTo>
                  <a:pt x="31720" y="1170685"/>
                </a:lnTo>
                <a:lnTo>
                  <a:pt x="36610" y="1170685"/>
                </a:lnTo>
                <a:lnTo>
                  <a:pt x="39034" y="1170685"/>
                </a:lnTo>
                <a:lnTo>
                  <a:pt x="43924" y="1170685"/>
                </a:lnTo>
                <a:lnTo>
                  <a:pt x="43924" y="1130316"/>
                </a:lnTo>
                <a:lnTo>
                  <a:pt x="82959" y="1130316"/>
                </a:lnTo>
                <a:lnTo>
                  <a:pt x="82959" y="1089948"/>
                </a:lnTo>
                <a:lnTo>
                  <a:pt x="85383" y="1089948"/>
                </a:lnTo>
                <a:lnTo>
                  <a:pt x="87848" y="1089948"/>
                </a:lnTo>
                <a:lnTo>
                  <a:pt x="87848" y="1049579"/>
                </a:lnTo>
                <a:lnTo>
                  <a:pt x="200064" y="1049579"/>
                </a:lnTo>
                <a:lnTo>
                  <a:pt x="200064" y="1009211"/>
                </a:lnTo>
                <a:lnTo>
                  <a:pt x="446477" y="1009211"/>
                </a:lnTo>
                <a:lnTo>
                  <a:pt x="446477" y="767000"/>
                </a:lnTo>
                <a:lnTo>
                  <a:pt x="529436" y="767000"/>
                </a:lnTo>
                <a:lnTo>
                  <a:pt x="619710" y="767000"/>
                </a:lnTo>
                <a:lnTo>
                  <a:pt x="619710" y="686263"/>
                </a:lnTo>
                <a:lnTo>
                  <a:pt x="673413" y="686263"/>
                </a:lnTo>
                <a:lnTo>
                  <a:pt x="673413" y="645895"/>
                </a:lnTo>
                <a:lnTo>
                  <a:pt x="714873" y="645895"/>
                </a:lnTo>
                <a:lnTo>
                  <a:pt x="714873" y="605526"/>
                </a:lnTo>
                <a:lnTo>
                  <a:pt x="768536" y="605526"/>
                </a:lnTo>
                <a:lnTo>
                  <a:pt x="768536" y="565158"/>
                </a:lnTo>
                <a:lnTo>
                  <a:pt x="831977" y="565158"/>
                </a:lnTo>
                <a:lnTo>
                  <a:pt x="892995" y="565158"/>
                </a:lnTo>
                <a:lnTo>
                  <a:pt x="892995" y="484421"/>
                </a:lnTo>
                <a:lnTo>
                  <a:pt x="941768" y="484421"/>
                </a:lnTo>
                <a:lnTo>
                  <a:pt x="941768" y="444052"/>
                </a:lnTo>
                <a:lnTo>
                  <a:pt x="1000321" y="444052"/>
                </a:lnTo>
                <a:lnTo>
                  <a:pt x="1046710" y="444052"/>
                </a:lnTo>
                <a:lnTo>
                  <a:pt x="1095484" y="444052"/>
                </a:lnTo>
                <a:lnTo>
                  <a:pt x="1095484" y="363316"/>
                </a:lnTo>
                <a:lnTo>
                  <a:pt x="1136984" y="363316"/>
                </a:lnTo>
                <a:lnTo>
                  <a:pt x="1193071" y="363316"/>
                </a:lnTo>
                <a:lnTo>
                  <a:pt x="1241885" y="363316"/>
                </a:lnTo>
                <a:lnTo>
                  <a:pt x="1278495" y="363316"/>
                </a:lnTo>
                <a:lnTo>
                  <a:pt x="1278495" y="322947"/>
                </a:lnTo>
                <a:lnTo>
                  <a:pt x="1327269" y="322947"/>
                </a:lnTo>
                <a:lnTo>
                  <a:pt x="1327269" y="282579"/>
                </a:lnTo>
                <a:lnTo>
                  <a:pt x="1402914" y="282579"/>
                </a:lnTo>
                <a:lnTo>
                  <a:pt x="1402914" y="242210"/>
                </a:lnTo>
                <a:lnTo>
                  <a:pt x="1444374" y="242210"/>
                </a:lnTo>
                <a:lnTo>
                  <a:pt x="1444374" y="201842"/>
                </a:lnTo>
                <a:lnTo>
                  <a:pt x="1761583" y="201842"/>
                </a:lnTo>
                <a:lnTo>
                  <a:pt x="1761583" y="161473"/>
                </a:lnTo>
                <a:lnTo>
                  <a:pt x="1951869" y="161473"/>
                </a:lnTo>
                <a:lnTo>
                  <a:pt x="1951869" y="121105"/>
                </a:lnTo>
                <a:lnTo>
                  <a:pt x="1976276" y="121105"/>
                </a:lnTo>
                <a:lnTo>
                  <a:pt x="2005532" y="121105"/>
                </a:lnTo>
                <a:lnTo>
                  <a:pt x="2042142" y="121105"/>
                </a:lnTo>
                <a:lnTo>
                  <a:pt x="2078752" y="121105"/>
                </a:lnTo>
                <a:lnTo>
                  <a:pt x="2078752" y="80736"/>
                </a:lnTo>
                <a:lnTo>
                  <a:pt x="2137305" y="80736"/>
                </a:lnTo>
                <a:lnTo>
                  <a:pt x="2137305" y="40368"/>
                </a:lnTo>
                <a:lnTo>
                  <a:pt x="2200747" y="40368"/>
                </a:lnTo>
                <a:lnTo>
                  <a:pt x="2705777" y="40368"/>
                </a:lnTo>
                <a:lnTo>
                  <a:pt x="2705777" y="0"/>
                </a:lnTo>
                <a:lnTo>
                  <a:pt x="2754591" y="0"/>
                </a:lnTo>
                <a:lnTo>
                  <a:pt x="2781422" y="0"/>
                </a:lnTo>
              </a:path>
            </a:pathLst>
          </a:custGeom>
          <a:ln w="909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391269" y="612764"/>
            <a:ext cx="0" cy="1938020"/>
          </a:xfrm>
          <a:custGeom>
            <a:avLst/>
            <a:gdLst/>
            <a:ahLst/>
            <a:cxnLst/>
            <a:rect l="l" t="t" r="r" b="b"/>
            <a:pathLst>
              <a:path w="0" h="1938020">
                <a:moveTo>
                  <a:pt x="0" y="0"/>
                </a:moveTo>
                <a:lnTo>
                  <a:pt x="0" y="1937685"/>
                </a:lnTo>
              </a:path>
            </a:pathLst>
          </a:custGeom>
          <a:ln w="6061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678617" y="2040813"/>
            <a:ext cx="575310" cy="0"/>
          </a:xfrm>
          <a:custGeom>
            <a:avLst/>
            <a:gdLst/>
            <a:ahLst/>
            <a:cxnLst/>
            <a:rect l="l" t="t" r="r" b="b"/>
            <a:pathLst>
              <a:path w="575310" h="0">
                <a:moveTo>
                  <a:pt x="0" y="0"/>
                </a:moveTo>
                <a:lnTo>
                  <a:pt x="574735" y="0"/>
                </a:lnTo>
              </a:path>
            </a:pathLst>
          </a:custGeom>
          <a:ln w="909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2678617" y="2403160"/>
            <a:ext cx="575310" cy="0"/>
          </a:xfrm>
          <a:custGeom>
            <a:avLst/>
            <a:gdLst/>
            <a:ahLst/>
            <a:cxnLst/>
            <a:rect l="l" t="t" r="r" b="b"/>
            <a:pathLst>
              <a:path w="575310" h="0">
                <a:moveTo>
                  <a:pt x="0" y="0"/>
                </a:moveTo>
                <a:lnTo>
                  <a:pt x="574735" y="0"/>
                </a:lnTo>
              </a:path>
            </a:pathLst>
          </a:custGeom>
          <a:ln w="909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 txBox="1"/>
          <p:nvPr/>
        </p:nvSpPr>
        <p:spPr>
          <a:xfrm>
            <a:off x="3527999" y="1984361"/>
            <a:ext cx="219710" cy="4851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 spc="5">
                <a:latin typeface="Helvetica"/>
                <a:cs typeface="Helvetica"/>
              </a:rPr>
              <a:t>PEB</a:t>
            </a:r>
            <a:endParaRPr sz="750">
              <a:latin typeface="Helvetica"/>
              <a:cs typeface="Helvetica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latin typeface="Helvetica"/>
                <a:cs typeface="Helvetica"/>
              </a:rPr>
              <a:t>ST</a:t>
            </a:r>
            <a:endParaRPr sz="750">
              <a:latin typeface="Helvetica"/>
              <a:cs typeface="Helvetica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39" name="object 3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65"/>
              <a:t>Current</a:t>
            </a:r>
            <a:r>
              <a:rPr dirty="0" spc="45"/>
              <a:t> </a:t>
            </a:r>
            <a:r>
              <a:rPr dirty="0" spc="100"/>
              <a:t>Su</a:t>
            </a:r>
            <a:r>
              <a:rPr dirty="0" spc="100"/>
              <a:t>r</a:t>
            </a:r>
            <a:r>
              <a:rPr dirty="0" spc="-30"/>
              <a:t>v</a:t>
            </a:r>
            <a:r>
              <a:rPr dirty="0" spc="55"/>
              <a:t>eillance</a:t>
            </a:r>
            <a:r>
              <a:rPr dirty="0" spc="45"/>
              <a:t> </a:t>
            </a:r>
            <a:r>
              <a:rPr dirty="0" spc="114"/>
              <a:t>P</a:t>
            </a:r>
            <a:r>
              <a:rPr dirty="0" spc="55"/>
              <a:t>r</a:t>
            </a:r>
            <a:r>
              <a:rPr dirty="0" spc="75"/>
              <a:t>actice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624395" y="869940"/>
            <a:ext cx="3500754" cy="17106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ts val="1200"/>
              </a:lnSpc>
            </a:pPr>
            <a:r>
              <a:rPr dirty="0" sz="1100" spc="-120">
                <a:latin typeface="Times New Roman"/>
                <a:cs typeface="Times New Roman"/>
              </a:rPr>
              <a:t>K</a:t>
            </a:r>
            <a:r>
              <a:rPr dirty="0" sz="1100" spc="90">
                <a:latin typeface="Times New Roman"/>
                <a:cs typeface="Times New Roman"/>
              </a:rPr>
              <a:t>e</a:t>
            </a:r>
            <a:r>
              <a:rPr dirty="0" sz="1100" spc="-10">
                <a:latin typeface="Times New Roman"/>
                <a:cs typeface="Times New Roman"/>
              </a:rPr>
              <a:t>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">
                <a:latin typeface="Times New Roman"/>
                <a:cs typeface="Times New Roman"/>
              </a:rPr>
              <a:t>r</a:t>
            </a:r>
            <a:r>
              <a:rPr dirty="0" sz="1100" spc="10">
                <a:latin typeface="Times New Roman"/>
                <a:cs typeface="Times New Roman"/>
              </a:rPr>
              <a:t>isk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f</a:t>
            </a:r>
            <a:r>
              <a:rPr dirty="0" sz="1100" spc="40">
                <a:latin typeface="Times New Roman"/>
                <a:cs typeface="Times New Roman"/>
              </a:rPr>
              <a:t>actor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is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 b="1">
                <a:latin typeface="Times New Roman"/>
                <a:cs typeface="Times New Roman"/>
              </a:rPr>
              <a:t>cirrhosis</a:t>
            </a:r>
            <a:r>
              <a:rPr dirty="0" sz="1100" spc="-5">
                <a:latin typeface="Times New Roman"/>
                <a:cs typeface="Times New Roman"/>
              </a:rPr>
              <a:t>: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accounts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f</a:t>
            </a:r>
            <a:r>
              <a:rPr dirty="0" sz="1100" spc="20">
                <a:latin typeface="Times New Roman"/>
                <a:cs typeface="Times New Roman"/>
              </a:rPr>
              <a:t>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0">
                <a:latin typeface="Times New Roman"/>
                <a:cs typeface="Times New Roman"/>
              </a:rPr>
              <a:t>80-90%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HCC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100">
                <a:latin typeface="Times New Roman"/>
                <a:cs typeface="Times New Roman"/>
              </a:rPr>
              <a:t>case</a:t>
            </a:r>
            <a:r>
              <a:rPr dirty="0" sz="1100" spc="70">
                <a:latin typeface="Times New Roman"/>
                <a:cs typeface="Times New Roman"/>
              </a:rPr>
              <a:t>s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93980">
              <a:lnSpc>
                <a:spcPts val="1200"/>
              </a:lnSpc>
              <a:spcBef>
                <a:spcPts val="155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Hepatitis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B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and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C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in</a:t>
            </a:r>
            <a:r>
              <a:rPr dirty="0" sz="1000" spc="-50">
                <a:latin typeface="Times New Roman"/>
                <a:cs typeface="Times New Roman"/>
              </a:rPr>
              <a:t>f</a:t>
            </a:r>
            <a:r>
              <a:rPr dirty="0" sz="1000" spc="30">
                <a:latin typeface="Times New Roman"/>
                <a:cs typeface="Times New Roman"/>
              </a:rPr>
              <a:t>ection</a:t>
            </a:r>
            <a:endParaRPr sz="1000">
              <a:latin typeface="Times New Roman"/>
              <a:cs typeface="Times New Roman"/>
            </a:endParaRPr>
          </a:p>
          <a:p>
            <a:pPr marL="93980">
              <a:lnSpc>
                <a:spcPts val="1195"/>
              </a:lnSpc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Alcoholic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li</a:t>
            </a:r>
            <a:r>
              <a:rPr dirty="0" sz="1000" spc="-80">
                <a:latin typeface="Times New Roman"/>
                <a:cs typeface="Times New Roman"/>
              </a:rPr>
              <a:t>v</a:t>
            </a:r>
            <a:r>
              <a:rPr dirty="0" sz="1000" spc="50">
                <a:latin typeface="Times New Roman"/>
                <a:cs typeface="Times New Roman"/>
              </a:rPr>
              <a:t>er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disease</a:t>
            </a:r>
            <a:endParaRPr sz="1000">
              <a:latin typeface="Times New Roman"/>
              <a:cs typeface="Times New Roman"/>
            </a:endParaRPr>
          </a:p>
          <a:p>
            <a:pPr marL="93980">
              <a:lnSpc>
                <a:spcPts val="1200"/>
              </a:lnSpc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Non-alcoholic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90">
                <a:latin typeface="Times New Roman"/>
                <a:cs typeface="Times New Roman"/>
              </a:rPr>
              <a:t>f</a:t>
            </a:r>
            <a:r>
              <a:rPr dirty="0" sz="1000" spc="25">
                <a:latin typeface="Times New Roman"/>
                <a:cs typeface="Times New Roman"/>
              </a:rPr>
              <a:t>atty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li</a:t>
            </a:r>
            <a:r>
              <a:rPr dirty="0" sz="1000" spc="-80">
                <a:latin typeface="Times New Roman"/>
                <a:cs typeface="Times New Roman"/>
              </a:rPr>
              <a:t>v</a:t>
            </a:r>
            <a:r>
              <a:rPr dirty="0" sz="1000" spc="50">
                <a:latin typeface="Times New Roman"/>
                <a:cs typeface="Times New Roman"/>
              </a:rPr>
              <a:t>er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disease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 spc="-25">
                <a:latin typeface="Times New Roman"/>
                <a:cs typeface="Times New Roman"/>
              </a:rPr>
              <a:t>AASLD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guidelines: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screening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80">
                <a:latin typeface="Times New Roman"/>
                <a:cs typeface="Times New Roman"/>
              </a:rPr>
              <a:t>e</a:t>
            </a:r>
            <a:r>
              <a:rPr dirty="0" sz="1100" spc="-40">
                <a:latin typeface="Times New Roman"/>
                <a:cs typeface="Times New Roman"/>
              </a:rPr>
              <a:t>v</a:t>
            </a:r>
            <a:r>
              <a:rPr dirty="0" sz="1100" spc="60">
                <a:latin typeface="Times New Roman"/>
                <a:cs typeface="Times New Roman"/>
              </a:rPr>
              <a:t>e</a:t>
            </a:r>
            <a:r>
              <a:rPr dirty="0" sz="1100" spc="75">
                <a:latin typeface="Times New Roman"/>
                <a:cs typeface="Times New Roman"/>
              </a:rPr>
              <a:t>r</a:t>
            </a:r>
            <a:r>
              <a:rPr dirty="0" sz="1100" spc="-10">
                <a:latin typeface="Times New Roman"/>
                <a:cs typeface="Times New Roman"/>
              </a:rPr>
              <a:t>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6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months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via</a:t>
            </a:r>
            <a:endParaRPr sz="1100">
              <a:latin typeface="Times New Roman"/>
              <a:cs typeface="Times New Roman"/>
            </a:endParaRPr>
          </a:p>
          <a:p>
            <a:pPr marL="289560">
              <a:lnSpc>
                <a:spcPts val="1200"/>
              </a:lnSpc>
              <a:spcBef>
                <a:spcPts val="175"/>
              </a:spcBef>
            </a:pPr>
            <a:r>
              <a:rPr dirty="0" sz="1000" spc="-20">
                <a:latin typeface="Times New Roman"/>
                <a:cs typeface="Times New Roman"/>
              </a:rPr>
              <a:t>Ult</a:t>
            </a:r>
            <a:r>
              <a:rPr dirty="0" sz="1000" spc="-25">
                <a:latin typeface="Times New Roman"/>
                <a:cs typeface="Times New Roman"/>
              </a:rPr>
              <a:t>r</a:t>
            </a:r>
            <a:r>
              <a:rPr dirty="0" sz="1000" spc="70">
                <a:latin typeface="Times New Roman"/>
                <a:cs typeface="Times New Roman"/>
              </a:rPr>
              <a:t>asono</a:t>
            </a:r>
            <a:r>
              <a:rPr dirty="0" sz="1000" spc="65">
                <a:latin typeface="Times New Roman"/>
                <a:cs typeface="Times New Roman"/>
              </a:rPr>
              <a:t>g</a:t>
            </a:r>
            <a:r>
              <a:rPr dirty="0" sz="1000" spc="-15">
                <a:latin typeface="Times New Roman"/>
                <a:cs typeface="Times New Roman"/>
              </a:rPr>
              <a:t>r</a:t>
            </a:r>
            <a:r>
              <a:rPr dirty="0" sz="1000" spc="70">
                <a:latin typeface="Times New Roman"/>
                <a:cs typeface="Times New Roman"/>
              </a:rPr>
              <a:t>ap</a:t>
            </a:r>
            <a:r>
              <a:rPr dirty="0" sz="1000" spc="45">
                <a:latin typeface="Times New Roman"/>
                <a:cs typeface="Times New Roman"/>
              </a:rPr>
              <a:t>h</a:t>
            </a:r>
            <a:r>
              <a:rPr dirty="0" sz="1000" spc="-5">
                <a:latin typeface="Times New Roman"/>
                <a:cs typeface="Times New Roman"/>
              </a:rPr>
              <a:t>y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0" i="1">
                <a:latin typeface="メイリオ"/>
                <a:cs typeface="メイリオ"/>
              </a:rPr>
              <a:t>←</a:t>
            </a:r>
            <a:r>
              <a:rPr dirty="0" sz="1000" spc="-65" i="1">
                <a:latin typeface="メイリオ"/>
                <a:cs typeface="メイリオ"/>
              </a:rPr>
              <a:t> </a:t>
            </a:r>
            <a:r>
              <a:rPr dirty="0" sz="1000" spc="40" i="1">
                <a:latin typeface="Times New Roman"/>
                <a:cs typeface="Times New Roman"/>
              </a:rPr>
              <a:t>mandato</a:t>
            </a:r>
            <a:r>
              <a:rPr dirty="0" sz="1000" spc="55" i="1">
                <a:latin typeface="Times New Roman"/>
                <a:cs typeface="Times New Roman"/>
              </a:rPr>
              <a:t>r</a:t>
            </a:r>
            <a:r>
              <a:rPr dirty="0" sz="1000" spc="50" i="1">
                <a:latin typeface="Times New Roman"/>
                <a:cs typeface="Times New Roman"/>
              </a:rPr>
              <a:t>y</a:t>
            </a:r>
            <a:endParaRPr sz="1000">
              <a:latin typeface="Times New Roman"/>
              <a:cs typeface="Times New Roman"/>
            </a:endParaRPr>
          </a:p>
          <a:p>
            <a:pPr marL="289560">
              <a:lnSpc>
                <a:spcPts val="1195"/>
              </a:lnSpc>
            </a:pPr>
            <a:r>
              <a:rPr dirty="0" sz="1000" spc="110" i="1">
                <a:latin typeface="Times New Roman"/>
                <a:cs typeface="Times New Roman"/>
              </a:rPr>
              <a:t>α</a:t>
            </a:r>
            <a:r>
              <a:rPr dirty="0" sz="1000" spc="15">
                <a:latin typeface="Times New Roman"/>
                <a:cs typeface="Times New Roman"/>
              </a:rPr>
              <a:t>-</a:t>
            </a:r>
            <a:r>
              <a:rPr dirty="0" sz="1000" spc="-5">
                <a:latin typeface="Times New Roman"/>
                <a:cs typeface="Times New Roman"/>
              </a:rPr>
              <a:t>F</a:t>
            </a:r>
            <a:r>
              <a:rPr dirty="0" sz="1000" spc="35">
                <a:latin typeface="Times New Roman"/>
                <a:cs typeface="Times New Roman"/>
              </a:rPr>
              <a:t>etoprotein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(AFP)</a:t>
            </a:r>
            <a:r>
              <a:rPr dirty="0" sz="1000" spc="-10" i="1">
                <a:latin typeface="メイリオ"/>
                <a:cs typeface="メイリオ"/>
              </a:rPr>
              <a:t>←</a:t>
            </a:r>
            <a:r>
              <a:rPr dirty="0" sz="1000" spc="-65" i="1">
                <a:latin typeface="メイリオ"/>
                <a:cs typeface="メイリオ"/>
              </a:rPr>
              <a:t> </a:t>
            </a:r>
            <a:r>
              <a:rPr dirty="0" sz="1000" spc="15" i="1">
                <a:latin typeface="Times New Roman"/>
                <a:cs typeface="Times New Roman"/>
              </a:rPr>
              <a:t>optional</a:t>
            </a:r>
            <a:r>
              <a:rPr dirty="0" sz="1000" spc="25" i="1">
                <a:latin typeface="Times New Roman"/>
                <a:cs typeface="Times New Roman"/>
              </a:rPr>
              <a:t> </a:t>
            </a:r>
            <a:r>
              <a:rPr dirty="0" sz="1000" spc="30" i="1">
                <a:latin typeface="Times New Roman"/>
                <a:cs typeface="Times New Roman"/>
              </a:rPr>
              <a:t>b</a:t>
            </a:r>
            <a:r>
              <a:rPr dirty="0" sz="1000" spc="20" i="1">
                <a:latin typeface="Times New Roman"/>
                <a:cs typeface="Times New Roman"/>
              </a:rPr>
              <a:t>ut</a:t>
            </a:r>
            <a:r>
              <a:rPr dirty="0" sz="1000" spc="25" i="1">
                <a:latin typeface="Times New Roman"/>
                <a:cs typeface="Times New Roman"/>
              </a:rPr>
              <a:t> </a:t>
            </a:r>
            <a:r>
              <a:rPr dirty="0" sz="1000" spc="65" i="1">
                <a:latin typeface="Times New Roman"/>
                <a:cs typeface="Times New Roman"/>
              </a:rPr>
              <a:t>common</a:t>
            </a:r>
            <a:endParaRPr sz="1000">
              <a:latin typeface="Times New Roman"/>
              <a:cs typeface="Times New Roman"/>
            </a:endParaRPr>
          </a:p>
          <a:p>
            <a:pPr marL="289560">
              <a:lnSpc>
                <a:spcPts val="1200"/>
              </a:lnSpc>
            </a:pPr>
            <a:r>
              <a:rPr dirty="0" sz="1000" spc="55">
                <a:latin typeface="Times New Roman"/>
                <a:cs typeface="Times New Roman"/>
              </a:rPr>
              <a:t>P</a:t>
            </a:r>
            <a:r>
              <a:rPr dirty="0" sz="1000" spc="5">
                <a:latin typeface="Times New Roman"/>
                <a:cs typeface="Times New Roman"/>
              </a:rPr>
              <a:t>ositi</a:t>
            </a:r>
            <a:r>
              <a:rPr dirty="0" sz="1000" spc="-15">
                <a:latin typeface="Times New Roman"/>
                <a:cs typeface="Times New Roman"/>
              </a:rPr>
              <a:t>v</a:t>
            </a:r>
            <a:r>
              <a:rPr dirty="0" sz="1000" spc="105">
                <a:latin typeface="Times New Roman"/>
                <a:cs typeface="Times New Roman"/>
              </a:rPr>
              <a:t>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screen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0" i="1">
                <a:latin typeface="メイリオ"/>
                <a:cs typeface="メイリオ"/>
              </a:rPr>
              <a:t>→</a:t>
            </a:r>
            <a:r>
              <a:rPr dirty="0" sz="1000" spc="-65" i="1">
                <a:latin typeface="メイリオ"/>
                <a:cs typeface="メイリオ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CT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or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30">
                <a:latin typeface="Times New Roman"/>
                <a:cs typeface="Times New Roman"/>
              </a:rPr>
              <a:t>MRI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14"/>
              <a:t>Summa</a:t>
            </a:r>
            <a:r>
              <a:rPr dirty="0" spc="100"/>
              <a:t>r</a:t>
            </a:r>
            <a:r>
              <a:rPr dirty="0" spc="10"/>
              <a:t>y:</a:t>
            </a:r>
            <a:r>
              <a:rPr dirty="0" spc="140"/>
              <a:t> </a:t>
            </a:r>
            <a:r>
              <a:rPr dirty="0" spc="90"/>
              <a:t>PEB</a:t>
            </a:r>
            <a:r>
              <a:rPr dirty="0" spc="45"/>
              <a:t> </a:t>
            </a:r>
            <a:r>
              <a:rPr dirty="0" spc="90"/>
              <a:t>method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624395" y="1041911"/>
            <a:ext cx="3404235" cy="12147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15">
                <a:latin typeface="Times New Roman"/>
                <a:cs typeface="Times New Roman"/>
              </a:rPr>
              <a:t>Inco</a:t>
            </a:r>
            <a:r>
              <a:rPr dirty="0" sz="1100" spc="40">
                <a:latin typeface="Times New Roman"/>
                <a:cs typeface="Times New Roman"/>
              </a:rPr>
              <a:t>r</a:t>
            </a:r>
            <a:r>
              <a:rPr dirty="0" sz="1100" spc="35">
                <a:latin typeface="Times New Roman"/>
                <a:cs typeface="Times New Roman"/>
              </a:rPr>
              <a:t>po</a:t>
            </a:r>
            <a:r>
              <a:rPr dirty="0" sz="1100" spc="10">
                <a:latin typeface="Times New Roman"/>
                <a:cs typeface="Times New Roman"/>
              </a:rPr>
              <a:t>r</a:t>
            </a:r>
            <a:r>
              <a:rPr dirty="0" sz="1100" spc="30">
                <a:latin typeface="Times New Roman"/>
                <a:cs typeface="Times New Roman"/>
              </a:rPr>
              <a:t>ating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AFP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screening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histo</a:t>
            </a:r>
            <a:r>
              <a:rPr dirty="0" sz="1100" spc="50">
                <a:latin typeface="Times New Roman"/>
                <a:cs typeface="Times New Roman"/>
              </a:rPr>
              <a:t>r</a:t>
            </a:r>
            <a:r>
              <a:rPr dirty="0" sz="1100" spc="-10">
                <a:latin typeface="Times New Roman"/>
                <a:cs typeface="Times New Roman"/>
              </a:rPr>
              <a:t>y</a:t>
            </a:r>
            <a:endParaRPr sz="1100">
              <a:latin typeface="Times New Roman"/>
              <a:cs typeface="Times New Roman"/>
            </a:endParaRPr>
          </a:p>
          <a:p>
            <a:pPr marL="93980">
              <a:lnSpc>
                <a:spcPts val="1200"/>
              </a:lnSpc>
              <a:spcBef>
                <a:spcPts val="175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patient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specific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thresholds</a:t>
            </a:r>
            <a:endParaRPr sz="1000">
              <a:latin typeface="Times New Roman"/>
              <a:cs typeface="Times New Roman"/>
            </a:endParaRPr>
          </a:p>
          <a:p>
            <a:pPr marL="93980">
              <a:lnSpc>
                <a:spcPts val="1200"/>
              </a:lnSpc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higher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sensitivity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 spc="30">
                <a:latin typeface="Times New Roman"/>
                <a:cs typeface="Times New Roman"/>
              </a:rPr>
              <a:t>AFP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85">
                <a:latin typeface="Times New Roman"/>
                <a:cs typeface="Times New Roman"/>
              </a:rPr>
              <a:t>does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not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increase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all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HCC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00">
                <a:latin typeface="Times New Roman"/>
                <a:cs typeface="Times New Roman"/>
              </a:rPr>
              <a:t>case</a:t>
            </a:r>
            <a:r>
              <a:rPr dirty="0" sz="1100" spc="70">
                <a:latin typeface="Times New Roman"/>
                <a:cs typeface="Times New Roman"/>
              </a:rPr>
              <a:t>s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289560" marR="5080" indent="-196215">
              <a:lnSpc>
                <a:spcPct val="100000"/>
              </a:lnSpc>
              <a:spcBef>
                <a:spcPts val="175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Inco</a:t>
            </a:r>
            <a:r>
              <a:rPr dirty="0" sz="1000" spc="35">
                <a:latin typeface="Times New Roman"/>
                <a:cs typeface="Times New Roman"/>
              </a:rPr>
              <a:t>r</a:t>
            </a:r>
            <a:r>
              <a:rPr dirty="0" sz="1000" spc="35">
                <a:latin typeface="Times New Roman"/>
                <a:cs typeface="Times New Roman"/>
              </a:rPr>
              <a:t>po</a:t>
            </a:r>
            <a:r>
              <a:rPr dirty="0" sz="1000" spc="10">
                <a:latin typeface="Times New Roman"/>
                <a:cs typeface="Times New Roman"/>
              </a:rPr>
              <a:t>r</a:t>
            </a:r>
            <a:r>
              <a:rPr dirty="0" sz="1000" spc="70">
                <a:latin typeface="Times New Roman"/>
                <a:cs typeface="Times New Roman"/>
              </a:rPr>
              <a:t>ate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additional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bioma</a:t>
            </a:r>
            <a:r>
              <a:rPr dirty="0" sz="1000" spc="30">
                <a:latin typeface="Times New Roman"/>
                <a:cs typeface="Times New Roman"/>
              </a:rPr>
              <a:t>r</a:t>
            </a:r>
            <a:r>
              <a:rPr dirty="0" sz="1000" spc="-25">
                <a:latin typeface="Times New Roman"/>
                <a:cs typeface="Times New Roman"/>
              </a:rPr>
              <a:t>k</a:t>
            </a:r>
            <a:r>
              <a:rPr dirty="0" sz="1000" spc="70">
                <a:latin typeface="Times New Roman"/>
                <a:cs typeface="Times New Roman"/>
              </a:rPr>
              <a:t>ers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into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05">
                <a:latin typeface="Times New Roman"/>
                <a:cs typeface="Times New Roman"/>
              </a:rPr>
              <a:t>a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longitudinal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screening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algo</a:t>
            </a:r>
            <a:r>
              <a:rPr dirty="0" sz="1000" spc="30">
                <a:latin typeface="Times New Roman"/>
                <a:cs typeface="Times New Roman"/>
              </a:rPr>
              <a:t>r</a:t>
            </a:r>
            <a:r>
              <a:rPr dirty="0" sz="1000" spc="5">
                <a:latin typeface="Times New Roman"/>
                <a:cs typeface="Times New Roman"/>
              </a:rPr>
              <a:t>ithm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to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identify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all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disease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5">
                <a:latin typeface="Times New Roman"/>
                <a:cs typeface="Times New Roman"/>
              </a:rPr>
              <a:t>subtype</a:t>
            </a:r>
            <a:r>
              <a:rPr dirty="0" sz="1000" spc="35">
                <a:latin typeface="Times New Roman"/>
                <a:cs typeface="Times New Roman"/>
              </a:rPr>
              <a:t>s</a:t>
            </a:r>
            <a:r>
              <a:rPr dirty="0" sz="1000" spc="25">
                <a:latin typeface="Times New Roman"/>
                <a:cs typeface="Times New Roman"/>
              </a:rPr>
              <a:t>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40"/>
              <a:t>Inco</a:t>
            </a:r>
            <a:r>
              <a:rPr dirty="0" spc="70"/>
              <a:t>r</a:t>
            </a:r>
            <a:r>
              <a:rPr dirty="0" spc="75"/>
              <a:t>po</a:t>
            </a:r>
            <a:r>
              <a:rPr dirty="0" spc="35"/>
              <a:t>r</a:t>
            </a:r>
            <a:r>
              <a:rPr dirty="0" spc="60"/>
              <a:t>ating</a:t>
            </a:r>
            <a:r>
              <a:rPr dirty="0" spc="45"/>
              <a:t> </a:t>
            </a:r>
            <a:r>
              <a:rPr dirty="0" spc="35"/>
              <a:t>longitudinal</a:t>
            </a:r>
            <a:r>
              <a:rPr dirty="0" spc="45"/>
              <a:t> </a:t>
            </a:r>
            <a:r>
              <a:rPr dirty="0" spc="95"/>
              <a:t>DCP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24395" y="658651"/>
            <a:ext cx="3560445" cy="10007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2600"/>
              </a:lnSpc>
            </a:pPr>
            <a:r>
              <a:rPr dirty="0" sz="1100" spc="65">
                <a:latin typeface="Times New Roman"/>
                <a:cs typeface="Times New Roman"/>
              </a:rPr>
              <a:t>Des-gamma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carb</a:t>
            </a:r>
            <a:r>
              <a:rPr dirty="0" sz="1100" spc="25">
                <a:latin typeface="Times New Roman"/>
                <a:cs typeface="Times New Roman"/>
              </a:rPr>
              <a:t>o</a:t>
            </a:r>
            <a:r>
              <a:rPr dirty="0" sz="1100" spc="20">
                <a:latin typeface="Times New Roman"/>
                <a:cs typeface="Times New Roman"/>
              </a:rPr>
              <a:t>xy-prothrombin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</a:t>
            </a:r>
            <a:r>
              <a:rPr dirty="0" sz="1100" spc="5" b="1">
                <a:latin typeface="Times New Roman"/>
                <a:cs typeface="Times New Roman"/>
              </a:rPr>
              <a:t>DCP</a:t>
            </a:r>
            <a:r>
              <a:rPr dirty="0" sz="1100" spc="-5">
                <a:latin typeface="Times New Roman"/>
                <a:cs typeface="Times New Roman"/>
              </a:rPr>
              <a:t>)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is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b</a:t>
            </a:r>
            <a:r>
              <a:rPr dirty="0" sz="1100" spc="50">
                <a:latin typeface="Times New Roman"/>
                <a:cs typeface="Times New Roman"/>
              </a:rPr>
              <a:t>lood-based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bioma</a:t>
            </a:r>
            <a:r>
              <a:rPr dirty="0" sz="1100" spc="30">
                <a:latin typeface="Times New Roman"/>
                <a:cs typeface="Times New Roman"/>
              </a:rPr>
              <a:t>r</a:t>
            </a:r>
            <a:r>
              <a:rPr dirty="0" sz="1100" spc="-35">
                <a:latin typeface="Times New Roman"/>
                <a:cs typeface="Times New Roman"/>
              </a:rPr>
              <a:t>k</a:t>
            </a:r>
            <a:r>
              <a:rPr dirty="0" sz="1100" spc="55">
                <a:latin typeface="Times New Roman"/>
                <a:cs typeface="Times New Roman"/>
              </a:rPr>
              <a:t>er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0">
                <a:latin typeface="Times New Roman"/>
                <a:cs typeface="Times New Roman"/>
              </a:rPr>
              <a:t>that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is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pa</a:t>
            </a:r>
            <a:r>
              <a:rPr dirty="0" sz="1100" spc="75">
                <a:latin typeface="Times New Roman"/>
                <a:cs typeface="Times New Roman"/>
              </a:rPr>
              <a:t>r</a:t>
            </a:r>
            <a:r>
              <a:rPr dirty="0" sz="1100" spc="-5">
                <a:latin typeface="Times New Roman"/>
                <a:cs typeface="Times New Roman"/>
              </a:rPr>
              <a:t>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5">
                <a:latin typeface="Times New Roman"/>
                <a:cs typeface="Times New Roman"/>
              </a:rPr>
              <a:t>F</a:t>
            </a:r>
            <a:r>
              <a:rPr dirty="0" sz="1100" spc="-25">
                <a:latin typeface="Times New Roman"/>
                <a:cs typeface="Times New Roman"/>
              </a:rPr>
              <a:t>D</a:t>
            </a:r>
            <a:r>
              <a:rPr dirty="0" sz="1100" spc="-75">
                <a:latin typeface="Times New Roman"/>
                <a:cs typeface="Times New Roman"/>
              </a:rPr>
              <a:t>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appr</a:t>
            </a:r>
            <a:r>
              <a:rPr dirty="0" sz="1100" spc="40">
                <a:latin typeface="Times New Roman"/>
                <a:cs typeface="Times New Roman"/>
              </a:rPr>
              <a:t>o</a:t>
            </a:r>
            <a:r>
              <a:rPr dirty="0" sz="1100" spc="-40">
                <a:latin typeface="Times New Roman"/>
                <a:cs typeface="Times New Roman"/>
              </a:rPr>
              <a:t>v</a:t>
            </a:r>
            <a:r>
              <a:rPr dirty="0" sz="1100" spc="80">
                <a:latin typeface="Times New Roman"/>
                <a:cs typeface="Times New Roman"/>
              </a:rPr>
              <a:t>ed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t</a:t>
            </a:r>
            <a:r>
              <a:rPr dirty="0" sz="1100" spc="5">
                <a:latin typeface="Times New Roman"/>
                <a:cs typeface="Times New Roman"/>
              </a:rPr>
              <a:t>r</a:t>
            </a:r>
            <a:r>
              <a:rPr dirty="0" sz="1100" spc="15">
                <a:latin typeface="Times New Roman"/>
                <a:cs typeface="Times New Roman"/>
              </a:rPr>
              <a:t>iplicat</a:t>
            </a:r>
            <a:r>
              <a:rPr dirty="0" sz="1100" spc="-5">
                <a:latin typeface="Times New Roman"/>
                <a:cs typeface="Times New Roman"/>
              </a:rPr>
              <a:t>e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12700" marR="619125">
              <a:lnSpc>
                <a:spcPct val="102600"/>
              </a:lnSpc>
              <a:spcBef>
                <a:spcPts val="580"/>
              </a:spcBef>
            </a:pPr>
            <a:r>
              <a:rPr dirty="0" sz="1100" spc="70">
                <a:latin typeface="Times New Roman"/>
                <a:cs typeface="Times New Roman"/>
              </a:rPr>
              <a:t>Pr</a:t>
            </a:r>
            <a:r>
              <a:rPr dirty="0" sz="1100" spc="35">
                <a:latin typeface="Times New Roman"/>
                <a:cs typeface="Times New Roman"/>
              </a:rPr>
              <a:t>e</a:t>
            </a:r>
            <a:r>
              <a:rPr dirty="0" sz="1100" spc="25">
                <a:latin typeface="Times New Roman"/>
                <a:cs typeface="Times New Roman"/>
              </a:rPr>
              <a:t>vious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0">
                <a:latin typeface="Times New Roman"/>
                <a:cs typeface="Times New Roman"/>
              </a:rPr>
              <a:t>gene</a:t>
            </a:r>
            <a:r>
              <a:rPr dirty="0" sz="1100" spc="35">
                <a:latin typeface="Times New Roman"/>
                <a:cs typeface="Times New Roman"/>
              </a:rPr>
              <a:t>r</a:t>
            </a:r>
            <a:r>
              <a:rPr dirty="0" sz="1100" spc="30">
                <a:latin typeface="Times New Roman"/>
                <a:cs typeface="Times New Roman"/>
              </a:rPr>
              <a:t>ation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10">
                <a:latin typeface="Times New Roman"/>
                <a:cs typeface="Times New Roman"/>
              </a:rPr>
              <a:t>ass</a:t>
            </a:r>
            <a:r>
              <a:rPr dirty="0" sz="1100" spc="85">
                <a:latin typeface="Times New Roman"/>
                <a:cs typeface="Times New Roman"/>
              </a:rPr>
              <a:t>a</a:t>
            </a:r>
            <a:r>
              <a:rPr dirty="0" sz="1100" spc="-10">
                <a:latin typeface="Times New Roman"/>
                <a:cs typeface="Times New Roman"/>
              </a:rPr>
              <a:t>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f</a:t>
            </a:r>
            <a:r>
              <a:rPr dirty="0" sz="1100" spc="20">
                <a:latin typeface="Times New Roman"/>
                <a:cs typeface="Times New Roman"/>
              </a:rPr>
              <a:t>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lectin-bound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AFP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(AFP-L3%)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onl</a:t>
            </a:r>
            <a:r>
              <a:rPr dirty="0" sz="1100" spc="-120">
                <a:latin typeface="Times New Roman"/>
                <a:cs typeface="Times New Roman"/>
              </a:rPr>
              <a:t>y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HA</a:t>
            </a:r>
            <a:r>
              <a:rPr dirty="0" sz="1100" spc="-190">
                <a:latin typeface="Times New Roman"/>
                <a:cs typeface="Times New Roman"/>
              </a:rPr>
              <a:t>L</a:t>
            </a:r>
            <a:r>
              <a:rPr dirty="0" sz="1100" spc="-165">
                <a:latin typeface="Times New Roman"/>
                <a:cs typeface="Times New Roman"/>
              </a:rPr>
              <a:t>T</a:t>
            </a:r>
            <a:r>
              <a:rPr dirty="0" sz="1100" spc="20">
                <a:latin typeface="Times New Roman"/>
                <a:cs typeface="Times New Roman"/>
              </a:rPr>
              <a:t>-C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45">
                <a:latin typeface="Times New Roman"/>
                <a:cs typeface="Times New Roman"/>
              </a:rPr>
              <a:t>T</a:t>
            </a:r>
            <a:r>
              <a:rPr dirty="0" sz="1100" spc="5">
                <a:latin typeface="Times New Roman"/>
                <a:cs typeface="Times New Roman"/>
              </a:rPr>
              <a:t>r</a:t>
            </a:r>
            <a:r>
              <a:rPr dirty="0" sz="1100" spc="-5">
                <a:latin typeface="Times New Roman"/>
                <a:cs typeface="Times New Roman"/>
              </a:rPr>
              <a:t>ial: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05180" y="1705615"/>
            <a:ext cx="3474783" cy="94807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347294" y="2747029"/>
            <a:ext cx="3787775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ts val="700"/>
              </a:lnSpc>
            </a:pPr>
            <a:r>
              <a:rPr dirty="0" sz="600" spc="-80">
                <a:latin typeface="Times New Roman"/>
                <a:cs typeface="Times New Roman"/>
              </a:rPr>
              <a:t>T</a:t>
            </a:r>
            <a:r>
              <a:rPr dirty="0" sz="600" spc="40">
                <a:latin typeface="Times New Roman"/>
                <a:cs typeface="Times New Roman"/>
              </a:rPr>
              <a:t>a</a:t>
            </a:r>
            <a:r>
              <a:rPr dirty="0" sz="600" spc="-20">
                <a:latin typeface="Times New Roman"/>
                <a:cs typeface="Times New Roman"/>
              </a:rPr>
              <a:t>y</a:t>
            </a:r>
            <a:r>
              <a:rPr dirty="0" sz="600" spc="30">
                <a:latin typeface="Times New Roman"/>
                <a:cs typeface="Times New Roman"/>
              </a:rPr>
              <a:t>ob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5">
                <a:latin typeface="Times New Roman"/>
                <a:cs typeface="Times New Roman"/>
              </a:rPr>
              <a:t>N,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20">
                <a:latin typeface="Times New Roman"/>
                <a:cs typeface="Times New Roman"/>
              </a:rPr>
              <a:t>Stingo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-60">
                <a:latin typeface="Times New Roman"/>
                <a:cs typeface="Times New Roman"/>
              </a:rPr>
              <a:t>F</a:t>
            </a:r>
            <a:r>
              <a:rPr dirty="0" sz="600" spc="15">
                <a:latin typeface="Times New Roman"/>
                <a:cs typeface="Times New Roman"/>
              </a:rPr>
              <a:t>,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10">
                <a:latin typeface="Times New Roman"/>
                <a:cs typeface="Times New Roman"/>
              </a:rPr>
              <a:t>Do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-20">
                <a:latin typeface="Times New Roman"/>
                <a:cs typeface="Times New Roman"/>
              </a:rPr>
              <a:t>K-A,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-5">
                <a:latin typeface="Times New Roman"/>
                <a:cs typeface="Times New Roman"/>
              </a:rPr>
              <a:t>Lok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15">
                <a:latin typeface="Times New Roman"/>
                <a:cs typeface="Times New Roman"/>
              </a:rPr>
              <a:t>AS</a:t>
            </a:r>
            <a:r>
              <a:rPr dirty="0" sz="600" spc="-75">
                <a:latin typeface="Times New Roman"/>
                <a:cs typeface="Times New Roman"/>
              </a:rPr>
              <a:t>F</a:t>
            </a:r>
            <a:r>
              <a:rPr dirty="0" sz="600" spc="15">
                <a:latin typeface="Times New Roman"/>
                <a:cs typeface="Times New Roman"/>
              </a:rPr>
              <a:t>,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10">
                <a:latin typeface="Times New Roman"/>
                <a:cs typeface="Times New Roman"/>
              </a:rPr>
              <a:t>F</a:t>
            </a:r>
            <a:r>
              <a:rPr dirty="0" sz="600" spc="40">
                <a:latin typeface="Times New Roman"/>
                <a:cs typeface="Times New Roman"/>
              </a:rPr>
              <a:t>eng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5">
                <a:latin typeface="Times New Roman"/>
                <a:cs typeface="Times New Roman"/>
              </a:rPr>
              <a:t>Z.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-35">
                <a:latin typeface="Times New Roman"/>
                <a:cs typeface="Times New Roman"/>
              </a:rPr>
              <a:t>A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35">
                <a:latin typeface="Times New Roman"/>
                <a:cs typeface="Times New Roman"/>
              </a:rPr>
              <a:t>B</a:t>
            </a:r>
            <a:r>
              <a:rPr dirty="0" sz="600">
                <a:latin typeface="Times New Roman"/>
                <a:cs typeface="Times New Roman"/>
              </a:rPr>
              <a:t>a</a:t>
            </a:r>
            <a:r>
              <a:rPr dirty="0" sz="600" spc="-20">
                <a:latin typeface="Times New Roman"/>
                <a:cs typeface="Times New Roman"/>
              </a:rPr>
              <a:t>y</a:t>
            </a:r>
            <a:r>
              <a:rPr dirty="0" sz="600" spc="35">
                <a:latin typeface="Times New Roman"/>
                <a:cs typeface="Times New Roman"/>
              </a:rPr>
              <a:t>esian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30">
                <a:latin typeface="Times New Roman"/>
                <a:cs typeface="Times New Roman"/>
              </a:rPr>
              <a:t>screening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35">
                <a:latin typeface="Times New Roman"/>
                <a:cs typeface="Times New Roman"/>
              </a:rPr>
              <a:t>approach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-55">
                <a:latin typeface="Times New Roman"/>
                <a:cs typeface="Times New Roman"/>
              </a:rPr>
              <a:t>f</a:t>
            </a:r>
            <a:r>
              <a:rPr dirty="0" sz="600" spc="15">
                <a:latin typeface="Times New Roman"/>
                <a:cs typeface="Times New Roman"/>
              </a:rPr>
              <a:t>or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30">
                <a:latin typeface="Times New Roman"/>
                <a:cs typeface="Times New Roman"/>
              </a:rPr>
              <a:t>hepatoce</a:t>
            </a:r>
            <a:r>
              <a:rPr dirty="0" sz="600" spc="15">
                <a:latin typeface="Times New Roman"/>
                <a:cs typeface="Times New Roman"/>
              </a:rPr>
              <a:t>l</a:t>
            </a:r>
            <a:r>
              <a:rPr dirty="0" sz="600">
                <a:latin typeface="Times New Roman"/>
                <a:cs typeface="Times New Roman"/>
              </a:rPr>
              <a:t>lular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25">
                <a:latin typeface="Times New Roman"/>
                <a:cs typeface="Times New Roman"/>
              </a:rPr>
              <a:t>carcinoma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20">
                <a:latin typeface="Times New Roman"/>
                <a:cs typeface="Times New Roman"/>
              </a:rPr>
              <a:t>using</a:t>
            </a:r>
            <a:r>
              <a:rPr dirty="0" sz="600" spc="10">
                <a:latin typeface="Times New Roman"/>
                <a:cs typeface="Times New Roman"/>
              </a:rPr>
              <a:t> </a:t>
            </a:r>
            <a:r>
              <a:rPr dirty="0" sz="600" spc="15">
                <a:latin typeface="Times New Roman"/>
                <a:cs typeface="Times New Roman"/>
              </a:rPr>
              <a:t>m</a:t>
            </a:r>
            <a:r>
              <a:rPr dirty="0" sz="600">
                <a:latin typeface="Times New Roman"/>
                <a:cs typeface="Times New Roman"/>
              </a:rPr>
              <a:t>ultiple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5">
                <a:latin typeface="Times New Roman"/>
                <a:cs typeface="Times New Roman"/>
              </a:rPr>
              <a:t>longitudinal</a:t>
            </a:r>
            <a:r>
              <a:rPr dirty="0" sz="600" spc="15">
                <a:latin typeface="Times New Roman"/>
                <a:cs typeface="Times New Roman"/>
              </a:rPr>
              <a:t> </a:t>
            </a:r>
            <a:r>
              <a:rPr dirty="0" sz="600" spc="20">
                <a:latin typeface="Times New Roman"/>
                <a:cs typeface="Times New Roman"/>
              </a:rPr>
              <a:t>bioma</a:t>
            </a:r>
            <a:r>
              <a:rPr dirty="0" sz="600" spc="15">
                <a:latin typeface="Times New Roman"/>
                <a:cs typeface="Times New Roman"/>
              </a:rPr>
              <a:t>r</a:t>
            </a:r>
            <a:r>
              <a:rPr dirty="0" sz="600" spc="-20">
                <a:latin typeface="Times New Roman"/>
                <a:cs typeface="Times New Roman"/>
              </a:rPr>
              <a:t>k</a:t>
            </a:r>
            <a:r>
              <a:rPr dirty="0" sz="600" spc="40">
                <a:latin typeface="Times New Roman"/>
                <a:cs typeface="Times New Roman"/>
              </a:rPr>
              <a:t>er</a:t>
            </a:r>
            <a:r>
              <a:rPr dirty="0" sz="600" spc="30">
                <a:latin typeface="Times New Roman"/>
                <a:cs typeface="Times New Roman"/>
              </a:rPr>
              <a:t>s</a:t>
            </a:r>
            <a:r>
              <a:rPr dirty="0" sz="600" spc="15">
                <a:latin typeface="Times New Roman"/>
                <a:cs typeface="Times New Roman"/>
              </a:rPr>
              <a:t>.</a:t>
            </a:r>
            <a:r>
              <a:rPr dirty="0" sz="600" spc="55">
                <a:latin typeface="Times New Roman"/>
                <a:cs typeface="Times New Roman"/>
              </a:rPr>
              <a:t> </a:t>
            </a:r>
            <a:r>
              <a:rPr dirty="0" sz="600" spc="10">
                <a:latin typeface="Times New Roman"/>
                <a:cs typeface="Times New Roman"/>
              </a:rPr>
              <a:t>Biomet</a:t>
            </a:r>
            <a:r>
              <a:rPr dirty="0" sz="600" spc="10">
                <a:latin typeface="Times New Roman"/>
                <a:cs typeface="Times New Roman"/>
              </a:rPr>
              <a:t>r</a:t>
            </a:r>
            <a:r>
              <a:rPr dirty="0" sz="600" spc="15">
                <a:latin typeface="Times New Roman"/>
                <a:cs typeface="Times New Roman"/>
              </a:rPr>
              <a:t>ic</a:t>
            </a:r>
            <a:r>
              <a:rPr dirty="0" sz="600" spc="10">
                <a:latin typeface="Times New Roman"/>
                <a:cs typeface="Times New Roman"/>
              </a:rPr>
              <a:t>s</a:t>
            </a:r>
            <a:r>
              <a:rPr dirty="0" sz="600" spc="15">
                <a:latin typeface="Times New Roman"/>
                <a:cs typeface="Times New Roman"/>
              </a:rPr>
              <a:t>.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10"/>
              <a:t>B</a:t>
            </a:r>
            <a:r>
              <a:rPr dirty="0" spc="25"/>
              <a:t>a</a:t>
            </a:r>
            <a:r>
              <a:rPr dirty="0" spc="-20"/>
              <a:t>y</a:t>
            </a:r>
            <a:r>
              <a:rPr dirty="0" spc="105"/>
              <a:t>esian</a:t>
            </a:r>
            <a:r>
              <a:rPr dirty="0" spc="45"/>
              <a:t> </a:t>
            </a:r>
            <a:r>
              <a:rPr dirty="0" spc="85"/>
              <a:t>screening</a:t>
            </a:r>
            <a:r>
              <a:rPr dirty="0" spc="45"/>
              <a:t> </a:t>
            </a:r>
            <a:r>
              <a:rPr dirty="0" spc="60"/>
              <a:t>algo</a:t>
            </a:r>
            <a:r>
              <a:rPr dirty="0" spc="60"/>
              <a:t>r</a:t>
            </a:r>
            <a:r>
              <a:rPr dirty="0" spc="30"/>
              <a:t>ithm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396453" rIns="0" bIns="0" rtlCol="0" vert="horz">
            <a:spAutoFit/>
          </a:bodyPr>
          <a:lstStyle/>
          <a:p>
            <a:pPr marL="287655">
              <a:lnSpc>
                <a:spcPct val="100000"/>
              </a:lnSpc>
            </a:pPr>
            <a:r>
              <a:rPr dirty="0" spc="30"/>
              <a:t>Our</a:t>
            </a:r>
            <a:r>
              <a:rPr dirty="0" spc="25"/>
              <a:t> </a:t>
            </a:r>
            <a:r>
              <a:rPr dirty="0" spc="40"/>
              <a:t>goals:</a:t>
            </a:r>
          </a:p>
          <a:p>
            <a:pPr marL="564515" marR="5080" indent="-196215">
              <a:lnSpc>
                <a:spcPct val="100000"/>
              </a:lnSpc>
              <a:spcBef>
                <a:spcPts val="175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/>
              <a:t>Exploit</a:t>
            </a:r>
            <a:r>
              <a:rPr dirty="0" sz="1000" spc="25"/>
              <a:t> </a:t>
            </a:r>
            <a:r>
              <a:rPr dirty="0" sz="1000" spc="-5"/>
              <a:t>all</a:t>
            </a:r>
            <a:r>
              <a:rPr dirty="0" sz="1000" spc="25"/>
              <a:t> </a:t>
            </a:r>
            <a:r>
              <a:rPr dirty="0" sz="1000" spc="50"/>
              <a:t>the</a:t>
            </a:r>
            <a:r>
              <a:rPr dirty="0" sz="1000" spc="25"/>
              <a:t> </a:t>
            </a:r>
            <a:r>
              <a:rPr dirty="0" sz="1000" spc="85"/>
              <a:t>a</a:t>
            </a:r>
            <a:r>
              <a:rPr dirty="0" sz="1000" spc="-30"/>
              <a:t>v</a:t>
            </a:r>
            <a:r>
              <a:rPr dirty="0" sz="1000" spc="25"/>
              <a:t>aila</a:t>
            </a:r>
            <a:r>
              <a:rPr dirty="0" sz="1000" spc="20"/>
              <a:t>b</a:t>
            </a:r>
            <a:r>
              <a:rPr dirty="0" sz="1000" spc="25"/>
              <a:t>le</a:t>
            </a:r>
            <a:r>
              <a:rPr dirty="0" sz="1000" spc="25"/>
              <a:t> </a:t>
            </a:r>
            <a:r>
              <a:rPr dirty="0" sz="1000" spc="-25"/>
              <a:t>in</a:t>
            </a:r>
            <a:r>
              <a:rPr dirty="0" sz="1000" spc="-50"/>
              <a:t>f</a:t>
            </a:r>
            <a:r>
              <a:rPr dirty="0" sz="1000" spc="30"/>
              <a:t>o</a:t>
            </a:r>
            <a:r>
              <a:rPr dirty="0" sz="1000" spc="45"/>
              <a:t>r</a:t>
            </a:r>
            <a:r>
              <a:rPr dirty="0" sz="1000" spc="30"/>
              <a:t>mation</a:t>
            </a:r>
            <a:r>
              <a:rPr dirty="0" sz="1000" spc="25"/>
              <a:t> </a:t>
            </a:r>
            <a:r>
              <a:rPr dirty="0" sz="1000" spc="-5"/>
              <a:t>in</a:t>
            </a:r>
            <a:r>
              <a:rPr dirty="0" sz="1000" spc="25"/>
              <a:t> </a:t>
            </a:r>
            <a:r>
              <a:rPr dirty="0" sz="1000" spc="35"/>
              <a:t>m</a:t>
            </a:r>
            <a:r>
              <a:rPr dirty="0" sz="1000"/>
              <a:t>ultiple</a:t>
            </a:r>
            <a:r>
              <a:rPr dirty="0" sz="1000" spc="25"/>
              <a:t> </a:t>
            </a:r>
            <a:r>
              <a:rPr dirty="0" sz="1000" spc="15"/>
              <a:t>longitudinal</a:t>
            </a:r>
            <a:r>
              <a:rPr dirty="0" sz="1000" spc="10"/>
              <a:t> </a:t>
            </a:r>
            <a:r>
              <a:rPr dirty="0" sz="1000" spc="35"/>
              <a:t>bioma</a:t>
            </a:r>
            <a:r>
              <a:rPr dirty="0" sz="1000" spc="30"/>
              <a:t>r</a:t>
            </a:r>
            <a:r>
              <a:rPr dirty="0" sz="1000" spc="-25"/>
              <a:t>k</a:t>
            </a:r>
            <a:r>
              <a:rPr dirty="0" sz="1000" spc="70"/>
              <a:t>er</a:t>
            </a:r>
            <a:r>
              <a:rPr dirty="0" sz="1000" spc="55"/>
              <a:t>s</a:t>
            </a:r>
            <a:r>
              <a:rPr dirty="0" sz="1000" spc="25"/>
              <a:t>.</a:t>
            </a:r>
            <a:endParaRPr sz="1000">
              <a:latin typeface="メイリオ"/>
              <a:cs typeface="メイリオ"/>
            </a:endParaRPr>
          </a:p>
          <a:p>
            <a:pPr marL="368935">
              <a:lnSpc>
                <a:spcPct val="100000"/>
              </a:lnSpc>
              <a:spcBef>
                <a:spcPts val="275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50"/>
              <a:t>Ro</a:t>
            </a:r>
            <a:r>
              <a:rPr dirty="0" sz="1000" spc="25"/>
              <a:t>b</a:t>
            </a:r>
            <a:r>
              <a:rPr dirty="0" sz="1000" spc="50"/>
              <a:t>ust</a:t>
            </a:r>
            <a:r>
              <a:rPr dirty="0" sz="1000" spc="25"/>
              <a:t> </a:t>
            </a:r>
            <a:r>
              <a:rPr dirty="0" sz="1000" spc="70"/>
              <a:t>and</a:t>
            </a:r>
            <a:r>
              <a:rPr dirty="0" sz="1000" spc="25"/>
              <a:t> </a:t>
            </a:r>
            <a:r>
              <a:rPr dirty="0" sz="1000" spc="25"/>
              <a:t>computationally</a:t>
            </a:r>
            <a:r>
              <a:rPr dirty="0" sz="1000" spc="25"/>
              <a:t> </a:t>
            </a:r>
            <a:r>
              <a:rPr dirty="0" sz="1000" spc="10"/>
              <a:t>efficient.</a:t>
            </a:r>
            <a:endParaRPr sz="1000">
              <a:latin typeface="メイリオ"/>
              <a:cs typeface="メイリオ"/>
            </a:endParaRPr>
          </a:p>
          <a:p>
            <a:pPr marL="368935">
              <a:lnSpc>
                <a:spcPct val="100000"/>
              </a:lnSpc>
              <a:spcBef>
                <a:spcPts val="280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55"/>
              <a:t>Un</a:t>
            </a:r>
            <a:r>
              <a:rPr dirty="0" sz="1000" spc="10"/>
              <a:t>e</a:t>
            </a:r>
            <a:r>
              <a:rPr dirty="0" sz="1000" spc="-30"/>
              <a:t>v</a:t>
            </a:r>
            <a:r>
              <a:rPr dirty="0" sz="1000" spc="25"/>
              <a:t>enly</a:t>
            </a:r>
            <a:r>
              <a:rPr dirty="0" sz="1000" spc="25"/>
              <a:t> </a:t>
            </a:r>
            <a:r>
              <a:rPr dirty="0" sz="1000" spc="80"/>
              <a:t>spaced</a:t>
            </a:r>
            <a:r>
              <a:rPr dirty="0" sz="1000" spc="25"/>
              <a:t> </a:t>
            </a:r>
            <a:r>
              <a:rPr dirty="0" sz="1000" spc="35"/>
              <a:t>bioma</a:t>
            </a:r>
            <a:r>
              <a:rPr dirty="0" sz="1000" spc="30"/>
              <a:t>r</a:t>
            </a:r>
            <a:r>
              <a:rPr dirty="0" sz="1000" spc="-25"/>
              <a:t>k</a:t>
            </a:r>
            <a:r>
              <a:rPr dirty="0" sz="1000" spc="50"/>
              <a:t>er</a:t>
            </a:r>
            <a:r>
              <a:rPr dirty="0" sz="1000" spc="25"/>
              <a:t> </a:t>
            </a:r>
            <a:r>
              <a:rPr dirty="0" sz="1000" spc="80"/>
              <a:t>measure</a:t>
            </a:r>
            <a:r>
              <a:rPr dirty="0" sz="1000" spc="50"/>
              <a:t>s</a:t>
            </a:r>
            <a:r>
              <a:rPr dirty="0" sz="1000" spc="25"/>
              <a:t>.</a:t>
            </a:r>
            <a:endParaRPr sz="1000">
              <a:latin typeface="メイリオ"/>
              <a:cs typeface="メイリオ"/>
            </a:endParaRPr>
          </a:p>
          <a:p>
            <a:pPr marL="368935">
              <a:lnSpc>
                <a:spcPct val="100000"/>
              </a:lnSpc>
              <a:spcBef>
                <a:spcPts val="280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15"/>
              <a:t>Missing</a:t>
            </a:r>
            <a:r>
              <a:rPr dirty="0" sz="1000" spc="25"/>
              <a:t> </a:t>
            </a:r>
            <a:r>
              <a:rPr dirty="0" sz="1000" spc="55"/>
              <a:t>data.</a:t>
            </a:r>
            <a:endParaRPr sz="1000">
              <a:latin typeface="メイリオ"/>
              <a:cs typeface="メイリオ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60"/>
              <a:t>Decision</a:t>
            </a:r>
            <a:r>
              <a:rPr dirty="0" spc="45"/>
              <a:t> </a:t>
            </a:r>
            <a:r>
              <a:rPr dirty="0" spc="25"/>
              <a:t>r</a:t>
            </a:r>
            <a:r>
              <a:rPr dirty="0" spc="50"/>
              <a:t>ule:</a:t>
            </a:r>
            <a:r>
              <a:rPr dirty="0" spc="140"/>
              <a:t> </a:t>
            </a:r>
            <a:r>
              <a:rPr dirty="0" spc="90"/>
              <a:t>poste</a:t>
            </a:r>
            <a:r>
              <a:rPr dirty="0" spc="85"/>
              <a:t>r</a:t>
            </a:r>
            <a:r>
              <a:rPr dirty="0" spc="10"/>
              <a:t>ior</a:t>
            </a:r>
            <a:r>
              <a:rPr dirty="0" spc="45"/>
              <a:t> </a:t>
            </a:r>
            <a:r>
              <a:rPr dirty="0" spc="25"/>
              <a:t>r</a:t>
            </a:r>
            <a:r>
              <a:rPr dirty="0" spc="35"/>
              <a:t>isk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38937" y="1118010"/>
            <a:ext cx="1029335" cy="1663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55">
                <a:latin typeface="Times New Roman"/>
                <a:cs typeface="Times New Roman"/>
              </a:rPr>
              <a:t>P</a:t>
            </a:r>
            <a:r>
              <a:rPr dirty="0" sz="1100" spc="55">
                <a:latin typeface="Times New Roman"/>
                <a:cs typeface="Times New Roman"/>
              </a:rPr>
              <a:t>oste</a:t>
            </a:r>
            <a:r>
              <a:rPr dirty="0" sz="1100" spc="55">
                <a:latin typeface="Times New Roman"/>
                <a:cs typeface="Times New Roman"/>
              </a:rPr>
              <a:t>r</a:t>
            </a:r>
            <a:r>
              <a:rPr dirty="0" sz="1100" spc="-5">
                <a:latin typeface="Times New Roman"/>
                <a:cs typeface="Times New Roman"/>
              </a:rPr>
              <a:t>ior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Risk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20">
                <a:latin typeface="Times New Roman"/>
                <a:cs typeface="Times New Roman"/>
              </a:rPr>
              <a:t>=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96161" y="1019451"/>
            <a:ext cx="1335405" cy="4025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1322070" algn="l"/>
              </a:tabLst>
            </a:pP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spc="-65" u="sng">
                <a:latin typeface="Times New Roman"/>
                <a:cs typeface="Times New Roman"/>
              </a:rPr>
              <a:t> </a:t>
            </a:r>
            <a:r>
              <a:rPr dirty="0" sz="1100" spc="-10" i="1" u="sng">
                <a:latin typeface="Times New Roman"/>
                <a:cs typeface="Times New Roman"/>
              </a:rPr>
              <a:t>Pr</a:t>
            </a:r>
            <a:r>
              <a:rPr dirty="0" sz="1100" spc="-155" u="sng">
                <a:latin typeface="Times New Roman"/>
                <a:cs typeface="Times New Roman"/>
              </a:rPr>
              <a:t> </a:t>
            </a:r>
            <a:r>
              <a:rPr dirty="0" sz="1100" spc="55" u="sng">
                <a:latin typeface="Times New Roman"/>
                <a:cs typeface="Times New Roman"/>
              </a:rPr>
              <a:t>(</a:t>
            </a:r>
            <a:r>
              <a:rPr dirty="0" sz="1100" spc="30" u="sng">
                <a:latin typeface="Times New Roman"/>
                <a:cs typeface="Times New Roman"/>
              </a:rPr>
              <a:t>HCC</a:t>
            </a:r>
            <a:r>
              <a:rPr dirty="0" sz="1100" spc="-185" i="1" u="sng">
                <a:latin typeface="メイリオ"/>
                <a:cs typeface="メイリオ"/>
              </a:rPr>
              <a:t>|</a:t>
            </a:r>
            <a:r>
              <a:rPr dirty="0" sz="1100" spc="-70" u="sng">
                <a:latin typeface="Times New Roman"/>
                <a:cs typeface="Times New Roman"/>
              </a:rPr>
              <a:t>All</a:t>
            </a:r>
            <a:r>
              <a:rPr dirty="0" sz="1100" spc="25" u="sng">
                <a:latin typeface="Times New Roman"/>
                <a:cs typeface="Times New Roman"/>
              </a:rPr>
              <a:t> </a:t>
            </a:r>
            <a:r>
              <a:rPr dirty="0" sz="1100" spc="50" u="sng">
                <a:latin typeface="Times New Roman"/>
                <a:cs typeface="Times New Roman"/>
              </a:rPr>
              <a:t>Data</a:t>
            </a:r>
            <a:r>
              <a:rPr dirty="0" sz="1100" spc="55" u="sng">
                <a:latin typeface="Times New Roman"/>
                <a:cs typeface="Times New Roman"/>
              </a:rPr>
              <a:t>)</a:t>
            </a: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u="sng">
                <a:latin typeface="Times New Roman"/>
                <a:cs typeface="Times New Roman"/>
              </a:rPr>
              <a:t>	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1100" spc="-10" i="1">
                <a:latin typeface="Times New Roman"/>
                <a:cs typeface="Times New Roman"/>
              </a:rPr>
              <a:t>Pr</a:t>
            </a:r>
            <a:r>
              <a:rPr dirty="0" sz="1100" spc="-155" i="1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(</a:t>
            </a:r>
            <a:r>
              <a:rPr dirty="0" sz="1100" spc="55">
                <a:latin typeface="Times New Roman"/>
                <a:cs typeface="Times New Roman"/>
              </a:rPr>
              <a:t>no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HCC</a:t>
            </a:r>
            <a:r>
              <a:rPr dirty="0" sz="1100" spc="-185" i="1">
                <a:latin typeface="メイリオ"/>
                <a:cs typeface="メイリオ"/>
              </a:rPr>
              <a:t>|</a:t>
            </a:r>
            <a:r>
              <a:rPr dirty="0" sz="1100" spc="-70">
                <a:latin typeface="Times New Roman"/>
                <a:cs typeface="Times New Roman"/>
              </a:rPr>
              <a:t>All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Data</a:t>
            </a:r>
            <a:r>
              <a:rPr dirty="0" sz="1100" spc="55">
                <a:latin typeface="Times New Roman"/>
                <a:cs typeface="Times New Roman"/>
              </a:rPr>
              <a:t>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34731" y="1566073"/>
            <a:ext cx="133350" cy="1644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220">
                <a:latin typeface="Times New Roman"/>
                <a:cs typeface="Times New Roman"/>
              </a:rPr>
              <a:t>=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96161" y="1465081"/>
            <a:ext cx="1335405" cy="213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1322070" algn="l"/>
              </a:tabLst>
            </a:pP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spc="-65" u="sng">
                <a:latin typeface="Times New Roman"/>
                <a:cs typeface="Times New Roman"/>
              </a:rPr>
              <a:t> </a:t>
            </a:r>
            <a:r>
              <a:rPr dirty="0" sz="1100" spc="-10" i="1" u="sng">
                <a:latin typeface="Times New Roman"/>
                <a:cs typeface="Times New Roman"/>
              </a:rPr>
              <a:t>Pr</a:t>
            </a:r>
            <a:r>
              <a:rPr dirty="0" sz="1100" spc="-155" u="sng">
                <a:latin typeface="Times New Roman"/>
                <a:cs typeface="Times New Roman"/>
              </a:rPr>
              <a:t> </a:t>
            </a:r>
            <a:r>
              <a:rPr dirty="0" sz="1100" spc="55" u="sng">
                <a:latin typeface="Times New Roman"/>
                <a:cs typeface="Times New Roman"/>
              </a:rPr>
              <a:t>(</a:t>
            </a:r>
            <a:r>
              <a:rPr dirty="0" sz="1100" spc="-70" u="sng">
                <a:latin typeface="Times New Roman"/>
                <a:cs typeface="Times New Roman"/>
              </a:rPr>
              <a:t>All</a:t>
            </a:r>
            <a:r>
              <a:rPr dirty="0" sz="1100" spc="25" u="sng">
                <a:latin typeface="Times New Roman"/>
                <a:cs typeface="Times New Roman"/>
              </a:rPr>
              <a:t> </a:t>
            </a:r>
            <a:r>
              <a:rPr dirty="0" sz="1100" spc="50" u="sng">
                <a:latin typeface="Times New Roman"/>
                <a:cs typeface="Times New Roman"/>
              </a:rPr>
              <a:t>Data</a:t>
            </a:r>
            <a:r>
              <a:rPr dirty="0" sz="1100" spc="-185" i="1" u="sng">
                <a:latin typeface="メイリオ"/>
                <a:cs typeface="メイリオ"/>
              </a:rPr>
              <a:t>|</a:t>
            </a:r>
            <a:r>
              <a:rPr dirty="0" sz="1100" spc="30" u="sng">
                <a:latin typeface="Times New Roman"/>
                <a:cs typeface="Times New Roman"/>
              </a:rPr>
              <a:t>HCC</a:t>
            </a:r>
            <a:r>
              <a:rPr dirty="0" sz="1100" spc="55" u="sng">
                <a:latin typeface="Times New Roman"/>
                <a:cs typeface="Times New Roman"/>
              </a:rPr>
              <a:t>)</a:t>
            </a: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u="sng">
                <a:latin typeface="Times New Roman"/>
                <a:cs typeface="Times New Roman"/>
              </a:rPr>
              <a:t>	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96161" y="1658588"/>
            <a:ext cx="2258060" cy="2089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1490345" algn="l"/>
              </a:tabLst>
            </a:pPr>
            <a:r>
              <a:rPr dirty="0" sz="1100" spc="-10" i="1">
                <a:latin typeface="Times New Roman"/>
                <a:cs typeface="Times New Roman"/>
              </a:rPr>
              <a:t>Pr</a:t>
            </a:r>
            <a:r>
              <a:rPr dirty="0" sz="1100" spc="-155" i="1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(</a:t>
            </a:r>
            <a:r>
              <a:rPr dirty="0" sz="1100" spc="-70">
                <a:latin typeface="Times New Roman"/>
                <a:cs typeface="Times New Roman"/>
              </a:rPr>
              <a:t>All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Data</a:t>
            </a:r>
            <a:r>
              <a:rPr dirty="0" sz="1100" spc="-185" i="1">
                <a:latin typeface="メイリオ"/>
                <a:cs typeface="メイリオ"/>
              </a:rPr>
              <a:t>|</a:t>
            </a:r>
            <a:r>
              <a:rPr dirty="0" sz="1100" spc="55">
                <a:latin typeface="Times New Roman"/>
                <a:cs typeface="Times New Roman"/>
              </a:rPr>
              <a:t>no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HCC</a:t>
            </a:r>
            <a:r>
              <a:rPr dirty="0" sz="1100" spc="55">
                <a:latin typeface="Times New Roman"/>
                <a:cs typeface="Times New Roman"/>
              </a:rPr>
              <a:t>)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 i="1">
                <a:latin typeface="Times New Roman"/>
                <a:cs typeface="Times New Roman"/>
              </a:rPr>
              <a:t>Pr</a:t>
            </a:r>
            <a:r>
              <a:rPr dirty="0" sz="1100" spc="-155" i="1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(</a:t>
            </a:r>
            <a:r>
              <a:rPr dirty="0" sz="1100" spc="55">
                <a:latin typeface="Times New Roman"/>
                <a:cs typeface="Times New Roman"/>
              </a:rPr>
              <a:t>no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HCC</a:t>
            </a:r>
            <a:r>
              <a:rPr dirty="0" sz="1100" spc="55">
                <a:latin typeface="Times New Roman"/>
                <a:cs typeface="Times New Roman"/>
              </a:rPr>
              <a:t>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20199" y="1608405"/>
            <a:ext cx="133350" cy="1644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-45" i="1">
                <a:latin typeface="メイリオ"/>
                <a:cs typeface="メイリオ"/>
              </a:rPr>
              <a:t>×</a:t>
            </a:r>
            <a:endParaRPr sz="1100">
              <a:latin typeface="メイリオ"/>
              <a:cs typeface="メイリオ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73933" y="1465081"/>
            <a:ext cx="811530" cy="1714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798195" algn="l"/>
              </a:tabLst>
            </a:pP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spc="-65" u="sng">
                <a:latin typeface="Times New Roman"/>
                <a:cs typeface="Times New Roman"/>
              </a:rPr>
              <a:t> </a:t>
            </a:r>
            <a:r>
              <a:rPr dirty="0" sz="1100" spc="-10" i="1" u="sng">
                <a:latin typeface="Times New Roman"/>
                <a:cs typeface="Times New Roman"/>
              </a:rPr>
              <a:t>Pr</a:t>
            </a:r>
            <a:r>
              <a:rPr dirty="0" sz="1100" spc="-155" u="sng">
                <a:latin typeface="Times New Roman"/>
                <a:cs typeface="Times New Roman"/>
              </a:rPr>
              <a:t> </a:t>
            </a:r>
            <a:r>
              <a:rPr dirty="0" sz="1100" spc="55" u="sng">
                <a:latin typeface="Times New Roman"/>
                <a:cs typeface="Times New Roman"/>
              </a:rPr>
              <a:t>(</a:t>
            </a:r>
            <a:r>
              <a:rPr dirty="0" sz="1100" spc="30" u="sng">
                <a:latin typeface="Times New Roman"/>
                <a:cs typeface="Times New Roman"/>
              </a:rPr>
              <a:t>HCC</a:t>
            </a:r>
            <a:r>
              <a:rPr dirty="0" sz="1100" spc="55" u="sng">
                <a:latin typeface="Times New Roman"/>
                <a:cs typeface="Times New Roman"/>
              </a:rPr>
              <a:t>)</a:t>
            </a: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u="sng">
                <a:latin typeface="Times New Roman"/>
                <a:cs typeface="Times New Roman"/>
              </a:rPr>
              <a:t>	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6572" y="2084924"/>
            <a:ext cx="3806825" cy="546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-15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100" spc="17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Specify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joint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0">
                <a:latin typeface="Times New Roman"/>
                <a:cs typeface="Times New Roman"/>
              </a:rPr>
              <a:t>model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f</a:t>
            </a:r>
            <a:r>
              <a:rPr dirty="0" sz="1100" spc="20">
                <a:latin typeface="Times New Roman"/>
                <a:cs typeface="Times New Roman"/>
              </a:rPr>
              <a:t>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bioma</a:t>
            </a:r>
            <a:r>
              <a:rPr dirty="0" sz="1100" spc="30">
                <a:latin typeface="Times New Roman"/>
                <a:cs typeface="Times New Roman"/>
              </a:rPr>
              <a:t>r</a:t>
            </a:r>
            <a:r>
              <a:rPr dirty="0" sz="1100" spc="-35">
                <a:latin typeface="Times New Roman"/>
                <a:cs typeface="Times New Roman"/>
              </a:rPr>
              <a:t>k</a:t>
            </a:r>
            <a:r>
              <a:rPr dirty="0" sz="1100" spc="75">
                <a:latin typeface="Times New Roman"/>
                <a:cs typeface="Times New Roman"/>
              </a:rPr>
              <a:t>ers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00">
                <a:latin typeface="Times New Roman"/>
                <a:cs typeface="Times New Roman"/>
              </a:rPr>
              <a:t>cases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0">
                <a:latin typeface="Times New Roman"/>
                <a:cs typeface="Times New Roman"/>
              </a:rPr>
              <a:t>and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control</a:t>
            </a:r>
            <a:r>
              <a:rPr dirty="0" sz="1100" spc="10">
                <a:latin typeface="Times New Roman"/>
                <a:cs typeface="Times New Roman"/>
              </a:rPr>
              <a:t>s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220345" marR="629920" indent="-208279">
              <a:lnSpc>
                <a:spcPct val="102600"/>
              </a:lnSpc>
              <a:spcBef>
                <a:spcPts val="300"/>
              </a:spcBef>
            </a:pPr>
            <a:r>
              <a:rPr dirty="0" sz="1100" spc="-15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100" spc="17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100" spc="65">
                <a:latin typeface="Times New Roman"/>
                <a:cs typeface="Times New Roman"/>
              </a:rPr>
              <a:t>P</a:t>
            </a:r>
            <a:r>
              <a:rPr dirty="0" sz="1100" spc="50">
                <a:latin typeface="Times New Roman"/>
                <a:cs typeface="Times New Roman"/>
              </a:rPr>
              <a:t>r</a:t>
            </a:r>
            <a:r>
              <a:rPr dirty="0" sz="1100" spc="-5">
                <a:latin typeface="Times New Roman"/>
                <a:cs typeface="Times New Roman"/>
              </a:rPr>
              <a:t>ior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">
                <a:latin typeface="Times New Roman"/>
                <a:cs typeface="Times New Roman"/>
              </a:rPr>
              <a:t>probability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5">
                <a:latin typeface="Times New Roman"/>
                <a:cs typeface="Times New Roman"/>
              </a:rPr>
              <a:t>disease: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45">
                <a:latin typeface="Times New Roman"/>
                <a:cs typeface="Times New Roman"/>
              </a:rPr>
              <a:t>target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population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f</a:t>
            </a:r>
            <a:r>
              <a:rPr dirty="0" sz="1100" spc="20">
                <a:latin typeface="Times New Roman"/>
                <a:cs typeface="Times New Roman"/>
              </a:rPr>
              <a:t>or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su</a:t>
            </a:r>
            <a:r>
              <a:rPr dirty="0" sz="1100" spc="70">
                <a:latin typeface="Times New Roman"/>
                <a:cs typeface="Times New Roman"/>
              </a:rPr>
              <a:t>r</a:t>
            </a:r>
            <a:r>
              <a:rPr dirty="0" sz="1100" spc="-40">
                <a:latin typeface="Times New Roman"/>
                <a:cs typeface="Times New Roman"/>
              </a:rPr>
              <a:t>v</a:t>
            </a:r>
            <a:r>
              <a:rPr dirty="0" sz="1100" spc="30">
                <a:latin typeface="Times New Roman"/>
                <a:cs typeface="Times New Roman"/>
              </a:rPr>
              <a:t>eillanc</a:t>
            </a:r>
            <a:r>
              <a:rPr dirty="0" sz="1100" spc="15">
                <a:latin typeface="Times New Roman"/>
                <a:cs typeface="Times New Roman"/>
              </a:rPr>
              <a:t>e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60"/>
              <a:t>Decision</a:t>
            </a:r>
            <a:r>
              <a:rPr dirty="0" spc="45"/>
              <a:t> </a:t>
            </a:r>
            <a:r>
              <a:rPr dirty="0" spc="25"/>
              <a:t>r</a:t>
            </a:r>
            <a:r>
              <a:rPr dirty="0" spc="50"/>
              <a:t>ule:</a:t>
            </a:r>
            <a:r>
              <a:rPr dirty="0" spc="140"/>
              <a:t> </a:t>
            </a:r>
            <a:r>
              <a:rPr dirty="0" spc="90"/>
              <a:t>poste</a:t>
            </a:r>
            <a:r>
              <a:rPr dirty="0" spc="85"/>
              <a:t>r</a:t>
            </a:r>
            <a:r>
              <a:rPr dirty="0" spc="10"/>
              <a:t>ior</a:t>
            </a:r>
            <a:r>
              <a:rPr dirty="0" spc="45"/>
              <a:t> </a:t>
            </a:r>
            <a:r>
              <a:rPr dirty="0" spc="25"/>
              <a:t>r</a:t>
            </a:r>
            <a:r>
              <a:rPr dirty="0" spc="35"/>
              <a:t>isk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38937" y="1118010"/>
            <a:ext cx="1029335" cy="1663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55">
                <a:latin typeface="Times New Roman"/>
                <a:cs typeface="Times New Roman"/>
              </a:rPr>
              <a:t>P</a:t>
            </a:r>
            <a:r>
              <a:rPr dirty="0" sz="1100" spc="55">
                <a:latin typeface="Times New Roman"/>
                <a:cs typeface="Times New Roman"/>
              </a:rPr>
              <a:t>oste</a:t>
            </a:r>
            <a:r>
              <a:rPr dirty="0" sz="1100" spc="55">
                <a:latin typeface="Times New Roman"/>
                <a:cs typeface="Times New Roman"/>
              </a:rPr>
              <a:t>r</a:t>
            </a:r>
            <a:r>
              <a:rPr dirty="0" sz="1100" spc="-5">
                <a:latin typeface="Times New Roman"/>
                <a:cs typeface="Times New Roman"/>
              </a:rPr>
              <a:t>ior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Risk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20">
                <a:latin typeface="Times New Roman"/>
                <a:cs typeface="Times New Roman"/>
              </a:rPr>
              <a:t>=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96161" y="1019451"/>
            <a:ext cx="1335405" cy="4025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1322070" algn="l"/>
              </a:tabLst>
            </a:pP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spc="-65" u="sng">
                <a:latin typeface="Times New Roman"/>
                <a:cs typeface="Times New Roman"/>
              </a:rPr>
              <a:t> </a:t>
            </a:r>
            <a:r>
              <a:rPr dirty="0" sz="1100" spc="-10" i="1" u="sng">
                <a:latin typeface="Times New Roman"/>
                <a:cs typeface="Times New Roman"/>
              </a:rPr>
              <a:t>Pr</a:t>
            </a:r>
            <a:r>
              <a:rPr dirty="0" sz="1100" spc="-155" u="sng">
                <a:latin typeface="Times New Roman"/>
                <a:cs typeface="Times New Roman"/>
              </a:rPr>
              <a:t> </a:t>
            </a:r>
            <a:r>
              <a:rPr dirty="0" sz="1100" spc="55" u="sng">
                <a:latin typeface="Times New Roman"/>
                <a:cs typeface="Times New Roman"/>
              </a:rPr>
              <a:t>(</a:t>
            </a:r>
            <a:r>
              <a:rPr dirty="0" sz="1100" spc="30" u="sng">
                <a:latin typeface="Times New Roman"/>
                <a:cs typeface="Times New Roman"/>
              </a:rPr>
              <a:t>HCC</a:t>
            </a:r>
            <a:r>
              <a:rPr dirty="0" sz="1100" spc="-185" i="1" u="sng">
                <a:latin typeface="メイリオ"/>
                <a:cs typeface="メイリオ"/>
              </a:rPr>
              <a:t>|</a:t>
            </a:r>
            <a:r>
              <a:rPr dirty="0" sz="1100" spc="-70" u="sng">
                <a:latin typeface="Times New Roman"/>
                <a:cs typeface="Times New Roman"/>
              </a:rPr>
              <a:t>All</a:t>
            </a:r>
            <a:r>
              <a:rPr dirty="0" sz="1100" spc="25" u="sng">
                <a:latin typeface="Times New Roman"/>
                <a:cs typeface="Times New Roman"/>
              </a:rPr>
              <a:t> </a:t>
            </a:r>
            <a:r>
              <a:rPr dirty="0" sz="1100" spc="50" u="sng">
                <a:latin typeface="Times New Roman"/>
                <a:cs typeface="Times New Roman"/>
              </a:rPr>
              <a:t>Data</a:t>
            </a:r>
            <a:r>
              <a:rPr dirty="0" sz="1100" spc="55" u="sng">
                <a:latin typeface="Times New Roman"/>
                <a:cs typeface="Times New Roman"/>
              </a:rPr>
              <a:t>)</a:t>
            </a: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u="sng">
                <a:latin typeface="Times New Roman"/>
                <a:cs typeface="Times New Roman"/>
              </a:rPr>
              <a:t>	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1100" spc="-10" i="1">
                <a:latin typeface="Times New Roman"/>
                <a:cs typeface="Times New Roman"/>
              </a:rPr>
              <a:t>Pr</a:t>
            </a:r>
            <a:r>
              <a:rPr dirty="0" sz="1100" spc="-155" i="1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(</a:t>
            </a:r>
            <a:r>
              <a:rPr dirty="0" sz="1100" spc="55">
                <a:latin typeface="Times New Roman"/>
                <a:cs typeface="Times New Roman"/>
              </a:rPr>
              <a:t>no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HCC</a:t>
            </a:r>
            <a:r>
              <a:rPr dirty="0" sz="1100" spc="-185" i="1">
                <a:latin typeface="メイリオ"/>
                <a:cs typeface="メイリオ"/>
              </a:rPr>
              <a:t>|</a:t>
            </a:r>
            <a:r>
              <a:rPr dirty="0" sz="1100" spc="-70">
                <a:latin typeface="Times New Roman"/>
                <a:cs typeface="Times New Roman"/>
              </a:rPr>
              <a:t>All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Data</a:t>
            </a:r>
            <a:r>
              <a:rPr dirty="0" sz="1100" spc="55">
                <a:latin typeface="Times New Roman"/>
                <a:cs typeface="Times New Roman"/>
              </a:rPr>
              <a:t>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34731" y="1566073"/>
            <a:ext cx="133350" cy="1644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220">
                <a:latin typeface="Times New Roman"/>
                <a:cs typeface="Times New Roman"/>
              </a:rPr>
              <a:t>=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96161" y="1465081"/>
            <a:ext cx="1335405" cy="213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1322070" algn="l"/>
              </a:tabLst>
            </a:pPr>
            <a:r>
              <a:rPr dirty="0" sz="1100" spc="-5" u="sng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-5" u="sng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-65" u="sng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-10" i="1" u="sng">
                <a:solidFill>
                  <a:srgbClr val="FF0000"/>
                </a:solidFill>
                <a:latin typeface="Times New Roman"/>
                <a:cs typeface="Times New Roman"/>
              </a:rPr>
              <a:t>Pr</a:t>
            </a:r>
            <a:r>
              <a:rPr dirty="0" sz="1100" spc="-155" u="sng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55" u="sng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dirty="0" sz="1100" spc="-70" u="sng">
                <a:solidFill>
                  <a:srgbClr val="FF0000"/>
                </a:solidFill>
                <a:latin typeface="Times New Roman"/>
                <a:cs typeface="Times New Roman"/>
              </a:rPr>
              <a:t>All</a:t>
            </a:r>
            <a:r>
              <a:rPr dirty="0" sz="1100" spc="25" u="sng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50" u="sng">
                <a:solidFill>
                  <a:srgbClr val="FF0000"/>
                </a:solidFill>
                <a:latin typeface="Times New Roman"/>
                <a:cs typeface="Times New Roman"/>
              </a:rPr>
              <a:t>Data</a:t>
            </a:r>
            <a:r>
              <a:rPr dirty="0" sz="1100" spc="-185" i="1" u="sng">
                <a:solidFill>
                  <a:srgbClr val="FF0000"/>
                </a:solidFill>
                <a:latin typeface="メイリオ"/>
                <a:cs typeface="メイリオ"/>
              </a:rPr>
              <a:t>|</a:t>
            </a:r>
            <a:r>
              <a:rPr dirty="0" sz="1100" spc="30" u="sng">
                <a:solidFill>
                  <a:srgbClr val="FF0000"/>
                </a:solidFill>
                <a:latin typeface="Times New Roman"/>
                <a:cs typeface="Times New Roman"/>
              </a:rPr>
              <a:t>HCC</a:t>
            </a:r>
            <a:r>
              <a:rPr dirty="0" sz="1100" spc="55" u="sng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r>
              <a:rPr dirty="0" sz="1100" spc="-5" u="sng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u="sng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96161" y="1658588"/>
            <a:ext cx="2258060" cy="2089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1490345" algn="l"/>
              </a:tabLst>
            </a:pPr>
            <a:r>
              <a:rPr dirty="0" sz="1100" spc="-10" i="1">
                <a:solidFill>
                  <a:srgbClr val="FF0000"/>
                </a:solidFill>
                <a:latin typeface="Times New Roman"/>
                <a:cs typeface="Times New Roman"/>
              </a:rPr>
              <a:t>Pr</a:t>
            </a:r>
            <a:r>
              <a:rPr dirty="0" sz="1100" spc="-155" i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dirty="0" sz="1100" spc="-70">
                <a:solidFill>
                  <a:srgbClr val="FF0000"/>
                </a:solidFill>
                <a:latin typeface="Times New Roman"/>
                <a:cs typeface="Times New Roman"/>
              </a:rPr>
              <a:t>All</a:t>
            </a:r>
            <a:r>
              <a:rPr dirty="0" sz="1100" spc="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50">
                <a:solidFill>
                  <a:srgbClr val="FF0000"/>
                </a:solidFill>
                <a:latin typeface="Times New Roman"/>
                <a:cs typeface="Times New Roman"/>
              </a:rPr>
              <a:t>Data</a:t>
            </a:r>
            <a:r>
              <a:rPr dirty="0" sz="1100" spc="-185" i="1">
                <a:solidFill>
                  <a:srgbClr val="FF0000"/>
                </a:solidFill>
                <a:latin typeface="メイリオ"/>
                <a:cs typeface="メイリオ"/>
              </a:rPr>
              <a:t>|</a:t>
            </a:r>
            <a:r>
              <a:rPr dirty="0" sz="1100" spc="55">
                <a:solidFill>
                  <a:srgbClr val="FF0000"/>
                </a:solidFill>
                <a:latin typeface="Times New Roman"/>
                <a:cs typeface="Times New Roman"/>
              </a:rPr>
              <a:t>no</a:t>
            </a:r>
            <a:r>
              <a:rPr dirty="0" sz="1100" spc="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FF0000"/>
                </a:solidFill>
                <a:latin typeface="Times New Roman"/>
                <a:cs typeface="Times New Roman"/>
              </a:rPr>
              <a:t>HCC</a:t>
            </a:r>
            <a:r>
              <a:rPr dirty="0" sz="1100" spc="55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r>
              <a:rPr dirty="0" sz="110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dirty="0" sz="1100" spc="-10" i="1">
                <a:latin typeface="Times New Roman"/>
                <a:cs typeface="Times New Roman"/>
              </a:rPr>
              <a:t>Pr</a:t>
            </a:r>
            <a:r>
              <a:rPr dirty="0" sz="1100" spc="-155" i="1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(</a:t>
            </a:r>
            <a:r>
              <a:rPr dirty="0" sz="1100" spc="55">
                <a:latin typeface="Times New Roman"/>
                <a:cs typeface="Times New Roman"/>
              </a:rPr>
              <a:t>no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HCC</a:t>
            </a:r>
            <a:r>
              <a:rPr dirty="0" sz="1100" spc="55">
                <a:latin typeface="Times New Roman"/>
                <a:cs typeface="Times New Roman"/>
              </a:rPr>
              <a:t>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20199" y="1608405"/>
            <a:ext cx="133350" cy="1644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-45" i="1">
                <a:latin typeface="メイリオ"/>
                <a:cs typeface="メイリオ"/>
              </a:rPr>
              <a:t>×</a:t>
            </a:r>
            <a:endParaRPr sz="1100">
              <a:latin typeface="メイリオ"/>
              <a:cs typeface="メイリオ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73933" y="1465081"/>
            <a:ext cx="811530" cy="1714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798195" algn="l"/>
              </a:tabLst>
            </a:pP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spc="-65" u="sng">
                <a:latin typeface="Times New Roman"/>
                <a:cs typeface="Times New Roman"/>
              </a:rPr>
              <a:t> </a:t>
            </a:r>
            <a:r>
              <a:rPr dirty="0" sz="1100" spc="-10" i="1" u="sng">
                <a:latin typeface="Times New Roman"/>
                <a:cs typeface="Times New Roman"/>
              </a:rPr>
              <a:t>Pr</a:t>
            </a:r>
            <a:r>
              <a:rPr dirty="0" sz="1100" spc="-155" u="sng">
                <a:latin typeface="Times New Roman"/>
                <a:cs typeface="Times New Roman"/>
              </a:rPr>
              <a:t> </a:t>
            </a:r>
            <a:r>
              <a:rPr dirty="0" sz="1100" spc="55" u="sng">
                <a:latin typeface="Times New Roman"/>
                <a:cs typeface="Times New Roman"/>
              </a:rPr>
              <a:t>(</a:t>
            </a:r>
            <a:r>
              <a:rPr dirty="0" sz="1100" spc="30" u="sng">
                <a:latin typeface="Times New Roman"/>
                <a:cs typeface="Times New Roman"/>
              </a:rPr>
              <a:t>HCC</a:t>
            </a:r>
            <a:r>
              <a:rPr dirty="0" sz="1100" spc="55" u="sng">
                <a:latin typeface="Times New Roman"/>
                <a:cs typeface="Times New Roman"/>
              </a:rPr>
              <a:t>)</a:t>
            </a: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u="sng">
                <a:latin typeface="Times New Roman"/>
                <a:cs typeface="Times New Roman"/>
              </a:rPr>
              <a:t>	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6572" y="2084924"/>
            <a:ext cx="3806825" cy="546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-15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100" spc="17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100" spc="25">
                <a:solidFill>
                  <a:srgbClr val="FF0000"/>
                </a:solidFill>
                <a:latin typeface="Times New Roman"/>
                <a:cs typeface="Times New Roman"/>
              </a:rPr>
              <a:t>Specify</a:t>
            </a:r>
            <a:r>
              <a:rPr dirty="0" sz="1100" spc="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114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dirty="0" sz="1100" spc="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-5">
                <a:solidFill>
                  <a:srgbClr val="FF0000"/>
                </a:solidFill>
                <a:latin typeface="Times New Roman"/>
                <a:cs typeface="Times New Roman"/>
              </a:rPr>
              <a:t>joint</a:t>
            </a:r>
            <a:r>
              <a:rPr dirty="0" sz="1100" spc="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40">
                <a:solidFill>
                  <a:srgbClr val="FF0000"/>
                </a:solidFill>
                <a:latin typeface="Times New Roman"/>
                <a:cs typeface="Times New Roman"/>
              </a:rPr>
              <a:t>model</a:t>
            </a:r>
            <a:r>
              <a:rPr dirty="0" sz="1100" spc="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-105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dirty="0" sz="1100" spc="20">
                <a:solidFill>
                  <a:srgbClr val="FF0000"/>
                </a:solidFill>
                <a:latin typeface="Times New Roman"/>
                <a:cs typeface="Times New Roman"/>
              </a:rPr>
              <a:t>or</a:t>
            </a:r>
            <a:r>
              <a:rPr dirty="0" sz="1100" spc="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FF0000"/>
                </a:solidFill>
                <a:latin typeface="Times New Roman"/>
                <a:cs typeface="Times New Roman"/>
              </a:rPr>
              <a:t>bioma</a:t>
            </a:r>
            <a:r>
              <a:rPr dirty="0" sz="1100" spc="3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dirty="0" sz="1100" spc="-35">
                <a:solidFill>
                  <a:srgbClr val="FF0000"/>
                </a:solidFill>
                <a:latin typeface="Times New Roman"/>
                <a:cs typeface="Times New Roman"/>
              </a:rPr>
              <a:t>k</a:t>
            </a:r>
            <a:r>
              <a:rPr dirty="0" sz="1100" spc="75">
                <a:solidFill>
                  <a:srgbClr val="FF0000"/>
                </a:solidFill>
                <a:latin typeface="Times New Roman"/>
                <a:cs typeface="Times New Roman"/>
              </a:rPr>
              <a:t>ers</a:t>
            </a:r>
            <a:r>
              <a:rPr dirty="0" sz="1100" spc="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-5">
                <a:solidFill>
                  <a:srgbClr val="FF0000"/>
                </a:solidFill>
                <a:latin typeface="Times New Roman"/>
                <a:cs typeface="Times New Roman"/>
              </a:rPr>
              <a:t>in</a:t>
            </a:r>
            <a:r>
              <a:rPr dirty="0" sz="1100" spc="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100">
                <a:solidFill>
                  <a:srgbClr val="FF0000"/>
                </a:solidFill>
                <a:latin typeface="Times New Roman"/>
                <a:cs typeface="Times New Roman"/>
              </a:rPr>
              <a:t>cases</a:t>
            </a:r>
            <a:r>
              <a:rPr dirty="0" sz="1100" spc="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7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dirty="0" sz="1100" spc="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FF0000"/>
                </a:solidFill>
                <a:latin typeface="Times New Roman"/>
                <a:cs typeface="Times New Roman"/>
              </a:rPr>
              <a:t>control</a:t>
            </a:r>
            <a:r>
              <a:rPr dirty="0" sz="1100" spc="1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dirty="0" sz="1100" spc="25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220345" marR="629920" indent="-208279">
              <a:lnSpc>
                <a:spcPct val="102600"/>
              </a:lnSpc>
              <a:spcBef>
                <a:spcPts val="300"/>
              </a:spcBef>
            </a:pPr>
            <a:r>
              <a:rPr dirty="0" sz="1100" spc="-15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100" spc="17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100" spc="65">
                <a:latin typeface="Times New Roman"/>
                <a:cs typeface="Times New Roman"/>
              </a:rPr>
              <a:t>P</a:t>
            </a:r>
            <a:r>
              <a:rPr dirty="0" sz="1100" spc="50">
                <a:latin typeface="Times New Roman"/>
                <a:cs typeface="Times New Roman"/>
              </a:rPr>
              <a:t>r</a:t>
            </a:r>
            <a:r>
              <a:rPr dirty="0" sz="1100" spc="-5">
                <a:latin typeface="Times New Roman"/>
                <a:cs typeface="Times New Roman"/>
              </a:rPr>
              <a:t>ior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">
                <a:latin typeface="Times New Roman"/>
                <a:cs typeface="Times New Roman"/>
              </a:rPr>
              <a:t>probability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5">
                <a:latin typeface="Times New Roman"/>
                <a:cs typeface="Times New Roman"/>
              </a:rPr>
              <a:t>disease: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45">
                <a:latin typeface="Times New Roman"/>
                <a:cs typeface="Times New Roman"/>
              </a:rPr>
              <a:t>target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population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f</a:t>
            </a:r>
            <a:r>
              <a:rPr dirty="0" sz="1100" spc="20">
                <a:latin typeface="Times New Roman"/>
                <a:cs typeface="Times New Roman"/>
              </a:rPr>
              <a:t>or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su</a:t>
            </a:r>
            <a:r>
              <a:rPr dirty="0" sz="1100" spc="70">
                <a:latin typeface="Times New Roman"/>
                <a:cs typeface="Times New Roman"/>
              </a:rPr>
              <a:t>r</a:t>
            </a:r>
            <a:r>
              <a:rPr dirty="0" sz="1100" spc="-40">
                <a:latin typeface="Times New Roman"/>
                <a:cs typeface="Times New Roman"/>
              </a:rPr>
              <a:t>v</a:t>
            </a:r>
            <a:r>
              <a:rPr dirty="0" sz="1100" spc="30">
                <a:latin typeface="Times New Roman"/>
                <a:cs typeface="Times New Roman"/>
              </a:rPr>
              <a:t>eillanc</a:t>
            </a:r>
            <a:r>
              <a:rPr dirty="0" sz="1100" spc="15">
                <a:latin typeface="Times New Roman"/>
                <a:cs typeface="Times New Roman"/>
              </a:rPr>
              <a:t>e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60"/>
              <a:t>Decision</a:t>
            </a:r>
            <a:r>
              <a:rPr dirty="0" spc="45"/>
              <a:t> </a:t>
            </a:r>
            <a:r>
              <a:rPr dirty="0" spc="25"/>
              <a:t>r</a:t>
            </a:r>
            <a:r>
              <a:rPr dirty="0" spc="50"/>
              <a:t>ule:</a:t>
            </a:r>
            <a:r>
              <a:rPr dirty="0" spc="140"/>
              <a:t> </a:t>
            </a:r>
            <a:r>
              <a:rPr dirty="0" spc="90"/>
              <a:t>poste</a:t>
            </a:r>
            <a:r>
              <a:rPr dirty="0" spc="85"/>
              <a:t>r</a:t>
            </a:r>
            <a:r>
              <a:rPr dirty="0" spc="10"/>
              <a:t>ior</a:t>
            </a:r>
            <a:r>
              <a:rPr dirty="0" spc="45"/>
              <a:t> </a:t>
            </a:r>
            <a:r>
              <a:rPr dirty="0" spc="25"/>
              <a:t>r</a:t>
            </a:r>
            <a:r>
              <a:rPr dirty="0" spc="35"/>
              <a:t>isk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38937" y="1118010"/>
            <a:ext cx="1029335" cy="1663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55">
                <a:latin typeface="Times New Roman"/>
                <a:cs typeface="Times New Roman"/>
              </a:rPr>
              <a:t>P</a:t>
            </a:r>
            <a:r>
              <a:rPr dirty="0" sz="1100" spc="55">
                <a:latin typeface="Times New Roman"/>
                <a:cs typeface="Times New Roman"/>
              </a:rPr>
              <a:t>oste</a:t>
            </a:r>
            <a:r>
              <a:rPr dirty="0" sz="1100" spc="55">
                <a:latin typeface="Times New Roman"/>
                <a:cs typeface="Times New Roman"/>
              </a:rPr>
              <a:t>r</a:t>
            </a:r>
            <a:r>
              <a:rPr dirty="0" sz="1100" spc="-5">
                <a:latin typeface="Times New Roman"/>
                <a:cs typeface="Times New Roman"/>
              </a:rPr>
              <a:t>ior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Risk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20">
                <a:latin typeface="Times New Roman"/>
                <a:cs typeface="Times New Roman"/>
              </a:rPr>
              <a:t>=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96161" y="1019451"/>
            <a:ext cx="1335405" cy="4025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1322070" algn="l"/>
              </a:tabLst>
            </a:pP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spc="-65" u="sng">
                <a:latin typeface="Times New Roman"/>
                <a:cs typeface="Times New Roman"/>
              </a:rPr>
              <a:t> </a:t>
            </a:r>
            <a:r>
              <a:rPr dirty="0" sz="1100" spc="-10" i="1" u="sng">
                <a:latin typeface="Times New Roman"/>
                <a:cs typeface="Times New Roman"/>
              </a:rPr>
              <a:t>Pr</a:t>
            </a:r>
            <a:r>
              <a:rPr dirty="0" sz="1100" spc="-155" u="sng">
                <a:latin typeface="Times New Roman"/>
                <a:cs typeface="Times New Roman"/>
              </a:rPr>
              <a:t> </a:t>
            </a:r>
            <a:r>
              <a:rPr dirty="0" sz="1100" spc="55" u="sng">
                <a:latin typeface="Times New Roman"/>
                <a:cs typeface="Times New Roman"/>
              </a:rPr>
              <a:t>(</a:t>
            </a:r>
            <a:r>
              <a:rPr dirty="0" sz="1100" spc="30" u="sng">
                <a:latin typeface="Times New Roman"/>
                <a:cs typeface="Times New Roman"/>
              </a:rPr>
              <a:t>HCC</a:t>
            </a:r>
            <a:r>
              <a:rPr dirty="0" sz="1100" spc="-185" i="1" u="sng">
                <a:latin typeface="メイリオ"/>
                <a:cs typeface="メイリオ"/>
              </a:rPr>
              <a:t>|</a:t>
            </a:r>
            <a:r>
              <a:rPr dirty="0" sz="1100" spc="-70" u="sng">
                <a:latin typeface="Times New Roman"/>
                <a:cs typeface="Times New Roman"/>
              </a:rPr>
              <a:t>All</a:t>
            </a:r>
            <a:r>
              <a:rPr dirty="0" sz="1100" spc="25" u="sng">
                <a:latin typeface="Times New Roman"/>
                <a:cs typeface="Times New Roman"/>
              </a:rPr>
              <a:t> </a:t>
            </a:r>
            <a:r>
              <a:rPr dirty="0" sz="1100" spc="50" u="sng">
                <a:latin typeface="Times New Roman"/>
                <a:cs typeface="Times New Roman"/>
              </a:rPr>
              <a:t>Data</a:t>
            </a:r>
            <a:r>
              <a:rPr dirty="0" sz="1100" spc="55" u="sng">
                <a:latin typeface="Times New Roman"/>
                <a:cs typeface="Times New Roman"/>
              </a:rPr>
              <a:t>)</a:t>
            </a: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u="sng">
                <a:latin typeface="Times New Roman"/>
                <a:cs typeface="Times New Roman"/>
              </a:rPr>
              <a:t>	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1100" spc="-10" i="1">
                <a:latin typeface="Times New Roman"/>
                <a:cs typeface="Times New Roman"/>
              </a:rPr>
              <a:t>Pr</a:t>
            </a:r>
            <a:r>
              <a:rPr dirty="0" sz="1100" spc="-155" i="1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(</a:t>
            </a:r>
            <a:r>
              <a:rPr dirty="0" sz="1100" spc="55">
                <a:latin typeface="Times New Roman"/>
                <a:cs typeface="Times New Roman"/>
              </a:rPr>
              <a:t>no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HCC</a:t>
            </a:r>
            <a:r>
              <a:rPr dirty="0" sz="1100" spc="-185" i="1">
                <a:latin typeface="メイリオ"/>
                <a:cs typeface="メイリオ"/>
              </a:rPr>
              <a:t>|</a:t>
            </a:r>
            <a:r>
              <a:rPr dirty="0" sz="1100" spc="-70">
                <a:latin typeface="Times New Roman"/>
                <a:cs typeface="Times New Roman"/>
              </a:rPr>
              <a:t>All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Data</a:t>
            </a:r>
            <a:r>
              <a:rPr dirty="0" sz="1100" spc="55">
                <a:latin typeface="Times New Roman"/>
                <a:cs typeface="Times New Roman"/>
              </a:rPr>
              <a:t>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34731" y="1566073"/>
            <a:ext cx="133350" cy="1644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220">
                <a:latin typeface="Times New Roman"/>
                <a:cs typeface="Times New Roman"/>
              </a:rPr>
              <a:t>=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96161" y="1465081"/>
            <a:ext cx="1335405" cy="213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1322070" algn="l"/>
              </a:tabLst>
            </a:pP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spc="-65" u="sng">
                <a:latin typeface="Times New Roman"/>
                <a:cs typeface="Times New Roman"/>
              </a:rPr>
              <a:t> </a:t>
            </a:r>
            <a:r>
              <a:rPr dirty="0" sz="1100" spc="-10" i="1" u="sng">
                <a:latin typeface="Times New Roman"/>
                <a:cs typeface="Times New Roman"/>
              </a:rPr>
              <a:t>Pr</a:t>
            </a:r>
            <a:r>
              <a:rPr dirty="0" sz="1100" spc="-155" u="sng">
                <a:latin typeface="Times New Roman"/>
                <a:cs typeface="Times New Roman"/>
              </a:rPr>
              <a:t> </a:t>
            </a:r>
            <a:r>
              <a:rPr dirty="0" sz="1100" spc="55" u="sng">
                <a:latin typeface="Times New Roman"/>
                <a:cs typeface="Times New Roman"/>
              </a:rPr>
              <a:t>(</a:t>
            </a:r>
            <a:r>
              <a:rPr dirty="0" sz="1100" spc="-70" u="sng">
                <a:latin typeface="Times New Roman"/>
                <a:cs typeface="Times New Roman"/>
              </a:rPr>
              <a:t>All</a:t>
            </a:r>
            <a:r>
              <a:rPr dirty="0" sz="1100" spc="25" u="sng">
                <a:latin typeface="Times New Roman"/>
                <a:cs typeface="Times New Roman"/>
              </a:rPr>
              <a:t> </a:t>
            </a:r>
            <a:r>
              <a:rPr dirty="0" sz="1100" spc="50" u="sng">
                <a:latin typeface="Times New Roman"/>
                <a:cs typeface="Times New Roman"/>
              </a:rPr>
              <a:t>Data</a:t>
            </a:r>
            <a:r>
              <a:rPr dirty="0" sz="1100" spc="-185" i="1" u="sng">
                <a:latin typeface="メイリオ"/>
                <a:cs typeface="メイリオ"/>
              </a:rPr>
              <a:t>|</a:t>
            </a:r>
            <a:r>
              <a:rPr dirty="0" sz="1100" spc="30" u="sng">
                <a:latin typeface="Times New Roman"/>
                <a:cs typeface="Times New Roman"/>
              </a:rPr>
              <a:t>HCC</a:t>
            </a:r>
            <a:r>
              <a:rPr dirty="0" sz="1100" spc="55" u="sng">
                <a:latin typeface="Times New Roman"/>
                <a:cs typeface="Times New Roman"/>
              </a:rPr>
              <a:t>)</a:t>
            </a:r>
            <a:r>
              <a:rPr dirty="0" sz="1100" spc="-5" u="sng">
                <a:latin typeface="Times New Roman"/>
                <a:cs typeface="Times New Roman"/>
              </a:rPr>
              <a:t> </a:t>
            </a:r>
            <a:r>
              <a:rPr dirty="0" sz="1100" u="sng">
                <a:latin typeface="Times New Roman"/>
                <a:cs typeface="Times New Roman"/>
              </a:rPr>
              <a:t>	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96161" y="1658588"/>
            <a:ext cx="2258060" cy="2089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1490345" algn="l"/>
              </a:tabLst>
            </a:pPr>
            <a:r>
              <a:rPr dirty="0" sz="1100" spc="-10" i="1">
                <a:latin typeface="Times New Roman"/>
                <a:cs typeface="Times New Roman"/>
              </a:rPr>
              <a:t>Pr</a:t>
            </a:r>
            <a:r>
              <a:rPr dirty="0" sz="1100" spc="-155" i="1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(</a:t>
            </a:r>
            <a:r>
              <a:rPr dirty="0" sz="1100" spc="-70">
                <a:latin typeface="Times New Roman"/>
                <a:cs typeface="Times New Roman"/>
              </a:rPr>
              <a:t>All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Data</a:t>
            </a:r>
            <a:r>
              <a:rPr dirty="0" sz="1100" spc="-185" i="1">
                <a:latin typeface="メイリオ"/>
                <a:cs typeface="メイリオ"/>
              </a:rPr>
              <a:t>|</a:t>
            </a:r>
            <a:r>
              <a:rPr dirty="0" sz="1100" spc="55">
                <a:latin typeface="Times New Roman"/>
                <a:cs typeface="Times New Roman"/>
              </a:rPr>
              <a:t>no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HCC</a:t>
            </a:r>
            <a:r>
              <a:rPr dirty="0" sz="1100" spc="55">
                <a:latin typeface="Times New Roman"/>
                <a:cs typeface="Times New Roman"/>
              </a:rPr>
              <a:t>)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10" i="1">
                <a:solidFill>
                  <a:srgbClr val="0000FF"/>
                </a:solidFill>
                <a:latin typeface="Times New Roman"/>
                <a:cs typeface="Times New Roman"/>
              </a:rPr>
              <a:t>Pr</a:t>
            </a:r>
            <a:r>
              <a:rPr dirty="0" sz="1100" spc="-155" i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dirty="0" sz="1100" spc="55">
                <a:solidFill>
                  <a:srgbClr val="0000FF"/>
                </a:solidFill>
                <a:latin typeface="Times New Roman"/>
                <a:cs typeface="Times New Roman"/>
              </a:rPr>
              <a:t>no</a:t>
            </a:r>
            <a:r>
              <a:rPr dirty="0" sz="1100" spc="2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100" spc="30">
                <a:solidFill>
                  <a:srgbClr val="0000FF"/>
                </a:solidFill>
                <a:latin typeface="Times New Roman"/>
                <a:cs typeface="Times New Roman"/>
              </a:rPr>
              <a:t>HCC</a:t>
            </a:r>
            <a:r>
              <a:rPr dirty="0" sz="1100" spc="55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20199" y="1608405"/>
            <a:ext cx="133350" cy="1644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-45" i="1">
                <a:latin typeface="メイリオ"/>
                <a:cs typeface="メイリオ"/>
              </a:rPr>
              <a:t>×</a:t>
            </a:r>
            <a:endParaRPr sz="1100">
              <a:latin typeface="メイリオ"/>
              <a:cs typeface="メイリオ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73933" y="1465081"/>
            <a:ext cx="811530" cy="1714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798195" algn="l"/>
              </a:tabLst>
            </a:pPr>
            <a:r>
              <a:rPr dirty="0" sz="1100" spc="-5" u="sng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100" spc="-5" u="sng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100" spc="-65" u="sng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100" spc="-10" i="1" u="sng">
                <a:solidFill>
                  <a:srgbClr val="0000FF"/>
                </a:solidFill>
                <a:latin typeface="Times New Roman"/>
                <a:cs typeface="Times New Roman"/>
              </a:rPr>
              <a:t>Pr</a:t>
            </a:r>
            <a:r>
              <a:rPr dirty="0" sz="1100" spc="-155" u="sng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100" spc="55" u="sng">
                <a:solidFill>
                  <a:srgbClr val="0000FF"/>
                </a:solidFill>
                <a:latin typeface="Times New Roman"/>
                <a:cs typeface="Times New Roman"/>
              </a:rPr>
              <a:t>(</a:t>
            </a:r>
            <a:r>
              <a:rPr dirty="0" sz="1100" spc="30" u="sng">
                <a:solidFill>
                  <a:srgbClr val="0000FF"/>
                </a:solidFill>
                <a:latin typeface="Times New Roman"/>
                <a:cs typeface="Times New Roman"/>
              </a:rPr>
              <a:t>HCC</a:t>
            </a:r>
            <a:r>
              <a:rPr dirty="0" sz="1100" spc="55" u="sng">
                <a:solidFill>
                  <a:srgbClr val="0000FF"/>
                </a:solidFill>
                <a:latin typeface="Times New Roman"/>
                <a:cs typeface="Times New Roman"/>
              </a:rPr>
              <a:t>)</a:t>
            </a:r>
            <a:r>
              <a:rPr dirty="0" sz="1100" spc="-5" u="sng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100" u="sng">
                <a:solidFill>
                  <a:srgbClr val="0000FF"/>
                </a:solidFill>
                <a:latin typeface="Times New Roman"/>
                <a:cs typeface="Times New Roman"/>
              </a:rPr>
              <a:t>	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6572" y="2084924"/>
            <a:ext cx="3806825" cy="546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-15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100" spc="17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Specify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joint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0">
                <a:latin typeface="Times New Roman"/>
                <a:cs typeface="Times New Roman"/>
              </a:rPr>
              <a:t>model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f</a:t>
            </a:r>
            <a:r>
              <a:rPr dirty="0" sz="1100" spc="20">
                <a:latin typeface="Times New Roman"/>
                <a:cs typeface="Times New Roman"/>
              </a:rPr>
              <a:t>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bioma</a:t>
            </a:r>
            <a:r>
              <a:rPr dirty="0" sz="1100" spc="30">
                <a:latin typeface="Times New Roman"/>
                <a:cs typeface="Times New Roman"/>
              </a:rPr>
              <a:t>r</a:t>
            </a:r>
            <a:r>
              <a:rPr dirty="0" sz="1100" spc="-35">
                <a:latin typeface="Times New Roman"/>
                <a:cs typeface="Times New Roman"/>
              </a:rPr>
              <a:t>k</a:t>
            </a:r>
            <a:r>
              <a:rPr dirty="0" sz="1100" spc="75">
                <a:latin typeface="Times New Roman"/>
                <a:cs typeface="Times New Roman"/>
              </a:rPr>
              <a:t>ers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00">
                <a:latin typeface="Times New Roman"/>
                <a:cs typeface="Times New Roman"/>
              </a:rPr>
              <a:t>cases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0">
                <a:latin typeface="Times New Roman"/>
                <a:cs typeface="Times New Roman"/>
              </a:rPr>
              <a:t>and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control</a:t>
            </a:r>
            <a:r>
              <a:rPr dirty="0" sz="1100" spc="10">
                <a:latin typeface="Times New Roman"/>
                <a:cs typeface="Times New Roman"/>
              </a:rPr>
              <a:t>s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220345" marR="629920" indent="-208279">
              <a:lnSpc>
                <a:spcPct val="102600"/>
              </a:lnSpc>
              <a:spcBef>
                <a:spcPts val="300"/>
              </a:spcBef>
            </a:pPr>
            <a:r>
              <a:rPr dirty="0" sz="1100" spc="-15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100" spc="17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100" spc="65">
                <a:solidFill>
                  <a:srgbClr val="0000FF"/>
                </a:solidFill>
                <a:latin typeface="Times New Roman"/>
                <a:cs typeface="Times New Roman"/>
              </a:rPr>
              <a:t>P</a:t>
            </a:r>
            <a:r>
              <a:rPr dirty="0" sz="1100" spc="5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z="1100" spc="-5">
                <a:solidFill>
                  <a:srgbClr val="0000FF"/>
                </a:solidFill>
                <a:latin typeface="Times New Roman"/>
                <a:cs typeface="Times New Roman"/>
              </a:rPr>
              <a:t>ior</a:t>
            </a:r>
            <a:r>
              <a:rPr dirty="0" sz="1100" spc="2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100" spc="5">
                <a:solidFill>
                  <a:srgbClr val="0000FF"/>
                </a:solidFill>
                <a:latin typeface="Times New Roman"/>
                <a:cs typeface="Times New Roman"/>
              </a:rPr>
              <a:t>probability</a:t>
            </a:r>
            <a:r>
              <a:rPr dirty="0" sz="1100" spc="2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100" spc="-5">
                <a:solidFill>
                  <a:srgbClr val="0000FF"/>
                </a:solidFill>
                <a:latin typeface="Times New Roman"/>
                <a:cs typeface="Times New Roman"/>
              </a:rPr>
              <a:t>of</a:t>
            </a:r>
            <a:r>
              <a:rPr dirty="0" sz="1100" spc="2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100" spc="65">
                <a:solidFill>
                  <a:srgbClr val="0000FF"/>
                </a:solidFill>
                <a:latin typeface="Times New Roman"/>
                <a:cs typeface="Times New Roman"/>
              </a:rPr>
              <a:t>disease:</a:t>
            </a:r>
            <a:r>
              <a:rPr dirty="0" sz="1100" spc="10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100" spc="45">
                <a:solidFill>
                  <a:srgbClr val="0000FF"/>
                </a:solidFill>
                <a:latin typeface="Times New Roman"/>
                <a:cs typeface="Times New Roman"/>
              </a:rPr>
              <a:t>target</a:t>
            </a:r>
            <a:r>
              <a:rPr dirty="0" sz="1100" spc="2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100" spc="25">
                <a:solidFill>
                  <a:srgbClr val="0000FF"/>
                </a:solidFill>
                <a:latin typeface="Times New Roman"/>
                <a:cs typeface="Times New Roman"/>
              </a:rPr>
              <a:t>population</a:t>
            </a:r>
            <a:r>
              <a:rPr dirty="0" sz="1100" spc="2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100" spc="-105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dirty="0" sz="1100" spc="20">
                <a:solidFill>
                  <a:srgbClr val="0000FF"/>
                </a:solidFill>
                <a:latin typeface="Times New Roman"/>
                <a:cs typeface="Times New Roman"/>
              </a:rPr>
              <a:t>or</a:t>
            </a:r>
            <a:r>
              <a:rPr dirty="0" sz="1100" spc="1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100" spc="55">
                <a:solidFill>
                  <a:srgbClr val="0000FF"/>
                </a:solidFill>
                <a:latin typeface="Times New Roman"/>
                <a:cs typeface="Times New Roman"/>
              </a:rPr>
              <a:t>su</a:t>
            </a:r>
            <a:r>
              <a:rPr dirty="0" sz="1100" spc="7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dirty="0" sz="1100" spc="-40">
                <a:solidFill>
                  <a:srgbClr val="0000FF"/>
                </a:solidFill>
                <a:latin typeface="Times New Roman"/>
                <a:cs typeface="Times New Roman"/>
              </a:rPr>
              <a:t>v</a:t>
            </a:r>
            <a:r>
              <a:rPr dirty="0" sz="1100" spc="30">
                <a:solidFill>
                  <a:srgbClr val="0000FF"/>
                </a:solidFill>
                <a:latin typeface="Times New Roman"/>
                <a:cs typeface="Times New Roman"/>
              </a:rPr>
              <a:t>eillanc</a:t>
            </a:r>
            <a:r>
              <a:rPr dirty="0" sz="1100" spc="15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dirty="0" sz="1100" spc="25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30"/>
              <a:t>Hie</a:t>
            </a:r>
            <a:r>
              <a:rPr dirty="0" spc="5"/>
              <a:t>r</a:t>
            </a:r>
            <a:r>
              <a:rPr dirty="0" spc="60"/>
              <a:t>archical</a:t>
            </a:r>
            <a:r>
              <a:rPr dirty="0" spc="45"/>
              <a:t> </a:t>
            </a:r>
            <a:r>
              <a:rPr dirty="0" spc="75"/>
              <a:t>model</a:t>
            </a:r>
            <a:r>
              <a:rPr dirty="0" spc="45"/>
              <a:t> </a:t>
            </a:r>
            <a:r>
              <a:rPr dirty="0" spc="-114"/>
              <a:t>f</a:t>
            </a:r>
            <a:r>
              <a:rPr dirty="0" spc="50"/>
              <a:t>or</a:t>
            </a:r>
            <a:r>
              <a:rPr dirty="0" spc="45"/>
              <a:t> </a:t>
            </a:r>
            <a:r>
              <a:rPr dirty="0" spc="70"/>
              <a:t>bioma</a:t>
            </a:r>
            <a:r>
              <a:rPr dirty="0" spc="60"/>
              <a:t>r</a:t>
            </a:r>
            <a:r>
              <a:rPr dirty="0" spc="-20"/>
              <a:t>k</a:t>
            </a:r>
            <a:r>
              <a:rPr dirty="0" spc="90"/>
              <a:t>er</a:t>
            </a:r>
            <a:r>
              <a:rPr dirty="0" spc="45"/>
              <a:t> </a:t>
            </a:r>
            <a:r>
              <a:rPr dirty="0" spc="35"/>
              <a:t>l</a:t>
            </a:r>
            <a:r>
              <a:rPr dirty="0" spc="15"/>
              <a:t>e</a:t>
            </a:r>
            <a:r>
              <a:rPr dirty="0" spc="-30"/>
              <a:t>v</a:t>
            </a:r>
            <a:r>
              <a:rPr dirty="0" spc="50"/>
              <a:t>el</a:t>
            </a:r>
            <a:r>
              <a:rPr dirty="0" spc="45"/>
              <a:t> </a:t>
            </a:r>
            <a:r>
              <a:rPr dirty="0" spc="10"/>
              <a:t>in</a:t>
            </a:r>
            <a:r>
              <a:rPr dirty="0" spc="45"/>
              <a:t> </a:t>
            </a:r>
            <a:r>
              <a:rPr dirty="0" spc="60"/>
              <a:t>controls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932395" y="774471"/>
            <a:ext cx="2743200" cy="2057400"/>
          </a:xfrm>
          <a:custGeom>
            <a:avLst/>
            <a:gdLst/>
            <a:ahLst/>
            <a:cxnLst/>
            <a:rect l="l" t="t" r="r" b="b"/>
            <a:pathLst>
              <a:path w="2743200" h="2057400">
                <a:moveTo>
                  <a:pt x="0" y="0"/>
                </a:moveTo>
                <a:lnTo>
                  <a:pt x="2743199" y="0"/>
                </a:lnTo>
                <a:lnTo>
                  <a:pt x="2743199" y="2057399"/>
                </a:lnTo>
                <a:lnTo>
                  <a:pt x="0" y="20573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181777" y="930335"/>
            <a:ext cx="148382" cy="171200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256434" y="1014008"/>
            <a:ext cx="0" cy="1609090"/>
          </a:xfrm>
          <a:custGeom>
            <a:avLst/>
            <a:gdLst/>
            <a:ahLst/>
            <a:cxnLst/>
            <a:rect l="l" t="t" r="r" b="b"/>
            <a:pathLst>
              <a:path w="0" h="1609089">
                <a:moveTo>
                  <a:pt x="0" y="1608651"/>
                </a:moveTo>
                <a:lnTo>
                  <a:pt x="0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221062" y="998884"/>
            <a:ext cx="71120" cy="69850"/>
          </a:xfrm>
          <a:custGeom>
            <a:avLst/>
            <a:gdLst/>
            <a:ahLst/>
            <a:cxnLst/>
            <a:rect l="l" t="t" r="r" b="b"/>
            <a:pathLst>
              <a:path w="71119" h="69850">
                <a:moveTo>
                  <a:pt x="35372" y="0"/>
                </a:moveTo>
                <a:lnTo>
                  <a:pt x="0" y="60638"/>
                </a:lnTo>
                <a:lnTo>
                  <a:pt x="1227" y="65304"/>
                </a:lnTo>
                <a:lnTo>
                  <a:pt x="8498" y="69545"/>
                </a:lnTo>
                <a:lnTo>
                  <a:pt x="13164" y="68317"/>
                </a:lnTo>
                <a:lnTo>
                  <a:pt x="35372" y="30246"/>
                </a:lnTo>
                <a:lnTo>
                  <a:pt x="53016" y="30246"/>
                </a:lnTo>
                <a:lnTo>
                  <a:pt x="35372" y="0"/>
                </a:lnTo>
                <a:close/>
              </a:path>
              <a:path w="71119" h="69850">
                <a:moveTo>
                  <a:pt x="53016" y="30246"/>
                </a:moveTo>
                <a:lnTo>
                  <a:pt x="35372" y="30246"/>
                </a:lnTo>
                <a:lnTo>
                  <a:pt x="57580" y="68317"/>
                </a:lnTo>
                <a:lnTo>
                  <a:pt x="62246" y="69545"/>
                </a:lnTo>
                <a:lnTo>
                  <a:pt x="69517" y="65304"/>
                </a:lnTo>
                <a:lnTo>
                  <a:pt x="70744" y="60638"/>
                </a:lnTo>
                <a:lnTo>
                  <a:pt x="53016" y="3024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242876" y="2553810"/>
            <a:ext cx="2135955" cy="14962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256434" y="2622659"/>
            <a:ext cx="2033270" cy="0"/>
          </a:xfrm>
          <a:custGeom>
            <a:avLst/>
            <a:gdLst/>
            <a:ahLst/>
            <a:cxnLst/>
            <a:rect l="l" t="t" r="r" b="b"/>
            <a:pathLst>
              <a:path w="2033270" h="0">
                <a:moveTo>
                  <a:pt x="0" y="0"/>
                </a:moveTo>
                <a:lnTo>
                  <a:pt x="2032990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235002" y="2587287"/>
            <a:ext cx="69850" cy="71120"/>
          </a:xfrm>
          <a:custGeom>
            <a:avLst/>
            <a:gdLst/>
            <a:ahLst/>
            <a:cxnLst/>
            <a:rect l="l" t="t" r="r" b="b"/>
            <a:pathLst>
              <a:path w="69850" h="71119">
                <a:moveTo>
                  <a:pt x="8907" y="0"/>
                </a:moveTo>
                <a:lnTo>
                  <a:pt x="4240" y="1227"/>
                </a:lnTo>
                <a:lnTo>
                  <a:pt x="0" y="8498"/>
                </a:lnTo>
                <a:lnTo>
                  <a:pt x="1227" y="13164"/>
                </a:lnTo>
                <a:lnTo>
                  <a:pt x="39299" y="35372"/>
                </a:lnTo>
                <a:lnTo>
                  <a:pt x="1227" y="57580"/>
                </a:lnTo>
                <a:lnTo>
                  <a:pt x="0" y="62246"/>
                </a:lnTo>
                <a:lnTo>
                  <a:pt x="4240" y="69517"/>
                </a:lnTo>
                <a:lnTo>
                  <a:pt x="8907" y="70744"/>
                </a:lnTo>
                <a:lnTo>
                  <a:pt x="69545" y="35372"/>
                </a:lnTo>
                <a:lnTo>
                  <a:pt x="890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3372645" y="2535623"/>
            <a:ext cx="145415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5">
                <a:latin typeface="Calibri"/>
                <a:cs typeface="Calibri"/>
              </a:rPr>
              <a:t>t</a:t>
            </a:r>
            <a:r>
              <a:rPr dirty="0" baseline="-19841" sz="1050" spc="7">
                <a:latin typeface="Calibri"/>
                <a:cs typeface="Calibri"/>
              </a:rPr>
              <a:t>ij</a:t>
            </a:r>
            <a:r>
              <a:rPr dirty="0" sz="1050">
                <a:latin typeface="Calibri"/>
                <a:cs typeface="Calibri"/>
              </a:rPr>
              <a:t> 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1223" y="1799197"/>
            <a:ext cx="192405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10">
                <a:latin typeface="Calibri"/>
                <a:cs typeface="Calibri"/>
              </a:rPr>
              <a:t>θ</a:t>
            </a:r>
            <a:r>
              <a:rPr dirty="0" baseline="-19841" sz="1050">
                <a:latin typeface="Calibri"/>
                <a:cs typeface="Calibri"/>
              </a:rPr>
              <a:t>ik</a:t>
            </a:r>
            <a:r>
              <a:rPr dirty="0" sz="1050">
                <a:latin typeface="Calibri"/>
                <a:cs typeface="Calibri"/>
              </a:rPr>
              <a:t> 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242876" y="1849306"/>
            <a:ext cx="1643425" cy="4239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256434" y="1864154"/>
            <a:ext cx="1616710" cy="0"/>
          </a:xfrm>
          <a:custGeom>
            <a:avLst/>
            <a:gdLst/>
            <a:ahLst/>
            <a:cxnLst/>
            <a:rect l="l" t="t" r="r" b="b"/>
            <a:pathLst>
              <a:path w="1616710" h="0">
                <a:moveTo>
                  <a:pt x="0" y="0"/>
                </a:moveTo>
                <a:lnTo>
                  <a:pt x="1616631" y="0"/>
                </a:lnTo>
              </a:path>
            </a:pathLst>
          </a:custGeom>
          <a:ln w="15239">
            <a:solidFill>
              <a:srgbClr val="CD66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851388" y="991433"/>
            <a:ext cx="49876" cy="165090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873066" y="998818"/>
            <a:ext cx="7620" cy="1624330"/>
          </a:xfrm>
          <a:custGeom>
            <a:avLst/>
            <a:gdLst/>
            <a:ahLst/>
            <a:cxnLst/>
            <a:rect l="l" t="t" r="r" b="b"/>
            <a:pathLst>
              <a:path w="7619" h="1624330">
                <a:moveTo>
                  <a:pt x="0" y="0"/>
                </a:moveTo>
                <a:lnTo>
                  <a:pt x="7121" y="162384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2834955" y="2653850"/>
            <a:ext cx="149860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10">
                <a:latin typeface="Calibri"/>
                <a:cs typeface="Calibri"/>
              </a:rPr>
              <a:t>d</a:t>
            </a:r>
            <a:r>
              <a:rPr dirty="0" baseline="-19841" sz="1050">
                <a:latin typeface="Calibri"/>
                <a:cs typeface="Calibri"/>
              </a:rPr>
              <a:t>i</a:t>
            </a:r>
            <a:r>
              <a:rPr dirty="0" sz="1050">
                <a:latin typeface="Calibri"/>
                <a:cs typeface="Calibri"/>
              </a:rPr>
              <a:t> 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14192" y="842673"/>
            <a:ext cx="208279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13227" sz="1575" spc="15">
                <a:latin typeface="Calibri"/>
                <a:cs typeface="Calibri"/>
              </a:rPr>
              <a:t>Y</a:t>
            </a:r>
            <a:r>
              <a:rPr dirty="0" sz="700">
                <a:latin typeface="Calibri"/>
                <a:cs typeface="Calibri"/>
              </a:rPr>
              <a:t>ijk</a:t>
            </a:r>
            <a:r>
              <a:rPr dirty="0" baseline="13227" sz="1575">
                <a:latin typeface="Calibri"/>
                <a:cs typeface="Calibri"/>
              </a:rPr>
              <a:t> </a:t>
            </a:r>
            <a:endParaRPr baseline="13227" sz="1575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456933" y="839320"/>
            <a:ext cx="871855" cy="1473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>
                <a:latin typeface="Calibri"/>
                <a:cs typeface="Calibri"/>
              </a:rPr>
              <a:t>End of follo</a:t>
            </a:r>
            <a:r>
              <a:rPr dirty="0" sz="950">
                <a:latin typeface="Calibri"/>
                <a:cs typeface="Calibri"/>
              </a:rPr>
              <a:t>w</a:t>
            </a:r>
            <a:r>
              <a:rPr dirty="0" sz="950" spc="-210">
                <a:latin typeface="Calibri"/>
                <a:cs typeface="Calibri"/>
              </a:rPr>
              <a:t>-­‐up 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397492" y="1874245"/>
            <a:ext cx="57357" cy="5860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412560" y="188279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40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412560" y="188279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40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1" y="6140"/>
                </a:lnTo>
                <a:lnTo>
                  <a:pt x="27431" y="13716"/>
                </a:lnTo>
                <a:lnTo>
                  <a:pt x="27431" y="21291"/>
                </a:lnTo>
                <a:lnTo>
                  <a:pt x="21291" y="27431"/>
                </a:lnTo>
                <a:lnTo>
                  <a:pt x="13716" y="27431"/>
                </a:lnTo>
                <a:lnTo>
                  <a:pt x="6140" y="27431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1583282" y="1769504"/>
            <a:ext cx="58604" cy="5735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1598838" y="177748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598838" y="177748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1" y="6140"/>
                </a:lnTo>
                <a:lnTo>
                  <a:pt x="27431" y="13716"/>
                </a:lnTo>
                <a:lnTo>
                  <a:pt x="27431" y="21291"/>
                </a:lnTo>
                <a:lnTo>
                  <a:pt x="21291" y="27432"/>
                </a:lnTo>
                <a:lnTo>
                  <a:pt x="13716" y="27432"/>
                </a:lnTo>
                <a:lnTo>
                  <a:pt x="6140" y="27432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1722936" y="1805665"/>
            <a:ext cx="57357" cy="5735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738110" y="1813726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738110" y="1813726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1" y="6140"/>
                </a:lnTo>
                <a:lnTo>
                  <a:pt x="27431" y="13716"/>
                </a:lnTo>
                <a:lnTo>
                  <a:pt x="27431" y="21291"/>
                </a:lnTo>
                <a:lnTo>
                  <a:pt x="21291" y="27432"/>
                </a:lnTo>
                <a:lnTo>
                  <a:pt x="13716" y="27432"/>
                </a:lnTo>
                <a:lnTo>
                  <a:pt x="6140" y="27432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922441" y="1915393"/>
            <a:ext cx="57357" cy="5735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937025" y="1923454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1"/>
                </a:lnTo>
                <a:lnTo>
                  <a:pt x="21291" y="27431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1937025" y="1923454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2" y="6140"/>
                </a:lnTo>
                <a:lnTo>
                  <a:pt x="27432" y="13716"/>
                </a:lnTo>
                <a:lnTo>
                  <a:pt x="27432" y="21291"/>
                </a:lnTo>
                <a:lnTo>
                  <a:pt x="21291" y="27431"/>
                </a:lnTo>
                <a:lnTo>
                  <a:pt x="13716" y="27431"/>
                </a:lnTo>
                <a:lnTo>
                  <a:pt x="6140" y="27431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105737" y="1887961"/>
            <a:ext cx="57357" cy="5735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120684" y="189602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2120684" y="189602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2" y="6140"/>
                </a:lnTo>
                <a:lnTo>
                  <a:pt x="27432" y="13716"/>
                </a:lnTo>
                <a:lnTo>
                  <a:pt x="27432" y="21291"/>
                </a:lnTo>
                <a:lnTo>
                  <a:pt x="21291" y="27431"/>
                </a:lnTo>
                <a:lnTo>
                  <a:pt x="13716" y="27431"/>
                </a:lnTo>
                <a:lnTo>
                  <a:pt x="6140" y="27431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2272822" y="1901677"/>
            <a:ext cx="58604" cy="5860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2288468" y="1910224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2288468" y="1910224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2" y="6140"/>
                </a:lnTo>
                <a:lnTo>
                  <a:pt x="27432" y="13716"/>
                </a:lnTo>
                <a:lnTo>
                  <a:pt x="27432" y="21291"/>
                </a:lnTo>
                <a:lnTo>
                  <a:pt x="21291" y="27431"/>
                </a:lnTo>
                <a:lnTo>
                  <a:pt x="13716" y="27431"/>
                </a:lnTo>
                <a:lnTo>
                  <a:pt x="6140" y="27431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519711" y="1778233"/>
            <a:ext cx="57357" cy="5735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535008" y="1786294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535008" y="1786294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2" y="6140"/>
                </a:lnTo>
                <a:lnTo>
                  <a:pt x="27432" y="13716"/>
                </a:lnTo>
                <a:lnTo>
                  <a:pt x="27432" y="21291"/>
                </a:lnTo>
                <a:lnTo>
                  <a:pt x="21291" y="27432"/>
                </a:lnTo>
                <a:lnTo>
                  <a:pt x="13716" y="27432"/>
                </a:lnTo>
                <a:lnTo>
                  <a:pt x="6140" y="27432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706747" y="1742073"/>
            <a:ext cx="57357" cy="57357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721747" y="1750049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721747" y="1750049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2" y="6140"/>
                </a:lnTo>
                <a:lnTo>
                  <a:pt x="27432" y="13716"/>
                </a:lnTo>
                <a:lnTo>
                  <a:pt x="27432" y="21291"/>
                </a:lnTo>
                <a:lnTo>
                  <a:pt x="21291" y="27432"/>
                </a:lnTo>
                <a:lnTo>
                  <a:pt x="13716" y="27432"/>
                </a:lnTo>
                <a:lnTo>
                  <a:pt x="6140" y="27432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47" name="object 4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30"/>
              <a:t>Hie</a:t>
            </a:r>
            <a:r>
              <a:rPr dirty="0" spc="5"/>
              <a:t>r</a:t>
            </a:r>
            <a:r>
              <a:rPr dirty="0" spc="60"/>
              <a:t>archical</a:t>
            </a:r>
            <a:r>
              <a:rPr dirty="0" spc="45"/>
              <a:t> </a:t>
            </a:r>
            <a:r>
              <a:rPr dirty="0" spc="75"/>
              <a:t>model</a:t>
            </a:r>
            <a:r>
              <a:rPr dirty="0" spc="45"/>
              <a:t> </a:t>
            </a:r>
            <a:r>
              <a:rPr dirty="0" spc="-114"/>
              <a:t>f</a:t>
            </a:r>
            <a:r>
              <a:rPr dirty="0" spc="50"/>
              <a:t>or</a:t>
            </a:r>
            <a:r>
              <a:rPr dirty="0" spc="45"/>
              <a:t> </a:t>
            </a:r>
            <a:r>
              <a:rPr dirty="0" spc="70"/>
              <a:t>bioma</a:t>
            </a:r>
            <a:r>
              <a:rPr dirty="0" spc="60"/>
              <a:t>r</a:t>
            </a:r>
            <a:r>
              <a:rPr dirty="0" spc="-20"/>
              <a:t>k</a:t>
            </a:r>
            <a:r>
              <a:rPr dirty="0" spc="90"/>
              <a:t>er</a:t>
            </a:r>
            <a:r>
              <a:rPr dirty="0" spc="45"/>
              <a:t> </a:t>
            </a:r>
            <a:r>
              <a:rPr dirty="0" spc="35"/>
              <a:t>l</a:t>
            </a:r>
            <a:r>
              <a:rPr dirty="0" spc="15"/>
              <a:t>e</a:t>
            </a:r>
            <a:r>
              <a:rPr dirty="0" spc="-30"/>
              <a:t>v</a:t>
            </a:r>
            <a:r>
              <a:rPr dirty="0" spc="50"/>
              <a:t>el</a:t>
            </a:r>
            <a:r>
              <a:rPr dirty="0" spc="45"/>
              <a:t> </a:t>
            </a:r>
            <a:r>
              <a:rPr dirty="0" spc="10"/>
              <a:t>in</a:t>
            </a:r>
            <a:r>
              <a:rPr dirty="0" spc="45"/>
              <a:t> </a:t>
            </a:r>
            <a:r>
              <a:rPr dirty="0" spc="150"/>
              <a:t>cases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624395" y="496754"/>
            <a:ext cx="3428365" cy="5619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2600"/>
              </a:lnSpc>
            </a:pPr>
            <a:r>
              <a:rPr dirty="0" sz="1100" spc="-50">
                <a:latin typeface="Times New Roman"/>
                <a:cs typeface="Times New Roman"/>
              </a:rPr>
              <a:t>W</a:t>
            </a:r>
            <a:r>
              <a:rPr dirty="0" sz="1100" spc="114">
                <a:latin typeface="Times New Roman"/>
                <a:cs typeface="Times New Roman"/>
              </a:rPr>
              <a:t>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define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80">
                <a:latin typeface="Times New Roman"/>
                <a:cs typeface="Times New Roman"/>
              </a:rPr>
              <a:t>an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5">
                <a:latin typeface="Times New Roman"/>
                <a:cs typeface="Times New Roman"/>
              </a:rPr>
              <a:t>unobse</a:t>
            </a:r>
            <a:r>
              <a:rPr dirty="0" sz="1100" spc="75">
                <a:latin typeface="Times New Roman"/>
                <a:cs typeface="Times New Roman"/>
              </a:rPr>
              <a:t>r</a:t>
            </a:r>
            <a:r>
              <a:rPr dirty="0" sz="1100" spc="-40">
                <a:latin typeface="Times New Roman"/>
                <a:cs typeface="Times New Roman"/>
              </a:rPr>
              <a:t>v</a:t>
            </a:r>
            <a:r>
              <a:rPr dirty="0" sz="1100" spc="80">
                <a:latin typeface="Times New Roman"/>
                <a:cs typeface="Times New Roman"/>
              </a:rPr>
              <a:t>ed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70" i="1">
                <a:latin typeface="Times New Roman"/>
                <a:cs typeface="Times New Roman"/>
              </a:rPr>
              <a:t>I</a:t>
            </a:r>
            <a:r>
              <a:rPr dirty="0" baseline="-13888" sz="1200" spc="-7" i="1">
                <a:latin typeface="Times New Roman"/>
                <a:cs typeface="Times New Roman"/>
              </a:rPr>
              <a:t>ik</a:t>
            </a:r>
            <a:r>
              <a:rPr dirty="0" baseline="-13888" sz="1200" i="1">
                <a:latin typeface="Times New Roman"/>
                <a:cs typeface="Times New Roman"/>
              </a:rPr>
              <a:t> </a:t>
            </a:r>
            <a:r>
              <a:rPr dirty="0" baseline="-13888" sz="1200" spc="44" i="1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to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distinguish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bet</a:t>
            </a:r>
            <a:r>
              <a:rPr dirty="0" sz="1100" spc="40">
                <a:latin typeface="Times New Roman"/>
                <a:cs typeface="Times New Roman"/>
              </a:rPr>
              <a:t>w</a:t>
            </a:r>
            <a:r>
              <a:rPr dirty="0" sz="1100" spc="95">
                <a:latin typeface="Times New Roman"/>
                <a:cs typeface="Times New Roman"/>
              </a:rPr>
              <a:t>een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t</a:t>
            </a:r>
            <a:r>
              <a:rPr dirty="0" sz="1100" spc="-25">
                <a:latin typeface="Times New Roman"/>
                <a:cs typeface="Times New Roman"/>
              </a:rPr>
              <a:t>w</a:t>
            </a:r>
            <a:r>
              <a:rPr dirty="0" sz="1100" spc="55">
                <a:latin typeface="Times New Roman"/>
                <a:cs typeface="Times New Roman"/>
              </a:rPr>
              <a:t>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possi</a:t>
            </a:r>
            <a:r>
              <a:rPr dirty="0" sz="1100" spc="40">
                <a:latin typeface="Times New Roman"/>
                <a:cs typeface="Times New Roman"/>
              </a:rPr>
              <a:t>b</a:t>
            </a:r>
            <a:r>
              <a:rPr dirty="0" sz="1100" spc="20">
                <a:latin typeface="Times New Roman"/>
                <a:cs typeface="Times New Roman"/>
              </a:rPr>
              <a:t>le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models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f</a:t>
            </a:r>
            <a:r>
              <a:rPr dirty="0" sz="1100" spc="20">
                <a:latin typeface="Times New Roman"/>
                <a:cs typeface="Times New Roman"/>
              </a:rPr>
              <a:t>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55" i="1">
                <a:latin typeface="Times New Roman"/>
                <a:cs typeface="Times New Roman"/>
              </a:rPr>
              <a:t>k</a:t>
            </a:r>
            <a:r>
              <a:rPr dirty="0" baseline="27777" sz="1200" spc="22" i="1">
                <a:latin typeface="Times New Roman"/>
                <a:cs typeface="Times New Roman"/>
              </a:rPr>
              <a:t>th</a:t>
            </a:r>
            <a:r>
              <a:rPr dirty="0" baseline="27777" sz="1200" i="1">
                <a:latin typeface="Times New Roman"/>
                <a:cs typeface="Times New Roman"/>
              </a:rPr>
              <a:t> </a:t>
            </a:r>
            <a:r>
              <a:rPr dirty="0" baseline="27777" sz="1200" spc="-52" i="1"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ma</a:t>
            </a:r>
            <a:r>
              <a:rPr dirty="0" sz="1100" spc="45">
                <a:latin typeface="Times New Roman"/>
                <a:cs typeface="Times New Roman"/>
              </a:rPr>
              <a:t>r</a:t>
            </a:r>
            <a:r>
              <a:rPr dirty="0" sz="1100" spc="-35">
                <a:latin typeface="Times New Roman"/>
                <a:cs typeface="Times New Roman"/>
              </a:rPr>
              <a:t>k</a:t>
            </a:r>
            <a:r>
              <a:rPr dirty="0" sz="1100" spc="55">
                <a:latin typeface="Times New Roman"/>
                <a:cs typeface="Times New Roman"/>
              </a:rPr>
              <a:t>er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00">
                <a:latin typeface="Times New Roman"/>
                <a:cs typeface="Times New Roman"/>
              </a:rPr>
              <a:t>case</a:t>
            </a:r>
            <a:r>
              <a:rPr dirty="0" sz="1100" spc="70">
                <a:latin typeface="Times New Roman"/>
                <a:cs typeface="Times New Roman"/>
              </a:rPr>
              <a:t>s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sz="1100" spc="-70">
                <a:latin typeface="Times New Roman"/>
                <a:cs typeface="Times New Roman"/>
              </a:rPr>
              <a:t>If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70" i="1">
                <a:latin typeface="Times New Roman"/>
                <a:cs typeface="Times New Roman"/>
              </a:rPr>
              <a:t>I</a:t>
            </a:r>
            <a:r>
              <a:rPr dirty="0" baseline="-13888" sz="1200" spc="-7" i="1">
                <a:latin typeface="Times New Roman"/>
                <a:cs typeface="Times New Roman"/>
              </a:rPr>
              <a:t>ik</a:t>
            </a:r>
            <a:r>
              <a:rPr dirty="0" baseline="-13888" sz="1200" i="1">
                <a:latin typeface="Times New Roman"/>
                <a:cs typeface="Times New Roman"/>
              </a:rPr>
              <a:t> </a:t>
            </a:r>
            <a:r>
              <a:rPr dirty="0" baseline="-13888" sz="1200" spc="44" i="1">
                <a:latin typeface="Times New Roman"/>
                <a:cs typeface="Times New Roman"/>
              </a:rPr>
              <a:t> </a:t>
            </a:r>
            <a:r>
              <a:rPr dirty="0" sz="1100" spc="220">
                <a:latin typeface="Times New Roman"/>
                <a:cs typeface="Times New Roman"/>
              </a:rPr>
              <a:t>=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32395" y="1137107"/>
            <a:ext cx="2743200" cy="2057400"/>
          </a:xfrm>
          <a:custGeom>
            <a:avLst/>
            <a:gdLst/>
            <a:ahLst/>
            <a:cxnLst/>
            <a:rect l="l" t="t" r="r" b="b"/>
            <a:pathLst>
              <a:path w="2743200" h="2057400">
                <a:moveTo>
                  <a:pt x="0" y="0"/>
                </a:moveTo>
                <a:lnTo>
                  <a:pt x="2743199" y="0"/>
                </a:lnTo>
                <a:lnTo>
                  <a:pt x="2743199" y="2057399"/>
                </a:lnTo>
                <a:lnTo>
                  <a:pt x="0" y="20573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181777" y="1292971"/>
            <a:ext cx="148382" cy="171200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256434" y="1376644"/>
            <a:ext cx="0" cy="1609090"/>
          </a:xfrm>
          <a:custGeom>
            <a:avLst/>
            <a:gdLst/>
            <a:ahLst/>
            <a:cxnLst/>
            <a:rect l="l" t="t" r="r" b="b"/>
            <a:pathLst>
              <a:path w="0" h="1609089">
                <a:moveTo>
                  <a:pt x="0" y="1608651"/>
                </a:moveTo>
                <a:lnTo>
                  <a:pt x="0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221062" y="1361520"/>
            <a:ext cx="71120" cy="69850"/>
          </a:xfrm>
          <a:custGeom>
            <a:avLst/>
            <a:gdLst/>
            <a:ahLst/>
            <a:cxnLst/>
            <a:rect l="l" t="t" r="r" b="b"/>
            <a:pathLst>
              <a:path w="71119" h="69850">
                <a:moveTo>
                  <a:pt x="35372" y="0"/>
                </a:moveTo>
                <a:lnTo>
                  <a:pt x="0" y="60638"/>
                </a:lnTo>
                <a:lnTo>
                  <a:pt x="1227" y="65304"/>
                </a:lnTo>
                <a:lnTo>
                  <a:pt x="8498" y="69545"/>
                </a:lnTo>
                <a:lnTo>
                  <a:pt x="13164" y="68317"/>
                </a:lnTo>
                <a:lnTo>
                  <a:pt x="35372" y="30246"/>
                </a:lnTo>
                <a:lnTo>
                  <a:pt x="53016" y="30246"/>
                </a:lnTo>
                <a:lnTo>
                  <a:pt x="35372" y="0"/>
                </a:lnTo>
                <a:close/>
              </a:path>
              <a:path w="71119" h="69850">
                <a:moveTo>
                  <a:pt x="53016" y="30246"/>
                </a:moveTo>
                <a:lnTo>
                  <a:pt x="35372" y="30246"/>
                </a:lnTo>
                <a:lnTo>
                  <a:pt x="57580" y="68317"/>
                </a:lnTo>
                <a:lnTo>
                  <a:pt x="62246" y="69545"/>
                </a:lnTo>
                <a:lnTo>
                  <a:pt x="69517" y="65304"/>
                </a:lnTo>
                <a:lnTo>
                  <a:pt x="70744" y="60638"/>
                </a:lnTo>
                <a:lnTo>
                  <a:pt x="53016" y="3024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242876" y="2916446"/>
            <a:ext cx="2135955" cy="14962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256434" y="2985295"/>
            <a:ext cx="2033270" cy="0"/>
          </a:xfrm>
          <a:custGeom>
            <a:avLst/>
            <a:gdLst/>
            <a:ahLst/>
            <a:cxnLst/>
            <a:rect l="l" t="t" r="r" b="b"/>
            <a:pathLst>
              <a:path w="2033270" h="0">
                <a:moveTo>
                  <a:pt x="0" y="0"/>
                </a:moveTo>
                <a:lnTo>
                  <a:pt x="2032990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235002" y="2949922"/>
            <a:ext cx="69850" cy="71120"/>
          </a:xfrm>
          <a:custGeom>
            <a:avLst/>
            <a:gdLst/>
            <a:ahLst/>
            <a:cxnLst/>
            <a:rect l="l" t="t" r="r" b="b"/>
            <a:pathLst>
              <a:path w="69850" h="71119">
                <a:moveTo>
                  <a:pt x="8907" y="0"/>
                </a:moveTo>
                <a:lnTo>
                  <a:pt x="4240" y="1227"/>
                </a:lnTo>
                <a:lnTo>
                  <a:pt x="0" y="8498"/>
                </a:lnTo>
                <a:lnTo>
                  <a:pt x="1227" y="13164"/>
                </a:lnTo>
                <a:lnTo>
                  <a:pt x="39299" y="35372"/>
                </a:lnTo>
                <a:lnTo>
                  <a:pt x="1227" y="57580"/>
                </a:lnTo>
                <a:lnTo>
                  <a:pt x="0" y="62246"/>
                </a:lnTo>
                <a:lnTo>
                  <a:pt x="4240" y="69517"/>
                </a:lnTo>
                <a:lnTo>
                  <a:pt x="8907" y="70744"/>
                </a:lnTo>
                <a:lnTo>
                  <a:pt x="69545" y="35372"/>
                </a:lnTo>
                <a:lnTo>
                  <a:pt x="890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3372645" y="2898259"/>
            <a:ext cx="145415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5">
                <a:latin typeface="Calibri"/>
                <a:cs typeface="Calibri"/>
              </a:rPr>
              <a:t>t</a:t>
            </a:r>
            <a:r>
              <a:rPr dirty="0" baseline="-19841" sz="1050" spc="7">
                <a:latin typeface="Calibri"/>
                <a:cs typeface="Calibri"/>
              </a:rPr>
              <a:t>ij</a:t>
            </a:r>
            <a:r>
              <a:rPr dirty="0" sz="1050">
                <a:latin typeface="Calibri"/>
                <a:cs typeface="Calibri"/>
              </a:rPr>
              <a:t> 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11223" y="2161833"/>
            <a:ext cx="192405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10">
                <a:latin typeface="Calibri"/>
                <a:cs typeface="Calibri"/>
              </a:rPr>
              <a:t>θ</a:t>
            </a:r>
            <a:r>
              <a:rPr dirty="0" baseline="-19841" sz="1050">
                <a:latin typeface="Calibri"/>
                <a:cs typeface="Calibri"/>
              </a:rPr>
              <a:t>ik</a:t>
            </a:r>
            <a:r>
              <a:rPr dirty="0" sz="1050">
                <a:latin typeface="Calibri"/>
                <a:cs typeface="Calibri"/>
              </a:rPr>
              <a:t> 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242876" y="2211942"/>
            <a:ext cx="1643425" cy="4239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1256434" y="2226790"/>
            <a:ext cx="1616710" cy="0"/>
          </a:xfrm>
          <a:custGeom>
            <a:avLst/>
            <a:gdLst/>
            <a:ahLst/>
            <a:cxnLst/>
            <a:rect l="l" t="t" r="r" b="b"/>
            <a:pathLst>
              <a:path w="1616710" h="0">
                <a:moveTo>
                  <a:pt x="0" y="0"/>
                </a:moveTo>
                <a:lnTo>
                  <a:pt x="1616631" y="0"/>
                </a:lnTo>
              </a:path>
            </a:pathLst>
          </a:custGeom>
          <a:ln w="15239">
            <a:solidFill>
              <a:srgbClr val="CD66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2851388" y="1354069"/>
            <a:ext cx="49876" cy="165090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2873066" y="1361454"/>
            <a:ext cx="7620" cy="1624330"/>
          </a:xfrm>
          <a:custGeom>
            <a:avLst/>
            <a:gdLst/>
            <a:ahLst/>
            <a:cxnLst/>
            <a:rect l="l" t="t" r="r" b="b"/>
            <a:pathLst>
              <a:path w="7619" h="1624330">
                <a:moveTo>
                  <a:pt x="0" y="0"/>
                </a:moveTo>
                <a:lnTo>
                  <a:pt x="7121" y="162384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2834955" y="3016486"/>
            <a:ext cx="149860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10">
                <a:latin typeface="Calibri"/>
                <a:cs typeface="Calibri"/>
              </a:rPr>
              <a:t>d</a:t>
            </a:r>
            <a:r>
              <a:rPr dirty="0" baseline="-19841" sz="1050">
                <a:latin typeface="Calibri"/>
                <a:cs typeface="Calibri"/>
              </a:rPr>
              <a:t>i</a:t>
            </a:r>
            <a:r>
              <a:rPr dirty="0" sz="1050">
                <a:latin typeface="Calibri"/>
                <a:cs typeface="Calibri"/>
              </a:rPr>
              <a:t> 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214192" y="1205309"/>
            <a:ext cx="208279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13227" sz="1575" spc="15">
                <a:latin typeface="Calibri"/>
                <a:cs typeface="Calibri"/>
              </a:rPr>
              <a:t>Y</a:t>
            </a:r>
            <a:r>
              <a:rPr dirty="0" sz="700">
                <a:latin typeface="Calibri"/>
                <a:cs typeface="Calibri"/>
              </a:rPr>
              <a:t>ijk</a:t>
            </a:r>
            <a:r>
              <a:rPr dirty="0" baseline="13227" sz="1575">
                <a:latin typeface="Calibri"/>
                <a:cs typeface="Calibri"/>
              </a:rPr>
              <a:t> </a:t>
            </a:r>
            <a:endParaRPr baseline="13227" sz="1575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488981" y="1201956"/>
            <a:ext cx="902335" cy="1473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>
                <a:latin typeface="Calibri"/>
                <a:cs typeface="Calibri"/>
              </a:rPr>
              <a:t>Clinical Diagnosis 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397492" y="2122165"/>
            <a:ext cx="57357" cy="5735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412560" y="213064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40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1412560" y="213064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40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1" y="6140"/>
                </a:lnTo>
                <a:lnTo>
                  <a:pt x="27431" y="13716"/>
                </a:lnTo>
                <a:lnTo>
                  <a:pt x="27431" y="21291"/>
                </a:lnTo>
                <a:lnTo>
                  <a:pt x="21291" y="27432"/>
                </a:lnTo>
                <a:lnTo>
                  <a:pt x="13716" y="27432"/>
                </a:lnTo>
                <a:lnTo>
                  <a:pt x="6140" y="27432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583282" y="2094733"/>
            <a:ext cx="58604" cy="5735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598838" y="2103209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598838" y="210321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1" y="6140"/>
                </a:lnTo>
                <a:lnTo>
                  <a:pt x="27431" y="13716"/>
                </a:lnTo>
                <a:lnTo>
                  <a:pt x="27431" y="21291"/>
                </a:lnTo>
                <a:lnTo>
                  <a:pt x="21291" y="27432"/>
                </a:lnTo>
                <a:lnTo>
                  <a:pt x="13716" y="27432"/>
                </a:lnTo>
                <a:lnTo>
                  <a:pt x="6140" y="27432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722936" y="2295485"/>
            <a:ext cx="57357" cy="5860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1738110" y="2304143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738110" y="2304143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1" y="6140"/>
                </a:lnTo>
                <a:lnTo>
                  <a:pt x="27431" y="13716"/>
                </a:lnTo>
                <a:lnTo>
                  <a:pt x="27431" y="21291"/>
                </a:lnTo>
                <a:lnTo>
                  <a:pt x="21291" y="27431"/>
                </a:lnTo>
                <a:lnTo>
                  <a:pt x="13716" y="27431"/>
                </a:lnTo>
                <a:lnTo>
                  <a:pt x="6140" y="27431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1908725" y="2150844"/>
            <a:ext cx="57357" cy="5735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1923309" y="2159199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1923309" y="2159199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2" y="6140"/>
                </a:lnTo>
                <a:lnTo>
                  <a:pt x="27432" y="13716"/>
                </a:lnTo>
                <a:lnTo>
                  <a:pt x="27432" y="21291"/>
                </a:lnTo>
                <a:lnTo>
                  <a:pt x="21291" y="27432"/>
                </a:lnTo>
                <a:lnTo>
                  <a:pt x="13716" y="27432"/>
                </a:lnTo>
                <a:lnTo>
                  <a:pt x="6140" y="27432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2105737" y="2154585"/>
            <a:ext cx="57357" cy="57357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2120684" y="2162646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120684" y="2162646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2" y="6140"/>
                </a:lnTo>
                <a:lnTo>
                  <a:pt x="27432" y="13716"/>
                </a:lnTo>
                <a:lnTo>
                  <a:pt x="27432" y="21291"/>
                </a:lnTo>
                <a:lnTo>
                  <a:pt x="21291" y="27432"/>
                </a:lnTo>
                <a:lnTo>
                  <a:pt x="13716" y="27432"/>
                </a:lnTo>
                <a:lnTo>
                  <a:pt x="6140" y="27432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272822" y="2264312"/>
            <a:ext cx="58604" cy="58604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288468" y="2272859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288468" y="2272859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2" y="6140"/>
                </a:lnTo>
                <a:lnTo>
                  <a:pt x="27432" y="13716"/>
                </a:lnTo>
                <a:lnTo>
                  <a:pt x="27432" y="21291"/>
                </a:lnTo>
                <a:lnTo>
                  <a:pt x="21291" y="27431"/>
                </a:lnTo>
                <a:lnTo>
                  <a:pt x="13716" y="27431"/>
                </a:lnTo>
                <a:lnTo>
                  <a:pt x="6140" y="27431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533426" y="2291745"/>
            <a:ext cx="57357" cy="57357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548724" y="2299806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2548724" y="2299806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2" y="6140"/>
                </a:lnTo>
                <a:lnTo>
                  <a:pt x="27432" y="13716"/>
                </a:lnTo>
                <a:lnTo>
                  <a:pt x="27432" y="21291"/>
                </a:lnTo>
                <a:lnTo>
                  <a:pt x="21291" y="27431"/>
                </a:lnTo>
                <a:lnTo>
                  <a:pt x="13716" y="27431"/>
                </a:lnTo>
                <a:lnTo>
                  <a:pt x="6140" y="27431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2706747" y="2104708"/>
            <a:ext cx="57357" cy="57357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2721747" y="2112685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2721747" y="2112685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2" y="6140"/>
                </a:lnTo>
                <a:lnTo>
                  <a:pt x="27432" y="13716"/>
                </a:lnTo>
                <a:lnTo>
                  <a:pt x="27432" y="21291"/>
                </a:lnTo>
                <a:lnTo>
                  <a:pt x="21291" y="27432"/>
                </a:lnTo>
                <a:lnTo>
                  <a:pt x="13716" y="27432"/>
                </a:lnTo>
                <a:lnTo>
                  <a:pt x="6140" y="27432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51" name="object 5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30"/>
              <a:t>Hie</a:t>
            </a:r>
            <a:r>
              <a:rPr dirty="0" spc="5"/>
              <a:t>r</a:t>
            </a:r>
            <a:r>
              <a:rPr dirty="0" spc="60"/>
              <a:t>archical</a:t>
            </a:r>
            <a:r>
              <a:rPr dirty="0" spc="45"/>
              <a:t> </a:t>
            </a:r>
            <a:r>
              <a:rPr dirty="0" spc="75"/>
              <a:t>model</a:t>
            </a:r>
            <a:r>
              <a:rPr dirty="0" spc="45"/>
              <a:t> </a:t>
            </a:r>
            <a:r>
              <a:rPr dirty="0" spc="-114"/>
              <a:t>f</a:t>
            </a:r>
            <a:r>
              <a:rPr dirty="0" spc="50"/>
              <a:t>or</a:t>
            </a:r>
            <a:r>
              <a:rPr dirty="0" spc="45"/>
              <a:t> </a:t>
            </a:r>
            <a:r>
              <a:rPr dirty="0" spc="70"/>
              <a:t>bioma</a:t>
            </a:r>
            <a:r>
              <a:rPr dirty="0" spc="60"/>
              <a:t>r</a:t>
            </a:r>
            <a:r>
              <a:rPr dirty="0" spc="-20"/>
              <a:t>k</a:t>
            </a:r>
            <a:r>
              <a:rPr dirty="0" spc="90"/>
              <a:t>er</a:t>
            </a:r>
            <a:r>
              <a:rPr dirty="0" spc="45"/>
              <a:t> </a:t>
            </a:r>
            <a:r>
              <a:rPr dirty="0" spc="35"/>
              <a:t>l</a:t>
            </a:r>
            <a:r>
              <a:rPr dirty="0" spc="15"/>
              <a:t>e</a:t>
            </a:r>
            <a:r>
              <a:rPr dirty="0" spc="-30"/>
              <a:t>v</a:t>
            </a:r>
            <a:r>
              <a:rPr dirty="0" spc="50"/>
              <a:t>el</a:t>
            </a:r>
            <a:r>
              <a:rPr dirty="0" spc="45"/>
              <a:t> </a:t>
            </a:r>
            <a:r>
              <a:rPr dirty="0" spc="10"/>
              <a:t>in</a:t>
            </a:r>
            <a:r>
              <a:rPr dirty="0" spc="45"/>
              <a:t> </a:t>
            </a:r>
            <a:r>
              <a:rPr dirty="0" spc="150"/>
              <a:t>cases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24395" y="649598"/>
            <a:ext cx="530860" cy="1803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-70">
                <a:latin typeface="Times New Roman"/>
                <a:cs typeface="Times New Roman"/>
              </a:rPr>
              <a:t>If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70" i="1">
                <a:latin typeface="Times New Roman"/>
                <a:cs typeface="Times New Roman"/>
              </a:rPr>
              <a:t>I</a:t>
            </a:r>
            <a:r>
              <a:rPr dirty="0" baseline="-13888" sz="1200" spc="-7" i="1">
                <a:latin typeface="Times New Roman"/>
                <a:cs typeface="Times New Roman"/>
              </a:rPr>
              <a:t>ik</a:t>
            </a:r>
            <a:r>
              <a:rPr dirty="0" baseline="-13888" sz="1200" i="1">
                <a:latin typeface="Times New Roman"/>
                <a:cs typeface="Times New Roman"/>
              </a:rPr>
              <a:t> </a:t>
            </a:r>
            <a:r>
              <a:rPr dirty="0" baseline="-13888" sz="1200" spc="44" i="1">
                <a:latin typeface="Times New Roman"/>
                <a:cs typeface="Times New Roman"/>
              </a:rPr>
              <a:t> </a:t>
            </a:r>
            <a:r>
              <a:rPr dirty="0" sz="1100" spc="220">
                <a:latin typeface="Times New Roman"/>
                <a:cs typeface="Times New Roman"/>
              </a:rPr>
              <a:t>=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1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32395" y="907847"/>
            <a:ext cx="2743200" cy="2057400"/>
          </a:xfrm>
          <a:custGeom>
            <a:avLst/>
            <a:gdLst/>
            <a:ahLst/>
            <a:cxnLst/>
            <a:rect l="l" t="t" r="r" b="b"/>
            <a:pathLst>
              <a:path w="2743200" h="2057400">
                <a:moveTo>
                  <a:pt x="0" y="0"/>
                </a:moveTo>
                <a:lnTo>
                  <a:pt x="2743199" y="0"/>
                </a:lnTo>
                <a:lnTo>
                  <a:pt x="2743199" y="2057399"/>
                </a:lnTo>
                <a:lnTo>
                  <a:pt x="0" y="20573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181777" y="1063710"/>
            <a:ext cx="148382" cy="171200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256434" y="1147383"/>
            <a:ext cx="0" cy="1609090"/>
          </a:xfrm>
          <a:custGeom>
            <a:avLst/>
            <a:gdLst/>
            <a:ahLst/>
            <a:cxnLst/>
            <a:rect l="l" t="t" r="r" b="b"/>
            <a:pathLst>
              <a:path w="0" h="1609089">
                <a:moveTo>
                  <a:pt x="0" y="1608651"/>
                </a:moveTo>
                <a:lnTo>
                  <a:pt x="0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221062" y="1132260"/>
            <a:ext cx="71120" cy="69850"/>
          </a:xfrm>
          <a:custGeom>
            <a:avLst/>
            <a:gdLst/>
            <a:ahLst/>
            <a:cxnLst/>
            <a:rect l="l" t="t" r="r" b="b"/>
            <a:pathLst>
              <a:path w="71119" h="69850">
                <a:moveTo>
                  <a:pt x="35372" y="0"/>
                </a:moveTo>
                <a:lnTo>
                  <a:pt x="0" y="60638"/>
                </a:lnTo>
                <a:lnTo>
                  <a:pt x="1227" y="65304"/>
                </a:lnTo>
                <a:lnTo>
                  <a:pt x="8498" y="69545"/>
                </a:lnTo>
                <a:lnTo>
                  <a:pt x="13164" y="68317"/>
                </a:lnTo>
                <a:lnTo>
                  <a:pt x="35372" y="30246"/>
                </a:lnTo>
                <a:lnTo>
                  <a:pt x="53016" y="30246"/>
                </a:lnTo>
                <a:lnTo>
                  <a:pt x="35372" y="0"/>
                </a:lnTo>
                <a:close/>
              </a:path>
              <a:path w="71119" h="69850">
                <a:moveTo>
                  <a:pt x="53016" y="30246"/>
                </a:moveTo>
                <a:lnTo>
                  <a:pt x="35372" y="30246"/>
                </a:lnTo>
                <a:lnTo>
                  <a:pt x="57580" y="68317"/>
                </a:lnTo>
                <a:lnTo>
                  <a:pt x="62246" y="69545"/>
                </a:lnTo>
                <a:lnTo>
                  <a:pt x="69517" y="65304"/>
                </a:lnTo>
                <a:lnTo>
                  <a:pt x="70744" y="60638"/>
                </a:lnTo>
                <a:lnTo>
                  <a:pt x="53016" y="3024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242876" y="2687186"/>
            <a:ext cx="2135955" cy="14962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256434" y="2756034"/>
            <a:ext cx="2033270" cy="0"/>
          </a:xfrm>
          <a:custGeom>
            <a:avLst/>
            <a:gdLst/>
            <a:ahLst/>
            <a:cxnLst/>
            <a:rect l="l" t="t" r="r" b="b"/>
            <a:pathLst>
              <a:path w="2033270" h="0">
                <a:moveTo>
                  <a:pt x="0" y="0"/>
                </a:moveTo>
                <a:lnTo>
                  <a:pt x="2032990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235002" y="2720662"/>
            <a:ext cx="69850" cy="71120"/>
          </a:xfrm>
          <a:custGeom>
            <a:avLst/>
            <a:gdLst/>
            <a:ahLst/>
            <a:cxnLst/>
            <a:rect l="l" t="t" r="r" b="b"/>
            <a:pathLst>
              <a:path w="69850" h="71119">
                <a:moveTo>
                  <a:pt x="8907" y="0"/>
                </a:moveTo>
                <a:lnTo>
                  <a:pt x="4240" y="1227"/>
                </a:lnTo>
                <a:lnTo>
                  <a:pt x="0" y="8498"/>
                </a:lnTo>
                <a:lnTo>
                  <a:pt x="1227" y="13164"/>
                </a:lnTo>
                <a:lnTo>
                  <a:pt x="39299" y="35372"/>
                </a:lnTo>
                <a:lnTo>
                  <a:pt x="1227" y="57580"/>
                </a:lnTo>
                <a:lnTo>
                  <a:pt x="0" y="62246"/>
                </a:lnTo>
                <a:lnTo>
                  <a:pt x="4240" y="69517"/>
                </a:lnTo>
                <a:lnTo>
                  <a:pt x="8907" y="70744"/>
                </a:lnTo>
                <a:lnTo>
                  <a:pt x="69545" y="35372"/>
                </a:lnTo>
                <a:lnTo>
                  <a:pt x="890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3372645" y="2668998"/>
            <a:ext cx="145415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5">
                <a:latin typeface="Calibri"/>
                <a:cs typeface="Calibri"/>
              </a:rPr>
              <a:t>t</a:t>
            </a:r>
            <a:r>
              <a:rPr dirty="0" baseline="-19841" sz="1050" spc="7">
                <a:latin typeface="Calibri"/>
                <a:cs typeface="Calibri"/>
              </a:rPr>
              <a:t>ij</a:t>
            </a:r>
            <a:r>
              <a:rPr dirty="0" sz="1050">
                <a:latin typeface="Calibri"/>
                <a:cs typeface="Calibri"/>
              </a:rPr>
              <a:t> 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11223" y="1932572"/>
            <a:ext cx="192405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10">
                <a:latin typeface="Calibri"/>
                <a:cs typeface="Calibri"/>
              </a:rPr>
              <a:t>θ</a:t>
            </a:r>
            <a:r>
              <a:rPr dirty="0" baseline="-19841" sz="1050">
                <a:latin typeface="Calibri"/>
                <a:cs typeface="Calibri"/>
              </a:rPr>
              <a:t>ik</a:t>
            </a:r>
            <a:r>
              <a:rPr dirty="0" sz="1050">
                <a:latin typeface="Calibri"/>
                <a:cs typeface="Calibri"/>
              </a:rPr>
              <a:t> 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242876" y="1982682"/>
            <a:ext cx="881564" cy="4239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256434" y="1997530"/>
            <a:ext cx="854710" cy="0"/>
          </a:xfrm>
          <a:custGeom>
            <a:avLst/>
            <a:gdLst/>
            <a:ahLst/>
            <a:cxnLst/>
            <a:rect l="l" t="t" r="r" b="b"/>
            <a:pathLst>
              <a:path w="854710" h="0">
                <a:moveTo>
                  <a:pt x="0" y="0"/>
                </a:moveTo>
                <a:lnTo>
                  <a:pt x="854606" y="0"/>
                </a:lnTo>
              </a:path>
            </a:pathLst>
          </a:custGeom>
          <a:ln w="15239">
            <a:solidFill>
              <a:srgbClr val="CD66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851388" y="1124808"/>
            <a:ext cx="49876" cy="165090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873066" y="1132193"/>
            <a:ext cx="7620" cy="1624330"/>
          </a:xfrm>
          <a:custGeom>
            <a:avLst/>
            <a:gdLst/>
            <a:ahLst/>
            <a:cxnLst/>
            <a:rect l="l" t="t" r="r" b="b"/>
            <a:pathLst>
              <a:path w="7619" h="1624330">
                <a:moveTo>
                  <a:pt x="0" y="0"/>
                </a:moveTo>
                <a:lnTo>
                  <a:pt x="7121" y="162384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2834955" y="2787226"/>
            <a:ext cx="149860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10">
                <a:latin typeface="Calibri"/>
                <a:cs typeface="Calibri"/>
              </a:rPr>
              <a:t>d</a:t>
            </a:r>
            <a:r>
              <a:rPr dirty="0" baseline="-19841" sz="1050">
                <a:latin typeface="Calibri"/>
                <a:cs typeface="Calibri"/>
              </a:rPr>
              <a:t>i</a:t>
            </a:r>
            <a:r>
              <a:rPr dirty="0" sz="1050">
                <a:latin typeface="Calibri"/>
                <a:cs typeface="Calibri"/>
              </a:rPr>
              <a:t> 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214192" y="976048"/>
            <a:ext cx="208279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13227" sz="1575" spc="15">
                <a:latin typeface="Calibri"/>
                <a:cs typeface="Calibri"/>
              </a:rPr>
              <a:t>Y</a:t>
            </a:r>
            <a:r>
              <a:rPr dirty="0" sz="700">
                <a:latin typeface="Calibri"/>
                <a:cs typeface="Calibri"/>
              </a:rPr>
              <a:t>ijk</a:t>
            </a:r>
            <a:r>
              <a:rPr dirty="0" baseline="13227" sz="1575">
                <a:latin typeface="Calibri"/>
                <a:cs typeface="Calibri"/>
              </a:rPr>
              <a:t> </a:t>
            </a:r>
            <a:endParaRPr baseline="13227" sz="1575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488981" y="972696"/>
            <a:ext cx="902335" cy="1473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>
                <a:latin typeface="Calibri"/>
                <a:cs typeface="Calibri"/>
              </a:rPr>
              <a:t>Clinical Diagnosis 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085786" y="1377931"/>
            <a:ext cx="805503" cy="64589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103919" y="1392150"/>
            <a:ext cx="769620" cy="605790"/>
          </a:xfrm>
          <a:custGeom>
            <a:avLst/>
            <a:gdLst/>
            <a:ahLst/>
            <a:cxnLst/>
            <a:rect l="l" t="t" r="r" b="b"/>
            <a:pathLst>
              <a:path w="769619" h="605789">
                <a:moveTo>
                  <a:pt x="0" y="605379"/>
                </a:moveTo>
                <a:lnTo>
                  <a:pt x="769146" y="0"/>
                </a:lnTo>
              </a:path>
            </a:pathLst>
          </a:custGeom>
          <a:ln w="15239">
            <a:solidFill>
              <a:srgbClr val="CD66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2082472" y="2765948"/>
            <a:ext cx="172085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5">
                <a:latin typeface="Calibri"/>
                <a:cs typeface="Calibri"/>
              </a:rPr>
              <a:t>τ</a:t>
            </a:r>
            <a:r>
              <a:rPr dirty="0" baseline="-19841" sz="1050">
                <a:latin typeface="Calibri"/>
                <a:cs typeface="Calibri"/>
              </a:rPr>
              <a:t>ik</a:t>
            </a:r>
            <a:r>
              <a:rPr dirty="0" sz="1050">
                <a:latin typeface="Calibri"/>
                <a:cs typeface="Calibri"/>
              </a:rPr>
              <a:t> 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415984" y="1433451"/>
            <a:ext cx="180340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5">
                <a:latin typeface="Calibri"/>
                <a:cs typeface="Calibri"/>
              </a:rPr>
              <a:t>γ</a:t>
            </a:r>
            <a:r>
              <a:rPr dirty="0" baseline="-19841" sz="1050">
                <a:latin typeface="Calibri"/>
                <a:cs typeface="Calibri"/>
              </a:rPr>
              <a:t>ik</a:t>
            </a:r>
            <a:r>
              <a:rPr dirty="0" sz="1050">
                <a:latin typeface="Calibri"/>
                <a:cs typeface="Calibri"/>
              </a:rPr>
              <a:t> 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089527" y="1990163"/>
            <a:ext cx="42394" cy="78555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2107480" y="1997530"/>
            <a:ext cx="7620" cy="758825"/>
          </a:xfrm>
          <a:custGeom>
            <a:avLst/>
            <a:gdLst/>
            <a:ahLst/>
            <a:cxnLst/>
            <a:rect l="l" t="t" r="r" b="b"/>
            <a:pathLst>
              <a:path w="7619" h="758825">
                <a:moveTo>
                  <a:pt x="0" y="0"/>
                </a:moveTo>
                <a:lnTo>
                  <a:pt x="7121" y="758504"/>
                </a:lnTo>
              </a:path>
            </a:pathLst>
          </a:custGeom>
          <a:ln w="76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331406" y="1911608"/>
            <a:ext cx="57357" cy="5735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345980" y="1920001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40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345980" y="1920001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40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5" y="0"/>
                </a:lnTo>
                <a:lnTo>
                  <a:pt x="21291" y="0"/>
                </a:lnTo>
                <a:lnTo>
                  <a:pt x="27431" y="6140"/>
                </a:lnTo>
                <a:lnTo>
                  <a:pt x="27431" y="13716"/>
                </a:lnTo>
                <a:lnTo>
                  <a:pt x="27431" y="21291"/>
                </a:lnTo>
                <a:lnTo>
                  <a:pt x="21291" y="27432"/>
                </a:lnTo>
                <a:lnTo>
                  <a:pt x="13715" y="27432"/>
                </a:lnTo>
                <a:lnTo>
                  <a:pt x="6140" y="27432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1471060" y="2015102"/>
            <a:ext cx="57357" cy="5735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485712" y="202305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40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1485712" y="2023051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40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1" y="6140"/>
                </a:lnTo>
                <a:lnTo>
                  <a:pt x="27431" y="13716"/>
                </a:lnTo>
                <a:lnTo>
                  <a:pt x="27431" y="21291"/>
                </a:lnTo>
                <a:lnTo>
                  <a:pt x="21291" y="27431"/>
                </a:lnTo>
                <a:lnTo>
                  <a:pt x="13716" y="27431"/>
                </a:lnTo>
                <a:lnTo>
                  <a:pt x="6140" y="27431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1688022" y="2012608"/>
            <a:ext cx="58604" cy="57357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1703741" y="2020253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1703741" y="2020253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1" y="6140"/>
                </a:lnTo>
                <a:lnTo>
                  <a:pt x="27431" y="13716"/>
                </a:lnTo>
                <a:lnTo>
                  <a:pt x="27431" y="21291"/>
                </a:lnTo>
                <a:lnTo>
                  <a:pt x="21291" y="27431"/>
                </a:lnTo>
                <a:lnTo>
                  <a:pt x="13716" y="27431"/>
                </a:lnTo>
                <a:lnTo>
                  <a:pt x="6140" y="27431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875059" y="1931559"/>
            <a:ext cx="57357" cy="5860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890019" y="1940343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1890019" y="1940343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1" y="6140"/>
                </a:lnTo>
                <a:lnTo>
                  <a:pt x="27431" y="13716"/>
                </a:lnTo>
                <a:lnTo>
                  <a:pt x="27431" y="21291"/>
                </a:lnTo>
                <a:lnTo>
                  <a:pt x="21291" y="27432"/>
                </a:lnTo>
                <a:lnTo>
                  <a:pt x="13716" y="27432"/>
                </a:lnTo>
                <a:lnTo>
                  <a:pt x="6140" y="27432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181798" y="1954003"/>
            <a:ext cx="57357" cy="57357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196865" y="1961919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196865" y="1961919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2" y="6140"/>
                </a:lnTo>
                <a:lnTo>
                  <a:pt x="27432" y="13716"/>
                </a:lnTo>
                <a:lnTo>
                  <a:pt x="27432" y="21291"/>
                </a:lnTo>
                <a:lnTo>
                  <a:pt x="21291" y="27432"/>
                </a:lnTo>
                <a:lnTo>
                  <a:pt x="13716" y="27432"/>
                </a:lnTo>
                <a:lnTo>
                  <a:pt x="6140" y="27432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285292" y="1806868"/>
            <a:ext cx="58604" cy="57357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2301033" y="181477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2301033" y="181477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2" y="6140"/>
                </a:lnTo>
                <a:lnTo>
                  <a:pt x="27432" y="13716"/>
                </a:lnTo>
                <a:lnTo>
                  <a:pt x="27432" y="21291"/>
                </a:lnTo>
                <a:lnTo>
                  <a:pt x="21291" y="27432"/>
                </a:lnTo>
                <a:lnTo>
                  <a:pt x="13716" y="27432"/>
                </a:lnTo>
                <a:lnTo>
                  <a:pt x="6140" y="27432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2462353" y="1779436"/>
            <a:ext cx="58604" cy="57357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2477856" y="1787338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2477856" y="1787338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2" y="6140"/>
                </a:lnTo>
                <a:lnTo>
                  <a:pt x="27432" y="13716"/>
                </a:lnTo>
                <a:lnTo>
                  <a:pt x="27432" y="21291"/>
                </a:lnTo>
                <a:lnTo>
                  <a:pt x="21291" y="27432"/>
                </a:lnTo>
                <a:lnTo>
                  <a:pt x="13716" y="27432"/>
                </a:lnTo>
                <a:lnTo>
                  <a:pt x="6140" y="27432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2653130" y="1624819"/>
            <a:ext cx="57357" cy="58604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2668422" y="1633328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2668422" y="1633328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2" y="6140"/>
                </a:lnTo>
                <a:lnTo>
                  <a:pt x="27432" y="13716"/>
                </a:lnTo>
                <a:lnTo>
                  <a:pt x="27432" y="21291"/>
                </a:lnTo>
                <a:lnTo>
                  <a:pt x="21291" y="27432"/>
                </a:lnTo>
                <a:lnTo>
                  <a:pt x="13716" y="27432"/>
                </a:lnTo>
                <a:lnTo>
                  <a:pt x="6140" y="27432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2731685" y="1354240"/>
            <a:ext cx="58604" cy="57357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747433" y="1361905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40">
                <a:moveTo>
                  <a:pt x="21291" y="0"/>
                </a:moveTo>
                <a:lnTo>
                  <a:pt x="6140" y="0"/>
                </a:lnTo>
                <a:lnTo>
                  <a:pt x="0" y="6140"/>
                </a:lnTo>
                <a:lnTo>
                  <a:pt x="0" y="21291"/>
                </a:lnTo>
                <a:lnTo>
                  <a:pt x="6140" y="27432"/>
                </a:lnTo>
                <a:lnTo>
                  <a:pt x="21291" y="27432"/>
                </a:lnTo>
                <a:lnTo>
                  <a:pt x="27432" y="21291"/>
                </a:lnTo>
                <a:lnTo>
                  <a:pt x="27432" y="6140"/>
                </a:lnTo>
                <a:lnTo>
                  <a:pt x="21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2747433" y="1361906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40">
                <a:moveTo>
                  <a:pt x="0" y="13716"/>
                </a:moveTo>
                <a:lnTo>
                  <a:pt x="0" y="6140"/>
                </a:lnTo>
                <a:lnTo>
                  <a:pt x="6140" y="0"/>
                </a:lnTo>
                <a:lnTo>
                  <a:pt x="13716" y="0"/>
                </a:lnTo>
                <a:lnTo>
                  <a:pt x="21291" y="0"/>
                </a:lnTo>
                <a:lnTo>
                  <a:pt x="27432" y="6140"/>
                </a:lnTo>
                <a:lnTo>
                  <a:pt x="27432" y="13716"/>
                </a:lnTo>
                <a:lnTo>
                  <a:pt x="27432" y="21291"/>
                </a:lnTo>
                <a:lnTo>
                  <a:pt x="21291" y="27432"/>
                </a:lnTo>
                <a:lnTo>
                  <a:pt x="13716" y="27432"/>
                </a:lnTo>
                <a:lnTo>
                  <a:pt x="6140" y="27432"/>
                </a:lnTo>
                <a:lnTo>
                  <a:pt x="0" y="21291"/>
                </a:lnTo>
                <a:lnTo>
                  <a:pt x="0" y="13716"/>
                </a:lnTo>
                <a:close/>
              </a:path>
            </a:pathLst>
          </a:custGeom>
          <a:ln w="3175">
            <a:solidFill>
              <a:srgbClr val="5B92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58" name="object 5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75"/>
              <a:t>Connecting</a:t>
            </a:r>
            <a:r>
              <a:rPr dirty="0" spc="45"/>
              <a:t> </a:t>
            </a:r>
            <a:r>
              <a:rPr dirty="0" spc="90"/>
              <a:t>the</a:t>
            </a:r>
            <a:r>
              <a:rPr dirty="0" spc="45"/>
              <a:t> </a:t>
            </a:r>
            <a:r>
              <a:rPr dirty="0" spc="70"/>
              <a:t>bioma</a:t>
            </a:r>
            <a:r>
              <a:rPr dirty="0" spc="60"/>
              <a:t>r</a:t>
            </a:r>
            <a:r>
              <a:rPr dirty="0" spc="-20"/>
              <a:t>k</a:t>
            </a:r>
            <a:r>
              <a:rPr dirty="0" spc="90"/>
              <a:t>er</a:t>
            </a:r>
            <a:r>
              <a:rPr dirty="0" spc="45"/>
              <a:t> </a:t>
            </a:r>
            <a:r>
              <a:rPr dirty="0" spc="90"/>
              <a:t>models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37157" rIns="0" bIns="0" rtlCol="0" vert="horz">
            <a:spAutoFit/>
          </a:bodyPr>
          <a:lstStyle/>
          <a:p>
            <a:pPr marL="287655">
              <a:lnSpc>
                <a:spcPct val="100000"/>
              </a:lnSpc>
            </a:pPr>
            <a:r>
              <a:rPr dirty="0" spc="50"/>
              <a:t>The</a:t>
            </a:r>
            <a:r>
              <a:rPr dirty="0" spc="25"/>
              <a:t> </a:t>
            </a:r>
            <a:r>
              <a:rPr dirty="0" spc="20"/>
              <a:t>indicator</a:t>
            </a:r>
            <a:r>
              <a:rPr dirty="0" spc="25"/>
              <a:t> </a:t>
            </a:r>
            <a:r>
              <a:rPr dirty="0" spc="-40"/>
              <a:t>v</a:t>
            </a:r>
            <a:r>
              <a:rPr dirty="0" spc="60"/>
              <a:t>a</a:t>
            </a:r>
            <a:r>
              <a:rPr dirty="0" spc="55"/>
              <a:t>r</a:t>
            </a:r>
            <a:r>
              <a:rPr dirty="0" spc="30"/>
              <a:t>ia</a:t>
            </a:r>
            <a:r>
              <a:rPr dirty="0" spc="15"/>
              <a:t>b</a:t>
            </a:r>
            <a:r>
              <a:rPr dirty="0" spc="55"/>
              <a:t>les</a:t>
            </a:r>
            <a:r>
              <a:rPr dirty="0" spc="25"/>
              <a:t> </a:t>
            </a:r>
            <a:r>
              <a:rPr dirty="0" spc="-105"/>
              <a:t>f</a:t>
            </a:r>
            <a:r>
              <a:rPr dirty="0" spc="-5"/>
              <a:t>oll</a:t>
            </a:r>
            <a:r>
              <a:rPr dirty="0" spc="-30"/>
              <a:t>o</a:t>
            </a:r>
            <a:r>
              <a:rPr dirty="0" spc="-10"/>
              <a:t>w</a:t>
            </a:r>
            <a:r>
              <a:rPr dirty="0" spc="25"/>
              <a:t> </a:t>
            </a:r>
            <a:r>
              <a:rPr dirty="0" spc="114"/>
              <a:t>a</a:t>
            </a:r>
            <a:r>
              <a:rPr dirty="0" spc="25"/>
              <a:t> </a:t>
            </a:r>
            <a:r>
              <a:rPr dirty="0" spc="-45" b="1">
                <a:latin typeface="Times New Roman"/>
                <a:cs typeface="Times New Roman"/>
              </a:rPr>
              <a:t>Mar</a:t>
            </a:r>
            <a:r>
              <a:rPr dirty="0" spc="-60" b="1">
                <a:latin typeface="Times New Roman"/>
                <a:cs typeface="Times New Roman"/>
              </a:rPr>
              <a:t>k</a:t>
            </a:r>
            <a:r>
              <a:rPr dirty="0" spc="90" b="1">
                <a:latin typeface="Times New Roman"/>
                <a:cs typeface="Times New Roman"/>
              </a:rPr>
              <a:t>o</a:t>
            </a:r>
            <a:r>
              <a:rPr dirty="0" spc="55" b="1">
                <a:latin typeface="Times New Roman"/>
                <a:cs typeface="Times New Roman"/>
              </a:rPr>
              <a:t>v</a:t>
            </a:r>
            <a:r>
              <a:rPr dirty="0" spc="25" b="1">
                <a:latin typeface="Times New Roman"/>
                <a:cs typeface="Times New Roman"/>
              </a:rPr>
              <a:t> </a:t>
            </a:r>
            <a:r>
              <a:rPr dirty="0" spc="50" b="1">
                <a:latin typeface="Times New Roman"/>
                <a:cs typeface="Times New Roman"/>
              </a:rPr>
              <a:t>Random</a:t>
            </a:r>
            <a:r>
              <a:rPr dirty="0" spc="25" b="1">
                <a:latin typeface="Times New Roman"/>
                <a:cs typeface="Times New Roman"/>
              </a:rPr>
              <a:t> </a:t>
            </a:r>
            <a:r>
              <a:rPr dirty="0" spc="25" b="1">
                <a:latin typeface="Times New Roman"/>
                <a:cs typeface="Times New Roman"/>
              </a:rPr>
              <a:t>Field</a:t>
            </a:r>
          </a:p>
          <a:p>
            <a:pPr marL="287655">
              <a:lnSpc>
                <a:spcPct val="100000"/>
              </a:lnSpc>
              <a:spcBef>
                <a:spcPts val="35"/>
              </a:spcBef>
            </a:pPr>
            <a:r>
              <a:rPr dirty="0" spc="15"/>
              <a:t>dist</a:t>
            </a:r>
            <a:r>
              <a:rPr dirty="0" spc="25"/>
              <a:t>r</a:t>
            </a:r>
            <a:r>
              <a:rPr dirty="0" spc="-5"/>
              <a:t>i</a:t>
            </a:r>
            <a:r>
              <a:rPr dirty="0" spc="-35"/>
              <a:t>b</a:t>
            </a:r>
            <a:r>
              <a:rPr dirty="0" spc="20"/>
              <a:t>ution.</a:t>
            </a:r>
          </a:p>
          <a:p>
            <a:pPr marL="287655">
              <a:lnSpc>
                <a:spcPct val="100000"/>
              </a:lnSpc>
              <a:spcBef>
                <a:spcPts val="330"/>
              </a:spcBef>
            </a:pPr>
            <a:r>
              <a:rPr dirty="0" spc="35"/>
              <a:t>What</a:t>
            </a:r>
            <a:r>
              <a:rPr dirty="0" spc="25"/>
              <a:t> </a:t>
            </a:r>
            <a:r>
              <a:rPr dirty="0" spc="85"/>
              <a:t>does</a:t>
            </a:r>
            <a:r>
              <a:rPr dirty="0" spc="25"/>
              <a:t> </a:t>
            </a:r>
            <a:r>
              <a:rPr dirty="0" spc="20"/>
              <a:t>this</a:t>
            </a:r>
            <a:r>
              <a:rPr dirty="0" spc="25"/>
              <a:t> </a:t>
            </a:r>
            <a:r>
              <a:rPr dirty="0" spc="90"/>
              <a:t>mean?</a:t>
            </a:r>
          </a:p>
          <a:p>
            <a:pPr marL="287655" marR="220979" indent="-208279">
              <a:lnSpc>
                <a:spcPct val="102600"/>
              </a:lnSpc>
              <a:spcBef>
                <a:spcPts val="300"/>
              </a:spcBef>
            </a:pPr>
            <a:r>
              <a:rPr dirty="0" spc="-15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pc="17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pc="50"/>
              <a:t>The</a:t>
            </a:r>
            <a:r>
              <a:rPr dirty="0" spc="25"/>
              <a:t> </a:t>
            </a:r>
            <a:r>
              <a:rPr dirty="0" spc="5"/>
              <a:t>probability</a:t>
            </a:r>
            <a:r>
              <a:rPr dirty="0" spc="25"/>
              <a:t> </a:t>
            </a:r>
            <a:r>
              <a:rPr dirty="0" spc="40"/>
              <a:t>that</a:t>
            </a:r>
            <a:r>
              <a:rPr dirty="0" spc="25"/>
              <a:t> </a:t>
            </a:r>
            <a:r>
              <a:rPr dirty="0" spc="-25"/>
              <a:t>w</a:t>
            </a:r>
            <a:r>
              <a:rPr dirty="0" spc="114"/>
              <a:t>e</a:t>
            </a:r>
            <a:r>
              <a:rPr dirty="0" spc="25"/>
              <a:t> </a:t>
            </a:r>
            <a:r>
              <a:rPr dirty="0" spc="85"/>
              <a:t>h</a:t>
            </a:r>
            <a:r>
              <a:rPr dirty="0" spc="50"/>
              <a:t>a</a:t>
            </a:r>
            <a:r>
              <a:rPr dirty="0" spc="-40"/>
              <a:t>v</a:t>
            </a:r>
            <a:r>
              <a:rPr dirty="0" spc="114"/>
              <a:t>e</a:t>
            </a:r>
            <a:r>
              <a:rPr dirty="0" spc="25"/>
              <a:t> </a:t>
            </a:r>
            <a:r>
              <a:rPr dirty="0" spc="70"/>
              <a:t>obse</a:t>
            </a:r>
            <a:r>
              <a:rPr dirty="0" spc="80"/>
              <a:t>r</a:t>
            </a:r>
            <a:r>
              <a:rPr dirty="0" spc="-40"/>
              <a:t>v</a:t>
            </a:r>
            <a:r>
              <a:rPr dirty="0" spc="80"/>
              <a:t>ed</a:t>
            </a:r>
            <a:r>
              <a:rPr dirty="0" spc="25"/>
              <a:t> </a:t>
            </a:r>
            <a:r>
              <a:rPr dirty="0" spc="114"/>
              <a:t>a</a:t>
            </a:r>
            <a:r>
              <a:rPr dirty="0" spc="25"/>
              <a:t> </a:t>
            </a:r>
            <a:r>
              <a:rPr dirty="0" spc="45"/>
              <a:t>changepoint</a:t>
            </a:r>
            <a:r>
              <a:rPr dirty="0" spc="25"/>
              <a:t> </a:t>
            </a:r>
            <a:r>
              <a:rPr dirty="0" spc="-5"/>
              <a:t>in</a:t>
            </a:r>
            <a:r>
              <a:rPr dirty="0" spc="-5"/>
              <a:t> </a:t>
            </a:r>
            <a:r>
              <a:rPr dirty="0" spc="70"/>
              <a:t>one</a:t>
            </a:r>
            <a:r>
              <a:rPr dirty="0" spc="25"/>
              <a:t> </a:t>
            </a:r>
            <a:r>
              <a:rPr dirty="0" spc="30"/>
              <a:t>bioma</a:t>
            </a:r>
            <a:r>
              <a:rPr dirty="0" spc="30"/>
              <a:t>r</a:t>
            </a:r>
            <a:r>
              <a:rPr dirty="0" spc="-35"/>
              <a:t>k</a:t>
            </a:r>
            <a:r>
              <a:rPr dirty="0" spc="55"/>
              <a:t>er</a:t>
            </a:r>
            <a:r>
              <a:rPr dirty="0" spc="25"/>
              <a:t> </a:t>
            </a:r>
            <a:r>
              <a:rPr dirty="0" spc="80"/>
              <a:t>depends</a:t>
            </a:r>
            <a:r>
              <a:rPr dirty="0" spc="25"/>
              <a:t> </a:t>
            </a:r>
            <a:r>
              <a:rPr dirty="0" spc="55"/>
              <a:t>on</a:t>
            </a:r>
            <a:r>
              <a:rPr dirty="0" spc="25"/>
              <a:t> </a:t>
            </a:r>
            <a:r>
              <a:rPr dirty="0" spc="45"/>
              <a:t>whether</a:t>
            </a:r>
            <a:r>
              <a:rPr dirty="0" spc="25"/>
              <a:t> </a:t>
            </a:r>
            <a:r>
              <a:rPr dirty="0" spc="-25"/>
              <a:t>w</a:t>
            </a:r>
            <a:r>
              <a:rPr dirty="0" spc="114"/>
              <a:t>e</a:t>
            </a:r>
            <a:r>
              <a:rPr dirty="0" spc="25"/>
              <a:t> </a:t>
            </a:r>
            <a:r>
              <a:rPr dirty="0" spc="85"/>
              <a:t>h</a:t>
            </a:r>
            <a:r>
              <a:rPr dirty="0" spc="50"/>
              <a:t>a</a:t>
            </a:r>
            <a:r>
              <a:rPr dirty="0" spc="-40"/>
              <a:t>v</a:t>
            </a:r>
            <a:r>
              <a:rPr dirty="0" spc="114"/>
              <a:t>e</a:t>
            </a:r>
            <a:r>
              <a:rPr dirty="0" spc="25"/>
              <a:t> </a:t>
            </a:r>
            <a:r>
              <a:rPr dirty="0" spc="70"/>
              <a:t>obse</a:t>
            </a:r>
            <a:r>
              <a:rPr dirty="0" spc="80"/>
              <a:t>r</a:t>
            </a:r>
            <a:r>
              <a:rPr dirty="0" spc="-40"/>
              <a:t>v</a:t>
            </a:r>
            <a:r>
              <a:rPr dirty="0" spc="80"/>
              <a:t>ed</a:t>
            </a:r>
            <a:r>
              <a:rPr dirty="0" spc="40"/>
              <a:t> </a:t>
            </a:r>
            <a:r>
              <a:rPr dirty="0" spc="50"/>
              <a:t>changepoints</a:t>
            </a:r>
            <a:r>
              <a:rPr dirty="0" spc="25"/>
              <a:t> </a:t>
            </a:r>
            <a:r>
              <a:rPr dirty="0" spc="-5"/>
              <a:t>in</a:t>
            </a:r>
            <a:r>
              <a:rPr dirty="0" spc="25"/>
              <a:t> </a:t>
            </a:r>
            <a:r>
              <a:rPr dirty="0" spc="40"/>
              <a:t>other</a:t>
            </a:r>
            <a:r>
              <a:rPr dirty="0" spc="25"/>
              <a:t> </a:t>
            </a:r>
            <a:r>
              <a:rPr dirty="0" spc="30"/>
              <a:t>bioma</a:t>
            </a:r>
            <a:r>
              <a:rPr dirty="0" spc="30"/>
              <a:t>r</a:t>
            </a:r>
            <a:r>
              <a:rPr dirty="0" spc="-35"/>
              <a:t>k</a:t>
            </a:r>
            <a:r>
              <a:rPr dirty="0" spc="75"/>
              <a:t>er</a:t>
            </a:r>
            <a:r>
              <a:rPr dirty="0" spc="55"/>
              <a:t>s</a:t>
            </a:r>
            <a:r>
              <a:rPr dirty="0" spc="25"/>
              <a:t>.</a:t>
            </a:r>
          </a:p>
          <a:p>
            <a:pPr marL="287655" marR="5080" indent="-208279">
              <a:lnSpc>
                <a:spcPct val="102600"/>
              </a:lnSpc>
              <a:spcBef>
                <a:spcPts val="300"/>
              </a:spcBef>
            </a:pPr>
            <a:r>
              <a:rPr dirty="0" spc="-15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pc="17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pc="20"/>
              <a:t>This</a:t>
            </a:r>
            <a:r>
              <a:rPr dirty="0" spc="25"/>
              <a:t> </a:t>
            </a:r>
            <a:r>
              <a:rPr dirty="0" spc="5"/>
              <a:t>all</a:t>
            </a:r>
            <a:r>
              <a:rPr dirty="0" spc="-10"/>
              <a:t>o</a:t>
            </a:r>
            <a:r>
              <a:rPr dirty="0" spc="55"/>
              <a:t>ws</a:t>
            </a:r>
            <a:r>
              <a:rPr dirty="0" spc="25"/>
              <a:t> </a:t>
            </a:r>
            <a:r>
              <a:rPr dirty="0" spc="80"/>
              <a:t>us</a:t>
            </a:r>
            <a:r>
              <a:rPr dirty="0" spc="25"/>
              <a:t> </a:t>
            </a:r>
            <a:r>
              <a:rPr dirty="0" spc="25"/>
              <a:t>to</a:t>
            </a:r>
            <a:r>
              <a:rPr dirty="0" spc="25"/>
              <a:t> </a:t>
            </a:r>
            <a:r>
              <a:rPr dirty="0" spc="25"/>
              <a:t>borr</a:t>
            </a:r>
            <a:r>
              <a:rPr dirty="0" spc="10"/>
              <a:t>o</a:t>
            </a:r>
            <a:r>
              <a:rPr dirty="0" spc="-10"/>
              <a:t>w</a:t>
            </a:r>
            <a:r>
              <a:rPr dirty="0" spc="25"/>
              <a:t> </a:t>
            </a:r>
            <a:r>
              <a:rPr dirty="0" spc="-30"/>
              <a:t>in</a:t>
            </a:r>
            <a:r>
              <a:rPr dirty="0" spc="-60"/>
              <a:t>f</a:t>
            </a:r>
            <a:r>
              <a:rPr dirty="0" spc="25"/>
              <a:t>o</a:t>
            </a:r>
            <a:r>
              <a:rPr dirty="0" spc="40"/>
              <a:t>r</a:t>
            </a:r>
            <a:r>
              <a:rPr dirty="0" spc="35"/>
              <a:t>mation</a:t>
            </a:r>
            <a:r>
              <a:rPr dirty="0" spc="25"/>
              <a:t> </a:t>
            </a:r>
            <a:r>
              <a:rPr dirty="0" spc="70"/>
              <a:t>across</a:t>
            </a:r>
            <a:r>
              <a:rPr dirty="0" spc="25"/>
              <a:t> </a:t>
            </a:r>
            <a:r>
              <a:rPr dirty="0" spc="50"/>
              <a:t>the</a:t>
            </a:r>
            <a:r>
              <a:rPr dirty="0" spc="25"/>
              <a:t> </a:t>
            </a:r>
            <a:r>
              <a:rPr dirty="0" spc="30"/>
              <a:t>bioma</a:t>
            </a:r>
            <a:r>
              <a:rPr dirty="0" spc="30"/>
              <a:t>r</a:t>
            </a:r>
            <a:r>
              <a:rPr dirty="0" spc="-35"/>
              <a:t>k</a:t>
            </a:r>
            <a:r>
              <a:rPr dirty="0" spc="75"/>
              <a:t>ers</a:t>
            </a:r>
            <a:r>
              <a:rPr dirty="0" spc="45"/>
              <a:t> </a:t>
            </a:r>
            <a:r>
              <a:rPr dirty="0" spc="25"/>
              <a:t>to</a:t>
            </a:r>
            <a:r>
              <a:rPr dirty="0" spc="25"/>
              <a:t> </a:t>
            </a:r>
            <a:r>
              <a:rPr dirty="0" spc="55"/>
              <a:t>detect</a:t>
            </a:r>
            <a:r>
              <a:rPr dirty="0" spc="25"/>
              <a:t> </a:t>
            </a:r>
            <a:r>
              <a:rPr dirty="0" spc="50"/>
              <a:t>changepoint</a:t>
            </a:r>
            <a:r>
              <a:rPr dirty="0" spc="25"/>
              <a:t>s</a:t>
            </a:r>
            <a:r>
              <a:rPr dirty="0" spc="25"/>
              <a:t>.</a:t>
            </a:r>
          </a:p>
        </p:txBody>
      </p:sp>
      <p:sp>
        <p:nvSpPr>
          <p:cNvPr id="8" name="object 8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65"/>
              <a:t>Current</a:t>
            </a:r>
            <a:r>
              <a:rPr dirty="0" spc="45"/>
              <a:t> </a:t>
            </a:r>
            <a:r>
              <a:rPr dirty="0" spc="100"/>
              <a:t>Su</a:t>
            </a:r>
            <a:r>
              <a:rPr dirty="0" spc="100"/>
              <a:t>r</a:t>
            </a:r>
            <a:r>
              <a:rPr dirty="0" spc="-30"/>
              <a:t>v</a:t>
            </a:r>
            <a:r>
              <a:rPr dirty="0" spc="55"/>
              <a:t>eillance</a:t>
            </a:r>
            <a:r>
              <a:rPr dirty="0" spc="45"/>
              <a:t> </a:t>
            </a:r>
            <a:r>
              <a:rPr dirty="0" spc="114"/>
              <a:t>P</a:t>
            </a:r>
            <a:r>
              <a:rPr dirty="0" spc="55"/>
              <a:t>r</a:t>
            </a:r>
            <a:r>
              <a:rPr dirty="0" spc="75"/>
              <a:t>actice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624395" y="957062"/>
            <a:ext cx="3630295" cy="14281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50">
                <a:latin typeface="Times New Roman"/>
                <a:cs typeface="Times New Roman"/>
              </a:rPr>
              <a:t>Pro</a:t>
            </a:r>
            <a:r>
              <a:rPr dirty="0" sz="1100" spc="30">
                <a:latin typeface="Times New Roman"/>
                <a:cs typeface="Times New Roman"/>
              </a:rPr>
              <a:t>b</a:t>
            </a:r>
            <a:r>
              <a:rPr dirty="0" sz="1100" spc="50">
                <a:latin typeface="Times New Roman"/>
                <a:cs typeface="Times New Roman"/>
              </a:rPr>
              <a:t>lems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with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ult</a:t>
            </a:r>
            <a:r>
              <a:rPr dirty="0" sz="1100" spc="-20">
                <a:latin typeface="Times New Roman"/>
                <a:cs typeface="Times New Roman"/>
              </a:rPr>
              <a:t>r</a:t>
            </a:r>
            <a:r>
              <a:rPr dirty="0" sz="1100" spc="70">
                <a:latin typeface="Times New Roman"/>
                <a:cs typeface="Times New Roman"/>
              </a:rPr>
              <a:t>asono</a:t>
            </a:r>
            <a:r>
              <a:rPr dirty="0" sz="1100" spc="60">
                <a:latin typeface="Times New Roman"/>
                <a:cs typeface="Times New Roman"/>
              </a:rPr>
              <a:t>g</a:t>
            </a:r>
            <a:r>
              <a:rPr dirty="0" sz="1100" spc="-20">
                <a:latin typeface="Times New Roman"/>
                <a:cs typeface="Times New Roman"/>
              </a:rPr>
              <a:t>r</a:t>
            </a:r>
            <a:r>
              <a:rPr dirty="0" sz="1100" spc="70">
                <a:latin typeface="Times New Roman"/>
                <a:cs typeface="Times New Roman"/>
              </a:rPr>
              <a:t>ap</a:t>
            </a:r>
            <a:r>
              <a:rPr dirty="0" sz="1100" spc="40">
                <a:latin typeface="Times New Roman"/>
                <a:cs typeface="Times New Roman"/>
              </a:rPr>
              <a:t>h</a:t>
            </a:r>
            <a:r>
              <a:rPr dirty="0" sz="1100" spc="-5">
                <a:latin typeface="Times New Roman"/>
                <a:cs typeface="Times New Roman"/>
              </a:rPr>
              <a:t>y:</a:t>
            </a:r>
            <a:endParaRPr sz="1100">
              <a:latin typeface="Times New Roman"/>
              <a:cs typeface="Times New Roman"/>
            </a:endParaRPr>
          </a:p>
          <a:p>
            <a:pPr marL="289560">
              <a:lnSpc>
                <a:spcPts val="1200"/>
              </a:lnSpc>
              <a:spcBef>
                <a:spcPts val="175"/>
              </a:spcBef>
            </a:pPr>
            <a:r>
              <a:rPr dirty="0" sz="1000" spc="55">
                <a:latin typeface="Times New Roman"/>
                <a:cs typeface="Times New Roman"/>
              </a:rPr>
              <a:t>Ope</a:t>
            </a:r>
            <a:r>
              <a:rPr dirty="0" sz="1000" spc="20">
                <a:latin typeface="Times New Roman"/>
                <a:cs typeface="Times New Roman"/>
              </a:rPr>
              <a:t>r</a:t>
            </a:r>
            <a:r>
              <a:rPr dirty="0" sz="1000" spc="35">
                <a:latin typeface="Times New Roman"/>
                <a:cs typeface="Times New Roman"/>
              </a:rPr>
              <a:t>ator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60">
                <a:latin typeface="Times New Roman"/>
                <a:cs typeface="Times New Roman"/>
              </a:rPr>
              <a:t>dependent</a:t>
            </a:r>
            <a:endParaRPr sz="1000">
              <a:latin typeface="Times New Roman"/>
              <a:cs typeface="Times New Roman"/>
            </a:endParaRPr>
          </a:p>
          <a:p>
            <a:pPr marL="289560">
              <a:lnSpc>
                <a:spcPts val="1195"/>
              </a:lnSpc>
            </a:pPr>
            <a:r>
              <a:rPr dirty="0" sz="1000" spc="-25">
                <a:latin typeface="Times New Roman"/>
                <a:cs typeface="Times New Roman"/>
              </a:rPr>
              <a:t>Difficult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to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per</a:t>
            </a:r>
            <a:r>
              <a:rPr dirty="0" sz="1000" spc="-10">
                <a:latin typeface="Times New Roman"/>
                <a:cs typeface="Times New Roman"/>
              </a:rPr>
              <a:t>f</a:t>
            </a:r>
            <a:r>
              <a:rPr dirty="0" sz="1000" spc="30">
                <a:latin typeface="Times New Roman"/>
                <a:cs typeface="Times New Roman"/>
              </a:rPr>
              <a:t>o</a:t>
            </a:r>
            <a:r>
              <a:rPr dirty="0" sz="1000" spc="45">
                <a:latin typeface="Times New Roman"/>
                <a:cs typeface="Times New Roman"/>
              </a:rPr>
              <a:t>r</a:t>
            </a:r>
            <a:r>
              <a:rPr dirty="0" sz="1000" spc="45">
                <a:latin typeface="Times New Roman"/>
                <a:cs typeface="Times New Roman"/>
              </a:rPr>
              <a:t>m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in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85">
                <a:latin typeface="Times New Roman"/>
                <a:cs typeface="Times New Roman"/>
              </a:rPr>
              <a:t>obese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patients</a:t>
            </a:r>
            <a:endParaRPr sz="1000">
              <a:latin typeface="Times New Roman"/>
              <a:cs typeface="Times New Roman"/>
            </a:endParaRPr>
          </a:p>
          <a:p>
            <a:pPr marL="12700" indent="81280">
              <a:lnSpc>
                <a:spcPts val="1200"/>
              </a:lnSpc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Sensitivity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90">
                <a:latin typeface="Times New Roman"/>
                <a:cs typeface="Times New Roman"/>
              </a:rPr>
              <a:t>f</a:t>
            </a:r>
            <a:r>
              <a:rPr dirty="0" sz="1000" spc="25">
                <a:latin typeface="Times New Roman"/>
                <a:cs typeface="Times New Roman"/>
              </a:rPr>
              <a:t>or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75">
                <a:latin typeface="Times New Roman"/>
                <a:cs typeface="Times New Roman"/>
              </a:rPr>
              <a:t>ea</a:t>
            </a:r>
            <a:r>
              <a:rPr dirty="0" sz="1000" spc="70">
                <a:latin typeface="Times New Roman"/>
                <a:cs typeface="Times New Roman"/>
              </a:rPr>
              <a:t>r</a:t>
            </a:r>
            <a:r>
              <a:rPr dirty="0" sz="1000" spc="-35">
                <a:latin typeface="Times New Roman"/>
                <a:cs typeface="Times New Roman"/>
              </a:rPr>
              <a:t>ly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70">
                <a:latin typeface="Times New Roman"/>
                <a:cs typeface="Times New Roman"/>
              </a:rPr>
              <a:t>stage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HCC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in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clinical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p</a:t>
            </a:r>
            <a:r>
              <a:rPr dirty="0" sz="1000" spc="10">
                <a:latin typeface="Times New Roman"/>
                <a:cs typeface="Times New Roman"/>
              </a:rPr>
              <a:t>r</a:t>
            </a:r>
            <a:r>
              <a:rPr dirty="0" sz="1000" spc="35">
                <a:latin typeface="Times New Roman"/>
                <a:cs typeface="Times New Roman"/>
              </a:rPr>
              <a:t>actice: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32%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4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 marR="5080">
              <a:lnSpc>
                <a:spcPts val="1200"/>
              </a:lnSpc>
            </a:pPr>
            <a:r>
              <a:rPr dirty="0" sz="1100" spc="80">
                <a:latin typeface="Times New Roman"/>
                <a:cs typeface="Times New Roman"/>
              </a:rPr>
              <a:t>Se</a:t>
            </a:r>
            <a:r>
              <a:rPr dirty="0" sz="1100" spc="70">
                <a:latin typeface="Times New Roman"/>
                <a:cs typeface="Times New Roman"/>
              </a:rPr>
              <a:t>r</a:t>
            </a:r>
            <a:r>
              <a:rPr dirty="0" sz="1100" spc="45">
                <a:latin typeface="Times New Roman"/>
                <a:cs typeface="Times New Roman"/>
              </a:rPr>
              <a:t>um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AFP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is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diagnostic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bioma</a:t>
            </a:r>
            <a:r>
              <a:rPr dirty="0" sz="1100" spc="30">
                <a:latin typeface="Times New Roman"/>
                <a:cs typeface="Times New Roman"/>
              </a:rPr>
              <a:t>r</a:t>
            </a:r>
            <a:r>
              <a:rPr dirty="0" sz="1100" spc="-35">
                <a:latin typeface="Times New Roman"/>
                <a:cs typeface="Times New Roman"/>
              </a:rPr>
              <a:t>k</a:t>
            </a:r>
            <a:r>
              <a:rPr dirty="0" sz="1100" spc="55">
                <a:latin typeface="Times New Roman"/>
                <a:cs typeface="Times New Roman"/>
              </a:rPr>
              <a:t>er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0">
                <a:latin typeface="Times New Roman"/>
                <a:cs typeface="Times New Roman"/>
              </a:rPr>
              <a:t>that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is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">
                <a:latin typeface="Times New Roman"/>
                <a:cs typeface="Times New Roman"/>
              </a:rPr>
              <a:t>widely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85">
                <a:latin typeface="Times New Roman"/>
                <a:cs typeface="Times New Roman"/>
              </a:rPr>
              <a:t>used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screening.</a:t>
            </a:r>
            <a:endParaRPr sz="1100">
              <a:latin typeface="Times New Roman"/>
              <a:cs typeface="Times New Roman"/>
            </a:endParaRPr>
          </a:p>
          <a:p>
            <a:pPr marL="289560">
              <a:lnSpc>
                <a:spcPts val="1200"/>
              </a:lnSpc>
              <a:spcBef>
                <a:spcPts val="155"/>
              </a:spcBef>
            </a:pPr>
            <a:r>
              <a:rPr dirty="0" sz="1000" spc="15">
                <a:latin typeface="Times New Roman"/>
                <a:cs typeface="Times New Roman"/>
              </a:rPr>
              <a:t>Sensitivity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40">
                <a:latin typeface="Times New Roman"/>
                <a:cs typeface="Times New Roman"/>
              </a:rPr>
              <a:t>41-100%</a:t>
            </a:r>
            <a:endParaRPr sz="1000">
              <a:latin typeface="Times New Roman"/>
              <a:cs typeface="Times New Roman"/>
            </a:endParaRPr>
          </a:p>
          <a:p>
            <a:pPr marL="289560">
              <a:lnSpc>
                <a:spcPts val="1200"/>
              </a:lnSpc>
            </a:pPr>
            <a:r>
              <a:rPr dirty="0" sz="1000" spc="10">
                <a:latin typeface="Times New Roman"/>
                <a:cs typeface="Times New Roman"/>
              </a:rPr>
              <a:t>Specificity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40">
                <a:latin typeface="Times New Roman"/>
                <a:cs typeface="Times New Roman"/>
              </a:rPr>
              <a:t>70-90%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50"/>
              <a:t>Calculating</a:t>
            </a:r>
            <a:r>
              <a:rPr dirty="0" spc="45"/>
              <a:t> </a:t>
            </a:r>
            <a:r>
              <a:rPr dirty="0" spc="90"/>
              <a:t>the</a:t>
            </a:r>
            <a:r>
              <a:rPr dirty="0" spc="45"/>
              <a:t> </a:t>
            </a:r>
            <a:r>
              <a:rPr dirty="0" spc="90"/>
              <a:t>poste</a:t>
            </a:r>
            <a:r>
              <a:rPr dirty="0" spc="85"/>
              <a:t>r</a:t>
            </a:r>
            <a:r>
              <a:rPr dirty="0" spc="10"/>
              <a:t>ior</a:t>
            </a:r>
            <a:r>
              <a:rPr dirty="0" spc="45"/>
              <a:t> </a:t>
            </a:r>
            <a:r>
              <a:rPr dirty="0" spc="25"/>
              <a:t>r</a:t>
            </a:r>
            <a:r>
              <a:rPr dirty="0" spc="35"/>
              <a:t>isk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80261" rIns="0" bIns="0" rtlCol="0" vert="horz">
            <a:spAutoFit/>
          </a:bodyPr>
          <a:lstStyle/>
          <a:p>
            <a:pPr marL="287655" marR="76835">
              <a:lnSpc>
                <a:spcPts val="1200"/>
              </a:lnSpc>
            </a:pPr>
            <a:r>
              <a:rPr dirty="0" spc="-75"/>
              <a:t>A</a:t>
            </a:r>
            <a:r>
              <a:rPr dirty="0" spc="25"/>
              <a:t> </a:t>
            </a:r>
            <a:r>
              <a:rPr dirty="0" spc="10"/>
              <a:t>Ma</a:t>
            </a:r>
            <a:r>
              <a:rPr dirty="0" spc="20"/>
              <a:t>r</a:t>
            </a:r>
            <a:r>
              <a:rPr dirty="0" spc="-35"/>
              <a:t>k</a:t>
            </a:r>
            <a:r>
              <a:rPr dirty="0" spc="35"/>
              <a:t>o</a:t>
            </a:r>
            <a:r>
              <a:rPr dirty="0" spc="-10"/>
              <a:t>v</a:t>
            </a:r>
            <a:r>
              <a:rPr dirty="0" spc="25"/>
              <a:t> </a:t>
            </a:r>
            <a:r>
              <a:rPr dirty="0" spc="40"/>
              <a:t>chain</a:t>
            </a:r>
            <a:r>
              <a:rPr dirty="0" spc="25"/>
              <a:t> </a:t>
            </a:r>
            <a:r>
              <a:rPr dirty="0" spc="25"/>
              <a:t>Monte</a:t>
            </a:r>
            <a:r>
              <a:rPr dirty="0" spc="25"/>
              <a:t> </a:t>
            </a:r>
            <a:r>
              <a:rPr dirty="0" spc="60"/>
              <a:t>Ca</a:t>
            </a:r>
            <a:r>
              <a:rPr dirty="0" spc="50"/>
              <a:t>r</a:t>
            </a:r>
            <a:r>
              <a:rPr dirty="0" spc="-5"/>
              <a:t>lo</a:t>
            </a:r>
            <a:r>
              <a:rPr dirty="0" spc="25"/>
              <a:t> </a:t>
            </a:r>
            <a:r>
              <a:rPr dirty="0" spc="-10"/>
              <a:t>(MCMC)</a:t>
            </a:r>
            <a:r>
              <a:rPr dirty="0" spc="25"/>
              <a:t> </a:t>
            </a:r>
            <a:r>
              <a:rPr dirty="0" spc="50"/>
              <a:t>procedure</a:t>
            </a:r>
            <a:r>
              <a:rPr dirty="0" spc="25"/>
              <a:t> </a:t>
            </a:r>
            <a:r>
              <a:rPr dirty="0" spc="25"/>
              <a:t>is</a:t>
            </a:r>
            <a:r>
              <a:rPr dirty="0" spc="15"/>
              <a:t> </a:t>
            </a:r>
            <a:r>
              <a:rPr dirty="0" spc="45"/>
              <a:t>const</a:t>
            </a:r>
            <a:r>
              <a:rPr dirty="0" spc="50"/>
              <a:t>r</a:t>
            </a:r>
            <a:r>
              <a:rPr dirty="0" spc="50"/>
              <a:t>ucted</a:t>
            </a:r>
            <a:r>
              <a:rPr dirty="0" spc="25"/>
              <a:t> </a:t>
            </a:r>
            <a:r>
              <a:rPr dirty="0" spc="25"/>
              <a:t>to</a:t>
            </a:r>
            <a:r>
              <a:rPr dirty="0" spc="25"/>
              <a:t> </a:t>
            </a:r>
            <a:r>
              <a:rPr dirty="0" spc="60"/>
              <a:t>sample</a:t>
            </a:r>
            <a:r>
              <a:rPr dirty="0" spc="25"/>
              <a:t> </a:t>
            </a:r>
            <a:r>
              <a:rPr dirty="0" spc="10"/>
              <a:t>from</a:t>
            </a:r>
            <a:r>
              <a:rPr dirty="0" spc="25"/>
              <a:t> </a:t>
            </a:r>
            <a:r>
              <a:rPr dirty="0" spc="50"/>
              <a:t>the</a:t>
            </a:r>
            <a:r>
              <a:rPr dirty="0" spc="25"/>
              <a:t> </a:t>
            </a:r>
            <a:r>
              <a:rPr dirty="0" spc="-5"/>
              <a:t>joint</a:t>
            </a:r>
            <a:r>
              <a:rPr dirty="0" spc="25"/>
              <a:t> </a:t>
            </a:r>
            <a:r>
              <a:rPr dirty="0" spc="55"/>
              <a:t>poste</a:t>
            </a:r>
            <a:r>
              <a:rPr dirty="0" spc="50"/>
              <a:t>r</a:t>
            </a:r>
            <a:r>
              <a:rPr dirty="0" spc="-5"/>
              <a:t>ior</a:t>
            </a:r>
            <a:r>
              <a:rPr dirty="0" spc="25"/>
              <a:t> </a:t>
            </a:r>
            <a:r>
              <a:rPr dirty="0" spc="15"/>
              <a:t>dist</a:t>
            </a:r>
            <a:r>
              <a:rPr dirty="0" spc="25"/>
              <a:t>r</a:t>
            </a:r>
            <a:r>
              <a:rPr dirty="0" spc="-5"/>
              <a:t>i</a:t>
            </a:r>
            <a:r>
              <a:rPr dirty="0" spc="-35"/>
              <a:t>b</a:t>
            </a:r>
            <a:r>
              <a:rPr dirty="0" spc="15"/>
              <a:t>ution</a:t>
            </a:r>
            <a:r>
              <a:rPr dirty="0" spc="10"/>
              <a:t> </a:t>
            </a:r>
            <a:r>
              <a:rPr dirty="0" spc="-105"/>
              <a:t>f</a:t>
            </a:r>
            <a:r>
              <a:rPr dirty="0" spc="20"/>
              <a:t>or</a:t>
            </a:r>
            <a:r>
              <a:rPr dirty="0" spc="25"/>
              <a:t> </a:t>
            </a:r>
            <a:r>
              <a:rPr dirty="0" spc="-5"/>
              <a:t>all</a:t>
            </a:r>
            <a:r>
              <a:rPr dirty="0" spc="25"/>
              <a:t> </a:t>
            </a:r>
            <a:r>
              <a:rPr dirty="0" spc="50"/>
              <a:t>the</a:t>
            </a:r>
            <a:r>
              <a:rPr dirty="0" spc="25"/>
              <a:t> </a:t>
            </a:r>
            <a:r>
              <a:rPr dirty="0" spc="40"/>
              <a:t>model</a:t>
            </a:r>
            <a:r>
              <a:rPr dirty="0" spc="25"/>
              <a:t> </a:t>
            </a:r>
            <a:r>
              <a:rPr dirty="0" spc="60"/>
              <a:t>pa</a:t>
            </a:r>
            <a:r>
              <a:rPr dirty="0" spc="25"/>
              <a:t>r</a:t>
            </a:r>
            <a:r>
              <a:rPr dirty="0" spc="70"/>
              <a:t>ameter</a:t>
            </a:r>
            <a:r>
              <a:rPr dirty="0" spc="40"/>
              <a:t>s</a:t>
            </a:r>
            <a:r>
              <a:rPr dirty="0" spc="25"/>
              <a:t>.</a:t>
            </a:r>
          </a:p>
          <a:p>
            <a:pPr marL="368935">
              <a:lnSpc>
                <a:spcPts val="1200"/>
              </a:lnSpc>
              <a:spcBef>
                <a:spcPts val="155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15"/>
              <a:t>Gi</a:t>
            </a:r>
            <a:r>
              <a:rPr dirty="0" sz="1000" spc="5"/>
              <a:t>b</a:t>
            </a:r>
            <a:r>
              <a:rPr dirty="0" sz="1000" spc="80"/>
              <a:t>bs</a:t>
            </a:r>
            <a:r>
              <a:rPr dirty="0" sz="1000" spc="25"/>
              <a:t> </a:t>
            </a:r>
            <a:r>
              <a:rPr dirty="0" sz="1000" spc="45"/>
              <a:t>sampler</a:t>
            </a:r>
            <a:r>
              <a:rPr dirty="0" sz="1000" spc="25"/>
              <a:t> </a:t>
            </a:r>
            <a:r>
              <a:rPr dirty="0" sz="1000" spc="45"/>
              <a:t>when</a:t>
            </a:r>
            <a:r>
              <a:rPr dirty="0" sz="1000" spc="25"/>
              <a:t> </a:t>
            </a:r>
            <a:r>
              <a:rPr dirty="0" sz="1000" spc="-35"/>
              <a:t>full</a:t>
            </a:r>
            <a:r>
              <a:rPr dirty="0" sz="1000" spc="25"/>
              <a:t> </a:t>
            </a:r>
            <a:r>
              <a:rPr dirty="0" sz="1000" spc="25"/>
              <a:t>conditionals</a:t>
            </a:r>
            <a:r>
              <a:rPr dirty="0" sz="1000" spc="25"/>
              <a:t> </a:t>
            </a:r>
            <a:r>
              <a:rPr dirty="0" sz="1000" spc="65"/>
              <a:t>are</a:t>
            </a:r>
            <a:r>
              <a:rPr dirty="0" sz="1000" spc="25"/>
              <a:t> </a:t>
            </a:r>
            <a:r>
              <a:rPr dirty="0" sz="1000" spc="35"/>
              <a:t>easily</a:t>
            </a:r>
            <a:r>
              <a:rPr dirty="0" sz="1000" spc="25"/>
              <a:t> </a:t>
            </a:r>
            <a:r>
              <a:rPr dirty="0" sz="1000" spc="45"/>
              <a:t>computed.</a:t>
            </a:r>
            <a:endParaRPr sz="1000">
              <a:latin typeface="メイリオ"/>
              <a:cs typeface="メイリオ"/>
            </a:endParaRPr>
          </a:p>
          <a:p>
            <a:pPr marL="564515" marR="5080" indent="-196215">
              <a:lnSpc>
                <a:spcPts val="1200"/>
              </a:lnSpc>
              <a:spcBef>
                <a:spcPts val="35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25"/>
              <a:t>Metropolis-Hasting</a:t>
            </a:r>
            <a:r>
              <a:rPr dirty="0" sz="1000" spc="25"/>
              <a:t> </a:t>
            </a:r>
            <a:r>
              <a:rPr dirty="0" sz="1000" spc="30"/>
              <a:t>algo</a:t>
            </a:r>
            <a:r>
              <a:rPr dirty="0" sz="1000" spc="30"/>
              <a:t>r</a:t>
            </a:r>
            <a:r>
              <a:rPr dirty="0" sz="1000" spc="5"/>
              <a:t>ithm</a:t>
            </a:r>
            <a:r>
              <a:rPr dirty="0" sz="1000" spc="25"/>
              <a:t> </a:t>
            </a:r>
            <a:r>
              <a:rPr dirty="0" sz="1000" spc="45"/>
              <a:t>when</a:t>
            </a:r>
            <a:r>
              <a:rPr dirty="0" sz="1000" spc="25"/>
              <a:t> </a:t>
            </a:r>
            <a:r>
              <a:rPr dirty="0" sz="1000" spc="-35"/>
              <a:t>full</a:t>
            </a:r>
            <a:r>
              <a:rPr dirty="0" sz="1000" spc="25"/>
              <a:t> </a:t>
            </a:r>
            <a:r>
              <a:rPr dirty="0" sz="1000" spc="25"/>
              <a:t>conditionals</a:t>
            </a:r>
            <a:r>
              <a:rPr dirty="0" sz="1000" spc="25"/>
              <a:t> </a:t>
            </a:r>
            <a:r>
              <a:rPr dirty="0" sz="1000" spc="65"/>
              <a:t>are</a:t>
            </a:r>
            <a:r>
              <a:rPr dirty="0" sz="1000" spc="25"/>
              <a:t> </a:t>
            </a:r>
            <a:r>
              <a:rPr dirty="0" sz="1000" spc="30"/>
              <a:t>not</a:t>
            </a:r>
            <a:r>
              <a:rPr dirty="0" sz="1000" spc="20"/>
              <a:t> </a:t>
            </a:r>
            <a:r>
              <a:rPr dirty="0" sz="1000" spc="30"/>
              <a:t>st</a:t>
            </a:r>
            <a:r>
              <a:rPr dirty="0" sz="1000" spc="20"/>
              <a:t>r</a:t>
            </a:r>
            <a:r>
              <a:rPr dirty="0" sz="1000" spc="15"/>
              <a:t>aight</a:t>
            </a:r>
            <a:r>
              <a:rPr dirty="0" sz="1000" spc="-20"/>
              <a:t>f</a:t>
            </a:r>
            <a:r>
              <a:rPr dirty="0" sz="1000" spc="10"/>
              <a:t>or</a:t>
            </a:r>
            <a:r>
              <a:rPr dirty="0" sz="1000" spc="5"/>
              <a:t>w</a:t>
            </a:r>
            <a:r>
              <a:rPr dirty="0" sz="1000" spc="45"/>
              <a:t>ard.</a:t>
            </a:r>
            <a:endParaRPr sz="1000">
              <a:latin typeface="メイリオ"/>
              <a:cs typeface="メイリオ"/>
            </a:endParaRPr>
          </a:p>
          <a:p>
            <a:pPr marL="564515" marR="409575" indent="-196215">
              <a:lnSpc>
                <a:spcPts val="1200"/>
              </a:lnSpc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90"/>
              <a:t>R</a:t>
            </a:r>
            <a:r>
              <a:rPr dirty="0" sz="1000" spc="30"/>
              <a:t>e</a:t>
            </a:r>
            <a:r>
              <a:rPr dirty="0" sz="1000" spc="-30"/>
              <a:t>v</a:t>
            </a:r>
            <a:r>
              <a:rPr dirty="0" sz="1000" spc="35"/>
              <a:t>ersi</a:t>
            </a:r>
            <a:r>
              <a:rPr dirty="0" sz="1000" spc="35"/>
              <a:t>b</a:t>
            </a:r>
            <a:r>
              <a:rPr dirty="0" sz="1000" spc="25"/>
              <a:t>le</a:t>
            </a:r>
            <a:r>
              <a:rPr dirty="0" sz="1000" spc="25"/>
              <a:t> </a:t>
            </a:r>
            <a:r>
              <a:rPr dirty="0" sz="1000" spc="25"/>
              <a:t>jump</a:t>
            </a:r>
            <a:r>
              <a:rPr dirty="0" sz="1000" spc="25"/>
              <a:t> </a:t>
            </a:r>
            <a:r>
              <a:rPr dirty="0" sz="1000" spc="50"/>
              <a:t>procedure</a:t>
            </a:r>
            <a:r>
              <a:rPr dirty="0" sz="1000" spc="25"/>
              <a:t> </a:t>
            </a:r>
            <a:r>
              <a:rPr dirty="0" sz="1000" spc="45"/>
              <a:t>(Green,</a:t>
            </a:r>
            <a:r>
              <a:rPr dirty="0" sz="1000" spc="25"/>
              <a:t> </a:t>
            </a:r>
            <a:r>
              <a:rPr dirty="0" sz="1000" spc="40"/>
              <a:t>1995)</a:t>
            </a:r>
            <a:r>
              <a:rPr dirty="0" sz="1000" spc="25"/>
              <a:t> </a:t>
            </a:r>
            <a:r>
              <a:rPr dirty="0" sz="1000" spc="45"/>
              <a:t>when</a:t>
            </a:r>
            <a:r>
              <a:rPr dirty="0" sz="1000" spc="25"/>
              <a:t> </a:t>
            </a:r>
            <a:r>
              <a:rPr dirty="0" sz="1000" spc="50"/>
              <a:t>the</a:t>
            </a:r>
            <a:r>
              <a:rPr dirty="0" sz="1000" spc="30"/>
              <a:t> </a:t>
            </a:r>
            <a:r>
              <a:rPr dirty="0" sz="1000" spc="35"/>
              <a:t>dimension</a:t>
            </a:r>
            <a:r>
              <a:rPr dirty="0" sz="1000" spc="25"/>
              <a:t> </a:t>
            </a:r>
            <a:r>
              <a:rPr dirty="0" sz="1000" spc="-5"/>
              <a:t>of</a:t>
            </a:r>
            <a:r>
              <a:rPr dirty="0" sz="1000" spc="25"/>
              <a:t> </a:t>
            </a:r>
            <a:r>
              <a:rPr dirty="0" sz="1000" spc="50"/>
              <a:t>the</a:t>
            </a:r>
            <a:r>
              <a:rPr dirty="0" sz="1000" spc="25"/>
              <a:t> </a:t>
            </a:r>
            <a:r>
              <a:rPr dirty="0" sz="1000" spc="55"/>
              <a:t>pa</a:t>
            </a:r>
            <a:r>
              <a:rPr dirty="0" sz="1000" spc="30"/>
              <a:t>r</a:t>
            </a:r>
            <a:r>
              <a:rPr dirty="0" sz="1000" spc="55"/>
              <a:t>ameter</a:t>
            </a:r>
            <a:r>
              <a:rPr dirty="0" sz="1000" spc="25"/>
              <a:t> </a:t>
            </a:r>
            <a:r>
              <a:rPr dirty="0" sz="1000" spc="80"/>
              <a:t>space</a:t>
            </a:r>
            <a:r>
              <a:rPr dirty="0" sz="1000" spc="25"/>
              <a:t> </a:t>
            </a:r>
            <a:r>
              <a:rPr dirty="0" sz="1000" spc="75"/>
              <a:t>depends</a:t>
            </a:r>
            <a:r>
              <a:rPr dirty="0" sz="1000" spc="25"/>
              <a:t> </a:t>
            </a:r>
            <a:r>
              <a:rPr dirty="0" sz="1000" spc="50"/>
              <a:t>on</a:t>
            </a:r>
            <a:r>
              <a:rPr dirty="0" sz="1000" spc="25"/>
              <a:t> </a:t>
            </a:r>
            <a:r>
              <a:rPr dirty="0" sz="1000" spc="-60" i="1">
                <a:latin typeface="Times New Roman"/>
                <a:cs typeface="Times New Roman"/>
              </a:rPr>
              <a:t>I</a:t>
            </a:r>
            <a:r>
              <a:rPr dirty="0" baseline="-11904" sz="1050" spc="-7" i="1">
                <a:latin typeface="Times New Roman"/>
                <a:cs typeface="Times New Roman"/>
              </a:rPr>
              <a:t>ik</a:t>
            </a:r>
            <a:r>
              <a:rPr dirty="0" baseline="-11904" sz="1050" spc="-89" i="1">
                <a:latin typeface="Times New Roman"/>
                <a:cs typeface="Times New Roman"/>
              </a:rPr>
              <a:t> </a:t>
            </a:r>
            <a:r>
              <a:rPr dirty="0" sz="1000" spc="25"/>
              <a:t>.</a:t>
            </a:r>
            <a:endParaRPr sz="1000">
              <a:latin typeface="Times New Roman"/>
              <a:cs typeface="Times New Roman"/>
            </a:endParaRPr>
          </a:p>
          <a:p>
            <a:pPr marL="287655" marR="473075">
              <a:lnSpc>
                <a:spcPct val="102600"/>
              </a:lnSpc>
              <a:spcBef>
                <a:spcPts val="280"/>
              </a:spcBef>
            </a:pPr>
            <a:r>
              <a:rPr dirty="0" spc="25"/>
              <a:t>Monte</a:t>
            </a:r>
            <a:r>
              <a:rPr dirty="0" spc="25"/>
              <a:t> </a:t>
            </a:r>
            <a:r>
              <a:rPr dirty="0" spc="60"/>
              <a:t>Ca</a:t>
            </a:r>
            <a:r>
              <a:rPr dirty="0" spc="50"/>
              <a:t>r</a:t>
            </a:r>
            <a:r>
              <a:rPr dirty="0" spc="-5"/>
              <a:t>lo</a:t>
            </a:r>
            <a:r>
              <a:rPr dirty="0" spc="25"/>
              <a:t> </a:t>
            </a:r>
            <a:r>
              <a:rPr dirty="0" spc="25"/>
              <a:t>inte</a:t>
            </a:r>
            <a:r>
              <a:rPr dirty="0" spc="20"/>
              <a:t>g</a:t>
            </a:r>
            <a:r>
              <a:rPr dirty="0" spc="-20"/>
              <a:t>r</a:t>
            </a:r>
            <a:r>
              <a:rPr dirty="0" spc="30"/>
              <a:t>ation</a:t>
            </a:r>
            <a:r>
              <a:rPr dirty="0" spc="25"/>
              <a:t> </a:t>
            </a:r>
            <a:r>
              <a:rPr dirty="0" spc="25"/>
              <a:t>is</a:t>
            </a:r>
            <a:r>
              <a:rPr dirty="0" spc="25"/>
              <a:t> </a:t>
            </a:r>
            <a:r>
              <a:rPr dirty="0" spc="85"/>
              <a:t>used</a:t>
            </a:r>
            <a:r>
              <a:rPr dirty="0" spc="25"/>
              <a:t> </a:t>
            </a:r>
            <a:r>
              <a:rPr dirty="0" spc="25"/>
              <a:t>to</a:t>
            </a:r>
            <a:r>
              <a:rPr dirty="0" spc="25"/>
              <a:t> </a:t>
            </a:r>
            <a:r>
              <a:rPr dirty="0" spc="50"/>
              <a:t>get</a:t>
            </a:r>
            <a:r>
              <a:rPr dirty="0" spc="25"/>
              <a:t> </a:t>
            </a:r>
            <a:r>
              <a:rPr dirty="0" spc="60"/>
              <a:t>estimates</a:t>
            </a:r>
            <a:r>
              <a:rPr dirty="0" spc="25"/>
              <a:t> </a:t>
            </a:r>
            <a:r>
              <a:rPr dirty="0" spc="-5"/>
              <a:t>of</a:t>
            </a:r>
            <a:r>
              <a:rPr dirty="0" spc="-5"/>
              <a:t> </a:t>
            </a:r>
            <a:r>
              <a:rPr dirty="0" spc="55"/>
              <a:t>poste</a:t>
            </a:r>
            <a:r>
              <a:rPr dirty="0" spc="50"/>
              <a:t>r</a:t>
            </a:r>
            <a:r>
              <a:rPr dirty="0" spc="-5"/>
              <a:t>ior</a:t>
            </a:r>
            <a:r>
              <a:rPr dirty="0" spc="25"/>
              <a:t> </a:t>
            </a:r>
            <a:r>
              <a:rPr dirty="0" spc="10"/>
              <a:t>predicti</a:t>
            </a:r>
            <a:r>
              <a:rPr dirty="0" spc="-15"/>
              <a:t>v</a:t>
            </a:r>
            <a:r>
              <a:rPr dirty="0" spc="114"/>
              <a:t>e</a:t>
            </a:r>
            <a:r>
              <a:rPr dirty="0" spc="25"/>
              <a:t> </a:t>
            </a:r>
            <a:r>
              <a:rPr dirty="0" spc="20"/>
              <a:t>probabilitie</a:t>
            </a:r>
            <a:r>
              <a:rPr dirty="0"/>
              <a:t>s</a:t>
            </a:r>
            <a:r>
              <a:rPr dirty="0" spc="25"/>
              <a:t>.</a:t>
            </a:r>
          </a:p>
          <a:p>
            <a:pPr marL="287655">
              <a:lnSpc>
                <a:spcPct val="100000"/>
              </a:lnSpc>
              <a:spcBef>
                <a:spcPts val="330"/>
              </a:spcBef>
            </a:pPr>
            <a:r>
              <a:rPr dirty="0" spc="35" b="1">
                <a:latin typeface="Times New Roman"/>
                <a:cs typeface="Times New Roman"/>
              </a:rPr>
              <a:t>Calculate</a:t>
            </a:r>
            <a:r>
              <a:rPr dirty="0" spc="25" b="1">
                <a:latin typeface="Times New Roman"/>
                <a:cs typeface="Times New Roman"/>
              </a:rPr>
              <a:t> </a:t>
            </a:r>
            <a:r>
              <a:rPr dirty="0" spc="45" b="1">
                <a:latin typeface="Times New Roman"/>
                <a:cs typeface="Times New Roman"/>
              </a:rPr>
              <a:t>posterior</a:t>
            </a:r>
            <a:r>
              <a:rPr dirty="0" spc="25" b="1">
                <a:latin typeface="Times New Roman"/>
                <a:cs typeface="Times New Roman"/>
              </a:rPr>
              <a:t> </a:t>
            </a:r>
            <a:r>
              <a:rPr dirty="0" spc="20" b="1">
                <a:latin typeface="Times New Roman"/>
                <a:cs typeface="Times New Roman"/>
              </a:rPr>
              <a:t>risk</a:t>
            </a:r>
            <a:r>
              <a:rPr dirty="0" spc="25" b="1">
                <a:latin typeface="Times New Roman"/>
                <a:cs typeface="Times New Roman"/>
              </a:rPr>
              <a:t> </a:t>
            </a:r>
            <a:r>
              <a:rPr dirty="0" spc="20" b="1">
                <a:latin typeface="Times New Roman"/>
                <a:cs typeface="Times New Roman"/>
              </a:rPr>
              <a:t>at</a:t>
            </a:r>
            <a:r>
              <a:rPr dirty="0" spc="25" b="1">
                <a:latin typeface="Times New Roman"/>
                <a:cs typeface="Times New Roman"/>
              </a:rPr>
              <a:t> </a:t>
            </a:r>
            <a:r>
              <a:rPr dirty="0" spc="95" b="1">
                <a:latin typeface="Times New Roman"/>
                <a:cs typeface="Times New Roman"/>
              </a:rPr>
              <a:t>ea</a:t>
            </a:r>
            <a:r>
              <a:rPr dirty="0" spc="75" b="1">
                <a:latin typeface="Times New Roman"/>
                <a:cs typeface="Times New Roman"/>
              </a:rPr>
              <a:t>c</a:t>
            </a:r>
            <a:r>
              <a:rPr dirty="0" spc="45" b="1">
                <a:latin typeface="Times New Roman"/>
                <a:cs typeface="Times New Roman"/>
              </a:rPr>
              <a:t>h</a:t>
            </a:r>
            <a:r>
              <a:rPr dirty="0" spc="25" b="1">
                <a:latin typeface="Times New Roman"/>
                <a:cs typeface="Times New Roman"/>
              </a:rPr>
              <a:t> </a:t>
            </a:r>
            <a:r>
              <a:rPr dirty="0" spc="70" b="1">
                <a:latin typeface="Times New Roman"/>
                <a:cs typeface="Times New Roman"/>
              </a:rPr>
              <a:t>screening</a:t>
            </a:r>
            <a:r>
              <a:rPr dirty="0" spc="25" b="1">
                <a:latin typeface="Times New Roman"/>
                <a:cs typeface="Times New Roman"/>
              </a:rPr>
              <a:t> </a:t>
            </a:r>
            <a:r>
              <a:rPr dirty="0" spc="40" b="1">
                <a:latin typeface="Times New Roman"/>
                <a:cs typeface="Times New Roman"/>
              </a:rPr>
              <a:t>visit</a:t>
            </a:r>
          </a:p>
        </p:txBody>
      </p:sp>
      <p:sp>
        <p:nvSpPr>
          <p:cNvPr id="9" name="object 9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90"/>
              <a:t>Results</a:t>
            </a:r>
            <a:r>
              <a:rPr dirty="0" spc="45"/>
              <a:t> </a:t>
            </a:r>
            <a:r>
              <a:rPr dirty="0" spc="30"/>
              <a:t>from</a:t>
            </a:r>
            <a:r>
              <a:rPr dirty="0" spc="45"/>
              <a:t> </a:t>
            </a:r>
            <a:r>
              <a:rPr dirty="0" spc="-25"/>
              <a:t>HA</a:t>
            </a:r>
            <a:r>
              <a:rPr dirty="0" spc="-220"/>
              <a:t>L</a:t>
            </a:r>
            <a:r>
              <a:rPr dirty="0" spc="-190"/>
              <a:t>T</a:t>
            </a:r>
            <a:r>
              <a:rPr dirty="0" spc="55"/>
              <a:t>-C</a:t>
            </a:r>
            <a:r>
              <a:rPr dirty="0" spc="45"/>
              <a:t> </a:t>
            </a:r>
            <a:r>
              <a:rPr dirty="0" spc="-160"/>
              <a:t>T</a:t>
            </a:r>
            <a:r>
              <a:rPr dirty="0" spc="25"/>
              <a:t>r</a:t>
            </a:r>
            <a:r>
              <a:rPr dirty="0" spc="5"/>
              <a:t>ial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3047" rIns="0" bIns="0" rtlCol="0" vert="horz">
            <a:spAutoFit/>
          </a:bodyPr>
          <a:lstStyle/>
          <a:p>
            <a:pPr marL="287655" marR="826135">
              <a:lnSpc>
                <a:spcPct val="102699"/>
              </a:lnSpc>
            </a:pPr>
            <a:r>
              <a:rPr dirty="0" spc="-10"/>
              <a:t>Apply</a:t>
            </a:r>
            <a:r>
              <a:rPr dirty="0" spc="25"/>
              <a:t> </a:t>
            </a:r>
            <a:r>
              <a:rPr dirty="0" spc="55"/>
              <a:t>screening</a:t>
            </a:r>
            <a:r>
              <a:rPr dirty="0" spc="25"/>
              <a:t> </a:t>
            </a:r>
            <a:r>
              <a:rPr dirty="0" spc="30"/>
              <a:t>algo</a:t>
            </a:r>
            <a:r>
              <a:rPr dirty="0" spc="40"/>
              <a:t>r</a:t>
            </a:r>
            <a:r>
              <a:rPr dirty="0" spc="10"/>
              <a:t>ithm</a:t>
            </a:r>
            <a:r>
              <a:rPr dirty="0" spc="25"/>
              <a:t> </a:t>
            </a:r>
            <a:r>
              <a:rPr dirty="0" spc="-5"/>
              <a:t>with</a:t>
            </a:r>
            <a:r>
              <a:rPr dirty="0" spc="25"/>
              <a:t> </a:t>
            </a:r>
            <a:r>
              <a:rPr dirty="0" spc="10"/>
              <a:t>lo</a:t>
            </a:r>
            <a:r>
              <a:rPr dirty="0" spc="10"/>
              <a:t>g</a:t>
            </a:r>
            <a:r>
              <a:rPr dirty="0" spc="55">
                <a:latin typeface="Times New Roman"/>
                <a:cs typeface="Times New Roman"/>
              </a:rPr>
              <a:t>(</a:t>
            </a:r>
            <a:r>
              <a:rPr dirty="0" spc="30" i="1">
                <a:latin typeface="Times New Roman"/>
                <a:cs typeface="Times New Roman"/>
              </a:rPr>
              <a:t>AF</a:t>
            </a:r>
            <a:r>
              <a:rPr dirty="0" spc="105" i="1">
                <a:latin typeface="Times New Roman"/>
                <a:cs typeface="Times New Roman"/>
              </a:rPr>
              <a:t>P</a:t>
            </a:r>
            <a:r>
              <a:rPr dirty="0" spc="55">
                <a:latin typeface="Times New Roman"/>
                <a:cs typeface="Times New Roman"/>
              </a:rPr>
              <a:t>)</a:t>
            </a:r>
            <a:r>
              <a:rPr dirty="0" spc="25">
                <a:latin typeface="Times New Roman"/>
                <a:cs typeface="Times New Roman"/>
              </a:rPr>
              <a:t> </a:t>
            </a:r>
            <a:r>
              <a:rPr dirty="0" spc="65"/>
              <a:t>and </a:t>
            </a:r>
            <a:r>
              <a:rPr dirty="0" spc="10"/>
              <a:t>log</a:t>
            </a:r>
            <a:r>
              <a:rPr dirty="0" spc="55">
                <a:latin typeface="Times New Roman"/>
                <a:cs typeface="Times New Roman"/>
              </a:rPr>
              <a:t>(</a:t>
            </a:r>
            <a:r>
              <a:rPr dirty="0" spc="25" i="1">
                <a:latin typeface="Times New Roman"/>
                <a:cs typeface="Times New Roman"/>
              </a:rPr>
              <a:t>DCP</a:t>
            </a:r>
            <a:r>
              <a:rPr dirty="0" spc="40" i="1">
                <a:latin typeface="Times New Roman"/>
                <a:cs typeface="Times New Roman"/>
              </a:rPr>
              <a:t> </a:t>
            </a:r>
            <a:r>
              <a:rPr dirty="0" spc="220">
                <a:latin typeface="Times New Roman"/>
                <a:cs typeface="Times New Roman"/>
              </a:rPr>
              <a:t>+</a:t>
            </a:r>
            <a:r>
              <a:rPr dirty="0" spc="-35">
                <a:latin typeface="Times New Roman"/>
                <a:cs typeface="Times New Roman"/>
              </a:rPr>
              <a:t> </a:t>
            </a:r>
            <a:r>
              <a:rPr dirty="0" spc="55"/>
              <a:t>1</a:t>
            </a:r>
            <a:r>
              <a:rPr dirty="0" spc="55">
                <a:latin typeface="Times New Roman"/>
                <a:cs typeface="Times New Roman"/>
              </a:rPr>
              <a:t>)</a:t>
            </a:r>
            <a:r>
              <a:rPr dirty="0" spc="25">
                <a:latin typeface="Times New Roman"/>
                <a:cs typeface="Times New Roman"/>
              </a:rPr>
              <a:t> </a:t>
            </a:r>
            <a:r>
              <a:rPr dirty="0" spc="-5"/>
              <a:t>in</a:t>
            </a:r>
            <a:r>
              <a:rPr dirty="0" spc="25"/>
              <a:t> </a:t>
            </a:r>
            <a:r>
              <a:rPr dirty="0" spc="25"/>
              <a:t>cirrhosis</a:t>
            </a:r>
            <a:r>
              <a:rPr dirty="0" spc="25"/>
              <a:t> </a:t>
            </a:r>
            <a:r>
              <a:rPr dirty="0" spc="45"/>
              <a:t>patient</a:t>
            </a:r>
            <a:r>
              <a:rPr dirty="0" spc="25"/>
              <a:t>s</a:t>
            </a:r>
            <a:r>
              <a:rPr dirty="0" spc="25"/>
              <a:t>.</a:t>
            </a:r>
          </a:p>
          <a:p>
            <a:pPr marL="287655">
              <a:lnSpc>
                <a:spcPct val="100000"/>
              </a:lnSpc>
              <a:spcBef>
                <a:spcPts val="175"/>
              </a:spcBef>
            </a:pPr>
            <a:r>
              <a:rPr dirty="0" spc="30"/>
              <a:t>Ideal</a:t>
            </a:r>
            <a:r>
              <a:rPr dirty="0" spc="25"/>
              <a:t> </a:t>
            </a:r>
            <a:r>
              <a:rPr dirty="0" spc="35"/>
              <a:t>study:</a:t>
            </a:r>
          </a:p>
          <a:p>
            <a:pPr marL="564515" marR="321310" indent="-196215">
              <a:lnSpc>
                <a:spcPct val="100000"/>
              </a:lnSpc>
              <a:spcBef>
                <a:spcPts val="175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40" b="1">
                <a:latin typeface="Times New Roman"/>
                <a:cs typeface="Times New Roman"/>
              </a:rPr>
              <a:t>T</a:t>
            </a:r>
            <a:r>
              <a:rPr dirty="0" sz="1000" spc="25" b="1">
                <a:latin typeface="Times New Roman"/>
                <a:cs typeface="Times New Roman"/>
              </a:rPr>
              <a:t>raining</a:t>
            </a:r>
            <a:r>
              <a:rPr dirty="0" sz="1000" spc="25" b="1">
                <a:latin typeface="Times New Roman"/>
                <a:cs typeface="Times New Roman"/>
              </a:rPr>
              <a:t> </a:t>
            </a:r>
            <a:r>
              <a:rPr dirty="0" sz="1000" spc="50" b="1">
                <a:latin typeface="Times New Roman"/>
                <a:cs typeface="Times New Roman"/>
              </a:rPr>
              <a:t>dataset:</a:t>
            </a:r>
            <a:r>
              <a:rPr dirty="0" sz="1000" spc="90" b="1">
                <a:latin typeface="Times New Roman"/>
                <a:cs typeface="Times New Roman"/>
              </a:rPr>
              <a:t> </a:t>
            </a:r>
            <a:r>
              <a:rPr dirty="0" sz="1000" spc="30"/>
              <a:t>obtain</a:t>
            </a:r>
            <a:r>
              <a:rPr dirty="0" sz="1000" spc="25"/>
              <a:t> </a:t>
            </a:r>
            <a:r>
              <a:rPr dirty="0" sz="1000" spc="65"/>
              <a:t>samples</a:t>
            </a:r>
            <a:r>
              <a:rPr dirty="0" sz="1000" spc="25"/>
              <a:t> </a:t>
            </a:r>
            <a:r>
              <a:rPr dirty="0" sz="1000" spc="5"/>
              <a:t>from</a:t>
            </a:r>
            <a:r>
              <a:rPr dirty="0" sz="1000" spc="25"/>
              <a:t> </a:t>
            </a:r>
            <a:r>
              <a:rPr dirty="0" sz="1000" spc="-5"/>
              <a:t>joint</a:t>
            </a:r>
            <a:r>
              <a:rPr dirty="0" sz="1000" spc="25"/>
              <a:t> </a:t>
            </a:r>
            <a:r>
              <a:rPr dirty="0" sz="1000" spc="50"/>
              <a:t>poste</a:t>
            </a:r>
            <a:r>
              <a:rPr dirty="0" sz="1000" spc="50"/>
              <a:t>r</a:t>
            </a:r>
            <a:r>
              <a:rPr dirty="0" sz="1000" spc="-5"/>
              <a:t>ior</a:t>
            </a:r>
            <a:r>
              <a:rPr dirty="0" sz="1000" spc="-5"/>
              <a:t> </a:t>
            </a:r>
            <a:r>
              <a:rPr dirty="0" sz="1000" spc="15"/>
              <a:t>dist</a:t>
            </a:r>
            <a:r>
              <a:rPr dirty="0" sz="1000" spc="25"/>
              <a:t>r</a:t>
            </a:r>
            <a:r>
              <a:rPr dirty="0" sz="1000" spc="-5"/>
              <a:t>i</a:t>
            </a:r>
            <a:r>
              <a:rPr dirty="0" sz="1000" spc="-25"/>
              <a:t>b</a:t>
            </a:r>
            <a:r>
              <a:rPr dirty="0" sz="1000" spc="20"/>
              <a:t>ution</a:t>
            </a:r>
            <a:r>
              <a:rPr dirty="0" sz="1000" spc="25"/>
              <a:t> </a:t>
            </a:r>
            <a:r>
              <a:rPr dirty="0" sz="1000" spc="-90"/>
              <a:t>f</a:t>
            </a:r>
            <a:r>
              <a:rPr dirty="0" sz="1000" spc="25"/>
              <a:t>or</a:t>
            </a:r>
            <a:r>
              <a:rPr dirty="0" sz="1000" spc="25"/>
              <a:t> </a:t>
            </a:r>
            <a:r>
              <a:rPr dirty="0" sz="1000" spc="-5"/>
              <a:t>all</a:t>
            </a:r>
            <a:r>
              <a:rPr dirty="0" sz="1000" spc="25"/>
              <a:t> </a:t>
            </a:r>
            <a:r>
              <a:rPr dirty="0" sz="1000" spc="50"/>
              <a:t>the</a:t>
            </a:r>
            <a:r>
              <a:rPr dirty="0" sz="1000" spc="25"/>
              <a:t> </a:t>
            </a:r>
            <a:r>
              <a:rPr dirty="0" sz="1000" spc="60" b="1">
                <a:latin typeface="Times New Roman"/>
                <a:cs typeface="Times New Roman"/>
              </a:rPr>
              <a:t>model</a:t>
            </a:r>
            <a:r>
              <a:rPr dirty="0" sz="1000" spc="25" b="1">
                <a:latin typeface="Times New Roman"/>
                <a:cs typeface="Times New Roman"/>
              </a:rPr>
              <a:t> </a:t>
            </a:r>
            <a:r>
              <a:rPr dirty="0" sz="1000" spc="55"/>
              <a:t>pa</a:t>
            </a:r>
            <a:r>
              <a:rPr dirty="0" sz="1000" spc="30"/>
              <a:t>r</a:t>
            </a:r>
            <a:r>
              <a:rPr dirty="0" sz="1000" spc="65"/>
              <a:t>ameter</a:t>
            </a:r>
            <a:r>
              <a:rPr dirty="0" sz="1000" spc="40"/>
              <a:t>s</a:t>
            </a:r>
            <a:r>
              <a:rPr dirty="0" sz="1000" spc="25"/>
              <a:t>.</a:t>
            </a:r>
            <a:endParaRPr sz="1000">
              <a:latin typeface="Times New Roman"/>
              <a:cs typeface="Times New Roman"/>
            </a:endParaRPr>
          </a:p>
          <a:p>
            <a:pPr marL="564515" marR="5080" indent="-196215">
              <a:lnSpc>
                <a:spcPts val="1200"/>
              </a:lnSpc>
              <a:spcBef>
                <a:spcPts val="35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20" b="1">
                <a:latin typeface="Times New Roman"/>
                <a:cs typeface="Times New Roman"/>
              </a:rPr>
              <a:t>T</a:t>
            </a:r>
            <a:r>
              <a:rPr dirty="0" sz="1000" spc="70" b="1">
                <a:latin typeface="Times New Roman"/>
                <a:cs typeface="Times New Roman"/>
              </a:rPr>
              <a:t>esting</a:t>
            </a:r>
            <a:r>
              <a:rPr dirty="0" sz="1000" spc="25" b="1">
                <a:latin typeface="Times New Roman"/>
                <a:cs typeface="Times New Roman"/>
              </a:rPr>
              <a:t> </a:t>
            </a:r>
            <a:r>
              <a:rPr dirty="0" sz="1000" spc="60" b="1">
                <a:latin typeface="Times New Roman"/>
                <a:cs typeface="Times New Roman"/>
              </a:rPr>
              <a:t>dataset</a:t>
            </a:r>
            <a:r>
              <a:rPr dirty="0" sz="1000" spc="-5"/>
              <a:t>:</a:t>
            </a:r>
            <a:r>
              <a:rPr dirty="0" sz="1000" spc="90"/>
              <a:t> </a:t>
            </a:r>
            <a:r>
              <a:rPr dirty="0" sz="1000" spc="40"/>
              <a:t>Estimate</a:t>
            </a:r>
            <a:r>
              <a:rPr dirty="0" sz="1000" spc="25"/>
              <a:t> </a:t>
            </a:r>
            <a:r>
              <a:rPr dirty="0" sz="1000" spc="50"/>
              <a:t>the</a:t>
            </a:r>
            <a:r>
              <a:rPr dirty="0" sz="1000" spc="25"/>
              <a:t> </a:t>
            </a:r>
            <a:r>
              <a:rPr dirty="0" sz="1000" spc="45" b="1">
                <a:latin typeface="Times New Roman"/>
                <a:cs typeface="Times New Roman"/>
              </a:rPr>
              <a:t>posterior</a:t>
            </a:r>
            <a:r>
              <a:rPr dirty="0" sz="1000" spc="25" b="1">
                <a:latin typeface="Times New Roman"/>
                <a:cs typeface="Times New Roman"/>
              </a:rPr>
              <a:t> </a:t>
            </a:r>
            <a:r>
              <a:rPr dirty="0" sz="1000" spc="25" b="1">
                <a:latin typeface="Times New Roman"/>
                <a:cs typeface="Times New Roman"/>
              </a:rPr>
              <a:t>risk</a:t>
            </a:r>
            <a:r>
              <a:rPr dirty="0" sz="1000" spc="25" b="1">
                <a:latin typeface="Times New Roman"/>
                <a:cs typeface="Times New Roman"/>
              </a:rPr>
              <a:t> </a:t>
            </a:r>
            <a:r>
              <a:rPr dirty="0" sz="1000" spc="-5"/>
              <a:t>in</a:t>
            </a:r>
            <a:r>
              <a:rPr dirty="0" sz="1000" spc="25"/>
              <a:t> </a:t>
            </a:r>
            <a:r>
              <a:rPr dirty="0" sz="1000" spc="75"/>
              <a:t>each</a:t>
            </a:r>
            <a:r>
              <a:rPr dirty="0" sz="1000" spc="40"/>
              <a:t> </a:t>
            </a:r>
            <a:r>
              <a:rPr dirty="0" sz="1000" spc="35"/>
              <a:t>patient</a:t>
            </a:r>
            <a:r>
              <a:rPr dirty="0" sz="1000" spc="25"/>
              <a:t> </a:t>
            </a:r>
            <a:r>
              <a:rPr dirty="0" sz="1000" spc="50"/>
              <a:t>at</a:t>
            </a:r>
            <a:r>
              <a:rPr dirty="0" sz="1000" spc="25"/>
              <a:t> </a:t>
            </a:r>
            <a:r>
              <a:rPr dirty="0" sz="1000" spc="75"/>
              <a:t>each</a:t>
            </a:r>
            <a:r>
              <a:rPr dirty="0" sz="1000" spc="25"/>
              <a:t> </a:t>
            </a:r>
            <a:r>
              <a:rPr dirty="0" sz="1000" spc="50"/>
              <a:t>screening</a:t>
            </a:r>
            <a:r>
              <a:rPr dirty="0" sz="1000" spc="25"/>
              <a:t> </a:t>
            </a:r>
            <a:r>
              <a:rPr dirty="0" sz="1000" spc="-5"/>
              <a:t>visit</a:t>
            </a:r>
            <a:r>
              <a:rPr dirty="0" sz="1000" spc="25"/>
              <a:t> </a:t>
            </a:r>
            <a:r>
              <a:rPr dirty="0" sz="1000" spc="70"/>
              <a:t>and</a:t>
            </a:r>
            <a:r>
              <a:rPr dirty="0" sz="1000" spc="25"/>
              <a:t> </a:t>
            </a:r>
            <a:r>
              <a:rPr dirty="0" sz="1000" spc="75"/>
              <a:t>e</a:t>
            </a:r>
            <a:r>
              <a:rPr dirty="0" sz="1000" spc="-30"/>
              <a:t>v</a:t>
            </a:r>
            <a:r>
              <a:rPr dirty="0" sz="1000" spc="50"/>
              <a:t>aluate</a:t>
            </a:r>
            <a:r>
              <a:rPr dirty="0" sz="1000" spc="25"/>
              <a:t> </a:t>
            </a:r>
            <a:r>
              <a:rPr dirty="0" sz="1000" spc="25"/>
              <a:t>per</a:t>
            </a:r>
            <a:r>
              <a:rPr dirty="0" sz="1000" spc="-10"/>
              <a:t>f</a:t>
            </a:r>
            <a:r>
              <a:rPr dirty="0" sz="1000" spc="30"/>
              <a:t>o</a:t>
            </a:r>
            <a:r>
              <a:rPr dirty="0" sz="1000" spc="45"/>
              <a:t>r</a:t>
            </a:r>
            <a:r>
              <a:rPr dirty="0" sz="1000" spc="70"/>
              <a:t>mance</a:t>
            </a:r>
            <a:r>
              <a:rPr dirty="0" sz="1000" spc="25"/>
              <a:t> </a:t>
            </a:r>
            <a:r>
              <a:rPr dirty="0" sz="1000" spc="-5"/>
              <a:t>of</a:t>
            </a:r>
            <a:r>
              <a:rPr dirty="0" sz="1000" spc="-5"/>
              <a:t> </a:t>
            </a:r>
            <a:r>
              <a:rPr dirty="0" sz="1000" spc="50"/>
              <a:t>the</a:t>
            </a:r>
            <a:r>
              <a:rPr dirty="0" sz="1000" spc="25"/>
              <a:t> </a:t>
            </a:r>
            <a:r>
              <a:rPr dirty="0" sz="1000" spc="55"/>
              <a:t>proposed</a:t>
            </a:r>
            <a:r>
              <a:rPr dirty="0" sz="1000" spc="25"/>
              <a:t> </a:t>
            </a:r>
            <a:r>
              <a:rPr dirty="0" sz="1000" spc="50"/>
              <a:t>screening</a:t>
            </a:r>
            <a:r>
              <a:rPr dirty="0" sz="1000" spc="25"/>
              <a:t> </a:t>
            </a:r>
            <a:r>
              <a:rPr dirty="0" sz="1000" spc="30"/>
              <a:t>algo</a:t>
            </a:r>
            <a:r>
              <a:rPr dirty="0" sz="1000" spc="30"/>
              <a:t>r</a:t>
            </a:r>
            <a:r>
              <a:rPr dirty="0" sz="1000" spc="10"/>
              <a:t>ithm.</a:t>
            </a:r>
            <a:endParaRPr sz="1000">
              <a:latin typeface="Times New Roman"/>
              <a:cs typeface="Times New Roman"/>
            </a:endParaRPr>
          </a:p>
          <a:p>
            <a:pPr marL="287655" marR="336550">
              <a:lnSpc>
                <a:spcPct val="102600"/>
              </a:lnSpc>
              <a:spcBef>
                <a:spcPts val="280"/>
              </a:spcBef>
            </a:pPr>
            <a:r>
              <a:rPr dirty="0" spc="70"/>
              <a:t>Use</a:t>
            </a:r>
            <a:r>
              <a:rPr dirty="0" spc="25"/>
              <a:t> </a:t>
            </a:r>
            <a:r>
              <a:rPr dirty="0" spc="5"/>
              <a:t>10-</a:t>
            </a:r>
            <a:r>
              <a:rPr dirty="0" spc="-30"/>
              <a:t>f</a:t>
            </a:r>
            <a:r>
              <a:rPr dirty="0" spc="10"/>
              <a:t>old</a:t>
            </a:r>
            <a:r>
              <a:rPr dirty="0" spc="25"/>
              <a:t> </a:t>
            </a:r>
            <a:r>
              <a:rPr dirty="0" spc="65"/>
              <a:t>cross</a:t>
            </a:r>
            <a:r>
              <a:rPr dirty="0" spc="25"/>
              <a:t> </a:t>
            </a:r>
            <a:r>
              <a:rPr dirty="0" spc="-40"/>
              <a:t>v</a:t>
            </a:r>
            <a:r>
              <a:rPr dirty="0" spc="20"/>
              <a:t>alidation</a:t>
            </a:r>
            <a:r>
              <a:rPr dirty="0" spc="25"/>
              <a:t> </a:t>
            </a:r>
            <a:r>
              <a:rPr dirty="0" spc="25"/>
              <a:t>to</a:t>
            </a:r>
            <a:r>
              <a:rPr dirty="0" spc="25"/>
              <a:t> </a:t>
            </a:r>
            <a:r>
              <a:rPr dirty="0" spc="80"/>
              <a:t>e</a:t>
            </a:r>
            <a:r>
              <a:rPr dirty="0" spc="-40"/>
              <a:t>v</a:t>
            </a:r>
            <a:r>
              <a:rPr dirty="0" spc="55"/>
              <a:t>aluate</a:t>
            </a:r>
            <a:r>
              <a:rPr dirty="0" spc="25"/>
              <a:t> </a:t>
            </a:r>
            <a:r>
              <a:rPr dirty="0" spc="50"/>
              <a:t>the</a:t>
            </a:r>
            <a:r>
              <a:rPr dirty="0" spc="25"/>
              <a:t> </a:t>
            </a:r>
            <a:r>
              <a:rPr dirty="0" spc="60"/>
              <a:t>proposed</a:t>
            </a:r>
            <a:r>
              <a:rPr dirty="0" spc="50"/>
              <a:t> screening</a:t>
            </a:r>
            <a:r>
              <a:rPr dirty="0" spc="25"/>
              <a:t> </a:t>
            </a:r>
            <a:r>
              <a:rPr dirty="0" spc="30"/>
              <a:t>algo</a:t>
            </a:r>
            <a:r>
              <a:rPr dirty="0" spc="40"/>
              <a:t>r</a:t>
            </a:r>
            <a:r>
              <a:rPr dirty="0" spc="10"/>
              <a:t>ithm.</a:t>
            </a:r>
          </a:p>
        </p:txBody>
      </p:sp>
      <p:sp>
        <p:nvSpPr>
          <p:cNvPr id="9" name="object 9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90"/>
              <a:t>Screening</a:t>
            </a:r>
            <a:r>
              <a:rPr dirty="0" spc="45"/>
              <a:t> </a:t>
            </a:r>
            <a:r>
              <a:rPr dirty="0" spc="60"/>
              <a:t>algo</a:t>
            </a:r>
            <a:r>
              <a:rPr dirty="0" spc="60"/>
              <a:t>r</a:t>
            </a:r>
            <a:r>
              <a:rPr dirty="0" spc="50"/>
              <a:t>ithms: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430019" rIns="0" bIns="0" rtlCol="0" vert="horz">
            <a:spAutoFit/>
          </a:bodyPr>
          <a:lstStyle/>
          <a:p>
            <a:pPr marL="287655">
              <a:lnSpc>
                <a:spcPct val="100000"/>
              </a:lnSpc>
            </a:pPr>
            <a:r>
              <a:rPr dirty="0" spc="30" b="1">
                <a:latin typeface="Times New Roman"/>
                <a:cs typeface="Times New Roman"/>
              </a:rPr>
              <a:t>mFB</a:t>
            </a:r>
            <a:r>
              <a:rPr dirty="0" spc="-5"/>
              <a:t>:</a:t>
            </a:r>
            <a:r>
              <a:rPr dirty="0" spc="25"/>
              <a:t> </a:t>
            </a:r>
            <a:r>
              <a:rPr dirty="0" spc="35"/>
              <a:t>m</a:t>
            </a:r>
            <a:r>
              <a:rPr dirty="0" spc="-15"/>
              <a:t>ulti</a:t>
            </a:r>
            <a:r>
              <a:rPr dirty="0" spc="-55"/>
              <a:t>v</a:t>
            </a:r>
            <a:r>
              <a:rPr dirty="0" spc="60"/>
              <a:t>a</a:t>
            </a:r>
            <a:r>
              <a:rPr dirty="0" spc="55"/>
              <a:t>r</a:t>
            </a:r>
            <a:r>
              <a:rPr dirty="0" spc="35"/>
              <a:t>iate</a:t>
            </a:r>
            <a:r>
              <a:rPr dirty="0" spc="25"/>
              <a:t> </a:t>
            </a:r>
            <a:r>
              <a:rPr dirty="0" spc="-30"/>
              <a:t>fully</a:t>
            </a:r>
            <a:r>
              <a:rPr dirty="0" spc="25"/>
              <a:t> </a:t>
            </a:r>
            <a:r>
              <a:rPr dirty="0" spc="65"/>
              <a:t>B</a:t>
            </a:r>
            <a:r>
              <a:rPr dirty="0" spc="5"/>
              <a:t>a</a:t>
            </a:r>
            <a:r>
              <a:rPr dirty="0" spc="-35"/>
              <a:t>y</a:t>
            </a:r>
            <a:r>
              <a:rPr dirty="0" spc="65"/>
              <a:t>esian</a:t>
            </a:r>
            <a:r>
              <a:rPr dirty="0" spc="25"/>
              <a:t> </a:t>
            </a:r>
            <a:r>
              <a:rPr dirty="0" spc="55"/>
              <a:t>screening</a:t>
            </a:r>
            <a:r>
              <a:rPr dirty="0" spc="25"/>
              <a:t> </a:t>
            </a:r>
            <a:r>
              <a:rPr dirty="0" spc="30"/>
              <a:t>algo</a:t>
            </a:r>
            <a:r>
              <a:rPr dirty="0" spc="40"/>
              <a:t>r</a:t>
            </a:r>
            <a:r>
              <a:rPr dirty="0" spc="10"/>
              <a:t>ithm</a:t>
            </a:r>
          </a:p>
          <a:p>
            <a:pPr marL="287655" marR="5080">
              <a:lnSpc>
                <a:spcPct val="102600"/>
              </a:lnSpc>
              <a:spcBef>
                <a:spcPts val="580"/>
              </a:spcBef>
            </a:pPr>
            <a:r>
              <a:rPr dirty="0" spc="30" b="1">
                <a:latin typeface="Times New Roman"/>
                <a:cs typeface="Times New Roman"/>
              </a:rPr>
              <a:t>uFB</a:t>
            </a:r>
            <a:r>
              <a:rPr dirty="0" spc="-5"/>
              <a:t>:</a:t>
            </a:r>
            <a:r>
              <a:rPr dirty="0" spc="25"/>
              <a:t> </a:t>
            </a:r>
            <a:r>
              <a:rPr dirty="0" spc="5"/>
              <a:t>uni</a:t>
            </a:r>
            <a:r>
              <a:rPr dirty="0" spc="-20"/>
              <a:t>v</a:t>
            </a:r>
            <a:r>
              <a:rPr dirty="0" spc="60"/>
              <a:t>a</a:t>
            </a:r>
            <a:r>
              <a:rPr dirty="0" spc="55"/>
              <a:t>r</a:t>
            </a:r>
            <a:r>
              <a:rPr dirty="0" spc="35"/>
              <a:t>iate</a:t>
            </a:r>
            <a:r>
              <a:rPr dirty="0" spc="25"/>
              <a:t> </a:t>
            </a:r>
            <a:r>
              <a:rPr dirty="0" spc="-30"/>
              <a:t>fully</a:t>
            </a:r>
            <a:r>
              <a:rPr dirty="0" spc="25"/>
              <a:t> </a:t>
            </a:r>
            <a:r>
              <a:rPr dirty="0" spc="65"/>
              <a:t>B</a:t>
            </a:r>
            <a:r>
              <a:rPr dirty="0" spc="5"/>
              <a:t>a</a:t>
            </a:r>
            <a:r>
              <a:rPr dirty="0" spc="-35"/>
              <a:t>y</a:t>
            </a:r>
            <a:r>
              <a:rPr dirty="0" spc="65"/>
              <a:t>esian</a:t>
            </a:r>
            <a:r>
              <a:rPr dirty="0" spc="25"/>
              <a:t> </a:t>
            </a:r>
            <a:r>
              <a:rPr dirty="0" spc="55"/>
              <a:t>screening</a:t>
            </a:r>
            <a:r>
              <a:rPr dirty="0" spc="25"/>
              <a:t> </a:t>
            </a:r>
            <a:r>
              <a:rPr dirty="0" spc="30"/>
              <a:t>algo</a:t>
            </a:r>
            <a:r>
              <a:rPr dirty="0" spc="40"/>
              <a:t>r</a:t>
            </a:r>
            <a:r>
              <a:rPr dirty="0" spc="10"/>
              <a:t>ithm</a:t>
            </a:r>
            <a:r>
              <a:rPr dirty="0" spc="25"/>
              <a:t> </a:t>
            </a:r>
            <a:r>
              <a:rPr dirty="0" spc="60"/>
              <a:t>(Skates</a:t>
            </a:r>
            <a:r>
              <a:rPr dirty="0" spc="45"/>
              <a:t> et</a:t>
            </a:r>
            <a:r>
              <a:rPr dirty="0" spc="25"/>
              <a:t> </a:t>
            </a:r>
            <a:r>
              <a:rPr dirty="0" spc="25"/>
              <a:t>al,</a:t>
            </a:r>
            <a:r>
              <a:rPr dirty="0" spc="25"/>
              <a:t> </a:t>
            </a:r>
            <a:r>
              <a:rPr dirty="0" spc="40"/>
              <a:t>2001)</a:t>
            </a:r>
          </a:p>
          <a:p>
            <a:pPr marL="287655" marR="111760">
              <a:lnSpc>
                <a:spcPct val="102600"/>
              </a:lnSpc>
              <a:spcBef>
                <a:spcPts val="580"/>
              </a:spcBef>
            </a:pPr>
            <a:r>
              <a:rPr dirty="0" spc="25" b="1">
                <a:latin typeface="Times New Roman"/>
                <a:cs typeface="Times New Roman"/>
              </a:rPr>
              <a:t>uEB</a:t>
            </a:r>
            <a:r>
              <a:rPr dirty="0" spc="-5"/>
              <a:t>:</a:t>
            </a:r>
            <a:r>
              <a:rPr dirty="0" spc="25"/>
              <a:t> </a:t>
            </a:r>
            <a:r>
              <a:rPr dirty="0" spc="5"/>
              <a:t>uni</a:t>
            </a:r>
            <a:r>
              <a:rPr dirty="0" spc="-20"/>
              <a:t>v</a:t>
            </a:r>
            <a:r>
              <a:rPr dirty="0" spc="60"/>
              <a:t>a</a:t>
            </a:r>
            <a:r>
              <a:rPr dirty="0" spc="55"/>
              <a:t>r</a:t>
            </a:r>
            <a:r>
              <a:rPr dirty="0" spc="35"/>
              <a:t>iate</a:t>
            </a:r>
            <a:r>
              <a:rPr dirty="0" spc="25"/>
              <a:t> </a:t>
            </a:r>
            <a:r>
              <a:rPr dirty="0" spc="60"/>
              <a:t>pa</a:t>
            </a:r>
            <a:r>
              <a:rPr dirty="0" spc="25"/>
              <a:t>r</a:t>
            </a:r>
            <a:r>
              <a:rPr dirty="0" spc="55"/>
              <a:t>amet</a:t>
            </a:r>
            <a:r>
              <a:rPr dirty="0" spc="50"/>
              <a:t>r</a:t>
            </a:r>
            <a:r>
              <a:rPr dirty="0" spc="-5"/>
              <a:t>ic</a:t>
            </a:r>
            <a:r>
              <a:rPr dirty="0" spc="25"/>
              <a:t> </a:t>
            </a:r>
            <a:r>
              <a:rPr dirty="0" spc="30"/>
              <a:t>empi</a:t>
            </a:r>
            <a:r>
              <a:rPr dirty="0" spc="30"/>
              <a:t>r</a:t>
            </a:r>
            <a:r>
              <a:rPr dirty="0" spc="10"/>
              <a:t>ical</a:t>
            </a:r>
            <a:r>
              <a:rPr dirty="0" spc="25"/>
              <a:t> </a:t>
            </a:r>
            <a:r>
              <a:rPr dirty="0" spc="65"/>
              <a:t>B</a:t>
            </a:r>
            <a:r>
              <a:rPr dirty="0" spc="5"/>
              <a:t>a</a:t>
            </a:r>
            <a:r>
              <a:rPr dirty="0" spc="-35"/>
              <a:t>y</a:t>
            </a:r>
            <a:r>
              <a:rPr dirty="0" spc="65"/>
              <a:t>esian</a:t>
            </a:r>
            <a:r>
              <a:rPr dirty="0" spc="25"/>
              <a:t> </a:t>
            </a:r>
            <a:r>
              <a:rPr dirty="0" spc="55"/>
              <a:t>screening</a:t>
            </a:r>
            <a:r>
              <a:rPr dirty="0" spc="30"/>
              <a:t> </a:t>
            </a:r>
            <a:r>
              <a:rPr dirty="0" spc="30"/>
              <a:t>algo</a:t>
            </a:r>
            <a:r>
              <a:rPr dirty="0" spc="40"/>
              <a:t>r</a:t>
            </a:r>
            <a:r>
              <a:rPr dirty="0" spc="10"/>
              <a:t>ithm</a:t>
            </a:r>
            <a:r>
              <a:rPr dirty="0" spc="25"/>
              <a:t> </a:t>
            </a:r>
            <a:r>
              <a:rPr dirty="0" spc="20"/>
              <a:t>(McIntosh</a:t>
            </a:r>
            <a:r>
              <a:rPr dirty="0" spc="25"/>
              <a:t> </a:t>
            </a:r>
            <a:r>
              <a:rPr dirty="0" spc="70"/>
              <a:t>and</a:t>
            </a:r>
            <a:r>
              <a:rPr dirty="0" spc="25"/>
              <a:t> </a:t>
            </a:r>
            <a:r>
              <a:rPr dirty="0" spc="40"/>
              <a:t>Urban,</a:t>
            </a:r>
            <a:r>
              <a:rPr dirty="0" spc="25"/>
              <a:t> </a:t>
            </a:r>
            <a:r>
              <a:rPr dirty="0" spc="40"/>
              <a:t>2003)</a:t>
            </a:r>
          </a:p>
        </p:txBody>
      </p:sp>
      <p:sp>
        <p:nvSpPr>
          <p:cNvPr id="9" name="object 9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60"/>
              <a:t>R</a:t>
            </a:r>
            <a:r>
              <a:rPr dirty="0" spc="95"/>
              <a:t>OC</a:t>
            </a:r>
            <a:r>
              <a:rPr dirty="0" spc="45"/>
              <a:t> </a:t>
            </a:r>
            <a:r>
              <a:rPr dirty="0" spc="75"/>
              <a:t>results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75195" y="393334"/>
            <a:ext cx="3658235" cy="2827020"/>
          </a:xfrm>
          <a:custGeom>
            <a:avLst/>
            <a:gdLst/>
            <a:ahLst/>
            <a:cxnLst/>
            <a:rect l="l" t="t" r="r" b="b"/>
            <a:pathLst>
              <a:path w="3658235" h="2827020">
                <a:moveTo>
                  <a:pt x="0" y="2826433"/>
                </a:moveTo>
                <a:lnTo>
                  <a:pt x="3657737" y="2826433"/>
                </a:lnTo>
                <a:lnTo>
                  <a:pt x="3657737" y="0"/>
                </a:lnTo>
                <a:lnTo>
                  <a:pt x="0" y="0"/>
                </a:lnTo>
                <a:lnTo>
                  <a:pt x="0" y="28264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14367" y="666002"/>
            <a:ext cx="2940685" cy="2214880"/>
          </a:xfrm>
          <a:custGeom>
            <a:avLst/>
            <a:gdLst/>
            <a:ahLst/>
            <a:cxnLst/>
            <a:rect l="l" t="t" r="r" b="b"/>
            <a:pathLst>
              <a:path w="2940685" h="2214880">
                <a:moveTo>
                  <a:pt x="2940506" y="0"/>
                </a:moveTo>
                <a:lnTo>
                  <a:pt x="2940506" y="49231"/>
                </a:lnTo>
                <a:lnTo>
                  <a:pt x="2924573" y="49231"/>
                </a:lnTo>
                <a:lnTo>
                  <a:pt x="2908686" y="49231"/>
                </a:lnTo>
                <a:lnTo>
                  <a:pt x="2415953" y="49231"/>
                </a:lnTo>
                <a:lnTo>
                  <a:pt x="2415953" y="110747"/>
                </a:lnTo>
                <a:lnTo>
                  <a:pt x="2257036" y="110747"/>
                </a:lnTo>
                <a:lnTo>
                  <a:pt x="2257036" y="159933"/>
                </a:lnTo>
                <a:lnTo>
                  <a:pt x="2082185" y="159933"/>
                </a:lnTo>
                <a:lnTo>
                  <a:pt x="2082185" y="209165"/>
                </a:lnTo>
                <a:lnTo>
                  <a:pt x="1716596" y="209165"/>
                </a:lnTo>
                <a:lnTo>
                  <a:pt x="1716596" y="258350"/>
                </a:lnTo>
                <a:lnTo>
                  <a:pt x="1509971" y="258350"/>
                </a:lnTo>
                <a:lnTo>
                  <a:pt x="1509971" y="307582"/>
                </a:lnTo>
                <a:lnTo>
                  <a:pt x="1414602" y="307582"/>
                </a:lnTo>
                <a:lnTo>
                  <a:pt x="1414602" y="356813"/>
                </a:lnTo>
                <a:lnTo>
                  <a:pt x="1398714" y="356813"/>
                </a:lnTo>
                <a:lnTo>
                  <a:pt x="1398714" y="405999"/>
                </a:lnTo>
                <a:lnTo>
                  <a:pt x="1382827" y="405999"/>
                </a:lnTo>
                <a:lnTo>
                  <a:pt x="1207976" y="405999"/>
                </a:lnTo>
                <a:lnTo>
                  <a:pt x="1207976" y="455231"/>
                </a:lnTo>
                <a:lnTo>
                  <a:pt x="1192089" y="455231"/>
                </a:lnTo>
                <a:lnTo>
                  <a:pt x="1176202" y="455231"/>
                </a:lnTo>
                <a:lnTo>
                  <a:pt x="1160315" y="455231"/>
                </a:lnTo>
                <a:lnTo>
                  <a:pt x="1160315" y="504416"/>
                </a:lnTo>
                <a:lnTo>
                  <a:pt x="1144428" y="504416"/>
                </a:lnTo>
                <a:lnTo>
                  <a:pt x="1144428" y="553648"/>
                </a:lnTo>
                <a:lnTo>
                  <a:pt x="1128495" y="553648"/>
                </a:lnTo>
                <a:lnTo>
                  <a:pt x="1112607" y="553648"/>
                </a:lnTo>
                <a:lnTo>
                  <a:pt x="1112607" y="602879"/>
                </a:lnTo>
                <a:lnTo>
                  <a:pt x="1096720" y="602879"/>
                </a:lnTo>
                <a:lnTo>
                  <a:pt x="1096720" y="652065"/>
                </a:lnTo>
                <a:lnTo>
                  <a:pt x="1080833" y="652065"/>
                </a:lnTo>
                <a:lnTo>
                  <a:pt x="1064946" y="652065"/>
                </a:lnTo>
                <a:lnTo>
                  <a:pt x="1049059" y="652065"/>
                </a:lnTo>
                <a:lnTo>
                  <a:pt x="1033125" y="652065"/>
                </a:lnTo>
                <a:lnTo>
                  <a:pt x="1033125" y="701297"/>
                </a:lnTo>
                <a:lnTo>
                  <a:pt x="1017238" y="701297"/>
                </a:lnTo>
                <a:lnTo>
                  <a:pt x="1001351" y="701297"/>
                </a:lnTo>
                <a:lnTo>
                  <a:pt x="1001351" y="750482"/>
                </a:lnTo>
                <a:lnTo>
                  <a:pt x="985464" y="750482"/>
                </a:lnTo>
                <a:lnTo>
                  <a:pt x="985464" y="799714"/>
                </a:lnTo>
                <a:lnTo>
                  <a:pt x="969577" y="799714"/>
                </a:lnTo>
                <a:lnTo>
                  <a:pt x="874208" y="799714"/>
                </a:lnTo>
                <a:lnTo>
                  <a:pt x="874208" y="861230"/>
                </a:lnTo>
                <a:lnTo>
                  <a:pt x="858321" y="861230"/>
                </a:lnTo>
                <a:lnTo>
                  <a:pt x="858321" y="971978"/>
                </a:lnTo>
                <a:lnTo>
                  <a:pt x="842387" y="971978"/>
                </a:lnTo>
                <a:lnTo>
                  <a:pt x="699357" y="971978"/>
                </a:lnTo>
                <a:lnTo>
                  <a:pt x="699357" y="1033495"/>
                </a:lnTo>
                <a:lnTo>
                  <a:pt x="683470" y="1033495"/>
                </a:lnTo>
                <a:lnTo>
                  <a:pt x="667583" y="1033495"/>
                </a:lnTo>
                <a:lnTo>
                  <a:pt x="667583" y="1082680"/>
                </a:lnTo>
                <a:lnTo>
                  <a:pt x="651696" y="1082680"/>
                </a:lnTo>
                <a:lnTo>
                  <a:pt x="635762" y="1082680"/>
                </a:lnTo>
                <a:lnTo>
                  <a:pt x="619875" y="1082680"/>
                </a:lnTo>
                <a:lnTo>
                  <a:pt x="619875" y="1181097"/>
                </a:lnTo>
                <a:lnTo>
                  <a:pt x="603988" y="1181097"/>
                </a:lnTo>
                <a:lnTo>
                  <a:pt x="588101" y="1181097"/>
                </a:lnTo>
                <a:lnTo>
                  <a:pt x="588101" y="1230329"/>
                </a:lnTo>
                <a:lnTo>
                  <a:pt x="572214" y="1230329"/>
                </a:lnTo>
                <a:lnTo>
                  <a:pt x="572214" y="1279561"/>
                </a:lnTo>
                <a:lnTo>
                  <a:pt x="556327" y="1279561"/>
                </a:lnTo>
                <a:lnTo>
                  <a:pt x="540393" y="1279561"/>
                </a:lnTo>
                <a:lnTo>
                  <a:pt x="524506" y="1279561"/>
                </a:lnTo>
                <a:lnTo>
                  <a:pt x="508619" y="1279561"/>
                </a:lnTo>
                <a:lnTo>
                  <a:pt x="492732" y="1279561"/>
                </a:lnTo>
                <a:lnTo>
                  <a:pt x="492732" y="1328746"/>
                </a:lnTo>
                <a:lnTo>
                  <a:pt x="476845" y="1328746"/>
                </a:lnTo>
                <a:lnTo>
                  <a:pt x="460958" y="1328746"/>
                </a:lnTo>
                <a:lnTo>
                  <a:pt x="445024" y="1328746"/>
                </a:lnTo>
                <a:lnTo>
                  <a:pt x="429137" y="1328746"/>
                </a:lnTo>
                <a:lnTo>
                  <a:pt x="429137" y="1427163"/>
                </a:lnTo>
                <a:lnTo>
                  <a:pt x="413250" y="1427163"/>
                </a:lnTo>
                <a:lnTo>
                  <a:pt x="413250" y="1476395"/>
                </a:lnTo>
                <a:lnTo>
                  <a:pt x="397363" y="1476395"/>
                </a:lnTo>
                <a:lnTo>
                  <a:pt x="317881" y="1476395"/>
                </a:lnTo>
                <a:lnTo>
                  <a:pt x="317881" y="1525627"/>
                </a:lnTo>
                <a:lnTo>
                  <a:pt x="301994" y="1525627"/>
                </a:lnTo>
                <a:lnTo>
                  <a:pt x="301994" y="1587143"/>
                </a:lnTo>
                <a:lnTo>
                  <a:pt x="286107" y="1587143"/>
                </a:lnTo>
                <a:lnTo>
                  <a:pt x="270219" y="1587143"/>
                </a:lnTo>
                <a:lnTo>
                  <a:pt x="270219" y="1636329"/>
                </a:lnTo>
                <a:lnTo>
                  <a:pt x="254332" y="1636329"/>
                </a:lnTo>
                <a:lnTo>
                  <a:pt x="238399" y="1636329"/>
                </a:lnTo>
                <a:lnTo>
                  <a:pt x="238399" y="1685560"/>
                </a:lnTo>
                <a:lnTo>
                  <a:pt x="222512" y="1685560"/>
                </a:lnTo>
                <a:lnTo>
                  <a:pt x="206625" y="1685560"/>
                </a:lnTo>
                <a:lnTo>
                  <a:pt x="190738" y="1685560"/>
                </a:lnTo>
                <a:lnTo>
                  <a:pt x="190738" y="1734746"/>
                </a:lnTo>
                <a:lnTo>
                  <a:pt x="174850" y="1734746"/>
                </a:lnTo>
                <a:lnTo>
                  <a:pt x="174850" y="1845494"/>
                </a:lnTo>
                <a:lnTo>
                  <a:pt x="158963" y="1845494"/>
                </a:lnTo>
                <a:lnTo>
                  <a:pt x="158963" y="2017759"/>
                </a:lnTo>
                <a:lnTo>
                  <a:pt x="143030" y="2017759"/>
                </a:lnTo>
                <a:lnTo>
                  <a:pt x="143030" y="2066944"/>
                </a:lnTo>
                <a:lnTo>
                  <a:pt x="127143" y="2066944"/>
                </a:lnTo>
                <a:lnTo>
                  <a:pt x="111256" y="2066944"/>
                </a:lnTo>
                <a:lnTo>
                  <a:pt x="111256" y="2116176"/>
                </a:lnTo>
                <a:lnTo>
                  <a:pt x="95369" y="2116176"/>
                </a:lnTo>
                <a:lnTo>
                  <a:pt x="79481" y="2116176"/>
                </a:lnTo>
                <a:lnTo>
                  <a:pt x="63594" y="2116176"/>
                </a:lnTo>
                <a:lnTo>
                  <a:pt x="63594" y="2214593"/>
                </a:lnTo>
                <a:lnTo>
                  <a:pt x="47661" y="2214593"/>
                </a:lnTo>
                <a:lnTo>
                  <a:pt x="31774" y="2214593"/>
                </a:lnTo>
                <a:lnTo>
                  <a:pt x="15887" y="2214593"/>
                </a:lnTo>
                <a:lnTo>
                  <a:pt x="0" y="2214593"/>
                </a:lnTo>
              </a:path>
            </a:pathLst>
          </a:custGeom>
          <a:ln w="86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814367" y="2880595"/>
            <a:ext cx="3179445" cy="0"/>
          </a:xfrm>
          <a:custGeom>
            <a:avLst/>
            <a:gdLst/>
            <a:ahLst/>
            <a:cxnLst/>
            <a:rect l="l" t="t" r="r" b="b"/>
            <a:pathLst>
              <a:path w="3179445" h="0">
                <a:moveTo>
                  <a:pt x="0" y="0"/>
                </a:moveTo>
                <a:lnTo>
                  <a:pt x="3178906" y="0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814367" y="2880595"/>
            <a:ext cx="0" cy="33655"/>
          </a:xfrm>
          <a:custGeom>
            <a:avLst/>
            <a:gdLst/>
            <a:ahLst/>
            <a:cxnLst/>
            <a:rect l="l" t="t" r="r" b="b"/>
            <a:pathLst>
              <a:path w="0" h="33655">
                <a:moveTo>
                  <a:pt x="0" y="0"/>
                </a:moveTo>
                <a:lnTo>
                  <a:pt x="0" y="33252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609094" y="2880595"/>
            <a:ext cx="0" cy="33655"/>
          </a:xfrm>
          <a:custGeom>
            <a:avLst/>
            <a:gdLst/>
            <a:ahLst/>
            <a:cxnLst/>
            <a:rect l="l" t="t" r="r" b="b"/>
            <a:pathLst>
              <a:path w="0" h="33655">
                <a:moveTo>
                  <a:pt x="0" y="0"/>
                </a:moveTo>
                <a:lnTo>
                  <a:pt x="0" y="33252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403820" y="2880595"/>
            <a:ext cx="0" cy="33655"/>
          </a:xfrm>
          <a:custGeom>
            <a:avLst/>
            <a:gdLst/>
            <a:ahLst/>
            <a:cxnLst/>
            <a:rect l="l" t="t" r="r" b="b"/>
            <a:pathLst>
              <a:path w="0" h="33655">
                <a:moveTo>
                  <a:pt x="0" y="0"/>
                </a:moveTo>
                <a:lnTo>
                  <a:pt x="0" y="33252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198547" y="2880595"/>
            <a:ext cx="0" cy="33655"/>
          </a:xfrm>
          <a:custGeom>
            <a:avLst/>
            <a:gdLst/>
            <a:ahLst/>
            <a:cxnLst/>
            <a:rect l="l" t="t" r="r" b="b"/>
            <a:pathLst>
              <a:path w="0" h="33655">
                <a:moveTo>
                  <a:pt x="0" y="0"/>
                </a:moveTo>
                <a:lnTo>
                  <a:pt x="0" y="33252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993274" y="2880595"/>
            <a:ext cx="0" cy="33655"/>
          </a:xfrm>
          <a:custGeom>
            <a:avLst/>
            <a:gdLst/>
            <a:ahLst/>
            <a:cxnLst/>
            <a:rect l="l" t="t" r="r" b="b"/>
            <a:pathLst>
              <a:path w="0" h="33655">
                <a:moveTo>
                  <a:pt x="0" y="0"/>
                </a:moveTo>
                <a:lnTo>
                  <a:pt x="0" y="33252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693829" y="2897787"/>
            <a:ext cx="241300" cy="1365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 spc="5">
                <a:latin typeface="Helvetica"/>
                <a:cs typeface="Helvetica"/>
              </a:rPr>
              <a:t>0.00</a:t>
            </a:r>
            <a:endParaRPr sz="850"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88555" y="2897787"/>
            <a:ext cx="1036319" cy="1365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807085" algn="l"/>
              </a:tabLst>
            </a:pPr>
            <a:r>
              <a:rPr dirty="0" sz="850" spc="5">
                <a:latin typeface="Helvetica"/>
                <a:cs typeface="Helvetica"/>
              </a:rPr>
              <a:t>0.05</a:t>
            </a:r>
            <a:r>
              <a:rPr dirty="0" sz="850" spc="5">
                <a:latin typeface="Helvetica"/>
                <a:cs typeface="Helvetica"/>
              </a:rPr>
              <a:t>	</a:t>
            </a:r>
            <a:r>
              <a:rPr dirty="0" sz="850" spc="5">
                <a:latin typeface="Helvetica"/>
                <a:cs typeface="Helvetica"/>
              </a:rPr>
              <a:t>0.10</a:t>
            </a:r>
            <a:endParaRPr sz="850">
              <a:latin typeface="Helvetica"/>
              <a:cs typeface="Helvetic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78008" y="2897787"/>
            <a:ext cx="241300" cy="1365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 spc="5">
                <a:latin typeface="Helvetica"/>
                <a:cs typeface="Helvetica"/>
              </a:rPr>
              <a:t>0.15</a:t>
            </a:r>
            <a:endParaRPr sz="850">
              <a:latin typeface="Helvetica"/>
              <a:cs typeface="Helvetic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72735" y="2897787"/>
            <a:ext cx="241300" cy="1365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 spc="5">
                <a:latin typeface="Helvetica"/>
                <a:cs typeface="Helvetica"/>
              </a:rPr>
              <a:t>0.20</a:t>
            </a:r>
            <a:endParaRPr sz="850">
              <a:latin typeface="Helvetica"/>
              <a:cs typeface="Helvetic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814367" y="666002"/>
            <a:ext cx="0" cy="1969135"/>
          </a:xfrm>
          <a:custGeom>
            <a:avLst/>
            <a:gdLst/>
            <a:ahLst/>
            <a:cxnLst/>
            <a:rect l="l" t="t" r="r" b="b"/>
            <a:pathLst>
              <a:path w="0" h="1969135">
                <a:moveTo>
                  <a:pt x="0" y="1968527"/>
                </a:moveTo>
                <a:lnTo>
                  <a:pt x="0" y="0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781115" y="2634529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 h="0">
                <a:moveTo>
                  <a:pt x="33252" y="0"/>
                </a:moveTo>
                <a:lnTo>
                  <a:pt x="0" y="0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781115" y="2142397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 h="0">
                <a:moveTo>
                  <a:pt x="33252" y="0"/>
                </a:moveTo>
                <a:lnTo>
                  <a:pt x="0" y="0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781115" y="1650265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 h="0">
                <a:moveTo>
                  <a:pt x="33252" y="0"/>
                </a:moveTo>
                <a:lnTo>
                  <a:pt x="0" y="0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781115" y="1158133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 h="0">
                <a:moveTo>
                  <a:pt x="33252" y="0"/>
                </a:moveTo>
                <a:lnTo>
                  <a:pt x="0" y="0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781115" y="666002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 h="0">
                <a:moveTo>
                  <a:pt x="33252" y="0"/>
                </a:moveTo>
                <a:lnTo>
                  <a:pt x="0" y="0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632047" y="2544795"/>
            <a:ext cx="136525" cy="17970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>
                <a:latin typeface="Helvetica"/>
                <a:cs typeface="Helvetica"/>
              </a:rPr>
              <a:t>0.2</a:t>
            </a:r>
            <a:endParaRPr sz="850">
              <a:latin typeface="Helvetica"/>
              <a:cs typeface="Helvetic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32047" y="2052663"/>
            <a:ext cx="136525" cy="17970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>
                <a:latin typeface="Helvetica"/>
                <a:cs typeface="Helvetica"/>
              </a:rPr>
              <a:t>0.4</a:t>
            </a:r>
            <a:endParaRPr sz="850">
              <a:latin typeface="Helvetica"/>
              <a:cs typeface="Helvetic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32047" y="1560531"/>
            <a:ext cx="136525" cy="17970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>
                <a:latin typeface="Helvetica"/>
                <a:cs typeface="Helvetica"/>
              </a:rPr>
              <a:t>0.6</a:t>
            </a:r>
            <a:endParaRPr sz="850">
              <a:latin typeface="Helvetica"/>
              <a:cs typeface="Helvetic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32047" y="1068399"/>
            <a:ext cx="136525" cy="17970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>
                <a:latin typeface="Helvetica"/>
                <a:cs typeface="Helvetica"/>
              </a:rPr>
              <a:t>0.8</a:t>
            </a:r>
            <a:endParaRPr sz="850">
              <a:latin typeface="Helvetica"/>
              <a:cs typeface="Helvetic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32047" y="576267"/>
            <a:ext cx="136525" cy="17970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>
                <a:latin typeface="Helvetica"/>
                <a:cs typeface="Helvetica"/>
              </a:rPr>
              <a:t>1.0</a:t>
            </a:r>
            <a:endParaRPr sz="850">
              <a:latin typeface="Helvetica"/>
              <a:cs typeface="Helvetica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814367" y="666002"/>
            <a:ext cx="3179445" cy="2214880"/>
          </a:xfrm>
          <a:custGeom>
            <a:avLst/>
            <a:gdLst/>
            <a:ahLst/>
            <a:cxnLst/>
            <a:rect l="l" t="t" r="r" b="b"/>
            <a:pathLst>
              <a:path w="3179445" h="2214880">
                <a:moveTo>
                  <a:pt x="0" y="2214593"/>
                </a:moveTo>
                <a:lnTo>
                  <a:pt x="3178906" y="2214593"/>
                </a:lnTo>
                <a:lnTo>
                  <a:pt x="3178906" y="0"/>
                </a:lnTo>
                <a:lnTo>
                  <a:pt x="0" y="0"/>
                </a:lnTo>
                <a:lnTo>
                  <a:pt x="0" y="2214593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1665069" y="3030796"/>
            <a:ext cx="1477645" cy="1365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 spc="-35">
                <a:latin typeface="Helvetica"/>
                <a:cs typeface="Helvetica"/>
              </a:rPr>
              <a:t>F</a:t>
            </a:r>
            <a:r>
              <a:rPr dirty="0" sz="850" spc="5">
                <a:latin typeface="Helvetica"/>
                <a:cs typeface="Helvetica"/>
              </a:rPr>
              <a:t>alse</a:t>
            </a:r>
            <a:r>
              <a:rPr dirty="0" sz="850" spc="5">
                <a:latin typeface="Helvetica"/>
                <a:cs typeface="Helvetica"/>
              </a:rPr>
              <a:t> </a:t>
            </a:r>
            <a:r>
              <a:rPr dirty="0" sz="850" spc="-35">
                <a:latin typeface="Helvetica"/>
                <a:cs typeface="Helvetica"/>
              </a:rPr>
              <a:t>P</a:t>
            </a:r>
            <a:r>
              <a:rPr dirty="0" sz="850" spc="5">
                <a:latin typeface="Helvetica"/>
                <a:cs typeface="Helvetica"/>
              </a:rPr>
              <a:t>ositi</a:t>
            </a:r>
            <a:r>
              <a:rPr dirty="0" sz="850" spc="-20">
                <a:latin typeface="Helvetica"/>
                <a:cs typeface="Helvetica"/>
              </a:rPr>
              <a:t>v</a:t>
            </a:r>
            <a:r>
              <a:rPr dirty="0" sz="850" spc="5">
                <a:latin typeface="Helvetica"/>
                <a:cs typeface="Helvetica"/>
              </a:rPr>
              <a:t>e</a:t>
            </a:r>
            <a:r>
              <a:rPr dirty="0" sz="850" spc="5">
                <a:latin typeface="Helvetica"/>
                <a:cs typeface="Helvetica"/>
              </a:rPr>
              <a:t> </a:t>
            </a:r>
            <a:r>
              <a:rPr dirty="0" sz="850" spc="5">
                <a:latin typeface="Helvetica"/>
                <a:cs typeface="Helvetica"/>
              </a:rPr>
              <a:t>Rate</a:t>
            </a:r>
            <a:r>
              <a:rPr dirty="0" sz="850" spc="5">
                <a:latin typeface="Helvetica"/>
                <a:cs typeface="Helvetica"/>
              </a:rPr>
              <a:t> </a:t>
            </a:r>
            <a:r>
              <a:rPr dirty="0" sz="850" spc="5">
                <a:latin typeface="Helvetica"/>
                <a:cs typeface="Helvetica"/>
              </a:rPr>
              <a:t>(Screens)</a:t>
            </a:r>
            <a:endParaRPr sz="850">
              <a:latin typeface="Helvetica"/>
              <a:cs typeface="Helvetic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99038" y="1064390"/>
            <a:ext cx="136525" cy="14179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 spc="-105">
                <a:latin typeface="Helvetica"/>
                <a:cs typeface="Helvetica"/>
              </a:rPr>
              <a:t>T</a:t>
            </a:r>
            <a:r>
              <a:rPr dirty="0" sz="850" spc="10">
                <a:latin typeface="Helvetica"/>
                <a:cs typeface="Helvetica"/>
              </a:rPr>
              <a:t>r</a:t>
            </a:r>
            <a:r>
              <a:rPr dirty="0" sz="850">
                <a:latin typeface="Helvetica"/>
                <a:cs typeface="Helvetica"/>
              </a:rPr>
              <a:t>ue</a:t>
            </a:r>
            <a:r>
              <a:rPr dirty="0" sz="850" spc="5">
                <a:latin typeface="Helvetica"/>
                <a:cs typeface="Helvetica"/>
              </a:rPr>
              <a:t> </a:t>
            </a:r>
            <a:r>
              <a:rPr dirty="0" sz="850" spc="-45">
                <a:latin typeface="Helvetica"/>
                <a:cs typeface="Helvetica"/>
              </a:rPr>
              <a:t>P</a:t>
            </a:r>
            <a:r>
              <a:rPr dirty="0" sz="850">
                <a:latin typeface="Helvetica"/>
                <a:cs typeface="Helvetica"/>
              </a:rPr>
              <a:t>ositi</a:t>
            </a:r>
            <a:r>
              <a:rPr dirty="0" sz="850" spc="-25">
                <a:latin typeface="Helvetica"/>
                <a:cs typeface="Helvetica"/>
              </a:rPr>
              <a:t>v</a:t>
            </a:r>
            <a:r>
              <a:rPr dirty="0" sz="850">
                <a:latin typeface="Helvetica"/>
                <a:cs typeface="Helvetica"/>
              </a:rPr>
              <a:t>e</a:t>
            </a:r>
            <a:r>
              <a:rPr dirty="0" sz="850" spc="5">
                <a:latin typeface="Helvetica"/>
                <a:cs typeface="Helvetica"/>
              </a:rPr>
              <a:t> </a:t>
            </a:r>
            <a:r>
              <a:rPr dirty="0" sz="850">
                <a:latin typeface="Helvetica"/>
                <a:cs typeface="Helvetica"/>
              </a:rPr>
              <a:t>Rate</a:t>
            </a:r>
            <a:r>
              <a:rPr dirty="0" sz="850" spc="5">
                <a:latin typeface="Helvetica"/>
                <a:cs typeface="Helvetica"/>
              </a:rPr>
              <a:t> </a:t>
            </a:r>
            <a:r>
              <a:rPr dirty="0" sz="850">
                <a:latin typeface="Helvetica"/>
                <a:cs typeface="Helvetica"/>
              </a:rPr>
              <a:t>(</a:t>
            </a:r>
            <a:r>
              <a:rPr dirty="0" sz="850" spc="-35">
                <a:latin typeface="Helvetica"/>
                <a:cs typeface="Helvetica"/>
              </a:rPr>
              <a:t>P</a:t>
            </a:r>
            <a:r>
              <a:rPr dirty="0" sz="850">
                <a:latin typeface="Helvetica"/>
                <a:cs typeface="Helvetica"/>
              </a:rPr>
              <a:t>atients)</a:t>
            </a:r>
            <a:endParaRPr sz="850">
              <a:latin typeface="Helvetica"/>
              <a:cs typeface="Helvetica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814367" y="825935"/>
            <a:ext cx="3179445" cy="1956435"/>
          </a:xfrm>
          <a:custGeom>
            <a:avLst/>
            <a:gdLst/>
            <a:ahLst/>
            <a:cxnLst/>
            <a:rect l="l" t="t" r="r" b="b"/>
            <a:pathLst>
              <a:path w="3179445" h="1956435">
                <a:moveTo>
                  <a:pt x="3178905" y="0"/>
                </a:moveTo>
                <a:lnTo>
                  <a:pt x="3178905" y="0"/>
                </a:lnTo>
                <a:lnTo>
                  <a:pt x="2845137" y="0"/>
                </a:lnTo>
                <a:lnTo>
                  <a:pt x="2845137" y="49231"/>
                </a:lnTo>
                <a:lnTo>
                  <a:pt x="2829204" y="49231"/>
                </a:lnTo>
                <a:lnTo>
                  <a:pt x="2813317" y="49231"/>
                </a:lnTo>
                <a:lnTo>
                  <a:pt x="2797429" y="49231"/>
                </a:lnTo>
                <a:lnTo>
                  <a:pt x="2781542" y="49231"/>
                </a:lnTo>
                <a:lnTo>
                  <a:pt x="2781542" y="98417"/>
                </a:lnTo>
                <a:lnTo>
                  <a:pt x="2638512" y="98417"/>
                </a:lnTo>
                <a:lnTo>
                  <a:pt x="2638512" y="159933"/>
                </a:lnTo>
                <a:lnTo>
                  <a:pt x="2241149" y="159933"/>
                </a:lnTo>
                <a:lnTo>
                  <a:pt x="2241149" y="209165"/>
                </a:lnTo>
                <a:lnTo>
                  <a:pt x="1939154" y="209165"/>
                </a:lnTo>
                <a:lnTo>
                  <a:pt x="1939154" y="258396"/>
                </a:lnTo>
                <a:lnTo>
                  <a:pt x="1668934" y="258396"/>
                </a:lnTo>
                <a:lnTo>
                  <a:pt x="1668934" y="307582"/>
                </a:lnTo>
                <a:lnTo>
                  <a:pt x="1557678" y="307582"/>
                </a:lnTo>
                <a:lnTo>
                  <a:pt x="1557678" y="356814"/>
                </a:lnTo>
                <a:lnTo>
                  <a:pt x="1382827" y="356814"/>
                </a:lnTo>
                <a:lnTo>
                  <a:pt x="1382827" y="405999"/>
                </a:lnTo>
                <a:lnTo>
                  <a:pt x="1366940" y="405999"/>
                </a:lnTo>
                <a:lnTo>
                  <a:pt x="1366940" y="455231"/>
                </a:lnTo>
                <a:lnTo>
                  <a:pt x="1351053" y="455231"/>
                </a:lnTo>
                <a:lnTo>
                  <a:pt x="1255684" y="455231"/>
                </a:lnTo>
                <a:lnTo>
                  <a:pt x="1255684" y="504462"/>
                </a:lnTo>
                <a:lnTo>
                  <a:pt x="1239751" y="504462"/>
                </a:lnTo>
                <a:lnTo>
                  <a:pt x="1223864" y="504462"/>
                </a:lnTo>
                <a:lnTo>
                  <a:pt x="1207976" y="504462"/>
                </a:lnTo>
                <a:lnTo>
                  <a:pt x="1192089" y="504462"/>
                </a:lnTo>
                <a:lnTo>
                  <a:pt x="1192089" y="553648"/>
                </a:lnTo>
                <a:lnTo>
                  <a:pt x="1176202" y="553648"/>
                </a:lnTo>
                <a:lnTo>
                  <a:pt x="1160315" y="553648"/>
                </a:lnTo>
                <a:lnTo>
                  <a:pt x="1144428" y="553648"/>
                </a:lnTo>
                <a:lnTo>
                  <a:pt x="1128495" y="553648"/>
                </a:lnTo>
                <a:lnTo>
                  <a:pt x="1128495" y="652065"/>
                </a:lnTo>
                <a:lnTo>
                  <a:pt x="1112607" y="652065"/>
                </a:lnTo>
                <a:lnTo>
                  <a:pt x="1096720" y="652065"/>
                </a:lnTo>
                <a:lnTo>
                  <a:pt x="1096720" y="701297"/>
                </a:lnTo>
                <a:lnTo>
                  <a:pt x="1080833" y="701297"/>
                </a:lnTo>
                <a:lnTo>
                  <a:pt x="1080833" y="750528"/>
                </a:lnTo>
                <a:lnTo>
                  <a:pt x="1064946" y="750528"/>
                </a:lnTo>
                <a:lnTo>
                  <a:pt x="1049059" y="750528"/>
                </a:lnTo>
                <a:lnTo>
                  <a:pt x="1049059" y="799714"/>
                </a:lnTo>
                <a:lnTo>
                  <a:pt x="1033125" y="799714"/>
                </a:lnTo>
                <a:lnTo>
                  <a:pt x="1017238" y="799714"/>
                </a:lnTo>
                <a:lnTo>
                  <a:pt x="1001351" y="799714"/>
                </a:lnTo>
                <a:lnTo>
                  <a:pt x="1001351" y="848946"/>
                </a:lnTo>
                <a:lnTo>
                  <a:pt x="985464" y="848946"/>
                </a:lnTo>
                <a:lnTo>
                  <a:pt x="969577" y="848946"/>
                </a:lnTo>
                <a:lnTo>
                  <a:pt x="969577" y="898131"/>
                </a:lnTo>
                <a:lnTo>
                  <a:pt x="842387" y="898131"/>
                </a:lnTo>
                <a:lnTo>
                  <a:pt x="842387" y="996594"/>
                </a:lnTo>
                <a:lnTo>
                  <a:pt x="826500" y="996594"/>
                </a:lnTo>
                <a:lnTo>
                  <a:pt x="810613" y="996594"/>
                </a:lnTo>
                <a:lnTo>
                  <a:pt x="810613" y="1058111"/>
                </a:lnTo>
                <a:lnTo>
                  <a:pt x="635762" y="1058111"/>
                </a:lnTo>
                <a:lnTo>
                  <a:pt x="635762" y="1107296"/>
                </a:lnTo>
                <a:lnTo>
                  <a:pt x="460958" y="1107296"/>
                </a:lnTo>
                <a:lnTo>
                  <a:pt x="460958" y="1156528"/>
                </a:lnTo>
                <a:lnTo>
                  <a:pt x="445024" y="1156528"/>
                </a:lnTo>
                <a:lnTo>
                  <a:pt x="445024" y="1254945"/>
                </a:lnTo>
                <a:lnTo>
                  <a:pt x="429137" y="1254945"/>
                </a:lnTo>
                <a:lnTo>
                  <a:pt x="413250" y="1254945"/>
                </a:lnTo>
                <a:lnTo>
                  <a:pt x="397363" y="1254945"/>
                </a:lnTo>
                <a:lnTo>
                  <a:pt x="397363" y="1304177"/>
                </a:lnTo>
                <a:lnTo>
                  <a:pt x="381476" y="1304177"/>
                </a:lnTo>
                <a:lnTo>
                  <a:pt x="381476" y="1365693"/>
                </a:lnTo>
                <a:lnTo>
                  <a:pt x="365588" y="1365693"/>
                </a:lnTo>
                <a:lnTo>
                  <a:pt x="365588" y="1414879"/>
                </a:lnTo>
                <a:lnTo>
                  <a:pt x="349701" y="1414879"/>
                </a:lnTo>
                <a:lnTo>
                  <a:pt x="333768" y="1414879"/>
                </a:lnTo>
                <a:lnTo>
                  <a:pt x="317881" y="1414879"/>
                </a:lnTo>
                <a:lnTo>
                  <a:pt x="301994" y="1414879"/>
                </a:lnTo>
                <a:lnTo>
                  <a:pt x="286107" y="1414879"/>
                </a:lnTo>
                <a:lnTo>
                  <a:pt x="286107" y="1476395"/>
                </a:lnTo>
                <a:lnTo>
                  <a:pt x="206625" y="1476395"/>
                </a:lnTo>
                <a:lnTo>
                  <a:pt x="206625" y="1525627"/>
                </a:lnTo>
                <a:lnTo>
                  <a:pt x="190738" y="1525627"/>
                </a:lnTo>
                <a:lnTo>
                  <a:pt x="174850" y="1525627"/>
                </a:lnTo>
                <a:lnTo>
                  <a:pt x="174850" y="1648660"/>
                </a:lnTo>
                <a:lnTo>
                  <a:pt x="158963" y="1648660"/>
                </a:lnTo>
                <a:lnTo>
                  <a:pt x="158963" y="1759362"/>
                </a:lnTo>
                <a:lnTo>
                  <a:pt x="143030" y="1759362"/>
                </a:lnTo>
                <a:lnTo>
                  <a:pt x="127143" y="1759362"/>
                </a:lnTo>
                <a:lnTo>
                  <a:pt x="111256" y="1759362"/>
                </a:lnTo>
                <a:lnTo>
                  <a:pt x="95369" y="1759362"/>
                </a:lnTo>
                <a:lnTo>
                  <a:pt x="95369" y="1857825"/>
                </a:lnTo>
                <a:lnTo>
                  <a:pt x="79481" y="1857825"/>
                </a:lnTo>
                <a:lnTo>
                  <a:pt x="63594" y="1857825"/>
                </a:lnTo>
                <a:lnTo>
                  <a:pt x="63594" y="1956242"/>
                </a:lnTo>
                <a:lnTo>
                  <a:pt x="47661" y="1956242"/>
                </a:lnTo>
                <a:lnTo>
                  <a:pt x="31774" y="1956242"/>
                </a:lnTo>
                <a:lnTo>
                  <a:pt x="15887" y="1956242"/>
                </a:lnTo>
                <a:lnTo>
                  <a:pt x="0" y="1956242"/>
                </a:lnTo>
              </a:path>
            </a:pathLst>
          </a:custGeom>
          <a:ln w="868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814367" y="973584"/>
            <a:ext cx="3179445" cy="1845945"/>
          </a:xfrm>
          <a:custGeom>
            <a:avLst/>
            <a:gdLst/>
            <a:ahLst/>
            <a:cxnLst/>
            <a:rect l="l" t="t" r="r" b="b"/>
            <a:pathLst>
              <a:path w="3179445" h="1845945">
                <a:moveTo>
                  <a:pt x="3178905" y="0"/>
                </a:moveTo>
                <a:lnTo>
                  <a:pt x="3178905" y="0"/>
                </a:lnTo>
                <a:lnTo>
                  <a:pt x="2813317" y="0"/>
                </a:lnTo>
                <a:lnTo>
                  <a:pt x="2813317" y="49231"/>
                </a:lnTo>
                <a:lnTo>
                  <a:pt x="2511322" y="49231"/>
                </a:lnTo>
                <a:lnTo>
                  <a:pt x="2511322" y="98417"/>
                </a:lnTo>
                <a:lnTo>
                  <a:pt x="2384179" y="98417"/>
                </a:lnTo>
                <a:lnTo>
                  <a:pt x="2384179" y="147648"/>
                </a:lnTo>
                <a:lnTo>
                  <a:pt x="1764303" y="147648"/>
                </a:lnTo>
                <a:lnTo>
                  <a:pt x="1764303" y="209165"/>
                </a:lnTo>
                <a:lnTo>
                  <a:pt x="1605340" y="209165"/>
                </a:lnTo>
                <a:lnTo>
                  <a:pt x="1605340" y="258350"/>
                </a:lnTo>
                <a:lnTo>
                  <a:pt x="1589453" y="258350"/>
                </a:lnTo>
                <a:lnTo>
                  <a:pt x="1573565" y="258350"/>
                </a:lnTo>
                <a:lnTo>
                  <a:pt x="1573565" y="307582"/>
                </a:lnTo>
                <a:lnTo>
                  <a:pt x="1414602" y="307582"/>
                </a:lnTo>
                <a:lnTo>
                  <a:pt x="1414602" y="356814"/>
                </a:lnTo>
                <a:lnTo>
                  <a:pt x="1239751" y="356814"/>
                </a:lnTo>
                <a:lnTo>
                  <a:pt x="1239751" y="405999"/>
                </a:lnTo>
                <a:lnTo>
                  <a:pt x="1080833" y="405999"/>
                </a:lnTo>
                <a:lnTo>
                  <a:pt x="1080833" y="455231"/>
                </a:lnTo>
                <a:lnTo>
                  <a:pt x="969577" y="455231"/>
                </a:lnTo>
                <a:lnTo>
                  <a:pt x="969577" y="504416"/>
                </a:lnTo>
                <a:lnTo>
                  <a:pt x="699357" y="504416"/>
                </a:lnTo>
                <a:lnTo>
                  <a:pt x="699357" y="553648"/>
                </a:lnTo>
                <a:lnTo>
                  <a:pt x="683470" y="553648"/>
                </a:lnTo>
                <a:lnTo>
                  <a:pt x="683470" y="602880"/>
                </a:lnTo>
                <a:lnTo>
                  <a:pt x="667583" y="602880"/>
                </a:lnTo>
                <a:lnTo>
                  <a:pt x="667583" y="652065"/>
                </a:lnTo>
                <a:lnTo>
                  <a:pt x="651696" y="652065"/>
                </a:lnTo>
                <a:lnTo>
                  <a:pt x="635762" y="652065"/>
                </a:lnTo>
                <a:lnTo>
                  <a:pt x="619875" y="652065"/>
                </a:lnTo>
                <a:lnTo>
                  <a:pt x="619875" y="750482"/>
                </a:lnTo>
                <a:lnTo>
                  <a:pt x="603988" y="750482"/>
                </a:lnTo>
                <a:lnTo>
                  <a:pt x="588101" y="750482"/>
                </a:lnTo>
                <a:lnTo>
                  <a:pt x="588101" y="799714"/>
                </a:lnTo>
                <a:lnTo>
                  <a:pt x="572214" y="799714"/>
                </a:lnTo>
                <a:lnTo>
                  <a:pt x="413250" y="799714"/>
                </a:lnTo>
                <a:lnTo>
                  <a:pt x="413250" y="848946"/>
                </a:lnTo>
                <a:lnTo>
                  <a:pt x="397363" y="848946"/>
                </a:lnTo>
                <a:lnTo>
                  <a:pt x="381476" y="848946"/>
                </a:lnTo>
                <a:lnTo>
                  <a:pt x="365588" y="848946"/>
                </a:lnTo>
                <a:lnTo>
                  <a:pt x="349701" y="848946"/>
                </a:lnTo>
                <a:lnTo>
                  <a:pt x="349701" y="898131"/>
                </a:lnTo>
                <a:lnTo>
                  <a:pt x="333768" y="898131"/>
                </a:lnTo>
                <a:lnTo>
                  <a:pt x="317881" y="898131"/>
                </a:lnTo>
                <a:lnTo>
                  <a:pt x="317881" y="959647"/>
                </a:lnTo>
                <a:lnTo>
                  <a:pt x="301994" y="959647"/>
                </a:lnTo>
                <a:lnTo>
                  <a:pt x="286107" y="959647"/>
                </a:lnTo>
                <a:lnTo>
                  <a:pt x="286107" y="1107296"/>
                </a:lnTo>
                <a:lnTo>
                  <a:pt x="270219" y="1107296"/>
                </a:lnTo>
                <a:lnTo>
                  <a:pt x="254332" y="1107296"/>
                </a:lnTo>
                <a:lnTo>
                  <a:pt x="238399" y="1107296"/>
                </a:lnTo>
                <a:lnTo>
                  <a:pt x="238399" y="1168813"/>
                </a:lnTo>
                <a:lnTo>
                  <a:pt x="222512" y="1168813"/>
                </a:lnTo>
                <a:lnTo>
                  <a:pt x="206625" y="1168813"/>
                </a:lnTo>
                <a:lnTo>
                  <a:pt x="190738" y="1168813"/>
                </a:lnTo>
                <a:lnTo>
                  <a:pt x="190738" y="1353362"/>
                </a:lnTo>
                <a:lnTo>
                  <a:pt x="174850" y="1353362"/>
                </a:lnTo>
                <a:lnTo>
                  <a:pt x="158963" y="1353362"/>
                </a:lnTo>
                <a:lnTo>
                  <a:pt x="143030" y="1353362"/>
                </a:lnTo>
                <a:lnTo>
                  <a:pt x="127143" y="1353362"/>
                </a:lnTo>
                <a:lnTo>
                  <a:pt x="127143" y="1402594"/>
                </a:lnTo>
                <a:lnTo>
                  <a:pt x="111256" y="1402594"/>
                </a:lnTo>
                <a:lnTo>
                  <a:pt x="111256" y="1451779"/>
                </a:lnTo>
                <a:lnTo>
                  <a:pt x="95369" y="1451779"/>
                </a:lnTo>
                <a:lnTo>
                  <a:pt x="95369" y="1648660"/>
                </a:lnTo>
                <a:lnTo>
                  <a:pt x="79481" y="1648660"/>
                </a:lnTo>
                <a:lnTo>
                  <a:pt x="63594" y="1648660"/>
                </a:lnTo>
                <a:lnTo>
                  <a:pt x="47661" y="1648660"/>
                </a:lnTo>
                <a:lnTo>
                  <a:pt x="47661" y="1747077"/>
                </a:lnTo>
                <a:lnTo>
                  <a:pt x="31774" y="1747077"/>
                </a:lnTo>
                <a:lnTo>
                  <a:pt x="15887" y="1747077"/>
                </a:lnTo>
                <a:lnTo>
                  <a:pt x="15887" y="1845494"/>
                </a:lnTo>
                <a:lnTo>
                  <a:pt x="0" y="1845494"/>
                </a:lnTo>
              </a:path>
            </a:pathLst>
          </a:custGeom>
          <a:ln w="8682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862029" y="887452"/>
            <a:ext cx="3131820" cy="1993264"/>
          </a:xfrm>
          <a:custGeom>
            <a:avLst/>
            <a:gdLst/>
            <a:ahLst/>
            <a:cxnLst/>
            <a:rect l="l" t="t" r="r" b="b"/>
            <a:pathLst>
              <a:path w="3131820" h="1993264">
                <a:moveTo>
                  <a:pt x="3131244" y="0"/>
                </a:moveTo>
                <a:lnTo>
                  <a:pt x="3131244" y="0"/>
                </a:lnTo>
                <a:lnTo>
                  <a:pt x="2876911" y="0"/>
                </a:lnTo>
                <a:lnTo>
                  <a:pt x="2876911" y="49231"/>
                </a:lnTo>
                <a:lnTo>
                  <a:pt x="2416000" y="49231"/>
                </a:lnTo>
                <a:lnTo>
                  <a:pt x="2416000" y="110748"/>
                </a:lnTo>
                <a:lnTo>
                  <a:pt x="2082185" y="110748"/>
                </a:lnTo>
                <a:lnTo>
                  <a:pt x="2082185" y="159933"/>
                </a:lnTo>
                <a:lnTo>
                  <a:pt x="1859672" y="159933"/>
                </a:lnTo>
                <a:lnTo>
                  <a:pt x="1859672" y="209165"/>
                </a:lnTo>
                <a:lnTo>
                  <a:pt x="1843785" y="209165"/>
                </a:lnTo>
                <a:lnTo>
                  <a:pt x="1827898" y="209165"/>
                </a:lnTo>
                <a:lnTo>
                  <a:pt x="1812011" y="209165"/>
                </a:lnTo>
                <a:lnTo>
                  <a:pt x="1812011" y="258396"/>
                </a:lnTo>
                <a:lnTo>
                  <a:pt x="1732529" y="258396"/>
                </a:lnTo>
                <a:lnTo>
                  <a:pt x="1732529" y="307582"/>
                </a:lnTo>
                <a:lnTo>
                  <a:pt x="1716642" y="307582"/>
                </a:lnTo>
                <a:lnTo>
                  <a:pt x="1700755" y="307582"/>
                </a:lnTo>
                <a:lnTo>
                  <a:pt x="1684822" y="307582"/>
                </a:lnTo>
                <a:lnTo>
                  <a:pt x="1684822" y="356814"/>
                </a:lnTo>
                <a:lnTo>
                  <a:pt x="1605386" y="356814"/>
                </a:lnTo>
                <a:lnTo>
                  <a:pt x="1605386" y="405999"/>
                </a:lnTo>
                <a:lnTo>
                  <a:pt x="1589453" y="405999"/>
                </a:lnTo>
                <a:lnTo>
                  <a:pt x="1589453" y="504462"/>
                </a:lnTo>
                <a:lnTo>
                  <a:pt x="1573565" y="504462"/>
                </a:lnTo>
                <a:lnTo>
                  <a:pt x="1494130" y="504462"/>
                </a:lnTo>
                <a:lnTo>
                  <a:pt x="1494130" y="553648"/>
                </a:lnTo>
                <a:lnTo>
                  <a:pt x="1335166" y="553648"/>
                </a:lnTo>
                <a:lnTo>
                  <a:pt x="1335166" y="602880"/>
                </a:lnTo>
                <a:lnTo>
                  <a:pt x="1239797" y="602880"/>
                </a:lnTo>
                <a:lnTo>
                  <a:pt x="1239797" y="652065"/>
                </a:lnTo>
                <a:lnTo>
                  <a:pt x="1223910" y="652065"/>
                </a:lnTo>
                <a:lnTo>
                  <a:pt x="1208023" y="652065"/>
                </a:lnTo>
                <a:lnTo>
                  <a:pt x="1208023" y="701297"/>
                </a:lnTo>
                <a:lnTo>
                  <a:pt x="1192089" y="701297"/>
                </a:lnTo>
                <a:lnTo>
                  <a:pt x="1176202" y="701297"/>
                </a:lnTo>
                <a:lnTo>
                  <a:pt x="1160315" y="701297"/>
                </a:lnTo>
                <a:lnTo>
                  <a:pt x="1144428" y="701297"/>
                </a:lnTo>
                <a:lnTo>
                  <a:pt x="1144428" y="750528"/>
                </a:lnTo>
                <a:lnTo>
                  <a:pt x="1128541" y="750528"/>
                </a:lnTo>
                <a:lnTo>
                  <a:pt x="1112654" y="750528"/>
                </a:lnTo>
                <a:lnTo>
                  <a:pt x="1096766" y="750528"/>
                </a:lnTo>
                <a:lnTo>
                  <a:pt x="1080833" y="750528"/>
                </a:lnTo>
                <a:lnTo>
                  <a:pt x="1080833" y="799714"/>
                </a:lnTo>
                <a:lnTo>
                  <a:pt x="1064946" y="799714"/>
                </a:lnTo>
                <a:lnTo>
                  <a:pt x="1049059" y="799714"/>
                </a:lnTo>
                <a:lnTo>
                  <a:pt x="1049059" y="848946"/>
                </a:lnTo>
                <a:lnTo>
                  <a:pt x="1033172" y="848946"/>
                </a:lnTo>
                <a:lnTo>
                  <a:pt x="1017285" y="848946"/>
                </a:lnTo>
                <a:lnTo>
                  <a:pt x="1001397" y="848946"/>
                </a:lnTo>
                <a:lnTo>
                  <a:pt x="1001397" y="910462"/>
                </a:lnTo>
                <a:lnTo>
                  <a:pt x="985464" y="910462"/>
                </a:lnTo>
                <a:lnTo>
                  <a:pt x="969577" y="910462"/>
                </a:lnTo>
                <a:lnTo>
                  <a:pt x="969577" y="959647"/>
                </a:lnTo>
                <a:lnTo>
                  <a:pt x="953690" y="959647"/>
                </a:lnTo>
                <a:lnTo>
                  <a:pt x="937803" y="959647"/>
                </a:lnTo>
                <a:lnTo>
                  <a:pt x="921916" y="959647"/>
                </a:lnTo>
                <a:lnTo>
                  <a:pt x="921916" y="1008879"/>
                </a:lnTo>
                <a:lnTo>
                  <a:pt x="906028" y="1008879"/>
                </a:lnTo>
                <a:lnTo>
                  <a:pt x="890095" y="1008879"/>
                </a:lnTo>
                <a:lnTo>
                  <a:pt x="874208" y="1008879"/>
                </a:lnTo>
                <a:lnTo>
                  <a:pt x="858321" y="1008879"/>
                </a:lnTo>
                <a:lnTo>
                  <a:pt x="858321" y="1058111"/>
                </a:lnTo>
                <a:lnTo>
                  <a:pt x="842434" y="1058111"/>
                </a:lnTo>
                <a:lnTo>
                  <a:pt x="842434" y="1107296"/>
                </a:lnTo>
                <a:lnTo>
                  <a:pt x="826546" y="1107296"/>
                </a:lnTo>
                <a:lnTo>
                  <a:pt x="810659" y="1107296"/>
                </a:lnTo>
                <a:lnTo>
                  <a:pt x="794726" y="1107296"/>
                </a:lnTo>
                <a:lnTo>
                  <a:pt x="778839" y="1107296"/>
                </a:lnTo>
                <a:lnTo>
                  <a:pt x="778839" y="1156528"/>
                </a:lnTo>
                <a:lnTo>
                  <a:pt x="762952" y="1156528"/>
                </a:lnTo>
                <a:lnTo>
                  <a:pt x="762952" y="1205713"/>
                </a:lnTo>
                <a:lnTo>
                  <a:pt x="747065" y="1205713"/>
                </a:lnTo>
                <a:lnTo>
                  <a:pt x="747065" y="1254945"/>
                </a:lnTo>
                <a:lnTo>
                  <a:pt x="731177" y="1254945"/>
                </a:lnTo>
                <a:lnTo>
                  <a:pt x="715290" y="1254945"/>
                </a:lnTo>
                <a:lnTo>
                  <a:pt x="619921" y="1254945"/>
                </a:lnTo>
                <a:lnTo>
                  <a:pt x="619921" y="1427210"/>
                </a:lnTo>
                <a:lnTo>
                  <a:pt x="429183" y="1427210"/>
                </a:lnTo>
                <a:lnTo>
                  <a:pt x="429183" y="1476395"/>
                </a:lnTo>
                <a:lnTo>
                  <a:pt x="413296" y="1476395"/>
                </a:lnTo>
                <a:lnTo>
                  <a:pt x="397363" y="1476395"/>
                </a:lnTo>
                <a:lnTo>
                  <a:pt x="381476" y="1476395"/>
                </a:lnTo>
                <a:lnTo>
                  <a:pt x="365588" y="1476395"/>
                </a:lnTo>
                <a:lnTo>
                  <a:pt x="365588" y="1574812"/>
                </a:lnTo>
                <a:lnTo>
                  <a:pt x="349701" y="1574812"/>
                </a:lnTo>
                <a:lnTo>
                  <a:pt x="333814" y="1574812"/>
                </a:lnTo>
                <a:lnTo>
                  <a:pt x="333814" y="1636329"/>
                </a:lnTo>
                <a:lnTo>
                  <a:pt x="158963" y="1636329"/>
                </a:lnTo>
                <a:lnTo>
                  <a:pt x="158963" y="1734792"/>
                </a:lnTo>
                <a:lnTo>
                  <a:pt x="143076" y="1734792"/>
                </a:lnTo>
                <a:lnTo>
                  <a:pt x="127189" y="1734792"/>
                </a:lnTo>
                <a:lnTo>
                  <a:pt x="111302" y="1734792"/>
                </a:lnTo>
                <a:lnTo>
                  <a:pt x="95369" y="1734792"/>
                </a:lnTo>
                <a:lnTo>
                  <a:pt x="95369" y="1783978"/>
                </a:lnTo>
                <a:lnTo>
                  <a:pt x="79481" y="1783978"/>
                </a:lnTo>
                <a:lnTo>
                  <a:pt x="63594" y="1783978"/>
                </a:lnTo>
                <a:lnTo>
                  <a:pt x="63594" y="1833209"/>
                </a:lnTo>
                <a:lnTo>
                  <a:pt x="47707" y="1833209"/>
                </a:lnTo>
                <a:lnTo>
                  <a:pt x="31820" y="1833209"/>
                </a:lnTo>
                <a:lnTo>
                  <a:pt x="15933" y="1833209"/>
                </a:lnTo>
                <a:lnTo>
                  <a:pt x="15933" y="1943911"/>
                </a:lnTo>
                <a:lnTo>
                  <a:pt x="0" y="1943911"/>
                </a:lnTo>
                <a:lnTo>
                  <a:pt x="0" y="1993143"/>
                </a:lnTo>
              </a:path>
            </a:pathLst>
          </a:custGeom>
          <a:ln w="8682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893849" y="1072001"/>
            <a:ext cx="3099435" cy="1809114"/>
          </a:xfrm>
          <a:custGeom>
            <a:avLst/>
            <a:gdLst/>
            <a:ahLst/>
            <a:cxnLst/>
            <a:rect l="l" t="t" r="r" b="b"/>
            <a:pathLst>
              <a:path w="3099435" h="1809114">
                <a:moveTo>
                  <a:pt x="3099423" y="0"/>
                </a:moveTo>
                <a:lnTo>
                  <a:pt x="3099423" y="0"/>
                </a:lnTo>
                <a:lnTo>
                  <a:pt x="2574917" y="0"/>
                </a:lnTo>
                <a:lnTo>
                  <a:pt x="2574917" y="49231"/>
                </a:lnTo>
                <a:lnTo>
                  <a:pt x="2209328" y="49231"/>
                </a:lnTo>
                <a:lnTo>
                  <a:pt x="2209328" y="98417"/>
                </a:lnTo>
                <a:lnTo>
                  <a:pt x="2129846" y="98417"/>
                </a:lnTo>
                <a:lnTo>
                  <a:pt x="2129846" y="147648"/>
                </a:lnTo>
                <a:lnTo>
                  <a:pt x="2113959" y="147648"/>
                </a:lnTo>
                <a:lnTo>
                  <a:pt x="2113959" y="209165"/>
                </a:lnTo>
                <a:lnTo>
                  <a:pt x="2098072" y="209165"/>
                </a:lnTo>
                <a:lnTo>
                  <a:pt x="1970929" y="209165"/>
                </a:lnTo>
                <a:lnTo>
                  <a:pt x="1970929" y="258396"/>
                </a:lnTo>
                <a:lnTo>
                  <a:pt x="1954995" y="258396"/>
                </a:lnTo>
                <a:lnTo>
                  <a:pt x="1939108" y="258396"/>
                </a:lnTo>
                <a:lnTo>
                  <a:pt x="1939108" y="319913"/>
                </a:lnTo>
                <a:lnTo>
                  <a:pt x="1923221" y="319913"/>
                </a:lnTo>
                <a:lnTo>
                  <a:pt x="1923221" y="369098"/>
                </a:lnTo>
                <a:lnTo>
                  <a:pt x="1907334" y="369098"/>
                </a:lnTo>
                <a:lnTo>
                  <a:pt x="1891447" y="369098"/>
                </a:lnTo>
                <a:lnTo>
                  <a:pt x="1875560" y="369098"/>
                </a:lnTo>
                <a:lnTo>
                  <a:pt x="1875560" y="418330"/>
                </a:lnTo>
                <a:lnTo>
                  <a:pt x="1859672" y="418330"/>
                </a:lnTo>
                <a:lnTo>
                  <a:pt x="1843739" y="418330"/>
                </a:lnTo>
                <a:lnTo>
                  <a:pt x="1827852" y="418330"/>
                </a:lnTo>
                <a:lnTo>
                  <a:pt x="1811965" y="418330"/>
                </a:lnTo>
                <a:lnTo>
                  <a:pt x="1811965" y="467516"/>
                </a:lnTo>
                <a:lnTo>
                  <a:pt x="1668934" y="467516"/>
                </a:lnTo>
                <a:lnTo>
                  <a:pt x="1668934" y="516747"/>
                </a:lnTo>
                <a:lnTo>
                  <a:pt x="1557632" y="516747"/>
                </a:lnTo>
                <a:lnTo>
                  <a:pt x="1557632" y="565979"/>
                </a:lnTo>
                <a:lnTo>
                  <a:pt x="1446376" y="565979"/>
                </a:lnTo>
                <a:lnTo>
                  <a:pt x="1446376" y="615164"/>
                </a:lnTo>
                <a:lnTo>
                  <a:pt x="1430489" y="615164"/>
                </a:lnTo>
                <a:lnTo>
                  <a:pt x="1430489" y="664396"/>
                </a:lnTo>
                <a:lnTo>
                  <a:pt x="1414602" y="664396"/>
                </a:lnTo>
                <a:lnTo>
                  <a:pt x="1398714" y="664396"/>
                </a:lnTo>
                <a:lnTo>
                  <a:pt x="1398714" y="713582"/>
                </a:lnTo>
                <a:lnTo>
                  <a:pt x="1382827" y="713582"/>
                </a:lnTo>
                <a:lnTo>
                  <a:pt x="1366940" y="713582"/>
                </a:lnTo>
                <a:lnTo>
                  <a:pt x="1366940" y="762813"/>
                </a:lnTo>
                <a:lnTo>
                  <a:pt x="1351007" y="762813"/>
                </a:lnTo>
                <a:lnTo>
                  <a:pt x="1271571" y="762813"/>
                </a:lnTo>
                <a:lnTo>
                  <a:pt x="1271571" y="812045"/>
                </a:lnTo>
                <a:lnTo>
                  <a:pt x="905982" y="812045"/>
                </a:lnTo>
                <a:lnTo>
                  <a:pt x="905982" y="873561"/>
                </a:lnTo>
                <a:lnTo>
                  <a:pt x="810613" y="873561"/>
                </a:lnTo>
                <a:lnTo>
                  <a:pt x="810613" y="922747"/>
                </a:lnTo>
                <a:lnTo>
                  <a:pt x="715244" y="922747"/>
                </a:lnTo>
                <a:lnTo>
                  <a:pt x="715244" y="971978"/>
                </a:lnTo>
                <a:lnTo>
                  <a:pt x="699357" y="971978"/>
                </a:lnTo>
                <a:lnTo>
                  <a:pt x="699357" y="1021164"/>
                </a:lnTo>
                <a:lnTo>
                  <a:pt x="683470" y="1021164"/>
                </a:lnTo>
                <a:lnTo>
                  <a:pt x="588101" y="1021164"/>
                </a:lnTo>
                <a:lnTo>
                  <a:pt x="588101" y="1070396"/>
                </a:lnTo>
                <a:lnTo>
                  <a:pt x="572214" y="1070396"/>
                </a:lnTo>
                <a:lnTo>
                  <a:pt x="556280" y="1070396"/>
                </a:lnTo>
                <a:lnTo>
                  <a:pt x="540393" y="1070396"/>
                </a:lnTo>
                <a:lnTo>
                  <a:pt x="540393" y="1131912"/>
                </a:lnTo>
                <a:lnTo>
                  <a:pt x="524506" y="1131912"/>
                </a:lnTo>
                <a:lnTo>
                  <a:pt x="524506" y="1181144"/>
                </a:lnTo>
                <a:lnTo>
                  <a:pt x="508619" y="1181144"/>
                </a:lnTo>
                <a:lnTo>
                  <a:pt x="413250" y="1181144"/>
                </a:lnTo>
                <a:lnTo>
                  <a:pt x="413250" y="1279561"/>
                </a:lnTo>
                <a:lnTo>
                  <a:pt x="270219" y="1279561"/>
                </a:lnTo>
                <a:lnTo>
                  <a:pt x="270219" y="1402594"/>
                </a:lnTo>
                <a:lnTo>
                  <a:pt x="254286" y="1402594"/>
                </a:lnTo>
                <a:lnTo>
                  <a:pt x="238399" y="1402594"/>
                </a:lnTo>
                <a:lnTo>
                  <a:pt x="222512" y="1402594"/>
                </a:lnTo>
                <a:lnTo>
                  <a:pt x="222512" y="1501011"/>
                </a:lnTo>
                <a:lnTo>
                  <a:pt x="206625" y="1501011"/>
                </a:lnTo>
                <a:lnTo>
                  <a:pt x="190738" y="1501011"/>
                </a:lnTo>
                <a:lnTo>
                  <a:pt x="190738" y="1550243"/>
                </a:lnTo>
                <a:lnTo>
                  <a:pt x="174850" y="1550243"/>
                </a:lnTo>
                <a:lnTo>
                  <a:pt x="174850" y="1648660"/>
                </a:lnTo>
                <a:lnTo>
                  <a:pt x="158917" y="1648660"/>
                </a:lnTo>
                <a:lnTo>
                  <a:pt x="143030" y="1648660"/>
                </a:lnTo>
                <a:lnTo>
                  <a:pt x="127143" y="1648660"/>
                </a:lnTo>
                <a:lnTo>
                  <a:pt x="111256" y="1648660"/>
                </a:lnTo>
                <a:lnTo>
                  <a:pt x="95369" y="1648660"/>
                </a:lnTo>
                <a:lnTo>
                  <a:pt x="95369" y="1747077"/>
                </a:lnTo>
                <a:lnTo>
                  <a:pt x="15887" y="1747077"/>
                </a:lnTo>
                <a:lnTo>
                  <a:pt x="15887" y="1808593"/>
                </a:lnTo>
                <a:lnTo>
                  <a:pt x="0" y="1808593"/>
                </a:lnTo>
              </a:path>
            </a:pathLst>
          </a:custGeom>
          <a:ln w="8682">
            <a:solidFill>
              <a:srgbClr val="0000FF"/>
            </a:solidFill>
            <a:prstDash val="lgDash"/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 txBox="1"/>
          <p:nvPr/>
        </p:nvSpPr>
        <p:spPr>
          <a:xfrm>
            <a:off x="1190764" y="861840"/>
            <a:ext cx="201295" cy="1085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mFB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370694" y="912067"/>
            <a:ext cx="668020" cy="160020"/>
          </a:xfrm>
          <a:custGeom>
            <a:avLst/>
            <a:gdLst/>
            <a:ahLst/>
            <a:cxnLst/>
            <a:rect l="l" t="t" r="r" b="b"/>
            <a:pathLst>
              <a:path w="668019" h="160019">
                <a:moveTo>
                  <a:pt x="0" y="0"/>
                </a:moveTo>
                <a:lnTo>
                  <a:pt x="667537" y="159933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958565" y="1014826"/>
            <a:ext cx="80010" cy="81280"/>
          </a:xfrm>
          <a:custGeom>
            <a:avLst/>
            <a:gdLst/>
            <a:ahLst/>
            <a:cxnLst/>
            <a:rect l="l" t="t" r="r" b="b"/>
            <a:pathLst>
              <a:path w="80010" h="81280">
                <a:moveTo>
                  <a:pt x="0" y="80821"/>
                </a:moveTo>
                <a:lnTo>
                  <a:pt x="79666" y="57175"/>
                </a:lnTo>
                <a:lnTo>
                  <a:pt x="19350" y="0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 txBox="1"/>
          <p:nvPr/>
        </p:nvSpPr>
        <p:spPr>
          <a:xfrm>
            <a:off x="1415031" y="2460668"/>
            <a:ext cx="388620" cy="1085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uFB−AFP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1545499" y="1884047"/>
            <a:ext cx="64135" cy="578485"/>
          </a:xfrm>
          <a:custGeom>
            <a:avLst/>
            <a:gdLst/>
            <a:ahLst/>
            <a:cxnLst/>
            <a:rect l="l" t="t" r="r" b="b"/>
            <a:pathLst>
              <a:path w="64134" h="578485">
                <a:moveTo>
                  <a:pt x="63594" y="578218"/>
                </a:moveTo>
                <a:lnTo>
                  <a:pt x="0" y="0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1512062" y="1884047"/>
            <a:ext cx="83185" cy="76200"/>
          </a:xfrm>
          <a:custGeom>
            <a:avLst/>
            <a:gdLst/>
            <a:ahLst/>
            <a:cxnLst/>
            <a:rect l="l" t="t" r="r" b="b"/>
            <a:pathLst>
              <a:path w="83184" h="76200">
                <a:moveTo>
                  <a:pt x="82622" y="67012"/>
                </a:moveTo>
                <a:lnTo>
                  <a:pt x="33436" y="0"/>
                </a:lnTo>
                <a:lnTo>
                  <a:pt x="0" y="76064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 txBox="1"/>
          <p:nvPr/>
        </p:nvSpPr>
        <p:spPr>
          <a:xfrm>
            <a:off x="935877" y="1230339"/>
            <a:ext cx="393065" cy="1085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uEB−AFP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291213" y="1281166"/>
            <a:ext cx="238760" cy="196850"/>
          </a:xfrm>
          <a:custGeom>
            <a:avLst/>
            <a:gdLst/>
            <a:ahLst/>
            <a:cxnLst/>
            <a:rect l="l" t="t" r="r" b="b"/>
            <a:pathLst>
              <a:path w="238759" h="196850">
                <a:moveTo>
                  <a:pt x="0" y="0"/>
                </a:moveTo>
                <a:lnTo>
                  <a:pt x="238399" y="196834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1447636" y="1400135"/>
            <a:ext cx="82550" cy="78105"/>
          </a:xfrm>
          <a:custGeom>
            <a:avLst/>
            <a:gdLst/>
            <a:ahLst/>
            <a:cxnLst/>
            <a:rect l="l" t="t" r="r" b="b"/>
            <a:pathLst>
              <a:path w="82550" h="78105">
                <a:moveTo>
                  <a:pt x="0" y="64102"/>
                </a:moveTo>
                <a:lnTo>
                  <a:pt x="81975" y="77865"/>
                </a:lnTo>
                <a:lnTo>
                  <a:pt x="52926" y="0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 txBox="1"/>
          <p:nvPr/>
        </p:nvSpPr>
        <p:spPr>
          <a:xfrm>
            <a:off x="2997603" y="1600038"/>
            <a:ext cx="401955" cy="1085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uFB−DCP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2451482" y="1391915"/>
            <a:ext cx="588645" cy="258445"/>
          </a:xfrm>
          <a:custGeom>
            <a:avLst/>
            <a:gdLst/>
            <a:ahLst/>
            <a:cxnLst/>
            <a:rect l="l" t="t" r="r" b="b"/>
            <a:pathLst>
              <a:path w="588644" h="258444">
                <a:moveTo>
                  <a:pt x="588101" y="258350"/>
                </a:moveTo>
                <a:lnTo>
                  <a:pt x="0" y="0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2451482" y="1382816"/>
            <a:ext cx="83185" cy="76200"/>
          </a:xfrm>
          <a:custGeom>
            <a:avLst/>
            <a:gdLst/>
            <a:ahLst/>
            <a:cxnLst/>
            <a:rect l="l" t="t" r="r" b="b"/>
            <a:pathLst>
              <a:path w="83185" h="76200">
                <a:moveTo>
                  <a:pt x="82668" y="0"/>
                </a:moveTo>
                <a:lnTo>
                  <a:pt x="0" y="9098"/>
                </a:lnTo>
                <a:lnTo>
                  <a:pt x="49231" y="76110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 txBox="1"/>
          <p:nvPr/>
        </p:nvSpPr>
        <p:spPr>
          <a:xfrm>
            <a:off x="2200521" y="2092170"/>
            <a:ext cx="407034" cy="1085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>
                <a:latin typeface="Helvetica"/>
                <a:cs typeface="Helvetica"/>
              </a:rPr>
              <a:t>uEB−DCP</a:t>
            </a:r>
            <a:endParaRPr sz="650">
              <a:latin typeface="Helvetica"/>
              <a:cs typeface="Helvetica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2165421" y="1884047"/>
            <a:ext cx="238760" cy="209550"/>
          </a:xfrm>
          <a:custGeom>
            <a:avLst/>
            <a:gdLst/>
            <a:ahLst/>
            <a:cxnLst/>
            <a:rect l="l" t="t" r="r" b="b"/>
            <a:pathLst>
              <a:path w="238760" h="209550">
                <a:moveTo>
                  <a:pt x="238399" y="209119"/>
                </a:moveTo>
                <a:lnTo>
                  <a:pt x="0" y="0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2165421" y="1884047"/>
            <a:ext cx="81915" cy="78740"/>
          </a:xfrm>
          <a:custGeom>
            <a:avLst/>
            <a:gdLst/>
            <a:ahLst/>
            <a:cxnLst/>
            <a:rect l="l" t="t" r="r" b="b"/>
            <a:pathLst>
              <a:path w="81914" h="78739">
                <a:moveTo>
                  <a:pt x="81513" y="16210"/>
                </a:moveTo>
                <a:lnTo>
                  <a:pt x="0" y="0"/>
                </a:lnTo>
                <a:lnTo>
                  <a:pt x="26694" y="78696"/>
                </a:lnTo>
              </a:path>
            </a:pathLst>
          </a:custGeom>
          <a:ln w="346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53" name="object 5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00"/>
              <a:t>Ea</a:t>
            </a:r>
            <a:r>
              <a:rPr dirty="0" spc="80"/>
              <a:t>r</a:t>
            </a:r>
            <a:r>
              <a:rPr dirty="0" spc="-30"/>
              <a:t>ly</a:t>
            </a:r>
            <a:r>
              <a:rPr dirty="0" spc="45"/>
              <a:t> </a:t>
            </a:r>
            <a:r>
              <a:rPr dirty="0" spc="70"/>
              <a:t>detection</a:t>
            </a:r>
            <a:r>
              <a:rPr dirty="0" spc="45"/>
              <a:t> </a:t>
            </a:r>
            <a:r>
              <a:rPr dirty="0" spc="10"/>
              <a:t>of</a:t>
            </a:r>
            <a:r>
              <a:rPr dirty="0" spc="45"/>
              <a:t> </a:t>
            </a:r>
            <a:r>
              <a:rPr dirty="0" spc="65"/>
              <a:t>HCC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83755" y="765017"/>
            <a:ext cx="3840624" cy="108990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624395" y="2115150"/>
            <a:ext cx="3267710" cy="6832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ts val="1200"/>
              </a:lnSpc>
            </a:pPr>
            <a:r>
              <a:rPr dirty="0" sz="1100" spc="60">
                <a:latin typeface="Times New Roman"/>
                <a:cs typeface="Times New Roman"/>
              </a:rPr>
              <a:t>Compare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0">
                <a:latin typeface="Times New Roman"/>
                <a:cs typeface="Times New Roman"/>
              </a:rPr>
              <a:t>time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first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positi</a:t>
            </a:r>
            <a:r>
              <a:rPr dirty="0" sz="1100" spc="-15">
                <a:latin typeface="Times New Roman"/>
                <a:cs typeface="Times New Roman"/>
              </a:rPr>
              <a:t>v</a:t>
            </a:r>
            <a:r>
              <a:rPr dirty="0" sz="1100" spc="114">
                <a:latin typeface="Times New Roman"/>
                <a:cs typeface="Times New Roman"/>
              </a:rPr>
              <a:t>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5">
                <a:latin typeface="Times New Roman"/>
                <a:cs typeface="Times New Roman"/>
              </a:rPr>
              <a:t>screen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f</a:t>
            </a:r>
            <a:r>
              <a:rPr dirty="0" sz="1100" spc="20">
                <a:latin typeface="Times New Roman"/>
                <a:cs typeface="Times New Roman"/>
              </a:rPr>
              <a:t>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85">
                <a:latin typeface="Times New Roman"/>
                <a:cs typeface="Times New Roman"/>
              </a:rPr>
              <a:t>each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45">
                <a:latin typeface="Times New Roman"/>
                <a:cs typeface="Times New Roman"/>
              </a:rPr>
              <a:t>method:</a:t>
            </a:r>
            <a:endParaRPr sz="1100">
              <a:latin typeface="Times New Roman"/>
              <a:cs typeface="Times New Roman"/>
            </a:endParaRPr>
          </a:p>
          <a:p>
            <a:pPr marL="93980">
              <a:lnSpc>
                <a:spcPts val="1200"/>
              </a:lnSpc>
              <a:spcBef>
                <a:spcPts val="155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Du</a:t>
            </a:r>
            <a:r>
              <a:rPr dirty="0" sz="1000" spc="25">
                <a:latin typeface="Times New Roman"/>
                <a:cs typeface="Times New Roman"/>
              </a:rPr>
              <a:t>r</a:t>
            </a:r>
            <a:r>
              <a:rPr dirty="0" sz="1000" spc="10">
                <a:latin typeface="Times New Roman"/>
                <a:cs typeface="Times New Roman"/>
              </a:rPr>
              <a:t>ing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entire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screening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5">
                <a:latin typeface="Times New Roman"/>
                <a:cs typeface="Times New Roman"/>
              </a:rPr>
              <a:t>pe</a:t>
            </a:r>
            <a:r>
              <a:rPr dirty="0" sz="1000" spc="50">
                <a:latin typeface="Times New Roman"/>
                <a:cs typeface="Times New Roman"/>
              </a:rPr>
              <a:t>r</a:t>
            </a:r>
            <a:r>
              <a:rPr dirty="0" sz="1000" spc="10">
                <a:latin typeface="Times New Roman"/>
                <a:cs typeface="Times New Roman"/>
              </a:rPr>
              <a:t>iod</a:t>
            </a:r>
            <a:endParaRPr sz="1000">
              <a:latin typeface="Times New Roman"/>
              <a:cs typeface="Times New Roman"/>
            </a:endParaRPr>
          </a:p>
          <a:p>
            <a:pPr marL="93980">
              <a:lnSpc>
                <a:spcPts val="1200"/>
              </a:lnSpc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T=1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y</a:t>
            </a:r>
            <a:r>
              <a:rPr dirty="0" sz="1000" spc="80">
                <a:latin typeface="Times New Roman"/>
                <a:cs typeface="Times New Roman"/>
              </a:rPr>
              <a:t>ears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50"/>
              <a:t>Entire</a:t>
            </a:r>
            <a:r>
              <a:rPr dirty="0" spc="45"/>
              <a:t> </a:t>
            </a:r>
            <a:r>
              <a:rPr dirty="0" spc="85"/>
              <a:t>screening</a:t>
            </a:r>
            <a:r>
              <a:rPr dirty="0" spc="45"/>
              <a:t> </a:t>
            </a:r>
            <a:r>
              <a:rPr dirty="0" spc="95"/>
              <a:t>pe</a:t>
            </a:r>
            <a:r>
              <a:rPr dirty="0" spc="85"/>
              <a:t>r</a:t>
            </a:r>
            <a:r>
              <a:rPr dirty="0" spc="35"/>
              <a:t>iod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59994" y="709777"/>
            <a:ext cx="4219575" cy="0"/>
          </a:xfrm>
          <a:custGeom>
            <a:avLst/>
            <a:gdLst/>
            <a:ahLst/>
            <a:cxnLst/>
            <a:rect l="l" t="t" r="r" b="b"/>
            <a:pathLst>
              <a:path w="4219575" h="0">
                <a:moveTo>
                  <a:pt x="0" y="0"/>
                </a:moveTo>
                <a:lnTo>
                  <a:pt x="42194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423214" y="708493"/>
            <a:ext cx="60134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25">
                <a:latin typeface="Times New Roman"/>
                <a:cs typeface="Times New Roman"/>
              </a:rPr>
              <a:t>Bioma</a:t>
            </a:r>
            <a:r>
              <a:rPr dirty="0" sz="1000" spc="25">
                <a:latin typeface="Times New Roman"/>
                <a:cs typeface="Times New Roman"/>
              </a:rPr>
              <a:t>r</a:t>
            </a:r>
            <a:r>
              <a:rPr dirty="0" sz="1000" spc="-25">
                <a:latin typeface="Times New Roman"/>
                <a:cs typeface="Times New Roman"/>
              </a:rPr>
              <a:t>k</a:t>
            </a:r>
            <a:r>
              <a:rPr dirty="0" sz="1000" spc="50">
                <a:latin typeface="Times New Roman"/>
                <a:cs typeface="Times New Roman"/>
              </a:rPr>
              <a:t>er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67642" y="708493"/>
            <a:ext cx="39814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35">
                <a:latin typeface="Times New Roman"/>
                <a:cs typeface="Times New Roman"/>
              </a:rPr>
              <a:t>mFB-J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18740" y="708493"/>
            <a:ext cx="25781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30">
                <a:latin typeface="Times New Roman"/>
                <a:cs typeface="Times New Roman"/>
              </a:rPr>
              <a:t>uFB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01925" y="702569"/>
            <a:ext cx="2205990" cy="17049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06680">
              <a:lnSpc>
                <a:spcPct val="100000"/>
              </a:lnSpc>
            </a:pPr>
            <a:r>
              <a:rPr dirty="0" sz="1000" spc="25">
                <a:latin typeface="Times New Roman"/>
                <a:cs typeface="Times New Roman"/>
              </a:rPr>
              <a:t>uEB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9994" y="866673"/>
            <a:ext cx="2042160" cy="0"/>
          </a:xfrm>
          <a:custGeom>
            <a:avLst/>
            <a:gdLst/>
            <a:ahLst/>
            <a:cxnLst/>
            <a:rect l="l" t="t" r="r" b="b"/>
            <a:pathLst>
              <a:path w="2042160" h="0">
                <a:moveTo>
                  <a:pt x="0" y="0"/>
                </a:moveTo>
                <a:lnTo>
                  <a:pt x="204193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401925" y="702569"/>
            <a:ext cx="2205990" cy="1704975"/>
          </a:xfrm>
          <a:custGeom>
            <a:avLst/>
            <a:gdLst/>
            <a:ahLst/>
            <a:cxnLst/>
            <a:rect l="l" t="t" r="r" b="b"/>
            <a:pathLst>
              <a:path w="2205990" h="1704975">
                <a:moveTo>
                  <a:pt x="0" y="1704565"/>
                </a:moveTo>
                <a:lnTo>
                  <a:pt x="2205907" y="1704565"/>
                </a:lnTo>
                <a:lnTo>
                  <a:pt x="2205907" y="0"/>
                </a:lnTo>
                <a:lnTo>
                  <a:pt x="0" y="0"/>
                </a:lnTo>
                <a:lnTo>
                  <a:pt x="0" y="170456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638865" y="1868692"/>
            <a:ext cx="5080" cy="5715"/>
          </a:xfrm>
          <a:custGeom>
            <a:avLst/>
            <a:gdLst/>
            <a:ahLst/>
            <a:cxnLst/>
            <a:rect l="l" t="t" r="r" b="b"/>
            <a:pathLst>
              <a:path w="5080" h="5714">
                <a:moveTo>
                  <a:pt x="0" y="5375"/>
                </a:moveTo>
                <a:lnTo>
                  <a:pt x="50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638865" y="1868692"/>
            <a:ext cx="10160" cy="11430"/>
          </a:xfrm>
          <a:custGeom>
            <a:avLst/>
            <a:gdLst/>
            <a:ahLst/>
            <a:cxnLst/>
            <a:rect l="l" t="t" r="r" b="b"/>
            <a:pathLst>
              <a:path w="10160" h="11430">
                <a:moveTo>
                  <a:pt x="0" y="10862"/>
                </a:moveTo>
                <a:lnTo>
                  <a:pt x="101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638865" y="1868692"/>
            <a:ext cx="15240" cy="16510"/>
          </a:xfrm>
          <a:custGeom>
            <a:avLst/>
            <a:gdLst/>
            <a:ahLst/>
            <a:cxnLst/>
            <a:rect l="l" t="t" r="r" b="b"/>
            <a:pathLst>
              <a:path w="15239" h="16510">
                <a:moveTo>
                  <a:pt x="0" y="16349"/>
                </a:moveTo>
                <a:lnTo>
                  <a:pt x="1520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638865" y="1868692"/>
            <a:ext cx="20320" cy="22225"/>
          </a:xfrm>
          <a:custGeom>
            <a:avLst/>
            <a:gdLst/>
            <a:ahLst/>
            <a:cxnLst/>
            <a:rect l="l" t="t" r="r" b="b"/>
            <a:pathLst>
              <a:path w="20319" h="22225">
                <a:moveTo>
                  <a:pt x="0" y="21808"/>
                </a:moveTo>
                <a:lnTo>
                  <a:pt x="2030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638865" y="1868692"/>
            <a:ext cx="25400" cy="27305"/>
          </a:xfrm>
          <a:custGeom>
            <a:avLst/>
            <a:gdLst/>
            <a:ahLst/>
            <a:cxnLst/>
            <a:rect l="l" t="t" r="r" b="b"/>
            <a:pathLst>
              <a:path w="25400" h="27305">
                <a:moveTo>
                  <a:pt x="0" y="27295"/>
                </a:moveTo>
                <a:lnTo>
                  <a:pt x="2540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638865" y="1868692"/>
            <a:ext cx="31115" cy="33020"/>
          </a:xfrm>
          <a:custGeom>
            <a:avLst/>
            <a:gdLst/>
            <a:ahLst/>
            <a:cxnLst/>
            <a:rect l="l" t="t" r="r" b="b"/>
            <a:pathLst>
              <a:path w="31114" h="33019">
                <a:moveTo>
                  <a:pt x="0" y="32754"/>
                </a:moveTo>
                <a:lnTo>
                  <a:pt x="3049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638865" y="1868692"/>
            <a:ext cx="36195" cy="38735"/>
          </a:xfrm>
          <a:custGeom>
            <a:avLst/>
            <a:gdLst/>
            <a:ahLst/>
            <a:cxnLst/>
            <a:rect l="l" t="t" r="r" b="b"/>
            <a:pathLst>
              <a:path w="36194" h="38735">
                <a:moveTo>
                  <a:pt x="0" y="38241"/>
                </a:moveTo>
                <a:lnTo>
                  <a:pt x="3559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2638865" y="1868692"/>
            <a:ext cx="41275" cy="43815"/>
          </a:xfrm>
          <a:custGeom>
            <a:avLst/>
            <a:gdLst/>
            <a:ahLst/>
            <a:cxnLst/>
            <a:rect l="l" t="t" r="r" b="b"/>
            <a:pathLst>
              <a:path w="41275" h="43814">
                <a:moveTo>
                  <a:pt x="0" y="43728"/>
                </a:moveTo>
                <a:lnTo>
                  <a:pt x="4069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2638865" y="1868692"/>
            <a:ext cx="46355" cy="49530"/>
          </a:xfrm>
          <a:custGeom>
            <a:avLst/>
            <a:gdLst/>
            <a:ahLst/>
            <a:cxnLst/>
            <a:rect l="l" t="t" r="r" b="b"/>
            <a:pathLst>
              <a:path w="46355" h="49530">
                <a:moveTo>
                  <a:pt x="0" y="49187"/>
                </a:moveTo>
                <a:lnTo>
                  <a:pt x="4578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2638865" y="1868692"/>
            <a:ext cx="51435" cy="55244"/>
          </a:xfrm>
          <a:custGeom>
            <a:avLst/>
            <a:gdLst/>
            <a:ahLst/>
            <a:cxnLst/>
            <a:rect l="l" t="t" r="r" b="b"/>
            <a:pathLst>
              <a:path w="51435" h="55244">
                <a:moveTo>
                  <a:pt x="0" y="54674"/>
                </a:moveTo>
                <a:lnTo>
                  <a:pt x="508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638865" y="1868692"/>
            <a:ext cx="56515" cy="60325"/>
          </a:xfrm>
          <a:custGeom>
            <a:avLst/>
            <a:gdLst/>
            <a:ahLst/>
            <a:cxnLst/>
            <a:rect l="l" t="t" r="r" b="b"/>
            <a:pathLst>
              <a:path w="56514" h="60325">
                <a:moveTo>
                  <a:pt x="0" y="60133"/>
                </a:moveTo>
                <a:lnTo>
                  <a:pt x="5598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638865" y="1868692"/>
            <a:ext cx="61594" cy="66040"/>
          </a:xfrm>
          <a:custGeom>
            <a:avLst/>
            <a:gdLst/>
            <a:ahLst/>
            <a:cxnLst/>
            <a:rect l="l" t="t" r="r" b="b"/>
            <a:pathLst>
              <a:path w="61594" h="66039">
                <a:moveTo>
                  <a:pt x="0" y="65620"/>
                </a:moveTo>
                <a:lnTo>
                  <a:pt x="6108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2638865" y="1868692"/>
            <a:ext cx="66675" cy="71120"/>
          </a:xfrm>
          <a:custGeom>
            <a:avLst/>
            <a:gdLst/>
            <a:ahLst/>
            <a:cxnLst/>
            <a:rect l="l" t="t" r="r" b="b"/>
            <a:pathLst>
              <a:path w="66675" h="71119">
                <a:moveTo>
                  <a:pt x="0" y="71107"/>
                </a:moveTo>
                <a:lnTo>
                  <a:pt x="6617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2638865" y="1868692"/>
            <a:ext cx="71755" cy="76835"/>
          </a:xfrm>
          <a:custGeom>
            <a:avLst/>
            <a:gdLst/>
            <a:ahLst/>
            <a:cxnLst/>
            <a:rect l="l" t="t" r="r" b="b"/>
            <a:pathLst>
              <a:path w="71755" h="76835">
                <a:moveTo>
                  <a:pt x="0" y="76566"/>
                </a:moveTo>
                <a:lnTo>
                  <a:pt x="712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638865" y="1868692"/>
            <a:ext cx="76835" cy="82550"/>
          </a:xfrm>
          <a:custGeom>
            <a:avLst/>
            <a:gdLst/>
            <a:ahLst/>
            <a:cxnLst/>
            <a:rect l="l" t="t" r="r" b="b"/>
            <a:pathLst>
              <a:path w="76835" h="82550">
                <a:moveTo>
                  <a:pt x="0" y="82053"/>
                </a:moveTo>
                <a:lnTo>
                  <a:pt x="7637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2638865" y="1868692"/>
            <a:ext cx="81915" cy="87630"/>
          </a:xfrm>
          <a:custGeom>
            <a:avLst/>
            <a:gdLst/>
            <a:ahLst/>
            <a:cxnLst/>
            <a:rect l="l" t="t" r="r" b="b"/>
            <a:pathLst>
              <a:path w="81914" h="87630">
                <a:moveTo>
                  <a:pt x="0" y="87512"/>
                </a:moveTo>
                <a:lnTo>
                  <a:pt x="8146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638865" y="1868692"/>
            <a:ext cx="86995" cy="93345"/>
          </a:xfrm>
          <a:custGeom>
            <a:avLst/>
            <a:gdLst/>
            <a:ahLst/>
            <a:cxnLst/>
            <a:rect l="l" t="t" r="r" b="b"/>
            <a:pathLst>
              <a:path w="86994" h="93344">
                <a:moveTo>
                  <a:pt x="0" y="92999"/>
                </a:moveTo>
                <a:lnTo>
                  <a:pt x="8656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2638865" y="1868692"/>
            <a:ext cx="92075" cy="99060"/>
          </a:xfrm>
          <a:custGeom>
            <a:avLst/>
            <a:gdLst/>
            <a:ahLst/>
            <a:cxnLst/>
            <a:rect l="l" t="t" r="r" b="b"/>
            <a:pathLst>
              <a:path w="92075" h="99060">
                <a:moveTo>
                  <a:pt x="0" y="98458"/>
                </a:moveTo>
                <a:lnTo>
                  <a:pt x="9166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638865" y="1868692"/>
            <a:ext cx="97155" cy="104139"/>
          </a:xfrm>
          <a:custGeom>
            <a:avLst/>
            <a:gdLst/>
            <a:ahLst/>
            <a:cxnLst/>
            <a:rect l="l" t="t" r="r" b="b"/>
            <a:pathLst>
              <a:path w="97155" h="104139">
                <a:moveTo>
                  <a:pt x="0" y="103945"/>
                </a:moveTo>
                <a:lnTo>
                  <a:pt x="9675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2638865" y="186874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638865" y="187423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638865" y="187969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2638865" y="188518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2638865" y="189064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2638865" y="189612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2638865" y="190161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638865" y="190707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638865" y="191255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638865" y="191801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638865" y="192350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638865" y="192899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638865" y="193445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2638865" y="193993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2638865" y="194539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2638865" y="195088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2638865" y="195637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2638865" y="196183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2638865" y="196731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2638865" y="197277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2638865" y="197826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2638865" y="198375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638865" y="198920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2638865" y="199469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2638865" y="200015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2638865" y="200564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2638865" y="201112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2638865" y="201658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2638865" y="202207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2638865" y="202753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2638865" y="203302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2638865" y="203850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2638865" y="204396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2638865" y="204945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2638865" y="205491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2638865" y="206040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2638865" y="206588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2638865" y="207134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2638865" y="207683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2638865" y="208229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2638865" y="208777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2638893" y="209323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77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2643990" y="2098724"/>
            <a:ext cx="97155" cy="104139"/>
          </a:xfrm>
          <a:custGeom>
            <a:avLst/>
            <a:gdLst/>
            <a:ahLst/>
            <a:cxnLst/>
            <a:rect l="l" t="t" r="r" b="b"/>
            <a:pathLst>
              <a:path w="97155" h="104139">
                <a:moveTo>
                  <a:pt x="0" y="103861"/>
                </a:moveTo>
                <a:lnTo>
                  <a:pt x="9667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2649087" y="2104212"/>
            <a:ext cx="92075" cy="98425"/>
          </a:xfrm>
          <a:custGeom>
            <a:avLst/>
            <a:gdLst/>
            <a:ahLst/>
            <a:cxnLst/>
            <a:rect l="l" t="t" r="r" b="b"/>
            <a:pathLst>
              <a:path w="92075" h="98425">
                <a:moveTo>
                  <a:pt x="0" y="98374"/>
                </a:moveTo>
                <a:lnTo>
                  <a:pt x="9157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2654184" y="2109671"/>
            <a:ext cx="86995" cy="93345"/>
          </a:xfrm>
          <a:custGeom>
            <a:avLst/>
            <a:gdLst/>
            <a:ahLst/>
            <a:cxnLst/>
            <a:rect l="l" t="t" r="r" b="b"/>
            <a:pathLst>
              <a:path w="86994" h="93344">
                <a:moveTo>
                  <a:pt x="0" y="92915"/>
                </a:moveTo>
                <a:lnTo>
                  <a:pt x="864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2659281" y="2115157"/>
            <a:ext cx="81915" cy="87630"/>
          </a:xfrm>
          <a:custGeom>
            <a:avLst/>
            <a:gdLst/>
            <a:ahLst/>
            <a:cxnLst/>
            <a:rect l="l" t="t" r="r" b="b"/>
            <a:pathLst>
              <a:path w="81914" h="87630">
                <a:moveTo>
                  <a:pt x="0" y="87428"/>
                </a:moveTo>
                <a:lnTo>
                  <a:pt x="8138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2664378" y="2120617"/>
            <a:ext cx="76835" cy="82550"/>
          </a:xfrm>
          <a:custGeom>
            <a:avLst/>
            <a:gdLst/>
            <a:ahLst/>
            <a:cxnLst/>
            <a:rect l="l" t="t" r="r" b="b"/>
            <a:pathLst>
              <a:path w="76835" h="82550">
                <a:moveTo>
                  <a:pt x="0" y="81969"/>
                </a:moveTo>
                <a:lnTo>
                  <a:pt x="7628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2669475" y="2126103"/>
            <a:ext cx="71755" cy="76835"/>
          </a:xfrm>
          <a:custGeom>
            <a:avLst/>
            <a:gdLst/>
            <a:ahLst/>
            <a:cxnLst/>
            <a:rect l="l" t="t" r="r" b="b"/>
            <a:pathLst>
              <a:path w="71755" h="76835">
                <a:moveTo>
                  <a:pt x="0" y="76482"/>
                </a:moveTo>
                <a:lnTo>
                  <a:pt x="7119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2674572" y="2131590"/>
            <a:ext cx="66675" cy="71120"/>
          </a:xfrm>
          <a:custGeom>
            <a:avLst/>
            <a:gdLst/>
            <a:ahLst/>
            <a:cxnLst/>
            <a:rect l="l" t="t" r="r" b="b"/>
            <a:pathLst>
              <a:path w="66675" h="71119">
                <a:moveTo>
                  <a:pt x="0" y="70995"/>
                </a:moveTo>
                <a:lnTo>
                  <a:pt x="660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2679668" y="2137049"/>
            <a:ext cx="61594" cy="66040"/>
          </a:xfrm>
          <a:custGeom>
            <a:avLst/>
            <a:gdLst/>
            <a:ahLst/>
            <a:cxnLst/>
            <a:rect l="l" t="t" r="r" b="b"/>
            <a:pathLst>
              <a:path w="61594" h="66039">
                <a:moveTo>
                  <a:pt x="0" y="65536"/>
                </a:moveTo>
                <a:lnTo>
                  <a:pt x="6099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2684765" y="2142536"/>
            <a:ext cx="56515" cy="60325"/>
          </a:xfrm>
          <a:custGeom>
            <a:avLst/>
            <a:gdLst/>
            <a:ahLst/>
            <a:cxnLst/>
            <a:rect l="l" t="t" r="r" b="b"/>
            <a:pathLst>
              <a:path w="56514" h="60325">
                <a:moveTo>
                  <a:pt x="0" y="60049"/>
                </a:moveTo>
                <a:lnTo>
                  <a:pt x="5589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2689862" y="2147995"/>
            <a:ext cx="50800" cy="54610"/>
          </a:xfrm>
          <a:custGeom>
            <a:avLst/>
            <a:gdLst/>
            <a:ahLst/>
            <a:cxnLst/>
            <a:rect l="l" t="t" r="r" b="b"/>
            <a:pathLst>
              <a:path w="50800" h="54610">
                <a:moveTo>
                  <a:pt x="0" y="54590"/>
                </a:moveTo>
                <a:lnTo>
                  <a:pt x="5080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2694959" y="2153482"/>
            <a:ext cx="45720" cy="49530"/>
          </a:xfrm>
          <a:custGeom>
            <a:avLst/>
            <a:gdLst/>
            <a:ahLst/>
            <a:cxnLst/>
            <a:rect l="l" t="t" r="r" b="b"/>
            <a:pathLst>
              <a:path w="45719" h="49530">
                <a:moveTo>
                  <a:pt x="0" y="49103"/>
                </a:moveTo>
                <a:lnTo>
                  <a:pt x="4570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2700056" y="2158969"/>
            <a:ext cx="40640" cy="43815"/>
          </a:xfrm>
          <a:custGeom>
            <a:avLst/>
            <a:gdLst/>
            <a:ahLst/>
            <a:cxnLst/>
            <a:rect l="l" t="t" r="r" b="b"/>
            <a:pathLst>
              <a:path w="40639" h="43814">
                <a:moveTo>
                  <a:pt x="0" y="43616"/>
                </a:moveTo>
                <a:lnTo>
                  <a:pt x="406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2705153" y="2164428"/>
            <a:ext cx="35560" cy="38735"/>
          </a:xfrm>
          <a:custGeom>
            <a:avLst/>
            <a:gdLst/>
            <a:ahLst/>
            <a:cxnLst/>
            <a:rect l="l" t="t" r="r" b="b"/>
            <a:pathLst>
              <a:path w="35560" h="38735">
                <a:moveTo>
                  <a:pt x="0" y="38157"/>
                </a:moveTo>
                <a:lnTo>
                  <a:pt x="355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2710250" y="2169915"/>
            <a:ext cx="30480" cy="33020"/>
          </a:xfrm>
          <a:custGeom>
            <a:avLst/>
            <a:gdLst/>
            <a:ahLst/>
            <a:cxnLst/>
            <a:rect l="l" t="t" r="r" b="b"/>
            <a:pathLst>
              <a:path w="30480" h="33019">
                <a:moveTo>
                  <a:pt x="0" y="32670"/>
                </a:moveTo>
                <a:lnTo>
                  <a:pt x="3041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2715347" y="2175374"/>
            <a:ext cx="25400" cy="27305"/>
          </a:xfrm>
          <a:custGeom>
            <a:avLst/>
            <a:gdLst/>
            <a:ahLst/>
            <a:cxnLst/>
            <a:rect l="l" t="t" r="r" b="b"/>
            <a:pathLst>
              <a:path w="25400" h="27305">
                <a:moveTo>
                  <a:pt x="0" y="27211"/>
                </a:moveTo>
                <a:lnTo>
                  <a:pt x="253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2720444" y="2180861"/>
            <a:ext cx="20320" cy="22225"/>
          </a:xfrm>
          <a:custGeom>
            <a:avLst/>
            <a:gdLst/>
            <a:ahLst/>
            <a:cxnLst/>
            <a:rect l="l" t="t" r="r" b="b"/>
            <a:pathLst>
              <a:path w="20319" h="22225">
                <a:moveTo>
                  <a:pt x="0" y="21724"/>
                </a:moveTo>
                <a:lnTo>
                  <a:pt x="2022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2725541" y="2186348"/>
            <a:ext cx="15240" cy="16510"/>
          </a:xfrm>
          <a:custGeom>
            <a:avLst/>
            <a:gdLst/>
            <a:ahLst/>
            <a:cxnLst/>
            <a:rect l="l" t="t" r="r" b="b"/>
            <a:pathLst>
              <a:path w="15239" h="16510">
                <a:moveTo>
                  <a:pt x="0" y="16237"/>
                </a:moveTo>
                <a:lnTo>
                  <a:pt x="1512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2730638" y="2191807"/>
            <a:ext cx="10160" cy="10795"/>
          </a:xfrm>
          <a:custGeom>
            <a:avLst/>
            <a:gdLst/>
            <a:ahLst/>
            <a:cxnLst/>
            <a:rect l="l" t="t" r="r" b="b"/>
            <a:pathLst>
              <a:path w="10160" h="10794">
                <a:moveTo>
                  <a:pt x="0" y="10778"/>
                </a:moveTo>
                <a:lnTo>
                  <a:pt x="10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2735735" y="2197294"/>
            <a:ext cx="5080" cy="5715"/>
          </a:xfrm>
          <a:custGeom>
            <a:avLst/>
            <a:gdLst/>
            <a:ahLst/>
            <a:cxnLst/>
            <a:rect l="l" t="t" r="r" b="b"/>
            <a:pathLst>
              <a:path w="5080" h="5714">
                <a:moveTo>
                  <a:pt x="0" y="5291"/>
                </a:moveTo>
                <a:lnTo>
                  <a:pt x="492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2761025" y="1875377"/>
            <a:ext cx="16510" cy="17780"/>
          </a:xfrm>
          <a:custGeom>
            <a:avLst/>
            <a:gdLst/>
            <a:ahLst/>
            <a:cxnLst/>
            <a:rect l="l" t="t" r="r" b="b"/>
            <a:pathLst>
              <a:path w="16510" h="17780">
                <a:moveTo>
                  <a:pt x="0" y="17658"/>
                </a:moveTo>
                <a:lnTo>
                  <a:pt x="164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2761025" y="1875377"/>
            <a:ext cx="41275" cy="43815"/>
          </a:xfrm>
          <a:custGeom>
            <a:avLst/>
            <a:gdLst/>
            <a:ahLst/>
            <a:cxnLst/>
            <a:rect l="l" t="t" r="r" b="b"/>
            <a:pathLst>
              <a:path w="41275" h="43814">
                <a:moveTo>
                  <a:pt x="0" y="43728"/>
                </a:moveTo>
                <a:lnTo>
                  <a:pt x="4072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2761025" y="1875377"/>
            <a:ext cx="65405" cy="69850"/>
          </a:xfrm>
          <a:custGeom>
            <a:avLst/>
            <a:gdLst/>
            <a:ahLst/>
            <a:cxnLst/>
            <a:rect l="l" t="t" r="r" b="b"/>
            <a:pathLst>
              <a:path w="65405" h="69850">
                <a:moveTo>
                  <a:pt x="0" y="69798"/>
                </a:moveTo>
                <a:lnTo>
                  <a:pt x="6497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2761025" y="1875377"/>
            <a:ext cx="89535" cy="95885"/>
          </a:xfrm>
          <a:custGeom>
            <a:avLst/>
            <a:gdLst/>
            <a:ahLst/>
            <a:cxnLst/>
            <a:rect l="l" t="t" r="r" b="b"/>
            <a:pathLst>
              <a:path w="89535" h="95885">
                <a:moveTo>
                  <a:pt x="0" y="95867"/>
                </a:moveTo>
                <a:lnTo>
                  <a:pt x="8926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2761025" y="188796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2761025" y="191403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2761025" y="194010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2761025" y="196617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2761025" y="199227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2761025" y="201834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2761025" y="204441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2761025" y="207048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2764145" y="2096552"/>
            <a:ext cx="99060" cy="106045"/>
          </a:xfrm>
          <a:custGeom>
            <a:avLst/>
            <a:gdLst/>
            <a:ahLst/>
            <a:cxnLst/>
            <a:rect l="l" t="t" r="r" b="b"/>
            <a:pathLst>
              <a:path w="99060" h="106044">
                <a:moveTo>
                  <a:pt x="0" y="106033"/>
                </a:moveTo>
                <a:lnTo>
                  <a:pt x="987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2788404" y="2122622"/>
            <a:ext cx="74930" cy="80010"/>
          </a:xfrm>
          <a:custGeom>
            <a:avLst/>
            <a:gdLst/>
            <a:ahLst/>
            <a:cxnLst/>
            <a:rect l="l" t="t" r="r" b="b"/>
            <a:pathLst>
              <a:path w="74930" h="80010">
                <a:moveTo>
                  <a:pt x="0" y="79964"/>
                </a:moveTo>
                <a:lnTo>
                  <a:pt x="7444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2812691" y="2148720"/>
            <a:ext cx="50165" cy="53975"/>
          </a:xfrm>
          <a:custGeom>
            <a:avLst/>
            <a:gdLst/>
            <a:ahLst/>
            <a:cxnLst/>
            <a:rect l="l" t="t" r="r" b="b"/>
            <a:pathLst>
              <a:path w="50164" h="53975">
                <a:moveTo>
                  <a:pt x="0" y="53866"/>
                </a:moveTo>
                <a:lnTo>
                  <a:pt x="5016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2836951" y="2174789"/>
            <a:ext cx="26034" cy="27940"/>
          </a:xfrm>
          <a:custGeom>
            <a:avLst/>
            <a:gdLst/>
            <a:ahLst/>
            <a:cxnLst/>
            <a:rect l="l" t="t" r="r" b="b"/>
            <a:pathLst>
              <a:path w="26035" h="27939">
                <a:moveTo>
                  <a:pt x="0" y="27796"/>
                </a:moveTo>
                <a:lnTo>
                  <a:pt x="2590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2861238" y="2200859"/>
            <a:ext cx="1905" cy="1905"/>
          </a:xfrm>
          <a:custGeom>
            <a:avLst/>
            <a:gdLst/>
            <a:ahLst/>
            <a:cxnLst/>
            <a:rect l="l" t="t" r="r" b="b"/>
            <a:pathLst>
              <a:path w="1905" h="1905">
                <a:moveTo>
                  <a:pt x="0" y="1726"/>
                </a:moveTo>
                <a:lnTo>
                  <a:pt x="16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3005374" y="1761850"/>
            <a:ext cx="3175" cy="3810"/>
          </a:xfrm>
          <a:custGeom>
            <a:avLst/>
            <a:gdLst/>
            <a:ahLst/>
            <a:cxnLst/>
            <a:rect l="l" t="t" r="r" b="b"/>
            <a:pathLst>
              <a:path w="3175" h="3810">
                <a:moveTo>
                  <a:pt x="0" y="3258"/>
                </a:moveTo>
                <a:lnTo>
                  <a:pt x="30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3005374" y="1761850"/>
            <a:ext cx="8255" cy="8890"/>
          </a:xfrm>
          <a:custGeom>
            <a:avLst/>
            <a:gdLst/>
            <a:ahLst/>
            <a:cxnLst/>
            <a:rect l="l" t="t" r="r" b="b"/>
            <a:pathLst>
              <a:path w="8255" h="8889">
                <a:moveTo>
                  <a:pt x="0" y="8717"/>
                </a:moveTo>
                <a:lnTo>
                  <a:pt x="81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3005374" y="1761850"/>
            <a:ext cx="13335" cy="14604"/>
          </a:xfrm>
          <a:custGeom>
            <a:avLst/>
            <a:gdLst/>
            <a:ahLst/>
            <a:cxnLst/>
            <a:rect l="l" t="t" r="r" b="b"/>
            <a:pathLst>
              <a:path w="13335" h="14605">
                <a:moveTo>
                  <a:pt x="0" y="14204"/>
                </a:moveTo>
                <a:lnTo>
                  <a:pt x="1322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3005374" y="1761850"/>
            <a:ext cx="18415" cy="19685"/>
          </a:xfrm>
          <a:custGeom>
            <a:avLst/>
            <a:gdLst/>
            <a:ahLst/>
            <a:cxnLst/>
            <a:rect l="l" t="t" r="r" b="b"/>
            <a:pathLst>
              <a:path w="18414" h="19685">
                <a:moveTo>
                  <a:pt x="0" y="19663"/>
                </a:moveTo>
                <a:lnTo>
                  <a:pt x="183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3005374" y="1761850"/>
            <a:ext cx="23495" cy="25400"/>
          </a:xfrm>
          <a:custGeom>
            <a:avLst/>
            <a:gdLst/>
            <a:ahLst/>
            <a:cxnLst/>
            <a:rect l="l" t="t" r="r" b="b"/>
            <a:pathLst>
              <a:path w="23494" h="25400">
                <a:moveTo>
                  <a:pt x="0" y="25150"/>
                </a:moveTo>
                <a:lnTo>
                  <a:pt x="2342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3005374" y="1761850"/>
            <a:ext cx="28575" cy="31115"/>
          </a:xfrm>
          <a:custGeom>
            <a:avLst/>
            <a:gdLst/>
            <a:ahLst/>
            <a:cxnLst/>
            <a:rect l="l" t="t" r="r" b="b"/>
            <a:pathLst>
              <a:path w="28575" h="31114">
                <a:moveTo>
                  <a:pt x="0" y="30637"/>
                </a:moveTo>
                <a:lnTo>
                  <a:pt x="2852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3005374" y="1761850"/>
            <a:ext cx="33655" cy="36195"/>
          </a:xfrm>
          <a:custGeom>
            <a:avLst/>
            <a:gdLst/>
            <a:ahLst/>
            <a:cxnLst/>
            <a:rect l="l" t="t" r="r" b="b"/>
            <a:pathLst>
              <a:path w="33655" h="36194">
                <a:moveTo>
                  <a:pt x="0" y="36096"/>
                </a:moveTo>
                <a:lnTo>
                  <a:pt x="336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3005374" y="1761850"/>
            <a:ext cx="38735" cy="41910"/>
          </a:xfrm>
          <a:custGeom>
            <a:avLst/>
            <a:gdLst/>
            <a:ahLst/>
            <a:cxnLst/>
            <a:rect l="l" t="t" r="r" b="b"/>
            <a:pathLst>
              <a:path w="38735" h="41910">
                <a:moveTo>
                  <a:pt x="0" y="41583"/>
                </a:moveTo>
                <a:lnTo>
                  <a:pt x="3871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3005374" y="1761850"/>
            <a:ext cx="43815" cy="47625"/>
          </a:xfrm>
          <a:custGeom>
            <a:avLst/>
            <a:gdLst/>
            <a:ahLst/>
            <a:cxnLst/>
            <a:rect l="l" t="t" r="r" b="b"/>
            <a:pathLst>
              <a:path w="43814" h="47625">
                <a:moveTo>
                  <a:pt x="0" y="47042"/>
                </a:moveTo>
                <a:lnTo>
                  <a:pt x="43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3005374" y="1761850"/>
            <a:ext cx="49530" cy="52705"/>
          </a:xfrm>
          <a:custGeom>
            <a:avLst/>
            <a:gdLst/>
            <a:ahLst/>
            <a:cxnLst/>
            <a:rect l="l" t="t" r="r" b="b"/>
            <a:pathLst>
              <a:path w="49530" h="52705">
                <a:moveTo>
                  <a:pt x="0" y="52529"/>
                </a:moveTo>
                <a:lnTo>
                  <a:pt x="489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3005374" y="1761850"/>
            <a:ext cx="54610" cy="58419"/>
          </a:xfrm>
          <a:custGeom>
            <a:avLst/>
            <a:gdLst/>
            <a:ahLst/>
            <a:cxnLst/>
            <a:rect l="l" t="t" r="r" b="b"/>
            <a:pathLst>
              <a:path w="54610" h="58419">
                <a:moveTo>
                  <a:pt x="0" y="58016"/>
                </a:moveTo>
                <a:lnTo>
                  <a:pt x="5400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3005374" y="1761850"/>
            <a:ext cx="59690" cy="63500"/>
          </a:xfrm>
          <a:custGeom>
            <a:avLst/>
            <a:gdLst/>
            <a:ahLst/>
            <a:cxnLst/>
            <a:rect l="l" t="t" r="r" b="b"/>
            <a:pathLst>
              <a:path w="59689" h="63500">
                <a:moveTo>
                  <a:pt x="0" y="63475"/>
                </a:moveTo>
                <a:lnTo>
                  <a:pt x="5910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3005374" y="1761850"/>
            <a:ext cx="64769" cy="69215"/>
          </a:xfrm>
          <a:custGeom>
            <a:avLst/>
            <a:gdLst/>
            <a:ahLst/>
            <a:cxnLst/>
            <a:rect l="l" t="t" r="r" b="b"/>
            <a:pathLst>
              <a:path w="64769" h="69214">
                <a:moveTo>
                  <a:pt x="0" y="68962"/>
                </a:moveTo>
                <a:lnTo>
                  <a:pt x="6419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3005374" y="1761850"/>
            <a:ext cx="69850" cy="74930"/>
          </a:xfrm>
          <a:custGeom>
            <a:avLst/>
            <a:gdLst/>
            <a:ahLst/>
            <a:cxnLst/>
            <a:rect l="l" t="t" r="r" b="b"/>
            <a:pathLst>
              <a:path w="69850" h="74930">
                <a:moveTo>
                  <a:pt x="0" y="74421"/>
                </a:moveTo>
                <a:lnTo>
                  <a:pt x="6929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3005374" y="1761850"/>
            <a:ext cx="74930" cy="80010"/>
          </a:xfrm>
          <a:custGeom>
            <a:avLst/>
            <a:gdLst/>
            <a:ahLst/>
            <a:cxnLst/>
            <a:rect l="l" t="t" r="r" b="b"/>
            <a:pathLst>
              <a:path w="74930" h="80010">
                <a:moveTo>
                  <a:pt x="0" y="79908"/>
                </a:moveTo>
                <a:lnTo>
                  <a:pt x="743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3005374" y="1761850"/>
            <a:ext cx="80010" cy="85725"/>
          </a:xfrm>
          <a:custGeom>
            <a:avLst/>
            <a:gdLst/>
            <a:ahLst/>
            <a:cxnLst/>
            <a:rect l="l" t="t" r="r" b="b"/>
            <a:pathLst>
              <a:path w="80010" h="85725">
                <a:moveTo>
                  <a:pt x="0" y="85395"/>
                </a:moveTo>
                <a:lnTo>
                  <a:pt x="7949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3005374" y="1761850"/>
            <a:ext cx="85090" cy="91440"/>
          </a:xfrm>
          <a:custGeom>
            <a:avLst/>
            <a:gdLst/>
            <a:ahLst/>
            <a:cxnLst/>
            <a:rect l="l" t="t" r="r" b="b"/>
            <a:pathLst>
              <a:path w="85089" h="91439">
                <a:moveTo>
                  <a:pt x="0" y="90854"/>
                </a:moveTo>
                <a:lnTo>
                  <a:pt x="8458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3005374" y="1761850"/>
            <a:ext cx="90170" cy="96520"/>
          </a:xfrm>
          <a:custGeom>
            <a:avLst/>
            <a:gdLst/>
            <a:ahLst/>
            <a:cxnLst/>
            <a:rect l="l" t="t" r="r" b="b"/>
            <a:pathLst>
              <a:path w="90169" h="96519">
                <a:moveTo>
                  <a:pt x="0" y="96341"/>
                </a:moveTo>
                <a:lnTo>
                  <a:pt x="8968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3005374" y="1761850"/>
            <a:ext cx="95250" cy="102235"/>
          </a:xfrm>
          <a:custGeom>
            <a:avLst/>
            <a:gdLst/>
            <a:ahLst/>
            <a:cxnLst/>
            <a:rect l="l" t="t" r="r" b="b"/>
            <a:pathLst>
              <a:path w="95250" h="102235">
                <a:moveTo>
                  <a:pt x="0" y="101800"/>
                </a:moveTo>
                <a:lnTo>
                  <a:pt x="947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3005374" y="1761850"/>
            <a:ext cx="100330" cy="107314"/>
          </a:xfrm>
          <a:custGeom>
            <a:avLst/>
            <a:gdLst/>
            <a:ahLst/>
            <a:cxnLst/>
            <a:rect l="l" t="t" r="r" b="b"/>
            <a:pathLst>
              <a:path w="100330" h="107314">
                <a:moveTo>
                  <a:pt x="0" y="107287"/>
                </a:moveTo>
                <a:lnTo>
                  <a:pt x="9987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3005374" y="176524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3005374" y="177073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3005374" y="177619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3005374" y="178168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3005374" y="178714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3005374" y="179262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3005374" y="179811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3005374" y="180357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3005374" y="180906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3005374" y="181451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3005374" y="182000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3005374" y="182549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3005374" y="183095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3005374" y="183643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3005374" y="184189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3005374" y="184738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3005374" y="185284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3005374" y="185833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3005374" y="186381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3005374" y="186927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3005374" y="187476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3005374" y="188022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3005374" y="188571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3005374" y="189119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3005374" y="189665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3005374" y="190214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3005374" y="190760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3005374" y="191308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3005374" y="191857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3005374" y="192403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3005374" y="192952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3005374" y="193498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3005374" y="194046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3005374" y="194595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3005374" y="195141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3005374" y="195690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3005374" y="196235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3005374" y="196784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3005374" y="197333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3005374" y="197879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3005374" y="198427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3005374" y="198973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3005374" y="199522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3005374" y="200071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3005374" y="200617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3005374" y="201165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3005374" y="201711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3005374" y="202260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3005374" y="202809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3005374" y="203355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3005374" y="203903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3005374" y="204449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3005374" y="204998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3005374" y="205547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3005374" y="206092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3005374" y="206641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3005374" y="207187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3005374" y="207736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3005374" y="208282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3005374" y="208830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3005903" y="2093795"/>
            <a:ext cx="101600" cy="109220"/>
          </a:xfrm>
          <a:custGeom>
            <a:avLst/>
            <a:gdLst/>
            <a:ahLst/>
            <a:cxnLst/>
            <a:rect l="l" t="t" r="r" b="b"/>
            <a:pathLst>
              <a:path w="101600" h="109219">
                <a:moveTo>
                  <a:pt x="0" y="108791"/>
                </a:moveTo>
                <a:lnTo>
                  <a:pt x="10129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3011000" y="2099254"/>
            <a:ext cx="96520" cy="103505"/>
          </a:xfrm>
          <a:custGeom>
            <a:avLst/>
            <a:gdLst/>
            <a:ahLst/>
            <a:cxnLst/>
            <a:rect l="l" t="t" r="r" b="b"/>
            <a:pathLst>
              <a:path w="96519" h="103505">
                <a:moveTo>
                  <a:pt x="0" y="103332"/>
                </a:moveTo>
                <a:lnTo>
                  <a:pt x="9620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3016097" y="2104741"/>
            <a:ext cx="91440" cy="98425"/>
          </a:xfrm>
          <a:custGeom>
            <a:avLst/>
            <a:gdLst/>
            <a:ahLst/>
            <a:cxnLst/>
            <a:rect l="l" t="t" r="r" b="b"/>
            <a:pathLst>
              <a:path w="91439" h="98425">
                <a:moveTo>
                  <a:pt x="0" y="97845"/>
                </a:moveTo>
                <a:lnTo>
                  <a:pt x="9110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3021194" y="2110200"/>
            <a:ext cx="86360" cy="92710"/>
          </a:xfrm>
          <a:custGeom>
            <a:avLst/>
            <a:gdLst/>
            <a:ahLst/>
            <a:cxnLst/>
            <a:rect l="l" t="t" r="r" b="b"/>
            <a:pathLst>
              <a:path w="86360" h="92710">
                <a:moveTo>
                  <a:pt x="0" y="92386"/>
                </a:moveTo>
                <a:lnTo>
                  <a:pt x="860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3026291" y="2115687"/>
            <a:ext cx="81280" cy="86995"/>
          </a:xfrm>
          <a:custGeom>
            <a:avLst/>
            <a:gdLst/>
            <a:ahLst/>
            <a:cxnLst/>
            <a:rect l="l" t="t" r="r" b="b"/>
            <a:pathLst>
              <a:path w="81280" h="86994">
                <a:moveTo>
                  <a:pt x="0" y="86899"/>
                </a:moveTo>
                <a:lnTo>
                  <a:pt x="809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3031388" y="2121174"/>
            <a:ext cx="76200" cy="81915"/>
          </a:xfrm>
          <a:custGeom>
            <a:avLst/>
            <a:gdLst/>
            <a:ahLst/>
            <a:cxnLst/>
            <a:rect l="l" t="t" r="r" b="b"/>
            <a:pathLst>
              <a:path w="76200" h="81914">
                <a:moveTo>
                  <a:pt x="0" y="81412"/>
                </a:moveTo>
                <a:lnTo>
                  <a:pt x="7581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3036485" y="2126633"/>
            <a:ext cx="71120" cy="76200"/>
          </a:xfrm>
          <a:custGeom>
            <a:avLst/>
            <a:gdLst/>
            <a:ahLst/>
            <a:cxnLst/>
            <a:rect l="l" t="t" r="r" b="b"/>
            <a:pathLst>
              <a:path w="71119" h="76200">
                <a:moveTo>
                  <a:pt x="0" y="75953"/>
                </a:moveTo>
                <a:lnTo>
                  <a:pt x="70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3041582" y="2132120"/>
            <a:ext cx="66040" cy="70485"/>
          </a:xfrm>
          <a:custGeom>
            <a:avLst/>
            <a:gdLst/>
            <a:ahLst/>
            <a:cxnLst/>
            <a:rect l="l" t="t" r="r" b="b"/>
            <a:pathLst>
              <a:path w="66039" h="70485">
                <a:moveTo>
                  <a:pt x="0" y="70466"/>
                </a:moveTo>
                <a:lnTo>
                  <a:pt x="6562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3046679" y="2137579"/>
            <a:ext cx="60960" cy="65405"/>
          </a:xfrm>
          <a:custGeom>
            <a:avLst/>
            <a:gdLst/>
            <a:ahLst/>
            <a:cxnLst/>
            <a:rect l="l" t="t" r="r" b="b"/>
            <a:pathLst>
              <a:path w="60960" h="65405">
                <a:moveTo>
                  <a:pt x="0" y="65007"/>
                </a:moveTo>
                <a:lnTo>
                  <a:pt x="6052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3051776" y="2143066"/>
            <a:ext cx="55880" cy="59690"/>
          </a:xfrm>
          <a:custGeom>
            <a:avLst/>
            <a:gdLst/>
            <a:ahLst/>
            <a:cxnLst/>
            <a:rect l="l" t="t" r="r" b="b"/>
            <a:pathLst>
              <a:path w="55880" h="59689">
                <a:moveTo>
                  <a:pt x="0" y="59520"/>
                </a:moveTo>
                <a:lnTo>
                  <a:pt x="554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3056873" y="2148552"/>
            <a:ext cx="50800" cy="54610"/>
          </a:xfrm>
          <a:custGeom>
            <a:avLst/>
            <a:gdLst/>
            <a:ahLst/>
            <a:cxnLst/>
            <a:rect l="l" t="t" r="r" b="b"/>
            <a:pathLst>
              <a:path w="50800" h="54610">
                <a:moveTo>
                  <a:pt x="0" y="54033"/>
                </a:moveTo>
                <a:lnTo>
                  <a:pt x="5032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3061970" y="2154012"/>
            <a:ext cx="45720" cy="48895"/>
          </a:xfrm>
          <a:custGeom>
            <a:avLst/>
            <a:gdLst/>
            <a:ahLst/>
            <a:cxnLst/>
            <a:rect l="l" t="t" r="r" b="b"/>
            <a:pathLst>
              <a:path w="45719" h="48894">
                <a:moveTo>
                  <a:pt x="0" y="48574"/>
                </a:moveTo>
                <a:lnTo>
                  <a:pt x="452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3067067" y="2159499"/>
            <a:ext cx="40640" cy="43180"/>
          </a:xfrm>
          <a:custGeom>
            <a:avLst/>
            <a:gdLst/>
            <a:ahLst/>
            <a:cxnLst/>
            <a:rect l="l" t="t" r="r" b="b"/>
            <a:pathLst>
              <a:path w="40639" h="43180">
                <a:moveTo>
                  <a:pt x="0" y="43087"/>
                </a:moveTo>
                <a:lnTo>
                  <a:pt x="401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3072164" y="2164957"/>
            <a:ext cx="35560" cy="38100"/>
          </a:xfrm>
          <a:custGeom>
            <a:avLst/>
            <a:gdLst/>
            <a:ahLst/>
            <a:cxnLst/>
            <a:rect l="l" t="t" r="r" b="b"/>
            <a:pathLst>
              <a:path w="35560" h="38100">
                <a:moveTo>
                  <a:pt x="0" y="37628"/>
                </a:moveTo>
                <a:lnTo>
                  <a:pt x="3503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3077261" y="2170444"/>
            <a:ext cx="30480" cy="32384"/>
          </a:xfrm>
          <a:custGeom>
            <a:avLst/>
            <a:gdLst/>
            <a:ahLst/>
            <a:cxnLst/>
            <a:rect l="l" t="t" r="r" b="b"/>
            <a:pathLst>
              <a:path w="30480" h="32385">
                <a:moveTo>
                  <a:pt x="0" y="32141"/>
                </a:moveTo>
                <a:lnTo>
                  <a:pt x="2994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3082358" y="2175931"/>
            <a:ext cx="25400" cy="26670"/>
          </a:xfrm>
          <a:custGeom>
            <a:avLst/>
            <a:gdLst/>
            <a:ahLst/>
            <a:cxnLst/>
            <a:rect l="l" t="t" r="r" b="b"/>
            <a:pathLst>
              <a:path w="25400" h="26669">
                <a:moveTo>
                  <a:pt x="0" y="26654"/>
                </a:moveTo>
                <a:lnTo>
                  <a:pt x="2484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3087455" y="2181390"/>
            <a:ext cx="20320" cy="21590"/>
          </a:xfrm>
          <a:custGeom>
            <a:avLst/>
            <a:gdLst/>
            <a:ahLst/>
            <a:cxnLst/>
            <a:rect l="l" t="t" r="r" b="b"/>
            <a:pathLst>
              <a:path w="20319" h="21589">
                <a:moveTo>
                  <a:pt x="0" y="21195"/>
                </a:moveTo>
                <a:lnTo>
                  <a:pt x="1974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3092552" y="2186877"/>
            <a:ext cx="15240" cy="15875"/>
          </a:xfrm>
          <a:custGeom>
            <a:avLst/>
            <a:gdLst/>
            <a:ahLst/>
            <a:cxnLst/>
            <a:rect l="l" t="t" r="r" b="b"/>
            <a:pathLst>
              <a:path w="15239" h="15875">
                <a:moveTo>
                  <a:pt x="0" y="15708"/>
                </a:moveTo>
                <a:lnTo>
                  <a:pt x="1465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3097649" y="2192336"/>
            <a:ext cx="10160" cy="10795"/>
          </a:xfrm>
          <a:custGeom>
            <a:avLst/>
            <a:gdLst/>
            <a:ahLst/>
            <a:cxnLst/>
            <a:rect l="l" t="t" r="r" b="b"/>
            <a:pathLst>
              <a:path w="10160" h="10794">
                <a:moveTo>
                  <a:pt x="0" y="10249"/>
                </a:moveTo>
                <a:lnTo>
                  <a:pt x="955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3102746" y="2197823"/>
            <a:ext cx="4445" cy="5080"/>
          </a:xfrm>
          <a:custGeom>
            <a:avLst/>
            <a:gdLst/>
            <a:ahLst/>
            <a:cxnLst/>
            <a:rect l="l" t="t" r="r" b="b"/>
            <a:pathLst>
              <a:path w="4444" h="5080">
                <a:moveTo>
                  <a:pt x="0" y="4762"/>
                </a:moveTo>
                <a:lnTo>
                  <a:pt x="445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3127562" y="1935482"/>
            <a:ext cx="6985" cy="7620"/>
          </a:xfrm>
          <a:custGeom>
            <a:avLst/>
            <a:gdLst/>
            <a:ahLst/>
            <a:cxnLst/>
            <a:rect l="l" t="t" r="r" b="b"/>
            <a:pathLst>
              <a:path w="6985" h="7619">
                <a:moveTo>
                  <a:pt x="0" y="7102"/>
                </a:moveTo>
                <a:lnTo>
                  <a:pt x="660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3127562" y="1935482"/>
            <a:ext cx="31115" cy="33655"/>
          </a:xfrm>
          <a:custGeom>
            <a:avLst/>
            <a:gdLst/>
            <a:ahLst/>
            <a:cxnLst/>
            <a:rect l="l" t="t" r="r" b="b"/>
            <a:pathLst>
              <a:path w="31114" h="33655">
                <a:moveTo>
                  <a:pt x="0" y="33172"/>
                </a:moveTo>
                <a:lnTo>
                  <a:pt x="3088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3127562" y="1935482"/>
            <a:ext cx="55244" cy="59690"/>
          </a:xfrm>
          <a:custGeom>
            <a:avLst/>
            <a:gdLst/>
            <a:ahLst/>
            <a:cxnLst/>
            <a:rect l="l" t="t" r="r" b="b"/>
            <a:pathLst>
              <a:path w="55244" h="59689">
                <a:moveTo>
                  <a:pt x="0" y="59241"/>
                </a:moveTo>
                <a:lnTo>
                  <a:pt x="5517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3127562" y="1935482"/>
            <a:ext cx="80010" cy="85725"/>
          </a:xfrm>
          <a:custGeom>
            <a:avLst/>
            <a:gdLst/>
            <a:ahLst/>
            <a:cxnLst/>
            <a:rect l="l" t="t" r="r" b="b"/>
            <a:pathLst>
              <a:path w="80010" h="85725">
                <a:moveTo>
                  <a:pt x="0" y="85311"/>
                </a:moveTo>
                <a:lnTo>
                  <a:pt x="794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3127562" y="193751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3127562" y="196358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3127562" y="198965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3127562" y="201575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3127562" y="204182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3127562" y="206789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3128259" y="2093962"/>
            <a:ext cx="101600" cy="109220"/>
          </a:xfrm>
          <a:custGeom>
            <a:avLst/>
            <a:gdLst/>
            <a:ahLst/>
            <a:cxnLst/>
            <a:rect l="l" t="t" r="r" b="b"/>
            <a:pathLst>
              <a:path w="101600" h="109219">
                <a:moveTo>
                  <a:pt x="0" y="108624"/>
                </a:moveTo>
                <a:lnTo>
                  <a:pt x="10110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3152518" y="2120032"/>
            <a:ext cx="76835" cy="82550"/>
          </a:xfrm>
          <a:custGeom>
            <a:avLst/>
            <a:gdLst/>
            <a:ahLst/>
            <a:cxnLst/>
            <a:rect l="l" t="t" r="r" b="b"/>
            <a:pathLst>
              <a:path w="76835" h="82550">
                <a:moveTo>
                  <a:pt x="0" y="82554"/>
                </a:moveTo>
                <a:lnTo>
                  <a:pt x="7684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3176805" y="2146101"/>
            <a:ext cx="52705" cy="56515"/>
          </a:xfrm>
          <a:custGeom>
            <a:avLst/>
            <a:gdLst/>
            <a:ahLst/>
            <a:cxnLst/>
            <a:rect l="l" t="t" r="r" b="b"/>
            <a:pathLst>
              <a:path w="52705" h="56514">
                <a:moveTo>
                  <a:pt x="0" y="56484"/>
                </a:moveTo>
                <a:lnTo>
                  <a:pt x="5255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3201065" y="2172199"/>
            <a:ext cx="28575" cy="30480"/>
          </a:xfrm>
          <a:custGeom>
            <a:avLst/>
            <a:gdLst/>
            <a:ahLst/>
            <a:cxnLst/>
            <a:rect l="l" t="t" r="r" b="b"/>
            <a:pathLst>
              <a:path w="28575" h="30480">
                <a:moveTo>
                  <a:pt x="0" y="30386"/>
                </a:moveTo>
                <a:lnTo>
                  <a:pt x="2829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3225352" y="2198269"/>
            <a:ext cx="4445" cy="4445"/>
          </a:xfrm>
          <a:custGeom>
            <a:avLst/>
            <a:gdLst/>
            <a:ahLst/>
            <a:cxnLst/>
            <a:rect l="l" t="t" r="r" b="b"/>
            <a:pathLst>
              <a:path w="4444" h="4444">
                <a:moveTo>
                  <a:pt x="0" y="4317"/>
                </a:moveTo>
                <a:lnTo>
                  <a:pt x="40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3371911" y="1508087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4">
                <a:moveTo>
                  <a:pt x="0" y="194"/>
                </a:moveTo>
                <a:lnTo>
                  <a:pt x="1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3371911" y="1508087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5">
                <a:moveTo>
                  <a:pt x="0" y="5654"/>
                </a:moveTo>
                <a:lnTo>
                  <a:pt x="526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3371911" y="1508087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0" y="11140"/>
                </a:moveTo>
                <a:lnTo>
                  <a:pt x="1036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3371911" y="1508087"/>
            <a:ext cx="15875" cy="17145"/>
          </a:xfrm>
          <a:custGeom>
            <a:avLst/>
            <a:gdLst/>
            <a:ahLst/>
            <a:cxnLst/>
            <a:rect l="l" t="t" r="r" b="b"/>
            <a:pathLst>
              <a:path w="15875" h="17144">
                <a:moveTo>
                  <a:pt x="0" y="16627"/>
                </a:moveTo>
                <a:lnTo>
                  <a:pt x="154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3371911" y="1508087"/>
            <a:ext cx="20955" cy="22225"/>
          </a:xfrm>
          <a:custGeom>
            <a:avLst/>
            <a:gdLst/>
            <a:ahLst/>
            <a:cxnLst/>
            <a:rect l="l" t="t" r="r" b="b"/>
            <a:pathLst>
              <a:path w="20954" h="22225">
                <a:moveTo>
                  <a:pt x="0" y="22086"/>
                </a:moveTo>
                <a:lnTo>
                  <a:pt x="2055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3371911" y="1508087"/>
            <a:ext cx="26034" cy="27940"/>
          </a:xfrm>
          <a:custGeom>
            <a:avLst/>
            <a:gdLst/>
            <a:ahLst/>
            <a:cxnLst/>
            <a:rect l="l" t="t" r="r" b="b"/>
            <a:pathLst>
              <a:path w="26035" h="27940">
                <a:moveTo>
                  <a:pt x="0" y="27573"/>
                </a:moveTo>
                <a:lnTo>
                  <a:pt x="2565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3371911" y="1508087"/>
            <a:ext cx="31115" cy="33655"/>
          </a:xfrm>
          <a:custGeom>
            <a:avLst/>
            <a:gdLst/>
            <a:ahLst/>
            <a:cxnLst/>
            <a:rect l="l" t="t" r="r" b="b"/>
            <a:pathLst>
              <a:path w="31114" h="33655">
                <a:moveTo>
                  <a:pt x="0" y="33032"/>
                </a:moveTo>
                <a:lnTo>
                  <a:pt x="3074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3371911" y="1508087"/>
            <a:ext cx="36195" cy="38735"/>
          </a:xfrm>
          <a:custGeom>
            <a:avLst/>
            <a:gdLst/>
            <a:ahLst/>
            <a:cxnLst/>
            <a:rect l="l" t="t" r="r" b="b"/>
            <a:pathLst>
              <a:path w="36195" h="38734">
                <a:moveTo>
                  <a:pt x="0" y="38519"/>
                </a:moveTo>
                <a:lnTo>
                  <a:pt x="3584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3371911" y="1508087"/>
            <a:ext cx="41275" cy="44450"/>
          </a:xfrm>
          <a:custGeom>
            <a:avLst/>
            <a:gdLst/>
            <a:ahLst/>
            <a:cxnLst/>
            <a:rect l="l" t="t" r="r" b="b"/>
            <a:pathLst>
              <a:path w="41275" h="44450">
                <a:moveTo>
                  <a:pt x="0" y="44006"/>
                </a:moveTo>
                <a:lnTo>
                  <a:pt x="409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3371911" y="1508087"/>
            <a:ext cx="46355" cy="49530"/>
          </a:xfrm>
          <a:custGeom>
            <a:avLst/>
            <a:gdLst/>
            <a:ahLst/>
            <a:cxnLst/>
            <a:rect l="l" t="t" r="r" b="b"/>
            <a:pathLst>
              <a:path w="46354" h="49530">
                <a:moveTo>
                  <a:pt x="0" y="49465"/>
                </a:moveTo>
                <a:lnTo>
                  <a:pt x="4603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/>
          <p:nvPr/>
        </p:nvSpPr>
        <p:spPr>
          <a:xfrm>
            <a:off x="3371911" y="1508087"/>
            <a:ext cx="51435" cy="55244"/>
          </a:xfrm>
          <a:custGeom>
            <a:avLst/>
            <a:gdLst/>
            <a:ahLst/>
            <a:cxnLst/>
            <a:rect l="l" t="t" r="r" b="b"/>
            <a:pathLst>
              <a:path w="51435" h="55244">
                <a:moveTo>
                  <a:pt x="0" y="54952"/>
                </a:moveTo>
                <a:lnTo>
                  <a:pt x="5113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5" name="object 235"/>
          <p:cNvSpPr/>
          <p:nvPr/>
        </p:nvSpPr>
        <p:spPr>
          <a:xfrm>
            <a:off x="3371911" y="1508087"/>
            <a:ext cx="56515" cy="60960"/>
          </a:xfrm>
          <a:custGeom>
            <a:avLst/>
            <a:gdLst/>
            <a:ahLst/>
            <a:cxnLst/>
            <a:rect l="l" t="t" r="r" b="b"/>
            <a:pathLst>
              <a:path w="56514" h="60959">
                <a:moveTo>
                  <a:pt x="0" y="60411"/>
                </a:moveTo>
                <a:lnTo>
                  <a:pt x="5623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6" name="object 236"/>
          <p:cNvSpPr/>
          <p:nvPr/>
        </p:nvSpPr>
        <p:spPr>
          <a:xfrm>
            <a:off x="3371911" y="1508087"/>
            <a:ext cx="61594" cy="66040"/>
          </a:xfrm>
          <a:custGeom>
            <a:avLst/>
            <a:gdLst/>
            <a:ahLst/>
            <a:cxnLst/>
            <a:rect l="l" t="t" r="r" b="b"/>
            <a:pathLst>
              <a:path w="61595" h="66040">
                <a:moveTo>
                  <a:pt x="0" y="65898"/>
                </a:moveTo>
                <a:lnTo>
                  <a:pt x="6133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7" name="object 237"/>
          <p:cNvSpPr/>
          <p:nvPr/>
        </p:nvSpPr>
        <p:spPr>
          <a:xfrm>
            <a:off x="3371911" y="1508087"/>
            <a:ext cx="66675" cy="71755"/>
          </a:xfrm>
          <a:custGeom>
            <a:avLst/>
            <a:gdLst/>
            <a:ahLst/>
            <a:cxnLst/>
            <a:rect l="l" t="t" r="r" b="b"/>
            <a:pathLst>
              <a:path w="66675" h="71755">
                <a:moveTo>
                  <a:pt x="0" y="71385"/>
                </a:moveTo>
                <a:lnTo>
                  <a:pt x="6642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8" name="object 238"/>
          <p:cNvSpPr/>
          <p:nvPr/>
        </p:nvSpPr>
        <p:spPr>
          <a:xfrm>
            <a:off x="3371911" y="1508087"/>
            <a:ext cx="71755" cy="76835"/>
          </a:xfrm>
          <a:custGeom>
            <a:avLst/>
            <a:gdLst/>
            <a:ahLst/>
            <a:cxnLst/>
            <a:rect l="l" t="t" r="r" b="b"/>
            <a:pathLst>
              <a:path w="71754" h="76834">
                <a:moveTo>
                  <a:pt x="0" y="76844"/>
                </a:moveTo>
                <a:lnTo>
                  <a:pt x="715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9" name="object 239"/>
          <p:cNvSpPr/>
          <p:nvPr/>
        </p:nvSpPr>
        <p:spPr>
          <a:xfrm>
            <a:off x="3371911" y="1508087"/>
            <a:ext cx="76835" cy="82550"/>
          </a:xfrm>
          <a:custGeom>
            <a:avLst/>
            <a:gdLst/>
            <a:ahLst/>
            <a:cxnLst/>
            <a:rect l="l" t="t" r="r" b="b"/>
            <a:pathLst>
              <a:path w="76835" h="82550">
                <a:moveTo>
                  <a:pt x="0" y="82331"/>
                </a:moveTo>
                <a:lnTo>
                  <a:pt x="766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0" name="object 240"/>
          <p:cNvSpPr/>
          <p:nvPr/>
        </p:nvSpPr>
        <p:spPr>
          <a:xfrm>
            <a:off x="3371911" y="1508087"/>
            <a:ext cx="81915" cy="88265"/>
          </a:xfrm>
          <a:custGeom>
            <a:avLst/>
            <a:gdLst/>
            <a:ahLst/>
            <a:cxnLst/>
            <a:rect l="l" t="t" r="r" b="b"/>
            <a:pathLst>
              <a:path w="81914" h="88265">
                <a:moveTo>
                  <a:pt x="0" y="87790"/>
                </a:moveTo>
                <a:lnTo>
                  <a:pt x="8174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3371911" y="1508087"/>
            <a:ext cx="86995" cy="93345"/>
          </a:xfrm>
          <a:custGeom>
            <a:avLst/>
            <a:gdLst/>
            <a:ahLst/>
            <a:cxnLst/>
            <a:rect l="l" t="t" r="r" b="b"/>
            <a:pathLst>
              <a:path w="86995" h="93344">
                <a:moveTo>
                  <a:pt x="0" y="93277"/>
                </a:moveTo>
                <a:lnTo>
                  <a:pt x="8684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/>
          <p:nvPr/>
        </p:nvSpPr>
        <p:spPr>
          <a:xfrm>
            <a:off x="3371911" y="1508087"/>
            <a:ext cx="92075" cy="99060"/>
          </a:xfrm>
          <a:custGeom>
            <a:avLst/>
            <a:gdLst/>
            <a:ahLst/>
            <a:cxnLst/>
            <a:rect l="l" t="t" r="r" b="b"/>
            <a:pathLst>
              <a:path w="92075" h="99059">
                <a:moveTo>
                  <a:pt x="0" y="98764"/>
                </a:moveTo>
                <a:lnTo>
                  <a:pt x="9194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3" name="object 243"/>
          <p:cNvSpPr/>
          <p:nvPr/>
        </p:nvSpPr>
        <p:spPr>
          <a:xfrm>
            <a:off x="3371911" y="1508087"/>
            <a:ext cx="97155" cy="104775"/>
          </a:xfrm>
          <a:custGeom>
            <a:avLst/>
            <a:gdLst/>
            <a:ahLst/>
            <a:cxnLst/>
            <a:rect l="l" t="t" r="r" b="b"/>
            <a:pathLst>
              <a:path w="97154" h="104775">
                <a:moveTo>
                  <a:pt x="0" y="104223"/>
                </a:moveTo>
                <a:lnTo>
                  <a:pt x="9703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4" name="object 244"/>
          <p:cNvSpPr/>
          <p:nvPr/>
        </p:nvSpPr>
        <p:spPr>
          <a:xfrm>
            <a:off x="3371911" y="150842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/>
          <p:nvPr/>
        </p:nvSpPr>
        <p:spPr>
          <a:xfrm>
            <a:off x="3371911" y="151390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6" name="object 246"/>
          <p:cNvSpPr/>
          <p:nvPr/>
        </p:nvSpPr>
        <p:spPr>
          <a:xfrm>
            <a:off x="3371911" y="151936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7" name="object 247"/>
          <p:cNvSpPr/>
          <p:nvPr/>
        </p:nvSpPr>
        <p:spPr>
          <a:xfrm>
            <a:off x="3371911" y="152485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8" name="object 248"/>
          <p:cNvSpPr/>
          <p:nvPr/>
        </p:nvSpPr>
        <p:spPr>
          <a:xfrm>
            <a:off x="3371911" y="153034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3371911" y="153580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3371911" y="154128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3371911" y="154674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3371911" y="155223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3371911" y="155772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3371911" y="156317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3371911" y="156866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3371911" y="157412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3371911" y="157961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3371911" y="158509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3371911" y="159055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/>
          <p:nvPr/>
        </p:nvSpPr>
        <p:spPr>
          <a:xfrm>
            <a:off x="3371911" y="159604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1" name="object 261"/>
          <p:cNvSpPr/>
          <p:nvPr/>
        </p:nvSpPr>
        <p:spPr>
          <a:xfrm>
            <a:off x="3371911" y="160150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3371911" y="160699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3371911" y="161245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/>
          <p:nvPr/>
        </p:nvSpPr>
        <p:spPr>
          <a:xfrm>
            <a:off x="3371911" y="161793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5" name="object 265"/>
          <p:cNvSpPr/>
          <p:nvPr/>
        </p:nvSpPr>
        <p:spPr>
          <a:xfrm>
            <a:off x="3371911" y="162342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3371911" y="162888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3371911" y="163437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3371911" y="163982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3371911" y="164531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3371911" y="165080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3371911" y="165626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3371911" y="166174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3371911" y="166720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3371911" y="167269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3371911" y="167818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3371911" y="168364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3371911" y="168912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3371911" y="169458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3371911" y="170007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3371911" y="170556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3371911" y="171102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3371911" y="171650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3371911" y="172196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3371911" y="172745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3371911" y="173293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3371911" y="173839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3371911" y="174388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3371911" y="174934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3371911" y="175483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3371911" y="176031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3371911" y="176577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3371911" y="177126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3371911" y="177672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3371911" y="178221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3371911" y="178769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3371911" y="179315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3371911" y="179864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3371911" y="180410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3371911" y="180958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3371911" y="181507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3371911" y="182053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/>
          <p:nvPr/>
        </p:nvSpPr>
        <p:spPr>
          <a:xfrm>
            <a:off x="3371911" y="182602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3" name="object 303"/>
          <p:cNvSpPr/>
          <p:nvPr/>
        </p:nvSpPr>
        <p:spPr>
          <a:xfrm>
            <a:off x="3371911" y="183148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3371911" y="183696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3371911" y="184242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3371911" y="184791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3371911" y="185340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3371911" y="185886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3371911" y="186434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3371911" y="186980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3371911" y="187529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3371911" y="188078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3371911" y="188623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/>
          <p:nvPr/>
        </p:nvSpPr>
        <p:spPr>
          <a:xfrm>
            <a:off x="3371911" y="189172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5" name="object 315"/>
          <p:cNvSpPr/>
          <p:nvPr/>
        </p:nvSpPr>
        <p:spPr>
          <a:xfrm>
            <a:off x="3371911" y="189718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3371911" y="190267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3371911" y="190815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3371911" y="191361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3371911" y="191910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3371911" y="192456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3371911" y="193005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3371911" y="193553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3371911" y="194099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3371911" y="194648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/>
          <p:nvPr/>
        </p:nvSpPr>
        <p:spPr>
          <a:xfrm>
            <a:off x="3371911" y="195194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6" name="object 326"/>
          <p:cNvSpPr/>
          <p:nvPr/>
        </p:nvSpPr>
        <p:spPr>
          <a:xfrm>
            <a:off x="3371911" y="195742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7" name="object 327"/>
          <p:cNvSpPr/>
          <p:nvPr/>
        </p:nvSpPr>
        <p:spPr>
          <a:xfrm>
            <a:off x="3371911" y="196291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/>
          <p:nvPr/>
        </p:nvSpPr>
        <p:spPr>
          <a:xfrm>
            <a:off x="3371911" y="196837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9" name="object 329"/>
          <p:cNvSpPr/>
          <p:nvPr/>
        </p:nvSpPr>
        <p:spPr>
          <a:xfrm>
            <a:off x="3371911" y="197386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3371911" y="197932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/>
          <p:nvPr/>
        </p:nvSpPr>
        <p:spPr>
          <a:xfrm>
            <a:off x="3371911" y="198480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2" name="object 332"/>
          <p:cNvSpPr/>
          <p:nvPr/>
        </p:nvSpPr>
        <p:spPr>
          <a:xfrm>
            <a:off x="3371911" y="199029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/>
          <p:nvPr/>
        </p:nvSpPr>
        <p:spPr>
          <a:xfrm>
            <a:off x="3371911" y="199575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4" name="object 334"/>
          <p:cNvSpPr/>
          <p:nvPr/>
        </p:nvSpPr>
        <p:spPr>
          <a:xfrm>
            <a:off x="3371911" y="200124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5" name="object 335"/>
          <p:cNvSpPr/>
          <p:nvPr/>
        </p:nvSpPr>
        <p:spPr>
          <a:xfrm>
            <a:off x="3371911" y="200670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6" name="object 336"/>
          <p:cNvSpPr/>
          <p:nvPr/>
        </p:nvSpPr>
        <p:spPr>
          <a:xfrm>
            <a:off x="3371911" y="201218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7" name="object 337"/>
          <p:cNvSpPr/>
          <p:nvPr/>
        </p:nvSpPr>
        <p:spPr>
          <a:xfrm>
            <a:off x="3371911" y="201767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8" name="object 338"/>
          <p:cNvSpPr/>
          <p:nvPr/>
        </p:nvSpPr>
        <p:spPr>
          <a:xfrm>
            <a:off x="3371911" y="202313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/>
          <p:nvPr/>
        </p:nvSpPr>
        <p:spPr>
          <a:xfrm>
            <a:off x="3371911" y="202862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0" name="object 340"/>
          <p:cNvSpPr/>
          <p:nvPr/>
        </p:nvSpPr>
        <p:spPr>
          <a:xfrm>
            <a:off x="3371911" y="203407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3371911" y="203956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/>
          <p:nvPr/>
        </p:nvSpPr>
        <p:spPr>
          <a:xfrm>
            <a:off x="3371911" y="204505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3" name="object 343"/>
          <p:cNvSpPr/>
          <p:nvPr/>
        </p:nvSpPr>
        <p:spPr>
          <a:xfrm>
            <a:off x="3371911" y="205051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4" name="object 344"/>
          <p:cNvSpPr/>
          <p:nvPr/>
        </p:nvSpPr>
        <p:spPr>
          <a:xfrm>
            <a:off x="3371911" y="205599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/>
          <p:nvPr/>
        </p:nvSpPr>
        <p:spPr>
          <a:xfrm>
            <a:off x="3371911" y="206145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6" name="object 346"/>
          <p:cNvSpPr/>
          <p:nvPr/>
        </p:nvSpPr>
        <p:spPr>
          <a:xfrm>
            <a:off x="3371911" y="206694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7" name="object 347"/>
          <p:cNvSpPr/>
          <p:nvPr/>
        </p:nvSpPr>
        <p:spPr>
          <a:xfrm>
            <a:off x="3371911" y="207240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8" name="object 348"/>
          <p:cNvSpPr/>
          <p:nvPr/>
        </p:nvSpPr>
        <p:spPr>
          <a:xfrm>
            <a:off x="3371911" y="207789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9" name="object 349"/>
          <p:cNvSpPr/>
          <p:nvPr/>
        </p:nvSpPr>
        <p:spPr>
          <a:xfrm>
            <a:off x="3371911" y="208337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0" name="object 350"/>
          <p:cNvSpPr/>
          <p:nvPr/>
        </p:nvSpPr>
        <p:spPr>
          <a:xfrm>
            <a:off x="3371911" y="208883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1" name="object 351"/>
          <p:cNvSpPr/>
          <p:nvPr/>
        </p:nvSpPr>
        <p:spPr>
          <a:xfrm>
            <a:off x="3372914" y="2094324"/>
            <a:ext cx="100965" cy="108585"/>
          </a:xfrm>
          <a:custGeom>
            <a:avLst/>
            <a:gdLst/>
            <a:ahLst/>
            <a:cxnLst/>
            <a:rect l="l" t="t" r="r" b="b"/>
            <a:pathLst>
              <a:path w="100964" h="108585">
                <a:moveTo>
                  <a:pt x="0" y="108262"/>
                </a:moveTo>
                <a:lnTo>
                  <a:pt x="1007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2" name="object 352"/>
          <p:cNvSpPr/>
          <p:nvPr/>
        </p:nvSpPr>
        <p:spPr>
          <a:xfrm>
            <a:off x="3378011" y="2099783"/>
            <a:ext cx="95885" cy="102870"/>
          </a:xfrm>
          <a:custGeom>
            <a:avLst/>
            <a:gdLst/>
            <a:ahLst/>
            <a:cxnLst/>
            <a:rect l="l" t="t" r="r" b="b"/>
            <a:pathLst>
              <a:path w="95885" h="102869">
                <a:moveTo>
                  <a:pt x="0" y="102803"/>
                </a:moveTo>
                <a:lnTo>
                  <a:pt x="957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3" name="object 353"/>
          <p:cNvSpPr/>
          <p:nvPr/>
        </p:nvSpPr>
        <p:spPr>
          <a:xfrm>
            <a:off x="3383136" y="2105270"/>
            <a:ext cx="90805" cy="97790"/>
          </a:xfrm>
          <a:custGeom>
            <a:avLst/>
            <a:gdLst/>
            <a:ahLst/>
            <a:cxnLst/>
            <a:rect l="l" t="t" r="r" b="b"/>
            <a:pathLst>
              <a:path w="90804" h="97789">
                <a:moveTo>
                  <a:pt x="0" y="97316"/>
                </a:moveTo>
                <a:lnTo>
                  <a:pt x="9057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4" name="object 354"/>
          <p:cNvSpPr/>
          <p:nvPr/>
        </p:nvSpPr>
        <p:spPr>
          <a:xfrm>
            <a:off x="3388233" y="2110757"/>
            <a:ext cx="85725" cy="92075"/>
          </a:xfrm>
          <a:custGeom>
            <a:avLst/>
            <a:gdLst/>
            <a:ahLst/>
            <a:cxnLst/>
            <a:rect l="l" t="t" r="r" b="b"/>
            <a:pathLst>
              <a:path w="85725" h="92075">
                <a:moveTo>
                  <a:pt x="0" y="91829"/>
                </a:moveTo>
                <a:lnTo>
                  <a:pt x="8547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5" name="object 355"/>
          <p:cNvSpPr/>
          <p:nvPr/>
        </p:nvSpPr>
        <p:spPr>
          <a:xfrm>
            <a:off x="3393330" y="2116216"/>
            <a:ext cx="80645" cy="86360"/>
          </a:xfrm>
          <a:custGeom>
            <a:avLst/>
            <a:gdLst/>
            <a:ahLst/>
            <a:cxnLst/>
            <a:rect l="l" t="t" r="r" b="b"/>
            <a:pathLst>
              <a:path w="80645" h="86360">
                <a:moveTo>
                  <a:pt x="0" y="86370"/>
                </a:moveTo>
                <a:lnTo>
                  <a:pt x="803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6" name="object 356"/>
          <p:cNvSpPr/>
          <p:nvPr/>
        </p:nvSpPr>
        <p:spPr>
          <a:xfrm>
            <a:off x="3398427" y="2121703"/>
            <a:ext cx="75565" cy="81280"/>
          </a:xfrm>
          <a:custGeom>
            <a:avLst/>
            <a:gdLst/>
            <a:ahLst/>
            <a:cxnLst/>
            <a:rect l="l" t="t" r="r" b="b"/>
            <a:pathLst>
              <a:path w="75564" h="81280">
                <a:moveTo>
                  <a:pt x="0" y="80883"/>
                </a:moveTo>
                <a:lnTo>
                  <a:pt x="7528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7" name="object 357"/>
          <p:cNvSpPr/>
          <p:nvPr/>
        </p:nvSpPr>
        <p:spPr>
          <a:xfrm>
            <a:off x="3403524" y="2127162"/>
            <a:ext cx="70485" cy="75565"/>
          </a:xfrm>
          <a:custGeom>
            <a:avLst/>
            <a:gdLst/>
            <a:ahLst/>
            <a:cxnLst/>
            <a:rect l="l" t="t" r="r" b="b"/>
            <a:pathLst>
              <a:path w="70485" h="75564">
                <a:moveTo>
                  <a:pt x="0" y="75424"/>
                </a:moveTo>
                <a:lnTo>
                  <a:pt x="7018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8" name="object 358"/>
          <p:cNvSpPr/>
          <p:nvPr/>
        </p:nvSpPr>
        <p:spPr>
          <a:xfrm>
            <a:off x="3408621" y="2132649"/>
            <a:ext cx="65405" cy="70485"/>
          </a:xfrm>
          <a:custGeom>
            <a:avLst/>
            <a:gdLst/>
            <a:ahLst/>
            <a:cxnLst/>
            <a:rect l="l" t="t" r="r" b="b"/>
            <a:pathLst>
              <a:path w="65404" h="70485">
                <a:moveTo>
                  <a:pt x="0" y="69937"/>
                </a:moveTo>
                <a:lnTo>
                  <a:pt x="6509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9" name="object 359"/>
          <p:cNvSpPr/>
          <p:nvPr/>
        </p:nvSpPr>
        <p:spPr>
          <a:xfrm>
            <a:off x="3413717" y="2138136"/>
            <a:ext cx="60325" cy="64769"/>
          </a:xfrm>
          <a:custGeom>
            <a:avLst/>
            <a:gdLst/>
            <a:ahLst/>
            <a:cxnLst/>
            <a:rect l="l" t="t" r="r" b="b"/>
            <a:pathLst>
              <a:path w="60325" h="64769">
                <a:moveTo>
                  <a:pt x="0" y="64450"/>
                </a:moveTo>
                <a:lnTo>
                  <a:pt x="599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0" name="object 360"/>
          <p:cNvSpPr/>
          <p:nvPr/>
        </p:nvSpPr>
        <p:spPr>
          <a:xfrm>
            <a:off x="3418815" y="2143595"/>
            <a:ext cx="55244" cy="59055"/>
          </a:xfrm>
          <a:custGeom>
            <a:avLst/>
            <a:gdLst/>
            <a:ahLst/>
            <a:cxnLst/>
            <a:rect l="l" t="t" r="r" b="b"/>
            <a:pathLst>
              <a:path w="55245" h="59055">
                <a:moveTo>
                  <a:pt x="0" y="58991"/>
                </a:moveTo>
                <a:lnTo>
                  <a:pt x="548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1" name="object 361"/>
          <p:cNvSpPr/>
          <p:nvPr/>
        </p:nvSpPr>
        <p:spPr>
          <a:xfrm>
            <a:off x="3423912" y="2149082"/>
            <a:ext cx="50165" cy="53975"/>
          </a:xfrm>
          <a:custGeom>
            <a:avLst/>
            <a:gdLst/>
            <a:ahLst/>
            <a:cxnLst/>
            <a:rect l="l" t="t" r="r" b="b"/>
            <a:pathLst>
              <a:path w="50164" h="53975">
                <a:moveTo>
                  <a:pt x="0" y="53504"/>
                </a:moveTo>
                <a:lnTo>
                  <a:pt x="49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2" name="object 362"/>
          <p:cNvSpPr/>
          <p:nvPr/>
        </p:nvSpPr>
        <p:spPr>
          <a:xfrm>
            <a:off x="3429009" y="2154541"/>
            <a:ext cx="45085" cy="48260"/>
          </a:xfrm>
          <a:custGeom>
            <a:avLst/>
            <a:gdLst/>
            <a:ahLst/>
            <a:cxnLst/>
            <a:rect l="l" t="t" r="r" b="b"/>
            <a:pathLst>
              <a:path w="45085" h="48260">
                <a:moveTo>
                  <a:pt x="0" y="48045"/>
                </a:moveTo>
                <a:lnTo>
                  <a:pt x="4470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3" name="object 363"/>
          <p:cNvSpPr/>
          <p:nvPr/>
        </p:nvSpPr>
        <p:spPr>
          <a:xfrm>
            <a:off x="3434106" y="2160028"/>
            <a:ext cx="40005" cy="43180"/>
          </a:xfrm>
          <a:custGeom>
            <a:avLst/>
            <a:gdLst/>
            <a:ahLst/>
            <a:cxnLst/>
            <a:rect l="l" t="t" r="r" b="b"/>
            <a:pathLst>
              <a:path w="40004" h="43180">
                <a:moveTo>
                  <a:pt x="0" y="42558"/>
                </a:moveTo>
                <a:lnTo>
                  <a:pt x="396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4" name="object 364"/>
          <p:cNvSpPr/>
          <p:nvPr/>
        </p:nvSpPr>
        <p:spPr>
          <a:xfrm>
            <a:off x="3439203" y="2165515"/>
            <a:ext cx="34925" cy="37465"/>
          </a:xfrm>
          <a:custGeom>
            <a:avLst/>
            <a:gdLst/>
            <a:ahLst/>
            <a:cxnLst/>
            <a:rect l="l" t="t" r="r" b="b"/>
            <a:pathLst>
              <a:path w="34925" h="37464">
                <a:moveTo>
                  <a:pt x="0" y="37071"/>
                </a:moveTo>
                <a:lnTo>
                  <a:pt x="3450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5" name="object 365"/>
          <p:cNvSpPr/>
          <p:nvPr/>
        </p:nvSpPr>
        <p:spPr>
          <a:xfrm>
            <a:off x="3444300" y="2170974"/>
            <a:ext cx="29845" cy="31750"/>
          </a:xfrm>
          <a:custGeom>
            <a:avLst/>
            <a:gdLst/>
            <a:ahLst/>
            <a:cxnLst/>
            <a:rect l="l" t="t" r="r" b="b"/>
            <a:pathLst>
              <a:path w="29845" h="31750">
                <a:moveTo>
                  <a:pt x="0" y="31612"/>
                </a:moveTo>
                <a:lnTo>
                  <a:pt x="2941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6" name="object 366"/>
          <p:cNvSpPr/>
          <p:nvPr/>
        </p:nvSpPr>
        <p:spPr>
          <a:xfrm>
            <a:off x="3449397" y="2176460"/>
            <a:ext cx="24765" cy="26670"/>
          </a:xfrm>
          <a:custGeom>
            <a:avLst/>
            <a:gdLst/>
            <a:ahLst/>
            <a:cxnLst/>
            <a:rect l="l" t="t" r="r" b="b"/>
            <a:pathLst>
              <a:path w="24764" h="26669">
                <a:moveTo>
                  <a:pt x="0" y="26125"/>
                </a:moveTo>
                <a:lnTo>
                  <a:pt x="243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7" name="object 367"/>
          <p:cNvSpPr/>
          <p:nvPr/>
        </p:nvSpPr>
        <p:spPr>
          <a:xfrm>
            <a:off x="3454494" y="2181920"/>
            <a:ext cx="19685" cy="20955"/>
          </a:xfrm>
          <a:custGeom>
            <a:avLst/>
            <a:gdLst/>
            <a:ahLst/>
            <a:cxnLst/>
            <a:rect l="l" t="t" r="r" b="b"/>
            <a:pathLst>
              <a:path w="19685" h="20955">
                <a:moveTo>
                  <a:pt x="0" y="20666"/>
                </a:moveTo>
                <a:lnTo>
                  <a:pt x="1921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8" name="object 368"/>
          <p:cNvSpPr/>
          <p:nvPr/>
        </p:nvSpPr>
        <p:spPr>
          <a:xfrm>
            <a:off x="3459591" y="2187406"/>
            <a:ext cx="14604" cy="15240"/>
          </a:xfrm>
          <a:custGeom>
            <a:avLst/>
            <a:gdLst/>
            <a:ahLst/>
            <a:cxnLst/>
            <a:rect l="l" t="t" r="r" b="b"/>
            <a:pathLst>
              <a:path w="14604" h="15239">
                <a:moveTo>
                  <a:pt x="0" y="15179"/>
                </a:moveTo>
                <a:lnTo>
                  <a:pt x="141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9" name="object 369"/>
          <p:cNvSpPr/>
          <p:nvPr/>
        </p:nvSpPr>
        <p:spPr>
          <a:xfrm>
            <a:off x="3464688" y="2192893"/>
            <a:ext cx="9525" cy="10160"/>
          </a:xfrm>
          <a:custGeom>
            <a:avLst/>
            <a:gdLst/>
            <a:ahLst/>
            <a:cxnLst/>
            <a:rect l="l" t="t" r="r" b="b"/>
            <a:pathLst>
              <a:path w="9525" h="10160">
                <a:moveTo>
                  <a:pt x="0" y="9692"/>
                </a:moveTo>
                <a:lnTo>
                  <a:pt x="9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0" name="object 370"/>
          <p:cNvSpPr/>
          <p:nvPr/>
        </p:nvSpPr>
        <p:spPr>
          <a:xfrm>
            <a:off x="3469785" y="2198353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4">
                <a:moveTo>
                  <a:pt x="0" y="4233"/>
                </a:moveTo>
                <a:lnTo>
                  <a:pt x="392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1" name="object 371"/>
          <p:cNvSpPr/>
          <p:nvPr/>
        </p:nvSpPr>
        <p:spPr>
          <a:xfrm>
            <a:off x="3494072" y="1715114"/>
            <a:ext cx="15240" cy="16510"/>
          </a:xfrm>
          <a:custGeom>
            <a:avLst/>
            <a:gdLst/>
            <a:ahLst/>
            <a:cxnLst/>
            <a:rect l="l" t="t" r="r" b="b"/>
            <a:pathLst>
              <a:path w="15239" h="16510">
                <a:moveTo>
                  <a:pt x="0" y="16265"/>
                </a:moveTo>
                <a:lnTo>
                  <a:pt x="1517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2" name="object 372"/>
          <p:cNvSpPr/>
          <p:nvPr/>
        </p:nvSpPr>
        <p:spPr>
          <a:xfrm>
            <a:off x="3494072" y="1715114"/>
            <a:ext cx="40005" cy="42545"/>
          </a:xfrm>
          <a:custGeom>
            <a:avLst/>
            <a:gdLst/>
            <a:ahLst/>
            <a:cxnLst/>
            <a:rect l="l" t="t" r="r" b="b"/>
            <a:pathLst>
              <a:path w="40004" h="42544">
                <a:moveTo>
                  <a:pt x="0" y="42363"/>
                </a:moveTo>
                <a:lnTo>
                  <a:pt x="3943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3" name="object 373"/>
          <p:cNvSpPr/>
          <p:nvPr/>
        </p:nvSpPr>
        <p:spPr>
          <a:xfrm>
            <a:off x="3494072" y="1715114"/>
            <a:ext cx="64135" cy="68580"/>
          </a:xfrm>
          <a:custGeom>
            <a:avLst/>
            <a:gdLst/>
            <a:ahLst/>
            <a:cxnLst/>
            <a:rect l="l" t="t" r="r" b="b"/>
            <a:pathLst>
              <a:path w="64135" h="68580">
                <a:moveTo>
                  <a:pt x="0" y="68433"/>
                </a:moveTo>
                <a:lnTo>
                  <a:pt x="637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4" name="object 374"/>
          <p:cNvSpPr/>
          <p:nvPr/>
        </p:nvSpPr>
        <p:spPr>
          <a:xfrm>
            <a:off x="3494072" y="1715114"/>
            <a:ext cx="88265" cy="94615"/>
          </a:xfrm>
          <a:custGeom>
            <a:avLst/>
            <a:gdLst/>
            <a:ahLst/>
            <a:cxnLst/>
            <a:rect l="l" t="t" r="r" b="b"/>
            <a:pathLst>
              <a:path w="88264" h="94614">
                <a:moveTo>
                  <a:pt x="0" y="94503"/>
                </a:moveTo>
                <a:lnTo>
                  <a:pt x="8798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5" name="object 375"/>
          <p:cNvSpPr/>
          <p:nvPr/>
        </p:nvSpPr>
        <p:spPr>
          <a:xfrm>
            <a:off x="3494072" y="172633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6" name="object 376"/>
          <p:cNvSpPr/>
          <p:nvPr/>
        </p:nvSpPr>
        <p:spPr>
          <a:xfrm>
            <a:off x="3494072" y="175240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7" name="object 377"/>
          <p:cNvSpPr/>
          <p:nvPr/>
        </p:nvSpPr>
        <p:spPr>
          <a:xfrm>
            <a:off x="3494072" y="177847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8" name="object 378"/>
          <p:cNvSpPr/>
          <p:nvPr/>
        </p:nvSpPr>
        <p:spPr>
          <a:xfrm>
            <a:off x="3494072" y="180454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9" name="object 379"/>
          <p:cNvSpPr/>
          <p:nvPr/>
        </p:nvSpPr>
        <p:spPr>
          <a:xfrm>
            <a:off x="3494072" y="183061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0" name="object 380"/>
          <p:cNvSpPr/>
          <p:nvPr/>
        </p:nvSpPr>
        <p:spPr>
          <a:xfrm>
            <a:off x="3494072" y="185668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1" name="object 381"/>
          <p:cNvSpPr/>
          <p:nvPr/>
        </p:nvSpPr>
        <p:spPr>
          <a:xfrm>
            <a:off x="3494072" y="188278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2" name="object 382"/>
          <p:cNvSpPr/>
          <p:nvPr/>
        </p:nvSpPr>
        <p:spPr>
          <a:xfrm>
            <a:off x="3494072" y="190885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3" name="object 383"/>
          <p:cNvSpPr/>
          <p:nvPr/>
        </p:nvSpPr>
        <p:spPr>
          <a:xfrm>
            <a:off x="3494072" y="193492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4" name="object 384"/>
          <p:cNvSpPr/>
          <p:nvPr/>
        </p:nvSpPr>
        <p:spPr>
          <a:xfrm>
            <a:off x="3494072" y="196099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5" name="object 385"/>
          <p:cNvSpPr/>
          <p:nvPr/>
        </p:nvSpPr>
        <p:spPr>
          <a:xfrm>
            <a:off x="3494072" y="198706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6" name="object 386"/>
          <p:cNvSpPr/>
          <p:nvPr/>
        </p:nvSpPr>
        <p:spPr>
          <a:xfrm>
            <a:off x="3494072" y="201313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7" name="object 387"/>
          <p:cNvSpPr/>
          <p:nvPr/>
        </p:nvSpPr>
        <p:spPr>
          <a:xfrm>
            <a:off x="3494072" y="203923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8" name="object 388"/>
          <p:cNvSpPr/>
          <p:nvPr/>
        </p:nvSpPr>
        <p:spPr>
          <a:xfrm>
            <a:off x="3494072" y="206530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9" name="object 389"/>
          <p:cNvSpPr/>
          <p:nvPr/>
        </p:nvSpPr>
        <p:spPr>
          <a:xfrm>
            <a:off x="3494072" y="209137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0" name="object 390"/>
          <p:cNvSpPr/>
          <p:nvPr/>
        </p:nvSpPr>
        <p:spPr>
          <a:xfrm>
            <a:off x="3516632" y="2117441"/>
            <a:ext cx="79375" cy="85725"/>
          </a:xfrm>
          <a:custGeom>
            <a:avLst/>
            <a:gdLst/>
            <a:ahLst/>
            <a:cxnLst/>
            <a:rect l="l" t="t" r="r" b="b"/>
            <a:pathLst>
              <a:path w="79375" h="85725">
                <a:moveTo>
                  <a:pt x="0" y="85144"/>
                </a:moveTo>
                <a:lnTo>
                  <a:pt x="792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1" name="object 391"/>
          <p:cNvSpPr/>
          <p:nvPr/>
        </p:nvSpPr>
        <p:spPr>
          <a:xfrm>
            <a:off x="3540892" y="2143511"/>
            <a:ext cx="55244" cy="59690"/>
          </a:xfrm>
          <a:custGeom>
            <a:avLst/>
            <a:gdLst/>
            <a:ahLst/>
            <a:cxnLst/>
            <a:rect l="l" t="t" r="r" b="b"/>
            <a:pathLst>
              <a:path w="55245" h="59689">
                <a:moveTo>
                  <a:pt x="0" y="59074"/>
                </a:moveTo>
                <a:lnTo>
                  <a:pt x="550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2" name="object 392"/>
          <p:cNvSpPr/>
          <p:nvPr/>
        </p:nvSpPr>
        <p:spPr>
          <a:xfrm>
            <a:off x="3565179" y="2169581"/>
            <a:ext cx="31115" cy="33020"/>
          </a:xfrm>
          <a:custGeom>
            <a:avLst/>
            <a:gdLst/>
            <a:ahLst/>
            <a:cxnLst/>
            <a:rect l="l" t="t" r="r" b="b"/>
            <a:pathLst>
              <a:path w="31114" h="33019">
                <a:moveTo>
                  <a:pt x="0" y="33005"/>
                </a:moveTo>
                <a:lnTo>
                  <a:pt x="307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3" name="object 393"/>
          <p:cNvSpPr/>
          <p:nvPr/>
        </p:nvSpPr>
        <p:spPr>
          <a:xfrm>
            <a:off x="3589438" y="2195679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5">
                <a:moveTo>
                  <a:pt x="0" y="6907"/>
                </a:moveTo>
                <a:lnTo>
                  <a:pt x="646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4" name="object 394"/>
          <p:cNvSpPr/>
          <p:nvPr/>
        </p:nvSpPr>
        <p:spPr>
          <a:xfrm>
            <a:off x="3738421" y="1815271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5">
                <a:moveTo>
                  <a:pt x="0" y="167"/>
                </a:moveTo>
                <a:lnTo>
                  <a:pt x="1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5" name="object 395"/>
          <p:cNvSpPr/>
          <p:nvPr/>
        </p:nvSpPr>
        <p:spPr>
          <a:xfrm>
            <a:off x="3738421" y="1815271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0" y="5654"/>
                </a:moveTo>
                <a:lnTo>
                  <a:pt x="526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6" name="object 396"/>
          <p:cNvSpPr/>
          <p:nvPr/>
        </p:nvSpPr>
        <p:spPr>
          <a:xfrm>
            <a:off x="3738421" y="1815271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5" h="11430">
                <a:moveTo>
                  <a:pt x="0" y="11140"/>
                </a:moveTo>
                <a:lnTo>
                  <a:pt x="1036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7" name="object 397"/>
          <p:cNvSpPr/>
          <p:nvPr/>
        </p:nvSpPr>
        <p:spPr>
          <a:xfrm>
            <a:off x="3738421" y="1815271"/>
            <a:ext cx="15875" cy="17145"/>
          </a:xfrm>
          <a:custGeom>
            <a:avLst/>
            <a:gdLst/>
            <a:ahLst/>
            <a:cxnLst/>
            <a:rect l="l" t="t" r="r" b="b"/>
            <a:pathLst>
              <a:path w="15875" h="17144">
                <a:moveTo>
                  <a:pt x="0" y="16600"/>
                </a:moveTo>
                <a:lnTo>
                  <a:pt x="154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8" name="object 398"/>
          <p:cNvSpPr/>
          <p:nvPr/>
        </p:nvSpPr>
        <p:spPr>
          <a:xfrm>
            <a:off x="3738421" y="1815271"/>
            <a:ext cx="20955" cy="22225"/>
          </a:xfrm>
          <a:custGeom>
            <a:avLst/>
            <a:gdLst/>
            <a:ahLst/>
            <a:cxnLst/>
            <a:rect l="l" t="t" r="r" b="b"/>
            <a:pathLst>
              <a:path w="20954" h="22225">
                <a:moveTo>
                  <a:pt x="0" y="22086"/>
                </a:moveTo>
                <a:lnTo>
                  <a:pt x="2055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9" name="object 399"/>
          <p:cNvSpPr/>
          <p:nvPr/>
        </p:nvSpPr>
        <p:spPr>
          <a:xfrm>
            <a:off x="3738421" y="1815271"/>
            <a:ext cx="26034" cy="27940"/>
          </a:xfrm>
          <a:custGeom>
            <a:avLst/>
            <a:gdLst/>
            <a:ahLst/>
            <a:cxnLst/>
            <a:rect l="l" t="t" r="r" b="b"/>
            <a:pathLst>
              <a:path w="26035" h="27939">
                <a:moveTo>
                  <a:pt x="0" y="27545"/>
                </a:moveTo>
                <a:lnTo>
                  <a:pt x="2565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0" name="object 400"/>
          <p:cNvSpPr/>
          <p:nvPr/>
        </p:nvSpPr>
        <p:spPr>
          <a:xfrm>
            <a:off x="3738421" y="1815271"/>
            <a:ext cx="31115" cy="33655"/>
          </a:xfrm>
          <a:custGeom>
            <a:avLst/>
            <a:gdLst/>
            <a:ahLst/>
            <a:cxnLst/>
            <a:rect l="l" t="t" r="r" b="b"/>
            <a:pathLst>
              <a:path w="31114" h="33655">
                <a:moveTo>
                  <a:pt x="0" y="33032"/>
                </a:moveTo>
                <a:lnTo>
                  <a:pt x="3074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1" name="object 401"/>
          <p:cNvSpPr/>
          <p:nvPr/>
        </p:nvSpPr>
        <p:spPr>
          <a:xfrm>
            <a:off x="3738421" y="1815271"/>
            <a:ext cx="36195" cy="38735"/>
          </a:xfrm>
          <a:custGeom>
            <a:avLst/>
            <a:gdLst/>
            <a:ahLst/>
            <a:cxnLst/>
            <a:rect l="l" t="t" r="r" b="b"/>
            <a:pathLst>
              <a:path w="36195" h="38735">
                <a:moveTo>
                  <a:pt x="0" y="38519"/>
                </a:moveTo>
                <a:lnTo>
                  <a:pt x="3584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2" name="object 402"/>
          <p:cNvSpPr/>
          <p:nvPr/>
        </p:nvSpPr>
        <p:spPr>
          <a:xfrm>
            <a:off x="3738421" y="1815271"/>
            <a:ext cx="41275" cy="44450"/>
          </a:xfrm>
          <a:custGeom>
            <a:avLst/>
            <a:gdLst/>
            <a:ahLst/>
            <a:cxnLst/>
            <a:rect l="l" t="t" r="r" b="b"/>
            <a:pathLst>
              <a:path w="41275" h="44450">
                <a:moveTo>
                  <a:pt x="0" y="43978"/>
                </a:moveTo>
                <a:lnTo>
                  <a:pt x="409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3" name="object 403"/>
          <p:cNvSpPr/>
          <p:nvPr/>
        </p:nvSpPr>
        <p:spPr>
          <a:xfrm>
            <a:off x="3738421" y="1815271"/>
            <a:ext cx="46355" cy="49530"/>
          </a:xfrm>
          <a:custGeom>
            <a:avLst/>
            <a:gdLst/>
            <a:ahLst/>
            <a:cxnLst/>
            <a:rect l="l" t="t" r="r" b="b"/>
            <a:pathLst>
              <a:path w="46354" h="49530">
                <a:moveTo>
                  <a:pt x="0" y="49465"/>
                </a:moveTo>
                <a:lnTo>
                  <a:pt x="4603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4" name="object 404"/>
          <p:cNvSpPr/>
          <p:nvPr/>
        </p:nvSpPr>
        <p:spPr>
          <a:xfrm>
            <a:off x="3738421" y="1815271"/>
            <a:ext cx="51435" cy="55244"/>
          </a:xfrm>
          <a:custGeom>
            <a:avLst/>
            <a:gdLst/>
            <a:ahLst/>
            <a:cxnLst/>
            <a:rect l="l" t="t" r="r" b="b"/>
            <a:pathLst>
              <a:path w="51435" h="55244">
                <a:moveTo>
                  <a:pt x="0" y="54924"/>
                </a:moveTo>
                <a:lnTo>
                  <a:pt x="5116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5" name="object 405"/>
          <p:cNvSpPr/>
          <p:nvPr/>
        </p:nvSpPr>
        <p:spPr>
          <a:xfrm>
            <a:off x="3738421" y="1815271"/>
            <a:ext cx="56515" cy="60960"/>
          </a:xfrm>
          <a:custGeom>
            <a:avLst/>
            <a:gdLst/>
            <a:ahLst/>
            <a:cxnLst/>
            <a:rect l="l" t="t" r="r" b="b"/>
            <a:pathLst>
              <a:path w="56514" h="60960">
                <a:moveTo>
                  <a:pt x="0" y="60411"/>
                </a:moveTo>
                <a:lnTo>
                  <a:pt x="5626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6" name="object 406"/>
          <p:cNvSpPr/>
          <p:nvPr/>
        </p:nvSpPr>
        <p:spPr>
          <a:xfrm>
            <a:off x="3738421" y="1815271"/>
            <a:ext cx="61594" cy="66040"/>
          </a:xfrm>
          <a:custGeom>
            <a:avLst/>
            <a:gdLst/>
            <a:ahLst/>
            <a:cxnLst/>
            <a:rect l="l" t="t" r="r" b="b"/>
            <a:pathLst>
              <a:path w="61595" h="66039">
                <a:moveTo>
                  <a:pt x="0" y="65898"/>
                </a:moveTo>
                <a:lnTo>
                  <a:pt x="613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7" name="object 407"/>
          <p:cNvSpPr/>
          <p:nvPr/>
        </p:nvSpPr>
        <p:spPr>
          <a:xfrm>
            <a:off x="3738421" y="1815271"/>
            <a:ext cx="66675" cy="71755"/>
          </a:xfrm>
          <a:custGeom>
            <a:avLst/>
            <a:gdLst/>
            <a:ahLst/>
            <a:cxnLst/>
            <a:rect l="l" t="t" r="r" b="b"/>
            <a:pathLst>
              <a:path w="66675" h="71755">
                <a:moveTo>
                  <a:pt x="0" y="71357"/>
                </a:moveTo>
                <a:lnTo>
                  <a:pt x="6645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8" name="object 408"/>
          <p:cNvSpPr/>
          <p:nvPr/>
        </p:nvSpPr>
        <p:spPr>
          <a:xfrm>
            <a:off x="3738421" y="1815271"/>
            <a:ext cx="71755" cy="76835"/>
          </a:xfrm>
          <a:custGeom>
            <a:avLst/>
            <a:gdLst/>
            <a:ahLst/>
            <a:cxnLst/>
            <a:rect l="l" t="t" r="r" b="b"/>
            <a:pathLst>
              <a:path w="71754" h="76835">
                <a:moveTo>
                  <a:pt x="0" y="76844"/>
                </a:moveTo>
                <a:lnTo>
                  <a:pt x="7155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9" name="object 409"/>
          <p:cNvSpPr/>
          <p:nvPr/>
        </p:nvSpPr>
        <p:spPr>
          <a:xfrm>
            <a:off x="3738421" y="1815271"/>
            <a:ext cx="76835" cy="82550"/>
          </a:xfrm>
          <a:custGeom>
            <a:avLst/>
            <a:gdLst/>
            <a:ahLst/>
            <a:cxnLst/>
            <a:rect l="l" t="t" r="r" b="b"/>
            <a:pathLst>
              <a:path w="76835" h="82550">
                <a:moveTo>
                  <a:pt x="0" y="82303"/>
                </a:moveTo>
                <a:lnTo>
                  <a:pt x="7664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0" name="object 410"/>
          <p:cNvSpPr/>
          <p:nvPr/>
        </p:nvSpPr>
        <p:spPr>
          <a:xfrm>
            <a:off x="3738421" y="1815271"/>
            <a:ext cx="81915" cy="88265"/>
          </a:xfrm>
          <a:custGeom>
            <a:avLst/>
            <a:gdLst/>
            <a:ahLst/>
            <a:cxnLst/>
            <a:rect l="l" t="t" r="r" b="b"/>
            <a:pathLst>
              <a:path w="81914" h="88264">
                <a:moveTo>
                  <a:pt x="0" y="87790"/>
                </a:moveTo>
                <a:lnTo>
                  <a:pt x="8174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1" name="object 411"/>
          <p:cNvSpPr/>
          <p:nvPr/>
        </p:nvSpPr>
        <p:spPr>
          <a:xfrm>
            <a:off x="3738421" y="1815271"/>
            <a:ext cx="86995" cy="93345"/>
          </a:xfrm>
          <a:custGeom>
            <a:avLst/>
            <a:gdLst/>
            <a:ahLst/>
            <a:cxnLst/>
            <a:rect l="l" t="t" r="r" b="b"/>
            <a:pathLst>
              <a:path w="86995" h="93344">
                <a:moveTo>
                  <a:pt x="0" y="93249"/>
                </a:moveTo>
                <a:lnTo>
                  <a:pt x="8684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2" name="object 412"/>
          <p:cNvSpPr/>
          <p:nvPr/>
        </p:nvSpPr>
        <p:spPr>
          <a:xfrm>
            <a:off x="3738421" y="1815271"/>
            <a:ext cx="92075" cy="99060"/>
          </a:xfrm>
          <a:custGeom>
            <a:avLst/>
            <a:gdLst/>
            <a:ahLst/>
            <a:cxnLst/>
            <a:rect l="l" t="t" r="r" b="b"/>
            <a:pathLst>
              <a:path w="92075" h="99060">
                <a:moveTo>
                  <a:pt x="0" y="98736"/>
                </a:moveTo>
                <a:lnTo>
                  <a:pt x="9194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3" name="object 413"/>
          <p:cNvSpPr/>
          <p:nvPr/>
        </p:nvSpPr>
        <p:spPr>
          <a:xfrm>
            <a:off x="3738421" y="1815271"/>
            <a:ext cx="97155" cy="104775"/>
          </a:xfrm>
          <a:custGeom>
            <a:avLst/>
            <a:gdLst/>
            <a:ahLst/>
            <a:cxnLst/>
            <a:rect l="l" t="t" r="r" b="b"/>
            <a:pathLst>
              <a:path w="97154" h="104775">
                <a:moveTo>
                  <a:pt x="0" y="104223"/>
                </a:moveTo>
                <a:lnTo>
                  <a:pt x="9703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4" name="object 414"/>
          <p:cNvSpPr/>
          <p:nvPr/>
        </p:nvSpPr>
        <p:spPr>
          <a:xfrm>
            <a:off x="3738421" y="181560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5" name="object 415"/>
          <p:cNvSpPr/>
          <p:nvPr/>
        </p:nvSpPr>
        <p:spPr>
          <a:xfrm>
            <a:off x="3738421" y="182106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6" name="object 416"/>
          <p:cNvSpPr/>
          <p:nvPr/>
        </p:nvSpPr>
        <p:spPr>
          <a:xfrm>
            <a:off x="3738421" y="182655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7" name="object 417"/>
          <p:cNvSpPr/>
          <p:nvPr/>
        </p:nvSpPr>
        <p:spPr>
          <a:xfrm>
            <a:off x="3738421" y="183201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8" name="object 418"/>
          <p:cNvSpPr/>
          <p:nvPr/>
        </p:nvSpPr>
        <p:spPr>
          <a:xfrm>
            <a:off x="3738421" y="183749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9" name="object 419"/>
          <p:cNvSpPr/>
          <p:nvPr/>
        </p:nvSpPr>
        <p:spPr>
          <a:xfrm>
            <a:off x="3738421" y="184298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0" name="object 420"/>
          <p:cNvSpPr/>
          <p:nvPr/>
        </p:nvSpPr>
        <p:spPr>
          <a:xfrm>
            <a:off x="3738421" y="184844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1" name="object 421"/>
          <p:cNvSpPr/>
          <p:nvPr/>
        </p:nvSpPr>
        <p:spPr>
          <a:xfrm>
            <a:off x="3738421" y="185393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2" name="object 422"/>
          <p:cNvSpPr/>
          <p:nvPr/>
        </p:nvSpPr>
        <p:spPr>
          <a:xfrm>
            <a:off x="3738421" y="185938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3" name="object 423"/>
          <p:cNvSpPr/>
          <p:nvPr/>
        </p:nvSpPr>
        <p:spPr>
          <a:xfrm>
            <a:off x="3738421" y="186487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4" name="object 424"/>
          <p:cNvSpPr/>
          <p:nvPr/>
        </p:nvSpPr>
        <p:spPr>
          <a:xfrm>
            <a:off x="3738421" y="187036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5" name="object 425"/>
          <p:cNvSpPr/>
          <p:nvPr/>
        </p:nvSpPr>
        <p:spPr>
          <a:xfrm>
            <a:off x="3738421" y="187582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6" name="object 426"/>
          <p:cNvSpPr/>
          <p:nvPr/>
        </p:nvSpPr>
        <p:spPr>
          <a:xfrm>
            <a:off x="3738421" y="188130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7" name="object 427"/>
          <p:cNvSpPr/>
          <p:nvPr/>
        </p:nvSpPr>
        <p:spPr>
          <a:xfrm>
            <a:off x="3738421" y="188676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8" name="object 428"/>
          <p:cNvSpPr/>
          <p:nvPr/>
        </p:nvSpPr>
        <p:spPr>
          <a:xfrm>
            <a:off x="3738421" y="189225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9" name="object 429"/>
          <p:cNvSpPr/>
          <p:nvPr/>
        </p:nvSpPr>
        <p:spPr>
          <a:xfrm>
            <a:off x="3738421" y="189774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0" name="object 430"/>
          <p:cNvSpPr/>
          <p:nvPr/>
        </p:nvSpPr>
        <p:spPr>
          <a:xfrm>
            <a:off x="3738421" y="190320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1" name="object 431"/>
          <p:cNvSpPr/>
          <p:nvPr/>
        </p:nvSpPr>
        <p:spPr>
          <a:xfrm>
            <a:off x="3738421" y="190868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2" name="object 432"/>
          <p:cNvSpPr/>
          <p:nvPr/>
        </p:nvSpPr>
        <p:spPr>
          <a:xfrm>
            <a:off x="3738421" y="191414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3" name="object 433"/>
          <p:cNvSpPr/>
          <p:nvPr/>
        </p:nvSpPr>
        <p:spPr>
          <a:xfrm>
            <a:off x="3738421" y="191963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4" name="object 434"/>
          <p:cNvSpPr/>
          <p:nvPr/>
        </p:nvSpPr>
        <p:spPr>
          <a:xfrm>
            <a:off x="3738421" y="192512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5" name="object 435"/>
          <p:cNvSpPr/>
          <p:nvPr/>
        </p:nvSpPr>
        <p:spPr>
          <a:xfrm>
            <a:off x="3738421" y="193058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6" name="object 436"/>
          <p:cNvSpPr/>
          <p:nvPr/>
        </p:nvSpPr>
        <p:spPr>
          <a:xfrm>
            <a:off x="3738421" y="193606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7" name="object 437"/>
          <p:cNvSpPr/>
          <p:nvPr/>
        </p:nvSpPr>
        <p:spPr>
          <a:xfrm>
            <a:off x="3738421" y="194152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8" name="object 438"/>
          <p:cNvSpPr/>
          <p:nvPr/>
        </p:nvSpPr>
        <p:spPr>
          <a:xfrm>
            <a:off x="3738421" y="194701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9" name="object 439"/>
          <p:cNvSpPr/>
          <p:nvPr/>
        </p:nvSpPr>
        <p:spPr>
          <a:xfrm>
            <a:off x="3738421" y="195250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0" name="object 440"/>
          <p:cNvSpPr/>
          <p:nvPr/>
        </p:nvSpPr>
        <p:spPr>
          <a:xfrm>
            <a:off x="3738421" y="195795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1" name="object 441"/>
          <p:cNvSpPr/>
          <p:nvPr/>
        </p:nvSpPr>
        <p:spPr>
          <a:xfrm>
            <a:off x="3738421" y="196344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2" name="object 442"/>
          <p:cNvSpPr/>
          <p:nvPr/>
        </p:nvSpPr>
        <p:spPr>
          <a:xfrm>
            <a:off x="3738421" y="196890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3" name="object 443"/>
          <p:cNvSpPr/>
          <p:nvPr/>
        </p:nvSpPr>
        <p:spPr>
          <a:xfrm>
            <a:off x="3738421" y="197439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4" name="object 444"/>
          <p:cNvSpPr/>
          <p:nvPr/>
        </p:nvSpPr>
        <p:spPr>
          <a:xfrm>
            <a:off x="3738421" y="197987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5" name="object 445"/>
          <p:cNvSpPr/>
          <p:nvPr/>
        </p:nvSpPr>
        <p:spPr>
          <a:xfrm>
            <a:off x="3738421" y="198533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6" name="object 446"/>
          <p:cNvSpPr/>
          <p:nvPr/>
        </p:nvSpPr>
        <p:spPr>
          <a:xfrm>
            <a:off x="3738421" y="199082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7" name="object 447"/>
          <p:cNvSpPr/>
          <p:nvPr/>
        </p:nvSpPr>
        <p:spPr>
          <a:xfrm>
            <a:off x="3738421" y="199628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8" name="object 448"/>
          <p:cNvSpPr/>
          <p:nvPr/>
        </p:nvSpPr>
        <p:spPr>
          <a:xfrm>
            <a:off x="3738421" y="200177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9" name="object 449"/>
          <p:cNvSpPr/>
          <p:nvPr/>
        </p:nvSpPr>
        <p:spPr>
          <a:xfrm>
            <a:off x="3738421" y="200725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0" name="object 450"/>
          <p:cNvSpPr/>
          <p:nvPr/>
        </p:nvSpPr>
        <p:spPr>
          <a:xfrm>
            <a:off x="3738421" y="201271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1" name="object 451"/>
          <p:cNvSpPr/>
          <p:nvPr/>
        </p:nvSpPr>
        <p:spPr>
          <a:xfrm>
            <a:off x="3738421" y="201820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2" name="object 452"/>
          <p:cNvSpPr/>
          <p:nvPr/>
        </p:nvSpPr>
        <p:spPr>
          <a:xfrm>
            <a:off x="3738421" y="202366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3" name="object 453"/>
          <p:cNvSpPr/>
          <p:nvPr/>
        </p:nvSpPr>
        <p:spPr>
          <a:xfrm>
            <a:off x="3738421" y="202914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4" name="object 454"/>
          <p:cNvSpPr/>
          <p:nvPr/>
        </p:nvSpPr>
        <p:spPr>
          <a:xfrm>
            <a:off x="3738421" y="203460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5" name="object 455"/>
          <p:cNvSpPr/>
          <p:nvPr/>
        </p:nvSpPr>
        <p:spPr>
          <a:xfrm>
            <a:off x="3738421" y="204009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6" name="object 456"/>
          <p:cNvSpPr/>
          <p:nvPr/>
        </p:nvSpPr>
        <p:spPr>
          <a:xfrm>
            <a:off x="3738421" y="204558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7" name="object 457"/>
          <p:cNvSpPr/>
          <p:nvPr/>
        </p:nvSpPr>
        <p:spPr>
          <a:xfrm>
            <a:off x="3738421" y="205104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8" name="object 458"/>
          <p:cNvSpPr/>
          <p:nvPr/>
        </p:nvSpPr>
        <p:spPr>
          <a:xfrm>
            <a:off x="3738421" y="205652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9" name="object 459"/>
          <p:cNvSpPr/>
          <p:nvPr/>
        </p:nvSpPr>
        <p:spPr>
          <a:xfrm>
            <a:off x="3738421" y="206198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0" name="object 460"/>
          <p:cNvSpPr/>
          <p:nvPr/>
        </p:nvSpPr>
        <p:spPr>
          <a:xfrm>
            <a:off x="3738421" y="206747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1" name="object 461"/>
          <p:cNvSpPr/>
          <p:nvPr/>
        </p:nvSpPr>
        <p:spPr>
          <a:xfrm>
            <a:off x="3738421" y="207296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2" name="object 462"/>
          <p:cNvSpPr/>
          <p:nvPr/>
        </p:nvSpPr>
        <p:spPr>
          <a:xfrm>
            <a:off x="3738421" y="207842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3" name="object 463"/>
          <p:cNvSpPr/>
          <p:nvPr/>
        </p:nvSpPr>
        <p:spPr>
          <a:xfrm>
            <a:off x="3738421" y="208390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4" name="object 464"/>
          <p:cNvSpPr/>
          <p:nvPr/>
        </p:nvSpPr>
        <p:spPr>
          <a:xfrm>
            <a:off x="3738421" y="208936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5" name="object 465"/>
          <p:cNvSpPr/>
          <p:nvPr/>
        </p:nvSpPr>
        <p:spPr>
          <a:xfrm>
            <a:off x="3739953" y="2094853"/>
            <a:ext cx="100330" cy="107950"/>
          </a:xfrm>
          <a:custGeom>
            <a:avLst/>
            <a:gdLst/>
            <a:ahLst/>
            <a:cxnLst/>
            <a:rect l="l" t="t" r="r" b="b"/>
            <a:pathLst>
              <a:path w="100329" h="107950">
                <a:moveTo>
                  <a:pt x="0" y="107732"/>
                </a:moveTo>
                <a:lnTo>
                  <a:pt x="10029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6" name="object 466"/>
          <p:cNvSpPr/>
          <p:nvPr/>
        </p:nvSpPr>
        <p:spPr>
          <a:xfrm>
            <a:off x="3745050" y="2100340"/>
            <a:ext cx="95250" cy="102235"/>
          </a:xfrm>
          <a:custGeom>
            <a:avLst/>
            <a:gdLst/>
            <a:ahLst/>
            <a:cxnLst/>
            <a:rect l="l" t="t" r="r" b="b"/>
            <a:pathLst>
              <a:path w="95250" h="102235">
                <a:moveTo>
                  <a:pt x="0" y="102246"/>
                </a:moveTo>
                <a:lnTo>
                  <a:pt x="9519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7" name="object 467"/>
          <p:cNvSpPr/>
          <p:nvPr/>
        </p:nvSpPr>
        <p:spPr>
          <a:xfrm>
            <a:off x="3750147" y="2105799"/>
            <a:ext cx="90170" cy="97155"/>
          </a:xfrm>
          <a:custGeom>
            <a:avLst/>
            <a:gdLst/>
            <a:ahLst/>
            <a:cxnLst/>
            <a:rect l="l" t="t" r="r" b="b"/>
            <a:pathLst>
              <a:path w="90170" h="97155">
                <a:moveTo>
                  <a:pt x="0" y="96786"/>
                </a:moveTo>
                <a:lnTo>
                  <a:pt x="9010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8" name="object 468"/>
          <p:cNvSpPr/>
          <p:nvPr/>
        </p:nvSpPr>
        <p:spPr>
          <a:xfrm>
            <a:off x="3755244" y="2111286"/>
            <a:ext cx="85090" cy="91440"/>
          </a:xfrm>
          <a:custGeom>
            <a:avLst/>
            <a:gdLst/>
            <a:ahLst/>
            <a:cxnLst/>
            <a:rect l="l" t="t" r="r" b="b"/>
            <a:pathLst>
              <a:path w="85089" h="91439">
                <a:moveTo>
                  <a:pt x="0" y="91300"/>
                </a:moveTo>
                <a:lnTo>
                  <a:pt x="8500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9" name="object 469"/>
          <p:cNvSpPr/>
          <p:nvPr/>
        </p:nvSpPr>
        <p:spPr>
          <a:xfrm>
            <a:off x="3760341" y="2116745"/>
            <a:ext cx="80010" cy="86360"/>
          </a:xfrm>
          <a:custGeom>
            <a:avLst/>
            <a:gdLst/>
            <a:ahLst/>
            <a:cxnLst/>
            <a:rect l="l" t="t" r="r" b="b"/>
            <a:pathLst>
              <a:path w="80010" h="86360">
                <a:moveTo>
                  <a:pt x="0" y="85841"/>
                </a:moveTo>
                <a:lnTo>
                  <a:pt x="799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0" name="object 470"/>
          <p:cNvSpPr/>
          <p:nvPr/>
        </p:nvSpPr>
        <p:spPr>
          <a:xfrm>
            <a:off x="3765437" y="2122232"/>
            <a:ext cx="74930" cy="80645"/>
          </a:xfrm>
          <a:custGeom>
            <a:avLst/>
            <a:gdLst/>
            <a:ahLst/>
            <a:cxnLst/>
            <a:rect l="l" t="t" r="r" b="b"/>
            <a:pathLst>
              <a:path w="74929" h="80644">
                <a:moveTo>
                  <a:pt x="0" y="80354"/>
                </a:moveTo>
                <a:lnTo>
                  <a:pt x="74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1" name="object 471"/>
          <p:cNvSpPr/>
          <p:nvPr/>
        </p:nvSpPr>
        <p:spPr>
          <a:xfrm>
            <a:off x="3770534" y="2127719"/>
            <a:ext cx="69850" cy="74930"/>
          </a:xfrm>
          <a:custGeom>
            <a:avLst/>
            <a:gdLst/>
            <a:ahLst/>
            <a:cxnLst/>
            <a:rect l="l" t="t" r="r" b="b"/>
            <a:pathLst>
              <a:path w="69850" h="74930">
                <a:moveTo>
                  <a:pt x="0" y="74867"/>
                </a:moveTo>
                <a:lnTo>
                  <a:pt x="6971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2" name="object 472"/>
          <p:cNvSpPr/>
          <p:nvPr/>
        </p:nvSpPr>
        <p:spPr>
          <a:xfrm>
            <a:off x="3775631" y="2133178"/>
            <a:ext cx="64769" cy="69850"/>
          </a:xfrm>
          <a:custGeom>
            <a:avLst/>
            <a:gdLst/>
            <a:ahLst/>
            <a:cxnLst/>
            <a:rect l="l" t="t" r="r" b="b"/>
            <a:pathLst>
              <a:path w="64770" h="69850">
                <a:moveTo>
                  <a:pt x="0" y="69408"/>
                </a:moveTo>
                <a:lnTo>
                  <a:pt x="646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3" name="object 473"/>
          <p:cNvSpPr/>
          <p:nvPr/>
        </p:nvSpPr>
        <p:spPr>
          <a:xfrm>
            <a:off x="3780728" y="2138665"/>
            <a:ext cx="59690" cy="64135"/>
          </a:xfrm>
          <a:custGeom>
            <a:avLst/>
            <a:gdLst/>
            <a:ahLst/>
            <a:cxnLst/>
            <a:rect l="l" t="t" r="r" b="b"/>
            <a:pathLst>
              <a:path w="59689" h="64135">
                <a:moveTo>
                  <a:pt x="0" y="63921"/>
                </a:moveTo>
                <a:lnTo>
                  <a:pt x="5952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4" name="object 474"/>
          <p:cNvSpPr/>
          <p:nvPr/>
        </p:nvSpPr>
        <p:spPr>
          <a:xfrm>
            <a:off x="3785825" y="2144124"/>
            <a:ext cx="54610" cy="59055"/>
          </a:xfrm>
          <a:custGeom>
            <a:avLst/>
            <a:gdLst/>
            <a:ahLst/>
            <a:cxnLst/>
            <a:rect l="l" t="t" r="r" b="b"/>
            <a:pathLst>
              <a:path w="54610" h="59055">
                <a:moveTo>
                  <a:pt x="0" y="58462"/>
                </a:moveTo>
                <a:lnTo>
                  <a:pt x="5442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5" name="object 475"/>
          <p:cNvSpPr/>
          <p:nvPr/>
        </p:nvSpPr>
        <p:spPr>
          <a:xfrm>
            <a:off x="3790922" y="2149611"/>
            <a:ext cx="49530" cy="53340"/>
          </a:xfrm>
          <a:custGeom>
            <a:avLst/>
            <a:gdLst/>
            <a:ahLst/>
            <a:cxnLst/>
            <a:rect l="l" t="t" r="r" b="b"/>
            <a:pathLst>
              <a:path w="49529" h="53339">
                <a:moveTo>
                  <a:pt x="0" y="52975"/>
                </a:moveTo>
                <a:lnTo>
                  <a:pt x="493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6" name="object 476"/>
          <p:cNvSpPr/>
          <p:nvPr/>
        </p:nvSpPr>
        <p:spPr>
          <a:xfrm>
            <a:off x="3796019" y="2155098"/>
            <a:ext cx="44450" cy="47625"/>
          </a:xfrm>
          <a:custGeom>
            <a:avLst/>
            <a:gdLst/>
            <a:ahLst/>
            <a:cxnLst/>
            <a:rect l="l" t="t" r="r" b="b"/>
            <a:pathLst>
              <a:path w="44450" h="47625">
                <a:moveTo>
                  <a:pt x="0" y="47488"/>
                </a:moveTo>
                <a:lnTo>
                  <a:pt x="4422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7" name="object 477"/>
          <p:cNvSpPr/>
          <p:nvPr/>
        </p:nvSpPr>
        <p:spPr>
          <a:xfrm>
            <a:off x="3801116" y="2160557"/>
            <a:ext cx="39370" cy="42545"/>
          </a:xfrm>
          <a:custGeom>
            <a:avLst/>
            <a:gdLst/>
            <a:ahLst/>
            <a:cxnLst/>
            <a:rect l="l" t="t" r="r" b="b"/>
            <a:pathLst>
              <a:path w="39370" h="42544">
                <a:moveTo>
                  <a:pt x="0" y="42029"/>
                </a:moveTo>
                <a:lnTo>
                  <a:pt x="391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8" name="object 478"/>
          <p:cNvSpPr/>
          <p:nvPr/>
        </p:nvSpPr>
        <p:spPr>
          <a:xfrm>
            <a:off x="3806213" y="2166044"/>
            <a:ext cx="34290" cy="36830"/>
          </a:xfrm>
          <a:custGeom>
            <a:avLst/>
            <a:gdLst/>
            <a:ahLst/>
            <a:cxnLst/>
            <a:rect l="l" t="t" r="r" b="b"/>
            <a:pathLst>
              <a:path w="34289" h="36830">
                <a:moveTo>
                  <a:pt x="0" y="36542"/>
                </a:moveTo>
                <a:lnTo>
                  <a:pt x="340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9" name="object 479"/>
          <p:cNvSpPr/>
          <p:nvPr/>
        </p:nvSpPr>
        <p:spPr>
          <a:xfrm>
            <a:off x="3811310" y="2171503"/>
            <a:ext cx="29209" cy="31115"/>
          </a:xfrm>
          <a:custGeom>
            <a:avLst/>
            <a:gdLst/>
            <a:ahLst/>
            <a:cxnLst/>
            <a:rect l="l" t="t" r="r" b="b"/>
            <a:pathLst>
              <a:path w="29210" h="31114">
                <a:moveTo>
                  <a:pt x="0" y="31083"/>
                </a:moveTo>
                <a:lnTo>
                  <a:pt x="2893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0" name="object 480"/>
          <p:cNvSpPr/>
          <p:nvPr/>
        </p:nvSpPr>
        <p:spPr>
          <a:xfrm>
            <a:off x="3816407" y="2176990"/>
            <a:ext cx="24130" cy="26034"/>
          </a:xfrm>
          <a:custGeom>
            <a:avLst/>
            <a:gdLst/>
            <a:ahLst/>
            <a:cxnLst/>
            <a:rect l="l" t="t" r="r" b="b"/>
            <a:pathLst>
              <a:path w="24129" h="26035">
                <a:moveTo>
                  <a:pt x="0" y="25596"/>
                </a:moveTo>
                <a:lnTo>
                  <a:pt x="2384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1" name="object 481"/>
          <p:cNvSpPr/>
          <p:nvPr/>
        </p:nvSpPr>
        <p:spPr>
          <a:xfrm>
            <a:off x="3821504" y="2182477"/>
            <a:ext cx="19050" cy="20320"/>
          </a:xfrm>
          <a:custGeom>
            <a:avLst/>
            <a:gdLst/>
            <a:ahLst/>
            <a:cxnLst/>
            <a:rect l="l" t="t" r="r" b="b"/>
            <a:pathLst>
              <a:path w="19050" h="20319">
                <a:moveTo>
                  <a:pt x="0" y="20109"/>
                </a:moveTo>
                <a:lnTo>
                  <a:pt x="1874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2" name="object 482"/>
          <p:cNvSpPr/>
          <p:nvPr/>
        </p:nvSpPr>
        <p:spPr>
          <a:xfrm>
            <a:off x="3826601" y="2187936"/>
            <a:ext cx="13970" cy="15240"/>
          </a:xfrm>
          <a:custGeom>
            <a:avLst/>
            <a:gdLst/>
            <a:ahLst/>
            <a:cxnLst/>
            <a:rect l="l" t="t" r="r" b="b"/>
            <a:pathLst>
              <a:path w="13970" h="15239">
                <a:moveTo>
                  <a:pt x="0" y="14650"/>
                </a:moveTo>
                <a:lnTo>
                  <a:pt x="1364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3" name="object 483"/>
          <p:cNvSpPr/>
          <p:nvPr/>
        </p:nvSpPr>
        <p:spPr>
          <a:xfrm>
            <a:off x="3831698" y="2193423"/>
            <a:ext cx="8890" cy="9525"/>
          </a:xfrm>
          <a:custGeom>
            <a:avLst/>
            <a:gdLst/>
            <a:ahLst/>
            <a:cxnLst/>
            <a:rect l="l" t="t" r="r" b="b"/>
            <a:pathLst>
              <a:path w="8889" h="9525">
                <a:moveTo>
                  <a:pt x="0" y="9163"/>
                </a:moveTo>
                <a:lnTo>
                  <a:pt x="855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4" name="object 484"/>
          <p:cNvSpPr/>
          <p:nvPr/>
        </p:nvSpPr>
        <p:spPr>
          <a:xfrm>
            <a:off x="3836795" y="2198882"/>
            <a:ext cx="3810" cy="3810"/>
          </a:xfrm>
          <a:custGeom>
            <a:avLst/>
            <a:gdLst/>
            <a:ahLst/>
            <a:cxnLst/>
            <a:rect l="l" t="t" r="r" b="b"/>
            <a:pathLst>
              <a:path w="3810" h="3810">
                <a:moveTo>
                  <a:pt x="0" y="3704"/>
                </a:moveTo>
                <a:lnTo>
                  <a:pt x="345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5" name="object 485"/>
          <p:cNvSpPr/>
          <p:nvPr/>
        </p:nvSpPr>
        <p:spPr>
          <a:xfrm>
            <a:off x="3860609" y="1848666"/>
            <a:ext cx="10160" cy="10795"/>
          </a:xfrm>
          <a:custGeom>
            <a:avLst/>
            <a:gdLst/>
            <a:ahLst/>
            <a:cxnLst/>
            <a:rect l="l" t="t" r="r" b="b"/>
            <a:pathLst>
              <a:path w="10160" h="10794">
                <a:moveTo>
                  <a:pt x="0" y="10500"/>
                </a:moveTo>
                <a:lnTo>
                  <a:pt x="977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6" name="object 486"/>
          <p:cNvSpPr/>
          <p:nvPr/>
        </p:nvSpPr>
        <p:spPr>
          <a:xfrm>
            <a:off x="3860609" y="1848666"/>
            <a:ext cx="34290" cy="36830"/>
          </a:xfrm>
          <a:custGeom>
            <a:avLst/>
            <a:gdLst/>
            <a:ahLst/>
            <a:cxnLst/>
            <a:rect l="l" t="t" r="r" b="b"/>
            <a:pathLst>
              <a:path w="34289" h="36830">
                <a:moveTo>
                  <a:pt x="0" y="36570"/>
                </a:moveTo>
                <a:lnTo>
                  <a:pt x="340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7" name="object 487"/>
          <p:cNvSpPr/>
          <p:nvPr/>
        </p:nvSpPr>
        <p:spPr>
          <a:xfrm>
            <a:off x="3860609" y="1848666"/>
            <a:ext cx="58419" cy="62865"/>
          </a:xfrm>
          <a:custGeom>
            <a:avLst/>
            <a:gdLst/>
            <a:ahLst/>
            <a:cxnLst/>
            <a:rect l="l" t="t" r="r" b="b"/>
            <a:pathLst>
              <a:path w="58420" h="62864">
                <a:moveTo>
                  <a:pt x="0" y="62639"/>
                </a:moveTo>
                <a:lnTo>
                  <a:pt x="583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8" name="object 488"/>
          <p:cNvSpPr/>
          <p:nvPr/>
        </p:nvSpPr>
        <p:spPr>
          <a:xfrm>
            <a:off x="3860609" y="1848666"/>
            <a:ext cx="83185" cy="88900"/>
          </a:xfrm>
          <a:custGeom>
            <a:avLst/>
            <a:gdLst/>
            <a:ahLst/>
            <a:cxnLst/>
            <a:rect l="l" t="t" r="r" b="b"/>
            <a:pathLst>
              <a:path w="83185" h="88900">
                <a:moveTo>
                  <a:pt x="0" y="88737"/>
                </a:moveTo>
                <a:lnTo>
                  <a:pt x="826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9" name="object 489"/>
          <p:cNvSpPr/>
          <p:nvPr/>
        </p:nvSpPr>
        <p:spPr>
          <a:xfrm>
            <a:off x="3860609" y="185409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0" name="object 490"/>
          <p:cNvSpPr/>
          <p:nvPr/>
        </p:nvSpPr>
        <p:spPr>
          <a:xfrm>
            <a:off x="3860609" y="188016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1" name="object 491"/>
          <p:cNvSpPr/>
          <p:nvPr/>
        </p:nvSpPr>
        <p:spPr>
          <a:xfrm>
            <a:off x="3860609" y="190626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2" name="object 492"/>
          <p:cNvSpPr/>
          <p:nvPr/>
        </p:nvSpPr>
        <p:spPr>
          <a:xfrm>
            <a:off x="3860609" y="193233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3" name="object 493"/>
          <p:cNvSpPr/>
          <p:nvPr/>
        </p:nvSpPr>
        <p:spPr>
          <a:xfrm>
            <a:off x="3860609" y="195840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4" name="object 494"/>
          <p:cNvSpPr/>
          <p:nvPr/>
        </p:nvSpPr>
        <p:spPr>
          <a:xfrm>
            <a:off x="3860609" y="198447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5" name="object 495"/>
          <p:cNvSpPr/>
          <p:nvPr/>
        </p:nvSpPr>
        <p:spPr>
          <a:xfrm>
            <a:off x="3860609" y="201054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6" name="object 496"/>
          <p:cNvSpPr/>
          <p:nvPr/>
        </p:nvSpPr>
        <p:spPr>
          <a:xfrm>
            <a:off x="3860609" y="203661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7" name="object 497"/>
          <p:cNvSpPr/>
          <p:nvPr/>
        </p:nvSpPr>
        <p:spPr>
          <a:xfrm>
            <a:off x="3860609" y="206271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8" name="object 498"/>
          <p:cNvSpPr/>
          <p:nvPr/>
        </p:nvSpPr>
        <p:spPr>
          <a:xfrm>
            <a:off x="3860609" y="208878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9" name="object 499"/>
          <p:cNvSpPr/>
          <p:nvPr/>
        </p:nvSpPr>
        <p:spPr>
          <a:xfrm>
            <a:off x="3880746" y="2114851"/>
            <a:ext cx="81915" cy="88265"/>
          </a:xfrm>
          <a:custGeom>
            <a:avLst/>
            <a:gdLst/>
            <a:ahLst/>
            <a:cxnLst/>
            <a:rect l="l" t="t" r="r" b="b"/>
            <a:pathLst>
              <a:path w="81914" h="88264">
                <a:moveTo>
                  <a:pt x="0" y="87734"/>
                </a:moveTo>
                <a:lnTo>
                  <a:pt x="816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0" name="object 500"/>
          <p:cNvSpPr/>
          <p:nvPr/>
        </p:nvSpPr>
        <p:spPr>
          <a:xfrm>
            <a:off x="3905006" y="2140921"/>
            <a:ext cx="57785" cy="62230"/>
          </a:xfrm>
          <a:custGeom>
            <a:avLst/>
            <a:gdLst/>
            <a:ahLst/>
            <a:cxnLst/>
            <a:rect l="l" t="t" r="r" b="b"/>
            <a:pathLst>
              <a:path w="57785" h="62230">
                <a:moveTo>
                  <a:pt x="0" y="61665"/>
                </a:moveTo>
                <a:lnTo>
                  <a:pt x="5740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1" name="object 501"/>
          <p:cNvSpPr/>
          <p:nvPr/>
        </p:nvSpPr>
        <p:spPr>
          <a:xfrm>
            <a:off x="3929293" y="2166991"/>
            <a:ext cx="33655" cy="36195"/>
          </a:xfrm>
          <a:custGeom>
            <a:avLst/>
            <a:gdLst/>
            <a:ahLst/>
            <a:cxnLst/>
            <a:rect l="l" t="t" r="r" b="b"/>
            <a:pathLst>
              <a:path w="33654" h="36194">
                <a:moveTo>
                  <a:pt x="0" y="35595"/>
                </a:moveTo>
                <a:lnTo>
                  <a:pt x="3311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2" name="object 502"/>
          <p:cNvSpPr/>
          <p:nvPr/>
        </p:nvSpPr>
        <p:spPr>
          <a:xfrm>
            <a:off x="3953552" y="2193061"/>
            <a:ext cx="8890" cy="9525"/>
          </a:xfrm>
          <a:custGeom>
            <a:avLst/>
            <a:gdLst/>
            <a:ahLst/>
            <a:cxnLst/>
            <a:rect l="l" t="t" r="r" b="b"/>
            <a:pathLst>
              <a:path w="8889" h="9525">
                <a:moveTo>
                  <a:pt x="0" y="9525"/>
                </a:moveTo>
                <a:lnTo>
                  <a:pt x="885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3" name="object 503"/>
          <p:cNvSpPr/>
          <p:nvPr/>
        </p:nvSpPr>
        <p:spPr>
          <a:xfrm>
            <a:off x="4104958" y="1294404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5">
                <a:moveTo>
                  <a:pt x="0" y="1392"/>
                </a:moveTo>
                <a:lnTo>
                  <a:pt x="130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4" name="object 504"/>
          <p:cNvSpPr/>
          <p:nvPr/>
        </p:nvSpPr>
        <p:spPr>
          <a:xfrm>
            <a:off x="4104958" y="1294404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4">
                <a:moveTo>
                  <a:pt x="0" y="6879"/>
                </a:moveTo>
                <a:lnTo>
                  <a:pt x="64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5" name="object 505"/>
          <p:cNvSpPr/>
          <p:nvPr/>
        </p:nvSpPr>
        <p:spPr>
          <a:xfrm>
            <a:off x="4104958" y="1294404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4" h="12700">
                <a:moveTo>
                  <a:pt x="0" y="12338"/>
                </a:moveTo>
                <a:lnTo>
                  <a:pt x="1150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6" name="object 506"/>
          <p:cNvSpPr/>
          <p:nvPr/>
        </p:nvSpPr>
        <p:spPr>
          <a:xfrm>
            <a:off x="4104958" y="1294404"/>
            <a:ext cx="17145" cy="18415"/>
          </a:xfrm>
          <a:custGeom>
            <a:avLst/>
            <a:gdLst/>
            <a:ahLst/>
            <a:cxnLst/>
            <a:rect l="l" t="t" r="r" b="b"/>
            <a:pathLst>
              <a:path w="17145" h="18415">
                <a:moveTo>
                  <a:pt x="0" y="17825"/>
                </a:moveTo>
                <a:lnTo>
                  <a:pt x="166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7" name="object 507"/>
          <p:cNvSpPr/>
          <p:nvPr/>
        </p:nvSpPr>
        <p:spPr>
          <a:xfrm>
            <a:off x="4104958" y="1294404"/>
            <a:ext cx="22225" cy="23495"/>
          </a:xfrm>
          <a:custGeom>
            <a:avLst/>
            <a:gdLst/>
            <a:ahLst/>
            <a:cxnLst/>
            <a:rect l="l" t="t" r="r" b="b"/>
            <a:pathLst>
              <a:path w="22225" h="23494">
                <a:moveTo>
                  <a:pt x="0" y="23284"/>
                </a:moveTo>
                <a:lnTo>
                  <a:pt x="2169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8" name="object 508"/>
          <p:cNvSpPr/>
          <p:nvPr/>
        </p:nvSpPr>
        <p:spPr>
          <a:xfrm>
            <a:off x="4104958" y="1294404"/>
            <a:ext cx="27305" cy="29209"/>
          </a:xfrm>
          <a:custGeom>
            <a:avLst/>
            <a:gdLst/>
            <a:ahLst/>
            <a:cxnLst/>
            <a:rect l="l" t="t" r="r" b="b"/>
            <a:pathLst>
              <a:path w="27304" h="29209">
                <a:moveTo>
                  <a:pt x="0" y="28771"/>
                </a:moveTo>
                <a:lnTo>
                  <a:pt x="26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9" name="object 509"/>
          <p:cNvSpPr/>
          <p:nvPr/>
        </p:nvSpPr>
        <p:spPr>
          <a:xfrm>
            <a:off x="4104958" y="1294404"/>
            <a:ext cx="32384" cy="34290"/>
          </a:xfrm>
          <a:custGeom>
            <a:avLst/>
            <a:gdLst/>
            <a:ahLst/>
            <a:cxnLst/>
            <a:rect l="l" t="t" r="r" b="b"/>
            <a:pathLst>
              <a:path w="32385" h="34290">
                <a:moveTo>
                  <a:pt x="0" y="34258"/>
                </a:moveTo>
                <a:lnTo>
                  <a:pt x="3189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0" name="object 510"/>
          <p:cNvSpPr/>
          <p:nvPr/>
        </p:nvSpPr>
        <p:spPr>
          <a:xfrm>
            <a:off x="4104958" y="1294404"/>
            <a:ext cx="37465" cy="40005"/>
          </a:xfrm>
          <a:custGeom>
            <a:avLst/>
            <a:gdLst/>
            <a:ahLst/>
            <a:cxnLst/>
            <a:rect l="l" t="t" r="r" b="b"/>
            <a:pathLst>
              <a:path w="37464" h="40005">
                <a:moveTo>
                  <a:pt x="0" y="39717"/>
                </a:moveTo>
                <a:lnTo>
                  <a:pt x="3698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1" name="object 511"/>
          <p:cNvSpPr/>
          <p:nvPr/>
        </p:nvSpPr>
        <p:spPr>
          <a:xfrm>
            <a:off x="4104958" y="1294404"/>
            <a:ext cx="42545" cy="45720"/>
          </a:xfrm>
          <a:custGeom>
            <a:avLst/>
            <a:gdLst/>
            <a:ahLst/>
            <a:cxnLst/>
            <a:rect l="l" t="t" r="r" b="b"/>
            <a:pathLst>
              <a:path w="42545" h="45719">
                <a:moveTo>
                  <a:pt x="0" y="45204"/>
                </a:moveTo>
                <a:lnTo>
                  <a:pt x="4208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2" name="object 512"/>
          <p:cNvSpPr/>
          <p:nvPr/>
        </p:nvSpPr>
        <p:spPr>
          <a:xfrm>
            <a:off x="4104958" y="1294404"/>
            <a:ext cx="47625" cy="50800"/>
          </a:xfrm>
          <a:custGeom>
            <a:avLst/>
            <a:gdLst/>
            <a:ahLst/>
            <a:cxnLst/>
            <a:rect l="l" t="t" r="r" b="b"/>
            <a:pathLst>
              <a:path w="47625" h="50800">
                <a:moveTo>
                  <a:pt x="0" y="50663"/>
                </a:moveTo>
                <a:lnTo>
                  <a:pt x="471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3" name="object 513"/>
          <p:cNvSpPr/>
          <p:nvPr/>
        </p:nvSpPr>
        <p:spPr>
          <a:xfrm>
            <a:off x="4104958" y="1294404"/>
            <a:ext cx="52705" cy="56515"/>
          </a:xfrm>
          <a:custGeom>
            <a:avLst/>
            <a:gdLst/>
            <a:ahLst/>
            <a:cxnLst/>
            <a:rect l="l" t="t" r="r" b="b"/>
            <a:pathLst>
              <a:path w="52704" h="56515">
                <a:moveTo>
                  <a:pt x="0" y="56150"/>
                </a:moveTo>
                <a:lnTo>
                  <a:pt x="5227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4" name="object 514"/>
          <p:cNvSpPr/>
          <p:nvPr/>
        </p:nvSpPr>
        <p:spPr>
          <a:xfrm>
            <a:off x="4104958" y="1294404"/>
            <a:ext cx="57785" cy="62230"/>
          </a:xfrm>
          <a:custGeom>
            <a:avLst/>
            <a:gdLst/>
            <a:ahLst/>
            <a:cxnLst/>
            <a:rect l="l" t="t" r="r" b="b"/>
            <a:pathLst>
              <a:path w="57785" h="62230">
                <a:moveTo>
                  <a:pt x="0" y="61637"/>
                </a:moveTo>
                <a:lnTo>
                  <a:pt x="5737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5" name="object 515"/>
          <p:cNvSpPr/>
          <p:nvPr/>
        </p:nvSpPr>
        <p:spPr>
          <a:xfrm>
            <a:off x="4104958" y="1294404"/>
            <a:ext cx="62865" cy="67310"/>
          </a:xfrm>
          <a:custGeom>
            <a:avLst/>
            <a:gdLst/>
            <a:ahLst/>
            <a:cxnLst/>
            <a:rect l="l" t="t" r="r" b="b"/>
            <a:pathLst>
              <a:path w="62864" h="67309">
                <a:moveTo>
                  <a:pt x="0" y="67096"/>
                </a:moveTo>
                <a:lnTo>
                  <a:pt x="6247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6" name="object 516"/>
          <p:cNvSpPr/>
          <p:nvPr/>
        </p:nvSpPr>
        <p:spPr>
          <a:xfrm>
            <a:off x="4104958" y="1294404"/>
            <a:ext cx="67945" cy="73025"/>
          </a:xfrm>
          <a:custGeom>
            <a:avLst/>
            <a:gdLst/>
            <a:ahLst/>
            <a:cxnLst/>
            <a:rect l="l" t="t" r="r" b="b"/>
            <a:pathLst>
              <a:path w="67945" h="73025">
                <a:moveTo>
                  <a:pt x="0" y="72583"/>
                </a:moveTo>
                <a:lnTo>
                  <a:pt x="6756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7" name="object 517"/>
          <p:cNvSpPr/>
          <p:nvPr/>
        </p:nvSpPr>
        <p:spPr>
          <a:xfrm>
            <a:off x="4104958" y="1294404"/>
            <a:ext cx="73025" cy="78105"/>
          </a:xfrm>
          <a:custGeom>
            <a:avLst/>
            <a:gdLst/>
            <a:ahLst/>
            <a:cxnLst/>
            <a:rect l="l" t="t" r="r" b="b"/>
            <a:pathLst>
              <a:path w="73025" h="78105">
                <a:moveTo>
                  <a:pt x="0" y="78042"/>
                </a:moveTo>
                <a:lnTo>
                  <a:pt x="7266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8" name="object 518"/>
          <p:cNvSpPr/>
          <p:nvPr/>
        </p:nvSpPr>
        <p:spPr>
          <a:xfrm>
            <a:off x="4104958" y="1294404"/>
            <a:ext cx="78105" cy="83820"/>
          </a:xfrm>
          <a:custGeom>
            <a:avLst/>
            <a:gdLst/>
            <a:ahLst/>
            <a:cxnLst/>
            <a:rect l="l" t="t" r="r" b="b"/>
            <a:pathLst>
              <a:path w="78104" h="83819">
                <a:moveTo>
                  <a:pt x="0" y="83529"/>
                </a:moveTo>
                <a:lnTo>
                  <a:pt x="777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9" name="object 519"/>
          <p:cNvSpPr/>
          <p:nvPr/>
        </p:nvSpPr>
        <p:spPr>
          <a:xfrm>
            <a:off x="4104958" y="1294404"/>
            <a:ext cx="83185" cy="89535"/>
          </a:xfrm>
          <a:custGeom>
            <a:avLst/>
            <a:gdLst/>
            <a:ahLst/>
            <a:cxnLst/>
            <a:rect l="l" t="t" r="r" b="b"/>
            <a:pathLst>
              <a:path w="83185" h="89534">
                <a:moveTo>
                  <a:pt x="0" y="89016"/>
                </a:moveTo>
                <a:lnTo>
                  <a:pt x="8286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0" name="object 520"/>
          <p:cNvSpPr/>
          <p:nvPr/>
        </p:nvSpPr>
        <p:spPr>
          <a:xfrm>
            <a:off x="4104958" y="1294404"/>
            <a:ext cx="88265" cy="94615"/>
          </a:xfrm>
          <a:custGeom>
            <a:avLst/>
            <a:gdLst/>
            <a:ahLst/>
            <a:cxnLst/>
            <a:rect l="l" t="t" r="r" b="b"/>
            <a:pathLst>
              <a:path w="88264" h="94615">
                <a:moveTo>
                  <a:pt x="0" y="94475"/>
                </a:moveTo>
                <a:lnTo>
                  <a:pt x="8795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1" name="object 521"/>
          <p:cNvSpPr/>
          <p:nvPr/>
        </p:nvSpPr>
        <p:spPr>
          <a:xfrm>
            <a:off x="4104958" y="1294404"/>
            <a:ext cx="93345" cy="100330"/>
          </a:xfrm>
          <a:custGeom>
            <a:avLst/>
            <a:gdLst/>
            <a:ahLst/>
            <a:cxnLst/>
            <a:rect l="l" t="t" r="r" b="b"/>
            <a:pathLst>
              <a:path w="93345" h="100330">
                <a:moveTo>
                  <a:pt x="0" y="99962"/>
                </a:moveTo>
                <a:lnTo>
                  <a:pt x="9305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2" name="object 522"/>
          <p:cNvSpPr/>
          <p:nvPr/>
        </p:nvSpPr>
        <p:spPr>
          <a:xfrm>
            <a:off x="4104958" y="1294404"/>
            <a:ext cx="98425" cy="105410"/>
          </a:xfrm>
          <a:custGeom>
            <a:avLst/>
            <a:gdLst/>
            <a:ahLst/>
            <a:cxnLst/>
            <a:rect l="l" t="t" r="r" b="b"/>
            <a:pathLst>
              <a:path w="98425" h="105409">
                <a:moveTo>
                  <a:pt x="0" y="105421"/>
                </a:moveTo>
                <a:lnTo>
                  <a:pt x="9815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3" name="object 523"/>
          <p:cNvSpPr/>
          <p:nvPr/>
        </p:nvSpPr>
        <p:spPr>
          <a:xfrm>
            <a:off x="4104958" y="129593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4" name="object 524"/>
          <p:cNvSpPr/>
          <p:nvPr/>
        </p:nvSpPr>
        <p:spPr>
          <a:xfrm>
            <a:off x="4104958" y="130142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5" name="object 525"/>
          <p:cNvSpPr/>
          <p:nvPr/>
        </p:nvSpPr>
        <p:spPr>
          <a:xfrm>
            <a:off x="4104958" y="130691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6" name="object 526"/>
          <p:cNvSpPr/>
          <p:nvPr/>
        </p:nvSpPr>
        <p:spPr>
          <a:xfrm>
            <a:off x="4104958" y="131236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7" name="object 527"/>
          <p:cNvSpPr/>
          <p:nvPr/>
        </p:nvSpPr>
        <p:spPr>
          <a:xfrm>
            <a:off x="4104958" y="131785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8" name="object 528"/>
          <p:cNvSpPr/>
          <p:nvPr/>
        </p:nvSpPr>
        <p:spPr>
          <a:xfrm>
            <a:off x="4104958" y="132331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9" name="object 529"/>
          <p:cNvSpPr/>
          <p:nvPr/>
        </p:nvSpPr>
        <p:spPr>
          <a:xfrm>
            <a:off x="4104958" y="132880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0" name="object 530"/>
          <p:cNvSpPr/>
          <p:nvPr/>
        </p:nvSpPr>
        <p:spPr>
          <a:xfrm>
            <a:off x="4104958" y="133428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1" name="object 531"/>
          <p:cNvSpPr/>
          <p:nvPr/>
        </p:nvSpPr>
        <p:spPr>
          <a:xfrm>
            <a:off x="4104958" y="133974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2" name="object 532"/>
          <p:cNvSpPr/>
          <p:nvPr/>
        </p:nvSpPr>
        <p:spPr>
          <a:xfrm>
            <a:off x="4104958" y="134523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3" name="object 533"/>
          <p:cNvSpPr/>
          <p:nvPr/>
        </p:nvSpPr>
        <p:spPr>
          <a:xfrm>
            <a:off x="4104958" y="135069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4" name="object 534"/>
          <p:cNvSpPr/>
          <p:nvPr/>
        </p:nvSpPr>
        <p:spPr>
          <a:xfrm>
            <a:off x="4104958" y="135618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5" name="object 535"/>
          <p:cNvSpPr/>
          <p:nvPr/>
        </p:nvSpPr>
        <p:spPr>
          <a:xfrm>
            <a:off x="4104958" y="136163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6" name="object 536"/>
          <p:cNvSpPr/>
          <p:nvPr/>
        </p:nvSpPr>
        <p:spPr>
          <a:xfrm>
            <a:off x="4104958" y="136712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7" name="object 537"/>
          <p:cNvSpPr/>
          <p:nvPr/>
        </p:nvSpPr>
        <p:spPr>
          <a:xfrm>
            <a:off x="4104958" y="137261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8" name="object 538"/>
          <p:cNvSpPr/>
          <p:nvPr/>
        </p:nvSpPr>
        <p:spPr>
          <a:xfrm>
            <a:off x="4104958" y="137807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9" name="object 539"/>
          <p:cNvSpPr/>
          <p:nvPr/>
        </p:nvSpPr>
        <p:spPr>
          <a:xfrm>
            <a:off x="4104958" y="138355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0" name="object 540"/>
          <p:cNvSpPr/>
          <p:nvPr/>
        </p:nvSpPr>
        <p:spPr>
          <a:xfrm>
            <a:off x="4104958" y="138901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1" name="object 541"/>
          <p:cNvSpPr/>
          <p:nvPr/>
        </p:nvSpPr>
        <p:spPr>
          <a:xfrm>
            <a:off x="4104958" y="139450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2" name="object 542"/>
          <p:cNvSpPr/>
          <p:nvPr/>
        </p:nvSpPr>
        <p:spPr>
          <a:xfrm>
            <a:off x="4104958" y="139999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3" name="object 543"/>
          <p:cNvSpPr/>
          <p:nvPr/>
        </p:nvSpPr>
        <p:spPr>
          <a:xfrm>
            <a:off x="4104958" y="140545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4" name="object 544"/>
          <p:cNvSpPr/>
          <p:nvPr/>
        </p:nvSpPr>
        <p:spPr>
          <a:xfrm>
            <a:off x="4104958" y="141093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5" name="object 545"/>
          <p:cNvSpPr/>
          <p:nvPr/>
        </p:nvSpPr>
        <p:spPr>
          <a:xfrm>
            <a:off x="4104958" y="141639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6" name="object 546"/>
          <p:cNvSpPr/>
          <p:nvPr/>
        </p:nvSpPr>
        <p:spPr>
          <a:xfrm>
            <a:off x="4104958" y="142188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7" name="object 547"/>
          <p:cNvSpPr/>
          <p:nvPr/>
        </p:nvSpPr>
        <p:spPr>
          <a:xfrm>
            <a:off x="4104958" y="142737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8" name="object 548"/>
          <p:cNvSpPr/>
          <p:nvPr/>
        </p:nvSpPr>
        <p:spPr>
          <a:xfrm>
            <a:off x="4104958" y="143283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9" name="object 549"/>
          <p:cNvSpPr/>
          <p:nvPr/>
        </p:nvSpPr>
        <p:spPr>
          <a:xfrm>
            <a:off x="4104958" y="143831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0" name="object 550"/>
          <p:cNvSpPr/>
          <p:nvPr/>
        </p:nvSpPr>
        <p:spPr>
          <a:xfrm>
            <a:off x="4104958" y="144377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1" name="object 551"/>
          <p:cNvSpPr/>
          <p:nvPr/>
        </p:nvSpPr>
        <p:spPr>
          <a:xfrm>
            <a:off x="4104958" y="144926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2" name="object 552"/>
          <p:cNvSpPr/>
          <p:nvPr/>
        </p:nvSpPr>
        <p:spPr>
          <a:xfrm>
            <a:off x="4104958" y="145475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3" name="object 553"/>
          <p:cNvSpPr/>
          <p:nvPr/>
        </p:nvSpPr>
        <p:spPr>
          <a:xfrm>
            <a:off x="4104958" y="146020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4" name="object 554"/>
          <p:cNvSpPr/>
          <p:nvPr/>
        </p:nvSpPr>
        <p:spPr>
          <a:xfrm>
            <a:off x="4104958" y="146569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5" name="object 555"/>
          <p:cNvSpPr/>
          <p:nvPr/>
        </p:nvSpPr>
        <p:spPr>
          <a:xfrm>
            <a:off x="4104958" y="147115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6" name="object 556"/>
          <p:cNvSpPr/>
          <p:nvPr/>
        </p:nvSpPr>
        <p:spPr>
          <a:xfrm>
            <a:off x="4104958" y="147664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7" name="object 557"/>
          <p:cNvSpPr/>
          <p:nvPr/>
        </p:nvSpPr>
        <p:spPr>
          <a:xfrm>
            <a:off x="4104958" y="148212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8" name="object 558"/>
          <p:cNvSpPr/>
          <p:nvPr/>
        </p:nvSpPr>
        <p:spPr>
          <a:xfrm>
            <a:off x="4104958" y="148758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9" name="object 559"/>
          <p:cNvSpPr/>
          <p:nvPr/>
        </p:nvSpPr>
        <p:spPr>
          <a:xfrm>
            <a:off x="4104958" y="149307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0" name="object 560"/>
          <p:cNvSpPr/>
          <p:nvPr/>
        </p:nvSpPr>
        <p:spPr>
          <a:xfrm>
            <a:off x="4104958" y="149853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1" name="object 561"/>
          <p:cNvSpPr/>
          <p:nvPr/>
        </p:nvSpPr>
        <p:spPr>
          <a:xfrm>
            <a:off x="4104958" y="150402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2" name="object 562"/>
          <p:cNvSpPr/>
          <p:nvPr/>
        </p:nvSpPr>
        <p:spPr>
          <a:xfrm>
            <a:off x="4104958" y="150950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3" name="object 563"/>
          <p:cNvSpPr/>
          <p:nvPr/>
        </p:nvSpPr>
        <p:spPr>
          <a:xfrm>
            <a:off x="4104958" y="151496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4" name="object 564"/>
          <p:cNvSpPr/>
          <p:nvPr/>
        </p:nvSpPr>
        <p:spPr>
          <a:xfrm>
            <a:off x="4104958" y="152045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5" name="object 565"/>
          <p:cNvSpPr/>
          <p:nvPr/>
        </p:nvSpPr>
        <p:spPr>
          <a:xfrm>
            <a:off x="4104958" y="152591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6" name="object 566"/>
          <p:cNvSpPr/>
          <p:nvPr/>
        </p:nvSpPr>
        <p:spPr>
          <a:xfrm>
            <a:off x="4104958" y="153140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7" name="object 567"/>
          <p:cNvSpPr/>
          <p:nvPr/>
        </p:nvSpPr>
        <p:spPr>
          <a:xfrm>
            <a:off x="4104958" y="153688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8" name="object 568"/>
          <p:cNvSpPr/>
          <p:nvPr/>
        </p:nvSpPr>
        <p:spPr>
          <a:xfrm>
            <a:off x="4104958" y="154234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9" name="object 569"/>
          <p:cNvSpPr/>
          <p:nvPr/>
        </p:nvSpPr>
        <p:spPr>
          <a:xfrm>
            <a:off x="4104958" y="154783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0" name="object 570"/>
          <p:cNvSpPr/>
          <p:nvPr/>
        </p:nvSpPr>
        <p:spPr>
          <a:xfrm>
            <a:off x="4104958" y="155329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1" name="object 571"/>
          <p:cNvSpPr/>
          <p:nvPr/>
        </p:nvSpPr>
        <p:spPr>
          <a:xfrm>
            <a:off x="4104958" y="155877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2" name="object 572"/>
          <p:cNvSpPr/>
          <p:nvPr/>
        </p:nvSpPr>
        <p:spPr>
          <a:xfrm>
            <a:off x="4104958" y="156423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3" name="object 573"/>
          <p:cNvSpPr/>
          <p:nvPr/>
        </p:nvSpPr>
        <p:spPr>
          <a:xfrm>
            <a:off x="4104958" y="156972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4" name="object 574"/>
          <p:cNvSpPr/>
          <p:nvPr/>
        </p:nvSpPr>
        <p:spPr>
          <a:xfrm>
            <a:off x="4104958" y="157521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5" name="object 575"/>
          <p:cNvSpPr/>
          <p:nvPr/>
        </p:nvSpPr>
        <p:spPr>
          <a:xfrm>
            <a:off x="4104958" y="158067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6" name="object 576"/>
          <p:cNvSpPr/>
          <p:nvPr/>
        </p:nvSpPr>
        <p:spPr>
          <a:xfrm>
            <a:off x="4104958" y="158615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7" name="object 577"/>
          <p:cNvSpPr/>
          <p:nvPr/>
        </p:nvSpPr>
        <p:spPr>
          <a:xfrm>
            <a:off x="4104958" y="159161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8" name="object 578"/>
          <p:cNvSpPr/>
          <p:nvPr/>
        </p:nvSpPr>
        <p:spPr>
          <a:xfrm>
            <a:off x="4104958" y="159710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9" name="object 579"/>
          <p:cNvSpPr/>
          <p:nvPr/>
        </p:nvSpPr>
        <p:spPr>
          <a:xfrm>
            <a:off x="4104958" y="160259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0" name="object 580"/>
          <p:cNvSpPr/>
          <p:nvPr/>
        </p:nvSpPr>
        <p:spPr>
          <a:xfrm>
            <a:off x="4104958" y="160804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1" name="object 581"/>
          <p:cNvSpPr/>
          <p:nvPr/>
        </p:nvSpPr>
        <p:spPr>
          <a:xfrm>
            <a:off x="4104958" y="161353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2" name="object 582"/>
          <p:cNvSpPr/>
          <p:nvPr/>
        </p:nvSpPr>
        <p:spPr>
          <a:xfrm>
            <a:off x="4104958" y="161899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3" name="object 583"/>
          <p:cNvSpPr/>
          <p:nvPr/>
        </p:nvSpPr>
        <p:spPr>
          <a:xfrm>
            <a:off x="4104958" y="162448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4" name="object 584"/>
          <p:cNvSpPr/>
          <p:nvPr/>
        </p:nvSpPr>
        <p:spPr>
          <a:xfrm>
            <a:off x="4104958" y="162996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5" name="object 585"/>
          <p:cNvSpPr/>
          <p:nvPr/>
        </p:nvSpPr>
        <p:spPr>
          <a:xfrm>
            <a:off x="4104958" y="163542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6" name="object 586"/>
          <p:cNvSpPr/>
          <p:nvPr/>
        </p:nvSpPr>
        <p:spPr>
          <a:xfrm>
            <a:off x="4104958" y="164091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7" name="object 587"/>
          <p:cNvSpPr/>
          <p:nvPr/>
        </p:nvSpPr>
        <p:spPr>
          <a:xfrm>
            <a:off x="4104958" y="164637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8" name="object 588"/>
          <p:cNvSpPr/>
          <p:nvPr/>
        </p:nvSpPr>
        <p:spPr>
          <a:xfrm>
            <a:off x="4104958" y="165186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9" name="object 589"/>
          <p:cNvSpPr/>
          <p:nvPr/>
        </p:nvSpPr>
        <p:spPr>
          <a:xfrm>
            <a:off x="4104958" y="165734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0" name="object 590"/>
          <p:cNvSpPr/>
          <p:nvPr/>
        </p:nvSpPr>
        <p:spPr>
          <a:xfrm>
            <a:off x="4104958" y="166280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1" name="object 591"/>
          <p:cNvSpPr/>
          <p:nvPr/>
        </p:nvSpPr>
        <p:spPr>
          <a:xfrm>
            <a:off x="4104958" y="166829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2" name="object 592"/>
          <p:cNvSpPr/>
          <p:nvPr/>
        </p:nvSpPr>
        <p:spPr>
          <a:xfrm>
            <a:off x="4104958" y="167375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3" name="object 593"/>
          <p:cNvSpPr/>
          <p:nvPr/>
        </p:nvSpPr>
        <p:spPr>
          <a:xfrm>
            <a:off x="4104958" y="167924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4" name="object 594"/>
          <p:cNvSpPr/>
          <p:nvPr/>
        </p:nvSpPr>
        <p:spPr>
          <a:xfrm>
            <a:off x="4104958" y="168472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5" name="object 595"/>
          <p:cNvSpPr/>
          <p:nvPr/>
        </p:nvSpPr>
        <p:spPr>
          <a:xfrm>
            <a:off x="4104958" y="169018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6" name="object 596"/>
          <p:cNvSpPr/>
          <p:nvPr/>
        </p:nvSpPr>
        <p:spPr>
          <a:xfrm>
            <a:off x="4104958" y="169567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7" name="object 597"/>
          <p:cNvSpPr/>
          <p:nvPr/>
        </p:nvSpPr>
        <p:spPr>
          <a:xfrm>
            <a:off x="4104958" y="170113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8" name="object 598"/>
          <p:cNvSpPr/>
          <p:nvPr/>
        </p:nvSpPr>
        <p:spPr>
          <a:xfrm>
            <a:off x="4104958" y="170661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9" name="object 599"/>
          <p:cNvSpPr/>
          <p:nvPr/>
        </p:nvSpPr>
        <p:spPr>
          <a:xfrm>
            <a:off x="4104958" y="171210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0" name="object 600"/>
          <p:cNvSpPr/>
          <p:nvPr/>
        </p:nvSpPr>
        <p:spPr>
          <a:xfrm>
            <a:off x="4104958" y="171756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1" name="object 601"/>
          <p:cNvSpPr/>
          <p:nvPr/>
        </p:nvSpPr>
        <p:spPr>
          <a:xfrm>
            <a:off x="4104958" y="172305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2" name="object 602"/>
          <p:cNvSpPr/>
          <p:nvPr/>
        </p:nvSpPr>
        <p:spPr>
          <a:xfrm>
            <a:off x="4104958" y="172851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3" name="object 603"/>
          <p:cNvSpPr/>
          <p:nvPr/>
        </p:nvSpPr>
        <p:spPr>
          <a:xfrm>
            <a:off x="4104958" y="173399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4" name="object 604"/>
          <p:cNvSpPr/>
          <p:nvPr/>
        </p:nvSpPr>
        <p:spPr>
          <a:xfrm>
            <a:off x="4104958" y="173948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5" name="object 605"/>
          <p:cNvSpPr/>
          <p:nvPr/>
        </p:nvSpPr>
        <p:spPr>
          <a:xfrm>
            <a:off x="4104958" y="174494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6" name="object 606"/>
          <p:cNvSpPr/>
          <p:nvPr/>
        </p:nvSpPr>
        <p:spPr>
          <a:xfrm>
            <a:off x="4104958" y="175043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7" name="object 607"/>
          <p:cNvSpPr/>
          <p:nvPr/>
        </p:nvSpPr>
        <p:spPr>
          <a:xfrm>
            <a:off x="4104958" y="175589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8" name="object 608"/>
          <p:cNvSpPr/>
          <p:nvPr/>
        </p:nvSpPr>
        <p:spPr>
          <a:xfrm>
            <a:off x="4104958" y="176137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9" name="object 609"/>
          <p:cNvSpPr/>
          <p:nvPr/>
        </p:nvSpPr>
        <p:spPr>
          <a:xfrm>
            <a:off x="4104958" y="176686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0" name="object 610"/>
          <p:cNvSpPr/>
          <p:nvPr/>
        </p:nvSpPr>
        <p:spPr>
          <a:xfrm>
            <a:off x="4104958" y="177232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1" name="object 611"/>
          <p:cNvSpPr/>
          <p:nvPr/>
        </p:nvSpPr>
        <p:spPr>
          <a:xfrm>
            <a:off x="4104958" y="177781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2" name="object 612"/>
          <p:cNvSpPr/>
          <p:nvPr/>
        </p:nvSpPr>
        <p:spPr>
          <a:xfrm>
            <a:off x="4104958" y="178326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3" name="object 613"/>
          <p:cNvSpPr/>
          <p:nvPr/>
        </p:nvSpPr>
        <p:spPr>
          <a:xfrm>
            <a:off x="4104958" y="178875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4" name="object 614"/>
          <p:cNvSpPr/>
          <p:nvPr/>
        </p:nvSpPr>
        <p:spPr>
          <a:xfrm>
            <a:off x="4104958" y="179421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5" name="object 615"/>
          <p:cNvSpPr/>
          <p:nvPr/>
        </p:nvSpPr>
        <p:spPr>
          <a:xfrm>
            <a:off x="4104958" y="179970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6" name="object 616"/>
          <p:cNvSpPr/>
          <p:nvPr/>
        </p:nvSpPr>
        <p:spPr>
          <a:xfrm>
            <a:off x="4104958" y="180518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7" name="object 617"/>
          <p:cNvSpPr/>
          <p:nvPr/>
        </p:nvSpPr>
        <p:spPr>
          <a:xfrm>
            <a:off x="4104958" y="181064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8" name="object 618"/>
          <p:cNvSpPr/>
          <p:nvPr/>
        </p:nvSpPr>
        <p:spPr>
          <a:xfrm>
            <a:off x="4104958" y="181613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9" name="object 619"/>
          <p:cNvSpPr/>
          <p:nvPr/>
        </p:nvSpPr>
        <p:spPr>
          <a:xfrm>
            <a:off x="4104958" y="182159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0" name="object 620"/>
          <p:cNvSpPr/>
          <p:nvPr/>
        </p:nvSpPr>
        <p:spPr>
          <a:xfrm>
            <a:off x="4104958" y="182708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1" name="object 621"/>
          <p:cNvSpPr/>
          <p:nvPr/>
        </p:nvSpPr>
        <p:spPr>
          <a:xfrm>
            <a:off x="4104958" y="183256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2" name="object 622"/>
          <p:cNvSpPr/>
          <p:nvPr/>
        </p:nvSpPr>
        <p:spPr>
          <a:xfrm>
            <a:off x="4104958" y="183802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3" name="object 623"/>
          <p:cNvSpPr/>
          <p:nvPr/>
        </p:nvSpPr>
        <p:spPr>
          <a:xfrm>
            <a:off x="4104958" y="184351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4" name="object 624"/>
          <p:cNvSpPr/>
          <p:nvPr/>
        </p:nvSpPr>
        <p:spPr>
          <a:xfrm>
            <a:off x="4104958" y="184897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5" name="object 625"/>
          <p:cNvSpPr/>
          <p:nvPr/>
        </p:nvSpPr>
        <p:spPr>
          <a:xfrm>
            <a:off x="4104958" y="185445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6" name="object 626"/>
          <p:cNvSpPr/>
          <p:nvPr/>
        </p:nvSpPr>
        <p:spPr>
          <a:xfrm>
            <a:off x="4104958" y="185994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7" name="object 627"/>
          <p:cNvSpPr/>
          <p:nvPr/>
        </p:nvSpPr>
        <p:spPr>
          <a:xfrm>
            <a:off x="4104958" y="186540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8" name="object 628"/>
          <p:cNvSpPr/>
          <p:nvPr/>
        </p:nvSpPr>
        <p:spPr>
          <a:xfrm>
            <a:off x="4104958" y="187089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9" name="object 629"/>
          <p:cNvSpPr/>
          <p:nvPr/>
        </p:nvSpPr>
        <p:spPr>
          <a:xfrm>
            <a:off x="4104958" y="187635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0" name="object 630"/>
          <p:cNvSpPr/>
          <p:nvPr/>
        </p:nvSpPr>
        <p:spPr>
          <a:xfrm>
            <a:off x="4104958" y="188183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1" name="object 631"/>
          <p:cNvSpPr/>
          <p:nvPr/>
        </p:nvSpPr>
        <p:spPr>
          <a:xfrm>
            <a:off x="4104958" y="188732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2" name="object 632"/>
          <p:cNvSpPr/>
          <p:nvPr/>
        </p:nvSpPr>
        <p:spPr>
          <a:xfrm>
            <a:off x="4104958" y="189278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3" name="object 633"/>
          <p:cNvSpPr/>
          <p:nvPr/>
        </p:nvSpPr>
        <p:spPr>
          <a:xfrm>
            <a:off x="4104958" y="189827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4" name="object 634"/>
          <p:cNvSpPr/>
          <p:nvPr/>
        </p:nvSpPr>
        <p:spPr>
          <a:xfrm>
            <a:off x="4104958" y="190373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5" name="object 635"/>
          <p:cNvSpPr/>
          <p:nvPr/>
        </p:nvSpPr>
        <p:spPr>
          <a:xfrm>
            <a:off x="4104958" y="190921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6" name="object 636"/>
          <p:cNvSpPr/>
          <p:nvPr/>
        </p:nvSpPr>
        <p:spPr>
          <a:xfrm>
            <a:off x="4104958" y="191470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7" name="object 637"/>
          <p:cNvSpPr/>
          <p:nvPr/>
        </p:nvSpPr>
        <p:spPr>
          <a:xfrm>
            <a:off x="4104958" y="192016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8" name="object 638"/>
          <p:cNvSpPr/>
          <p:nvPr/>
        </p:nvSpPr>
        <p:spPr>
          <a:xfrm>
            <a:off x="4104958" y="192565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9" name="object 639"/>
          <p:cNvSpPr/>
          <p:nvPr/>
        </p:nvSpPr>
        <p:spPr>
          <a:xfrm>
            <a:off x="4104958" y="193110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0" name="object 640"/>
          <p:cNvSpPr/>
          <p:nvPr/>
        </p:nvSpPr>
        <p:spPr>
          <a:xfrm>
            <a:off x="4104958" y="193659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1" name="object 641"/>
          <p:cNvSpPr/>
          <p:nvPr/>
        </p:nvSpPr>
        <p:spPr>
          <a:xfrm>
            <a:off x="4104958" y="194208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2" name="object 642"/>
          <p:cNvSpPr/>
          <p:nvPr/>
        </p:nvSpPr>
        <p:spPr>
          <a:xfrm>
            <a:off x="4104958" y="194754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3" name="object 643"/>
          <p:cNvSpPr/>
          <p:nvPr/>
        </p:nvSpPr>
        <p:spPr>
          <a:xfrm>
            <a:off x="4104958" y="195302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4" name="object 644"/>
          <p:cNvSpPr/>
          <p:nvPr/>
        </p:nvSpPr>
        <p:spPr>
          <a:xfrm>
            <a:off x="4104958" y="195848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5" name="object 645"/>
          <p:cNvSpPr/>
          <p:nvPr/>
        </p:nvSpPr>
        <p:spPr>
          <a:xfrm>
            <a:off x="4104958" y="196397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6" name="object 646"/>
          <p:cNvSpPr/>
          <p:nvPr/>
        </p:nvSpPr>
        <p:spPr>
          <a:xfrm>
            <a:off x="4104958" y="196946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7" name="object 647"/>
          <p:cNvSpPr/>
          <p:nvPr/>
        </p:nvSpPr>
        <p:spPr>
          <a:xfrm>
            <a:off x="4104958" y="197492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8" name="object 648"/>
          <p:cNvSpPr/>
          <p:nvPr/>
        </p:nvSpPr>
        <p:spPr>
          <a:xfrm>
            <a:off x="4104958" y="198040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9" name="object 649"/>
          <p:cNvSpPr/>
          <p:nvPr/>
        </p:nvSpPr>
        <p:spPr>
          <a:xfrm>
            <a:off x="4104958" y="198586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0" name="object 650"/>
          <p:cNvSpPr/>
          <p:nvPr/>
        </p:nvSpPr>
        <p:spPr>
          <a:xfrm>
            <a:off x="4104958" y="199135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1" name="object 651"/>
          <p:cNvSpPr/>
          <p:nvPr/>
        </p:nvSpPr>
        <p:spPr>
          <a:xfrm>
            <a:off x="4104958" y="199684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2" name="object 652"/>
          <p:cNvSpPr/>
          <p:nvPr/>
        </p:nvSpPr>
        <p:spPr>
          <a:xfrm>
            <a:off x="4104958" y="200230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3" name="object 653"/>
          <p:cNvSpPr/>
          <p:nvPr/>
        </p:nvSpPr>
        <p:spPr>
          <a:xfrm>
            <a:off x="4104958" y="200778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4" name="object 654"/>
          <p:cNvSpPr/>
          <p:nvPr/>
        </p:nvSpPr>
        <p:spPr>
          <a:xfrm>
            <a:off x="4104958" y="201324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5" name="object 655"/>
          <p:cNvSpPr/>
          <p:nvPr/>
        </p:nvSpPr>
        <p:spPr>
          <a:xfrm>
            <a:off x="4104958" y="201873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6" name="object 656"/>
          <p:cNvSpPr/>
          <p:nvPr/>
        </p:nvSpPr>
        <p:spPr>
          <a:xfrm>
            <a:off x="4104958" y="202419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7" name="object 657"/>
          <p:cNvSpPr/>
          <p:nvPr/>
        </p:nvSpPr>
        <p:spPr>
          <a:xfrm>
            <a:off x="4104958" y="202967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8" name="object 658"/>
          <p:cNvSpPr/>
          <p:nvPr/>
        </p:nvSpPr>
        <p:spPr>
          <a:xfrm>
            <a:off x="4104958" y="203516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9" name="object 659"/>
          <p:cNvSpPr/>
          <p:nvPr/>
        </p:nvSpPr>
        <p:spPr>
          <a:xfrm>
            <a:off x="4104958" y="204062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0" name="object 660"/>
          <p:cNvSpPr/>
          <p:nvPr/>
        </p:nvSpPr>
        <p:spPr>
          <a:xfrm>
            <a:off x="4104958" y="204611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1" name="object 661"/>
          <p:cNvSpPr/>
          <p:nvPr/>
        </p:nvSpPr>
        <p:spPr>
          <a:xfrm>
            <a:off x="4104958" y="205157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2" name="object 662"/>
          <p:cNvSpPr/>
          <p:nvPr/>
        </p:nvSpPr>
        <p:spPr>
          <a:xfrm>
            <a:off x="4104958" y="205705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3" name="object 663"/>
          <p:cNvSpPr/>
          <p:nvPr/>
        </p:nvSpPr>
        <p:spPr>
          <a:xfrm>
            <a:off x="4104958" y="206254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4" name="object 664"/>
          <p:cNvSpPr/>
          <p:nvPr/>
        </p:nvSpPr>
        <p:spPr>
          <a:xfrm>
            <a:off x="4104958" y="206800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5" name="object 665"/>
          <p:cNvSpPr/>
          <p:nvPr/>
        </p:nvSpPr>
        <p:spPr>
          <a:xfrm>
            <a:off x="4104958" y="207349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6" name="object 666"/>
          <p:cNvSpPr/>
          <p:nvPr/>
        </p:nvSpPr>
        <p:spPr>
          <a:xfrm>
            <a:off x="4104958" y="207894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7" name="object 667"/>
          <p:cNvSpPr/>
          <p:nvPr/>
        </p:nvSpPr>
        <p:spPr>
          <a:xfrm>
            <a:off x="4104958" y="208443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8" name="object 668"/>
          <p:cNvSpPr/>
          <p:nvPr/>
        </p:nvSpPr>
        <p:spPr>
          <a:xfrm>
            <a:off x="4104958" y="208992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9" name="object 669"/>
          <p:cNvSpPr/>
          <p:nvPr/>
        </p:nvSpPr>
        <p:spPr>
          <a:xfrm>
            <a:off x="4106963" y="2095382"/>
            <a:ext cx="100330" cy="107314"/>
          </a:xfrm>
          <a:custGeom>
            <a:avLst/>
            <a:gdLst/>
            <a:ahLst/>
            <a:cxnLst/>
            <a:rect l="l" t="t" r="r" b="b"/>
            <a:pathLst>
              <a:path w="100329" h="107314">
                <a:moveTo>
                  <a:pt x="0" y="107203"/>
                </a:moveTo>
                <a:lnTo>
                  <a:pt x="9979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0" name="object 670"/>
          <p:cNvSpPr/>
          <p:nvPr/>
        </p:nvSpPr>
        <p:spPr>
          <a:xfrm>
            <a:off x="4112060" y="2100869"/>
            <a:ext cx="95250" cy="102235"/>
          </a:xfrm>
          <a:custGeom>
            <a:avLst/>
            <a:gdLst/>
            <a:ahLst/>
            <a:cxnLst/>
            <a:rect l="l" t="t" r="r" b="b"/>
            <a:pathLst>
              <a:path w="95250" h="102235">
                <a:moveTo>
                  <a:pt x="0" y="101716"/>
                </a:moveTo>
                <a:lnTo>
                  <a:pt x="9469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1" name="object 671"/>
          <p:cNvSpPr/>
          <p:nvPr/>
        </p:nvSpPr>
        <p:spPr>
          <a:xfrm>
            <a:off x="4117157" y="2106328"/>
            <a:ext cx="90170" cy="96520"/>
          </a:xfrm>
          <a:custGeom>
            <a:avLst/>
            <a:gdLst/>
            <a:ahLst/>
            <a:cxnLst/>
            <a:rect l="l" t="t" r="r" b="b"/>
            <a:pathLst>
              <a:path w="90170" h="96519">
                <a:moveTo>
                  <a:pt x="0" y="96257"/>
                </a:moveTo>
                <a:lnTo>
                  <a:pt x="8960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2" name="object 672"/>
          <p:cNvSpPr/>
          <p:nvPr/>
        </p:nvSpPr>
        <p:spPr>
          <a:xfrm>
            <a:off x="4122254" y="2111815"/>
            <a:ext cx="85090" cy="90805"/>
          </a:xfrm>
          <a:custGeom>
            <a:avLst/>
            <a:gdLst/>
            <a:ahLst/>
            <a:cxnLst/>
            <a:rect l="l" t="t" r="r" b="b"/>
            <a:pathLst>
              <a:path w="85089" h="90805">
                <a:moveTo>
                  <a:pt x="0" y="90770"/>
                </a:moveTo>
                <a:lnTo>
                  <a:pt x="8450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3" name="object 673"/>
          <p:cNvSpPr/>
          <p:nvPr/>
        </p:nvSpPr>
        <p:spPr>
          <a:xfrm>
            <a:off x="4127351" y="2117302"/>
            <a:ext cx="80010" cy="85725"/>
          </a:xfrm>
          <a:custGeom>
            <a:avLst/>
            <a:gdLst/>
            <a:ahLst/>
            <a:cxnLst/>
            <a:rect l="l" t="t" r="r" b="b"/>
            <a:pathLst>
              <a:path w="80010" h="85725">
                <a:moveTo>
                  <a:pt x="0" y="85283"/>
                </a:moveTo>
                <a:lnTo>
                  <a:pt x="7940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4" name="object 674"/>
          <p:cNvSpPr/>
          <p:nvPr/>
        </p:nvSpPr>
        <p:spPr>
          <a:xfrm>
            <a:off x="4132448" y="2122761"/>
            <a:ext cx="74930" cy="80010"/>
          </a:xfrm>
          <a:custGeom>
            <a:avLst/>
            <a:gdLst/>
            <a:ahLst/>
            <a:cxnLst/>
            <a:rect l="l" t="t" r="r" b="b"/>
            <a:pathLst>
              <a:path w="74929" h="80010">
                <a:moveTo>
                  <a:pt x="0" y="79824"/>
                </a:moveTo>
                <a:lnTo>
                  <a:pt x="743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5" name="object 675"/>
          <p:cNvSpPr/>
          <p:nvPr/>
        </p:nvSpPr>
        <p:spPr>
          <a:xfrm>
            <a:off x="4137545" y="2128248"/>
            <a:ext cx="69215" cy="74930"/>
          </a:xfrm>
          <a:custGeom>
            <a:avLst/>
            <a:gdLst/>
            <a:ahLst/>
            <a:cxnLst/>
            <a:rect l="l" t="t" r="r" b="b"/>
            <a:pathLst>
              <a:path w="69214" h="74930">
                <a:moveTo>
                  <a:pt x="0" y="74337"/>
                </a:moveTo>
                <a:lnTo>
                  <a:pt x="692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6" name="object 676"/>
          <p:cNvSpPr/>
          <p:nvPr/>
        </p:nvSpPr>
        <p:spPr>
          <a:xfrm>
            <a:off x="4142642" y="2133707"/>
            <a:ext cx="64135" cy="69215"/>
          </a:xfrm>
          <a:custGeom>
            <a:avLst/>
            <a:gdLst/>
            <a:ahLst/>
            <a:cxnLst/>
            <a:rect l="l" t="t" r="r" b="b"/>
            <a:pathLst>
              <a:path w="64135" h="69214">
                <a:moveTo>
                  <a:pt x="0" y="68878"/>
                </a:moveTo>
                <a:lnTo>
                  <a:pt x="6411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7" name="object 677"/>
          <p:cNvSpPr/>
          <p:nvPr/>
        </p:nvSpPr>
        <p:spPr>
          <a:xfrm>
            <a:off x="4147739" y="2139194"/>
            <a:ext cx="59055" cy="63500"/>
          </a:xfrm>
          <a:custGeom>
            <a:avLst/>
            <a:gdLst/>
            <a:ahLst/>
            <a:cxnLst/>
            <a:rect l="l" t="t" r="r" b="b"/>
            <a:pathLst>
              <a:path w="59054" h="63500">
                <a:moveTo>
                  <a:pt x="0" y="63391"/>
                </a:moveTo>
                <a:lnTo>
                  <a:pt x="5901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8" name="object 678"/>
          <p:cNvSpPr/>
          <p:nvPr/>
        </p:nvSpPr>
        <p:spPr>
          <a:xfrm>
            <a:off x="4152836" y="2144681"/>
            <a:ext cx="53975" cy="58419"/>
          </a:xfrm>
          <a:custGeom>
            <a:avLst/>
            <a:gdLst/>
            <a:ahLst/>
            <a:cxnLst/>
            <a:rect l="l" t="t" r="r" b="b"/>
            <a:pathLst>
              <a:path w="53975" h="58419">
                <a:moveTo>
                  <a:pt x="0" y="57905"/>
                </a:moveTo>
                <a:lnTo>
                  <a:pt x="539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9" name="object 679"/>
          <p:cNvSpPr/>
          <p:nvPr/>
        </p:nvSpPr>
        <p:spPr>
          <a:xfrm>
            <a:off x="4157933" y="2150140"/>
            <a:ext cx="48895" cy="52705"/>
          </a:xfrm>
          <a:custGeom>
            <a:avLst/>
            <a:gdLst/>
            <a:ahLst/>
            <a:cxnLst/>
            <a:rect l="l" t="t" r="r" b="b"/>
            <a:pathLst>
              <a:path w="48895" h="52705">
                <a:moveTo>
                  <a:pt x="0" y="52446"/>
                </a:moveTo>
                <a:lnTo>
                  <a:pt x="488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0" name="object 680"/>
          <p:cNvSpPr/>
          <p:nvPr/>
        </p:nvSpPr>
        <p:spPr>
          <a:xfrm>
            <a:off x="4163058" y="2155627"/>
            <a:ext cx="43815" cy="46990"/>
          </a:xfrm>
          <a:custGeom>
            <a:avLst/>
            <a:gdLst/>
            <a:ahLst/>
            <a:cxnLst/>
            <a:rect l="l" t="t" r="r" b="b"/>
            <a:pathLst>
              <a:path w="43814" h="46989">
                <a:moveTo>
                  <a:pt x="0" y="46959"/>
                </a:moveTo>
                <a:lnTo>
                  <a:pt x="437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1" name="object 681"/>
          <p:cNvSpPr/>
          <p:nvPr/>
        </p:nvSpPr>
        <p:spPr>
          <a:xfrm>
            <a:off x="4168155" y="2161086"/>
            <a:ext cx="38735" cy="41910"/>
          </a:xfrm>
          <a:custGeom>
            <a:avLst/>
            <a:gdLst/>
            <a:ahLst/>
            <a:cxnLst/>
            <a:rect l="l" t="t" r="r" b="b"/>
            <a:pathLst>
              <a:path w="38735" h="41910">
                <a:moveTo>
                  <a:pt x="0" y="41500"/>
                </a:moveTo>
                <a:lnTo>
                  <a:pt x="3860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2" name="object 682"/>
          <p:cNvSpPr/>
          <p:nvPr/>
        </p:nvSpPr>
        <p:spPr>
          <a:xfrm>
            <a:off x="4173252" y="2166573"/>
            <a:ext cx="33655" cy="36195"/>
          </a:xfrm>
          <a:custGeom>
            <a:avLst/>
            <a:gdLst/>
            <a:ahLst/>
            <a:cxnLst/>
            <a:rect l="l" t="t" r="r" b="b"/>
            <a:pathLst>
              <a:path w="33654" h="36194">
                <a:moveTo>
                  <a:pt x="0" y="36013"/>
                </a:moveTo>
                <a:lnTo>
                  <a:pt x="335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3" name="object 683"/>
          <p:cNvSpPr/>
          <p:nvPr/>
        </p:nvSpPr>
        <p:spPr>
          <a:xfrm>
            <a:off x="4178349" y="2172060"/>
            <a:ext cx="28575" cy="31115"/>
          </a:xfrm>
          <a:custGeom>
            <a:avLst/>
            <a:gdLst/>
            <a:ahLst/>
            <a:cxnLst/>
            <a:rect l="l" t="t" r="r" b="b"/>
            <a:pathLst>
              <a:path w="28575" h="31114">
                <a:moveTo>
                  <a:pt x="0" y="30526"/>
                </a:moveTo>
                <a:lnTo>
                  <a:pt x="2840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4" name="object 684"/>
          <p:cNvSpPr/>
          <p:nvPr/>
        </p:nvSpPr>
        <p:spPr>
          <a:xfrm>
            <a:off x="4183446" y="2177519"/>
            <a:ext cx="23495" cy="25400"/>
          </a:xfrm>
          <a:custGeom>
            <a:avLst/>
            <a:gdLst/>
            <a:ahLst/>
            <a:cxnLst/>
            <a:rect l="l" t="t" r="r" b="b"/>
            <a:pathLst>
              <a:path w="23495" h="25400">
                <a:moveTo>
                  <a:pt x="0" y="25067"/>
                </a:moveTo>
                <a:lnTo>
                  <a:pt x="2331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5" name="object 685"/>
          <p:cNvSpPr/>
          <p:nvPr/>
        </p:nvSpPr>
        <p:spPr>
          <a:xfrm>
            <a:off x="4188543" y="2183006"/>
            <a:ext cx="18415" cy="19685"/>
          </a:xfrm>
          <a:custGeom>
            <a:avLst/>
            <a:gdLst/>
            <a:ahLst/>
            <a:cxnLst/>
            <a:rect l="l" t="t" r="r" b="b"/>
            <a:pathLst>
              <a:path w="18414" h="19685">
                <a:moveTo>
                  <a:pt x="0" y="19580"/>
                </a:moveTo>
                <a:lnTo>
                  <a:pt x="182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6" name="object 686"/>
          <p:cNvSpPr/>
          <p:nvPr/>
        </p:nvSpPr>
        <p:spPr>
          <a:xfrm>
            <a:off x="4193640" y="2188465"/>
            <a:ext cx="13335" cy="14604"/>
          </a:xfrm>
          <a:custGeom>
            <a:avLst/>
            <a:gdLst/>
            <a:ahLst/>
            <a:cxnLst/>
            <a:rect l="l" t="t" r="r" b="b"/>
            <a:pathLst>
              <a:path w="13335" h="14605">
                <a:moveTo>
                  <a:pt x="0" y="14121"/>
                </a:moveTo>
                <a:lnTo>
                  <a:pt x="1311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7" name="object 687"/>
          <p:cNvSpPr/>
          <p:nvPr/>
        </p:nvSpPr>
        <p:spPr>
          <a:xfrm>
            <a:off x="4198737" y="2193952"/>
            <a:ext cx="8255" cy="8890"/>
          </a:xfrm>
          <a:custGeom>
            <a:avLst/>
            <a:gdLst/>
            <a:ahLst/>
            <a:cxnLst/>
            <a:rect l="l" t="t" r="r" b="b"/>
            <a:pathLst>
              <a:path w="8254" h="8889">
                <a:moveTo>
                  <a:pt x="0" y="8634"/>
                </a:moveTo>
                <a:lnTo>
                  <a:pt x="80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8" name="object 688"/>
          <p:cNvSpPr/>
          <p:nvPr/>
        </p:nvSpPr>
        <p:spPr>
          <a:xfrm>
            <a:off x="4203834" y="2199439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0" y="3147"/>
                </a:moveTo>
                <a:lnTo>
                  <a:pt x="29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9" name="object 689"/>
          <p:cNvSpPr/>
          <p:nvPr/>
        </p:nvSpPr>
        <p:spPr>
          <a:xfrm>
            <a:off x="4227118" y="1948823"/>
            <a:ext cx="11430" cy="12065"/>
          </a:xfrm>
          <a:custGeom>
            <a:avLst/>
            <a:gdLst/>
            <a:ahLst/>
            <a:cxnLst/>
            <a:rect l="l" t="t" r="r" b="b"/>
            <a:pathLst>
              <a:path w="11429" h="12064">
                <a:moveTo>
                  <a:pt x="0" y="12060"/>
                </a:moveTo>
                <a:lnTo>
                  <a:pt x="112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0" name="object 690"/>
          <p:cNvSpPr/>
          <p:nvPr/>
        </p:nvSpPr>
        <p:spPr>
          <a:xfrm>
            <a:off x="4227118" y="1948823"/>
            <a:ext cx="35560" cy="38735"/>
          </a:xfrm>
          <a:custGeom>
            <a:avLst/>
            <a:gdLst/>
            <a:ahLst/>
            <a:cxnLst/>
            <a:rect l="l" t="t" r="r" b="b"/>
            <a:pathLst>
              <a:path w="35560" h="38735">
                <a:moveTo>
                  <a:pt x="0" y="38129"/>
                </a:moveTo>
                <a:lnTo>
                  <a:pt x="355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1" name="object 691"/>
          <p:cNvSpPr/>
          <p:nvPr/>
        </p:nvSpPr>
        <p:spPr>
          <a:xfrm>
            <a:off x="4227118" y="1948823"/>
            <a:ext cx="60325" cy="64769"/>
          </a:xfrm>
          <a:custGeom>
            <a:avLst/>
            <a:gdLst/>
            <a:ahLst/>
            <a:cxnLst/>
            <a:rect l="l" t="t" r="r" b="b"/>
            <a:pathLst>
              <a:path w="60325" h="64769">
                <a:moveTo>
                  <a:pt x="0" y="64199"/>
                </a:moveTo>
                <a:lnTo>
                  <a:pt x="5977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2" name="object 692"/>
          <p:cNvSpPr/>
          <p:nvPr/>
        </p:nvSpPr>
        <p:spPr>
          <a:xfrm>
            <a:off x="4227118" y="1948823"/>
            <a:ext cx="84455" cy="90805"/>
          </a:xfrm>
          <a:custGeom>
            <a:avLst/>
            <a:gdLst/>
            <a:ahLst/>
            <a:cxnLst/>
            <a:rect l="l" t="t" r="r" b="b"/>
            <a:pathLst>
              <a:path w="84454" h="90805">
                <a:moveTo>
                  <a:pt x="0" y="90269"/>
                </a:moveTo>
                <a:lnTo>
                  <a:pt x="840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3" name="object 693"/>
          <p:cNvSpPr/>
          <p:nvPr/>
        </p:nvSpPr>
        <p:spPr>
          <a:xfrm>
            <a:off x="4227118" y="195581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4" name="object 694"/>
          <p:cNvSpPr/>
          <p:nvPr/>
        </p:nvSpPr>
        <p:spPr>
          <a:xfrm>
            <a:off x="4227118" y="198188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5" name="object 695"/>
          <p:cNvSpPr/>
          <p:nvPr/>
        </p:nvSpPr>
        <p:spPr>
          <a:xfrm>
            <a:off x="4227118" y="200795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6" name="object 696"/>
          <p:cNvSpPr/>
          <p:nvPr/>
        </p:nvSpPr>
        <p:spPr>
          <a:xfrm>
            <a:off x="4227118" y="203402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7" name="object 697"/>
          <p:cNvSpPr/>
          <p:nvPr/>
        </p:nvSpPr>
        <p:spPr>
          <a:xfrm>
            <a:off x="4227118" y="206009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76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8" name="object 698"/>
          <p:cNvSpPr/>
          <p:nvPr/>
        </p:nvSpPr>
        <p:spPr>
          <a:xfrm>
            <a:off x="4227118" y="208619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348"/>
                </a:moveTo>
                <a:lnTo>
                  <a:pt x="1018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9" name="object 699"/>
          <p:cNvSpPr/>
          <p:nvPr/>
        </p:nvSpPr>
        <p:spPr>
          <a:xfrm>
            <a:off x="4244860" y="2112261"/>
            <a:ext cx="84455" cy="90805"/>
          </a:xfrm>
          <a:custGeom>
            <a:avLst/>
            <a:gdLst/>
            <a:ahLst/>
            <a:cxnLst/>
            <a:rect l="l" t="t" r="r" b="b"/>
            <a:pathLst>
              <a:path w="84454" h="90805">
                <a:moveTo>
                  <a:pt x="0" y="90325"/>
                </a:moveTo>
                <a:lnTo>
                  <a:pt x="840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0" name="object 700"/>
          <p:cNvSpPr/>
          <p:nvPr/>
        </p:nvSpPr>
        <p:spPr>
          <a:xfrm>
            <a:off x="4269120" y="2138331"/>
            <a:ext cx="60325" cy="64769"/>
          </a:xfrm>
          <a:custGeom>
            <a:avLst/>
            <a:gdLst/>
            <a:ahLst/>
            <a:cxnLst/>
            <a:rect l="l" t="t" r="r" b="b"/>
            <a:pathLst>
              <a:path w="60325" h="64769">
                <a:moveTo>
                  <a:pt x="0" y="64255"/>
                </a:moveTo>
                <a:lnTo>
                  <a:pt x="598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1" name="object 701"/>
          <p:cNvSpPr/>
          <p:nvPr/>
        </p:nvSpPr>
        <p:spPr>
          <a:xfrm>
            <a:off x="4293407" y="2164401"/>
            <a:ext cx="35560" cy="38735"/>
          </a:xfrm>
          <a:custGeom>
            <a:avLst/>
            <a:gdLst/>
            <a:ahLst/>
            <a:cxnLst/>
            <a:rect l="l" t="t" r="r" b="b"/>
            <a:pathLst>
              <a:path w="35560" h="38735">
                <a:moveTo>
                  <a:pt x="0" y="38185"/>
                </a:moveTo>
                <a:lnTo>
                  <a:pt x="3553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2" name="object 702"/>
          <p:cNvSpPr/>
          <p:nvPr/>
        </p:nvSpPr>
        <p:spPr>
          <a:xfrm>
            <a:off x="4317666" y="2190470"/>
            <a:ext cx="11430" cy="12700"/>
          </a:xfrm>
          <a:custGeom>
            <a:avLst/>
            <a:gdLst/>
            <a:ahLst/>
            <a:cxnLst/>
            <a:rect l="l" t="t" r="r" b="b"/>
            <a:pathLst>
              <a:path w="11429" h="12700">
                <a:moveTo>
                  <a:pt x="0" y="12115"/>
                </a:moveTo>
                <a:lnTo>
                  <a:pt x="1128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3" name="object 703"/>
          <p:cNvSpPr/>
          <p:nvPr/>
        </p:nvSpPr>
        <p:spPr>
          <a:xfrm>
            <a:off x="2638865" y="1868692"/>
            <a:ext cx="102235" cy="334010"/>
          </a:xfrm>
          <a:custGeom>
            <a:avLst/>
            <a:gdLst/>
            <a:ahLst/>
            <a:cxnLst/>
            <a:rect l="l" t="t" r="r" b="b"/>
            <a:pathLst>
              <a:path w="102235" h="334010">
                <a:moveTo>
                  <a:pt x="0" y="333894"/>
                </a:moveTo>
                <a:lnTo>
                  <a:pt x="101800" y="333894"/>
                </a:lnTo>
                <a:lnTo>
                  <a:pt x="101800" y="0"/>
                </a:lnTo>
                <a:lnTo>
                  <a:pt x="0" y="0"/>
                </a:lnTo>
                <a:lnTo>
                  <a:pt x="0" y="33389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4" name="object 704"/>
          <p:cNvSpPr/>
          <p:nvPr/>
        </p:nvSpPr>
        <p:spPr>
          <a:xfrm>
            <a:off x="2761025" y="1875377"/>
            <a:ext cx="102235" cy="327660"/>
          </a:xfrm>
          <a:custGeom>
            <a:avLst/>
            <a:gdLst/>
            <a:ahLst/>
            <a:cxnLst/>
            <a:rect l="l" t="t" r="r" b="b"/>
            <a:pathLst>
              <a:path w="102235" h="327660">
                <a:moveTo>
                  <a:pt x="0" y="327209"/>
                </a:moveTo>
                <a:lnTo>
                  <a:pt x="101828" y="327209"/>
                </a:lnTo>
                <a:lnTo>
                  <a:pt x="101828" y="0"/>
                </a:lnTo>
                <a:lnTo>
                  <a:pt x="0" y="0"/>
                </a:lnTo>
                <a:lnTo>
                  <a:pt x="0" y="3272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5" name="object 705"/>
          <p:cNvSpPr/>
          <p:nvPr/>
        </p:nvSpPr>
        <p:spPr>
          <a:xfrm>
            <a:off x="2883214" y="1528113"/>
            <a:ext cx="102235" cy="675005"/>
          </a:xfrm>
          <a:custGeom>
            <a:avLst/>
            <a:gdLst/>
            <a:ahLst/>
            <a:cxnLst/>
            <a:rect l="l" t="t" r="r" b="b"/>
            <a:pathLst>
              <a:path w="102235" h="675005">
                <a:moveTo>
                  <a:pt x="0" y="674472"/>
                </a:moveTo>
                <a:lnTo>
                  <a:pt x="101800" y="674472"/>
                </a:lnTo>
                <a:lnTo>
                  <a:pt x="101800" y="0"/>
                </a:lnTo>
                <a:lnTo>
                  <a:pt x="0" y="0"/>
                </a:lnTo>
                <a:lnTo>
                  <a:pt x="0" y="67447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6" name="object 706"/>
          <p:cNvSpPr/>
          <p:nvPr/>
        </p:nvSpPr>
        <p:spPr>
          <a:xfrm>
            <a:off x="3005374" y="1761850"/>
            <a:ext cx="102235" cy="441325"/>
          </a:xfrm>
          <a:custGeom>
            <a:avLst/>
            <a:gdLst/>
            <a:ahLst/>
            <a:cxnLst/>
            <a:rect l="l" t="t" r="r" b="b"/>
            <a:pathLst>
              <a:path w="102235" h="441325">
                <a:moveTo>
                  <a:pt x="0" y="440735"/>
                </a:moveTo>
                <a:lnTo>
                  <a:pt x="101828" y="440735"/>
                </a:lnTo>
                <a:lnTo>
                  <a:pt x="101828" y="0"/>
                </a:lnTo>
                <a:lnTo>
                  <a:pt x="0" y="0"/>
                </a:lnTo>
                <a:lnTo>
                  <a:pt x="0" y="4407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7" name="object 707"/>
          <p:cNvSpPr/>
          <p:nvPr/>
        </p:nvSpPr>
        <p:spPr>
          <a:xfrm>
            <a:off x="3127562" y="1935482"/>
            <a:ext cx="102235" cy="267335"/>
          </a:xfrm>
          <a:custGeom>
            <a:avLst/>
            <a:gdLst/>
            <a:ahLst/>
            <a:cxnLst/>
            <a:rect l="l" t="t" r="r" b="b"/>
            <a:pathLst>
              <a:path w="102235" h="267335">
                <a:moveTo>
                  <a:pt x="0" y="267104"/>
                </a:moveTo>
                <a:lnTo>
                  <a:pt x="101800" y="267104"/>
                </a:lnTo>
                <a:lnTo>
                  <a:pt x="101800" y="0"/>
                </a:lnTo>
                <a:lnTo>
                  <a:pt x="0" y="0"/>
                </a:lnTo>
                <a:lnTo>
                  <a:pt x="0" y="26710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8" name="object 708"/>
          <p:cNvSpPr/>
          <p:nvPr/>
        </p:nvSpPr>
        <p:spPr>
          <a:xfrm>
            <a:off x="3249723" y="1574877"/>
            <a:ext cx="102235" cy="628015"/>
          </a:xfrm>
          <a:custGeom>
            <a:avLst/>
            <a:gdLst/>
            <a:ahLst/>
            <a:cxnLst/>
            <a:rect l="l" t="t" r="r" b="b"/>
            <a:pathLst>
              <a:path w="102235" h="628014">
                <a:moveTo>
                  <a:pt x="0" y="627708"/>
                </a:moveTo>
                <a:lnTo>
                  <a:pt x="101828" y="627708"/>
                </a:lnTo>
                <a:lnTo>
                  <a:pt x="101828" y="0"/>
                </a:lnTo>
                <a:lnTo>
                  <a:pt x="0" y="0"/>
                </a:lnTo>
                <a:lnTo>
                  <a:pt x="0" y="62770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9" name="object 709"/>
          <p:cNvSpPr/>
          <p:nvPr/>
        </p:nvSpPr>
        <p:spPr>
          <a:xfrm>
            <a:off x="3371911" y="1508087"/>
            <a:ext cx="102235" cy="694690"/>
          </a:xfrm>
          <a:custGeom>
            <a:avLst/>
            <a:gdLst/>
            <a:ahLst/>
            <a:cxnLst/>
            <a:rect l="l" t="t" r="r" b="b"/>
            <a:pathLst>
              <a:path w="102235" h="694689">
                <a:moveTo>
                  <a:pt x="0" y="694498"/>
                </a:moveTo>
                <a:lnTo>
                  <a:pt x="101800" y="694498"/>
                </a:lnTo>
                <a:lnTo>
                  <a:pt x="101800" y="0"/>
                </a:lnTo>
                <a:lnTo>
                  <a:pt x="0" y="0"/>
                </a:lnTo>
                <a:lnTo>
                  <a:pt x="0" y="69449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0" name="object 710"/>
          <p:cNvSpPr/>
          <p:nvPr/>
        </p:nvSpPr>
        <p:spPr>
          <a:xfrm>
            <a:off x="3494072" y="1715114"/>
            <a:ext cx="102235" cy="487680"/>
          </a:xfrm>
          <a:custGeom>
            <a:avLst/>
            <a:gdLst/>
            <a:ahLst/>
            <a:cxnLst/>
            <a:rect l="l" t="t" r="r" b="b"/>
            <a:pathLst>
              <a:path w="102235" h="487680">
                <a:moveTo>
                  <a:pt x="0" y="487472"/>
                </a:moveTo>
                <a:lnTo>
                  <a:pt x="101828" y="487472"/>
                </a:lnTo>
                <a:lnTo>
                  <a:pt x="101828" y="0"/>
                </a:lnTo>
                <a:lnTo>
                  <a:pt x="0" y="0"/>
                </a:lnTo>
                <a:lnTo>
                  <a:pt x="0" y="48747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1" name="object 711"/>
          <p:cNvSpPr/>
          <p:nvPr/>
        </p:nvSpPr>
        <p:spPr>
          <a:xfrm>
            <a:off x="3616260" y="2049008"/>
            <a:ext cx="102235" cy="153670"/>
          </a:xfrm>
          <a:custGeom>
            <a:avLst/>
            <a:gdLst/>
            <a:ahLst/>
            <a:cxnLst/>
            <a:rect l="l" t="t" r="r" b="b"/>
            <a:pathLst>
              <a:path w="102235" h="153669">
                <a:moveTo>
                  <a:pt x="0" y="153577"/>
                </a:moveTo>
                <a:lnTo>
                  <a:pt x="101800" y="153577"/>
                </a:lnTo>
                <a:lnTo>
                  <a:pt x="101800" y="0"/>
                </a:lnTo>
                <a:lnTo>
                  <a:pt x="0" y="0"/>
                </a:lnTo>
                <a:lnTo>
                  <a:pt x="0" y="15357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2" name="object 712"/>
          <p:cNvSpPr/>
          <p:nvPr/>
        </p:nvSpPr>
        <p:spPr>
          <a:xfrm>
            <a:off x="3738421" y="1815271"/>
            <a:ext cx="102235" cy="387350"/>
          </a:xfrm>
          <a:custGeom>
            <a:avLst/>
            <a:gdLst/>
            <a:ahLst/>
            <a:cxnLst/>
            <a:rect l="l" t="t" r="r" b="b"/>
            <a:pathLst>
              <a:path w="102235" h="387350">
                <a:moveTo>
                  <a:pt x="0" y="387315"/>
                </a:moveTo>
                <a:lnTo>
                  <a:pt x="101828" y="387315"/>
                </a:lnTo>
                <a:lnTo>
                  <a:pt x="101828" y="0"/>
                </a:lnTo>
                <a:lnTo>
                  <a:pt x="0" y="0"/>
                </a:lnTo>
                <a:lnTo>
                  <a:pt x="0" y="38731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3" name="object 713"/>
          <p:cNvSpPr/>
          <p:nvPr/>
        </p:nvSpPr>
        <p:spPr>
          <a:xfrm>
            <a:off x="3860609" y="1848666"/>
            <a:ext cx="102235" cy="354330"/>
          </a:xfrm>
          <a:custGeom>
            <a:avLst/>
            <a:gdLst/>
            <a:ahLst/>
            <a:cxnLst/>
            <a:rect l="l" t="t" r="r" b="b"/>
            <a:pathLst>
              <a:path w="102235" h="354330">
                <a:moveTo>
                  <a:pt x="0" y="353920"/>
                </a:moveTo>
                <a:lnTo>
                  <a:pt x="101800" y="353920"/>
                </a:lnTo>
                <a:lnTo>
                  <a:pt x="101800" y="0"/>
                </a:lnTo>
                <a:lnTo>
                  <a:pt x="0" y="0"/>
                </a:lnTo>
                <a:lnTo>
                  <a:pt x="0" y="35392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4" name="object 714"/>
          <p:cNvSpPr/>
          <p:nvPr/>
        </p:nvSpPr>
        <p:spPr>
          <a:xfrm>
            <a:off x="3982770" y="1608244"/>
            <a:ext cx="102235" cy="594360"/>
          </a:xfrm>
          <a:custGeom>
            <a:avLst/>
            <a:gdLst/>
            <a:ahLst/>
            <a:cxnLst/>
            <a:rect l="l" t="t" r="r" b="b"/>
            <a:pathLst>
              <a:path w="102235" h="594360">
                <a:moveTo>
                  <a:pt x="0" y="594341"/>
                </a:moveTo>
                <a:lnTo>
                  <a:pt x="101828" y="594341"/>
                </a:lnTo>
                <a:lnTo>
                  <a:pt x="101828" y="0"/>
                </a:lnTo>
                <a:lnTo>
                  <a:pt x="0" y="0"/>
                </a:lnTo>
                <a:lnTo>
                  <a:pt x="0" y="5943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5" name="object 715"/>
          <p:cNvSpPr/>
          <p:nvPr/>
        </p:nvSpPr>
        <p:spPr>
          <a:xfrm>
            <a:off x="4104958" y="1294404"/>
            <a:ext cx="102235" cy="908685"/>
          </a:xfrm>
          <a:custGeom>
            <a:avLst/>
            <a:gdLst/>
            <a:ahLst/>
            <a:cxnLst/>
            <a:rect l="l" t="t" r="r" b="b"/>
            <a:pathLst>
              <a:path w="102235" h="908685">
                <a:moveTo>
                  <a:pt x="0" y="908182"/>
                </a:moveTo>
                <a:lnTo>
                  <a:pt x="101800" y="908182"/>
                </a:lnTo>
                <a:lnTo>
                  <a:pt x="101800" y="0"/>
                </a:lnTo>
                <a:lnTo>
                  <a:pt x="0" y="0"/>
                </a:lnTo>
                <a:lnTo>
                  <a:pt x="0" y="90818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6" name="object 716"/>
          <p:cNvSpPr/>
          <p:nvPr/>
        </p:nvSpPr>
        <p:spPr>
          <a:xfrm>
            <a:off x="4227118" y="1948823"/>
            <a:ext cx="102235" cy="254000"/>
          </a:xfrm>
          <a:custGeom>
            <a:avLst/>
            <a:gdLst/>
            <a:ahLst/>
            <a:cxnLst/>
            <a:rect l="l" t="t" r="r" b="b"/>
            <a:pathLst>
              <a:path w="102235" h="254000">
                <a:moveTo>
                  <a:pt x="0" y="253762"/>
                </a:moveTo>
                <a:lnTo>
                  <a:pt x="101828" y="253762"/>
                </a:lnTo>
                <a:lnTo>
                  <a:pt x="101828" y="0"/>
                </a:lnTo>
                <a:lnTo>
                  <a:pt x="0" y="0"/>
                </a:lnTo>
                <a:lnTo>
                  <a:pt x="0" y="25376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7" name="object 717"/>
          <p:cNvSpPr/>
          <p:nvPr/>
        </p:nvSpPr>
        <p:spPr>
          <a:xfrm>
            <a:off x="4349307" y="2028954"/>
            <a:ext cx="102235" cy="173990"/>
          </a:xfrm>
          <a:custGeom>
            <a:avLst/>
            <a:gdLst/>
            <a:ahLst/>
            <a:cxnLst/>
            <a:rect l="l" t="t" r="r" b="b"/>
            <a:pathLst>
              <a:path w="102235" h="173989">
                <a:moveTo>
                  <a:pt x="0" y="173631"/>
                </a:moveTo>
                <a:lnTo>
                  <a:pt x="101800" y="173631"/>
                </a:lnTo>
                <a:lnTo>
                  <a:pt x="101800" y="0"/>
                </a:lnTo>
                <a:lnTo>
                  <a:pt x="0" y="0"/>
                </a:lnTo>
                <a:lnTo>
                  <a:pt x="0" y="17363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8" name="object 718"/>
          <p:cNvSpPr txBox="1"/>
          <p:nvPr/>
        </p:nvSpPr>
        <p:spPr>
          <a:xfrm>
            <a:off x="2638726" y="1825623"/>
            <a:ext cx="224790" cy="62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11111" sz="375" spc="-7">
                <a:latin typeface="Helvetica"/>
                <a:cs typeface="Helvetica"/>
              </a:rPr>
              <a:t>25.00</a:t>
            </a:r>
            <a:r>
              <a:rPr dirty="0" baseline="11111" sz="375" spc="-7">
                <a:latin typeface="Helvetica"/>
                <a:cs typeface="Helvetica"/>
              </a:rPr>
              <a:t>    </a:t>
            </a:r>
            <a:r>
              <a:rPr dirty="0" baseline="11111" sz="375" spc="15">
                <a:latin typeface="Helvetica"/>
                <a:cs typeface="Helvetica"/>
              </a:rPr>
              <a:t> </a:t>
            </a:r>
            <a:r>
              <a:rPr dirty="0" sz="250" spc="-5">
                <a:latin typeface="Helvetica"/>
                <a:cs typeface="Helvetica"/>
              </a:rPr>
              <a:t>24.50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719" name="object 719"/>
          <p:cNvSpPr txBox="1"/>
          <p:nvPr/>
        </p:nvSpPr>
        <p:spPr>
          <a:xfrm>
            <a:off x="2883061" y="1485025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50.50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720" name="object 720"/>
          <p:cNvSpPr txBox="1"/>
          <p:nvPr/>
        </p:nvSpPr>
        <p:spPr>
          <a:xfrm>
            <a:off x="3005244" y="1718759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33.00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721" name="object 721"/>
          <p:cNvSpPr txBox="1"/>
          <p:nvPr/>
        </p:nvSpPr>
        <p:spPr>
          <a:xfrm>
            <a:off x="3127396" y="1892352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20.00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722" name="object 722"/>
          <p:cNvSpPr txBox="1"/>
          <p:nvPr/>
        </p:nvSpPr>
        <p:spPr>
          <a:xfrm>
            <a:off x="3249579" y="1531747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47.00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723" name="object 723"/>
          <p:cNvSpPr txBox="1"/>
          <p:nvPr/>
        </p:nvSpPr>
        <p:spPr>
          <a:xfrm>
            <a:off x="3371731" y="1464988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52.00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724" name="object 724"/>
          <p:cNvSpPr txBox="1"/>
          <p:nvPr/>
        </p:nvSpPr>
        <p:spPr>
          <a:xfrm>
            <a:off x="3493914" y="1671976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36.50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725" name="object 725"/>
          <p:cNvSpPr txBox="1"/>
          <p:nvPr/>
        </p:nvSpPr>
        <p:spPr>
          <a:xfrm>
            <a:off x="3616066" y="2005864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11.50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726" name="object 726"/>
          <p:cNvSpPr txBox="1"/>
          <p:nvPr/>
        </p:nvSpPr>
        <p:spPr>
          <a:xfrm>
            <a:off x="3738248" y="1772161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29.00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727" name="object 727"/>
          <p:cNvSpPr txBox="1"/>
          <p:nvPr/>
        </p:nvSpPr>
        <p:spPr>
          <a:xfrm>
            <a:off x="3860401" y="1805525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26.50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728" name="object 728"/>
          <p:cNvSpPr txBox="1"/>
          <p:nvPr/>
        </p:nvSpPr>
        <p:spPr>
          <a:xfrm>
            <a:off x="3982584" y="1565142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44.50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729" name="object 729"/>
          <p:cNvSpPr txBox="1"/>
          <p:nvPr/>
        </p:nvSpPr>
        <p:spPr>
          <a:xfrm>
            <a:off x="4104736" y="1251260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68.00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730" name="object 730"/>
          <p:cNvSpPr txBox="1"/>
          <p:nvPr/>
        </p:nvSpPr>
        <p:spPr>
          <a:xfrm>
            <a:off x="4226919" y="1905710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19.00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731" name="object 731"/>
          <p:cNvSpPr txBox="1"/>
          <p:nvPr/>
        </p:nvSpPr>
        <p:spPr>
          <a:xfrm>
            <a:off x="4349101" y="1985827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13.00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732" name="object 732"/>
          <p:cNvSpPr txBox="1"/>
          <p:nvPr/>
        </p:nvSpPr>
        <p:spPr>
          <a:xfrm>
            <a:off x="2720584" y="2219198"/>
            <a:ext cx="182880" cy="787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00" spc="5">
                <a:latin typeface="Helvetica"/>
                <a:cs typeface="Helvetica"/>
              </a:rPr>
              <a:t>mFB−I</a:t>
            </a:r>
            <a:endParaRPr sz="400">
              <a:latin typeface="Helvetica"/>
              <a:cs typeface="Helvetica"/>
            </a:endParaRPr>
          </a:p>
        </p:txBody>
      </p:sp>
      <p:sp>
        <p:nvSpPr>
          <p:cNvPr id="733" name="object 733"/>
          <p:cNvSpPr txBox="1"/>
          <p:nvPr/>
        </p:nvSpPr>
        <p:spPr>
          <a:xfrm>
            <a:off x="3058406" y="2219198"/>
            <a:ext cx="1345565" cy="787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374650" algn="l"/>
                <a:tab pos="743585" algn="l"/>
                <a:tab pos="1106170" algn="l"/>
              </a:tabLst>
            </a:pPr>
            <a:r>
              <a:rPr dirty="0" sz="400" spc="5">
                <a:latin typeface="Helvetica"/>
                <a:cs typeface="Helvetica"/>
              </a:rPr>
              <a:t>uFB</a:t>
            </a:r>
            <a:r>
              <a:rPr dirty="0" sz="400" spc="5">
                <a:latin typeface="Helvetica"/>
                <a:cs typeface="Helvetica"/>
              </a:rPr>
              <a:t> </a:t>
            </a:r>
            <a:r>
              <a:rPr dirty="0" sz="400" spc="10">
                <a:latin typeface="Helvetica"/>
                <a:cs typeface="Helvetica"/>
              </a:rPr>
              <a:t>AFP</a:t>
            </a:r>
            <a:r>
              <a:rPr dirty="0" sz="400" spc="10">
                <a:latin typeface="Helvetica"/>
                <a:cs typeface="Helvetica"/>
              </a:rPr>
              <a:t>	</a:t>
            </a:r>
            <a:r>
              <a:rPr dirty="0" sz="400" spc="5">
                <a:latin typeface="Helvetica"/>
                <a:cs typeface="Helvetica"/>
              </a:rPr>
              <a:t>uFB</a:t>
            </a:r>
            <a:r>
              <a:rPr dirty="0" sz="400" spc="5">
                <a:latin typeface="Helvetica"/>
                <a:cs typeface="Helvetica"/>
              </a:rPr>
              <a:t> </a:t>
            </a:r>
            <a:r>
              <a:rPr dirty="0" sz="400" spc="10">
                <a:latin typeface="Helvetica"/>
                <a:cs typeface="Helvetica"/>
              </a:rPr>
              <a:t>DCP</a:t>
            </a:r>
            <a:r>
              <a:rPr dirty="0" sz="400" spc="10">
                <a:latin typeface="Helvetica"/>
                <a:cs typeface="Helvetica"/>
              </a:rPr>
              <a:t>	</a:t>
            </a:r>
            <a:r>
              <a:rPr dirty="0" sz="400" spc="10">
                <a:latin typeface="Helvetica"/>
                <a:cs typeface="Helvetica"/>
              </a:rPr>
              <a:t>uEB</a:t>
            </a:r>
            <a:r>
              <a:rPr dirty="0" sz="400" spc="10">
                <a:latin typeface="Helvetica"/>
                <a:cs typeface="Helvetica"/>
              </a:rPr>
              <a:t> </a:t>
            </a:r>
            <a:r>
              <a:rPr dirty="0" sz="400" spc="10">
                <a:latin typeface="Helvetica"/>
                <a:cs typeface="Helvetica"/>
              </a:rPr>
              <a:t>AFP</a:t>
            </a:r>
            <a:r>
              <a:rPr dirty="0" sz="400" spc="10">
                <a:latin typeface="Helvetica"/>
                <a:cs typeface="Helvetica"/>
              </a:rPr>
              <a:t>	</a:t>
            </a:r>
            <a:r>
              <a:rPr dirty="0" sz="400" spc="10">
                <a:latin typeface="Helvetica"/>
                <a:cs typeface="Helvetica"/>
              </a:rPr>
              <a:t>uEB</a:t>
            </a:r>
            <a:r>
              <a:rPr dirty="0" sz="400" spc="10">
                <a:latin typeface="Helvetica"/>
                <a:cs typeface="Helvetica"/>
              </a:rPr>
              <a:t> </a:t>
            </a:r>
            <a:r>
              <a:rPr dirty="0" sz="400" spc="10">
                <a:latin typeface="Helvetica"/>
                <a:cs typeface="Helvetica"/>
              </a:rPr>
              <a:t>DCP</a:t>
            </a:r>
            <a:endParaRPr sz="400">
              <a:latin typeface="Helvetica"/>
              <a:cs typeface="Helvetica"/>
            </a:endParaRPr>
          </a:p>
        </p:txBody>
      </p:sp>
      <p:sp>
        <p:nvSpPr>
          <p:cNvPr id="734" name="object 734"/>
          <p:cNvSpPr/>
          <p:nvPr/>
        </p:nvSpPr>
        <p:spPr>
          <a:xfrm>
            <a:off x="3069010" y="944439"/>
            <a:ext cx="3810" cy="3810"/>
          </a:xfrm>
          <a:custGeom>
            <a:avLst/>
            <a:gdLst/>
            <a:ahLst/>
            <a:cxnLst/>
            <a:rect l="l" t="t" r="r" b="b"/>
            <a:pathLst>
              <a:path w="3810" h="3809">
                <a:moveTo>
                  <a:pt x="0" y="3592"/>
                </a:moveTo>
                <a:lnTo>
                  <a:pt x="33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5" name="object 735"/>
          <p:cNvSpPr/>
          <p:nvPr/>
        </p:nvSpPr>
        <p:spPr>
          <a:xfrm>
            <a:off x="3069010" y="944439"/>
            <a:ext cx="8890" cy="9525"/>
          </a:xfrm>
          <a:custGeom>
            <a:avLst/>
            <a:gdLst/>
            <a:ahLst/>
            <a:cxnLst/>
            <a:rect l="l" t="t" r="r" b="b"/>
            <a:pathLst>
              <a:path w="8889" h="9525">
                <a:moveTo>
                  <a:pt x="0" y="9079"/>
                </a:moveTo>
                <a:lnTo>
                  <a:pt x="843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6" name="object 736"/>
          <p:cNvSpPr/>
          <p:nvPr/>
        </p:nvSpPr>
        <p:spPr>
          <a:xfrm>
            <a:off x="3069010" y="944439"/>
            <a:ext cx="13970" cy="14604"/>
          </a:xfrm>
          <a:custGeom>
            <a:avLst/>
            <a:gdLst/>
            <a:ahLst/>
            <a:cxnLst/>
            <a:rect l="l" t="t" r="r" b="b"/>
            <a:pathLst>
              <a:path w="13969" h="14605">
                <a:moveTo>
                  <a:pt x="0" y="14538"/>
                </a:moveTo>
                <a:lnTo>
                  <a:pt x="1353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7" name="object 737"/>
          <p:cNvSpPr/>
          <p:nvPr/>
        </p:nvSpPr>
        <p:spPr>
          <a:xfrm>
            <a:off x="3069010" y="944439"/>
            <a:ext cx="19050" cy="20320"/>
          </a:xfrm>
          <a:custGeom>
            <a:avLst/>
            <a:gdLst/>
            <a:ahLst/>
            <a:cxnLst/>
            <a:rect l="l" t="t" r="r" b="b"/>
            <a:pathLst>
              <a:path w="19050" h="20319">
                <a:moveTo>
                  <a:pt x="0" y="20025"/>
                </a:moveTo>
                <a:lnTo>
                  <a:pt x="1863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8" name="object 738"/>
          <p:cNvSpPr/>
          <p:nvPr/>
        </p:nvSpPr>
        <p:spPr>
          <a:xfrm>
            <a:off x="3069010" y="944439"/>
            <a:ext cx="24130" cy="26034"/>
          </a:xfrm>
          <a:custGeom>
            <a:avLst/>
            <a:gdLst/>
            <a:ahLst/>
            <a:cxnLst/>
            <a:rect l="l" t="t" r="r" b="b"/>
            <a:pathLst>
              <a:path w="24130" h="26034">
                <a:moveTo>
                  <a:pt x="0" y="25484"/>
                </a:moveTo>
                <a:lnTo>
                  <a:pt x="2373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9" name="object 739"/>
          <p:cNvSpPr/>
          <p:nvPr/>
        </p:nvSpPr>
        <p:spPr>
          <a:xfrm>
            <a:off x="3069010" y="944439"/>
            <a:ext cx="29209" cy="31115"/>
          </a:xfrm>
          <a:custGeom>
            <a:avLst/>
            <a:gdLst/>
            <a:ahLst/>
            <a:cxnLst/>
            <a:rect l="l" t="t" r="r" b="b"/>
            <a:pathLst>
              <a:path w="29210" h="31115">
                <a:moveTo>
                  <a:pt x="0" y="30971"/>
                </a:moveTo>
                <a:lnTo>
                  <a:pt x="2882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0" name="object 740"/>
          <p:cNvSpPr/>
          <p:nvPr/>
        </p:nvSpPr>
        <p:spPr>
          <a:xfrm>
            <a:off x="3069010" y="944439"/>
            <a:ext cx="34290" cy="36830"/>
          </a:xfrm>
          <a:custGeom>
            <a:avLst/>
            <a:gdLst/>
            <a:ahLst/>
            <a:cxnLst/>
            <a:rect l="l" t="t" r="r" b="b"/>
            <a:pathLst>
              <a:path w="34289" h="36830">
                <a:moveTo>
                  <a:pt x="0" y="36458"/>
                </a:moveTo>
                <a:lnTo>
                  <a:pt x="339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1" name="object 741"/>
          <p:cNvSpPr/>
          <p:nvPr/>
        </p:nvSpPr>
        <p:spPr>
          <a:xfrm>
            <a:off x="3069010" y="944439"/>
            <a:ext cx="39370" cy="41910"/>
          </a:xfrm>
          <a:custGeom>
            <a:avLst/>
            <a:gdLst/>
            <a:ahLst/>
            <a:cxnLst/>
            <a:rect l="l" t="t" r="r" b="b"/>
            <a:pathLst>
              <a:path w="39369" h="41909">
                <a:moveTo>
                  <a:pt x="0" y="41917"/>
                </a:moveTo>
                <a:lnTo>
                  <a:pt x="390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2" name="object 742"/>
          <p:cNvSpPr/>
          <p:nvPr/>
        </p:nvSpPr>
        <p:spPr>
          <a:xfrm>
            <a:off x="3069010" y="944439"/>
            <a:ext cx="44450" cy="47625"/>
          </a:xfrm>
          <a:custGeom>
            <a:avLst/>
            <a:gdLst/>
            <a:ahLst/>
            <a:cxnLst/>
            <a:rect l="l" t="t" r="r" b="b"/>
            <a:pathLst>
              <a:path w="44450" h="47625">
                <a:moveTo>
                  <a:pt x="0" y="47404"/>
                </a:moveTo>
                <a:lnTo>
                  <a:pt x="4411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3" name="object 743"/>
          <p:cNvSpPr/>
          <p:nvPr/>
        </p:nvSpPr>
        <p:spPr>
          <a:xfrm>
            <a:off x="3070180" y="944439"/>
            <a:ext cx="48260" cy="52069"/>
          </a:xfrm>
          <a:custGeom>
            <a:avLst/>
            <a:gdLst/>
            <a:ahLst/>
            <a:cxnLst/>
            <a:rect l="l" t="t" r="r" b="b"/>
            <a:pathLst>
              <a:path w="48260" h="52069">
                <a:moveTo>
                  <a:pt x="0" y="51638"/>
                </a:moveTo>
                <a:lnTo>
                  <a:pt x="4804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4" name="object 744"/>
          <p:cNvSpPr/>
          <p:nvPr/>
        </p:nvSpPr>
        <p:spPr>
          <a:xfrm>
            <a:off x="3075277" y="944439"/>
            <a:ext cx="48260" cy="52069"/>
          </a:xfrm>
          <a:custGeom>
            <a:avLst/>
            <a:gdLst/>
            <a:ahLst/>
            <a:cxnLst/>
            <a:rect l="l" t="t" r="r" b="b"/>
            <a:pathLst>
              <a:path w="48260" h="52069">
                <a:moveTo>
                  <a:pt x="0" y="51638"/>
                </a:moveTo>
                <a:lnTo>
                  <a:pt x="4804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5" name="object 745"/>
          <p:cNvSpPr/>
          <p:nvPr/>
        </p:nvSpPr>
        <p:spPr>
          <a:xfrm>
            <a:off x="3080374" y="946305"/>
            <a:ext cx="46355" cy="50165"/>
          </a:xfrm>
          <a:custGeom>
            <a:avLst/>
            <a:gdLst/>
            <a:ahLst/>
            <a:cxnLst/>
            <a:rect l="l" t="t" r="r" b="b"/>
            <a:pathLst>
              <a:path w="46355" h="50165">
                <a:moveTo>
                  <a:pt x="0" y="49772"/>
                </a:moveTo>
                <a:lnTo>
                  <a:pt x="4631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6" name="object 746"/>
          <p:cNvSpPr/>
          <p:nvPr/>
        </p:nvSpPr>
        <p:spPr>
          <a:xfrm>
            <a:off x="3085471" y="951792"/>
            <a:ext cx="41275" cy="44450"/>
          </a:xfrm>
          <a:custGeom>
            <a:avLst/>
            <a:gdLst/>
            <a:ahLst/>
            <a:cxnLst/>
            <a:rect l="l" t="t" r="r" b="b"/>
            <a:pathLst>
              <a:path w="41275" h="44450">
                <a:moveTo>
                  <a:pt x="0" y="44285"/>
                </a:moveTo>
                <a:lnTo>
                  <a:pt x="412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7" name="object 747"/>
          <p:cNvSpPr/>
          <p:nvPr/>
        </p:nvSpPr>
        <p:spPr>
          <a:xfrm>
            <a:off x="3090568" y="957279"/>
            <a:ext cx="36195" cy="39370"/>
          </a:xfrm>
          <a:custGeom>
            <a:avLst/>
            <a:gdLst/>
            <a:ahLst/>
            <a:cxnLst/>
            <a:rect l="l" t="t" r="r" b="b"/>
            <a:pathLst>
              <a:path w="36194" h="39369">
                <a:moveTo>
                  <a:pt x="0" y="38798"/>
                </a:moveTo>
                <a:lnTo>
                  <a:pt x="361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8" name="object 748"/>
          <p:cNvSpPr/>
          <p:nvPr/>
        </p:nvSpPr>
        <p:spPr>
          <a:xfrm>
            <a:off x="3095665" y="962738"/>
            <a:ext cx="31115" cy="33655"/>
          </a:xfrm>
          <a:custGeom>
            <a:avLst/>
            <a:gdLst/>
            <a:ahLst/>
            <a:cxnLst/>
            <a:rect l="l" t="t" r="r" b="b"/>
            <a:pathLst>
              <a:path w="31114" h="33655">
                <a:moveTo>
                  <a:pt x="0" y="33339"/>
                </a:moveTo>
                <a:lnTo>
                  <a:pt x="3102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9" name="object 749"/>
          <p:cNvSpPr/>
          <p:nvPr/>
        </p:nvSpPr>
        <p:spPr>
          <a:xfrm>
            <a:off x="3100762" y="968225"/>
            <a:ext cx="26034" cy="27940"/>
          </a:xfrm>
          <a:custGeom>
            <a:avLst/>
            <a:gdLst/>
            <a:ahLst/>
            <a:cxnLst/>
            <a:rect l="l" t="t" r="r" b="b"/>
            <a:pathLst>
              <a:path w="26035" h="27940">
                <a:moveTo>
                  <a:pt x="0" y="27852"/>
                </a:moveTo>
                <a:lnTo>
                  <a:pt x="2593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0" name="object 750"/>
          <p:cNvSpPr/>
          <p:nvPr/>
        </p:nvSpPr>
        <p:spPr>
          <a:xfrm>
            <a:off x="3105859" y="973684"/>
            <a:ext cx="20955" cy="22860"/>
          </a:xfrm>
          <a:custGeom>
            <a:avLst/>
            <a:gdLst/>
            <a:ahLst/>
            <a:cxnLst/>
            <a:rect l="l" t="t" r="r" b="b"/>
            <a:pathLst>
              <a:path w="20955" h="22859">
                <a:moveTo>
                  <a:pt x="0" y="22393"/>
                </a:moveTo>
                <a:lnTo>
                  <a:pt x="2083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1" name="object 751"/>
          <p:cNvSpPr/>
          <p:nvPr/>
        </p:nvSpPr>
        <p:spPr>
          <a:xfrm>
            <a:off x="3110956" y="979171"/>
            <a:ext cx="15875" cy="17145"/>
          </a:xfrm>
          <a:custGeom>
            <a:avLst/>
            <a:gdLst/>
            <a:ahLst/>
            <a:cxnLst/>
            <a:rect l="l" t="t" r="r" b="b"/>
            <a:pathLst>
              <a:path w="15875" h="17144">
                <a:moveTo>
                  <a:pt x="0" y="16906"/>
                </a:moveTo>
                <a:lnTo>
                  <a:pt x="1573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2" name="object 752"/>
          <p:cNvSpPr/>
          <p:nvPr/>
        </p:nvSpPr>
        <p:spPr>
          <a:xfrm>
            <a:off x="3116053" y="984658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30">
                <a:moveTo>
                  <a:pt x="0" y="11419"/>
                </a:moveTo>
                <a:lnTo>
                  <a:pt x="1063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3" name="object 753"/>
          <p:cNvSpPr/>
          <p:nvPr/>
        </p:nvSpPr>
        <p:spPr>
          <a:xfrm>
            <a:off x="3121150" y="990117"/>
            <a:ext cx="5715" cy="6350"/>
          </a:xfrm>
          <a:custGeom>
            <a:avLst/>
            <a:gdLst/>
            <a:ahLst/>
            <a:cxnLst/>
            <a:rect l="l" t="t" r="r" b="b"/>
            <a:pathLst>
              <a:path w="5714" h="6350">
                <a:moveTo>
                  <a:pt x="0" y="5960"/>
                </a:moveTo>
                <a:lnTo>
                  <a:pt x="55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4" name="object 754"/>
          <p:cNvSpPr/>
          <p:nvPr/>
        </p:nvSpPr>
        <p:spPr>
          <a:xfrm>
            <a:off x="3126247" y="995604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4">
                <a:moveTo>
                  <a:pt x="0" y="473"/>
                </a:moveTo>
                <a:lnTo>
                  <a:pt x="44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5" name="object 755"/>
          <p:cNvSpPr/>
          <p:nvPr/>
        </p:nvSpPr>
        <p:spPr>
          <a:xfrm>
            <a:off x="3069010" y="1047688"/>
            <a:ext cx="3175" cy="3810"/>
          </a:xfrm>
          <a:custGeom>
            <a:avLst/>
            <a:gdLst/>
            <a:ahLst/>
            <a:cxnLst/>
            <a:rect l="l" t="t" r="r" b="b"/>
            <a:pathLst>
              <a:path w="3175" h="3809">
                <a:moveTo>
                  <a:pt x="0" y="3342"/>
                </a:moveTo>
                <a:lnTo>
                  <a:pt x="311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6" name="object 756"/>
          <p:cNvSpPr/>
          <p:nvPr/>
        </p:nvSpPr>
        <p:spPr>
          <a:xfrm>
            <a:off x="3069010" y="1047688"/>
            <a:ext cx="27940" cy="29845"/>
          </a:xfrm>
          <a:custGeom>
            <a:avLst/>
            <a:gdLst/>
            <a:ahLst/>
            <a:cxnLst/>
            <a:rect l="l" t="t" r="r" b="b"/>
            <a:pathLst>
              <a:path w="27939" h="29844">
                <a:moveTo>
                  <a:pt x="0" y="29412"/>
                </a:moveTo>
                <a:lnTo>
                  <a:pt x="2737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7" name="object 757"/>
          <p:cNvSpPr/>
          <p:nvPr/>
        </p:nvSpPr>
        <p:spPr>
          <a:xfrm>
            <a:off x="3072603" y="1047688"/>
            <a:ext cx="48260" cy="52069"/>
          </a:xfrm>
          <a:custGeom>
            <a:avLst/>
            <a:gdLst/>
            <a:ahLst/>
            <a:cxnLst/>
            <a:rect l="l" t="t" r="r" b="b"/>
            <a:pathLst>
              <a:path w="48260" h="52069">
                <a:moveTo>
                  <a:pt x="0" y="51638"/>
                </a:moveTo>
                <a:lnTo>
                  <a:pt x="480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8" name="object 758"/>
          <p:cNvSpPr/>
          <p:nvPr/>
        </p:nvSpPr>
        <p:spPr>
          <a:xfrm>
            <a:off x="3096891" y="1067296"/>
            <a:ext cx="29845" cy="32384"/>
          </a:xfrm>
          <a:custGeom>
            <a:avLst/>
            <a:gdLst/>
            <a:ahLst/>
            <a:cxnLst/>
            <a:rect l="l" t="t" r="r" b="b"/>
            <a:pathLst>
              <a:path w="29844" h="32384">
                <a:moveTo>
                  <a:pt x="0" y="32030"/>
                </a:moveTo>
                <a:lnTo>
                  <a:pt x="2980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9" name="object 759"/>
          <p:cNvSpPr/>
          <p:nvPr/>
        </p:nvSpPr>
        <p:spPr>
          <a:xfrm>
            <a:off x="3121150" y="1093365"/>
            <a:ext cx="5715" cy="6350"/>
          </a:xfrm>
          <a:custGeom>
            <a:avLst/>
            <a:gdLst/>
            <a:ahLst/>
            <a:cxnLst/>
            <a:rect l="l" t="t" r="r" b="b"/>
            <a:pathLst>
              <a:path w="5714" h="6350">
                <a:moveTo>
                  <a:pt x="0" y="5960"/>
                </a:moveTo>
                <a:lnTo>
                  <a:pt x="55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0" name="object 760"/>
          <p:cNvSpPr/>
          <p:nvPr/>
        </p:nvSpPr>
        <p:spPr>
          <a:xfrm>
            <a:off x="3069010" y="944439"/>
            <a:ext cx="57785" cy="52069"/>
          </a:xfrm>
          <a:custGeom>
            <a:avLst/>
            <a:gdLst/>
            <a:ahLst/>
            <a:cxnLst/>
            <a:rect l="l" t="t" r="r" b="b"/>
            <a:pathLst>
              <a:path w="57785" h="52069">
                <a:moveTo>
                  <a:pt x="0" y="0"/>
                </a:moveTo>
                <a:lnTo>
                  <a:pt x="57682" y="0"/>
                </a:lnTo>
                <a:lnTo>
                  <a:pt x="57682" y="51638"/>
                </a:lnTo>
                <a:lnTo>
                  <a:pt x="0" y="51638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1" name="object 761"/>
          <p:cNvSpPr/>
          <p:nvPr/>
        </p:nvSpPr>
        <p:spPr>
          <a:xfrm>
            <a:off x="3069010" y="1047688"/>
            <a:ext cx="57785" cy="52069"/>
          </a:xfrm>
          <a:custGeom>
            <a:avLst/>
            <a:gdLst/>
            <a:ahLst/>
            <a:cxnLst/>
            <a:rect l="l" t="t" r="r" b="b"/>
            <a:pathLst>
              <a:path w="57785" h="52069">
                <a:moveTo>
                  <a:pt x="0" y="0"/>
                </a:moveTo>
                <a:lnTo>
                  <a:pt x="57682" y="0"/>
                </a:lnTo>
                <a:lnTo>
                  <a:pt x="57682" y="51638"/>
                </a:lnTo>
                <a:lnTo>
                  <a:pt x="0" y="51638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2" name="object 762"/>
          <p:cNvSpPr/>
          <p:nvPr/>
        </p:nvSpPr>
        <p:spPr>
          <a:xfrm>
            <a:off x="3069010" y="1150936"/>
            <a:ext cx="57785" cy="52069"/>
          </a:xfrm>
          <a:custGeom>
            <a:avLst/>
            <a:gdLst/>
            <a:ahLst/>
            <a:cxnLst/>
            <a:rect l="l" t="t" r="r" b="b"/>
            <a:pathLst>
              <a:path w="57785" h="52069">
                <a:moveTo>
                  <a:pt x="0" y="0"/>
                </a:moveTo>
                <a:lnTo>
                  <a:pt x="57682" y="0"/>
                </a:lnTo>
                <a:lnTo>
                  <a:pt x="57682" y="51638"/>
                </a:lnTo>
                <a:lnTo>
                  <a:pt x="0" y="51638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3" name="object 763"/>
          <p:cNvSpPr txBox="1"/>
          <p:nvPr/>
        </p:nvSpPr>
        <p:spPr>
          <a:xfrm>
            <a:off x="3186075" y="937435"/>
            <a:ext cx="372745" cy="1733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50">
                <a:latin typeface="Helvetica"/>
                <a:cs typeface="Helvetica"/>
              </a:rPr>
              <a:t>mFB−J first</a:t>
            </a:r>
            <a:endParaRPr sz="35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48"/>
              </a:spcBef>
            </a:pPr>
            <a:endParaRPr sz="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350">
                <a:latin typeface="Helvetica"/>
                <a:cs typeface="Helvetica"/>
              </a:rPr>
              <a:t>other method first</a:t>
            </a:r>
            <a:endParaRPr sz="350">
              <a:latin typeface="Helvetica"/>
              <a:cs typeface="Helvetica"/>
            </a:endParaRPr>
          </a:p>
        </p:txBody>
      </p:sp>
      <p:sp>
        <p:nvSpPr>
          <p:cNvPr id="764" name="object 764"/>
          <p:cNvSpPr txBox="1"/>
          <p:nvPr/>
        </p:nvSpPr>
        <p:spPr>
          <a:xfrm>
            <a:off x="3186075" y="1143943"/>
            <a:ext cx="231140" cy="704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50">
                <a:latin typeface="Helvetica"/>
                <a:cs typeface="Helvetica"/>
              </a:rPr>
              <a:t>same time</a:t>
            </a:r>
            <a:endParaRPr sz="350">
              <a:latin typeface="Helvetica"/>
              <a:cs typeface="Helvetica"/>
            </a:endParaRPr>
          </a:p>
        </p:txBody>
      </p:sp>
      <p:sp>
        <p:nvSpPr>
          <p:cNvPr id="765" name="object 765"/>
          <p:cNvSpPr txBox="1"/>
          <p:nvPr/>
        </p:nvSpPr>
        <p:spPr>
          <a:xfrm>
            <a:off x="423214" y="1169046"/>
            <a:ext cx="690245" cy="3041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000" spc="15">
                <a:latin typeface="Times New Roman"/>
                <a:cs typeface="Times New Roman"/>
              </a:rPr>
              <a:t>log(AFP) </a:t>
            </a:r>
            <a:r>
              <a:rPr dirty="0" sz="1000" spc="20">
                <a:latin typeface="Times New Roman"/>
                <a:cs typeface="Times New Roman"/>
              </a:rPr>
              <a:t>log(DCP+1)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66" name="object 766"/>
          <p:cNvSpPr txBox="1"/>
          <p:nvPr/>
        </p:nvSpPr>
        <p:spPr>
          <a:xfrm>
            <a:off x="1239431" y="1246765"/>
            <a:ext cx="454659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15" b="1">
                <a:latin typeface="Times New Roman"/>
                <a:cs typeface="Times New Roman"/>
              </a:rPr>
              <a:t>89.50%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67" name="object 767"/>
          <p:cNvSpPr txBox="1"/>
          <p:nvPr/>
        </p:nvSpPr>
        <p:spPr>
          <a:xfrm>
            <a:off x="1820303" y="1169046"/>
            <a:ext cx="454659" cy="3041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00"/>
              </a:lnSpc>
            </a:pPr>
            <a:r>
              <a:rPr dirty="0" sz="1000" spc="45">
                <a:latin typeface="Times New Roman"/>
                <a:cs typeface="Times New Roman"/>
              </a:rPr>
              <a:t>81.00%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200"/>
              </a:lnSpc>
            </a:pPr>
            <a:r>
              <a:rPr dirty="0" sz="1000" spc="45">
                <a:latin typeface="Times New Roman"/>
                <a:cs typeface="Times New Roman"/>
              </a:rPr>
              <a:t>70.50%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68" name="object 768"/>
          <p:cNvSpPr txBox="1"/>
          <p:nvPr/>
        </p:nvSpPr>
        <p:spPr>
          <a:xfrm>
            <a:off x="2401176" y="1170845"/>
            <a:ext cx="454659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15" b="1">
                <a:latin typeface="Times New Roman"/>
                <a:cs typeface="Times New Roman"/>
              </a:rPr>
              <a:t>77.00%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69" name="object 769"/>
          <p:cNvSpPr txBox="1"/>
          <p:nvPr/>
        </p:nvSpPr>
        <p:spPr>
          <a:xfrm>
            <a:off x="2401180" y="1320874"/>
            <a:ext cx="454659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45">
                <a:latin typeface="Times New Roman"/>
                <a:cs typeface="Times New Roman"/>
              </a:rPr>
              <a:t>60.50%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70" name="object 770"/>
          <p:cNvSpPr/>
          <p:nvPr/>
        </p:nvSpPr>
        <p:spPr>
          <a:xfrm>
            <a:off x="359994" y="2390038"/>
            <a:ext cx="4219575" cy="0"/>
          </a:xfrm>
          <a:custGeom>
            <a:avLst/>
            <a:gdLst/>
            <a:ahLst/>
            <a:cxnLst/>
            <a:rect l="l" t="t" r="r" b="b"/>
            <a:pathLst>
              <a:path w="4219575" h="0">
                <a:moveTo>
                  <a:pt x="0" y="0"/>
                </a:moveTo>
                <a:lnTo>
                  <a:pt x="42194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1" name="object 771"/>
          <p:cNvSpPr txBox="1"/>
          <p:nvPr/>
        </p:nvSpPr>
        <p:spPr>
          <a:xfrm>
            <a:off x="428586" y="2653892"/>
            <a:ext cx="3314065" cy="421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mFB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positi</a:t>
            </a:r>
            <a:r>
              <a:rPr dirty="0" sz="1000" spc="-10">
                <a:latin typeface="Times New Roman"/>
                <a:cs typeface="Times New Roman"/>
              </a:rPr>
              <a:t>v</a:t>
            </a:r>
            <a:r>
              <a:rPr dirty="0" sz="1000" spc="105">
                <a:latin typeface="Times New Roman"/>
                <a:cs typeface="Times New Roman"/>
              </a:rPr>
              <a:t>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be</a:t>
            </a:r>
            <a:r>
              <a:rPr dirty="0" sz="1000" spc="-5">
                <a:latin typeface="Times New Roman"/>
                <a:cs typeface="Times New Roman"/>
              </a:rPr>
              <a:t>f</a:t>
            </a:r>
            <a:r>
              <a:rPr dirty="0" sz="1000" spc="50">
                <a:latin typeface="Times New Roman"/>
                <a:cs typeface="Times New Roman"/>
              </a:rPr>
              <a:t>ore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uEB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with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AFP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29%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tim</a:t>
            </a:r>
            <a:r>
              <a:rPr dirty="0" sz="1000" spc="5">
                <a:latin typeface="Times New Roman"/>
                <a:cs typeface="Times New Roman"/>
              </a:rPr>
              <a:t>e</a:t>
            </a:r>
            <a:r>
              <a:rPr dirty="0" sz="1000" spc="25">
                <a:latin typeface="Times New Roman"/>
                <a:cs typeface="Times New Roman"/>
              </a:rPr>
              <a:t>.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uEB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with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AFP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positi</a:t>
            </a:r>
            <a:r>
              <a:rPr dirty="0" sz="1000" spc="-10">
                <a:latin typeface="Times New Roman"/>
                <a:cs typeface="Times New Roman"/>
              </a:rPr>
              <a:t>v</a:t>
            </a:r>
            <a:r>
              <a:rPr dirty="0" sz="1000" spc="105">
                <a:latin typeface="Times New Roman"/>
                <a:cs typeface="Times New Roman"/>
              </a:rPr>
              <a:t>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be</a:t>
            </a:r>
            <a:r>
              <a:rPr dirty="0" sz="1000" spc="-5">
                <a:latin typeface="Times New Roman"/>
                <a:cs typeface="Times New Roman"/>
              </a:rPr>
              <a:t>f</a:t>
            </a:r>
            <a:r>
              <a:rPr dirty="0" sz="1000" spc="50">
                <a:latin typeface="Times New Roman"/>
                <a:cs typeface="Times New Roman"/>
              </a:rPr>
              <a:t>ore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mFB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26.5%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tim</a:t>
            </a:r>
            <a:r>
              <a:rPr dirty="0" sz="1000" spc="5">
                <a:latin typeface="Times New Roman"/>
                <a:cs typeface="Times New Roman"/>
              </a:rPr>
              <a:t>e</a:t>
            </a:r>
            <a:r>
              <a:rPr dirty="0" sz="1000" spc="25">
                <a:latin typeface="Times New Roman"/>
                <a:cs typeface="Times New Roman"/>
              </a:rPr>
              <a:t>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72" name="object 772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3" name="object 773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4" name="object 77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775" name="object 77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20"/>
              <a:t>One</a:t>
            </a:r>
            <a:r>
              <a:rPr dirty="0" spc="45"/>
              <a:t> </a:t>
            </a:r>
            <a:r>
              <a:rPr dirty="0" spc="-20"/>
              <a:t>y</a:t>
            </a:r>
            <a:r>
              <a:rPr dirty="0" spc="114"/>
              <a:t>ear</a:t>
            </a:r>
            <a:r>
              <a:rPr dirty="0" spc="45"/>
              <a:t> </a:t>
            </a:r>
            <a:r>
              <a:rPr dirty="0" spc="60"/>
              <a:t>p</a:t>
            </a:r>
            <a:r>
              <a:rPr dirty="0" spc="55"/>
              <a:t>r</a:t>
            </a:r>
            <a:r>
              <a:rPr dirty="0" spc="10"/>
              <a:t>ior</a:t>
            </a:r>
            <a:r>
              <a:rPr dirty="0" spc="45"/>
              <a:t> </a:t>
            </a:r>
            <a:r>
              <a:rPr dirty="0" spc="45"/>
              <a:t>to</a:t>
            </a:r>
            <a:r>
              <a:rPr dirty="0" spc="45"/>
              <a:t> </a:t>
            </a:r>
            <a:r>
              <a:rPr dirty="0" spc="20"/>
              <a:t>clinical</a:t>
            </a:r>
            <a:r>
              <a:rPr dirty="0" spc="45"/>
              <a:t> </a:t>
            </a:r>
            <a:r>
              <a:rPr dirty="0" spc="80"/>
              <a:t>diagnosis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59994" y="709777"/>
            <a:ext cx="4219575" cy="0"/>
          </a:xfrm>
          <a:custGeom>
            <a:avLst/>
            <a:gdLst/>
            <a:ahLst/>
            <a:cxnLst/>
            <a:rect l="l" t="t" r="r" b="b"/>
            <a:pathLst>
              <a:path w="4219575" h="0">
                <a:moveTo>
                  <a:pt x="0" y="0"/>
                </a:moveTo>
                <a:lnTo>
                  <a:pt x="42194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423214" y="708493"/>
            <a:ext cx="60134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25">
                <a:latin typeface="Times New Roman"/>
                <a:cs typeface="Times New Roman"/>
              </a:rPr>
              <a:t>Bioma</a:t>
            </a:r>
            <a:r>
              <a:rPr dirty="0" sz="1000" spc="25">
                <a:latin typeface="Times New Roman"/>
                <a:cs typeface="Times New Roman"/>
              </a:rPr>
              <a:t>r</a:t>
            </a:r>
            <a:r>
              <a:rPr dirty="0" sz="1000" spc="-25">
                <a:latin typeface="Times New Roman"/>
                <a:cs typeface="Times New Roman"/>
              </a:rPr>
              <a:t>k</a:t>
            </a:r>
            <a:r>
              <a:rPr dirty="0" sz="1000" spc="50">
                <a:latin typeface="Times New Roman"/>
                <a:cs typeface="Times New Roman"/>
              </a:rPr>
              <a:t>er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67642" y="708493"/>
            <a:ext cx="39814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35">
                <a:latin typeface="Times New Roman"/>
                <a:cs typeface="Times New Roman"/>
              </a:rPr>
              <a:t>mFB-J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18740" y="708493"/>
            <a:ext cx="25781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30">
                <a:latin typeface="Times New Roman"/>
                <a:cs typeface="Times New Roman"/>
              </a:rPr>
              <a:t>uFB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05168" y="693511"/>
            <a:ext cx="2203450" cy="17075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03505">
              <a:lnSpc>
                <a:spcPct val="100000"/>
              </a:lnSpc>
            </a:pPr>
            <a:r>
              <a:rPr dirty="0" sz="1000" spc="25">
                <a:latin typeface="Times New Roman"/>
                <a:cs typeface="Times New Roman"/>
              </a:rPr>
              <a:t>uEB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9994" y="866673"/>
            <a:ext cx="2045335" cy="0"/>
          </a:xfrm>
          <a:custGeom>
            <a:avLst/>
            <a:gdLst/>
            <a:ahLst/>
            <a:cxnLst/>
            <a:rect l="l" t="t" r="r" b="b"/>
            <a:pathLst>
              <a:path w="2045335" h="0">
                <a:moveTo>
                  <a:pt x="0" y="0"/>
                </a:moveTo>
                <a:lnTo>
                  <a:pt x="2045173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405168" y="693511"/>
            <a:ext cx="2203450" cy="1707514"/>
          </a:xfrm>
          <a:custGeom>
            <a:avLst/>
            <a:gdLst/>
            <a:ahLst/>
            <a:cxnLst/>
            <a:rect l="l" t="t" r="r" b="b"/>
            <a:pathLst>
              <a:path w="2203450" h="1707514">
                <a:moveTo>
                  <a:pt x="0" y="1707207"/>
                </a:moveTo>
                <a:lnTo>
                  <a:pt x="2202836" y="1707207"/>
                </a:lnTo>
                <a:lnTo>
                  <a:pt x="2202836" y="0"/>
                </a:lnTo>
                <a:lnTo>
                  <a:pt x="0" y="0"/>
                </a:lnTo>
                <a:lnTo>
                  <a:pt x="0" y="1707207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642475" y="2135655"/>
            <a:ext cx="5080" cy="5715"/>
          </a:xfrm>
          <a:custGeom>
            <a:avLst/>
            <a:gdLst/>
            <a:ahLst/>
            <a:cxnLst/>
            <a:rect l="l" t="t" r="r" b="b"/>
            <a:pathLst>
              <a:path w="5080" h="5714">
                <a:moveTo>
                  <a:pt x="0" y="5383"/>
                </a:moveTo>
                <a:lnTo>
                  <a:pt x="49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642475" y="2135655"/>
            <a:ext cx="10160" cy="11430"/>
          </a:xfrm>
          <a:custGeom>
            <a:avLst/>
            <a:gdLst/>
            <a:ahLst/>
            <a:cxnLst/>
            <a:rect l="l" t="t" r="r" b="b"/>
            <a:pathLst>
              <a:path w="10160" h="11430">
                <a:moveTo>
                  <a:pt x="0" y="10879"/>
                </a:moveTo>
                <a:lnTo>
                  <a:pt x="1009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642475" y="2135655"/>
            <a:ext cx="15240" cy="16510"/>
          </a:xfrm>
          <a:custGeom>
            <a:avLst/>
            <a:gdLst/>
            <a:ahLst/>
            <a:cxnLst/>
            <a:rect l="l" t="t" r="r" b="b"/>
            <a:pathLst>
              <a:path w="15239" h="16510">
                <a:moveTo>
                  <a:pt x="0" y="16346"/>
                </a:moveTo>
                <a:lnTo>
                  <a:pt x="1520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642475" y="2135655"/>
            <a:ext cx="20320" cy="22225"/>
          </a:xfrm>
          <a:custGeom>
            <a:avLst/>
            <a:gdLst/>
            <a:ahLst/>
            <a:cxnLst/>
            <a:rect l="l" t="t" r="r" b="b"/>
            <a:pathLst>
              <a:path w="20319" h="22225">
                <a:moveTo>
                  <a:pt x="0" y="21842"/>
                </a:moveTo>
                <a:lnTo>
                  <a:pt x="2030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642475" y="2135655"/>
            <a:ext cx="26034" cy="27305"/>
          </a:xfrm>
          <a:custGeom>
            <a:avLst/>
            <a:gdLst/>
            <a:ahLst/>
            <a:cxnLst/>
            <a:rect l="l" t="t" r="r" b="b"/>
            <a:pathLst>
              <a:path w="26035" h="27305">
                <a:moveTo>
                  <a:pt x="0" y="27309"/>
                </a:moveTo>
                <a:lnTo>
                  <a:pt x="2541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642475" y="2135655"/>
            <a:ext cx="31115" cy="33020"/>
          </a:xfrm>
          <a:custGeom>
            <a:avLst/>
            <a:gdLst/>
            <a:ahLst/>
            <a:cxnLst/>
            <a:rect l="l" t="t" r="r" b="b"/>
            <a:pathLst>
              <a:path w="31114" h="33019">
                <a:moveTo>
                  <a:pt x="0" y="32805"/>
                </a:moveTo>
                <a:lnTo>
                  <a:pt x="305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642475" y="2135655"/>
            <a:ext cx="36195" cy="38735"/>
          </a:xfrm>
          <a:custGeom>
            <a:avLst/>
            <a:gdLst/>
            <a:ahLst/>
            <a:cxnLst/>
            <a:rect l="l" t="t" r="r" b="b"/>
            <a:pathLst>
              <a:path w="36194" h="38735">
                <a:moveTo>
                  <a:pt x="0" y="38300"/>
                </a:moveTo>
                <a:lnTo>
                  <a:pt x="356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2642475" y="2135655"/>
            <a:ext cx="41275" cy="43815"/>
          </a:xfrm>
          <a:custGeom>
            <a:avLst/>
            <a:gdLst/>
            <a:ahLst/>
            <a:cxnLst/>
            <a:rect l="l" t="t" r="r" b="b"/>
            <a:pathLst>
              <a:path w="41275" h="43814">
                <a:moveTo>
                  <a:pt x="0" y="43768"/>
                </a:moveTo>
                <a:lnTo>
                  <a:pt x="4072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2642475" y="2135655"/>
            <a:ext cx="46355" cy="49530"/>
          </a:xfrm>
          <a:custGeom>
            <a:avLst/>
            <a:gdLst/>
            <a:ahLst/>
            <a:cxnLst/>
            <a:rect l="l" t="t" r="r" b="b"/>
            <a:pathLst>
              <a:path w="46355" h="49530">
                <a:moveTo>
                  <a:pt x="0" y="49263"/>
                </a:moveTo>
                <a:lnTo>
                  <a:pt x="458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2642475" y="2135655"/>
            <a:ext cx="51435" cy="55244"/>
          </a:xfrm>
          <a:custGeom>
            <a:avLst/>
            <a:gdLst/>
            <a:ahLst/>
            <a:cxnLst/>
            <a:rect l="l" t="t" r="r" b="b"/>
            <a:pathLst>
              <a:path w="51435" h="55244">
                <a:moveTo>
                  <a:pt x="0" y="54731"/>
                </a:moveTo>
                <a:lnTo>
                  <a:pt x="5093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642503" y="2135655"/>
            <a:ext cx="56515" cy="60325"/>
          </a:xfrm>
          <a:custGeom>
            <a:avLst/>
            <a:gdLst/>
            <a:ahLst/>
            <a:cxnLst/>
            <a:rect l="l" t="t" r="r" b="b"/>
            <a:pathLst>
              <a:path w="56514" h="60325">
                <a:moveTo>
                  <a:pt x="0" y="60198"/>
                </a:moveTo>
                <a:lnTo>
                  <a:pt x="5601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647608" y="2135655"/>
            <a:ext cx="56515" cy="60325"/>
          </a:xfrm>
          <a:custGeom>
            <a:avLst/>
            <a:gdLst/>
            <a:ahLst/>
            <a:cxnLst/>
            <a:rect l="l" t="t" r="r" b="b"/>
            <a:pathLst>
              <a:path w="56514" h="60325">
                <a:moveTo>
                  <a:pt x="0" y="60198"/>
                </a:moveTo>
                <a:lnTo>
                  <a:pt x="560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2652713" y="2135655"/>
            <a:ext cx="56515" cy="60325"/>
          </a:xfrm>
          <a:custGeom>
            <a:avLst/>
            <a:gdLst/>
            <a:ahLst/>
            <a:cxnLst/>
            <a:rect l="l" t="t" r="r" b="b"/>
            <a:pathLst>
              <a:path w="56514" h="60325">
                <a:moveTo>
                  <a:pt x="0" y="60198"/>
                </a:moveTo>
                <a:lnTo>
                  <a:pt x="560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2657818" y="2135655"/>
            <a:ext cx="56515" cy="60325"/>
          </a:xfrm>
          <a:custGeom>
            <a:avLst/>
            <a:gdLst/>
            <a:ahLst/>
            <a:cxnLst/>
            <a:rect l="l" t="t" r="r" b="b"/>
            <a:pathLst>
              <a:path w="56514" h="60325">
                <a:moveTo>
                  <a:pt x="0" y="60198"/>
                </a:moveTo>
                <a:lnTo>
                  <a:pt x="560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662922" y="2135655"/>
            <a:ext cx="56515" cy="60325"/>
          </a:xfrm>
          <a:custGeom>
            <a:avLst/>
            <a:gdLst/>
            <a:ahLst/>
            <a:cxnLst/>
            <a:rect l="l" t="t" r="r" b="b"/>
            <a:pathLst>
              <a:path w="56514" h="60325">
                <a:moveTo>
                  <a:pt x="0" y="60198"/>
                </a:moveTo>
                <a:lnTo>
                  <a:pt x="560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2668027" y="2135655"/>
            <a:ext cx="56515" cy="60325"/>
          </a:xfrm>
          <a:custGeom>
            <a:avLst/>
            <a:gdLst/>
            <a:ahLst/>
            <a:cxnLst/>
            <a:rect l="l" t="t" r="r" b="b"/>
            <a:pathLst>
              <a:path w="56514" h="60325">
                <a:moveTo>
                  <a:pt x="0" y="60198"/>
                </a:moveTo>
                <a:lnTo>
                  <a:pt x="560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673132" y="2135655"/>
            <a:ext cx="56515" cy="60325"/>
          </a:xfrm>
          <a:custGeom>
            <a:avLst/>
            <a:gdLst/>
            <a:ahLst/>
            <a:cxnLst/>
            <a:rect l="l" t="t" r="r" b="b"/>
            <a:pathLst>
              <a:path w="56514" h="60325">
                <a:moveTo>
                  <a:pt x="0" y="60198"/>
                </a:moveTo>
                <a:lnTo>
                  <a:pt x="560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2678237" y="2135655"/>
            <a:ext cx="56515" cy="60325"/>
          </a:xfrm>
          <a:custGeom>
            <a:avLst/>
            <a:gdLst/>
            <a:ahLst/>
            <a:cxnLst/>
            <a:rect l="l" t="t" r="r" b="b"/>
            <a:pathLst>
              <a:path w="56514" h="60325">
                <a:moveTo>
                  <a:pt x="0" y="60198"/>
                </a:moveTo>
                <a:lnTo>
                  <a:pt x="560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683342" y="2135655"/>
            <a:ext cx="56515" cy="60325"/>
          </a:xfrm>
          <a:custGeom>
            <a:avLst/>
            <a:gdLst/>
            <a:ahLst/>
            <a:cxnLst/>
            <a:rect l="l" t="t" r="r" b="b"/>
            <a:pathLst>
              <a:path w="56514" h="60325">
                <a:moveTo>
                  <a:pt x="0" y="60198"/>
                </a:moveTo>
                <a:lnTo>
                  <a:pt x="560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2688447" y="2135710"/>
            <a:ext cx="56515" cy="60325"/>
          </a:xfrm>
          <a:custGeom>
            <a:avLst/>
            <a:gdLst/>
            <a:ahLst/>
            <a:cxnLst/>
            <a:rect l="l" t="t" r="r" b="b"/>
            <a:pathLst>
              <a:path w="56514" h="60325">
                <a:moveTo>
                  <a:pt x="0" y="60142"/>
                </a:moveTo>
                <a:lnTo>
                  <a:pt x="55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693552" y="2141178"/>
            <a:ext cx="51435" cy="55244"/>
          </a:xfrm>
          <a:custGeom>
            <a:avLst/>
            <a:gdLst/>
            <a:ahLst/>
            <a:cxnLst/>
            <a:rect l="l" t="t" r="r" b="b"/>
            <a:pathLst>
              <a:path w="51435" h="55244">
                <a:moveTo>
                  <a:pt x="0" y="54675"/>
                </a:moveTo>
                <a:lnTo>
                  <a:pt x="508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698657" y="2146673"/>
            <a:ext cx="46355" cy="49530"/>
          </a:xfrm>
          <a:custGeom>
            <a:avLst/>
            <a:gdLst/>
            <a:ahLst/>
            <a:cxnLst/>
            <a:rect l="l" t="t" r="r" b="b"/>
            <a:pathLst>
              <a:path w="46355" h="49530">
                <a:moveTo>
                  <a:pt x="0" y="49179"/>
                </a:moveTo>
                <a:lnTo>
                  <a:pt x="4577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2703762" y="2152169"/>
            <a:ext cx="41275" cy="43815"/>
          </a:xfrm>
          <a:custGeom>
            <a:avLst/>
            <a:gdLst/>
            <a:ahLst/>
            <a:cxnLst/>
            <a:rect l="l" t="t" r="r" b="b"/>
            <a:pathLst>
              <a:path w="41275" h="43814">
                <a:moveTo>
                  <a:pt x="0" y="43684"/>
                </a:moveTo>
                <a:lnTo>
                  <a:pt x="4067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2708867" y="2157636"/>
            <a:ext cx="35560" cy="38735"/>
          </a:xfrm>
          <a:custGeom>
            <a:avLst/>
            <a:gdLst/>
            <a:ahLst/>
            <a:cxnLst/>
            <a:rect l="l" t="t" r="r" b="b"/>
            <a:pathLst>
              <a:path w="35560" h="38735">
                <a:moveTo>
                  <a:pt x="0" y="38216"/>
                </a:moveTo>
                <a:lnTo>
                  <a:pt x="3556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2713971" y="2163132"/>
            <a:ext cx="30480" cy="33020"/>
          </a:xfrm>
          <a:custGeom>
            <a:avLst/>
            <a:gdLst/>
            <a:ahLst/>
            <a:cxnLst/>
            <a:rect l="l" t="t" r="r" b="b"/>
            <a:pathLst>
              <a:path w="30480" h="33019">
                <a:moveTo>
                  <a:pt x="0" y="32721"/>
                </a:moveTo>
                <a:lnTo>
                  <a:pt x="3046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2719076" y="2168599"/>
            <a:ext cx="25400" cy="27305"/>
          </a:xfrm>
          <a:custGeom>
            <a:avLst/>
            <a:gdLst/>
            <a:ahLst/>
            <a:cxnLst/>
            <a:rect l="l" t="t" r="r" b="b"/>
            <a:pathLst>
              <a:path w="25400" h="27305">
                <a:moveTo>
                  <a:pt x="0" y="27253"/>
                </a:moveTo>
                <a:lnTo>
                  <a:pt x="2535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724181" y="2174095"/>
            <a:ext cx="20320" cy="22225"/>
          </a:xfrm>
          <a:custGeom>
            <a:avLst/>
            <a:gdLst/>
            <a:ahLst/>
            <a:cxnLst/>
            <a:rect l="l" t="t" r="r" b="b"/>
            <a:pathLst>
              <a:path w="20319" h="22225">
                <a:moveTo>
                  <a:pt x="0" y="21758"/>
                </a:moveTo>
                <a:lnTo>
                  <a:pt x="2025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729286" y="2179590"/>
            <a:ext cx="15240" cy="16510"/>
          </a:xfrm>
          <a:custGeom>
            <a:avLst/>
            <a:gdLst/>
            <a:ahLst/>
            <a:cxnLst/>
            <a:rect l="l" t="t" r="r" b="b"/>
            <a:pathLst>
              <a:path w="15239" h="16510">
                <a:moveTo>
                  <a:pt x="0" y="16263"/>
                </a:moveTo>
                <a:lnTo>
                  <a:pt x="1514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734391" y="2185058"/>
            <a:ext cx="10160" cy="10795"/>
          </a:xfrm>
          <a:custGeom>
            <a:avLst/>
            <a:gdLst/>
            <a:ahLst/>
            <a:cxnLst/>
            <a:rect l="l" t="t" r="r" b="b"/>
            <a:pathLst>
              <a:path w="10160" h="10794">
                <a:moveTo>
                  <a:pt x="0" y="10795"/>
                </a:moveTo>
                <a:lnTo>
                  <a:pt x="100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739496" y="2190553"/>
            <a:ext cx="5080" cy="5715"/>
          </a:xfrm>
          <a:custGeom>
            <a:avLst/>
            <a:gdLst/>
            <a:ahLst/>
            <a:cxnLst/>
            <a:rect l="l" t="t" r="r" b="b"/>
            <a:pathLst>
              <a:path w="5080" h="5714">
                <a:moveTo>
                  <a:pt x="0" y="5300"/>
                </a:moveTo>
                <a:lnTo>
                  <a:pt x="493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764825" y="2142350"/>
            <a:ext cx="4445" cy="5080"/>
          </a:xfrm>
          <a:custGeom>
            <a:avLst/>
            <a:gdLst/>
            <a:ahLst/>
            <a:cxnLst/>
            <a:rect l="l" t="t" r="r" b="b"/>
            <a:pathLst>
              <a:path w="4444" h="5080">
                <a:moveTo>
                  <a:pt x="0" y="4602"/>
                </a:moveTo>
                <a:lnTo>
                  <a:pt x="429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764825" y="2142350"/>
            <a:ext cx="29209" cy="31115"/>
          </a:xfrm>
          <a:custGeom>
            <a:avLst/>
            <a:gdLst/>
            <a:ahLst/>
            <a:cxnLst/>
            <a:rect l="l" t="t" r="r" b="b"/>
            <a:pathLst>
              <a:path w="29210" h="31114">
                <a:moveTo>
                  <a:pt x="0" y="30740"/>
                </a:moveTo>
                <a:lnTo>
                  <a:pt x="2862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2767949" y="2142350"/>
            <a:ext cx="50165" cy="53975"/>
          </a:xfrm>
          <a:custGeom>
            <a:avLst/>
            <a:gdLst/>
            <a:ahLst/>
            <a:cxnLst/>
            <a:rect l="l" t="t" r="r" b="b"/>
            <a:pathLst>
              <a:path w="50164" h="53975">
                <a:moveTo>
                  <a:pt x="0" y="53503"/>
                </a:moveTo>
                <a:lnTo>
                  <a:pt x="49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2792246" y="2142350"/>
            <a:ext cx="50165" cy="53975"/>
          </a:xfrm>
          <a:custGeom>
            <a:avLst/>
            <a:gdLst/>
            <a:ahLst/>
            <a:cxnLst/>
            <a:rect l="l" t="t" r="r" b="b"/>
            <a:pathLst>
              <a:path w="50164" h="53975">
                <a:moveTo>
                  <a:pt x="0" y="53503"/>
                </a:moveTo>
                <a:lnTo>
                  <a:pt x="498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2816571" y="2142350"/>
            <a:ext cx="50165" cy="53975"/>
          </a:xfrm>
          <a:custGeom>
            <a:avLst/>
            <a:gdLst/>
            <a:ahLst/>
            <a:cxnLst/>
            <a:rect l="l" t="t" r="r" b="b"/>
            <a:pathLst>
              <a:path w="50164" h="53975">
                <a:moveTo>
                  <a:pt x="0" y="53503"/>
                </a:moveTo>
                <a:lnTo>
                  <a:pt x="497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2840868" y="2168013"/>
            <a:ext cx="26034" cy="27940"/>
          </a:xfrm>
          <a:custGeom>
            <a:avLst/>
            <a:gdLst/>
            <a:ahLst/>
            <a:cxnLst/>
            <a:rect l="l" t="t" r="r" b="b"/>
            <a:pathLst>
              <a:path w="26035" h="27939">
                <a:moveTo>
                  <a:pt x="0" y="27839"/>
                </a:moveTo>
                <a:lnTo>
                  <a:pt x="259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2865193" y="2194124"/>
            <a:ext cx="1905" cy="1905"/>
          </a:xfrm>
          <a:custGeom>
            <a:avLst/>
            <a:gdLst/>
            <a:ahLst/>
            <a:cxnLst/>
            <a:rect l="l" t="t" r="r" b="b"/>
            <a:pathLst>
              <a:path w="1905" h="1905">
                <a:moveTo>
                  <a:pt x="0" y="1729"/>
                </a:moveTo>
                <a:lnTo>
                  <a:pt x="16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3009553" y="2055399"/>
            <a:ext cx="3810" cy="4445"/>
          </a:xfrm>
          <a:custGeom>
            <a:avLst/>
            <a:gdLst/>
            <a:ahLst/>
            <a:cxnLst/>
            <a:rect l="l" t="t" r="r" b="b"/>
            <a:pathLst>
              <a:path w="3810" h="4444">
                <a:moveTo>
                  <a:pt x="0" y="3905"/>
                </a:moveTo>
                <a:lnTo>
                  <a:pt x="365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3009553" y="2055399"/>
            <a:ext cx="8890" cy="9525"/>
          </a:xfrm>
          <a:custGeom>
            <a:avLst/>
            <a:gdLst/>
            <a:ahLst/>
            <a:cxnLst/>
            <a:rect l="l" t="t" r="r" b="b"/>
            <a:pathLst>
              <a:path w="8889" h="9525">
                <a:moveTo>
                  <a:pt x="0" y="9400"/>
                </a:moveTo>
                <a:lnTo>
                  <a:pt x="875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3009553" y="2055399"/>
            <a:ext cx="13970" cy="15240"/>
          </a:xfrm>
          <a:custGeom>
            <a:avLst/>
            <a:gdLst/>
            <a:ahLst/>
            <a:cxnLst/>
            <a:rect l="l" t="t" r="r" b="b"/>
            <a:pathLst>
              <a:path w="13969" h="15239">
                <a:moveTo>
                  <a:pt x="0" y="14896"/>
                </a:moveTo>
                <a:lnTo>
                  <a:pt x="1386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3009553" y="2055399"/>
            <a:ext cx="19050" cy="20955"/>
          </a:xfrm>
          <a:custGeom>
            <a:avLst/>
            <a:gdLst/>
            <a:ahLst/>
            <a:cxnLst/>
            <a:rect l="l" t="t" r="r" b="b"/>
            <a:pathLst>
              <a:path w="19050" h="20955">
                <a:moveTo>
                  <a:pt x="0" y="20363"/>
                </a:moveTo>
                <a:lnTo>
                  <a:pt x="1896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3009553" y="2055399"/>
            <a:ext cx="24130" cy="26034"/>
          </a:xfrm>
          <a:custGeom>
            <a:avLst/>
            <a:gdLst/>
            <a:ahLst/>
            <a:cxnLst/>
            <a:rect l="l" t="t" r="r" b="b"/>
            <a:pathLst>
              <a:path w="24130" h="26035">
                <a:moveTo>
                  <a:pt x="0" y="25859"/>
                </a:moveTo>
                <a:lnTo>
                  <a:pt x="240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3009553" y="2055399"/>
            <a:ext cx="29209" cy="31750"/>
          </a:xfrm>
          <a:custGeom>
            <a:avLst/>
            <a:gdLst/>
            <a:ahLst/>
            <a:cxnLst/>
            <a:rect l="l" t="t" r="r" b="b"/>
            <a:pathLst>
              <a:path w="29210" h="31750">
                <a:moveTo>
                  <a:pt x="0" y="31326"/>
                </a:moveTo>
                <a:lnTo>
                  <a:pt x="2917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3009553" y="2055399"/>
            <a:ext cx="34290" cy="36830"/>
          </a:xfrm>
          <a:custGeom>
            <a:avLst/>
            <a:gdLst/>
            <a:ahLst/>
            <a:cxnLst/>
            <a:rect l="l" t="t" r="r" b="b"/>
            <a:pathLst>
              <a:path w="34289" h="36830">
                <a:moveTo>
                  <a:pt x="0" y="36822"/>
                </a:moveTo>
                <a:lnTo>
                  <a:pt x="3428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3009553" y="2055399"/>
            <a:ext cx="40005" cy="42545"/>
          </a:xfrm>
          <a:custGeom>
            <a:avLst/>
            <a:gdLst/>
            <a:ahLst/>
            <a:cxnLst/>
            <a:rect l="l" t="t" r="r" b="b"/>
            <a:pathLst>
              <a:path w="40005" h="42544">
                <a:moveTo>
                  <a:pt x="0" y="42317"/>
                </a:moveTo>
                <a:lnTo>
                  <a:pt x="3938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3009553" y="2055399"/>
            <a:ext cx="45085" cy="48260"/>
          </a:xfrm>
          <a:custGeom>
            <a:avLst/>
            <a:gdLst/>
            <a:ahLst/>
            <a:cxnLst/>
            <a:rect l="l" t="t" r="r" b="b"/>
            <a:pathLst>
              <a:path w="45085" h="48260">
                <a:moveTo>
                  <a:pt x="0" y="47785"/>
                </a:moveTo>
                <a:lnTo>
                  <a:pt x="444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3009553" y="2055399"/>
            <a:ext cx="50165" cy="53340"/>
          </a:xfrm>
          <a:custGeom>
            <a:avLst/>
            <a:gdLst/>
            <a:ahLst/>
            <a:cxnLst/>
            <a:rect l="l" t="t" r="r" b="b"/>
            <a:pathLst>
              <a:path w="50164" h="53339">
                <a:moveTo>
                  <a:pt x="0" y="53280"/>
                </a:moveTo>
                <a:lnTo>
                  <a:pt x="4959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3009553" y="2055399"/>
            <a:ext cx="55244" cy="59055"/>
          </a:xfrm>
          <a:custGeom>
            <a:avLst/>
            <a:gdLst/>
            <a:ahLst/>
            <a:cxnLst/>
            <a:rect l="l" t="t" r="r" b="b"/>
            <a:pathLst>
              <a:path w="55244" h="59055">
                <a:moveTo>
                  <a:pt x="0" y="58748"/>
                </a:moveTo>
                <a:lnTo>
                  <a:pt x="5470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3009553" y="2055399"/>
            <a:ext cx="60325" cy="64769"/>
          </a:xfrm>
          <a:custGeom>
            <a:avLst/>
            <a:gdLst/>
            <a:ahLst/>
            <a:cxnLst/>
            <a:rect l="l" t="t" r="r" b="b"/>
            <a:pathLst>
              <a:path w="60325" h="64769">
                <a:moveTo>
                  <a:pt x="0" y="64243"/>
                </a:moveTo>
                <a:lnTo>
                  <a:pt x="598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3009553" y="2055399"/>
            <a:ext cx="65405" cy="69850"/>
          </a:xfrm>
          <a:custGeom>
            <a:avLst/>
            <a:gdLst/>
            <a:ahLst/>
            <a:cxnLst/>
            <a:rect l="l" t="t" r="r" b="b"/>
            <a:pathLst>
              <a:path w="65405" h="69850">
                <a:moveTo>
                  <a:pt x="0" y="69738"/>
                </a:moveTo>
                <a:lnTo>
                  <a:pt x="6491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3009553" y="2055399"/>
            <a:ext cx="70485" cy="75565"/>
          </a:xfrm>
          <a:custGeom>
            <a:avLst/>
            <a:gdLst/>
            <a:ahLst/>
            <a:cxnLst/>
            <a:rect l="l" t="t" r="r" b="b"/>
            <a:pathLst>
              <a:path w="70485" h="75564">
                <a:moveTo>
                  <a:pt x="0" y="75206"/>
                </a:moveTo>
                <a:lnTo>
                  <a:pt x="700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3009553" y="2055399"/>
            <a:ext cx="75565" cy="81280"/>
          </a:xfrm>
          <a:custGeom>
            <a:avLst/>
            <a:gdLst/>
            <a:ahLst/>
            <a:cxnLst/>
            <a:rect l="l" t="t" r="r" b="b"/>
            <a:pathLst>
              <a:path w="75564" h="81280">
                <a:moveTo>
                  <a:pt x="0" y="80701"/>
                </a:moveTo>
                <a:lnTo>
                  <a:pt x="751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3009553" y="2055399"/>
            <a:ext cx="80645" cy="86360"/>
          </a:xfrm>
          <a:custGeom>
            <a:avLst/>
            <a:gdLst/>
            <a:ahLst/>
            <a:cxnLst/>
            <a:rect l="l" t="t" r="r" b="b"/>
            <a:pathLst>
              <a:path w="80644" h="86360">
                <a:moveTo>
                  <a:pt x="0" y="86169"/>
                </a:moveTo>
                <a:lnTo>
                  <a:pt x="8022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3009553" y="2055399"/>
            <a:ext cx="85725" cy="92075"/>
          </a:xfrm>
          <a:custGeom>
            <a:avLst/>
            <a:gdLst/>
            <a:ahLst/>
            <a:cxnLst/>
            <a:rect l="l" t="t" r="r" b="b"/>
            <a:pathLst>
              <a:path w="85725" h="92075">
                <a:moveTo>
                  <a:pt x="0" y="91664"/>
                </a:moveTo>
                <a:lnTo>
                  <a:pt x="853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3009553" y="2055399"/>
            <a:ext cx="90805" cy="97155"/>
          </a:xfrm>
          <a:custGeom>
            <a:avLst/>
            <a:gdLst/>
            <a:ahLst/>
            <a:cxnLst/>
            <a:rect l="l" t="t" r="r" b="b"/>
            <a:pathLst>
              <a:path w="90805" h="97155">
                <a:moveTo>
                  <a:pt x="0" y="97132"/>
                </a:moveTo>
                <a:lnTo>
                  <a:pt x="9043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3009553" y="2055399"/>
            <a:ext cx="95885" cy="102870"/>
          </a:xfrm>
          <a:custGeom>
            <a:avLst/>
            <a:gdLst/>
            <a:ahLst/>
            <a:cxnLst/>
            <a:rect l="l" t="t" r="r" b="b"/>
            <a:pathLst>
              <a:path w="95885" h="102869">
                <a:moveTo>
                  <a:pt x="0" y="102627"/>
                </a:moveTo>
                <a:lnTo>
                  <a:pt x="955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3009553" y="2055399"/>
            <a:ext cx="100965" cy="108585"/>
          </a:xfrm>
          <a:custGeom>
            <a:avLst/>
            <a:gdLst/>
            <a:ahLst/>
            <a:cxnLst/>
            <a:rect l="l" t="t" r="r" b="b"/>
            <a:pathLst>
              <a:path w="100964" h="108585">
                <a:moveTo>
                  <a:pt x="0" y="108123"/>
                </a:moveTo>
                <a:lnTo>
                  <a:pt x="10064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3009553" y="205947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3009553" y="206493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3009553" y="207043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3009553" y="207590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3009553" y="208139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3010083" y="2086893"/>
            <a:ext cx="101600" cy="109220"/>
          </a:xfrm>
          <a:custGeom>
            <a:avLst/>
            <a:gdLst/>
            <a:ahLst/>
            <a:cxnLst/>
            <a:rect l="l" t="t" r="r" b="b"/>
            <a:pathLst>
              <a:path w="101600" h="109219">
                <a:moveTo>
                  <a:pt x="0" y="108960"/>
                </a:moveTo>
                <a:lnTo>
                  <a:pt x="10145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3015188" y="2092361"/>
            <a:ext cx="96520" cy="103505"/>
          </a:xfrm>
          <a:custGeom>
            <a:avLst/>
            <a:gdLst/>
            <a:ahLst/>
            <a:cxnLst/>
            <a:rect l="l" t="t" r="r" b="b"/>
            <a:pathLst>
              <a:path w="96519" h="103505">
                <a:moveTo>
                  <a:pt x="0" y="103492"/>
                </a:moveTo>
                <a:lnTo>
                  <a:pt x="9635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3020292" y="2097856"/>
            <a:ext cx="91440" cy="98425"/>
          </a:xfrm>
          <a:custGeom>
            <a:avLst/>
            <a:gdLst/>
            <a:ahLst/>
            <a:cxnLst/>
            <a:rect l="l" t="t" r="r" b="b"/>
            <a:pathLst>
              <a:path w="91439" h="98425">
                <a:moveTo>
                  <a:pt x="0" y="97997"/>
                </a:moveTo>
                <a:lnTo>
                  <a:pt x="9124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3025397" y="2103324"/>
            <a:ext cx="86360" cy="92710"/>
          </a:xfrm>
          <a:custGeom>
            <a:avLst/>
            <a:gdLst/>
            <a:ahLst/>
            <a:cxnLst/>
            <a:rect l="l" t="t" r="r" b="b"/>
            <a:pathLst>
              <a:path w="86360" h="92710">
                <a:moveTo>
                  <a:pt x="0" y="92529"/>
                </a:moveTo>
                <a:lnTo>
                  <a:pt x="8614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3030502" y="2108819"/>
            <a:ext cx="81280" cy="87630"/>
          </a:xfrm>
          <a:custGeom>
            <a:avLst/>
            <a:gdLst/>
            <a:ahLst/>
            <a:cxnLst/>
            <a:rect l="l" t="t" r="r" b="b"/>
            <a:pathLst>
              <a:path w="81280" h="87630">
                <a:moveTo>
                  <a:pt x="0" y="87034"/>
                </a:moveTo>
                <a:lnTo>
                  <a:pt x="8103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3035607" y="2114315"/>
            <a:ext cx="76200" cy="81915"/>
          </a:xfrm>
          <a:custGeom>
            <a:avLst/>
            <a:gdLst/>
            <a:ahLst/>
            <a:cxnLst/>
            <a:rect l="l" t="t" r="r" b="b"/>
            <a:pathLst>
              <a:path w="76200" h="81914">
                <a:moveTo>
                  <a:pt x="0" y="81538"/>
                </a:moveTo>
                <a:lnTo>
                  <a:pt x="759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3040712" y="2119782"/>
            <a:ext cx="71120" cy="76200"/>
          </a:xfrm>
          <a:custGeom>
            <a:avLst/>
            <a:gdLst/>
            <a:ahLst/>
            <a:cxnLst/>
            <a:rect l="l" t="t" r="r" b="b"/>
            <a:pathLst>
              <a:path w="71119" h="76200">
                <a:moveTo>
                  <a:pt x="0" y="76071"/>
                </a:moveTo>
                <a:lnTo>
                  <a:pt x="708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3045817" y="2125278"/>
            <a:ext cx="66040" cy="71120"/>
          </a:xfrm>
          <a:custGeom>
            <a:avLst/>
            <a:gdLst/>
            <a:ahLst/>
            <a:cxnLst/>
            <a:rect l="l" t="t" r="r" b="b"/>
            <a:pathLst>
              <a:path w="66039" h="71119">
                <a:moveTo>
                  <a:pt x="0" y="70575"/>
                </a:moveTo>
                <a:lnTo>
                  <a:pt x="657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3050922" y="2130745"/>
            <a:ext cx="60960" cy="65405"/>
          </a:xfrm>
          <a:custGeom>
            <a:avLst/>
            <a:gdLst/>
            <a:ahLst/>
            <a:cxnLst/>
            <a:rect l="l" t="t" r="r" b="b"/>
            <a:pathLst>
              <a:path w="60960" h="65405">
                <a:moveTo>
                  <a:pt x="0" y="65108"/>
                </a:moveTo>
                <a:lnTo>
                  <a:pt x="606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3056027" y="2136240"/>
            <a:ext cx="55880" cy="59690"/>
          </a:xfrm>
          <a:custGeom>
            <a:avLst/>
            <a:gdLst/>
            <a:ahLst/>
            <a:cxnLst/>
            <a:rect l="l" t="t" r="r" b="b"/>
            <a:pathLst>
              <a:path w="55880" h="59689">
                <a:moveTo>
                  <a:pt x="0" y="59612"/>
                </a:moveTo>
                <a:lnTo>
                  <a:pt x="5551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3061131" y="2141736"/>
            <a:ext cx="50800" cy="54610"/>
          </a:xfrm>
          <a:custGeom>
            <a:avLst/>
            <a:gdLst/>
            <a:ahLst/>
            <a:cxnLst/>
            <a:rect l="l" t="t" r="r" b="b"/>
            <a:pathLst>
              <a:path w="50800" h="54610">
                <a:moveTo>
                  <a:pt x="0" y="54117"/>
                </a:moveTo>
                <a:lnTo>
                  <a:pt x="5040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3066236" y="2147203"/>
            <a:ext cx="45720" cy="48895"/>
          </a:xfrm>
          <a:custGeom>
            <a:avLst/>
            <a:gdLst/>
            <a:ahLst/>
            <a:cxnLst/>
            <a:rect l="l" t="t" r="r" b="b"/>
            <a:pathLst>
              <a:path w="45719" h="48894">
                <a:moveTo>
                  <a:pt x="0" y="48649"/>
                </a:moveTo>
                <a:lnTo>
                  <a:pt x="4530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3071341" y="2152699"/>
            <a:ext cx="40640" cy="43180"/>
          </a:xfrm>
          <a:custGeom>
            <a:avLst/>
            <a:gdLst/>
            <a:ahLst/>
            <a:cxnLst/>
            <a:rect l="l" t="t" r="r" b="b"/>
            <a:pathLst>
              <a:path w="40639" h="43180">
                <a:moveTo>
                  <a:pt x="0" y="43154"/>
                </a:moveTo>
                <a:lnTo>
                  <a:pt x="401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3076446" y="2158166"/>
            <a:ext cx="35560" cy="38100"/>
          </a:xfrm>
          <a:custGeom>
            <a:avLst/>
            <a:gdLst/>
            <a:ahLst/>
            <a:cxnLst/>
            <a:rect l="l" t="t" r="r" b="b"/>
            <a:pathLst>
              <a:path w="35560" h="38100">
                <a:moveTo>
                  <a:pt x="0" y="37686"/>
                </a:moveTo>
                <a:lnTo>
                  <a:pt x="3509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3081551" y="2163662"/>
            <a:ext cx="30480" cy="32384"/>
          </a:xfrm>
          <a:custGeom>
            <a:avLst/>
            <a:gdLst/>
            <a:ahLst/>
            <a:cxnLst/>
            <a:rect l="l" t="t" r="r" b="b"/>
            <a:pathLst>
              <a:path w="30480" h="32385">
                <a:moveTo>
                  <a:pt x="0" y="32191"/>
                </a:moveTo>
                <a:lnTo>
                  <a:pt x="2998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3086656" y="2169157"/>
            <a:ext cx="25400" cy="27305"/>
          </a:xfrm>
          <a:custGeom>
            <a:avLst/>
            <a:gdLst/>
            <a:ahLst/>
            <a:cxnLst/>
            <a:rect l="l" t="t" r="r" b="b"/>
            <a:pathLst>
              <a:path w="25400" h="27305">
                <a:moveTo>
                  <a:pt x="0" y="26696"/>
                </a:moveTo>
                <a:lnTo>
                  <a:pt x="2488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3091761" y="2174625"/>
            <a:ext cx="20320" cy="21590"/>
          </a:xfrm>
          <a:custGeom>
            <a:avLst/>
            <a:gdLst/>
            <a:ahLst/>
            <a:cxnLst/>
            <a:rect l="l" t="t" r="r" b="b"/>
            <a:pathLst>
              <a:path w="20319" h="21589">
                <a:moveTo>
                  <a:pt x="0" y="21228"/>
                </a:moveTo>
                <a:lnTo>
                  <a:pt x="1977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3096866" y="2180120"/>
            <a:ext cx="15240" cy="15875"/>
          </a:xfrm>
          <a:custGeom>
            <a:avLst/>
            <a:gdLst/>
            <a:ahLst/>
            <a:cxnLst/>
            <a:rect l="l" t="t" r="r" b="b"/>
            <a:pathLst>
              <a:path w="15239" h="15875">
                <a:moveTo>
                  <a:pt x="0" y="15733"/>
                </a:moveTo>
                <a:lnTo>
                  <a:pt x="146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3101970" y="2185588"/>
            <a:ext cx="10160" cy="10795"/>
          </a:xfrm>
          <a:custGeom>
            <a:avLst/>
            <a:gdLst/>
            <a:ahLst/>
            <a:cxnLst/>
            <a:rect l="l" t="t" r="r" b="b"/>
            <a:pathLst>
              <a:path w="10160" h="10794">
                <a:moveTo>
                  <a:pt x="0" y="10265"/>
                </a:moveTo>
                <a:lnTo>
                  <a:pt x="956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3107075" y="2191083"/>
            <a:ext cx="5080" cy="5080"/>
          </a:xfrm>
          <a:custGeom>
            <a:avLst/>
            <a:gdLst/>
            <a:ahLst/>
            <a:cxnLst/>
            <a:rect l="l" t="t" r="r" b="b"/>
            <a:pathLst>
              <a:path w="5080" h="5080">
                <a:moveTo>
                  <a:pt x="0" y="4770"/>
                </a:moveTo>
                <a:lnTo>
                  <a:pt x="44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3131930" y="2115598"/>
            <a:ext cx="2540" cy="3175"/>
          </a:xfrm>
          <a:custGeom>
            <a:avLst/>
            <a:gdLst/>
            <a:ahLst/>
            <a:cxnLst/>
            <a:rect l="l" t="t" r="r" b="b"/>
            <a:pathLst>
              <a:path w="2539" h="3175">
                <a:moveTo>
                  <a:pt x="0" y="2650"/>
                </a:moveTo>
                <a:lnTo>
                  <a:pt x="245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3131930" y="2115598"/>
            <a:ext cx="27305" cy="29209"/>
          </a:xfrm>
          <a:custGeom>
            <a:avLst/>
            <a:gdLst/>
            <a:ahLst/>
            <a:cxnLst/>
            <a:rect l="l" t="t" r="r" b="b"/>
            <a:pathLst>
              <a:path w="27305" h="29210">
                <a:moveTo>
                  <a:pt x="0" y="28760"/>
                </a:moveTo>
                <a:lnTo>
                  <a:pt x="2677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3131930" y="2115598"/>
            <a:ext cx="51435" cy="55244"/>
          </a:xfrm>
          <a:custGeom>
            <a:avLst/>
            <a:gdLst/>
            <a:ahLst/>
            <a:cxnLst/>
            <a:rect l="l" t="t" r="r" b="b"/>
            <a:pathLst>
              <a:path w="51435" h="55244">
                <a:moveTo>
                  <a:pt x="0" y="54870"/>
                </a:moveTo>
                <a:lnTo>
                  <a:pt x="5107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3132628" y="2115598"/>
            <a:ext cx="74930" cy="80645"/>
          </a:xfrm>
          <a:custGeom>
            <a:avLst/>
            <a:gdLst/>
            <a:ahLst/>
            <a:cxnLst/>
            <a:rect l="l" t="t" r="r" b="b"/>
            <a:pathLst>
              <a:path w="74930" h="80644">
                <a:moveTo>
                  <a:pt x="0" y="80255"/>
                </a:moveTo>
                <a:lnTo>
                  <a:pt x="7470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3156925" y="2115598"/>
            <a:ext cx="74930" cy="80645"/>
          </a:xfrm>
          <a:custGeom>
            <a:avLst/>
            <a:gdLst/>
            <a:ahLst/>
            <a:cxnLst/>
            <a:rect l="l" t="t" r="r" b="b"/>
            <a:pathLst>
              <a:path w="74930" h="80644">
                <a:moveTo>
                  <a:pt x="0" y="80255"/>
                </a:moveTo>
                <a:lnTo>
                  <a:pt x="747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3181250" y="2139281"/>
            <a:ext cx="52705" cy="57150"/>
          </a:xfrm>
          <a:custGeom>
            <a:avLst/>
            <a:gdLst/>
            <a:ahLst/>
            <a:cxnLst/>
            <a:rect l="l" t="t" r="r" b="b"/>
            <a:pathLst>
              <a:path w="52705" h="57150">
                <a:moveTo>
                  <a:pt x="0" y="56572"/>
                </a:moveTo>
                <a:lnTo>
                  <a:pt x="5263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3205547" y="2165419"/>
            <a:ext cx="28575" cy="30480"/>
          </a:xfrm>
          <a:custGeom>
            <a:avLst/>
            <a:gdLst/>
            <a:ahLst/>
            <a:cxnLst/>
            <a:rect l="l" t="t" r="r" b="b"/>
            <a:pathLst>
              <a:path w="28575" h="30480">
                <a:moveTo>
                  <a:pt x="0" y="30434"/>
                </a:moveTo>
                <a:lnTo>
                  <a:pt x="2834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3229872" y="2191529"/>
            <a:ext cx="4445" cy="4445"/>
          </a:xfrm>
          <a:custGeom>
            <a:avLst/>
            <a:gdLst/>
            <a:ahLst/>
            <a:cxnLst/>
            <a:rect l="l" t="t" r="r" b="b"/>
            <a:pathLst>
              <a:path w="4444" h="4444">
                <a:moveTo>
                  <a:pt x="0" y="4323"/>
                </a:moveTo>
                <a:lnTo>
                  <a:pt x="401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3376658" y="1514588"/>
            <a:ext cx="2540" cy="2540"/>
          </a:xfrm>
          <a:custGeom>
            <a:avLst/>
            <a:gdLst/>
            <a:ahLst/>
            <a:cxnLst/>
            <a:rect l="l" t="t" r="r" b="b"/>
            <a:pathLst>
              <a:path w="2539" h="2540">
                <a:moveTo>
                  <a:pt x="0" y="2343"/>
                </a:moveTo>
                <a:lnTo>
                  <a:pt x="217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3376658" y="1514588"/>
            <a:ext cx="7620" cy="8255"/>
          </a:xfrm>
          <a:custGeom>
            <a:avLst/>
            <a:gdLst/>
            <a:ahLst/>
            <a:cxnLst/>
            <a:rect l="l" t="t" r="r" b="b"/>
            <a:pathLst>
              <a:path w="7620" h="8255">
                <a:moveTo>
                  <a:pt x="0" y="7810"/>
                </a:moveTo>
                <a:lnTo>
                  <a:pt x="728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3376658" y="1514588"/>
            <a:ext cx="12700" cy="13335"/>
          </a:xfrm>
          <a:custGeom>
            <a:avLst/>
            <a:gdLst/>
            <a:ahLst/>
            <a:cxnLst/>
            <a:rect l="l" t="t" r="r" b="b"/>
            <a:pathLst>
              <a:path w="12700" h="13334">
                <a:moveTo>
                  <a:pt x="0" y="13306"/>
                </a:moveTo>
                <a:lnTo>
                  <a:pt x="1238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3376658" y="1514588"/>
            <a:ext cx="17780" cy="19050"/>
          </a:xfrm>
          <a:custGeom>
            <a:avLst/>
            <a:gdLst/>
            <a:ahLst/>
            <a:cxnLst/>
            <a:rect l="l" t="t" r="r" b="b"/>
            <a:pathLst>
              <a:path w="17779" h="19050">
                <a:moveTo>
                  <a:pt x="0" y="18773"/>
                </a:moveTo>
                <a:lnTo>
                  <a:pt x="1749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3376658" y="1514588"/>
            <a:ext cx="22860" cy="24765"/>
          </a:xfrm>
          <a:custGeom>
            <a:avLst/>
            <a:gdLst/>
            <a:ahLst/>
            <a:cxnLst/>
            <a:rect l="l" t="t" r="r" b="b"/>
            <a:pathLst>
              <a:path w="22860" h="24765">
                <a:moveTo>
                  <a:pt x="0" y="24269"/>
                </a:moveTo>
                <a:lnTo>
                  <a:pt x="2259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3376658" y="1514588"/>
            <a:ext cx="27940" cy="29845"/>
          </a:xfrm>
          <a:custGeom>
            <a:avLst/>
            <a:gdLst/>
            <a:ahLst/>
            <a:cxnLst/>
            <a:rect l="l" t="t" r="r" b="b"/>
            <a:pathLst>
              <a:path w="27939" h="29844">
                <a:moveTo>
                  <a:pt x="0" y="29764"/>
                </a:moveTo>
                <a:lnTo>
                  <a:pt x="277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3376658" y="1514588"/>
            <a:ext cx="33020" cy="35560"/>
          </a:xfrm>
          <a:custGeom>
            <a:avLst/>
            <a:gdLst/>
            <a:ahLst/>
            <a:cxnLst/>
            <a:rect l="l" t="t" r="r" b="b"/>
            <a:pathLst>
              <a:path w="33020" h="35559">
                <a:moveTo>
                  <a:pt x="0" y="35232"/>
                </a:moveTo>
                <a:lnTo>
                  <a:pt x="3280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3376658" y="1514588"/>
            <a:ext cx="38100" cy="41275"/>
          </a:xfrm>
          <a:custGeom>
            <a:avLst/>
            <a:gdLst/>
            <a:ahLst/>
            <a:cxnLst/>
            <a:rect l="l" t="t" r="r" b="b"/>
            <a:pathLst>
              <a:path w="38100" h="41275">
                <a:moveTo>
                  <a:pt x="0" y="40727"/>
                </a:moveTo>
                <a:lnTo>
                  <a:pt x="379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3376658" y="1514588"/>
            <a:ext cx="43180" cy="46355"/>
          </a:xfrm>
          <a:custGeom>
            <a:avLst/>
            <a:gdLst/>
            <a:ahLst/>
            <a:cxnLst/>
            <a:rect l="l" t="t" r="r" b="b"/>
            <a:pathLst>
              <a:path w="43179" h="46355">
                <a:moveTo>
                  <a:pt x="0" y="46195"/>
                </a:moveTo>
                <a:lnTo>
                  <a:pt x="4301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3376658" y="1514588"/>
            <a:ext cx="48260" cy="52069"/>
          </a:xfrm>
          <a:custGeom>
            <a:avLst/>
            <a:gdLst/>
            <a:ahLst/>
            <a:cxnLst/>
            <a:rect l="l" t="t" r="r" b="b"/>
            <a:pathLst>
              <a:path w="48260" h="52069">
                <a:moveTo>
                  <a:pt x="0" y="51690"/>
                </a:moveTo>
                <a:lnTo>
                  <a:pt x="4811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3376658" y="1514588"/>
            <a:ext cx="53340" cy="57785"/>
          </a:xfrm>
          <a:custGeom>
            <a:avLst/>
            <a:gdLst/>
            <a:ahLst/>
            <a:cxnLst/>
            <a:rect l="l" t="t" r="r" b="b"/>
            <a:pathLst>
              <a:path w="53339" h="57784">
                <a:moveTo>
                  <a:pt x="0" y="57185"/>
                </a:moveTo>
                <a:lnTo>
                  <a:pt x="532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3376658" y="1514588"/>
            <a:ext cx="58419" cy="62865"/>
          </a:xfrm>
          <a:custGeom>
            <a:avLst/>
            <a:gdLst/>
            <a:ahLst/>
            <a:cxnLst/>
            <a:rect l="l" t="t" r="r" b="b"/>
            <a:pathLst>
              <a:path w="58420" h="62865">
                <a:moveTo>
                  <a:pt x="0" y="62653"/>
                </a:moveTo>
                <a:lnTo>
                  <a:pt x="5832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3376658" y="1514588"/>
            <a:ext cx="63500" cy="68580"/>
          </a:xfrm>
          <a:custGeom>
            <a:avLst/>
            <a:gdLst/>
            <a:ahLst/>
            <a:cxnLst/>
            <a:rect l="l" t="t" r="r" b="b"/>
            <a:pathLst>
              <a:path w="63500" h="68580">
                <a:moveTo>
                  <a:pt x="0" y="68148"/>
                </a:moveTo>
                <a:lnTo>
                  <a:pt x="634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3376658" y="1514588"/>
            <a:ext cx="68580" cy="73660"/>
          </a:xfrm>
          <a:custGeom>
            <a:avLst/>
            <a:gdLst/>
            <a:ahLst/>
            <a:cxnLst/>
            <a:rect l="l" t="t" r="r" b="b"/>
            <a:pathLst>
              <a:path w="68579" h="73659">
                <a:moveTo>
                  <a:pt x="0" y="73616"/>
                </a:moveTo>
                <a:lnTo>
                  <a:pt x="6853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3376658" y="1514588"/>
            <a:ext cx="73660" cy="79375"/>
          </a:xfrm>
          <a:custGeom>
            <a:avLst/>
            <a:gdLst/>
            <a:ahLst/>
            <a:cxnLst/>
            <a:rect l="l" t="t" r="r" b="b"/>
            <a:pathLst>
              <a:path w="73660" h="79375">
                <a:moveTo>
                  <a:pt x="0" y="79111"/>
                </a:moveTo>
                <a:lnTo>
                  <a:pt x="7364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3376658" y="1514588"/>
            <a:ext cx="78740" cy="85090"/>
          </a:xfrm>
          <a:custGeom>
            <a:avLst/>
            <a:gdLst/>
            <a:ahLst/>
            <a:cxnLst/>
            <a:rect l="l" t="t" r="r" b="b"/>
            <a:pathLst>
              <a:path w="78739" h="85090">
                <a:moveTo>
                  <a:pt x="0" y="84607"/>
                </a:moveTo>
                <a:lnTo>
                  <a:pt x="7874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3376658" y="1514588"/>
            <a:ext cx="84455" cy="90170"/>
          </a:xfrm>
          <a:custGeom>
            <a:avLst/>
            <a:gdLst/>
            <a:ahLst/>
            <a:cxnLst/>
            <a:rect l="l" t="t" r="r" b="b"/>
            <a:pathLst>
              <a:path w="84454" h="90169">
                <a:moveTo>
                  <a:pt x="0" y="90074"/>
                </a:moveTo>
                <a:lnTo>
                  <a:pt x="8385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3376658" y="1514588"/>
            <a:ext cx="89535" cy="95885"/>
          </a:xfrm>
          <a:custGeom>
            <a:avLst/>
            <a:gdLst/>
            <a:ahLst/>
            <a:cxnLst/>
            <a:rect l="l" t="t" r="r" b="b"/>
            <a:pathLst>
              <a:path w="89535" h="95884">
                <a:moveTo>
                  <a:pt x="0" y="95570"/>
                </a:moveTo>
                <a:lnTo>
                  <a:pt x="88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3376658" y="1514588"/>
            <a:ext cx="94615" cy="101600"/>
          </a:xfrm>
          <a:custGeom>
            <a:avLst/>
            <a:gdLst/>
            <a:ahLst/>
            <a:cxnLst/>
            <a:rect l="l" t="t" r="r" b="b"/>
            <a:pathLst>
              <a:path w="94614" h="101600">
                <a:moveTo>
                  <a:pt x="0" y="101037"/>
                </a:moveTo>
                <a:lnTo>
                  <a:pt x="940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3376658" y="1514588"/>
            <a:ext cx="99695" cy="106680"/>
          </a:xfrm>
          <a:custGeom>
            <a:avLst/>
            <a:gdLst/>
            <a:ahLst/>
            <a:cxnLst/>
            <a:rect l="l" t="t" r="r" b="b"/>
            <a:pathLst>
              <a:path w="99695" h="106680">
                <a:moveTo>
                  <a:pt x="0" y="106533"/>
                </a:moveTo>
                <a:lnTo>
                  <a:pt x="9916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3376658" y="151707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3376658" y="152256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3376658" y="152803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3376658" y="153352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3376658" y="153899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3376658" y="154449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3376658" y="154998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3376658" y="155545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3376658" y="156095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3376658" y="156641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3376658" y="157191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3376658" y="157740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3376658" y="158287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3376658" y="158837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3376658" y="159383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3376658" y="159933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3376658" y="160480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3376658" y="161029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3376658" y="161579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3376658" y="162126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3376658" y="162675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3376658" y="163222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3376658" y="163771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3376658" y="164321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3376658" y="164868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3376658" y="165417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3376658" y="165964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3376658" y="166514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3376658" y="167063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3376658" y="167610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3376658" y="168159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3376658" y="168706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3376658" y="169256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3376658" y="169805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3376658" y="170352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3376658" y="170902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3376658" y="171448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3376658" y="171998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3376658" y="172547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3376658" y="173094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3376658" y="173644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3376658" y="174190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3376658" y="174740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3376658" y="175290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3376658" y="175836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3376658" y="176386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3376658" y="176933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3376658" y="177482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3376658" y="178032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3376658" y="178578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3376658" y="179128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3376658" y="179675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3376658" y="180224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3376658" y="180774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3376658" y="181321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3376658" y="181870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3376658" y="182417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3376658" y="182966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3376658" y="183513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3376658" y="184063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3376658" y="184612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3376658" y="185159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3376658" y="185709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3376658" y="186255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3376658" y="186805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3376658" y="187354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3376658" y="187901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3376658" y="188451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3376658" y="188997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3376658" y="189547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3376658" y="190096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3376658" y="190643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3376658" y="191193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3376658" y="191740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3376658" y="192289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3376658" y="192839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3376658" y="193385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3376658" y="193935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3376658" y="194482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3376658" y="195031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3376658" y="195581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3376658" y="196128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3376658" y="196677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3376658" y="197224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3376658" y="197773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3376658" y="198323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3376658" y="198870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3376658" y="199419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3376658" y="199966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3376658" y="200515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3376658" y="201065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3376658" y="201612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3376658" y="202161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3376658" y="202708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3376658" y="203258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3376658" y="203807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3376658" y="204354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3376658" y="204903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3376658" y="205450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3376658" y="206000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3376658" y="206546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3376658" y="207096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3376658" y="207646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3376658" y="208192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3377662" y="2087423"/>
            <a:ext cx="100965" cy="108585"/>
          </a:xfrm>
          <a:custGeom>
            <a:avLst/>
            <a:gdLst/>
            <a:ahLst/>
            <a:cxnLst/>
            <a:rect l="l" t="t" r="r" b="b"/>
            <a:pathLst>
              <a:path w="100964" h="108585">
                <a:moveTo>
                  <a:pt x="0" y="108430"/>
                </a:moveTo>
                <a:lnTo>
                  <a:pt x="10095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3382767" y="2092891"/>
            <a:ext cx="95885" cy="103505"/>
          </a:xfrm>
          <a:custGeom>
            <a:avLst/>
            <a:gdLst/>
            <a:ahLst/>
            <a:cxnLst/>
            <a:rect l="l" t="t" r="r" b="b"/>
            <a:pathLst>
              <a:path w="95885" h="103505">
                <a:moveTo>
                  <a:pt x="0" y="102962"/>
                </a:moveTo>
                <a:lnTo>
                  <a:pt x="9584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3387900" y="2098386"/>
            <a:ext cx="90805" cy="97790"/>
          </a:xfrm>
          <a:custGeom>
            <a:avLst/>
            <a:gdLst/>
            <a:ahLst/>
            <a:cxnLst/>
            <a:rect l="l" t="t" r="r" b="b"/>
            <a:pathLst>
              <a:path w="90804" h="97789">
                <a:moveTo>
                  <a:pt x="0" y="97467"/>
                </a:moveTo>
                <a:lnTo>
                  <a:pt x="9071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3393005" y="2103882"/>
            <a:ext cx="85725" cy="92075"/>
          </a:xfrm>
          <a:custGeom>
            <a:avLst/>
            <a:gdLst/>
            <a:ahLst/>
            <a:cxnLst/>
            <a:rect l="l" t="t" r="r" b="b"/>
            <a:pathLst>
              <a:path w="85725" h="92075">
                <a:moveTo>
                  <a:pt x="0" y="91971"/>
                </a:moveTo>
                <a:lnTo>
                  <a:pt x="856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3398110" y="2109349"/>
            <a:ext cx="80645" cy="86995"/>
          </a:xfrm>
          <a:custGeom>
            <a:avLst/>
            <a:gdLst/>
            <a:ahLst/>
            <a:cxnLst/>
            <a:rect l="l" t="t" r="r" b="b"/>
            <a:pathLst>
              <a:path w="80645" h="86994">
                <a:moveTo>
                  <a:pt x="0" y="86504"/>
                </a:moveTo>
                <a:lnTo>
                  <a:pt x="805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3403215" y="2114845"/>
            <a:ext cx="75565" cy="81280"/>
          </a:xfrm>
          <a:custGeom>
            <a:avLst/>
            <a:gdLst/>
            <a:ahLst/>
            <a:cxnLst/>
            <a:rect l="l" t="t" r="r" b="b"/>
            <a:pathLst>
              <a:path w="75564" h="81280">
                <a:moveTo>
                  <a:pt x="0" y="81008"/>
                </a:moveTo>
                <a:lnTo>
                  <a:pt x="7540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3408319" y="2120312"/>
            <a:ext cx="70485" cy="75565"/>
          </a:xfrm>
          <a:custGeom>
            <a:avLst/>
            <a:gdLst/>
            <a:ahLst/>
            <a:cxnLst/>
            <a:rect l="l" t="t" r="r" b="b"/>
            <a:pathLst>
              <a:path w="70485" h="75564">
                <a:moveTo>
                  <a:pt x="0" y="75541"/>
                </a:moveTo>
                <a:lnTo>
                  <a:pt x="7029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3413424" y="2125808"/>
            <a:ext cx="65405" cy="70485"/>
          </a:xfrm>
          <a:custGeom>
            <a:avLst/>
            <a:gdLst/>
            <a:ahLst/>
            <a:cxnLst/>
            <a:rect l="l" t="t" r="r" b="b"/>
            <a:pathLst>
              <a:path w="65404" h="70485">
                <a:moveTo>
                  <a:pt x="0" y="70045"/>
                </a:moveTo>
                <a:lnTo>
                  <a:pt x="6519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/>
          <p:nvPr/>
        </p:nvSpPr>
        <p:spPr>
          <a:xfrm>
            <a:off x="3418529" y="2131303"/>
            <a:ext cx="60325" cy="64769"/>
          </a:xfrm>
          <a:custGeom>
            <a:avLst/>
            <a:gdLst/>
            <a:ahLst/>
            <a:cxnLst/>
            <a:rect l="l" t="t" r="r" b="b"/>
            <a:pathLst>
              <a:path w="60325" h="64769">
                <a:moveTo>
                  <a:pt x="0" y="64550"/>
                </a:moveTo>
                <a:lnTo>
                  <a:pt x="6008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5" name="object 235"/>
          <p:cNvSpPr/>
          <p:nvPr/>
        </p:nvSpPr>
        <p:spPr>
          <a:xfrm>
            <a:off x="3423634" y="2136770"/>
            <a:ext cx="55244" cy="59690"/>
          </a:xfrm>
          <a:custGeom>
            <a:avLst/>
            <a:gdLst/>
            <a:ahLst/>
            <a:cxnLst/>
            <a:rect l="l" t="t" r="r" b="b"/>
            <a:pathLst>
              <a:path w="55245" h="59689">
                <a:moveTo>
                  <a:pt x="0" y="59082"/>
                </a:moveTo>
                <a:lnTo>
                  <a:pt x="5498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6" name="object 236"/>
          <p:cNvSpPr/>
          <p:nvPr/>
        </p:nvSpPr>
        <p:spPr>
          <a:xfrm>
            <a:off x="3428739" y="2142266"/>
            <a:ext cx="50165" cy="53975"/>
          </a:xfrm>
          <a:custGeom>
            <a:avLst/>
            <a:gdLst/>
            <a:ahLst/>
            <a:cxnLst/>
            <a:rect l="l" t="t" r="r" b="b"/>
            <a:pathLst>
              <a:path w="50164" h="53975">
                <a:moveTo>
                  <a:pt x="0" y="53587"/>
                </a:moveTo>
                <a:lnTo>
                  <a:pt x="4987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7" name="object 237"/>
          <p:cNvSpPr/>
          <p:nvPr/>
        </p:nvSpPr>
        <p:spPr>
          <a:xfrm>
            <a:off x="3433844" y="2147733"/>
            <a:ext cx="45085" cy="48260"/>
          </a:xfrm>
          <a:custGeom>
            <a:avLst/>
            <a:gdLst/>
            <a:ahLst/>
            <a:cxnLst/>
            <a:rect l="l" t="t" r="r" b="b"/>
            <a:pathLst>
              <a:path w="45085" h="48260">
                <a:moveTo>
                  <a:pt x="0" y="48119"/>
                </a:moveTo>
                <a:lnTo>
                  <a:pt x="4477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8" name="object 238"/>
          <p:cNvSpPr/>
          <p:nvPr/>
        </p:nvSpPr>
        <p:spPr>
          <a:xfrm>
            <a:off x="3438949" y="2153229"/>
            <a:ext cx="40005" cy="43180"/>
          </a:xfrm>
          <a:custGeom>
            <a:avLst/>
            <a:gdLst/>
            <a:ahLst/>
            <a:cxnLst/>
            <a:rect l="l" t="t" r="r" b="b"/>
            <a:pathLst>
              <a:path w="40004" h="43180">
                <a:moveTo>
                  <a:pt x="0" y="42624"/>
                </a:moveTo>
                <a:lnTo>
                  <a:pt x="396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9" name="object 239"/>
          <p:cNvSpPr/>
          <p:nvPr/>
        </p:nvSpPr>
        <p:spPr>
          <a:xfrm>
            <a:off x="3444054" y="2158724"/>
            <a:ext cx="34925" cy="37465"/>
          </a:xfrm>
          <a:custGeom>
            <a:avLst/>
            <a:gdLst/>
            <a:ahLst/>
            <a:cxnLst/>
            <a:rect l="l" t="t" r="r" b="b"/>
            <a:pathLst>
              <a:path w="34925" h="37464">
                <a:moveTo>
                  <a:pt x="0" y="37128"/>
                </a:moveTo>
                <a:lnTo>
                  <a:pt x="3456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0" name="object 240"/>
          <p:cNvSpPr/>
          <p:nvPr/>
        </p:nvSpPr>
        <p:spPr>
          <a:xfrm>
            <a:off x="3449159" y="2164192"/>
            <a:ext cx="29845" cy="31750"/>
          </a:xfrm>
          <a:custGeom>
            <a:avLst/>
            <a:gdLst/>
            <a:ahLst/>
            <a:cxnLst/>
            <a:rect l="l" t="t" r="r" b="b"/>
            <a:pathLst>
              <a:path w="29845" h="31750">
                <a:moveTo>
                  <a:pt x="0" y="31661"/>
                </a:moveTo>
                <a:lnTo>
                  <a:pt x="2945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3454263" y="2169687"/>
            <a:ext cx="24765" cy="26670"/>
          </a:xfrm>
          <a:custGeom>
            <a:avLst/>
            <a:gdLst/>
            <a:ahLst/>
            <a:cxnLst/>
            <a:rect l="l" t="t" r="r" b="b"/>
            <a:pathLst>
              <a:path w="24764" h="26669">
                <a:moveTo>
                  <a:pt x="0" y="26166"/>
                </a:moveTo>
                <a:lnTo>
                  <a:pt x="2435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/>
          <p:nvPr/>
        </p:nvSpPr>
        <p:spPr>
          <a:xfrm>
            <a:off x="3459368" y="2175155"/>
            <a:ext cx="19685" cy="20955"/>
          </a:xfrm>
          <a:custGeom>
            <a:avLst/>
            <a:gdLst/>
            <a:ahLst/>
            <a:cxnLst/>
            <a:rect l="l" t="t" r="r" b="b"/>
            <a:pathLst>
              <a:path w="19685" h="20955">
                <a:moveTo>
                  <a:pt x="0" y="20698"/>
                </a:moveTo>
                <a:lnTo>
                  <a:pt x="1924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3" name="object 243"/>
          <p:cNvSpPr/>
          <p:nvPr/>
        </p:nvSpPr>
        <p:spPr>
          <a:xfrm>
            <a:off x="3464473" y="2180650"/>
            <a:ext cx="14604" cy="15240"/>
          </a:xfrm>
          <a:custGeom>
            <a:avLst/>
            <a:gdLst/>
            <a:ahLst/>
            <a:cxnLst/>
            <a:rect l="l" t="t" r="r" b="b"/>
            <a:pathLst>
              <a:path w="14604" h="15239">
                <a:moveTo>
                  <a:pt x="0" y="15203"/>
                </a:moveTo>
                <a:lnTo>
                  <a:pt x="1414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4" name="object 244"/>
          <p:cNvSpPr/>
          <p:nvPr/>
        </p:nvSpPr>
        <p:spPr>
          <a:xfrm>
            <a:off x="3469578" y="2186146"/>
            <a:ext cx="9525" cy="10160"/>
          </a:xfrm>
          <a:custGeom>
            <a:avLst/>
            <a:gdLst/>
            <a:ahLst/>
            <a:cxnLst/>
            <a:rect l="l" t="t" r="r" b="b"/>
            <a:pathLst>
              <a:path w="9525" h="10160">
                <a:moveTo>
                  <a:pt x="0" y="9707"/>
                </a:moveTo>
                <a:lnTo>
                  <a:pt x="903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/>
          <p:nvPr/>
        </p:nvSpPr>
        <p:spPr>
          <a:xfrm>
            <a:off x="3474683" y="2191613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4">
                <a:moveTo>
                  <a:pt x="0" y="4240"/>
                </a:moveTo>
                <a:lnTo>
                  <a:pt x="393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6" name="object 246"/>
          <p:cNvSpPr/>
          <p:nvPr/>
        </p:nvSpPr>
        <p:spPr>
          <a:xfrm>
            <a:off x="3499008" y="2010041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0" y="1143"/>
                </a:moveTo>
                <a:lnTo>
                  <a:pt x="106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7" name="object 247"/>
          <p:cNvSpPr/>
          <p:nvPr/>
        </p:nvSpPr>
        <p:spPr>
          <a:xfrm>
            <a:off x="3499008" y="2010041"/>
            <a:ext cx="25400" cy="27305"/>
          </a:xfrm>
          <a:custGeom>
            <a:avLst/>
            <a:gdLst/>
            <a:ahLst/>
            <a:cxnLst/>
            <a:rect l="l" t="t" r="r" b="b"/>
            <a:pathLst>
              <a:path w="25400" h="27305">
                <a:moveTo>
                  <a:pt x="0" y="27253"/>
                </a:moveTo>
                <a:lnTo>
                  <a:pt x="2538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8" name="object 248"/>
          <p:cNvSpPr/>
          <p:nvPr/>
        </p:nvSpPr>
        <p:spPr>
          <a:xfrm>
            <a:off x="3499008" y="2010041"/>
            <a:ext cx="50165" cy="53975"/>
          </a:xfrm>
          <a:custGeom>
            <a:avLst/>
            <a:gdLst/>
            <a:ahLst/>
            <a:cxnLst/>
            <a:rect l="l" t="t" r="r" b="b"/>
            <a:pathLst>
              <a:path w="50164" h="53975">
                <a:moveTo>
                  <a:pt x="0" y="53392"/>
                </a:moveTo>
                <a:lnTo>
                  <a:pt x="496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3499008" y="2010041"/>
            <a:ext cx="74295" cy="80010"/>
          </a:xfrm>
          <a:custGeom>
            <a:avLst/>
            <a:gdLst/>
            <a:ahLst/>
            <a:cxnLst/>
            <a:rect l="l" t="t" r="r" b="b"/>
            <a:pathLst>
              <a:path w="74295" h="80010">
                <a:moveTo>
                  <a:pt x="0" y="79502"/>
                </a:moveTo>
                <a:lnTo>
                  <a:pt x="740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3499008" y="2010041"/>
            <a:ext cx="98425" cy="106045"/>
          </a:xfrm>
          <a:custGeom>
            <a:avLst/>
            <a:gdLst/>
            <a:ahLst/>
            <a:cxnLst/>
            <a:rect l="l" t="t" r="r" b="b"/>
            <a:pathLst>
              <a:path w="98425" h="106044">
                <a:moveTo>
                  <a:pt x="0" y="105612"/>
                </a:moveTo>
                <a:lnTo>
                  <a:pt x="9830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3499008" y="203224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3499008" y="205835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3499008" y="208446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3521603" y="2110576"/>
            <a:ext cx="80010" cy="85725"/>
          </a:xfrm>
          <a:custGeom>
            <a:avLst/>
            <a:gdLst/>
            <a:ahLst/>
            <a:cxnLst/>
            <a:rect l="l" t="t" r="r" b="b"/>
            <a:pathLst>
              <a:path w="80010" h="85725">
                <a:moveTo>
                  <a:pt x="0" y="85276"/>
                </a:moveTo>
                <a:lnTo>
                  <a:pt x="7939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3545900" y="2136687"/>
            <a:ext cx="55244" cy="59690"/>
          </a:xfrm>
          <a:custGeom>
            <a:avLst/>
            <a:gdLst/>
            <a:ahLst/>
            <a:cxnLst/>
            <a:rect l="l" t="t" r="r" b="b"/>
            <a:pathLst>
              <a:path w="55245" h="59689">
                <a:moveTo>
                  <a:pt x="0" y="59166"/>
                </a:moveTo>
                <a:lnTo>
                  <a:pt x="550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3570225" y="2162797"/>
            <a:ext cx="31115" cy="33655"/>
          </a:xfrm>
          <a:custGeom>
            <a:avLst/>
            <a:gdLst/>
            <a:ahLst/>
            <a:cxnLst/>
            <a:rect l="l" t="t" r="r" b="b"/>
            <a:pathLst>
              <a:path w="31114" h="33655">
                <a:moveTo>
                  <a:pt x="0" y="33056"/>
                </a:moveTo>
                <a:lnTo>
                  <a:pt x="3076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3594522" y="2188935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5">
                <a:moveTo>
                  <a:pt x="0" y="6918"/>
                </a:moveTo>
                <a:lnTo>
                  <a:pt x="647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3743736" y="2028647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4">
                <a:moveTo>
                  <a:pt x="0" y="4323"/>
                </a:moveTo>
                <a:lnTo>
                  <a:pt x="401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3743736" y="2028647"/>
            <a:ext cx="9525" cy="10160"/>
          </a:xfrm>
          <a:custGeom>
            <a:avLst/>
            <a:gdLst/>
            <a:ahLst/>
            <a:cxnLst/>
            <a:rect l="l" t="t" r="r" b="b"/>
            <a:pathLst>
              <a:path w="9525" h="10160">
                <a:moveTo>
                  <a:pt x="0" y="9791"/>
                </a:moveTo>
                <a:lnTo>
                  <a:pt x="91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/>
          <p:nvPr/>
        </p:nvSpPr>
        <p:spPr>
          <a:xfrm>
            <a:off x="3743736" y="2028647"/>
            <a:ext cx="14604" cy="15875"/>
          </a:xfrm>
          <a:custGeom>
            <a:avLst/>
            <a:gdLst/>
            <a:ahLst/>
            <a:cxnLst/>
            <a:rect l="l" t="t" r="r" b="b"/>
            <a:pathLst>
              <a:path w="14604" h="15875">
                <a:moveTo>
                  <a:pt x="0" y="15286"/>
                </a:moveTo>
                <a:lnTo>
                  <a:pt x="142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1" name="object 261"/>
          <p:cNvSpPr/>
          <p:nvPr/>
        </p:nvSpPr>
        <p:spPr>
          <a:xfrm>
            <a:off x="3743736" y="2028647"/>
            <a:ext cx="19685" cy="20955"/>
          </a:xfrm>
          <a:custGeom>
            <a:avLst/>
            <a:gdLst/>
            <a:ahLst/>
            <a:cxnLst/>
            <a:rect l="l" t="t" r="r" b="b"/>
            <a:pathLst>
              <a:path w="19685" h="20955">
                <a:moveTo>
                  <a:pt x="0" y="20782"/>
                </a:moveTo>
                <a:lnTo>
                  <a:pt x="1933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3743736" y="2028647"/>
            <a:ext cx="24765" cy="26670"/>
          </a:xfrm>
          <a:custGeom>
            <a:avLst/>
            <a:gdLst/>
            <a:ahLst/>
            <a:cxnLst/>
            <a:rect l="l" t="t" r="r" b="b"/>
            <a:pathLst>
              <a:path w="24764" h="26669">
                <a:moveTo>
                  <a:pt x="0" y="26249"/>
                </a:moveTo>
                <a:lnTo>
                  <a:pt x="2443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3743736" y="2028647"/>
            <a:ext cx="29845" cy="31750"/>
          </a:xfrm>
          <a:custGeom>
            <a:avLst/>
            <a:gdLst/>
            <a:ahLst/>
            <a:cxnLst/>
            <a:rect l="l" t="t" r="r" b="b"/>
            <a:pathLst>
              <a:path w="29845" h="31750">
                <a:moveTo>
                  <a:pt x="0" y="31745"/>
                </a:moveTo>
                <a:lnTo>
                  <a:pt x="2954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/>
          <p:nvPr/>
        </p:nvSpPr>
        <p:spPr>
          <a:xfrm>
            <a:off x="3743736" y="2028647"/>
            <a:ext cx="34925" cy="37465"/>
          </a:xfrm>
          <a:custGeom>
            <a:avLst/>
            <a:gdLst/>
            <a:ahLst/>
            <a:cxnLst/>
            <a:rect l="l" t="t" r="r" b="b"/>
            <a:pathLst>
              <a:path w="34925" h="37464">
                <a:moveTo>
                  <a:pt x="0" y="37212"/>
                </a:moveTo>
                <a:lnTo>
                  <a:pt x="346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5" name="object 265"/>
          <p:cNvSpPr/>
          <p:nvPr/>
        </p:nvSpPr>
        <p:spPr>
          <a:xfrm>
            <a:off x="3743736" y="2028647"/>
            <a:ext cx="40005" cy="43180"/>
          </a:xfrm>
          <a:custGeom>
            <a:avLst/>
            <a:gdLst/>
            <a:ahLst/>
            <a:cxnLst/>
            <a:rect l="l" t="t" r="r" b="b"/>
            <a:pathLst>
              <a:path w="40004" h="43180">
                <a:moveTo>
                  <a:pt x="0" y="42708"/>
                </a:moveTo>
                <a:lnTo>
                  <a:pt x="3977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3743736" y="2028647"/>
            <a:ext cx="45085" cy="48260"/>
          </a:xfrm>
          <a:custGeom>
            <a:avLst/>
            <a:gdLst/>
            <a:ahLst/>
            <a:cxnLst/>
            <a:rect l="l" t="t" r="r" b="b"/>
            <a:pathLst>
              <a:path w="45085" h="48260">
                <a:moveTo>
                  <a:pt x="0" y="48203"/>
                </a:moveTo>
                <a:lnTo>
                  <a:pt x="4488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3743736" y="2028647"/>
            <a:ext cx="50165" cy="53975"/>
          </a:xfrm>
          <a:custGeom>
            <a:avLst/>
            <a:gdLst/>
            <a:ahLst/>
            <a:cxnLst/>
            <a:rect l="l" t="t" r="r" b="b"/>
            <a:pathLst>
              <a:path w="50164" h="53975">
                <a:moveTo>
                  <a:pt x="0" y="53671"/>
                </a:moveTo>
                <a:lnTo>
                  <a:pt x="4998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3743736" y="2028647"/>
            <a:ext cx="55244" cy="59690"/>
          </a:xfrm>
          <a:custGeom>
            <a:avLst/>
            <a:gdLst/>
            <a:ahLst/>
            <a:cxnLst/>
            <a:rect l="l" t="t" r="r" b="b"/>
            <a:pathLst>
              <a:path w="55245" h="59689">
                <a:moveTo>
                  <a:pt x="0" y="59166"/>
                </a:moveTo>
                <a:lnTo>
                  <a:pt x="550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3743736" y="2028647"/>
            <a:ext cx="60325" cy="64769"/>
          </a:xfrm>
          <a:custGeom>
            <a:avLst/>
            <a:gdLst/>
            <a:ahLst/>
            <a:cxnLst/>
            <a:rect l="l" t="t" r="r" b="b"/>
            <a:pathLst>
              <a:path w="60325" h="64769">
                <a:moveTo>
                  <a:pt x="0" y="64633"/>
                </a:moveTo>
                <a:lnTo>
                  <a:pt x="6019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3743736" y="2028647"/>
            <a:ext cx="65405" cy="70485"/>
          </a:xfrm>
          <a:custGeom>
            <a:avLst/>
            <a:gdLst/>
            <a:ahLst/>
            <a:cxnLst/>
            <a:rect l="l" t="t" r="r" b="b"/>
            <a:pathLst>
              <a:path w="65404" h="70485">
                <a:moveTo>
                  <a:pt x="0" y="70129"/>
                </a:moveTo>
                <a:lnTo>
                  <a:pt x="6530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3743736" y="2028647"/>
            <a:ext cx="70485" cy="76200"/>
          </a:xfrm>
          <a:custGeom>
            <a:avLst/>
            <a:gdLst/>
            <a:ahLst/>
            <a:cxnLst/>
            <a:rect l="l" t="t" r="r" b="b"/>
            <a:pathLst>
              <a:path w="70485" h="76200">
                <a:moveTo>
                  <a:pt x="0" y="75596"/>
                </a:moveTo>
                <a:lnTo>
                  <a:pt x="704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3743736" y="2028647"/>
            <a:ext cx="75565" cy="81280"/>
          </a:xfrm>
          <a:custGeom>
            <a:avLst/>
            <a:gdLst/>
            <a:ahLst/>
            <a:cxnLst/>
            <a:rect l="l" t="t" r="r" b="b"/>
            <a:pathLst>
              <a:path w="75564" h="81280">
                <a:moveTo>
                  <a:pt x="0" y="81092"/>
                </a:moveTo>
                <a:lnTo>
                  <a:pt x="75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3743736" y="2028647"/>
            <a:ext cx="80645" cy="86995"/>
          </a:xfrm>
          <a:custGeom>
            <a:avLst/>
            <a:gdLst/>
            <a:ahLst/>
            <a:cxnLst/>
            <a:rect l="l" t="t" r="r" b="b"/>
            <a:pathLst>
              <a:path w="80645" h="86994">
                <a:moveTo>
                  <a:pt x="0" y="86587"/>
                </a:moveTo>
                <a:lnTo>
                  <a:pt x="8061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3743736" y="2028647"/>
            <a:ext cx="85725" cy="92075"/>
          </a:xfrm>
          <a:custGeom>
            <a:avLst/>
            <a:gdLst/>
            <a:ahLst/>
            <a:cxnLst/>
            <a:rect l="l" t="t" r="r" b="b"/>
            <a:pathLst>
              <a:path w="85725" h="92075">
                <a:moveTo>
                  <a:pt x="0" y="92055"/>
                </a:moveTo>
                <a:lnTo>
                  <a:pt x="8572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3743736" y="2028647"/>
            <a:ext cx="91440" cy="97790"/>
          </a:xfrm>
          <a:custGeom>
            <a:avLst/>
            <a:gdLst/>
            <a:ahLst/>
            <a:cxnLst/>
            <a:rect l="l" t="t" r="r" b="b"/>
            <a:pathLst>
              <a:path w="91439" h="97789">
                <a:moveTo>
                  <a:pt x="0" y="97550"/>
                </a:moveTo>
                <a:lnTo>
                  <a:pt x="9082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3743736" y="2028647"/>
            <a:ext cx="96520" cy="103505"/>
          </a:xfrm>
          <a:custGeom>
            <a:avLst/>
            <a:gdLst/>
            <a:ahLst/>
            <a:cxnLst/>
            <a:rect l="l" t="t" r="r" b="b"/>
            <a:pathLst>
              <a:path w="96520" h="103505">
                <a:moveTo>
                  <a:pt x="0" y="103018"/>
                </a:moveTo>
                <a:lnTo>
                  <a:pt x="959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3743736" y="2028647"/>
            <a:ext cx="101600" cy="108585"/>
          </a:xfrm>
          <a:custGeom>
            <a:avLst/>
            <a:gdLst/>
            <a:ahLst/>
            <a:cxnLst/>
            <a:rect l="l" t="t" r="r" b="b"/>
            <a:pathLst>
              <a:path w="101600" h="108585">
                <a:moveTo>
                  <a:pt x="0" y="108513"/>
                </a:moveTo>
                <a:lnTo>
                  <a:pt x="10103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3743736" y="203311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3743736" y="203860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3743736" y="204407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3743736" y="204956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3743736" y="205503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3743736" y="206053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3743736" y="206602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3743736" y="207149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3743736" y="207699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3743736" y="208245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3745270" y="2087953"/>
            <a:ext cx="100965" cy="107950"/>
          </a:xfrm>
          <a:custGeom>
            <a:avLst/>
            <a:gdLst/>
            <a:ahLst/>
            <a:cxnLst/>
            <a:rect l="l" t="t" r="r" b="b"/>
            <a:pathLst>
              <a:path w="100964" h="107950">
                <a:moveTo>
                  <a:pt x="0" y="107899"/>
                </a:moveTo>
                <a:lnTo>
                  <a:pt x="10045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3750375" y="2093449"/>
            <a:ext cx="95885" cy="102870"/>
          </a:xfrm>
          <a:custGeom>
            <a:avLst/>
            <a:gdLst/>
            <a:ahLst/>
            <a:cxnLst/>
            <a:rect l="l" t="t" r="r" b="b"/>
            <a:pathLst>
              <a:path w="95885" h="102869">
                <a:moveTo>
                  <a:pt x="0" y="102404"/>
                </a:moveTo>
                <a:lnTo>
                  <a:pt x="9534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3755480" y="2098916"/>
            <a:ext cx="90805" cy="97155"/>
          </a:xfrm>
          <a:custGeom>
            <a:avLst/>
            <a:gdLst/>
            <a:ahLst/>
            <a:cxnLst/>
            <a:rect l="l" t="t" r="r" b="b"/>
            <a:pathLst>
              <a:path w="90804" h="97155">
                <a:moveTo>
                  <a:pt x="0" y="96937"/>
                </a:moveTo>
                <a:lnTo>
                  <a:pt x="902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3760584" y="2104412"/>
            <a:ext cx="85725" cy="91440"/>
          </a:xfrm>
          <a:custGeom>
            <a:avLst/>
            <a:gdLst/>
            <a:ahLst/>
            <a:cxnLst/>
            <a:rect l="l" t="t" r="r" b="b"/>
            <a:pathLst>
              <a:path w="85725" h="91439">
                <a:moveTo>
                  <a:pt x="0" y="91441"/>
                </a:moveTo>
                <a:lnTo>
                  <a:pt x="8513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3765689" y="2109879"/>
            <a:ext cx="80645" cy="86360"/>
          </a:xfrm>
          <a:custGeom>
            <a:avLst/>
            <a:gdLst/>
            <a:ahLst/>
            <a:cxnLst/>
            <a:rect l="l" t="t" r="r" b="b"/>
            <a:pathLst>
              <a:path w="80645" h="86360">
                <a:moveTo>
                  <a:pt x="0" y="85974"/>
                </a:moveTo>
                <a:lnTo>
                  <a:pt x="800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3770794" y="2115375"/>
            <a:ext cx="74930" cy="80645"/>
          </a:xfrm>
          <a:custGeom>
            <a:avLst/>
            <a:gdLst/>
            <a:ahLst/>
            <a:cxnLst/>
            <a:rect l="l" t="t" r="r" b="b"/>
            <a:pathLst>
              <a:path w="74929" h="80644">
                <a:moveTo>
                  <a:pt x="0" y="80478"/>
                </a:moveTo>
                <a:lnTo>
                  <a:pt x="7492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3775899" y="2120870"/>
            <a:ext cx="69850" cy="75565"/>
          </a:xfrm>
          <a:custGeom>
            <a:avLst/>
            <a:gdLst/>
            <a:ahLst/>
            <a:cxnLst/>
            <a:rect l="l" t="t" r="r" b="b"/>
            <a:pathLst>
              <a:path w="69850" h="75564">
                <a:moveTo>
                  <a:pt x="0" y="74983"/>
                </a:moveTo>
                <a:lnTo>
                  <a:pt x="698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3781004" y="2126338"/>
            <a:ext cx="64769" cy="69850"/>
          </a:xfrm>
          <a:custGeom>
            <a:avLst/>
            <a:gdLst/>
            <a:ahLst/>
            <a:cxnLst/>
            <a:rect l="l" t="t" r="r" b="b"/>
            <a:pathLst>
              <a:path w="64770" h="69850">
                <a:moveTo>
                  <a:pt x="0" y="69515"/>
                </a:moveTo>
                <a:lnTo>
                  <a:pt x="64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3786109" y="2131833"/>
            <a:ext cx="59690" cy="64135"/>
          </a:xfrm>
          <a:custGeom>
            <a:avLst/>
            <a:gdLst/>
            <a:ahLst/>
            <a:cxnLst/>
            <a:rect l="l" t="t" r="r" b="b"/>
            <a:pathLst>
              <a:path w="59689" h="64135">
                <a:moveTo>
                  <a:pt x="0" y="64020"/>
                </a:moveTo>
                <a:lnTo>
                  <a:pt x="5961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3791214" y="2137300"/>
            <a:ext cx="54610" cy="59055"/>
          </a:xfrm>
          <a:custGeom>
            <a:avLst/>
            <a:gdLst/>
            <a:ahLst/>
            <a:cxnLst/>
            <a:rect l="l" t="t" r="r" b="b"/>
            <a:pathLst>
              <a:path w="54610" h="59055">
                <a:moveTo>
                  <a:pt x="0" y="58552"/>
                </a:moveTo>
                <a:lnTo>
                  <a:pt x="5450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3796319" y="2142796"/>
            <a:ext cx="49530" cy="53340"/>
          </a:xfrm>
          <a:custGeom>
            <a:avLst/>
            <a:gdLst/>
            <a:ahLst/>
            <a:cxnLst/>
            <a:rect l="l" t="t" r="r" b="b"/>
            <a:pathLst>
              <a:path w="49529" h="53339">
                <a:moveTo>
                  <a:pt x="0" y="53057"/>
                </a:moveTo>
                <a:lnTo>
                  <a:pt x="4940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3801424" y="2148291"/>
            <a:ext cx="44450" cy="47625"/>
          </a:xfrm>
          <a:custGeom>
            <a:avLst/>
            <a:gdLst/>
            <a:ahLst/>
            <a:cxnLst/>
            <a:rect l="l" t="t" r="r" b="b"/>
            <a:pathLst>
              <a:path w="44450" h="47625">
                <a:moveTo>
                  <a:pt x="0" y="47561"/>
                </a:moveTo>
                <a:lnTo>
                  <a:pt x="4429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3806528" y="2153759"/>
            <a:ext cx="39370" cy="42545"/>
          </a:xfrm>
          <a:custGeom>
            <a:avLst/>
            <a:gdLst/>
            <a:ahLst/>
            <a:cxnLst/>
            <a:rect l="l" t="t" r="r" b="b"/>
            <a:pathLst>
              <a:path w="39370" h="42544">
                <a:moveTo>
                  <a:pt x="0" y="42094"/>
                </a:moveTo>
                <a:lnTo>
                  <a:pt x="391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3811634" y="2159254"/>
            <a:ext cx="34290" cy="36830"/>
          </a:xfrm>
          <a:custGeom>
            <a:avLst/>
            <a:gdLst/>
            <a:ahLst/>
            <a:cxnLst/>
            <a:rect l="l" t="t" r="r" b="b"/>
            <a:pathLst>
              <a:path w="34289" h="36830">
                <a:moveTo>
                  <a:pt x="0" y="36598"/>
                </a:moveTo>
                <a:lnTo>
                  <a:pt x="3408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/>
          <p:nvPr/>
        </p:nvSpPr>
        <p:spPr>
          <a:xfrm>
            <a:off x="3816738" y="2164722"/>
            <a:ext cx="29209" cy="31750"/>
          </a:xfrm>
          <a:custGeom>
            <a:avLst/>
            <a:gdLst/>
            <a:ahLst/>
            <a:cxnLst/>
            <a:rect l="l" t="t" r="r" b="b"/>
            <a:pathLst>
              <a:path w="29210" h="31750">
                <a:moveTo>
                  <a:pt x="0" y="31131"/>
                </a:moveTo>
                <a:lnTo>
                  <a:pt x="2898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3" name="object 303"/>
          <p:cNvSpPr/>
          <p:nvPr/>
        </p:nvSpPr>
        <p:spPr>
          <a:xfrm>
            <a:off x="3821843" y="2170217"/>
            <a:ext cx="24130" cy="26034"/>
          </a:xfrm>
          <a:custGeom>
            <a:avLst/>
            <a:gdLst/>
            <a:ahLst/>
            <a:cxnLst/>
            <a:rect l="l" t="t" r="r" b="b"/>
            <a:pathLst>
              <a:path w="24129" h="26035">
                <a:moveTo>
                  <a:pt x="0" y="25636"/>
                </a:moveTo>
                <a:lnTo>
                  <a:pt x="2387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3826948" y="2175713"/>
            <a:ext cx="19050" cy="20320"/>
          </a:xfrm>
          <a:custGeom>
            <a:avLst/>
            <a:gdLst/>
            <a:ahLst/>
            <a:cxnLst/>
            <a:rect l="l" t="t" r="r" b="b"/>
            <a:pathLst>
              <a:path w="19050" h="20319">
                <a:moveTo>
                  <a:pt x="0" y="20140"/>
                </a:moveTo>
                <a:lnTo>
                  <a:pt x="187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3832053" y="2181180"/>
            <a:ext cx="13970" cy="15240"/>
          </a:xfrm>
          <a:custGeom>
            <a:avLst/>
            <a:gdLst/>
            <a:ahLst/>
            <a:cxnLst/>
            <a:rect l="l" t="t" r="r" b="b"/>
            <a:pathLst>
              <a:path w="13970" h="15239">
                <a:moveTo>
                  <a:pt x="0" y="14673"/>
                </a:moveTo>
                <a:lnTo>
                  <a:pt x="1366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3837158" y="2186676"/>
            <a:ext cx="8890" cy="9525"/>
          </a:xfrm>
          <a:custGeom>
            <a:avLst/>
            <a:gdLst/>
            <a:ahLst/>
            <a:cxnLst/>
            <a:rect l="l" t="t" r="r" b="b"/>
            <a:pathLst>
              <a:path w="8889" h="9525">
                <a:moveTo>
                  <a:pt x="0" y="9177"/>
                </a:moveTo>
                <a:lnTo>
                  <a:pt x="85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3842263" y="2192143"/>
            <a:ext cx="3810" cy="3810"/>
          </a:xfrm>
          <a:custGeom>
            <a:avLst/>
            <a:gdLst/>
            <a:ahLst/>
            <a:cxnLst/>
            <a:rect l="l" t="t" r="r" b="b"/>
            <a:pathLst>
              <a:path w="3810" h="3810">
                <a:moveTo>
                  <a:pt x="0" y="3710"/>
                </a:moveTo>
                <a:lnTo>
                  <a:pt x="345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3866114" y="1948392"/>
            <a:ext cx="7620" cy="8255"/>
          </a:xfrm>
          <a:custGeom>
            <a:avLst/>
            <a:gdLst/>
            <a:ahLst/>
            <a:cxnLst/>
            <a:rect l="l" t="t" r="r" b="b"/>
            <a:pathLst>
              <a:path w="7620" h="8255">
                <a:moveTo>
                  <a:pt x="0" y="7978"/>
                </a:moveTo>
                <a:lnTo>
                  <a:pt x="742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3866114" y="1948392"/>
            <a:ext cx="31750" cy="34290"/>
          </a:xfrm>
          <a:custGeom>
            <a:avLst/>
            <a:gdLst/>
            <a:ahLst/>
            <a:cxnLst/>
            <a:rect l="l" t="t" r="r" b="b"/>
            <a:pathLst>
              <a:path w="31750" h="34289">
                <a:moveTo>
                  <a:pt x="0" y="34088"/>
                </a:moveTo>
                <a:lnTo>
                  <a:pt x="3174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3866114" y="1948392"/>
            <a:ext cx="56515" cy="60325"/>
          </a:xfrm>
          <a:custGeom>
            <a:avLst/>
            <a:gdLst/>
            <a:ahLst/>
            <a:cxnLst/>
            <a:rect l="l" t="t" r="r" b="b"/>
            <a:pathLst>
              <a:path w="56514" h="60325">
                <a:moveTo>
                  <a:pt x="0" y="60198"/>
                </a:moveTo>
                <a:lnTo>
                  <a:pt x="560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3866114" y="1948392"/>
            <a:ext cx="80645" cy="86360"/>
          </a:xfrm>
          <a:custGeom>
            <a:avLst/>
            <a:gdLst/>
            <a:ahLst/>
            <a:cxnLst/>
            <a:rect l="l" t="t" r="r" b="b"/>
            <a:pathLst>
              <a:path w="80645" h="86360">
                <a:moveTo>
                  <a:pt x="0" y="86308"/>
                </a:moveTo>
                <a:lnTo>
                  <a:pt x="803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3866114" y="195129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3866114" y="197740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/>
          <p:nvPr/>
        </p:nvSpPr>
        <p:spPr>
          <a:xfrm>
            <a:off x="3866114" y="200351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5" name="object 315"/>
          <p:cNvSpPr/>
          <p:nvPr/>
        </p:nvSpPr>
        <p:spPr>
          <a:xfrm>
            <a:off x="3866114" y="202962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3866114" y="205576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3866114" y="208187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3886282" y="2107982"/>
            <a:ext cx="81915" cy="88265"/>
          </a:xfrm>
          <a:custGeom>
            <a:avLst/>
            <a:gdLst/>
            <a:ahLst/>
            <a:cxnLst/>
            <a:rect l="l" t="t" r="r" b="b"/>
            <a:pathLst>
              <a:path w="81914" h="88264">
                <a:moveTo>
                  <a:pt x="0" y="87870"/>
                </a:moveTo>
                <a:lnTo>
                  <a:pt x="8178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3910579" y="2134092"/>
            <a:ext cx="57785" cy="62230"/>
          </a:xfrm>
          <a:custGeom>
            <a:avLst/>
            <a:gdLst/>
            <a:ahLst/>
            <a:cxnLst/>
            <a:rect l="l" t="t" r="r" b="b"/>
            <a:pathLst>
              <a:path w="57785" h="62230">
                <a:moveTo>
                  <a:pt x="0" y="61760"/>
                </a:moveTo>
                <a:lnTo>
                  <a:pt x="5749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3934904" y="2160203"/>
            <a:ext cx="33655" cy="36195"/>
          </a:xfrm>
          <a:custGeom>
            <a:avLst/>
            <a:gdLst/>
            <a:ahLst/>
            <a:cxnLst/>
            <a:rect l="l" t="t" r="r" b="b"/>
            <a:pathLst>
              <a:path w="33654" h="36194">
                <a:moveTo>
                  <a:pt x="0" y="35650"/>
                </a:moveTo>
                <a:lnTo>
                  <a:pt x="331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3959201" y="2186313"/>
            <a:ext cx="8890" cy="10160"/>
          </a:xfrm>
          <a:custGeom>
            <a:avLst/>
            <a:gdLst/>
            <a:ahLst/>
            <a:cxnLst/>
            <a:rect l="l" t="t" r="r" b="b"/>
            <a:pathLst>
              <a:path w="8889" h="10160">
                <a:moveTo>
                  <a:pt x="0" y="9540"/>
                </a:moveTo>
                <a:lnTo>
                  <a:pt x="887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4110841" y="1601399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4">
                <a:moveTo>
                  <a:pt x="0" y="4351"/>
                </a:moveTo>
                <a:lnTo>
                  <a:pt x="404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4110841" y="1601399"/>
            <a:ext cx="9525" cy="10160"/>
          </a:xfrm>
          <a:custGeom>
            <a:avLst/>
            <a:gdLst/>
            <a:ahLst/>
            <a:cxnLst/>
            <a:rect l="l" t="t" r="r" b="b"/>
            <a:pathLst>
              <a:path w="9525" h="10159">
                <a:moveTo>
                  <a:pt x="0" y="9819"/>
                </a:moveTo>
                <a:lnTo>
                  <a:pt x="914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4110841" y="1601399"/>
            <a:ext cx="14604" cy="15875"/>
          </a:xfrm>
          <a:custGeom>
            <a:avLst/>
            <a:gdLst/>
            <a:ahLst/>
            <a:cxnLst/>
            <a:rect l="l" t="t" r="r" b="b"/>
            <a:pathLst>
              <a:path w="14604" h="15875">
                <a:moveTo>
                  <a:pt x="0" y="15314"/>
                </a:moveTo>
                <a:lnTo>
                  <a:pt x="1425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/>
          <p:nvPr/>
        </p:nvSpPr>
        <p:spPr>
          <a:xfrm>
            <a:off x="4110841" y="1601399"/>
            <a:ext cx="19685" cy="20955"/>
          </a:xfrm>
          <a:custGeom>
            <a:avLst/>
            <a:gdLst/>
            <a:ahLst/>
            <a:cxnLst/>
            <a:rect l="l" t="t" r="r" b="b"/>
            <a:pathLst>
              <a:path w="19685" h="20955">
                <a:moveTo>
                  <a:pt x="0" y="20782"/>
                </a:moveTo>
                <a:lnTo>
                  <a:pt x="1935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6" name="object 326"/>
          <p:cNvSpPr/>
          <p:nvPr/>
        </p:nvSpPr>
        <p:spPr>
          <a:xfrm>
            <a:off x="4110841" y="1601399"/>
            <a:ext cx="24765" cy="26670"/>
          </a:xfrm>
          <a:custGeom>
            <a:avLst/>
            <a:gdLst/>
            <a:ahLst/>
            <a:cxnLst/>
            <a:rect l="l" t="t" r="r" b="b"/>
            <a:pathLst>
              <a:path w="24764" h="26669">
                <a:moveTo>
                  <a:pt x="0" y="26277"/>
                </a:moveTo>
                <a:lnTo>
                  <a:pt x="2446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7" name="object 327"/>
          <p:cNvSpPr/>
          <p:nvPr/>
        </p:nvSpPr>
        <p:spPr>
          <a:xfrm>
            <a:off x="4110841" y="1601399"/>
            <a:ext cx="29845" cy="32384"/>
          </a:xfrm>
          <a:custGeom>
            <a:avLst/>
            <a:gdLst/>
            <a:ahLst/>
            <a:cxnLst/>
            <a:rect l="l" t="t" r="r" b="b"/>
            <a:pathLst>
              <a:path w="29845" h="32385">
                <a:moveTo>
                  <a:pt x="0" y="31773"/>
                </a:moveTo>
                <a:lnTo>
                  <a:pt x="2956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/>
          <p:nvPr/>
        </p:nvSpPr>
        <p:spPr>
          <a:xfrm>
            <a:off x="4110841" y="1601399"/>
            <a:ext cx="34925" cy="37465"/>
          </a:xfrm>
          <a:custGeom>
            <a:avLst/>
            <a:gdLst/>
            <a:ahLst/>
            <a:cxnLst/>
            <a:rect l="l" t="t" r="r" b="b"/>
            <a:pathLst>
              <a:path w="34925" h="37464">
                <a:moveTo>
                  <a:pt x="0" y="37240"/>
                </a:moveTo>
                <a:lnTo>
                  <a:pt x="346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9" name="object 329"/>
          <p:cNvSpPr/>
          <p:nvPr/>
        </p:nvSpPr>
        <p:spPr>
          <a:xfrm>
            <a:off x="4110841" y="1601399"/>
            <a:ext cx="40005" cy="43180"/>
          </a:xfrm>
          <a:custGeom>
            <a:avLst/>
            <a:gdLst/>
            <a:ahLst/>
            <a:cxnLst/>
            <a:rect l="l" t="t" r="r" b="b"/>
            <a:pathLst>
              <a:path w="40004" h="43180">
                <a:moveTo>
                  <a:pt x="0" y="42735"/>
                </a:moveTo>
                <a:lnTo>
                  <a:pt x="3977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4110841" y="1601399"/>
            <a:ext cx="45085" cy="48260"/>
          </a:xfrm>
          <a:custGeom>
            <a:avLst/>
            <a:gdLst/>
            <a:ahLst/>
            <a:cxnLst/>
            <a:rect l="l" t="t" r="r" b="b"/>
            <a:pathLst>
              <a:path w="45085" h="48260">
                <a:moveTo>
                  <a:pt x="0" y="48203"/>
                </a:moveTo>
                <a:lnTo>
                  <a:pt x="4488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/>
          <p:nvPr/>
        </p:nvSpPr>
        <p:spPr>
          <a:xfrm>
            <a:off x="4110841" y="1601399"/>
            <a:ext cx="50165" cy="53975"/>
          </a:xfrm>
          <a:custGeom>
            <a:avLst/>
            <a:gdLst/>
            <a:ahLst/>
            <a:cxnLst/>
            <a:rect l="l" t="t" r="r" b="b"/>
            <a:pathLst>
              <a:path w="50164" h="53975">
                <a:moveTo>
                  <a:pt x="0" y="53698"/>
                </a:moveTo>
                <a:lnTo>
                  <a:pt x="4998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2" name="object 332"/>
          <p:cNvSpPr/>
          <p:nvPr/>
        </p:nvSpPr>
        <p:spPr>
          <a:xfrm>
            <a:off x="4110841" y="1601399"/>
            <a:ext cx="55244" cy="59690"/>
          </a:xfrm>
          <a:custGeom>
            <a:avLst/>
            <a:gdLst/>
            <a:ahLst/>
            <a:cxnLst/>
            <a:rect l="l" t="t" r="r" b="b"/>
            <a:pathLst>
              <a:path w="55245" h="59689">
                <a:moveTo>
                  <a:pt x="0" y="59166"/>
                </a:moveTo>
                <a:lnTo>
                  <a:pt x="5509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/>
          <p:nvPr/>
        </p:nvSpPr>
        <p:spPr>
          <a:xfrm>
            <a:off x="4110841" y="1601399"/>
            <a:ext cx="60325" cy="64769"/>
          </a:xfrm>
          <a:custGeom>
            <a:avLst/>
            <a:gdLst/>
            <a:ahLst/>
            <a:cxnLst/>
            <a:rect l="l" t="t" r="r" b="b"/>
            <a:pathLst>
              <a:path w="60325" h="64769">
                <a:moveTo>
                  <a:pt x="0" y="64661"/>
                </a:moveTo>
                <a:lnTo>
                  <a:pt x="6019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4" name="object 334"/>
          <p:cNvSpPr/>
          <p:nvPr/>
        </p:nvSpPr>
        <p:spPr>
          <a:xfrm>
            <a:off x="4110841" y="1601399"/>
            <a:ext cx="65405" cy="70485"/>
          </a:xfrm>
          <a:custGeom>
            <a:avLst/>
            <a:gdLst/>
            <a:ahLst/>
            <a:cxnLst/>
            <a:rect l="l" t="t" r="r" b="b"/>
            <a:pathLst>
              <a:path w="65404" h="70485">
                <a:moveTo>
                  <a:pt x="0" y="70157"/>
                </a:moveTo>
                <a:lnTo>
                  <a:pt x="6530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5" name="object 335"/>
          <p:cNvSpPr/>
          <p:nvPr/>
        </p:nvSpPr>
        <p:spPr>
          <a:xfrm>
            <a:off x="4110841" y="1601399"/>
            <a:ext cx="70485" cy="76200"/>
          </a:xfrm>
          <a:custGeom>
            <a:avLst/>
            <a:gdLst/>
            <a:ahLst/>
            <a:cxnLst/>
            <a:rect l="l" t="t" r="r" b="b"/>
            <a:pathLst>
              <a:path w="70485" h="76200">
                <a:moveTo>
                  <a:pt x="0" y="75624"/>
                </a:moveTo>
                <a:lnTo>
                  <a:pt x="704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6" name="object 336"/>
          <p:cNvSpPr/>
          <p:nvPr/>
        </p:nvSpPr>
        <p:spPr>
          <a:xfrm>
            <a:off x="4110841" y="1601399"/>
            <a:ext cx="75565" cy="81280"/>
          </a:xfrm>
          <a:custGeom>
            <a:avLst/>
            <a:gdLst/>
            <a:ahLst/>
            <a:cxnLst/>
            <a:rect l="l" t="t" r="r" b="b"/>
            <a:pathLst>
              <a:path w="75564" h="81280">
                <a:moveTo>
                  <a:pt x="0" y="81120"/>
                </a:moveTo>
                <a:lnTo>
                  <a:pt x="75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7" name="object 337"/>
          <p:cNvSpPr/>
          <p:nvPr/>
        </p:nvSpPr>
        <p:spPr>
          <a:xfrm>
            <a:off x="4110841" y="1601399"/>
            <a:ext cx="80645" cy="86995"/>
          </a:xfrm>
          <a:custGeom>
            <a:avLst/>
            <a:gdLst/>
            <a:ahLst/>
            <a:cxnLst/>
            <a:rect l="l" t="t" r="r" b="b"/>
            <a:pathLst>
              <a:path w="80645" h="86994">
                <a:moveTo>
                  <a:pt x="0" y="86587"/>
                </a:moveTo>
                <a:lnTo>
                  <a:pt x="8061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8" name="object 338"/>
          <p:cNvSpPr/>
          <p:nvPr/>
        </p:nvSpPr>
        <p:spPr>
          <a:xfrm>
            <a:off x="4110841" y="1601399"/>
            <a:ext cx="85725" cy="92075"/>
          </a:xfrm>
          <a:custGeom>
            <a:avLst/>
            <a:gdLst/>
            <a:ahLst/>
            <a:cxnLst/>
            <a:rect l="l" t="t" r="r" b="b"/>
            <a:pathLst>
              <a:path w="85725" h="92075">
                <a:moveTo>
                  <a:pt x="0" y="92083"/>
                </a:moveTo>
                <a:lnTo>
                  <a:pt x="8572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/>
          <p:nvPr/>
        </p:nvSpPr>
        <p:spPr>
          <a:xfrm>
            <a:off x="4110841" y="1601399"/>
            <a:ext cx="91440" cy="97790"/>
          </a:xfrm>
          <a:custGeom>
            <a:avLst/>
            <a:gdLst/>
            <a:ahLst/>
            <a:cxnLst/>
            <a:rect l="l" t="t" r="r" b="b"/>
            <a:pathLst>
              <a:path w="91439" h="97789">
                <a:moveTo>
                  <a:pt x="0" y="97578"/>
                </a:moveTo>
                <a:lnTo>
                  <a:pt x="9082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0" name="object 340"/>
          <p:cNvSpPr/>
          <p:nvPr/>
        </p:nvSpPr>
        <p:spPr>
          <a:xfrm>
            <a:off x="4110841" y="1601399"/>
            <a:ext cx="96520" cy="103505"/>
          </a:xfrm>
          <a:custGeom>
            <a:avLst/>
            <a:gdLst/>
            <a:ahLst/>
            <a:cxnLst/>
            <a:rect l="l" t="t" r="r" b="b"/>
            <a:pathLst>
              <a:path w="96520" h="103505">
                <a:moveTo>
                  <a:pt x="0" y="103046"/>
                </a:moveTo>
                <a:lnTo>
                  <a:pt x="959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4110841" y="1601399"/>
            <a:ext cx="101600" cy="108585"/>
          </a:xfrm>
          <a:custGeom>
            <a:avLst/>
            <a:gdLst/>
            <a:ahLst/>
            <a:cxnLst/>
            <a:rect l="l" t="t" r="r" b="b"/>
            <a:pathLst>
              <a:path w="101600" h="108585">
                <a:moveTo>
                  <a:pt x="0" y="108541"/>
                </a:moveTo>
                <a:lnTo>
                  <a:pt x="10103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/>
          <p:nvPr/>
        </p:nvSpPr>
        <p:spPr>
          <a:xfrm>
            <a:off x="4110841" y="160589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3" name="object 343"/>
          <p:cNvSpPr/>
          <p:nvPr/>
        </p:nvSpPr>
        <p:spPr>
          <a:xfrm>
            <a:off x="4110841" y="161135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4" name="object 344"/>
          <p:cNvSpPr/>
          <p:nvPr/>
        </p:nvSpPr>
        <p:spPr>
          <a:xfrm>
            <a:off x="4110841" y="161685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/>
          <p:nvPr/>
        </p:nvSpPr>
        <p:spPr>
          <a:xfrm>
            <a:off x="4110841" y="162234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6" name="object 346"/>
          <p:cNvSpPr/>
          <p:nvPr/>
        </p:nvSpPr>
        <p:spPr>
          <a:xfrm>
            <a:off x="4110841" y="162781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7" name="object 347"/>
          <p:cNvSpPr/>
          <p:nvPr/>
        </p:nvSpPr>
        <p:spPr>
          <a:xfrm>
            <a:off x="4110841" y="163331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8" name="object 348"/>
          <p:cNvSpPr/>
          <p:nvPr/>
        </p:nvSpPr>
        <p:spPr>
          <a:xfrm>
            <a:off x="4110841" y="163877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9" name="object 349"/>
          <p:cNvSpPr/>
          <p:nvPr/>
        </p:nvSpPr>
        <p:spPr>
          <a:xfrm>
            <a:off x="4110841" y="164427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0" name="object 350"/>
          <p:cNvSpPr/>
          <p:nvPr/>
        </p:nvSpPr>
        <p:spPr>
          <a:xfrm>
            <a:off x="4110841" y="164977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1" name="object 351"/>
          <p:cNvSpPr/>
          <p:nvPr/>
        </p:nvSpPr>
        <p:spPr>
          <a:xfrm>
            <a:off x="4110841" y="165523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2" name="object 352"/>
          <p:cNvSpPr/>
          <p:nvPr/>
        </p:nvSpPr>
        <p:spPr>
          <a:xfrm>
            <a:off x="4110841" y="166073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3" name="object 353"/>
          <p:cNvSpPr/>
          <p:nvPr/>
        </p:nvSpPr>
        <p:spPr>
          <a:xfrm>
            <a:off x="4110841" y="166620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4" name="object 354"/>
          <p:cNvSpPr/>
          <p:nvPr/>
        </p:nvSpPr>
        <p:spPr>
          <a:xfrm>
            <a:off x="4110841" y="167169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5" name="object 355"/>
          <p:cNvSpPr/>
          <p:nvPr/>
        </p:nvSpPr>
        <p:spPr>
          <a:xfrm>
            <a:off x="4110841" y="167719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6" name="object 356"/>
          <p:cNvSpPr/>
          <p:nvPr/>
        </p:nvSpPr>
        <p:spPr>
          <a:xfrm>
            <a:off x="4110841" y="168265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7" name="object 357"/>
          <p:cNvSpPr/>
          <p:nvPr/>
        </p:nvSpPr>
        <p:spPr>
          <a:xfrm>
            <a:off x="4110841" y="168815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8" name="object 358"/>
          <p:cNvSpPr/>
          <p:nvPr/>
        </p:nvSpPr>
        <p:spPr>
          <a:xfrm>
            <a:off x="4110841" y="169362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9" name="object 359"/>
          <p:cNvSpPr/>
          <p:nvPr/>
        </p:nvSpPr>
        <p:spPr>
          <a:xfrm>
            <a:off x="4110841" y="169911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0" name="object 360"/>
          <p:cNvSpPr/>
          <p:nvPr/>
        </p:nvSpPr>
        <p:spPr>
          <a:xfrm>
            <a:off x="4110841" y="170461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1" name="object 361"/>
          <p:cNvSpPr/>
          <p:nvPr/>
        </p:nvSpPr>
        <p:spPr>
          <a:xfrm>
            <a:off x="4110841" y="171008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2" name="object 362"/>
          <p:cNvSpPr/>
          <p:nvPr/>
        </p:nvSpPr>
        <p:spPr>
          <a:xfrm>
            <a:off x="4110841" y="171557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3" name="object 363"/>
          <p:cNvSpPr/>
          <p:nvPr/>
        </p:nvSpPr>
        <p:spPr>
          <a:xfrm>
            <a:off x="4110841" y="172104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4" name="object 364"/>
          <p:cNvSpPr/>
          <p:nvPr/>
        </p:nvSpPr>
        <p:spPr>
          <a:xfrm>
            <a:off x="4110841" y="172653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5" name="object 365"/>
          <p:cNvSpPr/>
          <p:nvPr/>
        </p:nvSpPr>
        <p:spPr>
          <a:xfrm>
            <a:off x="4110841" y="173203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6" name="object 366"/>
          <p:cNvSpPr/>
          <p:nvPr/>
        </p:nvSpPr>
        <p:spPr>
          <a:xfrm>
            <a:off x="4110841" y="173750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7" name="object 367"/>
          <p:cNvSpPr/>
          <p:nvPr/>
        </p:nvSpPr>
        <p:spPr>
          <a:xfrm>
            <a:off x="4110841" y="174299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8" name="object 368"/>
          <p:cNvSpPr/>
          <p:nvPr/>
        </p:nvSpPr>
        <p:spPr>
          <a:xfrm>
            <a:off x="4110841" y="174846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9" name="object 369"/>
          <p:cNvSpPr/>
          <p:nvPr/>
        </p:nvSpPr>
        <p:spPr>
          <a:xfrm>
            <a:off x="4110841" y="175396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0" name="object 370"/>
          <p:cNvSpPr/>
          <p:nvPr/>
        </p:nvSpPr>
        <p:spPr>
          <a:xfrm>
            <a:off x="4110841" y="175945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1" name="object 371"/>
          <p:cNvSpPr/>
          <p:nvPr/>
        </p:nvSpPr>
        <p:spPr>
          <a:xfrm>
            <a:off x="4110841" y="176492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2" name="object 372"/>
          <p:cNvSpPr/>
          <p:nvPr/>
        </p:nvSpPr>
        <p:spPr>
          <a:xfrm>
            <a:off x="4110841" y="177041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3" name="object 373"/>
          <p:cNvSpPr/>
          <p:nvPr/>
        </p:nvSpPr>
        <p:spPr>
          <a:xfrm>
            <a:off x="4110841" y="177588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4" name="object 374"/>
          <p:cNvSpPr/>
          <p:nvPr/>
        </p:nvSpPr>
        <p:spPr>
          <a:xfrm>
            <a:off x="4110841" y="178138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5" name="object 375"/>
          <p:cNvSpPr/>
          <p:nvPr/>
        </p:nvSpPr>
        <p:spPr>
          <a:xfrm>
            <a:off x="4110841" y="178684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6" name="object 376"/>
          <p:cNvSpPr/>
          <p:nvPr/>
        </p:nvSpPr>
        <p:spPr>
          <a:xfrm>
            <a:off x="4110841" y="179234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7" name="object 377"/>
          <p:cNvSpPr/>
          <p:nvPr/>
        </p:nvSpPr>
        <p:spPr>
          <a:xfrm>
            <a:off x="4110841" y="179784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8" name="object 378"/>
          <p:cNvSpPr/>
          <p:nvPr/>
        </p:nvSpPr>
        <p:spPr>
          <a:xfrm>
            <a:off x="4110841" y="180330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9" name="object 379"/>
          <p:cNvSpPr/>
          <p:nvPr/>
        </p:nvSpPr>
        <p:spPr>
          <a:xfrm>
            <a:off x="4110841" y="180880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0" name="object 380"/>
          <p:cNvSpPr/>
          <p:nvPr/>
        </p:nvSpPr>
        <p:spPr>
          <a:xfrm>
            <a:off x="4110841" y="181427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1" name="object 381"/>
          <p:cNvSpPr/>
          <p:nvPr/>
        </p:nvSpPr>
        <p:spPr>
          <a:xfrm>
            <a:off x="4110841" y="181976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2" name="object 382"/>
          <p:cNvSpPr/>
          <p:nvPr/>
        </p:nvSpPr>
        <p:spPr>
          <a:xfrm>
            <a:off x="4110841" y="182526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3" name="object 383"/>
          <p:cNvSpPr/>
          <p:nvPr/>
        </p:nvSpPr>
        <p:spPr>
          <a:xfrm>
            <a:off x="4110841" y="183072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4" name="object 384"/>
          <p:cNvSpPr/>
          <p:nvPr/>
        </p:nvSpPr>
        <p:spPr>
          <a:xfrm>
            <a:off x="4110841" y="183622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5" name="object 385"/>
          <p:cNvSpPr/>
          <p:nvPr/>
        </p:nvSpPr>
        <p:spPr>
          <a:xfrm>
            <a:off x="4110841" y="184169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6" name="object 386"/>
          <p:cNvSpPr/>
          <p:nvPr/>
        </p:nvSpPr>
        <p:spPr>
          <a:xfrm>
            <a:off x="4110841" y="184718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7" name="object 387"/>
          <p:cNvSpPr/>
          <p:nvPr/>
        </p:nvSpPr>
        <p:spPr>
          <a:xfrm>
            <a:off x="4110841" y="185268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8" name="object 388"/>
          <p:cNvSpPr/>
          <p:nvPr/>
        </p:nvSpPr>
        <p:spPr>
          <a:xfrm>
            <a:off x="4110841" y="185815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9" name="object 389"/>
          <p:cNvSpPr/>
          <p:nvPr/>
        </p:nvSpPr>
        <p:spPr>
          <a:xfrm>
            <a:off x="4110841" y="186364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0" name="object 390"/>
          <p:cNvSpPr/>
          <p:nvPr/>
        </p:nvSpPr>
        <p:spPr>
          <a:xfrm>
            <a:off x="4110841" y="186911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1" name="object 391"/>
          <p:cNvSpPr/>
          <p:nvPr/>
        </p:nvSpPr>
        <p:spPr>
          <a:xfrm>
            <a:off x="4110841" y="187460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2" name="object 392"/>
          <p:cNvSpPr/>
          <p:nvPr/>
        </p:nvSpPr>
        <p:spPr>
          <a:xfrm>
            <a:off x="4110841" y="188010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3" name="object 393"/>
          <p:cNvSpPr/>
          <p:nvPr/>
        </p:nvSpPr>
        <p:spPr>
          <a:xfrm>
            <a:off x="4110841" y="188557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4" name="object 394"/>
          <p:cNvSpPr/>
          <p:nvPr/>
        </p:nvSpPr>
        <p:spPr>
          <a:xfrm>
            <a:off x="4110841" y="189106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5" name="object 395"/>
          <p:cNvSpPr/>
          <p:nvPr/>
        </p:nvSpPr>
        <p:spPr>
          <a:xfrm>
            <a:off x="4110841" y="189653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6" name="object 396"/>
          <p:cNvSpPr/>
          <p:nvPr/>
        </p:nvSpPr>
        <p:spPr>
          <a:xfrm>
            <a:off x="4110841" y="190202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7" name="object 397"/>
          <p:cNvSpPr/>
          <p:nvPr/>
        </p:nvSpPr>
        <p:spPr>
          <a:xfrm>
            <a:off x="4110841" y="190752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8" name="object 398"/>
          <p:cNvSpPr/>
          <p:nvPr/>
        </p:nvSpPr>
        <p:spPr>
          <a:xfrm>
            <a:off x="4110841" y="191299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9" name="object 399"/>
          <p:cNvSpPr/>
          <p:nvPr/>
        </p:nvSpPr>
        <p:spPr>
          <a:xfrm>
            <a:off x="4110841" y="191848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0" name="object 400"/>
          <p:cNvSpPr/>
          <p:nvPr/>
        </p:nvSpPr>
        <p:spPr>
          <a:xfrm>
            <a:off x="4110841" y="192395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1" name="object 401"/>
          <p:cNvSpPr/>
          <p:nvPr/>
        </p:nvSpPr>
        <p:spPr>
          <a:xfrm>
            <a:off x="4110841" y="192945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2" name="object 402"/>
          <p:cNvSpPr/>
          <p:nvPr/>
        </p:nvSpPr>
        <p:spPr>
          <a:xfrm>
            <a:off x="4110841" y="193494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3" name="object 403"/>
          <p:cNvSpPr/>
          <p:nvPr/>
        </p:nvSpPr>
        <p:spPr>
          <a:xfrm>
            <a:off x="4110841" y="194041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4" name="object 404"/>
          <p:cNvSpPr/>
          <p:nvPr/>
        </p:nvSpPr>
        <p:spPr>
          <a:xfrm>
            <a:off x="4110841" y="194590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5" name="object 405"/>
          <p:cNvSpPr/>
          <p:nvPr/>
        </p:nvSpPr>
        <p:spPr>
          <a:xfrm>
            <a:off x="4110841" y="195137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6" name="object 406"/>
          <p:cNvSpPr/>
          <p:nvPr/>
        </p:nvSpPr>
        <p:spPr>
          <a:xfrm>
            <a:off x="4110841" y="195687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7" name="object 407"/>
          <p:cNvSpPr/>
          <p:nvPr/>
        </p:nvSpPr>
        <p:spPr>
          <a:xfrm>
            <a:off x="4110841" y="196236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8" name="object 408"/>
          <p:cNvSpPr/>
          <p:nvPr/>
        </p:nvSpPr>
        <p:spPr>
          <a:xfrm>
            <a:off x="4110841" y="196783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9" name="object 409"/>
          <p:cNvSpPr/>
          <p:nvPr/>
        </p:nvSpPr>
        <p:spPr>
          <a:xfrm>
            <a:off x="4110841" y="197333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0" name="object 410"/>
          <p:cNvSpPr/>
          <p:nvPr/>
        </p:nvSpPr>
        <p:spPr>
          <a:xfrm>
            <a:off x="4110841" y="197879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1" name="object 411"/>
          <p:cNvSpPr/>
          <p:nvPr/>
        </p:nvSpPr>
        <p:spPr>
          <a:xfrm>
            <a:off x="4110841" y="198429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2" name="object 412"/>
          <p:cNvSpPr/>
          <p:nvPr/>
        </p:nvSpPr>
        <p:spPr>
          <a:xfrm>
            <a:off x="4110841" y="198978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3" name="object 413"/>
          <p:cNvSpPr/>
          <p:nvPr/>
        </p:nvSpPr>
        <p:spPr>
          <a:xfrm>
            <a:off x="4110841" y="199525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4" name="object 414"/>
          <p:cNvSpPr/>
          <p:nvPr/>
        </p:nvSpPr>
        <p:spPr>
          <a:xfrm>
            <a:off x="4110841" y="200075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5" name="object 415"/>
          <p:cNvSpPr/>
          <p:nvPr/>
        </p:nvSpPr>
        <p:spPr>
          <a:xfrm>
            <a:off x="4110841" y="200621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6" name="object 416"/>
          <p:cNvSpPr/>
          <p:nvPr/>
        </p:nvSpPr>
        <p:spPr>
          <a:xfrm>
            <a:off x="4110841" y="201171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7" name="object 417"/>
          <p:cNvSpPr/>
          <p:nvPr/>
        </p:nvSpPr>
        <p:spPr>
          <a:xfrm>
            <a:off x="4110841" y="201718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8" name="object 418"/>
          <p:cNvSpPr/>
          <p:nvPr/>
        </p:nvSpPr>
        <p:spPr>
          <a:xfrm>
            <a:off x="4110841" y="202267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9" name="object 419"/>
          <p:cNvSpPr/>
          <p:nvPr/>
        </p:nvSpPr>
        <p:spPr>
          <a:xfrm>
            <a:off x="4110841" y="2028173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0" name="object 420"/>
          <p:cNvSpPr/>
          <p:nvPr/>
        </p:nvSpPr>
        <p:spPr>
          <a:xfrm>
            <a:off x="4110841" y="2033641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1" name="object 421"/>
          <p:cNvSpPr/>
          <p:nvPr/>
        </p:nvSpPr>
        <p:spPr>
          <a:xfrm>
            <a:off x="4110841" y="203913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2" name="object 422"/>
          <p:cNvSpPr/>
          <p:nvPr/>
        </p:nvSpPr>
        <p:spPr>
          <a:xfrm>
            <a:off x="4110841" y="204460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3" name="object 423"/>
          <p:cNvSpPr/>
          <p:nvPr/>
        </p:nvSpPr>
        <p:spPr>
          <a:xfrm>
            <a:off x="4110841" y="205009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4" name="object 424"/>
          <p:cNvSpPr/>
          <p:nvPr/>
        </p:nvSpPr>
        <p:spPr>
          <a:xfrm>
            <a:off x="4110841" y="2055594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5" name="object 425"/>
          <p:cNvSpPr/>
          <p:nvPr/>
        </p:nvSpPr>
        <p:spPr>
          <a:xfrm>
            <a:off x="4110841" y="2061062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6" name="object 426"/>
          <p:cNvSpPr/>
          <p:nvPr/>
        </p:nvSpPr>
        <p:spPr>
          <a:xfrm>
            <a:off x="4110841" y="2066557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7" name="object 427"/>
          <p:cNvSpPr/>
          <p:nvPr/>
        </p:nvSpPr>
        <p:spPr>
          <a:xfrm>
            <a:off x="4110841" y="2072025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8" name="object 428"/>
          <p:cNvSpPr/>
          <p:nvPr/>
        </p:nvSpPr>
        <p:spPr>
          <a:xfrm>
            <a:off x="4110841" y="207752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9" name="object 429"/>
          <p:cNvSpPr/>
          <p:nvPr/>
        </p:nvSpPr>
        <p:spPr>
          <a:xfrm>
            <a:off x="4110841" y="2083016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0" name="object 430"/>
          <p:cNvSpPr/>
          <p:nvPr/>
        </p:nvSpPr>
        <p:spPr>
          <a:xfrm>
            <a:off x="4112850" y="2088483"/>
            <a:ext cx="100330" cy="107950"/>
          </a:xfrm>
          <a:custGeom>
            <a:avLst/>
            <a:gdLst/>
            <a:ahLst/>
            <a:cxnLst/>
            <a:rect l="l" t="t" r="r" b="b"/>
            <a:pathLst>
              <a:path w="100329" h="107950">
                <a:moveTo>
                  <a:pt x="0" y="107369"/>
                </a:moveTo>
                <a:lnTo>
                  <a:pt x="9994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1" name="object 431"/>
          <p:cNvSpPr/>
          <p:nvPr/>
        </p:nvSpPr>
        <p:spPr>
          <a:xfrm>
            <a:off x="4117954" y="2093979"/>
            <a:ext cx="95250" cy="102235"/>
          </a:xfrm>
          <a:custGeom>
            <a:avLst/>
            <a:gdLst/>
            <a:ahLst/>
            <a:cxnLst/>
            <a:rect l="l" t="t" r="r" b="b"/>
            <a:pathLst>
              <a:path w="95250" h="102235">
                <a:moveTo>
                  <a:pt x="0" y="101874"/>
                </a:moveTo>
                <a:lnTo>
                  <a:pt x="9484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2" name="object 432"/>
          <p:cNvSpPr/>
          <p:nvPr/>
        </p:nvSpPr>
        <p:spPr>
          <a:xfrm>
            <a:off x="4123059" y="2099446"/>
            <a:ext cx="90170" cy="96520"/>
          </a:xfrm>
          <a:custGeom>
            <a:avLst/>
            <a:gdLst/>
            <a:ahLst/>
            <a:cxnLst/>
            <a:rect l="l" t="t" r="r" b="b"/>
            <a:pathLst>
              <a:path w="90170" h="96519">
                <a:moveTo>
                  <a:pt x="0" y="96407"/>
                </a:moveTo>
                <a:lnTo>
                  <a:pt x="8973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3" name="object 433"/>
          <p:cNvSpPr/>
          <p:nvPr/>
        </p:nvSpPr>
        <p:spPr>
          <a:xfrm>
            <a:off x="4128164" y="2104942"/>
            <a:ext cx="85090" cy="91440"/>
          </a:xfrm>
          <a:custGeom>
            <a:avLst/>
            <a:gdLst/>
            <a:ahLst/>
            <a:cxnLst/>
            <a:rect l="l" t="t" r="r" b="b"/>
            <a:pathLst>
              <a:path w="85089" h="91439">
                <a:moveTo>
                  <a:pt x="0" y="90911"/>
                </a:moveTo>
                <a:lnTo>
                  <a:pt x="846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4" name="object 434"/>
          <p:cNvSpPr/>
          <p:nvPr/>
        </p:nvSpPr>
        <p:spPr>
          <a:xfrm>
            <a:off x="4133269" y="2110437"/>
            <a:ext cx="80010" cy="85725"/>
          </a:xfrm>
          <a:custGeom>
            <a:avLst/>
            <a:gdLst/>
            <a:ahLst/>
            <a:cxnLst/>
            <a:rect l="l" t="t" r="r" b="b"/>
            <a:pathLst>
              <a:path w="80010" h="85725">
                <a:moveTo>
                  <a:pt x="0" y="85416"/>
                </a:moveTo>
                <a:lnTo>
                  <a:pt x="7953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5" name="object 435"/>
          <p:cNvSpPr/>
          <p:nvPr/>
        </p:nvSpPr>
        <p:spPr>
          <a:xfrm>
            <a:off x="4138374" y="2115905"/>
            <a:ext cx="74930" cy="80010"/>
          </a:xfrm>
          <a:custGeom>
            <a:avLst/>
            <a:gdLst/>
            <a:ahLst/>
            <a:cxnLst/>
            <a:rect l="l" t="t" r="r" b="b"/>
            <a:pathLst>
              <a:path w="74929" h="80010">
                <a:moveTo>
                  <a:pt x="0" y="79948"/>
                </a:moveTo>
                <a:lnTo>
                  <a:pt x="744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6" name="object 436"/>
          <p:cNvSpPr/>
          <p:nvPr/>
        </p:nvSpPr>
        <p:spPr>
          <a:xfrm>
            <a:off x="4143479" y="2121400"/>
            <a:ext cx="69850" cy="74930"/>
          </a:xfrm>
          <a:custGeom>
            <a:avLst/>
            <a:gdLst/>
            <a:ahLst/>
            <a:cxnLst/>
            <a:rect l="l" t="t" r="r" b="b"/>
            <a:pathLst>
              <a:path w="69850" h="74930">
                <a:moveTo>
                  <a:pt x="0" y="74453"/>
                </a:moveTo>
                <a:lnTo>
                  <a:pt x="6932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7" name="object 437"/>
          <p:cNvSpPr/>
          <p:nvPr/>
        </p:nvSpPr>
        <p:spPr>
          <a:xfrm>
            <a:off x="4148583" y="2126868"/>
            <a:ext cx="64769" cy="69215"/>
          </a:xfrm>
          <a:custGeom>
            <a:avLst/>
            <a:gdLst/>
            <a:ahLst/>
            <a:cxnLst/>
            <a:rect l="l" t="t" r="r" b="b"/>
            <a:pathLst>
              <a:path w="64770" h="69214">
                <a:moveTo>
                  <a:pt x="0" y="68985"/>
                </a:moveTo>
                <a:lnTo>
                  <a:pt x="642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8" name="object 438"/>
          <p:cNvSpPr/>
          <p:nvPr/>
        </p:nvSpPr>
        <p:spPr>
          <a:xfrm>
            <a:off x="4153689" y="2132363"/>
            <a:ext cx="59690" cy="63500"/>
          </a:xfrm>
          <a:custGeom>
            <a:avLst/>
            <a:gdLst/>
            <a:ahLst/>
            <a:cxnLst/>
            <a:rect l="l" t="t" r="r" b="b"/>
            <a:pathLst>
              <a:path w="59689" h="63500">
                <a:moveTo>
                  <a:pt x="0" y="63490"/>
                </a:moveTo>
                <a:lnTo>
                  <a:pt x="591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9" name="object 439"/>
          <p:cNvSpPr/>
          <p:nvPr/>
        </p:nvSpPr>
        <p:spPr>
          <a:xfrm>
            <a:off x="4158793" y="2137858"/>
            <a:ext cx="54610" cy="58419"/>
          </a:xfrm>
          <a:custGeom>
            <a:avLst/>
            <a:gdLst/>
            <a:ahLst/>
            <a:cxnLst/>
            <a:rect l="l" t="t" r="r" b="b"/>
            <a:pathLst>
              <a:path w="54610" h="58419">
                <a:moveTo>
                  <a:pt x="0" y="57994"/>
                </a:moveTo>
                <a:lnTo>
                  <a:pt x="5400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0" name="object 440"/>
          <p:cNvSpPr/>
          <p:nvPr/>
        </p:nvSpPr>
        <p:spPr>
          <a:xfrm>
            <a:off x="4163898" y="2143326"/>
            <a:ext cx="48895" cy="52705"/>
          </a:xfrm>
          <a:custGeom>
            <a:avLst/>
            <a:gdLst/>
            <a:ahLst/>
            <a:cxnLst/>
            <a:rect l="l" t="t" r="r" b="b"/>
            <a:pathLst>
              <a:path w="48895" h="52705">
                <a:moveTo>
                  <a:pt x="0" y="52527"/>
                </a:moveTo>
                <a:lnTo>
                  <a:pt x="489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1" name="object 441"/>
          <p:cNvSpPr/>
          <p:nvPr/>
        </p:nvSpPr>
        <p:spPr>
          <a:xfrm>
            <a:off x="4169031" y="2148821"/>
            <a:ext cx="43815" cy="47625"/>
          </a:xfrm>
          <a:custGeom>
            <a:avLst/>
            <a:gdLst/>
            <a:ahLst/>
            <a:cxnLst/>
            <a:rect l="l" t="t" r="r" b="b"/>
            <a:pathLst>
              <a:path w="43814" h="47625">
                <a:moveTo>
                  <a:pt x="0" y="47031"/>
                </a:moveTo>
                <a:lnTo>
                  <a:pt x="4376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2" name="object 442"/>
          <p:cNvSpPr/>
          <p:nvPr/>
        </p:nvSpPr>
        <p:spPr>
          <a:xfrm>
            <a:off x="4174136" y="2154289"/>
            <a:ext cx="38735" cy="41910"/>
          </a:xfrm>
          <a:custGeom>
            <a:avLst/>
            <a:gdLst/>
            <a:ahLst/>
            <a:cxnLst/>
            <a:rect l="l" t="t" r="r" b="b"/>
            <a:pathLst>
              <a:path w="38735" h="41910">
                <a:moveTo>
                  <a:pt x="0" y="41564"/>
                </a:moveTo>
                <a:lnTo>
                  <a:pt x="386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3" name="object 443"/>
          <p:cNvSpPr/>
          <p:nvPr/>
        </p:nvSpPr>
        <p:spPr>
          <a:xfrm>
            <a:off x="4179241" y="2159784"/>
            <a:ext cx="33655" cy="36195"/>
          </a:xfrm>
          <a:custGeom>
            <a:avLst/>
            <a:gdLst/>
            <a:ahLst/>
            <a:cxnLst/>
            <a:rect l="l" t="t" r="r" b="b"/>
            <a:pathLst>
              <a:path w="33654" h="36194">
                <a:moveTo>
                  <a:pt x="0" y="36068"/>
                </a:moveTo>
                <a:lnTo>
                  <a:pt x="3355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4" name="object 444"/>
          <p:cNvSpPr/>
          <p:nvPr/>
        </p:nvSpPr>
        <p:spPr>
          <a:xfrm>
            <a:off x="4184346" y="2165280"/>
            <a:ext cx="28575" cy="31115"/>
          </a:xfrm>
          <a:custGeom>
            <a:avLst/>
            <a:gdLst/>
            <a:ahLst/>
            <a:cxnLst/>
            <a:rect l="l" t="t" r="r" b="b"/>
            <a:pathLst>
              <a:path w="28575" h="31114">
                <a:moveTo>
                  <a:pt x="0" y="30573"/>
                </a:moveTo>
                <a:lnTo>
                  <a:pt x="2845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5" name="object 445"/>
          <p:cNvSpPr/>
          <p:nvPr/>
        </p:nvSpPr>
        <p:spPr>
          <a:xfrm>
            <a:off x="4189451" y="2170747"/>
            <a:ext cx="23495" cy="25400"/>
          </a:xfrm>
          <a:custGeom>
            <a:avLst/>
            <a:gdLst/>
            <a:ahLst/>
            <a:cxnLst/>
            <a:rect l="l" t="t" r="r" b="b"/>
            <a:pathLst>
              <a:path w="23495" h="25400">
                <a:moveTo>
                  <a:pt x="0" y="25105"/>
                </a:moveTo>
                <a:lnTo>
                  <a:pt x="233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6" name="object 446"/>
          <p:cNvSpPr/>
          <p:nvPr/>
        </p:nvSpPr>
        <p:spPr>
          <a:xfrm>
            <a:off x="4194555" y="2176243"/>
            <a:ext cx="18415" cy="19685"/>
          </a:xfrm>
          <a:custGeom>
            <a:avLst/>
            <a:gdLst/>
            <a:ahLst/>
            <a:cxnLst/>
            <a:rect l="l" t="t" r="r" b="b"/>
            <a:pathLst>
              <a:path w="18414" h="19685">
                <a:moveTo>
                  <a:pt x="0" y="19610"/>
                </a:moveTo>
                <a:lnTo>
                  <a:pt x="1824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7" name="object 447"/>
          <p:cNvSpPr/>
          <p:nvPr/>
        </p:nvSpPr>
        <p:spPr>
          <a:xfrm>
            <a:off x="4199661" y="2181710"/>
            <a:ext cx="13335" cy="14604"/>
          </a:xfrm>
          <a:custGeom>
            <a:avLst/>
            <a:gdLst/>
            <a:ahLst/>
            <a:cxnLst/>
            <a:rect l="l" t="t" r="r" b="b"/>
            <a:pathLst>
              <a:path w="13335" h="14605">
                <a:moveTo>
                  <a:pt x="0" y="14143"/>
                </a:moveTo>
                <a:lnTo>
                  <a:pt x="1313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8" name="object 448"/>
          <p:cNvSpPr/>
          <p:nvPr/>
        </p:nvSpPr>
        <p:spPr>
          <a:xfrm>
            <a:off x="4204765" y="2187206"/>
            <a:ext cx="8255" cy="8890"/>
          </a:xfrm>
          <a:custGeom>
            <a:avLst/>
            <a:gdLst/>
            <a:ahLst/>
            <a:cxnLst/>
            <a:rect l="l" t="t" r="r" b="b"/>
            <a:pathLst>
              <a:path w="8254" h="8889">
                <a:moveTo>
                  <a:pt x="0" y="8647"/>
                </a:moveTo>
                <a:lnTo>
                  <a:pt x="803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9" name="object 449"/>
          <p:cNvSpPr/>
          <p:nvPr/>
        </p:nvSpPr>
        <p:spPr>
          <a:xfrm>
            <a:off x="4209870" y="2192701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0" y="3152"/>
                </a:moveTo>
                <a:lnTo>
                  <a:pt x="292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0" name="object 450"/>
          <p:cNvSpPr/>
          <p:nvPr/>
        </p:nvSpPr>
        <p:spPr>
          <a:xfrm>
            <a:off x="4233191" y="1799513"/>
            <a:ext cx="22225" cy="24130"/>
          </a:xfrm>
          <a:custGeom>
            <a:avLst/>
            <a:gdLst/>
            <a:ahLst/>
            <a:cxnLst/>
            <a:rect l="l" t="t" r="r" b="b"/>
            <a:pathLst>
              <a:path w="22225" h="24130">
                <a:moveTo>
                  <a:pt x="0" y="23683"/>
                </a:moveTo>
                <a:lnTo>
                  <a:pt x="2206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1" name="object 451"/>
          <p:cNvSpPr/>
          <p:nvPr/>
        </p:nvSpPr>
        <p:spPr>
          <a:xfrm>
            <a:off x="4233191" y="1799513"/>
            <a:ext cx="46355" cy="50165"/>
          </a:xfrm>
          <a:custGeom>
            <a:avLst/>
            <a:gdLst/>
            <a:ahLst/>
            <a:cxnLst/>
            <a:rect l="l" t="t" r="r" b="b"/>
            <a:pathLst>
              <a:path w="46354" h="50164">
                <a:moveTo>
                  <a:pt x="0" y="49793"/>
                </a:moveTo>
                <a:lnTo>
                  <a:pt x="4636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2" name="object 452"/>
          <p:cNvSpPr/>
          <p:nvPr/>
        </p:nvSpPr>
        <p:spPr>
          <a:xfrm>
            <a:off x="4233191" y="1799513"/>
            <a:ext cx="71120" cy="76200"/>
          </a:xfrm>
          <a:custGeom>
            <a:avLst/>
            <a:gdLst/>
            <a:ahLst/>
            <a:cxnLst/>
            <a:rect l="l" t="t" r="r" b="b"/>
            <a:pathLst>
              <a:path w="71120" h="76200">
                <a:moveTo>
                  <a:pt x="0" y="75903"/>
                </a:moveTo>
                <a:lnTo>
                  <a:pt x="7068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3" name="object 453"/>
          <p:cNvSpPr/>
          <p:nvPr/>
        </p:nvSpPr>
        <p:spPr>
          <a:xfrm>
            <a:off x="4233191" y="1799513"/>
            <a:ext cx="95250" cy="102235"/>
          </a:xfrm>
          <a:custGeom>
            <a:avLst/>
            <a:gdLst/>
            <a:ahLst/>
            <a:cxnLst/>
            <a:rect l="l" t="t" r="r" b="b"/>
            <a:pathLst>
              <a:path w="95250" h="102235">
                <a:moveTo>
                  <a:pt x="0" y="102014"/>
                </a:moveTo>
                <a:lnTo>
                  <a:pt x="9498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4" name="object 454"/>
          <p:cNvSpPr/>
          <p:nvPr/>
        </p:nvSpPr>
        <p:spPr>
          <a:xfrm>
            <a:off x="4233191" y="181812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5" name="object 455"/>
          <p:cNvSpPr/>
          <p:nvPr/>
        </p:nvSpPr>
        <p:spPr>
          <a:xfrm>
            <a:off x="4233191" y="184423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6" name="object 456"/>
          <p:cNvSpPr/>
          <p:nvPr/>
        </p:nvSpPr>
        <p:spPr>
          <a:xfrm>
            <a:off x="4233191" y="187034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7" name="object 457"/>
          <p:cNvSpPr/>
          <p:nvPr/>
        </p:nvSpPr>
        <p:spPr>
          <a:xfrm>
            <a:off x="4233191" y="189645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8" name="object 458"/>
          <p:cNvSpPr/>
          <p:nvPr/>
        </p:nvSpPr>
        <p:spPr>
          <a:xfrm>
            <a:off x="4233191" y="192258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9" name="object 459"/>
          <p:cNvSpPr/>
          <p:nvPr/>
        </p:nvSpPr>
        <p:spPr>
          <a:xfrm>
            <a:off x="4233191" y="194869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0" name="object 460"/>
          <p:cNvSpPr/>
          <p:nvPr/>
        </p:nvSpPr>
        <p:spPr>
          <a:xfrm>
            <a:off x="4233191" y="197480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1" name="object 461"/>
          <p:cNvSpPr/>
          <p:nvPr/>
        </p:nvSpPr>
        <p:spPr>
          <a:xfrm>
            <a:off x="4233191" y="200091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2" name="object 462"/>
          <p:cNvSpPr/>
          <p:nvPr/>
        </p:nvSpPr>
        <p:spPr>
          <a:xfrm>
            <a:off x="4233191" y="2027029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3" name="object 463"/>
          <p:cNvSpPr/>
          <p:nvPr/>
        </p:nvSpPr>
        <p:spPr>
          <a:xfrm>
            <a:off x="4233191" y="2053140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45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4" name="object 464"/>
          <p:cNvSpPr/>
          <p:nvPr/>
        </p:nvSpPr>
        <p:spPr>
          <a:xfrm>
            <a:off x="4233191" y="2079278"/>
            <a:ext cx="102235" cy="109855"/>
          </a:xfrm>
          <a:custGeom>
            <a:avLst/>
            <a:gdLst/>
            <a:ahLst/>
            <a:cxnLst/>
            <a:rect l="l" t="t" r="r" b="b"/>
            <a:pathLst>
              <a:path w="102235" h="109855">
                <a:moveTo>
                  <a:pt x="0" y="109517"/>
                </a:moveTo>
                <a:lnTo>
                  <a:pt x="10198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5" name="object 465"/>
          <p:cNvSpPr/>
          <p:nvPr/>
        </p:nvSpPr>
        <p:spPr>
          <a:xfrm>
            <a:off x="4250960" y="2105388"/>
            <a:ext cx="84455" cy="90805"/>
          </a:xfrm>
          <a:custGeom>
            <a:avLst/>
            <a:gdLst/>
            <a:ahLst/>
            <a:cxnLst/>
            <a:rect l="l" t="t" r="r" b="b"/>
            <a:pathLst>
              <a:path w="84454" h="90805">
                <a:moveTo>
                  <a:pt x="0" y="90465"/>
                </a:moveTo>
                <a:lnTo>
                  <a:pt x="8421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6" name="object 466"/>
          <p:cNvSpPr/>
          <p:nvPr/>
        </p:nvSpPr>
        <p:spPr>
          <a:xfrm>
            <a:off x="4275258" y="2131498"/>
            <a:ext cx="60325" cy="64769"/>
          </a:xfrm>
          <a:custGeom>
            <a:avLst/>
            <a:gdLst/>
            <a:ahLst/>
            <a:cxnLst/>
            <a:rect l="l" t="t" r="r" b="b"/>
            <a:pathLst>
              <a:path w="60325" h="64769">
                <a:moveTo>
                  <a:pt x="0" y="64355"/>
                </a:moveTo>
                <a:lnTo>
                  <a:pt x="5991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7" name="object 467"/>
          <p:cNvSpPr/>
          <p:nvPr/>
        </p:nvSpPr>
        <p:spPr>
          <a:xfrm>
            <a:off x="4299582" y="2157608"/>
            <a:ext cx="36195" cy="38735"/>
          </a:xfrm>
          <a:custGeom>
            <a:avLst/>
            <a:gdLst/>
            <a:ahLst/>
            <a:cxnLst/>
            <a:rect l="l" t="t" r="r" b="b"/>
            <a:pathLst>
              <a:path w="36195" h="38735">
                <a:moveTo>
                  <a:pt x="0" y="38244"/>
                </a:moveTo>
                <a:lnTo>
                  <a:pt x="355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8" name="object 468"/>
          <p:cNvSpPr/>
          <p:nvPr/>
        </p:nvSpPr>
        <p:spPr>
          <a:xfrm>
            <a:off x="4323879" y="2183719"/>
            <a:ext cx="11430" cy="12700"/>
          </a:xfrm>
          <a:custGeom>
            <a:avLst/>
            <a:gdLst/>
            <a:ahLst/>
            <a:cxnLst/>
            <a:rect l="l" t="t" r="r" b="b"/>
            <a:pathLst>
              <a:path w="11429" h="12700">
                <a:moveTo>
                  <a:pt x="0" y="12134"/>
                </a:moveTo>
                <a:lnTo>
                  <a:pt x="112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9" name="object 469"/>
          <p:cNvSpPr/>
          <p:nvPr/>
        </p:nvSpPr>
        <p:spPr>
          <a:xfrm>
            <a:off x="2642475" y="2135655"/>
            <a:ext cx="102235" cy="60325"/>
          </a:xfrm>
          <a:custGeom>
            <a:avLst/>
            <a:gdLst/>
            <a:ahLst/>
            <a:cxnLst/>
            <a:rect l="l" t="t" r="r" b="b"/>
            <a:pathLst>
              <a:path w="102235" h="60325">
                <a:moveTo>
                  <a:pt x="0" y="60198"/>
                </a:moveTo>
                <a:lnTo>
                  <a:pt x="101958" y="60198"/>
                </a:lnTo>
                <a:lnTo>
                  <a:pt x="101958" y="0"/>
                </a:lnTo>
                <a:lnTo>
                  <a:pt x="0" y="0"/>
                </a:lnTo>
                <a:lnTo>
                  <a:pt x="0" y="6019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0" name="object 470"/>
          <p:cNvSpPr/>
          <p:nvPr/>
        </p:nvSpPr>
        <p:spPr>
          <a:xfrm>
            <a:off x="2764825" y="2142350"/>
            <a:ext cx="102235" cy="53975"/>
          </a:xfrm>
          <a:custGeom>
            <a:avLst/>
            <a:gdLst/>
            <a:ahLst/>
            <a:cxnLst/>
            <a:rect l="l" t="t" r="r" b="b"/>
            <a:pathLst>
              <a:path w="102235" h="53975">
                <a:moveTo>
                  <a:pt x="0" y="53503"/>
                </a:moveTo>
                <a:lnTo>
                  <a:pt x="101986" y="53503"/>
                </a:lnTo>
                <a:lnTo>
                  <a:pt x="101986" y="0"/>
                </a:lnTo>
                <a:lnTo>
                  <a:pt x="0" y="0"/>
                </a:lnTo>
                <a:lnTo>
                  <a:pt x="0" y="5350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1" name="object 471"/>
          <p:cNvSpPr/>
          <p:nvPr/>
        </p:nvSpPr>
        <p:spPr>
          <a:xfrm>
            <a:off x="2887203" y="971908"/>
            <a:ext cx="102235" cy="1224280"/>
          </a:xfrm>
          <a:custGeom>
            <a:avLst/>
            <a:gdLst/>
            <a:ahLst/>
            <a:cxnLst/>
            <a:rect l="l" t="t" r="r" b="b"/>
            <a:pathLst>
              <a:path w="102235" h="1224280">
                <a:moveTo>
                  <a:pt x="0" y="1223945"/>
                </a:moveTo>
                <a:lnTo>
                  <a:pt x="101958" y="1223945"/>
                </a:lnTo>
                <a:lnTo>
                  <a:pt x="101958" y="0"/>
                </a:lnTo>
                <a:lnTo>
                  <a:pt x="0" y="0"/>
                </a:lnTo>
                <a:lnTo>
                  <a:pt x="0" y="12239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2" name="object 472"/>
          <p:cNvSpPr/>
          <p:nvPr/>
        </p:nvSpPr>
        <p:spPr>
          <a:xfrm>
            <a:off x="3009553" y="2055399"/>
            <a:ext cx="102235" cy="140970"/>
          </a:xfrm>
          <a:custGeom>
            <a:avLst/>
            <a:gdLst/>
            <a:ahLst/>
            <a:cxnLst/>
            <a:rect l="l" t="t" r="r" b="b"/>
            <a:pathLst>
              <a:path w="102235" h="140969">
                <a:moveTo>
                  <a:pt x="0" y="140454"/>
                </a:moveTo>
                <a:lnTo>
                  <a:pt x="101986" y="140454"/>
                </a:lnTo>
                <a:lnTo>
                  <a:pt x="101986" y="0"/>
                </a:lnTo>
                <a:lnTo>
                  <a:pt x="0" y="0"/>
                </a:lnTo>
                <a:lnTo>
                  <a:pt x="0" y="14045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3" name="object 473"/>
          <p:cNvSpPr/>
          <p:nvPr/>
        </p:nvSpPr>
        <p:spPr>
          <a:xfrm>
            <a:off x="3131930" y="2115598"/>
            <a:ext cx="102235" cy="80645"/>
          </a:xfrm>
          <a:custGeom>
            <a:avLst/>
            <a:gdLst/>
            <a:ahLst/>
            <a:cxnLst/>
            <a:rect l="l" t="t" r="r" b="b"/>
            <a:pathLst>
              <a:path w="102235" h="80644">
                <a:moveTo>
                  <a:pt x="0" y="80255"/>
                </a:moveTo>
                <a:lnTo>
                  <a:pt x="101958" y="80255"/>
                </a:lnTo>
                <a:lnTo>
                  <a:pt x="101958" y="0"/>
                </a:lnTo>
                <a:lnTo>
                  <a:pt x="0" y="0"/>
                </a:lnTo>
                <a:lnTo>
                  <a:pt x="0" y="8025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4" name="object 474"/>
          <p:cNvSpPr/>
          <p:nvPr/>
        </p:nvSpPr>
        <p:spPr>
          <a:xfrm>
            <a:off x="3254280" y="1078915"/>
            <a:ext cx="102235" cy="1116965"/>
          </a:xfrm>
          <a:custGeom>
            <a:avLst/>
            <a:gdLst/>
            <a:ahLst/>
            <a:cxnLst/>
            <a:rect l="l" t="t" r="r" b="b"/>
            <a:pathLst>
              <a:path w="102235" h="1116964">
                <a:moveTo>
                  <a:pt x="0" y="1116937"/>
                </a:moveTo>
                <a:lnTo>
                  <a:pt x="101986" y="1116937"/>
                </a:lnTo>
                <a:lnTo>
                  <a:pt x="101986" y="0"/>
                </a:lnTo>
                <a:lnTo>
                  <a:pt x="0" y="0"/>
                </a:lnTo>
                <a:lnTo>
                  <a:pt x="0" y="111693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5" name="object 475"/>
          <p:cNvSpPr/>
          <p:nvPr/>
        </p:nvSpPr>
        <p:spPr>
          <a:xfrm>
            <a:off x="3376658" y="1514588"/>
            <a:ext cx="102235" cy="681355"/>
          </a:xfrm>
          <a:custGeom>
            <a:avLst/>
            <a:gdLst/>
            <a:ahLst/>
            <a:cxnLst/>
            <a:rect l="l" t="t" r="r" b="b"/>
            <a:pathLst>
              <a:path w="102235" h="681355">
                <a:moveTo>
                  <a:pt x="0" y="681265"/>
                </a:moveTo>
                <a:lnTo>
                  <a:pt x="101958" y="681265"/>
                </a:lnTo>
                <a:lnTo>
                  <a:pt x="101958" y="0"/>
                </a:lnTo>
                <a:lnTo>
                  <a:pt x="0" y="0"/>
                </a:lnTo>
                <a:lnTo>
                  <a:pt x="0" y="68126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6" name="object 476"/>
          <p:cNvSpPr/>
          <p:nvPr/>
        </p:nvSpPr>
        <p:spPr>
          <a:xfrm>
            <a:off x="3499008" y="2010041"/>
            <a:ext cx="102235" cy="186055"/>
          </a:xfrm>
          <a:custGeom>
            <a:avLst/>
            <a:gdLst/>
            <a:ahLst/>
            <a:cxnLst/>
            <a:rect l="l" t="t" r="r" b="b"/>
            <a:pathLst>
              <a:path w="102235" h="186055">
                <a:moveTo>
                  <a:pt x="0" y="185812"/>
                </a:moveTo>
                <a:lnTo>
                  <a:pt x="101986" y="185812"/>
                </a:lnTo>
                <a:lnTo>
                  <a:pt x="101986" y="0"/>
                </a:lnTo>
                <a:lnTo>
                  <a:pt x="0" y="0"/>
                </a:lnTo>
                <a:lnTo>
                  <a:pt x="0" y="18581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7" name="object 477"/>
          <p:cNvSpPr/>
          <p:nvPr/>
        </p:nvSpPr>
        <p:spPr>
          <a:xfrm>
            <a:off x="3621386" y="1725255"/>
            <a:ext cx="102235" cy="471170"/>
          </a:xfrm>
          <a:custGeom>
            <a:avLst/>
            <a:gdLst/>
            <a:ahLst/>
            <a:cxnLst/>
            <a:rect l="l" t="t" r="r" b="b"/>
            <a:pathLst>
              <a:path w="102235" h="471169">
                <a:moveTo>
                  <a:pt x="0" y="470597"/>
                </a:moveTo>
                <a:lnTo>
                  <a:pt x="101958" y="470597"/>
                </a:lnTo>
                <a:lnTo>
                  <a:pt x="101958" y="0"/>
                </a:lnTo>
                <a:lnTo>
                  <a:pt x="0" y="0"/>
                </a:lnTo>
                <a:lnTo>
                  <a:pt x="0" y="47059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8" name="object 478"/>
          <p:cNvSpPr/>
          <p:nvPr/>
        </p:nvSpPr>
        <p:spPr>
          <a:xfrm>
            <a:off x="3743736" y="2028647"/>
            <a:ext cx="102235" cy="167640"/>
          </a:xfrm>
          <a:custGeom>
            <a:avLst/>
            <a:gdLst/>
            <a:ahLst/>
            <a:cxnLst/>
            <a:rect l="l" t="t" r="r" b="b"/>
            <a:pathLst>
              <a:path w="102235" h="167639">
                <a:moveTo>
                  <a:pt x="0" y="167205"/>
                </a:moveTo>
                <a:lnTo>
                  <a:pt x="101986" y="167205"/>
                </a:lnTo>
                <a:lnTo>
                  <a:pt x="101986" y="0"/>
                </a:lnTo>
                <a:lnTo>
                  <a:pt x="0" y="0"/>
                </a:lnTo>
                <a:lnTo>
                  <a:pt x="0" y="1672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9" name="object 479"/>
          <p:cNvSpPr/>
          <p:nvPr/>
        </p:nvSpPr>
        <p:spPr>
          <a:xfrm>
            <a:off x="3866114" y="1948392"/>
            <a:ext cx="102235" cy="247650"/>
          </a:xfrm>
          <a:custGeom>
            <a:avLst/>
            <a:gdLst/>
            <a:ahLst/>
            <a:cxnLst/>
            <a:rect l="l" t="t" r="r" b="b"/>
            <a:pathLst>
              <a:path w="102235" h="247650">
                <a:moveTo>
                  <a:pt x="0" y="247461"/>
                </a:moveTo>
                <a:lnTo>
                  <a:pt x="101958" y="247461"/>
                </a:lnTo>
                <a:lnTo>
                  <a:pt x="101958" y="0"/>
                </a:lnTo>
                <a:lnTo>
                  <a:pt x="0" y="0"/>
                </a:lnTo>
                <a:lnTo>
                  <a:pt x="0" y="24746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0" name="object 480"/>
          <p:cNvSpPr/>
          <p:nvPr/>
        </p:nvSpPr>
        <p:spPr>
          <a:xfrm>
            <a:off x="3988463" y="1272873"/>
            <a:ext cx="102235" cy="923290"/>
          </a:xfrm>
          <a:custGeom>
            <a:avLst/>
            <a:gdLst/>
            <a:ahLst/>
            <a:cxnLst/>
            <a:rect l="l" t="t" r="r" b="b"/>
            <a:pathLst>
              <a:path w="102235" h="923289">
                <a:moveTo>
                  <a:pt x="0" y="922980"/>
                </a:moveTo>
                <a:lnTo>
                  <a:pt x="101986" y="922980"/>
                </a:lnTo>
                <a:lnTo>
                  <a:pt x="101986" y="0"/>
                </a:lnTo>
                <a:lnTo>
                  <a:pt x="0" y="0"/>
                </a:lnTo>
                <a:lnTo>
                  <a:pt x="0" y="9229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1" name="object 481"/>
          <p:cNvSpPr/>
          <p:nvPr/>
        </p:nvSpPr>
        <p:spPr>
          <a:xfrm>
            <a:off x="4110841" y="1601399"/>
            <a:ext cx="102235" cy="594995"/>
          </a:xfrm>
          <a:custGeom>
            <a:avLst/>
            <a:gdLst/>
            <a:ahLst/>
            <a:cxnLst/>
            <a:rect l="l" t="t" r="r" b="b"/>
            <a:pathLst>
              <a:path w="102235" h="594994">
                <a:moveTo>
                  <a:pt x="0" y="594454"/>
                </a:moveTo>
                <a:lnTo>
                  <a:pt x="101958" y="594454"/>
                </a:lnTo>
                <a:lnTo>
                  <a:pt x="101958" y="0"/>
                </a:lnTo>
                <a:lnTo>
                  <a:pt x="0" y="0"/>
                </a:lnTo>
                <a:lnTo>
                  <a:pt x="0" y="59445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2" name="object 482"/>
          <p:cNvSpPr/>
          <p:nvPr/>
        </p:nvSpPr>
        <p:spPr>
          <a:xfrm>
            <a:off x="4233191" y="1799513"/>
            <a:ext cx="102235" cy="396875"/>
          </a:xfrm>
          <a:custGeom>
            <a:avLst/>
            <a:gdLst/>
            <a:ahLst/>
            <a:cxnLst/>
            <a:rect l="l" t="t" r="r" b="b"/>
            <a:pathLst>
              <a:path w="102235" h="396875">
                <a:moveTo>
                  <a:pt x="0" y="396339"/>
                </a:moveTo>
                <a:lnTo>
                  <a:pt x="101986" y="396339"/>
                </a:lnTo>
                <a:lnTo>
                  <a:pt x="101986" y="0"/>
                </a:lnTo>
                <a:lnTo>
                  <a:pt x="0" y="0"/>
                </a:lnTo>
                <a:lnTo>
                  <a:pt x="0" y="39633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3" name="object 483"/>
          <p:cNvSpPr/>
          <p:nvPr/>
        </p:nvSpPr>
        <p:spPr>
          <a:xfrm>
            <a:off x="4355569" y="1849000"/>
            <a:ext cx="102235" cy="347345"/>
          </a:xfrm>
          <a:custGeom>
            <a:avLst/>
            <a:gdLst/>
            <a:ahLst/>
            <a:cxnLst/>
            <a:rect l="l" t="t" r="r" b="b"/>
            <a:pathLst>
              <a:path w="102235" h="347344">
                <a:moveTo>
                  <a:pt x="0" y="346853"/>
                </a:moveTo>
                <a:lnTo>
                  <a:pt x="101958" y="346853"/>
                </a:lnTo>
                <a:lnTo>
                  <a:pt x="101958" y="0"/>
                </a:lnTo>
                <a:lnTo>
                  <a:pt x="0" y="0"/>
                </a:lnTo>
                <a:lnTo>
                  <a:pt x="0" y="34685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4" name="object 484"/>
          <p:cNvSpPr txBox="1"/>
          <p:nvPr/>
        </p:nvSpPr>
        <p:spPr>
          <a:xfrm>
            <a:off x="2650892" y="2092539"/>
            <a:ext cx="207645" cy="62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11111" sz="375" spc="-7">
                <a:latin typeface="Helvetica"/>
                <a:cs typeface="Helvetica"/>
              </a:rPr>
              <a:t>4.50</a:t>
            </a:r>
            <a:r>
              <a:rPr dirty="0" baseline="11111" sz="375" spc="-7">
                <a:latin typeface="Helvetica"/>
                <a:cs typeface="Helvetica"/>
              </a:rPr>
              <a:t>      </a:t>
            </a:r>
            <a:r>
              <a:rPr dirty="0" baseline="11111" sz="375" spc="7">
                <a:latin typeface="Helvetica"/>
                <a:cs typeface="Helvetica"/>
              </a:rPr>
              <a:t> </a:t>
            </a:r>
            <a:r>
              <a:rPr dirty="0" sz="250" spc="-5">
                <a:latin typeface="Helvetica"/>
                <a:cs typeface="Helvetica"/>
              </a:rPr>
              <a:t>4.00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485" name="object 485"/>
          <p:cNvSpPr txBox="1"/>
          <p:nvPr/>
        </p:nvSpPr>
        <p:spPr>
          <a:xfrm>
            <a:off x="2887084" y="928792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91.50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486" name="object 486"/>
          <p:cNvSpPr txBox="1"/>
          <p:nvPr/>
        </p:nvSpPr>
        <p:spPr>
          <a:xfrm>
            <a:off x="3009461" y="2012283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10.50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487" name="object 487"/>
          <p:cNvSpPr txBox="1"/>
          <p:nvPr/>
        </p:nvSpPr>
        <p:spPr>
          <a:xfrm>
            <a:off x="3140347" y="2072482"/>
            <a:ext cx="8572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6.00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488" name="object 488"/>
          <p:cNvSpPr txBox="1"/>
          <p:nvPr/>
        </p:nvSpPr>
        <p:spPr>
          <a:xfrm>
            <a:off x="3254189" y="1035800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83.50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489" name="object 489"/>
          <p:cNvSpPr txBox="1"/>
          <p:nvPr/>
        </p:nvSpPr>
        <p:spPr>
          <a:xfrm>
            <a:off x="3376539" y="1471472"/>
            <a:ext cx="1081405" cy="4902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50.93</a:t>
            </a:r>
            <a:endParaRPr sz="250">
              <a:latin typeface="Helvetica"/>
              <a:cs typeface="Helvetica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 algn="r" marR="249554">
              <a:lnSpc>
                <a:spcPct val="100000"/>
              </a:lnSpc>
              <a:spcBef>
                <a:spcPts val="155"/>
              </a:spcBef>
            </a:pPr>
            <a:r>
              <a:rPr dirty="0" sz="250" spc="-5">
                <a:latin typeface="Helvetica"/>
                <a:cs typeface="Helvetica"/>
              </a:rPr>
              <a:t>44.44</a:t>
            </a:r>
            <a:endParaRPr sz="250">
              <a:latin typeface="Helvetica"/>
              <a:cs typeface="Helvetica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">
              <a:latin typeface="Times New Roman"/>
              <a:cs typeface="Times New Roman"/>
            </a:endParaRPr>
          </a:p>
          <a:p>
            <a:pPr marL="257175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35.18</a:t>
            </a:r>
            <a:endParaRPr sz="25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54"/>
              </a:spcBef>
            </a:pPr>
            <a:endParaRPr sz="200">
              <a:latin typeface="Times New Roman"/>
              <a:cs typeface="Times New Roman"/>
            </a:endParaRPr>
          </a:p>
          <a:p>
            <a:pPr algn="r" marR="1270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29.63</a:t>
            </a:r>
            <a:endParaRPr sz="250">
              <a:latin typeface="Helvetica"/>
              <a:cs typeface="Helvetica"/>
            </a:endParaRPr>
          </a:p>
          <a:p>
            <a:pPr algn="r" marR="5080">
              <a:lnSpc>
                <a:spcPct val="100000"/>
              </a:lnSpc>
              <a:spcBef>
                <a:spcPts val="90"/>
              </a:spcBef>
            </a:pPr>
            <a:r>
              <a:rPr dirty="0" sz="250" spc="-5">
                <a:latin typeface="Helvetica"/>
                <a:cs typeface="Helvetica"/>
              </a:rPr>
              <a:t>25.93</a:t>
            </a:r>
            <a:endParaRPr sz="250">
              <a:latin typeface="Helvetica"/>
              <a:cs typeface="Helvetica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18.50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490" name="object 490"/>
          <p:cNvSpPr txBox="1"/>
          <p:nvPr/>
        </p:nvSpPr>
        <p:spPr>
          <a:xfrm>
            <a:off x="3498917" y="1966925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13.89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491" name="object 491"/>
          <p:cNvSpPr txBox="1"/>
          <p:nvPr/>
        </p:nvSpPr>
        <p:spPr>
          <a:xfrm>
            <a:off x="3743644" y="1985532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12.50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492" name="object 492"/>
          <p:cNvSpPr txBox="1"/>
          <p:nvPr/>
        </p:nvSpPr>
        <p:spPr>
          <a:xfrm>
            <a:off x="3988372" y="1229757"/>
            <a:ext cx="102235" cy="565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" spc="-5">
                <a:latin typeface="Helvetica"/>
                <a:cs typeface="Helvetica"/>
              </a:rPr>
              <a:t>69.00</a:t>
            </a:r>
            <a:endParaRPr sz="250">
              <a:latin typeface="Helvetica"/>
              <a:cs typeface="Helvetica"/>
            </a:endParaRPr>
          </a:p>
        </p:txBody>
      </p:sp>
      <p:sp>
        <p:nvSpPr>
          <p:cNvPr id="493" name="object 493"/>
          <p:cNvSpPr txBox="1"/>
          <p:nvPr/>
        </p:nvSpPr>
        <p:spPr>
          <a:xfrm>
            <a:off x="2724341" y="2212511"/>
            <a:ext cx="183515" cy="787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00" spc="5">
                <a:latin typeface="Helvetica"/>
                <a:cs typeface="Helvetica"/>
              </a:rPr>
              <a:t>mFB−I</a:t>
            </a:r>
            <a:endParaRPr sz="400">
              <a:latin typeface="Helvetica"/>
              <a:cs typeface="Helvetica"/>
            </a:endParaRPr>
          </a:p>
        </p:txBody>
      </p:sp>
      <p:sp>
        <p:nvSpPr>
          <p:cNvPr id="494" name="object 494"/>
          <p:cNvSpPr txBox="1"/>
          <p:nvPr/>
        </p:nvSpPr>
        <p:spPr>
          <a:xfrm>
            <a:off x="3062686" y="2212511"/>
            <a:ext cx="1348105" cy="787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375285" algn="l"/>
                <a:tab pos="744855" algn="l"/>
                <a:tab pos="1107440" algn="l"/>
              </a:tabLst>
            </a:pPr>
            <a:r>
              <a:rPr dirty="0" sz="400" spc="5">
                <a:latin typeface="Helvetica"/>
                <a:cs typeface="Helvetica"/>
              </a:rPr>
              <a:t>uFB</a:t>
            </a:r>
            <a:r>
              <a:rPr dirty="0" sz="400" spc="5">
                <a:latin typeface="Helvetica"/>
                <a:cs typeface="Helvetica"/>
              </a:rPr>
              <a:t> </a:t>
            </a:r>
            <a:r>
              <a:rPr dirty="0" sz="400" spc="10">
                <a:latin typeface="Helvetica"/>
                <a:cs typeface="Helvetica"/>
              </a:rPr>
              <a:t>AFP</a:t>
            </a:r>
            <a:r>
              <a:rPr dirty="0" sz="400" spc="10">
                <a:latin typeface="Helvetica"/>
                <a:cs typeface="Helvetica"/>
              </a:rPr>
              <a:t>	</a:t>
            </a:r>
            <a:r>
              <a:rPr dirty="0" sz="400" spc="5">
                <a:latin typeface="Helvetica"/>
                <a:cs typeface="Helvetica"/>
              </a:rPr>
              <a:t>uFB</a:t>
            </a:r>
            <a:r>
              <a:rPr dirty="0" sz="400" spc="5">
                <a:latin typeface="Helvetica"/>
                <a:cs typeface="Helvetica"/>
              </a:rPr>
              <a:t> </a:t>
            </a:r>
            <a:r>
              <a:rPr dirty="0" sz="400" spc="10">
                <a:latin typeface="Helvetica"/>
                <a:cs typeface="Helvetica"/>
              </a:rPr>
              <a:t>DCP</a:t>
            </a:r>
            <a:r>
              <a:rPr dirty="0" sz="400" spc="10">
                <a:latin typeface="Helvetica"/>
                <a:cs typeface="Helvetica"/>
              </a:rPr>
              <a:t>	</a:t>
            </a:r>
            <a:r>
              <a:rPr dirty="0" sz="400" spc="10">
                <a:latin typeface="Helvetica"/>
                <a:cs typeface="Helvetica"/>
              </a:rPr>
              <a:t>uEB</a:t>
            </a:r>
            <a:r>
              <a:rPr dirty="0" sz="400" spc="10">
                <a:latin typeface="Helvetica"/>
                <a:cs typeface="Helvetica"/>
              </a:rPr>
              <a:t> </a:t>
            </a:r>
            <a:r>
              <a:rPr dirty="0" sz="400" spc="10">
                <a:latin typeface="Helvetica"/>
                <a:cs typeface="Helvetica"/>
              </a:rPr>
              <a:t>AFP</a:t>
            </a:r>
            <a:r>
              <a:rPr dirty="0" sz="400" spc="10">
                <a:latin typeface="Helvetica"/>
                <a:cs typeface="Helvetica"/>
              </a:rPr>
              <a:t>	</a:t>
            </a:r>
            <a:r>
              <a:rPr dirty="0" sz="400" spc="10">
                <a:latin typeface="Helvetica"/>
                <a:cs typeface="Helvetica"/>
              </a:rPr>
              <a:t>uEB</a:t>
            </a:r>
            <a:r>
              <a:rPr dirty="0" sz="400" spc="10">
                <a:latin typeface="Helvetica"/>
                <a:cs typeface="Helvetica"/>
              </a:rPr>
              <a:t> </a:t>
            </a:r>
            <a:r>
              <a:rPr dirty="0" sz="400" spc="10">
                <a:latin typeface="Helvetica"/>
                <a:cs typeface="Helvetica"/>
              </a:rPr>
              <a:t>DCP</a:t>
            </a:r>
            <a:endParaRPr sz="400">
              <a:latin typeface="Helvetica"/>
              <a:cs typeface="Helvetica"/>
            </a:endParaRPr>
          </a:p>
        </p:txBody>
      </p:sp>
      <p:sp>
        <p:nvSpPr>
          <p:cNvPr id="495" name="object 495"/>
          <p:cNvSpPr/>
          <p:nvPr/>
        </p:nvSpPr>
        <p:spPr>
          <a:xfrm>
            <a:off x="4019874" y="935755"/>
            <a:ext cx="5080" cy="5715"/>
          </a:xfrm>
          <a:custGeom>
            <a:avLst/>
            <a:gdLst/>
            <a:ahLst/>
            <a:cxnLst/>
            <a:rect l="l" t="t" r="r" b="b"/>
            <a:pathLst>
              <a:path w="5079" h="5715">
                <a:moveTo>
                  <a:pt x="0" y="5383"/>
                </a:moveTo>
                <a:lnTo>
                  <a:pt x="50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6" name="object 496"/>
          <p:cNvSpPr/>
          <p:nvPr/>
        </p:nvSpPr>
        <p:spPr>
          <a:xfrm>
            <a:off x="4019874" y="935755"/>
            <a:ext cx="10160" cy="11430"/>
          </a:xfrm>
          <a:custGeom>
            <a:avLst/>
            <a:gdLst/>
            <a:ahLst/>
            <a:cxnLst/>
            <a:rect l="l" t="t" r="r" b="b"/>
            <a:pathLst>
              <a:path w="10160" h="11430">
                <a:moveTo>
                  <a:pt x="0" y="10879"/>
                </a:moveTo>
                <a:lnTo>
                  <a:pt x="101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7" name="object 497"/>
          <p:cNvSpPr/>
          <p:nvPr/>
        </p:nvSpPr>
        <p:spPr>
          <a:xfrm>
            <a:off x="4019874" y="935755"/>
            <a:ext cx="15240" cy="16510"/>
          </a:xfrm>
          <a:custGeom>
            <a:avLst/>
            <a:gdLst/>
            <a:ahLst/>
            <a:cxnLst/>
            <a:rect l="l" t="t" r="r" b="b"/>
            <a:pathLst>
              <a:path w="15239" h="16509">
                <a:moveTo>
                  <a:pt x="0" y="16346"/>
                </a:moveTo>
                <a:lnTo>
                  <a:pt x="1523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8" name="object 498"/>
          <p:cNvSpPr/>
          <p:nvPr/>
        </p:nvSpPr>
        <p:spPr>
          <a:xfrm>
            <a:off x="4019874" y="935755"/>
            <a:ext cx="20955" cy="22225"/>
          </a:xfrm>
          <a:custGeom>
            <a:avLst/>
            <a:gdLst/>
            <a:ahLst/>
            <a:cxnLst/>
            <a:rect l="l" t="t" r="r" b="b"/>
            <a:pathLst>
              <a:path w="20954" h="22225">
                <a:moveTo>
                  <a:pt x="0" y="21842"/>
                </a:moveTo>
                <a:lnTo>
                  <a:pt x="203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9" name="object 499"/>
          <p:cNvSpPr/>
          <p:nvPr/>
        </p:nvSpPr>
        <p:spPr>
          <a:xfrm>
            <a:off x="4019874" y="935755"/>
            <a:ext cx="26034" cy="27305"/>
          </a:xfrm>
          <a:custGeom>
            <a:avLst/>
            <a:gdLst/>
            <a:ahLst/>
            <a:cxnLst/>
            <a:rect l="l" t="t" r="r" b="b"/>
            <a:pathLst>
              <a:path w="26035" h="27305">
                <a:moveTo>
                  <a:pt x="0" y="27309"/>
                </a:moveTo>
                <a:lnTo>
                  <a:pt x="2544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0" name="object 500"/>
          <p:cNvSpPr/>
          <p:nvPr/>
        </p:nvSpPr>
        <p:spPr>
          <a:xfrm>
            <a:off x="4019874" y="935755"/>
            <a:ext cx="31115" cy="33020"/>
          </a:xfrm>
          <a:custGeom>
            <a:avLst/>
            <a:gdLst/>
            <a:ahLst/>
            <a:cxnLst/>
            <a:rect l="l" t="t" r="r" b="b"/>
            <a:pathLst>
              <a:path w="31114" h="33019">
                <a:moveTo>
                  <a:pt x="0" y="32805"/>
                </a:moveTo>
                <a:lnTo>
                  <a:pt x="3054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1" name="object 501"/>
          <p:cNvSpPr/>
          <p:nvPr/>
        </p:nvSpPr>
        <p:spPr>
          <a:xfrm>
            <a:off x="4019874" y="935755"/>
            <a:ext cx="36195" cy="38735"/>
          </a:xfrm>
          <a:custGeom>
            <a:avLst/>
            <a:gdLst/>
            <a:ahLst/>
            <a:cxnLst/>
            <a:rect l="l" t="t" r="r" b="b"/>
            <a:pathLst>
              <a:path w="36195" h="38734">
                <a:moveTo>
                  <a:pt x="0" y="38300"/>
                </a:moveTo>
                <a:lnTo>
                  <a:pt x="3565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2" name="object 502"/>
          <p:cNvSpPr/>
          <p:nvPr/>
        </p:nvSpPr>
        <p:spPr>
          <a:xfrm>
            <a:off x="4019874" y="935755"/>
            <a:ext cx="41275" cy="43815"/>
          </a:xfrm>
          <a:custGeom>
            <a:avLst/>
            <a:gdLst/>
            <a:ahLst/>
            <a:cxnLst/>
            <a:rect l="l" t="t" r="r" b="b"/>
            <a:pathLst>
              <a:path w="41275" h="43815">
                <a:moveTo>
                  <a:pt x="0" y="43768"/>
                </a:moveTo>
                <a:lnTo>
                  <a:pt x="4075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3" name="object 503"/>
          <p:cNvSpPr/>
          <p:nvPr/>
        </p:nvSpPr>
        <p:spPr>
          <a:xfrm>
            <a:off x="4019874" y="935755"/>
            <a:ext cx="46355" cy="49530"/>
          </a:xfrm>
          <a:custGeom>
            <a:avLst/>
            <a:gdLst/>
            <a:ahLst/>
            <a:cxnLst/>
            <a:rect l="l" t="t" r="r" b="b"/>
            <a:pathLst>
              <a:path w="46354" h="49530">
                <a:moveTo>
                  <a:pt x="0" y="49263"/>
                </a:moveTo>
                <a:lnTo>
                  <a:pt x="4586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4" name="object 504"/>
          <p:cNvSpPr/>
          <p:nvPr/>
        </p:nvSpPr>
        <p:spPr>
          <a:xfrm>
            <a:off x="4022719" y="935755"/>
            <a:ext cx="48260" cy="52069"/>
          </a:xfrm>
          <a:custGeom>
            <a:avLst/>
            <a:gdLst/>
            <a:ahLst/>
            <a:cxnLst/>
            <a:rect l="l" t="t" r="r" b="b"/>
            <a:pathLst>
              <a:path w="48260" h="52069">
                <a:moveTo>
                  <a:pt x="0" y="51718"/>
                </a:moveTo>
                <a:lnTo>
                  <a:pt x="4811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5" name="object 505"/>
          <p:cNvSpPr/>
          <p:nvPr/>
        </p:nvSpPr>
        <p:spPr>
          <a:xfrm>
            <a:off x="4027824" y="935755"/>
            <a:ext cx="48260" cy="52069"/>
          </a:xfrm>
          <a:custGeom>
            <a:avLst/>
            <a:gdLst/>
            <a:ahLst/>
            <a:cxnLst/>
            <a:rect l="l" t="t" r="r" b="b"/>
            <a:pathLst>
              <a:path w="48260" h="52069">
                <a:moveTo>
                  <a:pt x="0" y="51718"/>
                </a:moveTo>
                <a:lnTo>
                  <a:pt x="4811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6" name="object 506"/>
          <p:cNvSpPr/>
          <p:nvPr/>
        </p:nvSpPr>
        <p:spPr>
          <a:xfrm>
            <a:off x="4032929" y="939410"/>
            <a:ext cx="45085" cy="48260"/>
          </a:xfrm>
          <a:custGeom>
            <a:avLst/>
            <a:gdLst/>
            <a:ahLst/>
            <a:cxnLst/>
            <a:rect l="l" t="t" r="r" b="b"/>
            <a:pathLst>
              <a:path w="45085" h="48259">
                <a:moveTo>
                  <a:pt x="0" y="48064"/>
                </a:moveTo>
                <a:lnTo>
                  <a:pt x="4471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7" name="object 507"/>
          <p:cNvSpPr/>
          <p:nvPr/>
        </p:nvSpPr>
        <p:spPr>
          <a:xfrm>
            <a:off x="4038034" y="944905"/>
            <a:ext cx="40005" cy="43180"/>
          </a:xfrm>
          <a:custGeom>
            <a:avLst/>
            <a:gdLst/>
            <a:ahLst/>
            <a:cxnLst/>
            <a:rect l="l" t="t" r="r" b="b"/>
            <a:pathLst>
              <a:path w="40004" h="43180">
                <a:moveTo>
                  <a:pt x="0" y="42568"/>
                </a:moveTo>
                <a:lnTo>
                  <a:pt x="396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8" name="object 508"/>
          <p:cNvSpPr/>
          <p:nvPr/>
        </p:nvSpPr>
        <p:spPr>
          <a:xfrm>
            <a:off x="4043138" y="950401"/>
            <a:ext cx="34925" cy="37465"/>
          </a:xfrm>
          <a:custGeom>
            <a:avLst/>
            <a:gdLst/>
            <a:ahLst/>
            <a:cxnLst/>
            <a:rect l="l" t="t" r="r" b="b"/>
            <a:pathLst>
              <a:path w="34925" h="37465">
                <a:moveTo>
                  <a:pt x="0" y="37073"/>
                </a:moveTo>
                <a:lnTo>
                  <a:pt x="345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9" name="object 509"/>
          <p:cNvSpPr/>
          <p:nvPr/>
        </p:nvSpPr>
        <p:spPr>
          <a:xfrm>
            <a:off x="4048243" y="955868"/>
            <a:ext cx="29845" cy="31750"/>
          </a:xfrm>
          <a:custGeom>
            <a:avLst/>
            <a:gdLst/>
            <a:ahLst/>
            <a:cxnLst/>
            <a:rect l="l" t="t" r="r" b="b"/>
            <a:pathLst>
              <a:path w="29845" h="31750">
                <a:moveTo>
                  <a:pt x="0" y="31605"/>
                </a:moveTo>
                <a:lnTo>
                  <a:pt x="2940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0" name="object 510"/>
          <p:cNvSpPr/>
          <p:nvPr/>
        </p:nvSpPr>
        <p:spPr>
          <a:xfrm>
            <a:off x="4053348" y="961364"/>
            <a:ext cx="24765" cy="26670"/>
          </a:xfrm>
          <a:custGeom>
            <a:avLst/>
            <a:gdLst/>
            <a:ahLst/>
            <a:cxnLst/>
            <a:rect l="l" t="t" r="r" b="b"/>
            <a:pathLst>
              <a:path w="24764" h="26669">
                <a:moveTo>
                  <a:pt x="0" y="26110"/>
                </a:moveTo>
                <a:lnTo>
                  <a:pt x="242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1" name="object 511"/>
          <p:cNvSpPr/>
          <p:nvPr/>
        </p:nvSpPr>
        <p:spPr>
          <a:xfrm>
            <a:off x="4058453" y="966831"/>
            <a:ext cx="19685" cy="20955"/>
          </a:xfrm>
          <a:custGeom>
            <a:avLst/>
            <a:gdLst/>
            <a:ahLst/>
            <a:cxnLst/>
            <a:rect l="l" t="t" r="r" b="b"/>
            <a:pathLst>
              <a:path w="19685" h="20955">
                <a:moveTo>
                  <a:pt x="0" y="20642"/>
                </a:moveTo>
                <a:lnTo>
                  <a:pt x="1919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2" name="object 512"/>
          <p:cNvSpPr/>
          <p:nvPr/>
        </p:nvSpPr>
        <p:spPr>
          <a:xfrm>
            <a:off x="4063558" y="972326"/>
            <a:ext cx="14604" cy="15240"/>
          </a:xfrm>
          <a:custGeom>
            <a:avLst/>
            <a:gdLst/>
            <a:ahLst/>
            <a:cxnLst/>
            <a:rect l="l" t="t" r="r" b="b"/>
            <a:pathLst>
              <a:path w="14604" h="15240">
                <a:moveTo>
                  <a:pt x="0" y="15147"/>
                </a:moveTo>
                <a:lnTo>
                  <a:pt x="1408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3" name="object 513"/>
          <p:cNvSpPr/>
          <p:nvPr/>
        </p:nvSpPr>
        <p:spPr>
          <a:xfrm>
            <a:off x="4068663" y="977822"/>
            <a:ext cx="9525" cy="10160"/>
          </a:xfrm>
          <a:custGeom>
            <a:avLst/>
            <a:gdLst/>
            <a:ahLst/>
            <a:cxnLst/>
            <a:rect l="l" t="t" r="r" b="b"/>
            <a:pathLst>
              <a:path w="9525" h="10159">
                <a:moveTo>
                  <a:pt x="0" y="9651"/>
                </a:moveTo>
                <a:lnTo>
                  <a:pt x="898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4" name="object 514"/>
          <p:cNvSpPr/>
          <p:nvPr/>
        </p:nvSpPr>
        <p:spPr>
          <a:xfrm>
            <a:off x="4073768" y="983289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4">
                <a:moveTo>
                  <a:pt x="0" y="4184"/>
                </a:moveTo>
                <a:lnTo>
                  <a:pt x="387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5" name="object 515"/>
          <p:cNvSpPr/>
          <p:nvPr/>
        </p:nvSpPr>
        <p:spPr>
          <a:xfrm>
            <a:off x="4019874" y="1039164"/>
            <a:ext cx="19685" cy="20955"/>
          </a:xfrm>
          <a:custGeom>
            <a:avLst/>
            <a:gdLst/>
            <a:ahLst/>
            <a:cxnLst/>
            <a:rect l="l" t="t" r="r" b="b"/>
            <a:pathLst>
              <a:path w="19685" h="20955">
                <a:moveTo>
                  <a:pt x="0" y="20810"/>
                </a:moveTo>
                <a:lnTo>
                  <a:pt x="1935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6" name="object 516"/>
          <p:cNvSpPr/>
          <p:nvPr/>
        </p:nvSpPr>
        <p:spPr>
          <a:xfrm>
            <a:off x="4019874" y="1039164"/>
            <a:ext cx="43815" cy="46990"/>
          </a:xfrm>
          <a:custGeom>
            <a:avLst/>
            <a:gdLst/>
            <a:ahLst/>
            <a:cxnLst/>
            <a:rect l="l" t="t" r="r" b="b"/>
            <a:pathLst>
              <a:path w="43814" h="46990">
                <a:moveTo>
                  <a:pt x="0" y="46920"/>
                </a:moveTo>
                <a:lnTo>
                  <a:pt x="4368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7" name="object 517"/>
          <p:cNvSpPr/>
          <p:nvPr/>
        </p:nvSpPr>
        <p:spPr>
          <a:xfrm>
            <a:off x="4039735" y="1050155"/>
            <a:ext cx="38100" cy="41275"/>
          </a:xfrm>
          <a:custGeom>
            <a:avLst/>
            <a:gdLst/>
            <a:ahLst/>
            <a:cxnLst/>
            <a:rect l="l" t="t" r="r" b="b"/>
            <a:pathLst>
              <a:path w="38100" h="41275">
                <a:moveTo>
                  <a:pt x="0" y="40727"/>
                </a:moveTo>
                <a:lnTo>
                  <a:pt x="379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8" name="object 518"/>
          <p:cNvSpPr/>
          <p:nvPr/>
        </p:nvSpPr>
        <p:spPr>
          <a:xfrm>
            <a:off x="4064032" y="1076265"/>
            <a:ext cx="13970" cy="14604"/>
          </a:xfrm>
          <a:custGeom>
            <a:avLst/>
            <a:gdLst/>
            <a:ahLst/>
            <a:cxnLst/>
            <a:rect l="l" t="t" r="r" b="b"/>
            <a:pathLst>
              <a:path w="13970" h="14605">
                <a:moveTo>
                  <a:pt x="0" y="14617"/>
                </a:moveTo>
                <a:lnTo>
                  <a:pt x="136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9" name="object 519"/>
          <p:cNvSpPr/>
          <p:nvPr/>
        </p:nvSpPr>
        <p:spPr>
          <a:xfrm>
            <a:off x="4019874" y="935755"/>
            <a:ext cx="57785" cy="52069"/>
          </a:xfrm>
          <a:custGeom>
            <a:avLst/>
            <a:gdLst/>
            <a:ahLst/>
            <a:cxnLst/>
            <a:rect l="l" t="t" r="r" b="b"/>
            <a:pathLst>
              <a:path w="57785" h="52069">
                <a:moveTo>
                  <a:pt x="0" y="0"/>
                </a:moveTo>
                <a:lnTo>
                  <a:pt x="57771" y="0"/>
                </a:lnTo>
                <a:lnTo>
                  <a:pt x="57771" y="51718"/>
                </a:lnTo>
                <a:lnTo>
                  <a:pt x="0" y="51718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0" name="object 520"/>
          <p:cNvSpPr/>
          <p:nvPr/>
        </p:nvSpPr>
        <p:spPr>
          <a:xfrm>
            <a:off x="4019874" y="1039164"/>
            <a:ext cx="57785" cy="52069"/>
          </a:xfrm>
          <a:custGeom>
            <a:avLst/>
            <a:gdLst/>
            <a:ahLst/>
            <a:cxnLst/>
            <a:rect l="l" t="t" r="r" b="b"/>
            <a:pathLst>
              <a:path w="57785" h="52069">
                <a:moveTo>
                  <a:pt x="0" y="0"/>
                </a:moveTo>
                <a:lnTo>
                  <a:pt x="57771" y="0"/>
                </a:lnTo>
                <a:lnTo>
                  <a:pt x="57771" y="51718"/>
                </a:lnTo>
                <a:lnTo>
                  <a:pt x="0" y="51718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1" name="object 521"/>
          <p:cNvSpPr/>
          <p:nvPr/>
        </p:nvSpPr>
        <p:spPr>
          <a:xfrm>
            <a:off x="4019874" y="1142573"/>
            <a:ext cx="57785" cy="52069"/>
          </a:xfrm>
          <a:custGeom>
            <a:avLst/>
            <a:gdLst/>
            <a:ahLst/>
            <a:cxnLst/>
            <a:rect l="l" t="t" r="r" b="b"/>
            <a:pathLst>
              <a:path w="57785" h="52069">
                <a:moveTo>
                  <a:pt x="0" y="0"/>
                </a:moveTo>
                <a:lnTo>
                  <a:pt x="57771" y="0"/>
                </a:lnTo>
                <a:lnTo>
                  <a:pt x="57771" y="51718"/>
                </a:lnTo>
                <a:lnTo>
                  <a:pt x="0" y="51718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2" name="object 522"/>
          <p:cNvSpPr txBox="1"/>
          <p:nvPr/>
        </p:nvSpPr>
        <p:spPr>
          <a:xfrm>
            <a:off x="4137139" y="928760"/>
            <a:ext cx="252729" cy="704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50">
                <a:latin typeface="Helvetica"/>
                <a:cs typeface="Helvetica"/>
              </a:rPr>
              <a:t>mFB−J first</a:t>
            </a:r>
            <a:endParaRPr sz="350">
              <a:latin typeface="Helvetica"/>
              <a:cs typeface="Helvetica"/>
            </a:endParaRPr>
          </a:p>
        </p:txBody>
      </p:sp>
      <p:sp>
        <p:nvSpPr>
          <p:cNvPr id="523" name="object 523"/>
          <p:cNvSpPr txBox="1"/>
          <p:nvPr/>
        </p:nvSpPr>
        <p:spPr>
          <a:xfrm>
            <a:off x="4137139" y="1032169"/>
            <a:ext cx="372745" cy="704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50">
                <a:latin typeface="Helvetica"/>
                <a:cs typeface="Helvetica"/>
              </a:rPr>
              <a:t>other method first</a:t>
            </a:r>
            <a:endParaRPr sz="350">
              <a:latin typeface="Helvetica"/>
              <a:cs typeface="Helvetica"/>
            </a:endParaRPr>
          </a:p>
        </p:txBody>
      </p:sp>
      <p:sp>
        <p:nvSpPr>
          <p:cNvPr id="524" name="object 524"/>
          <p:cNvSpPr txBox="1"/>
          <p:nvPr/>
        </p:nvSpPr>
        <p:spPr>
          <a:xfrm>
            <a:off x="4137139" y="1135578"/>
            <a:ext cx="231775" cy="704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50">
                <a:latin typeface="Helvetica"/>
                <a:cs typeface="Helvetica"/>
              </a:rPr>
              <a:t>same time</a:t>
            </a:r>
            <a:endParaRPr sz="350">
              <a:latin typeface="Helvetica"/>
              <a:cs typeface="Helvetica"/>
            </a:endParaRPr>
          </a:p>
        </p:txBody>
      </p:sp>
      <p:sp>
        <p:nvSpPr>
          <p:cNvPr id="525" name="object 525"/>
          <p:cNvSpPr txBox="1"/>
          <p:nvPr/>
        </p:nvSpPr>
        <p:spPr>
          <a:xfrm>
            <a:off x="423214" y="1169046"/>
            <a:ext cx="690245" cy="3041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000" spc="15">
                <a:latin typeface="Times New Roman"/>
                <a:cs typeface="Times New Roman"/>
              </a:rPr>
              <a:t>log(AFP) </a:t>
            </a:r>
            <a:r>
              <a:rPr dirty="0" sz="1000" spc="20">
                <a:latin typeface="Times New Roman"/>
                <a:cs typeface="Times New Roman"/>
              </a:rPr>
              <a:t>log(DCP+1)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26" name="object 526"/>
          <p:cNvSpPr txBox="1"/>
          <p:nvPr/>
        </p:nvSpPr>
        <p:spPr>
          <a:xfrm>
            <a:off x="1239431" y="1246765"/>
            <a:ext cx="454659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15" b="1">
                <a:latin typeface="Times New Roman"/>
                <a:cs typeface="Times New Roman"/>
              </a:rPr>
              <a:t>59.50%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27" name="object 527"/>
          <p:cNvSpPr txBox="1"/>
          <p:nvPr/>
        </p:nvSpPr>
        <p:spPr>
          <a:xfrm>
            <a:off x="1820303" y="1169046"/>
            <a:ext cx="454659" cy="3041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00"/>
              </a:lnSpc>
            </a:pPr>
            <a:r>
              <a:rPr dirty="0" sz="1000" spc="45">
                <a:latin typeface="Times New Roman"/>
                <a:cs typeface="Times New Roman"/>
              </a:rPr>
              <a:t>53.00%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200"/>
              </a:lnSpc>
            </a:pPr>
            <a:r>
              <a:rPr dirty="0" sz="1000" spc="45">
                <a:latin typeface="Times New Roman"/>
                <a:cs typeface="Times New Roman"/>
              </a:rPr>
              <a:t>43.52%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28" name="object 528"/>
          <p:cNvSpPr txBox="1"/>
          <p:nvPr/>
        </p:nvSpPr>
        <p:spPr>
          <a:xfrm>
            <a:off x="2401176" y="1170845"/>
            <a:ext cx="454659" cy="3022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00"/>
              </a:lnSpc>
            </a:pPr>
            <a:r>
              <a:rPr dirty="0" sz="1000" spc="15" b="1">
                <a:latin typeface="Times New Roman"/>
                <a:cs typeface="Times New Roman"/>
              </a:rPr>
              <a:t>57.00%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200"/>
              </a:lnSpc>
            </a:pPr>
            <a:r>
              <a:rPr dirty="0" sz="1000" spc="45">
                <a:latin typeface="Times New Roman"/>
                <a:cs typeface="Times New Roman"/>
              </a:rPr>
              <a:t>56.48%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29" name="object 529"/>
          <p:cNvSpPr/>
          <p:nvPr/>
        </p:nvSpPr>
        <p:spPr>
          <a:xfrm>
            <a:off x="359994" y="2390038"/>
            <a:ext cx="4219575" cy="0"/>
          </a:xfrm>
          <a:custGeom>
            <a:avLst/>
            <a:gdLst/>
            <a:ahLst/>
            <a:cxnLst/>
            <a:rect l="l" t="t" r="r" b="b"/>
            <a:pathLst>
              <a:path w="4219575" h="0">
                <a:moveTo>
                  <a:pt x="0" y="0"/>
                </a:moveTo>
                <a:lnTo>
                  <a:pt x="421940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0" name="object 530"/>
          <p:cNvSpPr txBox="1"/>
          <p:nvPr/>
        </p:nvSpPr>
        <p:spPr>
          <a:xfrm>
            <a:off x="428586" y="2653892"/>
            <a:ext cx="3419475" cy="421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mFB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positi</a:t>
            </a:r>
            <a:r>
              <a:rPr dirty="0" sz="1000" spc="-10">
                <a:latin typeface="Times New Roman"/>
                <a:cs typeface="Times New Roman"/>
              </a:rPr>
              <a:t>v</a:t>
            </a:r>
            <a:r>
              <a:rPr dirty="0" sz="1000" spc="105">
                <a:latin typeface="Times New Roman"/>
                <a:cs typeface="Times New Roman"/>
              </a:rPr>
              <a:t>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be</a:t>
            </a:r>
            <a:r>
              <a:rPr dirty="0" sz="1000" spc="-5">
                <a:latin typeface="Times New Roman"/>
                <a:cs typeface="Times New Roman"/>
              </a:rPr>
              <a:t>f</a:t>
            </a:r>
            <a:r>
              <a:rPr dirty="0" sz="1000" spc="50">
                <a:latin typeface="Times New Roman"/>
                <a:cs typeface="Times New Roman"/>
              </a:rPr>
              <a:t>ore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uEB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with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AFP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12.5%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tim</a:t>
            </a:r>
            <a:r>
              <a:rPr dirty="0" sz="1000" spc="5">
                <a:latin typeface="Times New Roman"/>
                <a:cs typeface="Times New Roman"/>
              </a:rPr>
              <a:t>e</a:t>
            </a:r>
            <a:r>
              <a:rPr dirty="0" sz="1000" spc="25">
                <a:latin typeface="Times New Roman"/>
                <a:cs typeface="Times New Roman"/>
              </a:rPr>
              <a:t>.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uEB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with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AFP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positi</a:t>
            </a:r>
            <a:r>
              <a:rPr dirty="0" sz="1000" spc="-10">
                <a:latin typeface="Times New Roman"/>
                <a:cs typeface="Times New Roman"/>
              </a:rPr>
              <a:t>v</a:t>
            </a:r>
            <a:r>
              <a:rPr dirty="0" sz="1000" spc="105">
                <a:latin typeface="Times New Roman"/>
                <a:cs typeface="Times New Roman"/>
              </a:rPr>
              <a:t>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be</a:t>
            </a:r>
            <a:r>
              <a:rPr dirty="0" sz="1000" spc="-5">
                <a:latin typeface="Times New Roman"/>
                <a:cs typeface="Times New Roman"/>
              </a:rPr>
              <a:t>f</a:t>
            </a:r>
            <a:r>
              <a:rPr dirty="0" sz="1000" spc="50">
                <a:latin typeface="Times New Roman"/>
                <a:cs typeface="Times New Roman"/>
              </a:rPr>
              <a:t>ore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mFB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18.5%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the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tim</a:t>
            </a:r>
            <a:r>
              <a:rPr dirty="0" sz="1000" spc="5">
                <a:latin typeface="Times New Roman"/>
                <a:cs typeface="Times New Roman"/>
              </a:rPr>
              <a:t>e</a:t>
            </a:r>
            <a:r>
              <a:rPr dirty="0" sz="1000" spc="25">
                <a:latin typeface="Times New Roman"/>
                <a:cs typeface="Times New Roman"/>
              </a:rPr>
              <a:t>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31" name="object 531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2" name="object 532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3" name="object 53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534" name="object 53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Applying</a:t>
            </a:r>
            <a:r>
              <a:rPr dirty="0" spc="45"/>
              <a:t> </a:t>
            </a:r>
            <a:r>
              <a:rPr dirty="0" spc="90"/>
              <a:t>the</a:t>
            </a:r>
            <a:r>
              <a:rPr dirty="0" spc="45"/>
              <a:t> </a:t>
            </a:r>
            <a:r>
              <a:rPr dirty="0" spc="90"/>
              <a:t>PEB</a:t>
            </a:r>
            <a:r>
              <a:rPr dirty="0" spc="45"/>
              <a:t> </a:t>
            </a:r>
            <a:r>
              <a:rPr dirty="0" spc="60"/>
              <a:t>algo</a:t>
            </a:r>
            <a:r>
              <a:rPr dirty="0" spc="60"/>
              <a:t>r</a:t>
            </a:r>
            <a:r>
              <a:rPr dirty="0" spc="30"/>
              <a:t>ithm</a:t>
            </a:r>
            <a:r>
              <a:rPr dirty="0" spc="45"/>
              <a:t> </a:t>
            </a:r>
            <a:r>
              <a:rPr dirty="0" spc="10"/>
              <a:t>in</a:t>
            </a:r>
            <a:r>
              <a:rPr dirty="0" spc="45"/>
              <a:t> </a:t>
            </a:r>
            <a:r>
              <a:rPr dirty="0" spc="170"/>
              <a:t>a</a:t>
            </a:r>
            <a:r>
              <a:rPr dirty="0" spc="45"/>
              <a:t> </a:t>
            </a:r>
            <a:r>
              <a:rPr dirty="0" spc="-180"/>
              <a:t>V</a:t>
            </a:r>
            <a:r>
              <a:rPr dirty="0" spc="-65"/>
              <a:t>A</a:t>
            </a:r>
            <a:r>
              <a:rPr dirty="0" spc="45"/>
              <a:t> </a:t>
            </a:r>
            <a:r>
              <a:rPr dirty="0" spc="15"/>
              <a:t>HCV</a:t>
            </a:r>
            <a:r>
              <a:rPr dirty="0" spc="45"/>
              <a:t> </a:t>
            </a:r>
            <a:r>
              <a:rPr dirty="0" spc="80"/>
              <a:t>coho</a:t>
            </a:r>
            <a:r>
              <a:rPr dirty="0" spc="110"/>
              <a:t>r</a:t>
            </a:r>
            <a:r>
              <a:rPr dirty="0" spc="5"/>
              <a:t>t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3133" rIns="0" bIns="0" rtlCol="0" vert="horz">
            <a:spAutoFit/>
          </a:bodyPr>
          <a:lstStyle/>
          <a:p>
            <a:pPr marL="287655" marR="327025">
              <a:lnSpc>
                <a:spcPct val="102699"/>
              </a:lnSpc>
            </a:pPr>
            <a:r>
              <a:rPr dirty="0" spc="-40"/>
              <a:t>HA</a:t>
            </a:r>
            <a:r>
              <a:rPr dirty="0" spc="-190"/>
              <a:t>L</a:t>
            </a:r>
            <a:r>
              <a:rPr dirty="0" spc="-165"/>
              <a:t>T</a:t>
            </a:r>
            <a:r>
              <a:rPr dirty="0" spc="20"/>
              <a:t>-C</a:t>
            </a:r>
            <a:r>
              <a:rPr dirty="0" spc="25"/>
              <a:t> </a:t>
            </a:r>
            <a:r>
              <a:rPr dirty="0" spc="25"/>
              <a:t>is</a:t>
            </a:r>
            <a:r>
              <a:rPr dirty="0" spc="25"/>
              <a:t> </a:t>
            </a:r>
            <a:r>
              <a:rPr dirty="0" spc="114"/>
              <a:t>a</a:t>
            </a:r>
            <a:r>
              <a:rPr dirty="0" spc="25"/>
              <a:t> </a:t>
            </a:r>
            <a:r>
              <a:rPr dirty="0" spc="-20"/>
              <a:t>r</a:t>
            </a:r>
            <a:r>
              <a:rPr dirty="0" spc="40"/>
              <a:t>andomi</a:t>
            </a:r>
            <a:r>
              <a:rPr dirty="0" spc="15"/>
              <a:t>z</a:t>
            </a:r>
            <a:r>
              <a:rPr dirty="0" spc="80"/>
              <a:t>ed</a:t>
            </a:r>
            <a:r>
              <a:rPr dirty="0" spc="25"/>
              <a:t> </a:t>
            </a:r>
            <a:r>
              <a:rPr dirty="0"/>
              <a:t>clinical</a:t>
            </a:r>
            <a:r>
              <a:rPr dirty="0" spc="25"/>
              <a:t> </a:t>
            </a:r>
            <a:r>
              <a:rPr dirty="0" spc="-5"/>
              <a:t>t</a:t>
            </a:r>
            <a:r>
              <a:rPr dirty="0" spc="5"/>
              <a:t>r</a:t>
            </a:r>
            <a:r>
              <a:rPr dirty="0" spc="-5"/>
              <a:t>ial</a:t>
            </a:r>
            <a:r>
              <a:rPr dirty="0" spc="25"/>
              <a:t> </a:t>
            </a:r>
            <a:r>
              <a:rPr dirty="0" spc="-5"/>
              <a:t>with</a:t>
            </a:r>
            <a:r>
              <a:rPr dirty="0" spc="25"/>
              <a:t> </a:t>
            </a:r>
            <a:r>
              <a:rPr dirty="0" spc="55"/>
              <a:t>3</a:t>
            </a:r>
            <a:r>
              <a:rPr dirty="0" spc="25"/>
              <a:t> </a:t>
            </a:r>
            <a:r>
              <a:rPr dirty="0" spc="35"/>
              <a:t>month</a:t>
            </a:r>
            <a:r>
              <a:rPr dirty="0" spc="15"/>
              <a:t> </a:t>
            </a:r>
            <a:r>
              <a:rPr dirty="0" spc="55"/>
              <a:t>su</a:t>
            </a:r>
            <a:r>
              <a:rPr dirty="0" spc="70"/>
              <a:t>r</a:t>
            </a:r>
            <a:r>
              <a:rPr dirty="0" spc="-40"/>
              <a:t>v</a:t>
            </a:r>
            <a:r>
              <a:rPr dirty="0" spc="30"/>
              <a:t>eillance</a:t>
            </a:r>
            <a:r>
              <a:rPr dirty="0" spc="25"/>
              <a:t> </a:t>
            </a:r>
            <a:r>
              <a:rPr dirty="0" spc="15"/>
              <a:t>wind</a:t>
            </a:r>
            <a:r>
              <a:rPr dirty="0" spc="-5"/>
              <a:t>o</a:t>
            </a:r>
            <a:r>
              <a:rPr dirty="0" spc="70"/>
              <a:t>w</a:t>
            </a:r>
            <a:r>
              <a:rPr dirty="0" spc="15"/>
              <a:t>s</a:t>
            </a:r>
            <a:r>
              <a:rPr dirty="0" spc="25"/>
              <a:t>.</a:t>
            </a:r>
          </a:p>
          <a:p>
            <a:pPr marL="287655" marR="5080">
              <a:lnSpc>
                <a:spcPct val="102600"/>
              </a:lnSpc>
              <a:spcBef>
                <a:spcPts val="300"/>
              </a:spcBef>
            </a:pPr>
            <a:r>
              <a:rPr dirty="0" spc="30"/>
              <a:t>AFP</a:t>
            </a:r>
            <a:r>
              <a:rPr dirty="0" spc="25"/>
              <a:t> </a:t>
            </a:r>
            <a:r>
              <a:rPr dirty="0" spc="75"/>
              <a:t>measured</a:t>
            </a:r>
            <a:r>
              <a:rPr dirty="0" spc="25"/>
              <a:t> </a:t>
            </a:r>
            <a:r>
              <a:rPr dirty="0" spc="55"/>
              <a:t>at</a:t>
            </a:r>
            <a:r>
              <a:rPr dirty="0" spc="25"/>
              <a:t> </a:t>
            </a:r>
            <a:r>
              <a:rPr dirty="0" spc="15"/>
              <a:t>local</a:t>
            </a:r>
            <a:r>
              <a:rPr dirty="0" spc="25"/>
              <a:t> </a:t>
            </a:r>
            <a:r>
              <a:rPr dirty="0" spc="30"/>
              <a:t>labo</a:t>
            </a:r>
            <a:r>
              <a:rPr dirty="0" spc="10"/>
              <a:t>r</a:t>
            </a:r>
            <a:r>
              <a:rPr dirty="0" spc="40"/>
              <a:t>ato</a:t>
            </a:r>
            <a:r>
              <a:rPr dirty="0" spc="45"/>
              <a:t>r</a:t>
            </a:r>
            <a:r>
              <a:rPr dirty="0" spc="55"/>
              <a:t>ies</a:t>
            </a:r>
            <a:r>
              <a:rPr dirty="0" spc="25"/>
              <a:t> </a:t>
            </a:r>
            <a:r>
              <a:rPr dirty="0" spc="-105"/>
              <a:t>f</a:t>
            </a:r>
            <a:r>
              <a:rPr dirty="0" spc="20"/>
              <a:t>or</a:t>
            </a:r>
            <a:r>
              <a:rPr dirty="0" spc="25"/>
              <a:t> </a:t>
            </a:r>
            <a:r>
              <a:rPr dirty="0" spc="85"/>
              <a:t>each</a:t>
            </a:r>
            <a:r>
              <a:rPr dirty="0" spc="25"/>
              <a:t> </a:t>
            </a:r>
            <a:r>
              <a:rPr dirty="0" spc="-10"/>
              <a:t>Uni</a:t>
            </a:r>
            <a:r>
              <a:rPr dirty="0" spc="-40"/>
              <a:t>v</a:t>
            </a:r>
            <a:r>
              <a:rPr dirty="0" spc="20"/>
              <a:t>ersity</a:t>
            </a:r>
            <a:r>
              <a:rPr dirty="0" spc="15"/>
              <a:t> </a:t>
            </a:r>
            <a:r>
              <a:rPr dirty="0" spc="30"/>
              <a:t>hospital.</a:t>
            </a:r>
          </a:p>
          <a:p>
            <a:pPr marL="287655" marR="106680">
              <a:lnSpc>
                <a:spcPct val="102600"/>
              </a:lnSpc>
              <a:spcBef>
                <a:spcPts val="300"/>
              </a:spcBef>
            </a:pPr>
            <a:r>
              <a:rPr dirty="0" spc="20"/>
              <a:t>H</a:t>
            </a:r>
            <a:r>
              <a:rPr dirty="0" spc="-5"/>
              <a:t>o</a:t>
            </a:r>
            <a:r>
              <a:rPr dirty="0" spc="-10"/>
              <a:t>w</a:t>
            </a:r>
            <a:r>
              <a:rPr dirty="0" spc="25"/>
              <a:t> </a:t>
            </a:r>
            <a:r>
              <a:rPr dirty="0" spc="85"/>
              <a:t>does</a:t>
            </a:r>
            <a:r>
              <a:rPr dirty="0" spc="25"/>
              <a:t> </a:t>
            </a:r>
            <a:r>
              <a:rPr dirty="0" spc="50"/>
              <a:t>PEB</a:t>
            </a:r>
            <a:r>
              <a:rPr dirty="0" spc="25"/>
              <a:t> </a:t>
            </a:r>
            <a:r>
              <a:rPr dirty="0" spc="30"/>
              <a:t>algo</a:t>
            </a:r>
            <a:r>
              <a:rPr dirty="0" spc="40"/>
              <a:t>r</a:t>
            </a:r>
            <a:r>
              <a:rPr dirty="0" spc="10"/>
              <a:t>ithm</a:t>
            </a:r>
            <a:r>
              <a:rPr dirty="0" spc="25"/>
              <a:t> </a:t>
            </a:r>
            <a:r>
              <a:rPr dirty="0" spc="25"/>
              <a:t>per</a:t>
            </a:r>
            <a:r>
              <a:rPr dirty="0" spc="-15"/>
              <a:t>f</a:t>
            </a:r>
            <a:r>
              <a:rPr dirty="0" spc="25"/>
              <a:t>o</a:t>
            </a:r>
            <a:r>
              <a:rPr dirty="0" spc="40"/>
              <a:t>r</a:t>
            </a:r>
            <a:r>
              <a:rPr dirty="0" spc="50"/>
              <a:t>m</a:t>
            </a:r>
            <a:r>
              <a:rPr dirty="0" spc="25"/>
              <a:t> </a:t>
            </a:r>
            <a:r>
              <a:rPr dirty="0" spc="-5"/>
              <a:t>in</a:t>
            </a:r>
            <a:r>
              <a:rPr dirty="0" spc="25"/>
              <a:t> </a:t>
            </a:r>
            <a:r>
              <a:rPr dirty="0" spc="114"/>
              <a:t>a</a:t>
            </a:r>
            <a:r>
              <a:rPr dirty="0" spc="25"/>
              <a:t> </a:t>
            </a:r>
            <a:r>
              <a:rPr dirty="0" spc="35"/>
              <a:t>regular</a:t>
            </a:r>
            <a:r>
              <a:rPr dirty="0" spc="25"/>
              <a:t> </a:t>
            </a:r>
            <a:r>
              <a:rPr dirty="0"/>
              <a:t>clinical</a:t>
            </a:r>
            <a:r>
              <a:rPr dirty="0"/>
              <a:t> </a:t>
            </a:r>
            <a:r>
              <a:rPr dirty="0" spc="45"/>
              <a:t>setting?</a:t>
            </a:r>
          </a:p>
          <a:p>
            <a:pPr marL="287655" marR="111125">
              <a:lnSpc>
                <a:spcPct val="102600"/>
              </a:lnSpc>
              <a:spcBef>
                <a:spcPts val="300"/>
              </a:spcBef>
            </a:pPr>
            <a:r>
              <a:rPr dirty="0" spc="55"/>
              <a:t>Depa</a:t>
            </a:r>
            <a:r>
              <a:rPr dirty="0" spc="75"/>
              <a:t>r</a:t>
            </a:r>
            <a:r>
              <a:rPr dirty="0" spc="40"/>
              <a:t>tment</a:t>
            </a:r>
            <a:r>
              <a:rPr dirty="0" spc="25"/>
              <a:t> </a:t>
            </a:r>
            <a:r>
              <a:rPr dirty="0" spc="-5"/>
              <a:t>of</a:t>
            </a:r>
            <a:r>
              <a:rPr dirty="0" spc="25"/>
              <a:t> </a:t>
            </a:r>
            <a:r>
              <a:rPr dirty="0" spc="-165"/>
              <a:t>V</a:t>
            </a:r>
            <a:r>
              <a:rPr dirty="0" spc="55"/>
              <a:t>ete</a:t>
            </a:r>
            <a:r>
              <a:rPr dirty="0" spc="30"/>
              <a:t>r</a:t>
            </a:r>
            <a:r>
              <a:rPr dirty="0" spc="90"/>
              <a:t>ans</a:t>
            </a:r>
            <a:r>
              <a:rPr dirty="0" spc="25"/>
              <a:t> </a:t>
            </a:r>
            <a:r>
              <a:rPr dirty="0" spc="-80"/>
              <a:t>Af</a:t>
            </a:r>
            <a:r>
              <a:rPr dirty="0" spc="-85"/>
              <a:t>f</a:t>
            </a:r>
            <a:r>
              <a:rPr dirty="0" spc="35"/>
              <a:t>airs</a:t>
            </a:r>
            <a:r>
              <a:rPr dirty="0" spc="25"/>
              <a:t> </a:t>
            </a:r>
            <a:r>
              <a:rPr dirty="0" spc="-25"/>
              <a:t>(</a:t>
            </a:r>
            <a:r>
              <a:rPr dirty="0" spc="-140"/>
              <a:t>V</a:t>
            </a:r>
            <a:r>
              <a:rPr dirty="0" spc="-35"/>
              <a:t>A)</a:t>
            </a:r>
            <a:r>
              <a:rPr dirty="0" spc="25"/>
              <a:t> </a:t>
            </a:r>
            <a:r>
              <a:rPr dirty="0" spc="25"/>
              <a:t>is</a:t>
            </a:r>
            <a:r>
              <a:rPr dirty="0" spc="25"/>
              <a:t> </a:t>
            </a:r>
            <a:r>
              <a:rPr dirty="0" spc="50"/>
              <a:t>the</a:t>
            </a:r>
            <a:r>
              <a:rPr dirty="0" spc="25"/>
              <a:t> </a:t>
            </a:r>
            <a:r>
              <a:rPr dirty="0" spc="45"/>
              <a:t>largest</a:t>
            </a:r>
            <a:r>
              <a:rPr dirty="0" spc="30"/>
              <a:t> </a:t>
            </a:r>
            <a:r>
              <a:rPr dirty="0" spc="25"/>
              <a:t>inte</a:t>
            </a:r>
            <a:r>
              <a:rPr dirty="0" spc="20"/>
              <a:t>g</a:t>
            </a:r>
            <a:r>
              <a:rPr dirty="0" spc="-20"/>
              <a:t>r</a:t>
            </a:r>
            <a:r>
              <a:rPr dirty="0" spc="65"/>
              <a:t>ated</a:t>
            </a:r>
            <a:r>
              <a:rPr dirty="0" spc="25"/>
              <a:t> </a:t>
            </a:r>
            <a:r>
              <a:rPr dirty="0" spc="45"/>
              <a:t>health-care</a:t>
            </a:r>
            <a:r>
              <a:rPr dirty="0" spc="25"/>
              <a:t> </a:t>
            </a:r>
            <a:r>
              <a:rPr dirty="0" spc="30"/>
              <a:t>pr</a:t>
            </a:r>
            <a:r>
              <a:rPr dirty="0" spc="15"/>
              <a:t>o</a:t>
            </a:r>
            <a:r>
              <a:rPr dirty="0" spc="15"/>
              <a:t>vider</a:t>
            </a:r>
            <a:r>
              <a:rPr dirty="0" spc="25"/>
              <a:t> </a:t>
            </a:r>
            <a:r>
              <a:rPr dirty="0" spc="-5"/>
              <a:t>in</a:t>
            </a:r>
            <a:r>
              <a:rPr dirty="0" spc="25"/>
              <a:t> </a:t>
            </a:r>
            <a:r>
              <a:rPr dirty="0" spc="50"/>
              <a:t>the</a:t>
            </a:r>
            <a:r>
              <a:rPr dirty="0" spc="25"/>
              <a:t> </a:t>
            </a:r>
            <a:r>
              <a:rPr dirty="0" spc="25"/>
              <a:t>United</a:t>
            </a:r>
            <a:r>
              <a:rPr dirty="0" spc="25"/>
              <a:t> </a:t>
            </a:r>
            <a:r>
              <a:rPr dirty="0" spc="70"/>
              <a:t>State</a:t>
            </a:r>
            <a:r>
              <a:rPr dirty="0" spc="50"/>
              <a:t>s</a:t>
            </a:r>
            <a:r>
              <a:rPr dirty="0" spc="25"/>
              <a:t>.</a:t>
            </a:r>
          </a:p>
          <a:p>
            <a:pPr marL="287655">
              <a:lnSpc>
                <a:spcPct val="100000"/>
              </a:lnSpc>
              <a:spcBef>
                <a:spcPts val="330"/>
              </a:spcBef>
            </a:pPr>
            <a:r>
              <a:rPr dirty="0" spc="15"/>
              <a:t>Impo</a:t>
            </a:r>
            <a:r>
              <a:rPr dirty="0" spc="50"/>
              <a:t>r</a:t>
            </a:r>
            <a:r>
              <a:rPr dirty="0" spc="40"/>
              <a:t>tant</a:t>
            </a:r>
            <a:r>
              <a:rPr dirty="0" spc="25"/>
              <a:t> </a:t>
            </a:r>
            <a:r>
              <a:rPr dirty="0" spc="35"/>
              <a:t>setting</a:t>
            </a:r>
            <a:r>
              <a:rPr dirty="0" spc="25"/>
              <a:t> </a:t>
            </a:r>
            <a:r>
              <a:rPr dirty="0" spc="25"/>
              <a:t>to</a:t>
            </a:r>
            <a:r>
              <a:rPr dirty="0" spc="25"/>
              <a:t> </a:t>
            </a:r>
            <a:r>
              <a:rPr dirty="0" spc="40"/>
              <a:t>study</a:t>
            </a:r>
            <a:r>
              <a:rPr dirty="0" spc="25"/>
              <a:t> </a:t>
            </a:r>
            <a:r>
              <a:rPr dirty="0" spc="50"/>
              <a:t>the</a:t>
            </a:r>
            <a:r>
              <a:rPr dirty="0" spc="25"/>
              <a:t> </a:t>
            </a:r>
            <a:r>
              <a:rPr dirty="0" spc="50"/>
              <a:t>PEB</a:t>
            </a:r>
            <a:r>
              <a:rPr dirty="0" spc="25"/>
              <a:t> </a:t>
            </a:r>
            <a:r>
              <a:rPr dirty="0" spc="30"/>
              <a:t>algo</a:t>
            </a:r>
            <a:r>
              <a:rPr dirty="0" spc="40"/>
              <a:t>r</a:t>
            </a:r>
            <a:r>
              <a:rPr dirty="0" spc="10"/>
              <a:t>ithm</a:t>
            </a:r>
            <a:r>
              <a:rPr dirty="0" spc="25"/>
              <a:t> </a:t>
            </a:r>
            <a:r>
              <a:rPr dirty="0" spc="-105"/>
              <a:t>f</a:t>
            </a:r>
            <a:r>
              <a:rPr dirty="0" spc="20"/>
              <a:t>or</a:t>
            </a:r>
            <a:r>
              <a:rPr dirty="0" spc="25"/>
              <a:t> </a:t>
            </a:r>
            <a:r>
              <a:rPr dirty="0" spc="-10"/>
              <a:t>AF</a:t>
            </a:r>
            <a:r>
              <a:rPr dirty="0" spc="-90"/>
              <a:t>P</a:t>
            </a:r>
            <a:r>
              <a:rPr dirty="0" spc="25"/>
              <a:t>.</a:t>
            </a:r>
          </a:p>
        </p:txBody>
      </p:sp>
      <p:sp>
        <p:nvSpPr>
          <p:cNvPr id="11" name="object 11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180"/>
              <a:t>V</a:t>
            </a:r>
            <a:r>
              <a:rPr dirty="0" spc="-65"/>
              <a:t>A</a:t>
            </a:r>
            <a:r>
              <a:rPr dirty="0" spc="45"/>
              <a:t> </a:t>
            </a:r>
            <a:r>
              <a:rPr dirty="0" spc="15"/>
              <a:t>HCV</a:t>
            </a:r>
            <a:r>
              <a:rPr dirty="0" spc="45"/>
              <a:t> </a:t>
            </a:r>
            <a:r>
              <a:rPr dirty="0" spc="80"/>
              <a:t>coho</a:t>
            </a:r>
            <a:r>
              <a:rPr dirty="0" spc="110"/>
              <a:t>r</a:t>
            </a:r>
            <a:r>
              <a:rPr dirty="0" spc="5"/>
              <a:t>t: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624395" y="880710"/>
            <a:ext cx="3397250" cy="16192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ts val="1200"/>
              </a:lnSpc>
            </a:pPr>
            <a:r>
              <a:rPr dirty="0" sz="1100" spc="50">
                <a:latin typeface="Times New Roman"/>
                <a:cs typeface="Times New Roman"/>
              </a:rPr>
              <a:t>12,124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5">
                <a:latin typeface="Times New Roman"/>
                <a:cs typeface="Times New Roman"/>
              </a:rPr>
              <a:t>patients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with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cirrhosis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diagnosed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bet</a:t>
            </a:r>
            <a:r>
              <a:rPr dirty="0" sz="1100" spc="40">
                <a:latin typeface="Times New Roman"/>
                <a:cs typeface="Times New Roman"/>
              </a:rPr>
              <a:t>w</a:t>
            </a:r>
            <a:r>
              <a:rPr dirty="0" sz="1100" spc="95">
                <a:latin typeface="Times New Roman"/>
                <a:cs typeface="Times New Roman"/>
              </a:rPr>
              <a:t>een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1997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0">
                <a:latin typeface="Times New Roman"/>
                <a:cs typeface="Times New Roman"/>
              </a:rPr>
              <a:t>and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2005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0">
                <a:latin typeface="Times New Roman"/>
                <a:cs typeface="Times New Roman"/>
              </a:rPr>
              <a:t>and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at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least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0">
                <a:latin typeface="Times New Roman"/>
                <a:cs typeface="Times New Roman"/>
              </a:rPr>
              <a:t>one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AFP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test.</a:t>
            </a:r>
            <a:endParaRPr sz="1100">
              <a:latin typeface="Times New Roman"/>
              <a:cs typeface="Times New Roman"/>
            </a:endParaRPr>
          </a:p>
          <a:p>
            <a:pPr marL="289560" marR="1692910">
              <a:lnSpc>
                <a:spcPct val="100000"/>
              </a:lnSpc>
              <a:spcBef>
                <a:spcPts val="155"/>
              </a:spcBef>
            </a:pPr>
            <a:r>
              <a:rPr dirty="0" sz="1000" spc="45">
                <a:latin typeface="Times New Roman"/>
                <a:cs typeface="Times New Roman"/>
              </a:rPr>
              <a:t>11,222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with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no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HCC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75">
                <a:latin typeface="Times New Roman"/>
                <a:cs typeface="Times New Roman"/>
              </a:rPr>
              <a:t>e</a:t>
            </a:r>
            <a:r>
              <a:rPr dirty="0" sz="1000" spc="-30">
                <a:latin typeface="Times New Roman"/>
                <a:cs typeface="Times New Roman"/>
              </a:rPr>
              <a:t>v</a:t>
            </a:r>
            <a:r>
              <a:rPr dirty="0" sz="1000" spc="50">
                <a:latin typeface="Times New Roman"/>
                <a:cs typeface="Times New Roman"/>
              </a:rPr>
              <a:t>er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902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with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HCC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75">
                <a:latin typeface="Times New Roman"/>
                <a:cs typeface="Times New Roman"/>
              </a:rPr>
              <a:t>e</a:t>
            </a:r>
            <a:r>
              <a:rPr dirty="0" sz="1000" spc="-30">
                <a:latin typeface="Times New Roman"/>
                <a:cs typeface="Times New Roman"/>
              </a:rPr>
              <a:t>v</a:t>
            </a:r>
            <a:r>
              <a:rPr dirty="0" sz="1000" spc="20">
                <a:latin typeface="Times New Roman"/>
                <a:cs typeface="Times New Roman"/>
              </a:rPr>
              <a:t>entually</a:t>
            </a:r>
            <a:endParaRPr sz="1000">
              <a:latin typeface="Times New Roman"/>
              <a:cs typeface="Times New Roman"/>
            </a:endParaRPr>
          </a:p>
          <a:p>
            <a:pPr marL="12700" marR="219075">
              <a:lnSpc>
                <a:spcPct val="102600"/>
              </a:lnSpc>
              <a:spcBef>
                <a:spcPts val="320"/>
              </a:spcBef>
            </a:pPr>
            <a:r>
              <a:rPr dirty="0" sz="1100" spc="70">
                <a:latin typeface="Times New Roman"/>
                <a:cs typeface="Times New Roman"/>
              </a:rPr>
              <a:t>Use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">
                <a:latin typeface="Times New Roman"/>
                <a:cs typeface="Times New Roman"/>
              </a:rPr>
              <a:t>IDC-9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diagnostic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80">
                <a:latin typeface="Times New Roman"/>
                <a:cs typeface="Times New Roman"/>
              </a:rPr>
              <a:t>codes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to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identify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5">
                <a:latin typeface="Times New Roman"/>
                <a:cs typeface="Times New Roman"/>
              </a:rPr>
              <a:t>patients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with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cirrhosi</a:t>
            </a:r>
            <a:r>
              <a:rPr dirty="0" sz="1100" spc="10">
                <a:latin typeface="Times New Roman"/>
                <a:cs typeface="Times New Roman"/>
              </a:rPr>
              <a:t>s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12700" marR="234950">
              <a:lnSpc>
                <a:spcPct val="102600"/>
              </a:lnSpc>
              <a:spcBef>
                <a:spcPts val="300"/>
              </a:spcBef>
            </a:pPr>
            <a:r>
              <a:rPr dirty="0" sz="1100" spc="30">
                <a:latin typeface="Times New Roman"/>
                <a:cs typeface="Times New Roman"/>
              </a:rPr>
              <a:t>HCC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5">
                <a:latin typeface="Times New Roman"/>
                <a:cs typeface="Times New Roman"/>
              </a:rPr>
              <a:t>diagnosis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first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identified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with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">
                <a:latin typeface="Times New Roman"/>
                <a:cs typeface="Times New Roman"/>
              </a:rPr>
              <a:t>IDC-9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80">
                <a:latin typeface="Times New Roman"/>
                <a:cs typeface="Times New Roman"/>
              </a:rPr>
              <a:t>codes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0">
                <a:latin typeface="Times New Roman"/>
                <a:cs typeface="Times New Roman"/>
              </a:rPr>
              <a:t>and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confi</a:t>
            </a:r>
            <a:r>
              <a:rPr dirty="0" sz="1100" spc="25">
                <a:latin typeface="Times New Roman"/>
                <a:cs typeface="Times New Roman"/>
              </a:rPr>
              <a:t>r</a:t>
            </a:r>
            <a:r>
              <a:rPr dirty="0" sz="1100" spc="75">
                <a:latin typeface="Times New Roman"/>
                <a:cs typeface="Times New Roman"/>
              </a:rPr>
              <a:t>med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with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80">
                <a:latin typeface="Times New Roman"/>
                <a:cs typeface="Times New Roman"/>
              </a:rPr>
              <a:t>ma</a:t>
            </a:r>
            <a:r>
              <a:rPr dirty="0" sz="1100" spc="50">
                <a:latin typeface="Times New Roman"/>
                <a:cs typeface="Times New Roman"/>
              </a:rPr>
              <a:t>n</a:t>
            </a:r>
            <a:r>
              <a:rPr dirty="0" sz="1100" spc="35">
                <a:latin typeface="Times New Roman"/>
                <a:cs typeface="Times New Roman"/>
              </a:rPr>
              <a:t>ual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5">
                <a:latin typeface="Times New Roman"/>
                <a:cs typeface="Times New Roman"/>
              </a:rPr>
              <a:t>r</a:t>
            </a:r>
            <a:r>
              <a:rPr dirty="0" sz="1100" spc="25">
                <a:latin typeface="Times New Roman"/>
                <a:cs typeface="Times New Roman"/>
              </a:rPr>
              <a:t>e</a:t>
            </a:r>
            <a:r>
              <a:rPr dirty="0" sz="1100" spc="10">
                <a:latin typeface="Times New Roman"/>
                <a:cs typeface="Times New Roman"/>
              </a:rPr>
              <a:t>vi</a:t>
            </a:r>
            <a:r>
              <a:rPr dirty="0" sz="1100" spc="-15">
                <a:latin typeface="Times New Roman"/>
                <a:cs typeface="Times New Roman"/>
              </a:rPr>
              <a:t>e</a:t>
            </a:r>
            <a:r>
              <a:rPr dirty="0" sz="1100" spc="-80">
                <a:latin typeface="Times New Roman"/>
                <a:cs typeface="Times New Roman"/>
              </a:rPr>
              <a:t>w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sz="1100" spc="30">
                <a:latin typeface="Times New Roman"/>
                <a:cs typeface="Times New Roman"/>
              </a:rPr>
              <a:t>AFP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0">
                <a:latin typeface="Times New Roman"/>
                <a:cs typeface="Times New Roman"/>
              </a:rPr>
              <a:t>pulled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from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labo</a:t>
            </a:r>
            <a:r>
              <a:rPr dirty="0" sz="1100" spc="10">
                <a:latin typeface="Times New Roman"/>
                <a:cs typeface="Times New Roman"/>
              </a:rPr>
              <a:t>r</a:t>
            </a:r>
            <a:r>
              <a:rPr dirty="0" sz="1100" spc="40">
                <a:latin typeface="Times New Roman"/>
                <a:cs typeface="Times New Roman"/>
              </a:rPr>
              <a:t>ato</a:t>
            </a:r>
            <a:r>
              <a:rPr dirty="0" sz="1100" spc="60">
                <a:latin typeface="Times New Roman"/>
                <a:cs typeface="Times New Roman"/>
              </a:rPr>
              <a:t>r</a:t>
            </a:r>
            <a:r>
              <a:rPr dirty="0" sz="1100" spc="-10">
                <a:latin typeface="Times New Roman"/>
                <a:cs typeface="Times New Roman"/>
              </a:rPr>
              <a:t>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records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at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65">
                <a:latin typeface="Times New Roman"/>
                <a:cs typeface="Times New Roman"/>
              </a:rPr>
              <a:t>V</a:t>
            </a:r>
            <a:r>
              <a:rPr dirty="0" sz="1100" spc="-25">
                <a:latin typeface="Times New Roman"/>
                <a:cs typeface="Times New Roman"/>
              </a:rPr>
              <a:t>A.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75"/>
              <a:t>Results:</a:t>
            </a:r>
            <a:r>
              <a:rPr dirty="0" spc="140"/>
              <a:t> </a:t>
            </a:r>
            <a:r>
              <a:rPr dirty="0" spc="-25"/>
              <a:t>HA</a:t>
            </a:r>
            <a:r>
              <a:rPr dirty="0" spc="-220"/>
              <a:t>L</a:t>
            </a:r>
            <a:r>
              <a:rPr dirty="0" spc="-190"/>
              <a:t>T</a:t>
            </a:r>
            <a:r>
              <a:rPr dirty="0" spc="55"/>
              <a:t>-C</a:t>
            </a:r>
            <a:r>
              <a:rPr dirty="0" spc="45"/>
              <a:t> </a:t>
            </a:r>
            <a:r>
              <a:rPr dirty="0" spc="90"/>
              <a:t>vs</a:t>
            </a:r>
            <a:r>
              <a:rPr dirty="0" spc="45"/>
              <a:t> </a:t>
            </a:r>
            <a:r>
              <a:rPr dirty="0" spc="-180"/>
              <a:t>V</a:t>
            </a:r>
            <a:r>
              <a:rPr dirty="0" spc="-65"/>
              <a:t>A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47294" y="873809"/>
            <a:ext cx="3719195" cy="2882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000" spc="-130">
                <a:solidFill>
                  <a:srgbClr val="3333B2"/>
                </a:solidFill>
                <a:latin typeface="Times New Roman"/>
                <a:cs typeface="Times New Roman"/>
              </a:rPr>
              <a:t>T</a:t>
            </a:r>
            <a:r>
              <a:rPr dirty="0" sz="1000" spc="75">
                <a:solidFill>
                  <a:srgbClr val="3333B2"/>
                </a:solidFill>
                <a:latin typeface="Times New Roman"/>
                <a:cs typeface="Times New Roman"/>
              </a:rPr>
              <a:t>a</a:t>
            </a:r>
            <a:r>
              <a:rPr dirty="0" sz="1000" spc="65">
                <a:solidFill>
                  <a:srgbClr val="3333B2"/>
                </a:solidFill>
                <a:latin typeface="Times New Roman"/>
                <a:cs typeface="Times New Roman"/>
              </a:rPr>
              <a:t>b</a:t>
            </a:r>
            <a:r>
              <a:rPr dirty="0" sz="1000" spc="25">
                <a:solidFill>
                  <a:srgbClr val="3333B2"/>
                </a:solidFill>
                <a:latin typeface="Times New Roman"/>
                <a:cs typeface="Times New Roman"/>
              </a:rPr>
              <a:t>le</a:t>
            </a:r>
            <a:r>
              <a:rPr dirty="0" sz="1000" spc="25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dirty="0" sz="1000" spc="-5">
                <a:solidFill>
                  <a:srgbClr val="3333B2"/>
                </a:solidFill>
                <a:latin typeface="Times New Roman"/>
                <a:cs typeface="Times New Roman"/>
              </a:rPr>
              <a:t>:</a:t>
            </a:r>
            <a:r>
              <a:rPr dirty="0" sz="1000" spc="9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dirty="0" sz="900" spc="55">
                <a:latin typeface="Times New Roman"/>
                <a:cs typeface="Times New Roman"/>
              </a:rPr>
              <a:t>P</a:t>
            </a:r>
            <a:r>
              <a:rPr dirty="0" sz="900" spc="25">
                <a:latin typeface="Times New Roman"/>
                <a:cs typeface="Times New Roman"/>
              </a:rPr>
              <a:t>atient-l</a:t>
            </a:r>
            <a:r>
              <a:rPr dirty="0" sz="900">
                <a:latin typeface="Times New Roman"/>
                <a:cs typeface="Times New Roman"/>
              </a:rPr>
              <a:t>e</a:t>
            </a:r>
            <a:r>
              <a:rPr dirty="0" sz="900" spc="-30">
                <a:latin typeface="Times New Roman"/>
                <a:cs typeface="Times New Roman"/>
              </a:rPr>
              <a:t>v</a:t>
            </a:r>
            <a:r>
              <a:rPr dirty="0" sz="900" spc="20">
                <a:latin typeface="Times New Roman"/>
                <a:cs typeface="Times New Roman"/>
              </a:rPr>
              <a:t>el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5">
                <a:latin typeface="Times New Roman"/>
                <a:cs typeface="Times New Roman"/>
              </a:rPr>
              <a:t>t</a:t>
            </a:r>
            <a:r>
              <a:rPr dirty="0" sz="900" spc="0">
                <a:latin typeface="Times New Roman"/>
                <a:cs typeface="Times New Roman"/>
              </a:rPr>
              <a:t>r</a:t>
            </a:r>
            <a:r>
              <a:rPr dirty="0" sz="900" spc="70">
                <a:latin typeface="Times New Roman"/>
                <a:cs typeface="Times New Roman"/>
              </a:rPr>
              <a:t>ue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10">
                <a:latin typeface="Times New Roman"/>
                <a:cs typeface="Times New Roman"/>
              </a:rPr>
              <a:t>positi</a:t>
            </a:r>
            <a:r>
              <a:rPr dirty="0" sz="900" spc="-15">
                <a:latin typeface="Times New Roman"/>
                <a:cs typeface="Times New Roman"/>
              </a:rPr>
              <a:t>v</a:t>
            </a:r>
            <a:r>
              <a:rPr dirty="0" sz="900" spc="95">
                <a:latin typeface="Times New Roman"/>
                <a:cs typeface="Times New Roman"/>
              </a:rPr>
              <a:t>e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15">
                <a:latin typeface="Times New Roman"/>
                <a:cs typeface="Times New Roman"/>
              </a:rPr>
              <a:t>r</a:t>
            </a:r>
            <a:r>
              <a:rPr dirty="0" sz="900" spc="60">
                <a:latin typeface="Times New Roman"/>
                <a:cs typeface="Times New Roman"/>
              </a:rPr>
              <a:t>ate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25">
                <a:latin typeface="Times New Roman"/>
                <a:cs typeface="Times New Roman"/>
              </a:rPr>
              <a:t>(TPR)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85">
                <a:latin typeface="Times New Roman"/>
                <a:cs typeface="Times New Roman"/>
              </a:rPr>
              <a:t>f</a:t>
            </a:r>
            <a:r>
              <a:rPr dirty="0" sz="900" spc="20">
                <a:latin typeface="Times New Roman"/>
                <a:cs typeface="Times New Roman"/>
              </a:rPr>
              <a:t>or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30">
                <a:latin typeface="Times New Roman"/>
                <a:cs typeface="Times New Roman"/>
              </a:rPr>
              <a:t>hepatocellular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40">
                <a:latin typeface="Times New Roman"/>
                <a:cs typeface="Times New Roman"/>
              </a:rPr>
              <a:t>carcinoma</a:t>
            </a:r>
            <a:r>
              <a:rPr dirty="0" sz="900" spc="35">
                <a:latin typeface="Times New Roman"/>
                <a:cs typeface="Times New Roman"/>
              </a:rPr>
              <a:t> corresponding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20">
                <a:latin typeface="Times New Roman"/>
                <a:cs typeface="Times New Roman"/>
              </a:rPr>
              <a:t>to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40">
                <a:latin typeface="Times New Roman"/>
                <a:cs typeface="Times New Roman"/>
              </a:rPr>
              <a:t>10%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40">
                <a:latin typeface="Times New Roman"/>
                <a:cs typeface="Times New Roman"/>
              </a:rPr>
              <a:t>screening-l</a:t>
            </a:r>
            <a:r>
              <a:rPr dirty="0" sz="900" spc="10">
                <a:latin typeface="Times New Roman"/>
                <a:cs typeface="Times New Roman"/>
              </a:rPr>
              <a:t>e</a:t>
            </a:r>
            <a:r>
              <a:rPr dirty="0" sz="900" spc="-30">
                <a:latin typeface="Times New Roman"/>
                <a:cs typeface="Times New Roman"/>
              </a:rPr>
              <a:t>v</a:t>
            </a:r>
            <a:r>
              <a:rPr dirty="0" sz="900" spc="20">
                <a:latin typeface="Times New Roman"/>
                <a:cs typeface="Times New Roman"/>
              </a:rPr>
              <a:t>el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85">
                <a:latin typeface="Times New Roman"/>
                <a:cs typeface="Times New Roman"/>
              </a:rPr>
              <a:t>f</a:t>
            </a:r>
            <a:r>
              <a:rPr dirty="0" sz="900" spc="55">
                <a:latin typeface="Times New Roman"/>
                <a:cs typeface="Times New Roman"/>
              </a:rPr>
              <a:t>alse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10">
                <a:latin typeface="Times New Roman"/>
                <a:cs typeface="Times New Roman"/>
              </a:rPr>
              <a:t>positi</a:t>
            </a:r>
            <a:r>
              <a:rPr dirty="0" sz="900" spc="-15">
                <a:latin typeface="Times New Roman"/>
                <a:cs typeface="Times New Roman"/>
              </a:rPr>
              <a:t>v</a:t>
            </a:r>
            <a:r>
              <a:rPr dirty="0" sz="900" spc="95">
                <a:latin typeface="Times New Roman"/>
                <a:cs typeface="Times New Roman"/>
              </a:rPr>
              <a:t>e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15">
                <a:latin typeface="Times New Roman"/>
                <a:cs typeface="Times New Roman"/>
              </a:rPr>
              <a:t>r</a:t>
            </a:r>
            <a:r>
              <a:rPr dirty="0" sz="900" spc="55">
                <a:latin typeface="Times New Roman"/>
                <a:cs typeface="Times New Roman"/>
              </a:rPr>
              <a:t>at</a:t>
            </a:r>
            <a:r>
              <a:rPr dirty="0" sz="900" spc="55">
                <a:latin typeface="Times New Roman"/>
                <a:cs typeface="Times New Roman"/>
              </a:rPr>
              <a:t>e</a:t>
            </a:r>
            <a:r>
              <a:rPr dirty="0" sz="900" spc="20">
                <a:latin typeface="Times New Roman"/>
                <a:cs typeface="Times New Roman"/>
              </a:rPr>
              <a:t>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624395" y="2033540"/>
            <a:ext cx="3170555" cy="718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2600"/>
              </a:lnSpc>
            </a:pPr>
            <a:r>
              <a:rPr dirty="0" sz="1100" spc="-50" b="1">
                <a:latin typeface="Times New Roman"/>
                <a:cs typeface="Times New Roman"/>
              </a:rPr>
              <a:t>HA</a:t>
            </a:r>
            <a:r>
              <a:rPr dirty="0" sz="1100" spc="-145" b="1">
                <a:latin typeface="Times New Roman"/>
                <a:cs typeface="Times New Roman"/>
              </a:rPr>
              <a:t>L</a:t>
            </a:r>
            <a:r>
              <a:rPr dirty="0" sz="1100" spc="-210" b="1">
                <a:latin typeface="Times New Roman"/>
                <a:cs typeface="Times New Roman"/>
              </a:rPr>
              <a:t>T</a:t>
            </a:r>
            <a:r>
              <a:rPr dirty="0" sz="1100" spc="-10" b="1">
                <a:latin typeface="Times New Roman"/>
                <a:cs typeface="Times New Roman"/>
              </a:rPr>
              <a:t>-C</a:t>
            </a:r>
            <a:r>
              <a:rPr dirty="0" sz="1100" spc="-5">
                <a:latin typeface="Times New Roman"/>
                <a:cs typeface="Times New Roman"/>
              </a:rPr>
              <a:t>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5" i="1">
                <a:latin typeface="メイリオ"/>
                <a:cs typeface="メイリオ"/>
              </a:rPr>
              <a:t>∼</a:t>
            </a:r>
            <a:r>
              <a:rPr dirty="0" sz="1100" spc="-70" i="1">
                <a:latin typeface="メイリオ"/>
                <a:cs typeface="メイリオ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17%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increase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TPR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when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p</a:t>
            </a:r>
            <a:r>
              <a:rPr dirty="0" sz="1100" spc="25">
                <a:latin typeface="Times New Roman"/>
                <a:cs typeface="Times New Roman"/>
              </a:rPr>
              <a:t>r</a:t>
            </a:r>
            <a:r>
              <a:rPr dirty="0" sz="1100" spc="-5">
                <a:latin typeface="Times New Roman"/>
                <a:cs typeface="Times New Roman"/>
              </a:rPr>
              <a:t>ior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AFP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is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15">
                <a:latin typeface="Times New Roman"/>
                <a:cs typeface="Times New Roman"/>
              </a:rPr>
              <a:t>inco</a:t>
            </a:r>
            <a:r>
              <a:rPr dirty="0" sz="1100" spc="40">
                <a:latin typeface="Times New Roman"/>
                <a:cs typeface="Times New Roman"/>
              </a:rPr>
              <a:t>r</a:t>
            </a:r>
            <a:r>
              <a:rPr dirty="0" sz="1100" spc="35">
                <a:latin typeface="Times New Roman"/>
                <a:cs typeface="Times New Roman"/>
              </a:rPr>
              <a:t>po</a:t>
            </a:r>
            <a:r>
              <a:rPr dirty="0" sz="1100" spc="10">
                <a:latin typeface="Times New Roman"/>
                <a:cs typeface="Times New Roman"/>
              </a:rPr>
              <a:t>r</a:t>
            </a:r>
            <a:r>
              <a:rPr dirty="0" sz="1100" spc="60">
                <a:latin typeface="Times New Roman"/>
                <a:cs typeface="Times New Roman"/>
              </a:rPr>
              <a:t>ated.</a:t>
            </a:r>
            <a:endParaRPr sz="1100">
              <a:latin typeface="Times New Roman"/>
              <a:cs typeface="Times New Roman"/>
            </a:endParaRPr>
          </a:p>
          <a:p>
            <a:pPr marL="12700" marR="309880">
              <a:lnSpc>
                <a:spcPct val="102600"/>
              </a:lnSpc>
              <a:spcBef>
                <a:spcPts val="300"/>
              </a:spcBef>
            </a:pPr>
            <a:r>
              <a:rPr dirty="0" sz="1100" spc="-165" b="1">
                <a:latin typeface="Times New Roman"/>
                <a:cs typeface="Times New Roman"/>
              </a:rPr>
              <a:t>V</a:t>
            </a:r>
            <a:r>
              <a:rPr dirty="0" sz="1100" spc="-10" b="1">
                <a:latin typeface="Times New Roman"/>
                <a:cs typeface="Times New Roman"/>
              </a:rPr>
              <a:t>A</a:t>
            </a:r>
            <a:r>
              <a:rPr dirty="0" sz="1100" spc="-5">
                <a:latin typeface="Times New Roman"/>
                <a:cs typeface="Times New Roman"/>
              </a:rPr>
              <a:t>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5" i="1">
                <a:latin typeface="メイリオ"/>
                <a:cs typeface="メイリオ"/>
              </a:rPr>
              <a:t>∼</a:t>
            </a:r>
            <a:r>
              <a:rPr dirty="0" sz="1100" spc="-70" i="1">
                <a:latin typeface="メイリオ"/>
                <a:cs typeface="メイリオ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10%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increase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TPR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when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p</a:t>
            </a:r>
            <a:r>
              <a:rPr dirty="0" sz="1100" spc="25">
                <a:latin typeface="Times New Roman"/>
                <a:cs typeface="Times New Roman"/>
              </a:rPr>
              <a:t>r</a:t>
            </a:r>
            <a:r>
              <a:rPr dirty="0" sz="1100" spc="-5">
                <a:latin typeface="Times New Roman"/>
                <a:cs typeface="Times New Roman"/>
              </a:rPr>
              <a:t>ior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AFP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is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15">
                <a:latin typeface="Times New Roman"/>
                <a:cs typeface="Times New Roman"/>
              </a:rPr>
              <a:t>inco</a:t>
            </a:r>
            <a:r>
              <a:rPr dirty="0" sz="1100" spc="40">
                <a:latin typeface="Times New Roman"/>
                <a:cs typeface="Times New Roman"/>
              </a:rPr>
              <a:t>r</a:t>
            </a:r>
            <a:r>
              <a:rPr dirty="0" sz="1100" spc="35">
                <a:latin typeface="Times New Roman"/>
                <a:cs typeface="Times New Roman"/>
              </a:rPr>
              <a:t>po</a:t>
            </a:r>
            <a:r>
              <a:rPr dirty="0" sz="1100" spc="10">
                <a:latin typeface="Times New Roman"/>
                <a:cs typeface="Times New Roman"/>
              </a:rPr>
              <a:t>r</a:t>
            </a:r>
            <a:r>
              <a:rPr dirty="0" sz="1100" spc="60">
                <a:latin typeface="Times New Roman"/>
                <a:cs typeface="Times New Roman"/>
              </a:rPr>
              <a:t>ated.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555813" y="1285074"/>
          <a:ext cx="1496695" cy="531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6683"/>
                <a:gridCol w="638233"/>
                <a:gridCol w="421460"/>
              </a:tblGrid>
              <a:tr h="177126">
                <a:tc>
                  <a:txBody>
                    <a:bodyPr/>
                    <a:lstStyle/>
                    <a:p>
                      <a:pPr/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5420">
                      <a:solidFill>
                        <a:srgbClr val="000000"/>
                      </a:solidFill>
                      <a:prstDash val="solid"/>
                    </a:lnT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HA</a:t>
                      </a:r>
                      <a:r>
                        <a:rPr dirty="0" sz="1100" spc="-100" b="1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100" spc="-135" b="1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-C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5420">
                      <a:solidFill>
                        <a:srgbClr val="000000"/>
                      </a:solidFill>
                      <a:prstDash val="solid"/>
                    </a:lnT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</a:pPr>
                      <a:r>
                        <a:rPr dirty="0" sz="1100" spc="-90" b="1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5420">
                      <a:solidFill>
                        <a:srgbClr val="000000"/>
                      </a:solidFill>
                      <a:prstDash val="solid"/>
                    </a:lnT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02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ST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505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60.4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505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53.9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5054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79109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PEB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77.1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63.6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40"/>
              <a:t>Inco</a:t>
            </a:r>
            <a:r>
              <a:rPr dirty="0" spc="70"/>
              <a:t>r</a:t>
            </a:r>
            <a:r>
              <a:rPr dirty="0" spc="75"/>
              <a:t>po</a:t>
            </a:r>
            <a:r>
              <a:rPr dirty="0" spc="35"/>
              <a:t>r</a:t>
            </a:r>
            <a:r>
              <a:rPr dirty="0" spc="60"/>
              <a:t>ating</a:t>
            </a:r>
            <a:r>
              <a:rPr dirty="0" spc="45"/>
              <a:t> </a:t>
            </a:r>
            <a:r>
              <a:rPr dirty="0" spc="35"/>
              <a:t>longitudinal</a:t>
            </a:r>
            <a:r>
              <a:rPr dirty="0" spc="45"/>
              <a:t> </a:t>
            </a:r>
            <a:r>
              <a:rPr dirty="0" spc="65"/>
              <a:t>AFP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0758" rIns="0" bIns="0" rtlCol="0" vert="horz">
            <a:spAutoFit/>
          </a:bodyPr>
          <a:lstStyle/>
          <a:p>
            <a:pPr marL="287655" marR="5080">
              <a:lnSpc>
                <a:spcPct val="102600"/>
              </a:lnSpc>
            </a:pPr>
            <a:r>
              <a:rPr dirty="0" spc="55"/>
              <a:t>Lee</a:t>
            </a:r>
            <a:r>
              <a:rPr dirty="0" spc="25"/>
              <a:t> </a:t>
            </a:r>
            <a:r>
              <a:rPr dirty="0" spc="55"/>
              <a:t>et</a:t>
            </a:r>
            <a:r>
              <a:rPr dirty="0" spc="25"/>
              <a:t> </a:t>
            </a:r>
            <a:r>
              <a:rPr dirty="0" spc="20"/>
              <a:t>al</a:t>
            </a:r>
            <a:r>
              <a:rPr dirty="0" spc="25"/>
              <a:t> </a:t>
            </a:r>
            <a:r>
              <a:rPr dirty="0" spc="25"/>
              <a:t>(2013):</a:t>
            </a:r>
            <a:r>
              <a:rPr dirty="0" spc="100"/>
              <a:t> </a:t>
            </a:r>
            <a:r>
              <a:rPr dirty="0" spc="60"/>
              <a:t>standard</a:t>
            </a:r>
            <a:r>
              <a:rPr dirty="0" spc="25"/>
              <a:t> </a:t>
            </a:r>
            <a:r>
              <a:rPr dirty="0" spc="85"/>
              <a:t>d</a:t>
            </a:r>
            <a:r>
              <a:rPr dirty="0" spc="40"/>
              <a:t>e</a:t>
            </a:r>
            <a:r>
              <a:rPr dirty="0" spc="10"/>
              <a:t>viation</a:t>
            </a:r>
            <a:r>
              <a:rPr dirty="0" spc="25"/>
              <a:t> </a:t>
            </a:r>
            <a:r>
              <a:rPr dirty="0" spc="70"/>
              <a:t>and</a:t>
            </a:r>
            <a:r>
              <a:rPr dirty="0" spc="25"/>
              <a:t> </a:t>
            </a:r>
            <a:r>
              <a:rPr dirty="0" spc="-20"/>
              <a:t>r</a:t>
            </a:r>
            <a:r>
              <a:rPr dirty="0" spc="75"/>
              <a:t>ate</a:t>
            </a:r>
            <a:r>
              <a:rPr dirty="0" spc="25"/>
              <a:t> </a:t>
            </a:r>
            <a:r>
              <a:rPr dirty="0" spc="-5"/>
              <a:t>of</a:t>
            </a:r>
            <a:r>
              <a:rPr dirty="0" spc="25"/>
              <a:t> </a:t>
            </a:r>
            <a:r>
              <a:rPr dirty="0" spc="60"/>
              <a:t>increase</a:t>
            </a:r>
            <a:r>
              <a:rPr dirty="0" spc="25"/>
              <a:t> </a:t>
            </a:r>
            <a:r>
              <a:rPr dirty="0" spc="-5"/>
              <a:t>of</a:t>
            </a:r>
            <a:r>
              <a:rPr dirty="0" spc="-5"/>
              <a:t> </a:t>
            </a:r>
            <a:r>
              <a:rPr dirty="0" spc="30"/>
              <a:t>AFP</a:t>
            </a:r>
            <a:r>
              <a:rPr dirty="0" spc="25"/>
              <a:t> </a:t>
            </a:r>
            <a:r>
              <a:rPr dirty="0" spc="50"/>
              <a:t>vs</a:t>
            </a:r>
            <a:r>
              <a:rPr dirty="0" spc="25"/>
              <a:t> </a:t>
            </a:r>
            <a:r>
              <a:rPr dirty="0" spc="35"/>
              <a:t>current</a:t>
            </a:r>
            <a:r>
              <a:rPr dirty="0" spc="25"/>
              <a:t> </a:t>
            </a:r>
            <a:r>
              <a:rPr dirty="0" spc="-10"/>
              <a:t>AF</a:t>
            </a:r>
            <a:r>
              <a:rPr dirty="0" spc="-90"/>
              <a:t>P</a:t>
            </a:r>
            <a:r>
              <a:rPr dirty="0" spc="25"/>
              <a:t>.</a:t>
            </a:r>
          </a:p>
          <a:p>
            <a:pPr marL="287655" marR="278130">
              <a:lnSpc>
                <a:spcPct val="102600"/>
              </a:lnSpc>
              <a:spcBef>
                <a:spcPts val="865"/>
              </a:spcBef>
            </a:pPr>
            <a:r>
              <a:rPr dirty="0" spc="15"/>
              <a:t>White</a:t>
            </a:r>
            <a:r>
              <a:rPr dirty="0" spc="25"/>
              <a:t> </a:t>
            </a:r>
            <a:r>
              <a:rPr dirty="0" spc="55"/>
              <a:t>et</a:t>
            </a:r>
            <a:r>
              <a:rPr dirty="0" spc="25"/>
              <a:t> </a:t>
            </a:r>
            <a:r>
              <a:rPr dirty="0" spc="20"/>
              <a:t>al</a:t>
            </a:r>
            <a:r>
              <a:rPr dirty="0" spc="25"/>
              <a:t> </a:t>
            </a:r>
            <a:r>
              <a:rPr dirty="0" spc="25"/>
              <a:t>(2015):</a:t>
            </a:r>
            <a:r>
              <a:rPr dirty="0" spc="100"/>
              <a:t> </a:t>
            </a:r>
            <a:r>
              <a:rPr dirty="0" spc="35"/>
              <a:t>current</a:t>
            </a:r>
            <a:r>
              <a:rPr dirty="0" spc="25"/>
              <a:t> </a:t>
            </a:r>
            <a:r>
              <a:rPr dirty="0" spc="30"/>
              <a:t>AFP</a:t>
            </a:r>
            <a:r>
              <a:rPr dirty="0" spc="25"/>
              <a:t> </a:t>
            </a:r>
            <a:r>
              <a:rPr dirty="0" spc="70"/>
              <a:t>and</a:t>
            </a:r>
            <a:r>
              <a:rPr dirty="0" spc="25"/>
              <a:t> </a:t>
            </a:r>
            <a:r>
              <a:rPr dirty="0" spc="-20"/>
              <a:t>r</a:t>
            </a:r>
            <a:r>
              <a:rPr dirty="0" spc="75"/>
              <a:t>ate</a:t>
            </a:r>
            <a:r>
              <a:rPr dirty="0" spc="25"/>
              <a:t> </a:t>
            </a:r>
            <a:r>
              <a:rPr dirty="0" spc="-5"/>
              <a:t>of</a:t>
            </a:r>
            <a:r>
              <a:rPr dirty="0" spc="25"/>
              <a:t> </a:t>
            </a:r>
            <a:r>
              <a:rPr dirty="0" spc="60"/>
              <a:t>increase</a:t>
            </a:r>
            <a:r>
              <a:rPr dirty="0" spc="25"/>
              <a:t> </a:t>
            </a:r>
            <a:r>
              <a:rPr dirty="0" spc="-5"/>
              <a:t>in</a:t>
            </a:r>
            <a:r>
              <a:rPr dirty="0" spc="-5"/>
              <a:t> </a:t>
            </a:r>
            <a:r>
              <a:rPr dirty="0" spc="30"/>
              <a:t>AFP</a:t>
            </a:r>
            <a:r>
              <a:rPr dirty="0" spc="25"/>
              <a:t> </a:t>
            </a:r>
            <a:r>
              <a:rPr dirty="0" spc="-5"/>
              <a:t>within</a:t>
            </a:r>
            <a:r>
              <a:rPr dirty="0" spc="25"/>
              <a:t> </a:t>
            </a:r>
            <a:r>
              <a:rPr dirty="0" spc="50"/>
              <a:t>the</a:t>
            </a:r>
            <a:r>
              <a:rPr dirty="0" spc="25"/>
              <a:t> </a:t>
            </a:r>
            <a:r>
              <a:rPr dirty="0" spc="40"/>
              <a:t>last</a:t>
            </a:r>
            <a:r>
              <a:rPr dirty="0" spc="25"/>
              <a:t> </a:t>
            </a:r>
            <a:r>
              <a:rPr dirty="0" spc="-35"/>
              <a:t>y</a:t>
            </a:r>
            <a:r>
              <a:rPr dirty="0" spc="75"/>
              <a:t>ear</a:t>
            </a:r>
            <a:r>
              <a:rPr dirty="0" spc="25"/>
              <a:t> </a:t>
            </a:r>
            <a:r>
              <a:rPr dirty="0" spc="50"/>
              <a:t>vs</a:t>
            </a:r>
            <a:r>
              <a:rPr dirty="0" spc="25"/>
              <a:t> </a:t>
            </a:r>
            <a:r>
              <a:rPr dirty="0" spc="35"/>
              <a:t>current</a:t>
            </a:r>
            <a:r>
              <a:rPr dirty="0" spc="25"/>
              <a:t> </a:t>
            </a:r>
            <a:r>
              <a:rPr dirty="0" spc="-10"/>
              <a:t>AF</a:t>
            </a:r>
            <a:r>
              <a:rPr dirty="0" spc="-90"/>
              <a:t>P</a:t>
            </a:r>
            <a:r>
              <a:rPr dirty="0" spc="25"/>
              <a:t>.</a:t>
            </a:r>
          </a:p>
          <a:p>
            <a:pPr marL="287655" marR="165735">
              <a:lnSpc>
                <a:spcPct val="102600"/>
              </a:lnSpc>
              <a:spcBef>
                <a:spcPts val="865"/>
              </a:spcBef>
            </a:pPr>
            <a:r>
              <a:rPr dirty="0" spc="20"/>
              <a:t>McIntosh</a:t>
            </a:r>
            <a:r>
              <a:rPr dirty="0" spc="25"/>
              <a:t> </a:t>
            </a:r>
            <a:r>
              <a:rPr dirty="0" spc="70"/>
              <a:t>and</a:t>
            </a:r>
            <a:r>
              <a:rPr dirty="0" spc="25"/>
              <a:t> </a:t>
            </a:r>
            <a:r>
              <a:rPr dirty="0" spc="40"/>
              <a:t>Urban</a:t>
            </a:r>
            <a:r>
              <a:rPr dirty="0" spc="25"/>
              <a:t> </a:t>
            </a:r>
            <a:r>
              <a:rPr dirty="0" spc="25"/>
              <a:t>(2003):</a:t>
            </a:r>
            <a:r>
              <a:rPr dirty="0" spc="100"/>
              <a:t> </a:t>
            </a:r>
            <a:r>
              <a:rPr dirty="0" spc="60"/>
              <a:t>pa</a:t>
            </a:r>
            <a:r>
              <a:rPr dirty="0" spc="25"/>
              <a:t>r</a:t>
            </a:r>
            <a:r>
              <a:rPr dirty="0" spc="55"/>
              <a:t>amet</a:t>
            </a:r>
            <a:r>
              <a:rPr dirty="0" spc="50"/>
              <a:t>r</a:t>
            </a:r>
            <a:r>
              <a:rPr dirty="0" spc="-5"/>
              <a:t>ic</a:t>
            </a:r>
            <a:r>
              <a:rPr dirty="0" spc="25"/>
              <a:t> </a:t>
            </a:r>
            <a:r>
              <a:rPr dirty="0" spc="30"/>
              <a:t>empi</a:t>
            </a:r>
            <a:r>
              <a:rPr dirty="0" spc="30"/>
              <a:t>r</a:t>
            </a:r>
            <a:r>
              <a:rPr dirty="0" spc="10"/>
              <a:t>ical</a:t>
            </a:r>
            <a:r>
              <a:rPr dirty="0" spc="25"/>
              <a:t> </a:t>
            </a:r>
            <a:r>
              <a:rPr dirty="0" spc="65"/>
              <a:t>B</a:t>
            </a:r>
            <a:r>
              <a:rPr dirty="0" spc="5"/>
              <a:t>a</a:t>
            </a:r>
            <a:r>
              <a:rPr dirty="0" spc="-35"/>
              <a:t>y</a:t>
            </a:r>
            <a:r>
              <a:rPr dirty="0" spc="110"/>
              <a:t>es</a:t>
            </a:r>
            <a:r>
              <a:rPr dirty="0" spc="65"/>
              <a:t> </a:t>
            </a:r>
            <a:r>
              <a:rPr dirty="0" spc="25"/>
              <a:t>(PEB)</a:t>
            </a:r>
            <a:r>
              <a:rPr dirty="0" spc="25"/>
              <a:t> </a:t>
            </a:r>
            <a:r>
              <a:rPr dirty="0" spc="55"/>
              <a:t>approach.</a:t>
            </a:r>
          </a:p>
          <a:p>
            <a:pPr marL="287655" marR="329565">
              <a:lnSpc>
                <a:spcPct val="102600"/>
              </a:lnSpc>
              <a:spcBef>
                <a:spcPts val="865"/>
              </a:spcBef>
            </a:pPr>
            <a:r>
              <a:rPr dirty="0" spc="75"/>
              <a:t>Skate</a:t>
            </a:r>
            <a:r>
              <a:rPr dirty="0" spc="45"/>
              <a:t>s</a:t>
            </a:r>
            <a:r>
              <a:rPr dirty="0" spc="25"/>
              <a:t>,</a:t>
            </a:r>
            <a:r>
              <a:rPr dirty="0" spc="25"/>
              <a:t> </a:t>
            </a:r>
            <a:r>
              <a:rPr dirty="0" spc="65"/>
              <a:t>P</a:t>
            </a:r>
            <a:r>
              <a:rPr dirty="0" spc="40"/>
              <a:t>auler</a:t>
            </a:r>
            <a:r>
              <a:rPr dirty="0" spc="25"/>
              <a:t> </a:t>
            </a:r>
            <a:r>
              <a:rPr dirty="0" spc="70"/>
              <a:t>and</a:t>
            </a:r>
            <a:r>
              <a:rPr dirty="0" spc="25"/>
              <a:t> </a:t>
            </a:r>
            <a:r>
              <a:rPr dirty="0" spc="90"/>
              <a:t>J</a:t>
            </a:r>
            <a:r>
              <a:rPr dirty="0" spc="80"/>
              <a:t>acobs</a:t>
            </a:r>
            <a:r>
              <a:rPr dirty="0" spc="25"/>
              <a:t> </a:t>
            </a:r>
            <a:r>
              <a:rPr dirty="0" spc="25"/>
              <a:t>(2001):</a:t>
            </a:r>
            <a:r>
              <a:rPr dirty="0" spc="100"/>
              <a:t> </a:t>
            </a:r>
            <a:r>
              <a:rPr dirty="0" spc="55"/>
              <a:t>poste</a:t>
            </a:r>
            <a:r>
              <a:rPr dirty="0" spc="50"/>
              <a:t>r</a:t>
            </a:r>
            <a:r>
              <a:rPr dirty="0" spc="-5"/>
              <a:t>ior</a:t>
            </a:r>
            <a:r>
              <a:rPr dirty="0" spc="25"/>
              <a:t> </a:t>
            </a:r>
            <a:r>
              <a:rPr dirty="0" spc="5"/>
              <a:t>r</a:t>
            </a:r>
            <a:r>
              <a:rPr dirty="0" spc="10"/>
              <a:t>isk</a:t>
            </a:r>
            <a:r>
              <a:rPr dirty="0" spc="25"/>
              <a:t> </a:t>
            </a:r>
            <a:r>
              <a:rPr dirty="0" spc="10"/>
              <a:t>from</a:t>
            </a:r>
            <a:r>
              <a:rPr dirty="0" spc="5"/>
              <a:t> </a:t>
            </a:r>
            <a:r>
              <a:rPr dirty="0" spc="65"/>
              <a:t>B</a:t>
            </a:r>
            <a:r>
              <a:rPr dirty="0" spc="5"/>
              <a:t>a</a:t>
            </a:r>
            <a:r>
              <a:rPr dirty="0" spc="-35"/>
              <a:t>y</a:t>
            </a:r>
            <a:r>
              <a:rPr dirty="0" spc="65"/>
              <a:t>esian</a:t>
            </a:r>
            <a:r>
              <a:rPr dirty="0" spc="25"/>
              <a:t> </a:t>
            </a:r>
            <a:r>
              <a:rPr dirty="0" spc="25"/>
              <a:t>hie</a:t>
            </a:r>
            <a:r>
              <a:rPr dirty="0" spc="5"/>
              <a:t>r</a:t>
            </a:r>
            <a:r>
              <a:rPr dirty="0" spc="30"/>
              <a:t>archical</a:t>
            </a:r>
            <a:r>
              <a:rPr dirty="0" spc="25"/>
              <a:t> </a:t>
            </a:r>
            <a:r>
              <a:rPr dirty="0" spc="45"/>
              <a:t>changepoint</a:t>
            </a:r>
            <a:r>
              <a:rPr dirty="0" spc="25"/>
              <a:t> </a:t>
            </a:r>
            <a:r>
              <a:rPr dirty="0" spc="40"/>
              <a:t>model.</a:t>
            </a:r>
          </a:p>
        </p:txBody>
      </p:sp>
      <p:sp>
        <p:nvSpPr>
          <p:cNvPr id="10" name="object 10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75"/>
              <a:t>Results:</a:t>
            </a:r>
            <a:r>
              <a:rPr dirty="0" spc="140"/>
              <a:t> </a:t>
            </a:r>
            <a:r>
              <a:rPr dirty="0" spc="-25"/>
              <a:t>HA</a:t>
            </a:r>
            <a:r>
              <a:rPr dirty="0" spc="-220"/>
              <a:t>L</a:t>
            </a:r>
            <a:r>
              <a:rPr dirty="0" spc="-190"/>
              <a:t>T</a:t>
            </a:r>
            <a:r>
              <a:rPr dirty="0" spc="55"/>
              <a:t>-C</a:t>
            </a:r>
            <a:r>
              <a:rPr dirty="0" spc="45"/>
              <a:t> </a:t>
            </a:r>
            <a:r>
              <a:rPr dirty="0" spc="90"/>
              <a:t>vs</a:t>
            </a:r>
            <a:r>
              <a:rPr dirty="0" spc="45"/>
              <a:t> </a:t>
            </a:r>
            <a:r>
              <a:rPr dirty="0" spc="-180"/>
              <a:t>V</a:t>
            </a:r>
            <a:r>
              <a:rPr dirty="0" spc="-65"/>
              <a:t>A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47294" y="873809"/>
            <a:ext cx="3719195" cy="2882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000" spc="-130">
                <a:solidFill>
                  <a:srgbClr val="3333B2"/>
                </a:solidFill>
                <a:latin typeface="Times New Roman"/>
                <a:cs typeface="Times New Roman"/>
              </a:rPr>
              <a:t>T</a:t>
            </a:r>
            <a:r>
              <a:rPr dirty="0" sz="1000" spc="75">
                <a:solidFill>
                  <a:srgbClr val="3333B2"/>
                </a:solidFill>
                <a:latin typeface="Times New Roman"/>
                <a:cs typeface="Times New Roman"/>
              </a:rPr>
              <a:t>a</a:t>
            </a:r>
            <a:r>
              <a:rPr dirty="0" sz="1000" spc="65">
                <a:solidFill>
                  <a:srgbClr val="3333B2"/>
                </a:solidFill>
                <a:latin typeface="Times New Roman"/>
                <a:cs typeface="Times New Roman"/>
              </a:rPr>
              <a:t>b</a:t>
            </a:r>
            <a:r>
              <a:rPr dirty="0" sz="1000" spc="25">
                <a:solidFill>
                  <a:srgbClr val="3333B2"/>
                </a:solidFill>
                <a:latin typeface="Times New Roman"/>
                <a:cs typeface="Times New Roman"/>
              </a:rPr>
              <a:t>le</a:t>
            </a:r>
            <a:r>
              <a:rPr dirty="0" sz="1000" spc="25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dirty="0" sz="1000" spc="-5">
                <a:solidFill>
                  <a:srgbClr val="3333B2"/>
                </a:solidFill>
                <a:latin typeface="Times New Roman"/>
                <a:cs typeface="Times New Roman"/>
              </a:rPr>
              <a:t>:</a:t>
            </a:r>
            <a:r>
              <a:rPr dirty="0" sz="1000" spc="9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dirty="0" sz="900" spc="55">
                <a:latin typeface="Times New Roman"/>
                <a:cs typeface="Times New Roman"/>
              </a:rPr>
              <a:t>P</a:t>
            </a:r>
            <a:r>
              <a:rPr dirty="0" sz="900" spc="25">
                <a:latin typeface="Times New Roman"/>
                <a:cs typeface="Times New Roman"/>
              </a:rPr>
              <a:t>atient-l</a:t>
            </a:r>
            <a:r>
              <a:rPr dirty="0" sz="900">
                <a:latin typeface="Times New Roman"/>
                <a:cs typeface="Times New Roman"/>
              </a:rPr>
              <a:t>e</a:t>
            </a:r>
            <a:r>
              <a:rPr dirty="0" sz="900" spc="-30">
                <a:latin typeface="Times New Roman"/>
                <a:cs typeface="Times New Roman"/>
              </a:rPr>
              <a:t>v</a:t>
            </a:r>
            <a:r>
              <a:rPr dirty="0" sz="900" spc="20">
                <a:latin typeface="Times New Roman"/>
                <a:cs typeface="Times New Roman"/>
              </a:rPr>
              <a:t>el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5">
                <a:latin typeface="Times New Roman"/>
                <a:cs typeface="Times New Roman"/>
              </a:rPr>
              <a:t>t</a:t>
            </a:r>
            <a:r>
              <a:rPr dirty="0" sz="900" spc="0">
                <a:latin typeface="Times New Roman"/>
                <a:cs typeface="Times New Roman"/>
              </a:rPr>
              <a:t>r</a:t>
            </a:r>
            <a:r>
              <a:rPr dirty="0" sz="900" spc="70">
                <a:latin typeface="Times New Roman"/>
                <a:cs typeface="Times New Roman"/>
              </a:rPr>
              <a:t>ue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10">
                <a:latin typeface="Times New Roman"/>
                <a:cs typeface="Times New Roman"/>
              </a:rPr>
              <a:t>positi</a:t>
            </a:r>
            <a:r>
              <a:rPr dirty="0" sz="900" spc="-15">
                <a:latin typeface="Times New Roman"/>
                <a:cs typeface="Times New Roman"/>
              </a:rPr>
              <a:t>v</a:t>
            </a:r>
            <a:r>
              <a:rPr dirty="0" sz="900" spc="95">
                <a:latin typeface="Times New Roman"/>
                <a:cs typeface="Times New Roman"/>
              </a:rPr>
              <a:t>e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15">
                <a:latin typeface="Times New Roman"/>
                <a:cs typeface="Times New Roman"/>
              </a:rPr>
              <a:t>r</a:t>
            </a:r>
            <a:r>
              <a:rPr dirty="0" sz="900" spc="60">
                <a:latin typeface="Times New Roman"/>
                <a:cs typeface="Times New Roman"/>
              </a:rPr>
              <a:t>ate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25">
                <a:latin typeface="Times New Roman"/>
                <a:cs typeface="Times New Roman"/>
              </a:rPr>
              <a:t>(TPR)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85">
                <a:latin typeface="Times New Roman"/>
                <a:cs typeface="Times New Roman"/>
              </a:rPr>
              <a:t>f</a:t>
            </a:r>
            <a:r>
              <a:rPr dirty="0" sz="900" spc="20">
                <a:latin typeface="Times New Roman"/>
                <a:cs typeface="Times New Roman"/>
              </a:rPr>
              <a:t>or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30">
                <a:latin typeface="Times New Roman"/>
                <a:cs typeface="Times New Roman"/>
              </a:rPr>
              <a:t>hepatocellular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40">
                <a:latin typeface="Times New Roman"/>
                <a:cs typeface="Times New Roman"/>
              </a:rPr>
              <a:t>carcinoma</a:t>
            </a:r>
            <a:r>
              <a:rPr dirty="0" sz="900" spc="35">
                <a:latin typeface="Times New Roman"/>
                <a:cs typeface="Times New Roman"/>
              </a:rPr>
              <a:t> corresponding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20">
                <a:latin typeface="Times New Roman"/>
                <a:cs typeface="Times New Roman"/>
              </a:rPr>
              <a:t>to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40">
                <a:latin typeface="Times New Roman"/>
                <a:cs typeface="Times New Roman"/>
              </a:rPr>
              <a:t>10%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40">
                <a:latin typeface="Times New Roman"/>
                <a:cs typeface="Times New Roman"/>
              </a:rPr>
              <a:t>screening-l</a:t>
            </a:r>
            <a:r>
              <a:rPr dirty="0" sz="900" spc="10">
                <a:latin typeface="Times New Roman"/>
                <a:cs typeface="Times New Roman"/>
              </a:rPr>
              <a:t>e</a:t>
            </a:r>
            <a:r>
              <a:rPr dirty="0" sz="900" spc="-30">
                <a:latin typeface="Times New Roman"/>
                <a:cs typeface="Times New Roman"/>
              </a:rPr>
              <a:t>v</a:t>
            </a:r>
            <a:r>
              <a:rPr dirty="0" sz="900" spc="20">
                <a:latin typeface="Times New Roman"/>
                <a:cs typeface="Times New Roman"/>
              </a:rPr>
              <a:t>el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85">
                <a:latin typeface="Times New Roman"/>
                <a:cs typeface="Times New Roman"/>
              </a:rPr>
              <a:t>f</a:t>
            </a:r>
            <a:r>
              <a:rPr dirty="0" sz="900" spc="55">
                <a:latin typeface="Times New Roman"/>
                <a:cs typeface="Times New Roman"/>
              </a:rPr>
              <a:t>alse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10">
                <a:latin typeface="Times New Roman"/>
                <a:cs typeface="Times New Roman"/>
              </a:rPr>
              <a:t>positi</a:t>
            </a:r>
            <a:r>
              <a:rPr dirty="0" sz="900" spc="-15">
                <a:latin typeface="Times New Roman"/>
                <a:cs typeface="Times New Roman"/>
              </a:rPr>
              <a:t>v</a:t>
            </a:r>
            <a:r>
              <a:rPr dirty="0" sz="900" spc="95">
                <a:latin typeface="Times New Roman"/>
                <a:cs typeface="Times New Roman"/>
              </a:rPr>
              <a:t>e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15">
                <a:latin typeface="Times New Roman"/>
                <a:cs typeface="Times New Roman"/>
              </a:rPr>
              <a:t>r</a:t>
            </a:r>
            <a:r>
              <a:rPr dirty="0" sz="900" spc="55">
                <a:latin typeface="Times New Roman"/>
                <a:cs typeface="Times New Roman"/>
              </a:rPr>
              <a:t>at</a:t>
            </a:r>
            <a:r>
              <a:rPr dirty="0" sz="900" spc="55">
                <a:latin typeface="Times New Roman"/>
                <a:cs typeface="Times New Roman"/>
              </a:rPr>
              <a:t>e</a:t>
            </a:r>
            <a:r>
              <a:rPr dirty="0" sz="900" spc="20">
                <a:latin typeface="Times New Roman"/>
                <a:cs typeface="Times New Roman"/>
              </a:rPr>
              <a:t>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624395" y="2033540"/>
            <a:ext cx="3170555" cy="718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2600"/>
              </a:lnSpc>
            </a:pPr>
            <a:r>
              <a:rPr dirty="0" sz="1100" spc="-50" b="1">
                <a:latin typeface="Times New Roman"/>
                <a:cs typeface="Times New Roman"/>
              </a:rPr>
              <a:t>HA</a:t>
            </a:r>
            <a:r>
              <a:rPr dirty="0" sz="1100" spc="-145" b="1">
                <a:latin typeface="Times New Roman"/>
                <a:cs typeface="Times New Roman"/>
              </a:rPr>
              <a:t>L</a:t>
            </a:r>
            <a:r>
              <a:rPr dirty="0" sz="1100" spc="-210" b="1">
                <a:latin typeface="Times New Roman"/>
                <a:cs typeface="Times New Roman"/>
              </a:rPr>
              <a:t>T</a:t>
            </a:r>
            <a:r>
              <a:rPr dirty="0" sz="1100" spc="-10" b="1">
                <a:latin typeface="Times New Roman"/>
                <a:cs typeface="Times New Roman"/>
              </a:rPr>
              <a:t>-C</a:t>
            </a:r>
            <a:r>
              <a:rPr dirty="0" sz="1100" spc="-5">
                <a:latin typeface="Times New Roman"/>
                <a:cs typeface="Times New Roman"/>
              </a:rPr>
              <a:t>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5" i="1">
                <a:latin typeface="メイリオ"/>
                <a:cs typeface="メイリオ"/>
              </a:rPr>
              <a:t>∼</a:t>
            </a:r>
            <a:r>
              <a:rPr dirty="0" sz="1100" spc="-70" i="1">
                <a:latin typeface="メイリオ"/>
                <a:cs typeface="メイリオ"/>
              </a:rPr>
              <a:t> </a:t>
            </a:r>
            <a:r>
              <a:rPr dirty="0" sz="1100" spc="50">
                <a:solidFill>
                  <a:srgbClr val="FF0000"/>
                </a:solidFill>
                <a:latin typeface="Times New Roman"/>
                <a:cs typeface="Times New Roman"/>
              </a:rPr>
              <a:t>17%</a:t>
            </a:r>
            <a:r>
              <a:rPr dirty="0" sz="1100" spc="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increase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TPR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when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p</a:t>
            </a:r>
            <a:r>
              <a:rPr dirty="0" sz="1100" spc="25">
                <a:latin typeface="Times New Roman"/>
                <a:cs typeface="Times New Roman"/>
              </a:rPr>
              <a:t>r</a:t>
            </a:r>
            <a:r>
              <a:rPr dirty="0" sz="1100" spc="-5">
                <a:latin typeface="Times New Roman"/>
                <a:cs typeface="Times New Roman"/>
              </a:rPr>
              <a:t>ior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AFP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is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15">
                <a:latin typeface="Times New Roman"/>
                <a:cs typeface="Times New Roman"/>
              </a:rPr>
              <a:t>inco</a:t>
            </a:r>
            <a:r>
              <a:rPr dirty="0" sz="1100" spc="40">
                <a:latin typeface="Times New Roman"/>
                <a:cs typeface="Times New Roman"/>
              </a:rPr>
              <a:t>r</a:t>
            </a:r>
            <a:r>
              <a:rPr dirty="0" sz="1100" spc="35">
                <a:latin typeface="Times New Roman"/>
                <a:cs typeface="Times New Roman"/>
              </a:rPr>
              <a:t>po</a:t>
            </a:r>
            <a:r>
              <a:rPr dirty="0" sz="1100" spc="10">
                <a:latin typeface="Times New Roman"/>
                <a:cs typeface="Times New Roman"/>
              </a:rPr>
              <a:t>r</a:t>
            </a:r>
            <a:r>
              <a:rPr dirty="0" sz="1100" spc="60">
                <a:latin typeface="Times New Roman"/>
                <a:cs typeface="Times New Roman"/>
              </a:rPr>
              <a:t>ated.</a:t>
            </a:r>
            <a:endParaRPr sz="1100">
              <a:latin typeface="Times New Roman"/>
              <a:cs typeface="Times New Roman"/>
            </a:endParaRPr>
          </a:p>
          <a:p>
            <a:pPr marL="12700" marR="309880">
              <a:lnSpc>
                <a:spcPct val="102600"/>
              </a:lnSpc>
              <a:spcBef>
                <a:spcPts val="300"/>
              </a:spcBef>
            </a:pPr>
            <a:r>
              <a:rPr dirty="0" sz="1100" spc="-165" b="1">
                <a:latin typeface="Times New Roman"/>
                <a:cs typeface="Times New Roman"/>
              </a:rPr>
              <a:t>V</a:t>
            </a:r>
            <a:r>
              <a:rPr dirty="0" sz="1100" spc="-10" b="1">
                <a:latin typeface="Times New Roman"/>
                <a:cs typeface="Times New Roman"/>
              </a:rPr>
              <a:t>A</a:t>
            </a:r>
            <a:r>
              <a:rPr dirty="0" sz="1100" spc="-5">
                <a:latin typeface="Times New Roman"/>
                <a:cs typeface="Times New Roman"/>
              </a:rPr>
              <a:t>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5" i="1">
                <a:latin typeface="メイリオ"/>
                <a:cs typeface="メイリオ"/>
              </a:rPr>
              <a:t>∼</a:t>
            </a:r>
            <a:r>
              <a:rPr dirty="0" sz="1100" spc="-70" i="1">
                <a:latin typeface="メイリオ"/>
                <a:cs typeface="メイリオ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10%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increase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TPR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when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p</a:t>
            </a:r>
            <a:r>
              <a:rPr dirty="0" sz="1100" spc="25">
                <a:latin typeface="Times New Roman"/>
                <a:cs typeface="Times New Roman"/>
              </a:rPr>
              <a:t>r</a:t>
            </a:r>
            <a:r>
              <a:rPr dirty="0" sz="1100" spc="-5">
                <a:latin typeface="Times New Roman"/>
                <a:cs typeface="Times New Roman"/>
              </a:rPr>
              <a:t>ior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AFP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is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15">
                <a:latin typeface="Times New Roman"/>
                <a:cs typeface="Times New Roman"/>
              </a:rPr>
              <a:t>inco</a:t>
            </a:r>
            <a:r>
              <a:rPr dirty="0" sz="1100" spc="40">
                <a:latin typeface="Times New Roman"/>
                <a:cs typeface="Times New Roman"/>
              </a:rPr>
              <a:t>r</a:t>
            </a:r>
            <a:r>
              <a:rPr dirty="0" sz="1100" spc="35">
                <a:latin typeface="Times New Roman"/>
                <a:cs typeface="Times New Roman"/>
              </a:rPr>
              <a:t>po</a:t>
            </a:r>
            <a:r>
              <a:rPr dirty="0" sz="1100" spc="10">
                <a:latin typeface="Times New Roman"/>
                <a:cs typeface="Times New Roman"/>
              </a:rPr>
              <a:t>r</a:t>
            </a:r>
            <a:r>
              <a:rPr dirty="0" sz="1100" spc="60">
                <a:latin typeface="Times New Roman"/>
                <a:cs typeface="Times New Roman"/>
              </a:rPr>
              <a:t>ated.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555813" y="1285074"/>
          <a:ext cx="1496695" cy="531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6683"/>
                <a:gridCol w="638233"/>
                <a:gridCol w="421460"/>
              </a:tblGrid>
              <a:tr h="177126">
                <a:tc>
                  <a:txBody>
                    <a:bodyPr/>
                    <a:lstStyle/>
                    <a:p>
                      <a:pPr/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5420">
                      <a:solidFill>
                        <a:srgbClr val="000000"/>
                      </a:solidFill>
                      <a:prstDash val="solid"/>
                    </a:lnT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HA</a:t>
                      </a:r>
                      <a:r>
                        <a:rPr dirty="0" sz="1100" spc="-1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100" spc="-135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-C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5420">
                      <a:solidFill>
                        <a:srgbClr val="000000"/>
                      </a:solidFill>
                      <a:prstDash val="solid"/>
                    </a:lnT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</a:pPr>
                      <a:r>
                        <a:rPr dirty="0" sz="1100" spc="-90" b="1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5420">
                      <a:solidFill>
                        <a:srgbClr val="000000"/>
                      </a:solidFill>
                      <a:prstDash val="solid"/>
                    </a:lnT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02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ST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505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</a:pPr>
                      <a:r>
                        <a:rPr dirty="0" sz="110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60.4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505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53.9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5054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79109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PEB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</a:pPr>
                      <a:r>
                        <a:rPr dirty="0" sz="110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77.1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63.6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75"/>
              <a:t>Results:</a:t>
            </a:r>
            <a:r>
              <a:rPr dirty="0" spc="140"/>
              <a:t> </a:t>
            </a:r>
            <a:r>
              <a:rPr dirty="0" spc="-25"/>
              <a:t>HA</a:t>
            </a:r>
            <a:r>
              <a:rPr dirty="0" spc="-220"/>
              <a:t>L</a:t>
            </a:r>
            <a:r>
              <a:rPr dirty="0" spc="-190"/>
              <a:t>T</a:t>
            </a:r>
            <a:r>
              <a:rPr dirty="0" spc="55"/>
              <a:t>-C</a:t>
            </a:r>
            <a:r>
              <a:rPr dirty="0" spc="45"/>
              <a:t> </a:t>
            </a:r>
            <a:r>
              <a:rPr dirty="0" spc="90"/>
              <a:t>vs</a:t>
            </a:r>
            <a:r>
              <a:rPr dirty="0" spc="45"/>
              <a:t> </a:t>
            </a:r>
            <a:r>
              <a:rPr dirty="0" spc="-180"/>
              <a:t>V</a:t>
            </a:r>
            <a:r>
              <a:rPr dirty="0" spc="-65"/>
              <a:t>A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47294" y="873809"/>
            <a:ext cx="3719195" cy="2882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000" spc="-130">
                <a:solidFill>
                  <a:srgbClr val="3333B2"/>
                </a:solidFill>
                <a:latin typeface="Times New Roman"/>
                <a:cs typeface="Times New Roman"/>
              </a:rPr>
              <a:t>T</a:t>
            </a:r>
            <a:r>
              <a:rPr dirty="0" sz="1000" spc="75">
                <a:solidFill>
                  <a:srgbClr val="3333B2"/>
                </a:solidFill>
                <a:latin typeface="Times New Roman"/>
                <a:cs typeface="Times New Roman"/>
              </a:rPr>
              <a:t>a</a:t>
            </a:r>
            <a:r>
              <a:rPr dirty="0" sz="1000" spc="65">
                <a:solidFill>
                  <a:srgbClr val="3333B2"/>
                </a:solidFill>
                <a:latin typeface="Times New Roman"/>
                <a:cs typeface="Times New Roman"/>
              </a:rPr>
              <a:t>b</a:t>
            </a:r>
            <a:r>
              <a:rPr dirty="0" sz="1000" spc="25">
                <a:solidFill>
                  <a:srgbClr val="3333B2"/>
                </a:solidFill>
                <a:latin typeface="Times New Roman"/>
                <a:cs typeface="Times New Roman"/>
              </a:rPr>
              <a:t>le</a:t>
            </a:r>
            <a:r>
              <a:rPr dirty="0" sz="1000" spc="25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dirty="0" sz="1000" spc="-5">
                <a:solidFill>
                  <a:srgbClr val="3333B2"/>
                </a:solidFill>
                <a:latin typeface="Times New Roman"/>
                <a:cs typeface="Times New Roman"/>
              </a:rPr>
              <a:t>:</a:t>
            </a:r>
            <a:r>
              <a:rPr dirty="0" sz="1000" spc="9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dirty="0" sz="900" spc="55">
                <a:latin typeface="Times New Roman"/>
                <a:cs typeface="Times New Roman"/>
              </a:rPr>
              <a:t>P</a:t>
            </a:r>
            <a:r>
              <a:rPr dirty="0" sz="900" spc="25">
                <a:latin typeface="Times New Roman"/>
                <a:cs typeface="Times New Roman"/>
              </a:rPr>
              <a:t>atient-l</a:t>
            </a:r>
            <a:r>
              <a:rPr dirty="0" sz="900">
                <a:latin typeface="Times New Roman"/>
                <a:cs typeface="Times New Roman"/>
              </a:rPr>
              <a:t>e</a:t>
            </a:r>
            <a:r>
              <a:rPr dirty="0" sz="900" spc="-30">
                <a:latin typeface="Times New Roman"/>
                <a:cs typeface="Times New Roman"/>
              </a:rPr>
              <a:t>v</a:t>
            </a:r>
            <a:r>
              <a:rPr dirty="0" sz="900" spc="20">
                <a:latin typeface="Times New Roman"/>
                <a:cs typeface="Times New Roman"/>
              </a:rPr>
              <a:t>el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5">
                <a:latin typeface="Times New Roman"/>
                <a:cs typeface="Times New Roman"/>
              </a:rPr>
              <a:t>t</a:t>
            </a:r>
            <a:r>
              <a:rPr dirty="0" sz="900" spc="0">
                <a:latin typeface="Times New Roman"/>
                <a:cs typeface="Times New Roman"/>
              </a:rPr>
              <a:t>r</a:t>
            </a:r>
            <a:r>
              <a:rPr dirty="0" sz="900" spc="70">
                <a:latin typeface="Times New Roman"/>
                <a:cs typeface="Times New Roman"/>
              </a:rPr>
              <a:t>ue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10">
                <a:latin typeface="Times New Roman"/>
                <a:cs typeface="Times New Roman"/>
              </a:rPr>
              <a:t>positi</a:t>
            </a:r>
            <a:r>
              <a:rPr dirty="0" sz="900" spc="-15">
                <a:latin typeface="Times New Roman"/>
                <a:cs typeface="Times New Roman"/>
              </a:rPr>
              <a:t>v</a:t>
            </a:r>
            <a:r>
              <a:rPr dirty="0" sz="900" spc="95">
                <a:latin typeface="Times New Roman"/>
                <a:cs typeface="Times New Roman"/>
              </a:rPr>
              <a:t>e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15">
                <a:latin typeface="Times New Roman"/>
                <a:cs typeface="Times New Roman"/>
              </a:rPr>
              <a:t>r</a:t>
            </a:r>
            <a:r>
              <a:rPr dirty="0" sz="900" spc="60">
                <a:latin typeface="Times New Roman"/>
                <a:cs typeface="Times New Roman"/>
              </a:rPr>
              <a:t>ate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25">
                <a:latin typeface="Times New Roman"/>
                <a:cs typeface="Times New Roman"/>
              </a:rPr>
              <a:t>(TPR)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85">
                <a:latin typeface="Times New Roman"/>
                <a:cs typeface="Times New Roman"/>
              </a:rPr>
              <a:t>f</a:t>
            </a:r>
            <a:r>
              <a:rPr dirty="0" sz="900" spc="20">
                <a:latin typeface="Times New Roman"/>
                <a:cs typeface="Times New Roman"/>
              </a:rPr>
              <a:t>or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30">
                <a:latin typeface="Times New Roman"/>
                <a:cs typeface="Times New Roman"/>
              </a:rPr>
              <a:t>hepatocellular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40">
                <a:latin typeface="Times New Roman"/>
                <a:cs typeface="Times New Roman"/>
              </a:rPr>
              <a:t>carcinoma</a:t>
            </a:r>
            <a:r>
              <a:rPr dirty="0" sz="900" spc="35">
                <a:latin typeface="Times New Roman"/>
                <a:cs typeface="Times New Roman"/>
              </a:rPr>
              <a:t> corresponding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20">
                <a:latin typeface="Times New Roman"/>
                <a:cs typeface="Times New Roman"/>
              </a:rPr>
              <a:t>to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40">
                <a:latin typeface="Times New Roman"/>
                <a:cs typeface="Times New Roman"/>
              </a:rPr>
              <a:t>10%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40">
                <a:latin typeface="Times New Roman"/>
                <a:cs typeface="Times New Roman"/>
              </a:rPr>
              <a:t>screening-l</a:t>
            </a:r>
            <a:r>
              <a:rPr dirty="0" sz="900" spc="10">
                <a:latin typeface="Times New Roman"/>
                <a:cs typeface="Times New Roman"/>
              </a:rPr>
              <a:t>e</a:t>
            </a:r>
            <a:r>
              <a:rPr dirty="0" sz="900" spc="-30">
                <a:latin typeface="Times New Roman"/>
                <a:cs typeface="Times New Roman"/>
              </a:rPr>
              <a:t>v</a:t>
            </a:r>
            <a:r>
              <a:rPr dirty="0" sz="900" spc="20">
                <a:latin typeface="Times New Roman"/>
                <a:cs typeface="Times New Roman"/>
              </a:rPr>
              <a:t>el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85">
                <a:latin typeface="Times New Roman"/>
                <a:cs typeface="Times New Roman"/>
              </a:rPr>
              <a:t>f</a:t>
            </a:r>
            <a:r>
              <a:rPr dirty="0" sz="900" spc="55">
                <a:latin typeface="Times New Roman"/>
                <a:cs typeface="Times New Roman"/>
              </a:rPr>
              <a:t>alse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10">
                <a:latin typeface="Times New Roman"/>
                <a:cs typeface="Times New Roman"/>
              </a:rPr>
              <a:t>positi</a:t>
            </a:r>
            <a:r>
              <a:rPr dirty="0" sz="900" spc="-15">
                <a:latin typeface="Times New Roman"/>
                <a:cs typeface="Times New Roman"/>
              </a:rPr>
              <a:t>v</a:t>
            </a:r>
            <a:r>
              <a:rPr dirty="0" sz="900" spc="95">
                <a:latin typeface="Times New Roman"/>
                <a:cs typeface="Times New Roman"/>
              </a:rPr>
              <a:t>e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 spc="-15">
                <a:latin typeface="Times New Roman"/>
                <a:cs typeface="Times New Roman"/>
              </a:rPr>
              <a:t>r</a:t>
            </a:r>
            <a:r>
              <a:rPr dirty="0" sz="900" spc="55">
                <a:latin typeface="Times New Roman"/>
                <a:cs typeface="Times New Roman"/>
              </a:rPr>
              <a:t>at</a:t>
            </a:r>
            <a:r>
              <a:rPr dirty="0" sz="900" spc="55">
                <a:latin typeface="Times New Roman"/>
                <a:cs typeface="Times New Roman"/>
              </a:rPr>
              <a:t>e</a:t>
            </a:r>
            <a:r>
              <a:rPr dirty="0" sz="900" spc="20">
                <a:latin typeface="Times New Roman"/>
                <a:cs typeface="Times New Roman"/>
              </a:rPr>
              <a:t>.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624395" y="2033540"/>
            <a:ext cx="3170555" cy="718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2600"/>
              </a:lnSpc>
            </a:pPr>
            <a:r>
              <a:rPr dirty="0" sz="1100" spc="-50" b="1">
                <a:latin typeface="Times New Roman"/>
                <a:cs typeface="Times New Roman"/>
              </a:rPr>
              <a:t>HA</a:t>
            </a:r>
            <a:r>
              <a:rPr dirty="0" sz="1100" spc="-145" b="1">
                <a:latin typeface="Times New Roman"/>
                <a:cs typeface="Times New Roman"/>
              </a:rPr>
              <a:t>L</a:t>
            </a:r>
            <a:r>
              <a:rPr dirty="0" sz="1100" spc="-210" b="1">
                <a:latin typeface="Times New Roman"/>
                <a:cs typeface="Times New Roman"/>
              </a:rPr>
              <a:t>T</a:t>
            </a:r>
            <a:r>
              <a:rPr dirty="0" sz="1100" spc="-10" b="1">
                <a:latin typeface="Times New Roman"/>
                <a:cs typeface="Times New Roman"/>
              </a:rPr>
              <a:t>-C</a:t>
            </a:r>
            <a:r>
              <a:rPr dirty="0" sz="1100" spc="-5">
                <a:latin typeface="Times New Roman"/>
                <a:cs typeface="Times New Roman"/>
              </a:rPr>
              <a:t>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5" i="1">
                <a:latin typeface="メイリオ"/>
                <a:cs typeface="メイリオ"/>
              </a:rPr>
              <a:t>∼</a:t>
            </a:r>
            <a:r>
              <a:rPr dirty="0" sz="1100" spc="-70" i="1">
                <a:latin typeface="メイリオ"/>
                <a:cs typeface="メイリオ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17%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increase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TPR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when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p</a:t>
            </a:r>
            <a:r>
              <a:rPr dirty="0" sz="1100" spc="25">
                <a:latin typeface="Times New Roman"/>
                <a:cs typeface="Times New Roman"/>
              </a:rPr>
              <a:t>r</a:t>
            </a:r>
            <a:r>
              <a:rPr dirty="0" sz="1100" spc="-5">
                <a:latin typeface="Times New Roman"/>
                <a:cs typeface="Times New Roman"/>
              </a:rPr>
              <a:t>ior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AFP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is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15">
                <a:latin typeface="Times New Roman"/>
                <a:cs typeface="Times New Roman"/>
              </a:rPr>
              <a:t>inco</a:t>
            </a:r>
            <a:r>
              <a:rPr dirty="0" sz="1100" spc="40">
                <a:latin typeface="Times New Roman"/>
                <a:cs typeface="Times New Roman"/>
              </a:rPr>
              <a:t>r</a:t>
            </a:r>
            <a:r>
              <a:rPr dirty="0" sz="1100" spc="35">
                <a:latin typeface="Times New Roman"/>
                <a:cs typeface="Times New Roman"/>
              </a:rPr>
              <a:t>po</a:t>
            </a:r>
            <a:r>
              <a:rPr dirty="0" sz="1100" spc="10">
                <a:latin typeface="Times New Roman"/>
                <a:cs typeface="Times New Roman"/>
              </a:rPr>
              <a:t>r</a:t>
            </a:r>
            <a:r>
              <a:rPr dirty="0" sz="1100" spc="60">
                <a:latin typeface="Times New Roman"/>
                <a:cs typeface="Times New Roman"/>
              </a:rPr>
              <a:t>ated.</a:t>
            </a:r>
            <a:endParaRPr sz="1100">
              <a:latin typeface="Times New Roman"/>
              <a:cs typeface="Times New Roman"/>
            </a:endParaRPr>
          </a:p>
          <a:p>
            <a:pPr marL="12700" marR="309880">
              <a:lnSpc>
                <a:spcPct val="102600"/>
              </a:lnSpc>
              <a:spcBef>
                <a:spcPts val="300"/>
              </a:spcBef>
            </a:pPr>
            <a:r>
              <a:rPr dirty="0" sz="1100" spc="-165" b="1">
                <a:latin typeface="Times New Roman"/>
                <a:cs typeface="Times New Roman"/>
              </a:rPr>
              <a:t>V</a:t>
            </a:r>
            <a:r>
              <a:rPr dirty="0" sz="1100" spc="-10" b="1">
                <a:latin typeface="Times New Roman"/>
                <a:cs typeface="Times New Roman"/>
              </a:rPr>
              <a:t>A</a:t>
            </a:r>
            <a:r>
              <a:rPr dirty="0" sz="1100" spc="-5">
                <a:latin typeface="Times New Roman"/>
                <a:cs typeface="Times New Roman"/>
              </a:rPr>
              <a:t>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5" i="1">
                <a:latin typeface="メイリオ"/>
                <a:cs typeface="メイリオ"/>
              </a:rPr>
              <a:t>∼</a:t>
            </a:r>
            <a:r>
              <a:rPr dirty="0" sz="1100" spc="-70" i="1">
                <a:latin typeface="メイリオ"/>
                <a:cs typeface="メイリオ"/>
              </a:rPr>
              <a:t> </a:t>
            </a:r>
            <a:r>
              <a:rPr dirty="0" sz="1100" spc="50">
                <a:solidFill>
                  <a:srgbClr val="0000FF"/>
                </a:solidFill>
                <a:latin typeface="Times New Roman"/>
                <a:cs typeface="Times New Roman"/>
              </a:rPr>
              <a:t>10%</a:t>
            </a:r>
            <a:r>
              <a:rPr dirty="0" sz="1100" spc="25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increase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TPR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when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p</a:t>
            </a:r>
            <a:r>
              <a:rPr dirty="0" sz="1100" spc="25">
                <a:latin typeface="Times New Roman"/>
                <a:cs typeface="Times New Roman"/>
              </a:rPr>
              <a:t>r</a:t>
            </a:r>
            <a:r>
              <a:rPr dirty="0" sz="1100" spc="-5">
                <a:latin typeface="Times New Roman"/>
                <a:cs typeface="Times New Roman"/>
              </a:rPr>
              <a:t>ior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AFP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is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15">
                <a:latin typeface="Times New Roman"/>
                <a:cs typeface="Times New Roman"/>
              </a:rPr>
              <a:t>inco</a:t>
            </a:r>
            <a:r>
              <a:rPr dirty="0" sz="1100" spc="40">
                <a:latin typeface="Times New Roman"/>
                <a:cs typeface="Times New Roman"/>
              </a:rPr>
              <a:t>r</a:t>
            </a:r>
            <a:r>
              <a:rPr dirty="0" sz="1100" spc="35">
                <a:latin typeface="Times New Roman"/>
                <a:cs typeface="Times New Roman"/>
              </a:rPr>
              <a:t>po</a:t>
            </a:r>
            <a:r>
              <a:rPr dirty="0" sz="1100" spc="10">
                <a:latin typeface="Times New Roman"/>
                <a:cs typeface="Times New Roman"/>
              </a:rPr>
              <a:t>r</a:t>
            </a:r>
            <a:r>
              <a:rPr dirty="0" sz="1100" spc="60">
                <a:latin typeface="Times New Roman"/>
                <a:cs typeface="Times New Roman"/>
              </a:rPr>
              <a:t>ated.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555813" y="1285074"/>
          <a:ext cx="1496695" cy="531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6683"/>
                <a:gridCol w="638233"/>
                <a:gridCol w="421460"/>
              </a:tblGrid>
              <a:tr h="177126">
                <a:tc>
                  <a:txBody>
                    <a:bodyPr/>
                    <a:lstStyle/>
                    <a:p>
                      <a:pPr/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5420">
                      <a:solidFill>
                        <a:srgbClr val="000000"/>
                      </a:solidFill>
                      <a:prstDash val="solid"/>
                    </a:lnT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HA</a:t>
                      </a:r>
                      <a:r>
                        <a:rPr dirty="0" sz="1100" spc="-100" b="1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100" spc="-135" b="1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-C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5420">
                      <a:solidFill>
                        <a:srgbClr val="000000"/>
                      </a:solidFill>
                      <a:prstDash val="solid"/>
                    </a:lnT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</a:pPr>
                      <a:r>
                        <a:rPr dirty="0" sz="1100" spc="-90" b="1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100" b="1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35420">
                      <a:solidFill>
                        <a:srgbClr val="000000"/>
                      </a:solidFill>
                      <a:prstDash val="solid"/>
                    </a:lnT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02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ST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505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60.4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505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53.9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5054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79109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PEB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77.1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63.6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90"/>
              <a:t>PEB</a:t>
            </a:r>
            <a:r>
              <a:rPr dirty="0" spc="45"/>
              <a:t> </a:t>
            </a:r>
            <a:r>
              <a:rPr dirty="0" spc="40"/>
              <a:t>Model</a:t>
            </a:r>
            <a:r>
              <a:rPr dirty="0" spc="45"/>
              <a:t> </a:t>
            </a:r>
            <a:r>
              <a:rPr dirty="0" spc="110"/>
              <a:t>P</a:t>
            </a:r>
            <a:r>
              <a:rPr dirty="0" spc="105"/>
              <a:t>a</a:t>
            </a:r>
            <a:r>
              <a:rPr dirty="0" spc="60"/>
              <a:t>r</a:t>
            </a:r>
            <a:r>
              <a:rPr dirty="0" spc="114"/>
              <a:t>ameters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8814" y="1306080"/>
            <a:ext cx="2850515" cy="0"/>
          </a:xfrm>
          <a:custGeom>
            <a:avLst/>
            <a:gdLst/>
            <a:ahLst/>
            <a:cxnLst/>
            <a:rect l="l" t="t" r="r" b="b"/>
            <a:pathLst>
              <a:path w="2850515" h="0">
                <a:moveTo>
                  <a:pt x="0" y="0"/>
                </a:moveTo>
                <a:lnTo>
                  <a:pt x="2850362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24395" y="2049656"/>
            <a:ext cx="2500630" cy="1644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30">
                <a:latin typeface="Times New Roman"/>
                <a:cs typeface="Times New Roman"/>
              </a:rPr>
              <a:t>Larger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5">
                <a:latin typeface="Times New Roman"/>
                <a:cs typeface="Times New Roman"/>
              </a:rPr>
              <a:t>within-subject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v</a:t>
            </a:r>
            <a:r>
              <a:rPr dirty="0" sz="1100" spc="60">
                <a:latin typeface="Times New Roman"/>
                <a:cs typeface="Times New Roman"/>
              </a:rPr>
              <a:t>a</a:t>
            </a:r>
            <a:r>
              <a:rPr dirty="0" sz="1100" spc="55">
                <a:latin typeface="Times New Roman"/>
                <a:cs typeface="Times New Roman"/>
              </a:rPr>
              <a:t>r</a:t>
            </a:r>
            <a:r>
              <a:rPr dirty="0" sz="1100" spc="55">
                <a:latin typeface="Times New Roman"/>
                <a:cs typeface="Times New Roman"/>
              </a:rPr>
              <a:t>iance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at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65">
                <a:latin typeface="Times New Roman"/>
                <a:cs typeface="Times New Roman"/>
              </a:rPr>
              <a:t>V</a:t>
            </a:r>
            <a:r>
              <a:rPr dirty="0" sz="1100" spc="-25">
                <a:latin typeface="Times New Roman"/>
                <a:cs typeface="Times New Roman"/>
              </a:rPr>
              <a:t>A.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78814" y="1131468"/>
          <a:ext cx="2850515" cy="703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0679"/>
                <a:gridCol w="638279"/>
                <a:gridCol w="421403"/>
              </a:tblGrid>
              <a:tr h="185928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log</a:t>
                      </a:r>
                      <a:r>
                        <a:rPr dirty="0" baseline="-20833" sz="1200" spc="67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(AFP)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505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HA</a:t>
                      </a:r>
                      <a:r>
                        <a:rPr dirty="0" sz="1100" spc="-100" b="1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100" spc="-135" b="1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-C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505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19380">
                        <a:lnSpc>
                          <a:spcPct val="100000"/>
                        </a:lnSpc>
                      </a:pPr>
                      <a:r>
                        <a:rPr dirty="0" sz="1100" spc="-90" b="1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5054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0328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Bet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een-subject</a:t>
                      </a:r>
                      <a:r>
                        <a:rPr dirty="0" sz="11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8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 spc="15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iance: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1.77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1.90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72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Within-subject</a:t>
                      </a:r>
                      <a:r>
                        <a:rPr dirty="0" sz="11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8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 spc="15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iance: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0.39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0.71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094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Int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a-class</a:t>
                      </a:r>
                      <a:r>
                        <a:rPr dirty="0" sz="11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Correlation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0.82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0.73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90"/>
              <a:t>PEB</a:t>
            </a:r>
            <a:r>
              <a:rPr dirty="0" spc="45"/>
              <a:t> </a:t>
            </a:r>
            <a:r>
              <a:rPr dirty="0" spc="40"/>
              <a:t>Model</a:t>
            </a:r>
            <a:r>
              <a:rPr dirty="0" spc="45"/>
              <a:t> </a:t>
            </a:r>
            <a:r>
              <a:rPr dirty="0" spc="110"/>
              <a:t>P</a:t>
            </a:r>
            <a:r>
              <a:rPr dirty="0" spc="105"/>
              <a:t>a</a:t>
            </a:r>
            <a:r>
              <a:rPr dirty="0" spc="60"/>
              <a:t>r</a:t>
            </a:r>
            <a:r>
              <a:rPr dirty="0" spc="114"/>
              <a:t>ameters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8814" y="1306080"/>
            <a:ext cx="2850515" cy="0"/>
          </a:xfrm>
          <a:custGeom>
            <a:avLst/>
            <a:gdLst/>
            <a:ahLst/>
            <a:cxnLst/>
            <a:rect l="l" t="t" r="r" b="b"/>
            <a:pathLst>
              <a:path w="2850515" h="0">
                <a:moveTo>
                  <a:pt x="0" y="0"/>
                </a:moveTo>
                <a:lnTo>
                  <a:pt x="2850362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24395" y="2049656"/>
            <a:ext cx="2500630" cy="1644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30">
                <a:latin typeface="Times New Roman"/>
                <a:cs typeface="Times New Roman"/>
              </a:rPr>
              <a:t>Larger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5">
                <a:latin typeface="Times New Roman"/>
                <a:cs typeface="Times New Roman"/>
              </a:rPr>
              <a:t>within-subject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v</a:t>
            </a:r>
            <a:r>
              <a:rPr dirty="0" sz="1100" spc="60">
                <a:latin typeface="Times New Roman"/>
                <a:cs typeface="Times New Roman"/>
              </a:rPr>
              <a:t>a</a:t>
            </a:r>
            <a:r>
              <a:rPr dirty="0" sz="1100" spc="55">
                <a:latin typeface="Times New Roman"/>
                <a:cs typeface="Times New Roman"/>
              </a:rPr>
              <a:t>r</a:t>
            </a:r>
            <a:r>
              <a:rPr dirty="0" sz="1100" spc="55">
                <a:latin typeface="Times New Roman"/>
                <a:cs typeface="Times New Roman"/>
              </a:rPr>
              <a:t>iance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at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65">
                <a:latin typeface="Times New Roman"/>
                <a:cs typeface="Times New Roman"/>
              </a:rPr>
              <a:t>V</a:t>
            </a:r>
            <a:r>
              <a:rPr dirty="0" sz="1100" spc="-25">
                <a:latin typeface="Times New Roman"/>
                <a:cs typeface="Times New Roman"/>
              </a:rPr>
              <a:t>A.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78814" y="1131468"/>
          <a:ext cx="2850515" cy="703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0679"/>
                <a:gridCol w="638279"/>
                <a:gridCol w="421403"/>
              </a:tblGrid>
              <a:tr h="185928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log</a:t>
                      </a:r>
                      <a:r>
                        <a:rPr dirty="0" baseline="-20833" sz="1200" spc="67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(AFP)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505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HA</a:t>
                      </a:r>
                      <a:r>
                        <a:rPr dirty="0" sz="1100" spc="-100" b="1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1100" spc="-135" b="1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-C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5054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19380">
                        <a:lnSpc>
                          <a:spcPct val="100000"/>
                        </a:lnSpc>
                      </a:pPr>
                      <a:r>
                        <a:rPr dirty="0" sz="1100" spc="-90" b="1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5054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0328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Bet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een-subject</a:t>
                      </a:r>
                      <a:r>
                        <a:rPr dirty="0" sz="11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8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 spc="15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iance: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1.77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1.90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72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Within-subject</a:t>
                      </a:r>
                      <a:r>
                        <a:rPr dirty="0" sz="1100" spc="25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80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100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100" spc="15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100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iance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: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</a:pPr>
                      <a:r>
                        <a:rPr dirty="0" sz="1100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0.39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solidFill>
                            <a:srgbClr val="0000FF"/>
                          </a:solidFill>
                          <a:latin typeface="Times New Roman"/>
                          <a:cs typeface="Times New Roman"/>
                        </a:rPr>
                        <a:t>0.71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094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Int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a-class</a:t>
                      </a:r>
                      <a:r>
                        <a:rPr dirty="0" sz="11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Correlation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0.82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0.73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505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00"/>
              <a:t>When</a:t>
            </a:r>
            <a:r>
              <a:rPr dirty="0" spc="45"/>
              <a:t> </a:t>
            </a:r>
            <a:r>
              <a:rPr dirty="0" spc="45"/>
              <a:t>to</a:t>
            </a:r>
            <a:r>
              <a:rPr dirty="0" spc="45"/>
              <a:t> </a:t>
            </a:r>
            <a:r>
              <a:rPr dirty="0" spc="140"/>
              <a:t>use</a:t>
            </a:r>
            <a:r>
              <a:rPr dirty="0" spc="45"/>
              <a:t> </a:t>
            </a:r>
            <a:r>
              <a:rPr dirty="0" spc="35"/>
              <a:t>longitudinal</a:t>
            </a:r>
            <a:r>
              <a:rPr dirty="0" spc="45"/>
              <a:t> </a:t>
            </a:r>
            <a:r>
              <a:rPr dirty="0" spc="70"/>
              <a:t>bioma</a:t>
            </a:r>
            <a:r>
              <a:rPr dirty="0" spc="60"/>
              <a:t>r</a:t>
            </a:r>
            <a:r>
              <a:rPr dirty="0" spc="-20"/>
              <a:t>k</a:t>
            </a:r>
            <a:r>
              <a:rPr dirty="0" spc="125"/>
              <a:t>ers?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345107" rIns="0" bIns="0" rtlCol="0" vert="horz">
            <a:spAutoFit/>
          </a:bodyPr>
          <a:lstStyle/>
          <a:p>
            <a:pPr marL="287655">
              <a:lnSpc>
                <a:spcPct val="100000"/>
              </a:lnSpc>
            </a:pPr>
            <a:r>
              <a:rPr dirty="0" spc="-10"/>
              <a:t>F</a:t>
            </a:r>
            <a:r>
              <a:rPr dirty="0" spc="55"/>
              <a:t>actors</a:t>
            </a:r>
            <a:r>
              <a:rPr dirty="0" spc="25"/>
              <a:t> </a:t>
            </a:r>
            <a:r>
              <a:rPr dirty="0" spc="25"/>
              <a:t>to</a:t>
            </a:r>
            <a:r>
              <a:rPr dirty="0" spc="25"/>
              <a:t> </a:t>
            </a:r>
            <a:r>
              <a:rPr dirty="0" spc="45"/>
              <a:t>conside</a:t>
            </a:r>
            <a:r>
              <a:rPr dirty="0" spc="65"/>
              <a:t>r</a:t>
            </a:r>
            <a:r>
              <a:rPr dirty="0" spc="-5"/>
              <a:t>:</a:t>
            </a:r>
          </a:p>
          <a:p>
            <a:pPr marL="287655" marR="175260">
              <a:lnSpc>
                <a:spcPct val="102600"/>
              </a:lnSpc>
              <a:spcBef>
                <a:spcPts val="300"/>
              </a:spcBef>
            </a:pPr>
            <a:r>
              <a:rPr dirty="0" spc="-155"/>
              <a:t>V</a:t>
            </a:r>
            <a:r>
              <a:rPr dirty="0" spc="60"/>
              <a:t>a</a:t>
            </a:r>
            <a:r>
              <a:rPr dirty="0" spc="55"/>
              <a:t>r</a:t>
            </a:r>
            <a:r>
              <a:rPr dirty="0" spc="-15"/>
              <a:t>iability</a:t>
            </a:r>
            <a:r>
              <a:rPr dirty="0" spc="25"/>
              <a:t> </a:t>
            </a:r>
            <a:r>
              <a:rPr dirty="0" spc="-5"/>
              <a:t>of</a:t>
            </a:r>
            <a:r>
              <a:rPr dirty="0" spc="25"/>
              <a:t> </a:t>
            </a:r>
            <a:r>
              <a:rPr dirty="0" spc="30"/>
              <a:t>bioma</a:t>
            </a:r>
            <a:r>
              <a:rPr dirty="0" spc="30"/>
              <a:t>r</a:t>
            </a:r>
            <a:r>
              <a:rPr dirty="0" spc="-35"/>
              <a:t>k</a:t>
            </a:r>
            <a:r>
              <a:rPr dirty="0" spc="75"/>
              <a:t>ers</a:t>
            </a:r>
            <a:r>
              <a:rPr dirty="0" spc="25"/>
              <a:t> </a:t>
            </a:r>
            <a:r>
              <a:rPr dirty="0" spc="-5"/>
              <a:t>af</a:t>
            </a:r>
            <a:r>
              <a:rPr dirty="0" spc="-40"/>
              <a:t>f</a:t>
            </a:r>
            <a:r>
              <a:rPr dirty="0" spc="65"/>
              <a:t>ects</a:t>
            </a:r>
            <a:r>
              <a:rPr dirty="0" spc="25"/>
              <a:t> </a:t>
            </a:r>
            <a:r>
              <a:rPr dirty="0" spc="50"/>
              <a:t>the</a:t>
            </a:r>
            <a:r>
              <a:rPr dirty="0" spc="25"/>
              <a:t> </a:t>
            </a:r>
            <a:r>
              <a:rPr dirty="0" spc="25"/>
              <a:t>per</a:t>
            </a:r>
            <a:r>
              <a:rPr dirty="0" spc="-15"/>
              <a:t>f</a:t>
            </a:r>
            <a:r>
              <a:rPr dirty="0" spc="25"/>
              <a:t>o</a:t>
            </a:r>
            <a:r>
              <a:rPr dirty="0" spc="40"/>
              <a:t>r</a:t>
            </a:r>
            <a:r>
              <a:rPr dirty="0" spc="80"/>
              <a:t>mance</a:t>
            </a:r>
            <a:r>
              <a:rPr dirty="0" spc="25"/>
              <a:t> </a:t>
            </a:r>
            <a:r>
              <a:rPr dirty="0" spc="-5"/>
              <a:t>of</a:t>
            </a:r>
            <a:r>
              <a:rPr dirty="0" spc="25"/>
              <a:t> </a:t>
            </a:r>
            <a:r>
              <a:rPr dirty="0" spc="50"/>
              <a:t>PEB</a:t>
            </a:r>
            <a:r>
              <a:rPr dirty="0" spc="20"/>
              <a:t> </a:t>
            </a:r>
            <a:r>
              <a:rPr dirty="0" spc="30"/>
              <a:t>algo</a:t>
            </a:r>
            <a:r>
              <a:rPr dirty="0" spc="40"/>
              <a:t>r</a:t>
            </a:r>
            <a:r>
              <a:rPr dirty="0" spc="10"/>
              <a:t>ithm.</a:t>
            </a:r>
          </a:p>
          <a:p>
            <a:pPr marL="287655" marR="5080">
              <a:lnSpc>
                <a:spcPts val="1200"/>
              </a:lnSpc>
              <a:spcBef>
                <a:spcPts val="315"/>
              </a:spcBef>
            </a:pPr>
            <a:r>
              <a:rPr dirty="0" spc="30"/>
              <a:t>Sl</a:t>
            </a:r>
            <a:r>
              <a:rPr dirty="0" spc="15"/>
              <a:t>o</a:t>
            </a:r>
            <a:r>
              <a:rPr dirty="0" spc="-10"/>
              <a:t>w</a:t>
            </a:r>
            <a:r>
              <a:rPr dirty="0" spc="25"/>
              <a:t> </a:t>
            </a:r>
            <a:r>
              <a:rPr dirty="0" spc="65"/>
              <a:t>increases</a:t>
            </a:r>
            <a:r>
              <a:rPr dirty="0" spc="25"/>
              <a:t> </a:t>
            </a:r>
            <a:r>
              <a:rPr dirty="0" spc="-5"/>
              <a:t>in</a:t>
            </a:r>
            <a:r>
              <a:rPr dirty="0" spc="25"/>
              <a:t> </a:t>
            </a:r>
            <a:r>
              <a:rPr dirty="0" spc="50"/>
              <a:t>the</a:t>
            </a:r>
            <a:r>
              <a:rPr dirty="0" spc="25"/>
              <a:t> </a:t>
            </a:r>
            <a:r>
              <a:rPr dirty="0" spc="30"/>
              <a:t>bioma</a:t>
            </a:r>
            <a:r>
              <a:rPr dirty="0" spc="30"/>
              <a:t>r</a:t>
            </a:r>
            <a:r>
              <a:rPr dirty="0" spc="-35"/>
              <a:t>k</a:t>
            </a:r>
            <a:r>
              <a:rPr dirty="0" spc="55"/>
              <a:t>er</a:t>
            </a:r>
            <a:r>
              <a:rPr dirty="0" spc="25"/>
              <a:t> </a:t>
            </a:r>
            <a:r>
              <a:rPr dirty="0" spc="100"/>
              <a:t>m</a:t>
            </a:r>
            <a:r>
              <a:rPr dirty="0" spc="20"/>
              <a:t>a</a:t>
            </a:r>
            <a:r>
              <a:rPr dirty="0" spc="-10"/>
              <a:t>y</a:t>
            </a:r>
            <a:r>
              <a:rPr dirty="0" spc="25"/>
              <a:t> </a:t>
            </a:r>
            <a:r>
              <a:rPr dirty="0" spc="-5"/>
              <a:t>af</a:t>
            </a:r>
            <a:r>
              <a:rPr dirty="0" spc="-40"/>
              <a:t>f</a:t>
            </a:r>
            <a:r>
              <a:rPr dirty="0" spc="55"/>
              <a:t>ect</a:t>
            </a:r>
            <a:r>
              <a:rPr dirty="0" spc="25"/>
              <a:t> </a:t>
            </a:r>
            <a:r>
              <a:rPr dirty="0" spc="25"/>
              <a:t>per</a:t>
            </a:r>
            <a:r>
              <a:rPr dirty="0" spc="-15"/>
              <a:t>f</a:t>
            </a:r>
            <a:r>
              <a:rPr dirty="0" spc="25"/>
              <a:t>o</a:t>
            </a:r>
            <a:r>
              <a:rPr dirty="0" spc="40"/>
              <a:t>r</a:t>
            </a:r>
            <a:r>
              <a:rPr dirty="0" spc="80"/>
              <a:t>mance</a:t>
            </a:r>
            <a:r>
              <a:rPr dirty="0" spc="25"/>
              <a:t> </a:t>
            </a:r>
            <a:r>
              <a:rPr dirty="0" spc="-5"/>
              <a:t>of</a:t>
            </a:r>
            <a:r>
              <a:rPr dirty="0" spc="-5"/>
              <a:t> </a:t>
            </a:r>
            <a:r>
              <a:rPr dirty="0" spc="50"/>
              <a:t>PEB</a:t>
            </a:r>
            <a:r>
              <a:rPr dirty="0" spc="25"/>
              <a:t> </a:t>
            </a:r>
            <a:r>
              <a:rPr dirty="0" spc="30"/>
              <a:t>algo</a:t>
            </a:r>
            <a:r>
              <a:rPr dirty="0" spc="40"/>
              <a:t>r</a:t>
            </a:r>
            <a:r>
              <a:rPr dirty="0" spc="10"/>
              <a:t>ithm.</a:t>
            </a:r>
          </a:p>
          <a:p>
            <a:pPr marL="368935">
              <a:lnSpc>
                <a:spcPts val="1200"/>
              </a:lnSpc>
              <a:spcBef>
                <a:spcPts val="155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25"/>
              <a:t>Small</a:t>
            </a:r>
            <a:r>
              <a:rPr dirty="0" sz="1000" spc="25"/>
              <a:t> </a:t>
            </a:r>
            <a:r>
              <a:rPr dirty="0" sz="1000" spc="65"/>
              <a:t>increases</a:t>
            </a:r>
            <a:r>
              <a:rPr dirty="0" sz="1000" spc="25"/>
              <a:t> </a:t>
            </a:r>
            <a:r>
              <a:rPr dirty="0" sz="1000" spc="35"/>
              <a:t>bel</a:t>
            </a:r>
            <a:r>
              <a:rPr dirty="0" sz="1000" spc="30"/>
              <a:t>o</a:t>
            </a:r>
            <a:r>
              <a:rPr dirty="0" sz="1000" spc="-10"/>
              <a:t>w</a:t>
            </a:r>
            <a:r>
              <a:rPr dirty="0" sz="1000" spc="25"/>
              <a:t> </a:t>
            </a:r>
            <a:r>
              <a:rPr dirty="0" sz="1000" spc="50"/>
              <a:t>the</a:t>
            </a:r>
            <a:r>
              <a:rPr dirty="0" sz="1000" spc="25"/>
              <a:t> </a:t>
            </a:r>
            <a:r>
              <a:rPr dirty="0" sz="1000" spc="40"/>
              <a:t>threshold</a:t>
            </a:r>
            <a:r>
              <a:rPr dirty="0" sz="1000" spc="25"/>
              <a:t> </a:t>
            </a:r>
            <a:r>
              <a:rPr dirty="0" sz="1000" spc="65"/>
              <a:t>are</a:t>
            </a:r>
            <a:r>
              <a:rPr dirty="0" sz="1000" spc="25"/>
              <a:t> </a:t>
            </a:r>
            <a:r>
              <a:rPr dirty="0" sz="1000" spc="30"/>
              <a:t>not</a:t>
            </a:r>
            <a:r>
              <a:rPr dirty="0" sz="1000" spc="25"/>
              <a:t> </a:t>
            </a:r>
            <a:r>
              <a:rPr dirty="0" sz="1000" spc="55"/>
              <a:t>detected.</a:t>
            </a:r>
            <a:endParaRPr sz="1000">
              <a:latin typeface="メイリオ"/>
              <a:cs typeface="メイリオ"/>
            </a:endParaRPr>
          </a:p>
          <a:p>
            <a:pPr marL="368935">
              <a:lnSpc>
                <a:spcPts val="1200"/>
              </a:lnSpc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30"/>
              <a:t>At</a:t>
            </a:r>
            <a:r>
              <a:rPr dirty="0" sz="1000" spc="25"/>
              <a:t> </a:t>
            </a:r>
            <a:r>
              <a:rPr dirty="0" sz="1000" spc="85"/>
              <a:t>n</a:t>
            </a:r>
            <a:r>
              <a:rPr dirty="0" sz="1000" spc="45"/>
              <a:t>e</a:t>
            </a:r>
            <a:r>
              <a:rPr dirty="0" sz="1000" spc="-5"/>
              <a:t>xt</a:t>
            </a:r>
            <a:r>
              <a:rPr dirty="0" sz="1000" spc="25"/>
              <a:t> </a:t>
            </a:r>
            <a:r>
              <a:rPr dirty="0" sz="1000" spc="70"/>
              <a:t>screen</a:t>
            </a:r>
            <a:r>
              <a:rPr dirty="0" sz="1000" spc="25"/>
              <a:t> </a:t>
            </a:r>
            <a:r>
              <a:rPr dirty="0" sz="1000" spc="50"/>
              <a:t>the</a:t>
            </a:r>
            <a:r>
              <a:rPr dirty="0" sz="1000" spc="25"/>
              <a:t> </a:t>
            </a:r>
            <a:r>
              <a:rPr dirty="0" sz="1000" spc="45"/>
              <a:t>PEB</a:t>
            </a:r>
            <a:r>
              <a:rPr dirty="0" sz="1000" spc="25"/>
              <a:t> </a:t>
            </a:r>
            <a:r>
              <a:rPr dirty="0" sz="1000" spc="40"/>
              <a:t>threshold</a:t>
            </a:r>
            <a:r>
              <a:rPr dirty="0" sz="1000" spc="25"/>
              <a:t> </a:t>
            </a:r>
            <a:r>
              <a:rPr dirty="0" sz="1000" spc="20"/>
              <a:t>is</a:t>
            </a:r>
            <a:r>
              <a:rPr dirty="0" sz="1000" spc="25"/>
              <a:t> </a:t>
            </a:r>
            <a:r>
              <a:rPr dirty="0" sz="1000" spc="50"/>
              <a:t>adjusted</a:t>
            </a:r>
            <a:r>
              <a:rPr dirty="0" sz="1000" spc="25"/>
              <a:t> </a:t>
            </a:r>
            <a:r>
              <a:rPr dirty="0" sz="1000" spc="30"/>
              <a:t>up</a:t>
            </a:r>
            <a:r>
              <a:rPr dirty="0" sz="1000" spc="25"/>
              <a:t>w</a:t>
            </a:r>
            <a:r>
              <a:rPr dirty="0" sz="1000" spc="65"/>
              <a:t>ard</a:t>
            </a:r>
            <a:r>
              <a:rPr dirty="0" sz="1000" spc="45"/>
              <a:t>s</a:t>
            </a:r>
            <a:r>
              <a:rPr dirty="0" sz="1000" spc="25"/>
              <a:t>.</a:t>
            </a:r>
            <a:endParaRPr sz="1000">
              <a:latin typeface="メイリオ"/>
              <a:cs typeface="メイリオ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65"/>
              <a:t>Current</a:t>
            </a:r>
            <a:r>
              <a:rPr dirty="0" spc="45"/>
              <a:t> </a:t>
            </a:r>
            <a:r>
              <a:rPr dirty="0" spc="120"/>
              <a:t>and</a:t>
            </a:r>
            <a:r>
              <a:rPr dirty="0" spc="45"/>
              <a:t> </a:t>
            </a:r>
            <a:r>
              <a:rPr dirty="0" spc="75"/>
              <a:t>Future</a:t>
            </a:r>
            <a:r>
              <a:rPr dirty="0" spc="45"/>
              <a:t> </a:t>
            </a:r>
            <a:r>
              <a:rPr dirty="0" spc="5"/>
              <a:t>w</a:t>
            </a:r>
            <a:r>
              <a:rPr dirty="0" spc="60"/>
              <a:t>o</a:t>
            </a:r>
            <a:r>
              <a:rPr dirty="0" spc="55"/>
              <a:t>r</a:t>
            </a:r>
            <a:r>
              <a:rPr dirty="0" spc="10"/>
              <a:t>k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624395" y="525517"/>
            <a:ext cx="3625850" cy="25520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29209">
              <a:lnSpc>
                <a:spcPts val="1200"/>
              </a:lnSpc>
            </a:pPr>
            <a:r>
              <a:rPr dirty="0" sz="1100" spc="-5">
                <a:latin typeface="Times New Roman"/>
                <a:cs typeface="Times New Roman"/>
              </a:rPr>
              <a:t>Multiple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ongoing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studies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to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fu</a:t>
            </a:r>
            <a:r>
              <a:rPr dirty="0" sz="1100" spc="30">
                <a:latin typeface="Times New Roman"/>
                <a:cs typeface="Times New Roman"/>
              </a:rPr>
              <a:t>r</a:t>
            </a:r>
            <a:r>
              <a:rPr dirty="0" sz="1100" spc="35">
                <a:latin typeface="Times New Roman"/>
                <a:cs typeface="Times New Roman"/>
              </a:rPr>
              <a:t>ther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80">
                <a:latin typeface="Times New Roman"/>
                <a:cs typeface="Times New Roman"/>
              </a:rPr>
              <a:t>e</a:t>
            </a:r>
            <a:r>
              <a:rPr dirty="0" sz="1100" spc="40">
                <a:latin typeface="Times New Roman"/>
                <a:cs typeface="Times New Roman"/>
              </a:rPr>
              <a:t>xamine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longitudinal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bioma</a:t>
            </a:r>
            <a:r>
              <a:rPr dirty="0" sz="1100" spc="30">
                <a:latin typeface="Times New Roman"/>
                <a:cs typeface="Times New Roman"/>
              </a:rPr>
              <a:t>r</a:t>
            </a:r>
            <a:r>
              <a:rPr dirty="0" sz="1100" spc="-35">
                <a:latin typeface="Times New Roman"/>
                <a:cs typeface="Times New Roman"/>
              </a:rPr>
              <a:t>k</a:t>
            </a:r>
            <a:r>
              <a:rPr dirty="0" sz="1100" spc="55">
                <a:latin typeface="Times New Roman"/>
                <a:cs typeface="Times New Roman"/>
              </a:rPr>
              <a:t>er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screening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algo</a:t>
            </a:r>
            <a:r>
              <a:rPr dirty="0" sz="1100" spc="40">
                <a:latin typeface="Times New Roman"/>
                <a:cs typeface="Times New Roman"/>
              </a:rPr>
              <a:t>r</a:t>
            </a:r>
            <a:r>
              <a:rPr dirty="0" sz="1100" spc="25">
                <a:latin typeface="Times New Roman"/>
                <a:cs typeface="Times New Roman"/>
              </a:rPr>
              <a:t>ithms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f</a:t>
            </a:r>
            <a:r>
              <a:rPr dirty="0" sz="1100" spc="20">
                <a:latin typeface="Times New Roman"/>
                <a:cs typeface="Times New Roman"/>
              </a:rPr>
              <a:t>or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80">
                <a:latin typeface="Times New Roman"/>
                <a:cs typeface="Times New Roman"/>
              </a:rPr>
              <a:t>ea</a:t>
            </a:r>
            <a:r>
              <a:rPr dirty="0" sz="1100" spc="75">
                <a:latin typeface="Times New Roman"/>
                <a:cs typeface="Times New Roman"/>
              </a:rPr>
              <a:t>r</a:t>
            </a:r>
            <a:r>
              <a:rPr dirty="0" sz="1100" spc="-35">
                <a:latin typeface="Times New Roman"/>
                <a:cs typeface="Times New Roman"/>
              </a:rPr>
              <a:t>ly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40">
                <a:latin typeface="Times New Roman"/>
                <a:cs typeface="Times New Roman"/>
              </a:rPr>
              <a:t>detection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HC</a:t>
            </a:r>
            <a:r>
              <a:rPr dirty="0" sz="1100" spc="-10">
                <a:latin typeface="Times New Roman"/>
                <a:cs typeface="Times New Roman"/>
              </a:rPr>
              <a:t>C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93980">
              <a:lnSpc>
                <a:spcPts val="1200"/>
              </a:lnSpc>
              <a:spcBef>
                <a:spcPts val="155"/>
              </a:spcBef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40">
                <a:latin typeface="Times New Roman"/>
                <a:cs typeface="Times New Roman"/>
              </a:rPr>
              <a:t>2010-2015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40">
                <a:latin typeface="Times New Roman"/>
                <a:cs typeface="Times New Roman"/>
              </a:rPr>
              <a:t>V</a:t>
            </a:r>
            <a:r>
              <a:rPr dirty="0" sz="1000" spc="-60">
                <a:latin typeface="Times New Roman"/>
                <a:cs typeface="Times New Roman"/>
              </a:rPr>
              <a:t>A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40">
                <a:latin typeface="Times New Roman"/>
                <a:cs typeface="Times New Roman"/>
              </a:rPr>
              <a:t>coho</a:t>
            </a:r>
            <a:r>
              <a:rPr dirty="0" sz="1000" spc="65">
                <a:latin typeface="Times New Roman"/>
                <a:cs typeface="Times New Roman"/>
              </a:rPr>
              <a:t>r</a:t>
            </a:r>
            <a:r>
              <a:rPr dirty="0" sz="1000" spc="-5">
                <a:latin typeface="Times New Roman"/>
                <a:cs typeface="Times New Roman"/>
              </a:rPr>
              <a:t>t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with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m</a:t>
            </a:r>
            <a:r>
              <a:rPr dirty="0" sz="1000">
                <a:latin typeface="Times New Roman"/>
                <a:cs typeface="Times New Roman"/>
              </a:rPr>
              <a:t>ultiple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etiologies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cirrhosis</a:t>
            </a:r>
            <a:endParaRPr sz="1000">
              <a:latin typeface="Times New Roman"/>
              <a:cs typeface="Times New Roman"/>
            </a:endParaRPr>
          </a:p>
          <a:p>
            <a:pPr marL="93980">
              <a:lnSpc>
                <a:spcPts val="1195"/>
              </a:lnSpc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Hepatocellular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Times New Roman"/>
                <a:cs typeface="Times New Roman"/>
              </a:rPr>
              <a:t>carcinoma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5">
                <a:latin typeface="Times New Roman"/>
                <a:cs typeface="Times New Roman"/>
              </a:rPr>
              <a:t>Ea</a:t>
            </a:r>
            <a:r>
              <a:rPr dirty="0" sz="1000" spc="50">
                <a:latin typeface="Times New Roman"/>
                <a:cs typeface="Times New Roman"/>
              </a:rPr>
              <a:t>r</a:t>
            </a:r>
            <a:r>
              <a:rPr dirty="0" sz="1000" spc="-35">
                <a:latin typeface="Times New Roman"/>
                <a:cs typeface="Times New Roman"/>
              </a:rPr>
              <a:t>ly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Detection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5">
                <a:latin typeface="Times New Roman"/>
                <a:cs typeface="Times New Roman"/>
              </a:rPr>
              <a:t>St</a:t>
            </a:r>
            <a:r>
              <a:rPr dirty="0" sz="1000" spc="20">
                <a:latin typeface="Times New Roman"/>
                <a:cs typeface="Times New Roman"/>
              </a:rPr>
              <a:t>r</a:t>
            </a:r>
            <a:r>
              <a:rPr dirty="0" sz="1000" spc="50">
                <a:latin typeface="Times New Roman"/>
                <a:cs typeface="Times New Roman"/>
              </a:rPr>
              <a:t>ategy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40">
                <a:latin typeface="Times New Roman"/>
                <a:cs typeface="Times New Roman"/>
              </a:rPr>
              <a:t>Study</a:t>
            </a:r>
            <a:endParaRPr sz="1000">
              <a:latin typeface="Times New Roman"/>
              <a:cs typeface="Times New Roman"/>
            </a:endParaRPr>
          </a:p>
          <a:p>
            <a:pPr marL="12700" indent="81280">
              <a:lnSpc>
                <a:spcPts val="1200"/>
              </a:lnSpc>
            </a:pP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000" spc="-1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5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000" spc="-130">
                <a:latin typeface="Times New Roman"/>
                <a:cs typeface="Times New Roman"/>
              </a:rPr>
              <a:t>T</a:t>
            </a:r>
            <a:r>
              <a:rPr dirty="0" sz="1000" spc="75">
                <a:latin typeface="Times New Roman"/>
                <a:cs typeface="Times New Roman"/>
              </a:rPr>
              <a:t>e</a:t>
            </a:r>
            <a:r>
              <a:rPr dirty="0" sz="1000" spc="70">
                <a:latin typeface="Times New Roman"/>
                <a:cs typeface="Times New Roman"/>
              </a:rPr>
              <a:t>xas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Hepatocellular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40">
                <a:latin typeface="Times New Roman"/>
                <a:cs typeface="Times New Roman"/>
              </a:rPr>
              <a:t>Carcinoma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5">
                <a:latin typeface="Times New Roman"/>
                <a:cs typeface="Times New Roman"/>
              </a:rPr>
              <a:t>Conso</a:t>
            </a:r>
            <a:r>
              <a:rPr dirty="0" sz="1000" spc="70">
                <a:latin typeface="Times New Roman"/>
                <a:cs typeface="Times New Roman"/>
              </a:rPr>
              <a:t>r</a:t>
            </a:r>
            <a:r>
              <a:rPr dirty="0" sz="1000" spc="5">
                <a:latin typeface="Times New Roman"/>
                <a:cs typeface="Times New Roman"/>
              </a:rPr>
              <a:t>tium</a:t>
            </a:r>
            <a:endParaRPr sz="1000">
              <a:latin typeface="Times New Roman"/>
              <a:cs typeface="Times New Roman"/>
            </a:endParaRPr>
          </a:p>
          <a:p>
            <a:pPr marL="12700" marR="284480">
              <a:lnSpc>
                <a:spcPct val="102600"/>
              </a:lnSpc>
              <a:spcBef>
                <a:spcPts val="320"/>
              </a:spcBef>
            </a:pPr>
            <a:r>
              <a:rPr dirty="0" sz="1100" spc="20">
                <a:latin typeface="Times New Roman"/>
                <a:cs typeface="Times New Roman"/>
              </a:rPr>
              <a:t>Methodological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challenges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5" i="1">
                <a:latin typeface="メイリオ"/>
                <a:cs typeface="メイリオ"/>
              </a:rPr>
              <a:t>→</a:t>
            </a:r>
            <a:r>
              <a:rPr dirty="0" sz="1100" spc="-75" i="1">
                <a:latin typeface="メイリオ"/>
                <a:cs typeface="メイリオ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p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25">
                <a:latin typeface="Times New Roman"/>
                <a:cs typeface="Times New Roman"/>
              </a:rPr>
              <a:t>actical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5">
                <a:latin typeface="Times New Roman"/>
                <a:cs typeface="Times New Roman"/>
              </a:rPr>
              <a:t>implications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f</a:t>
            </a:r>
            <a:r>
              <a:rPr dirty="0" sz="1100" spc="20">
                <a:latin typeface="Times New Roman"/>
                <a:cs typeface="Times New Roman"/>
              </a:rPr>
              <a:t>or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clinical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p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45">
                <a:latin typeface="Times New Roman"/>
                <a:cs typeface="Times New Roman"/>
              </a:rPr>
              <a:t>actic</a:t>
            </a:r>
            <a:r>
              <a:rPr dirty="0" sz="1100" spc="30">
                <a:latin typeface="Times New Roman"/>
                <a:cs typeface="Times New Roman"/>
              </a:rPr>
              <a:t>e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12700" marR="153035">
              <a:lnSpc>
                <a:spcPct val="102600"/>
              </a:lnSpc>
              <a:spcBef>
                <a:spcPts val="580"/>
              </a:spcBef>
            </a:pPr>
            <a:r>
              <a:rPr dirty="0" sz="1100" spc="65">
                <a:latin typeface="Times New Roman"/>
                <a:cs typeface="Times New Roman"/>
              </a:rPr>
              <a:t>P</a:t>
            </a:r>
            <a:r>
              <a:rPr dirty="0" sz="1100" spc="60">
                <a:latin typeface="Times New Roman"/>
                <a:cs typeface="Times New Roman"/>
              </a:rPr>
              <a:t>a</a:t>
            </a:r>
            <a:r>
              <a:rPr dirty="0" sz="1100" spc="30">
                <a:latin typeface="Times New Roman"/>
                <a:cs typeface="Times New Roman"/>
              </a:rPr>
              <a:t>r</a:t>
            </a:r>
            <a:r>
              <a:rPr dirty="0" sz="1100" spc="55">
                <a:latin typeface="Times New Roman"/>
                <a:cs typeface="Times New Roman"/>
              </a:rPr>
              <a:t>amet</a:t>
            </a:r>
            <a:r>
              <a:rPr dirty="0" sz="1100" spc="50">
                <a:latin typeface="Times New Roman"/>
                <a:cs typeface="Times New Roman"/>
              </a:rPr>
              <a:t>r</a:t>
            </a:r>
            <a:r>
              <a:rPr dirty="0" sz="1100" spc="-5">
                <a:latin typeface="Times New Roman"/>
                <a:cs typeface="Times New Roman"/>
              </a:rPr>
              <a:t>ic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empi</a:t>
            </a:r>
            <a:r>
              <a:rPr dirty="0" sz="1100" spc="30">
                <a:latin typeface="Times New Roman"/>
                <a:cs typeface="Times New Roman"/>
              </a:rPr>
              <a:t>r</a:t>
            </a:r>
            <a:r>
              <a:rPr dirty="0" sz="1100" spc="10">
                <a:latin typeface="Times New Roman"/>
                <a:cs typeface="Times New Roman"/>
              </a:rPr>
              <a:t>ical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5">
                <a:latin typeface="Times New Roman"/>
                <a:cs typeface="Times New Roman"/>
              </a:rPr>
              <a:t>B</a:t>
            </a:r>
            <a:r>
              <a:rPr dirty="0" sz="1100" spc="5">
                <a:latin typeface="Times New Roman"/>
                <a:cs typeface="Times New Roman"/>
              </a:rPr>
              <a:t>a</a:t>
            </a:r>
            <a:r>
              <a:rPr dirty="0" sz="1100" spc="-35">
                <a:latin typeface="Times New Roman"/>
                <a:cs typeface="Times New Roman"/>
              </a:rPr>
              <a:t>y</a:t>
            </a:r>
            <a:r>
              <a:rPr dirty="0" sz="1100" spc="110">
                <a:latin typeface="Times New Roman"/>
                <a:cs typeface="Times New Roman"/>
              </a:rPr>
              <a:t>es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screening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0">
                <a:latin typeface="Times New Roman"/>
                <a:cs typeface="Times New Roman"/>
              </a:rPr>
              <a:t>v</a:t>
            </a:r>
            <a:r>
              <a:rPr dirty="0" sz="1100" spc="55">
                <a:latin typeface="Times New Roman"/>
                <a:cs typeface="Times New Roman"/>
              </a:rPr>
              <a:t>.</a:t>
            </a:r>
            <a:r>
              <a:rPr dirty="0" sz="1100" spc="65">
                <a:latin typeface="Times New Roman"/>
                <a:cs typeface="Times New Roman"/>
              </a:rPr>
              <a:t>s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fully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5">
                <a:latin typeface="Times New Roman"/>
                <a:cs typeface="Times New Roman"/>
              </a:rPr>
              <a:t>B</a:t>
            </a:r>
            <a:r>
              <a:rPr dirty="0" sz="1100" spc="5">
                <a:latin typeface="Times New Roman"/>
                <a:cs typeface="Times New Roman"/>
              </a:rPr>
              <a:t>a</a:t>
            </a:r>
            <a:r>
              <a:rPr dirty="0" sz="1100" spc="-35">
                <a:latin typeface="Times New Roman"/>
                <a:cs typeface="Times New Roman"/>
              </a:rPr>
              <a:t>y</a:t>
            </a:r>
            <a:r>
              <a:rPr dirty="0" sz="1100" spc="65">
                <a:latin typeface="Times New Roman"/>
                <a:cs typeface="Times New Roman"/>
              </a:rPr>
              <a:t>esian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screening.</a:t>
            </a:r>
            <a:endParaRPr sz="1100">
              <a:latin typeface="Times New Roman"/>
              <a:cs typeface="Times New Roman"/>
            </a:endParaRPr>
          </a:p>
          <a:p>
            <a:pPr marL="12700" marR="5080">
              <a:lnSpc>
                <a:spcPct val="102600"/>
              </a:lnSpc>
              <a:spcBef>
                <a:spcPts val="580"/>
              </a:spcBef>
            </a:pPr>
            <a:r>
              <a:rPr dirty="0" sz="1100" spc="15">
                <a:latin typeface="Times New Roman"/>
                <a:cs typeface="Times New Roman"/>
              </a:rPr>
              <a:t>Inco</a:t>
            </a:r>
            <a:r>
              <a:rPr dirty="0" sz="1100" spc="40">
                <a:latin typeface="Times New Roman"/>
                <a:cs typeface="Times New Roman"/>
              </a:rPr>
              <a:t>r</a:t>
            </a:r>
            <a:r>
              <a:rPr dirty="0" sz="1100" spc="35">
                <a:latin typeface="Times New Roman"/>
                <a:cs typeface="Times New Roman"/>
              </a:rPr>
              <a:t>po</a:t>
            </a:r>
            <a:r>
              <a:rPr dirty="0" sz="1100" spc="10">
                <a:latin typeface="Times New Roman"/>
                <a:cs typeface="Times New Roman"/>
              </a:rPr>
              <a:t>r</a:t>
            </a:r>
            <a:r>
              <a:rPr dirty="0" sz="1100" spc="75">
                <a:latin typeface="Times New Roman"/>
                <a:cs typeface="Times New Roman"/>
              </a:rPr>
              <a:t>ate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5">
                <a:latin typeface="Times New Roman"/>
                <a:cs typeface="Times New Roman"/>
              </a:rPr>
              <a:t>c</a:t>
            </a:r>
            <a:r>
              <a:rPr dirty="0" sz="1100" spc="35">
                <a:latin typeface="Times New Roman"/>
                <a:cs typeface="Times New Roman"/>
              </a:rPr>
              <a:t>o</a:t>
            </a:r>
            <a:r>
              <a:rPr dirty="0" sz="1100" spc="-40">
                <a:latin typeface="Times New Roman"/>
                <a:cs typeface="Times New Roman"/>
              </a:rPr>
              <a:t>v</a:t>
            </a:r>
            <a:r>
              <a:rPr dirty="0" sz="1100" spc="60">
                <a:latin typeface="Times New Roman"/>
                <a:cs typeface="Times New Roman"/>
              </a:rPr>
              <a:t>a</a:t>
            </a:r>
            <a:r>
              <a:rPr dirty="0" sz="1100" spc="55">
                <a:latin typeface="Times New Roman"/>
                <a:cs typeface="Times New Roman"/>
              </a:rPr>
              <a:t>r</a:t>
            </a:r>
            <a:r>
              <a:rPr dirty="0" sz="1100" spc="55">
                <a:latin typeface="Times New Roman"/>
                <a:cs typeface="Times New Roman"/>
              </a:rPr>
              <a:t>iates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0">
                <a:latin typeface="Times New Roman"/>
                <a:cs typeface="Times New Roman"/>
              </a:rPr>
              <a:t>that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5">
                <a:latin typeface="Times New Roman"/>
                <a:cs typeface="Times New Roman"/>
              </a:rPr>
              <a:t>can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80">
                <a:latin typeface="Times New Roman"/>
                <a:cs typeface="Times New Roman"/>
              </a:rPr>
              <a:t>e</a:t>
            </a:r>
            <a:r>
              <a:rPr dirty="0" sz="1100" spc="10">
                <a:latin typeface="Times New Roman"/>
                <a:cs typeface="Times New Roman"/>
              </a:rPr>
              <a:t>xplain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v</a:t>
            </a:r>
            <a:r>
              <a:rPr dirty="0" sz="1100" spc="60">
                <a:latin typeface="Times New Roman"/>
                <a:cs typeface="Times New Roman"/>
              </a:rPr>
              <a:t>a</a:t>
            </a:r>
            <a:r>
              <a:rPr dirty="0" sz="1100" spc="55">
                <a:latin typeface="Times New Roman"/>
                <a:cs typeface="Times New Roman"/>
              </a:rPr>
              <a:t>r</a:t>
            </a:r>
            <a:r>
              <a:rPr dirty="0" sz="1100" spc="-15">
                <a:latin typeface="Times New Roman"/>
                <a:cs typeface="Times New Roman"/>
              </a:rPr>
              <a:t>iability/t</a:t>
            </a:r>
            <a:r>
              <a:rPr dirty="0" sz="1100" spc="-30">
                <a:latin typeface="Times New Roman"/>
                <a:cs typeface="Times New Roman"/>
              </a:rPr>
              <a:t>r</a:t>
            </a:r>
            <a:r>
              <a:rPr dirty="0" sz="1100" spc="35">
                <a:latin typeface="Times New Roman"/>
                <a:cs typeface="Times New Roman"/>
              </a:rPr>
              <a:t>ajecto</a:t>
            </a:r>
            <a:r>
              <a:rPr dirty="0" sz="1100" spc="60">
                <a:latin typeface="Times New Roman"/>
                <a:cs typeface="Times New Roman"/>
              </a:rPr>
              <a:t>r</a:t>
            </a:r>
            <a:r>
              <a:rPr dirty="0" sz="1100" spc="-10">
                <a:latin typeface="Times New Roman"/>
                <a:cs typeface="Times New Roman"/>
              </a:rPr>
              <a:t>y</a:t>
            </a:r>
            <a:r>
              <a:rPr dirty="0" sz="1100" spc="-5">
                <a:latin typeface="Times New Roman"/>
                <a:cs typeface="Times New Roman"/>
              </a:rPr>
              <a:t> of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AFP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85">
                <a:latin typeface="Times New Roman"/>
                <a:cs typeface="Times New Roman"/>
              </a:rPr>
              <a:t>absence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HC</a:t>
            </a:r>
            <a:r>
              <a:rPr dirty="0" sz="1100" spc="-10">
                <a:latin typeface="Times New Roman"/>
                <a:cs typeface="Times New Roman"/>
              </a:rPr>
              <a:t>C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dirty="0" sz="1100" spc="40">
                <a:latin typeface="Times New Roman"/>
                <a:cs typeface="Times New Roman"/>
              </a:rPr>
              <a:t>Other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etiologies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li</a:t>
            </a:r>
            <a:r>
              <a:rPr dirty="0" sz="1100" spc="-100">
                <a:latin typeface="Times New Roman"/>
                <a:cs typeface="Times New Roman"/>
              </a:rPr>
              <a:t>v</a:t>
            </a:r>
            <a:r>
              <a:rPr dirty="0" sz="1100" spc="55">
                <a:latin typeface="Times New Roman"/>
                <a:cs typeface="Times New Roman"/>
              </a:rPr>
              <a:t>er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85">
                <a:latin typeface="Times New Roman"/>
                <a:cs typeface="Times New Roman"/>
              </a:rPr>
              <a:t>disease?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dirty="0" sz="1100" spc="30">
                <a:latin typeface="Times New Roman"/>
                <a:cs typeface="Times New Roman"/>
              </a:rPr>
              <a:t>Implementation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clinical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p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45">
                <a:latin typeface="Times New Roman"/>
                <a:cs typeface="Times New Roman"/>
              </a:rPr>
              <a:t>actice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5" i="1">
                <a:latin typeface="メイリオ"/>
                <a:cs typeface="メイリオ"/>
              </a:rPr>
              <a:t>→</a:t>
            </a:r>
            <a:r>
              <a:rPr dirty="0" sz="1100" spc="-75" i="1">
                <a:latin typeface="メイリオ"/>
                <a:cs typeface="メイリオ"/>
              </a:rPr>
              <a:t> </a:t>
            </a:r>
            <a:r>
              <a:rPr dirty="0" sz="1100" spc="85">
                <a:latin typeface="Times New Roman"/>
                <a:cs typeface="Times New Roman"/>
              </a:rPr>
              <a:t>d</a:t>
            </a:r>
            <a:r>
              <a:rPr dirty="0" sz="1100" spc="40">
                <a:latin typeface="Times New Roman"/>
                <a:cs typeface="Times New Roman"/>
              </a:rPr>
              <a:t>e</a:t>
            </a:r>
            <a:r>
              <a:rPr dirty="0" sz="1100" spc="-40">
                <a:latin typeface="Times New Roman"/>
                <a:cs typeface="Times New Roman"/>
              </a:rPr>
              <a:t>v</a:t>
            </a:r>
            <a:r>
              <a:rPr dirty="0" sz="1100" spc="35">
                <a:latin typeface="Times New Roman"/>
                <a:cs typeface="Times New Roman"/>
              </a:rPr>
              <a:t>elop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5">
                <a:latin typeface="Times New Roman"/>
                <a:cs typeface="Times New Roman"/>
              </a:rPr>
              <a:t>soft</a:t>
            </a:r>
            <a:r>
              <a:rPr dirty="0" sz="1100" spc="10">
                <a:latin typeface="Times New Roman"/>
                <a:cs typeface="Times New Roman"/>
              </a:rPr>
              <a:t>w</a:t>
            </a:r>
            <a:r>
              <a:rPr dirty="0" sz="1100" spc="70">
                <a:latin typeface="Times New Roman"/>
                <a:cs typeface="Times New Roman"/>
              </a:rPr>
              <a:t>ar</a:t>
            </a:r>
            <a:r>
              <a:rPr dirty="0" sz="1100" spc="60">
                <a:latin typeface="Times New Roman"/>
                <a:cs typeface="Times New Roman"/>
              </a:rPr>
              <a:t>e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0"/>
              <a:t>A</a:t>
            </a:r>
            <a:r>
              <a:rPr dirty="0" spc="-20"/>
              <a:t>c</a:t>
            </a:r>
            <a:r>
              <a:rPr dirty="0" spc="70"/>
              <a:t>kn</a:t>
            </a:r>
            <a:r>
              <a:rPr dirty="0" spc="45"/>
              <a:t>o</a:t>
            </a:r>
            <a:r>
              <a:rPr dirty="0" spc="85"/>
              <a:t>wledgments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624395" y="846014"/>
            <a:ext cx="3636645" cy="17627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280035">
              <a:lnSpc>
                <a:spcPct val="102600"/>
              </a:lnSpc>
            </a:pPr>
            <a:r>
              <a:rPr dirty="0" sz="1100" spc="30">
                <a:latin typeface="Times New Roman"/>
                <a:cs typeface="Times New Roman"/>
              </a:rPr>
              <a:t>Drs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Ziding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F</a:t>
            </a:r>
            <a:r>
              <a:rPr dirty="0" sz="1100" spc="70">
                <a:latin typeface="Times New Roman"/>
                <a:cs typeface="Times New Roman"/>
              </a:rPr>
              <a:t>eng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0">
                <a:latin typeface="Times New Roman"/>
                <a:cs typeface="Times New Roman"/>
              </a:rPr>
              <a:t>and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Kim-Anh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0">
                <a:latin typeface="Times New Roman"/>
                <a:cs typeface="Times New Roman"/>
              </a:rPr>
              <a:t>Do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Depa</a:t>
            </a:r>
            <a:r>
              <a:rPr dirty="0" sz="1100" spc="75">
                <a:latin typeface="Times New Roman"/>
                <a:cs typeface="Times New Roman"/>
              </a:rPr>
              <a:t>r</a:t>
            </a:r>
            <a:r>
              <a:rPr dirty="0" sz="1100" spc="40">
                <a:latin typeface="Times New Roman"/>
                <a:cs typeface="Times New Roman"/>
              </a:rPr>
              <a:t>tment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Biostatistics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at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MD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5">
                <a:latin typeface="Times New Roman"/>
                <a:cs typeface="Times New Roman"/>
              </a:rPr>
              <a:t>Anderson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Cancer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Center</a:t>
            </a:r>
            <a:endParaRPr sz="1100">
              <a:latin typeface="Times New Roman"/>
              <a:cs typeface="Times New Roman"/>
            </a:endParaRPr>
          </a:p>
          <a:p>
            <a:pPr marL="12700" marR="238760">
              <a:lnSpc>
                <a:spcPct val="102600"/>
              </a:lnSpc>
              <a:spcBef>
                <a:spcPts val="580"/>
              </a:spcBef>
            </a:pPr>
            <a:r>
              <a:rPr dirty="0" sz="1100" spc="-10">
                <a:latin typeface="Times New Roman"/>
                <a:cs typeface="Times New Roman"/>
              </a:rPr>
              <a:t>Dr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F</a:t>
            </a:r>
            <a:r>
              <a:rPr dirty="0" sz="1100" spc="-20">
                <a:latin typeface="Times New Roman"/>
                <a:cs typeface="Times New Roman"/>
              </a:rPr>
              <a:t>r</a:t>
            </a:r>
            <a:r>
              <a:rPr dirty="0" sz="1100" spc="75">
                <a:latin typeface="Times New Roman"/>
                <a:cs typeface="Times New Roman"/>
              </a:rPr>
              <a:t>ancesco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Stingo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Depa</a:t>
            </a:r>
            <a:r>
              <a:rPr dirty="0" sz="1100" spc="75">
                <a:latin typeface="Times New Roman"/>
                <a:cs typeface="Times New Roman"/>
              </a:rPr>
              <a:t>r</a:t>
            </a:r>
            <a:r>
              <a:rPr dirty="0" sz="1100" spc="40">
                <a:latin typeface="Times New Roman"/>
                <a:cs typeface="Times New Roman"/>
              </a:rPr>
              <a:t>tment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Statistic</a:t>
            </a:r>
            <a:r>
              <a:rPr dirty="0" sz="1100" spc="15">
                <a:latin typeface="Times New Roman"/>
                <a:cs typeface="Times New Roman"/>
              </a:rPr>
              <a:t>s</a:t>
            </a:r>
            <a:r>
              <a:rPr dirty="0" sz="1100" spc="25">
                <a:latin typeface="Times New Roman"/>
                <a:cs typeface="Times New Roman"/>
              </a:rPr>
              <a:t>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0">
                <a:latin typeface="Times New Roman"/>
                <a:cs typeface="Times New Roman"/>
              </a:rPr>
              <a:t>Computer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Science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0">
                <a:latin typeface="Times New Roman"/>
                <a:cs typeface="Times New Roman"/>
              </a:rPr>
              <a:t>and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5">
                <a:latin typeface="Times New Roman"/>
                <a:cs typeface="Times New Roman"/>
              </a:rPr>
              <a:t>Applications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at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Uni</a:t>
            </a:r>
            <a:r>
              <a:rPr dirty="0" sz="1100" spc="-40">
                <a:latin typeface="Times New Roman"/>
                <a:cs typeface="Times New Roman"/>
              </a:rPr>
              <a:t>v</a:t>
            </a:r>
            <a:r>
              <a:rPr dirty="0" sz="1100" spc="20">
                <a:latin typeface="Times New Roman"/>
                <a:cs typeface="Times New Roman"/>
              </a:rPr>
              <a:t>ersity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45">
                <a:latin typeface="Times New Roman"/>
                <a:cs typeface="Times New Roman"/>
              </a:rPr>
              <a:t>Florence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dirty="0" sz="1100" spc="-10">
                <a:latin typeface="Times New Roman"/>
                <a:cs typeface="Times New Roman"/>
              </a:rPr>
              <a:t>Dr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Anna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85">
                <a:latin typeface="Times New Roman"/>
                <a:cs typeface="Times New Roman"/>
              </a:rPr>
              <a:t>S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20">
                <a:latin typeface="Times New Roman"/>
                <a:cs typeface="Times New Roman"/>
              </a:rPr>
              <a:t>F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Lok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at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Uni</a:t>
            </a:r>
            <a:r>
              <a:rPr dirty="0" sz="1100" spc="-40">
                <a:latin typeface="Times New Roman"/>
                <a:cs typeface="Times New Roman"/>
              </a:rPr>
              <a:t>v</a:t>
            </a:r>
            <a:r>
              <a:rPr dirty="0" sz="1100" spc="20">
                <a:latin typeface="Times New Roman"/>
                <a:cs typeface="Times New Roman"/>
              </a:rPr>
              <a:t>ersity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5">
                <a:latin typeface="Times New Roman"/>
                <a:cs typeface="Times New Roman"/>
              </a:rPr>
              <a:t>Michigan</a:t>
            </a: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2600"/>
              </a:lnSpc>
              <a:spcBef>
                <a:spcPts val="580"/>
              </a:spcBef>
            </a:pPr>
            <a:r>
              <a:rPr dirty="0" sz="1100" spc="-10">
                <a:latin typeface="Times New Roman"/>
                <a:cs typeface="Times New Roman"/>
              </a:rPr>
              <a:t>Dr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0">
                <a:latin typeface="Times New Roman"/>
                <a:cs typeface="Times New Roman"/>
              </a:rPr>
              <a:t>Hashem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B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El-Se</a:t>
            </a:r>
            <a:r>
              <a:rPr dirty="0" sz="1100" spc="10">
                <a:latin typeface="Times New Roman"/>
                <a:cs typeface="Times New Roman"/>
              </a:rPr>
              <a:t>r</a:t>
            </a:r>
            <a:r>
              <a:rPr dirty="0" sz="1100" spc="80">
                <a:latin typeface="Times New Roman"/>
                <a:cs typeface="Times New Roman"/>
              </a:rPr>
              <a:t>ag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at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0">
                <a:latin typeface="Times New Roman"/>
                <a:cs typeface="Times New Roman"/>
              </a:rPr>
              <a:t>Michael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E.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0">
                <a:latin typeface="Times New Roman"/>
                <a:cs typeface="Times New Roman"/>
              </a:rPr>
              <a:t>DeBa</a:t>
            </a:r>
            <a:r>
              <a:rPr dirty="0" sz="1100" spc="10">
                <a:latin typeface="Times New Roman"/>
                <a:cs typeface="Times New Roman"/>
              </a:rPr>
              <a:t>k</a:t>
            </a:r>
            <a:r>
              <a:rPr dirty="0" sz="1100" spc="90">
                <a:latin typeface="Times New Roman"/>
                <a:cs typeface="Times New Roman"/>
              </a:rPr>
              <a:t>e</a:t>
            </a:r>
            <a:r>
              <a:rPr dirty="0" sz="1100" spc="-10">
                <a:latin typeface="Times New Roman"/>
                <a:cs typeface="Times New Roman"/>
              </a:rPr>
              <a:t>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65">
                <a:latin typeface="Times New Roman"/>
                <a:cs typeface="Times New Roman"/>
              </a:rPr>
              <a:t>V</a:t>
            </a:r>
            <a:r>
              <a:rPr dirty="0" sz="1100" spc="-75">
                <a:latin typeface="Times New Roman"/>
                <a:cs typeface="Times New Roman"/>
              </a:rPr>
              <a:t>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0">
                <a:latin typeface="Times New Roman"/>
                <a:cs typeface="Times New Roman"/>
              </a:rPr>
              <a:t>Medical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Center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0">
                <a:latin typeface="Times New Roman"/>
                <a:cs typeface="Times New Roman"/>
              </a:rPr>
              <a:t>and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5">
                <a:latin typeface="Times New Roman"/>
                <a:cs typeface="Times New Roman"/>
              </a:rPr>
              <a:t>B</a:t>
            </a:r>
            <a:r>
              <a:rPr dirty="0" sz="1100" spc="5">
                <a:latin typeface="Times New Roman"/>
                <a:cs typeface="Times New Roman"/>
              </a:rPr>
              <a:t>a</a:t>
            </a:r>
            <a:r>
              <a:rPr dirty="0" sz="1100" spc="-5">
                <a:latin typeface="Times New Roman"/>
                <a:cs typeface="Times New Roman"/>
              </a:rPr>
              <a:t>ylor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College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Medicine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-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0">
                <a:latin typeface="Times New Roman"/>
                <a:cs typeface="Times New Roman"/>
              </a:rPr>
              <a:t>St.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Lu</a:t>
            </a:r>
            <a:r>
              <a:rPr dirty="0" sz="1100" spc="-35">
                <a:latin typeface="Times New Roman"/>
                <a:cs typeface="Times New Roman"/>
              </a:rPr>
              <a:t>k</a:t>
            </a:r>
            <a:r>
              <a:rPr dirty="0" sz="1100" spc="-5">
                <a:latin typeface="Times New Roman"/>
                <a:cs typeface="Times New Roman"/>
              </a:rPr>
              <a:t>e</a:t>
            </a:r>
            <a:r>
              <a:rPr dirty="0" sz="1100" spc="-60">
                <a:latin typeface="Times New Roman"/>
                <a:cs typeface="Times New Roman"/>
              </a:rPr>
              <a:t>’</a:t>
            </a:r>
            <a:r>
              <a:rPr dirty="0" sz="1100" spc="114">
                <a:latin typeface="Times New Roman"/>
                <a:cs typeface="Times New Roman"/>
              </a:rPr>
              <a:t>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0">
                <a:latin typeface="Times New Roman"/>
                <a:cs typeface="Times New Roman"/>
              </a:rPr>
              <a:t>Medical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Center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75"/>
              <a:t>Thank</a:t>
            </a:r>
            <a:r>
              <a:rPr dirty="0" spc="45"/>
              <a:t> </a:t>
            </a:r>
            <a:r>
              <a:rPr dirty="0" spc="-20"/>
              <a:t>y</a:t>
            </a:r>
            <a:r>
              <a:rPr dirty="0" spc="35"/>
              <a:t>ou!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09193" y="1444764"/>
            <a:ext cx="3989704" cy="82550"/>
          </a:xfrm>
          <a:custGeom>
            <a:avLst/>
            <a:gdLst/>
            <a:ahLst/>
            <a:cxnLst/>
            <a:rect l="l" t="t" r="r" b="b"/>
            <a:pathLst>
              <a:path w="3989704" h="82550">
                <a:moveTo>
                  <a:pt x="3938852" y="0"/>
                </a:moveTo>
                <a:lnTo>
                  <a:pt x="41300" y="896"/>
                </a:lnTo>
                <a:lnTo>
                  <a:pt x="7786" y="23856"/>
                </a:lnTo>
                <a:lnTo>
                  <a:pt x="0" y="50800"/>
                </a:lnTo>
                <a:lnTo>
                  <a:pt x="0" y="82384"/>
                </a:lnTo>
                <a:lnTo>
                  <a:pt x="3989652" y="82384"/>
                </a:lnTo>
                <a:lnTo>
                  <a:pt x="3988755" y="41300"/>
                </a:lnTo>
                <a:lnTo>
                  <a:pt x="3965796" y="7786"/>
                </a:lnTo>
                <a:lnTo>
                  <a:pt x="3938852" y="0"/>
                </a:lnTo>
                <a:close/>
              </a:path>
            </a:pathLst>
          </a:custGeom>
          <a:solidFill>
            <a:srgbClr val="E9E9F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235345" y="1703120"/>
            <a:ext cx="114301" cy="11430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10794" y="1753921"/>
            <a:ext cx="3837250" cy="635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298846" y="1482624"/>
            <a:ext cx="50800" cy="23319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298846" y="1546125"/>
            <a:ext cx="50800" cy="16969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09193" y="1489187"/>
            <a:ext cx="3989704" cy="277495"/>
          </a:xfrm>
          <a:custGeom>
            <a:avLst/>
            <a:gdLst/>
            <a:ahLst/>
            <a:cxnLst/>
            <a:rect l="l" t="t" r="r" b="b"/>
            <a:pathLst>
              <a:path w="3989704" h="277494">
                <a:moveTo>
                  <a:pt x="3989652" y="0"/>
                </a:moveTo>
                <a:lnTo>
                  <a:pt x="0" y="0"/>
                </a:lnTo>
                <a:lnTo>
                  <a:pt x="0" y="226632"/>
                </a:lnTo>
                <a:lnTo>
                  <a:pt x="16636" y="264146"/>
                </a:lnTo>
                <a:lnTo>
                  <a:pt x="3938852" y="277433"/>
                </a:lnTo>
                <a:lnTo>
                  <a:pt x="3953095" y="275388"/>
                </a:lnTo>
                <a:lnTo>
                  <a:pt x="3984215" y="249429"/>
                </a:lnTo>
                <a:lnTo>
                  <a:pt x="3989652" y="0"/>
                </a:lnTo>
                <a:close/>
              </a:path>
            </a:pathLst>
          </a:custGeom>
          <a:solidFill>
            <a:srgbClr val="E9E9F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298846" y="1533425"/>
            <a:ext cx="0" cy="201930"/>
          </a:xfrm>
          <a:custGeom>
            <a:avLst/>
            <a:gdLst/>
            <a:ahLst/>
            <a:cxnLst/>
            <a:rect l="l" t="t" r="r" b="b"/>
            <a:pathLst>
              <a:path w="0" h="201930">
                <a:moveTo>
                  <a:pt x="0" y="201445"/>
                </a:moveTo>
                <a:lnTo>
                  <a:pt x="0" y="0"/>
                </a:lnTo>
              </a:path>
            </a:pathLst>
          </a:custGeom>
          <a:ln w="3175">
            <a:solidFill>
              <a:srgbClr val="7F7F7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298846" y="1520725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AFAF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298846" y="1508025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CE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298846" y="1495325"/>
            <a:ext cx="0" cy="12700"/>
          </a:xfrm>
          <a:custGeom>
            <a:avLst/>
            <a:gdLst/>
            <a:ahLst/>
            <a:cxnLst/>
            <a:rect l="l" t="t" r="r" b="b"/>
            <a:pathLst>
              <a:path w="0" h="12700">
                <a:moveTo>
                  <a:pt x="0" y="12700"/>
                </a:moveTo>
                <a:lnTo>
                  <a:pt x="0" y="0"/>
                </a:lnTo>
              </a:path>
            </a:pathLst>
          </a:custGeom>
          <a:ln w="3175">
            <a:solidFill>
              <a:srgbClr val="EFE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298846" y="1476275"/>
            <a:ext cx="0" cy="19050"/>
          </a:xfrm>
          <a:custGeom>
            <a:avLst/>
            <a:gdLst/>
            <a:ahLst/>
            <a:cxnLst/>
            <a:rect l="l" t="t" r="r" b="b"/>
            <a:pathLst>
              <a:path w="0" h="19050">
                <a:moveTo>
                  <a:pt x="0" y="1905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1627657" y="1492798"/>
            <a:ext cx="1353185" cy="2882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50" spc="125">
                <a:latin typeface="Times New Roman"/>
                <a:cs typeface="Times New Roman"/>
              </a:rPr>
              <a:t>Questions?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25"/>
              <a:t>HA</a:t>
            </a:r>
            <a:r>
              <a:rPr dirty="0" spc="-220"/>
              <a:t>L</a:t>
            </a:r>
            <a:r>
              <a:rPr dirty="0" spc="-190"/>
              <a:t>T</a:t>
            </a:r>
            <a:r>
              <a:rPr dirty="0" spc="55"/>
              <a:t>-C</a:t>
            </a:r>
            <a:r>
              <a:rPr dirty="0" spc="45"/>
              <a:t> </a:t>
            </a:r>
            <a:r>
              <a:rPr dirty="0" spc="-160"/>
              <a:t>T</a:t>
            </a:r>
            <a:r>
              <a:rPr dirty="0" spc="25"/>
              <a:t>r</a:t>
            </a:r>
            <a:r>
              <a:rPr dirty="0" spc="5"/>
              <a:t>ial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023835" y="279060"/>
            <a:ext cx="2560310" cy="30067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25"/>
              <a:t>HA</a:t>
            </a:r>
            <a:r>
              <a:rPr dirty="0" spc="-220"/>
              <a:t>L</a:t>
            </a:r>
            <a:r>
              <a:rPr dirty="0" spc="-190"/>
              <a:t>T</a:t>
            </a:r>
            <a:r>
              <a:rPr dirty="0" spc="55"/>
              <a:t>-C</a:t>
            </a:r>
            <a:r>
              <a:rPr dirty="0" spc="45"/>
              <a:t> </a:t>
            </a:r>
            <a:r>
              <a:rPr dirty="0" spc="5"/>
              <a:t>t</a:t>
            </a:r>
            <a:r>
              <a:rPr dirty="0" spc="25"/>
              <a:t>r</a:t>
            </a:r>
            <a:r>
              <a:rPr dirty="0" spc="5"/>
              <a:t>ial</a:t>
            </a:r>
            <a:r>
              <a:rPr dirty="0" spc="45"/>
              <a:t> </a:t>
            </a:r>
            <a:r>
              <a:rPr dirty="0" spc="90"/>
              <a:t>design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624395" y="480724"/>
            <a:ext cx="3474085" cy="13887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20">
                <a:latin typeface="Times New Roman"/>
                <a:cs typeface="Times New Roman"/>
              </a:rPr>
              <a:t>Enrollment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c</a:t>
            </a:r>
            <a:r>
              <a:rPr dirty="0" sz="1100" spc="30">
                <a:latin typeface="Times New Roman"/>
                <a:cs typeface="Times New Roman"/>
              </a:rPr>
              <a:t>r</a:t>
            </a:r>
            <a:r>
              <a:rPr dirty="0" sz="1100" spc="10">
                <a:latin typeface="Times New Roman"/>
                <a:cs typeface="Times New Roman"/>
              </a:rPr>
              <a:t>ite</a:t>
            </a:r>
            <a:r>
              <a:rPr dirty="0" sz="1100" spc="25">
                <a:latin typeface="Times New Roman"/>
                <a:cs typeface="Times New Roman"/>
              </a:rPr>
              <a:t>r</a:t>
            </a:r>
            <a:r>
              <a:rPr dirty="0" sz="1100" spc="10">
                <a:latin typeface="Times New Roman"/>
                <a:cs typeface="Times New Roman"/>
              </a:rPr>
              <a:t>ia:</a:t>
            </a:r>
            <a:endParaRPr sz="1100">
              <a:latin typeface="Times New Roman"/>
              <a:cs typeface="Times New Roman"/>
            </a:endParaRPr>
          </a:p>
          <a:p>
            <a:pPr marL="289560">
              <a:lnSpc>
                <a:spcPts val="1200"/>
              </a:lnSpc>
              <a:spcBef>
                <a:spcPts val="175"/>
              </a:spcBef>
            </a:pPr>
            <a:r>
              <a:rPr dirty="0" sz="1000" spc="25">
                <a:latin typeface="Times New Roman"/>
                <a:cs typeface="Times New Roman"/>
              </a:rPr>
              <a:t>Chronic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hepatitis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C</a:t>
            </a:r>
            <a:r>
              <a:rPr dirty="0" sz="1000" spc="25">
                <a:latin typeface="Times New Roman"/>
                <a:cs typeface="Times New Roman"/>
              </a:rPr>
              <a:t>.</a:t>
            </a:r>
            <a:endParaRPr sz="1000">
              <a:latin typeface="Times New Roman"/>
              <a:cs typeface="Times New Roman"/>
            </a:endParaRPr>
          </a:p>
          <a:p>
            <a:pPr marL="289560" marR="500380">
              <a:lnSpc>
                <a:spcPts val="1200"/>
              </a:lnSpc>
              <a:spcBef>
                <a:spcPts val="35"/>
              </a:spcBef>
            </a:pPr>
            <a:r>
              <a:rPr dirty="0" sz="1000" spc="75">
                <a:latin typeface="Times New Roman"/>
                <a:cs typeface="Times New Roman"/>
              </a:rPr>
              <a:t>Stage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0">
                <a:latin typeface="Times New Roman"/>
                <a:cs typeface="Times New Roman"/>
              </a:rPr>
              <a:t>3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fibrosis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(Ad</a:t>
            </a:r>
            <a:r>
              <a:rPr dirty="0" sz="1000" spc="-30">
                <a:latin typeface="Times New Roman"/>
                <a:cs typeface="Times New Roman"/>
              </a:rPr>
              <a:t>v</a:t>
            </a:r>
            <a:r>
              <a:rPr dirty="0" sz="1000" spc="70">
                <a:latin typeface="Times New Roman"/>
                <a:cs typeface="Times New Roman"/>
              </a:rPr>
              <a:t>anced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Times New Roman"/>
                <a:cs typeface="Times New Roman"/>
              </a:rPr>
              <a:t>fibrosis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or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cirrhosis).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Radiological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imaging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to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75">
                <a:latin typeface="Times New Roman"/>
                <a:cs typeface="Times New Roman"/>
              </a:rPr>
              <a:t>e</a:t>
            </a:r>
            <a:r>
              <a:rPr dirty="0" sz="1000" spc="30">
                <a:latin typeface="Times New Roman"/>
                <a:cs typeface="Times New Roman"/>
              </a:rPr>
              <a:t>xclude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HC</a:t>
            </a:r>
            <a:r>
              <a:rPr dirty="0" sz="1000" spc="-5">
                <a:latin typeface="Times New Roman"/>
                <a:cs typeface="Times New Roman"/>
              </a:rPr>
              <a:t>C</a:t>
            </a:r>
            <a:r>
              <a:rPr dirty="0" sz="1000" spc="25">
                <a:latin typeface="Times New Roman"/>
                <a:cs typeface="Times New Roman"/>
              </a:rPr>
              <a:t>.</a:t>
            </a:r>
            <a:endParaRPr sz="1000">
              <a:latin typeface="Times New Roman"/>
              <a:cs typeface="Times New Roman"/>
            </a:endParaRPr>
          </a:p>
          <a:p>
            <a:pPr marL="289560">
              <a:lnSpc>
                <a:spcPts val="1155"/>
              </a:lnSpc>
            </a:pPr>
            <a:r>
              <a:rPr dirty="0" sz="1000" spc="15">
                <a:latin typeface="Times New Roman"/>
                <a:cs typeface="Times New Roman"/>
              </a:rPr>
              <a:t>Histo</a:t>
            </a:r>
            <a:r>
              <a:rPr dirty="0" sz="1000" spc="35">
                <a:latin typeface="Times New Roman"/>
                <a:cs typeface="Times New Roman"/>
              </a:rPr>
              <a:t>r</a:t>
            </a:r>
            <a:r>
              <a:rPr dirty="0" sz="1000" spc="-5">
                <a:latin typeface="Times New Roman"/>
                <a:cs typeface="Times New Roman"/>
              </a:rPr>
              <a:t>y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of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60">
                <a:latin typeface="Times New Roman"/>
                <a:cs typeface="Times New Roman"/>
              </a:rPr>
              <a:t>non-response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to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Times New Roman"/>
                <a:cs typeface="Times New Roman"/>
              </a:rPr>
              <a:t>inter</a:t>
            </a:r>
            <a:r>
              <a:rPr dirty="0" sz="1000" spc="-25">
                <a:latin typeface="Times New Roman"/>
                <a:cs typeface="Times New Roman"/>
              </a:rPr>
              <a:t>f</a:t>
            </a:r>
            <a:r>
              <a:rPr dirty="0" sz="1000" spc="60">
                <a:latin typeface="Times New Roman"/>
                <a:cs typeface="Times New Roman"/>
              </a:rPr>
              <a:t>eron-based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40">
                <a:latin typeface="Times New Roman"/>
                <a:cs typeface="Times New Roman"/>
              </a:rPr>
              <a:t>the</a:t>
            </a:r>
            <a:r>
              <a:rPr dirty="0" sz="1000" spc="20">
                <a:latin typeface="Times New Roman"/>
                <a:cs typeface="Times New Roman"/>
              </a:rPr>
              <a:t>r</a:t>
            </a:r>
            <a:r>
              <a:rPr dirty="0" sz="1000" spc="75">
                <a:latin typeface="Times New Roman"/>
                <a:cs typeface="Times New Roman"/>
              </a:rPr>
              <a:t>a</a:t>
            </a:r>
            <a:r>
              <a:rPr dirty="0" sz="1000" spc="55">
                <a:latin typeface="Times New Roman"/>
                <a:cs typeface="Times New Roman"/>
              </a:rPr>
              <a:t>p</a:t>
            </a:r>
            <a:r>
              <a:rPr dirty="0" sz="1000" spc="-105">
                <a:latin typeface="Times New Roman"/>
                <a:cs typeface="Times New Roman"/>
              </a:rPr>
              <a:t>y</a:t>
            </a:r>
            <a:r>
              <a:rPr dirty="0" sz="1000" spc="25">
                <a:latin typeface="Times New Roman"/>
                <a:cs typeface="Times New Roman"/>
              </a:rPr>
              <a:t>.</a:t>
            </a:r>
            <a:endParaRPr sz="1000">
              <a:latin typeface="Times New Roman"/>
              <a:cs typeface="Times New Roman"/>
            </a:endParaRPr>
          </a:p>
          <a:p>
            <a:pPr marL="12700" marR="5080">
              <a:lnSpc>
                <a:spcPct val="102600"/>
              </a:lnSpc>
              <a:spcBef>
                <a:spcPts val="320"/>
              </a:spcBef>
            </a:pPr>
            <a:r>
              <a:rPr dirty="0" sz="1100" spc="35">
                <a:latin typeface="Times New Roman"/>
                <a:cs typeface="Times New Roman"/>
              </a:rPr>
              <a:t>Randomization: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long-te</a:t>
            </a:r>
            <a:r>
              <a:rPr dirty="0" sz="1100" spc="45">
                <a:latin typeface="Times New Roman"/>
                <a:cs typeface="Times New Roman"/>
              </a:rPr>
              <a:t>r</a:t>
            </a:r>
            <a:r>
              <a:rPr dirty="0" sz="1100" spc="50">
                <a:latin typeface="Times New Roman"/>
                <a:cs typeface="Times New Roman"/>
              </a:rPr>
              <a:t>m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l</a:t>
            </a:r>
            <a:r>
              <a:rPr dirty="0" sz="1100" spc="-30">
                <a:latin typeface="Times New Roman"/>
                <a:cs typeface="Times New Roman"/>
              </a:rPr>
              <a:t>o</a:t>
            </a:r>
            <a:r>
              <a:rPr dirty="0" sz="1100" spc="50">
                <a:latin typeface="Times New Roman"/>
                <a:cs typeface="Times New Roman"/>
              </a:rPr>
              <a:t>w-dose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5">
                <a:latin typeface="Times New Roman"/>
                <a:cs typeface="Times New Roman"/>
              </a:rPr>
              <a:t>pegylated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inter</a:t>
            </a:r>
            <a:r>
              <a:rPr dirty="0" sz="1100" spc="-35">
                <a:latin typeface="Times New Roman"/>
                <a:cs typeface="Times New Roman"/>
              </a:rPr>
              <a:t>f</a:t>
            </a:r>
            <a:r>
              <a:rPr dirty="0" sz="1100" spc="50">
                <a:latin typeface="Times New Roman"/>
                <a:cs typeface="Times New Roman"/>
              </a:rPr>
              <a:t>eron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40">
                <a:latin typeface="Times New Roman"/>
                <a:cs typeface="Times New Roman"/>
              </a:rPr>
              <a:t>the</a:t>
            </a:r>
            <a:r>
              <a:rPr dirty="0" sz="1100" spc="15">
                <a:latin typeface="Times New Roman"/>
                <a:cs typeface="Times New Roman"/>
              </a:rPr>
              <a:t>r</a:t>
            </a:r>
            <a:r>
              <a:rPr dirty="0" sz="1100" spc="75">
                <a:latin typeface="Times New Roman"/>
                <a:cs typeface="Times New Roman"/>
              </a:rPr>
              <a:t>a</a:t>
            </a:r>
            <a:r>
              <a:rPr dirty="0" sz="1100" spc="50">
                <a:latin typeface="Times New Roman"/>
                <a:cs typeface="Times New Roman"/>
              </a:rPr>
              <a:t>p</a:t>
            </a:r>
            <a:r>
              <a:rPr dirty="0" sz="1100" spc="-10">
                <a:latin typeface="Times New Roman"/>
                <a:cs typeface="Times New Roman"/>
              </a:rPr>
              <a:t>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0">
                <a:latin typeface="Times New Roman"/>
                <a:cs typeface="Times New Roman"/>
              </a:rPr>
              <a:t>v</a:t>
            </a:r>
            <a:r>
              <a:rPr dirty="0" sz="1100" spc="55">
                <a:latin typeface="Times New Roman"/>
                <a:cs typeface="Times New Roman"/>
              </a:rPr>
              <a:t>.</a:t>
            </a:r>
            <a:r>
              <a:rPr dirty="0" sz="1100" spc="65">
                <a:latin typeface="Times New Roman"/>
                <a:cs typeface="Times New Roman"/>
              </a:rPr>
              <a:t>s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no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5">
                <a:latin typeface="Times New Roman"/>
                <a:cs typeface="Times New Roman"/>
              </a:rPr>
              <a:t>treatment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sz="1100" spc="10">
                <a:latin typeface="Times New Roman"/>
                <a:cs typeface="Times New Roman"/>
              </a:rPr>
              <a:t>F</a:t>
            </a:r>
            <a:r>
              <a:rPr dirty="0" sz="1100" spc="-5">
                <a:latin typeface="Times New Roman"/>
                <a:cs typeface="Times New Roman"/>
              </a:rPr>
              <a:t>oll</a:t>
            </a:r>
            <a:r>
              <a:rPr dirty="0" sz="1100" spc="-30">
                <a:latin typeface="Times New Roman"/>
                <a:cs typeface="Times New Roman"/>
              </a:rPr>
              <a:t>o</a:t>
            </a:r>
            <a:r>
              <a:rPr dirty="0" sz="1100" spc="20">
                <a:latin typeface="Times New Roman"/>
                <a:cs typeface="Times New Roman"/>
              </a:rPr>
              <a:t>w-up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schedule: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05180" y="1942554"/>
            <a:ext cx="3474674" cy="114167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25"/>
              <a:t>HA</a:t>
            </a:r>
            <a:r>
              <a:rPr dirty="0" spc="-220"/>
              <a:t>L</a:t>
            </a:r>
            <a:r>
              <a:rPr dirty="0" spc="-190"/>
              <a:t>T</a:t>
            </a:r>
            <a:r>
              <a:rPr dirty="0" spc="55"/>
              <a:t>-C</a:t>
            </a:r>
            <a:r>
              <a:rPr dirty="0" spc="45"/>
              <a:t> </a:t>
            </a:r>
            <a:r>
              <a:rPr dirty="0" spc="-160"/>
              <a:t>T</a:t>
            </a:r>
            <a:r>
              <a:rPr dirty="0" spc="25"/>
              <a:t>r</a:t>
            </a:r>
            <a:r>
              <a:rPr dirty="0" spc="5"/>
              <a:t>ial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49528" y="525983"/>
            <a:ext cx="3108960" cy="2331720"/>
          </a:xfrm>
          <a:custGeom>
            <a:avLst/>
            <a:gdLst/>
            <a:ahLst/>
            <a:cxnLst/>
            <a:rect l="l" t="t" r="r" b="b"/>
            <a:pathLst>
              <a:path w="3108960" h="2331720">
                <a:moveTo>
                  <a:pt x="0" y="0"/>
                </a:moveTo>
                <a:lnTo>
                  <a:pt x="3108959" y="0"/>
                </a:lnTo>
                <a:lnTo>
                  <a:pt x="3108959" y="2331719"/>
                </a:lnTo>
                <a:lnTo>
                  <a:pt x="0" y="233171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838005" y="657712"/>
            <a:ext cx="1047750" cy="125730"/>
          </a:xfrm>
          <a:prstGeom prst="rect">
            <a:avLst/>
          </a:prstGeom>
          <a:solidFill>
            <a:srgbClr val="FFFFFF"/>
          </a:solidFill>
          <a:ln w="3238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29209">
              <a:lnSpc>
                <a:spcPct val="100000"/>
              </a:lnSpc>
            </a:pPr>
            <a:r>
              <a:rPr dirty="0" sz="600" spc="5">
                <a:latin typeface="Calibri"/>
                <a:cs typeface="Calibri"/>
              </a:rPr>
              <a:t>Rando</a:t>
            </a:r>
            <a:r>
              <a:rPr dirty="0" sz="600">
                <a:latin typeface="Calibri"/>
                <a:cs typeface="Calibri"/>
              </a:rPr>
              <a:t>m</a:t>
            </a:r>
            <a:r>
              <a:rPr dirty="0" sz="600">
                <a:latin typeface="Calibri"/>
                <a:cs typeface="Calibri"/>
              </a:rPr>
              <a:t>i</a:t>
            </a:r>
            <a:r>
              <a:rPr dirty="0" sz="600">
                <a:latin typeface="Calibri"/>
                <a:cs typeface="Calibri"/>
              </a:rPr>
              <a:t>ze</a:t>
            </a:r>
            <a:r>
              <a:rPr dirty="0" sz="600" spc="5">
                <a:latin typeface="Calibri"/>
                <a:cs typeface="Calibri"/>
              </a:rPr>
              <a:t>d p</a:t>
            </a:r>
            <a:r>
              <a:rPr dirty="0" sz="600" spc="95">
                <a:latin typeface="Calibri"/>
                <a:cs typeface="Calibri"/>
              </a:rPr>
              <a:t>a,</a:t>
            </a:r>
            <a:r>
              <a:rPr dirty="0" sz="600">
                <a:latin typeface="Calibri"/>
                <a:cs typeface="Calibri"/>
              </a:rPr>
              <a:t>e</a:t>
            </a:r>
            <a:r>
              <a:rPr dirty="0" sz="600">
                <a:latin typeface="Calibri"/>
                <a:cs typeface="Calibri"/>
              </a:rPr>
              <a:t>nts (</a:t>
            </a:r>
            <a:r>
              <a:rPr dirty="0" sz="600">
                <a:latin typeface="Calibri"/>
                <a:cs typeface="Calibri"/>
              </a:rPr>
              <a:t>N=1050</a:t>
            </a:r>
            <a:r>
              <a:rPr dirty="0" sz="600">
                <a:latin typeface="Calibri"/>
                <a:cs typeface="Calibri"/>
              </a:rPr>
              <a:t>) 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822013" y="991371"/>
            <a:ext cx="1079500" cy="220345"/>
          </a:xfrm>
          <a:custGeom>
            <a:avLst/>
            <a:gdLst/>
            <a:ahLst/>
            <a:cxnLst/>
            <a:rect l="l" t="t" r="r" b="b"/>
            <a:pathLst>
              <a:path w="1079500" h="220344">
                <a:moveTo>
                  <a:pt x="0" y="0"/>
                </a:moveTo>
                <a:lnTo>
                  <a:pt x="1079464" y="0"/>
                </a:lnTo>
                <a:lnTo>
                  <a:pt x="1079464" y="219752"/>
                </a:lnTo>
                <a:lnTo>
                  <a:pt x="0" y="219752"/>
                </a:lnTo>
                <a:lnTo>
                  <a:pt x="0" y="0"/>
                </a:lnTo>
                <a:close/>
              </a:path>
            </a:pathLst>
          </a:custGeom>
          <a:ln w="323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308248" y="774700"/>
            <a:ext cx="98921" cy="26850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357690" y="783285"/>
            <a:ext cx="4445" cy="194945"/>
          </a:xfrm>
          <a:custGeom>
            <a:avLst/>
            <a:gdLst/>
            <a:ahLst/>
            <a:cxnLst/>
            <a:rect l="l" t="t" r="r" b="b"/>
            <a:pathLst>
              <a:path w="4444" h="194944">
                <a:moveTo>
                  <a:pt x="4055" y="0"/>
                </a:moveTo>
                <a:lnTo>
                  <a:pt x="0" y="194436"/>
                </a:lnTo>
              </a:path>
            </a:pathLst>
          </a:custGeom>
          <a:ln w="86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338188" y="946571"/>
            <a:ext cx="40640" cy="40005"/>
          </a:xfrm>
          <a:custGeom>
            <a:avLst/>
            <a:gdLst/>
            <a:ahLst/>
            <a:cxnLst/>
            <a:rect l="l" t="t" r="r" b="b"/>
            <a:pathLst>
              <a:path w="40639" h="40005">
                <a:moveTo>
                  <a:pt x="4919" y="0"/>
                </a:moveTo>
                <a:lnTo>
                  <a:pt x="750" y="2316"/>
                </a:lnTo>
                <a:lnTo>
                  <a:pt x="0" y="4945"/>
                </a:lnTo>
                <a:lnTo>
                  <a:pt x="19323" y="39717"/>
                </a:lnTo>
                <a:lnTo>
                  <a:pt x="29804" y="22582"/>
                </a:lnTo>
                <a:lnTo>
                  <a:pt x="19681" y="22582"/>
                </a:lnTo>
                <a:lnTo>
                  <a:pt x="7548" y="750"/>
                </a:lnTo>
                <a:lnTo>
                  <a:pt x="4919" y="0"/>
                </a:lnTo>
                <a:close/>
              </a:path>
              <a:path w="40639" h="40005">
                <a:moveTo>
                  <a:pt x="35370" y="635"/>
                </a:moveTo>
                <a:lnTo>
                  <a:pt x="32712" y="1275"/>
                </a:lnTo>
                <a:lnTo>
                  <a:pt x="19681" y="22582"/>
                </a:lnTo>
                <a:lnTo>
                  <a:pt x="29804" y="22582"/>
                </a:lnTo>
                <a:lnTo>
                  <a:pt x="40080" y="5781"/>
                </a:lnTo>
                <a:lnTo>
                  <a:pt x="39439" y="3123"/>
                </a:lnTo>
                <a:lnTo>
                  <a:pt x="35370" y="63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564923" y="834052"/>
            <a:ext cx="812569" cy="9892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622685" y="876413"/>
            <a:ext cx="739140" cy="0"/>
          </a:xfrm>
          <a:custGeom>
            <a:avLst/>
            <a:gdLst/>
            <a:ahLst/>
            <a:cxnLst/>
            <a:rect l="l" t="t" r="r" b="b"/>
            <a:pathLst>
              <a:path w="739139" h="0">
                <a:moveTo>
                  <a:pt x="739060" y="0"/>
                </a:moveTo>
                <a:lnTo>
                  <a:pt x="0" y="0"/>
                </a:lnTo>
              </a:path>
            </a:pathLst>
          </a:custGeom>
          <a:ln w="86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614116" y="856369"/>
            <a:ext cx="40005" cy="40640"/>
          </a:xfrm>
          <a:custGeom>
            <a:avLst/>
            <a:gdLst/>
            <a:ahLst/>
            <a:cxnLst/>
            <a:rect l="l" t="t" r="r" b="b"/>
            <a:pathLst>
              <a:path w="40005" h="40640">
                <a:moveTo>
                  <a:pt x="34361" y="0"/>
                </a:moveTo>
                <a:lnTo>
                  <a:pt x="0" y="20044"/>
                </a:lnTo>
                <a:lnTo>
                  <a:pt x="34361" y="40088"/>
                </a:lnTo>
                <a:lnTo>
                  <a:pt x="37005" y="39393"/>
                </a:lnTo>
                <a:lnTo>
                  <a:pt x="39409" y="35273"/>
                </a:lnTo>
                <a:lnTo>
                  <a:pt x="38713" y="32628"/>
                </a:lnTo>
                <a:lnTo>
                  <a:pt x="17139" y="20044"/>
                </a:lnTo>
                <a:lnTo>
                  <a:pt x="38713" y="7459"/>
                </a:lnTo>
                <a:lnTo>
                  <a:pt x="39409" y="4815"/>
                </a:lnTo>
                <a:lnTo>
                  <a:pt x="37005" y="695"/>
                </a:lnTo>
                <a:lnTo>
                  <a:pt x="343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970435" y="766536"/>
            <a:ext cx="643890" cy="220345"/>
          </a:xfrm>
          <a:custGeom>
            <a:avLst/>
            <a:gdLst/>
            <a:ahLst/>
            <a:cxnLst/>
            <a:rect l="l" t="t" r="r" b="b"/>
            <a:pathLst>
              <a:path w="643890" h="220344">
                <a:moveTo>
                  <a:pt x="0" y="0"/>
                </a:moveTo>
                <a:lnTo>
                  <a:pt x="643681" y="0"/>
                </a:lnTo>
                <a:lnTo>
                  <a:pt x="643681" y="219752"/>
                </a:lnTo>
                <a:lnTo>
                  <a:pt x="0" y="219752"/>
                </a:lnTo>
                <a:lnTo>
                  <a:pt x="0" y="0"/>
                </a:lnTo>
                <a:close/>
              </a:path>
            </a:pathLst>
          </a:custGeom>
          <a:ln w="323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988824" y="786481"/>
            <a:ext cx="1895475" cy="419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1468120">
              <a:lnSpc>
                <a:spcPct val="100000"/>
              </a:lnSpc>
            </a:pPr>
            <a:r>
              <a:rPr dirty="0" sz="600" spc="5">
                <a:latin typeface="Calibri"/>
                <a:cs typeface="Calibri"/>
              </a:rPr>
              <a:t>Missin</a:t>
            </a:r>
            <a:r>
              <a:rPr dirty="0" sz="600">
                <a:latin typeface="Calibri"/>
                <a:cs typeface="Calibri"/>
              </a:rPr>
              <a:t>g</a:t>
            </a:r>
            <a:r>
              <a:rPr dirty="0" sz="600">
                <a:latin typeface="Calibri"/>
                <a:cs typeface="Calibri"/>
              </a:rPr>
              <a:t> HCC status (</a:t>
            </a:r>
            <a:r>
              <a:rPr dirty="0" sz="600">
                <a:latin typeface="Calibri"/>
                <a:cs typeface="Calibri"/>
              </a:rPr>
              <a:t>N=2</a:t>
            </a:r>
            <a:r>
              <a:rPr dirty="0" sz="600">
                <a:latin typeface="Calibri"/>
                <a:cs typeface="Calibri"/>
              </a:rPr>
              <a:t>) </a:t>
            </a:r>
            <a:endParaRPr sz="600">
              <a:latin typeface="Calibri"/>
              <a:cs typeface="Calibri"/>
            </a:endParaRPr>
          </a:p>
          <a:p>
            <a:pPr marL="864235" marR="5080">
              <a:lnSpc>
                <a:spcPct val="100000"/>
              </a:lnSpc>
              <a:spcBef>
                <a:spcPts val="335"/>
              </a:spcBef>
            </a:pPr>
            <a:r>
              <a:rPr dirty="0" sz="600" spc="5">
                <a:latin typeface="Calibri"/>
                <a:cs typeface="Calibri"/>
              </a:rPr>
              <a:t>Rando</a:t>
            </a:r>
            <a:r>
              <a:rPr dirty="0" sz="600">
                <a:latin typeface="Calibri"/>
                <a:cs typeface="Calibri"/>
              </a:rPr>
              <a:t>m</a:t>
            </a:r>
            <a:r>
              <a:rPr dirty="0" sz="600">
                <a:latin typeface="Calibri"/>
                <a:cs typeface="Calibri"/>
              </a:rPr>
              <a:t>i</a:t>
            </a:r>
            <a:r>
              <a:rPr dirty="0" sz="600">
                <a:latin typeface="Calibri"/>
                <a:cs typeface="Calibri"/>
              </a:rPr>
              <a:t>ze</a:t>
            </a:r>
            <a:r>
              <a:rPr dirty="0" sz="600" spc="5">
                <a:latin typeface="Calibri"/>
                <a:cs typeface="Calibri"/>
              </a:rPr>
              <a:t>d p</a:t>
            </a:r>
            <a:r>
              <a:rPr dirty="0" sz="600" spc="95">
                <a:latin typeface="Calibri"/>
                <a:cs typeface="Calibri"/>
              </a:rPr>
              <a:t>a,</a:t>
            </a:r>
            <a:r>
              <a:rPr dirty="0" sz="600">
                <a:latin typeface="Calibri"/>
                <a:cs typeface="Calibri"/>
              </a:rPr>
              <a:t>e</a:t>
            </a:r>
            <a:r>
              <a:rPr dirty="0" sz="600">
                <a:latin typeface="Calibri"/>
                <a:cs typeface="Calibri"/>
              </a:rPr>
              <a:t>nts </a:t>
            </a:r>
            <a:r>
              <a:rPr dirty="0" sz="600">
                <a:latin typeface="Calibri"/>
                <a:cs typeface="Calibri"/>
              </a:rPr>
              <a:t>w</a:t>
            </a:r>
            <a:r>
              <a:rPr dirty="0" sz="600">
                <a:latin typeface="Calibri"/>
                <a:cs typeface="Calibri"/>
              </a:rPr>
              <a:t>ith </a:t>
            </a:r>
            <a:r>
              <a:rPr dirty="0" sz="600">
                <a:latin typeface="Calibri"/>
                <a:cs typeface="Calibri"/>
              </a:rPr>
              <a:t>c</a:t>
            </a:r>
            <a:r>
              <a:rPr dirty="0" sz="600" spc="5">
                <a:latin typeface="Calibri"/>
                <a:cs typeface="Calibri"/>
              </a:rPr>
              <a:t>o</a:t>
            </a:r>
            <a:r>
              <a:rPr dirty="0" sz="600">
                <a:latin typeface="Calibri"/>
                <a:cs typeface="Calibri"/>
              </a:rPr>
              <a:t>m</a:t>
            </a:r>
            <a:r>
              <a:rPr dirty="0" sz="600">
                <a:latin typeface="Calibri"/>
                <a:cs typeface="Calibri"/>
              </a:rPr>
              <a:t>pl</a:t>
            </a:r>
            <a:r>
              <a:rPr dirty="0" sz="600">
                <a:latin typeface="Calibri"/>
                <a:cs typeface="Calibri"/>
              </a:rPr>
              <a:t>ete</a:t>
            </a:r>
            <a:r>
              <a:rPr dirty="0" sz="600">
                <a:latin typeface="Calibri"/>
                <a:cs typeface="Calibri"/>
              </a:rPr>
              <a:t> </a:t>
            </a:r>
            <a:r>
              <a:rPr dirty="0" sz="600">
                <a:latin typeface="Calibri"/>
                <a:cs typeface="Calibri"/>
              </a:rPr>
              <a:t>c</a:t>
            </a:r>
            <a:r>
              <a:rPr dirty="0" sz="600">
                <a:latin typeface="Calibri"/>
                <a:cs typeface="Calibri"/>
              </a:rPr>
              <a:t>lini</a:t>
            </a:r>
            <a:r>
              <a:rPr dirty="0" sz="600">
                <a:latin typeface="Calibri"/>
                <a:cs typeface="Calibri"/>
              </a:rPr>
              <a:t>c</a:t>
            </a:r>
            <a:r>
              <a:rPr dirty="0" sz="600">
                <a:latin typeface="Calibri"/>
                <a:cs typeface="Calibri"/>
              </a:rPr>
              <a:t>al data (</a:t>
            </a:r>
            <a:r>
              <a:rPr dirty="0" sz="600">
                <a:latin typeface="Calibri"/>
                <a:cs typeface="Calibri"/>
              </a:rPr>
              <a:t>N=1048</a:t>
            </a:r>
            <a:r>
              <a:rPr dirty="0" sz="600">
                <a:latin typeface="Calibri"/>
                <a:cs typeface="Calibri"/>
              </a:rPr>
              <a:t>) 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342164" y="1202888"/>
            <a:ext cx="39568" cy="21056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361745" y="1211123"/>
            <a:ext cx="0" cy="180340"/>
          </a:xfrm>
          <a:custGeom>
            <a:avLst/>
            <a:gdLst/>
            <a:ahLst/>
            <a:cxnLst/>
            <a:rect l="l" t="t" r="r" b="b"/>
            <a:pathLst>
              <a:path w="0" h="180340">
                <a:moveTo>
                  <a:pt x="0" y="0"/>
                </a:moveTo>
                <a:lnTo>
                  <a:pt x="0" y="179750"/>
                </a:lnTo>
              </a:path>
            </a:pathLst>
          </a:custGeom>
          <a:ln w="86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1653953" y="1378121"/>
            <a:ext cx="1349571" cy="3956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669931" y="1390873"/>
            <a:ext cx="1318260" cy="0"/>
          </a:xfrm>
          <a:custGeom>
            <a:avLst/>
            <a:gdLst/>
            <a:ahLst/>
            <a:cxnLst/>
            <a:rect l="l" t="t" r="r" b="b"/>
            <a:pathLst>
              <a:path w="1318260" h="0">
                <a:moveTo>
                  <a:pt x="1318229" y="0"/>
                </a:moveTo>
                <a:lnTo>
                  <a:pt x="0" y="0"/>
                </a:lnTo>
              </a:path>
            </a:pathLst>
          </a:custGeom>
          <a:ln w="86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620037" y="1382360"/>
            <a:ext cx="100334" cy="25578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669930" y="1390873"/>
            <a:ext cx="0" cy="182880"/>
          </a:xfrm>
          <a:custGeom>
            <a:avLst/>
            <a:gdLst/>
            <a:ahLst/>
            <a:cxnLst/>
            <a:rect l="l" t="t" r="r" b="b"/>
            <a:pathLst>
              <a:path w="0" h="182880">
                <a:moveTo>
                  <a:pt x="0" y="0"/>
                </a:moveTo>
                <a:lnTo>
                  <a:pt x="0" y="182771"/>
                </a:lnTo>
              </a:path>
            </a:pathLst>
          </a:custGeom>
          <a:ln w="86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649885" y="1542805"/>
            <a:ext cx="40640" cy="40005"/>
          </a:xfrm>
          <a:custGeom>
            <a:avLst/>
            <a:gdLst/>
            <a:ahLst/>
            <a:cxnLst/>
            <a:rect l="l" t="t" r="r" b="b"/>
            <a:pathLst>
              <a:path w="40639" h="40005">
                <a:moveTo>
                  <a:pt x="4815" y="0"/>
                </a:moveTo>
                <a:lnTo>
                  <a:pt x="695" y="2403"/>
                </a:lnTo>
                <a:lnTo>
                  <a:pt x="0" y="5047"/>
                </a:lnTo>
                <a:lnTo>
                  <a:pt x="20044" y="39409"/>
                </a:lnTo>
                <a:lnTo>
                  <a:pt x="30042" y="22270"/>
                </a:lnTo>
                <a:lnTo>
                  <a:pt x="20044" y="22270"/>
                </a:lnTo>
                <a:lnTo>
                  <a:pt x="7459" y="696"/>
                </a:lnTo>
                <a:lnTo>
                  <a:pt x="4815" y="0"/>
                </a:lnTo>
                <a:close/>
              </a:path>
              <a:path w="40639" h="40005">
                <a:moveTo>
                  <a:pt x="35272" y="0"/>
                </a:moveTo>
                <a:lnTo>
                  <a:pt x="32628" y="696"/>
                </a:lnTo>
                <a:lnTo>
                  <a:pt x="20044" y="22270"/>
                </a:lnTo>
                <a:lnTo>
                  <a:pt x="30042" y="22270"/>
                </a:lnTo>
                <a:lnTo>
                  <a:pt x="40088" y="5047"/>
                </a:lnTo>
                <a:lnTo>
                  <a:pt x="39392" y="2403"/>
                </a:lnTo>
                <a:lnTo>
                  <a:pt x="3527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942758" y="1382360"/>
            <a:ext cx="100334" cy="25578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2988160" y="1390873"/>
            <a:ext cx="5080" cy="182880"/>
          </a:xfrm>
          <a:custGeom>
            <a:avLst/>
            <a:gdLst/>
            <a:ahLst/>
            <a:cxnLst/>
            <a:rect l="l" t="t" r="r" b="b"/>
            <a:pathLst>
              <a:path w="5080" h="182880">
                <a:moveTo>
                  <a:pt x="0" y="0"/>
                </a:moveTo>
                <a:lnTo>
                  <a:pt x="4640" y="182774"/>
                </a:lnTo>
              </a:path>
            </a:pathLst>
          </a:custGeom>
          <a:ln w="86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2972108" y="1542432"/>
            <a:ext cx="40640" cy="40005"/>
          </a:xfrm>
          <a:custGeom>
            <a:avLst/>
            <a:gdLst/>
            <a:ahLst/>
            <a:cxnLst/>
            <a:rect l="l" t="t" r="r" b="b"/>
            <a:pathLst>
              <a:path w="40639" h="40005">
                <a:moveTo>
                  <a:pt x="4685" y="772"/>
                </a:moveTo>
                <a:lnTo>
                  <a:pt x="628" y="3279"/>
                </a:lnTo>
                <a:lnTo>
                  <a:pt x="0" y="5940"/>
                </a:lnTo>
                <a:lnTo>
                  <a:pt x="20909" y="39783"/>
                </a:lnTo>
                <a:lnTo>
                  <a:pt x="30330" y="22648"/>
                </a:lnTo>
                <a:lnTo>
                  <a:pt x="20475" y="22648"/>
                </a:lnTo>
                <a:lnTo>
                  <a:pt x="7346" y="1401"/>
                </a:lnTo>
                <a:lnTo>
                  <a:pt x="4685" y="772"/>
                </a:lnTo>
                <a:close/>
              </a:path>
              <a:path w="40639" h="40005">
                <a:moveTo>
                  <a:pt x="35133" y="0"/>
                </a:moveTo>
                <a:lnTo>
                  <a:pt x="32508" y="762"/>
                </a:lnTo>
                <a:lnTo>
                  <a:pt x="20475" y="22648"/>
                </a:lnTo>
                <a:lnTo>
                  <a:pt x="30330" y="22648"/>
                </a:lnTo>
                <a:lnTo>
                  <a:pt x="40075" y="4923"/>
                </a:lnTo>
                <a:lnTo>
                  <a:pt x="39313" y="2297"/>
                </a:lnTo>
                <a:lnTo>
                  <a:pt x="3513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434469" y="1582156"/>
            <a:ext cx="1193800" cy="125730"/>
          </a:xfrm>
          <a:custGeom>
            <a:avLst/>
            <a:gdLst/>
            <a:ahLst/>
            <a:cxnLst/>
            <a:rect l="l" t="t" r="r" b="b"/>
            <a:pathLst>
              <a:path w="1193800" h="125730">
                <a:moveTo>
                  <a:pt x="0" y="0"/>
                </a:moveTo>
                <a:lnTo>
                  <a:pt x="1193565" y="0"/>
                </a:lnTo>
                <a:lnTo>
                  <a:pt x="1193565" y="125572"/>
                </a:lnTo>
                <a:lnTo>
                  <a:pt x="0" y="125572"/>
                </a:lnTo>
                <a:lnTo>
                  <a:pt x="0" y="0"/>
                </a:lnTo>
                <a:close/>
              </a:path>
            </a:pathLst>
          </a:custGeom>
          <a:ln w="323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2452859" y="1602100"/>
            <a:ext cx="1173480" cy="1035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00">
                <a:latin typeface="Calibri"/>
                <a:cs typeface="Calibri"/>
              </a:rPr>
              <a:t>Ci</a:t>
            </a:r>
            <a:r>
              <a:rPr dirty="0" sz="600">
                <a:latin typeface="Calibri"/>
                <a:cs typeface="Calibri"/>
              </a:rPr>
              <a:t>rr</a:t>
            </a:r>
            <a:r>
              <a:rPr dirty="0" sz="600">
                <a:latin typeface="Calibri"/>
                <a:cs typeface="Calibri"/>
              </a:rPr>
              <a:t>hosis at bas</a:t>
            </a:r>
            <a:r>
              <a:rPr dirty="0" sz="600">
                <a:latin typeface="Calibri"/>
                <a:cs typeface="Calibri"/>
              </a:rPr>
              <a:t>e</a:t>
            </a:r>
            <a:r>
              <a:rPr dirty="0" sz="600">
                <a:latin typeface="Calibri"/>
                <a:cs typeface="Calibri"/>
              </a:rPr>
              <a:t>lin</a:t>
            </a:r>
            <a:r>
              <a:rPr dirty="0" sz="600">
                <a:latin typeface="Calibri"/>
                <a:cs typeface="Calibri"/>
              </a:rPr>
              <a:t>e</a:t>
            </a:r>
            <a:r>
              <a:rPr dirty="0" sz="600">
                <a:latin typeface="Calibri"/>
                <a:cs typeface="Calibri"/>
              </a:rPr>
              <a:t> biops</a:t>
            </a:r>
            <a:r>
              <a:rPr dirty="0" sz="600">
                <a:latin typeface="Calibri"/>
                <a:cs typeface="Calibri"/>
              </a:rPr>
              <a:t>y</a:t>
            </a:r>
            <a:r>
              <a:rPr dirty="0" sz="600">
                <a:latin typeface="Calibri"/>
                <a:cs typeface="Calibri"/>
              </a:rPr>
              <a:t> (</a:t>
            </a:r>
            <a:r>
              <a:rPr dirty="0" sz="600">
                <a:latin typeface="Calibri"/>
                <a:cs typeface="Calibri"/>
              </a:rPr>
              <a:t>N=427</a:t>
            </a:r>
            <a:r>
              <a:rPr dirty="0" sz="600">
                <a:latin typeface="Calibri"/>
                <a:cs typeface="Calibri"/>
              </a:rPr>
              <a:t>) 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624276" y="1698908"/>
            <a:ext cx="45221" cy="28121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644772" y="1707729"/>
            <a:ext cx="5080" cy="250190"/>
          </a:xfrm>
          <a:custGeom>
            <a:avLst/>
            <a:gdLst/>
            <a:ahLst/>
            <a:cxnLst/>
            <a:rect l="l" t="t" r="r" b="b"/>
            <a:pathLst>
              <a:path w="5080" h="250189">
                <a:moveTo>
                  <a:pt x="4550" y="0"/>
                </a:moveTo>
                <a:lnTo>
                  <a:pt x="0" y="249771"/>
                </a:lnTo>
              </a:path>
            </a:pathLst>
          </a:custGeom>
          <a:ln w="86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085861" y="1949038"/>
            <a:ext cx="980735" cy="4098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1100912" y="1961725"/>
            <a:ext cx="950594" cy="2540"/>
          </a:xfrm>
          <a:custGeom>
            <a:avLst/>
            <a:gdLst/>
            <a:ahLst/>
            <a:cxnLst/>
            <a:rect l="l" t="t" r="r" b="b"/>
            <a:pathLst>
              <a:path w="950594" h="2539">
                <a:moveTo>
                  <a:pt x="950278" y="0"/>
                </a:moveTo>
                <a:lnTo>
                  <a:pt x="0" y="1934"/>
                </a:lnTo>
              </a:path>
            </a:pathLst>
          </a:custGeom>
          <a:ln w="86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005830" y="1953278"/>
            <a:ext cx="98921" cy="23458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051190" y="1961725"/>
            <a:ext cx="3810" cy="161290"/>
          </a:xfrm>
          <a:custGeom>
            <a:avLst/>
            <a:gdLst/>
            <a:ahLst/>
            <a:cxnLst/>
            <a:rect l="l" t="t" r="r" b="b"/>
            <a:pathLst>
              <a:path w="3810" h="161289">
                <a:moveTo>
                  <a:pt x="0" y="0"/>
                </a:moveTo>
                <a:lnTo>
                  <a:pt x="3587" y="160913"/>
                </a:lnTo>
              </a:path>
            </a:pathLst>
          </a:custGeom>
          <a:ln w="86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2034163" y="2091468"/>
            <a:ext cx="40640" cy="40005"/>
          </a:xfrm>
          <a:custGeom>
            <a:avLst/>
            <a:gdLst/>
            <a:ahLst/>
            <a:cxnLst/>
            <a:rect l="l" t="t" r="r" b="b"/>
            <a:pathLst>
              <a:path w="40639" h="40005">
                <a:moveTo>
                  <a:pt x="4701" y="678"/>
                </a:moveTo>
                <a:lnTo>
                  <a:pt x="636" y="3173"/>
                </a:lnTo>
                <a:lnTo>
                  <a:pt x="0" y="5831"/>
                </a:lnTo>
                <a:lnTo>
                  <a:pt x="20804" y="39738"/>
                </a:lnTo>
                <a:lnTo>
                  <a:pt x="30295" y="22603"/>
                </a:lnTo>
                <a:lnTo>
                  <a:pt x="20423" y="22603"/>
                </a:lnTo>
                <a:lnTo>
                  <a:pt x="7360" y="1315"/>
                </a:lnTo>
                <a:lnTo>
                  <a:pt x="4701" y="678"/>
                </a:lnTo>
                <a:close/>
              </a:path>
              <a:path w="40639" h="40005">
                <a:moveTo>
                  <a:pt x="35151" y="0"/>
                </a:moveTo>
                <a:lnTo>
                  <a:pt x="32524" y="754"/>
                </a:lnTo>
                <a:lnTo>
                  <a:pt x="20423" y="22603"/>
                </a:lnTo>
                <a:lnTo>
                  <a:pt x="30295" y="22603"/>
                </a:lnTo>
                <a:lnTo>
                  <a:pt x="40078" y="4938"/>
                </a:lnTo>
                <a:lnTo>
                  <a:pt x="39324" y="2310"/>
                </a:lnTo>
                <a:lnTo>
                  <a:pt x="351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2968195" y="1698908"/>
            <a:ext cx="39568" cy="28121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2988160" y="1707729"/>
            <a:ext cx="0" cy="250190"/>
          </a:xfrm>
          <a:custGeom>
            <a:avLst/>
            <a:gdLst/>
            <a:ahLst/>
            <a:cxnLst/>
            <a:rect l="l" t="t" r="r" b="b"/>
            <a:pathLst>
              <a:path w="0" h="250189">
                <a:moveTo>
                  <a:pt x="0" y="0"/>
                </a:moveTo>
                <a:lnTo>
                  <a:pt x="0" y="249771"/>
                </a:lnTo>
              </a:path>
            </a:pathLst>
          </a:custGeom>
          <a:ln w="86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2547072" y="1950452"/>
            <a:ext cx="956711" cy="4380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562911" y="1963659"/>
            <a:ext cx="925830" cy="5080"/>
          </a:xfrm>
          <a:custGeom>
            <a:avLst/>
            <a:gdLst/>
            <a:ahLst/>
            <a:cxnLst/>
            <a:rect l="l" t="t" r="r" b="b"/>
            <a:pathLst>
              <a:path w="925829" h="5080">
                <a:moveTo>
                  <a:pt x="925248" y="4554"/>
                </a:moveTo>
                <a:lnTo>
                  <a:pt x="0" y="0"/>
                </a:lnTo>
              </a:path>
            </a:pathLst>
          </a:custGeom>
          <a:ln w="86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901776" y="1954691"/>
            <a:ext cx="98921" cy="23741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951476" y="1963938"/>
            <a:ext cx="0" cy="163195"/>
          </a:xfrm>
          <a:custGeom>
            <a:avLst/>
            <a:gdLst/>
            <a:ahLst/>
            <a:cxnLst/>
            <a:rect l="l" t="t" r="r" b="b"/>
            <a:pathLst>
              <a:path w="0" h="163194">
                <a:moveTo>
                  <a:pt x="0" y="0"/>
                </a:moveTo>
                <a:lnTo>
                  <a:pt x="0" y="163070"/>
                </a:lnTo>
              </a:path>
            </a:pathLst>
          </a:custGeom>
          <a:ln w="86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931431" y="2096169"/>
            <a:ext cx="40640" cy="40005"/>
          </a:xfrm>
          <a:custGeom>
            <a:avLst/>
            <a:gdLst/>
            <a:ahLst/>
            <a:cxnLst/>
            <a:rect l="l" t="t" r="r" b="b"/>
            <a:pathLst>
              <a:path w="40639" h="40005">
                <a:moveTo>
                  <a:pt x="4815" y="0"/>
                </a:moveTo>
                <a:lnTo>
                  <a:pt x="696" y="2403"/>
                </a:lnTo>
                <a:lnTo>
                  <a:pt x="0" y="5047"/>
                </a:lnTo>
                <a:lnTo>
                  <a:pt x="20044" y="39409"/>
                </a:lnTo>
                <a:lnTo>
                  <a:pt x="30042" y="22269"/>
                </a:lnTo>
                <a:lnTo>
                  <a:pt x="20044" y="22269"/>
                </a:lnTo>
                <a:lnTo>
                  <a:pt x="7459" y="695"/>
                </a:lnTo>
                <a:lnTo>
                  <a:pt x="4815" y="0"/>
                </a:lnTo>
                <a:close/>
              </a:path>
              <a:path w="40639" h="40005">
                <a:moveTo>
                  <a:pt x="35273" y="0"/>
                </a:moveTo>
                <a:lnTo>
                  <a:pt x="32629" y="695"/>
                </a:lnTo>
                <a:lnTo>
                  <a:pt x="20044" y="22269"/>
                </a:lnTo>
                <a:lnTo>
                  <a:pt x="30042" y="22269"/>
                </a:lnTo>
                <a:lnTo>
                  <a:pt x="40089" y="5047"/>
                </a:lnTo>
                <a:lnTo>
                  <a:pt x="39393" y="2403"/>
                </a:lnTo>
                <a:lnTo>
                  <a:pt x="3527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3438778" y="1954691"/>
            <a:ext cx="98921" cy="233172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3488159" y="1963938"/>
            <a:ext cx="0" cy="158750"/>
          </a:xfrm>
          <a:custGeom>
            <a:avLst/>
            <a:gdLst/>
            <a:ahLst/>
            <a:cxnLst/>
            <a:rect l="l" t="t" r="r" b="b"/>
            <a:pathLst>
              <a:path w="0" h="158750">
                <a:moveTo>
                  <a:pt x="0" y="0"/>
                </a:moveTo>
                <a:lnTo>
                  <a:pt x="0" y="158752"/>
                </a:lnTo>
              </a:path>
            </a:pathLst>
          </a:custGeom>
          <a:ln w="86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3468115" y="2091851"/>
            <a:ext cx="40640" cy="40005"/>
          </a:xfrm>
          <a:custGeom>
            <a:avLst/>
            <a:gdLst/>
            <a:ahLst/>
            <a:cxnLst/>
            <a:rect l="l" t="t" r="r" b="b"/>
            <a:pathLst>
              <a:path w="40639" h="40005">
                <a:moveTo>
                  <a:pt x="4815" y="0"/>
                </a:moveTo>
                <a:lnTo>
                  <a:pt x="695" y="2403"/>
                </a:lnTo>
                <a:lnTo>
                  <a:pt x="0" y="5047"/>
                </a:lnTo>
                <a:lnTo>
                  <a:pt x="20044" y="39409"/>
                </a:lnTo>
                <a:lnTo>
                  <a:pt x="30042" y="22269"/>
                </a:lnTo>
                <a:lnTo>
                  <a:pt x="20044" y="22269"/>
                </a:lnTo>
                <a:lnTo>
                  <a:pt x="7459" y="695"/>
                </a:lnTo>
                <a:lnTo>
                  <a:pt x="4815" y="0"/>
                </a:lnTo>
                <a:close/>
              </a:path>
              <a:path w="40639" h="40005">
                <a:moveTo>
                  <a:pt x="35272" y="0"/>
                </a:moveTo>
                <a:lnTo>
                  <a:pt x="32628" y="695"/>
                </a:lnTo>
                <a:lnTo>
                  <a:pt x="20044" y="22269"/>
                </a:lnTo>
                <a:lnTo>
                  <a:pt x="30042" y="22269"/>
                </a:lnTo>
                <a:lnTo>
                  <a:pt x="40088" y="5047"/>
                </a:lnTo>
                <a:lnTo>
                  <a:pt x="39392" y="2403"/>
                </a:lnTo>
                <a:lnTo>
                  <a:pt x="3527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2799778" y="2135477"/>
            <a:ext cx="386715" cy="408305"/>
          </a:xfrm>
          <a:custGeom>
            <a:avLst/>
            <a:gdLst/>
            <a:ahLst/>
            <a:cxnLst/>
            <a:rect l="l" t="t" r="r" b="b"/>
            <a:pathLst>
              <a:path w="386714" h="408305">
                <a:moveTo>
                  <a:pt x="0" y="0"/>
                </a:moveTo>
                <a:lnTo>
                  <a:pt x="386678" y="0"/>
                </a:lnTo>
                <a:lnTo>
                  <a:pt x="386678" y="408111"/>
                </a:lnTo>
                <a:lnTo>
                  <a:pt x="0" y="408111"/>
                </a:lnTo>
                <a:lnTo>
                  <a:pt x="0" y="0"/>
                </a:lnTo>
                <a:close/>
              </a:path>
            </a:pathLst>
          </a:custGeom>
          <a:solidFill>
            <a:srgbClr val="E2A8A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2799778" y="2135477"/>
            <a:ext cx="386715" cy="408305"/>
          </a:xfrm>
          <a:custGeom>
            <a:avLst/>
            <a:gdLst/>
            <a:ahLst/>
            <a:cxnLst/>
            <a:rect l="l" t="t" r="r" b="b"/>
            <a:pathLst>
              <a:path w="386714" h="408305">
                <a:moveTo>
                  <a:pt x="0" y="0"/>
                </a:moveTo>
                <a:lnTo>
                  <a:pt x="386678" y="0"/>
                </a:lnTo>
                <a:lnTo>
                  <a:pt x="386678" y="408111"/>
                </a:lnTo>
                <a:lnTo>
                  <a:pt x="0" y="408111"/>
                </a:lnTo>
                <a:lnTo>
                  <a:pt x="0" y="0"/>
                </a:lnTo>
                <a:close/>
              </a:path>
            </a:pathLst>
          </a:custGeom>
          <a:ln w="323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 txBox="1"/>
          <p:nvPr/>
        </p:nvSpPr>
        <p:spPr>
          <a:xfrm>
            <a:off x="2818167" y="2155421"/>
            <a:ext cx="345440" cy="3797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15"/>
              </a:lnSpc>
            </a:pPr>
            <a:r>
              <a:rPr dirty="0" sz="600">
                <a:latin typeface="Calibri"/>
                <a:cs typeface="Calibri"/>
              </a:rPr>
              <a:t>N</a:t>
            </a:r>
            <a:r>
              <a:rPr dirty="0" sz="600" spc="5">
                <a:latin typeface="Calibri"/>
                <a:cs typeface="Calibri"/>
              </a:rPr>
              <a:t>o HCC</a:t>
            </a:r>
            <a:r>
              <a:rPr dirty="0" sz="600">
                <a:latin typeface="Calibri"/>
                <a:cs typeface="Calibri"/>
              </a:rPr>
              <a:t>,</a:t>
            </a:r>
            <a:r>
              <a:rPr dirty="0" sz="600">
                <a:latin typeface="Calibri"/>
                <a:cs typeface="Calibri"/>
              </a:rPr>
              <a:t> </a:t>
            </a:r>
            <a:endParaRPr sz="600">
              <a:latin typeface="Calibri"/>
              <a:cs typeface="Calibri"/>
            </a:endParaRPr>
          </a:p>
          <a:p>
            <a:pPr marL="12700">
              <a:lnSpc>
                <a:spcPts val="715"/>
              </a:lnSpc>
            </a:pPr>
            <a:r>
              <a:rPr dirty="0" sz="600">
                <a:latin typeface="Calibri"/>
                <a:cs typeface="Calibri"/>
              </a:rPr>
              <a:t>&gt;12m</a:t>
            </a:r>
            <a:r>
              <a:rPr dirty="0" sz="600">
                <a:latin typeface="Calibri"/>
                <a:cs typeface="Calibri"/>
              </a:rPr>
              <a:t> </a:t>
            </a:r>
            <a:endParaRPr sz="6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5"/>
              </a:spcBef>
            </a:pPr>
            <a:r>
              <a:rPr dirty="0" sz="600" spc="-65">
                <a:latin typeface="Calibri"/>
                <a:cs typeface="Calibri"/>
              </a:rPr>
              <a:t>follow-­‐up </a:t>
            </a:r>
            <a:r>
              <a:rPr dirty="0" sz="600">
                <a:latin typeface="Calibri"/>
                <a:cs typeface="Calibri"/>
              </a:rPr>
              <a:t>(</a:t>
            </a:r>
            <a:r>
              <a:rPr dirty="0" sz="600">
                <a:latin typeface="Calibri"/>
                <a:cs typeface="Calibri"/>
              </a:rPr>
              <a:t>N=361</a:t>
            </a:r>
            <a:r>
              <a:rPr dirty="0" sz="600">
                <a:latin typeface="Calibri"/>
                <a:cs typeface="Calibri"/>
              </a:rPr>
              <a:t>) 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782227" y="2137160"/>
            <a:ext cx="538480" cy="220345"/>
          </a:xfrm>
          <a:prstGeom prst="rect">
            <a:avLst/>
          </a:prstGeom>
          <a:solidFill>
            <a:srgbClr val="A5C1DF"/>
          </a:solidFill>
          <a:ln w="3238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29209" marR="6985">
              <a:lnSpc>
                <a:spcPct val="100000"/>
              </a:lnSpc>
            </a:pPr>
            <a:r>
              <a:rPr dirty="0" sz="600" spc="5">
                <a:latin typeface="Calibri"/>
                <a:cs typeface="Calibri"/>
              </a:rPr>
              <a:t>HCC </a:t>
            </a:r>
            <a:r>
              <a:rPr dirty="0" sz="600">
                <a:latin typeface="Calibri"/>
                <a:cs typeface="Calibri"/>
              </a:rPr>
              <a:t>c</a:t>
            </a:r>
            <a:r>
              <a:rPr dirty="0" sz="600" spc="5">
                <a:latin typeface="Calibri"/>
                <a:cs typeface="Calibri"/>
              </a:rPr>
              <a:t>onﬁ</a:t>
            </a:r>
            <a:r>
              <a:rPr dirty="0" sz="600">
                <a:latin typeface="Calibri"/>
                <a:cs typeface="Calibri"/>
              </a:rPr>
              <a:t>rme</a:t>
            </a:r>
            <a:r>
              <a:rPr dirty="0" sz="600">
                <a:latin typeface="Calibri"/>
                <a:cs typeface="Calibri"/>
              </a:rPr>
              <a:t>d (</a:t>
            </a:r>
            <a:r>
              <a:rPr dirty="0" sz="600">
                <a:latin typeface="Calibri"/>
                <a:cs typeface="Calibri"/>
              </a:rPr>
              <a:t>N=40</a:t>
            </a:r>
            <a:r>
              <a:rPr dirty="0" sz="600">
                <a:latin typeface="Calibri"/>
                <a:cs typeface="Calibri"/>
              </a:rPr>
              <a:t>) 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3222480" y="2135477"/>
            <a:ext cx="538480" cy="220345"/>
          </a:xfrm>
          <a:custGeom>
            <a:avLst/>
            <a:gdLst/>
            <a:ahLst/>
            <a:cxnLst/>
            <a:rect l="l" t="t" r="r" b="b"/>
            <a:pathLst>
              <a:path w="538479" h="220344">
                <a:moveTo>
                  <a:pt x="0" y="0"/>
                </a:moveTo>
                <a:lnTo>
                  <a:pt x="538286" y="0"/>
                </a:lnTo>
                <a:lnTo>
                  <a:pt x="538286" y="219752"/>
                </a:lnTo>
                <a:lnTo>
                  <a:pt x="0" y="219752"/>
                </a:lnTo>
                <a:lnTo>
                  <a:pt x="0" y="0"/>
                </a:lnTo>
                <a:close/>
              </a:path>
            </a:pathLst>
          </a:custGeom>
          <a:solidFill>
            <a:srgbClr val="E2A8A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3222480" y="2135477"/>
            <a:ext cx="538480" cy="220345"/>
          </a:xfrm>
          <a:custGeom>
            <a:avLst/>
            <a:gdLst/>
            <a:ahLst/>
            <a:cxnLst/>
            <a:rect l="l" t="t" r="r" b="b"/>
            <a:pathLst>
              <a:path w="538479" h="220344">
                <a:moveTo>
                  <a:pt x="0" y="0"/>
                </a:moveTo>
                <a:lnTo>
                  <a:pt x="538286" y="0"/>
                </a:lnTo>
                <a:lnTo>
                  <a:pt x="538286" y="219752"/>
                </a:lnTo>
                <a:lnTo>
                  <a:pt x="0" y="219752"/>
                </a:lnTo>
                <a:lnTo>
                  <a:pt x="0" y="0"/>
                </a:lnTo>
                <a:close/>
              </a:path>
            </a:pathLst>
          </a:custGeom>
          <a:ln w="323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 txBox="1"/>
          <p:nvPr/>
        </p:nvSpPr>
        <p:spPr>
          <a:xfrm>
            <a:off x="3240869" y="2155421"/>
            <a:ext cx="516890" cy="1943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600" spc="5">
                <a:latin typeface="Calibri"/>
                <a:cs typeface="Calibri"/>
              </a:rPr>
              <a:t>HCC </a:t>
            </a:r>
            <a:r>
              <a:rPr dirty="0" sz="600">
                <a:latin typeface="Calibri"/>
                <a:cs typeface="Calibri"/>
              </a:rPr>
              <a:t>c</a:t>
            </a:r>
            <a:r>
              <a:rPr dirty="0" sz="600" spc="5">
                <a:latin typeface="Calibri"/>
                <a:cs typeface="Calibri"/>
              </a:rPr>
              <a:t>onﬁ</a:t>
            </a:r>
            <a:r>
              <a:rPr dirty="0" sz="600">
                <a:latin typeface="Calibri"/>
                <a:cs typeface="Calibri"/>
              </a:rPr>
              <a:t>rme</a:t>
            </a:r>
            <a:r>
              <a:rPr dirty="0" sz="600">
                <a:latin typeface="Calibri"/>
                <a:cs typeface="Calibri"/>
              </a:rPr>
              <a:t>d (</a:t>
            </a:r>
            <a:r>
              <a:rPr dirty="0" sz="600">
                <a:latin typeface="Calibri"/>
                <a:cs typeface="Calibri"/>
              </a:rPr>
              <a:t>N=48</a:t>
            </a:r>
            <a:r>
              <a:rPr dirty="0" sz="600">
                <a:latin typeface="Calibri"/>
                <a:cs typeface="Calibri"/>
              </a:rPr>
              <a:t>) 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893214" y="1578020"/>
            <a:ext cx="1482725" cy="125730"/>
          </a:xfrm>
          <a:custGeom>
            <a:avLst/>
            <a:gdLst/>
            <a:ahLst/>
            <a:cxnLst/>
            <a:rect l="l" t="t" r="r" b="b"/>
            <a:pathLst>
              <a:path w="1482725" h="125730">
                <a:moveTo>
                  <a:pt x="0" y="0"/>
                </a:moveTo>
                <a:lnTo>
                  <a:pt x="1482512" y="0"/>
                </a:lnTo>
                <a:lnTo>
                  <a:pt x="1482512" y="125572"/>
                </a:lnTo>
                <a:lnTo>
                  <a:pt x="0" y="125572"/>
                </a:lnTo>
                <a:lnTo>
                  <a:pt x="0" y="0"/>
                </a:lnTo>
                <a:close/>
              </a:path>
            </a:pathLst>
          </a:custGeom>
          <a:ln w="323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 txBox="1"/>
          <p:nvPr/>
        </p:nvSpPr>
        <p:spPr>
          <a:xfrm>
            <a:off x="911604" y="1597964"/>
            <a:ext cx="1457325" cy="1035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00">
                <a:latin typeface="Calibri"/>
                <a:cs typeface="Calibri"/>
              </a:rPr>
              <a:t>A</a:t>
            </a:r>
            <a:r>
              <a:rPr dirty="0" sz="600" spc="5">
                <a:latin typeface="Calibri"/>
                <a:cs typeface="Calibri"/>
              </a:rPr>
              <a:t>d</a:t>
            </a:r>
            <a:r>
              <a:rPr dirty="0" sz="600">
                <a:latin typeface="Calibri"/>
                <a:cs typeface="Calibri"/>
              </a:rPr>
              <a:t>v</a:t>
            </a:r>
            <a:r>
              <a:rPr dirty="0" sz="600" spc="5">
                <a:latin typeface="Calibri"/>
                <a:cs typeface="Calibri"/>
              </a:rPr>
              <a:t>an</a:t>
            </a:r>
            <a:r>
              <a:rPr dirty="0" sz="600">
                <a:latin typeface="Calibri"/>
                <a:cs typeface="Calibri"/>
              </a:rPr>
              <a:t>ce</a:t>
            </a:r>
            <a:r>
              <a:rPr dirty="0" sz="600" spc="5">
                <a:latin typeface="Calibri"/>
                <a:cs typeface="Calibri"/>
              </a:rPr>
              <a:t>d ﬁb</a:t>
            </a:r>
            <a:r>
              <a:rPr dirty="0" sz="600">
                <a:latin typeface="Calibri"/>
                <a:cs typeface="Calibri"/>
              </a:rPr>
              <a:t>r</a:t>
            </a:r>
            <a:r>
              <a:rPr dirty="0" sz="600">
                <a:latin typeface="Calibri"/>
                <a:cs typeface="Calibri"/>
              </a:rPr>
              <a:t>osis at bas</a:t>
            </a:r>
            <a:r>
              <a:rPr dirty="0" sz="600">
                <a:latin typeface="Calibri"/>
                <a:cs typeface="Calibri"/>
              </a:rPr>
              <a:t>e</a:t>
            </a:r>
            <a:r>
              <a:rPr dirty="0" sz="600">
                <a:latin typeface="Calibri"/>
                <a:cs typeface="Calibri"/>
              </a:rPr>
              <a:t>lin</a:t>
            </a:r>
            <a:r>
              <a:rPr dirty="0" sz="600">
                <a:latin typeface="Calibri"/>
                <a:cs typeface="Calibri"/>
              </a:rPr>
              <a:t>e</a:t>
            </a:r>
            <a:r>
              <a:rPr dirty="0" sz="600">
                <a:latin typeface="Calibri"/>
                <a:cs typeface="Calibri"/>
              </a:rPr>
              <a:t> biops</a:t>
            </a:r>
            <a:r>
              <a:rPr dirty="0" sz="600">
                <a:latin typeface="Calibri"/>
                <a:cs typeface="Calibri"/>
              </a:rPr>
              <a:t>y</a:t>
            </a:r>
            <a:r>
              <a:rPr dirty="0" sz="600">
                <a:latin typeface="Calibri"/>
                <a:cs typeface="Calibri"/>
              </a:rPr>
              <a:t> (</a:t>
            </a:r>
            <a:r>
              <a:rPr dirty="0" sz="600">
                <a:latin typeface="Calibri"/>
                <a:cs typeface="Calibri"/>
              </a:rPr>
              <a:t>N=621</a:t>
            </a:r>
            <a:r>
              <a:rPr dirty="0" sz="600">
                <a:latin typeface="Calibri"/>
                <a:cs typeface="Calibri"/>
              </a:rPr>
              <a:t>) 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2375727" y="2135477"/>
            <a:ext cx="386715" cy="408305"/>
          </a:xfrm>
          <a:custGeom>
            <a:avLst/>
            <a:gdLst/>
            <a:ahLst/>
            <a:cxnLst/>
            <a:rect l="l" t="t" r="r" b="b"/>
            <a:pathLst>
              <a:path w="386714" h="408305">
                <a:moveTo>
                  <a:pt x="0" y="0"/>
                </a:moveTo>
                <a:lnTo>
                  <a:pt x="386678" y="0"/>
                </a:lnTo>
                <a:lnTo>
                  <a:pt x="386678" y="408111"/>
                </a:lnTo>
                <a:lnTo>
                  <a:pt x="0" y="408111"/>
                </a:lnTo>
                <a:lnTo>
                  <a:pt x="0" y="0"/>
                </a:lnTo>
                <a:close/>
              </a:path>
            </a:pathLst>
          </a:custGeom>
          <a:ln w="323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 txBox="1"/>
          <p:nvPr/>
        </p:nvSpPr>
        <p:spPr>
          <a:xfrm>
            <a:off x="2394117" y="2155421"/>
            <a:ext cx="345440" cy="3797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15"/>
              </a:lnSpc>
            </a:pPr>
            <a:r>
              <a:rPr dirty="0" sz="600">
                <a:latin typeface="Calibri"/>
                <a:cs typeface="Calibri"/>
              </a:rPr>
              <a:t>N</a:t>
            </a:r>
            <a:r>
              <a:rPr dirty="0" sz="600" spc="5">
                <a:latin typeface="Calibri"/>
                <a:cs typeface="Calibri"/>
              </a:rPr>
              <a:t>o HCC</a:t>
            </a:r>
            <a:r>
              <a:rPr dirty="0" sz="600">
                <a:latin typeface="Calibri"/>
                <a:cs typeface="Calibri"/>
              </a:rPr>
              <a:t>,</a:t>
            </a:r>
            <a:r>
              <a:rPr dirty="0" sz="600">
                <a:latin typeface="Calibri"/>
                <a:cs typeface="Calibri"/>
              </a:rPr>
              <a:t> </a:t>
            </a:r>
            <a:endParaRPr sz="600">
              <a:latin typeface="Calibri"/>
              <a:cs typeface="Calibri"/>
            </a:endParaRPr>
          </a:p>
          <a:p>
            <a:pPr marL="12700">
              <a:lnSpc>
                <a:spcPts val="715"/>
              </a:lnSpc>
            </a:pPr>
            <a:r>
              <a:rPr dirty="0" sz="600">
                <a:latin typeface="Calibri"/>
                <a:cs typeface="Calibri"/>
              </a:rPr>
              <a:t>&lt;12m</a:t>
            </a:r>
            <a:r>
              <a:rPr dirty="0" sz="600">
                <a:latin typeface="Calibri"/>
                <a:cs typeface="Calibri"/>
              </a:rPr>
              <a:t> </a:t>
            </a:r>
            <a:endParaRPr sz="6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5"/>
              </a:spcBef>
            </a:pPr>
            <a:r>
              <a:rPr dirty="0" sz="600" spc="-65">
                <a:latin typeface="Calibri"/>
                <a:cs typeface="Calibri"/>
              </a:rPr>
              <a:t>follow-­‐up </a:t>
            </a:r>
            <a:r>
              <a:rPr dirty="0" sz="600">
                <a:latin typeface="Calibri"/>
                <a:cs typeface="Calibri"/>
              </a:rPr>
              <a:t>(</a:t>
            </a:r>
            <a:r>
              <a:rPr dirty="0" sz="600">
                <a:latin typeface="Calibri"/>
                <a:cs typeface="Calibri"/>
              </a:rPr>
              <a:t>N=18</a:t>
            </a:r>
            <a:r>
              <a:rPr dirty="0" sz="600">
                <a:latin typeface="Calibri"/>
                <a:cs typeface="Calibri"/>
              </a:rPr>
              <a:t>) 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2513156" y="1958931"/>
            <a:ext cx="98921" cy="23741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2562911" y="1968214"/>
            <a:ext cx="0" cy="163195"/>
          </a:xfrm>
          <a:custGeom>
            <a:avLst/>
            <a:gdLst/>
            <a:ahLst/>
            <a:cxnLst/>
            <a:rect l="l" t="t" r="r" b="b"/>
            <a:pathLst>
              <a:path w="0" h="163194">
                <a:moveTo>
                  <a:pt x="0" y="0"/>
                </a:moveTo>
                <a:lnTo>
                  <a:pt x="0" y="163070"/>
                </a:lnTo>
              </a:path>
            </a:pathLst>
          </a:custGeom>
          <a:ln w="86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2542867" y="2100446"/>
            <a:ext cx="40640" cy="40005"/>
          </a:xfrm>
          <a:custGeom>
            <a:avLst/>
            <a:gdLst/>
            <a:ahLst/>
            <a:cxnLst/>
            <a:rect l="l" t="t" r="r" b="b"/>
            <a:pathLst>
              <a:path w="40639" h="40005">
                <a:moveTo>
                  <a:pt x="4815" y="0"/>
                </a:moveTo>
                <a:lnTo>
                  <a:pt x="695" y="2403"/>
                </a:lnTo>
                <a:lnTo>
                  <a:pt x="0" y="5047"/>
                </a:lnTo>
                <a:lnTo>
                  <a:pt x="20044" y="39409"/>
                </a:lnTo>
                <a:lnTo>
                  <a:pt x="30042" y="22269"/>
                </a:lnTo>
                <a:lnTo>
                  <a:pt x="20044" y="22269"/>
                </a:lnTo>
                <a:lnTo>
                  <a:pt x="7459" y="695"/>
                </a:lnTo>
                <a:lnTo>
                  <a:pt x="4815" y="0"/>
                </a:lnTo>
                <a:close/>
              </a:path>
              <a:path w="40639" h="40005">
                <a:moveTo>
                  <a:pt x="35272" y="0"/>
                </a:moveTo>
                <a:lnTo>
                  <a:pt x="32628" y="695"/>
                </a:lnTo>
                <a:lnTo>
                  <a:pt x="20044" y="22269"/>
                </a:lnTo>
                <a:lnTo>
                  <a:pt x="30042" y="22269"/>
                </a:lnTo>
                <a:lnTo>
                  <a:pt x="40088" y="5047"/>
                </a:lnTo>
                <a:lnTo>
                  <a:pt x="39392" y="2403"/>
                </a:lnTo>
                <a:lnTo>
                  <a:pt x="3527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1439152" y="1954691"/>
            <a:ext cx="100334" cy="23741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1050532" y="1958931"/>
            <a:ext cx="100334" cy="237411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 txBox="1"/>
          <p:nvPr/>
        </p:nvSpPr>
        <p:spPr>
          <a:xfrm>
            <a:off x="416572" y="2778179"/>
            <a:ext cx="3837940" cy="2089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-15" i="1">
                <a:solidFill>
                  <a:srgbClr val="3333B2"/>
                </a:solidFill>
                <a:latin typeface="メイリオ"/>
                <a:cs typeface="メイリオ"/>
              </a:rPr>
              <a:t>→</a:t>
            </a:r>
            <a:r>
              <a:rPr dirty="0" sz="1100" spc="170" i="1">
                <a:solidFill>
                  <a:srgbClr val="3333B2"/>
                </a:solidFill>
                <a:latin typeface="メイリオ"/>
                <a:cs typeface="メイリオ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HCC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0">
                <a:latin typeface="Times New Roman"/>
                <a:cs typeface="Times New Roman"/>
              </a:rPr>
              <a:t>diagnosis: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20">
                <a:latin typeface="Times New Roman"/>
                <a:cs typeface="Times New Roman"/>
              </a:rPr>
              <a:t>histology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0">
                <a:latin typeface="Times New Roman"/>
                <a:cs typeface="Times New Roman"/>
              </a:rPr>
              <a:t>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imaging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(with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0">
                <a:latin typeface="Times New Roman"/>
                <a:cs typeface="Times New Roman"/>
              </a:rPr>
              <a:t>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">
                <a:latin typeface="Times New Roman"/>
                <a:cs typeface="Times New Roman"/>
              </a:rPr>
              <a:t>without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20">
                <a:latin typeface="Times New Roman"/>
                <a:cs typeface="Times New Roman"/>
              </a:rPr>
              <a:t>AFP).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624395" y="2950251"/>
            <a:ext cx="3272154" cy="1644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-70">
                <a:latin typeface="Times New Roman"/>
                <a:cs typeface="Times New Roman"/>
              </a:rPr>
              <a:t>All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5">
                <a:latin typeface="Times New Roman"/>
                <a:cs typeface="Times New Roman"/>
              </a:rPr>
              <a:t>diagnoses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5">
                <a:latin typeface="Times New Roman"/>
                <a:cs typeface="Times New Roman"/>
              </a:rPr>
              <a:t>adjudicated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b</a:t>
            </a:r>
            <a:r>
              <a:rPr dirty="0" sz="1100" spc="-10">
                <a:latin typeface="Times New Roman"/>
                <a:cs typeface="Times New Roman"/>
              </a:rPr>
              <a:t>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panel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of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</a:t>
            </a:r>
            <a:r>
              <a:rPr dirty="0" sz="1100" spc="-35">
                <a:latin typeface="Times New Roman"/>
                <a:cs typeface="Times New Roman"/>
              </a:rPr>
              <a:t>n</a:t>
            </a:r>
            <a:r>
              <a:rPr dirty="0" sz="1100" spc="-40">
                <a:latin typeface="Times New Roman"/>
                <a:cs typeface="Times New Roman"/>
              </a:rPr>
              <a:t>v</a:t>
            </a:r>
            <a:r>
              <a:rPr dirty="0" sz="1100" spc="50">
                <a:latin typeface="Times New Roman"/>
                <a:cs typeface="Times New Roman"/>
              </a:rPr>
              <a:t>estigator</a:t>
            </a:r>
            <a:r>
              <a:rPr dirty="0" sz="1100" spc="30">
                <a:latin typeface="Times New Roman"/>
                <a:cs typeface="Times New Roman"/>
              </a:rPr>
              <a:t>s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67" name="object 6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  <p:graphicFrame>
        <p:nvGraphicFramePr>
          <p:cNvPr id="61" name="object 61"/>
          <p:cNvGraphicFramePr>
            <a:graphicFrameLocks noGrp="1"/>
          </p:cNvGraphicFramePr>
          <p:nvPr/>
        </p:nvGraphicFramePr>
        <p:xfrm>
          <a:off x="912108" y="1963938"/>
          <a:ext cx="815975" cy="581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7183"/>
                <a:gridCol w="218180"/>
                <a:gridCol w="170384"/>
                <a:gridCol w="234980"/>
              </a:tblGrid>
              <a:tr h="171538">
                <a:tc>
                  <a:txBody>
                    <a:bodyPr/>
                    <a:lstStyle/>
                    <a:p>
                      <a:pPr/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8635">
                      <a:solidFill>
                        <a:srgbClr val="000000"/>
                      </a:solidFill>
                      <a:prstDash val="solid"/>
                    </a:lnR>
                    <a:lnB w="3238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/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8635">
                      <a:solidFill>
                        <a:srgbClr val="000000"/>
                      </a:solidFill>
                      <a:prstDash val="solid"/>
                    </a:lnL>
                    <a:lnR w="8635">
                      <a:solidFill>
                        <a:srgbClr val="000000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8635">
                      <a:solidFill>
                        <a:srgbClr val="000000"/>
                      </a:solidFill>
                      <a:prstDash val="solid"/>
                    </a:lnL>
                    <a:lnB w="3238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08111">
                <a:tc gridSpan="2">
                  <a:txBody>
                    <a:bodyPr/>
                    <a:lstStyle/>
                    <a:p>
                      <a:pPr marL="29209">
                        <a:lnSpc>
                          <a:spcPts val="715"/>
                        </a:lnSpc>
                      </a:pPr>
                      <a:r>
                        <a:rPr dirty="0" sz="600"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o HCC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 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29209">
                        <a:lnSpc>
                          <a:spcPts val="715"/>
                        </a:lnSpc>
                      </a:pPr>
                      <a:r>
                        <a:rPr dirty="0" sz="600">
                          <a:latin typeface="Calibri"/>
                          <a:cs typeface="Calibri"/>
                        </a:rPr>
                        <a:t>&lt;12m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 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29209" marR="444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600">
                          <a:latin typeface="Calibri"/>
                          <a:cs typeface="Calibri"/>
                        </a:rPr>
                        <a:t>follow-­‐up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N=23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) 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238">
                      <a:solidFill>
                        <a:srgbClr val="000000"/>
                      </a:solidFill>
                      <a:prstDash val="solid"/>
                    </a:lnL>
                    <a:lnR w="3238">
                      <a:solidFill>
                        <a:srgbClr val="000000"/>
                      </a:solidFill>
                      <a:prstDash val="solid"/>
                    </a:lnR>
                    <a:lnT w="3238">
                      <a:solidFill>
                        <a:srgbClr val="000000"/>
                      </a:solidFill>
                      <a:prstDash val="solid"/>
                    </a:lnT>
                    <a:lnB w="3238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47625">
                        <a:lnSpc>
                          <a:spcPts val="715"/>
                        </a:lnSpc>
                      </a:pPr>
                      <a:r>
                        <a:rPr dirty="0" sz="600"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o HCC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 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47625">
                        <a:lnSpc>
                          <a:spcPts val="715"/>
                        </a:lnSpc>
                      </a:pPr>
                      <a:r>
                        <a:rPr dirty="0" sz="600">
                          <a:latin typeface="Calibri"/>
                          <a:cs typeface="Calibri"/>
                        </a:rPr>
                        <a:t>&gt;12m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 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47625" marR="26034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600">
                          <a:latin typeface="Calibri"/>
                          <a:cs typeface="Calibri"/>
                        </a:rPr>
                        <a:t>follow-­‐up 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N=558</a:t>
                      </a:r>
                      <a:r>
                        <a:rPr dirty="0" sz="600">
                          <a:latin typeface="Calibri"/>
                          <a:cs typeface="Calibri"/>
                        </a:rPr>
                        <a:t>) 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238">
                      <a:solidFill>
                        <a:srgbClr val="000000"/>
                      </a:solidFill>
                      <a:prstDash val="solid"/>
                    </a:lnL>
                    <a:lnR w="3238">
                      <a:solidFill>
                        <a:srgbClr val="000000"/>
                      </a:solidFill>
                      <a:prstDash val="solid"/>
                    </a:lnR>
                    <a:lnT w="3238">
                      <a:solidFill>
                        <a:srgbClr val="000000"/>
                      </a:solidFill>
                      <a:prstDash val="solid"/>
                    </a:lnT>
                    <a:lnB w="3238">
                      <a:solidFill>
                        <a:srgbClr val="000000"/>
                      </a:solidFill>
                      <a:prstDash val="solid"/>
                    </a:lnB>
                    <a:solidFill>
                      <a:srgbClr val="A5C1D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  <p:transition spd="fast">
    <p:cut thruBlk="0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004" cy="247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10"/>
              <a:t>P</a:t>
            </a:r>
            <a:r>
              <a:rPr dirty="0" spc="105"/>
              <a:t>a</a:t>
            </a:r>
            <a:r>
              <a:rPr dirty="0" spc="60"/>
              <a:t>r</a:t>
            </a:r>
            <a:r>
              <a:rPr dirty="0" spc="100"/>
              <a:t>amet</a:t>
            </a:r>
            <a:r>
              <a:rPr dirty="0" spc="85"/>
              <a:t>r</a:t>
            </a:r>
            <a:r>
              <a:rPr dirty="0" spc="10"/>
              <a:t>ic</a:t>
            </a:r>
            <a:r>
              <a:rPr dirty="0" spc="45"/>
              <a:t> </a:t>
            </a:r>
            <a:r>
              <a:rPr dirty="0" spc="50"/>
              <a:t>Empi</a:t>
            </a:r>
            <a:r>
              <a:rPr dirty="0" spc="50"/>
              <a:t>r</a:t>
            </a:r>
            <a:r>
              <a:rPr dirty="0" spc="30"/>
              <a:t>ical</a:t>
            </a:r>
            <a:r>
              <a:rPr dirty="0" spc="45"/>
              <a:t> </a:t>
            </a:r>
            <a:r>
              <a:rPr dirty="0" spc="110"/>
              <a:t>B</a:t>
            </a:r>
            <a:r>
              <a:rPr dirty="0" spc="25"/>
              <a:t>a</a:t>
            </a:r>
            <a:r>
              <a:rPr dirty="0" spc="-20"/>
              <a:t>y</a:t>
            </a:r>
            <a:r>
              <a:rPr dirty="0" spc="165"/>
              <a:t>es</a:t>
            </a:r>
            <a:r>
              <a:rPr dirty="0" spc="45"/>
              <a:t> </a:t>
            </a:r>
            <a:r>
              <a:rPr dirty="0" spc="60"/>
              <a:t>(PEB)</a:t>
            </a:r>
            <a:r>
              <a:rPr dirty="0" spc="45"/>
              <a:t> </a:t>
            </a:r>
            <a:r>
              <a:rPr dirty="0" spc="60"/>
              <a:t>Method: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624395" y="444922"/>
            <a:ext cx="3543935" cy="5486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2600"/>
              </a:lnSpc>
            </a:pPr>
            <a:r>
              <a:rPr dirty="0" sz="1100" spc="70">
                <a:latin typeface="Times New Roman"/>
                <a:cs typeface="Times New Roman"/>
              </a:rPr>
              <a:t>Has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85">
                <a:latin typeface="Times New Roman"/>
                <a:cs typeface="Times New Roman"/>
              </a:rPr>
              <a:t>d</a:t>
            </a:r>
            <a:r>
              <a:rPr dirty="0" sz="1100" spc="40">
                <a:latin typeface="Times New Roman"/>
                <a:cs typeface="Times New Roman"/>
              </a:rPr>
              <a:t>e</a:t>
            </a:r>
            <a:r>
              <a:rPr dirty="0" sz="1100" spc="10">
                <a:latin typeface="Times New Roman"/>
                <a:cs typeface="Times New Roman"/>
              </a:rPr>
              <a:t>viation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bioma</a:t>
            </a:r>
            <a:r>
              <a:rPr dirty="0" sz="1100" spc="30">
                <a:latin typeface="Times New Roman"/>
                <a:cs typeface="Times New Roman"/>
              </a:rPr>
              <a:t>r</a:t>
            </a:r>
            <a:r>
              <a:rPr dirty="0" sz="1100" spc="-35">
                <a:latin typeface="Times New Roman"/>
                <a:cs typeface="Times New Roman"/>
              </a:rPr>
              <a:t>k</a:t>
            </a:r>
            <a:r>
              <a:rPr dirty="0" sz="1100" spc="55">
                <a:latin typeface="Times New Roman"/>
                <a:cs typeface="Times New Roman"/>
              </a:rPr>
              <a:t>er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t</a:t>
            </a:r>
            <a:r>
              <a:rPr dirty="0" sz="1100" spc="-20">
                <a:latin typeface="Times New Roman"/>
                <a:cs typeface="Times New Roman"/>
              </a:rPr>
              <a:t>r</a:t>
            </a:r>
            <a:r>
              <a:rPr dirty="0" sz="1100" spc="35">
                <a:latin typeface="Times New Roman"/>
                <a:cs typeface="Times New Roman"/>
              </a:rPr>
              <a:t>ajecto</a:t>
            </a:r>
            <a:r>
              <a:rPr dirty="0" sz="1100" spc="60">
                <a:latin typeface="Times New Roman"/>
                <a:cs typeface="Times New Roman"/>
              </a:rPr>
              <a:t>r</a:t>
            </a:r>
            <a:r>
              <a:rPr dirty="0" sz="1100" spc="-10">
                <a:latin typeface="Times New Roman"/>
                <a:cs typeface="Times New Roman"/>
              </a:rPr>
              <a:t>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f</a:t>
            </a:r>
            <a:r>
              <a:rPr dirty="0" sz="1100" spc="20">
                <a:latin typeface="Times New Roman"/>
                <a:cs typeface="Times New Roman"/>
              </a:rPr>
              <a:t>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0">
                <a:latin typeface="Times New Roman"/>
                <a:cs typeface="Times New Roman"/>
              </a:rPr>
              <a:t>pa</a:t>
            </a:r>
            <a:r>
              <a:rPr dirty="0" sz="1100" spc="75">
                <a:latin typeface="Times New Roman"/>
                <a:cs typeface="Times New Roman"/>
              </a:rPr>
              <a:t>r</a:t>
            </a:r>
            <a:r>
              <a:rPr dirty="0" sz="1100" spc="10">
                <a:latin typeface="Times New Roman"/>
                <a:cs typeface="Times New Roman"/>
              </a:rPr>
              <a:t>ticular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patient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occurred?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sz="1100" spc="25">
                <a:latin typeface="Times New Roman"/>
                <a:cs typeface="Times New Roman"/>
              </a:rPr>
              <a:t>Specify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114">
                <a:latin typeface="Times New Roman"/>
                <a:cs typeface="Times New Roman"/>
              </a:rPr>
              <a:t>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60" b="1">
                <a:latin typeface="Times New Roman"/>
                <a:cs typeface="Times New Roman"/>
              </a:rPr>
              <a:t>model</a:t>
            </a:r>
            <a:r>
              <a:rPr dirty="0" sz="1100" spc="25" b="1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f</a:t>
            </a:r>
            <a:r>
              <a:rPr dirty="0" sz="1100" spc="20">
                <a:latin typeface="Times New Roman"/>
                <a:cs typeface="Times New Roman"/>
              </a:rPr>
              <a:t>or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0">
                <a:latin typeface="Times New Roman"/>
                <a:cs typeface="Times New Roman"/>
              </a:rPr>
              <a:t>the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bioma</a:t>
            </a:r>
            <a:r>
              <a:rPr dirty="0" sz="1100" spc="30">
                <a:latin typeface="Times New Roman"/>
                <a:cs typeface="Times New Roman"/>
              </a:rPr>
              <a:t>r</a:t>
            </a:r>
            <a:r>
              <a:rPr dirty="0" sz="1100" spc="-35">
                <a:latin typeface="Times New Roman"/>
                <a:cs typeface="Times New Roman"/>
              </a:rPr>
              <a:t>k</a:t>
            </a:r>
            <a:r>
              <a:rPr dirty="0" sz="1100" spc="55">
                <a:latin typeface="Times New Roman"/>
                <a:cs typeface="Times New Roman"/>
              </a:rPr>
              <a:t>er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in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0" b="1">
                <a:latin typeface="Times New Roman"/>
                <a:cs typeface="Times New Roman"/>
              </a:rPr>
              <a:t>cont</a:t>
            </a:r>
            <a:r>
              <a:rPr dirty="0" sz="1100" spc="10" b="1">
                <a:latin typeface="Times New Roman"/>
                <a:cs typeface="Times New Roman"/>
              </a:rPr>
              <a:t>r</a:t>
            </a:r>
            <a:r>
              <a:rPr dirty="0" sz="1100" spc="55" b="1">
                <a:latin typeface="Times New Roman"/>
                <a:cs typeface="Times New Roman"/>
              </a:rPr>
              <a:t>ol</a:t>
            </a:r>
            <a:r>
              <a:rPr dirty="0" sz="1100" spc="25" b="1">
                <a:latin typeface="Times New Roman"/>
                <a:cs typeface="Times New Roman"/>
              </a:rPr>
              <a:t> </a:t>
            </a:r>
            <a:r>
              <a:rPr dirty="0" sz="1100" spc="55" b="1">
                <a:latin typeface="Times New Roman"/>
                <a:cs typeface="Times New Roman"/>
              </a:rPr>
              <a:t>patients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70940" y="1064133"/>
            <a:ext cx="2743200" cy="2057400"/>
          </a:xfrm>
          <a:custGeom>
            <a:avLst/>
            <a:gdLst/>
            <a:ahLst/>
            <a:cxnLst/>
            <a:rect l="l" t="t" r="r" b="b"/>
            <a:pathLst>
              <a:path w="2743200" h="2057400">
                <a:moveTo>
                  <a:pt x="0" y="0"/>
                </a:moveTo>
                <a:lnTo>
                  <a:pt x="2743199" y="0"/>
                </a:lnTo>
                <a:lnTo>
                  <a:pt x="2743199" y="2057399"/>
                </a:lnTo>
                <a:lnTo>
                  <a:pt x="0" y="20573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320321" y="1219996"/>
            <a:ext cx="148382" cy="171200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394978" y="1303670"/>
            <a:ext cx="0" cy="1609090"/>
          </a:xfrm>
          <a:custGeom>
            <a:avLst/>
            <a:gdLst/>
            <a:ahLst/>
            <a:cxnLst/>
            <a:rect l="l" t="t" r="r" b="b"/>
            <a:pathLst>
              <a:path w="0" h="1609089">
                <a:moveTo>
                  <a:pt x="0" y="1608650"/>
                </a:moveTo>
                <a:lnTo>
                  <a:pt x="0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360694" y="1288546"/>
            <a:ext cx="52069" cy="68580"/>
          </a:xfrm>
          <a:custGeom>
            <a:avLst/>
            <a:gdLst/>
            <a:ahLst/>
            <a:cxnLst/>
            <a:rect l="l" t="t" r="r" b="b"/>
            <a:pathLst>
              <a:path w="52069" h="68580">
                <a:moveTo>
                  <a:pt x="34283" y="0"/>
                </a:moveTo>
                <a:lnTo>
                  <a:pt x="1031" y="57003"/>
                </a:lnTo>
                <a:lnTo>
                  <a:pt x="0" y="60500"/>
                </a:lnTo>
                <a:lnTo>
                  <a:pt x="662" y="63966"/>
                </a:lnTo>
                <a:lnTo>
                  <a:pt x="2862" y="66801"/>
                </a:lnTo>
                <a:lnTo>
                  <a:pt x="3774" y="67425"/>
                </a:lnTo>
                <a:lnTo>
                  <a:pt x="7271" y="68456"/>
                </a:lnTo>
                <a:lnTo>
                  <a:pt x="10737" y="67793"/>
                </a:lnTo>
                <a:lnTo>
                  <a:pt x="13572" y="65594"/>
                </a:lnTo>
                <a:lnTo>
                  <a:pt x="34283" y="30246"/>
                </a:lnTo>
                <a:lnTo>
                  <a:pt x="51879" y="30246"/>
                </a:lnTo>
                <a:lnTo>
                  <a:pt x="342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394978" y="1318792"/>
            <a:ext cx="34290" cy="38735"/>
          </a:xfrm>
          <a:custGeom>
            <a:avLst/>
            <a:gdLst/>
            <a:ahLst/>
            <a:cxnLst/>
            <a:rect l="l" t="t" r="r" b="b"/>
            <a:pathLst>
              <a:path w="34290" h="38734">
                <a:moveTo>
                  <a:pt x="17595" y="0"/>
                </a:moveTo>
                <a:lnTo>
                  <a:pt x="0" y="0"/>
                </a:lnTo>
                <a:lnTo>
                  <a:pt x="20087" y="34436"/>
                </a:lnTo>
                <a:lnTo>
                  <a:pt x="22624" y="37055"/>
                </a:lnTo>
                <a:lnTo>
                  <a:pt x="25968" y="38184"/>
                </a:lnTo>
                <a:lnTo>
                  <a:pt x="29518" y="37665"/>
                </a:lnTo>
                <a:lnTo>
                  <a:pt x="30509" y="37179"/>
                </a:lnTo>
                <a:lnTo>
                  <a:pt x="33128" y="34642"/>
                </a:lnTo>
                <a:lnTo>
                  <a:pt x="34258" y="31299"/>
                </a:lnTo>
                <a:lnTo>
                  <a:pt x="33738" y="27748"/>
                </a:lnTo>
                <a:lnTo>
                  <a:pt x="1759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381420" y="2843471"/>
            <a:ext cx="2135954" cy="1496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394978" y="2912321"/>
            <a:ext cx="2033270" cy="0"/>
          </a:xfrm>
          <a:custGeom>
            <a:avLst/>
            <a:gdLst/>
            <a:ahLst/>
            <a:cxnLst/>
            <a:rect l="l" t="t" r="r" b="b"/>
            <a:pathLst>
              <a:path w="2033270" h="0">
                <a:moveTo>
                  <a:pt x="0" y="0"/>
                </a:moveTo>
                <a:lnTo>
                  <a:pt x="2032989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374634" y="2878037"/>
            <a:ext cx="68580" cy="68580"/>
          </a:xfrm>
          <a:custGeom>
            <a:avLst/>
            <a:gdLst/>
            <a:ahLst/>
            <a:cxnLst/>
            <a:rect l="l" t="t" r="r" b="b"/>
            <a:pathLst>
              <a:path w="68579" h="68580">
                <a:moveTo>
                  <a:pt x="7956" y="0"/>
                </a:moveTo>
                <a:lnTo>
                  <a:pt x="4489" y="662"/>
                </a:lnTo>
                <a:lnTo>
                  <a:pt x="1655" y="2862"/>
                </a:lnTo>
                <a:lnTo>
                  <a:pt x="1031" y="3774"/>
                </a:lnTo>
                <a:lnTo>
                  <a:pt x="0" y="7271"/>
                </a:lnTo>
                <a:lnTo>
                  <a:pt x="662" y="10737"/>
                </a:lnTo>
                <a:lnTo>
                  <a:pt x="2862" y="13572"/>
                </a:lnTo>
                <a:lnTo>
                  <a:pt x="38210" y="34283"/>
                </a:lnTo>
                <a:lnTo>
                  <a:pt x="3774" y="54371"/>
                </a:lnTo>
                <a:lnTo>
                  <a:pt x="1154" y="56907"/>
                </a:lnTo>
                <a:lnTo>
                  <a:pt x="25" y="60251"/>
                </a:lnTo>
                <a:lnTo>
                  <a:pt x="545" y="63801"/>
                </a:lnTo>
                <a:lnTo>
                  <a:pt x="1031" y="64793"/>
                </a:lnTo>
                <a:lnTo>
                  <a:pt x="3568" y="67412"/>
                </a:lnTo>
                <a:lnTo>
                  <a:pt x="6911" y="68541"/>
                </a:lnTo>
                <a:lnTo>
                  <a:pt x="10462" y="68022"/>
                </a:lnTo>
                <a:lnTo>
                  <a:pt x="68456" y="34283"/>
                </a:lnTo>
                <a:lnTo>
                  <a:pt x="11453" y="1031"/>
                </a:lnTo>
                <a:lnTo>
                  <a:pt x="79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1149767" y="2352624"/>
            <a:ext cx="202565" cy="1816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>
                <a:latin typeface="Calibri"/>
                <a:cs typeface="Calibri"/>
              </a:rPr>
              <a:t>P</a:t>
            </a:r>
            <a:r>
              <a:rPr dirty="0" baseline="-15873" sz="1050" spc="-7">
                <a:latin typeface="Calibri"/>
                <a:cs typeface="Calibri"/>
              </a:rPr>
              <a:t>1</a:t>
            </a:r>
            <a:r>
              <a:rPr dirty="0" sz="1050" spc="-10">
                <a:latin typeface="Calibri"/>
                <a:cs typeface="Calibri"/>
              </a:rPr>
              <a:t> </a:t>
            </a:r>
            <a:r>
              <a:rPr dirty="0" sz="1050">
                <a:latin typeface="Calibri"/>
                <a:cs typeface="Calibri"/>
              </a:rPr>
              <a:t> 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381420" y="2403729"/>
            <a:ext cx="1643425" cy="4239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1394978" y="2418576"/>
            <a:ext cx="1616710" cy="0"/>
          </a:xfrm>
          <a:custGeom>
            <a:avLst/>
            <a:gdLst/>
            <a:ahLst/>
            <a:cxnLst/>
            <a:rect l="l" t="t" r="r" b="b"/>
            <a:pathLst>
              <a:path w="1616710" h="0">
                <a:moveTo>
                  <a:pt x="0" y="0"/>
                </a:moveTo>
                <a:lnTo>
                  <a:pt x="1616630" y="0"/>
                </a:lnTo>
              </a:path>
            </a:pathLst>
          </a:custGeom>
          <a:ln w="15239">
            <a:solidFill>
              <a:srgbClr val="D87C7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2989933" y="1281094"/>
            <a:ext cx="49875" cy="165090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011610" y="1288480"/>
            <a:ext cx="7620" cy="1624330"/>
          </a:xfrm>
          <a:custGeom>
            <a:avLst/>
            <a:gdLst/>
            <a:ahLst/>
            <a:cxnLst/>
            <a:rect l="l" t="t" r="r" b="b"/>
            <a:pathLst>
              <a:path w="7619" h="1624330">
                <a:moveTo>
                  <a:pt x="0" y="0"/>
                </a:moveTo>
                <a:lnTo>
                  <a:pt x="7121" y="162384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536037" y="2428667"/>
            <a:ext cx="57357" cy="5860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551104" y="243722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40" h="27939">
                <a:moveTo>
                  <a:pt x="13310" y="0"/>
                </a:moveTo>
                <a:lnTo>
                  <a:pt x="2557" y="5732"/>
                </a:lnTo>
                <a:lnTo>
                  <a:pt x="0" y="13710"/>
                </a:lnTo>
                <a:lnTo>
                  <a:pt x="53" y="14929"/>
                </a:lnTo>
                <a:lnTo>
                  <a:pt x="6230" y="25035"/>
                </a:lnTo>
                <a:lnTo>
                  <a:pt x="14718" y="27390"/>
                </a:lnTo>
                <a:lnTo>
                  <a:pt x="18769" y="26455"/>
                </a:lnTo>
                <a:lnTo>
                  <a:pt x="22262" y="24380"/>
                </a:lnTo>
                <a:lnTo>
                  <a:pt x="24998" y="21331"/>
                </a:lnTo>
                <a:lnTo>
                  <a:pt x="26782" y="17474"/>
                </a:lnTo>
                <a:lnTo>
                  <a:pt x="27412" y="12975"/>
                </a:lnTo>
                <a:lnTo>
                  <a:pt x="26540" y="8847"/>
                </a:lnTo>
                <a:lnTo>
                  <a:pt x="24507" y="5281"/>
                </a:lnTo>
                <a:lnTo>
                  <a:pt x="21500" y="2481"/>
                </a:lnTo>
                <a:lnTo>
                  <a:pt x="17705" y="653"/>
                </a:lnTo>
                <a:lnTo>
                  <a:pt x="1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1551104" y="243722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40" h="27939">
                <a:moveTo>
                  <a:pt x="0" y="13710"/>
                </a:moveTo>
                <a:lnTo>
                  <a:pt x="5433" y="2775"/>
                </a:lnTo>
                <a:lnTo>
                  <a:pt x="13310" y="0"/>
                </a:lnTo>
                <a:lnTo>
                  <a:pt x="17705" y="652"/>
                </a:lnTo>
                <a:lnTo>
                  <a:pt x="21500" y="2481"/>
                </a:lnTo>
                <a:lnTo>
                  <a:pt x="24507" y="5281"/>
                </a:lnTo>
                <a:lnTo>
                  <a:pt x="26540" y="8848"/>
                </a:lnTo>
                <a:lnTo>
                  <a:pt x="27412" y="12975"/>
                </a:lnTo>
                <a:lnTo>
                  <a:pt x="26781" y="17474"/>
                </a:lnTo>
                <a:lnTo>
                  <a:pt x="24998" y="21331"/>
                </a:lnTo>
                <a:lnTo>
                  <a:pt x="22262" y="24380"/>
                </a:lnTo>
                <a:lnTo>
                  <a:pt x="18769" y="26455"/>
                </a:lnTo>
                <a:lnTo>
                  <a:pt x="14717" y="27390"/>
                </a:lnTo>
                <a:lnTo>
                  <a:pt x="10137" y="26779"/>
                </a:lnTo>
                <a:lnTo>
                  <a:pt x="1038" y="18918"/>
                </a:lnTo>
                <a:lnTo>
                  <a:pt x="0" y="13710"/>
                </a:lnTo>
                <a:close/>
              </a:path>
            </a:pathLst>
          </a:custGeom>
          <a:ln w="3175">
            <a:solidFill>
              <a:srgbClr val="6CA4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1721826" y="2323927"/>
            <a:ext cx="58604" cy="5735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737382" y="233191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310" y="0"/>
                </a:moveTo>
                <a:lnTo>
                  <a:pt x="2557" y="5731"/>
                </a:lnTo>
                <a:lnTo>
                  <a:pt x="0" y="13709"/>
                </a:lnTo>
                <a:lnTo>
                  <a:pt x="53" y="14929"/>
                </a:lnTo>
                <a:lnTo>
                  <a:pt x="6230" y="25035"/>
                </a:lnTo>
                <a:lnTo>
                  <a:pt x="14717" y="27390"/>
                </a:lnTo>
                <a:lnTo>
                  <a:pt x="18768" y="26455"/>
                </a:lnTo>
                <a:lnTo>
                  <a:pt x="22262" y="24380"/>
                </a:lnTo>
                <a:lnTo>
                  <a:pt x="24999" y="21331"/>
                </a:lnTo>
                <a:lnTo>
                  <a:pt x="26781" y="17474"/>
                </a:lnTo>
                <a:lnTo>
                  <a:pt x="27412" y="12975"/>
                </a:lnTo>
                <a:lnTo>
                  <a:pt x="26540" y="8847"/>
                </a:lnTo>
                <a:lnTo>
                  <a:pt x="24507" y="5281"/>
                </a:lnTo>
                <a:lnTo>
                  <a:pt x="21499" y="2481"/>
                </a:lnTo>
                <a:lnTo>
                  <a:pt x="17705" y="652"/>
                </a:lnTo>
                <a:lnTo>
                  <a:pt x="1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1737382" y="233191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0"/>
                </a:moveTo>
                <a:lnTo>
                  <a:pt x="5433" y="2775"/>
                </a:lnTo>
                <a:lnTo>
                  <a:pt x="13310" y="0"/>
                </a:lnTo>
                <a:lnTo>
                  <a:pt x="17705" y="652"/>
                </a:lnTo>
                <a:lnTo>
                  <a:pt x="21500" y="2481"/>
                </a:lnTo>
                <a:lnTo>
                  <a:pt x="24507" y="5281"/>
                </a:lnTo>
                <a:lnTo>
                  <a:pt x="26540" y="8848"/>
                </a:lnTo>
                <a:lnTo>
                  <a:pt x="27412" y="12975"/>
                </a:lnTo>
                <a:lnTo>
                  <a:pt x="26781" y="17474"/>
                </a:lnTo>
                <a:lnTo>
                  <a:pt x="24998" y="21331"/>
                </a:lnTo>
                <a:lnTo>
                  <a:pt x="22262" y="24380"/>
                </a:lnTo>
                <a:lnTo>
                  <a:pt x="18769" y="26455"/>
                </a:lnTo>
                <a:lnTo>
                  <a:pt x="14717" y="27390"/>
                </a:lnTo>
                <a:lnTo>
                  <a:pt x="10137" y="26779"/>
                </a:lnTo>
                <a:lnTo>
                  <a:pt x="1038" y="18918"/>
                </a:lnTo>
                <a:lnTo>
                  <a:pt x="0" y="13710"/>
                </a:lnTo>
                <a:close/>
              </a:path>
            </a:pathLst>
          </a:custGeom>
          <a:ln w="3175">
            <a:solidFill>
              <a:srgbClr val="6CA4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861480" y="2360087"/>
            <a:ext cx="57357" cy="57357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876654" y="2368154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310" y="0"/>
                </a:moveTo>
                <a:lnTo>
                  <a:pt x="2557" y="5732"/>
                </a:lnTo>
                <a:lnTo>
                  <a:pt x="0" y="13710"/>
                </a:lnTo>
                <a:lnTo>
                  <a:pt x="53" y="14929"/>
                </a:lnTo>
                <a:lnTo>
                  <a:pt x="6230" y="25035"/>
                </a:lnTo>
                <a:lnTo>
                  <a:pt x="14717" y="27390"/>
                </a:lnTo>
                <a:lnTo>
                  <a:pt x="18769" y="26455"/>
                </a:lnTo>
                <a:lnTo>
                  <a:pt x="22262" y="24380"/>
                </a:lnTo>
                <a:lnTo>
                  <a:pt x="24999" y="21331"/>
                </a:lnTo>
                <a:lnTo>
                  <a:pt x="26782" y="17474"/>
                </a:lnTo>
                <a:lnTo>
                  <a:pt x="27412" y="12975"/>
                </a:lnTo>
                <a:lnTo>
                  <a:pt x="26540" y="8848"/>
                </a:lnTo>
                <a:lnTo>
                  <a:pt x="24507" y="5281"/>
                </a:lnTo>
                <a:lnTo>
                  <a:pt x="21499" y="2481"/>
                </a:lnTo>
                <a:lnTo>
                  <a:pt x="17705" y="653"/>
                </a:lnTo>
                <a:lnTo>
                  <a:pt x="1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876654" y="2368154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0"/>
                </a:moveTo>
                <a:lnTo>
                  <a:pt x="5433" y="2775"/>
                </a:lnTo>
                <a:lnTo>
                  <a:pt x="13310" y="0"/>
                </a:lnTo>
                <a:lnTo>
                  <a:pt x="17705" y="652"/>
                </a:lnTo>
                <a:lnTo>
                  <a:pt x="21500" y="2481"/>
                </a:lnTo>
                <a:lnTo>
                  <a:pt x="24507" y="5281"/>
                </a:lnTo>
                <a:lnTo>
                  <a:pt x="26540" y="8848"/>
                </a:lnTo>
                <a:lnTo>
                  <a:pt x="27412" y="12975"/>
                </a:lnTo>
                <a:lnTo>
                  <a:pt x="26781" y="17474"/>
                </a:lnTo>
                <a:lnTo>
                  <a:pt x="24998" y="21331"/>
                </a:lnTo>
                <a:lnTo>
                  <a:pt x="22262" y="24380"/>
                </a:lnTo>
                <a:lnTo>
                  <a:pt x="18769" y="26455"/>
                </a:lnTo>
                <a:lnTo>
                  <a:pt x="14717" y="27390"/>
                </a:lnTo>
                <a:lnTo>
                  <a:pt x="10137" y="26779"/>
                </a:lnTo>
                <a:lnTo>
                  <a:pt x="1038" y="18918"/>
                </a:lnTo>
                <a:lnTo>
                  <a:pt x="0" y="13710"/>
                </a:lnTo>
                <a:close/>
              </a:path>
            </a:pathLst>
          </a:custGeom>
          <a:ln w="3175">
            <a:solidFill>
              <a:srgbClr val="6CA4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060985" y="2469815"/>
            <a:ext cx="57357" cy="5735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2075569" y="247788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310" y="0"/>
                </a:moveTo>
                <a:lnTo>
                  <a:pt x="2557" y="5731"/>
                </a:lnTo>
                <a:lnTo>
                  <a:pt x="0" y="13709"/>
                </a:lnTo>
                <a:lnTo>
                  <a:pt x="53" y="14928"/>
                </a:lnTo>
                <a:lnTo>
                  <a:pt x="6230" y="25035"/>
                </a:lnTo>
                <a:lnTo>
                  <a:pt x="14717" y="27389"/>
                </a:lnTo>
                <a:lnTo>
                  <a:pt x="18768" y="26455"/>
                </a:lnTo>
                <a:lnTo>
                  <a:pt x="22261" y="24380"/>
                </a:lnTo>
                <a:lnTo>
                  <a:pt x="24998" y="21331"/>
                </a:lnTo>
                <a:lnTo>
                  <a:pt x="26781" y="17474"/>
                </a:lnTo>
                <a:lnTo>
                  <a:pt x="27412" y="12975"/>
                </a:lnTo>
                <a:lnTo>
                  <a:pt x="26540" y="8847"/>
                </a:lnTo>
                <a:lnTo>
                  <a:pt x="24507" y="5281"/>
                </a:lnTo>
                <a:lnTo>
                  <a:pt x="21499" y="2481"/>
                </a:lnTo>
                <a:lnTo>
                  <a:pt x="17705" y="652"/>
                </a:lnTo>
                <a:lnTo>
                  <a:pt x="1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075569" y="247788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0"/>
                </a:moveTo>
                <a:lnTo>
                  <a:pt x="5433" y="2775"/>
                </a:lnTo>
                <a:lnTo>
                  <a:pt x="13310" y="0"/>
                </a:lnTo>
                <a:lnTo>
                  <a:pt x="17705" y="652"/>
                </a:lnTo>
                <a:lnTo>
                  <a:pt x="21500" y="2481"/>
                </a:lnTo>
                <a:lnTo>
                  <a:pt x="24507" y="5281"/>
                </a:lnTo>
                <a:lnTo>
                  <a:pt x="26540" y="8848"/>
                </a:lnTo>
                <a:lnTo>
                  <a:pt x="27412" y="12975"/>
                </a:lnTo>
                <a:lnTo>
                  <a:pt x="26781" y="17474"/>
                </a:lnTo>
                <a:lnTo>
                  <a:pt x="24999" y="21331"/>
                </a:lnTo>
                <a:lnTo>
                  <a:pt x="22262" y="24380"/>
                </a:lnTo>
                <a:lnTo>
                  <a:pt x="18769" y="26455"/>
                </a:lnTo>
                <a:lnTo>
                  <a:pt x="14717" y="27390"/>
                </a:lnTo>
                <a:lnTo>
                  <a:pt x="10137" y="26779"/>
                </a:lnTo>
                <a:lnTo>
                  <a:pt x="1037" y="18918"/>
                </a:lnTo>
                <a:lnTo>
                  <a:pt x="0" y="13710"/>
                </a:lnTo>
                <a:close/>
              </a:path>
            </a:pathLst>
          </a:custGeom>
          <a:ln w="3175">
            <a:solidFill>
              <a:srgbClr val="6CA4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244281" y="2442383"/>
            <a:ext cx="57357" cy="57357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2259228" y="245045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310" y="0"/>
                </a:moveTo>
                <a:lnTo>
                  <a:pt x="2557" y="5732"/>
                </a:lnTo>
                <a:lnTo>
                  <a:pt x="0" y="13710"/>
                </a:lnTo>
                <a:lnTo>
                  <a:pt x="53" y="14929"/>
                </a:lnTo>
                <a:lnTo>
                  <a:pt x="6230" y="25035"/>
                </a:lnTo>
                <a:lnTo>
                  <a:pt x="14718" y="27390"/>
                </a:lnTo>
                <a:lnTo>
                  <a:pt x="18769" y="26455"/>
                </a:lnTo>
                <a:lnTo>
                  <a:pt x="22262" y="24380"/>
                </a:lnTo>
                <a:lnTo>
                  <a:pt x="24998" y="21331"/>
                </a:lnTo>
                <a:lnTo>
                  <a:pt x="26782" y="17474"/>
                </a:lnTo>
                <a:lnTo>
                  <a:pt x="27412" y="12975"/>
                </a:lnTo>
                <a:lnTo>
                  <a:pt x="26540" y="8848"/>
                </a:lnTo>
                <a:lnTo>
                  <a:pt x="24507" y="5281"/>
                </a:lnTo>
                <a:lnTo>
                  <a:pt x="21500" y="2481"/>
                </a:lnTo>
                <a:lnTo>
                  <a:pt x="17705" y="653"/>
                </a:lnTo>
                <a:lnTo>
                  <a:pt x="1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2259228" y="245045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0"/>
                </a:moveTo>
                <a:lnTo>
                  <a:pt x="5433" y="2775"/>
                </a:lnTo>
                <a:lnTo>
                  <a:pt x="13310" y="0"/>
                </a:lnTo>
                <a:lnTo>
                  <a:pt x="17705" y="652"/>
                </a:lnTo>
                <a:lnTo>
                  <a:pt x="21500" y="2481"/>
                </a:lnTo>
                <a:lnTo>
                  <a:pt x="24507" y="5281"/>
                </a:lnTo>
                <a:lnTo>
                  <a:pt x="26540" y="8848"/>
                </a:lnTo>
                <a:lnTo>
                  <a:pt x="27412" y="12975"/>
                </a:lnTo>
                <a:lnTo>
                  <a:pt x="26781" y="17474"/>
                </a:lnTo>
                <a:lnTo>
                  <a:pt x="24999" y="21331"/>
                </a:lnTo>
                <a:lnTo>
                  <a:pt x="22262" y="24380"/>
                </a:lnTo>
                <a:lnTo>
                  <a:pt x="18769" y="26455"/>
                </a:lnTo>
                <a:lnTo>
                  <a:pt x="14717" y="27390"/>
                </a:lnTo>
                <a:lnTo>
                  <a:pt x="10137" y="26779"/>
                </a:lnTo>
                <a:lnTo>
                  <a:pt x="1037" y="18918"/>
                </a:lnTo>
                <a:lnTo>
                  <a:pt x="0" y="13710"/>
                </a:lnTo>
                <a:close/>
              </a:path>
            </a:pathLst>
          </a:custGeom>
          <a:ln w="3175">
            <a:solidFill>
              <a:srgbClr val="6CA4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2411367" y="2456099"/>
            <a:ext cx="58604" cy="58604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2427012" y="246465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310" y="0"/>
                </a:moveTo>
                <a:lnTo>
                  <a:pt x="2557" y="5732"/>
                </a:lnTo>
                <a:lnTo>
                  <a:pt x="0" y="13710"/>
                </a:lnTo>
                <a:lnTo>
                  <a:pt x="53" y="14929"/>
                </a:lnTo>
                <a:lnTo>
                  <a:pt x="6230" y="25035"/>
                </a:lnTo>
                <a:lnTo>
                  <a:pt x="14718" y="27390"/>
                </a:lnTo>
                <a:lnTo>
                  <a:pt x="18769" y="26455"/>
                </a:lnTo>
                <a:lnTo>
                  <a:pt x="22262" y="24380"/>
                </a:lnTo>
                <a:lnTo>
                  <a:pt x="24998" y="21331"/>
                </a:lnTo>
                <a:lnTo>
                  <a:pt x="26782" y="17474"/>
                </a:lnTo>
                <a:lnTo>
                  <a:pt x="27412" y="12975"/>
                </a:lnTo>
                <a:lnTo>
                  <a:pt x="26540" y="8847"/>
                </a:lnTo>
                <a:lnTo>
                  <a:pt x="24507" y="5281"/>
                </a:lnTo>
                <a:lnTo>
                  <a:pt x="21500" y="2481"/>
                </a:lnTo>
                <a:lnTo>
                  <a:pt x="17705" y="653"/>
                </a:lnTo>
                <a:lnTo>
                  <a:pt x="1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427012" y="246465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0"/>
                </a:moveTo>
                <a:lnTo>
                  <a:pt x="5433" y="2775"/>
                </a:lnTo>
                <a:lnTo>
                  <a:pt x="13310" y="0"/>
                </a:lnTo>
                <a:lnTo>
                  <a:pt x="17705" y="652"/>
                </a:lnTo>
                <a:lnTo>
                  <a:pt x="21500" y="2481"/>
                </a:lnTo>
                <a:lnTo>
                  <a:pt x="24507" y="5281"/>
                </a:lnTo>
                <a:lnTo>
                  <a:pt x="26540" y="8848"/>
                </a:lnTo>
                <a:lnTo>
                  <a:pt x="27412" y="12975"/>
                </a:lnTo>
                <a:lnTo>
                  <a:pt x="26781" y="17474"/>
                </a:lnTo>
                <a:lnTo>
                  <a:pt x="24999" y="21331"/>
                </a:lnTo>
                <a:lnTo>
                  <a:pt x="22262" y="24380"/>
                </a:lnTo>
                <a:lnTo>
                  <a:pt x="18769" y="26455"/>
                </a:lnTo>
                <a:lnTo>
                  <a:pt x="14717" y="27390"/>
                </a:lnTo>
                <a:lnTo>
                  <a:pt x="10137" y="26779"/>
                </a:lnTo>
                <a:lnTo>
                  <a:pt x="1037" y="18918"/>
                </a:lnTo>
                <a:lnTo>
                  <a:pt x="0" y="13710"/>
                </a:lnTo>
                <a:close/>
              </a:path>
            </a:pathLst>
          </a:custGeom>
          <a:ln w="3175">
            <a:solidFill>
              <a:srgbClr val="6CA4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658255" y="2332655"/>
            <a:ext cx="57357" cy="57357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673552" y="234072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310" y="0"/>
                </a:moveTo>
                <a:lnTo>
                  <a:pt x="2557" y="5731"/>
                </a:lnTo>
                <a:lnTo>
                  <a:pt x="0" y="13709"/>
                </a:lnTo>
                <a:lnTo>
                  <a:pt x="53" y="14929"/>
                </a:lnTo>
                <a:lnTo>
                  <a:pt x="6230" y="25035"/>
                </a:lnTo>
                <a:lnTo>
                  <a:pt x="14717" y="27390"/>
                </a:lnTo>
                <a:lnTo>
                  <a:pt x="18768" y="26455"/>
                </a:lnTo>
                <a:lnTo>
                  <a:pt x="22262" y="24380"/>
                </a:lnTo>
                <a:lnTo>
                  <a:pt x="24999" y="21331"/>
                </a:lnTo>
                <a:lnTo>
                  <a:pt x="26781" y="17474"/>
                </a:lnTo>
                <a:lnTo>
                  <a:pt x="27412" y="12975"/>
                </a:lnTo>
                <a:lnTo>
                  <a:pt x="26540" y="8847"/>
                </a:lnTo>
                <a:lnTo>
                  <a:pt x="24507" y="5281"/>
                </a:lnTo>
                <a:lnTo>
                  <a:pt x="21499" y="2481"/>
                </a:lnTo>
                <a:lnTo>
                  <a:pt x="17705" y="652"/>
                </a:lnTo>
                <a:lnTo>
                  <a:pt x="1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673552" y="234072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0"/>
                </a:moveTo>
                <a:lnTo>
                  <a:pt x="5433" y="2775"/>
                </a:lnTo>
                <a:lnTo>
                  <a:pt x="13310" y="0"/>
                </a:lnTo>
                <a:lnTo>
                  <a:pt x="17705" y="652"/>
                </a:lnTo>
                <a:lnTo>
                  <a:pt x="21500" y="2481"/>
                </a:lnTo>
                <a:lnTo>
                  <a:pt x="24507" y="5281"/>
                </a:lnTo>
                <a:lnTo>
                  <a:pt x="26540" y="8848"/>
                </a:lnTo>
                <a:lnTo>
                  <a:pt x="27412" y="12975"/>
                </a:lnTo>
                <a:lnTo>
                  <a:pt x="26781" y="17474"/>
                </a:lnTo>
                <a:lnTo>
                  <a:pt x="24999" y="21331"/>
                </a:lnTo>
                <a:lnTo>
                  <a:pt x="22262" y="24380"/>
                </a:lnTo>
                <a:lnTo>
                  <a:pt x="18769" y="26455"/>
                </a:lnTo>
                <a:lnTo>
                  <a:pt x="14717" y="27390"/>
                </a:lnTo>
                <a:lnTo>
                  <a:pt x="10137" y="26779"/>
                </a:lnTo>
                <a:lnTo>
                  <a:pt x="1037" y="18918"/>
                </a:lnTo>
                <a:lnTo>
                  <a:pt x="0" y="13710"/>
                </a:lnTo>
                <a:close/>
              </a:path>
            </a:pathLst>
          </a:custGeom>
          <a:ln w="3175">
            <a:solidFill>
              <a:srgbClr val="6CA4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845291" y="2378375"/>
            <a:ext cx="57357" cy="57357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860291" y="2386358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310" y="0"/>
                </a:moveTo>
                <a:lnTo>
                  <a:pt x="2557" y="5732"/>
                </a:lnTo>
                <a:lnTo>
                  <a:pt x="0" y="13710"/>
                </a:lnTo>
                <a:lnTo>
                  <a:pt x="53" y="14930"/>
                </a:lnTo>
                <a:lnTo>
                  <a:pt x="6230" y="25036"/>
                </a:lnTo>
                <a:lnTo>
                  <a:pt x="14718" y="27390"/>
                </a:lnTo>
                <a:lnTo>
                  <a:pt x="18769" y="26456"/>
                </a:lnTo>
                <a:lnTo>
                  <a:pt x="22262" y="24380"/>
                </a:lnTo>
                <a:lnTo>
                  <a:pt x="24999" y="21331"/>
                </a:lnTo>
                <a:lnTo>
                  <a:pt x="26782" y="17474"/>
                </a:lnTo>
                <a:lnTo>
                  <a:pt x="27412" y="12975"/>
                </a:lnTo>
                <a:lnTo>
                  <a:pt x="26540" y="8848"/>
                </a:lnTo>
                <a:lnTo>
                  <a:pt x="24507" y="5281"/>
                </a:lnTo>
                <a:lnTo>
                  <a:pt x="21500" y="2481"/>
                </a:lnTo>
                <a:lnTo>
                  <a:pt x="17705" y="653"/>
                </a:lnTo>
                <a:lnTo>
                  <a:pt x="1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2860291" y="2386358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0"/>
                </a:moveTo>
                <a:lnTo>
                  <a:pt x="5433" y="2775"/>
                </a:lnTo>
                <a:lnTo>
                  <a:pt x="13310" y="0"/>
                </a:lnTo>
                <a:lnTo>
                  <a:pt x="17705" y="652"/>
                </a:lnTo>
                <a:lnTo>
                  <a:pt x="21500" y="2481"/>
                </a:lnTo>
                <a:lnTo>
                  <a:pt x="24507" y="5281"/>
                </a:lnTo>
                <a:lnTo>
                  <a:pt x="26540" y="8848"/>
                </a:lnTo>
                <a:lnTo>
                  <a:pt x="27412" y="12975"/>
                </a:lnTo>
                <a:lnTo>
                  <a:pt x="26781" y="17474"/>
                </a:lnTo>
                <a:lnTo>
                  <a:pt x="24999" y="21331"/>
                </a:lnTo>
                <a:lnTo>
                  <a:pt x="22262" y="24380"/>
                </a:lnTo>
                <a:lnTo>
                  <a:pt x="18769" y="26455"/>
                </a:lnTo>
                <a:lnTo>
                  <a:pt x="14717" y="27390"/>
                </a:lnTo>
                <a:lnTo>
                  <a:pt x="10137" y="26779"/>
                </a:lnTo>
                <a:lnTo>
                  <a:pt x="1037" y="18918"/>
                </a:lnTo>
                <a:lnTo>
                  <a:pt x="0" y="13710"/>
                </a:lnTo>
                <a:close/>
              </a:path>
            </a:pathLst>
          </a:custGeom>
          <a:ln w="3175">
            <a:solidFill>
              <a:srgbClr val="6CA4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 txBox="1"/>
          <p:nvPr/>
        </p:nvSpPr>
        <p:spPr>
          <a:xfrm>
            <a:off x="2663012" y="1134338"/>
            <a:ext cx="765810" cy="1320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 spc="-10">
                <a:latin typeface="Calibri"/>
                <a:cs typeface="Calibri"/>
              </a:rPr>
              <a:t>End of follo</a:t>
            </a:r>
            <a:r>
              <a:rPr dirty="0" sz="850" spc="-20">
                <a:latin typeface="Calibri"/>
                <a:cs typeface="Calibri"/>
              </a:rPr>
              <a:t>w</a:t>
            </a:r>
            <a:r>
              <a:rPr dirty="0" sz="850" spc="-10">
                <a:latin typeface="Calibri"/>
                <a:cs typeface="Calibri"/>
              </a:rPr>
              <a:t>-up 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1390980" y="1635633"/>
            <a:ext cx="1643425" cy="42394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1404538" y="1650481"/>
            <a:ext cx="1616710" cy="0"/>
          </a:xfrm>
          <a:custGeom>
            <a:avLst/>
            <a:gdLst/>
            <a:ahLst/>
            <a:cxnLst/>
            <a:rect l="l" t="t" r="r" b="b"/>
            <a:pathLst>
              <a:path w="1616710" h="0">
                <a:moveTo>
                  <a:pt x="0" y="0"/>
                </a:moveTo>
                <a:lnTo>
                  <a:pt x="1616630" y="0"/>
                </a:lnTo>
              </a:path>
            </a:pathLst>
          </a:custGeom>
          <a:ln w="15239">
            <a:solidFill>
              <a:srgbClr val="D87C7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1528140" y="1475613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40" h="27940">
                <a:moveTo>
                  <a:pt x="13310" y="0"/>
                </a:moveTo>
                <a:lnTo>
                  <a:pt x="2557" y="5732"/>
                </a:lnTo>
                <a:lnTo>
                  <a:pt x="0" y="13709"/>
                </a:lnTo>
                <a:lnTo>
                  <a:pt x="53" y="14929"/>
                </a:lnTo>
                <a:lnTo>
                  <a:pt x="6230" y="25035"/>
                </a:lnTo>
                <a:lnTo>
                  <a:pt x="14717" y="27390"/>
                </a:lnTo>
                <a:lnTo>
                  <a:pt x="18769" y="26455"/>
                </a:lnTo>
                <a:lnTo>
                  <a:pt x="22261" y="24380"/>
                </a:lnTo>
                <a:lnTo>
                  <a:pt x="24998" y="21331"/>
                </a:lnTo>
                <a:lnTo>
                  <a:pt x="26781" y="17474"/>
                </a:lnTo>
                <a:lnTo>
                  <a:pt x="27412" y="12975"/>
                </a:lnTo>
                <a:lnTo>
                  <a:pt x="26540" y="8847"/>
                </a:lnTo>
                <a:lnTo>
                  <a:pt x="24507" y="5281"/>
                </a:lnTo>
                <a:lnTo>
                  <a:pt x="21499" y="2481"/>
                </a:lnTo>
                <a:lnTo>
                  <a:pt x="17705" y="652"/>
                </a:lnTo>
                <a:lnTo>
                  <a:pt x="1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1746942" y="176822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310" y="0"/>
                </a:moveTo>
                <a:lnTo>
                  <a:pt x="2557" y="5732"/>
                </a:lnTo>
                <a:lnTo>
                  <a:pt x="0" y="13710"/>
                </a:lnTo>
                <a:lnTo>
                  <a:pt x="53" y="14929"/>
                </a:lnTo>
                <a:lnTo>
                  <a:pt x="6230" y="25036"/>
                </a:lnTo>
                <a:lnTo>
                  <a:pt x="14718" y="27390"/>
                </a:lnTo>
                <a:lnTo>
                  <a:pt x="18769" y="26455"/>
                </a:lnTo>
                <a:lnTo>
                  <a:pt x="22262" y="24380"/>
                </a:lnTo>
                <a:lnTo>
                  <a:pt x="24999" y="21331"/>
                </a:lnTo>
                <a:lnTo>
                  <a:pt x="26782" y="17474"/>
                </a:lnTo>
                <a:lnTo>
                  <a:pt x="27412" y="12975"/>
                </a:lnTo>
                <a:lnTo>
                  <a:pt x="26540" y="8847"/>
                </a:lnTo>
                <a:lnTo>
                  <a:pt x="24507" y="5281"/>
                </a:lnTo>
                <a:lnTo>
                  <a:pt x="21499" y="2481"/>
                </a:lnTo>
                <a:lnTo>
                  <a:pt x="17705" y="653"/>
                </a:lnTo>
                <a:lnTo>
                  <a:pt x="1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1886214" y="1516761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40">
                <a:moveTo>
                  <a:pt x="13310" y="0"/>
                </a:moveTo>
                <a:lnTo>
                  <a:pt x="2557" y="5732"/>
                </a:lnTo>
                <a:lnTo>
                  <a:pt x="0" y="13710"/>
                </a:lnTo>
                <a:lnTo>
                  <a:pt x="53" y="14929"/>
                </a:lnTo>
                <a:lnTo>
                  <a:pt x="6230" y="25036"/>
                </a:lnTo>
                <a:lnTo>
                  <a:pt x="14718" y="27390"/>
                </a:lnTo>
                <a:lnTo>
                  <a:pt x="18769" y="26455"/>
                </a:lnTo>
                <a:lnTo>
                  <a:pt x="22262" y="24380"/>
                </a:lnTo>
                <a:lnTo>
                  <a:pt x="24999" y="21331"/>
                </a:lnTo>
                <a:lnTo>
                  <a:pt x="26782" y="17474"/>
                </a:lnTo>
                <a:lnTo>
                  <a:pt x="27412" y="12975"/>
                </a:lnTo>
                <a:lnTo>
                  <a:pt x="26540" y="8847"/>
                </a:lnTo>
                <a:lnTo>
                  <a:pt x="24507" y="5281"/>
                </a:lnTo>
                <a:lnTo>
                  <a:pt x="21500" y="2481"/>
                </a:lnTo>
                <a:lnTo>
                  <a:pt x="17705" y="653"/>
                </a:lnTo>
                <a:lnTo>
                  <a:pt x="1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2085129" y="1585341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40">
                <a:moveTo>
                  <a:pt x="13310" y="0"/>
                </a:moveTo>
                <a:lnTo>
                  <a:pt x="2557" y="5732"/>
                </a:lnTo>
                <a:lnTo>
                  <a:pt x="0" y="13710"/>
                </a:lnTo>
                <a:lnTo>
                  <a:pt x="53" y="14929"/>
                </a:lnTo>
                <a:lnTo>
                  <a:pt x="6230" y="25035"/>
                </a:lnTo>
                <a:lnTo>
                  <a:pt x="14717" y="27390"/>
                </a:lnTo>
                <a:lnTo>
                  <a:pt x="18768" y="26455"/>
                </a:lnTo>
                <a:lnTo>
                  <a:pt x="22261" y="24380"/>
                </a:lnTo>
                <a:lnTo>
                  <a:pt x="24998" y="21331"/>
                </a:lnTo>
                <a:lnTo>
                  <a:pt x="26781" y="17474"/>
                </a:lnTo>
                <a:lnTo>
                  <a:pt x="27412" y="12975"/>
                </a:lnTo>
                <a:lnTo>
                  <a:pt x="26540" y="8847"/>
                </a:lnTo>
                <a:lnTo>
                  <a:pt x="24507" y="5281"/>
                </a:lnTo>
                <a:lnTo>
                  <a:pt x="21499" y="2481"/>
                </a:lnTo>
                <a:lnTo>
                  <a:pt x="17705" y="653"/>
                </a:lnTo>
                <a:lnTo>
                  <a:pt x="1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2268788" y="179108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310" y="0"/>
                </a:moveTo>
                <a:lnTo>
                  <a:pt x="2557" y="5732"/>
                </a:lnTo>
                <a:lnTo>
                  <a:pt x="0" y="13710"/>
                </a:lnTo>
                <a:lnTo>
                  <a:pt x="53" y="14929"/>
                </a:lnTo>
                <a:lnTo>
                  <a:pt x="6230" y="25036"/>
                </a:lnTo>
                <a:lnTo>
                  <a:pt x="14717" y="27390"/>
                </a:lnTo>
                <a:lnTo>
                  <a:pt x="18768" y="26455"/>
                </a:lnTo>
                <a:lnTo>
                  <a:pt x="22261" y="24380"/>
                </a:lnTo>
                <a:lnTo>
                  <a:pt x="24998" y="21331"/>
                </a:lnTo>
                <a:lnTo>
                  <a:pt x="26781" y="17474"/>
                </a:lnTo>
                <a:lnTo>
                  <a:pt x="27412" y="12975"/>
                </a:lnTo>
                <a:lnTo>
                  <a:pt x="26540" y="8847"/>
                </a:lnTo>
                <a:lnTo>
                  <a:pt x="24507" y="5281"/>
                </a:lnTo>
                <a:lnTo>
                  <a:pt x="21499" y="2481"/>
                </a:lnTo>
                <a:lnTo>
                  <a:pt x="17705" y="653"/>
                </a:lnTo>
                <a:lnTo>
                  <a:pt x="1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268788" y="179108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0"/>
                </a:moveTo>
                <a:lnTo>
                  <a:pt x="5433" y="2775"/>
                </a:lnTo>
                <a:lnTo>
                  <a:pt x="13310" y="0"/>
                </a:lnTo>
                <a:lnTo>
                  <a:pt x="17705" y="652"/>
                </a:lnTo>
                <a:lnTo>
                  <a:pt x="21500" y="2481"/>
                </a:lnTo>
                <a:lnTo>
                  <a:pt x="24507" y="5281"/>
                </a:lnTo>
                <a:lnTo>
                  <a:pt x="26540" y="8847"/>
                </a:lnTo>
                <a:lnTo>
                  <a:pt x="27412" y="12975"/>
                </a:lnTo>
                <a:lnTo>
                  <a:pt x="26781" y="17474"/>
                </a:lnTo>
                <a:lnTo>
                  <a:pt x="24999" y="21331"/>
                </a:lnTo>
                <a:lnTo>
                  <a:pt x="22262" y="24380"/>
                </a:lnTo>
                <a:lnTo>
                  <a:pt x="18769" y="26455"/>
                </a:lnTo>
                <a:lnTo>
                  <a:pt x="14717" y="27390"/>
                </a:lnTo>
                <a:lnTo>
                  <a:pt x="10137" y="26779"/>
                </a:lnTo>
                <a:lnTo>
                  <a:pt x="1037" y="18918"/>
                </a:lnTo>
                <a:lnTo>
                  <a:pt x="0" y="13710"/>
                </a:lnTo>
                <a:close/>
              </a:path>
            </a:pathLst>
          </a:custGeom>
          <a:ln w="3175">
            <a:solidFill>
              <a:srgbClr val="6CA4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2436572" y="1475613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40">
                <a:moveTo>
                  <a:pt x="13310" y="0"/>
                </a:moveTo>
                <a:lnTo>
                  <a:pt x="2557" y="5732"/>
                </a:lnTo>
                <a:lnTo>
                  <a:pt x="0" y="13709"/>
                </a:lnTo>
                <a:lnTo>
                  <a:pt x="53" y="14929"/>
                </a:lnTo>
                <a:lnTo>
                  <a:pt x="6230" y="25035"/>
                </a:lnTo>
                <a:lnTo>
                  <a:pt x="14717" y="27390"/>
                </a:lnTo>
                <a:lnTo>
                  <a:pt x="18769" y="26455"/>
                </a:lnTo>
                <a:lnTo>
                  <a:pt x="22261" y="24380"/>
                </a:lnTo>
                <a:lnTo>
                  <a:pt x="24998" y="21331"/>
                </a:lnTo>
                <a:lnTo>
                  <a:pt x="26782" y="17474"/>
                </a:lnTo>
                <a:lnTo>
                  <a:pt x="27412" y="12975"/>
                </a:lnTo>
                <a:lnTo>
                  <a:pt x="26540" y="8847"/>
                </a:lnTo>
                <a:lnTo>
                  <a:pt x="24507" y="5281"/>
                </a:lnTo>
                <a:lnTo>
                  <a:pt x="21500" y="2481"/>
                </a:lnTo>
                <a:lnTo>
                  <a:pt x="17705" y="652"/>
                </a:lnTo>
                <a:lnTo>
                  <a:pt x="1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2667815" y="1564559"/>
            <a:ext cx="57357" cy="57357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2683112" y="1572626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40">
                <a:moveTo>
                  <a:pt x="13310" y="0"/>
                </a:moveTo>
                <a:lnTo>
                  <a:pt x="2557" y="5731"/>
                </a:lnTo>
                <a:lnTo>
                  <a:pt x="0" y="13709"/>
                </a:lnTo>
                <a:lnTo>
                  <a:pt x="53" y="14929"/>
                </a:lnTo>
                <a:lnTo>
                  <a:pt x="6230" y="25035"/>
                </a:lnTo>
                <a:lnTo>
                  <a:pt x="14717" y="27390"/>
                </a:lnTo>
                <a:lnTo>
                  <a:pt x="18768" y="26455"/>
                </a:lnTo>
                <a:lnTo>
                  <a:pt x="22262" y="24380"/>
                </a:lnTo>
                <a:lnTo>
                  <a:pt x="24999" y="21331"/>
                </a:lnTo>
                <a:lnTo>
                  <a:pt x="26781" y="17474"/>
                </a:lnTo>
                <a:lnTo>
                  <a:pt x="27412" y="12975"/>
                </a:lnTo>
                <a:lnTo>
                  <a:pt x="26540" y="8847"/>
                </a:lnTo>
                <a:lnTo>
                  <a:pt x="24507" y="5281"/>
                </a:lnTo>
                <a:lnTo>
                  <a:pt x="21499" y="2481"/>
                </a:lnTo>
                <a:lnTo>
                  <a:pt x="17705" y="652"/>
                </a:lnTo>
                <a:lnTo>
                  <a:pt x="1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2683112" y="1572626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40">
                <a:moveTo>
                  <a:pt x="0" y="13710"/>
                </a:moveTo>
                <a:lnTo>
                  <a:pt x="5433" y="2775"/>
                </a:lnTo>
                <a:lnTo>
                  <a:pt x="13310" y="0"/>
                </a:lnTo>
                <a:lnTo>
                  <a:pt x="17705" y="652"/>
                </a:lnTo>
                <a:lnTo>
                  <a:pt x="21500" y="2481"/>
                </a:lnTo>
                <a:lnTo>
                  <a:pt x="24507" y="5281"/>
                </a:lnTo>
                <a:lnTo>
                  <a:pt x="26540" y="8847"/>
                </a:lnTo>
                <a:lnTo>
                  <a:pt x="27412" y="12975"/>
                </a:lnTo>
                <a:lnTo>
                  <a:pt x="26781" y="17474"/>
                </a:lnTo>
                <a:lnTo>
                  <a:pt x="24999" y="21331"/>
                </a:lnTo>
                <a:lnTo>
                  <a:pt x="22262" y="24380"/>
                </a:lnTo>
                <a:lnTo>
                  <a:pt x="18769" y="26455"/>
                </a:lnTo>
                <a:lnTo>
                  <a:pt x="14717" y="27390"/>
                </a:lnTo>
                <a:lnTo>
                  <a:pt x="10137" y="26779"/>
                </a:lnTo>
                <a:lnTo>
                  <a:pt x="1037" y="18918"/>
                </a:lnTo>
                <a:lnTo>
                  <a:pt x="0" y="13710"/>
                </a:lnTo>
                <a:close/>
              </a:path>
            </a:pathLst>
          </a:custGeom>
          <a:ln w="3175">
            <a:solidFill>
              <a:srgbClr val="6CA4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2869851" y="1699641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310" y="0"/>
                </a:moveTo>
                <a:lnTo>
                  <a:pt x="2557" y="5732"/>
                </a:lnTo>
                <a:lnTo>
                  <a:pt x="0" y="13710"/>
                </a:lnTo>
                <a:lnTo>
                  <a:pt x="53" y="14930"/>
                </a:lnTo>
                <a:lnTo>
                  <a:pt x="6230" y="25036"/>
                </a:lnTo>
                <a:lnTo>
                  <a:pt x="14718" y="27390"/>
                </a:lnTo>
                <a:lnTo>
                  <a:pt x="18769" y="26456"/>
                </a:lnTo>
                <a:lnTo>
                  <a:pt x="22262" y="24380"/>
                </a:lnTo>
                <a:lnTo>
                  <a:pt x="24999" y="21331"/>
                </a:lnTo>
                <a:lnTo>
                  <a:pt x="26781" y="17474"/>
                </a:lnTo>
                <a:lnTo>
                  <a:pt x="27412" y="12975"/>
                </a:lnTo>
                <a:lnTo>
                  <a:pt x="26540" y="8847"/>
                </a:lnTo>
                <a:lnTo>
                  <a:pt x="24507" y="5281"/>
                </a:lnTo>
                <a:lnTo>
                  <a:pt x="21499" y="2481"/>
                </a:lnTo>
                <a:lnTo>
                  <a:pt x="17705" y="653"/>
                </a:lnTo>
                <a:lnTo>
                  <a:pt x="1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2869850" y="1699641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0" y="13710"/>
                </a:moveTo>
                <a:lnTo>
                  <a:pt x="5433" y="2775"/>
                </a:lnTo>
                <a:lnTo>
                  <a:pt x="13310" y="0"/>
                </a:lnTo>
                <a:lnTo>
                  <a:pt x="17705" y="652"/>
                </a:lnTo>
                <a:lnTo>
                  <a:pt x="21500" y="2481"/>
                </a:lnTo>
                <a:lnTo>
                  <a:pt x="24507" y="5281"/>
                </a:lnTo>
                <a:lnTo>
                  <a:pt x="26540" y="8847"/>
                </a:lnTo>
                <a:lnTo>
                  <a:pt x="27412" y="12975"/>
                </a:lnTo>
                <a:lnTo>
                  <a:pt x="26781" y="17474"/>
                </a:lnTo>
                <a:lnTo>
                  <a:pt x="24999" y="21331"/>
                </a:lnTo>
                <a:lnTo>
                  <a:pt x="22262" y="24380"/>
                </a:lnTo>
                <a:lnTo>
                  <a:pt x="18769" y="26455"/>
                </a:lnTo>
                <a:lnTo>
                  <a:pt x="14717" y="27390"/>
                </a:lnTo>
                <a:lnTo>
                  <a:pt x="10137" y="26779"/>
                </a:lnTo>
                <a:lnTo>
                  <a:pt x="1037" y="18918"/>
                </a:lnTo>
                <a:lnTo>
                  <a:pt x="0" y="13710"/>
                </a:lnTo>
                <a:close/>
              </a:path>
            </a:pathLst>
          </a:custGeom>
          <a:ln w="3175">
            <a:solidFill>
              <a:srgbClr val="6CA4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1987418" y="1414514"/>
            <a:ext cx="87283" cy="453875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2031060" y="1460314"/>
            <a:ext cx="0" cy="351155"/>
          </a:xfrm>
          <a:custGeom>
            <a:avLst/>
            <a:gdLst/>
            <a:ahLst/>
            <a:cxnLst/>
            <a:rect l="l" t="t" r="r" b="b"/>
            <a:pathLst>
              <a:path w="0" h="351155">
                <a:moveTo>
                  <a:pt x="0" y="0"/>
                </a:moveTo>
                <a:lnTo>
                  <a:pt x="0" y="350637"/>
                </a:lnTo>
              </a:path>
            </a:pathLst>
          </a:custGeom>
          <a:ln w="7619">
            <a:solidFill>
              <a:srgbClr val="6095C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2013373" y="1452752"/>
            <a:ext cx="35560" cy="34925"/>
          </a:xfrm>
          <a:custGeom>
            <a:avLst/>
            <a:gdLst/>
            <a:ahLst/>
            <a:cxnLst/>
            <a:rect l="l" t="t" r="r" b="b"/>
            <a:pathLst>
              <a:path w="35560" h="34925">
                <a:moveTo>
                  <a:pt x="17686" y="0"/>
                </a:moveTo>
                <a:lnTo>
                  <a:pt x="0" y="30319"/>
                </a:lnTo>
                <a:lnTo>
                  <a:pt x="613" y="32652"/>
                </a:lnTo>
                <a:lnTo>
                  <a:pt x="4248" y="34772"/>
                </a:lnTo>
                <a:lnTo>
                  <a:pt x="6582" y="34158"/>
                </a:lnTo>
                <a:lnTo>
                  <a:pt x="17686" y="15123"/>
                </a:lnTo>
                <a:lnTo>
                  <a:pt x="26507" y="15123"/>
                </a:lnTo>
                <a:lnTo>
                  <a:pt x="17686" y="0"/>
                </a:lnTo>
                <a:close/>
              </a:path>
              <a:path w="35560" h="34925">
                <a:moveTo>
                  <a:pt x="26507" y="15123"/>
                </a:moveTo>
                <a:lnTo>
                  <a:pt x="17686" y="15123"/>
                </a:lnTo>
                <a:lnTo>
                  <a:pt x="28790" y="34158"/>
                </a:lnTo>
                <a:lnTo>
                  <a:pt x="31123" y="34772"/>
                </a:lnTo>
                <a:lnTo>
                  <a:pt x="34758" y="32652"/>
                </a:lnTo>
                <a:lnTo>
                  <a:pt x="35372" y="30319"/>
                </a:lnTo>
                <a:lnTo>
                  <a:pt x="26507" y="15123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2013373" y="1783740"/>
            <a:ext cx="35560" cy="34925"/>
          </a:xfrm>
          <a:custGeom>
            <a:avLst/>
            <a:gdLst/>
            <a:ahLst/>
            <a:cxnLst/>
            <a:rect l="l" t="t" r="r" b="b"/>
            <a:pathLst>
              <a:path w="35560" h="34925">
                <a:moveTo>
                  <a:pt x="4248" y="0"/>
                </a:moveTo>
                <a:lnTo>
                  <a:pt x="613" y="2120"/>
                </a:lnTo>
                <a:lnTo>
                  <a:pt x="0" y="4453"/>
                </a:lnTo>
                <a:lnTo>
                  <a:pt x="17686" y="34772"/>
                </a:lnTo>
                <a:lnTo>
                  <a:pt x="26507" y="19649"/>
                </a:lnTo>
                <a:lnTo>
                  <a:pt x="17686" y="19649"/>
                </a:lnTo>
                <a:lnTo>
                  <a:pt x="6582" y="613"/>
                </a:lnTo>
                <a:lnTo>
                  <a:pt x="4248" y="0"/>
                </a:lnTo>
                <a:close/>
              </a:path>
              <a:path w="35560" h="34925">
                <a:moveTo>
                  <a:pt x="31123" y="0"/>
                </a:moveTo>
                <a:lnTo>
                  <a:pt x="28790" y="613"/>
                </a:lnTo>
                <a:lnTo>
                  <a:pt x="17686" y="19649"/>
                </a:lnTo>
                <a:lnTo>
                  <a:pt x="26507" y="19649"/>
                </a:lnTo>
                <a:lnTo>
                  <a:pt x="35372" y="4453"/>
                </a:lnTo>
                <a:lnTo>
                  <a:pt x="34758" y="2120"/>
                </a:lnTo>
                <a:lnTo>
                  <a:pt x="31123" y="0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 txBox="1"/>
          <p:nvPr/>
        </p:nvSpPr>
        <p:spPr>
          <a:xfrm>
            <a:off x="1154252" y="1339596"/>
            <a:ext cx="1158875" cy="394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678180">
              <a:lnSpc>
                <a:spcPct val="100000"/>
              </a:lnSpc>
            </a:pPr>
            <a:r>
              <a:rPr dirty="0" sz="850" spc="-10" b="1">
                <a:latin typeface="Calibri"/>
                <a:cs typeface="Calibri"/>
              </a:rPr>
              <a:t>var</a:t>
            </a:r>
            <a:r>
              <a:rPr dirty="0" sz="850" spc="-10" b="1">
                <a:latin typeface="Calibri"/>
                <a:cs typeface="Calibri"/>
              </a:rPr>
              <a:t>i</a:t>
            </a:r>
            <a:r>
              <a:rPr dirty="0" sz="850" spc="-10" b="1">
                <a:latin typeface="Calibri"/>
                <a:cs typeface="Calibri"/>
              </a:rPr>
              <a:t>a</a:t>
            </a:r>
            <a:r>
              <a:rPr dirty="0" sz="850" spc="-15" b="1">
                <a:latin typeface="Calibri"/>
                <a:cs typeface="Calibri"/>
              </a:rPr>
              <a:t>bili</a:t>
            </a:r>
            <a:r>
              <a:rPr dirty="0" sz="850" spc="-10" b="1">
                <a:latin typeface="Calibri"/>
                <a:cs typeface="Calibri"/>
              </a:rPr>
              <a:t>t</a:t>
            </a:r>
            <a:r>
              <a:rPr dirty="0" sz="850" spc="-15" b="1">
                <a:latin typeface="Calibri"/>
                <a:cs typeface="Calibri"/>
              </a:rPr>
              <a:t>y</a:t>
            </a:r>
            <a:r>
              <a:rPr dirty="0" sz="850" spc="-5" b="1">
                <a:latin typeface="Calibri"/>
                <a:cs typeface="Calibri"/>
              </a:rPr>
              <a:t> </a:t>
            </a: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1050">
                <a:latin typeface="Calibri"/>
                <a:cs typeface="Calibri"/>
              </a:rPr>
              <a:t>P</a:t>
            </a:r>
            <a:r>
              <a:rPr dirty="0" baseline="-15873" sz="1050" spc="-7">
                <a:latin typeface="Calibri"/>
                <a:cs typeface="Calibri"/>
              </a:rPr>
              <a:t>2</a:t>
            </a:r>
            <a:r>
              <a:rPr dirty="0" sz="1050">
                <a:latin typeface="Calibri"/>
                <a:cs typeface="Calibri"/>
              </a:rPr>
              <a:t> 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715561" y="1213866"/>
            <a:ext cx="702310" cy="1320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25" b="1">
                <a:latin typeface="Calibri"/>
                <a:cs typeface="Calibri"/>
              </a:rPr>
              <a:t>W</a:t>
            </a:r>
            <a:r>
              <a:rPr dirty="0" sz="800" spc="5" b="1">
                <a:latin typeface="Calibri"/>
                <a:cs typeface="Calibri"/>
              </a:rPr>
              <a:t>ithin</a:t>
            </a:r>
            <a:r>
              <a:rPr dirty="0" sz="800" spc="10" b="1">
                <a:latin typeface="Calibri"/>
                <a:cs typeface="Calibri"/>
              </a:rPr>
              <a:t>-su</a:t>
            </a:r>
            <a:r>
              <a:rPr dirty="0" sz="800" spc="10" b="1">
                <a:latin typeface="Calibri"/>
                <a:cs typeface="Calibri"/>
              </a:rPr>
              <a:t>b</a:t>
            </a:r>
            <a:r>
              <a:rPr dirty="0" sz="800" spc="15" b="1">
                <a:latin typeface="Calibri"/>
                <a:cs typeface="Calibri"/>
              </a:rPr>
              <a:t>jec</a:t>
            </a:r>
            <a:r>
              <a:rPr dirty="0" sz="800" spc="5" b="1">
                <a:latin typeface="Calibri"/>
                <a:cs typeface="Calibri"/>
              </a:rPr>
              <a:t>t</a:t>
            </a:r>
            <a:r>
              <a:rPr dirty="0" sz="800" spc="5" b="1">
                <a:latin typeface="Calibri"/>
                <a:cs typeface="Calibri"/>
              </a:rPr>
              <a:t> 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1994899" y="2261165"/>
            <a:ext cx="87283" cy="315468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2038458" y="2306134"/>
            <a:ext cx="0" cy="213995"/>
          </a:xfrm>
          <a:custGeom>
            <a:avLst/>
            <a:gdLst/>
            <a:ahLst/>
            <a:cxnLst/>
            <a:rect l="l" t="t" r="r" b="b"/>
            <a:pathLst>
              <a:path w="0" h="213994">
                <a:moveTo>
                  <a:pt x="0" y="0"/>
                </a:moveTo>
                <a:lnTo>
                  <a:pt x="0" y="213477"/>
                </a:lnTo>
              </a:path>
            </a:pathLst>
          </a:custGeom>
          <a:ln w="7619">
            <a:solidFill>
              <a:srgbClr val="6095C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2020771" y="2298573"/>
            <a:ext cx="35560" cy="34925"/>
          </a:xfrm>
          <a:custGeom>
            <a:avLst/>
            <a:gdLst/>
            <a:ahLst/>
            <a:cxnLst/>
            <a:rect l="l" t="t" r="r" b="b"/>
            <a:pathLst>
              <a:path w="35560" h="34925">
                <a:moveTo>
                  <a:pt x="17686" y="0"/>
                </a:moveTo>
                <a:lnTo>
                  <a:pt x="0" y="30319"/>
                </a:lnTo>
                <a:lnTo>
                  <a:pt x="614" y="32652"/>
                </a:lnTo>
                <a:lnTo>
                  <a:pt x="4249" y="34772"/>
                </a:lnTo>
                <a:lnTo>
                  <a:pt x="6582" y="34158"/>
                </a:lnTo>
                <a:lnTo>
                  <a:pt x="17686" y="15123"/>
                </a:lnTo>
                <a:lnTo>
                  <a:pt x="26508" y="15123"/>
                </a:lnTo>
                <a:lnTo>
                  <a:pt x="17686" y="0"/>
                </a:lnTo>
                <a:close/>
              </a:path>
              <a:path w="35560" h="34925">
                <a:moveTo>
                  <a:pt x="26508" y="15123"/>
                </a:moveTo>
                <a:lnTo>
                  <a:pt x="17686" y="15123"/>
                </a:lnTo>
                <a:lnTo>
                  <a:pt x="28790" y="34158"/>
                </a:lnTo>
                <a:lnTo>
                  <a:pt x="31123" y="34772"/>
                </a:lnTo>
                <a:lnTo>
                  <a:pt x="34758" y="32652"/>
                </a:lnTo>
                <a:lnTo>
                  <a:pt x="35372" y="30319"/>
                </a:lnTo>
                <a:lnTo>
                  <a:pt x="26508" y="15123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2020771" y="2492400"/>
            <a:ext cx="35560" cy="34925"/>
          </a:xfrm>
          <a:custGeom>
            <a:avLst/>
            <a:gdLst/>
            <a:ahLst/>
            <a:cxnLst/>
            <a:rect l="l" t="t" r="r" b="b"/>
            <a:pathLst>
              <a:path w="35560" h="34925">
                <a:moveTo>
                  <a:pt x="4249" y="0"/>
                </a:moveTo>
                <a:lnTo>
                  <a:pt x="614" y="2120"/>
                </a:lnTo>
                <a:lnTo>
                  <a:pt x="0" y="4453"/>
                </a:lnTo>
                <a:lnTo>
                  <a:pt x="17686" y="34772"/>
                </a:lnTo>
                <a:lnTo>
                  <a:pt x="26508" y="19649"/>
                </a:lnTo>
                <a:lnTo>
                  <a:pt x="17686" y="19649"/>
                </a:lnTo>
                <a:lnTo>
                  <a:pt x="6582" y="614"/>
                </a:lnTo>
                <a:lnTo>
                  <a:pt x="4249" y="0"/>
                </a:lnTo>
                <a:close/>
              </a:path>
              <a:path w="35560" h="34925">
                <a:moveTo>
                  <a:pt x="31123" y="0"/>
                </a:moveTo>
                <a:lnTo>
                  <a:pt x="28790" y="614"/>
                </a:lnTo>
                <a:lnTo>
                  <a:pt x="17686" y="19649"/>
                </a:lnTo>
                <a:lnTo>
                  <a:pt x="26508" y="19649"/>
                </a:lnTo>
                <a:lnTo>
                  <a:pt x="35372" y="4453"/>
                </a:lnTo>
                <a:lnTo>
                  <a:pt x="34758" y="2120"/>
                </a:lnTo>
                <a:lnTo>
                  <a:pt x="31123" y="0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3038562" y="1620254"/>
            <a:ext cx="88530" cy="842910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3082619" y="1666054"/>
            <a:ext cx="0" cy="739775"/>
          </a:xfrm>
          <a:custGeom>
            <a:avLst/>
            <a:gdLst/>
            <a:ahLst/>
            <a:cxnLst/>
            <a:rect l="l" t="t" r="r" b="b"/>
            <a:pathLst>
              <a:path w="0" h="739775">
                <a:moveTo>
                  <a:pt x="0" y="0"/>
                </a:moveTo>
                <a:lnTo>
                  <a:pt x="0" y="739257"/>
                </a:lnTo>
              </a:path>
            </a:pathLst>
          </a:custGeom>
          <a:ln w="7619">
            <a:solidFill>
              <a:srgbClr val="6095C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3064933" y="1658492"/>
            <a:ext cx="35560" cy="34925"/>
          </a:xfrm>
          <a:custGeom>
            <a:avLst/>
            <a:gdLst/>
            <a:ahLst/>
            <a:cxnLst/>
            <a:rect l="l" t="t" r="r" b="b"/>
            <a:pathLst>
              <a:path w="35560" h="34925">
                <a:moveTo>
                  <a:pt x="17686" y="0"/>
                </a:moveTo>
                <a:lnTo>
                  <a:pt x="0" y="30319"/>
                </a:lnTo>
                <a:lnTo>
                  <a:pt x="613" y="32652"/>
                </a:lnTo>
                <a:lnTo>
                  <a:pt x="4248" y="34772"/>
                </a:lnTo>
                <a:lnTo>
                  <a:pt x="6581" y="34158"/>
                </a:lnTo>
                <a:lnTo>
                  <a:pt x="17686" y="15123"/>
                </a:lnTo>
                <a:lnTo>
                  <a:pt x="26507" y="15123"/>
                </a:lnTo>
                <a:lnTo>
                  <a:pt x="17686" y="0"/>
                </a:lnTo>
                <a:close/>
              </a:path>
              <a:path w="35560" h="34925">
                <a:moveTo>
                  <a:pt x="26507" y="15123"/>
                </a:moveTo>
                <a:lnTo>
                  <a:pt x="17686" y="15123"/>
                </a:lnTo>
                <a:lnTo>
                  <a:pt x="28790" y="34158"/>
                </a:lnTo>
                <a:lnTo>
                  <a:pt x="31123" y="34772"/>
                </a:lnTo>
                <a:lnTo>
                  <a:pt x="34758" y="32652"/>
                </a:lnTo>
                <a:lnTo>
                  <a:pt x="35372" y="30319"/>
                </a:lnTo>
                <a:lnTo>
                  <a:pt x="26507" y="15123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3064933" y="2378100"/>
            <a:ext cx="35560" cy="34925"/>
          </a:xfrm>
          <a:custGeom>
            <a:avLst/>
            <a:gdLst/>
            <a:ahLst/>
            <a:cxnLst/>
            <a:rect l="l" t="t" r="r" b="b"/>
            <a:pathLst>
              <a:path w="35560" h="34925">
                <a:moveTo>
                  <a:pt x="4248" y="0"/>
                </a:moveTo>
                <a:lnTo>
                  <a:pt x="613" y="2120"/>
                </a:lnTo>
                <a:lnTo>
                  <a:pt x="0" y="4453"/>
                </a:lnTo>
                <a:lnTo>
                  <a:pt x="17686" y="34772"/>
                </a:lnTo>
                <a:lnTo>
                  <a:pt x="26507" y="19649"/>
                </a:lnTo>
                <a:lnTo>
                  <a:pt x="17686" y="19649"/>
                </a:lnTo>
                <a:lnTo>
                  <a:pt x="6581" y="613"/>
                </a:lnTo>
                <a:lnTo>
                  <a:pt x="4248" y="0"/>
                </a:lnTo>
                <a:close/>
              </a:path>
              <a:path w="35560" h="34925">
                <a:moveTo>
                  <a:pt x="31123" y="0"/>
                </a:moveTo>
                <a:lnTo>
                  <a:pt x="28790" y="613"/>
                </a:lnTo>
                <a:lnTo>
                  <a:pt x="17686" y="19649"/>
                </a:lnTo>
                <a:lnTo>
                  <a:pt x="26507" y="19649"/>
                </a:lnTo>
                <a:lnTo>
                  <a:pt x="35372" y="4453"/>
                </a:lnTo>
                <a:lnTo>
                  <a:pt x="34758" y="2120"/>
                </a:lnTo>
                <a:lnTo>
                  <a:pt x="31123" y="0"/>
                </a:lnTo>
                <a:close/>
              </a:path>
            </a:pathLst>
          </a:custGeom>
          <a:solidFill>
            <a:srgbClr val="6095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 txBox="1"/>
          <p:nvPr/>
        </p:nvSpPr>
        <p:spPr>
          <a:xfrm>
            <a:off x="3214799" y="1888718"/>
            <a:ext cx="492759" cy="3873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 indent="-24130">
              <a:lnSpc>
                <a:spcPct val="102099"/>
              </a:lnSpc>
            </a:pPr>
            <a:r>
              <a:rPr dirty="0" sz="800" spc="15" b="1">
                <a:latin typeface="Calibri"/>
                <a:cs typeface="Calibri"/>
              </a:rPr>
              <a:t>Be</a:t>
            </a:r>
            <a:r>
              <a:rPr dirty="0" sz="800" spc="5" b="1">
                <a:latin typeface="Calibri"/>
                <a:cs typeface="Calibri"/>
              </a:rPr>
              <a:t>t</a:t>
            </a:r>
            <a:r>
              <a:rPr dirty="0" sz="800" spc="20" b="1">
                <a:latin typeface="Calibri"/>
                <a:cs typeface="Calibri"/>
              </a:rPr>
              <a:t>w</a:t>
            </a:r>
            <a:r>
              <a:rPr dirty="0" sz="800" spc="20" b="1">
                <a:latin typeface="Calibri"/>
                <a:cs typeface="Calibri"/>
              </a:rPr>
              <a:t>ee</a:t>
            </a:r>
            <a:r>
              <a:rPr dirty="0" sz="800" spc="5" b="1">
                <a:latin typeface="Calibri"/>
                <a:cs typeface="Calibri"/>
              </a:rPr>
              <a:t>n-</a:t>
            </a:r>
            <a:r>
              <a:rPr dirty="0" sz="800" b="1">
                <a:latin typeface="Calibri"/>
                <a:cs typeface="Calibri"/>
              </a:rPr>
              <a:t> </a:t>
            </a:r>
            <a:r>
              <a:rPr dirty="0" sz="800" spc="10" b="1">
                <a:latin typeface="Calibri"/>
                <a:cs typeface="Calibri"/>
              </a:rPr>
              <a:t>subj</a:t>
            </a:r>
            <a:r>
              <a:rPr dirty="0" sz="800" spc="15" b="1">
                <a:latin typeface="Calibri"/>
                <a:cs typeface="Calibri"/>
              </a:rPr>
              <a:t>ec</a:t>
            </a:r>
            <a:r>
              <a:rPr dirty="0" sz="800" spc="5" b="1">
                <a:latin typeface="Calibri"/>
                <a:cs typeface="Calibri"/>
              </a:rPr>
              <a:t>t </a:t>
            </a:r>
            <a:r>
              <a:rPr dirty="0" sz="850" spc="-10" b="1">
                <a:latin typeface="Calibri"/>
                <a:cs typeface="Calibri"/>
              </a:rPr>
              <a:t>var</a:t>
            </a:r>
            <a:r>
              <a:rPr dirty="0" sz="850" spc="-10" b="1">
                <a:latin typeface="Calibri"/>
                <a:cs typeface="Calibri"/>
              </a:rPr>
              <a:t>i</a:t>
            </a:r>
            <a:r>
              <a:rPr dirty="0" sz="850" spc="-10" b="1">
                <a:latin typeface="Calibri"/>
                <a:cs typeface="Calibri"/>
              </a:rPr>
              <a:t>a</a:t>
            </a:r>
            <a:r>
              <a:rPr dirty="0" sz="850" spc="-15" b="1">
                <a:latin typeface="Calibri"/>
                <a:cs typeface="Calibri"/>
              </a:rPr>
              <a:t>bili</a:t>
            </a:r>
            <a:r>
              <a:rPr dirty="0" sz="850" spc="-10" b="1">
                <a:latin typeface="Calibri"/>
                <a:cs typeface="Calibri"/>
              </a:rPr>
              <a:t>t</a:t>
            </a:r>
            <a:r>
              <a:rPr dirty="0" sz="850" spc="-15" b="1">
                <a:latin typeface="Calibri"/>
                <a:cs typeface="Calibri"/>
              </a:rPr>
              <a:t>y</a:t>
            </a:r>
            <a:r>
              <a:rPr dirty="0" sz="850" spc="-5" b="1">
                <a:latin typeface="Calibri"/>
                <a:cs typeface="Calibri"/>
              </a:rPr>
              <a:t> 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1379217" y="2020928"/>
            <a:ext cx="1643425" cy="26184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 txBox="1"/>
          <p:nvPr/>
        </p:nvSpPr>
        <p:spPr>
          <a:xfrm>
            <a:off x="1739236" y="1910239"/>
            <a:ext cx="815340" cy="2578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09880" marR="5080" indent="-297815">
              <a:lnSpc>
                <a:spcPct val="103099"/>
              </a:lnSpc>
            </a:pPr>
            <a:r>
              <a:rPr dirty="0" sz="800" spc="20" b="1">
                <a:latin typeface="Calibri"/>
                <a:cs typeface="Calibri"/>
              </a:rPr>
              <a:t>P</a:t>
            </a:r>
            <a:r>
              <a:rPr dirty="0" sz="800" spc="15" b="1">
                <a:latin typeface="Calibri"/>
                <a:cs typeface="Calibri"/>
              </a:rPr>
              <a:t>opula</a:t>
            </a:r>
            <a:r>
              <a:rPr dirty="0" sz="800" spc="85" b="1">
                <a:latin typeface="Calibri"/>
                <a:cs typeface="Calibri"/>
              </a:rPr>
              <a:t>8</a:t>
            </a:r>
            <a:r>
              <a:rPr dirty="0" sz="800" spc="15" b="1">
                <a:latin typeface="Calibri"/>
                <a:cs typeface="Calibri"/>
              </a:rPr>
              <a:t>on</a:t>
            </a:r>
            <a:r>
              <a:rPr dirty="0" sz="800" spc="20" b="1">
                <a:latin typeface="Calibri"/>
                <a:cs typeface="Calibri"/>
              </a:rPr>
              <a:t> Me</a:t>
            </a:r>
            <a:r>
              <a:rPr dirty="0" sz="800" spc="15" b="1">
                <a:latin typeface="Calibri"/>
                <a:cs typeface="Calibri"/>
              </a:rPr>
              <a:t>an</a:t>
            </a:r>
            <a:r>
              <a:rPr dirty="0" sz="800" spc="15" b="1">
                <a:latin typeface="Calibri"/>
                <a:cs typeface="Calibri"/>
              </a:rPr>
              <a:t> AFP 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0" y="0"/>
            <a:ext cx="4608004" cy="3456000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 txBox="1"/>
          <p:nvPr/>
        </p:nvSpPr>
        <p:spPr>
          <a:xfrm>
            <a:off x="624395" y="3018120"/>
            <a:ext cx="3374390" cy="1663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65">
                <a:latin typeface="Times New Roman"/>
                <a:cs typeface="Times New Roman"/>
              </a:rPr>
              <a:t>P</a:t>
            </a:r>
            <a:r>
              <a:rPr dirty="0" sz="1100" spc="60">
                <a:latin typeface="Times New Roman"/>
                <a:cs typeface="Times New Roman"/>
              </a:rPr>
              <a:t>a</a:t>
            </a:r>
            <a:r>
              <a:rPr dirty="0" sz="1100" spc="30">
                <a:latin typeface="Times New Roman"/>
                <a:cs typeface="Times New Roman"/>
              </a:rPr>
              <a:t>r</a:t>
            </a:r>
            <a:r>
              <a:rPr dirty="0" sz="1100" spc="70">
                <a:latin typeface="Times New Roman"/>
                <a:cs typeface="Times New Roman"/>
              </a:rPr>
              <a:t>ameters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75">
                <a:latin typeface="Times New Roman"/>
                <a:cs typeface="Times New Roman"/>
              </a:rPr>
              <a:t>are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55">
                <a:latin typeface="Times New Roman"/>
                <a:cs typeface="Times New Roman"/>
              </a:rPr>
              <a:t>estimated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0">
                <a:latin typeface="Times New Roman"/>
                <a:cs typeface="Times New Roman"/>
              </a:rPr>
              <a:t>using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40" b="1">
                <a:latin typeface="Times New Roman"/>
                <a:cs typeface="Times New Roman"/>
              </a:rPr>
              <a:t>cont</a:t>
            </a:r>
            <a:r>
              <a:rPr dirty="0" sz="1100" spc="10" b="1">
                <a:latin typeface="Times New Roman"/>
                <a:cs typeface="Times New Roman"/>
              </a:rPr>
              <a:t>r</a:t>
            </a:r>
            <a:r>
              <a:rPr dirty="0" sz="1100" spc="55" b="1">
                <a:latin typeface="Times New Roman"/>
                <a:cs typeface="Times New Roman"/>
              </a:rPr>
              <a:t>ol</a:t>
            </a:r>
            <a:r>
              <a:rPr dirty="0" sz="1100" spc="25" b="1">
                <a:latin typeface="Times New Roman"/>
                <a:cs typeface="Times New Roman"/>
              </a:rPr>
              <a:t> </a:t>
            </a:r>
            <a:r>
              <a:rPr dirty="0" sz="1100" spc="55" b="1">
                <a:latin typeface="Times New Roman"/>
                <a:cs typeface="Times New Roman"/>
              </a:rPr>
              <a:t>patients</a:t>
            </a:r>
            <a:r>
              <a:rPr dirty="0" sz="1100" spc="25" b="1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onl</a:t>
            </a:r>
            <a:r>
              <a:rPr dirty="0" sz="1100" spc="-120">
                <a:latin typeface="Times New Roman"/>
                <a:cs typeface="Times New Roman"/>
              </a:rPr>
              <a:t>y</a:t>
            </a:r>
            <a:r>
              <a:rPr dirty="0" sz="1100" spc="25">
                <a:latin typeface="Times New Roman"/>
                <a:cs typeface="Times New Roman"/>
              </a:rPr>
              <a:t>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0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2303995" y="3312071"/>
            <a:ext cx="2304415" cy="144145"/>
          </a:xfrm>
          <a:custGeom>
            <a:avLst/>
            <a:gdLst/>
            <a:ahLst/>
            <a:cxnLst/>
            <a:rect l="l" t="t" r="r" b="b"/>
            <a:pathLst>
              <a:path w="2304415" h="144145">
                <a:moveTo>
                  <a:pt x="0" y="143929"/>
                </a:moveTo>
                <a:lnTo>
                  <a:pt x="2303995" y="143929"/>
                </a:lnTo>
                <a:lnTo>
                  <a:pt x="2303995" y="0"/>
                </a:lnTo>
                <a:lnTo>
                  <a:pt x="0" y="0"/>
                </a:lnTo>
                <a:lnTo>
                  <a:pt x="0" y="143929"/>
                </a:lnTo>
                <a:close/>
              </a:path>
            </a:pathLst>
          </a:custGeom>
          <a:solidFill>
            <a:srgbClr val="3333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25"/>
              <a:t>Nabihah</a:t>
            </a:r>
            <a:r>
              <a:rPr dirty="0" spc="15"/>
              <a:t> </a:t>
            </a:r>
            <a:r>
              <a:rPr dirty="0" spc="-80"/>
              <a:t>T</a:t>
            </a:r>
            <a:r>
              <a:rPr dirty="0" spc="40"/>
              <a:t>a</a:t>
            </a:r>
            <a:r>
              <a:rPr dirty="0" spc="-20"/>
              <a:t>y</a:t>
            </a:r>
            <a:r>
              <a:rPr dirty="0" spc="30"/>
              <a:t>o</a:t>
            </a:r>
            <a:r>
              <a:rPr dirty="0" spc="5"/>
              <a:t>b</a:t>
            </a:r>
            <a:r>
              <a:rPr dirty="0" spc="15"/>
              <a:t>,</a:t>
            </a:r>
            <a:r>
              <a:rPr dirty="0" spc="15"/>
              <a:t> </a:t>
            </a:r>
            <a:r>
              <a:rPr dirty="0" spc="-20"/>
              <a:t>MD</a:t>
            </a:r>
            <a:r>
              <a:rPr dirty="0" spc="15"/>
              <a:t> </a:t>
            </a:r>
            <a:r>
              <a:rPr dirty="0" spc="25"/>
              <a:t>Anderson</a:t>
            </a:r>
            <a:r>
              <a:rPr dirty="0" spc="15"/>
              <a:t> </a:t>
            </a:r>
            <a:r>
              <a:rPr dirty="0" spc="35"/>
              <a:t>Cancer</a:t>
            </a:r>
            <a:r>
              <a:rPr dirty="0" spc="15"/>
              <a:t> </a:t>
            </a:r>
            <a:r>
              <a:rPr dirty="0" spc="30"/>
              <a:t>Center</a:t>
            </a:r>
          </a:p>
        </p:txBody>
      </p:sp>
      <p:sp>
        <p:nvSpPr>
          <p:cNvPr id="82" name="object 82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15"/>
              <a:t>HCC</a:t>
            </a:r>
            <a:r>
              <a:rPr dirty="0" spc="15"/>
              <a:t> </a:t>
            </a:r>
            <a:r>
              <a:rPr dirty="0" spc="30"/>
              <a:t>Screening</a:t>
            </a:r>
            <a:r>
              <a:rPr dirty="0" spc="15"/>
              <a:t> </a:t>
            </a:r>
            <a:r>
              <a:rPr dirty="0" spc="-5"/>
              <a:t>Algo</a:t>
            </a:r>
            <a:r>
              <a:rPr dirty="0"/>
              <a:t>r</a:t>
            </a:r>
            <a:r>
              <a:rPr dirty="0" spc="15"/>
              <a:t>ithms</a:t>
            </a:r>
          </a:p>
        </p:txBody>
      </p:sp>
    </p:spTree>
  </p:cSld>
  <p:clrMapOvr>
    <a:masterClrMapping/>
  </p:clrMapOvr>
  <p:transition spd="fast">
    <p:cut thruBlk="0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Nabihah Tayob  The University of Texas MD Anderson Cancer Center </dc:creator>
  <dc:subject>Talks</dc:subject>
  <dc:title>Improved early detection of hepatocellular carcinoma with longitudinal biomarker screening algorithms</dc:title>
  <dcterms:created xsi:type="dcterms:W3CDTF">2017-09-13T23:28:00Z</dcterms:created>
  <dcterms:modified xsi:type="dcterms:W3CDTF">2017-09-13T23:28:00Z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2017-09-13T00:00:00Z</vt:filetime>
  </property>
  <property fmtid="{D5CDD505-2E9C-101B-9397-08002B2CF9AE}" pid="3" name="LastSaved">
    <vt:filetime>2017-09-14T00:00:00Z</vt:filetime>
  </property>
</Properties>
</file>