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  <p:sldMasterId id="2147483697" r:id="rId5"/>
    <p:sldMasterId id="2147483709" r:id="rId6"/>
    <p:sldMasterId id="2147483721" r:id="rId7"/>
    <p:sldMasterId id="2147483733" r:id="rId8"/>
    <p:sldMasterId id="2147483745" r:id="rId9"/>
    <p:sldMasterId id="2147483758" r:id="rId10"/>
    <p:sldMasterId id="2147483770" r:id="rId11"/>
    <p:sldMasterId id="2147483782" r:id="rId12"/>
  </p:sldMasterIdLst>
  <p:notesMasterIdLst>
    <p:notesMasterId r:id="rId30"/>
  </p:notesMasterIdLst>
  <p:sldIdLst>
    <p:sldId id="270" r:id="rId13"/>
    <p:sldId id="276" r:id="rId14"/>
    <p:sldId id="260" r:id="rId15"/>
    <p:sldId id="261" r:id="rId16"/>
    <p:sldId id="263" r:id="rId17"/>
    <p:sldId id="262" r:id="rId18"/>
    <p:sldId id="271" r:id="rId19"/>
    <p:sldId id="258" r:id="rId20"/>
    <p:sldId id="264" r:id="rId21"/>
    <p:sldId id="274" r:id="rId22"/>
    <p:sldId id="257" r:id="rId23"/>
    <p:sldId id="273" r:id="rId24"/>
    <p:sldId id="269" r:id="rId25"/>
    <p:sldId id="259" r:id="rId26"/>
    <p:sldId id="277" r:id="rId27"/>
    <p:sldId id="275" r:id="rId28"/>
    <p:sldId id="27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3BCBB-4D5A-4B63-9C9F-54A9396EDD8E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9C66A7-A5E1-4C58-B504-B441D9095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77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 txBox="1">
            <a:spLocks noGrp="1" noChangeArrowheads="1"/>
          </p:cNvSpPr>
          <p:nvPr/>
        </p:nvSpPr>
        <p:spPr bwMode="auto">
          <a:xfrm>
            <a:off x="3897313" y="8829675"/>
            <a:ext cx="2982912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75" tIns="46638" rIns="93275" bIns="46638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D89942-B413-42A8-8F87-AFA8F3DA4B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819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Samples clustered based on spearman distance and ward.D2 agglomerate method</a:t>
            </a:r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B2F26D-76AD-4757-A379-CBC8B017988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1521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0EF945-E1CA-4AA3-A256-7EB5265839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159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Steve: edit deliverables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0434D-2B3B-5847-9B34-44225886FE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8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97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5487339-5FBE-41A0-9BDD-669FA8F9804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741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8B1F1-4D8E-4921-8537-33A18F5BD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116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80434D-2B3B-5847-9B34-44225886FEA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877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35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821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CF0302-EC5A-407F-AE64-41ABA850DA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0128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B573B-E228-4E77-B369-2FD2EC1CC5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61995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DF89046-8C59-402C-A24E-76B84A2ED22D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4C6B68-6359-49DA-8C8A-1A02A40AFA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99145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74D4118-3F9E-410B-846F-3A990B1DB670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A7ABF46-E5AD-42A8-92CB-95EB3AE787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57194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4B23034-7768-4C19-91BE-CAE1663CF551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929B6D-BE97-4DB0-B1E5-D1DFF284A7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8435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CF418B4-7BFE-450E-9C6A-509361EC8826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D246A9-DAFE-41C8-9820-02F8951133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437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DEA9DAB-7BE0-41BC-915E-9128248ECBAE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0FF3D-9B65-4701-B5E2-A040EAC66F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13683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AEB1C8B-F0C4-4BA4-89FF-245B1EE1FE1E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CF05BA-77B3-4B47-A496-BDD63BF89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7205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E5C3248-8464-4A18-8878-53114C584A7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4AE691-9A53-4FF2-B92B-52F75C09ED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8119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E31145A-6DF8-4C82-9E1E-3590C60B403A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CA52DB-AC9D-400A-A071-3AFB716E70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913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0261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0AE4EA9-C32C-46B0-B817-EBEB7CFCAAD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164A42-18A5-405A-B6E3-A757DD1B1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72910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746846-53D2-4075-A488-524290F9F3DB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B73545-1F56-4B04-9892-8E9AC7052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43292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3B3C32-A436-4F02-BC00-FCD7460103DC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79D3643-320A-4904-83B2-A101B0054D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51535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C9F5F-07DB-4444-AE2B-9452BBE9C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975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F3994-EF53-45A2-A540-46459FBB7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4190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81FFA-8F1B-40E4-889A-123A0F17B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933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AB942-28EF-429F-808B-4037002D7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029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57391-B487-4340-85D1-44E19CA674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60573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2EA15-4613-4D1A-8B54-6F3EE7607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386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63D12-0FC4-4AAB-AB0B-37A2EEDAEA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90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41B1-C044-C94F-B519-2DA99D9B0D54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26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1971-5C4F-4A9B-9A60-2E8FF95EDD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038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9841C-85B1-43AA-BB4B-04D3A55922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231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CF387-A057-4CC4-B4E5-27EF5A964C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139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45528-FC12-47DE-92B1-32799C7382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782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C41B1-C044-C94F-B519-2DA99D9B0D54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00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1CE3-4BF1-7040-8965-5C312B7065B8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2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BA7-2A20-0048-A151-7F109017B518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3687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CC9C-B548-254B-81A5-2A50175A170D}" type="datetime1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4674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3EBF-37A7-324F-8514-83A79612B0F0}" type="datetime1">
              <a:rPr lang="en-US" smtClean="0"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346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2A9F-9848-6C46-96BE-AFF0D07FF5C4}" type="datetime1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934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C1CE3-4BF1-7040-8965-5C312B7065B8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403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C6F2-25CE-0C4B-9D0B-F35FF1AD606F}" type="datetime1">
              <a:rPr lang="en-US" smtClean="0"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419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D1C9A-47A9-CE49-A896-F62EC0FC5CCF}" type="datetime1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477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C422D-CB20-474C-A2DC-D5714705167C}" type="datetime1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0220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929F-C3E3-7345-BB1F-DF92973CC913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3628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A2BA-23C3-5343-93EA-7165E55B7905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708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25BA7-2A20-0048-A151-7F109017B518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073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0CC9C-B548-254B-81A5-2A50175A170D}" type="datetime1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42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3EBF-37A7-324F-8514-83A79612B0F0}" type="datetime1">
              <a:rPr lang="en-US" smtClean="0"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213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F2A9F-9848-6C46-96BE-AFF0D07FF5C4}" type="datetime1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11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2C6F2-25CE-0C4B-9D0B-F35FF1AD606F}" type="datetime1">
              <a:rPr lang="en-US" smtClean="0"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121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D1C9A-47A9-CE49-A896-F62EC0FC5CCF}" type="datetime1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70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981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C422D-CB20-474C-A2DC-D5714705167C}" type="datetime1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358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7E929F-C3E3-7345-BB1F-DF92973CC913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147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5A2BA-23C3-5343-93EA-7165E55B7905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78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 userDrawn="1"/>
        </p:nvSpPr>
        <p:spPr bwMode="auto">
          <a:xfrm>
            <a:off x="211138" y="2525713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  <p:pic>
        <p:nvPicPr>
          <p:cNvPr id="5" name="Picture 11" descr="David Geffen School of Medicine, UCL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6888" y="5562600"/>
            <a:ext cx="993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ucla_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5486400"/>
            <a:ext cx="9874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3818" y="2286000"/>
            <a:ext cx="1038436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05518" y="3886200"/>
            <a:ext cx="8580967" cy="1752600"/>
          </a:xfrm>
        </p:spPr>
        <p:txBody>
          <a:bodyPr/>
          <a:lstStyle>
            <a:lvl1pPr marL="0" indent="0" algn="ctr">
              <a:lnSpc>
                <a:spcPct val="75000"/>
              </a:lnSpc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03288" y="6248400"/>
            <a:ext cx="2527300" cy="457200"/>
          </a:xfrm>
        </p:spPr>
        <p:txBody>
          <a:bodyPr/>
          <a:lstStyle>
            <a:lvl1pPr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54488" y="6248400"/>
            <a:ext cx="3883025" cy="457200"/>
          </a:xfrm>
        </p:spPr>
        <p:txBody>
          <a:bodyPr/>
          <a:lstStyle>
            <a:lvl1pPr>
              <a:defRPr>
                <a:latin typeface="Times New Roman" pitchFamily="18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61413" y="6248400"/>
            <a:ext cx="2527300" cy="457200"/>
          </a:xfrm>
        </p:spPr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769868F-1AD3-4AFF-B80A-71EFD65771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3508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772F8-6E1E-4A95-B9E2-619399927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9579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FDC0-3527-4CA8-A09E-471B3F1132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3843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37684" y="1862138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0884" y="1862138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8FC89-6296-491C-B69A-A5533369B0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697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BA4A2-6700-4FB6-AFA9-7672074CF1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722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EBC16-836D-4A99-BC4E-B40A8485AB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8386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5A7AA-83B7-4116-B298-6636A19CF9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99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706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B1EF1-6704-4CBD-969C-BA34ED763F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546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694B-409A-495C-A33B-2BDD9DE8DA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62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46843-8AF0-4C04-AE76-240750CA49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5820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05852" y="609600"/>
            <a:ext cx="2595033" cy="53673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88251" cy="53673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FF5AB-7356-4ABE-B3EC-5208B2C522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97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37684" y="1862138"/>
            <a:ext cx="10363200" cy="41148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AD02C-CD97-477D-8E08-F001D5411E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47086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6405F-257C-4B83-B0DA-CC6D03D1D688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2CF9A-7CAF-4599-813D-3E86DCAC01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662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C41BC1-1B58-40D7-BF22-2B5E6F2A260B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74336-B161-4B55-BDC3-235F1B7868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474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0DD56-3A23-45B6-B98C-91A247186610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DC7E0-AC80-4B95-AB64-FD1346C993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212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0A306-679B-43DB-AF1D-E49A15490A35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6D4B50-A34D-444A-8BDB-2A30110985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6414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F00FE-0ABB-4823-93FC-2F56B40E4D92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C738B-53B6-4F05-A422-86AEC17E5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6275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51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0AF03-BAFC-4AC2-AC6E-A05163A0AD5D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3D4A4-7AF3-4CF0-A33B-EE69374EC2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3133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A300D-81CF-40A3-B0FD-A85BDCC3DCE1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A993C-4C77-46C2-9E55-362A47A88A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97705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DB974-1B8C-4F4D-B293-8C79CEDC9097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00EF0-9ABD-4CF2-A1D4-B51DD405CD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9107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2B82A-7AB7-40D7-B313-0DB48F65CD9A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BF7A3-B9AD-4A8E-A010-0D53B70149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604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AD6E5-6C30-41DE-BD4E-1CB46D1D37CB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AF1FA-F3F1-4273-9AC4-392859D98F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576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CE007-5556-48DB-98BD-DCE5A163E150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FF547-BA36-41AF-B357-B831652E19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5310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989A1-B328-42A6-AC79-878AEA049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816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81C29-8A53-4339-963F-700F33BFA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99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345E6-92F6-49D2-966F-7694A356B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110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FB2F3-D6A4-430B-9B05-CEE8F607C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908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011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E96B0-57ED-42FA-A939-14761AA69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483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1266D-DED4-4C0F-AD55-60E103A4D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44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9CE65-4176-4264-ABA3-527F1D5A2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18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54938-34BD-47F8-BC43-8A8580602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704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149FC-B3B1-4C5B-A63E-DD167E6F9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3091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4662-8EA6-4DAA-9E77-8B5B345ECA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7181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B70C9-6601-435F-BF21-660500D11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986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1F4DF-6F43-4924-9CA8-A2D0DB46BB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61354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87B31-8784-4C7B-80B4-CC323272F9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53173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487A3-77FC-4AE5-BC01-CDE539C702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86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911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304E8-1CC4-4AE8-A317-BE4EF3B77D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5020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C5BD9-356D-4F87-970F-8401B80239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40413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274C6-C15D-4F86-AC12-6AD86468B1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8826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4E669-DCAB-4D57-BE0F-385E8802A1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4009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2DADF-9C5A-4DD4-A6A9-1161527AEC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36380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E438-F8F8-4FD7-B031-F32050CD06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1723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AC4F2-D2BA-4D44-A1FC-1218694735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78172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55918-F5D4-4957-AF9C-A7046E87B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606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0BFF4-8177-4E1E-BBF2-D4409704C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993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21A38-2CC4-45F0-A9CF-220AE0568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17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1404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60E26-D11D-4D5C-AD42-D425D9161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6848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07F24-E1CC-4ADF-A986-5E3C8D0BD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6406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54C1E-1C03-4505-A42F-E0589AAF8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888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E9EC0-3A74-4741-9A78-76FF5E5E8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334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0227C-6C61-4DAE-A95A-949617158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5266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66D83-1438-4C5F-9E82-361F484E9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215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E42F-C858-4FC2-9117-F3AA65A4E8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716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978A7-5B1F-44C6-9F84-E5DDDF9B4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230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94696-2CA9-4781-9F3C-6A075CBE4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0260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61A61-F940-467A-9C83-9C3F296987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496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232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F89B2-7A8E-433E-B27D-4B8B4037D3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657193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ECA76-C635-4E2D-AE30-BBDBA55858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79204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08A93-1B4D-4BF0-B7A1-1CF5E9188E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2951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C4F29-ABA4-4D90-932D-3B72C98161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54349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D1F254-F767-438E-BA2B-78FCD336636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46479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1D193E-03A3-4132-A0EE-BA6C673EEE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01222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084883-B3DB-458A-B4FA-B881C42A74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934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AD15B-142F-4E1D-ADE4-1D3A06351B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00359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B3B4F-3215-4D01-8810-8C56DDC962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02839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5EE01-203E-4CE9-85CF-1D084AA4B2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455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745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2C4A7-E8BB-4282-A595-26181311B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67387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C7286-4CCA-495F-BB74-E838EB71D5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252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AF7F2-BB6C-4BF2-A831-D80F65A798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59354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E25EB-B87F-40F2-A865-3DE42546AE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5973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C4EED-43E7-4DBE-B407-DC2E655DE9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08068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8DE6E-8BB2-43A3-9167-7DB34A6B90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83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7809E-E9A8-4443-896C-A765E69285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71131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06088-532D-4F12-8EF4-8D90B7A6E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07507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8E7C1-D866-4091-9143-CBC1F9FE85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9016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FEFF8-38BD-4AFD-BDE9-E3C5139F40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796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tiff"/><Relationship Id="rId18" Type="http://schemas.openxmlformats.org/officeDocument/2006/relationships/image" Target="../media/image6.tiff"/><Relationship Id="rId3" Type="http://schemas.openxmlformats.org/officeDocument/2006/relationships/slideLayout" Target="../slideLayouts/slideLayout126.xml"/><Relationship Id="rId21" Type="http://schemas.openxmlformats.org/officeDocument/2006/relationships/image" Target="../media/image9.tiff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17" Type="http://schemas.openxmlformats.org/officeDocument/2006/relationships/image" Target="../media/image5.tiff"/><Relationship Id="rId2" Type="http://schemas.openxmlformats.org/officeDocument/2006/relationships/slideLayout" Target="../slideLayouts/slideLayout125.xml"/><Relationship Id="rId16" Type="http://schemas.openxmlformats.org/officeDocument/2006/relationships/image" Target="../media/image4.tiff"/><Relationship Id="rId20" Type="http://schemas.openxmlformats.org/officeDocument/2006/relationships/image" Target="../media/image8.tiff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3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image" Target="../media/image2.tiff"/><Relationship Id="rId22" Type="http://schemas.openxmlformats.org/officeDocument/2006/relationships/image" Target="../media/image10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tiff"/><Relationship Id="rId18" Type="http://schemas.openxmlformats.org/officeDocument/2006/relationships/image" Target="../media/image6.tif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tif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tif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tiff"/><Relationship Id="rId20" Type="http://schemas.openxmlformats.org/officeDocument/2006/relationships/image" Target="../media/image8.tif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tiff"/><Relationship Id="rId22" Type="http://schemas.openxmlformats.org/officeDocument/2006/relationships/image" Target="../media/image10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31977A-2557-410D-B4DA-57E4E989773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6F6BF-BE5C-4053-AE0D-40619BC55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02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F4DCCF77-03E0-41BC-8E94-95FCC07F8F97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6888815-6E9E-4954-9B3C-7AFC0D4921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213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322E68-E0BB-4ACA-B888-11F8E1349E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92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73FFB-9BF0-EA4E-A070-507993B23A8F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2674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B74D5-6343-1C4B-9EEB-27EBE9FE77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86"/>
            <a:ext cx="12192000" cy="266251"/>
          </a:xfrm>
          <a:prstGeom prst="rect">
            <a:avLst/>
          </a:prstGeom>
          <a:solidFill>
            <a:srgbClr val="4B8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 i="1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15" y="6593494"/>
            <a:ext cx="12192000" cy="266252"/>
            <a:chOff x="1807534" y="6593494"/>
            <a:chExt cx="9144000" cy="266252"/>
          </a:xfrm>
        </p:grpSpPr>
        <p:sp>
          <p:nvSpPr>
            <p:cNvPr id="16" name="Rectangle 15"/>
            <p:cNvSpPr/>
            <p:nvPr/>
          </p:nvSpPr>
          <p:spPr>
            <a:xfrm>
              <a:off x="1807534" y="6593494"/>
              <a:ext cx="9144000" cy="266252"/>
            </a:xfrm>
            <a:prstGeom prst="rect">
              <a:avLst/>
            </a:prstGeom>
            <a:solidFill>
              <a:srgbClr val="4B8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025128" y="6603839"/>
              <a:ext cx="5019653" cy="255906"/>
              <a:chOff x="2025128" y="6603839"/>
              <a:chExt cx="5019653" cy="25590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435924" y="6612423"/>
                <a:ext cx="957052" cy="23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434139" y="6620374"/>
                <a:ext cx="789514" cy="223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276275" y="6603839"/>
                <a:ext cx="763137" cy="242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5128" y="6612306"/>
                <a:ext cx="742208" cy="23937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99609" y="6615474"/>
                <a:ext cx="594433" cy="24427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54563" y="6620374"/>
                <a:ext cx="914210" cy="20574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6"/>
              <a:srcRect l="8000" t="22075" r="7634" b="25392"/>
              <a:stretch/>
            </p:blipFill>
            <p:spPr>
              <a:xfrm>
                <a:off x="4445600" y="6612306"/>
                <a:ext cx="935915" cy="2420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34138" y="6612306"/>
                <a:ext cx="789514" cy="231303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18"/>
              <a:srcRect t="16696" b="14514"/>
              <a:stretch/>
            </p:blipFill>
            <p:spPr>
              <a:xfrm>
                <a:off x="6270904" y="6609419"/>
                <a:ext cx="773877" cy="250326"/>
              </a:xfrm>
              <a:prstGeom prst="rect">
                <a:avLst/>
              </a:prstGeom>
            </p:spPr>
          </p:pic>
        </p:grp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723" y="-16395"/>
            <a:ext cx="2091596" cy="488647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>
            <a:off x="8300595" y="6593494"/>
            <a:ext cx="3770256" cy="301778"/>
            <a:chOff x="90437" y="-8254"/>
            <a:chExt cx="2827692" cy="301778"/>
          </a:xfrm>
        </p:grpSpPr>
        <p:sp>
          <p:nvSpPr>
            <p:cNvPr id="29" name="Rectangle 28"/>
            <p:cNvSpPr/>
            <p:nvPr/>
          </p:nvSpPr>
          <p:spPr>
            <a:xfrm>
              <a:off x="90437" y="16656"/>
              <a:ext cx="527232" cy="23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8387" y="-8254"/>
              <a:ext cx="514799" cy="30177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28956" y="14723"/>
              <a:ext cx="1100895" cy="23520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025128" y="14723"/>
              <a:ext cx="893001" cy="23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029610" y="5427"/>
              <a:ext cx="818478" cy="244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325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73FFB-9BF0-EA4E-A070-507993B23A8F}" type="datetime1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2674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B74D5-6343-1C4B-9EEB-27EBE9FE77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-186"/>
            <a:ext cx="12192000" cy="266251"/>
          </a:xfrm>
          <a:prstGeom prst="rect">
            <a:avLst/>
          </a:prstGeom>
          <a:solidFill>
            <a:srgbClr val="4B8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 sz="1350" i="1" dirty="0">
              <a:solidFill>
                <a:schemeClr val="bg1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-15" y="6593494"/>
            <a:ext cx="12192000" cy="266252"/>
            <a:chOff x="1807534" y="6593494"/>
            <a:chExt cx="9144000" cy="266252"/>
          </a:xfrm>
        </p:grpSpPr>
        <p:sp>
          <p:nvSpPr>
            <p:cNvPr id="16" name="Rectangle 15"/>
            <p:cNvSpPr/>
            <p:nvPr/>
          </p:nvSpPr>
          <p:spPr>
            <a:xfrm>
              <a:off x="1807534" y="6593494"/>
              <a:ext cx="9144000" cy="266252"/>
            </a:xfrm>
            <a:prstGeom prst="rect">
              <a:avLst/>
            </a:prstGeom>
            <a:solidFill>
              <a:srgbClr val="4B80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2025128" y="6603839"/>
              <a:ext cx="5019653" cy="255906"/>
              <a:chOff x="2025128" y="6603839"/>
              <a:chExt cx="5019653" cy="255906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3435924" y="6612423"/>
                <a:ext cx="957052" cy="2352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5434139" y="6620374"/>
                <a:ext cx="789514" cy="223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6276275" y="6603839"/>
                <a:ext cx="763137" cy="242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25128" y="6612306"/>
                <a:ext cx="742208" cy="239372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99609" y="6615474"/>
                <a:ext cx="594433" cy="244271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54563" y="6620374"/>
                <a:ext cx="914210" cy="205740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16"/>
              <a:srcRect l="8000" t="22075" r="7634" b="25392"/>
              <a:stretch/>
            </p:blipFill>
            <p:spPr>
              <a:xfrm>
                <a:off x="4445600" y="6612306"/>
                <a:ext cx="935915" cy="242048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34138" y="6612306"/>
                <a:ext cx="789514" cy="231303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18"/>
              <a:srcRect t="16696" b="14514"/>
              <a:stretch/>
            </p:blipFill>
            <p:spPr>
              <a:xfrm>
                <a:off x="6270904" y="6609419"/>
                <a:ext cx="773877" cy="250326"/>
              </a:xfrm>
              <a:prstGeom prst="rect">
                <a:avLst/>
              </a:prstGeom>
            </p:spPr>
          </p:pic>
        </p:grpSp>
      </p:grp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723" y="-16395"/>
            <a:ext cx="2091596" cy="488647"/>
          </a:xfrm>
          <a:prstGeom prst="rect">
            <a:avLst/>
          </a:prstGeom>
        </p:spPr>
      </p:pic>
      <p:grpSp>
        <p:nvGrpSpPr>
          <p:cNvPr id="27" name="Group 26"/>
          <p:cNvGrpSpPr/>
          <p:nvPr userDrawn="1"/>
        </p:nvGrpSpPr>
        <p:grpSpPr>
          <a:xfrm>
            <a:off x="8300595" y="6593494"/>
            <a:ext cx="3770256" cy="301778"/>
            <a:chOff x="90437" y="-8254"/>
            <a:chExt cx="2827692" cy="301778"/>
          </a:xfrm>
        </p:grpSpPr>
        <p:sp>
          <p:nvSpPr>
            <p:cNvPr id="29" name="Rectangle 28"/>
            <p:cNvSpPr/>
            <p:nvPr/>
          </p:nvSpPr>
          <p:spPr>
            <a:xfrm>
              <a:off x="90437" y="16656"/>
              <a:ext cx="527232" cy="23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8387" y="-8254"/>
              <a:ext cx="514799" cy="30177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28956" y="14723"/>
              <a:ext cx="1100895" cy="235206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2025128" y="14723"/>
              <a:ext cx="893001" cy="2352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029610" y="5427"/>
              <a:ext cx="818478" cy="244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2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1D"/>
            </a:gs>
            <a:gs pos="100000">
              <a:srgbClr val="0000A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8213" y="1862138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7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152E857-2DD2-41F5-ADE1-380CCAFFAD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Rectangle 17"/>
          <p:cNvSpPr>
            <a:spLocks noChangeArrowheads="1"/>
          </p:cNvSpPr>
          <p:nvPr userDrawn="1"/>
        </p:nvSpPr>
        <p:spPr bwMode="auto">
          <a:xfrm>
            <a:off x="211138" y="2525713"/>
            <a:ext cx="1219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>
              <a:defRPr/>
            </a:pPr>
            <a:endParaRPr lang="en-US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660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125000"/>
        </a:lnSpc>
        <a:spcBef>
          <a:spcPct val="50000"/>
        </a:spcBef>
        <a:spcAft>
          <a:spcPct val="0"/>
        </a:spcAft>
        <a:buClr>
          <a:schemeClr val="tx2"/>
        </a:buClr>
        <a:buSzPct val="200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tx2"/>
        </a:buClr>
        <a:buSzPct val="20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tx2"/>
        </a:buClr>
        <a:buSzPct val="20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tx2"/>
        </a:buClr>
        <a:buSzPct val="200000"/>
        <a:buChar char="•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tx2"/>
        </a:buClr>
        <a:buSzPct val="200000"/>
        <a:buChar char="•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tx2"/>
        </a:buClr>
        <a:buSzPct val="200000"/>
        <a:buChar char="•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tx2"/>
        </a:buClr>
        <a:buSzPct val="200000"/>
        <a:buChar char="•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tx2"/>
        </a:buClr>
        <a:buSzPct val="200000"/>
        <a:buChar char="•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125000"/>
        </a:lnSpc>
        <a:spcBef>
          <a:spcPct val="20000"/>
        </a:spcBef>
        <a:spcAft>
          <a:spcPct val="0"/>
        </a:spcAft>
        <a:buClr>
          <a:schemeClr val="tx2"/>
        </a:buClr>
        <a:buSzPct val="200000"/>
        <a:buChar char="•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A02DA3-9567-4CDE-99F0-74AF62588B1E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C6B8BE-6AA5-4CCE-9ED7-B55CB7316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686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53D2523-EB80-AD40-B788-450DE1B0EDE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5CAD9D-2EFD-41F1-B83C-90F6B427D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2EF0518-652E-4BBE-970E-62FECBA439E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C15218-AB1E-4091-A1AF-C0A5E3374C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97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1ADB817-A598-4951-8369-8379FEFF5932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A35EFB4-8BED-41B1-BFF2-AD183B859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55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5EC1EF-9507-48FE-9B05-198A0B791B34}" type="datetime1">
              <a:rPr lang="en-US"/>
              <a:pPr>
                <a:defRPr/>
              </a:pPr>
              <a:t>9/13/2017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898989"/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D9FFD61-E021-4114-AA70-B25281040E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585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ＭＳ Ｐゴシック" charset="-128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itchFamily="34" charset="-128"/>
          <a:cs typeface="ＭＳ Ｐゴシック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2EE19E-457C-42D8-9DE1-C75475000619}" type="datetimeFigureOut">
              <a:rPr lang="en-US"/>
              <a:pPr>
                <a:defRPr/>
              </a:pPr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B0D076C-91FE-46C2-9F7D-FFD78F8A373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964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4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4.xml"/><Relationship Id="rId5" Type="http://schemas.openxmlformats.org/officeDocument/2006/relationships/image" Target="../media/image54.emf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3" descr="C:\Users\TonyaDaily\Desktop\S10-02355-F7 SCC-SM TLN Zoom- All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4"/>
          <a:stretch>
            <a:fillRect/>
          </a:stretch>
        </p:blipFill>
        <p:spPr bwMode="auto">
          <a:xfrm>
            <a:off x="1552575" y="2144713"/>
            <a:ext cx="91440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 flipH="1">
            <a:off x="1524000" y="4935295"/>
            <a:ext cx="9144000" cy="1452805"/>
          </a:xfrm>
          <a:prstGeom prst="rect">
            <a:avLst/>
          </a:prstGeom>
          <a:gradFill flip="none" rotWithShape="1">
            <a:gsLst>
              <a:gs pos="97000">
                <a:schemeClr val="accent1">
                  <a:lumMod val="60000"/>
                  <a:lumOff val="40000"/>
                  <a:alpha val="31000"/>
                </a:schemeClr>
              </a:gs>
              <a:gs pos="77000">
                <a:schemeClr val="accent1">
                  <a:alpha val="37000"/>
                </a:schemeClr>
              </a:gs>
              <a:gs pos="22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4870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809750" y="5510214"/>
            <a:ext cx="7664450" cy="390524"/>
          </a:xfrm>
        </p:spPr>
        <p:txBody>
          <a:bodyPr anchor="ctr"/>
          <a:lstStyle/>
          <a:p>
            <a:pPr marL="0" indent="0">
              <a:buNone/>
            </a:pPr>
            <a:r>
              <a:rPr lang="en-US" altLang="en-US" sz="2000" dirty="0">
                <a:solidFill>
                  <a:schemeClr val="bg1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Steve Dubinett </a:t>
            </a:r>
            <a:r>
              <a:rPr lang="en-US" altLang="en-US" sz="2000" dirty="0">
                <a:solidFill>
                  <a:srgbClr val="00CCFF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/>
            </a:r>
            <a:br>
              <a:rPr lang="en-US" altLang="en-US" sz="2000" dirty="0">
                <a:solidFill>
                  <a:srgbClr val="00CCFF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</a:br>
            <a:r>
              <a:rPr lang="en-US" altLang="en-US" sz="2000" dirty="0">
                <a:solidFill>
                  <a:srgbClr val="00B0F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David Geffen School of Medicine at </a:t>
            </a:r>
            <a:r>
              <a:rPr lang="en-US" altLang="en-US" sz="2000" dirty="0" smtClean="0">
                <a:solidFill>
                  <a:srgbClr val="00B0F0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UCLA</a:t>
            </a:r>
          </a:p>
          <a:p>
            <a:pPr marL="0" indent="0">
              <a:buNone/>
            </a:pPr>
            <a:r>
              <a:rPr lang="en-US" altLang="en-US" sz="2000" dirty="0" smtClean="0">
                <a:solidFill>
                  <a:schemeClr val="bg1"/>
                </a:solidFill>
                <a:latin typeface="Arial" panose="020B0604020202020204" pitchFamily="34" charset="0"/>
                <a:ea typeface="Adobe Heiti Std R" pitchFamily="34" charset="-128"/>
                <a:cs typeface="Arial" panose="020B0604020202020204" pitchFamily="34" charset="0"/>
              </a:rPr>
              <a:t>Representing the BU/UCLA BDL</a:t>
            </a: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  <a:ea typeface="Adobe Heiti Std R" pitchFamily="34" charset="-128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752600" y="5421314"/>
            <a:ext cx="0" cy="479425"/>
          </a:xfrm>
          <a:prstGeom prst="line">
            <a:avLst/>
          </a:prstGeom>
          <a:ln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695576" y="971550"/>
            <a:ext cx="6856413" cy="889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 eaLnBrk="0" fontAlgn="base" hangingPunct="0">
              <a:defRPr/>
            </a:pPr>
            <a:r>
              <a:rPr lang="en-US" sz="2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685800" eaLnBrk="0" fontAlgn="base" hangingPunct="0">
              <a:defRPr/>
            </a:pPr>
            <a:r>
              <a:rPr lang="en-US" sz="2700" cap="small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/>
            </a:r>
            <a:br>
              <a:rPr lang="en-US" sz="2700" cap="small" dirty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endParaRPr lang="en-US" sz="375" cap="small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929189" y="1657350"/>
            <a:ext cx="2332037" cy="0"/>
          </a:xfrm>
          <a:prstGeom prst="line">
            <a:avLst/>
          </a:prstGeom>
          <a:ln>
            <a:solidFill>
              <a:srgbClr val="00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668588" y="1771650"/>
            <a:ext cx="6856412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685800" eaLnBrk="0" fontAlgn="base" hangingPunct="0">
              <a:defRPr/>
            </a:pPr>
            <a:r>
              <a:rPr lang="en-US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</a:t>
            </a:r>
            <a:endParaRPr lang="en-US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4000" y="2743201"/>
            <a:ext cx="9144000" cy="1907931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lumMod val="65000"/>
                </a:sysClr>
              </a:gs>
              <a:gs pos="98000">
                <a:srgbClr val="D4D2D0">
                  <a:lumMod val="25000"/>
                </a:srgbClr>
              </a:gs>
            </a:gsLst>
            <a:path path="circle">
              <a:fillToRect l="50000" t="50000" r="50000" b="50000"/>
            </a:path>
            <a:tileRect/>
          </a:gradFill>
          <a:ln w="1905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defTabSz="342900">
              <a:defRPr/>
            </a:pPr>
            <a:endParaRPr lang="en-US" kern="0" dirty="0">
              <a:solidFill>
                <a:prstClr val="white"/>
              </a:solidFill>
              <a:latin typeface="Arial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7900" y="207964"/>
            <a:ext cx="9690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The </a:t>
            </a:r>
            <a:r>
              <a:rPr lang="en-US" sz="3600" b="1" dirty="0" err="1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immunobiology</a:t>
            </a:r>
            <a:r>
              <a:rPr lang="en-US" sz="3600" b="1" dirty="0" smtClean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of </a:t>
            </a:r>
            <a:r>
              <a:rPr lang="en-US" sz="3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pulmonary premalignancy</a:t>
            </a:r>
            <a:endParaRPr lang="en-US" sz="6000" cap="small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57588" y="2076451"/>
            <a:ext cx="4686300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defRPr/>
            </a:pPr>
            <a:endParaRPr lang="en-US" sz="1200" cap="sm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 defTabSz="685800" eaLnBrk="0" fontAlgn="base" hangingPunct="0">
              <a:defRPr/>
            </a:pPr>
            <a:r>
              <a:rPr lang="en-US" cap="small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September 13, </a:t>
            </a:r>
            <a:r>
              <a:rPr lang="en-US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2017</a:t>
            </a:r>
            <a:endParaRPr lang="en-US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4880" name="Picture 3" descr="C:\Users\TonyaDaily\Desktop\S10-02355-F7 SCC-SM TLN Zoom- Al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35"/>
          <a:stretch>
            <a:fillRect/>
          </a:stretch>
        </p:blipFill>
        <p:spPr bwMode="auto">
          <a:xfrm>
            <a:off x="1524000" y="2728913"/>
            <a:ext cx="91440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2433638" y="1498600"/>
            <a:ext cx="666591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685800" eaLnBrk="0" fontAlgn="base" hangingPunct="0">
              <a:defRPr/>
            </a:pPr>
            <a:endParaRPr lang="en-US" sz="1200" cap="sm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  <a:p>
            <a:pPr algn="ctr" defTabSz="685800" eaLnBrk="0" fontAlgn="base" hangingPunct="0">
              <a:defRPr/>
            </a:pPr>
            <a:r>
              <a:rPr lang="en-US" sz="2000" cap="sm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   </a:t>
            </a:r>
            <a:r>
              <a:rPr lang="en-US" sz="2000" cap="small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Seattle </a:t>
            </a: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76426" y="4810126"/>
            <a:ext cx="4086225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r>
              <a:rPr lang="en-US" sz="2100" i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4883" name="TextBox 6"/>
          <p:cNvSpPr txBox="1">
            <a:spLocks noChangeArrowheads="1"/>
          </p:cNvSpPr>
          <p:nvPr/>
        </p:nvSpPr>
        <p:spPr bwMode="auto">
          <a:xfrm>
            <a:off x="3073400" y="1089026"/>
            <a:ext cx="6288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FFFF00"/>
                </a:solidFill>
              </a:rPr>
              <a:t>32</a:t>
            </a:r>
            <a:r>
              <a:rPr lang="en-US" altLang="en-US" sz="2400" baseline="30000" dirty="0" smtClean="0">
                <a:solidFill>
                  <a:srgbClr val="FFFF00"/>
                </a:solidFill>
              </a:rPr>
              <a:t>nd</a:t>
            </a:r>
            <a:r>
              <a:rPr lang="en-US" altLang="en-US" sz="2400" dirty="0" smtClean="0">
                <a:solidFill>
                  <a:srgbClr val="FFFF00"/>
                </a:solidFill>
              </a:rPr>
              <a:t> EDRN Steering Committee Meeting</a:t>
            </a:r>
            <a:endParaRPr lang="en-US" alt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7479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TonyaDaily\Desktop\S10-02355-F7 SCC-SM TLN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3200"/>
            <a:ext cx="3567113" cy="19034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59" name="Picture 3" descr="C:\Users\TonyaDaily\Desktop\S10-02355-F7 SCC-SM TLN Zoom- All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344613"/>
            <a:ext cx="7848600" cy="418465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C:\Users\TonyaDaily\Desktop\S10-02355-F7 SCC-SM TLN Zoom- Red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567113" cy="19034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1" name="Picture 5" descr="C:\Users\TonyaDaily\Desktop\S10-02355-F7 SCC-SM TLN Zoom- PanCK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4954588"/>
            <a:ext cx="3567112" cy="19034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C:\Users\TonyaDaily\Desktop\S10-02355-F7 SCC-SM TLN Zoom- Green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954588"/>
            <a:ext cx="3567113" cy="1903412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7" descr="C:\Users\TonyaDaily\Desktop\S10-02355-F7 SCC-SM TLN Zoom- Blue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8" y="0"/>
            <a:ext cx="3567112" cy="190341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90913" y="6488113"/>
            <a:ext cx="1600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CD4-Green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67800" y="6488113"/>
            <a:ext cx="16002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PanCK-Cy5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67800" y="1533525"/>
            <a:ext cx="1600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DAPI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90913" y="1533525"/>
            <a:ext cx="16002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CD8-Red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73663" y="0"/>
            <a:ext cx="1844675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S10-02355-F7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SCC-SM Case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TLN ROI</a:t>
            </a:r>
          </a:p>
        </p:txBody>
      </p:sp>
      <p:pic>
        <p:nvPicPr>
          <p:cNvPr id="96269" name="Picture 8" descr="C:\Users\TonyaDaily\Desktop\S10-02355-F7 TLN ROI\S10-02355-F7 SCC TLN ROI- Multi- Low Mag.tif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2" r="24678"/>
          <a:stretch>
            <a:fillRect/>
          </a:stretch>
        </p:blipFill>
        <p:spPr bwMode="auto">
          <a:xfrm>
            <a:off x="5524500" y="5716588"/>
            <a:ext cx="1143000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0" name="TextBox 14"/>
          <p:cNvSpPr txBox="1">
            <a:spLocks noChangeArrowheads="1"/>
          </p:cNvSpPr>
          <p:nvPr/>
        </p:nvSpPr>
        <p:spPr bwMode="auto">
          <a:xfrm>
            <a:off x="10694988" y="6164263"/>
            <a:ext cx="1497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61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32284" y="461506"/>
            <a:ext cx="8942832" cy="6309360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84000">
                <a:srgbClr val="D3DCE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059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894" b="63663"/>
          <a:stretch>
            <a:fillRect/>
          </a:stretch>
        </p:blipFill>
        <p:spPr bwMode="auto">
          <a:xfrm>
            <a:off x="1874838" y="581025"/>
            <a:ext cx="8442325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ent Arrow 8"/>
          <p:cNvSpPr/>
          <p:nvPr/>
        </p:nvSpPr>
        <p:spPr bwMode="auto">
          <a:xfrm rot="5400000">
            <a:off x="7432676" y="2054225"/>
            <a:ext cx="457200" cy="3044825"/>
          </a:xfrm>
          <a:prstGeom prst="bentArrow">
            <a:avLst/>
          </a:prstGeom>
          <a:gradFill>
            <a:gsLst>
              <a:gs pos="0">
                <a:srgbClr val="00B0F0"/>
              </a:gs>
              <a:gs pos="100000">
                <a:schemeClr val="tx1">
                  <a:lumMod val="50000"/>
                  <a:lumOff val="50000"/>
                </a:schemeClr>
              </a:gs>
              <a:gs pos="81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Bent Arrow 10"/>
          <p:cNvSpPr/>
          <p:nvPr/>
        </p:nvSpPr>
        <p:spPr bwMode="auto">
          <a:xfrm rot="16200000" flipH="1">
            <a:off x="4270376" y="2054225"/>
            <a:ext cx="457200" cy="3044825"/>
          </a:xfrm>
          <a:prstGeom prst="bentArrow">
            <a:avLst/>
          </a:prstGeom>
          <a:gradFill>
            <a:gsLst>
              <a:gs pos="0">
                <a:srgbClr val="00B0F0"/>
              </a:gs>
              <a:gs pos="100000">
                <a:schemeClr val="tx1">
                  <a:lumMod val="50000"/>
                  <a:lumOff val="50000"/>
                </a:schemeClr>
              </a:gs>
              <a:gs pos="42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ent Arrow 15"/>
          <p:cNvSpPr/>
          <p:nvPr/>
        </p:nvSpPr>
        <p:spPr bwMode="auto">
          <a:xfrm rot="5400000" flipH="1" flipV="1">
            <a:off x="4270376" y="1554162"/>
            <a:ext cx="457200" cy="3044825"/>
          </a:xfrm>
          <a:prstGeom prst="bentArrow">
            <a:avLst/>
          </a:prstGeom>
          <a:gradFill flip="none" rotWithShape="1">
            <a:gsLst>
              <a:gs pos="90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601" name="TextBox 16"/>
          <p:cNvSpPr txBox="1">
            <a:spLocks noChangeArrowheads="1"/>
          </p:cNvSpPr>
          <p:nvPr/>
        </p:nvSpPr>
        <p:spPr bwMode="auto">
          <a:xfrm>
            <a:off x="1890713" y="2514600"/>
            <a:ext cx="2587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Normal</a:t>
            </a:r>
          </a:p>
        </p:txBody>
      </p:sp>
      <p:sp>
        <p:nvSpPr>
          <p:cNvPr id="110602" name="TextBox 17"/>
          <p:cNvSpPr txBox="1">
            <a:spLocks noChangeArrowheads="1"/>
          </p:cNvSpPr>
          <p:nvPr/>
        </p:nvSpPr>
        <p:spPr bwMode="auto">
          <a:xfrm>
            <a:off x="4819650" y="2514600"/>
            <a:ext cx="25892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Premalignant</a:t>
            </a:r>
          </a:p>
        </p:txBody>
      </p:sp>
      <p:sp>
        <p:nvSpPr>
          <p:cNvPr id="110603" name="TextBox 18"/>
          <p:cNvSpPr txBox="1">
            <a:spLocks noChangeArrowheads="1"/>
          </p:cNvSpPr>
          <p:nvPr/>
        </p:nvSpPr>
        <p:spPr bwMode="auto">
          <a:xfrm>
            <a:off x="7718425" y="2514600"/>
            <a:ext cx="2587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Cancer</a:t>
            </a:r>
          </a:p>
        </p:txBody>
      </p:sp>
      <p:sp>
        <p:nvSpPr>
          <p:cNvPr id="20" name="Up-Down Arrow 19"/>
          <p:cNvSpPr/>
          <p:nvPr/>
        </p:nvSpPr>
        <p:spPr bwMode="auto">
          <a:xfrm>
            <a:off x="5957888" y="2862263"/>
            <a:ext cx="257175" cy="954087"/>
          </a:xfrm>
          <a:prstGeom prst="upDownArrow">
            <a:avLst/>
          </a:prstGeom>
          <a:gradFill>
            <a:gsLst>
              <a:gs pos="59000">
                <a:schemeClr val="tx1">
                  <a:lumMod val="50000"/>
                  <a:lumOff val="50000"/>
                </a:schemeClr>
              </a:gs>
              <a:gs pos="33000">
                <a:schemeClr val="tx1">
                  <a:lumMod val="65000"/>
                  <a:lumOff val="35000"/>
                </a:schemeClr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605" name="TextBox 20"/>
          <p:cNvSpPr txBox="1">
            <a:spLocks noChangeArrowheads="1"/>
          </p:cNvSpPr>
          <p:nvPr/>
        </p:nvSpPr>
        <p:spPr bwMode="auto">
          <a:xfrm>
            <a:off x="2782888" y="3795713"/>
            <a:ext cx="769937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WES</a:t>
            </a:r>
          </a:p>
          <a:p>
            <a:pPr marL="0" marR="0" lvl="0" indent="0" algn="ctr" defTabSz="6858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6509" name="TextBox 21"/>
          <p:cNvSpPr txBox="1">
            <a:spLocks noChangeArrowheads="1"/>
          </p:cNvSpPr>
          <p:nvPr/>
        </p:nvSpPr>
        <p:spPr bwMode="auto">
          <a:xfrm>
            <a:off x="1724526" y="5025190"/>
            <a:ext cx="2743200" cy="861774"/>
          </a:xfrm>
          <a:prstGeom prst="rect">
            <a:avLst/>
          </a:prstGeom>
          <a:noFill/>
          <a:ln>
            <a:noFill/>
          </a:ln>
          <a:effectLst>
            <a:softEdge rad="241300"/>
          </a:effectLst>
          <a:extLst/>
        </p:spPr>
        <p:txBody>
          <a:bodyPr anchor="ctr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Putative </a:t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neoantigens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/>
            </a:r>
            <a:b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</a:b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identification  </a:t>
            </a:r>
          </a:p>
        </p:txBody>
      </p:sp>
      <p:sp>
        <p:nvSpPr>
          <p:cNvPr id="24" name="TextBox 23"/>
          <p:cNvSpPr txBox="1"/>
          <p:nvPr/>
        </p:nvSpPr>
        <p:spPr bwMode="auto">
          <a:xfrm>
            <a:off x="1724526" y="6168190"/>
            <a:ext cx="2743200" cy="605294"/>
          </a:xfrm>
          <a:prstGeom prst="rect">
            <a:avLst/>
          </a:prstGeom>
          <a:noFill/>
          <a:ln w="12700">
            <a:noFill/>
          </a:ln>
          <a:effectLst>
            <a:softEdge rad="241300"/>
          </a:effectLst>
        </p:spPr>
        <p:txBody>
          <a:bodyPr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Functional analysis of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neoantigens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0612" name="TextBox 24"/>
          <p:cNvSpPr txBox="1">
            <a:spLocks noChangeArrowheads="1"/>
          </p:cNvSpPr>
          <p:nvPr/>
        </p:nvSpPr>
        <p:spPr bwMode="auto">
          <a:xfrm>
            <a:off x="4818063" y="3795713"/>
            <a:ext cx="265271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Tissue microenvironment</a:t>
            </a:r>
          </a:p>
          <a:p>
            <a:pPr marL="0" marR="0" lvl="0" indent="0" algn="ctr" defTabSz="6858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0613" name="TextBox 25"/>
          <p:cNvSpPr txBox="1">
            <a:spLocks noChangeArrowheads="1"/>
          </p:cNvSpPr>
          <p:nvPr/>
        </p:nvSpPr>
        <p:spPr bwMode="auto">
          <a:xfrm>
            <a:off x="8245475" y="3795713"/>
            <a:ext cx="1539875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</a:t>
            </a:r>
            <a:b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expression</a:t>
            </a:r>
          </a:p>
          <a:p>
            <a:pPr marL="0" marR="0" lvl="0" indent="0" algn="ctr" defTabSz="685800" rtl="0" eaLnBrk="1" fontAlgn="base" latinLnBrk="0" hangingPunct="1">
              <a:lnSpc>
                <a:spcPts val="2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0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 bwMode="auto">
          <a:xfrm>
            <a:off x="4876800" y="4961667"/>
            <a:ext cx="2419212" cy="861774"/>
          </a:xfrm>
          <a:prstGeom prst="rect">
            <a:avLst/>
          </a:prstGeom>
          <a:solidFill>
            <a:schemeClr val="bg1"/>
          </a:solidFill>
          <a:ln w="15875">
            <a:noFill/>
          </a:ln>
          <a:effectLst>
            <a:softEdge rad="342900"/>
          </a:effectLst>
        </p:spPr>
        <p:txBody>
          <a:bodyPr anchor="ctr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integration</a:t>
            </a:r>
          </a:p>
        </p:txBody>
      </p:sp>
      <p:sp>
        <p:nvSpPr>
          <p:cNvPr id="26" name="Bent Arrow 25"/>
          <p:cNvSpPr/>
          <p:nvPr/>
        </p:nvSpPr>
        <p:spPr bwMode="auto">
          <a:xfrm rot="16200000" flipV="1">
            <a:off x="7432676" y="1554162"/>
            <a:ext cx="457200" cy="3044825"/>
          </a:xfrm>
          <a:prstGeom prst="bentArrow">
            <a:avLst/>
          </a:prstGeom>
          <a:gradFill>
            <a:gsLst>
              <a:gs pos="83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Down Arrow 27"/>
          <p:cNvSpPr/>
          <p:nvPr/>
        </p:nvSpPr>
        <p:spPr bwMode="auto">
          <a:xfrm rot="16200000">
            <a:off x="4363244" y="5112544"/>
            <a:ext cx="290512" cy="635000"/>
          </a:xfrm>
          <a:prstGeom prst="downArrow">
            <a:avLst/>
          </a:prstGeom>
          <a:gradFill>
            <a:gsLst>
              <a:gs pos="0">
                <a:srgbClr val="00CC00">
                  <a:alpha val="0"/>
                </a:srgbClr>
              </a:gs>
              <a:gs pos="100000">
                <a:srgbClr val="00CC00"/>
              </a:gs>
            </a:gsLst>
            <a:lin ang="540000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0619" name="Group 5"/>
          <p:cNvGrpSpPr>
            <a:grpSpLocks/>
          </p:cNvGrpSpPr>
          <p:nvPr/>
        </p:nvGrpSpPr>
        <p:grpSpPr bwMode="auto">
          <a:xfrm>
            <a:off x="2952750" y="4364038"/>
            <a:ext cx="1905000" cy="654050"/>
            <a:chOff x="1428840" y="4343400"/>
            <a:chExt cx="1904611" cy="654304"/>
          </a:xfrm>
        </p:grpSpPr>
        <p:sp>
          <p:nvSpPr>
            <p:cNvPr id="36" name="Down Arrow 35"/>
            <p:cNvSpPr/>
            <p:nvPr/>
          </p:nvSpPr>
          <p:spPr bwMode="auto">
            <a:xfrm>
              <a:off x="1428840" y="4494271"/>
              <a:ext cx="274582" cy="503433"/>
            </a:xfrm>
            <a:prstGeom prst="downArrow">
              <a:avLst/>
            </a:prstGeom>
            <a:gradFill>
              <a:gsLst>
                <a:gs pos="2703">
                  <a:srgbClr val="00B0F0"/>
                </a:gs>
                <a:gs pos="37000">
                  <a:srgbClr val="00B0F0"/>
                </a:gs>
                <a:gs pos="100000">
                  <a:srgbClr val="0070C0"/>
                </a:gs>
              </a:gsLst>
              <a:lin ang="5400000" scaled="1"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0634" name="Group 4"/>
            <p:cNvGrpSpPr>
              <a:grpSpLocks/>
            </p:cNvGrpSpPr>
            <p:nvPr/>
          </p:nvGrpSpPr>
          <p:grpSpPr bwMode="auto">
            <a:xfrm>
              <a:off x="1498998" y="4343400"/>
              <a:ext cx="1834453" cy="574754"/>
              <a:chOff x="1498998" y="4369131"/>
              <a:chExt cx="1834453" cy="574754"/>
            </a:xfrm>
          </p:grpSpPr>
          <p:grpSp>
            <p:nvGrpSpPr>
              <p:cNvPr id="110635" name="Group 2"/>
              <p:cNvGrpSpPr>
                <a:grpSpLocks/>
              </p:cNvGrpSpPr>
              <p:nvPr/>
            </p:nvGrpSpPr>
            <p:grpSpPr bwMode="auto">
              <a:xfrm>
                <a:off x="1524000" y="4532756"/>
                <a:ext cx="1809451" cy="411129"/>
                <a:chOff x="1524000" y="4434218"/>
                <a:chExt cx="1809451" cy="411129"/>
              </a:xfrm>
            </p:grpSpPr>
            <p:sp>
              <p:nvSpPr>
                <p:cNvPr id="35" name="Down Arrow 34"/>
                <p:cNvSpPr/>
                <p:nvPr/>
              </p:nvSpPr>
              <p:spPr bwMode="auto">
                <a:xfrm rot="17940000" flipH="1">
                  <a:off x="2876263" y="4388303"/>
                  <a:ext cx="274745" cy="639631"/>
                </a:xfrm>
                <a:prstGeom prst="downArrow">
                  <a:avLst/>
                </a:prstGeom>
                <a:gradFill>
                  <a:gsLst>
                    <a:gs pos="26000">
                      <a:srgbClr val="AFEAFF"/>
                    </a:gs>
                    <a:gs pos="98000">
                      <a:srgbClr val="00CC00"/>
                    </a:gs>
                  </a:gsLst>
                  <a:lin ang="5400000" scaled="1"/>
                </a:gradFill>
                <a:ln w="158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L-Shape 28"/>
                <p:cNvSpPr/>
                <p:nvPr/>
              </p:nvSpPr>
              <p:spPr bwMode="auto">
                <a:xfrm rot="16200000" flipH="1">
                  <a:off x="2052535" y="3905704"/>
                  <a:ext cx="222337" cy="1279263"/>
                </a:xfrm>
                <a:custGeom>
                  <a:avLst/>
                  <a:gdLst>
                    <a:gd name="connsiteX0" fmla="*/ 0 w 274320"/>
                    <a:gd name="connsiteY0" fmla="*/ 0 h 640080"/>
                    <a:gd name="connsiteX1" fmla="*/ 137160 w 274320"/>
                    <a:gd name="connsiteY1" fmla="*/ 0 h 640080"/>
                    <a:gd name="connsiteX2" fmla="*/ 137160 w 274320"/>
                    <a:gd name="connsiteY2" fmla="*/ 502920 h 640080"/>
                    <a:gd name="connsiteX3" fmla="*/ 274320 w 274320"/>
                    <a:gd name="connsiteY3" fmla="*/ 502920 h 640080"/>
                    <a:gd name="connsiteX4" fmla="*/ 274320 w 274320"/>
                    <a:gd name="connsiteY4" fmla="*/ 640080 h 640080"/>
                    <a:gd name="connsiteX5" fmla="*/ 0 w 274320"/>
                    <a:gd name="connsiteY5" fmla="*/ 640080 h 640080"/>
                    <a:gd name="connsiteX6" fmla="*/ 0 w 274320"/>
                    <a:gd name="connsiteY6" fmla="*/ 0 h 640080"/>
                    <a:gd name="connsiteX0" fmla="*/ 0 w 274320"/>
                    <a:gd name="connsiteY0" fmla="*/ 0 h 640080"/>
                    <a:gd name="connsiteX1" fmla="*/ 137160 w 274320"/>
                    <a:gd name="connsiteY1" fmla="*/ 0 h 640080"/>
                    <a:gd name="connsiteX2" fmla="*/ 137160 w 274320"/>
                    <a:gd name="connsiteY2" fmla="*/ 502920 h 640080"/>
                    <a:gd name="connsiteX3" fmla="*/ 274320 w 274320"/>
                    <a:gd name="connsiteY3" fmla="*/ 502920 h 640080"/>
                    <a:gd name="connsiteX4" fmla="*/ 274320 w 274320"/>
                    <a:gd name="connsiteY4" fmla="*/ 640080 h 640080"/>
                    <a:gd name="connsiteX5" fmla="*/ 0 w 274320"/>
                    <a:gd name="connsiteY5" fmla="*/ 640080 h 640080"/>
                    <a:gd name="connsiteX6" fmla="*/ 0 w 274320"/>
                    <a:gd name="connsiteY6" fmla="*/ 0 h 640080"/>
                    <a:gd name="connsiteX0" fmla="*/ 26396 w 300716"/>
                    <a:gd name="connsiteY0" fmla="*/ 0 h 692993"/>
                    <a:gd name="connsiteX1" fmla="*/ 163556 w 300716"/>
                    <a:gd name="connsiteY1" fmla="*/ 0 h 692993"/>
                    <a:gd name="connsiteX2" fmla="*/ 163556 w 300716"/>
                    <a:gd name="connsiteY2" fmla="*/ 502920 h 692993"/>
                    <a:gd name="connsiteX3" fmla="*/ 300716 w 300716"/>
                    <a:gd name="connsiteY3" fmla="*/ 502920 h 692993"/>
                    <a:gd name="connsiteX4" fmla="*/ 300716 w 300716"/>
                    <a:gd name="connsiteY4" fmla="*/ 640080 h 692993"/>
                    <a:gd name="connsiteX5" fmla="*/ 26396 w 300716"/>
                    <a:gd name="connsiteY5" fmla="*/ 640080 h 692993"/>
                    <a:gd name="connsiteX6" fmla="*/ 26396 w 300716"/>
                    <a:gd name="connsiteY6" fmla="*/ 0 h 692993"/>
                    <a:gd name="connsiteX0" fmla="*/ 26396 w 349507"/>
                    <a:gd name="connsiteY0" fmla="*/ 0 h 692993"/>
                    <a:gd name="connsiteX1" fmla="*/ 163556 w 349507"/>
                    <a:gd name="connsiteY1" fmla="*/ 0 h 692993"/>
                    <a:gd name="connsiteX2" fmla="*/ 163556 w 349507"/>
                    <a:gd name="connsiteY2" fmla="*/ 502920 h 692993"/>
                    <a:gd name="connsiteX3" fmla="*/ 349508 w 349507"/>
                    <a:gd name="connsiteY3" fmla="*/ 601971 h 692993"/>
                    <a:gd name="connsiteX4" fmla="*/ 300716 w 349507"/>
                    <a:gd name="connsiteY4" fmla="*/ 640080 h 692993"/>
                    <a:gd name="connsiteX5" fmla="*/ 26396 w 349507"/>
                    <a:gd name="connsiteY5" fmla="*/ 640080 h 692993"/>
                    <a:gd name="connsiteX6" fmla="*/ 26396 w 349507"/>
                    <a:gd name="connsiteY6" fmla="*/ 0 h 692993"/>
                    <a:gd name="connsiteX0" fmla="*/ 17795 w 340908"/>
                    <a:gd name="connsiteY0" fmla="*/ 0 h 703553"/>
                    <a:gd name="connsiteX1" fmla="*/ 154955 w 340908"/>
                    <a:gd name="connsiteY1" fmla="*/ 0 h 703553"/>
                    <a:gd name="connsiteX2" fmla="*/ 154955 w 340908"/>
                    <a:gd name="connsiteY2" fmla="*/ 502920 h 703553"/>
                    <a:gd name="connsiteX3" fmla="*/ 340907 w 340908"/>
                    <a:gd name="connsiteY3" fmla="*/ 601971 h 703553"/>
                    <a:gd name="connsiteX4" fmla="*/ 165270 w 340908"/>
                    <a:gd name="connsiteY4" fmla="*/ 664843 h 703553"/>
                    <a:gd name="connsiteX5" fmla="*/ 17795 w 340908"/>
                    <a:gd name="connsiteY5" fmla="*/ 640080 h 703553"/>
                    <a:gd name="connsiteX6" fmla="*/ 17795 w 340908"/>
                    <a:gd name="connsiteY6" fmla="*/ 0 h 703553"/>
                    <a:gd name="connsiteX0" fmla="*/ 17795 w 340906"/>
                    <a:gd name="connsiteY0" fmla="*/ 0 h 703553"/>
                    <a:gd name="connsiteX1" fmla="*/ 154955 w 340906"/>
                    <a:gd name="connsiteY1" fmla="*/ 0 h 703553"/>
                    <a:gd name="connsiteX2" fmla="*/ 154955 w 340906"/>
                    <a:gd name="connsiteY2" fmla="*/ 502920 h 703553"/>
                    <a:gd name="connsiteX3" fmla="*/ 340907 w 340906"/>
                    <a:gd name="connsiteY3" fmla="*/ 601971 h 703553"/>
                    <a:gd name="connsiteX4" fmla="*/ 165270 w 340906"/>
                    <a:gd name="connsiteY4" fmla="*/ 664843 h 703553"/>
                    <a:gd name="connsiteX5" fmla="*/ 17795 w 340906"/>
                    <a:gd name="connsiteY5" fmla="*/ 640080 h 703553"/>
                    <a:gd name="connsiteX6" fmla="*/ 17795 w 340906"/>
                    <a:gd name="connsiteY6" fmla="*/ 0 h 703553"/>
                    <a:gd name="connsiteX0" fmla="*/ 17795 w 340908"/>
                    <a:gd name="connsiteY0" fmla="*/ 0 h 703553"/>
                    <a:gd name="connsiteX1" fmla="*/ 154955 w 340908"/>
                    <a:gd name="connsiteY1" fmla="*/ 0 h 703553"/>
                    <a:gd name="connsiteX2" fmla="*/ 115925 w 340908"/>
                    <a:gd name="connsiteY2" fmla="*/ 403870 h 703553"/>
                    <a:gd name="connsiteX3" fmla="*/ 340907 w 340908"/>
                    <a:gd name="connsiteY3" fmla="*/ 601971 h 703553"/>
                    <a:gd name="connsiteX4" fmla="*/ 165270 w 340908"/>
                    <a:gd name="connsiteY4" fmla="*/ 664843 h 703553"/>
                    <a:gd name="connsiteX5" fmla="*/ 17795 w 340908"/>
                    <a:gd name="connsiteY5" fmla="*/ 640080 h 703553"/>
                    <a:gd name="connsiteX6" fmla="*/ 17795 w 340908"/>
                    <a:gd name="connsiteY6" fmla="*/ 0 h 703553"/>
                    <a:gd name="connsiteX0" fmla="*/ 17795 w 340906"/>
                    <a:gd name="connsiteY0" fmla="*/ 0 h 703553"/>
                    <a:gd name="connsiteX1" fmla="*/ 154955 w 340906"/>
                    <a:gd name="connsiteY1" fmla="*/ 0 h 703553"/>
                    <a:gd name="connsiteX2" fmla="*/ 115925 w 340906"/>
                    <a:gd name="connsiteY2" fmla="*/ 403870 h 703553"/>
                    <a:gd name="connsiteX3" fmla="*/ 340907 w 340906"/>
                    <a:gd name="connsiteY3" fmla="*/ 601971 h 703553"/>
                    <a:gd name="connsiteX4" fmla="*/ 165270 w 340906"/>
                    <a:gd name="connsiteY4" fmla="*/ 664843 h 703553"/>
                    <a:gd name="connsiteX5" fmla="*/ 17795 w 340906"/>
                    <a:gd name="connsiteY5" fmla="*/ 640080 h 703553"/>
                    <a:gd name="connsiteX6" fmla="*/ 17795 w 340906"/>
                    <a:gd name="connsiteY6" fmla="*/ 0 h 703553"/>
                    <a:gd name="connsiteX0" fmla="*/ 17795 w 311634"/>
                    <a:gd name="connsiteY0" fmla="*/ 0 h 703553"/>
                    <a:gd name="connsiteX1" fmla="*/ 154955 w 311634"/>
                    <a:gd name="connsiteY1" fmla="*/ 0 h 703553"/>
                    <a:gd name="connsiteX2" fmla="*/ 115925 w 311634"/>
                    <a:gd name="connsiteY2" fmla="*/ 403870 h 703553"/>
                    <a:gd name="connsiteX3" fmla="*/ 311634 w 311634"/>
                    <a:gd name="connsiteY3" fmla="*/ 623196 h 703553"/>
                    <a:gd name="connsiteX4" fmla="*/ 165270 w 311634"/>
                    <a:gd name="connsiteY4" fmla="*/ 664843 h 703553"/>
                    <a:gd name="connsiteX5" fmla="*/ 17795 w 311634"/>
                    <a:gd name="connsiteY5" fmla="*/ 640080 h 703553"/>
                    <a:gd name="connsiteX6" fmla="*/ 17795 w 311634"/>
                    <a:gd name="connsiteY6" fmla="*/ 0 h 703553"/>
                    <a:gd name="connsiteX0" fmla="*/ 17793 w 311632"/>
                    <a:gd name="connsiteY0" fmla="*/ 0 h 668567"/>
                    <a:gd name="connsiteX1" fmla="*/ 154953 w 311632"/>
                    <a:gd name="connsiteY1" fmla="*/ 0 h 668567"/>
                    <a:gd name="connsiteX2" fmla="*/ 115923 w 311632"/>
                    <a:gd name="connsiteY2" fmla="*/ 403870 h 668567"/>
                    <a:gd name="connsiteX3" fmla="*/ 311632 w 311632"/>
                    <a:gd name="connsiteY3" fmla="*/ 623196 h 668567"/>
                    <a:gd name="connsiteX4" fmla="*/ 165268 w 311632"/>
                    <a:gd name="connsiteY4" fmla="*/ 664843 h 668567"/>
                    <a:gd name="connsiteX5" fmla="*/ 17798 w 311632"/>
                    <a:gd name="connsiteY5" fmla="*/ 491505 h 668567"/>
                    <a:gd name="connsiteX6" fmla="*/ 17793 w 311632"/>
                    <a:gd name="connsiteY6" fmla="*/ 0 h 668567"/>
                    <a:gd name="connsiteX0" fmla="*/ 21656 w 315495"/>
                    <a:gd name="connsiteY0" fmla="*/ 0 h 667979"/>
                    <a:gd name="connsiteX1" fmla="*/ 158816 w 315495"/>
                    <a:gd name="connsiteY1" fmla="*/ 0 h 667979"/>
                    <a:gd name="connsiteX2" fmla="*/ 119786 w 315495"/>
                    <a:gd name="connsiteY2" fmla="*/ 403870 h 667979"/>
                    <a:gd name="connsiteX3" fmla="*/ 315495 w 315495"/>
                    <a:gd name="connsiteY3" fmla="*/ 623196 h 667979"/>
                    <a:gd name="connsiteX4" fmla="*/ 169131 w 315495"/>
                    <a:gd name="connsiteY4" fmla="*/ 664843 h 667979"/>
                    <a:gd name="connsiteX5" fmla="*/ 21661 w 315495"/>
                    <a:gd name="connsiteY5" fmla="*/ 491505 h 667979"/>
                    <a:gd name="connsiteX6" fmla="*/ 21656 w 315495"/>
                    <a:gd name="connsiteY6" fmla="*/ 0 h 667979"/>
                    <a:gd name="connsiteX0" fmla="*/ 21658 w 315497"/>
                    <a:gd name="connsiteY0" fmla="*/ 0 h 664843"/>
                    <a:gd name="connsiteX1" fmla="*/ 158818 w 315497"/>
                    <a:gd name="connsiteY1" fmla="*/ 0 h 664843"/>
                    <a:gd name="connsiteX2" fmla="*/ 119788 w 315497"/>
                    <a:gd name="connsiteY2" fmla="*/ 403870 h 664843"/>
                    <a:gd name="connsiteX3" fmla="*/ 315497 w 315497"/>
                    <a:gd name="connsiteY3" fmla="*/ 623196 h 664843"/>
                    <a:gd name="connsiteX4" fmla="*/ 169133 w 315497"/>
                    <a:gd name="connsiteY4" fmla="*/ 664843 h 664843"/>
                    <a:gd name="connsiteX5" fmla="*/ 21663 w 315497"/>
                    <a:gd name="connsiteY5" fmla="*/ 491505 h 664843"/>
                    <a:gd name="connsiteX6" fmla="*/ 21658 w 315497"/>
                    <a:gd name="connsiteY6" fmla="*/ 0 h 664843"/>
                    <a:gd name="connsiteX0" fmla="*/ 21658 w 315497"/>
                    <a:gd name="connsiteY0" fmla="*/ 0 h 664843"/>
                    <a:gd name="connsiteX1" fmla="*/ 158818 w 315497"/>
                    <a:gd name="connsiteY1" fmla="*/ 0 h 664843"/>
                    <a:gd name="connsiteX2" fmla="*/ 168575 w 315497"/>
                    <a:gd name="connsiteY2" fmla="*/ 442783 h 664843"/>
                    <a:gd name="connsiteX3" fmla="*/ 315497 w 315497"/>
                    <a:gd name="connsiteY3" fmla="*/ 623196 h 664843"/>
                    <a:gd name="connsiteX4" fmla="*/ 169133 w 315497"/>
                    <a:gd name="connsiteY4" fmla="*/ 664843 h 664843"/>
                    <a:gd name="connsiteX5" fmla="*/ 21663 w 315497"/>
                    <a:gd name="connsiteY5" fmla="*/ 491505 h 664843"/>
                    <a:gd name="connsiteX6" fmla="*/ 21658 w 315497"/>
                    <a:gd name="connsiteY6" fmla="*/ 0 h 664843"/>
                    <a:gd name="connsiteX0" fmla="*/ 21658 w 315497"/>
                    <a:gd name="connsiteY0" fmla="*/ 0 h 664843"/>
                    <a:gd name="connsiteX1" fmla="*/ 158818 w 315497"/>
                    <a:gd name="connsiteY1" fmla="*/ 0 h 664843"/>
                    <a:gd name="connsiteX2" fmla="*/ 168575 w 315497"/>
                    <a:gd name="connsiteY2" fmla="*/ 442783 h 664843"/>
                    <a:gd name="connsiteX3" fmla="*/ 315497 w 315497"/>
                    <a:gd name="connsiteY3" fmla="*/ 616121 h 664843"/>
                    <a:gd name="connsiteX4" fmla="*/ 169133 w 315497"/>
                    <a:gd name="connsiteY4" fmla="*/ 664843 h 664843"/>
                    <a:gd name="connsiteX5" fmla="*/ 21663 w 315497"/>
                    <a:gd name="connsiteY5" fmla="*/ 491505 h 664843"/>
                    <a:gd name="connsiteX6" fmla="*/ 21658 w 315497"/>
                    <a:gd name="connsiteY6" fmla="*/ 0 h 664843"/>
                    <a:gd name="connsiteX0" fmla="*/ 12927 w 306766"/>
                    <a:gd name="connsiteY0" fmla="*/ 0 h 664843"/>
                    <a:gd name="connsiteX1" fmla="*/ 150087 w 306766"/>
                    <a:gd name="connsiteY1" fmla="*/ 0 h 664843"/>
                    <a:gd name="connsiteX2" fmla="*/ 159844 w 306766"/>
                    <a:gd name="connsiteY2" fmla="*/ 442783 h 664843"/>
                    <a:gd name="connsiteX3" fmla="*/ 306766 w 306766"/>
                    <a:gd name="connsiteY3" fmla="*/ 616121 h 664843"/>
                    <a:gd name="connsiteX4" fmla="*/ 160402 w 306766"/>
                    <a:gd name="connsiteY4" fmla="*/ 664843 h 664843"/>
                    <a:gd name="connsiteX5" fmla="*/ 32446 w 306766"/>
                    <a:gd name="connsiteY5" fmla="*/ 502117 h 664843"/>
                    <a:gd name="connsiteX6" fmla="*/ 12927 w 306766"/>
                    <a:gd name="connsiteY6" fmla="*/ 0 h 664843"/>
                    <a:gd name="connsiteX0" fmla="*/ 12927 w 306766"/>
                    <a:gd name="connsiteY0" fmla="*/ 0 h 664843"/>
                    <a:gd name="connsiteX1" fmla="*/ 150087 w 306766"/>
                    <a:gd name="connsiteY1" fmla="*/ 0 h 664843"/>
                    <a:gd name="connsiteX2" fmla="*/ 159844 w 306766"/>
                    <a:gd name="connsiteY2" fmla="*/ 442783 h 664843"/>
                    <a:gd name="connsiteX3" fmla="*/ 306766 w 306766"/>
                    <a:gd name="connsiteY3" fmla="*/ 616121 h 664843"/>
                    <a:gd name="connsiteX4" fmla="*/ 160402 w 306766"/>
                    <a:gd name="connsiteY4" fmla="*/ 664843 h 664843"/>
                    <a:gd name="connsiteX5" fmla="*/ 32446 w 306766"/>
                    <a:gd name="connsiteY5" fmla="*/ 502117 h 664843"/>
                    <a:gd name="connsiteX6" fmla="*/ 12927 w 306766"/>
                    <a:gd name="connsiteY6" fmla="*/ 0 h 664843"/>
                    <a:gd name="connsiteX0" fmla="*/ 7349 w 301188"/>
                    <a:gd name="connsiteY0" fmla="*/ 0 h 664843"/>
                    <a:gd name="connsiteX1" fmla="*/ 144509 w 301188"/>
                    <a:gd name="connsiteY1" fmla="*/ 0 h 664843"/>
                    <a:gd name="connsiteX2" fmla="*/ 154266 w 301188"/>
                    <a:gd name="connsiteY2" fmla="*/ 442783 h 664843"/>
                    <a:gd name="connsiteX3" fmla="*/ 301188 w 301188"/>
                    <a:gd name="connsiteY3" fmla="*/ 616121 h 664843"/>
                    <a:gd name="connsiteX4" fmla="*/ 154824 w 301188"/>
                    <a:gd name="connsiteY4" fmla="*/ 664843 h 664843"/>
                    <a:gd name="connsiteX5" fmla="*/ 26868 w 301188"/>
                    <a:gd name="connsiteY5" fmla="*/ 502117 h 664843"/>
                    <a:gd name="connsiteX6" fmla="*/ 7349 w 301188"/>
                    <a:gd name="connsiteY6" fmla="*/ 0 h 664843"/>
                    <a:gd name="connsiteX0" fmla="*/ 30450 w 324289"/>
                    <a:gd name="connsiteY0" fmla="*/ 0 h 664843"/>
                    <a:gd name="connsiteX1" fmla="*/ 167610 w 324289"/>
                    <a:gd name="connsiteY1" fmla="*/ 0 h 664843"/>
                    <a:gd name="connsiteX2" fmla="*/ 177367 w 324289"/>
                    <a:gd name="connsiteY2" fmla="*/ 442783 h 664843"/>
                    <a:gd name="connsiteX3" fmla="*/ 324289 w 324289"/>
                    <a:gd name="connsiteY3" fmla="*/ 616121 h 664843"/>
                    <a:gd name="connsiteX4" fmla="*/ 177925 w 324289"/>
                    <a:gd name="connsiteY4" fmla="*/ 664843 h 664843"/>
                    <a:gd name="connsiteX5" fmla="*/ 1183 w 324289"/>
                    <a:gd name="connsiteY5" fmla="*/ 473817 h 664843"/>
                    <a:gd name="connsiteX6" fmla="*/ 30450 w 324289"/>
                    <a:gd name="connsiteY6" fmla="*/ 0 h 664843"/>
                    <a:gd name="connsiteX0" fmla="*/ 38291 w 332130"/>
                    <a:gd name="connsiteY0" fmla="*/ 0 h 664843"/>
                    <a:gd name="connsiteX1" fmla="*/ 175451 w 332130"/>
                    <a:gd name="connsiteY1" fmla="*/ 0 h 664843"/>
                    <a:gd name="connsiteX2" fmla="*/ 185208 w 332130"/>
                    <a:gd name="connsiteY2" fmla="*/ 442783 h 664843"/>
                    <a:gd name="connsiteX3" fmla="*/ 332130 w 332130"/>
                    <a:gd name="connsiteY3" fmla="*/ 616121 h 664843"/>
                    <a:gd name="connsiteX4" fmla="*/ 185766 w 332130"/>
                    <a:gd name="connsiteY4" fmla="*/ 664843 h 664843"/>
                    <a:gd name="connsiteX5" fmla="*/ 9024 w 332130"/>
                    <a:gd name="connsiteY5" fmla="*/ 473817 h 664843"/>
                    <a:gd name="connsiteX6" fmla="*/ 38291 w 332130"/>
                    <a:gd name="connsiteY6" fmla="*/ 0 h 664843"/>
                    <a:gd name="connsiteX0" fmla="*/ 17793 w 311632"/>
                    <a:gd name="connsiteY0" fmla="*/ 0 h 664843"/>
                    <a:gd name="connsiteX1" fmla="*/ 154953 w 311632"/>
                    <a:gd name="connsiteY1" fmla="*/ 0 h 664843"/>
                    <a:gd name="connsiteX2" fmla="*/ 164710 w 311632"/>
                    <a:gd name="connsiteY2" fmla="*/ 442783 h 664843"/>
                    <a:gd name="connsiteX3" fmla="*/ 311632 w 311632"/>
                    <a:gd name="connsiteY3" fmla="*/ 616121 h 664843"/>
                    <a:gd name="connsiteX4" fmla="*/ 165268 w 311632"/>
                    <a:gd name="connsiteY4" fmla="*/ 664843 h 664843"/>
                    <a:gd name="connsiteX5" fmla="*/ 17801 w 311632"/>
                    <a:gd name="connsiteY5" fmla="*/ 519249 h 664843"/>
                    <a:gd name="connsiteX6" fmla="*/ 17793 w 311632"/>
                    <a:gd name="connsiteY6" fmla="*/ 0 h 664843"/>
                    <a:gd name="connsiteX0" fmla="*/ 13752 w 307591"/>
                    <a:gd name="connsiteY0" fmla="*/ 0 h 640615"/>
                    <a:gd name="connsiteX1" fmla="*/ 150912 w 307591"/>
                    <a:gd name="connsiteY1" fmla="*/ 0 h 640615"/>
                    <a:gd name="connsiteX2" fmla="*/ 160669 w 307591"/>
                    <a:gd name="connsiteY2" fmla="*/ 442783 h 640615"/>
                    <a:gd name="connsiteX3" fmla="*/ 307591 w 307591"/>
                    <a:gd name="connsiteY3" fmla="*/ 616121 h 640615"/>
                    <a:gd name="connsiteX4" fmla="*/ 92930 w 307591"/>
                    <a:gd name="connsiteY4" fmla="*/ 640615 h 640615"/>
                    <a:gd name="connsiteX5" fmla="*/ 13760 w 307591"/>
                    <a:gd name="connsiteY5" fmla="*/ 519249 h 640615"/>
                    <a:gd name="connsiteX6" fmla="*/ 13752 w 307591"/>
                    <a:gd name="connsiteY6" fmla="*/ 0 h 640615"/>
                    <a:gd name="connsiteX0" fmla="*/ 15399 w 309238"/>
                    <a:gd name="connsiteY0" fmla="*/ 0 h 634559"/>
                    <a:gd name="connsiteX1" fmla="*/ 152559 w 309238"/>
                    <a:gd name="connsiteY1" fmla="*/ 0 h 634559"/>
                    <a:gd name="connsiteX2" fmla="*/ 162316 w 309238"/>
                    <a:gd name="connsiteY2" fmla="*/ 442783 h 634559"/>
                    <a:gd name="connsiteX3" fmla="*/ 309238 w 309238"/>
                    <a:gd name="connsiteY3" fmla="*/ 616121 h 634559"/>
                    <a:gd name="connsiteX4" fmla="*/ 123852 w 309238"/>
                    <a:gd name="connsiteY4" fmla="*/ 634559 h 634559"/>
                    <a:gd name="connsiteX5" fmla="*/ 15407 w 309238"/>
                    <a:gd name="connsiteY5" fmla="*/ 519249 h 634559"/>
                    <a:gd name="connsiteX6" fmla="*/ 15399 w 309238"/>
                    <a:gd name="connsiteY6" fmla="*/ 0 h 634559"/>
                    <a:gd name="connsiteX0" fmla="*/ 14293 w 308132"/>
                    <a:gd name="connsiteY0" fmla="*/ 0 h 630550"/>
                    <a:gd name="connsiteX1" fmla="*/ 151453 w 308132"/>
                    <a:gd name="connsiteY1" fmla="*/ 0 h 630550"/>
                    <a:gd name="connsiteX2" fmla="*/ 161210 w 308132"/>
                    <a:gd name="connsiteY2" fmla="*/ 442783 h 630550"/>
                    <a:gd name="connsiteX3" fmla="*/ 308132 w 308132"/>
                    <a:gd name="connsiteY3" fmla="*/ 616121 h 630550"/>
                    <a:gd name="connsiteX4" fmla="*/ 103368 w 308132"/>
                    <a:gd name="connsiteY4" fmla="*/ 630550 h 630550"/>
                    <a:gd name="connsiteX5" fmla="*/ 14301 w 308132"/>
                    <a:gd name="connsiteY5" fmla="*/ 519249 h 630550"/>
                    <a:gd name="connsiteX6" fmla="*/ 14293 w 308132"/>
                    <a:gd name="connsiteY6" fmla="*/ 0 h 630550"/>
                    <a:gd name="connsiteX0" fmla="*/ 14293 w 308132"/>
                    <a:gd name="connsiteY0" fmla="*/ 0 h 630550"/>
                    <a:gd name="connsiteX1" fmla="*/ 151453 w 308132"/>
                    <a:gd name="connsiteY1" fmla="*/ 0 h 630550"/>
                    <a:gd name="connsiteX2" fmla="*/ 161210 w 308132"/>
                    <a:gd name="connsiteY2" fmla="*/ 442783 h 630550"/>
                    <a:gd name="connsiteX3" fmla="*/ 308132 w 308132"/>
                    <a:gd name="connsiteY3" fmla="*/ 616121 h 630550"/>
                    <a:gd name="connsiteX4" fmla="*/ 103368 w 308132"/>
                    <a:gd name="connsiteY4" fmla="*/ 630550 h 630550"/>
                    <a:gd name="connsiteX5" fmla="*/ 14301 w 308132"/>
                    <a:gd name="connsiteY5" fmla="*/ 519249 h 630550"/>
                    <a:gd name="connsiteX6" fmla="*/ 14293 w 308132"/>
                    <a:gd name="connsiteY6" fmla="*/ 0 h 630550"/>
                    <a:gd name="connsiteX0" fmla="*/ 12924 w 306763"/>
                    <a:gd name="connsiteY0" fmla="*/ 0 h 628545"/>
                    <a:gd name="connsiteX1" fmla="*/ 150084 w 306763"/>
                    <a:gd name="connsiteY1" fmla="*/ 0 h 628545"/>
                    <a:gd name="connsiteX2" fmla="*/ 159841 w 306763"/>
                    <a:gd name="connsiteY2" fmla="*/ 442783 h 628545"/>
                    <a:gd name="connsiteX3" fmla="*/ 306763 w 306763"/>
                    <a:gd name="connsiteY3" fmla="*/ 616121 h 628545"/>
                    <a:gd name="connsiteX4" fmla="*/ 76155 w 306763"/>
                    <a:gd name="connsiteY4" fmla="*/ 628545 h 628545"/>
                    <a:gd name="connsiteX5" fmla="*/ 12932 w 306763"/>
                    <a:gd name="connsiteY5" fmla="*/ 519249 h 628545"/>
                    <a:gd name="connsiteX6" fmla="*/ 12924 w 306763"/>
                    <a:gd name="connsiteY6" fmla="*/ 0 h 628545"/>
                    <a:gd name="connsiteX0" fmla="*/ 9650 w 303489"/>
                    <a:gd name="connsiteY0" fmla="*/ 0 h 628545"/>
                    <a:gd name="connsiteX1" fmla="*/ 146810 w 303489"/>
                    <a:gd name="connsiteY1" fmla="*/ 0 h 628545"/>
                    <a:gd name="connsiteX2" fmla="*/ 156567 w 303489"/>
                    <a:gd name="connsiteY2" fmla="*/ 442783 h 628545"/>
                    <a:gd name="connsiteX3" fmla="*/ 303489 w 303489"/>
                    <a:gd name="connsiteY3" fmla="*/ 616121 h 628545"/>
                    <a:gd name="connsiteX4" fmla="*/ 72881 w 303489"/>
                    <a:gd name="connsiteY4" fmla="*/ 628545 h 628545"/>
                    <a:gd name="connsiteX5" fmla="*/ 9658 w 303489"/>
                    <a:gd name="connsiteY5" fmla="*/ 519249 h 628545"/>
                    <a:gd name="connsiteX6" fmla="*/ 9650 w 303489"/>
                    <a:gd name="connsiteY6" fmla="*/ 0 h 628545"/>
                    <a:gd name="connsiteX0" fmla="*/ 9650 w 303489"/>
                    <a:gd name="connsiteY0" fmla="*/ 0 h 628545"/>
                    <a:gd name="connsiteX1" fmla="*/ 146810 w 303489"/>
                    <a:gd name="connsiteY1" fmla="*/ 0 h 628545"/>
                    <a:gd name="connsiteX2" fmla="*/ 156567 w 303489"/>
                    <a:gd name="connsiteY2" fmla="*/ 442783 h 628545"/>
                    <a:gd name="connsiteX3" fmla="*/ 303489 w 303489"/>
                    <a:gd name="connsiteY3" fmla="*/ 616121 h 628545"/>
                    <a:gd name="connsiteX4" fmla="*/ 72881 w 303489"/>
                    <a:gd name="connsiteY4" fmla="*/ 628545 h 628545"/>
                    <a:gd name="connsiteX5" fmla="*/ 9658 w 303489"/>
                    <a:gd name="connsiteY5" fmla="*/ 519249 h 628545"/>
                    <a:gd name="connsiteX6" fmla="*/ 9650 w 303489"/>
                    <a:gd name="connsiteY6" fmla="*/ 0 h 628545"/>
                    <a:gd name="connsiteX0" fmla="*/ 14654 w 308493"/>
                    <a:gd name="connsiteY0" fmla="*/ 0 h 632556"/>
                    <a:gd name="connsiteX1" fmla="*/ 151814 w 308493"/>
                    <a:gd name="connsiteY1" fmla="*/ 0 h 632556"/>
                    <a:gd name="connsiteX2" fmla="*/ 161571 w 308493"/>
                    <a:gd name="connsiteY2" fmla="*/ 442783 h 632556"/>
                    <a:gd name="connsiteX3" fmla="*/ 308493 w 308493"/>
                    <a:gd name="connsiteY3" fmla="*/ 616121 h 632556"/>
                    <a:gd name="connsiteX4" fmla="*/ 110190 w 308493"/>
                    <a:gd name="connsiteY4" fmla="*/ 632556 h 632556"/>
                    <a:gd name="connsiteX5" fmla="*/ 14662 w 308493"/>
                    <a:gd name="connsiteY5" fmla="*/ 519249 h 632556"/>
                    <a:gd name="connsiteX6" fmla="*/ 14654 w 308493"/>
                    <a:gd name="connsiteY6" fmla="*/ 0 h 632556"/>
                    <a:gd name="connsiteX0" fmla="*/ 12922 w 306761"/>
                    <a:gd name="connsiteY0" fmla="*/ 0 h 620523"/>
                    <a:gd name="connsiteX1" fmla="*/ 150082 w 306761"/>
                    <a:gd name="connsiteY1" fmla="*/ 0 h 620523"/>
                    <a:gd name="connsiteX2" fmla="*/ 159839 w 306761"/>
                    <a:gd name="connsiteY2" fmla="*/ 442783 h 620523"/>
                    <a:gd name="connsiteX3" fmla="*/ 306761 w 306761"/>
                    <a:gd name="connsiteY3" fmla="*/ 616121 h 620523"/>
                    <a:gd name="connsiteX4" fmla="*/ 76153 w 306761"/>
                    <a:gd name="connsiteY4" fmla="*/ 620523 h 620523"/>
                    <a:gd name="connsiteX5" fmla="*/ 12930 w 306761"/>
                    <a:gd name="connsiteY5" fmla="*/ 519249 h 620523"/>
                    <a:gd name="connsiteX6" fmla="*/ 12922 w 306761"/>
                    <a:gd name="connsiteY6" fmla="*/ 0 h 620523"/>
                    <a:gd name="connsiteX0" fmla="*/ 13251 w 307090"/>
                    <a:gd name="connsiteY0" fmla="*/ 0 h 622530"/>
                    <a:gd name="connsiteX1" fmla="*/ 150411 w 307090"/>
                    <a:gd name="connsiteY1" fmla="*/ 0 h 622530"/>
                    <a:gd name="connsiteX2" fmla="*/ 160168 w 307090"/>
                    <a:gd name="connsiteY2" fmla="*/ 442783 h 622530"/>
                    <a:gd name="connsiteX3" fmla="*/ 307090 w 307090"/>
                    <a:gd name="connsiteY3" fmla="*/ 616121 h 622530"/>
                    <a:gd name="connsiteX4" fmla="*/ 82947 w 307090"/>
                    <a:gd name="connsiteY4" fmla="*/ 622530 h 622530"/>
                    <a:gd name="connsiteX5" fmla="*/ 13259 w 307090"/>
                    <a:gd name="connsiteY5" fmla="*/ 519249 h 622530"/>
                    <a:gd name="connsiteX6" fmla="*/ 13251 w 307090"/>
                    <a:gd name="connsiteY6" fmla="*/ 0 h 622530"/>
                    <a:gd name="connsiteX0" fmla="*/ 13253 w 307092"/>
                    <a:gd name="connsiteY0" fmla="*/ 0 h 622530"/>
                    <a:gd name="connsiteX1" fmla="*/ 150413 w 307092"/>
                    <a:gd name="connsiteY1" fmla="*/ 0 h 622530"/>
                    <a:gd name="connsiteX2" fmla="*/ 160170 w 307092"/>
                    <a:gd name="connsiteY2" fmla="*/ 442783 h 622530"/>
                    <a:gd name="connsiteX3" fmla="*/ 307092 w 307092"/>
                    <a:gd name="connsiteY3" fmla="*/ 616121 h 622530"/>
                    <a:gd name="connsiteX4" fmla="*/ 82949 w 307092"/>
                    <a:gd name="connsiteY4" fmla="*/ 622530 h 622530"/>
                    <a:gd name="connsiteX5" fmla="*/ 13261 w 307092"/>
                    <a:gd name="connsiteY5" fmla="*/ 519249 h 622530"/>
                    <a:gd name="connsiteX6" fmla="*/ 13253 w 307092"/>
                    <a:gd name="connsiteY6" fmla="*/ 0 h 622530"/>
                    <a:gd name="connsiteX0" fmla="*/ 41506 w 335345"/>
                    <a:gd name="connsiteY0" fmla="*/ 0 h 622530"/>
                    <a:gd name="connsiteX1" fmla="*/ 178666 w 335345"/>
                    <a:gd name="connsiteY1" fmla="*/ 0 h 622530"/>
                    <a:gd name="connsiteX2" fmla="*/ 188423 w 335345"/>
                    <a:gd name="connsiteY2" fmla="*/ 442783 h 622530"/>
                    <a:gd name="connsiteX3" fmla="*/ 335345 w 335345"/>
                    <a:gd name="connsiteY3" fmla="*/ 616121 h 622530"/>
                    <a:gd name="connsiteX4" fmla="*/ 111202 w 335345"/>
                    <a:gd name="connsiteY4" fmla="*/ 622530 h 622530"/>
                    <a:gd name="connsiteX5" fmla="*/ 2749 w 335345"/>
                    <a:gd name="connsiteY5" fmla="*/ 481144 h 622530"/>
                    <a:gd name="connsiteX6" fmla="*/ 41506 w 335345"/>
                    <a:gd name="connsiteY6" fmla="*/ 0 h 622530"/>
                    <a:gd name="connsiteX0" fmla="*/ 15400 w 348003"/>
                    <a:gd name="connsiteY0" fmla="*/ 2006 h 622530"/>
                    <a:gd name="connsiteX1" fmla="*/ 191324 w 348003"/>
                    <a:gd name="connsiteY1" fmla="*/ 0 h 622530"/>
                    <a:gd name="connsiteX2" fmla="*/ 201081 w 348003"/>
                    <a:gd name="connsiteY2" fmla="*/ 442783 h 622530"/>
                    <a:gd name="connsiteX3" fmla="*/ 348003 w 348003"/>
                    <a:gd name="connsiteY3" fmla="*/ 616121 h 622530"/>
                    <a:gd name="connsiteX4" fmla="*/ 123860 w 348003"/>
                    <a:gd name="connsiteY4" fmla="*/ 622530 h 622530"/>
                    <a:gd name="connsiteX5" fmla="*/ 15407 w 348003"/>
                    <a:gd name="connsiteY5" fmla="*/ 481144 h 622530"/>
                    <a:gd name="connsiteX6" fmla="*/ 15400 w 348003"/>
                    <a:gd name="connsiteY6" fmla="*/ 2006 h 622530"/>
                    <a:gd name="connsiteX0" fmla="*/ 15400 w 348003"/>
                    <a:gd name="connsiteY0" fmla="*/ 2006 h 622530"/>
                    <a:gd name="connsiteX1" fmla="*/ 191324 w 348003"/>
                    <a:gd name="connsiteY1" fmla="*/ 0 h 622530"/>
                    <a:gd name="connsiteX2" fmla="*/ 201081 w 348003"/>
                    <a:gd name="connsiteY2" fmla="*/ 442783 h 622530"/>
                    <a:gd name="connsiteX3" fmla="*/ 348003 w 348003"/>
                    <a:gd name="connsiteY3" fmla="*/ 616121 h 622530"/>
                    <a:gd name="connsiteX4" fmla="*/ 123860 w 348003"/>
                    <a:gd name="connsiteY4" fmla="*/ 622530 h 622530"/>
                    <a:gd name="connsiteX5" fmla="*/ 15407 w 348003"/>
                    <a:gd name="connsiteY5" fmla="*/ 481144 h 622530"/>
                    <a:gd name="connsiteX6" fmla="*/ 15400 w 348003"/>
                    <a:gd name="connsiteY6" fmla="*/ 2006 h 622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8003" h="622530">
                      <a:moveTo>
                        <a:pt x="15400" y="2006"/>
                      </a:moveTo>
                      <a:lnTo>
                        <a:pt x="191324" y="0"/>
                      </a:lnTo>
                      <a:cubicBezTo>
                        <a:pt x="186197" y="90336"/>
                        <a:pt x="174968" y="340096"/>
                        <a:pt x="201081" y="442783"/>
                      </a:cubicBezTo>
                      <a:cubicBezTo>
                        <a:pt x="227194" y="545470"/>
                        <a:pt x="325143" y="593261"/>
                        <a:pt x="348003" y="616121"/>
                      </a:cubicBezTo>
                      <a:lnTo>
                        <a:pt x="123860" y="622530"/>
                      </a:lnTo>
                      <a:cubicBezTo>
                        <a:pt x="93703" y="602023"/>
                        <a:pt x="33484" y="584565"/>
                        <a:pt x="15407" y="481144"/>
                      </a:cubicBezTo>
                      <a:cubicBezTo>
                        <a:pt x="-2670" y="377723"/>
                        <a:pt x="-7460" y="108686"/>
                        <a:pt x="15400" y="2006"/>
                      </a:cubicBezTo>
                      <a:close/>
                    </a:path>
                  </a:pathLst>
                </a:custGeom>
                <a:gradFill>
                  <a:gsLst>
                    <a:gs pos="1351">
                      <a:srgbClr val="00B0F0"/>
                    </a:gs>
                    <a:gs pos="24000">
                      <a:srgbClr val="00B0F0"/>
                    </a:gs>
                    <a:gs pos="98000">
                      <a:srgbClr val="B3EBFF"/>
                    </a:gs>
                  </a:gsLst>
                  <a:lin ang="5400000" scaled="1"/>
                </a:gradFill>
                <a:ln w="158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40"/>
              <p:cNvSpPr/>
              <p:nvPr/>
            </p:nvSpPr>
            <p:spPr bwMode="auto">
              <a:xfrm>
                <a:off x="1498998" y="4369131"/>
                <a:ext cx="137160" cy="163863"/>
              </a:xfrm>
              <a:prstGeom prst="rect">
                <a:avLst/>
              </a:prstGeom>
              <a:gradFill>
                <a:gsLst>
                  <a:gs pos="2703">
                    <a:srgbClr val="AFEAFF">
                      <a:alpha val="0"/>
                    </a:srgbClr>
                  </a:gs>
                  <a:gs pos="78000">
                    <a:srgbClr val="00B0F0"/>
                  </a:gs>
                </a:gsLst>
                <a:lin ang="5400000" scaled="1"/>
              </a:gra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0620" name="Group 60"/>
          <p:cNvGrpSpPr>
            <a:grpSpLocks/>
          </p:cNvGrpSpPr>
          <p:nvPr/>
        </p:nvGrpSpPr>
        <p:grpSpPr bwMode="auto">
          <a:xfrm flipH="1">
            <a:off x="7291388" y="4364038"/>
            <a:ext cx="1833562" cy="574675"/>
            <a:chOff x="1498998" y="4369130"/>
            <a:chExt cx="1834453" cy="574755"/>
          </a:xfrm>
        </p:grpSpPr>
        <p:grpSp>
          <p:nvGrpSpPr>
            <p:cNvPr id="110627" name="Group 61"/>
            <p:cNvGrpSpPr>
              <a:grpSpLocks/>
            </p:cNvGrpSpPr>
            <p:nvPr/>
          </p:nvGrpSpPr>
          <p:grpSpPr bwMode="auto">
            <a:xfrm>
              <a:off x="1524000" y="4532756"/>
              <a:ext cx="1809451" cy="411129"/>
              <a:chOff x="1524000" y="4434218"/>
              <a:chExt cx="1809451" cy="411129"/>
            </a:xfrm>
          </p:grpSpPr>
          <p:sp>
            <p:nvSpPr>
              <p:cNvPr id="64" name="Down Arrow 63"/>
              <p:cNvSpPr/>
              <p:nvPr/>
            </p:nvSpPr>
            <p:spPr bwMode="auto">
              <a:xfrm rot="17940000" flipH="1">
                <a:off x="2876076" y="4387972"/>
                <a:ext cx="274676" cy="640073"/>
              </a:xfrm>
              <a:prstGeom prst="downArrow">
                <a:avLst/>
              </a:prstGeom>
              <a:gradFill>
                <a:gsLst>
                  <a:gs pos="26000">
                    <a:srgbClr val="AFEAFF"/>
                  </a:gs>
                  <a:gs pos="98000">
                    <a:srgbClr val="00CC00"/>
                  </a:gs>
                </a:gsLst>
                <a:lin ang="5400000" scaled="1"/>
              </a:gra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L-Shape 28"/>
              <p:cNvSpPr/>
              <p:nvPr/>
            </p:nvSpPr>
            <p:spPr bwMode="auto">
              <a:xfrm rot="16200000" flipH="1">
                <a:off x="2052548" y="3905988"/>
                <a:ext cx="222281" cy="1278558"/>
              </a:xfrm>
              <a:custGeom>
                <a:avLst/>
                <a:gdLst>
                  <a:gd name="connsiteX0" fmla="*/ 0 w 274320"/>
                  <a:gd name="connsiteY0" fmla="*/ 0 h 640080"/>
                  <a:gd name="connsiteX1" fmla="*/ 137160 w 274320"/>
                  <a:gd name="connsiteY1" fmla="*/ 0 h 640080"/>
                  <a:gd name="connsiteX2" fmla="*/ 137160 w 274320"/>
                  <a:gd name="connsiteY2" fmla="*/ 502920 h 640080"/>
                  <a:gd name="connsiteX3" fmla="*/ 274320 w 274320"/>
                  <a:gd name="connsiteY3" fmla="*/ 502920 h 640080"/>
                  <a:gd name="connsiteX4" fmla="*/ 274320 w 274320"/>
                  <a:gd name="connsiteY4" fmla="*/ 640080 h 640080"/>
                  <a:gd name="connsiteX5" fmla="*/ 0 w 274320"/>
                  <a:gd name="connsiteY5" fmla="*/ 640080 h 640080"/>
                  <a:gd name="connsiteX6" fmla="*/ 0 w 274320"/>
                  <a:gd name="connsiteY6" fmla="*/ 0 h 640080"/>
                  <a:gd name="connsiteX0" fmla="*/ 0 w 274320"/>
                  <a:gd name="connsiteY0" fmla="*/ 0 h 640080"/>
                  <a:gd name="connsiteX1" fmla="*/ 137160 w 274320"/>
                  <a:gd name="connsiteY1" fmla="*/ 0 h 640080"/>
                  <a:gd name="connsiteX2" fmla="*/ 137160 w 274320"/>
                  <a:gd name="connsiteY2" fmla="*/ 502920 h 640080"/>
                  <a:gd name="connsiteX3" fmla="*/ 274320 w 274320"/>
                  <a:gd name="connsiteY3" fmla="*/ 502920 h 640080"/>
                  <a:gd name="connsiteX4" fmla="*/ 274320 w 274320"/>
                  <a:gd name="connsiteY4" fmla="*/ 640080 h 640080"/>
                  <a:gd name="connsiteX5" fmla="*/ 0 w 274320"/>
                  <a:gd name="connsiteY5" fmla="*/ 640080 h 640080"/>
                  <a:gd name="connsiteX6" fmla="*/ 0 w 274320"/>
                  <a:gd name="connsiteY6" fmla="*/ 0 h 640080"/>
                  <a:gd name="connsiteX0" fmla="*/ 26396 w 300716"/>
                  <a:gd name="connsiteY0" fmla="*/ 0 h 692993"/>
                  <a:gd name="connsiteX1" fmla="*/ 163556 w 300716"/>
                  <a:gd name="connsiteY1" fmla="*/ 0 h 692993"/>
                  <a:gd name="connsiteX2" fmla="*/ 163556 w 300716"/>
                  <a:gd name="connsiteY2" fmla="*/ 502920 h 692993"/>
                  <a:gd name="connsiteX3" fmla="*/ 300716 w 300716"/>
                  <a:gd name="connsiteY3" fmla="*/ 502920 h 692993"/>
                  <a:gd name="connsiteX4" fmla="*/ 300716 w 300716"/>
                  <a:gd name="connsiteY4" fmla="*/ 640080 h 692993"/>
                  <a:gd name="connsiteX5" fmla="*/ 26396 w 300716"/>
                  <a:gd name="connsiteY5" fmla="*/ 640080 h 692993"/>
                  <a:gd name="connsiteX6" fmla="*/ 26396 w 300716"/>
                  <a:gd name="connsiteY6" fmla="*/ 0 h 692993"/>
                  <a:gd name="connsiteX0" fmla="*/ 26396 w 349507"/>
                  <a:gd name="connsiteY0" fmla="*/ 0 h 692993"/>
                  <a:gd name="connsiteX1" fmla="*/ 163556 w 349507"/>
                  <a:gd name="connsiteY1" fmla="*/ 0 h 692993"/>
                  <a:gd name="connsiteX2" fmla="*/ 163556 w 349507"/>
                  <a:gd name="connsiteY2" fmla="*/ 502920 h 692993"/>
                  <a:gd name="connsiteX3" fmla="*/ 349508 w 349507"/>
                  <a:gd name="connsiteY3" fmla="*/ 601971 h 692993"/>
                  <a:gd name="connsiteX4" fmla="*/ 300716 w 349507"/>
                  <a:gd name="connsiteY4" fmla="*/ 640080 h 692993"/>
                  <a:gd name="connsiteX5" fmla="*/ 26396 w 349507"/>
                  <a:gd name="connsiteY5" fmla="*/ 640080 h 692993"/>
                  <a:gd name="connsiteX6" fmla="*/ 26396 w 349507"/>
                  <a:gd name="connsiteY6" fmla="*/ 0 h 692993"/>
                  <a:gd name="connsiteX0" fmla="*/ 17795 w 340908"/>
                  <a:gd name="connsiteY0" fmla="*/ 0 h 703553"/>
                  <a:gd name="connsiteX1" fmla="*/ 154955 w 340908"/>
                  <a:gd name="connsiteY1" fmla="*/ 0 h 703553"/>
                  <a:gd name="connsiteX2" fmla="*/ 154955 w 340908"/>
                  <a:gd name="connsiteY2" fmla="*/ 502920 h 703553"/>
                  <a:gd name="connsiteX3" fmla="*/ 340907 w 340908"/>
                  <a:gd name="connsiteY3" fmla="*/ 601971 h 703553"/>
                  <a:gd name="connsiteX4" fmla="*/ 165270 w 340908"/>
                  <a:gd name="connsiteY4" fmla="*/ 664843 h 703553"/>
                  <a:gd name="connsiteX5" fmla="*/ 17795 w 340908"/>
                  <a:gd name="connsiteY5" fmla="*/ 640080 h 703553"/>
                  <a:gd name="connsiteX6" fmla="*/ 17795 w 340908"/>
                  <a:gd name="connsiteY6" fmla="*/ 0 h 703553"/>
                  <a:gd name="connsiteX0" fmla="*/ 17795 w 340906"/>
                  <a:gd name="connsiteY0" fmla="*/ 0 h 703553"/>
                  <a:gd name="connsiteX1" fmla="*/ 154955 w 340906"/>
                  <a:gd name="connsiteY1" fmla="*/ 0 h 703553"/>
                  <a:gd name="connsiteX2" fmla="*/ 154955 w 340906"/>
                  <a:gd name="connsiteY2" fmla="*/ 502920 h 703553"/>
                  <a:gd name="connsiteX3" fmla="*/ 340907 w 340906"/>
                  <a:gd name="connsiteY3" fmla="*/ 601971 h 703553"/>
                  <a:gd name="connsiteX4" fmla="*/ 165270 w 340906"/>
                  <a:gd name="connsiteY4" fmla="*/ 664843 h 703553"/>
                  <a:gd name="connsiteX5" fmla="*/ 17795 w 340906"/>
                  <a:gd name="connsiteY5" fmla="*/ 640080 h 703553"/>
                  <a:gd name="connsiteX6" fmla="*/ 17795 w 340906"/>
                  <a:gd name="connsiteY6" fmla="*/ 0 h 703553"/>
                  <a:gd name="connsiteX0" fmla="*/ 17795 w 340908"/>
                  <a:gd name="connsiteY0" fmla="*/ 0 h 703553"/>
                  <a:gd name="connsiteX1" fmla="*/ 154955 w 340908"/>
                  <a:gd name="connsiteY1" fmla="*/ 0 h 703553"/>
                  <a:gd name="connsiteX2" fmla="*/ 115925 w 340908"/>
                  <a:gd name="connsiteY2" fmla="*/ 403870 h 703553"/>
                  <a:gd name="connsiteX3" fmla="*/ 340907 w 340908"/>
                  <a:gd name="connsiteY3" fmla="*/ 601971 h 703553"/>
                  <a:gd name="connsiteX4" fmla="*/ 165270 w 340908"/>
                  <a:gd name="connsiteY4" fmla="*/ 664843 h 703553"/>
                  <a:gd name="connsiteX5" fmla="*/ 17795 w 340908"/>
                  <a:gd name="connsiteY5" fmla="*/ 640080 h 703553"/>
                  <a:gd name="connsiteX6" fmla="*/ 17795 w 340908"/>
                  <a:gd name="connsiteY6" fmla="*/ 0 h 703553"/>
                  <a:gd name="connsiteX0" fmla="*/ 17795 w 340906"/>
                  <a:gd name="connsiteY0" fmla="*/ 0 h 703553"/>
                  <a:gd name="connsiteX1" fmla="*/ 154955 w 340906"/>
                  <a:gd name="connsiteY1" fmla="*/ 0 h 703553"/>
                  <a:gd name="connsiteX2" fmla="*/ 115925 w 340906"/>
                  <a:gd name="connsiteY2" fmla="*/ 403870 h 703553"/>
                  <a:gd name="connsiteX3" fmla="*/ 340907 w 340906"/>
                  <a:gd name="connsiteY3" fmla="*/ 601971 h 703553"/>
                  <a:gd name="connsiteX4" fmla="*/ 165270 w 340906"/>
                  <a:gd name="connsiteY4" fmla="*/ 664843 h 703553"/>
                  <a:gd name="connsiteX5" fmla="*/ 17795 w 340906"/>
                  <a:gd name="connsiteY5" fmla="*/ 640080 h 703553"/>
                  <a:gd name="connsiteX6" fmla="*/ 17795 w 340906"/>
                  <a:gd name="connsiteY6" fmla="*/ 0 h 703553"/>
                  <a:gd name="connsiteX0" fmla="*/ 17795 w 311634"/>
                  <a:gd name="connsiteY0" fmla="*/ 0 h 703553"/>
                  <a:gd name="connsiteX1" fmla="*/ 154955 w 311634"/>
                  <a:gd name="connsiteY1" fmla="*/ 0 h 703553"/>
                  <a:gd name="connsiteX2" fmla="*/ 115925 w 311634"/>
                  <a:gd name="connsiteY2" fmla="*/ 403870 h 703553"/>
                  <a:gd name="connsiteX3" fmla="*/ 311634 w 311634"/>
                  <a:gd name="connsiteY3" fmla="*/ 623196 h 703553"/>
                  <a:gd name="connsiteX4" fmla="*/ 165270 w 311634"/>
                  <a:gd name="connsiteY4" fmla="*/ 664843 h 703553"/>
                  <a:gd name="connsiteX5" fmla="*/ 17795 w 311634"/>
                  <a:gd name="connsiteY5" fmla="*/ 640080 h 703553"/>
                  <a:gd name="connsiteX6" fmla="*/ 17795 w 311634"/>
                  <a:gd name="connsiteY6" fmla="*/ 0 h 703553"/>
                  <a:gd name="connsiteX0" fmla="*/ 17793 w 311632"/>
                  <a:gd name="connsiteY0" fmla="*/ 0 h 668567"/>
                  <a:gd name="connsiteX1" fmla="*/ 154953 w 311632"/>
                  <a:gd name="connsiteY1" fmla="*/ 0 h 668567"/>
                  <a:gd name="connsiteX2" fmla="*/ 115923 w 311632"/>
                  <a:gd name="connsiteY2" fmla="*/ 403870 h 668567"/>
                  <a:gd name="connsiteX3" fmla="*/ 311632 w 311632"/>
                  <a:gd name="connsiteY3" fmla="*/ 623196 h 668567"/>
                  <a:gd name="connsiteX4" fmla="*/ 165268 w 311632"/>
                  <a:gd name="connsiteY4" fmla="*/ 664843 h 668567"/>
                  <a:gd name="connsiteX5" fmla="*/ 17798 w 311632"/>
                  <a:gd name="connsiteY5" fmla="*/ 491505 h 668567"/>
                  <a:gd name="connsiteX6" fmla="*/ 17793 w 311632"/>
                  <a:gd name="connsiteY6" fmla="*/ 0 h 668567"/>
                  <a:gd name="connsiteX0" fmla="*/ 21656 w 315495"/>
                  <a:gd name="connsiteY0" fmla="*/ 0 h 667979"/>
                  <a:gd name="connsiteX1" fmla="*/ 158816 w 315495"/>
                  <a:gd name="connsiteY1" fmla="*/ 0 h 667979"/>
                  <a:gd name="connsiteX2" fmla="*/ 119786 w 315495"/>
                  <a:gd name="connsiteY2" fmla="*/ 403870 h 667979"/>
                  <a:gd name="connsiteX3" fmla="*/ 315495 w 315495"/>
                  <a:gd name="connsiteY3" fmla="*/ 623196 h 667979"/>
                  <a:gd name="connsiteX4" fmla="*/ 169131 w 315495"/>
                  <a:gd name="connsiteY4" fmla="*/ 664843 h 667979"/>
                  <a:gd name="connsiteX5" fmla="*/ 21661 w 315495"/>
                  <a:gd name="connsiteY5" fmla="*/ 491505 h 667979"/>
                  <a:gd name="connsiteX6" fmla="*/ 21656 w 315495"/>
                  <a:gd name="connsiteY6" fmla="*/ 0 h 667979"/>
                  <a:gd name="connsiteX0" fmla="*/ 21658 w 315497"/>
                  <a:gd name="connsiteY0" fmla="*/ 0 h 664843"/>
                  <a:gd name="connsiteX1" fmla="*/ 158818 w 315497"/>
                  <a:gd name="connsiteY1" fmla="*/ 0 h 664843"/>
                  <a:gd name="connsiteX2" fmla="*/ 119788 w 315497"/>
                  <a:gd name="connsiteY2" fmla="*/ 403870 h 664843"/>
                  <a:gd name="connsiteX3" fmla="*/ 315497 w 315497"/>
                  <a:gd name="connsiteY3" fmla="*/ 623196 h 664843"/>
                  <a:gd name="connsiteX4" fmla="*/ 169133 w 315497"/>
                  <a:gd name="connsiteY4" fmla="*/ 664843 h 664843"/>
                  <a:gd name="connsiteX5" fmla="*/ 21663 w 315497"/>
                  <a:gd name="connsiteY5" fmla="*/ 491505 h 664843"/>
                  <a:gd name="connsiteX6" fmla="*/ 21658 w 315497"/>
                  <a:gd name="connsiteY6" fmla="*/ 0 h 664843"/>
                  <a:gd name="connsiteX0" fmla="*/ 21658 w 315497"/>
                  <a:gd name="connsiteY0" fmla="*/ 0 h 664843"/>
                  <a:gd name="connsiteX1" fmla="*/ 158818 w 315497"/>
                  <a:gd name="connsiteY1" fmla="*/ 0 h 664843"/>
                  <a:gd name="connsiteX2" fmla="*/ 168575 w 315497"/>
                  <a:gd name="connsiteY2" fmla="*/ 442783 h 664843"/>
                  <a:gd name="connsiteX3" fmla="*/ 315497 w 315497"/>
                  <a:gd name="connsiteY3" fmla="*/ 623196 h 664843"/>
                  <a:gd name="connsiteX4" fmla="*/ 169133 w 315497"/>
                  <a:gd name="connsiteY4" fmla="*/ 664843 h 664843"/>
                  <a:gd name="connsiteX5" fmla="*/ 21663 w 315497"/>
                  <a:gd name="connsiteY5" fmla="*/ 491505 h 664843"/>
                  <a:gd name="connsiteX6" fmla="*/ 21658 w 315497"/>
                  <a:gd name="connsiteY6" fmla="*/ 0 h 664843"/>
                  <a:gd name="connsiteX0" fmla="*/ 21658 w 315497"/>
                  <a:gd name="connsiteY0" fmla="*/ 0 h 664843"/>
                  <a:gd name="connsiteX1" fmla="*/ 158818 w 315497"/>
                  <a:gd name="connsiteY1" fmla="*/ 0 h 664843"/>
                  <a:gd name="connsiteX2" fmla="*/ 168575 w 315497"/>
                  <a:gd name="connsiteY2" fmla="*/ 442783 h 664843"/>
                  <a:gd name="connsiteX3" fmla="*/ 315497 w 315497"/>
                  <a:gd name="connsiteY3" fmla="*/ 616121 h 664843"/>
                  <a:gd name="connsiteX4" fmla="*/ 169133 w 315497"/>
                  <a:gd name="connsiteY4" fmla="*/ 664843 h 664843"/>
                  <a:gd name="connsiteX5" fmla="*/ 21663 w 315497"/>
                  <a:gd name="connsiteY5" fmla="*/ 491505 h 664843"/>
                  <a:gd name="connsiteX6" fmla="*/ 21658 w 315497"/>
                  <a:gd name="connsiteY6" fmla="*/ 0 h 664843"/>
                  <a:gd name="connsiteX0" fmla="*/ 12927 w 306766"/>
                  <a:gd name="connsiteY0" fmla="*/ 0 h 664843"/>
                  <a:gd name="connsiteX1" fmla="*/ 150087 w 306766"/>
                  <a:gd name="connsiteY1" fmla="*/ 0 h 664843"/>
                  <a:gd name="connsiteX2" fmla="*/ 159844 w 306766"/>
                  <a:gd name="connsiteY2" fmla="*/ 442783 h 664843"/>
                  <a:gd name="connsiteX3" fmla="*/ 306766 w 306766"/>
                  <a:gd name="connsiteY3" fmla="*/ 616121 h 664843"/>
                  <a:gd name="connsiteX4" fmla="*/ 160402 w 306766"/>
                  <a:gd name="connsiteY4" fmla="*/ 664843 h 664843"/>
                  <a:gd name="connsiteX5" fmla="*/ 32446 w 306766"/>
                  <a:gd name="connsiteY5" fmla="*/ 502117 h 664843"/>
                  <a:gd name="connsiteX6" fmla="*/ 12927 w 306766"/>
                  <a:gd name="connsiteY6" fmla="*/ 0 h 664843"/>
                  <a:gd name="connsiteX0" fmla="*/ 12927 w 306766"/>
                  <a:gd name="connsiteY0" fmla="*/ 0 h 664843"/>
                  <a:gd name="connsiteX1" fmla="*/ 150087 w 306766"/>
                  <a:gd name="connsiteY1" fmla="*/ 0 h 664843"/>
                  <a:gd name="connsiteX2" fmla="*/ 159844 w 306766"/>
                  <a:gd name="connsiteY2" fmla="*/ 442783 h 664843"/>
                  <a:gd name="connsiteX3" fmla="*/ 306766 w 306766"/>
                  <a:gd name="connsiteY3" fmla="*/ 616121 h 664843"/>
                  <a:gd name="connsiteX4" fmla="*/ 160402 w 306766"/>
                  <a:gd name="connsiteY4" fmla="*/ 664843 h 664843"/>
                  <a:gd name="connsiteX5" fmla="*/ 32446 w 306766"/>
                  <a:gd name="connsiteY5" fmla="*/ 502117 h 664843"/>
                  <a:gd name="connsiteX6" fmla="*/ 12927 w 306766"/>
                  <a:gd name="connsiteY6" fmla="*/ 0 h 664843"/>
                  <a:gd name="connsiteX0" fmla="*/ 7349 w 301188"/>
                  <a:gd name="connsiteY0" fmla="*/ 0 h 664843"/>
                  <a:gd name="connsiteX1" fmla="*/ 144509 w 301188"/>
                  <a:gd name="connsiteY1" fmla="*/ 0 h 664843"/>
                  <a:gd name="connsiteX2" fmla="*/ 154266 w 301188"/>
                  <a:gd name="connsiteY2" fmla="*/ 442783 h 664843"/>
                  <a:gd name="connsiteX3" fmla="*/ 301188 w 301188"/>
                  <a:gd name="connsiteY3" fmla="*/ 616121 h 664843"/>
                  <a:gd name="connsiteX4" fmla="*/ 154824 w 301188"/>
                  <a:gd name="connsiteY4" fmla="*/ 664843 h 664843"/>
                  <a:gd name="connsiteX5" fmla="*/ 26868 w 301188"/>
                  <a:gd name="connsiteY5" fmla="*/ 502117 h 664843"/>
                  <a:gd name="connsiteX6" fmla="*/ 7349 w 301188"/>
                  <a:gd name="connsiteY6" fmla="*/ 0 h 664843"/>
                  <a:gd name="connsiteX0" fmla="*/ 30450 w 324289"/>
                  <a:gd name="connsiteY0" fmla="*/ 0 h 664843"/>
                  <a:gd name="connsiteX1" fmla="*/ 167610 w 324289"/>
                  <a:gd name="connsiteY1" fmla="*/ 0 h 664843"/>
                  <a:gd name="connsiteX2" fmla="*/ 177367 w 324289"/>
                  <a:gd name="connsiteY2" fmla="*/ 442783 h 664843"/>
                  <a:gd name="connsiteX3" fmla="*/ 324289 w 324289"/>
                  <a:gd name="connsiteY3" fmla="*/ 616121 h 664843"/>
                  <a:gd name="connsiteX4" fmla="*/ 177925 w 324289"/>
                  <a:gd name="connsiteY4" fmla="*/ 664843 h 664843"/>
                  <a:gd name="connsiteX5" fmla="*/ 1183 w 324289"/>
                  <a:gd name="connsiteY5" fmla="*/ 473817 h 664843"/>
                  <a:gd name="connsiteX6" fmla="*/ 30450 w 324289"/>
                  <a:gd name="connsiteY6" fmla="*/ 0 h 664843"/>
                  <a:gd name="connsiteX0" fmla="*/ 38291 w 332130"/>
                  <a:gd name="connsiteY0" fmla="*/ 0 h 664843"/>
                  <a:gd name="connsiteX1" fmla="*/ 175451 w 332130"/>
                  <a:gd name="connsiteY1" fmla="*/ 0 h 664843"/>
                  <a:gd name="connsiteX2" fmla="*/ 185208 w 332130"/>
                  <a:gd name="connsiteY2" fmla="*/ 442783 h 664843"/>
                  <a:gd name="connsiteX3" fmla="*/ 332130 w 332130"/>
                  <a:gd name="connsiteY3" fmla="*/ 616121 h 664843"/>
                  <a:gd name="connsiteX4" fmla="*/ 185766 w 332130"/>
                  <a:gd name="connsiteY4" fmla="*/ 664843 h 664843"/>
                  <a:gd name="connsiteX5" fmla="*/ 9024 w 332130"/>
                  <a:gd name="connsiteY5" fmla="*/ 473817 h 664843"/>
                  <a:gd name="connsiteX6" fmla="*/ 38291 w 332130"/>
                  <a:gd name="connsiteY6" fmla="*/ 0 h 664843"/>
                  <a:gd name="connsiteX0" fmla="*/ 17793 w 311632"/>
                  <a:gd name="connsiteY0" fmla="*/ 0 h 664843"/>
                  <a:gd name="connsiteX1" fmla="*/ 154953 w 311632"/>
                  <a:gd name="connsiteY1" fmla="*/ 0 h 664843"/>
                  <a:gd name="connsiteX2" fmla="*/ 164710 w 311632"/>
                  <a:gd name="connsiteY2" fmla="*/ 442783 h 664843"/>
                  <a:gd name="connsiteX3" fmla="*/ 311632 w 311632"/>
                  <a:gd name="connsiteY3" fmla="*/ 616121 h 664843"/>
                  <a:gd name="connsiteX4" fmla="*/ 165268 w 311632"/>
                  <a:gd name="connsiteY4" fmla="*/ 664843 h 664843"/>
                  <a:gd name="connsiteX5" fmla="*/ 17801 w 311632"/>
                  <a:gd name="connsiteY5" fmla="*/ 519249 h 664843"/>
                  <a:gd name="connsiteX6" fmla="*/ 17793 w 311632"/>
                  <a:gd name="connsiteY6" fmla="*/ 0 h 664843"/>
                  <a:gd name="connsiteX0" fmla="*/ 13752 w 307591"/>
                  <a:gd name="connsiteY0" fmla="*/ 0 h 640615"/>
                  <a:gd name="connsiteX1" fmla="*/ 150912 w 307591"/>
                  <a:gd name="connsiteY1" fmla="*/ 0 h 640615"/>
                  <a:gd name="connsiteX2" fmla="*/ 160669 w 307591"/>
                  <a:gd name="connsiteY2" fmla="*/ 442783 h 640615"/>
                  <a:gd name="connsiteX3" fmla="*/ 307591 w 307591"/>
                  <a:gd name="connsiteY3" fmla="*/ 616121 h 640615"/>
                  <a:gd name="connsiteX4" fmla="*/ 92930 w 307591"/>
                  <a:gd name="connsiteY4" fmla="*/ 640615 h 640615"/>
                  <a:gd name="connsiteX5" fmla="*/ 13760 w 307591"/>
                  <a:gd name="connsiteY5" fmla="*/ 519249 h 640615"/>
                  <a:gd name="connsiteX6" fmla="*/ 13752 w 307591"/>
                  <a:gd name="connsiteY6" fmla="*/ 0 h 640615"/>
                  <a:gd name="connsiteX0" fmla="*/ 15399 w 309238"/>
                  <a:gd name="connsiteY0" fmla="*/ 0 h 634559"/>
                  <a:gd name="connsiteX1" fmla="*/ 152559 w 309238"/>
                  <a:gd name="connsiteY1" fmla="*/ 0 h 634559"/>
                  <a:gd name="connsiteX2" fmla="*/ 162316 w 309238"/>
                  <a:gd name="connsiteY2" fmla="*/ 442783 h 634559"/>
                  <a:gd name="connsiteX3" fmla="*/ 309238 w 309238"/>
                  <a:gd name="connsiteY3" fmla="*/ 616121 h 634559"/>
                  <a:gd name="connsiteX4" fmla="*/ 123852 w 309238"/>
                  <a:gd name="connsiteY4" fmla="*/ 634559 h 634559"/>
                  <a:gd name="connsiteX5" fmla="*/ 15407 w 309238"/>
                  <a:gd name="connsiteY5" fmla="*/ 519249 h 634559"/>
                  <a:gd name="connsiteX6" fmla="*/ 15399 w 309238"/>
                  <a:gd name="connsiteY6" fmla="*/ 0 h 634559"/>
                  <a:gd name="connsiteX0" fmla="*/ 14293 w 308132"/>
                  <a:gd name="connsiteY0" fmla="*/ 0 h 630550"/>
                  <a:gd name="connsiteX1" fmla="*/ 151453 w 308132"/>
                  <a:gd name="connsiteY1" fmla="*/ 0 h 630550"/>
                  <a:gd name="connsiteX2" fmla="*/ 161210 w 308132"/>
                  <a:gd name="connsiteY2" fmla="*/ 442783 h 630550"/>
                  <a:gd name="connsiteX3" fmla="*/ 308132 w 308132"/>
                  <a:gd name="connsiteY3" fmla="*/ 616121 h 630550"/>
                  <a:gd name="connsiteX4" fmla="*/ 103368 w 308132"/>
                  <a:gd name="connsiteY4" fmla="*/ 630550 h 630550"/>
                  <a:gd name="connsiteX5" fmla="*/ 14301 w 308132"/>
                  <a:gd name="connsiteY5" fmla="*/ 519249 h 630550"/>
                  <a:gd name="connsiteX6" fmla="*/ 14293 w 308132"/>
                  <a:gd name="connsiteY6" fmla="*/ 0 h 630550"/>
                  <a:gd name="connsiteX0" fmla="*/ 14293 w 308132"/>
                  <a:gd name="connsiteY0" fmla="*/ 0 h 630550"/>
                  <a:gd name="connsiteX1" fmla="*/ 151453 w 308132"/>
                  <a:gd name="connsiteY1" fmla="*/ 0 h 630550"/>
                  <a:gd name="connsiteX2" fmla="*/ 161210 w 308132"/>
                  <a:gd name="connsiteY2" fmla="*/ 442783 h 630550"/>
                  <a:gd name="connsiteX3" fmla="*/ 308132 w 308132"/>
                  <a:gd name="connsiteY3" fmla="*/ 616121 h 630550"/>
                  <a:gd name="connsiteX4" fmla="*/ 103368 w 308132"/>
                  <a:gd name="connsiteY4" fmla="*/ 630550 h 630550"/>
                  <a:gd name="connsiteX5" fmla="*/ 14301 w 308132"/>
                  <a:gd name="connsiteY5" fmla="*/ 519249 h 630550"/>
                  <a:gd name="connsiteX6" fmla="*/ 14293 w 308132"/>
                  <a:gd name="connsiteY6" fmla="*/ 0 h 630550"/>
                  <a:gd name="connsiteX0" fmla="*/ 12924 w 306763"/>
                  <a:gd name="connsiteY0" fmla="*/ 0 h 628545"/>
                  <a:gd name="connsiteX1" fmla="*/ 150084 w 306763"/>
                  <a:gd name="connsiteY1" fmla="*/ 0 h 628545"/>
                  <a:gd name="connsiteX2" fmla="*/ 159841 w 306763"/>
                  <a:gd name="connsiteY2" fmla="*/ 442783 h 628545"/>
                  <a:gd name="connsiteX3" fmla="*/ 306763 w 306763"/>
                  <a:gd name="connsiteY3" fmla="*/ 616121 h 628545"/>
                  <a:gd name="connsiteX4" fmla="*/ 76155 w 306763"/>
                  <a:gd name="connsiteY4" fmla="*/ 628545 h 628545"/>
                  <a:gd name="connsiteX5" fmla="*/ 12932 w 306763"/>
                  <a:gd name="connsiteY5" fmla="*/ 519249 h 628545"/>
                  <a:gd name="connsiteX6" fmla="*/ 12924 w 306763"/>
                  <a:gd name="connsiteY6" fmla="*/ 0 h 628545"/>
                  <a:gd name="connsiteX0" fmla="*/ 9650 w 303489"/>
                  <a:gd name="connsiteY0" fmla="*/ 0 h 628545"/>
                  <a:gd name="connsiteX1" fmla="*/ 146810 w 303489"/>
                  <a:gd name="connsiteY1" fmla="*/ 0 h 628545"/>
                  <a:gd name="connsiteX2" fmla="*/ 156567 w 303489"/>
                  <a:gd name="connsiteY2" fmla="*/ 442783 h 628545"/>
                  <a:gd name="connsiteX3" fmla="*/ 303489 w 303489"/>
                  <a:gd name="connsiteY3" fmla="*/ 616121 h 628545"/>
                  <a:gd name="connsiteX4" fmla="*/ 72881 w 303489"/>
                  <a:gd name="connsiteY4" fmla="*/ 628545 h 628545"/>
                  <a:gd name="connsiteX5" fmla="*/ 9658 w 303489"/>
                  <a:gd name="connsiteY5" fmla="*/ 519249 h 628545"/>
                  <a:gd name="connsiteX6" fmla="*/ 9650 w 303489"/>
                  <a:gd name="connsiteY6" fmla="*/ 0 h 628545"/>
                  <a:gd name="connsiteX0" fmla="*/ 9650 w 303489"/>
                  <a:gd name="connsiteY0" fmla="*/ 0 h 628545"/>
                  <a:gd name="connsiteX1" fmla="*/ 146810 w 303489"/>
                  <a:gd name="connsiteY1" fmla="*/ 0 h 628545"/>
                  <a:gd name="connsiteX2" fmla="*/ 156567 w 303489"/>
                  <a:gd name="connsiteY2" fmla="*/ 442783 h 628545"/>
                  <a:gd name="connsiteX3" fmla="*/ 303489 w 303489"/>
                  <a:gd name="connsiteY3" fmla="*/ 616121 h 628545"/>
                  <a:gd name="connsiteX4" fmla="*/ 72881 w 303489"/>
                  <a:gd name="connsiteY4" fmla="*/ 628545 h 628545"/>
                  <a:gd name="connsiteX5" fmla="*/ 9658 w 303489"/>
                  <a:gd name="connsiteY5" fmla="*/ 519249 h 628545"/>
                  <a:gd name="connsiteX6" fmla="*/ 9650 w 303489"/>
                  <a:gd name="connsiteY6" fmla="*/ 0 h 628545"/>
                  <a:gd name="connsiteX0" fmla="*/ 14654 w 308493"/>
                  <a:gd name="connsiteY0" fmla="*/ 0 h 632556"/>
                  <a:gd name="connsiteX1" fmla="*/ 151814 w 308493"/>
                  <a:gd name="connsiteY1" fmla="*/ 0 h 632556"/>
                  <a:gd name="connsiteX2" fmla="*/ 161571 w 308493"/>
                  <a:gd name="connsiteY2" fmla="*/ 442783 h 632556"/>
                  <a:gd name="connsiteX3" fmla="*/ 308493 w 308493"/>
                  <a:gd name="connsiteY3" fmla="*/ 616121 h 632556"/>
                  <a:gd name="connsiteX4" fmla="*/ 110190 w 308493"/>
                  <a:gd name="connsiteY4" fmla="*/ 632556 h 632556"/>
                  <a:gd name="connsiteX5" fmla="*/ 14662 w 308493"/>
                  <a:gd name="connsiteY5" fmla="*/ 519249 h 632556"/>
                  <a:gd name="connsiteX6" fmla="*/ 14654 w 308493"/>
                  <a:gd name="connsiteY6" fmla="*/ 0 h 632556"/>
                  <a:gd name="connsiteX0" fmla="*/ 12922 w 306761"/>
                  <a:gd name="connsiteY0" fmla="*/ 0 h 620523"/>
                  <a:gd name="connsiteX1" fmla="*/ 150082 w 306761"/>
                  <a:gd name="connsiteY1" fmla="*/ 0 h 620523"/>
                  <a:gd name="connsiteX2" fmla="*/ 159839 w 306761"/>
                  <a:gd name="connsiteY2" fmla="*/ 442783 h 620523"/>
                  <a:gd name="connsiteX3" fmla="*/ 306761 w 306761"/>
                  <a:gd name="connsiteY3" fmla="*/ 616121 h 620523"/>
                  <a:gd name="connsiteX4" fmla="*/ 76153 w 306761"/>
                  <a:gd name="connsiteY4" fmla="*/ 620523 h 620523"/>
                  <a:gd name="connsiteX5" fmla="*/ 12930 w 306761"/>
                  <a:gd name="connsiteY5" fmla="*/ 519249 h 620523"/>
                  <a:gd name="connsiteX6" fmla="*/ 12922 w 306761"/>
                  <a:gd name="connsiteY6" fmla="*/ 0 h 620523"/>
                  <a:gd name="connsiteX0" fmla="*/ 13251 w 307090"/>
                  <a:gd name="connsiteY0" fmla="*/ 0 h 622530"/>
                  <a:gd name="connsiteX1" fmla="*/ 150411 w 307090"/>
                  <a:gd name="connsiteY1" fmla="*/ 0 h 622530"/>
                  <a:gd name="connsiteX2" fmla="*/ 160168 w 307090"/>
                  <a:gd name="connsiteY2" fmla="*/ 442783 h 622530"/>
                  <a:gd name="connsiteX3" fmla="*/ 307090 w 307090"/>
                  <a:gd name="connsiteY3" fmla="*/ 616121 h 622530"/>
                  <a:gd name="connsiteX4" fmla="*/ 82947 w 307090"/>
                  <a:gd name="connsiteY4" fmla="*/ 622530 h 622530"/>
                  <a:gd name="connsiteX5" fmla="*/ 13259 w 307090"/>
                  <a:gd name="connsiteY5" fmla="*/ 519249 h 622530"/>
                  <a:gd name="connsiteX6" fmla="*/ 13251 w 307090"/>
                  <a:gd name="connsiteY6" fmla="*/ 0 h 622530"/>
                  <a:gd name="connsiteX0" fmla="*/ 13253 w 307092"/>
                  <a:gd name="connsiteY0" fmla="*/ 0 h 622530"/>
                  <a:gd name="connsiteX1" fmla="*/ 150413 w 307092"/>
                  <a:gd name="connsiteY1" fmla="*/ 0 h 622530"/>
                  <a:gd name="connsiteX2" fmla="*/ 160170 w 307092"/>
                  <a:gd name="connsiteY2" fmla="*/ 442783 h 622530"/>
                  <a:gd name="connsiteX3" fmla="*/ 307092 w 307092"/>
                  <a:gd name="connsiteY3" fmla="*/ 616121 h 622530"/>
                  <a:gd name="connsiteX4" fmla="*/ 82949 w 307092"/>
                  <a:gd name="connsiteY4" fmla="*/ 622530 h 622530"/>
                  <a:gd name="connsiteX5" fmla="*/ 13261 w 307092"/>
                  <a:gd name="connsiteY5" fmla="*/ 519249 h 622530"/>
                  <a:gd name="connsiteX6" fmla="*/ 13253 w 307092"/>
                  <a:gd name="connsiteY6" fmla="*/ 0 h 622530"/>
                  <a:gd name="connsiteX0" fmla="*/ 41506 w 335345"/>
                  <a:gd name="connsiteY0" fmla="*/ 0 h 622530"/>
                  <a:gd name="connsiteX1" fmla="*/ 178666 w 335345"/>
                  <a:gd name="connsiteY1" fmla="*/ 0 h 622530"/>
                  <a:gd name="connsiteX2" fmla="*/ 188423 w 335345"/>
                  <a:gd name="connsiteY2" fmla="*/ 442783 h 622530"/>
                  <a:gd name="connsiteX3" fmla="*/ 335345 w 335345"/>
                  <a:gd name="connsiteY3" fmla="*/ 616121 h 622530"/>
                  <a:gd name="connsiteX4" fmla="*/ 111202 w 335345"/>
                  <a:gd name="connsiteY4" fmla="*/ 622530 h 622530"/>
                  <a:gd name="connsiteX5" fmla="*/ 2749 w 335345"/>
                  <a:gd name="connsiteY5" fmla="*/ 481144 h 622530"/>
                  <a:gd name="connsiteX6" fmla="*/ 41506 w 335345"/>
                  <a:gd name="connsiteY6" fmla="*/ 0 h 622530"/>
                  <a:gd name="connsiteX0" fmla="*/ 15400 w 348003"/>
                  <a:gd name="connsiteY0" fmla="*/ 2006 h 622530"/>
                  <a:gd name="connsiteX1" fmla="*/ 191324 w 348003"/>
                  <a:gd name="connsiteY1" fmla="*/ 0 h 622530"/>
                  <a:gd name="connsiteX2" fmla="*/ 201081 w 348003"/>
                  <a:gd name="connsiteY2" fmla="*/ 442783 h 622530"/>
                  <a:gd name="connsiteX3" fmla="*/ 348003 w 348003"/>
                  <a:gd name="connsiteY3" fmla="*/ 616121 h 622530"/>
                  <a:gd name="connsiteX4" fmla="*/ 123860 w 348003"/>
                  <a:gd name="connsiteY4" fmla="*/ 622530 h 622530"/>
                  <a:gd name="connsiteX5" fmla="*/ 15407 w 348003"/>
                  <a:gd name="connsiteY5" fmla="*/ 481144 h 622530"/>
                  <a:gd name="connsiteX6" fmla="*/ 15400 w 348003"/>
                  <a:gd name="connsiteY6" fmla="*/ 2006 h 622530"/>
                  <a:gd name="connsiteX0" fmla="*/ 15400 w 348003"/>
                  <a:gd name="connsiteY0" fmla="*/ 2006 h 622530"/>
                  <a:gd name="connsiteX1" fmla="*/ 191324 w 348003"/>
                  <a:gd name="connsiteY1" fmla="*/ 0 h 622530"/>
                  <a:gd name="connsiteX2" fmla="*/ 201081 w 348003"/>
                  <a:gd name="connsiteY2" fmla="*/ 442783 h 622530"/>
                  <a:gd name="connsiteX3" fmla="*/ 348003 w 348003"/>
                  <a:gd name="connsiteY3" fmla="*/ 616121 h 622530"/>
                  <a:gd name="connsiteX4" fmla="*/ 123860 w 348003"/>
                  <a:gd name="connsiteY4" fmla="*/ 622530 h 622530"/>
                  <a:gd name="connsiteX5" fmla="*/ 15407 w 348003"/>
                  <a:gd name="connsiteY5" fmla="*/ 481144 h 622530"/>
                  <a:gd name="connsiteX6" fmla="*/ 15400 w 348003"/>
                  <a:gd name="connsiteY6" fmla="*/ 2006 h 622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8003" h="622530">
                    <a:moveTo>
                      <a:pt x="15400" y="2006"/>
                    </a:moveTo>
                    <a:lnTo>
                      <a:pt x="191324" y="0"/>
                    </a:lnTo>
                    <a:cubicBezTo>
                      <a:pt x="186197" y="90336"/>
                      <a:pt x="174968" y="340096"/>
                      <a:pt x="201081" y="442783"/>
                    </a:cubicBezTo>
                    <a:cubicBezTo>
                      <a:pt x="227194" y="545470"/>
                      <a:pt x="325143" y="593261"/>
                      <a:pt x="348003" y="616121"/>
                    </a:cubicBezTo>
                    <a:lnTo>
                      <a:pt x="123860" y="622530"/>
                    </a:lnTo>
                    <a:cubicBezTo>
                      <a:pt x="93703" y="602023"/>
                      <a:pt x="33484" y="584565"/>
                      <a:pt x="15407" y="481144"/>
                    </a:cubicBezTo>
                    <a:cubicBezTo>
                      <a:pt x="-2670" y="377723"/>
                      <a:pt x="-7460" y="108686"/>
                      <a:pt x="15400" y="2006"/>
                    </a:cubicBezTo>
                    <a:close/>
                  </a:path>
                </a:pathLst>
              </a:custGeom>
              <a:gradFill>
                <a:gsLst>
                  <a:gs pos="1351">
                    <a:srgbClr val="00B0F0"/>
                  </a:gs>
                  <a:gs pos="24000">
                    <a:srgbClr val="00B0F0"/>
                  </a:gs>
                  <a:gs pos="98000">
                    <a:srgbClr val="B3EBFF"/>
                  </a:gs>
                </a:gsLst>
                <a:lin ang="5400000" scaled="1"/>
              </a:gra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3" name="Rectangle 62"/>
            <p:cNvSpPr/>
            <p:nvPr/>
          </p:nvSpPr>
          <p:spPr bwMode="auto">
            <a:xfrm>
              <a:off x="1498998" y="4369130"/>
              <a:ext cx="137160" cy="283464"/>
            </a:xfrm>
            <a:prstGeom prst="rect">
              <a:avLst/>
            </a:prstGeom>
            <a:gradFill>
              <a:gsLst>
                <a:gs pos="2703">
                  <a:srgbClr val="AFEAFF">
                    <a:alpha val="0"/>
                  </a:srgbClr>
                </a:gs>
                <a:gs pos="78000">
                  <a:srgbClr val="00B0F0"/>
                </a:gs>
              </a:gsLst>
              <a:lin ang="5400000" scaled="1"/>
            </a:gra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Down Arrow 36"/>
          <p:cNvSpPr/>
          <p:nvPr/>
        </p:nvSpPr>
        <p:spPr bwMode="auto">
          <a:xfrm>
            <a:off x="2959100" y="5878513"/>
            <a:ext cx="274638" cy="273050"/>
          </a:xfrm>
          <a:prstGeom prst="downArrow">
            <a:avLst/>
          </a:prstGeom>
          <a:gradFill>
            <a:gsLst>
              <a:gs pos="0">
                <a:srgbClr val="0070C0">
                  <a:alpha val="0"/>
                </a:srgbClr>
              </a:gs>
              <a:gs pos="100000">
                <a:srgbClr val="0070C0"/>
              </a:gs>
            </a:gsLst>
            <a:lin ang="540000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5949246" y="4372527"/>
            <a:ext cx="274320" cy="548640"/>
          </a:xfrm>
          <a:prstGeom prst="downArrow">
            <a:avLst/>
          </a:prstGeom>
          <a:gradFill>
            <a:gsLst>
              <a:gs pos="2703">
                <a:srgbClr val="AFEAFF">
                  <a:alpha val="0"/>
                </a:srgbClr>
              </a:gs>
              <a:gs pos="45000">
                <a:srgbClr val="AFEAFF"/>
              </a:gs>
              <a:gs pos="98000">
                <a:srgbClr val="00CC00"/>
              </a:gs>
            </a:gsLst>
            <a:lin ang="5400000" scaled="1"/>
          </a:gra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-23813"/>
            <a:ext cx="9144000" cy="52228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Work flow for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neoantigen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discovery and validation </a:t>
            </a:r>
          </a:p>
        </p:txBody>
      </p:sp>
      <p:sp>
        <p:nvSpPr>
          <p:cNvPr id="110626" name="TextBox 1"/>
          <p:cNvSpPr txBox="1">
            <a:spLocks noChangeArrowheads="1"/>
          </p:cNvSpPr>
          <p:nvPr/>
        </p:nvSpPr>
        <p:spPr bwMode="auto">
          <a:xfrm>
            <a:off x="7083425" y="6232525"/>
            <a:ext cx="3222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Future vaccines (?)</a:t>
            </a:r>
          </a:p>
        </p:txBody>
      </p:sp>
    </p:spTree>
    <p:extLst>
      <p:ext uri="{BB962C8B-B14F-4D97-AF65-F5344CB8AC3E}">
        <p14:creationId xmlns:p14="http://schemas.microsoft.com/office/powerpoint/2010/main" val="32635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0"/>
            <a:ext cx="10363200" cy="762000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en-US" sz="3733" b="1" dirty="0"/>
              <a:t>Experimental design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" y="914400"/>
            <a:ext cx="11785600" cy="4673600"/>
          </a:xfrm>
        </p:spPr>
        <p:txBody>
          <a:bodyPr rtlCol="0">
            <a:noAutofit/>
          </a:bodyPr>
          <a:lstStyle/>
          <a:p>
            <a:pPr marL="457189" indent="-457189" algn="l" defTabSz="1219170" eaLnBrk="1" fontAlgn="auto" hangingPunct="1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FFPE tissue blocks from 41 patients with multiple AAH lesions, AIS and ADC </a:t>
            </a:r>
            <a:r>
              <a:rPr lang="en-US" sz="3200" dirty="0" smtClean="0">
                <a:solidFill>
                  <a:schemeClr val="tx1"/>
                </a:solidFill>
              </a:rPr>
              <a:t>obtained </a:t>
            </a:r>
            <a:r>
              <a:rPr lang="en-US" sz="3200" dirty="0">
                <a:solidFill>
                  <a:schemeClr val="tx1"/>
                </a:solidFill>
              </a:rPr>
              <a:t>from UCLA Lung Cancer Tissue </a:t>
            </a:r>
            <a:r>
              <a:rPr lang="en-US" sz="3200" dirty="0" smtClean="0">
                <a:solidFill>
                  <a:schemeClr val="tx1"/>
                </a:solidFill>
              </a:rPr>
              <a:t>Repository </a:t>
            </a:r>
            <a:endParaRPr lang="en-US" sz="3200" dirty="0">
              <a:solidFill>
                <a:schemeClr val="tx1"/>
              </a:solidFill>
            </a:endParaRPr>
          </a:p>
          <a:p>
            <a:pPr marL="457189" indent="-457189" algn="l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For </a:t>
            </a:r>
            <a:r>
              <a:rPr lang="en-US" sz="3200" dirty="0" smtClean="0">
                <a:solidFill>
                  <a:schemeClr val="tx1"/>
                </a:solidFill>
              </a:rPr>
              <a:t>each </a:t>
            </a:r>
            <a:r>
              <a:rPr lang="en-US" sz="3200" dirty="0">
                <a:solidFill>
                  <a:schemeClr val="tx1"/>
                </a:solidFill>
              </a:rPr>
              <a:t>patient, the following regions were isolated by Laser Capture Microdissection (LCM) and sequenced utilizing whole exome sequencing:</a:t>
            </a:r>
          </a:p>
          <a:p>
            <a:pPr marL="914377" algn="l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33" dirty="0">
                <a:solidFill>
                  <a:schemeClr val="tx1"/>
                </a:solidFill>
              </a:rPr>
              <a:t>1-3 regions of normal lung</a:t>
            </a:r>
          </a:p>
          <a:p>
            <a:pPr marL="914377" algn="l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33" dirty="0">
                <a:solidFill>
                  <a:schemeClr val="tx1"/>
                </a:solidFill>
              </a:rPr>
              <a:t>2-4 premalignant AAH lesions</a:t>
            </a:r>
          </a:p>
          <a:p>
            <a:pPr marL="914377" algn="l" defTabSz="121917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933" dirty="0">
                <a:solidFill>
                  <a:schemeClr val="tx1"/>
                </a:solidFill>
              </a:rPr>
              <a:t>1-3 regions of AIS (where present)</a:t>
            </a:r>
          </a:p>
          <a:p>
            <a:pPr marL="914377" algn="l" defTabSz="1219170"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2933" dirty="0">
                <a:solidFill>
                  <a:schemeClr val="tx1"/>
                </a:solidFill>
              </a:rPr>
              <a:t>1-3 regions of invasive ADC</a:t>
            </a:r>
          </a:p>
          <a:p>
            <a:pPr marL="457189" indent="-457189" algn="l" defTabSz="121917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</a:rPr>
              <a:t>A total of 50 normal areas, 89 AAH, 15 AIS and 55 ADC were sequenced</a:t>
            </a:r>
          </a:p>
        </p:txBody>
      </p:sp>
    </p:spTree>
    <p:extLst>
      <p:ext uri="{BB962C8B-B14F-4D97-AF65-F5344CB8AC3E}">
        <p14:creationId xmlns:p14="http://schemas.microsoft.com/office/powerpoint/2010/main" val="309242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95463" y="3981450"/>
          <a:ext cx="8629650" cy="2773680"/>
        </p:xfrm>
        <a:graphic>
          <a:graphicData uri="http://schemas.openxmlformats.org/drawingml/2006/table">
            <a:tbl>
              <a:tblPr firstRow="1" firstCol="1" bandRow="1"/>
              <a:tblGrid>
                <a:gridCol w="287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476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Premalignancy</a:t>
                      </a:r>
                      <a:endParaRPr lang="en-US" sz="18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Cancer</a:t>
                      </a:r>
                      <a:endParaRPr lang="en-US" sz="2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err="1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Premalignancy</a:t>
                      </a:r>
                      <a:r>
                        <a:rPr lang="en-US" sz="1800" b="1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&amp; Cancer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85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NOTCH2, FOXP1, CASZ1, SPEN, HNRNPR, RCAN3, RUNX3, MAP3K6, RPA2, PHACTR4, RCC1, HDAC1,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POU3F1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Next steps: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i="1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Identify</a:t>
                      </a:r>
                      <a:r>
                        <a:rPr lang="en-US" sz="2000" b="1" i="1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neo-epitopes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1" baseline="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1" i="1" baseline="0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BRAF, PIK3CA, NFE2L2, SMARCA4, EGFR, CUL3, STK11, LRP1B, EPHA3, KDR, NTRK3, FGFR4, ZMYND10, TMEM180, EPHA5, TP53TG3, TP53I13, PAX2, FAM178A, NR0B2, FCN3, DNAJC8, TAF12, GJB3, NDUFS5, OXCT2,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KRAS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kern="1200" dirty="0" smtClean="0">
                        <a:solidFill>
                          <a:srgbClr val="000000"/>
                        </a:solidFill>
                        <a:latin typeface="+mn-lt"/>
                        <a:ea typeface="ＭＳ Ｐゴシック"/>
                        <a:cs typeface="Arial" pitchFamily="34" charset="0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latin typeface="+mn-lt"/>
                          <a:ea typeface="ＭＳ Ｐゴシック"/>
                          <a:cs typeface="Arial" pitchFamily="34" charset="0"/>
                        </a:rPr>
                        <a:t>Krysan,</a:t>
                      </a:r>
                      <a:r>
                        <a:rPr lang="en-US" sz="1800" b="1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ＭＳ Ｐゴシック"/>
                          <a:cs typeface="Arial" pitchFamily="34" charset="0"/>
                        </a:rPr>
                        <a:t> Tran, </a:t>
                      </a:r>
                      <a:r>
                        <a:rPr lang="en-US" sz="1800" b="1" kern="1200" dirty="0" smtClean="0">
                          <a:solidFill>
                            <a:srgbClr val="000000"/>
                          </a:solidFill>
                          <a:latin typeface="+mn-lt"/>
                          <a:ea typeface="ＭＳ Ｐゴシック"/>
                          <a:cs typeface="Arial" pitchFamily="34" charset="0"/>
                        </a:rPr>
                        <a:t>Grimes, UCLA;  EDRN and MCL</a:t>
                      </a:r>
                      <a:endParaRPr lang="en-US" sz="1800" b="1" dirty="0" smtClean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KEAP1, MLL2, HLA-A, NOTCH1, RB1, NF1, APC, ATM, GNAS, SLC38A3, DMBT1, DOCK1, MKI67, CAMKK2, CDK11A, TP73,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EXTL1,</a:t>
                      </a:r>
                      <a:r>
                        <a:rPr lang="en-US" sz="1400" baseline="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TP53BP1</a:t>
                      </a:r>
                      <a:r>
                        <a:rPr lang="en-US" sz="14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, TP53BP2, STK11IP, TP53TG5, PDCD11, SORCS1, SORCS3, PPP2R2D, RASSF7, KDM2B, AHDC1, FGR, PTPRU, COL16A1, BAI2, SPOCD1, GRIK3, ZC3H12A</a:t>
                      </a:r>
                    </a:p>
                  </a:txBody>
                  <a:tcPr marL="68582" marR="685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2416" name="Title 1"/>
          <p:cNvSpPr txBox="1">
            <a:spLocks/>
          </p:cNvSpPr>
          <p:nvPr/>
        </p:nvSpPr>
        <p:spPr bwMode="auto">
          <a:xfrm>
            <a:off x="0" y="-101600"/>
            <a:ext cx="1219200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Mutational landscape in pulmonary premalignancy</a:t>
            </a:r>
          </a:p>
        </p:txBody>
      </p:sp>
      <p:grpSp>
        <p:nvGrpSpPr>
          <p:cNvPr id="102417" name="Group 26"/>
          <p:cNvGrpSpPr>
            <a:grpSpLocks/>
          </p:cNvGrpSpPr>
          <p:nvPr/>
        </p:nvGrpSpPr>
        <p:grpSpPr bwMode="auto">
          <a:xfrm>
            <a:off x="1952625" y="1447800"/>
            <a:ext cx="5386388" cy="2481263"/>
            <a:chOff x="288620" y="1044413"/>
            <a:chExt cx="5917809" cy="3153836"/>
          </a:xfrm>
        </p:grpSpPr>
        <p:sp>
          <p:nvSpPr>
            <p:cNvPr id="25" name="Rectangle 24"/>
            <p:cNvSpPr/>
            <p:nvPr/>
          </p:nvSpPr>
          <p:spPr>
            <a:xfrm>
              <a:off x="288620" y="1044413"/>
              <a:ext cx="5778279" cy="301864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88620" y="1044413"/>
              <a:ext cx="5778279" cy="5084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ＭＳ Ｐゴシック"/>
                  <a:cs typeface="Franklin Gothic Medium"/>
                </a:rPr>
                <a:t>Representation of Mutations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1125799" y="1914089"/>
              <a:ext cx="673231" cy="3591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0" idx="2"/>
              <a:endCxn id="18" idx="6"/>
            </p:cNvCxnSpPr>
            <p:nvPr/>
          </p:nvCxnSpPr>
          <p:spPr>
            <a:xfrm flipH="1">
              <a:off x="4221617" y="2192547"/>
              <a:ext cx="931362" cy="3309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/>
            <p:cNvSpPr/>
            <p:nvPr/>
          </p:nvSpPr>
          <p:spPr bwMode="auto">
            <a:xfrm>
              <a:off x="1781589" y="1688095"/>
              <a:ext cx="1754587" cy="1755494"/>
            </a:xfrm>
            <a:prstGeom prst="ellipse">
              <a:avLst/>
            </a:prstGeom>
            <a:noFill/>
            <a:ln w="57150" cap="flat" cmpd="sng" algn="ctr">
              <a:solidFill>
                <a:srgbClr val="FFC000"/>
              </a:solidFill>
              <a:prstDash val="solid"/>
            </a:ln>
            <a:effectLst>
              <a:outerShdw blurRad="762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2238549" y="1532723"/>
              <a:ext cx="1983068" cy="1983507"/>
            </a:xfrm>
            <a:prstGeom prst="ellips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>
              <a:outerShdw blurRad="762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332224" y="1585186"/>
              <a:ext cx="1920279" cy="508488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small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ＭＳ Ｐゴシック"/>
                  <a:cs typeface="Franklin Gothic Medium"/>
                </a:rPr>
                <a:t>premalignancy</a:t>
              </a:r>
              <a:endParaRPr kumimoji="0" lang="en-US" sz="2000" b="1" i="0" u="none" strike="noStrike" kern="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ＭＳ Ｐゴシック"/>
                <a:cs typeface="Franklin Gothic Medium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4099529" y="1684059"/>
              <a:ext cx="2106900" cy="508488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sm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ＭＳ Ｐゴシック"/>
                  <a:cs typeface="Franklin Gothic Medium"/>
                </a:rPr>
                <a:t>adenocarcinoma</a:t>
              </a: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2461797" y="2828156"/>
              <a:ext cx="685441" cy="688073"/>
            </a:xfrm>
            <a:prstGeom prst="ellipse">
              <a:avLst/>
            </a:prstGeom>
            <a:noFill/>
            <a:ln w="57150" cap="flat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</a:ln>
            <a:effectLst>
              <a:outerShdw blurRad="762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2271688" y="3689761"/>
              <a:ext cx="1067403" cy="508488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small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Medium"/>
                  <a:ea typeface="ＭＳ Ｐゴシック"/>
                  <a:cs typeface="Franklin Gothic Medium"/>
                </a:rPr>
                <a:t>normal</a:t>
              </a:r>
            </a:p>
          </p:txBody>
        </p:sp>
        <p:cxnSp>
          <p:nvCxnSpPr>
            <p:cNvPr id="24" name="Straight Connector 23"/>
            <p:cNvCxnSpPr>
              <a:stCxn id="22" idx="0"/>
              <a:endCxn id="21" idx="4"/>
            </p:cNvCxnSpPr>
            <p:nvPr/>
          </p:nvCxnSpPr>
          <p:spPr>
            <a:xfrm flipH="1" flipV="1">
              <a:off x="2805390" y="3516230"/>
              <a:ext cx="0" cy="1735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18" name="Picture 8" descr="AAH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1714" r="4163" b="61336"/>
          <a:stretch>
            <a:fillRect/>
          </a:stretch>
        </p:blipFill>
        <p:spPr bwMode="auto">
          <a:xfrm>
            <a:off x="13642975" y="2166938"/>
            <a:ext cx="2865438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9" name="TextBox 1"/>
          <p:cNvSpPr txBox="1">
            <a:spLocks noChangeArrowheads="1"/>
          </p:cNvSpPr>
          <p:nvPr/>
        </p:nvSpPr>
        <p:spPr bwMode="auto">
          <a:xfrm>
            <a:off x="419100" y="801688"/>
            <a:ext cx="1135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Whole-exome sequencing of at least three non-overlapping regions of adenocarcinoma, </a:t>
            </a:r>
            <a:b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kumimoji="0" lang="en-US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AAH and normal airway epithelial cells (n=41)</a:t>
            </a:r>
            <a:endParaRPr kumimoji="0" lang="en-US" altLang="en-US" sz="18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02420" name="Picture 17" descr="AAH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" t="39784" r="4163" b="22507"/>
          <a:stretch>
            <a:fillRect/>
          </a:stretch>
        </p:blipFill>
        <p:spPr bwMode="auto">
          <a:xfrm>
            <a:off x="7419975" y="1447800"/>
            <a:ext cx="311626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1" name="TextBox 26"/>
          <p:cNvSpPr txBox="1">
            <a:spLocks noChangeArrowheads="1"/>
          </p:cNvSpPr>
          <p:nvPr/>
        </p:nvSpPr>
        <p:spPr bwMode="auto">
          <a:xfrm>
            <a:off x="10668000" y="6181725"/>
            <a:ext cx="1497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49817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9769"/>
            <a:ext cx="10452100" cy="1325563"/>
          </a:xfrm>
        </p:spPr>
        <p:txBody>
          <a:bodyPr>
            <a:normAutofit/>
          </a:bodyPr>
          <a:lstStyle/>
          <a:p>
            <a:r>
              <a:rPr lang="en-US" sz="2250" b="1" dirty="0">
                <a:latin typeface="Arial" charset="0"/>
                <a:ea typeface="Arial" charset="0"/>
                <a:cs typeface="Arial" charset="0"/>
              </a:rPr>
              <a:t>Immune infiltration and neoepitopes in lung adenocarcinoma premalignancy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>
                <a:solidFill>
                  <a:prstClr val="black">
                    <a:tint val="75000"/>
                  </a:prstClr>
                </a:solidFill>
                <a:latin typeface="Arial"/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  <a:latin typeface="Arial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49300" y="1499729"/>
            <a:ext cx="10147300" cy="4520071"/>
            <a:chOff x="896394" y="3544428"/>
            <a:chExt cx="7832827" cy="2710323"/>
          </a:xfrm>
        </p:grpSpPr>
        <p:grpSp>
          <p:nvGrpSpPr>
            <p:cNvPr id="26" name="Group 25"/>
            <p:cNvGrpSpPr/>
            <p:nvPr/>
          </p:nvGrpSpPr>
          <p:grpSpPr>
            <a:xfrm>
              <a:off x="896394" y="3848100"/>
              <a:ext cx="3260777" cy="2209801"/>
              <a:chOff x="1522158" y="3848100"/>
              <a:chExt cx="3260777" cy="2209801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234" r="75225" b="48346"/>
              <a:stretch/>
            </p:blipFill>
            <p:spPr>
              <a:xfrm>
                <a:off x="1522158" y="3848100"/>
                <a:ext cx="3247736" cy="2209801"/>
              </a:xfrm>
              <a:prstGeom prst="rect">
                <a:avLst/>
              </a:prstGeom>
            </p:spPr>
          </p:pic>
          <p:cxnSp>
            <p:nvCxnSpPr>
              <p:cNvPr id="14" name="Straight Arrow Connector 13"/>
              <p:cNvCxnSpPr/>
              <p:nvPr/>
            </p:nvCxnSpPr>
            <p:spPr>
              <a:xfrm flipH="1">
                <a:off x="2381250" y="4013200"/>
                <a:ext cx="425450" cy="406400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V="1">
                <a:off x="2285013" y="5080000"/>
                <a:ext cx="0" cy="673100"/>
              </a:xfrm>
              <a:prstGeom prst="straightConnector1">
                <a:avLst/>
              </a:prstGeom>
              <a:ln w="38100" cmpd="sng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4200724" y="3859311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FF0000"/>
                    </a:solidFill>
                    <a:latin typeface="Arial"/>
                  </a:rPr>
                  <a:t>LCM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4360371" y="3544428"/>
              <a:ext cx="4368850" cy="2710323"/>
              <a:chOff x="4360371" y="3544428"/>
              <a:chExt cx="4368850" cy="2710323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307" r="35296"/>
              <a:stretch/>
            </p:blipFill>
            <p:spPr>
              <a:xfrm>
                <a:off x="4360371" y="3833508"/>
                <a:ext cx="4368850" cy="2421243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5130800" y="6019801"/>
                <a:ext cx="1193800" cy="1947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325536" y="5927868"/>
                <a:ext cx="62068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Adobe Hebrew"/>
                    <a:cs typeface="Adobe Hebrew"/>
                  </a:rPr>
                  <a:t>PAN%</a:t>
                </a: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691" t="49163" r="62342" b="46761"/>
              <a:stretch/>
            </p:blipFill>
            <p:spPr>
              <a:xfrm>
                <a:off x="7644241" y="3544428"/>
                <a:ext cx="1074318" cy="36717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655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386132" y="1140308"/>
            <a:ext cx="4723863" cy="5444857"/>
            <a:chOff x="8307318" y="289317"/>
            <a:chExt cx="3694120" cy="457523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7264" t="26563" r="11715" b="11325"/>
            <a:stretch/>
          </p:blipFill>
          <p:spPr>
            <a:xfrm>
              <a:off x="8984454" y="1654990"/>
              <a:ext cx="2995613" cy="1452992"/>
            </a:xfrm>
            <a:prstGeom prst="rect">
              <a:avLst/>
            </a:prstGeom>
            <a:ln>
              <a:solidFill>
                <a:srgbClr val="A5A5A5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34" t="14671" r="6878" b="11065"/>
            <a:stretch/>
          </p:blipFill>
          <p:spPr>
            <a:xfrm>
              <a:off x="8982156" y="289317"/>
              <a:ext cx="3019282" cy="82420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/>
            </p:cNvPicPr>
            <p:nvPr/>
          </p:nvPicPr>
          <p:blipFill rotWithShape="1">
            <a:blip r:embed="rId4"/>
            <a:srcRect l="27255" t="27080" r="11711" b="11937"/>
            <a:stretch/>
          </p:blipFill>
          <p:spPr>
            <a:xfrm>
              <a:off x="8983305" y="3133542"/>
              <a:ext cx="2999232" cy="1463040"/>
            </a:xfrm>
            <a:prstGeom prst="rect">
              <a:avLst/>
            </a:prstGeom>
            <a:ln>
              <a:solidFill>
                <a:srgbClr val="ED7D3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 rot="16200000">
              <a:off x="7338462" y="3118485"/>
              <a:ext cx="2501609" cy="240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Deregulated Pathways based on</a:t>
              </a:r>
              <a:endParaRPr lang="en-US" sz="14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8549307" y="2299492"/>
              <a:ext cx="557919" cy="240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PAMs</a:t>
              </a:r>
              <a:endParaRPr lang="en-US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8537186" y="3807548"/>
              <a:ext cx="582164" cy="2406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MSMs</a:t>
              </a:r>
              <a:endParaRPr lang="en-US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53961" y="4605927"/>
              <a:ext cx="650853" cy="25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Patients</a:t>
              </a:r>
              <a:endParaRPr lang="en-US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99302" y="421818"/>
              <a:ext cx="412675" cy="232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</a:t>
              </a:r>
              <a:endParaRPr lang="en-US" sz="1200" b="1" kern="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53961" y="421818"/>
              <a:ext cx="1120346" cy="232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Intermediate</a:t>
              </a:r>
              <a:endParaRPr lang="en-US" sz="12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402907" y="384631"/>
              <a:ext cx="598531" cy="232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2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endParaRPr lang="en-US" sz="1200" b="1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 flipV="1">
              <a:off x="10242498" y="-103933"/>
              <a:ext cx="481445" cy="300213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8307318" y="876961"/>
              <a:ext cx="588174" cy="2586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Drivers</a:t>
              </a:r>
              <a:endParaRPr lang="en-US" sz="14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54762" y="1135005"/>
              <a:ext cx="465325" cy="232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PAMs</a:t>
              </a:r>
              <a:endPara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93704" y="1395170"/>
              <a:ext cx="485382" cy="232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2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MSMs</a:t>
              </a:r>
              <a:endParaRPr lang="en-US" sz="12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573609" y="-36574"/>
            <a:ext cx="233589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prstClr val="white"/>
                </a:solidFill>
                <a:latin typeface="Arial"/>
              </a:rPr>
              <a:t>Aim 1B: Preliminary Data</a:t>
            </a:r>
            <a:endParaRPr lang="en-US" sz="1500" i="1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208443" y="-2453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50" b="1" dirty="0" smtClean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Dysregulated pathways in </a:t>
            </a:r>
            <a:r>
              <a:rPr lang="en-US" sz="2250" b="1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lung adenocarcinoma </a:t>
            </a:r>
            <a:r>
              <a:rPr lang="en-US" sz="2250" b="1" dirty="0" err="1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premalignancy</a:t>
            </a:r>
            <a:endParaRPr lang="en-US" sz="2250" b="1" dirty="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7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2257426" y="947738"/>
            <a:ext cx="7572375" cy="4081462"/>
            <a:chOff x="733655" y="1557743"/>
            <a:chExt cx="7572145" cy="4081057"/>
          </a:xfrm>
        </p:grpSpPr>
        <p:pic>
          <p:nvPicPr>
            <p:cNvPr id="76807" name="Picture 2" descr="\\psf\Home\Documents\UCLA\Dubinett Lab\Dubinett Lab Data\Motility Study\07.22.14 H4S HM\Pagano HBEC Hi Mig 300x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981200"/>
              <a:ext cx="36576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808" name="Picture 4" descr="\\psf\Home\Documents\UCLA\Dubinett Lab\Dubinett Lab Data\Motility Study\07.22.14 H4S HM\2 H4 Snail Composite (RGB) from 8.24.12 CROP.ti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81200"/>
              <a:ext cx="3657600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6809" name="TextBox 6"/>
            <p:cNvSpPr txBox="1">
              <a:spLocks noChangeArrowheads="1"/>
            </p:cNvSpPr>
            <p:nvPr/>
          </p:nvSpPr>
          <p:spPr bwMode="auto">
            <a:xfrm>
              <a:off x="733655" y="1557743"/>
              <a:ext cx="3621394" cy="9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HBEC High Migratory</a:t>
              </a:r>
            </a:p>
          </p:txBody>
        </p:sp>
        <p:sp>
          <p:nvSpPr>
            <p:cNvPr id="76810" name="TextBox 7"/>
            <p:cNvSpPr txBox="1">
              <a:spLocks noChangeArrowheads="1"/>
            </p:cNvSpPr>
            <p:nvPr/>
          </p:nvSpPr>
          <p:spPr bwMode="auto">
            <a:xfrm>
              <a:off x="5770639" y="1557743"/>
              <a:ext cx="1281081" cy="954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en-US" altLang="en-US" sz="2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HBEC</a:t>
              </a:r>
            </a:p>
          </p:txBody>
        </p:sp>
      </p:grpSp>
      <p:pic>
        <p:nvPicPr>
          <p:cNvPr id="768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11700"/>
            <a:ext cx="5872163" cy="2116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2F4D71"/>
                  </a:outerShdw>
                </a:effectLst>
              </a14:hiddenEffects>
            </a:ext>
          </a:extLst>
        </p:spPr>
      </p:pic>
      <p:sp>
        <p:nvSpPr>
          <p:cNvPr id="76804" name="Rectangle 3"/>
          <p:cNvSpPr>
            <a:spLocks noChangeArrowheads="1"/>
          </p:cNvSpPr>
          <p:nvPr/>
        </p:nvSpPr>
        <p:spPr bwMode="auto">
          <a:xfrm>
            <a:off x="4119563" y="5056188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migratory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cells induce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pulmonary metastases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524000" y="122238"/>
            <a:ext cx="9144000" cy="10969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20000">
                <a:schemeClr val="tx2">
                  <a:alpha val="59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 bronchial epithelial cells after selection </a:t>
            </a:r>
          </a:p>
          <a:p>
            <a:pPr algn="ctr">
              <a:defRPr/>
            </a:pP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migratory capacity</a:t>
            </a:r>
          </a:p>
        </p:txBody>
      </p:sp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605338"/>
            <a:ext cx="2878138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536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137" y="418532"/>
            <a:ext cx="10805615" cy="5078313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33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 Tran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33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Kostyantyn Krysan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33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Elashoff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Fishbein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Dean Wallace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Jay Lee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Edward Garon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Gina Lee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Brian Gardner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 Rosen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Brigitte Gomperts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Sherven Sharma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Wen Mao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Ying Lin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Zhe Jing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Stacy Park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Pagano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Rui Li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Tonya Walser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Dino </a:t>
            </a:r>
            <a:r>
              <a:rPr lang="en-US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DiCarlo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bioengineering</a:t>
            </a:r>
            <a:r>
              <a:rPr lang="en-US" sz="1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Denise Aberle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Avi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Spira (Boston University)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 Lenburg (Boston </a:t>
            </a:r>
            <a:r>
              <a:rPr lang="en-US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Ignacio Wistuba (MDA)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Pierre </a:t>
            </a:r>
            <a:r>
              <a:rPr lang="en-US" sz="20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Massion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Vanderbilt)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Harvey Pass NYU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dirty="0" smtClean="0">
              <a:solidFill>
                <a:srgbClr val="99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Jerry </a:t>
            </a:r>
            <a:r>
              <a:rPr lang="en-US" sz="20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Shay              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Minna </a:t>
            </a:r>
            <a:r>
              <a:rPr lang="en-US" sz="1600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99C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Southwestern)                         </a:t>
            </a:r>
            <a:endParaRPr lang="en-US" sz="1100" b="1" dirty="0">
              <a:solidFill>
                <a:srgbClr val="99CC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EDRN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Lynn </a:t>
            </a: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Sorbarra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Sudhir</a:t>
            </a:r>
            <a:r>
              <a:rPr lang="en-US" sz="2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Srivastava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7" name="Rectangle 4"/>
          <p:cNvSpPr>
            <a:spLocks noChangeArrowheads="1"/>
          </p:cNvSpPr>
          <p:nvPr/>
        </p:nvSpPr>
        <p:spPr bwMode="auto">
          <a:xfrm>
            <a:off x="696036" y="5496846"/>
            <a:ext cx="99719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u="sng" dirty="0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Supported by</a:t>
            </a:r>
            <a:r>
              <a:rPr lang="en-US" altLang="en-US" sz="1800" b="1" dirty="0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: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 b="1" dirty="0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NCI EDRN, Lung Cancer SPORE, VA, DOD, </a:t>
            </a:r>
            <a:r>
              <a:rPr lang="en-US" altLang="en-US" sz="1800" b="1" dirty="0" err="1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LungEVITY</a:t>
            </a:r>
            <a:r>
              <a:rPr lang="en-US" altLang="en-US" sz="1800" b="1" dirty="0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Tobacco Related Disease Res Program</a:t>
            </a:r>
            <a:r>
              <a:rPr lang="en-US" altLang="en-US" sz="1800" dirty="0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sz="1800" b="1" dirty="0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Broad Foundation, UCLA CTSI, </a:t>
            </a:r>
            <a:r>
              <a:rPr lang="en-US" altLang="en-US" sz="1800" b="1" dirty="0" smtClean="0">
                <a:solidFill>
                  <a:srgbClr val="00B0F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LCMC, </a:t>
            </a:r>
            <a:r>
              <a:rPr lang="en-US" altLang="en-US" sz="1800" b="1" dirty="0" smtClean="0">
                <a:solidFill>
                  <a:schemeClr val="bg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SU2C</a:t>
            </a:r>
            <a:endParaRPr lang="en-US" altLang="en-US" sz="1800" dirty="0">
              <a:solidFill>
                <a:schemeClr val="bg1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18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Option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1" y="1174750"/>
            <a:ext cx="9451975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own Arrow 6"/>
          <p:cNvSpPr/>
          <p:nvPr/>
        </p:nvSpPr>
        <p:spPr>
          <a:xfrm>
            <a:off x="5712169" y="2842770"/>
            <a:ext cx="747319" cy="1190867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4651" y="4141788"/>
            <a:ext cx="8829675" cy="1816100"/>
          </a:xfrm>
          <a:prstGeom prst="rect">
            <a:avLst/>
          </a:prstGeom>
          <a:noFill/>
          <a:ln>
            <a:solidFill>
              <a:srgbClr val="2AFFEB"/>
            </a:solidFill>
          </a:ln>
        </p:spPr>
        <p:txBody>
          <a:bodyPr>
            <a:spAutoFit/>
          </a:bodyPr>
          <a:lstStyle/>
          <a:p>
            <a:pPr algn="ctr" defTabSz="457200">
              <a:defRPr/>
            </a:pPr>
            <a:r>
              <a:rPr lang="en-US" sz="2800" u="sng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Rate limiting step 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to develop new interception approaches is lack of understanding of the </a:t>
            </a:r>
            <a:r>
              <a:rPr lang="en-US" sz="28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earliest molecular events </a:t>
            </a:r>
            <a:r>
              <a:rPr lang="en-US" sz="280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associated with disease initiation and progression</a:t>
            </a:r>
          </a:p>
          <a:p>
            <a:pPr algn="ctr" defTabSz="457200">
              <a:defRPr/>
            </a:pPr>
            <a:endParaRPr lang="en-US" sz="280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56327" name="TextBox 1"/>
          <p:cNvSpPr txBox="1">
            <a:spLocks noChangeArrowheads="1"/>
          </p:cNvSpPr>
          <p:nvPr/>
        </p:nvSpPr>
        <p:spPr bwMode="auto">
          <a:xfrm>
            <a:off x="7848600" y="6065838"/>
            <a:ext cx="2057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JCO 2013</a:t>
            </a:r>
          </a:p>
        </p:txBody>
      </p:sp>
    </p:spTree>
    <p:extLst>
      <p:ext uri="{BB962C8B-B14F-4D97-AF65-F5344CB8AC3E}">
        <p14:creationId xmlns:p14="http://schemas.microsoft.com/office/powerpoint/2010/main" val="51415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gradFill flip="none" rotWithShape="1">
            <a:gsLst>
              <a:gs pos="0">
                <a:srgbClr val="4F81BD">
                  <a:lumMod val="75000"/>
                </a:srgbClr>
              </a:gs>
              <a:gs pos="20000">
                <a:srgbClr val="1F497D">
                  <a:alpha val="59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 of immunosurveillance with tumor progression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3" name="TextBox 1"/>
          <p:cNvSpPr txBox="1">
            <a:spLocks noChangeArrowheads="1"/>
          </p:cNvSpPr>
          <p:nvPr/>
        </p:nvSpPr>
        <p:spPr bwMode="auto">
          <a:xfrm>
            <a:off x="1827213" y="4038600"/>
            <a:ext cx="2057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Initiating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event</a:t>
            </a:r>
          </a:p>
        </p:txBody>
      </p:sp>
      <p:sp>
        <p:nvSpPr>
          <p:cNvPr id="89094" name="Rectangle 5"/>
          <p:cNvSpPr>
            <a:spLocks noChangeArrowheads="1"/>
          </p:cNvSpPr>
          <p:nvPr/>
        </p:nvSpPr>
        <p:spPr bwMode="auto">
          <a:xfrm>
            <a:off x="2543175" y="3352800"/>
            <a:ext cx="42370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Premalignant lesion</a:t>
            </a:r>
          </a:p>
        </p:txBody>
      </p:sp>
      <p:sp>
        <p:nvSpPr>
          <p:cNvPr id="89095" name="TextBox 11"/>
          <p:cNvSpPr txBox="1">
            <a:spLocks noChangeArrowheads="1"/>
          </p:cNvSpPr>
          <p:nvPr/>
        </p:nvSpPr>
        <p:spPr bwMode="auto">
          <a:xfrm rot="-1237737">
            <a:off x="5043488" y="3930650"/>
            <a:ext cx="41100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Developing tumor</a:t>
            </a:r>
          </a:p>
        </p:txBody>
      </p:sp>
      <p:sp>
        <p:nvSpPr>
          <p:cNvPr id="89096" name="Rectangle 12"/>
          <p:cNvSpPr>
            <a:spLocks noChangeArrowheads="1"/>
          </p:cNvSpPr>
          <p:nvPr/>
        </p:nvSpPr>
        <p:spPr bwMode="auto">
          <a:xfrm>
            <a:off x="7923213" y="1409700"/>
            <a:ext cx="2287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Metastatic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7" name="Rectangle 4"/>
          <p:cNvSpPr>
            <a:spLocks noChangeArrowheads="1"/>
          </p:cNvSpPr>
          <p:nvPr/>
        </p:nvSpPr>
        <p:spPr bwMode="auto">
          <a:xfrm>
            <a:off x="4562475" y="2724150"/>
            <a:ext cx="27495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situ lesion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8" name="Rectangle 13"/>
          <p:cNvSpPr>
            <a:spLocks noChangeArrowheads="1"/>
          </p:cNvSpPr>
          <p:nvPr/>
        </p:nvSpPr>
        <p:spPr bwMode="auto">
          <a:xfrm>
            <a:off x="7085013" y="2066925"/>
            <a:ext cx="1903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Invasion</a:t>
            </a: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099" name="TextBox 4"/>
          <p:cNvSpPr txBox="1">
            <a:spLocks noChangeArrowheads="1"/>
          </p:cNvSpPr>
          <p:nvPr/>
        </p:nvSpPr>
        <p:spPr bwMode="auto">
          <a:xfrm>
            <a:off x="8342313" y="6519863"/>
            <a:ext cx="3849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Zitvogel et al, Immunity 39: 74-88, 2013 </a:t>
            </a:r>
          </a:p>
        </p:txBody>
      </p:sp>
      <p:grpSp>
        <p:nvGrpSpPr>
          <p:cNvPr id="89100" name="Group 13"/>
          <p:cNvGrpSpPr>
            <a:grpSpLocks/>
          </p:cNvGrpSpPr>
          <p:nvPr/>
        </p:nvGrpSpPr>
        <p:grpSpPr bwMode="auto">
          <a:xfrm>
            <a:off x="2214563" y="2441575"/>
            <a:ext cx="7758112" cy="4187825"/>
            <a:chOff x="363534" y="2136772"/>
            <a:chExt cx="7758116" cy="4187828"/>
          </a:xfrm>
        </p:grpSpPr>
        <p:sp>
          <p:nvSpPr>
            <p:cNvPr id="89102" name="Right Triangle 14"/>
            <p:cNvSpPr>
              <a:spLocks noChangeArrowheads="1"/>
            </p:cNvSpPr>
            <p:nvPr/>
          </p:nvSpPr>
          <p:spPr bwMode="auto">
            <a:xfrm rot="5400000" flipH="1" flipV="1">
              <a:off x="2605878" y="-105572"/>
              <a:ext cx="3273427" cy="7758116"/>
            </a:xfrm>
            <a:prstGeom prst="rtTriangl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lnSpc>
                  <a:spcPct val="125000"/>
                </a:lnSpc>
                <a:spcBef>
                  <a:spcPct val="50000"/>
                </a:spcBef>
                <a:buClr>
                  <a:schemeClr val="tx2"/>
                </a:buClr>
                <a:buSzPct val="2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lr>
                  <a:schemeClr val="tx2"/>
                </a:buClr>
                <a:buSzPct val="2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lr>
                  <a:schemeClr val="tx2"/>
                </a:buClr>
                <a:buSzPct val="2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lr>
                  <a:schemeClr val="tx2"/>
                </a:buClr>
                <a:buSzPct val="20000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89103" name="Group 3"/>
            <p:cNvGrpSpPr>
              <a:grpSpLocks/>
            </p:cNvGrpSpPr>
            <p:nvPr/>
          </p:nvGrpSpPr>
          <p:grpSpPr bwMode="auto">
            <a:xfrm>
              <a:off x="380999" y="3804826"/>
              <a:ext cx="7740651" cy="2519774"/>
              <a:chOff x="380999" y="4146139"/>
              <a:chExt cx="7740651" cy="2519774"/>
            </a:xfrm>
          </p:grpSpPr>
          <p:sp>
            <p:nvSpPr>
              <p:cNvPr id="89104" name="Right Arrow 8"/>
              <p:cNvSpPr>
                <a:spLocks noChangeArrowheads="1"/>
              </p:cNvSpPr>
              <p:nvPr/>
            </p:nvSpPr>
            <p:spPr bwMode="auto">
              <a:xfrm>
                <a:off x="380999" y="5795909"/>
                <a:ext cx="7740651" cy="371475"/>
              </a:xfrm>
              <a:prstGeom prst="rightArrow">
                <a:avLst>
                  <a:gd name="adj1" fmla="val 50000"/>
                  <a:gd name="adj2" fmla="val 49875"/>
                </a:avLst>
              </a:prstGeom>
              <a:solidFill>
                <a:schemeClr val="tx1"/>
              </a:solidFill>
              <a:ln w="12700" algn="ctr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105" name="Rectangle 9"/>
              <p:cNvSpPr>
                <a:spLocks noChangeArrowheads="1"/>
              </p:cNvSpPr>
              <p:nvPr/>
            </p:nvSpPr>
            <p:spPr bwMode="auto">
              <a:xfrm>
                <a:off x="3422650" y="6019801"/>
                <a:ext cx="1192213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</a:t>
                </a: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89106" name="TextBox 11"/>
              <p:cNvSpPr txBox="1">
                <a:spLocks noChangeArrowheads="1"/>
              </p:cNvSpPr>
              <p:nvPr/>
            </p:nvSpPr>
            <p:spPr bwMode="auto">
              <a:xfrm>
                <a:off x="4967844" y="4146139"/>
                <a:ext cx="2800767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developing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tumor mass</a:t>
                </a:r>
              </a:p>
            </p:txBody>
          </p:sp>
        </p:grpSp>
      </p:grpSp>
      <p:sp>
        <p:nvSpPr>
          <p:cNvPr id="89101" name="TextBox 4"/>
          <p:cNvSpPr txBox="1">
            <a:spLocks noChangeArrowheads="1"/>
          </p:cNvSpPr>
          <p:nvPr/>
        </p:nvSpPr>
        <p:spPr bwMode="auto">
          <a:xfrm>
            <a:off x="10287000" y="60960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26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Box 4"/>
          <p:cNvSpPr txBox="1">
            <a:spLocks noChangeArrowheads="1"/>
          </p:cNvSpPr>
          <p:nvPr/>
        </p:nvSpPr>
        <p:spPr bwMode="auto">
          <a:xfrm>
            <a:off x="8342313" y="6519863"/>
            <a:ext cx="3849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Zitvogel et al, Immunity 39: 74-88, 2013 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gradFill flip="none" rotWithShape="1">
            <a:gsLst>
              <a:gs pos="0">
                <a:srgbClr val="4F81BD">
                  <a:lumMod val="75000"/>
                </a:srgbClr>
              </a:gs>
              <a:gs pos="20000">
                <a:srgbClr val="1F497D">
                  <a:alpha val="59000"/>
                </a:srgb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 of immunosurveillance with tumor progression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0118" name="Group 3"/>
          <p:cNvGrpSpPr>
            <a:grpSpLocks/>
          </p:cNvGrpSpPr>
          <p:nvPr/>
        </p:nvGrpSpPr>
        <p:grpSpPr bwMode="auto">
          <a:xfrm>
            <a:off x="2159000" y="838200"/>
            <a:ext cx="7893050" cy="5791200"/>
            <a:chOff x="307975" y="533400"/>
            <a:chExt cx="7893050" cy="5791200"/>
          </a:xfrm>
        </p:grpSpPr>
        <p:sp>
          <p:nvSpPr>
            <p:cNvPr id="90120" name="Right Triangle 14"/>
            <p:cNvSpPr>
              <a:spLocks noChangeArrowheads="1"/>
            </p:cNvSpPr>
            <p:nvPr/>
          </p:nvSpPr>
          <p:spPr bwMode="auto">
            <a:xfrm rot="5400000" flipH="1" flipV="1">
              <a:off x="2636358" y="-105572"/>
              <a:ext cx="3273427" cy="7758116"/>
            </a:xfrm>
            <a:prstGeom prst="rtTriangle">
              <a:avLst/>
            </a:prstGeom>
            <a:solidFill>
              <a:schemeClr val="accent1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>
              <a:lvl1pPr>
                <a:lnSpc>
                  <a:spcPct val="125000"/>
                </a:lnSpc>
                <a:spcBef>
                  <a:spcPct val="50000"/>
                </a:spcBef>
                <a:buClr>
                  <a:schemeClr val="tx2"/>
                </a:buClr>
                <a:buSzPct val="20000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125000"/>
                </a:lnSpc>
                <a:spcBef>
                  <a:spcPct val="20000"/>
                </a:spcBef>
                <a:buClr>
                  <a:schemeClr val="tx2"/>
                </a:buClr>
                <a:buSzPct val="20000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125000"/>
                </a:lnSpc>
                <a:spcBef>
                  <a:spcPct val="20000"/>
                </a:spcBef>
                <a:buClr>
                  <a:schemeClr val="tx2"/>
                </a:buClr>
                <a:buSzPct val="200000"/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125000"/>
                </a:lnSpc>
                <a:spcBef>
                  <a:spcPct val="20000"/>
                </a:spcBef>
                <a:buClr>
                  <a:schemeClr val="tx2"/>
                </a:buClr>
                <a:buSzPct val="20000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125000"/>
                </a:lnSpc>
                <a:spcBef>
                  <a:spcPct val="20000"/>
                </a:spcBef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125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20000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90121" name="Group 3"/>
            <p:cNvGrpSpPr>
              <a:grpSpLocks/>
            </p:cNvGrpSpPr>
            <p:nvPr/>
          </p:nvGrpSpPr>
          <p:grpSpPr bwMode="auto">
            <a:xfrm>
              <a:off x="307975" y="533400"/>
              <a:ext cx="7893050" cy="5791200"/>
              <a:chOff x="307975" y="874713"/>
              <a:chExt cx="7893050" cy="5791200"/>
            </a:xfrm>
          </p:grpSpPr>
          <p:sp>
            <p:nvSpPr>
              <p:cNvPr id="3" name="Right Triangle 2"/>
              <p:cNvSpPr/>
              <p:nvPr/>
            </p:nvSpPr>
            <p:spPr bwMode="auto">
              <a:xfrm rot="5400000">
                <a:off x="2623344" y="-1367631"/>
                <a:ext cx="3273425" cy="7758113"/>
              </a:xfrm>
              <a:prstGeom prst="rtTriangle">
                <a:avLst/>
              </a:prstGeom>
              <a:solidFill>
                <a:schemeClr val="accent2">
                  <a:lumMod val="7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123" name="TextBox 1"/>
              <p:cNvSpPr txBox="1">
                <a:spLocks noChangeArrowheads="1"/>
              </p:cNvSpPr>
              <p:nvPr/>
            </p:nvSpPr>
            <p:spPr bwMode="auto">
              <a:xfrm>
                <a:off x="307975" y="4114800"/>
                <a:ext cx="2441575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Elimination</a:t>
                </a:r>
              </a:p>
            </p:txBody>
          </p:sp>
          <p:sp>
            <p:nvSpPr>
              <p:cNvPr id="90124" name="Rectangle 5"/>
              <p:cNvSpPr>
                <a:spLocks noChangeArrowheads="1"/>
              </p:cNvSpPr>
              <p:nvPr/>
            </p:nvSpPr>
            <p:spPr bwMode="auto">
              <a:xfrm>
                <a:off x="3121025" y="2894013"/>
                <a:ext cx="2365375" cy="647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Equlibrium</a:t>
                </a:r>
              </a:p>
            </p:txBody>
          </p:sp>
          <p:sp>
            <p:nvSpPr>
              <p:cNvPr id="90125" name="Rectangle 7"/>
              <p:cNvSpPr>
                <a:spLocks noChangeArrowheads="1"/>
              </p:cNvSpPr>
              <p:nvPr/>
            </p:nvSpPr>
            <p:spPr bwMode="auto">
              <a:xfrm>
                <a:off x="6477000" y="1636713"/>
                <a:ext cx="1724025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Escape</a:t>
                </a: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126" name="Right Arrow 8"/>
              <p:cNvSpPr>
                <a:spLocks noChangeArrowheads="1"/>
              </p:cNvSpPr>
              <p:nvPr/>
            </p:nvSpPr>
            <p:spPr bwMode="auto">
              <a:xfrm>
                <a:off x="411479" y="5795909"/>
                <a:ext cx="7740651" cy="371475"/>
              </a:xfrm>
              <a:prstGeom prst="rightArrow">
                <a:avLst>
                  <a:gd name="adj1" fmla="val 50000"/>
                  <a:gd name="adj2" fmla="val 49875"/>
                </a:avLst>
              </a:prstGeom>
              <a:solidFill>
                <a:schemeClr val="tx1"/>
              </a:solidFill>
              <a:ln w="12700" algn="ctr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2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127" name="Rectangle 9"/>
              <p:cNvSpPr>
                <a:spLocks noChangeArrowheads="1"/>
              </p:cNvSpPr>
              <p:nvPr/>
            </p:nvSpPr>
            <p:spPr bwMode="auto">
              <a:xfrm>
                <a:off x="3453130" y="6019801"/>
                <a:ext cx="1192213" cy="6461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Time</a:t>
                </a:r>
                <a:endParaRPr kumimoji="0" lang="en-US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128" name="Rectangle 10"/>
              <p:cNvSpPr>
                <a:spLocks noChangeArrowheads="1"/>
              </p:cNvSpPr>
              <p:nvPr/>
            </p:nvSpPr>
            <p:spPr bwMode="auto">
              <a:xfrm>
                <a:off x="422275" y="950913"/>
                <a:ext cx="5368925" cy="708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40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immunosurveillance</a:t>
                </a:r>
                <a:endParaRPr kumimoji="0" lang="en-US" alt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90129" name="TextBox 11"/>
              <p:cNvSpPr txBox="1">
                <a:spLocks noChangeArrowheads="1"/>
              </p:cNvSpPr>
              <p:nvPr/>
            </p:nvSpPr>
            <p:spPr bwMode="auto">
              <a:xfrm>
                <a:off x="4967844" y="4146139"/>
                <a:ext cx="2800767" cy="12003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125000"/>
                  </a:lnSpc>
                  <a:spcBef>
                    <a:spcPct val="50000"/>
                  </a:spcBef>
                  <a:buClr>
                    <a:schemeClr val="tx2"/>
                  </a:buClr>
                  <a:buSzPct val="200000"/>
                  <a:buChar char="•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lnSpc>
                    <a:spcPct val="125000"/>
                  </a:lnSpc>
                  <a:spcBef>
                    <a:spcPct val="20000"/>
                  </a:spcBef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lnSpc>
                    <a:spcPct val="125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tx2"/>
                  </a:buClr>
                  <a:buSzPct val="200000"/>
                  <a:buChar char="•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developing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36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tumor mass</a:t>
                </a:r>
              </a:p>
            </p:txBody>
          </p:sp>
        </p:grpSp>
      </p:grpSp>
      <p:sp>
        <p:nvSpPr>
          <p:cNvPr id="90119" name="TextBox 4"/>
          <p:cNvSpPr txBox="1">
            <a:spLocks noChangeArrowheads="1"/>
          </p:cNvSpPr>
          <p:nvPr/>
        </p:nvSpPr>
        <p:spPr bwMode="auto">
          <a:xfrm>
            <a:off x="10287000" y="60960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5000"/>
              </a:lnSpc>
              <a:spcBef>
                <a:spcPct val="50000"/>
              </a:spcBef>
              <a:buClr>
                <a:schemeClr val="tx2"/>
              </a:buClr>
              <a:buSzPct val="20000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125000"/>
              </a:lnSpc>
              <a:spcBef>
                <a:spcPct val="20000"/>
              </a:spcBef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125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20000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054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2800" dirty="0">
                <a:latin typeface="+mn-lt"/>
              </a:rPr>
              <a:t>TCGA Lung Squamous Carcinoma – </a:t>
            </a:r>
            <a:r>
              <a:rPr lang="en-US" altLang="en-US" sz="2800" dirty="0" smtClean="0">
                <a:latin typeface="+mn-lt"/>
              </a:rPr>
              <a:t>leukocyte </a:t>
            </a:r>
            <a:r>
              <a:rPr lang="en-US" altLang="en-US" sz="2800" dirty="0">
                <a:latin typeface="+mn-lt"/>
              </a:rPr>
              <a:t>signature </a:t>
            </a:r>
            <a:r>
              <a:rPr lang="en-US" altLang="en-US" sz="2800" dirty="0" smtClean="0">
                <a:latin typeface="+mn-lt"/>
              </a:rPr>
              <a:t>genes* </a:t>
            </a:r>
            <a:r>
              <a:rPr lang="en-US" altLang="en-US" sz="2800" dirty="0">
                <a:latin typeface="+mn-lt"/>
              </a:rPr>
              <a:t>appear </a:t>
            </a:r>
            <a:r>
              <a:rPr lang="en-US" altLang="en-US" sz="2800" dirty="0" smtClean="0">
                <a:latin typeface="+mn-lt"/>
              </a:rPr>
              <a:t/>
            </a:r>
            <a:br>
              <a:rPr lang="en-US" altLang="en-US" sz="2800" dirty="0" smtClean="0">
                <a:latin typeface="+mn-lt"/>
              </a:rPr>
            </a:br>
            <a:r>
              <a:rPr lang="en-US" altLang="en-US" sz="2800" dirty="0" smtClean="0">
                <a:latin typeface="+mn-lt"/>
              </a:rPr>
              <a:t>to </a:t>
            </a:r>
            <a:r>
              <a:rPr lang="en-US" altLang="en-US" sz="2800" dirty="0">
                <a:latin typeface="+mn-lt"/>
              </a:rPr>
              <a:t>be important in Stage I </a:t>
            </a:r>
          </a:p>
        </p:txBody>
      </p:sp>
      <p:grpSp>
        <p:nvGrpSpPr>
          <p:cNvPr id="93187" name="Group 42"/>
          <p:cNvGrpSpPr>
            <a:grpSpLocks/>
          </p:cNvGrpSpPr>
          <p:nvPr/>
        </p:nvGrpSpPr>
        <p:grpSpPr bwMode="auto">
          <a:xfrm>
            <a:off x="762000" y="1244600"/>
            <a:ext cx="6875468" cy="4775200"/>
            <a:chOff x="367271" y="1318055"/>
            <a:chExt cx="7299713" cy="5345072"/>
          </a:xfrm>
        </p:grpSpPr>
        <p:pic>
          <p:nvPicPr>
            <p:cNvPr id="93191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8" t="15761" r="7024" b="11989"/>
            <a:stretch>
              <a:fillRect/>
            </a:stretch>
          </p:blipFill>
          <p:spPr bwMode="auto">
            <a:xfrm>
              <a:off x="5152374" y="1557959"/>
              <a:ext cx="2467625" cy="2360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2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0" t="25604" r="3165" b="3239"/>
            <a:stretch>
              <a:fillRect/>
            </a:stretch>
          </p:blipFill>
          <p:spPr bwMode="auto">
            <a:xfrm>
              <a:off x="914400" y="2057401"/>
              <a:ext cx="3901418" cy="426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3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78" r="73590" b="3432"/>
            <a:stretch>
              <a:fillRect/>
            </a:stretch>
          </p:blipFill>
          <p:spPr bwMode="auto">
            <a:xfrm>
              <a:off x="457200" y="2276467"/>
              <a:ext cx="457200" cy="402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4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02" t="15247" r="73590" b="78653"/>
            <a:stretch>
              <a:fillRect/>
            </a:stretch>
          </p:blipFill>
          <p:spPr bwMode="auto">
            <a:xfrm>
              <a:off x="3142306" y="1527995"/>
              <a:ext cx="685800" cy="457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5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1" t="16805" r="11667" b="10165"/>
            <a:stretch>
              <a:fillRect/>
            </a:stretch>
          </p:blipFill>
          <p:spPr bwMode="auto">
            <a:xfrm>
              <a:off x="960581" y="1371600"/>
              <a:ext cx="2130552" cy="732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3196" name="TextBox 14"/>
            <p:cNvSpPr txBox="1">
              <a:spLocks noChangeArrowheads="1"/>
            </p:cNvSpPr>
            <p:nvPr/>
          </p:nvSpPr>
          <p:spPr bwMode="auto">
            <a:xfrm>
              <a:off x="3153507" y="1320574"/>
              <a:ext cx="547644" cy="29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score</a:t>
              </a:r>
            </a:p>
          </p:txBody>
        </p:sp>
        <p:pic>
          <p:nvPicPr>
            <p:cNvPr id="9319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8" t="14449" r="6625" b="11659"/>
            <a:stretch>
              <a:fillRect/>
            </a:stretch>
          </p:blipFill>
          <p:spPr bwMode="auto">
            <a:xfrm>
              <a:off x="5152374" y="4109370"/>
              <a:ext cx="2514610" cy="2400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3198" name="Group 12"/>
            <p:cNvGrpSpPr>
              <a:grpSpLocks/>
            </p:cNvGrpSpPr>
            <p:nvPr/>
          </p:nvGrpSpPr>
          <p:grpSpPr bwMode="auto">
            <a:xfrm>
              <a:off x="3194483" y="1950387"/>
              <a:ext cx="697485" cy="400670"/>
              <a:chOff x="2972429" y="4126175"/>
              <a:chExt cx="697485" cy="40067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226232" y="4126438"/>
                <a:ext cx="352261" cy="24699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TU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2971728" y="4343226"/>
                <a:ext cx="281471" cy="8884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226232" y="4279256"/>
                <a:ext cx="443276" cy="24699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NOR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971728" y="4190408"/>
                <a:ext cx="281471" cy="9240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 rot="16200000">
              <a:off x="4205620" y="2535003"/>
              <a:ext cx="1712982" cy="2848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Overall survival prob.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16200000">
              <a:off x="4205620" y="5120467"/>
              <a:ext cx="1712982" cy="28484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Overall survival prob.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79273" y="1382025"/>
              <a:ext cx="1392187" cy="3358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Stage I patients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30941" y="3903521"/>
              <a:ext cx="2115247" cy="3358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Stage II &amp; higher patients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54560" y="6357491"/>
              <a:ext cx="1346679" cy="3056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 (month)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59447" y="6357491"/>
              <a:ext cx="1132627" cy="30563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7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Samples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7271" y="1318055"/>
              <a:ext cx="338777" cy="3358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879239" y="1326940"/>
              <a:ext cx="340462" cy="33406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79239" y="3903521"/>
              <a:ext cx="340462" cy="33584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25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grpSp>
          <p:nvGrpSpPr>
            <p:cNvPr id="93208" name="Group 34"/>
            <p:cNvGrpSpPr>
              <a:grpSpLocks/>
            </p:cNvGrpSpPr>
            <p:nvPr/>
          </p:nvGrpSpPr>
          <p:grpSpPr bwMode="auto">
            <a:xfrm>
              <a:off x="6934299" y="1980094"/>
              <a:ext cx="606634" cy="473486"/>
              <a:chOff x="8282433" y="1999468"/>
              <a:chExt cx="606634" cy="473486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8281944" y="2137057"/>
                <a:ext cx="229222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220" name="TextBox 28"/>
              <p:cNvSpPr txBox="1">
                <a:spLocks noChangeArrowheads="1"/>
              </p:cNvSpPr>
              <p:nvPr/>
            </p:nvSpPr>
            <p:spPr bwMode="auto">
              <a:xfrm>
                <a:off x="8491875" y="1999468"/>
                <a:ext cx="397192" cy="29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G2</a:t>
                </a:r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>
                <a:off x="8281944" y="2330745"/>
                <a:ext cx="229222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222" name="TextBox 30"/>
              <p:cNvSpPr txBox="1">
                <a:spLocks noChangeArrowheads="1"/>
              </p:cNvSpPr>
              <p:nvPr/>
            </p:nvSpPr>
            <p:spPr bwMode="auto">
              <a:xfrm>
                <a:off x="8483585" y="2181066"/>
                <a:ext cx="397192" cy="29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G3</a:t>
                </a:r>
              </a:p>
            </p:txBody>
          </p:sp>
        </p:grpSp>
        <p:sp>
          <p:nvSpPr>
            <p:cNvPr id="93209" name="TextBox 31"/>
            <p:cNvSpPr txBox="1">
              <a:spLocks noChangeArrowheads="1"/>
            </p:cNvSpPr>
            <p:nvPr/>
          </p:nvSpPr>
          <p:spPr bwMode="auto">
            <a:xfrm>
              <a:off x="1337678" y="1638154"/>
              <a:ext cx="397192" cy="29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G2</a:t>
              </a:r>
            </a:p>
          </p:txBody>
        </p:sp>
        <p:sp>
          <p:nvSpPr>
            <p:cNvPr id="93210" name="TextBox 32"/>
            <p:cNvSpPr txBox="1">
              <a:spLocks noChangeArrowheads="1"/>
            </p:cNvSpPr>
            <p:nvPr/>
          </p:nvSpPr>
          <p:spPr bwMode="auto">
            <a:xfrm>
              <a:off x="2450470" y="1566494"/>
              <a:ext cx="397192" cy="29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G3</a:t>
              </a:r>
            </a:p>
          </p:txBody>
        </p:sp>
        <p:sp>
          <p:nvSpPr>
            <p:cNvPr id="93211" name="TextBox 33"/>
            <p:cNvSpPr txBox="1">
              <a:spLocks noChangeArrowheads="1"/>
            </p:cNvSpPr>
            <p:nvPr/>
          </p:nvSpPr>
          <p:spPr bwMode="auto">
            <a:xfrm>
              <a:off x="1859638" y="1673449"/>
              <a:ext cx="397192" cy="29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G1</a:t>
              </a:r>
            </a:p>
          </p:txBody>
        </p:sp>
        <p:grpSp>
          <p:nvGrpSpPr>
            <p:cNvPr id="93212" name="Group 35"/>
            <p:cNvGrpSpPr>
              <a:grpSpLocks/>
            </p:cNvGrpSpPr>
            <p:nvPr/>
          </p:nvGrpSpPr>
          <p:grpSpPr bwMode="auto">
            <a:xfrm>
              <a:off x="6924987" y="4753589"/>
              <a:ext cx="607656" cy="473486"/>
              <a:chOff x="8281411" y="1999468"/>
              <a:chExt cx="607656" cy="473486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8281807" y="2133831"/>
                <a:ext cx="229222" cy="0"/>
              </a:xfrm>
              <a:prstGeom prst="line">
                <a:avLst/>
              </a:prstGeom>
              <a:ln w="2222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216" name="TextBox 37"/>
              <p:cNvSpPr txBox="1">
                <a:spLocks noChangeArrowheads="1"/>
              </p:cNvSpPr>
              <p:nvPr/>
            </p:nvSpPr>
            <p:spPr bwMode="auto">
              <a:xfrm>
                <a:off x="8491875" y="1999468"/>
                <a:ext cx="397192" cy="29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8281807" y="2329296"/>
                <a:ext cx="229222" cy="0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3218" name="TextBox 39"/>
              <p:cNvSpPr txBox="1">
                <a:spLocks noChangeArrowheads="1"/>
              </p:cNvSpPr>
              <p:nvPr/>
            </p:nvSpPr>
            <p:spPr bwMode="auto">
              <a:xfrm>
                <a:off x="8483585" y="2181066"/>
                <a:ext cx="397192" cy="291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6858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 defTabSz="6858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6858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6858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9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G3</a:t>
                </a:r>
              </a:p>
            </p:txBody>
          </p:sp>
        </p:grpSp>
        <p:sp>
          <p:nvSpPr>
            <p:cNvPr id="93213" name="TextBox 40"/>
            <p:cNvSpPr txBox="1">
              <a:spLocks noChangeArrowheads="1"/>
            </p:cNvSpPr>
            <p:nvPr/>
          </p:nvSpPr>
          <p:spPr bwMode="auto">
            <a:xfrm>
              <a:off x="5977863" y="1660186"/>
              <a:ext cx="1530364" cy="344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LRT p = 0.0079</a:t>
              </a:r>
            </a:p>
          </p:txBody>
        </p:sp>
        <p:sp>
          <p:nvSpPr>
            <p:cNvPr id="93214" name="TextBox 41"/>
            <p:cNvSpPr txBox="1">
              <a:spLocks noChangeArrowheads="1"/>
            </p:cNvSpPr>
            <p:nvPr/>
          </p:nvSpPr>
          <p:spPr bwMode="auto">
            <a:xfrm>
              <a:off x="6547976" y="4258790"/>
              <a:ext cx="1002761" cy="2918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LRT p = 0.68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7894638" y="1295400"/>
            <a:ext cx="3690937" cy="401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Heatmap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GSVA-derived scores of 22 immune-related cell profiles in 229 samples. Samples and cellular profiles were ordered based on unsupervised hierarchical clustering.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Survival of Stage I patients in G2 (n = 49) and G3 (n = 37). HR= 2.4 (95% confidence interval 1.2 - 4.7).    </a:t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Kaplan-Meier curves of Stage II and higher patients in G2 (n = 33) and G3 (n = 39). HR= 0.9 (95% confidence interval 0.4-1.8).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9" name="Rectangle 1"/>
          <p:cNvSpPr>
            <a:spLocks noChangeArrowheads="1"/>
          </p:cNvSpPr>
          <p:nvPr/>
        </p:nvSpPr>
        <p:spPr bwMode="auto">
          <a:xfrm>
            <a:off x="2006600" y="6213475"/>
            <a:ext cx="500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en-US" sz="2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</a:t>
            </a: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Gentles AJ, Newman AM et al Nat Med 2015)</a:t>
            </a:r>
          </a:p>
        </p:txBody>
      </p:sp>
      <p:sp>
        <p:nvSpPr>
          <p:cNvPr id="93190" name="TextBox 41"/>
          <p:cNvSpPr txBox="1">
            <a:spLocks noChangeArrowheads="1"/>
          </p:cNvSpPr>
          <p:nvPr/>
        </p:nvSpPr>
        <p:spPr bwMode="auto">
          <a:xfrm>
            <a:off x="10287000" y="6400800"/>
            <a:ext cx="249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045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Title 3"/>
          <p:cNvSpPr>
            <a:spLocks noGrp="1"/>
          </p:cNvSpPr>
          <p:nvPr>
            <p:ph type="title"/>
          </p:nvPr>
        </p:nvSpPr>
        <p:spPr>
          <a:xfrm>
            <a:off x="0" y="319088"/>
            <a:ext cx="12192000" cy="366712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3200" dirty="0">
                <a:latin typeface="+mn-lt"/>
              </a:rPr>
              <a:t>TCGA Lung ADC – Immune-related pathways appear to be important in Stage I</a:t>
            </a:r>
          </a:p>
        </p:txBody>
      </p:sp>
      <p:sp>
        <p:nvSpPr>
          <p:cNvPr id="91139" name="TextBox 47"/>
          <p:cNvSpPr txBox="1">
            <a:spLocks noChangeArrowheads="1"/>
          </p:cNvSpPr>
          <p:nvPr/>
        </p:nvSpPr>
        <p:spPr bwMode="auto">
          <a:xfrm>
            <a:off x="7010400" y="1112838"/>
            <a:ext cx="4624388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Tumor immune profile of TCGA lung ADC</a:t>
            </a: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</a:t>
            </a:r>
            <a:b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alt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Heatmap of  GSVA-derived scores of 16 immune-related pathways in 502 samples. Samples and pathways were ordered based on unsupervised hierarchical clustering.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alt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alt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</a:t>
            </a:r>
            <a:r>
              <a:rPr kumimoji="0" lang="en-US" alt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Kaplan-Meier curves of Stage I patients in G2 (n = 101) and G3 (n = 91). Hazard ratio = 2.0 (95% confidence interval 0.99-4.25). (</a:t>
            </a:r>
            <a:r>
              <a:rPr kumimoji="0" lang="en-US" altLang="en-US" sz="17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C)</a:t>
            </a:r>
            <a:r>
              <a:rPr kumimoji="0" lang="en-US" altLang="en-US" sz="17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Kaplan-Meier curves of Stage II and higher patients in G2 (n = 77) and G3 (n = 90). Hazard ratio = 1.2 (95% confidence interval 0.74-1.98). </a:t>
            </a:r>
          </a:p>
        </p:txBody>
      </p:sp>
      <p:grpSp>
        <p:nvGrpSpPr>
          <p:cNvPr id="91140" name="Group 7"/>
          <p:cNvGrpSpPr>
            <a:grpSpLocks/>
          </p:cNvGrpSpPr>
          <p:nvPr/>
        </p:nvGrpSpPr>
        <p:grpSpPr bwMode="auto">
          <a:xfrm>
            <a:off x="381000" y="1143000"/>
            <a:ext cx="6248400" cy="4914900"/>
            <a:chOff x="1595965" y="1207062"/>
            <a:chExt cx="6106370" cy="5159751"/>
          </a:xfrm>
        </p:grpSpPr>
        <p:pic>
          <p:nvPicPr>
            <p:cNvPr id="91143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59" t="15616" r="4887" b="14032"/>
            <a:stretch>
              <a:fillRect/>
            </a:stretch>
          </p:blipFill>
          <p:spPr bwMode="auto">
            <a:xfrm>
              <a:off x="5202990" y="3888749"/>
              <a:ext cx="2499345" cy="2133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4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56" t="17839" r="6590" b="13818"/>
            <a:stretch>
              <a:fillRect/>
            </a:stretch>
          </p:blipFill>
          <p:spPr bwMode="auto">
            <a:xfrm>
              <a:off x="5202990" y="1597759"/>
              <a:ext cx="2485163" cy="2060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0" t="25435" r="37302" b="3453"/>
            <a:stretch>
              <a:fillRect/>
            </a:stretch>
          </p:blipFill>
          <p:spPr bwMode="auto">
            <a:xfrm>
              <a:off x="2133599" y="2340113"/>
              <a:ext cx="2184402" cy="368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9" t="16760" r="9445" b="9291"/>
            <a:stretch>
              <a:fillRect/>
            </a:stretch>
          </p:blipFill>
          <p:spPr bwMode="auto">
            <a:xfrm>
              <a:off x="2133599" y="1371601"/>
              <a:ext cx="2184401" cy="993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565" t="25435" r="73419"/>
            <a:stretch>
              <a:fillRect/>
            </a:stretch>
          </p:blipFill>
          <p:spPr bwMode="auto">
            <a:xfrm>
              <a:off x="1595965" y="2365513"/>
              <a:ext cx="537634" cy="3842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1148" name="Group 13"/>
            <p:cNvGrpSpPr>
              <a:grpSpLocks/>
            </p:cNvGrpSpPr>
            <p:nvPr/>
          </p:nvGrpSpPr>
          <p:grpSpPr bwMode="auto">
            <a:xfrm>
              <a:off x="1737587" y="1583634"/>
              <a:ext cx="812101" cy="262295"/>
              <a:chOff x="213587" y="1667563"/>
              <a:chExt cx="812101" cy="262295"/>
            </a:xfrm>
          </p:grpSpPr>
          <p:pic>
            <p:nvPicPr>
              <p:cNvPr id="91178" name="Picture 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66" t="3754" r="74667" b="82031"/>
              <a:stretch>
                <a:fillRect/>
              </a:stretch>
            </p:blipFill>
            <p:spPr bwMode="auto">
              <a:xfrm>
                <a:off x="299087" y="1667563"/>
                <a:ext cx="621023" cy="91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213144" y="1690972"/>
                <a:ext cx="812941" cy="23832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-2      0      2</a:t>
                </a:r>
              </a:p>
            </p:txBody>
          </p:sp>
        </p:grpSp>
        <p:sp>
          <p:nvSpPr>
            <p:cNvPr id="91149" name="TextBox 6"/>
            <p:cNvSpPr txBox="1">
              <a:spLocks noChangeArrowheads="1"/>
            </p:cNvSpPr>
            <p:nvPr/>
          </p:nvSpPr>
          <p:spPr bwMode="auto">
            <a:xfrm rot="5400000" flipV="1">
              <a:off x="4289441" y="2372459"/>
              <a:ext cx="1548589" cy="29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Overall survival prob.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835983" y="1302058"/>
              <a:ext cx="1408685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Stage I patients</a:t>
              </a:r>
            </a:p>
          </p:txBody>
        </p:sp>
        <p:sp>
          <p:nvSpPr>
            <p:cNvPr id="91151" name="TextBox 21"/>
            <p:cNvSpPr txBox="1">
              <a:spLocks noChangeArrowheads="1"/>
            </p:cNvSpPr>
            <p:nvPr/>
          </p:nvSpPr>
          <p:spPr bwMode="auto">
            <a:xfrm rot="5400000" flipV="1">
              <a:off x="4289441" y="4755056"/>
              <a:ext cx="1548589" cy="290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Overall survival prob.</a:t>
              </a:r>
            </a:p>
          </p:txBody>
        </p:sp>
        <p:sp>
          <p:nvSpPr>
            <p:cNvPr id="91152" name="TextBox 22"/>
            <p:cNvSpPr txBox="1">
              <a:spLocks noChangeArrowheads="1"/>
            </p:cNvSpPr>
            <p:nvPr/>
          </p:nvSpPr>
          <p:spPr bwMode="auto">
            <a:xfrm>
              <a:off x="6378982" y="4084156"/>
              <a:ext cx="1142999" cy="281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LRT p = 0.44</a:t>
              </a:r>
            </a:p>
          </p:txBody>
        </p:sp>
        <p:sp>
          <p:nvSpPr>
            <p:cNvPr id="91153" name="TextBox 23"/>
            <p:cNvSpPr txBox="1">
              <a:spLocks noChangeArrowheads="1"/>
            </p:cNvSpPr>
            <p:nvPr/>
          </p:nvSpPr>
          <p:spPr bwMode="auto">
            <a:xfrm>
              <a:off x="6325991" y="1662818"/>
              <a:ext cx="1251960" cy="290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LRT p = 0.050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317810" y="3735274"/>
              <a:ext cx="2305403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Stage II and higher patients</a:t>
              </a:r>
            </a:p>
          </p:txBody>
        </p:sp>
        <p:grpSp>
          <p:nvGrpSpPr>
            <p:cNvPr id="91155" name="Group 4"/>
            <p:cNvGrpSpPr>
              <a:grpSpLocks/>
            </p:cNvGrpSpPr>
            <p:nvPr/>
          </p:nvGrpSpPr>
          <p:grpSpPr bwMode="auto">
            <a:xfrm>
              <a:off x="4123202" y="1212877"/>
              <a:ext cx="729042" cy="392699"/>
              <a:chOff x="3125116" y="4029084"/>
              <a:chExt cx="729042" cy="392699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125135" y="4063267"/>
                <a:ext cx="280806" cy="15166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3381118" y="4028269"/>
                <a:ext cx="376994" cy="2399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TU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125135" y="4229926"/>
                <a:ext cx="280806" cy="15332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381118" y="4181595"/>
                <a:ext cx="473182" cy="239988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75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NOR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 rot="16200000">
              <a:off x="3412628" y="3767078"/>
              <a:ext cx="2111565" cy="31804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Immune related pathways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66441" y="6056828"/>
              <a:ext cx="893615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Samples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5911" y="1363721"/>
              <a:ext cx="556959" cy="2683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25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score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95965" y="1207062"/>
              <a:ext cx="355275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945471" y="1207062"/>
              <a:ext cx="353723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945471" y="3693609"/>
              <a:ext cx="353723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25660" y="1625376"/>
              <a:ext cx="457668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764843" y="1597043"/>
              <a:ext cx="457668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587320" y="1527047"/>
              <a:ext cx="457667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G3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7005750" y="2110352"/>
              <a:ext cx="229609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6" name="TextBox 38"/>
            <p:cNvSpPr txBox="1">
              <a:spLocks noChangeArrowheads="1"/>
            </p:cNvSpPr>
            <p:nvPr/>
          </p:nvSpPr>
          <p:spPr bwMode="auto">
            <a:xfrm>
              <a:off x="7216234" y="1974487"/>
              <a:ext cx="425386" cy="281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G2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7005750" y="2333674"/>
              <a:ext cx="229609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8" name="TextBox 40"/>
            <p:cNvSpPr txBox="1">
              <a:spLocks noChangeArrowheads="1"/>
            </p:cNvSpPr>
            <p:nvPr/>
          </p:nvSpPr>
          <p:spPr bwMode="auto">
            <a:xfrm>
              <a:off x="7207945" y="2156085"/>
              <a:ext cx="425386" cy="281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G3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6977825" y="4730225"/>
              <a:ext cx="229609" cy="0"/>
            </a:xfrm>
            <a:prstGeom prst="line">
              <a:avLst/>
            </a:prstGeom>
            <a:ln w="222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70" name="TextBox 44"/>
            <p:cNvSpPr txBox="1">
              <a:spLocks noChangeArrowheads="1"/>
            </p:cNvSpPr>
            <p:nvPr/>
          </p:nvSpPr>
          <p:spPr bwMode="auto">
            <a:xfrm>
              <a:off x="7187552" y="4593509"/>
              <a:ext cx="425386" cy="281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G2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6977825" y="4950215"/>
              <a:ext cx="229609" cy="0"/>
            </a:xfrm>
            <a:prstGeom prst="line">
              <a:avLst/>
            </a:prstGeom>
            <a:ln w="222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72" name="TextBox 46"/>
            <p:cNvSpPr txBox="1">
              <a:spLocks noChangeArrowheads="1"/>
            </p:cNvSpPr>
            <p:nvPr/>
          </p:nvSpPr>
          <p:spPr bwMode="auto">
            <a:xfrm>
              <a:off x="7179263" y="4775107"/>
              <a:ext cx="425386" cy="281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G3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786338" y="6056828"/>
              <a:ext cx="1239580" cy="3099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Time (month)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338513" y="6153150"/>
            <a:ext cx="551656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(16 pathways from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Molecular Signature Database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1142" name="TextBox 4"/>
          <p:cNvSpPr txBox="1">
            <a:spLocks noChangeArrowheads="1"/>
          </p:cNvSpPr>
          <p:nvPr/>
        </p:nvSpPr>
        <p:spPr bwMode="auto">
          <a:xfrm>
            <a:off x="10363200" y="6367463"/>
            <a:ext cx="24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6003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609600"/>
          </a:xfrm>
        </p:spPr>
        <p:txBody>
          <a:bodyPr rtlCol="0">
            <a:normAutofit fontScale="90000"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en-US" sz="3733" b="1" dirty="0"/>
              <a:t>Rationale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685800"/>
            <a:ext cx="11176000" cy="3429000"/>
          </a:xfrm>
        </p:spPr>
        <p:txBody>
          <a:bodyPr lIns="0" rIns="0" rtlCol="0">
            <a:normAutofit fontScale="92500" lnSpcReduction="10000"/>
          </a:bodyPr>
          <a:lstStyle/>
          <a:p>
            <a:pPr marL="457189" indent="-457189" defTabSz="1219170"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3200" dirty="0"/>
              <a:t>The complete mutational profiles of atypical adenomatous hyperplasia (AAH) premalignant lesions and adenocarcinoma </a:t>
            </a:r>
            <a:r>
              <a:rPr lang="en-US" sz="3200" i="1" dirty="0"/>
              <a:t>in situ</a:t>
            </a:r>
            <a:r>
              <a:rPr lang="en-US" sz="3200" dirty="0"/>
              <a:t> (AIS) have not been studied</a:t>
            </a:r>
          </a:p>
          <a:p>
            <a:pPr marL="457189" indent="-457189" defTabSz="1219170" eaLnBrk="1" fontAlgn="auto" hangingPunct="1">
              <a:spcBef>
                <a:spcPts val="0"/>
              </a:spcBef>
              <a:spcAft>
                <a:spcPts val="800"/>
              </a:spcAft>
              <a:defRPr/>
            </a:pPr>
            <a:r>
              <a:rPr lang="en-US" sz="3200" dirty="0"/>
              <a:t>Molecular mechanisms underlying AAH </a:t>
            </a:r>
            <a:r>
              <a:rPr lang="en-US" sz="3200" dirty="0" smtClean="0"/>
              <a:t>formation and </a:t>
            </a:r>
            <a:r>
              <a:rPr lang="en-US" sz="3200" dirty="0"/>
              <a:t>potential progression are not well understood</a:t>
            </a:r>
          </a:p>
          <a:p>
            <a:pPr marL="457189" indent="-457189" defTabSz="1219170" eaLnBrk="1" fontAlgn="auto" hangingPunct="1">
              <a:spcAft>
                <a:spcPts val="0"/>
              </a:spcAft>
              <a:defRPr/>
            </a:pPr>
            <a:r>
              <a:rPr lang="en-US" sz="3200" dirty="0"/>
              <a:t>The role of the immune system and microenvironment in premalignancy and tumor progression is not fully investigated</a:t>
            </a:r>
          </a:p>
          <a:p>
            <a:pPr marL="457189" indent="-457189" algn="just" defTabSz="1219170" eaLnBrk="1" fontAlgn="auto" hangingPunct="1">
              <a:spcAft>
                <a:spcPts val="0"/>
              </a:spcAft>
              <a:defRPr/>
            </a:pPr>
            <a:endParaRPr lang="en-US" sz="3200" dirty="0"/>
          </a:p>
        </p:txBody>
      </p:sp>
      <p:pic>
        <p:nvPicPr>
          <p:cNvPr id="9830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4624388"/>
            <a:ext cx="25606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4597400"/>
            <a:ext cx="25606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1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513" y="4600575"/>
            <a:ext cx="2560637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2989263" y="5219700"/>
            <a:ext cx="304800" cy="242888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892800" y="5218113"/>
            <a:ext cx="304800" cy="24288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27113" y="5969000"/>
            <a:ext cx="10094912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Normal                    AAH                          AIS                          ADC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0400" y="4598988"/>
            <a:ext cx="3556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831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4"/>
          <a:stretch>
            <a:fillRect/>
          </a:stretch>
        </p:blipFill>
        <p:spPr bwMode="auto">
          <a:xfrm>
            <a:off x="6229350" y="4595813"/>
            <a:ext cx="2560638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>
            <a:off x="8815388" y="5218113"/>
            <a:ext cx="304800" cy="242887"/>
          </a:xfrm>
          <a:prstGeom prst="rightArrow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6800" y="4598988"/>
            <a:ext cx="355600" cy="831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652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B74D5-6343-1C4B-9EEB-27EBE9FE77DF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 descr="Screen Shot 2017-07-28 at 10.48.3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019799"/>
            <a:ext cx="3167979" cy="3413312"/>
          </a:xfrm>
          <a:prstGeom prst="rect">
            <a:avLst/>
          </a:prstGeom>
        </p:spPr>
      </p:pic>
      <p:cxnSp>
        <p:nvCxnSpPr>
          <p:cNvPr id="39" name="Straight Connector 38"/>
          <p:cNvCxnSpPr/>
          <p:nvPr/>
        </p:nvCxnSpPr>
        <p:spPr>
          <a:xfrm flipH="1">
            <a:off x="2582760" y="2532323"/>
            <a:ext cx="1604807" cy="1329278"/>
          </a:xfrm>
          <a:prstGeom prst="line">
            <a:avLst/>
          </a:prstGeom>
          <a:ln w="38100">
            <a:solidFill>
              <a:srgbClr val="9C119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 flipV="1">
            <a:off x="2547508" y="4101077"/>
            <a:ext cx="1579474" cy="187022"/>
          </a:xfrm>
          <a:prstGeom prst="line">
            <a:avLst/>
          </a:prstGeom>
          <a:ln w="38100">
            <a:solidFill>
              <a:srgbClr val="9C119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781153" y="1566439"/>
            <a:ext cx="2950776" cy="2721660"/>
            <a:chOff x="3635799" y="4112844"/>
            <a:chExt cx="2226030" cy="1832838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227" b="50381"/>
            <a:stretch/>
          </p:blipFill>
          <p:spPr>
            <a:xfrm>
              <a:off x="3689897" y="4191601"/>
              <a:ext cx="1059591" cy="84495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2" t="1166" b="49830"/>
            <a:stretch/>
          </p:blipFill>
          <p:spPr>
            <a:xfrm>
              <a:off x="4802187" y="4191422"/>
              <a:ext cx="1051275" cy="8527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26" r="50297"/>
            <a:stretch/>
          </p:blipFill>
          <p:spPr>
            <a:xfrm>
              <a:off x="3689897" y="5098765"/>
              <a:ext cx="1058119" cy="845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72" t="49528"/>
            <a:stretch/>
          </p:blipFill>
          <p:spPr>
            <a:xfrm>
              <a:off x="4805273" y="5102022"/>
              <a:ext cx="1056556" cy="8436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0" name="TextBox 49"/>
            <p:cNvSpPr txBox="1"/>
            <p:nvPr/>
          </p:nvSpPr>
          <p:spPr>
            <a:xfrm>
              <a:off x="4725988" y="4112844"/>
              <a:ext cx="579480" cy="26944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/>
                <a:t>AAH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4834454" y="5132347"/>
              <a:ext cx="349011" cy="179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748016" y="5070396"/>
              <a:ext cx="617580" cy="26944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/>
                <a:t>ADC</a:t>
              </a: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702597" y="5119647"/>
              <a:ext cx="349011" cy="1799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635799" y="5051631"/>
              <a:ext cx="561459" cy="26944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tx1"/>
                  </a:solidFill>
                </a:rPr>
                <a:t>AIS</a:t>
              </a:r>
              <a:endParaRPr lang="en-US" sz="2000" b="1" i="1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715297" y="4210695"/>
              <a:ext cx="665707" cy="185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642057" y="4157696"/>
              <a:ext cx="740273" cy="269445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000" b="1" dirty="0"/>
                <a:t>Normal</a:t>
              </a:r>
            </a:p>
          </p:txBody>
        </p:sp>
      </p:grpSp>
      <p:sp>
        <p:nvSpPr>
          <p:cNvPr id="80" name="Rounded Rectangle 79"/>
          <p:cNvSpPr/>
          <p:nvPr/>
        </p:nvSpPr>
        <p:spPr>
          <a:xfrm>
            <a:off x="139699" y="4570584"/>
            <a:ext cx="11942127" cy="16478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AutoNum type="arabicParenR"/>
            </a:pPr>
            <a:r>
              <a:rPr lang="en-US" sz="2800" b="1" dirty="0" smtClean="0"/>
              <a:t>Identify </a:t>
            </a:r>
            <a:r>
              <a:rPr lang="en-US" sz="2800" b="1" dirty="0"/>
              <a:t>immune contexture in premalignancy and the associated tumor </a:t>
            </a:r>
          </a:p>
          <a:p>
            <a:pPr marL="342900" lvl="0" indent="-342900">
              <a:buAutoNum type="arabicParenR"/>
            </a:pPr>
            <a:r>
              <a:rPr lang="en-US" sz="2800" b="1" dirty="0" smtClean="0"/>
              <a:t>Identify </a:t>
            </a:r>
            <a:r>
              <a:rPr lang="en-US" sz="2800" b="1" dirty="0"/>
              <a:t>AD </a:t>
            </a:r>
            <a:r>
              <a:rPr lang="en-US" sz="2800" b="1" dirty="0" smtClean="0"/>
              <a:t>premalignant neoepitopes  </a:t>
            </a:r>
            <a:endParaRPr lang="en-US" sz="2800" b="1" dirty="0"/>
          </a:p>
          <a:p>
            <a:pPr lvl="0"/>
            <a:r>
              <a:rPr lang="en-US" sz="2800" b="1" dirty="0"/>
              <a:t>3) Derive novel molecular subclasses of AD </a:t>
            </a:r>
            <a:r>
              <a:rPr lang="en-US" sz="2800" b="1" dirty="0" smtClean="0"/>
              <a:t>premalignancy, </a:t>
            </a:r>
            <a:r>
              <a:rPr lang="en-US" sz="2800" b="1" dirty="0"/>
              <a:t>using genomic and transcriptomic heterogeneity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457200" y="312964"/>
            <a:ext cx="1055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PCA </a:t>
            </a:r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of Premalignant Adenomatous Lesions</a:t>
            </a:r>
            <a:endParaRPr lang="en-US" sz="28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573609" y="-36574"/>
            <a:ext cx="18405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Aim 1B: Study Design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776748" y="1520489"/>
            <a:ext cx="8305079" cy="2835218"/>
            <a:chOff x="2466199" y="2341052"/>
            <a:chExt cx="7049827" cy="2034153"/>
          </a:xfrm>
        </p:grpSpPr>
        <p:sp>
          <p:nvSpPr>
            <p:cNvPr id="77" name="Rectangle 76"/>
            <p:cNvSpPr/>
            <p:nvPr/>
          </p:nvSpPr>
          <p:spPr>
            <a:xfrm>
              <a:off x="2466199" y="2341052"/>
              <a:ext cx="2486026" cy="2019777"/>
            </a:xfrm>
            <a:prstGeom prst="rect">
              <a:avLst/>
            </a:prstGeom>
            <a:noFill/>
            <a:ln w="28575" cmpd="sng">
              <a:solidFill>
                <a:srgbClr val="0E582C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42285" y="2813027"/>
              <a:ext cx="1286529" cy="2870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LCM Tissue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149967" y="2665636"/>
              <a:ext cx="1908834" cy="37538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RNA </a:t>
              </a:r>
              <a:r>
                <a:rPr lang="en-US" sz="2800" b="1" dirty="0"/>
                <a:t>Seq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7006745" y="3778999"/>
              <a:ext cx="2509281" cy="596206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Multiplex Immunofluorescence</a:t>
              </a: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 flipV="1">
              <a:off x="4959953" y="2942635"/>
              <a:ext cx="431027" cy="477760"/>
            </a:xfrm>
            <a:prstGeom prst="straightConnector1">
              <a:avLst/>
            </a:prstGeom>
            <a:ln w="28575" cmpd="sng">
              <a:solidFill>
                <a:srgbClr val="347143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>
              <a:off x="4895820" y="3420393"/>
              <a:ext cx="2110925" cy="390107"/>
            </a:xfrm>
            <a:prstGeom prst="straightConnector1">
              <a:avLst/>
            </a:prstGeom>
            <a:ln w="28575" cmpd="sng">
              <a:solidFill>
                <a:srgbClr val="347143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7156920" y="2995835"/>
              <a:ext cx="1901881" cy="68453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chemeClr val="tx1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/>
                <a:t>Whole </a:t>
              </a:r>
              <a:r>
                <a:rPr lang="en-US" sz="2800" b="1" dirty="0"/>
                <a:t>Exome Seq</a:t>
              </a:r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6764059" y="2937454"/>
              <a:ext cx="351938" cy="0"/>
            </a:xfrm>
            <a:prstGeom prst="straightConnector1">
              <a:avLst/>
            </a:prstGeom>
            <a:ln w="28575" cmpd="sng">
              <a:solidFill>
                <a:srgbClr val="347143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7363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>
          <a:xfrm>
            <a:off x="0" y="166688"/>
            <a:ext cx="12192000" cy="792162"/>
          </a:xfrm>
        </p:spPr>
        <p:txBody>
          <a:bodyPr/>
          <a:lstStyle/>
          <a:p>
            <a:pPr eaLnBrk="1" hangingPunct="1"/>
            <a:r>
              <a:rPr lang="en-US" altLang="en-US" sz="2300" b="1" dirty="0" smtClean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Extending the PCA to premalignant lesions for adenocarcinoma (AAH): </a:t>
            </a:r>
            <a:br>
              <a:rPr lang="en-US" altLang="en-US" sz="2300" b="1" dirty="0" smtClean="0">
                <a:solidFill>
                  <a:srgbClr val="00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300" b="1" dirty="0" smtClean="0">
                <a:ea typeface="MS PGothic" panose="020B0600070205080204" pitchFamily="34" charset="-128"/>
                <a:cs typeface="Arial" panose="020B0604020202020204" pitchFamily="34" charset="0"/>
              </a:rPr>
              <a:t>Immune recognition and suppression in lung premalignancy</a:t>
            </a:r>
            <a:r>
              <a:rPr lang="en-US" altLang="en-US" sz="2400" b="1" dirty="0" smtClean="0">
                <a:ea typeface="MS PGothic" panose="020B0600070205080204" pitchFamily="34" charset="-128"/>
                <a:cs typeface="Arial" panose="020B0604020202020204" pitchFamily="34" charset="0"/>
              </a:rPr>
              <a:t/>
            </a:r>
            <a:br>
              <a:rPr lang="en-US" altLang="en-US" sz="2400" b="1" dirty="0" smtClean="0">
                <a:ea typeface="MS PGothic" panose="020B0600070205080204" pitchFamily="34" charset="-128"/>
                <a:cs typeface="Arial" panose="020B0604020202020204" pitchFamily="34" charset="0"/>
              </a:rPr>
            </a:br>
            <a:r>
              <a:rPr lang="en-US" altLang="en-US" sz="2400" i="1" dirty="0" smtClean="0">
                <a:solidFill>
                  <a:srgbClr val="FF0000"/>
                </a:solidFill>
                <a:ea typeface="MS PGothic" panose="020B0600070205080204" pitchFamily="34" charset="-128"/>
                <a:cs typeface="Arial" panose="020B0604020202020204" pitchFamily="34" charset="0"/>
              </a:rPr>
              <a:t>The battle between host and tumor starts very early</a:t>
            </a:r>
          </a:p>
        </p:txBody>
      </p:sp>
      <p:grpSp>
        <p:nvGrpSpPr>
          <p:cNvPr id="94211" name="Group 5"/>
          <p:cNvGrpSpPr>
            <a:grpSpLocks noChangeAspect="1"/>
          </p:cNvGrpSpPr>
          <p:nvPr/>
        </p:nvGrpSpPr>
        <p:grpSpPr bwMode="auto">
          <a:xfrm>
            <a:off x="2017713" y="1219200"/>
            <a:ext cx="3970337" cy="2503488"/>
            <a:chOff x="0" y="-1"/>
            <a:chExt cx="2211222" cy="1344739"/>
          </a:xfrm>
        </p:grpSpPr>
        <p:grpSp>
          <p:nvGrpSpPr>
            <p:cNvPr id="94234" name="Group 21"/>
            <p:cNvGrpSpPr>
              <a:grpSpLocks noChangeAspect="1"/>
            </p:cNvGrpSpPr>
            <p:nvPr/>
          </p:nvGrpSpPr>
          <p:grpSpPr bwMode="auto">
            <a:xfrm>
              <a:off x="0" y="-1"/>
              <a:ext cx="2211222" cy="1344739"/>
              <a:chOff x="0" y="-6"/>
              <a:chExt cx="9194800" cy="5592360"/>
            </a:xfrm>
          </p:grpSpPr>
          <p:pic>
            <p:nvPicPr>
              <p:cNvPr id="94236" name="Picture 23"/>
              <p:cNvPicPr preferRelativeResize="0"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-6"/>
                <a:ext cx="9194800" cy="559236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37" name="Picture 2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0"/>
                <a:ext cx="5105400" cy="31051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4235" name="Text Box 2"/>
            <p:cNvSpPr txBox="1">
              <a:spLocks noChangeArrowheads="1"/>
            </p:cNvSpPr>
            <p:nvPr/>
          </p:nvSpPr>
          <p:spPr bwMode="auto">
            <a:xfrm>
              <a:off x="17585" y="5862"/>
              <a:ext cx="139982" cy="18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212" name="Group 6"/>
          <p:cNvGrpSpPr>
            <a:grpSpLocks noChangeAspect="1"/>
          </p:cNvGrpSpPr>
          <p:nvPr/>
        </p:nvGrpSpPr>
        <p:grpSpPr bwMode="auto">
          <a:xfrm>
            <a:off x="6337300" y="1219200"/>
            <a:ext cx="3971925" cy="2514600"/>
            <a:chOff x="0" y="0"/>
            <a:chExt cx="2203216" cy="1339752"/>
          </a:xfrm>
        </p:grpSpPr>
        <p:grpSp>
          <p:nvGrpSpPr>
            <p:cNvPr id="94230" name="Group 17"/>
            <p:cNvGrpSpPr>
              <a:grpSpLocks noChangeAspect="1"/>
            </p:cNvGrpSpPr>
            <p:nvPr/>
          </p:nvGrpSpPr>
          <p:grpSpPr bwMode="auto">
            <a:xfrm>
              <a:off x="0" y="0"/>
              <a:ext cx="2203216" cy="1339752"/>
              <a:chOff x="0" y="0"/>
              <a:chExt cx="9144000" cy="5561463"/>
            </a:xfrm>
          </p:grpSpPr>
          <p:pic>
            <p:nvPicPr>
              <p:cNvPr id="94232" name="Picture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556146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33" name="Picture 20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0"/>
                <a:ext cx="5105400" cy="31051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4231" name="Text Box 2"/>
            <p:cNvSpPr txBox="1">
              <a:spLocks noChangeArrowheads="1"/>
            </p:cNvSpPr>
            <p:nvPr/>
          </p:nvSpPr>
          <p:spPr bwMode="auto">
            <a:xfrm>
              <a:off x="5862" y="5857"/>
              <a:ext cx="140250" cy="189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213" name="Group 7"/>
          <p:cNvGrpSpPr>
            <a:grpSpLocks noChangeAspect="1"/>
          </p:cNvGrpSpPr>
          <p:nvPr/>
        </p:nvGrpSpPr>
        <p:grpSpPr bwMode="auto">
          <a:xfrm>
            <a:off x="2036763" y="4003675"/>
            <a:ext cx="3906837" cy="2473325"/>
            <a:chOff x="0" y="0"/>
            <a:chExt cx="2203450" cy="1343660"/>
          </a:xfrm>
        </p:grpSpPr>
        <p:grpSp>
          <p:nvGrpSpPr>
            <p:cNvPr id="94226" name="Group 13"/>
            <p:cNvGrpSpPr>
              <a:grpSpLocks noChangeAspect="1"/>
            </p:cNvGrpSpPr>
            <p:nvPr/>
          </p:nvGrpSpPr>
          <p:grpSpPr bwMode="auto">
            <a:xfrm>
              <a:off x="0" y="0"/>
              <a:ext cx="2203450" cy="1343660"/>
              <a:chOff x="0" y="0"/>
              <a:chExt cx="9144000" cy="5561463"/>
            </a:xfrm>
          </p:grpSpPr>
          <p:pic>
            <p:nvPicPr>
              <p:cNvPr id="94228" name="Picture 1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556146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29" name="Picture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0"/>
                <a:ext cx="5105400" cy="31051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4227" name="Text Box 2"/>
            <p:cNvSpPr txBox="1">
              <a:spLocks noChangeArrowheads="1"/>
            </p:cNvSpPr>
            <p:nvPr/>
          </p:nvSpPr>
          <p:spPr bwMode="auto">
            <a:xfrm>
              <a:off x="11725" y="5860"/>
              <a:ext cx="139414" cy="18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4214" name="Group 8"/>
          <p:cNvGrpSpPr>
            <a:grpSpLocks noChangeAspect="1"/>
          </p:cNvGrpSpPr>
          <p:nvPr/>
        </p:nvGrpSpPr>
        <p:grpSpPr bwMode="auto">
          <a:xfrm>
            <a:off x="6337300" y="3994150"/>
            <a:ext cx="3949700" cy="2500313"/>
            <a:chOff x="0" y="0"/>
            <a:chExt cx="2203450" cy="1343660"/>
          </a:xfrm>
        </p:grpSpPr>
        <p:grpSp>
          <p:nvGrpSpPr>
            <p:cNvPr id="94222" name="Group 9"/>
            <p:cNvGrpSpPr>
              <a:grpSpLocks noChangeAspect="1"/>
            </p:cNvGrpSpPr>
            <p:nvPr/>
          </p:nvGrpSpPr>
          <p:grpSpPr bwMode="auto">
            <a:xfrm>
              <a:off x="0" y="0"/>
              <a:ext cx="2203450" cy="1343660"/>
              <a:chOff x="0" y="0"/>
              <a:chExt cx="9144000" cy="5561463"/>
            </a:xfrm>
          </p:grpSpPr>
          <p:pic>
            <p:nvPicPr>
              <p:cNvPr id="94224" name="Pictur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9144000" cy="556146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25" name="Picture 12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0"/>
                <a:ext cx="5105400" cy="310515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4223" name="Text Box 2"/>
            <p:cNvSpPr txBox="1">
              <a:spLocks noChangeArrowheads="1"/>
            </p:cNvSpPr>
            <p:nvPr/>
          </p:nvSpPr>
          <p:spPr bwMode="auto">
            <a:xfrm>
              <a:off x="11725" y="0"/>
              <a:ext cx="139414" cy="188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just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9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  <a:endParaRPr kumimoji="0" lang="en-US" alt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4215" name="TextBox 30"/>
          <p:cNvSpPr txBox="1">
            <a:spLocks noChangeArrowheads="1"/>
          </p:cNvSpPr>
          <p:nvPr/>
        </p:nvSpPr>
        <p:spPr bwMode="auto">
          <a:xfrm>
            <a:off x="2278063" y="1512888"/>
            <a:ext cx="782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CD4</a:t>
            </a:r>
          </a:p>
        </p:txBody>
      </p:sp>
      <p:sp>
        <p:nvSpPr>
          <p:cNvPr id="94216" name="TextBox 31"/>
          <p:cNvSpPr txBox="1">
            <a:spLocks noChangeArrowheads="1"/>
          </p:cNvSpPr>
          <p:nvPr/>
        </p:nvSpPr>
        <p:spPr bwMode="auto">
          <a:xfrm>
            <a:off x="6540500" y="1479550"/>
            <a:ext cx="784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CD8</a:t>
            </a:r>
          </a:p>
        </p:txBody>
      </p:sp>
      <p:sp>
        <p:nvSpPr>
          <p:cNvPr id="94217" name="TextBox 32"/>
          <p:cNvSpPr txBox="1">
            <a:spLocks noChangeArrowheads="1"/>
          </p:cNvSpPr>
          <p:nvPr/>
        </p:nvSpPr>
        <p:spPr bwMode="auto">
          <a:xfrm>
            <a:off x="2286000" y="4183063"/>
            <a:ext cx="893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PD-1</a:t>
            </a:r>
          </a:p>
        </p:txBody>
      </p:sp>
      <p:sp>
        <p:nvSpPr>
          <p:cNvPr id="94218" name="TextBox 33"/>
          <p:cNvSpPr txBox="1">
            <a:spLocks noChangeArrowheads="1"/>
          </p:cNvSpPr>
          <p:nvPr/>
        </p:nvSpPr>
        <p:spPr bwMode="auto">
          <a:xfrm>
            <a:off x="6540500" y="4183063"/>
            <a:ext cx="1062038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PD-L1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4950" y="2822575"/>
            <a:ext cx="1025525" cy="64770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AAH lesion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04950" y="5535613"/>
            <a:ext cx="1025525" cy="64611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AAH lesion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7625" y="6477000"/>
            <a:ext cx="559117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Krysan, Tran, Grimes, Walser, Fishbein, Dubinett UCLA</a:t>
            </a:r>
          </a:p>
        </p:txBody>
      </p:sp>
    </p:spTree>
    <p:extLst>
      <p:ext uri="{BB962C8B-B14F-4D97-AF65-F5344CB8AC3E}">
        <p14:creationId xmlns:p14="http://schemas.microsoft.com/office/powerpoint/2010/main" val="37699019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66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921</Words>
  <Application>Microsoft Office PowerPoint</Application>
  <PresentationFormat>Widescreen</PresentationFormat>
  <Paragraphs>241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17</vt:i4>
      </vt:variant>
    </vt:vector>
  </HeadingPairs>
  <TitlesOfParts>
    <vt:vector size="39" baseType="lpstr">
      <vt:lpstr>ＭＳ Ｐゴシック</vt:lpstr>
      <vt:lpstr>ＭＳ Ｐゴシック</vt:lpstr>
      <vt:lpstr>Adobe Hebrew</vt:lpstr>
      <vt:lpstr>Adobe Heiti Std R</vt:lpstr>
      <vt:lpstr>Arial</vt:lpstr>
      <vt:lpstr>Arial Rounded MT Bold</vt:lpstr>
      <vt:lpstr>Calibri</vt:lpstr>
      <vt:lpstr>Calibri Light</vt:lpstr>
      <vt:lpstr>Franklin Gothic Medium</vt:lpstr>
      <vt:lpstr>Times New Roman</vt:lpstr>
      <vt:lpstr>Office Theme</vt:lpstr>
      <vt:lpstr>1_Office Theme</vt:lpstr>
      <vt:lpstr>2_Default Design</vt:lpstr>
      <vt:lpstr>10_Office Theme</vt:lpstr>
      <vt:lpstr>17_Office Theme</vt:lpstr>
      <vt:lpstr>14_Office Theme</vt:lpstr>
      <vt:lpstr>11_Office Theme</vt:lpstr>
      <vt:lpstr>9_Office Theme</vt:lpstr>
      <vt:lpstr>2_Office Theme</vt:lpstr>
      <vt:lpstr>15_Office Theme</vt:lpstr>
      <vt:lpstr>12_Office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TCGA Lung Squamous Carcinoma – leukocyte signature genes* appear  to be important in Stage I </vt:lpstr>
      <vt:lpstr>TCGA Lung ADC – Immune-related pathways appear to be important in Stage I</vt:lpstr>
      <vt:lpstr>Rationale</vt:lpstr>
      <vt:lpstr>PowerPoint Presentation</vt:lpstr>
      <vt:lpstr>Extending the PCA to premalignant lesions for adenocarcinoma (AAH):  Immune recognition and suppression in lung premalignancy The battle between host and tumor starts very early</vt:lpstr>
      <vt:lpstr>PowerPoint Presentation</vt:lpstr>
      <vt:lpstr>PowerPoint Presentation</vt:lpstr>
      <vt:lpstr>Experimental design</vt:lpstr>
      <vt:lpstr>PowerPoint Presentation</vt:lpstr>
      <vt:lpstr>Immune infiltration and neoepitopes in lung adenocarcinoma premalignancy</vt:lpstr>
      <vt:lpstr>PowerPoint Presentation</vt:lpstr>
      <vt:lpstr>PowerPoint Presentation</vt:lpstr>
      <vt:lpstr>PowerPoint Presentation</vt:lpstr>
    </vt:vector>
  </TitlesOfParts>
  <Company>UCLA Department of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SDubinett</dc:creator>
  <cp:lastModifiedBy>PSAV</cp:lastModifiedBy>
  <cp:revision>18</cp:revision>
  <dcterms:created xsi:type="dcterms:W3CDTF">2017-09-13T06:35:54Z</dcterms:created>
  <dcterms:modified xsi:type="dcterms:W3CDTF">2017-09-13T22:15:30Z</dcterms:modified>
</cp:coreProperties>
</file>