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4"/>
  </p:notesMasterIdLst>
  <p:handoutMasterIdLst>
    <p:handoutMasterId r:id="rId55"/>
  </p:handoutMasterIdLst>
  <p:sldIdLst>
    <p:sldId id="433" r:id="rId5"/>
    <p:sldId id="316" r:id="rId6"/>
    <p:sldId id="457" r:id="rId7"/>
    <p:sldId id="356" r:id="rId8"/>
    <p:sldId id="357" r:id="rId9"/>
    <p:sldId id="487" r:id="rId10"/>
    <p:sldId id="387" r:id="rId11"/>
    <p:sldId id="388" r:id="rId12"/>
    <p:sldId id="389" r:id="rId13"/>
    <p:sldId id="390" r:id="rId14"/>
    <p:sldId id="361" r:id="rId15"/>
    <p:sldId id="362" r:id="rId16"/>
    <p:sldId id="363" r:id="rId17"/>
    <p:sldId id="391" r:id="rId18"/>
    <p:sldId id="392" r:id="rId19"/>
    <p:sldId id="364" r:id="rId20"/>
    <p:sldId id="365" r:id="rId21"/>
    <p:sldId id="477" r:id="rId22"/>
    <p:sldId id="393" r:id="rId23"/>
    <p:sldId id="368" r:id="rId24"/>
    <p:sldId id="369" r:id="rId25"/>
    <p:sldId id="488" r:id="rId26"/>
    <p:sldId id="478" r:id="rId27"/>
    <p:sldId id="479" r:id="rId28"/>
    <p:sldId id="481" r:id="rId29"/>
    <p:sldId id="482" r:id="rId30"/>
    <p:sldId id="483" r:id="rId31"/>
    <p:sldId id="484" r:id="rId32"/>
    <p:sldId id="485" r:id="rId33"/>
    <p:sldId id="486" r:id="rId34"/>
    <p:sldId id="489" r:id="rId35"/>
    <p:sldId id="418" r:id="rId36"/>
    <p:sldId id="419" r:id="rId37"/>
    <p:sldId id="420" r:id="rId38"/>
    <p:sldId id="421" r:id="rId39"/>
    <p:sldId id="422" r:id="rId40"/>
    <p:sldId id="423" r:id="rId41"/>
    <p:sldId id="424" r:id="rId42"/>
    <p:sldId id="425" r:id="rId43"/>
    <p:sldId id="446" r:id="rId44"/>
    <p:sldId id="495" r:id="rId45"/>
    <p:sldId id="491" r:id="rId46"/>
    <p:sldId id="492" r:id="rId47"/>
    <p:sldId id="493" r:id="rId48"/>
    <p:sldId id="494" r:id="rId49"/>
    <p:sldId id="490" r:id="rId50"/>
    <p:sldId id="462" r:id="rId51"/>
    <p:sldId id="496" r:id="rId52"/>
    <p:sldId id="414" r:id="rId53"/>
  </p:sldIdLst>
  <p:sldSz cx="9144000" cy="6858000" type="screen4x3"/>
  <p:notesSz cx="69977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1899817-C5DB-0E4D-B81C-92040233A3C2}">
          <p14:sldIdLst>
            <p14:sldId id="433"/>
            <p14:sldId id="316"/>
            <p14:sldId id="457"/>
            <p14:sldId id="356"/>
            <p14:sldId id="357"/>
            <p14:sldId id="487"/>
            <p14:sldId id="387"/>
            <p14:sldId id="388"/>
            <p14:sldId id="389"/>
            <p14:sldId id="390"/>
            <p14:sldId id="361"/>
            <p14:sldId id="362"/>
            <p14:sldId id="363"/>
            <p14:sldId id="391"/>
            <p14:sldId id="392"/>
            <p14:sldId id="364"/>
            <p14:sldId id="365"/>
            <p14:sldId id="477"/>
            <p14:sldId id="393"/>
            <p14:sldId id="368"/>
            <p14:sldId id="369"/>
            <p14:sldId id="488"/>
            <p14:sldId id="478"/>
            <p14:sldId id="479"/>
            <p14:sldId id="481"/>
            <p14:sldId id="482"/>
            <p14:sldId id="483"/>
            <p14:sldId id="484"/>
            <p14:sldId id="485"/>
            <p14:sldId id="486"/>
            <p14:sldId id="489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46"/>
            <p14:sldId id="495"/>
            <p14:sldId id="491"/>
            <p14:sldId id="492"/>
            <p14:sldId id="493"/>
            <p14:sldId id="494"/>
            <p14:sldId id="490"/>
            <p14:sldId id="462"/>
            <p14:sldId id="496"/>
            <p14:sldId id="4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21">
          <p15:clr>
            <a:srgbClr val="A4A3A4"/>
          </p15:clr>
        </p15:guide>
        <p15:guide id="2" pos="3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444"/>
    <a:srgbClr val="262626"/>
    <a:srgbClr val="212121"/>
    <a:srgbClr val="00A651"/>
    <a:srgbClr val="00AEF1"/>
    <a:srgbClr val="0094F1"/>
    <a:srgbClr val="282828"/>
    <a:srgbClr val="E46C0A"/>
    <a:srgbClr val="F8D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4" autoAdjust="0"/>
    <p:restoredTop sz="94660"/>
  </p:normalViewPr>
  <p:slideViewPr>
    <p:cSldViewPr snapToGrid="0" snapToObjects="1" showGuides="1">
      <p:cViewPr varScale="1">
        <p:scale>
          <a:sx n="89" d="100"/>
          <a:sy n="89" d="100"/>
        </p:scale>
        <p:origin x="1541" y="82"/>
      </p:cViewPr>
      <p:guideLst>
        <p:guide orient="horz" pos="1021"/>
        <p:guide pos="34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019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32337" cy="464185"/>
          </a:xfrm>
          <a:prstGeom prst="rect">
            <a:avLst/>
          </a:prstGeom>
        </p:spPr>
        <p:txBody>
          <a:bodyPr vert="horz" lIns="93831" tIns="46916" rIns="93831" bIns="469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747" y="1"/>
            <a:ext cx="3032337" cy="464185"/>
          </a:xfrm>
          <a:prstGeom prst="rect">
            <a:avLst/>
          </a:prstGeom>
        </p:spPr>
        <p:txBody>
          <a:bodyPr vert="horz" lIns="93831" tIns="46916" rIns="93831" bIns="46916" rtlCol="0"/>
          <a:lstStyle>
            <a:lvl1pPr algn="r">
              <a:defRPr sz="1200"/>
            </a:lvl1pPr>
          </a:lstStyle>
          <a:p>
            <a:fld id="{8FCDB23D-51F8-8843-B797-6F8CA9AD8489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17905"/>
            <a:ext cx="3032337" cy="464185"/>
          </a:xfrm>
          <a:prstGeom prst="rect">
            <a:avLst/>
          </a:prstGeom>
        </p:spPr>
        <p:txBody>
          <a:bodyPr vert="horz" lIns="93831" tIns="46916" rIns="93831" bIns="469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747" y="8817905"/>
            <a:ext cx="3032337" cy="464185"/>
          </a:xfrm>
          <a:prstGeom prst="rect">
            <a:avLst/>
          </a:prstGeom>
        </p:spPr>
        <p:txBody>
          <a:bodyPr vert="horz" lIns="93831" tIns="46916" rIns="93831" bIns="46916" rtlCol="0" anchor="b"/>
          <a:lstStyle>
            <a:lvl1pPr algn="r">
              <a:defRPr sz="1200"/>
            </a:lvl1pPr>
          </a:lstStyle>
          <a:p>
            <a:fld id="{B0D5D4FF-FEC2-934E-816C-3BB159370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776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32337" cy="464185"/>
          </a:xfrm>
          <a:prstGeom prst="rect">
            <a:avLst/>
          </a:prstGeom>
        </p:spPr>
        <p:txBody>
          <a:bodyPr vert="horz" lIns="93831" tIns="46916" rIns="93831" bIns="469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7" y="1"/>
            <a:ext cx="3032337" cy="464185"/>
          </a:xfrm>
          <a:prstGeom prst="rect">
            <a:avLst/>
          </a:prstGeom>
        </p:spPr>
        <p:txBody>
          <a:bodyPr vert="horz" lIns="93831" tIns="46916" rIns="93831" bIns="46916" rtlCol="0"/>
          <a:lstStyle>
            <a:lvl1pPr algn="r">
              <a:defRPr sz="1200"/>
            </a:lvl1pPr>
          </a:lstStyle>
          <a:p>
            <a:fld id="{57BA886E-5484-8344-9B95-2023D1BEE4EA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31" tIns="46916" rIns="93831" bIns="469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1" y="4409761"/>
            <a:ext cx="5598160" cy="4177665"/>
          </a:xfrm>
          <a:prstGeom prst="rect">
            <a:avLst/>
          </a:prstGeom>
        </p:spPr>
        <p:txBody>
          <a:bodyPr vert="horz" lIns="93831" tIns="46916" rIns="93831" bIns="4691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17905"/>
            <a:ext cx="3032337" cy="464185"/>
          </a:xfrm>
          <a:prstGeom prst="rect">
            <a:avLst/>
          </a:prstGeom>
        </p:spPr>
        <p:txBody>
          <a:bodyPr vert="horz" lIns="93831" tIns="46916" rIns="93831" bIns="469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7" y="8817905"/>
            <a:ext cx="3032337" cy="464185"/>
          </a:xfrm>
          <a:prstGeom prst="rect">
            <a:avLst/>
          </a:prstGeom>
        </p:spPr>
        <p:txBody>
          <a:bodyPr vert="horz" lIns="93831" tIns="46916" rIns="93831" bIns="46916" rtlCol="0" anchor="b"/>
          <a:lstStyle>
            <a:lvl1pPr algn="r">
              <a:defRPr sz="1200"/>
            </a:lvl1pPr>
          </a:lstStyle>
          <a:p>
            <a:fld id="{98E8BD6A-C5B1-8649-A254-2B13E1098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440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965363" y="8819515"/>
            <a:ext cx="3032337" cy="46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1" tIns="46516" rIns="93031" bIns="4651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B40329B-4090-4F40-A198-62521CF5D5BB}" type="slidenum">
              <a:rPr lang="en-US" altLang="en-US">
                <a:ea typeface="MS PGothic" pitchFamily="34" charset="-128"/>
                <a:cs typeface="Arial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>
              <a:ea typeface="MS PGothic" pitchFamily="34" charset="-128"/>
              <a:cs typeface="Arial" charset="0"/>
            </a:endParaRPr>
          </a:p>
        </p:txBody>
      </p:sp>
      <p:sp>
        <p:nvSpPr>
          <p:cNvPr id="716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/>
              <a:t>Canadian stats</a:t>
            </a:r>
          </a:p>
          <a:p>
            <a:r>
              <a:rPr lang="en-CA" altLang="en-US" smtClean="0"/>
              <a:t>Third most common cancer death in males	</a:t>
            </a:r>
          </a:p>
        </p:txBody>
      </p:sp>
    </p:spTree>
    <p:extLst>
      <p:ext uri="{BB962C8B-B14F-4D97-AF65-F5344CB8AC3E}">
        <p14:creationId xmlns:p14="http://schemas.microsoft.com/office/powerpoint/2010/main" val="1013436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0420" y="120216"/>
            <a:ext cx="7634175" cy="6728963"/>
          </a:xfrm>
          <a:prstGeom prst="rect">
            <a:avLst/>
          </a:prstGeom>
        </p:spPr>
      </p:pic>
      <p:pic>
        <p:nvPicPr>
          <p:cNvPr id="5" name="Picture 4" descr="crystal-logo-v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51" y="2397904"/>
            <a:ext cx="1969998" cy="25155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8671371" y="2383740"/>
            <a:ext cx="473179" cy="2532345"/>
          </a:xfrm>
          <a:prstGeom prst="rect">
            <a:avLst/>
          </a:prstGeom>
          <a:solidFill>
            <a:srgbClr val="0094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454030" y="2383740"/>
            <a:ext cx="6131169" cy="2532345"/>
          </a:xfrm>
          <a:prstGeom prst="rect">
            <a:avLst/>
          </a:prstGeom>
          <a:solidFill>
            <a:srgbClr val="009C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7011" y="2397905"/>
            <a:ext cx="283308" cy="2515536"/>
          </a:xfrm>
          <a:prstGeom prst="rect">
            <a:avLst/>
          </a:prstGeom>
          <a:solidFill>
            <a:srgbClr val="D433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3068" y="2526587"/>
            <a:ext cx="5925721" cy="2227796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21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al -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8614" y="120216"/>
            <a:ext cx="7634175" cy="672896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2545411"/>
            <a:ext cx="7961922" cy="2292513"/>
          </a:xfrm>
          <a:prstGeom prst="rect">
            <a:avLst/>
          </a:prstGeom>
          <a:solidFill>
            <a:srgbClr val="D433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6975" y="2713567"/>
            <a:ext cx="7338640" cy="1949612"/>
          </a:xfrm>
        </p:spPr>
        <p:txBody>
          <a:bodyPr anchor="ctr" anchorCtr="0">
            <a:normAutofit/>
          </a:bodyPr>
          <a:lstStyle>
            <a:lvl1pPr algn="l"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Transition Title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2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75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75" y="484388"/>
            <a:ext cx="8229600" cy="1046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6125309" y="92284"/>
            <a:ext cx="33430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0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ONTARIO INSTITUTE FOR CANCER RESEARCH</a:t>
            </a:r>
            <a:endParaRPr lang="en-US" sz="1050" b="0" i="0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262813" y="6493944"/>
            <a:ext cx="1410226" cy="365125"/>
          </a:xfrm>
        </p:spPr>
        <p:txBody>
          <a:bodyPr/>
          <a:lstStyle>
            <a:lvl1pPr algn="r">
              <a:defRPr sz="1000" b="0" i="0">
                <a:latin typeface="Century Gothic"/>
                <a:cs typeface="Century Gothic"/>
              </a:defRPr>
            </a:lvl1pPr>
          </a:lstStyle>
          <a:p>
            <a:fld id="{55FEA7F6-01BB-4D40-96BA-895E18CD538A}" type="datetime1">
              <a:rPr lang="en-CA" smtClean="0"/>
              <a:t>13/09/2017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3944"/>
            <a:ext cx="400528" cy="365125"/>
          </a:xfrm>
        </p:spPr>
        <p:txBody>
          <a:bodyPr/>
          <a:lstStyle/>
          <a:p>
            <a:fld id="{D741BC1E-F90E-FE46-928E-B570626A65D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5264" y="6489712"/>
            <a:ext cx="2895600" cy="365125"/>
          </a:xfrm>
        </p:spPr>
        <p:txBody>
          <a:bodyPr/>
          <a:lstStyle>
            <a:lvl1pPr algn="l">
              <a:defRPr sz="1000" b="0" i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Slide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120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grayscl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4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712" b="30290"/>
          <a:stretch/>
        </p:blipFill>
        <p:spPr>
          <a:xfrm>
            <a:off x="4077632" y="2372315"/>
            <a:ext cx="5089083" cy="4511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466" y="612795"/>
            <a:ext cx="8112475" cy="69109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5264" y="1524016"/>
            <a:ext cx="8112474" cy="38555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264" y="5497731"/>
            <a:ext cx="8112474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125309" y="92284"/>
            <a:ext cx="33430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0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ONTARIO INSTITUTE FOR CANCER RESEARCH</a:t>
            </a:r>
            <a:endParaRPr lang="en-US" sz="1050" b="0" i="0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262813" y="6493944"/>
            <a:ext cx="1410226" cy="365125"/>
          </a:xfrm>
        </p:spPr>
        <p:txBody>
          <a:bodyPr/>
          <a:lstStyle>
            <a:lvl1pPr algn="r">
              <a:defRPr sz="1000" b="0" i="0">
                <a:latin typeface="Century Gothic"/>
                <a:cs typeface="Century Gothic"/>
              </a:defRPr>
            </a:lvl1pPr>
          </a:lstStyle>
          <a:p>
            <a:fld id="{36DE091B-B4BA-1842-9345-528BD54EBEE1}" type="datetime1">
              <a:rPr lang="en-CA" smtClean="0"/>
              <a:t>13/09/2017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3944"/>
            <a:ext cx="400528" cy="365125"/>
          </a:xfrm>
        </p:spPr>
        <p:txBody>
          <a:bodyPr/>
          <a:lstStyle/>
          <a:p>
            <a:fld id="{D741BC1E-F90E-FE46-928E-B570626A65D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5264" y="6489712"/>
            <a:ext cx="2895600" cy="365125"/>
          </a:xfrm>
        </p:spPr>
        <p:txBody>
          <a:bodyPr/>
          <a:lstStyle>
            <a:lvl1pPr algn="l">
              <a:defRPr sz="1000" b="0" i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Slide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056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6250" y="144815"/>
            <a:ext cx="7633625" cy="672906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0" y="3035023"/>
            <a:ext cx="9144000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0" i="0" dirty="0" smtClean="0">
                <a:latin typeface="Century Gothic"/>
                <a:cs typeface="Century Gothic"/>
              </a:rPr>
              <a:t>Funding for the Ontario Institute for Cancer Research</a:t>
            </a:r>
          </a:p>
          <a:p>
            <a:pPr algn="ctr">
              <a:lnSpc>
                <a:spcPct val="120000"/>
              </a:lnSpc>
            </a:pPr>
            <a:r>
              <a:rPr lang="en-US" sz="2400" b="0" i="0" dirty="0" smtClean="0">
                <a:latin typeface="Century Gothic"/>
                <a:cs typeface="Century Gothic"/>
              </a:rPr>
              <a:t>is provided by the Government of Ontario</a:t>
            </a:r>
            <a:endParaRPr lang="en-US" sz="2400" b="0" i="0" dirty="0">
              <a:latin typeface="Century Gothic"/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896" y="5019913"/>
            <a:ext cx="2147062" cy="712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33" y="660491"/>
            <a:ext cx="1961388" cy="14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9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55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yan -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grayscl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4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712" b="30290"/>
          <a:stretch/>
        </p:blipFill>
        <p:spPr>
          <a:xfrm>
            <a:off x="4140415" y="2415680"/>
            <a:ext cx="5007001" cy="4439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75" y="508083"/>
            <a:ext cx="8229600" cy="933945"/>
          </a:xfrm>
        </p:spPr>
        <p:txBody>
          <a:bodyPr/>
          <a:lstStyle>
            <a:lvl1pPr>
              <a:defRPr>
                <a:solidFill>
                  <a:srgbClr val="0094F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62813" y="6493944"/>
            <a:ext cx="1410226" cy="365125"/>
          </a:xfrm>
        </p:spPr>
        <p:txBody>
          <a:bodyPr/>
          <a:lstStyle>
            <a:lvl1pPr algn="r">
              <a:defRPr sz="1000" b="0" i="0">
                <a:latin typeface="Century Gothic"/>
                <a:cs typeface="Century Gothic"/>
              </a:defRPr>
            </a:lvl1pPr>
          </a:lstStyle>
          <a:p>
            <a:fld id="{7825E47E-F068-8D4C-A13F-5C40FDB316C1}" type="datetime1">
              <a:rPr lang="en-CA" smtClean="0"/>
              <a:t>13/09/2017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5264" y="6489712"/>
            <a:ext cx="2895600" cy="365125"/>
          </a:xfrm>
        </p:spPr>
        <p:txBody>
          <a:bodyPr/>
          <a:lstStyle>
            <a:lvl1pPr algn="l">
              <a:defRPr sz="1000" b="0" i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Slide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3944"/>
            <a:ext cx="400528" cy="365125"/>
          </a:xfrm>
        </p:spPr>
        <p:txBody>
          <a:bodyPr/>
          <a:lstStyle/>
          <a:p>
            <a:fld id="{D741BC1E-F90E-FE46-928E-B570626A65D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125309" y="92284"/>
            <a:ext cx="33430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0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ONTARIO INSTITUTE FOR CANCER RESEARCH</a:t>
            </a:r>
            <a:endParaRPr lang="en-US" sz="1050" b="0" i="0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" y="4"/>
            <a:ext cx="117663" cy="6896981"/>
          </a:xfrm>
          <a:prstGeom prst="rect">
            <a:avLst/>
          </a:prstGeom>
          <a:solidFill>
            <a:srgbClr val="009C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8509"/>
            <a:ext cx="8229600" cy="469709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6168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an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6975" y="508083"/>
            <a:ext cx="8229600" cy="933945"/>
          </a:xfrm>
        </p:spPr>
        <p:txBody>
          <a:bodyPr/>
          <a:lstStyle>
            <a:lvl1pPr>
              <a:defRPr>
                <a:solidFill>
                  <a:srgbClr val="0094F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98509"/>
            <a:ext cx="8229600" cy="469709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262813" y="6493944"/>
            <a:ext cx="1410226" cy="365125"/>
          </a:xfrm>
        </p:spPr>
        <p:txBody>
          <a:bodyPr/>
          <a:lstStyle>
            <a:lvl1pPr algn="r">
              <a:defRPr sz="1000" b="0" i="0">
                <a:latin typeface="Century Gothic"/>
                <a:cs typeface="Century Gothic"/>
              </a:defRPr>
            </a:lvl1pPr>
          </a:lstStyle>
          <a:p>
            <a:fld id="{C3F69880-50E6-164E-9FFA-B2FF8FC4CC11}" type="datetime1">
              <a:rPr lang="en-CA" smtClean="0"/>
              <a:t>13/09/2017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3944"/>
            <a:ext cx="400528" cy="365125"/>
          </a:xfrm>
        </p:spPr>
        <p:txBody>
          <a:bodyPr/>
          <a:lstStyle/>
          <a:p>
            <a:fld id="{D741BC1E-F90E-FE46-928E-B570626A65D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125309" y="92284"/>
            <a:ext cx="33430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0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ONTARIO INSTITUTE FOR CANCER RESEARCH</a:t>
            </a:r>
            <a:endParaRPr lang="en-US" sz="1050" b="0" i="0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-1" y="4"/>
            <a:ext cx="117663" cy="6896981"/>
          </a:xfrm>
          <a:prstGeom prst="rect">
            <a:avLst/>
          </a:prstGeom>
          <a:solidFill>
            <a:srgbClr val="009C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5264" y="6489712"/>
            <a:ext cx="2895600" cy="365125"/>
          </a:xfrm>
        </p:spPr>
        <p:txBody>
          <a:bodyPr/>
          <a:lstStyle>
            <a:lvl1pPr algn="l">
              <a:defRPr sz="1000" b="0" i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Slide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667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8614" y="120216"/>
            <a:ext cx="7634175" cy="672896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2545411"/>
            <a:ext cx="7961922" cy="2292513"/>
          </a:xfrm>
          <a:prstGeom prst="rect">
            <a:avLst/>
          </a:prstGeom>
          <a:solidFill>
            <a:srgbClr val="009C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66975" y="2713567"/>
            <a:ext cx="7338640" cy="1949612"/>
          </a:xfrm>
        </p:spPr>
        <p:txBody>
          <a:bodyPr anchor="ctr" anchorCtr="0">
            <a:normAutofit/>
          </a:bodyPr>
          <a:lstStyle>
            <a:lvl1pPr algn="l"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Transition Title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66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grayscl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4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712" b="30290"/>
          <a:stretch/>
        </p:blipFill>
        <p:spPr>
          <a:xfrm>
            <a:off x="4179491" y="2415680"/>
            <a:ext cx="5007001" cy="4439157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1" y="4"/>
            <a:ext cx="117663" cy="6896981"/>
          </a:xfrm>
          <a:prstGeom prst="rect">
            <a:avLst/>
          </a:prstGeom>
          <a:solidFill>
            <a:srgbClr val="0094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6975" y="508083"/>
            <a:ext cx="8229600" cy="933945"/>
          </a:xfrm>
        </p:spPr>
        <p:txBody>
          <a:bodyPr/>
          <a:lstStyle>
            <a:lvl1pPr>
              <a:defRPr>
                <a:solidFill>
                  <a:srgbClr val="00944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262813" y="6493944"/>
            <a:ext cx="1410226" cy="365125"/>
          </a:xfrm>
        </p:spPr>
        <p:txBody>
          <a:bodyPr/>
          <a:lstStyle>
            <a:lvl1pPr algn="r">
              <a:defRPr sz="1000" b="0" i="0">
                <a:latin typeface="Century Gothic"/>
                <a:cs typeface="Century Gothic"/>
              </a:defRPr>
            </a:lvl1pPr>
          </a:lstStyle>
          <a:p>
            <a:fld id="{9575E5E0-A0A0-2F44-899F-CBECF9104232}" type="datetime1">
              <a:rPr lang="en-CA" smtClean="0"/>
              <a:t>13/09/2017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3944"/>
            <a:ext cx="400528" cy="365125"/>
          </a:xfrm>
        </p:spPr>
        <p:txBody>
          <a:bodyPr/>
          <a:lstStyle/>
          <a:p>
            <a:fld id="{D741BC1E-F90E-FE46-928E-B570626A65D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125309" y="92284"/>
            <a:ext cx="33430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0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ONTARIO INSTITUTE FOR CANCER RESEARCH</a:t>
            </a:r>
            <a:endParaRPr lang="en-US" sz="1050" b="0" i="0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98509"/>
            <a:ext cx="8229600" cy="469709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5264" y="6489712"/>
            <a:ext cx="2895600" cy="365125"/>
          </a:xfrm>
        </p:spPr>
        <p:txBody>
          <a:bodyPr/>
          <a:lstStyle>
            <a:lvl1pPr algn="l">
              <a:defRPr sz="1000" b="0" i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Slide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604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4"/>
            <a:ext cx="117663" cy="6896981"/>
          </a:xfrm>
          <a:prstGeom prst="rect">
            <a:avLst/>
          </a:prstGeom>
          <a:solidFill>
            <a:srgbClr val="0094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6975" y="508083"/>
            <a:ext cx="8229600" cy="933945"/>
          </a:xfrm>
        </p:spPr>
        <p:txBody>
          <a:bodyPr/>
          <a:lstStyle>
            <a:lvl1pPr>
              <a:defRPr>
                <a:solidFill>
                  <a:srgbClr val="00944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98509"/>
            <a:ext cx="8229600" cy="469709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262813" y="6493944"/>
            <a:ext cx="1410226" cy="365125"/>
          </a:xfrm>
        </p:spPr>
        <p:txBody>
          <a:bodyPr/>
          <a:lstStyle>
            <a:lvl1pPr algn="r">
              <a:defRPr sz="1000" b="0" i="0">
                <a:latin typeface="Century Gothic"/>
                <a:cs typeface="Century Gothic"/>
              </a:defRPr>
            </a:lvl1pPr>
          </a:lstStyle>
          <a:p>
            <a:fld id="{D6779198-9D76-5741-AA98-E83C6620B16E}" type="datetime1">
              <a:rPr lang="en-CA" smtClean="0"/>
              <a:t>13/09/2017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3944"/>
            <a:ext cx="400528" cy="365125"/>
          </a:xfrm>
        </p:spPr>
        <p:txBody>
          <a:bodyPr/>
          <a:lstStyle/>
          <a:p>
            <a:fld id="{D741BC1E-F90E-FE46-928E-B570626A65D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6125309" y="92284"/>
            <a:ext cx="33430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0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ONTARIO INSTITUTE FOR CANCER RESEARCH</a:t>
            </a:r>
            <a:endParaRPr lang="en-US" sz="1050" b="0" i="0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5264" y="6489712"/>
            <a:ext cx="2895600" cy="365125"/>
          </a:xfrm>
        </p:spPr>
        <p:txBody>
          <a:bodyPr/>
          <a:lstStyle>
            <a:lvl1pPr algn="l">
              <a:defRPr sz="1000" b="0" i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Slide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23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8614" y="120216"/>
            <a:ext cx="7634175" cy="672896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2545411"/>
            <a:ext cx="7961922" cy="2292513"/>
          </a:xfrm>
          <a:prstGeom prst="rect">
            <a:avLst/>
          </a:prstGeom>
          <a:solidFill>
            <a:srgbClr val="0094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66975" y="2713567"/>
            <a:ext cx="7338640" cy="1949612"/>
          </a:xfrm>
        </p:spPr>
        <p:txBody>
          <a:bodyPr anchor="ctr" anchorCtr="0">
            <a:normAutofit/>
          </a:bodyPr>
          <a:lstStyle>
            <a:lvl1pPr algn="l"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Transition Title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823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al -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grayscl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4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712" b="30290"/>
          <a:stretch/>
        </p:blipFill>
        <p:spPr>
          <a:xfrm>
            <a:off x="4179491" y="2399805"/>
            <a:ext cx="5007001" cy="443915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6975" y="508083"/>
            <a:ext cx="8229600" cy="933945"/>
          </a:xfrm>
        </p:spPr>
        <p:txBody>
          <a:bodyPr/>
          <a:lstStyle>
            <a:lvl1pPr>
              <a:defRPr>
                <a:solidFill>
                  <a:srgbClr val="D4333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262813" y="6493944"/>
            <a:ext cx="1410226" cy="365125"/>
          </a:xfrm>
        </p:spPr>
        <p:txBody>
          <a:bodyPr/>
          <a:lstStyle>
            <a:lvl1pPr algn="r">
              <a:defRPr sz="1000" b="0" i="0">
                <a:latin typeface="Century Gothic"/>
                <a:cs typeface="Century Gothic"/>
              </a:defRPr>
            </a:lvl1pPr>
          </a:lstStyle>
          <a:p>
            <a:fld id="{2A5FCC23-C82B-304E-BE27-F9010F27896F}" type="datetime1">
              <a:rPr lang="en-CA" smtClean="0"/>
              <a:t>13/09/2017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3944"/>
            <a:ext cx="400528" cy="365125"/>
          </a:xfrm>
        </p:spPr>
        <p:txBody>
          <a:bodyPr/>
          <a:lstStyle/>
          <a:p>
            <a:fld id="{D741BC1E-F90E-FE46-928E-B570626A65D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125309" y="92284"/>
            <a:ext cx="33430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0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ONTARIO INSTITUTE FOR CANCER RESEARCH</a:t>
            </a:r>
            <a:endParaRPr lang="en-US" sz="1050" b="0" i="0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698509"/>
            <a:ext cx="8229600" cy="469709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-11723" y="1"/>
            <a:ext cx="129385" cy="6896984"/>
          </a:xfrm>
          <a:prstGeom prst="rect">
            <a:avLst/>
          </a:prstGeom>
          <a:solidFill>
            <a:srgbClr val="D433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5264" y="6489712"/>
            <a:ext cx="2895600" cy="365125"/>
          </a:xfrm>
        </p:spPr>
        <p:txBody>
          <a:bodyPr/>
          <a:lstStyle>
            <a:lvl1pPr algn="l">
              <a:defRPr sz="1000" b="0" i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Slide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475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al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6975" y="508083"/>
            <a:ext cx="8229600" cy="933945"/>
          </a:xfrm>
        </p:spPr>
        <p:txBody>
          <a:bodyPr/>
          <a:lstStyle>
            <a:lvl1pPr>
              <a:defRPr>
                <a:solidFill>
                  <a:srgbClr val="D4333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262813" y="6493944"/>
            <a:ext cx="1410226" cy="365125"/>
          </a:xfrm>
        </p:spPr>
        <p:txBody>
          <a:bodyPr/>
          <a:lstStyle>
            <a:lvl1pPr algn="r">
              <a:defRPr sz="1000" b="0" i="0">
                <a:latin typeface="Century Gothic"/>
                <a:cs typeface="Century Gothic"/>
              </a:defRPr>
            </a:lvl1pPr>
          </a:lstStyle>
          <a:p>
            <a:fld id="{49B01244-52AB-CA4E-A583-491C9802546A}" type="datetime1">
              <a:rPr lang="en-CA" smtClean="0"/>
              <a:t>13/09/2017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3944"/>
            <a:ext cx="400528" cy="365125"/>
          </a:xfrm>
        </p:spPr>
        <p:txBody>
          <a:bodyPr/>
          <a:lstStyle/>
          <a:p>
            <a:fld id="{D741BC1E-F90E-FE46-928E-B570626A65D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125309" y="92284"/>
            <a:ext cx="33430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0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ONTARIO INSTITUTE FOR CANCER RESEARCH</a:t>
            </a:r>
            <a:endParaRPr lang="en-US" sz="1050" b="0" i="0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98509"/>
            <a:ext cx="8229600" cy="469709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11723" y="1"/>
            <a:ext cx="129385" cy="6896984"/>
          </a:xfrm>
          <a:prstGeom prst="rect">
            <a:avLst/>
          </a:prstGeom>
          <a:solidFill>
            <a:srgbClr val="D433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5264" y="6489712"/>
            <a:ext cx="2895600" cy="365125"/>
          </a:xfrm>
        </p:spPr>
        <p:txBody>
          <a:bodyPr/>
          <a:lstStyle>
            <a:lvl1pPr algn="l">
              <a:defRPr sz="1000" b="0" i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Slide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72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975" y="328084"/>
            <a:ext cx="8229600" cy="1046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97995"/>
            <a:ext cx="8229600" cy="5247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038F3-8C6C-D544-90E8-C6B94070910A}" type="datetime1">
              <a:rPr lang="en-CA" smtClean="0"/>
              <a:t>13/09/2017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53729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D741BC1E-F90E-FE46-928E-B570626A65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88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5" r:id="rId4"/>
    <p:sldLayoutId id="2147483661" r:id="rId5"/>
    <p:sldLayoutId id="2147483662" r:id="rId6"/>
    <p:sldLayoutId id="2147483666" r:id="rId7"/>
    <p:sldLayoutId id="2147483663" r:id="rId8"/>
    <p:sldLayoutId id="2147483664" r:id="rId9"/>
    <p:sldLayoutId id="2147483668" r:id="rId10"/>
    <p:sldLayoutId id="2147483667" r:id="rId11"/>
    <p:sldLayoutId id="2147483654" r:id="rId12"/>
    <p:sldLayoutId id="2147483657" r:id="rId13"/>
    <p:sldLayoutId id="2147483669" r:id="rId14"/>
    <p:sldLayoutId id="2147483670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914400" indent="-4572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371600" indent="-4572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828800" indent="-4572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286000" indent="-4572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1660" y="2448415"/>
            <a:ext cx="6017129" cy="237107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Integrated Genomic and Proteomic Biomarkers </a:t>
            </a:r>
            <a:r>
              <a:rPr lang="en-US" sz="3200" dirty="0" smtClean="0">
                <a:latin typeface="+mj-lt"/>
              </a:rPr>
              <a:t>for Non-Invasive Identification </a:t>
            </a:r>
            <a:r>
              <a:rPr lang="en-US" sz="3200" dirty="0">
                <a:latin typeface="+mj-lt"/>
              </a:rPr>
              <a:t>of Aggressive </a:t>
            </a:r>
            <a:r>
              <a:rPr lang="en-US" sz="3200" dirty="0" smtClean="0">
                <a:latin typeface="+mj-lt"/>
              </a:rPr>
              <a:t>Prostate Cancer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700" b="1" dirty="0" smtClean="0">
                <a:latin typeface="Century Gothic" panose="020B0502020202020204" pitchFamily="34" charset="0"/>
              </a:rPr>
              <a:t/>
            </a:r>
            <a:br>
              <a:rPr lang="en-US" sz="700" b="1" dirty="0" smtClean="0">
                <a:latin typeface="Century Gothic" panose="020B0502020202020204" pitchFamily="34" charset="0"/>
              </a:rPr>
            </a:br>
            <a:r>
              <a:rPr lang="en-US" sz="1000" b="1" dirty="0" smtClean="0">
                <a:latin typeface="Century Gothic" panose="020B0502020202020204" pitchFamily="34" charset="0"/>
              </a:rPr>
              <a:t/>
            </a:r>
            <a:br>
              <a:rPr lang="en-US" sz="1000" b="1" dirty="0" smtClean="0">
                <a:latin typeface="Century Gothic" panose="020B0502020202020204" pitchFamily="34" charset="0"/>
              </a:rPr>
            </a:br>
            <a:r>
              <a:rPr lang="en-US" sz="2000" dirty="0" smtClean="0">
                <a:latin typeface="Century Gothic" panose="020B0502020202020204" pitchFamily="34" charset="0"/>
              </a:rPr>
              <a:t>Dr. Paul C. Boutros</a:t>
            </a:r>
            <a:endParaRPr lang="en-US" sz="2000" dirty="0"/>
          </a:p>
        </p:txBody>
      </p:sp>
      <p:pic>
        <p:nvPicPr>
          <p:cNvPr id="1026" name="Picture 2" descr="http://prostatecancer.ca/CMSPages/images/PCC_HeaderLogo_Resiz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399" y="5703390"/>
            <a:ext cx="1573049" cy="112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eabba.com.au/wordpress/wp-content/uploads/2014/10/Movember300x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6" y="5703390"/>
            <a:ext cx="1634525" cy="109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www.genomecanada.ca/images/logos/GenomeCanadaCol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056" y="5720046"/>
            <a:ext cx="1671782" cy="101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ktnet.oicr.on.ca/img/OICR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70" y="124847"/>
            <a:ext cx="1134161" cy="83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554" y="46785"/>
            <a:ext cx="2116164" cy="98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35927" y="70176"/>
            <a:ext cx="2161309" cy="152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s://www.fredhutch.org/en/labs/phs/projects/compass/EDRN/_jcr_content/par/textimage/image.img.gif/1389377178667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554" y="3873174"/>
            <a:ext cx="16002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98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4"/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933450"/>
          </a:xfrm>
        </p:spPr>
        <p:txBody>
          <a:bodyPr>
            <a:normAutofit/>
          </a:bodyPr>
          <a:lstStyle/>
          <a:p>
            <a:r>
              <a:rPr lang="en-US" altLang="en-US" sz="3200" dirty="0" smtClean="0"/>
              <a:t>…At All Levels of Investigation</a:t>
            </a:r>
          </a:p>
        </p:txBody>
      </p:sp>
      <p:pic>
        <p:nvPicPr>
          <p:cNvPr id="30723" name="Picture 2" descr="C:\Manuscripts\2013\CPCGENE-HeterogeneityStudy\RawFigures\Figure3-SVs\Fig3A_SV-summa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4"/>
          <a:stretch>
            <a:fillRect/>
          </a:stretch>
        </p:blipFill>
        <p:spPr bwMode="auto">
          <a:xfrm>
            <a:off x="1171575" y="763588"/>
            <a:ext cx="6413500" cy="601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6604" y="70943"/>
            <a:ext cx="8611736" cy="933945"/>
          </a:xfrm>
        </p:spPr>
        <p:txBody>
          <a:bodyPr>
            <a:noAutofit/>
          </a:bodyPr>
          <a:lstStyle/>
          <a:p>
            <a:r>
              <a:rPr lang="en-US" altLang="en-US" sz="3200" dirty="0" smtClean="0"/>
              <a:t>Is </a:t>
            </a:r>
            <a:r>
              <a:rPr lang="en-US" altLang="en-US" sz="3200" dirty="0"/>
              <a:t>This Heterogeneity Clinically Relevant?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2" descr="C:\Manuscripts\2013\CPCGENE-HeterogeneityStudy\RawFigures\Figure5-clinicalsignificance\Fig5A_CPCG0103-heterogeneitypl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" t="4649" r="2286" b="8018"/>
          <a:stretch>
            <a:fillRect/>
          </a:stretch>
        </p:blipFill>
        <p:spPr bwMode="auto">
          <a:xfrm>
            <a:off x="425450" y="1004888"/>
            <a:ext cx="85217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Manuscripts\2013\CPCGENE-HeterogeneityStudy\RawFigures\Figure5-clinicalsignificance\Fig5A_CPCG0103-heterogeneitypl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703513"/>
            <a:ext cx="8983662" cy="187166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315200" y="1524000"/>
            <a:ext cx="1511300" cy="524033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39800" y="4198938"/>
            <a:ext cx="706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 dirty="0">
                <a:solidFill>
                  <a:srgbClr val="FFC000"/>
                </a:solidFill>
                <a:latin typeface="Arial" charset="0"/>
                <a:ea typeface="MS PGothic" pitchFamily="34" charset="-128"/>
              </a:rPr>
              <a:t>3+4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36775" y="4198938"/>
            <a:ext cx="706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>
                <a:solidFill>
                  <a:srgbClr val="FFC000"/>
                </a:solidFill>
                <a:latin typeface="Arial" charset="0"/>
                <a:ea typeface="MS PGothic" pitchFamily="34" charset="-128"/>
              </a:rPr>
              <a:t>3+4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757488" y="4211638"/>
            <a:ext cx="708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>
                <a:solidFill>
                  <a:srgbClr val="FFC000"/>
                </a:solidFill>
                <a:latin typeface="Arial" charset="0"/>
                <a:ea typeface="MS PGothic" pitchFamily="34" charset="-128"/>
              </a:rPr>
              <a:t>3+4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370888" y="4217988"/>
            <a:ext cx="708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>
                <a:solidFill>
                  <a:srgbClr val="FFC000"/>
                </a:solidFill>
                <a:latin typeface="Arial" charset="0"/>
                <a:ea typeface="MS PGothic" pitchFamily="34" charset="-128"/>
              </a:rPr>
              <a:t>3+4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883275" y="4216400"/>
            <a:ext cx="708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>
                <a:solidFill>
                  <a:srgbClr val="FFC000"/>
                </a:solidFill>
                <a:latin typeface="Arial" charset="0"/>
                <a:ea typeface="MS PGothic" pitchFamily="34" charset="-128"/>
              </a:rPr>
              <a:t>3+4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781925" y="4224338"/>
            <a:ext cx="708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>
                <a:solidFill>
                  <a:srgbClr val="FFC000"/>
                </a:solidFill>
                <a:latin typeface="Arial" charset="0"/>
                <a:ea typeface="MS PGothic" pitchFamily="34" charset="-128"/>
              </a:rPr>
              <a:t>3+4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984625" y="4198938"/>
            <a:ext cx="708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4+3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660900" y="4216400"/>
            <a:ext cx="708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4+3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451600" y="4217988"/>
            <a:ext cx="708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4+3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1883" y="6487738"/>
            <a:ext cx="352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Boutros </a:t>
            </a:r>
            <a:r>
              <a:rPr lang="en-CA" i="1" dirty="0" smtClean="0"/>
              <a:t>et al.</a:t>
            </a:r>
            <a:r>
              <a:rPr lang="en-CA" dirty="0" smtClean="0"/>
              <a:t> Nature Genetics 2015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433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9738" y="168028"/>
            <a:ext cx="8229600" cy="522841"/>
          </a:xfrm>
        </p:spPr>
        <p:txBody>
          <a:bodyPr>
            <a:noAutofit/>
          </a:bodyPr>
          <a:lstStyle/>
          <a:p>
            <a:r>
              <a:rPr lang="en-US" altLang="en-US" sz="3200" dirty="0" smtClean="0"/>
              <a:t>Multiple Primaries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3" descr="C:\Manuscripts\2013\CPCGENE-HeterogeneityStudy\RawFigures\Figure6-multiclonality\Fig6A_CPCG0183_SNVs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3455988"/>
            <a:ext cx="8470900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Manuscripts\2013\CPCGENE-HeterogeneityStudy\RawFigures\Figure6-multiclonality\Fig6B_CPCG0183_CNAs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90869"/>
            <a:ext cx="84709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40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15" descr="2013-08-28_RT_heatmaps_k4_genes_ternary_jaccard_ward_allPts_ri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4682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Training Cohort</a:t>
            </a:r>
            <a:endParaRPr lang="en-US" sz="32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919413" y="2398713"/>
            <a:ext cx="14097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CA" altLang="en-US" sz="2200" b="1" i="1" dirty="0">
                <a:solidFill>
                  <a:schemeClr val="tx1"/>
                </a:solidFill>
                <a:cs typeface="Arial" charset="0"/>
              </a:rPr>
              <a:t>NKX3-1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405313" y="1504950"/>
            <a:ext cx="977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CA" altLang="en-US" sz="2200" b="1" i="1" dirty="0">
                <a:solidFill>
                  <a:schemeClr val="tx1"/>
                </a:solidFill>
                <a:cs typeface="Arial" charset="0"/>
              </a:rPr>
              <a:t>MYC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818188" y="1108075"/>
            <a:ext cx="11811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CA" altLang="en-US" sz="2200" b="1" i="1" dirty="0">
                <a:solidFill>
                  <a:schemeClr val="tx1"/>
                </a:solidFill>
                <a:cs typeface="Arial" charset="0"/>
              </a:rPr>
              <a:t>RB1</a:t>
            </a:r>
          </a:p>
        </p:txBody>
      </p:sp>
    </p:spTree>
    <p:extLst>
      <p:ext uri="{BB962C8B-B14F-4D97-AF65-F5344CB8AC3E}">
        <p14:creationId xmlns:p14="http://schemas.microsoft.com/office/powerpoint/2010/main" val="92604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4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33450"/>
          </a:xfrm>
        </p:spPr>
        <p:txBody>
          <a:bodyPr>
            <a:normAutofit/>
          </a:bodyPr>
          <a:lstStyle/>
          <a:p>
            <a:r>
              <a:rPr lang="en-CA" altLang="en-US" sz="3200" dirty="0" smtClean="0"/>
              <a:t>Cluster CNA profiles</a:t>
            </a:r>
            <a:endParaRPr lang="en-US" altLang="en-US" sz="3200" dirty="0" smtClean="0"/>
          </a:p>
        </p:txBody>
      </p:sp>
      <p:grpSp>
        <p:nvGrpSpPr>
          <p:cNvPr id="34819" name="Group 22"/>
          <p:cNvGrpSpPr>
            <a:grpSpLocks/>
          </p:cNvGrpSpPr>
          <p:nvPr/>
        </p:nvGrpSpPr>
        <p:grpSpPr bwMode="auto">
          <a:xfrm>
            <a:off x="638175" y="1327150"/>
            <a:ext cx="8520113" cy="4949825"/>
            <a:chOff x="150" y="983"/>
            <a:chExt cx="5367" cy="3118"/>
          </a:xfrm>
        </p:grpSpPr>
        <p:sp>
          <p:nvSpPr>
            <p:cNvPr id="34821" name="Rectangle 21"/>
            <p:cNvSpPr>
              <a:spLocks noChangeArrowheads="1"/>
            </p:cNvSpPr>
            <p:nvPr/>
          </p:nvSpPr>
          <p:spPr bwMode="auto">
            <a:xfrm>
              <a:off x="150" y="983"/>
              <a:ext cx="5281" cy="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CA" altLang="en-US">
                <a:solidFill>
                  <a:schemeClr val="tx1"/>
                </a:solidFill>
                <a:latin typeface="Arial" pitchFamily="34" charset="0"/>
              </a:endParaRPr>
            </a:p>
          </p:txBody>
        </p:sp>
        <p:grpSp>
          <p:nvGrpSpPr>
            <p:cNvPr id="34822" name="Group 11"/>
            <p:cNvGrpSpPr>
              <a:grpSpLocks/>
            </p:cNvGrpSpPr>
            <p:nvPr/>
          </p:nvGrpSpPr>
          <p:grpSpPr bwMode="auto">
            <a:xfrm>
              <a:off x="158" y="987"/>
              <a:ext cx="5359" cy="3114"/>
              <a:chOff x="251520" y="1567582"/>
              <a:chExt cx="8506348" cy="4943186"/>
            </a:xfrm>
          </p:grpSpPr>
          <p:pic>
            <p:nvPicPr>
              <p:cNvPr id="34823" name="Picture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1680" y="4941168"/>
                <a:ext cx="7066188" cy="156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4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3927" y="2774722"/>
                <a:ext cx="6834537" cy="1158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5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7704" y="3974085"/>
                <a:ext cx="6840292" cy="1039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6" name="Picture 11" descr="2012-09-03_cluster_CN_profiles_notRounde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977157"/>
                <a:ext cx="1235075" cy="3910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7" name="Picture 12" descr="2012-09-03_cluster_CN_profiles_notRounded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6620" y="1567582"/>
                <a:ext cx="236538" cy="4765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8" name="Picture 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5091" y="1708991"/>
                <a:ext cx="6803373" cy="1143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4820" name="TextBox 15"/>
          <p:cNvSpPr txBox="1">
            <a:spLocks noChangeArrowheads="1"/>
          </p:cNvSpPr>
          <p:nvPr/>
        </p:nvSpPr>
        <p:spPr bwMode="auto">
          <a:xfrm>
            <a:off x="4830763" y="6181725"/>
            <a:ext cx="3970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600">
                <a:solidFill>
                  <a:schemeClr val="tx1"/>
                </a:solidFill>
                <a:latin typeface="Arial" pitchFamily="34" charset="0"/>
              </a:rPr>
              <a:t>Lalonde </a:t>
            </a:r>
            <a:r>
              <a:rPr lang="en-CA" altLang="en-US" sz="1600" i="1">
                <a:solidFill>
                  <a:schemeClr val="tx1"/>
                </a:solidFill>
                <a:latin typeface="Arial" pitchFamily="34" charset="0"/>
              </a:rPr>
              <a:t>et al. </a:t>
            </a:r>
            <a:r>
              <a:rPr lang="en-CA" altLang="en-US" sz="1600">
                <a:solidFill>
                  <a:schemeClr val="tx1"/>
                </a:solidFill>
                <a:latin typeface="Arial" pitchFamily="34" charset="0"/>
              </a:rPr>
              <a:t>Lancet Oncology 2014</a:t>
            </a:r>
          </a:p>
        </p:txBody>
      </p:sp>
    </p:spTree>
    <p:extLst>
      <p:ext uri="{BB962C8B-B14F-4D97-AF65-F5344CB8AC3E}">
        <p14:creationId xmlns:p14="http://schemas.microsoft.com/office/powerpoint/2010/main" val="16202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4"/>
          <p:cNvSpPr>
            <a:spLocks noGrp="1"/>
          </p:cNvSpPr>
          <p:nvPr>
            <p:ph type="title"/>
          </p:nvPr>
        </p:nvSpPr>
        <p:spPr>
          <a:xfrm>
            <a:off x="457200" y="41275"/>
            <a:ext cx="8229600" cy="804863"/>
          </a:xfrm>
        </p:spPr>
        <p:txBody>
          <a:bodyPr>
            <a:normAutofit/>
          </a:bodyPr>
          <a:lstStyle/>
          <a:p>
            <a:r>
              <a:rPr lang="en-CA" altLang="en-US" sz="3200" dirty="0" smtClean="0"/>
              <a:t>Clusters are associated with outcome</a:t>
            </a:r>
            <a:endParaRPr lang="en-US" altLang="en-US" sz="3200" dirty="0" smtClean="0"/>
          </a:p>
        </p:txBody>
      </p:sp>
      <p:pic>
        <p:nvPicPr>
          <p:cNvPr id="35843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3863" y="695325"/>
            <a:ext cx="6046787" cy="6046788"/>
          </a:xfrm>
        </p:spPr>
      </p:pic>
    </p:spTree>
    <p:extLst>
      <p:ext uri="{BB962C8B-B14F-4D97-AF65-F5344CB8AC3E}">
        <p14:creationId xmlns:p14="http://schemas.microsoft.com/office/powerpoint/2010/main" val="91019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CA" altLang="en-US" sz="3200" dirty="0"/>
              <a:t>Classifier evaluation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1210016"/>
            <a:ext cx="527367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21"/>
          <p:cNvGraphicFramePr>
            <a:graphicFrameLocks noGrp="1"/>
          </p:cNvGraphicFramePr>
          <p:nvPr>
            <p:ph sz="quarter" idx="4294967295"/>
          </p:nvPr>
        </p:nvGraphicFramePr>
        <p:xfrm>
          <a:off x="77788" y="1533525"/>
          <a:ext cx="3627437" cy="2109789"/>
        </p:xfrm>
        <a:graphic>
          <a:graphicData uri="http://schemas.openxmlformats.org/drawingml/2006/table">
            <a:tbl>
              <a:tblPr/>
              <a:tblGrid>
                <a:gridCol w="1681162"/>
                <a:gridCol w="1946275"/>
              </a:tblGrid>
              <a:tr h="4268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32" marB="4573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Predictions</a:t>
                      </a:r>
                    </a:p>
                  </a:txBody>
                  <a:tcPr marT="45732" marB="4573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836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Accuracy</a:t>
                      </a:r>
                    </a:p>
                  </a:txBody>
                  <a:tcPr marT="45732" marB="4573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77.5%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836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Sensitivity</a:t>
                      </a:r>
                    </a:p>
                  </a:txBody>
                  <a:tcPr marT="45732" marB="4573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50.0%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9281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Specificity</a:t>
                      </a: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AUC</a:t>
                      </a:r>
                    </a:p>
                  </a:txBody>
                  <a:tcPr marT="45732" marB="4573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83.8%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0.658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7788" y="4811805"/>
            <a:ext cx="393041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altLang="en-US" sz="3400" b="1" dirty="0">
                <a:cs typeface="Arial" charset="0"/>
              </a:rPr>
              <a:t>100 genomic </a:t>
            </a:r>
            <a:r>
              <a:rPr lang="en-CA" altLang="en-US" sz="3400" b="1" dirty="0" smtClean="0">
                <a:cs typeface="Arial" charset="0"/>
              </a:rPr>
              <a:t>regions </a:t>
            </a:r>
            <a:r>
              <a:rPr lang="en-CA" altLang="en-US" sz="3400" b="1" dirty="0">
                <a:cs typeface="Arial" charset="0"/>
              </a:rPr>
              <a:t/>
            </a:r>
            <a:br>
              <a:rPr lang="en-CA" altLang="en-US" sz="3400" b="1" dirty="0">
                <a:cs typeface="Arial" charset="0"/>
              </a:rPr>
            </a:br>
            <a:r>
              <a:rPr lang="en-CA" altLang="en-US" sz="3400" b="1" dirty="0">
                <a:cs typeface="Arial" charset="0"/>
              </a:rPr>
              <a:t>or 245 genes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883" y="6487738"/>
            <a:ext cx="357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Lalonde </a:t>
            </a:r>
            <a:r>
              <a:rPr lang="en-CA" i="1" dirty="0" smtClean="0"/>
              <a:t>et al.</a:t>
            </a:r>
            <a:r>
              <a:rPr lang="en-CA" dirty="0" smtClean="0"/>
              <a:t> Lancet Oncology 2014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03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Autofit/>
          </a:bodyPr>
          <a:lstStyle/>
          <a:p>
            <a:r>
              <a:rPr lang="en-CA" altLang="en-US" sz="3200" kern="0" dirty="0" smtClean="0"/>
              <a:t>This </a:t>
            </a:r>
            <a:r>
              <a:rPr lang="en-CA" altLang="en-US" sz="3200" kern="0" dirty="0"/>
              <a:t>Is the Best Performing </a:t>
            </a:r>
            <a:r>
              <a:rPr lang="en-CA" altLang="en-US" sz="3200" kern="0" dirty="0" smtClean="0"/>
              <a:t>Signature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935037"/>
            <a:ext cx="5924550" cy="592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1883" y="6487738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With GenomeDx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9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Autofit/>
          </a:bodyPr>
          <a:lstStyle/>
          <a:p>
            <a:r>
              <a:rPr lang="en-CA" sz="3200" kern="0" dirty="0" smtClean="0"/>
              <a:t>Validation in &gt;500 Patients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1883" y="6487738"/>
            <a:ext cx="371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Lalonde </a:t>
            </a:r>
            <a:r>
              <a:rPr lang="en-CA" i="1" dirty="0" smtClean="0"/>
              <a:t>et al.</a:t>
            </a:r>
            <a:r>
              <a:rPr lang="en-CA" dirty="0" smtClean="0"/>
              <a:t> European Urology 2017</a:t>
            </a:r>
            <a:endParaRPr lang="en-CA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7379" y="1853177"/>
            <a:ext cx="9038402" cy="2776101"/>
            <a:chOff x="105598" y="2115076"/>
            <a:chExt cx="9038402" cy="27761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4345" t="55332" r="13780" b="9910"/>
            <a:stretch/>
          </p:blipFill>
          <p:spPr>
            <a:xfrm>
              <a:off x="105598" y="2432649"/>
              <a:ext cx="9038402" cy="245852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043796" y="2115076"/>
              <a:ext cx="1035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/>
                <a:t>Low-Risk</a:t>
              </a:r>
              <a:endParaRPr lang="en-US" b="1" u="sng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91154" y="2115076"/>
              <a:ext cx="1886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/>
                <a:t>Intermediate-Risk</a:t>
              </a:r>
              <a:endParaRPr lang="en-US" b="1" u="sng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43954" y="2120827"/>
              <a:ext cx="1077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/>
                <a:t>High-Risk</a:t>
              </a:r>
              <a:endParaRPr lang="en-US" b="1" u="sng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32317" y="5365630"/>
            <a:ext cx="5725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AUC ~0.8 in tertiary validation cohorts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3667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CA" sz="3200" dirty="0" smtClean="0"/>
              <a:t>What About Other Mutation Types?</a:t>
            </a:r>
            <a:endParaRPr lang="en-CA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WGS of 200 prostate cancer tumour/normal pairs</a:t>
            </a:r>
          </a:p>
          <a:p>
            <a:r>
              <a:rPr lang="en-US" dirty="0" err="1" smtClean="0"/>
              <a:t>OncoScans</a:t>
            </a:r>
            <a:r>
              <a:rPr lang="en-US" dirty="0" smtClean="0"/>
              <a:t> of all 200 patients</a:t>
            </a:r>
          </a:p>
          <a:p>
            <a:r>
              <a:rPr lang="en-US" dirty="0" err="1" smtClean="0"/>
              <a:t>Methylomes</a:t>
            </a:r>
            <a:r>
              <a:rPr lang="en-US" dirty="0" smtClean="0"/>
              <a:t> on 150 patients</a:t>
            </a:r>
          </a:p>
          <a:p>
            <a:r>
              <a:rPr lang="en-US" dirty="0" smtClean="0"/>
              <a:t>Array-based RNA profiling (HTA) on 150 patients</a:t>
            </a:r>
          </a:p>
          <a:p>
            <a:r>
              <a:rPr lang="en-US" dirty="0" smtClean="0"/>
              <a:t>Clinical outcome</a:t>
            </a:r>
          </a:p>
          <a:p>
            <a:r>
              <a:rPr lang="en-US" dirty="0" smtClean="0"/>
              <a:t>Lots of bioinformatics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883" y="6487738"/>
            <a:ext cx="2505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Fraser </a:t>
            </a:r>
            <a:r>
              <a:rPr lang="en-CA" i="1" dirty="0" smtClean="0"/>
              <a:t>et al.</a:t>
            </a:r>
            <a:r>
              <a:rPr lang="en-CA" dirty="0" smtClean="0"/>
              <a:t> Nature 2017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209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Pathway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98509"/>
            <a:ext cx="8229600" cy="4795435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Overview of Clinical Space</a:t>
            </a:r>
          </a:p>
          <a:p>
            <a:r>
              <a:rPr lang="en-CA" altLang="en-US" sz="3000" dirty="0" smtClean="0"/>
              <a:t>Genomics</a:t>
            </a:r>
            <a:endParaRPr lang="en-CA" altLang="en-US" sz="3000" dirty="0"/>
          </a:p>
          <a:p>
            <a:r>
              <a:rPr lang="en-CA" altLang="en-US" sz="3000" dirty="0" smtClean="0"/>
              <a:t>Proteomics</a:t>
            </a:r>
            <a:endParaRPr lang="en-CA" altLang="en-US" sz="3000" dirty="0"/>
          </a:p>
          <a:p>
            <a:r>
              <a:rPr lang="en-CA" altLang="en-US" sz="3000" dirty="0" smtClean="0"/>
              <a:t>Fluids</a:t>
            </a:r>
          </a:p>
          <a:p>
            <a:r>
              <a:rPr lang="en-CA" altLang="en-US" sz="3000" dirty="0" smtClean="0"/>
              <a:t>Summary</a:t>
            </a:r>
            <a:endParaRPr lang="en-CA" altLang="en-US" sz="3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19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CA" sz="3200" kern="0" dirty="0" smtClean="0"/>
              <a:t>WGS of 200 Prostate Tumours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20</a:t>
            </a:fld>
            <a:endParaRPr lang="en-US" dirty="0"/>
          </a:p>
        </p:txBody>
      </p:sp>
      <p:pic>
        <p:nvPicPr>
          <p:cNvPr id="2050" name="Picture 2" descr="C:\Manuscripts\2013\CPCGENE-100Genomes-Survey\Nature\Submission2\Figures\Figure 4 - Clinical Significance.tif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5"/>
          <a:stretch/>
        </p:blipFill>
        <p:spPr bwMode="auto">
          <a:xfrm>
            <a:off x="1283453" y="1066180"/>
            <a:ext cx="6276191" cy="573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85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CA" sz="3200" kern="0" dirty="0" smtClean="0"/>
              <a:t>WGS of 200 Prostate Tumours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21</a:t>
            </a:fld>
            <a:endParaRPr lang="en-US" dirty="0"/>
          </a:p>
        </p:txBody>
      </p:sp>
      <p:pic>
        <p:nvPicPr>
          <p:cNvPr id="2050" name="Picture 2" descr="C:\Manuscripts\2013\CPCGENE-100Genomes-Survey\Nature\Submission2\Figures\Figure 4 - Clinical Significance.tif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9747" y="1330859"/>
            <a:ext cx="5124261" cy="486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1883" y="6487738"/>
            <a:ext cx="2505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Fraser </a:t>
            </a:r>
            <a:r>
              <a:rPr lang="en-CA" i="1" dirty="0" smtClean="0"/>
              <a:t>et al.</a:t>
            </a:r>
            <a:r>
              <a:rPr lang="en-CA" dirty="0" smtClean="0"/>
              <a:t> Nature 2017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6843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Pathway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98509"/>
            <a:ext cx="8229600" cy="4795435"/>
          </a:xfrm>
        </p:spPr>
        <p:txBody>
          <a:bodyPr>
            <a:normAutofit/>
          </a:bodyPr>
          <a:lstStyle/>
          <a:p>
            <a:r>
              <a:rPr lang="en-US" sz="3000" dirty="0" smtClean="0"/>
              <a:t>Overview of Clinical Space</a:t>
            </a:r>
          </a:p>
          <a:p>
            <a:r>
              <a:rPr lang="en-CA" altLang="en-US" sz="3000" dirty="0" smtClean="0"/>
              <a:t>Genomics</a:t>
            </a:r>
            <a:endParaRPr lang="en-CA" altLang="en-US" sz="3000" dirty="0"/>
          </a:p>
          <a:p>
            <a:r>
              <a:rPr lang="en-CA" altLang="en-US" sz="3000" b="1" dirty="0" smtClean="0"/>
              <a:t>Proteomics</a:t>
            </a:r>
            <a:endParaRPr lang="en-CA" altLang="en-US" sz="3000" b="1" dirty="0"/>
          </a:p>
          <a:p>
            <a:r>
              <a:rPr lang="en-CA" altLang="en-US" sz="3000" dirty="0" smtClean="0"/>
              <a:t>Fluids</a:t>
            </a:r>
          </a:p>
          <a:p>
            <a:r>
              <a:rPr lang="en-CA" altLang="en-US" sz="3000" dirty="0" smtClean="0"/>
              <a:t>Summary</a:t>
            </a:r>
            <a:endParaRPr lang="en-CA" altLang="en-US" sz="3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53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77" y="301049"/>
            <a:ext cx="8229600" cy="933945"/>
          </a:xfrm>
        </p:spPr>
        <p:txBody>
          <a:bodyPr/>
          <a:lstStyle/>
          <a:p>
            <a:r>
              <a:rPr lang="en-US" dirty="0" smtClean="0"/>
              <a:t>What About the Proteome?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273" y="1442028"/>
            <a:ext cx="6247082" cy="5341708"/>
          </a:xfrm>
        </p:spPr>
      </p:pic>
    </p:spTree>
    <p:extLst>
      <p:ext uri="{BB962C8B-B14F-4D97-AF65-F5344CB8AC3E}">
        <p14:creationId xmlns:p14="http://schemas.microsoft.com/office/powerpoint/2010/main" val="202862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39" y="266544"/>
            <a:ext cx="8229600" cy="9339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Distribution of Driver Gene Abundance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770" y="1043797"/>
            <a:ext cx="4485971" cy="5805804"/>
          </a:xfrm>
        </p:spPr>
      </p:pic>
    </p:spTree>
    <p:extLst>
      <p:ext uri="{BB962C8B-B14F-4D97-AF65-F5344CB8AC3E}">
        <p14:creationId xmlns:p14="http://schemas.microsoft.com/office/powerpoint/2010/main" val="376169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314" y="283209"/>
            <a:ext cx="8229600" cy="9339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ETS-Fusion Associated Protein </a:t>
            </a:r>
            <a:r>
              <a:rPr lang="en-US" i="1" dirty="0" smtClean="0"/>
              <a:t>vs.</a:t>
            </a:r>
            <a:r>
              <a:rPr lang="en-US" dirty="0" smtClean="0"/>
              <a:t> RNA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2" y="1761327"/>
            <a:ext cx="7315215" cy="4572009"/>
          </a:xfrm>
        </p:spPr>
      </p:pic>
    </p:spTree>
    <p:extLst>
      <p:ext uri="{BB962C8B-B14F-4D97-AF65-F5344CB8AC3E}">
        <p14:creationId xmlns:p14="http://schemas.microsoft.com/office/powerpoint/2010/main" val="58861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447" y="350461"/>
            <a:ext cx="8229600" cy="9339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Protein Has Greater Dynamic Range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657" y="1330011"/>
            <a:ext cx="5572664" cy="5572664"/>
          </a:xfrm>
        </p:spPr>
      </p:pic>
    </p:spTree>
    <p:extLst>
      <p:ext uri="{BB962C8B-B14F-4D97-AF65-F5344CB8AC3E}">
        <p14:creationId xmlns:p14="http://schemas.microsoft.com/office/powerpoint/2010/main" val="112921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688" y="326929"/>
            <a:ext cx="8229600" cy="933945"/>
          </a:xfrm>
        </p:spPr>
        <p:txBody>
          <a:bodyPr>
            <a:normAutofit/>
          </a:bodyPr>
          <a:lstStyle/>
          <a:p>
            <a:r>
              <a:rPr lang="en-US" dirty="0" smtClean="0"/>
              <a:t>Protein Weakly Associated to RNA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8" y="2277374"/>
            <a:ext cx="9028160" cy="3510951"/>
          </a:xfrm>
        </p:spPr>
      </p:pic>
    </p:spTree>
    <p:extLst>
      <p:ext uri="{BB962C8B-B14F-4D97-AF65-F5344CB8AC3E}">
        <p14:creationId xmlns:p14="http://schemas.microsoft.com/office/powerpoint/2010/main" val="289164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26" y="120962"/>
            <a:ext cx="8229600" cy="9339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All Multi-</a:t>
            </a:r>
            <a:r>
              <a:rPr lang="en-US" dirty="0" err="1" smtClean="0"/>
              <a:t>Omic</a:t>
            </a:r>
            <a:r>
              <a:rPr lang="en-US" dirty="0" smtClean="0"/>
              <a:t> Correlations Are Weak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351" y="982322"/>
            <a:ext cx="4569971" cy="5875678"/>
          </a:xfrm>
        </p:spPr>
      </p:pic>
      <p:grpSp>
        <p:nvGrpSpPr>
          <p:cNvPr id="19" name="Group 18"/>
          <p:cNvGrpSpPr/>
          <p:nvPr/>
        </p:nvGrpSpPr>
        <p:grpSpPr>
          <a:xfrm>
            <a:off x="497539" y="1975449"/>
            <a:ext cx="2737367" cy="1226123"/>
            <a:chOff x="497539" y="1975449"/>
            <a:chExt cx="2737367" cy="1226123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1828800" y="1975449"/>
              <a:ext cx="1406106" cy="992038"/>
            </a:xfrm>
            <a:prstGeom prst="straightConnector1">
              <a:avLst/>
            </a:prstGeom>
            <a:ln w="63500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97539" y="2832240"/>
              <a:ext cx="1343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Protein-RNA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71430" y="2349791"/>
            <a:ext cx="2724249" cy="1304825"/>
            <a:chOff x="1071430" y="2349791"/>
            <a:chExt cx="2724249" cy="1304825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2139351" y="2349791"/>
              <a:ext cx="1656328" cy="1085867"/>
            </a:xfrm>
            <a:prstGeom prst="straightConnector1">
              <a:avLst/>
            </a:prstGeom>
            <a:ln w="63500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071430" y="3285284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RNA-CNA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67785" y="2068489"/>
            <a:ext cx="3102633" cy="772311"/>
            <a:chOff x="6167785" y="2068489"/>
            <a:chExt cx="3102633" cy="772311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6167785" y="2068489"/>
              <a:ext cx="1295343" cy="562604"/>
            </a:xfrm>
            <a:prstGeom prst="straightConnector1">
              <a:avLst/>
            </a:prstGeom>
            <a:ln w="63500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63128" y="2471468"/>
              <a:ext cx="1807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RNA-Methylation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626225" y="2449271"/>
            <a:ext cx="3644193" cy="1020679"/>
            <a:chOff x="5626225" y="2449271"/>
            <a:chExt cx="3644193" cy="1020679"/>
          </a:xfrm>
        </p:grpSpPr>
        <p:cxnSp>
          <p:nvCxnSpPr>
            <p:cNvPr id="13" name="Straight Arrow Connector 12"/>
            <p:cNvCxnSpPr/>
            <p:nvPr/>
          </p:nvCxnSpPr>
          <p:spPr>
            <a:xfrm flipH="1" flipV="1">
              <a:off x="5626225" y="2449271"/>
              <a:ext cx="1621478" cy="764446"/>
            </a:xfrm>
            <a:prstGeom prst="straightConnector1">
              <a:avLst/>
            </a:prstGeom>
            <a:ln w="63500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188823" y="3100618"/>
              <a:ext cx="2081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Protein-Methylation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5030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062" y="240665"/>
            <a:ext cx="8229600" cy="933945"/>
          </a:xfrm>
        </p:spPr>
        <p:txBody>
          <a:bodyPr/>
          <a:lstStyle/>
          <a:p>
            <a:r>
              <a:rPr lang="en-US" dirty="0" smtClean="0"/>
              <a:t>Protein-RNA Survival Associations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4460" y="1373142"/>
            <a:ext cx="5201729" cy="5201729"/>
          </a:xfrm>
        </p:spPr>
      </p:pic>
    </p:spTree>
    <p:extLst>
      <p:ext uri="{BB962C8B-B14F-4D97-AF65-F5344CB8AC3E}">
        <p14:creationId xmlns:p14="http://schemas.microsoft.com/office/powerpoint/2010/main" val="74281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374650" y="1081166"/>
            <a:ext cx="4197350" cy="5041900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None/>
            </a:pPr>
            <a:r>
              <a:rPr lang="en-US" altLang="en-US" sz="2400" b="1" u="sng" dirty="0" smtClean="0"/>
              <a:t>Incidence:</a:t>
            </a:r>
          </a:p>
          <a:p>
            <a:pPr marL="0" indent="0">
              <a:buFontTx/>
              <a:buNone/>
            </a:pPr>
            <a:r>
              <a:rPr lang="en-US" altLang="en-US" sz="2400" dirty="0" smtClean="0"/>
              <a:t>~1 in 7 men</a:t>
            </a:r>
          </a:p>
          <a:p>
            <a:pPr marL="0" indent="0">
              <a:buFontTx/>
              <a:buNone/>
            </a:pPr>
            <a:r>
              <a:rPr lang="en-US" altLang="en-US" sz="2400" dirty="0" smtClean="0"/>
              <a:t>		(1,515 per million)</a:t>
            </a:r>
          </a:p>
          <a:p>
            <a:pPr marL="0" indent="0">
              <a:buFontTx/>
              <a:buNone/>
            </a:pPr>
            <a:endParaRPr lang="en-US" altLang="en-US" sz="2400" dirty="0" smtClean="0"/>
          </a:p>
          <a:p>
            <a:pPr marL="0" indent="0">
              <a:buFontTx/>
              <a:buNone/>
            </a:pPr>
            <a:r>
              <a:rPr lang="en-US" altLang="en-US" sz="2400" b="1" u="sng" dirty="0" smtClean="0"/>
              <a:t>Mortality:</a:t>
            </a:r>
            <a:br>
              <a:rPr lang="en-US" altLang="en-US" sz="2400" b="1" u="sng" dirty="0" smtClean="0"/>
            </a:br>
            <a:r>
              <a:rPr lang="en-US" altLang="en-US" dirty="0" smtClean="0"/>
              <a:t>~1</a:t>
            </a:r>
            <a:r>
              <a:rPr lang="en-US" altLang="en-US" sz="2400" dirty="0" smtClean="0"/>
              <a:t> in 29 men</a:t>
            </a:r>
          </a:p>
          <a:p>
            <a:pPr marL="0" indent="0">
              <a:buFontTx/>
              <a:buNone/>
            </a:pPr>
            <a:r>
              <a:rPr lang="en-US" altLang="en-US" sz="2400" dirty="0" smtClean="0"/>
              <a:t>		(242 per million)</a:t>
            </a:r>
          </a:p>
          <a:p>
            <a:pPr marL="0" indent="0">
              <a:buFontTx/>
              <a:buNone/>
            </a:pPr>
            <a:endParaRPr lang="en-US" altLang="en-US" sz="2400" dirty="0" smtClean="0"/>
          </a:p>
          <a:p>
            <a:pPr marL="0" indent="0">
              <a:buFontTx/>
              <a:buNone/>
            </a:pPr>
            <a:r>
              <a:rPr lang="en-US" altLang="en-US" sz="2400" b="1" u="sng" dirty="0" smtClean="0"/>
              <a:t>Risk factors</a:t>
            </a:r>
            <a:r>
              <a:rPr lang="en-US" altLang="en-US" sz="2400" dirty="0" smtClean="0"/>
              <a:t>: </a:t>
            </a:r>
          </a:p>
          <a:p>
            <a:pPr marL="457200" lvl="1" indent="0"/>
            <a:r>
              <a:rPr lang="en-US" altLang="en-US" sz="2000" dirty="0" smtClean="0"/>
              <a:t>Age</a:t>
            </a:r>
          </a:p>
          <a:p>
            <a:pPr marL="457200" lvl="1" indent="0"/>
            <a:r>
              <a:rPr lang="en-US" altLang="en-US" sz="2000" dirty="0" smtClean="0"/>
              <a:t>Family history</a:t>
            </a:r>
          </a:p>
          <a:p>
            <a:pPr marL="457200" lvl="1" indent="0"/>
            <a:r>
              <a:rPr lang="en-US" altLang="en-US" sz="2000" dirty="0" smtClean="0"/>
              <a:t>High-fat diet</a:t>
            </a:r>
          </a:p>
          <a:p>
            <a:pPr marL="457200" lvl="1" indent="0"/>
            <a:r>
              <a:rPr lang="en-US" altLang="en-US" sz="2000" dirty="0" smtClean="0"/>
              <a:t>African ancestry</a:t>
            </a:r>
            <a:endParaRPr lang="en-CA" altLang="en-US" sz="2000" dirty="0" smtClean="0"/>
          </a:p>
        </p:txBody>
      </p:sp>
      <p:pic>
        <p:nvPicPr>
          <p:cNvPr id="21507" name="Picture 3" descr="prostate_glan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5513" y="1584404"/>
            <a:ext cx="4159250" cy="4171950"/>
          </a:xfr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182880"/>
            <a:ext cx="9144000" cy="1143000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0"/>
              </a:spcBef>
              <a:buNone/>
              <a:defRPr sz="4100" b="0" i="0">
                <a:solidFill>
                  <a:srgbClr val="0094F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3200"/>
              <a:t>Prostate </a:t>
            </a:r>
            <a:r>
              <a:rPr lang="en-US" sz="3200" smtClean="0"/>
              <a:t>Cancer Epidemiology</a:t>
            </a:r>
            <a:endParaRPr lang="en-US" sz="3200" dirty="0"/>
          </a:p>
        </p:txBody>
      </p:sp>
      <p:pic>
        <p:nvPicPr>
          <p:cNvPr id="1026" name="Picture 2" descr="C:\Users\pboutros\Desktop\incidence_and_mortality_1975-20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71" y="1230914"/>
            <a:ext cx="4835771" cy="483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37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99" y="232038"/>
            <a:ext cx="8229600" cy="9339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RNA Complements Protein Biomarkers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83" y="1820174"/>
            <a:ext cx="8954219" cy="4477110"/>
          </a:xfrm>
        </p:spPr>
      </p:pic>
    </p:spTree>
    <p:extLst>
      <p:ext uri="{BB962C8B-B14F-4D97-AF65-F5344CB8AC3E}">
        <p14:creationId xmlns:p14="http://schemas.microsoft.com/office/powerpoint/2010/main" val="230596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Pathway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31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98509"/>
            <a:ext cx="8229600" cy="4795435"/>
          </a:xfrm>
        </p:spPr>
        <p:txBody>
          <a:bodyPr>
            <a:normAutofit/>
          </a:bodyPr>
          <a:lstStyle/>
          <a:p>
            <a:r>
              <a:rPr lang="en-US" sz="3000" dirty="0" smtClean="0"/>
              <a:t>Overview of Clinical Space</a:t>
            </a:r>
          </a:p>
          <a:p>
            <a:r>
              <a:rPr lang="en-CA" altLang="en-US" sz="3000" dirty="0" smtClean="0"/>
              <a:t>Genomics</a:t>
            </a:r>
            <a:endParaRPr lang="en-CA" altLang="en-US" sz="3000" dirty="0"/>
          </a:p>
          <a:p>
            <a:r>
              <a:rPr lang="en-CA" altLang="en-US" sz="3000" dirty="0" smtClean="0"/>
              <a:t>Proteomics</a:t>
            </a:r>
            <a:endParaRPr lang="en-CA" altLang="en-US" sz="3000" dirty="0"/>
          </a:p>
          <a:p>
            <a:r>
              <a:rPr lang="en-CA" altLang="en-US" sz="3000" b="1" dirty="0" smtClean="0"/>
              <a:t>Fluids</a:t>
            </a:r>
          </a:p>
          <a:p>
            <a:r>
              <a:rPr lang="en-CA" altLang="en-US" sz="3000" dirty="0" smtClean="0"/>
              <a:t>Summary</a:t>
            </a:r>
            <a:endParaRPr lang="en-CA" altLang="en-US" sz="3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71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27038"/>
            <a:ext cx="9104312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8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528763"/>
            <a:ext cx="8675687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7" name="Rectangle 2"/>
          <p:cNvSpPr txBox="1">
            <a:spLocks noChangeArrowheads="1"/>
          </p:cNvSpPr>
          <p:nvPr/>
        </p:nvSpPr>
        <p:spPr bwMode="auto">
          <a:xfrm>
            <a:off x="480407" y="182880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</a:pPr>
            <a:r>
              <a:rPr lang="en-CA" altLang="en-US" sz="3200" dirty="0">
                <a:solidFill>
                  <a:srgbClr val="0094F1"/>
                </a:solidFill>
                <a:latin typeface="Century Gothic"/>
                <a:ea typeface="+mj-ea"/>
                <a:cs typeface="Century Gothic"/>
              </a:rPr>
              <a:t>Experimental Design</a:t>
            </a:r>
          </a:p>
        </p:txBody>
      </p:sp>
      <p:sp>
        <p:nvSpPr>
          <p:cNvPr id="67588" name="TextBox 8"/>
          <p:cNvSpPr txBox="1">
            <a:spLocks noChangeArrowheads="1"/>
          </p:cNvSpPr>
          <p:nvPr/>
        </p:nvSpPr>
        <p:spPr bwMode="auto">
          <a:xfrm>
            <a:off x="939800" y="6261100"/>
            <a:ext cx="4176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400">
                <a:solidFill>
                  <a:schemeClr val="tx1"/>
                </a:solidFill>
                <a:latin typeface="Arial" pitchFamily="34" charset="0"/>
              </a:rPr>
              <a:t>Cortese </a:t>
            </a:r>
            <a:r>
              <a:rPr lang="en-CA" altLang="en-US" sz="1400" i="1">
                <a:solidFill>
                  <a:schemeClr val="tx1"/>
                </a:solidFill>
                <a:latin typeface="Arial" pitchFamily="34" charset="0"/>
              </a:rPr>
              <a:t>et al. Human Mol Genet</a:t>
            </a:r>
          </a:p>
        </p:txBody>
      </p:sp>
    </p:spTree>
    <p:extLst>
      <p:ext uri="{BB962C8B-B14F-4D97-AF65-F5344CB8AC3E}">
        <p14:creationId xmlns:p14="http://schemas.microsoft.com/office/powerpoint/2010/main" val="205927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874713"/>
            <a:ext cx="8699500" cy="590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1" name="Rectangle 2"/>
          <p:cNvSpPr txBox="1">
            <a:spLocks noChangeArrowheads="1"/>
          </p:cNvSpPr>
          <p:nvPr/>
        </p:nvSpPr>
        <p:spPr bwMode="auto">
          <a:xfrm>
            <a:off x="327025" y="180634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</a:pPr>
            <a:r>
              <a:rPr lang="en-CA" altLang="en-US" sz="3200" dirty="0">
                <a:solidFill>
                  <a:srgbClr val="0094F1"/>
                </a:solidFill>
                <a:latin typeface="Century Gothic"/>
                <a:ea typeface="+mj-ea"/>
                <a:cs typeface="Century Gothic"/>
              </a:rPr>
              <a:t>Important Control: Age Effects</a:t>
            </a:r>
          </a:p>
        </p:txBody>
      </p:sp>
    </p:spTree>
    <p:extLst>
      <p:ext uri="{BB962C8B-B14F-4D97-AF65-F5344CB8AC3E}">
        <p14:creationId xmlns:p14="http://schemas.microsoft.com/office/powerpoint/2010/main" val="255977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433513"/>
            <a:ext cx="8566150" cy="542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Rectangle 2"/>
          <p:cNvSpPr txBox="1">
            <a:spLocks noChangeArrowheads="1"/>
          </p:cNvSpPr>
          <p:nvPr/>
        </p:nvSpPr>
        <p:spPr bwMode="auto">
          <a:xfrm>
            <a:off x="477838" y="182880"/>
            <a:ext cx="8229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</a:pPr>
            <a:r>
              <a:rPr lang="en-CA" altLang="en-US" sz="3200" dirty="0">
                <a:solidFill>
                  <a:srgbClr val="0094F1"/>
                </a:solidFill>
                <a:latin typeface="Century Gothic"/>
                <a:ea typeface="+mj-ea"/>
                <a:cs typeface="Century Gothic"/>
              </a:rPr>
              <a:t>We Independently Validate 13 of These As Weak Biomarkers</a:t>
            </a:r>
          </a:p>
        </p:txBody>
      </p:sp>
    </p:spTree>
    <p:extLst>
      <p:ext uri="{BB962C8B-B14F-4D97-AF65-F5344CB8AC3E}">
        <p14:creationId xmlns:p14="http://schemas.microsoft.com/office/powerpoint/2010/main" val="132609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04938"/>
            <a:ext cx="777240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59" name="Rectangle 2"/>
          <p:cNvSpPr txBox="1">
            <a:spLocks noChangeArrowheads="1"/>
          </p:cNvSpPr>
          <p:nvPr/>
        </p:nvSpPr>
        <p:spPr bwMode="auto">
          <a:xfrm>
            <a:off x="457200" y="182880"/>
            <a:ext cx="82296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</a:pPr>
            <a:r>
              <a:rPr lang="en-CA" altLang="en-US" sz="3200" dirty="0">
                <a:solidFill>
                  <a:srgbClr val="0094F1"/>
                </a:solidFill>
                <a:latin typeface="Century Gothic"/>
                <a:ea typeface="+mj-ea"/>
                <a:cs typeface="Century Gothic"/>
              </a:rPr>
              <a:t>Signature Identification Using a Nested Machine-Learning Model</a:t>
            </a:r>
          </a:p>
        </p:txBody>
      </p:sp>
    </p:spTree>
    <p:extLst>
      <p:ext uri="{BB962C8B-B14F-4D97-AF65-F5344CB8AC3E}">
        <p14:creationId xmlns:p14="http://schemas.microsoft.com/office/powerpoint/2010/main" val="167248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982663"/>
            <a:ext cx="7778750" cy="558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Rectangle 2"/>
          <p:cNvSpPr txBox="1">
            <a:spLocks noChangeArrowheads="1"/>
          </p:cNvSpPr>
          <p:nvPr/>
        </p:nvSpPr>
        <p:spPr bwMode="auto">
          <a:xfrm>
            <a:off x="0" y="182880"/>
            <a:ext cx="9144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</a:pPr>
            <a:r>
              <a:rPr lang="en-CA" altLang="en-US" sz="3200" dirty="0">
                <a:solidFill>
                  <a:srgbClr val="0094F1"/>
                </a:solidFill>
                <a:latin typeface="Century Gothic"/>
                <a:ea typeface="+mj-ea"/>
                <a:cs typeface="Century Gothic"/>
              </a:rPr>
              <a:t>Final Multivariate Biomarker: 71% Accuracy</a:t>
            </a:r>
          </a:p>
        </p:txBody>
      </p:sp>
    </p:spTree>
    <p:extLst>
      <p:ext uri="{BB962C8B-B14F-4D97-AF65-F5344CB8AC3E}">
        <p14:creationId xmlns:p14="http://schemas.microsoft.com/office/powerpoint/2010/main" val="65659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2689225"/>
            <a:ext cx="7913687" cy="358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7" name="Rectangle 2"/>
          <p:cNvSpPr txBox="1">
            <a:spLocks noChangeArrowheads="1"/>
          </p:cNvSpPr>
          <p:nvPr/>
        </p:nvSpPr>
        <p:spPr bwMode="auto">
          <a:xfrm>
            <a:off x="163513" y="182880"/>
            <a:ext cx="8980487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</a:pPr>
            <a:r>
              <a:rPr lang="en-CA" altLang="en-US" sz="3200" dirty="0">
                <a:solidFill>
                  <a:srgbClr val="0094F1"/>
                </a:solidFill>
                <a:latin typeface="Century Gothic"/>
                <a:ea typeface="+mj-ea"/>
                <a:cs typeface="Century Gothic"/>
              </a:rPr>
              <a:t>Can We Provide Additional Functional Evidence for These Genes?</a:t>
            </a:r>
          </a:p>
        </p:txBody>
      </p:sp>
    </p:spTree>
    <p:extLst>
      <p:ext uri="{BB962C8B-B14F-4D97-AF65-F5344CB8AC3E}">
        <p14:creationId xmlns:p14="http://schemas.microsoft.com/office/powerpoint/2010/main" val="25358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2011-11-22_Primary_PCa_Methy_PPR5-violinpl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2903538"/>
            <a:ext cx="2798762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6" descr="2011-11-22_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0" y="2874963"/>
            <a:ext cx="2786063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7" descr="2011-11-17Primary PCa Methy DFSurvival_PPR5_cg06849477_SurvivalCur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2944813"/>
            <a:ext cx="2967038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8"/>
          <p:cNvSpPr txBox="1">
            <a:spLocks noChangeArrowheads="1"/>
          </p:cNvSpPr>
          <p:nvPr/>
        </p:nvSpPr>
        <p:spPr bwMode="auto">
          <a:xfrm>
            <a:off x="762000" y="2401888"/>
            <a:ext cx="19081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600" b="1" u="sng">
                <a:solidFill>
                  <a:schemeClr val="tx1"/>
                </a:solidFill>
                <a:latin typeface="Times New Roman" pitchFamily="18" charset="0"/>
              </a:rPr>
              <a:t>Methylation</a:t>
            </a:r>
          </a:p>
        </p:txBody>
      </p:sp>
      <p:sp>
        <p:nvSpPr>
          <p:cNvPr id="73734" name="Text Box 9"/>
          <p:cNvSpPr txBox="1">
            <a:spLocks noChangeArrowheads="1"/>
          </p:cNvSpPr>
          <p:nvPr/>
        </p:nvSpPr>
        <p:spPr bwMode="auto">
          <a:xfrm>
            <a:off x="3867150" y="2406650"/>
            <a:ext cx="11731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600" b="1" u="sng">
                <a:solidFill>
                  <a:schemeClr val="tx1"/>
                </a:solidFill>
                <a:latin typeface="Times New Roman" pitchFamily="18" charset="0"/>
              </a:rPr>
              <a:t>mRNA</a:t>
            </a:r>
          </a:p>
        </p:txBody>
      </p:sp>
      <p:sp>
        <p:nvSpPr>
          <p:cNvPr id="73735" name="Text Box 10"/>
          <p:cNvSpPr txBox="1">
            <a:spLocks noChangeArrowheads="1"/>
          </p:cNvSpPr>
          <p:nvPr/>
        </p:nvSpPr>
        <p:spPr bwMode="auto">
          <a:xfrm>
            <a:off x="6472238" y="2378075"/>
            <a:ext cx="244951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600" b="1" u="sng">
                <a:solidFill>
                  <a:schemeClr val="tx1"/>
                </a:solidFill>
                <a:latin typeface="Times New Roman" pitchFamily="18" charset="0"/>
              </a:rPr>
              <a:t>mRNA Survival</a:t>
            </a:r>
          </a:p>
        </p:txBody>
      </p:sp>
      <p:sp>
        <p:nvSpPr>
          <p:cNvPr id="73736" name="Rectangle 2"/>
          <p:cNvSpPr txBox="1">
            <a:spLocks noChangeArrowheads="1"/>
          </p:cNvSpPr>
          <p:nvPr/>
        </p:nvSpPr>
        <p:spPr bwMode="auto">
          <a:xfrm>
            <a:off x="418744" y="182880"/>
            <a:ext cx="8725256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CA" altLang="en-US" sz="3200" dirty="0">
                <a:solidFill>
                  <a:srgbClr val="0094F1"/>
                </a:solidFill>
                <a:latin typeface="Century Gothic"/>
                <a:ea typeface="+mj-ea"/>
                <a:cs typeface="Century Gothic"/>
              </a:rPr>
              <a:t>AHRGAP1</a:t>
            </a:r>
          </a:p>
        </p:txBody>
      </p:sp>
    </p:spTree>
    <p:extLst>
      <p:ext uri="{BB962C8B-B14F-4D97-AF65-F5344CB8AC3E}">
        <p14:creationId xmlns:p14="http://schemas.microsoft.com/office/powerpoint/2010/main" val="396275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CA" sz="3200" dirty="0" smtClean="0"/>
              <a:t>Prostate </a:t>
            </a:r>
            <a:r>
              <a:rPr lang="en-CA" sz="3200" dirty="0"/>
              <a:t>Cancer Prognosis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70794"/>
            <a:ext cx="8229600" cy="469709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Digital Rectal</a:t>
            </a:r>
          </a:p>
          <a:p>
            <a:pPr>
              <a:spcBef>
                <a:spcPct val="0"/>
              </a:spcBef>
              <a:buNone/>
            </a:pPr>
            <a:r>
              <a:rPr lang="en-CA" altLang="en-US" b="1" dirty="0"/>
              <a:t>	   </a:t>
            </a:r>
            <a:r>
              <a:rPr lang="en-CA" altLang="en-US" dirty="0"/>
              <a:t>Exam	       Imaging 	 Biopsy	   </a:t>
            </a:r>
            <a:r>
              <a:rPr lang="en-CA" altLang="en-US" dirty="0" smtClean="0"/>
              <a:t> Blood </a:t>
            </a:r>
            <a:r>
              <a:rPr lang="en-CA" altLang="en-US" dirty="0"/>
              <a:t>test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5" descr="digital-rectal-examin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/>
          <a:stretch>
            <a:fillRect/>
          </a:stretch>
        </p:blipFill>
        <p:spPr bwMode="auto">
          <a:xfrm>
            <a:off x="698121" y="2183415"/>
            <a:ext cx="2020888" cy="19113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 St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83" y="2194527"/>
            <a:ext cx="1189038" cy="19002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utocut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035" y="2194527"/>
            <a:ext cx="1554162" cy="19113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gloved-hand-with-blood-vi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295" y="2194527"/>
            <a:ext cx="2128837" cy="19113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9"/>
          <p:cNvSpPr>
            <a:spLocks/>
          </p:cNvSpPr>
          <p:nvPr/>
        </p:nvSpPr>
        <p:spPr bwMode="auto">
          <a:xfrm rot="5400000">
            <a:off x="2207743" y="2219787"/>
            <a:ext cx="465137" cy="4289425"/>
          </a:xfrm>
          <a:prstGeom prst="rightBrace">
            <a:avLst>
              <a:gd name="adj1" fmla="val 76849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5413503" y="4167164"/>
            <a:ext cx="0" cy="465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7458251" y="4167164"/>
            <a:ext cx="0" cy="465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1708564" y="4745294"/>
            <a:ext cx="646644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CA" altLang="en-US" sz="2100" dirty="0">
                <a:latin typeface="Century Gothic"/>
                <a:cs typeface="Century Gothic"/>
              </a:rPr>
              <a:t>TNM stage	                 </a:t>
            </a:r>
            <a:r>
              <a:rPr lang="en-CA" altLang="en-US" sz="2100" dirty="0" smtClean="0">
                <a:latin typeface="Century Gothic"/>
                <a:cs typeface="Century Gothic"/>
              </a:rPr>
              <a:t> Tumour </a:t>
            </a:r>
            <a:r>
              <a:rPr lang="en-CA" altLang="en-US" sz="2100" dirty="0">
                <a:latin typeface="Century Gothic"/>
                <a:cs typeface="Century Gothic"/>
              </a:rPr>
              <a:t>grade	      </a:t>
            </a:r>
            <a:r>
              <a:rPr lang="en-CA" altLang="en-US" sz="2100" dirty="0" smtClean="0">
                <a:latin typeface="Century Gothic"/>
                <a:cs typeface="Century Gothic"/>
              </a:rPr>
              <a:t>      PSA</a:t>
            </a:r>
            <a:endParaRPr lang="en-CA" altLang="en-US" sz="2100" dirty="0">
              <a:latin typeface="Century Gothic"/>
              <a:cs typeface="Century Gothic"/>
            </a:endParaRPr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>
            <a:off x="466975" y="5300117"/>
            <a:ext cx="84296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531813" y="5457402"/>
            <a:ext cx="1465262" cy="763587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 dirty="0">
                <a:solidFill>
                  <a:schemeClr val="bg1"/>
                </a:solidFill>
                <a:latin typeface="Arial" charset="0"/>
              </a:rPr>
              <a:t>Low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 dirty="0">
                <a:solidFill>
                  <a:schemeClr val="bg1"/>
                </a:solidFill>
                <a:latin typeface="Arial" charset="0"/>
              </a:rPr>
              <a:t>risk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2494278" y="5446126"/>
            <a:ext cx="1951037" cy="758825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 dirty="0">
                <a:solidFill>
                  <a:schemeClr val="bg1"/>
                </a:solidFill>
                <a:latin typeface="Arial" charset="0"/>
              </a:rPr>
              <a:t>Intermediate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 dirty="0">
                <a:solidFill>
                  <a:schemeClr val="bg1"/>
                </a:solidFill>
                <a:latin typeface="Arial" charset="0"/>
              </a:rPr>
              <a:t>risk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903922" y="5462164"/>
            <a:ext cx="1311275" cy="763587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 dirty="0">
                <a:solidFill>
                  <a:schemeClr val="bg1"/>
                </a:solidFill>
                <a:latin typeface="Arial" charset="0"/>
              </a:rPr>
              <a:t>High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 dirty="0">
                <a:solidFill>
                  <a:schemeClr val="bg1"/>
                </a:solidFill>
                <a:latin typeface="Arial" charset="0"/>
              </a:rPr>
              <a:t>risk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6927707" y="5638185"/>
            <a:ext cx="1622425" cy="487363"/>
          </a:xfrm>
          <a:prstGeom prst="rect">
            <a:avLst/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200" dirty="0">
                <a:solidFill>
                  <a:schemeClr val="bg1"/>
                </a:solidFill>
                <a:latin typeface="Arial" charset="0"/>
              </a:rPr>
              <a:t>Metastatic</a:t>
            </a: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1211397" y="6362535"/>
            <a:ext cx="4348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1566995" y="6335713"/>
            <a:ext cx="3992564" cy="52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Tx/>
            </a:pPr>
            <a:r>
              <a:rPr lang="en-CA" altLang="en-US" b="1" dirty="0">
                <a:solidFill>
                  <a:schemeClr val="tx1"/>
                </a:solidFill>
                <a:latin typeface="Century Gothic"/>
                <a:cs typeface="Century Gothic"/>
              </a:rPr>
              <a:t>Localized cancers</a:t>
            </a:r>
          </a:p>
        </p:txBody>
      </p:sp>
    </p:spTree>
    <p:extLst>
      <p:ext uri="{BB962C8B-B14F-4D97-AF65-F5344CB8AC3E}">
        <p14:creationId xmlns:p14="http://schemas.microsoft.com/office/powerpoint/2010/main" val="408798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 txBox="1">
            <a:spLocks noChangeArrowheads="1"/>
          </p:cNvSpPr>
          <p:nvPr/>
        </p:nvSpPr>
        <p:spPr bwMode="auto">
          <a:xfrm>
            <a:off x="0" y="182880"/>
            <a:ext cx="9144000" cy="66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</a:pPr>
            <a:r>
              <a:rPr lang="en-US" altLang="en-US" sz="3200" dirty="0">
                <a:solidFill>
                  <a:srgbClr val="0094F1"/>
                </a:solidFill>
                <a:latin typeface="Century Gothic"/>
                <a:ea typeface="+mj-ea"/>
                <a:cs typeface="Century Gothic"/>
              </a:rPr>
              <a:t>Current Directions: Improved Study Design</a:t>
            </a:r>
          </a:p>
        </p:txBody>
      </p:sp>
      <p:sp>
        <p:nvSpPr>
          <p:cNvPr id="90115" name="TextBox 3"/>
          <p:cNvSpPr txBox="1">
            <a:spLocks noChangeArrowheads="1"/>
          </p:cNvSpPr>
          <p:nvPr/>
        </p:nvSpPr>
        <p:spPr bwMode="auto">
          <a:xfrm>
            <a:off x="258763" y="1112838"/>
            <a:ext cx="85344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914400" indent="-4572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30000"/>
              <a:buFont typeface="Wingdings" pitchFamily="2" charset="2"/>
              <a:buChar char="§"/>
            </a:pPr>
            <a:r>
              <a:rPr lang="en-CA" altLang="en-US" sz="3200">
                <a:solidFill>
                  <a:schemeClr val="tx1"/>
                </a:solidFill>
                <a:latin typeface="Arial" pitchFamily="34" charset="0"/>
              </a:rPr>
              <a:t>Larger patient cohort (n = 200)</a:t>
            </a:r>
          </a:p>
          <a:p>
            <a:pPr lvl="1" eaLnBrk="1" hangingPunct="1">
              <a:spcBef>
                <a:spcPct val="0"/>
              </a:spcBef>
              <a:buClrTx/>
              <a:buSzPct val="130000"/>
              <a:buFont typeface="Wingdings" pitchFamily="2" charset="2"/>
              <a:buChar char="§"/>
            </a:pPr>
            <a:r>
              <a:rPr lang="en-CA" altLang="en-US" sz="3200">
                <a:solidFill>
                  <a:schemeClr val="tx1"/>
                </a:solidFill>
                <a:latin typeface="Arial" pitchFamily="34" charset="0"/>
              </a:rPr>
              <a:t>Mixed low- and high-risk patients</a:t>
            </a:r>
          </a:p>
          <a:p>
            <a:pPr eaLnBrk="1" hangingPunct="1">
              <a:spcBef>
                <a:spcPct val="0"/>
              </a:spcBef>
              <a:buClrTx/>
              <a:buSzPct val="130000"/>
              <a:buFont typeface="Wingdings" pitchFamily="2" charset="2"/>
              <a:buChar char="§"/>
            </a:pPr>
            <a:endParaRPr lang="en-CA" altLang="en-US" sz="320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130000"/>
              <a:buFont typeface="Wingdings" pitchFamily="2" charset="2"/>
              <a:buChar char="§"/>
            </a:pPr>
            <a:r>
              <a:rPr lang="en-CA" altLang="en-US" sz="3200">
                <a:solidFill>
                  <a:schemeClr val="tx1"/>
                </a:solidFill>
                <a:latin typeface="Arial" pitchFamily="34" charset="0"/>
              </a:rPr>
              <a:t>Better resolution</a:t>
            </a:r>
          </a:p>
          <a:p>
            <a:pPr lvl="1" eaLnBrk="1" hangingPunct="1">
              <a:spcBef>
                <a:spcPct val="0"/>
              </a:spcBef>
              <a:buClrTx/>
              <a:buSzPct val="130000"/>
              <a:buFont typeface="Wingdings" pitchFamily="2" charset="2"/>
              <a:buChar char="§"/>
            </a:pPr>
            <a:r>
              <a:rPr lang="en-CA" altLang="en-US" sz="3200">
                <a:solidFill>
                  <a:schemeClr val="tx1"/>
                </a:solidFill>
                <a:latin typeface="Arial" pitchFamily="34" charset="0"/>
              </a:rPr>
              <a:t>Tiling arrays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590925"/>
            <a:ext cx="8588375" cy="26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65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41152" y="2537891"/>
            <a:ext cx="6582344" cy="166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</a:pPr>
            <a:r>
              <a:rPr lang="en-CA" altLang="en-US" sz="3200" dirty="0" smtClean="0">
                <a:solidFill>
                  <a:srgbClr val="0094F1"/>
                </a:solidFill>
                <a:latin typeface="Century Gothic"/>
                <a:ea typeface="+mj-ea"/>
                <a:cs typeface="Century Gothic"/>
              </a:rPr>
              <a:t>But Is there Another Easily Accessible, Prostate-Proximal Fluid We Can Assess?</a:t>
            </a:r>
            <a:endParaRPr lang="en-CA" altLang="en-US" sz="3200" dirty="0">
              <a:solidFill>
                <a:srgbClr val="0094F1"/>
              </a:solidFill>
              <a:latin typeface="Century Gothic"/>
              <a:ea typeface="+mj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7032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 txBox="1">
            <a:spLocks noChangeArrowheads="1"/>
          </p:cNvSpPr>
          <p:nvPr/>
        </p:nvSpPr>
        <p:spPr bwMode="auto">
          <a:xfrm>
            <a:off x="163513" y="182880"/>
            <a:ext cx="89804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</a:pPr>
            <a:r>
              <a:rPr lang="en-CA" altLang="en-US" sz="3200" dirty="0">
                <a:solidFill>
                  <a:srgbClr val="0094F1"/>
                </a:solidFill>
                <a:latin typeface="Century Gothic"/>
                <a:ea typeface="+mj-ea"/>
                <a:cs typeface="Century Gothic"/>
              </a:rPr>
              <a:t>EPS-Urine Proteomics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358" y="1512876"/>
            <a:ext cx="8650787" cy="454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1883" y="6487738"/>
            <a:ext cx="3917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Kim </a:t>
            </a:r>
            <a:r>
              <a:rPr lang="en-CA" i="1" dirty="0" smtClean="0"/>
              <a:t>et al.</a:t>
            </a:r>
            <a:r>
              <a:rPr lang="en-CA" dirty="0" smtClean="0"/>
              <a:t> Nature Communications 2016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3148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 txBox="1">
            <a:spLocks noChangeArrowheads="1"/>
          </p:cNvSpPr>
          <p:nvPr/>
        </p:nvSpPr>
        <p:spPr bwMode="auto">
          <a:xfrm>
            <a:off x="163513" y="182880"/>
            <a:ext cx="89804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</a:pPr>
            <a:r>
              <a:rPr lang="en-CA" altLang="en-US" sz="3200" dirty="0">
                <a:solidFill>
                  <a:srgbClr val="0094F1"/>
                </a:solidFill>
                <a:latin typeface="Century Gothic"/>
                <a:ea typeface="+mj-ea"/>
                <a:cs typeface="Century Gothic"/>
              </a:rPr>
              <a:t>Almost All Proteins Detectable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6" t="20607" r="16592" b="12458"/>
          <a:stretch/>
        </p:blipFill>
        <p:spPr bwMode="auto">
          <a:xfrm>
            <a:off x="267852" y="1120775"/>
            <a:ext cx="8606659" cy="500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62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 txBox="1">
            <a:spLocks noChangeArrowheads="1"/>
          </p:cNvSpPr>
          <p:nvPr/>
        </p:nvSpPr>
        <p:spPr bwMode="auto">
          <a:xfrm>
            <a:off x="163513" y="182880"/>
            <a:ext cx="89804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</a:pPr>
            <a:r>
              <a:rPr lang="en-CA" altLang="en-US" sz="3200" dirty="0">
                <a:solidFill>
                  <a:srgbClr val="0094F1"/>
                </a:solidFill>
                <a:latin typeface="Century Gothic"/>
                <a:ea typeface="+mj-ea"/>
                <a:cs typeface="Century Gothic"/>
              </a:rPr>
              <a:t>Individual Peptides Are Predictive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513" y="1120775"/>
            <a:ext cx="8904718" cy="489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76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 txBox="1">
            <a:spLocks noChangeArrowheads="1"/>
          </p:cNvSpPr>
          <p:nvPr/>
        </p:nvSpPr>
        <p:spPr bwMode="auto">
          <a:xfrm>
            <a:off x="163513" y="182880"/>
            <a:ext cx="89804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</a:pPr>
            <a:r>
              <a:rPr lang="en-CA" altLang="en-US" sz="3200" dirty="0">
                <a:solidFill>
                  <a:srgbClr val="0094F1"/>
                </a:solidFill>
                <a:latin typeface="Century Gothic"/>
                <a:ea typeface="+mj-ea"/>
                <a:cs typeface="Century Gothic"/>
              </a:rPr>
              <a:t>And Together Form A Predictive Model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0556" y="1120775"/>
            <a:ext cx="5486400" cy="547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17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Pathway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46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98509"/>
            <a:ext cx="8229600" cy="4795435"/>
          </a:xfrm>
        </p:spPr>
        <p:txBody>
          <a:bodyPr>
            <a:normAutofit/>
          </a:bodyPr>
          <a:lstStyle/>
          <a:p>
            <a:r>
              <a:rPr lang="en-US" sz="3000" dirty="0" smtClean="0"/>
              <a:t>Overview of Clinical Space</a:t>
            </a:r>
          </a:p>
          <a:p>
            <a:r>
              <a:rPr lang="en-CA" altLang="en-US" sz="3000" dirty="0" smtClean="0"/>
              <a:t>Genomics</a:t>
            </a:r>
            <a:endParaRPr lang="en-CA" altLang="en-US" sz="3000" dirty="0"/>
          </a:p>
          <a:p>
            <a:r>
              <a:rPr lang="en-CA" altLang="en-US" sz="3000" dirty="0" smtClean="0"/>
              <a:t>Proteomics</a:t>
            </a:r>
            <a:endParaRPr lang="en-CA" altLang="en-US" sz="3000" dirty="0"/>
          </a:p>
          <a:p>
            <a:r>
              <a:rPr lang="en-CA" altLang="en-US" sz="3000" dirty="0" smtClean="0"/>
              <a:t>Fluids</a:t>
            </a:r>
          </a:p>
          <a:p>
            <a:r>
              <a:rPr lang="en-CA" altLang="en-US" sz="3000" b="1" dirty="0" smtClean="0"/>
              <a:t>Summary</a:t>
            </a:r>
            <a:endParaRPr lang="en-CA" altLang="en-US" sz="3000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3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47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0074" y="1489250"/>
            <a:ext cx="7764470" cy="387056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CA" altLang="en-US" sz="1800" dirty="0" smtClean="0"/>
              <a:t>Biomarkers can:</a:t>
            </a:r>
            <a:endParaRPr lang="en-CA" altLang="en-US" sz="1800" dirty="0"/>
          </a:p>
          <a:p>
            <a:pPr lvl="1">
              <a:lnSpc>
                <a:spcPct val="120000"/>
              </a:lnSpc>
            </a:pPr>
            <a:r>
              <a:rPr lang="en-CA" altLang="en-US" sz="1800" dirty="0" smtClean="0"/>
              <a:t>Be developed using multiple data-types</a:t>
            </a:r>
          </a:p>
          <a:p>
            <a:pPr lvl="1">
              <a:lnSpc>
                <a:spcPct val="120000"/>
              </a:lnSpc>
            </a:pPr>
            <a:r>
              <a:rPr lang="en-CA" altLang="en-US" sz="1800" dirty="0" smtClean="0"/>
              <a:t>Overcome spatial heterogeneity</a:t>
            </a:r>
          </a:p>
          <a:p>
            <a:pPr>
              <a:lnSpc>
                <a:spcPct val="120000"/>
              </a:lnSpc>
            </a:pPr>
            <a:endParaRPr lang="en-CA" altLang="en-US" sz="1800" dirty="0"/>
          </a:p>
          <a:p>
            <a:pPr>
              <a:lnSpc>
                <a:spcPct val="120000"/>
              </a:lnSpc>
            </a:pPr>
            <a:r>
              <a:rPr lang="en-CA" altLang="en-US" sz="1800" dirty="0" smtClean="0"/>
              <a:t>The germline genome:</a:t>
            </a:r>
          </a:p>
          <a:p>
            <a:pPr lvl="1">
              <a:lnSpc>
                <a:spcPct val="120000"/>
              </a:lnSpc>
            </a:pPr>
            <a:r>
              <a:rPr lang="en-CA" altLang="en-US" sz="1800" dirty="0" smtClean="0"/>
              <a:t>Influences tumour progression and mutations</a:t>
            </a:r>
          </a:p>
          <a:p>
            <a:pPr lvl="1">
              <a:lnSpc>
                <a:spcPct val="120000"/>
              </a:lnSpc>
            </a:pPr>
            <a:r>
              <a:rPr lang="en-CA" altLang="en-US" sz="1800" dirty="0" smtClean="0"/>
              <a:t>Is under-studied</a:t>
            </a:r>
          </a:p>
          <a:p>
            <a:pPr lvl="1">
              <a:lnSpc>
                <a:spcPct val="120000"/>
              </a:lnSpc>
            </a:pPr>
            <a:endParaRPr lang="en-CA" altLang="en-US" sz="1800" dirty="0"/>
          </a:p>
          <a:p>
            <a:pPr>
              <a:lnSpc>
                <a:spcPct val="120000"/>
              </a:lnSpc>
            </a:pPr>
            <a:r>
              <a:rPr lang="en-CA" altLang="en-US" sz="1800" dirty="0" smtClean="0"/>
              <a:t>These data call for composite germline, somatic, imaging and fluid biomarkers to diagnose, </a:t>
            </a:r>
            <a:r>
              <a:rPr lang="en-CA" altLang="en-US" sz="1800" dirty="0" err="1" smtClean="0"/>
              <a:t>prognose</a:t>
            </a:r>
            <a:r>
              <a:rPr lang="en-CA" altLang="en-US" sz="1800" dirty="0" smtClean="0"/>
              <a:t> and monitor progression.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6349" y="5552653"/>
            <a:ext cx="7510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These studies required extensive inter-disciplinary team-work and collaboration (and funding!).</a:t>
            </a:r>
            <a:endParaRPr lang="en-US" sz="2800" i="1" dirty="0"/>
          </a:p>
        </p:txBody>
      </p:sp>
      <p:pic>
        <p:nvPicPr>
          <p:cNvPr id="7" name="Picture 2" descr="http://prostatecancer.ca/CMSPages/images/PCC_HeaderLogo_Resiz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973" y="234785"/>
            <a:ext cx="1573049" cy="112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teabba.com.au/wordpress/wp-content/uploads/2014/10/Movember300x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43" y="299271"/>
            <a:ext cx="1634525" cy="109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genomecanada.ca/images/logos/GenomeCanadaCol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166" y="2891607"/>
            <a:ext cx="1671782" cy="101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www.ktnet.oicr.on.ca/img/OICR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903" y="4094950"/>
            <a:ext cx="1134161" cy="83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6" y="374509"/>
            <a:ext cx="2116164" cy="98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5755" y="1417137"/>
            <a:ext cx="2161309" cy="152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70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3669"/>
            <a:ext cx="8229600" cy="755828"/>
          </a:xfrm>
        </p:spPr>
        <p:txBody>
          <a:bodyPr>
            <a:normAutofit/>
          </a:bodyPr>
          <a:lstStyle/>
          <a:p>
            <a:r>
              <a:rPr lang="en-US" dirty="0" smtClean="0"/>
              <a:t>CPC-GENE: The People Involved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48</a:t>
            </a:fld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6925" y="1174750"/>
            <a:ext cx="235426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38125" y="776288"/>
            <a:ext cx="2257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Dr. Robert Bristow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6302672" y="720725"/>
            <a:ext cx="25607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Dr. </a:t>
            </a:r>
            <a:r>
              <a:rPr lang="en-US" altLang="en-US" sz="20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Thomas Kislinger</a:t>
            </a:r>
            <a:endParaRPr lang="en-US" altLang="en-US" sz="2000" dirty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2852738" y="747713"/>
            <a:ext cx="3357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Dr. Theodore van der Kwast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357498" y="2866757"/>
            <a:ext cx="2467407" cy="3970318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7" dist="17961" dir="2700000">
              <a:srgbClr val="000000"/>
            </a:prstShdw>
          </a:effec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u="sng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Boutros Lab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Julia Hopkins</a:t>
            </a:r>
            <a:endParaRPr lang="en-US" altLang="en-US" sz="1800" dirty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Ankit Sinha</a:t>
            </a:r>
            <a:endParaRPr lang="en-US" altLang="en-US" sz="1800" dirty="0" smtClean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Cindy Yao</a:t>
            </a:r>
            <a:endParaRPr lang="en-US" altLang="en-US" sz="1800" dirty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Vincent Huang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Emilie Lalonde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Takafumi Yamaguchi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Katie Houlahan</a:t>
            </a:r>
            <a:endParaRPr lang="en-US" altLang="en-US" sz="1800" dirty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Julie Livingstone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Natalie Fox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Sylvia Shiah</a:t>
            </a:r>
            <a:endParaRPr lang="en-US" altLang="en-US" sz="1800" dirty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Lawrence Heisler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Shadrielle Espiritu</a:t>
            </a:r>
            <a:endParaRPr lang="en-US" altLang="en-US" sz="1800" dirty="0">
              <a:solidFill>
                <a:schemeClr val="tx1"/>
              </a:solidFill>
              <a:latin typeface="Arial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  <a:ea typeface="MS PGothic" pitchFamily="34" charset="-128"/>
              </a:rPr>
              <a:t>Veronica Sabelnykova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00980" y="5309437"/>
            <a:ext cx="1771319" cy="15081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/>
              <a:t>Informatics</a:t>
            </a:r>
          </a:p>
          <a:p>
            <a:pPr>
              <a:defRPr/>
            </a:pPr>
            <a:r>
              <a:rPr lang="en-US" sz="1800" dirty="0"/>
              <a:t>Timothy Beck</a:t>
            </a:r>
          </a:p>
          <a:p>
            <a:pPr>
              <a:defRPr/>
            </a:pPr>
            <a:r>
              <a:rPr lang="en-US" sz="1800" dirty="0"/>
              <a:t>Fouad Yousif</a:t>
            </a:r>
          </a:p>
          <a:p>
            <a:pPr>
              <a:defRPr/>
            </a:pPr>
            <a:r>
              <a:rPr lang="en-US" dirty="0"/>
              <a:t>Melania Pintilie</a:t>
            </a:r>
          </a:p>
          <a:p>
            <a:pPr>
              <a:defRPr/>
            </a:pPr>
            <a:r>
              <a:rPr lang="en-US" sz="1800" dirty="0" err="1" smtClean="0"/>
              <a:t>Xuemei</a:t>
            </a:r>
            <a:r>
              <a:rPr lang="en-US" sz="1800" dirty="0" smtClean="0"/>
              <a:t> </a:t>
            </a:r>
            <a:r>
              <a:rPr lang="en-US" sz="1800" dirty="0"/>
              <a:t>Luo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655319" y="2846388"/>
            <a:ext cx="1580113" cy="2339102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u="sng" dirty="0"/>
              <a:t>Genomics</a:t>
            </a:r>
          </a:p>
          <a:p>
            <a:pPr>
              <a:defRPr/>
            </a:pPr>
            <a:r>
              <a:rPr lang="en-US" sz="1800" dirty="0" err="1"/>
              <a:t>Taryne</a:t>
            </a:r>
            <a:r>
              <a:rPr lang="en-US" sz="1800" dirty="0"/>
              <a:t> Chong</a:t>
            </a:r>
          </a:p>
          <a:p>
            <a:pPr>
              <a:defRPr/>
            </a:pPr>
            <a:r>
              <a:rPr lang="en-US" sz="1800" dirty="0"/>
              <a:t>Andrew Brown</a:t>
            </a:r>
          </a:p>
          <a:p>
            <a:pPr>
              <a:defRPr/>
            </a:pPr>
            <a:r>
              <a:rPr lang="en-US" sz="1800" dirty="0"/>
              <a:t>Michelle Sam</a:t>
            </a:r>
          </a:p>
          <a:p>
            <a:pPr>
              <a:defRPr/>
            </a:pPr>
            <a:r>
              <a:rPr lang="en-US" sz="1800" dirty="0"/>
              <a:t>Jeremy Johns</a:t>
            </a:r>
          </a:p>
          <a:p>
            <a:pPr>
              <a:defRPr/>
            </a:pPr>
            <a:r>
              <a:rPr lang="en-US" sz="1800" dirty="0"/>
              <a:t>Lee Timms</a:t>
            </a:r>
          </a:p>
          <a:p>
            <a:pPr>
              <a:defRPr/>
            </a:pPr>
            <a:r>
              <a:rPr lang="en-US" sz="1800" dirty="0" smtClean="0"/>
              <a:t>Ken Kron</a:t>
            </a:r>
            <a:endParaRPr lang="en-US" sz="1800" dirty="0"/>
          </a:p>
          <a:p>
            <a:pPr>
              <a:defRPr/>
            </a:pPr>
            <a:r>
              <a:rPr lang="en-US" sz="1800" dirty="0" smtClean="0"/>
              <a:t>Ankit Sinha</a:t>
            </a:r>
            <a:endParaRPr lang="en-US" sz="1800" dirty="0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536950" y="5324846"/>
            <a:ext cx="1963554" cy="1492716"/>
          </a:xfrm>
          <a:prstGeom prst="rect">
            <a:avLst/>
          </a:prstGeom>
          <a:solidFill>
            <a:srgbClr val="CCE8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00" b="1" u="sng" dirty="0" err="1"/>
              <a:t>Clinico</a:t>
            </a:r>
            <a:r>
              <a:rPr lang="en-US" sz="1900" b="1" u="sng" dirty="0"/>
              <a:t>-Molecular</a:t>
            </a:r>
          </a:p>
          <a:p>
            <a:pPr>
              <a:defRPr/>
            </a:pPr>
            <a:r>
              <a:rPr lang="en-US" sz="1800" dirty="0"/>
              <a:t>Dominique Trudel</a:t>
            </a:r>
          </a:p>
          <a:p>
            <a:pPr>
              <a:defRPr/>
            </a:pPr>
            <a:r>
              <a:rPr lang="en-US" sz="1800" dirty="0"/>
              <a:t>Alice Meng</a:t>
            </a:r>
          </a:p>
          <a:p>
            <a:pPr>
              <a:defRPr/>
            </a:pPr>
            <a:r>
              <a:rPr lang="en-US" sz="1800" dirty="0"/>
              <a:t>Gaetano </a:t>
            </a:r>
            <a:r>
              <a:rPr lang="en-US" sz="1800" dirty="0" err="1" smtClean="0"/>
              <a:t>Zafarana</a:t>
            </a:r>
            <a:endParaRPr lang="en-US" sz="1800" dirty="0" smtClean="0"/>
          </a:p>
          <a:p>
            <a:pPr>
              <a:defRPr/>
            </a:pPr>
            <a:r>
              <a:rPr lang="en-US" dirty="0" smtClean="0"/>
              <a:t>Melvin Chua</a:t>
            </a:r>
            <a:endParaRPr lang="en-US" sz="1800" dirty="0"/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483461" y="2846388"/>
            <a:ext cx="2012089" cy="233910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u="sng" dirty="0"/>
              <a:t>PIs &amp; PMs</a:t>
            </a:r>
          </a:p>
          <a:p>
            <a:pPr>
              <a:defRPr/>
            </a:pPr>
            <a:r>
              <a:rPr lang="en-US" sz="1800" dirty="0"/>
              <a:t>Michael Fraser</a:t>
            </a:r>
          </a:p>
          <a:p>
            <a:pPr>
              <a:defRPr/>
            </a:pPr>
            <a:r>
              <a:rPr lang="en-US" sz="1800" dirty="0" smtClean="0"/>
              <a:t>Neil </a:t>
            </a:r>
            <a:r>
              <a:rPr lang="en-US" sz="1800" dirty="0"/>
              <a:t>Fleshner</a:t>
            </a:r>
          </a:p>
          <a:p>
            <a:pPr>
              <a:defRPr/>
            </a:pPr>
            <a:r>
              <a:rPr lang="en-US" sz="1800" dirty="0" smtClean="0"/>
              <a:t>Theo van der Kwast</a:t>
            </a:r>
            <a:endParaRPr lang="en-US" sz="1800" dirty="0"/>
          </a:p>
          <a:p>
            <a:pPr>
              <a:defRPr/>
            </a:pPr>
            <a:r>
              <a:rPr lang="en-US" sz="1800" dirty="0"/>
              <a:t>Colin Collins</a:t>
            </a:r>
          </a:p>
          <a:p>
            <a:pPr>
              <a:defRPr/>
            </a:pPr>
            <a:r>
              <a:rPr lang="en-US" dirty="0" smtClean="0"/>
              <a:t>O. John Semmes</a:t>
            </a:r>
            <a:endParaRPr lang="en-US" sz="1800" dirty="0" smtClean="0"/>
          </a:p>
          <a:p>
            <a:pPr>
              <a:defRPr/>
            </a:pPr>
            <a:r>
              <a:rPr lang="en-US" dirty="0" smtClean="0"/>
              <a:t>Mathieu </a:t>
            </a:r>
            <a:r>
              <a:rPr lang="en-US" dirty="0" smtClean="0"/>
              <a:t>Lupien</a:t>
            </a:r>
          </a:p>
          <a:p>
            <a:pPr>
              <a:defRPr/>
            </a:pPr>
            <a:r>
              <a:rPr lang="en-US" sz="1800" dirty="0" smtClean="0"/>
              <a:t>Stanley Liu</a:t>
            </a:r>
            <a:endParaRPr lang="en-US" sz="18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1198562"/>
            <a:ext cx="2377742" cy="15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kislingerlab.uhnres.utoronto.ca/image/tk_fp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3495" y="1144588"/>
            <a:ext cx="1469898" cy="163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5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boutros\Desktop\BL Group photo_11.29.2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297"/>
            <a:ext cx="9143999" cy="677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7146" y="6399677"/>
            <a:ext cx="5709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Positions Available: Paul.Boutros@oicr.on.ca</a:t>
            </a:r>
            <a:endParaRPr lang="en-US" sz="2400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57200" y="33669"/>
            <a:ext cx="8229600" cy="7558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62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070" y="182880"/>
            <a:ext cx="8985258" cy="933945"/>
          </a:xfrm>
        </p:spPr>
        <p:txBody>
          <a:bodyPr>
            <a:noAutofit/>
          </a:bodyPr>
          <a:lstStyle/>
          <a:p>
            <a:r>
              <a:rPr lang="en-US" altLang="en-US" sz="3200" dirty="0" smtClean="0"/>
              <a:t>Clinical </a:t>
            </a:r>
            <a:r>
              <a:rPr lang="en-US" altLang="en-US" sz="3200" dirty="0"/>
              <a:t>stratification of localized cancer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87313" y="1401763"/>
            <a:ext cx="7085012" cy="5121275"/>
            <a:chOff x="55" y="1144"/>
            <a:chExt cx="3841" cy="2965"/>
          </a:xfrm>
        </p:grpSpPr>
        <p:sp>
          <p:nvSpPr>
            <p:cNvPr id="8" name="Rectangle 37"/>
            <p:cNvSpPr>
              <a:spLocks noChangeArrowheads="1"/>
            </p:cNvSpPr>
            <p:nvPr/>
          </p:nvSpPr>
          <p:spPr bwMode="auto">
            <a:xfrm>
              <a:off x="63" y="1144"/>
              <a:ext cx="160" cy="2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CA" altLang="en-US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9" name="Group 38"/>
            <p:cNvGrpSpPr>
              <a:grpSpLocks/>
            </p:cNvGrpSpPr>
            <p:nvPr/>
          </p:nvGrpSpPr>
          <p:grpSpPr bwMode="auto">
            <a:xfrm>
              <a:off x="55" y="1144"/>
              <a:ext cx="3841" cy="2965"/>
              <a:chOff x="55" y="1144"/>
              <a:chExt cx="3841" cy="2965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" y="1144"/>
                <a:ext cx="3557" cy="2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2782" y="2774"/>
                <a:ext cx="85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CA" altLang="en-US" sz="1800" b="1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High</a:t>
                </a:r>
              </a:p>
            </p:txBody>
          </p:sp>
          <p:sp>
            <p:nvSpPr>
              <p:cNvPr id="12" name="Text Box 11"/>
              <p:cNvSpPr txBox="1">
                <a:spLocks noChangeArrowheads="1"/>
              </p:cNvSpPr>
              <p:nvPr/>
            </p:nvSpPr>
            <p:spPr bwMode="auto">
              <a:xfrm>
                <a:off x="2782" y="1474"/>
                <a:ext cx="85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CA" altLang="en-US" sz="1800" b="1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Low</a:t>
                </a:r>
              </a:p>
            </p:txBody>
          </p:sp>
          <p:sp>
            <p:nvSpPr>
              <p:cNvPr id="13" name="Text Box 12"/>
              <p:cNvSpPr txBox="1">
                <a:spLocks noChangeArrowheads="1"/>
              </p:cNvSpPr>
              <p:nvPr/>
            </p:nvSpPr>
            <p:spPr bwMode="auto">
              <a:xfrm rot="10800000">
                <a:off x="55" y="1172"/>
                <a:ext cx="274" cy="1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CA" altLang="en-US" sz="2100" b="1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% Biochemical RFR</a:t>
                </a:r>
              </a:p>
            </p:txBody>
          </p:sp>
          <p:sp>
            <p:nvSpPr>
              <p:cNvPr id="14" name="Text Box 10"/>
              <p:cNvSpPr txBox="1">
                <a:spLocks noChangeArrowheads="1"/>
              </p:cNvSpPr>
              <p:nvPr/>
            </p:nvSpPr>
            <p:spPr bwMode="auto">
              <a:xfrm>
                <a:off x="2820" y="2124"/>
                <a:ext cx="107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CA" altLang="en-US" sz="1800" b="1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Intermediate</a:t>
                </a:r>
              </a:p>
            </p:txBody>
          </p:sp>
          <p:sp>
            <p:nvSpPr>
              <p:cNvPr id="15" name="Rectangle 22"/>
              <p:cNvSpPr>
                <a:spLocks noChangeArrowheads="1"/>
              </p:cNvSpPr>
              <p:nvPr/>
            </p:nvSpPr>
            <p:spPr bwMode="auto">
              <a:xfrm>
                <a:off x="524" y="3299"/>
                <a:ext cx="3149" cy="4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800">
                    <a:solidFill>
                      <a:srgbClr val="000000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CA" altLang="en-US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6" name="Rectangle 45"/>
          <p:cNvSpPr>
            <a:spLocks noChangeArrowheads="1"/>
          </p:cNvSpPr>
          <p:nvPr/>
        </p:nvSpPr>
        <p:spPr bwMode="auto">
          <a:xfrm>
            <a:off x="6400800" y="2333625"/>
            <a:ext cx="2647950" cy="615950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>
                <a:solidFill>
                  <a:schemeClr val="bg1"/>
                </a:solidFill>
                <a:latin typeface="Arial" charset="0"/>
              </a:rPr>
              <a:t>Active Surveillance</a:t>
            </a:r>
          </a:p>
        </p:txBody>
      </p:sp>
      <p:sp>
        <p:nvSpPr>
          <p:cNvPr id="17" name="Rectangle 46"/>
          <p:cNvSpPr>
            <a:spLocks noGrp="1" noChangeArrowheads="1"/>
          </p:cNvSpPr>
          <p:nvPr>
            <p:ph idx="1"/>
          </p:nvPr>
        </p:nvSpPr>
        <p:spPr bwMode="auto">
          <a:xfrm>
            <a:off x="6427020" y="3460636"/>
            <a:ext cx="2608367" cy="726933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dirty="0">
                <a:solidFill>
                  <a:schemeClr val="bg1"/>
                </a:solidFill>
                <a:latin typeface="Arial" charset="0"/>
              </a:rPr>
              <a:t>Radiotherapy or </a:t>
            </a:r>
            <a:br>
              <a:rPr lang="en-CA" alt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CA" altLang="en-US" sz="1800" dirty="0">
                <a:solidFill>
                  <a:schemeClr val="bg1"/>
                </a:solidFill>
                <a:latin typeface="Arial" charset="0"/>
              </a:rPr>
              <a:t>Radical prostatectomy</a:t>
            </a:r>
          </a:p>
        </p:txBody>
      </p:sp>
      <p:sp>
        <p:nvSpPr>
          <p:cNvPr id="18" name="Rectangle 47"/>
          <p:cNvSpPr>
            <a:spLocks noChangeArrowheads="1"/>
          </p:cNvSpPr>
          <p:nvPr/>
        </p:nvSpPr>
        <p:spPr bwMode="auto">
          <a:xfrm>
            <a:off x="6467475" y="4710113"/>
            <a:ext cx="2581275" cy="928687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dirty="0">
                <a:solidFill>
                  <a:schemeClr val="bg1"/>
                </a:solidFill>
                <a:latin typeface="Arial" charset="0"/>
              </a:rPr>
              <a:t>Radiotherapy or </a:t>
            </a:r>
            <a:br>
              <a:rPr lang="en-CA" alt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CA" altLang="en-US" sz="1800" dirty="0">
                <a:solidFill>
                  <a:schemeClr val="bg1"/>
                </a:solidFill>
                <a:latin typeface="Arial" charset="0"/>
              </a:rPr>
              <a:t>Radical prostatectomy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dirty="0">
                <a:solidFill>
                  <a:schemeClr val="bg1"/>
                </a:solidFill>
                <a:latin typeface="Arial" charset="0"/>
              </a:rPr>
              <a:t>+ adjuvant treatment</a:t>
            </a:r>
          </a:p>
        </p:txBody>
      </p:sp>
      <p:sp>
        <p:nvSpPr>
          <p:cNvPr id="19" name="Freeform 48"/>
          <p:cNvSpPr>
            <a:spLocks/>
          </p:cNvSpPr>
          <p:nvPr/>
        </p:nvSpPr>
        <p:spPr bwMode="auto">
          <a:xfrm>
            <a:off x="4748213" y="2339975"/>
            <a:ext cx="493712" cy="877888"/>
          </a:xfrm>
          <a:custGeom>
            <a:avLst/>
            <a:gdLst>
              <a:gd name="T0" fmla="*/ 2147483647 w 311"/>
              <a:gd name="T1" fmla="*/ 2147483647 h 553"/>
              <a:gd name="T2" fmla="*/ 2147483647 w 311"/>
              <a:gd name="T3" fmla="*/ 2147483647 h 553"/>
              <a:gd name="T4" fmla="*/ 2147483647 w 311"/>
              <a:gd name="T5" fmla="*/ 0 h 5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1" h="553">
                <a:moveTo>
                  <a:pt x="311" y="553"/>
                </a:moveTo>
                <a:cubicBezTo>
                  <a:pt x="182" y="431"/>
                  <a:pt x="54" y="309"/>
                  <a:pt x="27" y="217"/>
                </a:cubicBezTo>
                <a:cubicBezTo>
                  <a:pt x="0" y="125"/>
                  <a:pt x="132" y="35"/>
                  <a:pt x="146" y="0"/>
                </a:cubicBezTo>
              </a:path>
            </a:pathLst>
          </a:custGeom>
          <a:noFill/>
          <a:ln w="57150" cmpd="sng">
            <a:solidFill>
              <a:srgbClr val="FF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0" name="Freeform 49"/>
          <p:cNvSpPr>
            <a:spLocks/>
          </p:cNvSpPr>
          <p:nvPr/>
        </p:nvSpPr>
        <p:spPr bwMode="auto">
          <a:xfrm flipV="1">
            <a:off x="4741863" y="3425825"/>
            <a:ext cx="493712" cy="927100"/>
          </a:xfrm>
          <a:custGeom>
            <a:avLst/>
            <a:gdLst>
              <a:gd name="T0" fmla="*/ 2147483647 w 311"/>
              <a:gd name="T1" fmla="*/ 2147483647 h 553"/>
              <a:gd name="T2" fmla="*/ 2147483647 w 311"/>
              <a:gd name="T3" fmla="*/ 2147483647 h 553"/>
              <a:gd name="T4" fmla="*/ 2147483647 w 311"/>
              <a:gd name="T5" fmla="*/ 0 h 5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1" h="553">
                <a:moveTo>
                  <a:pt x="311" y="553"/>
                </a:moveTo>
                <a:cubicBezTo>
                  <a:pt x="182" y="431"/>
                  <a:pt x="54" y="309"/>
                  <a:pt x="27" y="217"/>
                </a:cubicBezTo>
                <a:cubicBezTo>
                  <a:pt x="0" y="125"/>
                  <a:pt x="132" y="35"/>
                  <a:pt x="146" y="0"/>
                </a:cubicBezTo>
              </a:path>
            </a:pathLst>
          </a:custGeom>
          <a:noFill/>
          <a:ln w="57150" cmpd="sng">
            <a:solidFill>
              <a:srgbClr val="FF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1" name="ZoneTexte 4"/>
          <p:cNvSpPr txBox="1">
            <a:spLocks noChangeArrowheads="1"/>
          </p:cNvSpPr>
          <p:nvPr/>
        </p:nvSpPr>
        <p:spPr bwMode="auto">
          <a:xfrm>
            <a:off x="5181600" y="6310588"/>
            <a:ext cx="3962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800" dirty="0">
                <a:solidFill>
                  <a:schemeClr val="tx1"/>
                </a:solidFill>
                <a:cs typeface="Arial" charset="0"/>
              </a:rPr>
              <a:t>D'Amico</a:t>
            </a:r>
            <a:r>
              <a:rPr lang="it-IT" altLang="en-US" sz="1800" i="1" dirty="0">
                <a:solidFill>
                  <a:schemeClr val="tx1"/>
                </a:solidFill>
                <a:cs typeface="Arial" charset="0"/>
              </a:rPr>
              <a:t>, et al. </a:t>
            </a:r>
            <a:r>
              <a:rPr lang="it-IT" altLang="en-US" sz="1800" dirty="0">
                <a:solidFill>
                  <a:schemeClr val="tx1"/>
                </a:solidFill>
                <a:cs typeface="Arial" charset="0"/>
              </a:rPr>
              <a:t>2001</a:t>
            </a:r>
            <a:r>
              <a:rPr lang="it-IT" altLang="en-US" sz="1800" i="1" dirty="0">
                <a:solidFill>
                  <a:schemeClr val="tx1"/>
                </a:solidFill>
                <a:cs typeface="Arial" charset="0"/>
              </a:rPr>
              <a:t>. Urology</a:t>
            </a:r>
            <a:r>
              <a:rPr lang="it-IT" altLang="en-US" sz="1800" dirty="0">
                <a:solidFill>
                  <a:schemeClr val="tx1"/>
                </a:solidFill>
                <a:cs typeface="Arial" charset="0"/>
              </a:rPr>
              <a:t>.</a:t>
            </a:r>
            <a:endParaRPr lang="fr-CA" altLang="en-US" sz="1800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79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975" y="182880"/>
            <a:ext cx="8229600" cy="93394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Pathway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BC1E-F90E-FE46-928E-B570626A65DB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98509"/>
            <a:ext cx="8229600" cy="4795435"/>
          </a:xfrm>
        </p:spPr>
        <p:txBody>
          <a:bodyPr>
            <a:normAutofit/>
          </a:bodyPr>
          <a:lstStyle/>
          <a:p>
            <a:r>
              <a:rPr lang="en-US" sz="3000" dirty="0" smtClean="0"/>
              <a:t>Overview of Clinical Space</a:t>
            </a:r>
          </a:p>
          <a:p>
            <a:r>
              <a:rPr lang="en-CA" altLang="en-US" sz="3000" b="1" dirty="0" smtClean="0"/>
              <a:t>Genomics</a:t>
            </a:r>
            <a:endParaRPr lang="en-CA" altLang="en-US" sz="3000" b="1" dirty="0"/>
          </a:p>
          <a:p>
            <a:r>
              <a:rPr lang="en-CA" altLang="en-US" sz="3000" dirty="0" smtClean="0"/>
              <a:t>Proteomics</a:t>
            </a:r>
            <a:endParaRPr lang="en-CA" altLang="en-US" sz="3000" dirty="0"/>
          </a:p>
          <a:p>
            <a:r>
              <a:rPr lang="en-CA" altLang="en-US" sz="3000" dirty="0" smtClean="0"/>
              <a:t>Fluids</a:t>
            </a:r>
          </a:p>
          <a:p>
            <a:r>
              <a:rPr lang="en-CA" altLang="en-US" sz="3000" dirty="0" smtClean="0"/>
              <a:t>Summary</a:t>
            </a:r>
            <a:endParaRPr lang="en-CA" altLang="en-US" sz="3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70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4"/>
          <p:cNvSpPr>
            <a:spLocks noGrp="1"/>
          </p:cNvSpPr>
          <p:nvPr>
            <p:ph type="title"/>
          </p:nvPr>
        </p:nvSpPr>
        <p:spPr>
          <a:xfrm>
            <a:off x="161925" y="182880"/>
            <a:ext cx="8229600" cy="692150"/>
          </a:xfrm>
        </p:spPr>
        <p:txBody>
          <a:bodyPr>
            <a:normAutofit/>
          </a:bodyPr>
          <a:lstStyle/>
          <a:p>
            <a:r>
              <a:rPr lang="en-US" altLang="en-US" sz="3200" smtClean="0"/>
              <a:t>Spatial Sampling of Prostate Cancer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1050925"/>
            <a:ext cx="4102100" cy="580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4545013" y="2110811"/>
            <a:ext cx="2049462" cy="1469877"/>
          </a:xfrm>
          <a:prstGeom prst="roundRect">
            <a:avLst>
              <a:gd name="adj" fmla="val 16667"/>
            </a:avLst>
          </a:prstGeom>
          <a:noFill/>
          <a:ln w="85725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7653" name="TextBox 1"/>
          <p:cNvSpPr txBox="1">
            <a:spLocks noChangeArrowheads="1"/>
          </p:cNvSpPr>
          <p:nvPr/>
        </p:nvSpPr>
        <p:spPr bwMode="auto">
          <a:xfrm>
            <a:off x="7227888" y="5710238"/>
            <a:ext cx="19161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600">
                <a:solidFill>
                  <a:schemeClr val="tx1"/>
                </a:solidFill>
                <a:latin typeface="Arial" pitchFamily="34" charset="0"/>
              </a:rPr>
              <a:t>Boutros </a:t>
            </a:r>
            <a:r>
              <a:rPr lang="en-CA" altLang="en-US" sz="1600" i="1">
                <a:solidFill>
                  <a:schemeClr val="tx1"/>
                </a:solidFill>
                <a:latin typeface="Arial" pitchFamily="34" charset="0"/>
              </a:rPr>
              <a:t>et al. </a:t>
            </a:r>
            <a:r>
              <a:rPr lang="en-CA" altLang="en-US" sz="1600">
                <a:solidFill>
                  <a:schemeClr val="tx1"/>
                </a:solidFill>
                <a:latin typeface="Arial" pitchFamily="34" charset="0"/>
              </a:rPr>
              <a:t>Nature Genetics 2015</a:t>
            </a:r>
          </a:p>
        </p:txBody>
      </p:sp>
    </p:spTree>
    <p:extLst>
      <p:ext uri="{BB962C8B-B14F-4D97-AF65-F5344CB8AC3E}">
        <p14:creationId xmlns:p14="http://schemas.microsoft.com/office/powerpoint/2010/main" val="161858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2281238"/>
            <a:ext cx="6105525" cy="402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0"/>
            <a:ext cx="27590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7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4"/>
          <p:cNvSpPr>
            <a:spLocks noGrp="1"/>
          </p:cNvSpPr>
          <p:nvPr>
            <p:ph type="title"/>
          </p:nvPr>
        </p:nvSpPr>
        <p:spPr>
          <a:xfrm>
            <a:off x="466725" y="182880"/>
            <a:ext cx="8229600" cy="933450"/>
          </a:xfrm>
        </p:spPr>
        <p:txBody>
          <a:bodyPr>
            <a:normAutofit/>
          </a:bodyPr>
          <a:lstStyle/>
          <a:p>
            <a:r>
              <a:rPr lang="en-US" altLang="en-US" sz="3200" dirty="0" smtClean="0"/>
              <a:t>Immense Intra-Prostatic Diversity…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987550"/>
            <a:ext cx="89535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114925"/>
            <a:ext cx="73152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360738" y="1693863"/>
            <a:ext cx="2112962" cy="4791075"/>
          </a:xfrm>
          <a:prstGeom prst="rect">
            <a:avLst/>
          </a:prstGeom>
          <a:noFill/>
          <a:ln w="63500">
            <a:solidFill>
              <a:srgbClr val="0094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0" name="Rectangle 9"/>
          <p:cNvSpPr/>
          <p:nvPr/>
        </p:nvSpPr>
        <p:spPr>
          <a:xfrm>
            <a:off x="6296025" y="1704975"/>
            <a:ext cx="1316038" cy="4791075"/>
          </a:xfrm>
          <a:prstGeom prst="rect">
            <a:avLst/>
          </a:prstGeom>
          <a:noFill/>
          <a:ln w="63500">
            <a:solidFill>
              <a:srgbClr val="0094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051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C9F38B6504114481121E452F0625DC" ma:contentTypeVersion="1" ma:contentTypeDescription="Create a new document." ma:contentTypeScope="" ma:versionID="4e5bf5b940e195446b59fb13a40a01a1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dcce58c87e9fcebab8021569449a8d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A3CC9E7-3AEB-4CAC-BC0D-1E1CFC0628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3B60C3-90D1-41C7-B1B0-17106007A0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AF1FB6-2D4F-4195-8832-4EDA5B0D510D}">
  <ds:schemaRefs>
    <ds:schemaRef ds:uri="http://schemas.microsoft.com/sharepoint/v3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13375</TotalTime>
  <Words>639</Words>
  <Application>Microsoft Office PowerPoint</Application>
  <PresentationFormat>On-screen Show (4:3)</PresentationFormat>
  <Paragraphs>241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MS PGothic</vt:lpstr>
      <vt:lpstr>Arial</vt:lpstr>
      <vt:lpstr>Calibri</vt:lpstr>
      <vt:lpstr>Century Gothic</vt:lpstr>
      <vt:lpstr>Times New Roman</vt:lpstr>
      <vt:lpstr>Verdana</vt:lpstr>
      <vt:lpstr>Wingdings</vt:lpstr>
      <vt:lpstr>Office Theme</vt:lpstr>
      <vt:lpstr>Integrated Genomic and Proteomic Biomarkers for Non-Invasive Identification of Aggressive Prostate Cancer   Dr. Paul C. Boutros</vt:lpstr>
      <vt:lpstr>Pathway</vt:lpstr>
      <vt:lpstr>PowerPoint Presentation</vt:lpstr>
      <vt:lpstr>Prostate Cancer Prognosis</vt:lpstr>
      <vt:lpstr>Clinical stratification of localized cancer</vt:lpstr>
      <vt:lpstr>Pathway</vt:lpstr>
      <vt:lpstr>Spatial Sampling of Prostate Cancer</vt:lpstr>
      <vt:lpstr>PowerPoint Presentation</vt:lpstr>
      <vt:lpstr>Immense Intra-Prostatic Diversity…</vt:lpstr>
      <vt:lpstr>…At All Levels of Investigation</vt:lpstr>
      <vt:lpstr>Is This Heterogeneity Clinically Relevant?</vt:lpstr>
      <vt:lpstr>Multiple Primaries</vt:lpstr>
      <vt:lpstr>Training Cohort</vt:lpstr>
      <vt:lpstr>Cluster CNA profiles</vt:lpstr>
      <vt:lpstr>Clusters are associated with outcome</vt:lpstr>
      <vt:lpstr>Classifier evaluation</vt:lpstr>
      <vt:lpstr>This Is the Best Performing Signature</vt:lpstr>
      <vt:lpstr>Validation in &gt;500 Patients</vt:lpstr>
      <vt:lpstr>What About Other Mutation Types?</vt:lpstr>
      <vt:lpstr>WGS of 200 Prostate Tumours</vt:lpstr>
      <vt:lpstr>WGS of 200 Prostate Tumours</vt:lpstr>
      <vt:lpstr>Pathway</vt:lpstr>
      <vt:lpstr>What About the Proteome?</vt:lpstr>
      <vt:lpstr>Distribution of Driver Gene Abundance</vt:lpstr>
      <vt:lpstr>ETS-Fusion Associated Protein vs. RNA</vt:lpstr>
      <vt:lpstr>Protein Has Greater Dynamic Range</vt:lpstr>
      <vt:lpstr>Protein Weakly Associated to RNA</vt:lpstr>
      <vt:lpstr>All Multi-Omic Correlations Are Weak</vt:lpstr>
      <vt:lpstr>Protein-RNA Survival Associations</vt:lpstr>
      <vt:lpstr>RNA Complements Protein Biomarkers</vt:lpstr>
      <vt:lpstr>Pathway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Pathway</vt:lpstr>
      <vt:lpstr>Summary</vt:lpstr>
      <vt:lpstr>CPC-GENE: The People Involved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Paul Boutros</cp:lastModifiedBy>
  <cp:revision>486</cp:revision>
  <cp:lastPrinted>2014-06-13T13:22:39Z</cp:lastPrinted>
  <dcterms:created xsi:type="dcterms:W3CDTF">2014-05-15T15:04:18Z</dcterms:created>
  <dcterms:modified xsi:type="dcterms:W3CDTF">2017-09-13T16:53:47Z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0x01010003C9F38B6504114481121E452F0625DC</vt:lpwstr>
  </property>
</Properties>
</file>