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28" r:id="rId2"/>
    <p:sldId id="321" r:id="rId3"/>
    <p:sldId id="258" r:id="rId4"/>
    <p:sldId id="266" r:id="rId5"/>
    <p:sldId id="316" r:id="rId6"/>
    <p:sldId id="325" r:id="rId7"/>
    <p:sldId id="326" r:id="rId8"/>
    <p:sldId id="327" r:id="rId9"/>
    <p:sldId id="329" r:id="rId10"/>
    <p:sldId id="278" r:id="rId11"/>
    <p:sldId id="32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dward, Kristen L" initials="WK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A1"/>
    <a:srgbClr val="39B6B9"/>
    <a:srgbClr val="123054"/>
    <a:srgbClr val="89C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27" autoAdjust="0"/>
    <p:restoredTop sz="91169" autoAdjust="0"/>
  </p:normalViewPr>
  <p:slideViewPr>
    <p:cSldViewPr snapToGrid="0" snapToObjects="1">
      <p:cViewPr>
        <p:scale>
          <a:sx n="83" d="100"/>
          <a:sy n="83" d="100"/>
        </p:scale>
        <p:origin x="5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8"/>
    </p:cViewPr>
  </p:sorterViewPr>
  <p:notesViewPr>
    <p:cSldViewPr snapToGrid="0" snapToObjects="1">
      <p:cViewPr varScale="1">
        <p:scale>
          <a:sx n="69" d="100"/>
          <a:sy n="69" d="100"/>
        </p:scale>
        <p:origin x="2568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C8FB9-C094-0941-A0CE-CFC85592AE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3D847-81E8-634A-9E5B-BD19CA34E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D847-81E8-634A-9E5B-BD19CA34ED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1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Geogrotesque Regular"/>
                <a:cs typeface="Geogrotesque Regular"/>
              </a:rPr>
              <a:t>Home to </a:t>
            </a:r>
            <a:r>
              <a:rPr lang="en-US" sz="1200" dirty="0" smtClean="0">
                <a:solidFill>
                  <a:srgbClr val="89C348"/>
                </a:solidFill>
                <a:latin typeface="Geogrotesque Regular"/>
                <a:cs typeface="Geogrotesque Regular"/>
              </a:rPr>
              <a:t>2,700+</a:t>
            </a:r>
            <a:r>
              <a:rPr lang="en-US" sz="1200" dirty="0" smtClean="0">
                <a:solidFill>
                  <a:srgbClr val="FFFFFF"/>
                </a:solidFill>
                <a:latin typeface="Geogrotesque Regular"/>
                <a:cs typeface="Geogrotesque Regular"/>
              </a:rPr>
              <a:t> staff, including</a:t>
            </a:r>
            <a:r>
              <a:rPr lang="en-US" sz="1200" dirty="0" smtClean="0">
                <a:solidFill>
                  <a:srgbClr val="89C348"/>
                </a:solidFill>
                <a:latin typeface="Geogrotesque Regular"/>
                <a:cs typeface="Geogrotesque Regular"/>
              </a:rPr>
              <a:t> nearly 220 </a:t>
            </a:r>
            <a:r>
              <a:rPr lang="en-US" sz="1200" dirty="0" smtClean="0">
                <a:solidFill>
                  <a:srgbClr val="FFFFFF"/>
                </a:solidFill>
                <a:latin typeface="Geogrotesque Regular"/>
                <a:cs typeface="Geogrotesque Regular"/>
              </a:rPr>
              <a:t>scientific faculty</a:t>
            </a:r>
          </a:p>
          <a:p>
            <a:pPr>
              <a:lnSpc>
                <a:spcPct val="110000"/>
              </a:lnSpc>
            </a:pPr>
            <a:endParaRPr lang="en-US" sz="1200" dirty="0" smtClean="0">
              <a:solidFill>
                <a:srgbClr val="FFFFFF"/>
              </a:solidFill>
              <a:latin typeface="Geogrotesque Regular"/>
              <a:cs typeface="Geogrotesque Regular"/>
            </a:endParaRPr>
          </a:p>
          <a:p>
            <a:pPr>
              <a:lnSpc>
                <a:spcPct val="11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Geogrotesque Regular"/>
                <a:cs typeface="Geogrotesque Regular"/>
              </a:rPr>
              <a:t>Located on </a:t>
            </a:r>
            <a:r>
              <a:rPr lang="en-US" sz="1200" dirty="0" smtClean="0">
                <a:solidFill>
                  <a:srgbClr val="89C348"/>
                </a:solidFill>
                <a:latin typeface="Geogrotesque Regular"/>
                <a:cs typeface="Geogrotesque Regular"/>
              </a:rPr>
              <a:t>15 acres </a:t>
            </a:r>
            <a:r>
              <a:rPr lang="en-US" sz="1200" dirty="0" smtClean="0">
                <a:solidFill>
                  <a:srgbClr val="FFFFFF"/>
                </a:solidFill>
                <a:latin typeface="Geogrotesque Regular"/>
                <a:cs typeface="Geogrotesque Regular"/>
              </a:rPr>
              <a:t>in Seattle’s vibrant South Lake Union neighborhood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D847-81E8-634A-9E5B-BD19CA34ED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en-US" sz="1200" dirty="0">
              <a:solidFill>
                <a:srgbClr val="FFFFFF"/>
              </a:solidFill>
              <a:latin typeface="Geogrotesque Regular"/>
              <a:cs typeface="Geogrotesque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D847-81E8-634A-9E5B-BD19CA34ED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D847-81E8-634A-9E5B-BD19CA34ED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D847-81E8-634A-9E5B-BD19CA34ED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3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D847-81E8-634A-9E5B-BD19CA34ED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7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 smtClean="0">
              <a:solidFill>
                <a:schemeClr val="bg1"/>
              </a:solidFill>
              <a:latin typeface="Geogrotesque Regular"/>
              <a:cs typeface="Geogrotesque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D847-81E8-634A-9E5B-BD19CA34ED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4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3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2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6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2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6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9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A624F-5837-9048-899A-E0176176636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E2AD-8D6D-E842-8660-EC484488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8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hyperlink" Target="mailto:gary.goodman@swedish.org" TargetMode="External"/><Relationship Id="rId4" Type="http://schemas.openxmlformats.org/officeDocument/2006/relationships/hyperlink" Target="mailto:mthornqu@fredhutch.or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swog.org/Visitors/PCPT.asp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goodman@fredhutch.org" TargetMode="External"/><Relationship Id="rId5" Type="http://schemas.openxmlformats.org/officeDocument/2006/relationships/hyperlink" Target="mailto:ctangen@fredhutch.org" TargetMode="External"/><Relationship Id="rId4" Type="http://schemas.openxmlformats.org/officeDocument/2006/relationships/hyperlink" Target="http://www.swog/visitors/SELECT" TargetMode="External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://www.whi.org/researchers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johnson@whi.org" TargetMode="External"/><Relationship Id="rId5" Type="http://schemas.openxmlformats.org/officeDocument/2006/relationships/hyperlink" Target="mailto:CLK@fredhutch.org" TargetMode="External"/><Relationship Id="rId4" Type="http://schemas.openxmlformats.org/officeDocument/2006/relationships/hyperlink" Target="mailto:garnet@whi.org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2413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 to Seattle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 descr="Slide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215" y="3600450"/>
            <a:ext cx="4063570" cy="30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6-HUTCH-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571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4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9" y="750410"/>
            <a:ext cx="9135506" cy="6090337"/>
          </a:xfrm>
          <a:prstGeom prst="rect">
            <a:avLst/>
          </a:prstGeom>
        </p:spPr>
      </p:pic>
      <p:pic>
        <p:nvPicPr>
          <p:cNvPr id="7" name="Picture 6" descr="blu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44" y="-224848"/>
            <a:ext cx="9431138" cy="6287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131" y="91444"/>
            <a:ext cx="899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Fred Hutch campus in </a:t>
            </a:r>
            <a:r>
              <a:rPr lang="en-US" sz="3200" dirty="0" smtClean="0">
                <a:solidFill>
                  <a:schemeClr val="bg1"/>
                </a:solidFill>
              </a:rPr>
              <a:t>South </a:t>
            </a:r>
            <a:r>
              <a:rPr lang="en-US" sz="3200" dirty="0" smtClean="0">
                <a:solidFill>
                  <a:schemeClr val="bg1"/>
                </a:solidFill>
              </a:rPr>
              <a:t>Lake </a:t>
            </a:r>
            <a:r>
              <a:rPr lang="en-US" sz="3200" dirty="0" smtClean="0">
                <a:solidFill>
                  <a:schemeClr val="bg1"/>
                </a:solidFill>
              </a:rPr>
              <a:t>Union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gradient ba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84" y="729563"/>
            <a:ext cx="8432800" cy="38100"/>
          </a:xfrm>
          <a:prstGeom prst="rect">
            <a:avLst/>
          </a:prstGeom>
        </p:spPr>
      </p:pic>
      <p:pic>
        <p:nvPicPr>
          <p:cNvPr id="9" name="Picture 8" descr="fh.eps"/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3313" y="6498710"/>
            <a:ext cx="9144000" cy="3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mpus night_370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5536" y="-35066"/>
            <a:ext cx="10522147" cy="7014765"/>
          </a:xfrm>
          <a:prstGeom prst="rect">
            <a:avLst/>
          </a:prstGeom>
        </p:spPr>
      </p:pic>
      <p:pic>
        <p:nvPicPr>
          <p:cNvPr id="6" name="Picture 5" descr="blu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066"/>
            <a:ext cx="9431138" cy="628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189" y="248652"/>
            <a:ext cx="4662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Our campus</a:t>
            </a:r>
            <a:endParaRPr lang="en-US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 descr="gradient ba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6" y="833463"/>
            <a:ext cx="8432800" cy="38100"/>
          </a:xfrm>
          <a:prstGeom prst="rect">
            <a:avLst/>
          </a:prstGeom>
        </p:spPr>
      </p:pic>
      <p:pic>
        <p:nvPicPr>
          <p:cNvPr id="2" name="Picture 1" descr="fh.eps"/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3724"/>
            <a:ext cx="9144000" cy="3142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026" y="1216669"/>
            <a:ext cx="2424702" cy="20505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9138" y="1362132"/>
            <a:ext cx="2075381" cy="196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Home to 2,700+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staff, </a:t>
            </a:r>
            <a:r>
              <a:rPr lang="en-US" sz="14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including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223 </a:t>
            </a:r>
            <a:r>
              <a:rPr lang="en-US" sz="14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scientific faculty</a:t>
            </a:r>
          </a:p>
          <a:p>
            <a:pPr>
              <a:lnSpc>
                <a:spcPct val="110000"/>
              </a:lnSpc>
            </a:pPr>
            <a:endParaRPr lang="en-US" sz="14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Located on 15 acres in Seattle’s vibrant South Lake Union neighborhood</a:t>
            </a:r>
          </a:p>
          <a:p>
            <a:endParaRPr lang="en-US" sz="14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na Basemera_34159 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832" y="-23372"/>
            <a:ext cx="10391377" cy="6927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189" y="248652"/>
            <a:ext cx="4662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Organization</a:t>
            </a:r>
            <a:endParaRPr lang="en-US" sz="3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 descr="gradient ba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6" y="833463"/>
            <a:ext cx="8432800" cy="38100"/>
          </a:xfrm>
          <a:prstGeom prst="rect">
            <a:avLst/>
          </a:prstGeom>
        </p:spPr>
      </p:pic>
      <p:pic>
        <p:nvPicPr>
          <p:cNvPr id="6" name="Picture 5" descr="fh.eps"/>
          <p:cNvPicPr>
            <a:picLocks noChangeAspect="1"/>
          </p:cNvPicPr>
          <p:nvPr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3724"/>
            <a:ext cx="9144000" cy="3142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5026" y="1143319"/>
            <a:ext cx="3150302" cy="3733825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536" y="1231755"/>
            <a:ext cx="3092792" cy="366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600" b="1" dirty="0" smtClean="0">
                <a:latin typeface="Calibri" charset="0"/>
                <a:ea typeface="Calibri" charset="0"/>
                <a:cs typeface="Calibri" charset="0"/>
              </a:rPr>
              <a:t>Five Scientific Divisions: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Clinical Research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Basic Sciences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Public Health Sciences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Human Biology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Vaccine and Infections Diseases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b="1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en-US" sz="1600" b="1" dirty="0" smtClean="0">
                <a:latin typeface="Calibri" charset="0"/>
                <a:ea typeface="Calibri" charset="0"/>
                <a:cs typeface="Calibri" charset="0"/>
              </a:rPr>
              <a:t>Interdivisional initiatives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Hutchinson Institute for Cancer Outcomes Research (HICOR)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Immunotherapy Integrated Research Center (IRC)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Pathogen-Associated Malignancies IRC</a:t>
            </a:r>
          </a:p>
        </p:txBody>
      </p:sp>
    </p:spTree>
    <p:extLst>
      <p:ext uri="{BB962C8B-B14F-4D97-AF65-F5344CB8AC3E}">
        <p14:creationId xmlns:p14="http://schemas.microsoft.com/office/powerpoint/2010/main" val="41739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4330" y="-751278"/>
            <a:ext cx="9208330" cy="760927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606" y="217280"/>
            <a:ext cx="9685382" cy="645692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331079" y="2716016"/>
            <a:ext cx="2628327" cy="2496983"/>
          </a:xfrm>
          <a:solidFill>
            <a:schemeClr val="bg1">
              <a:alpha val="65098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142 Faculty organized into 5 programs</a:t>
            </a:r>
            <a:endParaRPr lang="en-US" sz="1900" dirty="0"/>
          </a:p>
          <a:p>
            <a:r>
              <a:rPr lang="en-US" sz="1700" dirty="0" smtClean="0"/>
              <a:t>Translational </a:t>
            </a:r>
            <a:r>
              <a:rPr lang="en-US" sz="1700" dirty="0"/>
              <a:t>Research</a:t>
            </a:r>
          </a:p>
          <a:p>
            <a:r>
              <a:rPr lang="en-US" sz="1700" dirty="0" smtClean="0"/>
              <a:t>Epidemiology</a:t>
            </a:r>
          </a:p>
          <a:p>
            <a:r>
              <a:rPr lang="en-US" sz="1700" dirty="0"/>
              <a:t>Cancer </a:t>
            </a:r>
            <a:r>
              <a:rPr lang="en-US" sz="1700" dirty="0" smtClean="0"/>
              <a:t>Prevention Research</a:t>
            </a:r>
            <a:endParaRPr lang="en-US" sz="1700" dirty="0"/>
          </a:p>
          <a:p>
            <a:r>
              <a:rPr lang="en-US" sz="1700" dirty="0" smtClean="0"/>
              <a:t>Biostatistics</a:t>
            </a:r>
          </a:p>
          <a:p>
            <a:r>
              <a:rPr lang="en-US" sz="1700" dirty="0" smtClean="0"/>
              <a:t>Computational Biology</a:t>
            </a:r>
            <a:endParaRPr lang="en-US" sz="1700" dirty="0"/>
          </a:p>
          <a:p>
            <a:pPr marL="0" indent="0">
              <a:buNone/>
            </a:pPr>
            <a:endParaRPr lang="en-US" sz="1900" dirty="0" smtClean="0"/>
          </a:p>
        </p:txBody>
      </p:sp>
      <p:pic>
        <p:nvPicPr>
          <p:cNvPr id="11" name="Picture 10" descr="blu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62" y="217280"/>
            <a:ext cx="9431138" cy="62874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059" y="275319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Public Health Sciences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31800" y="1588878"/>
            <a:ext cx="7017461" cy="834325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Our objective: To identify strategies that will ultimately reduce the incidence of and mortality from cancer and other diseases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Picture 9" descr="gradient ba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316542"/>
            <a:ext cx="8432800" cy="38100"/>
          </a:xfrm>
          <a:prstGeom prst="rect">
            <a:avLst/>
          </a:prstGeom>
        </p:spPr>
      </p:pic>
      <p:pic>
        <p:nvPicPr>
          <p:cNvPr id="12" name="Picture 11" descr="fh.eps"/>
          <p:cNvPicPr>
            <a:picLocks noChangeAspect="1"/>
          </p:cNvPicPr>
          <p:nvPr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078" y="6358888"/>
            <a:ext cx="9144000" cy="3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5019"/>
            <a:ext cx="9120587" cy="628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Carotene and Retinol Efficacy Trial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4989"/>
            <a:ext cx="52730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18,000 </a:t>
            </a:r>
            <a:r>
              <a:rPr lang="en-US" sz="2400" dirty="0" smtClean="0"/>
              <a:t>men and </a:t>
            </a:r>
            <a:r>
              <a:rPr lang="en-US" sz="2400" dirty="0" smtClean="0"/>
              <a:t>women at high risk for lung cancer</a:t>
            </a:r>
          </a:p>
          <a:p>
            <a:pPr marL="0" indent="0">
              <a:buNone/>
            </a:pPr>
            <a:r>
              <a:rPr lang="en-US" sz="2200" dirty="0" err="1" smtClean="0"/>
              <a:t>Biospecimens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Serial pre-diagnosis serum, plasma, whole blood, blood spots</a:t>
            </a:r>
          </a:p>
          <a:p>
            <a:r>
              <a:rPr lang="en-US" sz="2200" dirty="0" smtClean="0"/>
              <a:t>Lung cancer tissues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Information:  www.compass.fhcrc.org/caretWeb/</a:t>
            </a:r>
          </a:p>
          <a:p>
            <a:pPr marL="0" indent="0">
              <a:buNone/>
            </a:pPr>
            <a:r>
              <a:rPr lang="en-US" sz="2200" dirty="0" smtClean="0"/>
              <a:t>Contacts: </a:t>
            </a:r>
          </a:p>
          <a:p>
            <a:r>
              <a:rPr lang="en-US" sz="1800" dirty="0" smtClean="0"/>
              <a:t>Mark Thornquist (</a:t>
            </a:r>
            <a:r>
              <a:rPr lang="en-US" sz="1800" dirty="0" smtClean="0">
                <a:hlinkClick r:id="rId4"/>
              </a:rPr>
              <a:t>mthornqu@fredhutch.org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Gary </a:t>
            </a:r>
            <a:r>
              <a:rPr lang="en-US" sz="1800" dirty="0"/>
              <a:t>Goodman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5"/>
              </a:rPr>
              <a:t>gary.goodman@swedish.org</a:t>
            </a:r>
            <a:r>
              <a:rPr lang="en-US" sz="1800" dirty="0" smtClean="0"/>
              <a:t>)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915284"/>
              </p:ext>
            </p:extLst>
          </p:nvPr>
        </p:nvGraphicFramePr>
        <p:xfrm>
          <a:off x="5756695" y="2379292"/>
          <a:ext cx="2458528" cy="2590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74475">
                  <a:extLst>
                    <a:ext uri="{9D8B030D-6E8A-4147-A177-3AD203B41FA5}">
                      <a16:colId xmlns:a16="http://schemas.microsoft.com/office/drawing/2014/main" val="1578425331"/>
                    </a:ext>
                  </a:extLst>
                </a:gridCol>
                <a:gridCol w="1084053">
                  <a:extLst>
                    <a:ext uri="{9D8B030D-6E8A-4147-A177-3AD203B41FA5}">
                      <a16:colId xmlns:a16="http://schemas.microsoft.com/office/drawing/2014/main" val="1162938418"/>
                    </a:ext>
                  </a:extLst>
                </a:gridCol>
              </a:tblGrid>
              <a:tr h="291765">
                <a:tc>
                  <a:txBody>
                    <a:bodyPr/>
                    <a:lstStyle/>
                    <a:p>
                      <a:r>
                        <a:rPr lang="en-US" dirty="0" smtClean="0"/>
                        <a:t>Cancers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6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7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72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6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3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Colorectal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20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053968"/>
                  </a:ext>
                </a:extLst>
              </a:tr>
            </a:tbl>
          </a:graphicData>
        </a:graphic>
      </p:graphicFrame>
      <p:pic>
        <p:nvPicPr>
          <p:cNvPr id="7" name="Picture 6" descr="gradient ba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310791"/>
            <a:ext cx="8432800" cy="3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9441" y="1454989"/>
            <a:ext cx="2502257" cy="9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048" y="2094631"/>
            <a:ext cx="52558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PCPT</a:t>
            </a:r>
            <a:r>
              <a:rPr lang="en-US" sz="2000" dirty="0"/>
              <a:t>:  </a:t>
            </a:r>
            <a:r>
              <a:rPr lang="en-US" sz="2000" dirty="0" smtClean="0"/>
              <a:t>18,880 men;    SELECT</a:t>
            </a:r>
            <a:r>
              <a:rPr lang="en-US" sz="2000" dirty="0"/>
              <a:t>: </a:t>
            </a:r>
            <a:r>
              <a:rPr lang="en-US" sz="2000" dirty="0" smtClean="0"/>
              <a:t>34,887 </a:t>
            </a:r>
            <a:r>
              <a:rPr lang="en-US" sz="2000" dirty="0"/>
              <a:t>men </a:t>
            </a:r>
            <a:endParaRPr lang="en-US" sz="2000" dirty="0" smtClean="0"/>
          </a:p>
          <a:p>
            <a:r>
              <a:rPr lang="en-US" sz="2000" dirty="0" smtClean="0"/>
              <a:t>Serial </a:t>
            </a:r>
            <a:r>
              <a:rPr lang="en-US" sz="2000" dirty="0" err="1" smtClean="0"/>
              <a:t>prediagnostic</a:t>
            </a:r>
            <a:r>
              <a:rPr lang="en-US" sz="2000" dirty="0" smtClean="0"/>
              <a:t> bloods </a:t>
            </a:r>
          </a:p>
          <a:p>
            <a:r>
              <a:rPr lang="en-US" sz="2000" dirty="0" smtClean="0"/>
              <a:t>Prostate biopsy and prostatectomy specimens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Information:</a:t>
            </a:r>
          </a:p>
          <a:p>
            <a:r>
              <a:rPr lang="en-US" sz="2000" dirty="0" smtClean="0">
                <a:hlinkClick r:id="rId3"/>
              </a:rPr>
              <a:t>www.swog.org/Visitors/PCPT.asp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www.SWOG/visitors/SELECT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Contacts:</a:t>
            </a:r>
          </a:p>
          <a:p>
            <a:r>
              <a:rPr lang="en-US" sz="2000" dirty="0" smtClean="0"/>
              <a:t>Cathy </a:t>
            </a:r>
            <a:r>
              <a:rPr lang="en-US" sz="2000" dirty="0" err="1" smtClean="0"/>
              <a:t>Tangen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5"/>
              </a:rPr>
              <a:t>ctangen@fredhutch.org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Phyllis Goodman (</a:t>
            </a:r>
            <a:r>
              <a:rPr lang="en-US" sz="2000" dirty="0" smtClean="0">
                <a:hlinkClick r:id="rId6"/>
              </a:rPr>
              <a:t>pgoodman@fredhutch.org</a:t>
            </a:r>
            <a:r>
              <a:rPr lang="en-US" sz="2000" dirty="0" smtClean="0"/>
              <a:t>)</a:t>
            </a:r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3278231"/>
              </p:ext>
            </p:extLst>
          </p:nvPr>
        </p:nvGraphicFramePr>
        <p:xfrm>
          <a:off x="5157398" y="821697"/>
          <a:ext cx="3810853" cy="472059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4966">
                  <a:extLst>
                    <a:ext uri="{9D8B030D-6E8A-4147-A177-3AD203B41FA5}">
                      <a16:colId xmlns:a16="http://schemas.microsoft.com/office/drawing/2014/main" val="3629357399"/>
                    </a:ext>
                  </a:extLst>
                </a:gridCol>
                <a:gridCol w="1365793">
                  <a:extLst>
                    <a:ext uri="{9D8B030D-6E8A-4147-A177-3AD203B41FA5}">
                      <a16:colId xmlns:a16="http://schemas.microsoft.com/office/drawing/2014/main" val="2925598577"/>
                    </a:ext>
                  </a:extLst>
                </a:gridCol>
                <a:gridCol w="1066620">
                  <a:extLst>
                    <a:ext uri="{9D8B030D-6E8A-4147-A177-3AD203B41FA5}">
                      <a16:colId xmlns:a16="http://schemas.microsoft.com/office/drawing/2014/main" val="662965383"/>
                    </a:ext>
                  </a:extLst>
                </a:gridCol>
                <a:gridCol w="1103474">
                  <a:extLst>
                    <a:ext uri="{9D8B030D-6E8A-4147-A177-3AD203B41FA5}">
                      <a16:colId xmlns:a16="http://schemas.microsoft.com/office/drawing/2014/main" val="42009532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CANCERS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SELECT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n=34,887)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PCPT**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n=18,880)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217027469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Any Cancer 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27305" marR="27305" marT="1841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4,815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3,704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407618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Prostate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2,494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2,401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100471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Bladder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249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146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409469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Colorectal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323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210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2439042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Lung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381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255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250703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Melanoma</a:t>
                      </a:r>
                      <a:endParaRPr lang="en-US" sz="2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333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158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3325918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Pancreatic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118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38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1312212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Renal</a:t>
                      </a:r>
                      <a:endParaRPr lang="en-US" sz="2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110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56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407278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primary cancer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807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474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201744776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DEATHS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3,761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6,043</a:t>
                      </a:r>
                      <a:endParaRPr lang="en-US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132033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Median follow-up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7305" marR="27305" marT="1841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 </a:t>
                      </a:r>
                      <a:r>
                        <a:rPr lang="en-US" sz="1600" dirty="0" err="1" smtClean="0">
                          <a:effectLst/>
                        </a:rPr>
                        <a:t>yrs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19 </a:t>
                      </a:r>
                      <a:r>
                        <a:rPr lang="en-US" sz="1600" dirty="0" err="1" smtClean="0">
                          <a:effectLst/>
                        </a:rPr>
                        <a:t>yrs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7305" marR="27305" marT="18415" marB="0"/>
                </a:tc>
                <a:extLst>
                  <a:ext uri="{0D108BD9-81ED-4DB2-BD59-A6C34878D82A}">
                    <a16:rowId xmlns:a16="http://schemas.microsoft.com/office/drawing/2014/main" val="293486884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006" y="572510"/>
            <a:ext cx="2527882" cy="1154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284" y="402566"/>
            <a:ext cx="2100266" cy="1634555"/>
          </a:xfrm>
          <a:prstGeom prst="rect">
            <a:avLst/>
          </a:prstGeom>
        </p:spPr>
      </p:pic>
      <p:pic>
        <p:nvPicPr>
          <p:cNvPr id="9" name="Picture 8" descr="gradient bar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222096"/>
            <a:ext cx="84328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4241251"/>
              </p:ext>
            </p:extLst>
          </p:nvPr>
        </p:nvGraphicFramePr>
        <p:xfrm>
          <a:off x="4909047" y="2221099"/>
          <a:ext cx="395397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653">
                  <a:extLst>
                    <a:ext uri="{9D8B030D-6E8A-4147-A177-3AD203B41FA5}">
                      <a16:colId xmlns:a16="http://schemas.microsoft.com/office/drawing/2014/main" val="2648368474"/>
                    </a:ext>
                  </a:extLst>
                </a:gridCol>
                <a:gridCol w="818298">
                  <a:extLst>
                    <a:ext uri="{9D8B030D-6E8A-4147-A177-3AD203B41FA5}">
                      <a16:colId xmlns:a16="http://schemas.microsoft.com/office/drawing/2014/main" val="1314409992"/>
                    </a:ext>
                  </a:extLst>
                </a:gridCol>
                <a:gridCol w="982013">
                  <a:extLst>
                    <a:ext uri="{9D8B030D-6E8A-4147-A177-3AD203B41FA5}">
                      <a16:colId xmlns:a16="http://schemas.microsoft.com/office/drawing/2014/main" val="3207998490"/>
                    </a:ext>
                  </a:extLst>
                </a:gridCol>
                <a:gridCol w="982013">
                  <a:extLst>
                    <a:ext uri="{9D8B030D-6E8A-4147-A177-3AD203B41FA5}">
                      <a16:colId xmlns:a16="http://schemas.microsoft.com/office/drawing/2014/main" val="3086631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Cancers 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Cases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Deaths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Tissues*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 anchor="b"/>
                </a:tc>
                <a:extLst>
                  <a:ext uri="{0D108BD9-81ED-4DB2-BD59-A6C34878D82A}">
                    <a16:rowId xmlns:a16="http://schemas.microsoft.com/office/drawing/2014/main" val="88288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Inv.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Breast 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10520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2089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316981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Colorectal 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3099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222205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Lung 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42282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Endometrial 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59768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Ovarian 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846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367199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Melanoma 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301296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NHL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619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01073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Leukemia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234364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Other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6691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287076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31835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12972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4319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3010919045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757" y="2235167"/>
            <a:ext cx="4406798" cy="42560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161,000 post-menopausal women</a:t>
            </a:r>
          </a:p>
          <a:p>
            <a:pPr marL="0" indent="0">
              <a:buNone/>
            </a:pPr>
            <a:r>
              <a:rPr lang="en-US" sz="2400" dirty="0" err="1" smtClean="0"/>
              <a:t>Biospecimens</a:t>
            </a:r>
            <a:endParaRPr lang="en-US" sz="2400" dirty="0" smtClean="0"/>
          </a:p>
          <a:p>
            <a:r>
              <a:rPr lang="en-US" sz="2400" dirty="0" smtClean="0"/>
              <a:t>Serum, plasma, buffy coat collected at 2 </a:t>
            </a:r>
            <a:r>
              <a:rPr lang="en-US" sz="2400" dirty="0" err="1" smtClean="0"/>
              <a:t>timepoints</a:t>
            </a:r>
            <a:endParaRPr lang="en-US" sz="2400" dirty="0" smtClean="0"/>
          </a:p>
          <a:p>
            <a:r>
              <a:rPr lang="en-US" sz="2400" dirty="0" smtClean="0"/>
              <a:t>FFPE tumor specimens for selected solid tumor sites (LILAC)</a:t>
            </a:r>
          </a:p>
          <a:p>
            <a:pPr marL="0" indent="0">
              <a:buNone/>
            </a:pPr>
            <a:r>
              <a:rPr lang="en-US" sz="2300" dirty="0" smtClean="0"/>
              <a:t>Information: </a:t>
            </a:r>
            <a:r>
              <a:rPr lang="en-US" sz="2300" dirty="0" smtClean="0">
                <a:hlinkClick r:id="rId3"/>
              </a:rPr>
              <a:t>www.whi.org/researchers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Contacts:</a:t>
            </a:r>
          </a:p>
          <a:p>
            <a:r>
              <a:rPr lang="en-US" sz="1900" dirty="0" smtClean="0"/>
              <a:t>Garnet Anderson (</a:t>
            </a:r>
            <a:r>
              <a:rPr lang="en-US" sz="1900" dirty="0" smtClean="0">
                <a:hlinkClick r:id="rId4"/>
              </a:rPr>
              <a:t>garnet@whi.org</a:t>
            </a:r>
            <a:r>
              <a:rPr lang="en-US" sz="1900" dirty="0" smtClean="0"/>
              <a:t>)</a:t>
            </a:r>
          </a:p>
          <a:p>
            <a:r>
              <a:rPr lang="en-US" sz="1900" dirty="0" smtClean="0"/>
              <a:t>Charles Kooperberg (</a:t>
            </a:r>
            <a:r>
              <a:rPr lang="en-US" sz="1900" dirty="0" smtClean="0">
                <a:hlinkClick r:id="rId5"/>
              </a:rPr>
              <a:t>CLK@fredhutch.org</a:t>
            </a:r>
            <a:r>
              <a:rPr lang="en-US" sz="1900" dirty="0" smtClean="0"/>
              <a:t>)</a:t>
            </a:r>
          </a:p>
          <a:p>
            <a:r>
              <a:rPr lang="en-US" sz="1900" dirty="0" smtClean="0"/>
              <a:t>Lisa Johnson (</a:t>
            </a:r>
            <a:r>
              <a:rPr lang="en-US" sz="1900" dirty="0" smtClean="0">
                <a:hlinkClick r:id="rId6"/>
              </a:rPr>
              <a:t>ljohnson@whi.org</a:t>
            </a:r>
            <a:r>
              <a:rPr lang="en-US" sz="19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0" descr="wh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8111" y="83583"/>
            <a:ext cx="1534913" cy="181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91091" y="6225055"/>
            <a:ext cx="24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9" name="Picture 8" descr="gradient bar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68" y="1894003"/>
            <a:ext cx="8432800" cy="3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782" y="1107349"/>
            <a:ext cx="6860876" cy="7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these cohorts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are eager to have their repositories support high quality research</a:t>
            </a:r>
          </a:p>
          <a:p>
            <a:r>
              <a:rPr lang="en-US" dirty="0" smtClean="0"/>
              <a:t>All have well-defined mechanisms to evaluate requests for specimens</a:t>
            </a:r>
          </a:p>
          <a:p>
            <a:r>
              <a:rPr lang="en-US" dirty="0" smtClean="0"/>
              <a:t>All require</a:t>
            </a:r>
          </a:p>
          <a:p>
            <a:pPr lvl="1"/>
            <a:r>
              <a:rPr lang="en-US" dirty="0"/>
              <a:t>Written scientific </a:t>
            </a:r>
            <a:r>
              <a:rPr lang="en-US" dirty="0" smtClean="0"/>
              <a:t>proposal with preliminary data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410</Words>
  <Application>Microsoft Office PowerPoint</Application>
  <PresentationFormat>On-screen Show (4:3)</PresentationFormat>
  <Paragraphs>171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Geogrotesque Regular</vt:lpstr>
      <vt:lpstr>Times New Roman</vt:lpstr>
      <vt:lpstr>Office Theme</vt:lpstr>
      <vt:lpstr>Welcome to Seattle</vt:lpstr>
      <vt:lpstr>PowerPoint Presentation</vt:lpstr>
      <vt:lpstr>PowerPoint Presentation</vt:lpstr>
      <vt:lpstr>PowerPoint Presentation</vt:lpstr>
      <vt:lpstr>Public Health Sciences</vt:lpstr>
      <vt:lpstr>Carotene and Retinol Efficacy Trial</vt:lpstr>
      <vt:lpstr>PowerPoint Presentation</vt:lpstr>
      <vt:lpstr>PowerPoint Presentation</vt:lpstr>
      <vt:lpstr>Accessing these cohorts</vt:lpstr>
      <vt:lpstr>PowerPoint Presentation</vt:lpstr>
      <vt:lpstr>PowerPoint Presentation</vt:lpstr>
    </vt:vector>
  </TitlesOfParts>
  <Company>Fred Hutchinson Cancer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Woolace</dc:creator>
  <cp:lastModifiedBy>garnet anderson</cp:lastModifiedBy>
  <cp:revision>129</cp:revision>
  <cp:lastPrinted>2017-08-11T22:58:07Z</cp:lastPrinted>
  <dcterms:created xsi:type="dcterms:W3CDTF">2017-07-11T17:28:53Z</dcterms:created>
  <dcterms:modified xsi:type="dcterms:W3CDTF">2017-09-12T05:01:32Z</dcterms:modified>
</cp:coreProperties>
</file>