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5" r:id="rId1"/>
    <p:sldMasterId id="2147483748" r:id="rId2"/>
  </p:sldMasterIdLst>
  <p:notesMasterIdLst>
    <p:notesMasterId r:id="rId47"/>
  </p:notesMasterIdLst>
  <p:handoutMasterIdLst>
    <p:handoutMasterId r:id="rId48"/>
  </p:handoutMasterIdLst>
  <p:sldIdLst>
    <p:sldId id="547" r:id="rId3"/>
    <p:sldId id="548" r:id="rId4"/>
    <p:sldId id="521" r:id="rId5"/>
    <p:sldId id="534" r:id="rId6"/>
    <p:sldId id="543" r:id="rId7"/>
    <p:sldId id="554" r:id="rId8"/>
    <p:sldId id="541" r:id="rId9"/>
    <p:sldId id="533" r:id="rId10"/>
    <p:sldId id="531" r:id="rId11"/>
    <p:sldId id="553" r:id="rId12"/>
    <p:sldId id="514" r:id="rId13"/>
    <p:sldId id="515" r:id="rId14"/>
    <p:sldId id="539" r:id="rId15"/>
    <p:sldId id="555" r:id="rId16"/>
    <p:sldId id="524" r:id="rId17"/>
    <p:sldId id="527" r:id="rId18"/>
    <p:sldId id="536" r:id="rId19"/>
    <p:sldId id="502" r:id="rId20"/>
    <p:sldId id="538" r:id="rId21"/>
    <p:sldId id="551" r:id="rId22"/>
    <p:sldId id="552" r:id="rId23"/>
    <p:sldId id="549" r:id="rId24"/>
    <p:sldId id="540" r:id="rId25"/>
    <p:sldId id="544" r:id="rId26"/>
    <p:sldId id="529" r:id="rId27"/>
    <p:sldId id="484" r:id="rId28"/>
    <p:sldId id="492" r:id="rId29"/>
    <p:sldId id="491" r:id="rId30"/>
    <p:sldId id="478" r:id="rId31"/>
    <p:sldId id="479" r:id="rId32"/>
    <p:sldId id="482" r:id="rId33"/>
    <p:sldId id="476" r:id="rId34"/>
    <p:sldId id="493" r:id="rId35"/>
    <p:sldId id="494" r:id="rId36"/>
    <p:sldId id="495" r:id="rId37"/>
    <p:sldId id="496" r:id="rId38"/>
    <p:sldId id="497" r:id="rId39"/>
    <p:sldId id="498" r:id="rId40"/>
    <p:sldId id="499" r:id="rId41"/>
    <p:sldId id="485" r:id="rId42"/>
    <p:sldId id="500" r:id="rId43"/>
    <p:sldId id="501" r:id="rId44"/>
    <p:sldId id="503" r:id="rId45"/>
    <p:sldId id="487" r:id="rId46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an E Brenner" initials="DEB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0" autoAdjust="0"/>
    <p:restoredTop sz="94609" autoAdjust="0"/>
  </p:normalViewPr>
  <p:slideViewPr>
    <p:cSldViewPr>
      <p:cViewPr varScale="1">
        <p:scale>
          <a:sx n="61" d="100"/>
          <a:sy n="61" d="100"/>
        </p:scale>
        <p:origin x="156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401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D:\DBRENNER\Desktop\Case%20projections%20(modifiable%20103113)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D:\dbrenner\Desktop\enrollment%20by%20week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9451904"/>
        <c:axId val="169453440"/>
      </c:barChart>
      <c:catAx>
        <c:axId val="16945190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69453440"/>
        <c:crosses val="autoZero"/>
        <c:auto val="1"/>
        <c:lblAlgn val="ctr"/>
        <c:lblOffset val="100"/>
        <c:noMultiLvlLbl val="0"/>
      </c:catAx>
      <c:valAx>
        <c:axId val="1694534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6945190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9666220967662066E-2"/>
          <c:y val="3.1188731843302196E-2"/>
          <c:w val="0.86150384503823818"/>
          <c:h val="0.88001928043176914"/>
        </c:manualLayout>
      </c:layout>
      <c:barChart>
        <c:barDir val="col"/>
        <c:grouping val="stacked"/>
        <c:varyColors val="0"/>
        <c:ser>
          <c:idx val="1"/>
          <c:order val="1"/>
          <c:tx>
            <c:strRef>
              <c:f>'enrollment weekly'!$AH$2</c:f>
              <c:strCache>
                <c:ptCount val="1"/>
                <c:pt idx="0">
                  <c:v>Weekly Total</c:v>
                </c:pt>
              </c:strCache>
            </c:strRef>
          </c:tx>
          <c:spPr>
            <a:ln w="28575">
              <a:noFill/>
            </a:ln>
          </c:spPr>
          <c:invertIfNegative val="0"/>
          <c:cat>
            <c:numRef>
              <c:f>'enrollment weekly'!$C$3:$C$128</c:f>
              <c:numCache>
                <c:formatCode>m/d/yyyy</c:formatCode>
                <c:ptCount val="126"/>
                <c:pt idx="0">
                  <c:v>40817</c:v>
                </c:pt>
                <c:pt idx="1">
                  <c:v>40824</c:v>
                </c:pt>
                <c:pt idx="2">
                  <c:v>40831</c:v>
                </c:pt>
                <c:pt idx="3">
                  <c:v>40838</c:v>
                </c:pt>
                <c:pt idx="4">
                  <c:v>40845</c:v>
                </c:pt>
                <c:pt idx="5">
                  <c:v>40852</c:v>
                </c:pt>
                <c:pt idx="6">
                  <c:v>40859</c:v>
                </c:pt>
                <c:pt idx="7">
                  <c:v>40866</c:v>
                </c:pt>
                <c:pt idx="8">
                  <c:v>40873</c:v>
                </c:pt>
                <c:pt idx="9">
                  <c:v>40880</c:v>
                </c:pt>
                <c:pt idx="10">
                  <c:v>40887</c:v>
                </c:pt>
                <c:pt idx="11">
                  <c:v>40894</c:v>
                </c:pt>
                <c:pt idx="12">
                  <c:v>40901</c:v>
                </c:pt>
                <c:pt idx="13">
                  <c:v>40908</c:v>
                </c:pt>
                <c:pt idx="14">
                  <c:v>40915</c:v>
                </c:pt>
                <c:pt idx="15">
                  <c:v>40922</c:v>
                </c:pt>
                <c:pt idx="16">
                  <c:v>40929</c:v>
                </c:pt>
                <c:pt idx="17">
                  <c:v>40936</c:v>
                </c:pt>
                <c:pt idx="18">
                  <c:v>40943</c:v>
                </c:pt>
                <c:pt idx="19">
                  <c:v>40950</c:v>
                </c:pt>
                <c:pt idx="20">
                  <c:v>40957</c:v>
                </c:pt>
                <c:pt idx="21">
                  <c:v>40964</c:v>
                </c:pt>
                <c:pt idx="22">
                  <c:v>40971</c:v>
                </c:pt>
                <c:pt idx="23">
                  <c:v>40978</c:v>
                </c:pt>
                <c:pt idx="24">
                  <c:v>40985</c:v>
                </c:pt>
                <c:pt idx="25">
                  <c:v>40992</c:v>
                </c:pt>
                <c:pt idx="26">
                  <c:v>40999</c:v>
                </c:pt>
                <c:pt idx="27">
                  <c:v>41006</c:v>
                </c:pt>
                <c:pt idx="28">
                  <c:v>41013</c:v>
                </c:pt>
                <c:pt idx="29">
                  <c:v>41020</c:v>
                </c:pt>
                <c:pt idx="30">
                  <c:v>41027</c:v>
                </c:pt>
                <c:pt idx="31">
                  <c:v>41034</c:v>
                </c:pt>
                <c:pt idx="32">
                  <c:v>41041</c:v>
                </c:pt>
                <c:pt idx="33">
                  <c:v>41048</c:v>
                </c:pt>
                <c:pt idx="34">
                  <c:v>41055</c:v>
                </c:pt>
                <c:pt idx="35">
                  <c:v>41062</c:v>
                </c:pt>
                <c:pt idx="36">
                  <c:v>41069</c:v>
                </c:pt>
                <c:pt idx="37">
                  <c:v>41076</c:v>
                </c:pt>
                <c:pt idx="38">
                  <c:v>41083</c:v>
                </c:pt>
                <c:pt idx="39">
                  <c:v>41090</c:v>
                </c:pt>
                <c:pt idx="40">
                  <c:v>41097</c:v>
                </c:pt>
                <c:pt idx="41">
                  <c:v>41104</c:v>
                </c:pt>
                <c:pt idx="42">
                  <c:v>41111</c:v>
                </c:pt>
                <c:pt idx="43">
                  <c:v>41118</c:v>
                </c:pt>
                <c:pt idx="44">
                  <c:v>41125</c:v>
                </c:pt>
                <c:pt idx="45">
                  <c:v>41132</c:v>
                </c:pt>
                <c:pt idx="46">
                  <c:v>41139</c:v>
                </c:pt>
                <c:pt idx="47">
                  <c:v>41146</c:v>
                </c:pt>
                <c:pt idx="48">
                  <c:v>41153</c:v>
                </c:pt>
                <c:pt idx="49">
                  <c:v>41160</c:v>
                </c:pt>
                <c:pt idx="50">
                  <c:v>41167</c:v>
                </c:pt>
                <c:pt idx="51">
                  <c:v>41174</c:v>
                </c:pt>
                <c:pt idx="52">
                  <c:v>41181</c:v>
                </c:pt>
                <c:pt idx="53">
                  <c:v>41188</c:v>
                </c:pt>
                <c:pt idx="54">
                  <c:v>41195</c:v>
                </c:pt>
                <c:pt idx="55">
                  <c:v>41202</c:v>
                </c:pt>
                <c:pt idx="56">
                  <c:v>41209</c:v>
                </c:pt>
                <c:pt idx="57">
                  <c:v>41216</c:v>
                </c:pt>
                <c:pt idx="58">
                  <c:v>41223</c:v>
                </c:pt>
                <c:pt idx="59">
                  <c:v>41230</c:v>
                </c:pt>
                <c:pt idx="60">
                  <c:v>41237</c:v>
                </c:pt>
                <c:pt idx="61">
                  <c:v>41244</c:v>
                </c:pt>
                <c:pt idx="62">
                  <c:v>41251</c:v>
                </c:pt>
                <c:pt idx="63">
                  <c:v>41258</c:v>
                </c:pt>
                <c:pt idx="64">
                  <c:v>41265</c:v>
                </c:pt>
                <c:pt idx="65">
                  <c:v>41272</c:v>
                </c:pt>
                <c:pt idx="66">
                  <c:v>41279</c:v>
                </c:pt>
                <c:pt idx="67">
                  <c:v>41286</c:v>
                </c:pt>
                <c:pt idx="68">
                  <c:v>41293</c:v>
                </c:pt>
                <c:pt idx="69">
                  <c:v>41300</c:v>
                </c:pt>
                <c:pt idx="70">
                  <c:v>41307</c:v>
                </c:pt>
                <c:pt idx="71">
                  <c:v>41314</c:v>
                </c:pt>
                <c:pt idx="72">
                  <c:v>41321</c:v>
                </c:pt>
                <c:pt idx="73">
                  <c:v>41328</c:v>
                </c:pt>
                <c:pt idx="74">
                  <c:v>41335</c:v>
                </c:pt>
                <c:pt idx="75">
                  <c:v>41342</c:v>
                </c:pt>
                <c:pt idx="76">
                  <c:v>41349</c:v>
                </c:pt>
                <c:pt idx="77">
                  <c:v>41356</c:v>
                </c:pt>
                <c:pt idx="78">
                  <c:v>41363</c:v>
                </c:pt>
                <c:pt idx="79">
                  <c:v>41370</c:v>
                </c:pt>
                <c:pt idx="80">
                  <c:v>41377</c:v>
                </c:pt>
                <c:pt idx="81">
                  <c:v>41384</c:v>
                </c:pt>
                <c:pt idx="82">
                  <c:v>41391</c:v>
                </c:pt>
                <c:pt idx="83">
                  <c:v>41398</c:v>
                </c:pt>
                <c:pt idx="84">
                  <c:v>41405</c:v>
                </c:pt>
                <c:pt idx="85">
                  <c:v>41412</c:v>
                </c:pt>
                <c:pt idx="86">
                  <c:v>41419</c:v>
                </c:pt>
                <c:pt idx="87">
                  <c:v>41426</c:v>
                </c:pt>
                <c:pt idx="88">
                  <c:v>41433</c:v>
                </c:pt>
                <c:pt idx="89">
                  <c:v>41440</c:v>
                </c:pt>
                <c:pt idx="90">
                  <c:v>41447</c:v>
                </c:pt>
                <c:pt idx="91">
                  <c:v>41454</c:v>
                </c:pt>
                <c:pt idx="92">
                  <c:v>41461</c:v>
                </c:pt>
                <c:pt idx="93">
                  <c:v>41468</c:v>
                </c:pt>
                <c:pt idx="94">
                  <c:v>41475</c:v>
                </c:pt>
                <c:pt idx="95">
                  <c:v>41482</c:v>
                </c:pt>
                <c:pt idx="96">
                  <c:v>41489</c:v>
                </c:pt>
                <c:pt idx="97">
                  <c:v>41496</c:v>
                </c:pt>
                <c:pt idx="98">
                  <c:v>41503</c:v>
                </c:pt>
                <c:pt idx="99">
                  <c:v>41510</c:v>
                </c:pt>
                <c:pt idx="100">
                  <c:v>41517</c:v>
                </c:pt>
                <c:pt idx="101">
                  <c:v>41524</c:v>
                </c:pt>
                <c:pt idx="102">
                  <c:v>41531</c:v>
                </c:pt>
                <c:pt idx="103">
                  <c:v>41538</c:v>
                </c:pt>
                <c:pt idx="104">
                  <c:v>41545</c:v>
                </c:pt>
                <c:pt idx="105">
                  <c:v>41552</c:v>
                </c:pt>
                <c:pt idx="106">
                  <c:v>41559</c:v>
                </c:pt>
                <c:pt idx="107">
                  <c:v>41566</c:v>
                </c:pt>
                <c:pt idx="108">
                  <c:v>41573</c:v>
                </c:pt>
                <c:pt idx="109">
                  <c:v>41580</c:v>
                </c:pt>
                <c:pt idx="110">
                  <c:v>41587</c:v>
                </c:pt>
                <c:pt idx="111">
                  <c:v>41594</c:v>
                </c:pt>
                <c:pt idx="112">
                  <c:v>41601</c:v>
                </c:pt>
                <c:pt idx="113">
                  <c:v>41608</c:v>
                </c:pt>
                <c:pt idx="114">
                  <c:v>41615</c:v>
                </c:pt>
                <c:pt idx="115">
                  <c:v>41622</c:v>
                </c:pt>
                <c:pt idx="116">
                  <c:v>41629</c:v>
                </c:pt>
                <c:pt idx="117">
                  <c:v>41636</c:v>
                </c:pt>
                <c:pt idx="118">
                  <c:v>41643</c:v>
                </c:pt>
                <c:pt idx="119">
                  <c:v>41650</c:v>
                </c:pt>
                <c:pt idx="120">
                  <c:v>41657</c:v>
                </c:pt>
                <c:pt idx="121">
                  <c:v>41664</c:v>
                </c:pt>
                <c:pt idx="122">
                  <c:v>41671</c:v>
                </c:pt>
                <c:pt idx="123">
                  <c:v>41678</c:v>
                </c:pt>
                <c:pt idx="124">
                  <c:v>41685</c:v>
                </c:pt>
                <c:pt idx="125">
                  <c:v>41692</c:v>
                </c:pt>
              </c:numCache>
            </c:numRef>
          </c:cat>
          <c:val>
            <c:numRef>
              <c:f>'enrollment weekly'!$AH$3:$AH$128</c:f>
              <c:numCache>
                <c:formatCode>General</c:formatCode>
                <c:ptCount val="126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11</c:v>
                </c:pt>
                <c:pt idx="4">
                  <c:v>4</c:v>
                </c:pt>
                <c:pt idx="5">
                  <c:v>9</c:v>
                </c:pt>
                <c:pt idx="6">
                  <c:v>9</c:v>
                </c:pt>
                <c:pt idx="7">
                  <c:v>13</c:v>
                </c:pt>
                <c:pt idx="8">
                  <c:v>11</c:v>
                </c:pt>
                <c:pt idx="9">
                  <c:v>16</c:v>
                </c:pt>
                <c:pt idx="10">
                  <c:v>18</c:v>
                </c:pt>
                <c:pt idx="11">
                  <c:v>15</c:v>
                </c:pt>
                <c:pt idx="12">
                  <c:v>16</c:v>
                </c:pt>
                <c:pt idx="13">
                  <c:v>2</c:v>
                </c:pt>
                <c:pt idx="14">
                  <c:v>16</c:v>
                </c:pt>
                <c:pt idx="15">
                  <c:v>23</c:v>
                </c:pt>
                <c:pt idx="16">
                  <c:v>26</c:v>
                </c:pt>
                <c:pt idx="17">
                  <c:v>24</c:v>
                </c:pt>
                <c:pt idx="18">
                  <c:v>26</c:v>
                </c:pt>
                <c:pt idx="19">
                  <c:v>19</c:v>
                </c:pt>
                <c:pt idx="20">
                  <c:v>18</c:v>
                </c:pt>
                <c:pt idx="21">
                  <c:v>19</c:v>
                </c:pt>
                <c:pt idx="22">
                  <c:v>27</c:v>
                </c:pt>
                <c:pt idx="23">
                  <c:v>23</c:v>
                </c:pt>
                <c:pt idx="24">
                  <c:v>26</c:v>
                </c:pt>
                <c:pt idx="25">
                  <c:v>21</c:v>
                </c:pt>
                <c:pt idx="26">
                  <c:v>30</c:v>
                </c:pt>
                <c:pt idx="27">
                  <c:v>28</c:v>
                </c:pt>
                <c:pt idx="28">
                  <c:v>34</c:v>
                </c:pt>
                <c:pt idx="29">
                  <c:v>37</c:v>
                </c:pt>
                <c:pt idx="30">
                  <c:v>27</c:v>
                </c:pt>
                <c:pt idx="31">
                  <c:v>39</c:v>
                </c:pt>
                <c:pt idx="32">
                  <c:v>30</c:v>
                </c:pt>
                <c:pt idx="33">
                  <c:v>32</c:v>
                </c:pt>
                <c:pt idx="34">
                  <c:v>46</c:v>
                </c:pt>
                <c:pt idx="35">
                  <c:v>26</c:v>
                </c:pt>
                <c:pt idx="36">
                  <c:v>40</c:v>
                </c:pt>
                <c:pt idx="37">
                  <c:v>36</c:v>
                </c:pt>
                <c:pt idx="38">
                  <c:v>37</c:v>
                </c:pt>
                <c:pt idx="39">
                  <c:v>47</c:v>
                </c:pt>
                <c:pt idx="40">
                  <c:v>24</c:v>
                </c:pt>
                <c:pt idx="41">
                  <c:v>41</c:v>
                </c:pt>
                <c:pt idx="42">
                  <c:v>45</c:v>
                </c:pt>
                <c:pt idx="43">
                  <c:v>45</c:v>
                </c:pt>
                <c:pt idx="44">
                  <c:v>43</c:v>
                </c:pt>
                <c:pt idx="45">
                  <c:v>37</c:v>
                </c:pt>
                <c:pt idx="46">
                  <c:v>40</c:v>
                </c:pt>
                <c:pt idx="47">
                  <c:v>36</c:v>
                </c:pt>
                <c:pt idx="48">
                  <c:v>45</c:v>
                </c:pt>
                <c:pt idx="49">
                  <c:v>29</c:v>
                </c:pt>
                <c:pt idx="50">
                  <c:v>40</c:v>
                </c:pt>
                <c:pt idx="51">
                  <c:v>54</c:v>
                </c:pt>
                <c:pt idx="52">
                  <c:v>57</c:v>
                </c:pt>
                <c:pt idx="53">
                  <c:v>54</c:v>
                </c:pt>
                <c:pt idx="54">
                  <c:v>54</c:v>
                </c:pt>
                <c:pt idx="55">
                  <c:v>56</c:v>
                </c:pt>
                <c:pt idx="56">
                  <c:v>55</c:v>
                </c:pt>
                <c:pt idx="57">
                  <c:v>61</c:v>
                </c:pt>
                <c:pt idx="58">
                  <c:v>64</c:v>
                </c:pt>
                <c:pt idx="59">
                  <c:v>58</c:v>
                </c:pt>
                <c:pt idx="60">
                  <c:v>36</c:v>
                </c:pt>
                <c:pt idx="61">
                  <c:v>77</c:v>
                </c:pt>
                <c:pt idx="62">
                  <c:v>68</c:v>
                </c:pt>
                <c:pt idx="63">
                  <c:v>60</c:v>
                </c:pt>
                <c:pt idx="64">
                  <c:v>45</c:v>
                </c:pt>
                <c:pt idx="65">
                  <c:v>17</c:v>
                </c:pt>
                <c:pt idx="66">
                  <c:v>44</c:v>
                </c:pt>
                <c:pt idx="67">
                  <c:v>68</c:v>
                </c:pt>
                <c:pt idx="68">
                  <c:v>65</c:v>
                </c:pt>
                <c:pt idx="69">
                  <c:v>49</c:v>
                </c:pt>
                <c:pt idx="70">
                  <c:v>80</c:v>
                </c:pt>
                <c:pt idx="71">
                  <c:v>81</c:v>
                </c:pt>
                <c:pt idx="72">
                  <c:v>69</c:v>
                </c:pt>
                <c:pt idx="73">
                  <c:v>62</c:v>
                </c:pt>
                <c:pt idx="74">
                  <c:v>70</c:v>
                </c:pt>
                <c:pt idx="75">
                  <c:v>81</c:v>
                </c:pt>
                <c:pt idx="76">
                  <c:v>61</c:v>
                </c:pt>
                <c:pt idx="77">
                  <c:v>70</c:v>
                </c:pt>
                <c:pt idx="78">
                  <c:v>79</c:v>
                </c:pt>
                <c:pt idx="79">
                  <c:v>88</c:v>
                </c:pt>
                <c:pt idx="80">
                  <c:v>100</c:v>
                </c:pt>
                <c:pt idx="81">
                  <c:v>101</c:v>
                </c:pt>
                <c:pt idx="82">
                  <c:v>109</c:v>
                </c:pt>
                <c:pt idx="83">
                  <c:v>72</c:v>
                </c:pt>
                <c:pt idx="84">
                  <c:v>100</c:v>
                </c:pt>
                <c:pt idx="85">
                  <c:v>69</c:v>
                </c:pt>
                <c:pt idx="86">
                  <c:v>39</c:v>
                </c:pt>
                <c:pt idx="87">
                  <c:v>34</c:v>
                </c:pt>
                <c:pt idx="88">
                  <c:v>43</c:v>
                </c:pt>
                <c:pt idx="89">
                  <c:v>45</c:v>
                </c:pt>
                <c:pt idx="90">
                  <c:v>39</c:v>
                </c:pt>
                <c:pt idx="91">
                  <c:v>43</c:v>
                </c:pt>
                <c:pt idx="92">
                  <c:v>26</c:v>
                </c:pt>
                <c:pt idx="93">
                  <c:v>60</c:v>
                </c:pt>
                <c:pt idx="94">
                  <c:v>41</c:v>
                </c:pt>
                <c:pt idx="95">
                  <c:v>44</c:v>
                </c:pt>
                <c:pt idx="96">
                  <c:v>36</c:v>
                </c:pt>
                <c:pt idx="97">
                  <c:v>37</c:v>
                </c:pt>
                <c:pt idx="98">
                  <c:v>34</c:v>
                </c:pt>
                <c:pt idx="99">
                  <c:v>30</c:v>
                </c:pt>
                <c:pt idx="100">
                  <c:v>36</c:v>
                </c:pt>
                <c:pt idx="101">
                  <c:v>23</c:v>
                </c:pt>
                <c:pt idx="102">
                  <c:v>26</c:v>
                </c:pt>
                <c:pt idx="103">
                  <c:v>39</c:v>
                </c:pt>
                <c:pt idx="104">
                  <c:v>27</c:v>
                </c:pt>
                <c:pt idx="105">
                  <c:v>21</c:v>
                </c:pt>
                <c:pt idx="106">
                  <c:v>33</c:v>
                </c:pt>
                <c:pt idx="107">
                  <c:v>29</c:v>
                </c:pt>
                <c:pt idx="108">
                  <c:v>37</c:v>
                </c:pt>
                <c:pt idx="109">
                  <c:v>37</c:v>
                </c:pt>
                <c:pt idx="110">
                  <c:v>25</c:v>
                </c:pt>
                <c:pt idx="111">
                  <c:v>27</c:v>
                </c:pt>
                <c:pt idx="112">
                  <c:v>24</c:v>
                </c:pt>
                <c:pt idx="113">
                  <c:v>15</c:v>
                </c:pt>
                <c:pt idx="114">
                  <c:v>29</c:v>
                </c:pt>
                <c:pt idx="115">
                  <c:v>34</c:v>
                </c:pt>
                <c:pt idx="116">
                  <c:v>32</c:v>
                </c:pt>
                <c:pt idx="117">
                  <c:v>8</c:v>
                </c:pt>
                <c:pt idx="118">
                  <c:v>17</c:v>
                </c:pt>
                <c:pt idx="119">
                  <c:v>36</c:v>
                </c:pt>
                <c:pt idx="120">
                  <c:v>41</c:v>
                </c:pt>
                <c:pt idx="121">
                  <c:v>28</c:v>
                </c:pt>
                <c:pt idx="122">
                  <c:v>42</c:v>
                </c:pt>
                <c:pt idx="123">
                  <c:v>47</c:v>
                </c:pt>
                <c:pt idx="124">
                  <c:v>35</c:v>
                </c:pt>
                <c:pt idx="125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E6-467C-A254-D954B32D9C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63395072"/>
        <c:axId val="163396992"/>
      </c:barChart>
      <c:scatterChart>
        <c:scatterStyle val="lineMarker"/>
        <c:varyColors val="0"/>
        <c:ser>
          <c:idx val="0"/>
          <c:order val="0"/>
          <c:tx>
            <c:strRef>
              <c:f>'enrollment weekly'!$AI$2</c:f>
              <c:strCache>
                <c:ptCount val="1"/>
                <c:pt idx="0">
                  <c:v>Cumulative</c:v>
                </c:pt>
              </c:strCache>
            </c:strRef>
          </c:tx>
          <c:spPr>
            <a:ln w="28575">
              <a:solidFill>
                <a:schemeClr val="tx1"/>
              </a:solidFill>
            </a:ln>
          </c:spPr>
          <c:marker>
            <c:symbol val="circle"/>
            <c:size val="5"/>
            <c:spPr>
              <a:solidFill>
                <a:schemeClr val="tx1"/>
              </a:solidFill>
            </c:spPr>
          </c:marker>
          <c:xVal>
            <c:numRef>
              <c:f>'enrollment weekly'!$C$3:$C$128</c:f>
              <c:numCache>
                <c:formatCode>m/d/yyyy</c:formatCode>
                <c:ptCount val="126"/>
                <c:pt idx="0">
                  <c:v>40817</c:v>
                </c:pt>
                <c:pt idx="1">
                  <c:v>40824</c:v>
                </c:pt>
                <c:pt idx="2">
                  <c:v>40831</c:v>
                </c:pt>
                <c:pt idx="3">
                  <c:v>40838</c:v>
                </c:pt>
                <c:pt idx="4">
                  <c:v>40845</c:v>
                </c:pt>
                <c:pt idx="5">
                  <c:v>40852</c:v>
                </c:pt>
                <c:pt idx="6">
                  <c:v>40859</c:v>
                </c:pt>
                <c:pt idx="7">
                  <c:v>40866</c:v>
                </c:pt>
                <c:pt idx="8">
                  <c:v>40873</c:v>
                </c:pt>
                <c:pt idx="9">
                  <c:v>40880</c:v>
                </c:pt>
                <c:pt idx="10">
                  <c:v>40887</c:v>
                </c:pt>
                <c:pt idx="11">
                  <c:v>40894</c:v>
                </c:pt>
                <c:pt idx="12">
                  <c:v>40901</c:v>
                </c:pt>
                <c:pt idx="13">
                  <c:v>40908</c:v>
                </c:pt>
                <c:pt idx="14">
                  <c:v>40915</c:v>
                </c:pt>
                <c:pt idx="15">
                  <c:v>40922</c:v>
                </c:pt>
                <c:pt idx="16">
                  <c:v>40929</c:v>
                </c:pt>
                <c:pt idx="17">
                  <c:v>40936</c:v>
                </c:pt>
                <c:pt idx="18">
                  <c:v>40943</c:v>
                </c:pt>
                <c:pt idx="19">
                  <c:v>40950</c:v>
                </c:pt>
                <c:pt idx="20">
                  <c:v>40957</c:v>
                </c:pt>
                <c:pt idx="21">
                  <c:v>40964</c:v>
                </c:pt>
                <c:pt idx="22">
                  <c:v>40971</c:v>
                </c:pt>
                <c:pt idx="23">
                  <c:v>40978</c:v>
                </c:pt>
                <c:pt idx="24">
                  <c:v>40985</c:v>
                </c:pt>
                <c:pt idx="25">
                  <c:v>40992</c:v>
                </c:pt>
                <c:pt idx="26">
                  <c:v>40999</c:v>
                </c:pt>
                <c:pt idx="27">
                  <c:v>41006</c:v>
                </c:pt>
                <c:pt idx="28">
                  <c:v>41013</c:v>
                </c:pt>
                <c:pt idx="29">
                  <c:v>41020</c:v>
                </c:pt>
                <c:pt idx="30">
                  <c:v>41027</c:v>
                </c:pt>
                <c:pt idx="31">
                  <c:v>41034</c:v>
                </c:pt>
                <c:pt idx="32">
                  <c:v>41041</c:v>
                </c:pt>
                <c:pt idx="33">
                  <c:v>41048</c:v>
                </c:pt>
                <c:pt idx="34">
                  <c:v>41055</c:v>
                </c:pt>
                <c:pt idx="35">
                  <c:v>41062</c:v>
                </c:pt>
                <c:pt idx="36">
                  <c:v>41069</c:v>
                </c:pt>
                <c:pt idx="37">
                  <c:v>41076</c:v>
                </c:pt>
                <c:pt idx="38">
                  <c:v>41083</c:v>
                </c:pt>
                <c:pt idx="39">
                  <c:v>41090</c:v>
                </c:pt>
                <c:pt idx="40">
                  <c:v>41097</c:v>
                </c:pt>
                <c:pt idx="41">
                  <c:v>41104</c:v>
                </c:pt>
                <c:pt idx="42">
                  <c:v>41111</c:v>
                </c:pt>
                <c:pt idx="43">
                  <c:v>41118</c:v>
                </c:pt>
                <c:pt idx="44">
                  <c:v>41125</c:v>
                </c:pt>
                <c:pt idx="45">
                  <c:v>41132</c:v>
                </c:pt>
                <c:pt idx="46">
                  <c:v>41139</c:v>
                </c:pt>
                <c:pt idx="47">
                  <c:v>41146</c:v>
                </c:pt>
                <c:pt idx="48">
                  <c:v>41153</c:v>
                </c:pt>
                <c:pt idx="49">
                  <c:v>41160</c:v>
                </c:pt>
                <c:pt idx="50">
                  <c:v>41167</c:v>
                </c:pt>
                <c:pt idx="51">
                  <c:v>41174</c:v>
                </c:pt>
                <c:pt idx="52">
                  <c:v>41181</c:v>
                </c:pt>
                <c:pt idx="53">
                  <c:v>41188</c:v>
                </c:pt>
                <c:pt idx="54">
                  <c:v>41195</c:v>
                </c:pt>
                <c:pt idx="55">
                  <c:v>41202</c:v>
                </c:pt>
                <c:pt idx="56">
                  <c:v>41209</c:v>
                </c:pt>
                <c:pt idx="57">
                  <c:v>41216</c:v>
                </c:pt>
                <c:pt idx="58">
                  <c:v>41223</c:v>
                </c:pt>
                <c:pt idx="59">
                  <c:v>41230</c:v>
                </c:pt>
                <c:pt idx="60">
                  <c:v>41237</c:v>
                </c:pt>
                <c:pt idx="61">
                  <c:v>41244</c:v>
                </c:pt>
                <c:pt idx="62">
                  <c:v>41251</c:v>
                </c:pt>
                <c:pt idx="63">
                  <c:v>41258</c:v>
                </c:pt>
                <c:pt idx="64">
                  <c:v>41265</c:v>
                </c:pt>
                <c:pt idx="65">
                  <c:v>41272</c:v>
                </c:pt>
                <c:pt idx="66">
                  <c:v>41279</c:v>
                </c:pt>
                <c:pt idx="67">
                  <c:v>41286</c:v>
                </c:pt>
                <c:pt idx="68">
                  <c:v>41293</c:v>
                </c:pt>
                <c:pt idx="69">
                  <c:v>41300</c:v>
                </c:pt>
                <c:pt idx="70">
                  <c:v>41307</c:v>
                </c:pt>
                <c:pt idx="71">
                  <c:v>41314</c:v>
                </c:pt>
                <c:pt idx="72">
                  <c:v>41321</c:v>
                </c:pt>
                <c:pt idx="73">
                  <c:v>41328</c:v>
                </c:pt>
                <c:pt idx="74">
                  <c:v>41335</c:v>
                </c:pt>
                <c:pt idx="75">
                  <c:v>41342</c:v>
                </c:pt>
                <c:pt idx="76">
                  <c:v>41349</c:v>
                </c:pt>
                <c:pt idx="77">
                  <c:v>41356</c:v>
                </c:pt>
                <c:pt idx="78">
                  <c:v>41363</c:v>
                </c:pt>
                <c:pt idx="79">
                  <c:v>41370</c:v>
                </c:pt>
                <c:pt idx="80">
                  <c:v>41377</c:v>
                </c:pt>
                <c:pt idx="81">
                  <c:v>41384</c:v>
                </c:pt>
                <c:pt idx="82">
                  <c:v>41391</c:v>
                </c:pt>
                <c:pt idx="83">
                  <c:v>41398</c:v>
                </c:pt>
                <c:pt idx="84">
                  <c:v>41405</c:v>
                </c:pt>
                <c:pt idx="85">
                  <c:v>41412</c:v>
                </c:pt>
                <c:pt idx="86">
                  <c:v>41419</c:v>
                </c:pt>
                <c:pt idx="87">
                  <c:v>41426</c:v>
                </c:pt>
                <c:pt idx="88">
                  <c:v>41433</c:v>
                </c:pt>
                <c:pt idx="89">
                  <c:v>41440</c:v>
                </c:pt>
                <c:pt idx="90">
                  <c:v>41447</c:v>
                </c:pt>
                <c:pt idx="91">
                  <c:v>41454</c:v>
                </c:pt>
                <c:pt idx="92">
                  <c:v>41461</c:v>
                </c:pt>
                <c:pt idx="93">
                  <c:v>41468</c:v>
                </c:pt>
                <c:pt idx="94">
                  <c:v>41475</c:v>
                </c:pt>
                <c:pt idx="95">
                  <c:v>41482</c:v>
                </c:pt>
                <c:pt idx="96">
                  <c:v>41489</c:v>
                </c:pt>
                <c:pt idx="97">
                  <c:v>41496</c:v>
                </c:pt>
                <c:pt idx="98">
                  <c:v>41503</c:v>
                </c:pt>
                <c:pt idx="99">
                  <c:v>41510</c:v>
                </c:pt>
                <c:pt idx="100">
                  <c:v>41517</c:v>
                </c:pt>
                <c:pt idx="101">
                  <c:v>41524</c:v>
                </c:pt>
                <c:pt idx="102">
                  <c:v>41531</c:v>
                </c:pt>
                <c:pt idx="103">
                  <c:v>41538</c:v>
                </c:pt>
                <c:pt idx="104">
                  <c:v>41545</c:v>
                </c:pt>
                <c:pt idx="105">
                  <c:v>41552</c:v>
                </c:pt>
                <c:pt idx="106">
                  <c:v>41559</c:v>
                </c:pt>
                <c:pt idx="107">
                  <c:v>41566</c:v>
                </c:pt>
                <c:pt idx="108">
                  <c:v>41573</c:v>
                </c:pt>
                <c:pt idx="109">
                  <c:v>41580</c:v>
                </c:pt>
                <c:pt idx="110">
                  <c:v>41587</c:v>
                </c:pt>
                <c:pt idx="111">
                  <c:v>41594</c:v>
                </c:pt>
                <c:pt idx="112">
                  <c:v>41601</c:v>
                </c:pt>
                <c:pt idx="113">
                  <c:v>41608</c:v>
                </c:pt>
                <c:pt idx="114">
                  <c:v>41615</c:v>
                </c:pt>
                <c:pt idx="115">
                  <c:v>41622</c:v>
                </c:pt>
                <c:pt idx="116">
                  <c:v>41629</c:v>
                </c:pt>
                <c:pt idx="117">
                  <c:v>41636</c:v>
                </c:pt>
                <c:pt idx="118">
                  <c:v>41643</c:v>
                </c:pt>
                <c:pt idx="119">
                  <c:v>41650</c:v>
                </c:pt>
                <c:pt idx="120">
                  <c:v>41657</c:v>
                </c:pt>
                <c:pt idx="121">
                  <c:v>41664</c:v>
                </c:pt>
                <c:pt idx="122">
                  <c:v>41671</c:v>
                </c:pt>
                <c:pt idx="123">
                  <c:v>41678</c:v>
                </c:pt>
                <c:pt idx="124">
                  <c:v>41685</c:v>
                </c:pt>
                <c:pt idx="125">
                  <c:v>41692</c:v>
                </c:pt>
              </c:numCache>
            </c:numRef>
          </c:xVal>
          <c:yVal>
            <c:numRef>
              <c:f>'enrollment weekly'!$AI$3:$AI$128</c:f>
              <c:numCache>
                <c:formatCode>General</c:formatCode>
                <c:ptCount val="126"/>
                <c:pt idx="0">
                  <c:v>1</c:v>
                </c:pt>
                <c:pt idx="1">
                  <c:v>3</c:v>
                </c:pt>
                <c:pt idx="2">
                  <c:v>7</c:v>
                </c:pt>
                <c:pt idx="3">
                  <c:v>18</c:v>
                </c:pt>
                <c:pt idx="4">
                  <c:v>22</c:v>
                </c:pt>
                <c:pt idx="5">
                  <c:v>31</c:v>
                </c:pt>
                <c:pt idx="6">
                  <c:v>40</c:v>
                </c:pt>
                <c:pt idx="7">
                  <c:v>53</c:v>
                </c:pt>
                <c:pt idx="8">
                  <c:v>64</c:v>
                </c:pt>
                <c:pt idx="9">
                  <c:v>80</c:v>
                </c:pt>
                <c:pt idx="10">
                  <c:v>98</c:v>
                </c:pt>
                <c:pt idx="11">
                  <c:v>113</c:v>
                </c:pt>
                <c:pt idx="12">
                  <c:v>129</c:v>
                </c:pt>
                <c:pt idx="13">
                  <c:v>131</c:v>
                </c:pt>
                <c:pt idx="14">
                  <c:v>147</c:v>
                </c:pt>
                <c:pt idx="15">
                  <c:v>170</c:v>
                </c:pt>
                <c:pt idx="16">
                  <c:v>196</c:v>
                </c:pt>
                <c:pt idx="17">
                  <c:v>220</c:v>
                </c:pt>
                <c:pt idx="18">
                  <c:v>246</c:v>
                </c:pt>
                <c:pt idx="19">
                  <c:v>265</c:v>
                </c:pt>
                <c:pt idx="20">
                  <c:v>283</c:v>
                </c:pt>
                <c:pt idx="21">
                  <c:v>302</c:v>
                </c:pt>
                <c:pt idx="22">
                  <c:v>329</c:v>
                </c:pt>
                <c:pt idx="23">
                  <c:v>352</c:v>
                </c:pt>
                <c:pt idx="24">
                  <c:v>378</c:v>
                </c:pt>
                <c:pt idx="25">
                  <c:v>399</c:v>
                </c:pt>
                <c:pt idx="26">
                  <c:v>429</c:v>
                </c:pt>
                <c:pt idx="27">
                  <c:v>457</c:v>
                </c:pt>
                <c:pt idx="28">
                  <c:v>491</c:v>
                </c:pt>
                <c:pt idx="29">
                  <c:v>528</c:v>
                </c:pt>
                <c:pt idx="30">
                  <c:v>555</c:v>
                </c:pt>
                <c:pt idx="31">
                  <c:v>594</c:v>
                </c:pt>
                <c:pt idx="32">
                  <c:v>624</c:v>
                </c:pt>
                <c:pt idx="33">
                  <c:v>656</c:v>
                </c:pt>
                <c:pt idx="34">
                  <c:v>702</c:v>
                </c:pt>
                <c:pt idx="35">
                  <c:v>728</c:v>
                </c:pt>
                <c:pt idx="36">
                  <c:v>768</c:v>
                </c:pt>
                <c:pt idx="37">
                  <c:v>804</c:v>
                </c:pt>
                <c:pt idx="38">
                  <c:v>841</c:v>
                </c:pt>
                <c:pt idx="39">
                  <c:v>888</c:v>
                </c:pt>
                <c:pt idx="40">
                  <c:v>912</c:v>
                </c:pt>
                <c:pt idx="41">
                  <c:v>953</c:v>
                </c:pt>
                <c:pt idx="42">
                  <c:v>998</c:v>
                </c:pt>
                <c:pt idx="43">
                  <c:v>1043</c:v>
                </c:pt>
                <c:pt idx="44">
                  <c:v>1086</c:v>
                </c:pt>
                <c:pt idx="45">
                  <c:v>1123</c:v>
                </c:pt>
                <c:pt idx="46">
                  <c:v>1163</c:v>
                </c:pt>
                <c:pt idx="47">
                  <c:v>1199</c:v>
                </c:pt>
                <c:pt idx="48">
                  <c:v>1244</c:v>
                </c:pt>
                <c:pt idx="49">
                  <c:v>1273</c:v>
                </c:pt>
                <c:pt idx="50">
                  <c:v>1313</c:v>
                </c:pt>
                <c:pt idx="51">
                  <c:v>1367</c:v>
                </c:pt>
                <c:pt idx="52">
                  <c:v>1424</c:v>
                </c:pt>
                <c:pt idx="53">
                  <c:v>1478</c:v>
                </c:pt>
                <c:pt idx="54">
                  <c:v>1532</c:v>
                </c:pt>
                <c:pt idx="55">
                  <c:v>1588</c:v>
                </c:pt>
                <c:pt idx="56">
                  <c:v>1643</c:v>
                </c:pt>
                <c:pt idx="57">
                  <c:v>1704</c:v>
                </c:pt>
                <c:pt idx="58">
                  <c:v>1768</c:v>
                </c:pt>
                <c:pt idx="59">
                  <c:v>1826</c:v>
                </c:pt>
                <c:pt idx="60">
                  <c:v>1862</c:v>
                </c:pt>
                <c:pt idx="61">
                  <c:v>1939</c:v>
                </c:pt>
                <c:pt idx="62">
                  <c:v>2007</c:v>
                </c:pt>
                <c:pt idx="63">
                  <c:v>2067</c:v>
                </c:pt>
                <c:pt idx="64">
                  <c:v>2112</c:v>
                </c:pt>
                <c:pt idx="65">
                  <c:v>2129</c:v>
                </c:pt>
                <c:pt idx="66">
                  <c:v>2173</c:v>
                </c:pt>
                <c:pt idx="67">
                  <c:v>2241</c:v>
                </c:pt>
                <c:pt idx="68">
                  <c:v>2306</c:v>
                </c:pt>
                <c:pt idx="69">
                  <c:v>2355</c:v>
                </c:pt>
                <c:pt idx="70">
                  <c:v>2435</c:v>
                </c:pt>
                <c:pt idx="71">
                  <c:v>2516</c:v>
                </c:pt>
                <c:pt idx="72">
                  <c:v>2585</c:v>
                </c:pt>
                <c:pt idx="73">
                  <c:v>2647</c:v>
                </c:pt>
                <c:pt idx="74">
                  <c:v>2717</c:v>
                </c:pt>
                <c:pt idx="75">
                  <c:v>2798</c:v>
                </c:pt>
                <c:pt idx="76">
                  <c:v>2859</c:v>
                </c:pt>
                <c:pt idx="77">
                  <c:v>2929</c:v>
                </c:pt>
                <c:pt idx="78">
                  <c:v>3008</c:v>
                </c:pt>
                <c:pt idx="79">
                  <c:v>3096</c:v>
                </c:pt>
                <c:pt idx="80">
                  <c:v>3196</c:v>
                </c:pt>
                <c:pt idx="81">
                  <c:v>3297</c:v>
                </c:pt>
                <c:pt idx="82">
                  <c:v>3406</c:v>
                </c:pt>
                <c:pt idx="83">
                  <c:v>3478</c:v>
                </c:pt>
                <c:pt idx="84">
                  <c:v>3578</c:v>
                </c:pt>
                <c:pt idx="85">
                  <c:v>3647</c:v>
                </c:pt>
                <c:pt idx="86">
                  <c:v>3686</c:v>
                </c:pt>
                <c:pt idx="87">
                  <c:v>3720</c:v>
                </c:pt>
                <c:pt idx="88">
                  <c:v>3763</c:v>
                </c:pt>
                <c:pt idx="89">
                  <c:v>3808</c:v>
                </c:pt>
                <c:pt idx="90">
                  <c:v>3847</c:v>
                </c:pt>
                <c:pt idx="91">
                  <c:v>3890</c:v>
                </c:pt>
                <c:pt idx="92">
                  <c:v>3916</c:v>
                </c:pt>
                <c:pt idx="93">
                  <c:v>3976</c:v>
                </c:pt>
                <c:pt idx="94">
                  <c:v>4017</c:v>
                </c:pt>
                <c:pt idx="95">
                  <c:v>4061</c:v>
                </c:pt>
                <c:pt idx="96">
                  <c:v>4097</c:v>
                </c:pt>
                <c:pt idx="97">
                  <c:v>4134</c:v>
                </c:pt>
                <c:pt idx="98">
                  <c:v>4168</c:v>
                </c:pt>
                <c:pt idx="99">
                  <c:v>4198</c:v>
                </c:pt>
                <c:pt idx="100">
                  <c:v>4234</c:v>
                </c:pt>
                <c:pt idx="101">
                  <c:v>4257</c:v>
                </c:pt>
                <c:pt idx="102">
                  <c:v>4283</c:v>
                </c:pt>
                <c:pt idx="103">
                  <c:v>4322</c:v>
                </c:pt>
                <c:pt idx="104">
                  <c:v>4349</c:v>
                </c:pt>
                <c:pt idx="105">
                  <c:v>4370</c:v>
                </c:pt>
                <c:pt idx="106">
                  <c:v>4403</c:v>
                </c:pt>
                <c:pt idx="107">
                  <c:v>4432</c:v>
                </c:pt>
                <c:pt idx="108">
                  <c:v>4469</c:v>
                </c:pt>
                <c:pt idx="109">
                  <c:v>4506</c:v>
                </c:pt>
                <c:pt idx="110">
                  <c:v>4531</c:v>
                </c:pt>
                <c:pt idx="111">
                  <c:v>4558</c:v>
                </c:pt>
                <c:pt idx="112">
                  <c:v>4582</c:v>
                </c:pt>
                <c:pt idx="113">
                  <c:v>4597</c:v>
                </c:pt>
                <c:pt idx="114">
                  <c:v>4626</c:v>
                </c:pt>
                <c:pt idx="115">
                  <c:v>4660</c:v>
                </c:pt>
                <c:pt idx="116">
                  <c:v>4692</c:v>
                </c:pt>
                <c:pt idx="117">
                  <c:v>4700</c:v>
                </c:pt>
                <c:pt idx="118">
                  <c:v>4717</c:v>
                </c:pt>
                <c:pt idx="119">
                  <c:v>4753</c:v>
                </c:pt>
                <c:pt idx="120">
                  <c:v>4794</c:v>
                </c:pt>
                <c:pt idx="121">
                  <c:v>4822</c:v>
                </c:pt>
                <c:pt idx="122">
                  <c:v>4864</c:v>
                </c:pt>
                <c:pt idx="123">
                  <c:v>4911</c:v>
                </c:pt>
                <c:pt idx="124">
                  <c:v>4946</c:v>
                </c:pt>
                <c:pt idx="125">
                  <c:v>4984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C3E6-467C-A254-D954B32D9C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3399168"/>
        <c:axId val="163400704"/>
      </c:scatterChart>
      <c:dateAx>
        <c:axId val="163395072"/>
        <c:scaling>
          <c:orientation val="minMax"/>
          <c:min val="40817"/>
        </c:scaling>
        <c:delete val="0"/>
        <c:axPos val="b"/>
        <c:numFmt formatCode="m/d/yyyy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63396992"/>
        <c:crosses val="autoZero"/>
        <c:auto val="1"/>
        <c:lblOffset val="100"/>
        <c:baseTimeUnit val="days"/>
      </c:dateAx>
      <c:valAx>
        <c:axId val="16339699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Weekly accrual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63395072"/>
        <c:crossesAt val="40817"/>
        <c:crossBetween val="between"/>
      </c:valAx>
      <c:valAx>
        <c:axId val="163399168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163400704"/>
        <c:crosses val="autoZero"/>
        <c:crossBetween val="midCat"/>
      </c:valAx>
      <c:valAx>
        <c:axId val="163400704"/>
        <c:scaling>
          <c:orientation val="minMax"/>
        </c:scaling>
        <c:delete val="0"/>
        <c:axPos val="r"/>
        <c:title>
          <c:tx>
            <c:rich>
              <a:bodyPr rot="5400000" vert="horz"/>
              <a:lstStyle/>
              <a:p>
                <a:pPr algn="ctr">
                  <a:defRPr sz="16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Cumulative accrual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63399168"/>
        <c:crosses val="max"/>
        <c:crossBetween val="midCat"/>
      </c:valAx>
    </c:plotArea>
    <c:legend>
      <c:legendPos val="r"/>
      <c:layout>
        <c:manualLayout>
          <c:xMode val="edge"/>
          <c:yMode val="edge"/>
          <c:x val="0.75468146670345448"/>
          <c:y val="0.52932001620602798"/>
          <c:w val="7.4622676882370786E-2"/>
          <c:h val="6.4639503954623145E-2"/>
        </c:manualLayout>
      </c:layout>
      <c:overlay val="0"/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92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392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fld id="{68812191-8ACE-45A7-9823-3560A9B900B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92200" y="685800"/>
            <a:ext cx="4673600" cy="3505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22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9600"/>
            <a:ext cx="50292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92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92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fld id="{FD4A80F9-2647-41A5-B9E4-1A4A6FF5458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930261AF-7887-4BF8-9068-C96CAA5003E6}" type="slidenum">
              <a:rPr lang="en-US" altLang="en-US" smtClean="0">
                <a:latin typeface="Times New Roman" pitchFamily="18" charset="0"/>
              </a:rPr>
              <a:pPr/>
              <a:t>1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  <a:noFill/>
        </p:spPr>
        <p:txBody>
          <a:bodyPr/>
          <a:lstStyle/>
          <a:p>
            <a:r>
              <a:rPr lang="en-US" altLang="en-US" smtClean="0"/>
              <a:t>Is the third bullett relevant/important?</a:t>
            </a:r>
          </a:p>
        </p:txBody>
      </p:sp>
    </p:spTree>
    <p:extLst>
      <p:ext uri="{BB962C8B-B14F-4D97-AF65-F5344CB8AC3E}">
        <p14:creationId xmlns:p14="http://schemas.microsoft.com/office/powerpoint/2010/main" val="42227728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930261AF-7887-4BF8-9068-C96CAA5003E6}" type="slidenum">
              <a:rPr lang="en-US" altLang="en-US" smtClean="0">
                <a:latin typeface="Times New Roman" pitchFamily="18" charset="0"/>
              </a:rPr>
              <a:pPr/>
              <a:t>15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  <a:noFill/>
        </p:spPr>
        <p:txBody>
          <a:bodyPr/>
          <a:lstStyle/>
          <a:p>
            <a:r>
              <a:rPr lang="en-US" altLang="en-US" smtClean="0"/>
              <a:t>Is the third bullett relevant/important?</a:t>
            </a:r>
          </a:p>
        </p:txBody>
      </p:sp>
    </p:spTree>
    <p:extLst>
      <p:ext uri="{BB962C8B-B14F-4D97-AF65-F5344CB8AC3E}">
        <p14:creationId xmlns:p14="http://schemas.microsoft.com/office/powerpoint/2010/main" val="33235824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27552D3F-FFCE-4626-B4E9-BFFE42F12661}" type="slidenum">
              <a:rPr lang="en-US" altLang="en-US" smtClean="0">
                <a:latin typeface="Times New Roman" pitchFamily="18" charset="0"/>
              </a:rPr>
              <a:pPr/>
              <a:t>17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73166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94ED83A-97C7-4614-AC81-CC83E3D87317}" type="slidenum">
              <a:rPr lang="en-US" altLang="en-US"/>
              <a:pPr>
                <a:spcBef>
                  <a:spcPct val="0"/>
                </a:spcBef>
              </a:pPr>
              <a:t>26</a:t>
            </a:fld>
            <a:endParaRPr lang="en-US" alt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F4E1715-7EDB-4EE1-ACC3-FAF5601F606C}" type="slidenum">
              <a:rPr lang="en-US" altLang="en-US"/>
              <a:pPr>
                <a:spcBef>
                  <a:spcPct val="0"/>
                </a:spcBef>
              </a:pPr>
              <a:t>27</a:t>
            </a:fld>
            <a:endParaRPr lang="en-US" altLang="en-US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8075005-9F39-494D-9BDD-994E1317CDFB}" type="slidenum">
              <a:rPr lang="en-US" altLang="en-US"/>
              <a:pPr>
                <a:spcBef>
                  <a:spcPct val="0"/>
                </a:spcBef>
              </a:pPr>
              <a:t>29</a:t>
            </a:fld>
            <a:endParaRPr lang="en-US" alt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C5DB806-DE09-44BE-B9CB-3F6D151D970F}" type="slidenum">
              <a:rPr lang="en-US" altLang="en-US"/>
              <a:pPr>
                <a:spcBef>
                  <a:spcPct val="0"/>
                </a:spcBef>
              </a:pPr>
              <a:t>30</a:t>
            </a:fld>
            <a:endParaRPr lang="en-US" alt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3BB7A1F-B822-41CE-A6AC-CE283DC42A9F}" type="slidenum">
              <a:rPr lang="en-US" altLang="en-US"/>
              <a:pPr>
                <a:spcBef>
                  <a:spcPct val="0"/>
                </a:spcBef>
              </a:pPr>
              <a:t>31</a:t>
            </a:fld>
            <a:endParaRPr lang="en-US" altLang="en-U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0BE4AE0-1665-41A2-AD4C-9985F5D7A32E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32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4E2FF2F-8317-47D7-BE38-9FE067B15DEA}" type="slidenum">
              <a:rPr lang="en-US" altLang="en-US"/>
              <a:pPr>
                <a:spcBef>
                  <a:spcPct val="0"/>
                </a:spcBef>
              </a:pPr>
              <a:t>33</a:t>
            </a:fld>
            <a:endParaRPr lang="en-US" altLang="en-US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BE5D083-8CFD-4D58-B98B-DEB01948F15A}" type="slidenum">
              <a:rPr lang="en-US" altLang="en-US"/>
              <a:pPr>
                <a:spcBef>
                  <a:spcPct val="0"/>
                </a:spcBef>
              </a:pPr>
              <a:t>34</a:t>
            </a:fld>
            <a:endParaRPr lang="en-US" altLang="en-US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930261AF-7887-4BF8-9068-C96CAA5003E6}" type="slidenum">
              <a:rPr lang="en-US" altLang="en-US" smtClean="0">
                <a:latin typeface="Times New Roman" pitchFamily="18" charset="0"/>
              </a:rPr>
              <a:pPr/>
              <a:t>2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  <a:noFill/>
        </p:spPr>
        <p:txBody>
          <a:bodyPr/>
          <a:lstStyle/>
          <a:p>
            <a:r>
              <a:rPr lang="en-US" altLang="en-US" smtClean="0"/>
              <a:t>Is the third bullett relevant/important?</a:t>
            </a:r>
          </a:p>
        </p:txBody>
      </p:sp>
    </p:spTree>
    <p:extLst>
      <p:ext uri="{BB962C8B-B14F-4D97-AF65-F5344CB8AC3E}">
        <p14:creationId xmlns:p14="http://schemas.microsoft.com/office/powerpoint/2010/main" val="2887321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C38390B-01CA-4118-BB06-1E3A1D3BC0FC}" type="slidenum">
              <a:rPr lang="en-US" altLang="en-US"/>
              <a:pPr>
                <a:spcBef>
                  <a:spcPct val="0"/>
                </a:spcBef>
              </a:pPr>
              <a:t>35</a:t>
            </a:fld>
            <a:endParaRPr lang="en-US" alt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B059D74-65D9-4709-B705-EE1ADC94B669}" type="slidenum">
              <a:rPr lang="en-US" altLang="en-US"/>
              <a:pPr>
                <a:spcBef>
                  <a:spcPct val="0"/>
                </a:spcBef>
              </a:pPr>
              <a:t>36</a:t>
            </a:fld>
            <a:endParaRPr lang="en-US" alt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07130B4-8F55-40B3-B7A4-B5789CED618F}" type="slidenum">
              <a:rPr lang="en-US" altLang="en-US"/>
              <a:pPr>
                <a:spcBef>
                  <a:spcPct val="0"/>
                </a:spcBef>
              </a:pPr>
              <a:t>37</a:t>
            </a:fld>
            <a:endParaRPr lang="en-US" altLang="en-U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3C70590-E56F-42D7-BFA5-620CC8FE7A34}" type="slidenum">
              <a:rPr lang="en-US" altLang="en-US"/>
              <a:pPr>
                <a:spcBef>
                  <a:spcPct val="0"/>
                </a:spcBef>
              </a:pPr>
              <a:t>38</a:t>
            </a:fld>
            <a:endParaRPr lang="en-US" altLang="en-US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9995D04-CBA8-4E40-8085-4089048A52C5}" type="slidenum">
              <a:rPr lang="en-US" altLang="en-US"/>
              <a:pPr>
                <a:spcBef>
                  <a:spcPct val="0"/>
                </a:spcBef>
              </a:pPr>
              <a:t>39</a:t>
            </a:fld>
            <a:endParaRPr lang="en-US" altLang="en-US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1A3BDD3-0B37-4200-AF42-3AD16A1996C8}" type="slidenum">
              <a:rPr lang="en-US" altLang="en-US"/>
              <a:pPr>
                <a:spcBef>
                  <a:spcPct val="0"/>
                </a:spcBef>
              </a:pPr>
              <a:t>40</a:t>
            </a:fld>
            <a:endParaRPr lang="en-US" altLang="en-U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>
                <a:cs typeface="Arial" panose="020B0604020202020204" pitchFamily="34" charset="0"/>
              </a:rPr>
              <a:t>US Postal issues:  Slow delivery for postage due.  Postage due ranges from 11 cents to $1.11.  Some Post offices consider it an envelope and some consider it a package.  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33E62449-D64F-43E7-B329-533EB45699C9}" type="slidenum">
              <a:rPr lang="en-US" altLang="en-US">
                <a:latin typeface="Times New Roman" panose="02020603050405020304" pitchFamily="18" charset="0"/>
              </a:rPr>
              <a:pPr/>
              <a:t>41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175848D0-3BF8-4CB3-BD20-C8F99BAFA1EA}" type="slidenum">
              <a:rPr lang="en-US" altLang="en-US">
                <a:latin typeface="Times New Roman" panose="02020603050405020304" pitchFamily="18" charset="0"/>
              </a:rPr>
              <a:pPr/>
              <a:t>43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DD827531-917A-46E5-AD1E-E3A44AEC523B}" type="slidenum">
              <a:rPr lang="en-US" altLang="en-US" smtClean="0"/>
              <a:pPr>
                <a:spcBef>
                  <a:spcPct val="0"/>
                </a:spcBef>
              </a:pPr>
              <a:t>3</a:t>
            </a:fld>
            <a:endParaRPr lang="en-US" alt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32081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852E0CA1-5CA6-4FE5-8EF5-9F62C8D55C01}" type="slidenum">
              <a:rPr lang="en-US" altLang="en-US" smtClean="0"/>
              <a:pPr>
                <a:spcBef>
                  <a:spcPct val="0"/>
                </a:spcBef>
              </a:pPr>
              <a:t>4</a:t>
            </a:fld>
            <a:endParaRPr lang="en-US" alt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747726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852E0CA1-5CA6-4FE5-8EF5-9F62C8D55C01}" type="slidenum">
              <a:rPr lang="en-US" altLang="en-US" smtClean="0"/>
              <a:pPr>
                <a:spcBef>
                  <a:spcPct val="0"/>
                </a:spcBef>
              </a:pPr>
              <a:t>5</a:t>
            </a:fld>
            <a:endParaRPr lang="en-US" alt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561631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852E0CA1-5CA6-4FE5-8EF5-9F62C8D55C01}" type="slidenum">
              <a:rPr lang="en-US" altLang="en-US" smtClean="0"/>
              <a:pPr>
                <a:spcBef>
                  <a:spcPct val="0"/>
                </a:spcBef>
              </a:pPr>
              <a:t>6</a:t>
            </a:fld>
            <a:endParaRPr lang="en-US" alt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449795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DD827531-917A-46E5-AD1E-E3A44AEC523B}" type="slidenum">
              <a:rPr lang="en-US" altLang="en-US" smtClean="0"/>
              <a:pPr>
                <a:spcBef>
                  <a:spcPct val="0"/>
                </a:spcBef>
              </a:pPr>
              <a:t>7</a:t>
            </a:fld>
            <a:endParaRPr lang="en-US" alt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567859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930261AF-7887-4BF8-9068-C96CAA5003E6}" type="slidenum">
              <a:rPr lang="en-US" altLang="en-US" smtClean="0">
                <a:latin typeface="Times New Roman" pitchFamily="18" charset="0"/>
              </a:rPr>
              <a:pPr/>
              <a:t>8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  <a:noFill/>
        </p:spPr>
        <p:txBody>
          <a:bodyPr/>
          <a:lstStyle/>
          <a:p>
            <a:r>
              <a:rPr lang="en-US" altLang="en-US" smtClean="0"/>
              <a:t>Is the third bullett relevant/important?</a:t>
            </a:r>
          </a:p>
        </p:txBody>
      </p:sp>
    </p:spTree>
    <p:extLst>
      <p:ext uri="{BB962C8B-B14F-4D97-AF65-F5344CB8AC3E}">
        <p14:creationId xmlns:p14="http://schemas.microsoft.com/office/powerpoint/2010/main" val="40312538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27552D3F-FFCE-4626-B4E9-BFFE42F12661}" type="slidenum">
              <a:rPr lang="en-US" altLang="en-US" smtClean="0">
                <a:latin typeface="Times New Roman" pitchFamily="18" charset="0"/>
              </a:rPr>
              <a:pPr/>
              <a:t>9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28821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9" y="2640"/>
                <a:ext cx="335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</p:grpSp>
      <p:sp>
        <p:nvSpPr>
          <p:cNvPr id="14439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4439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8A12316-F774-452D-BD18-4CFC3FDBCD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0841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C5CE35-0D10-49B7-A9FA-F0AB06793B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5817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841AFA-3045-4B1A-A2FC-74601295F2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64023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12316-F774-452D-BD18-4CFC3FDBCD3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48540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B410C-2E5A-4AD8-B1DF-D76D685D5FF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25537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90CD9-03B8-4386-88EC-57A31A88307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92817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65430-C578-4A25-B78C-CAC9B311538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40086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83299-936A-4531-8586-A3ED91F3ACD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55775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DB6D7-D6C3-4529-B9A4-5D30888F952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05320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EA36F-8B24-462D-B9E0-19E75CD1A3D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40017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F238C-61FF-4779-A91E-802C6A6B9FC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4393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7B410C-2E5A-4AD8-B1DF-D76D685D5F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38459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984CA-E4D4-4372-BCC8-E576237ED18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40645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5CE35-0D10-49B7-A9FA-F0AB06793B3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78837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41AFA-3045-4B1A-A2FC-74601295F2B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9666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F90CD9-03B8-4386-88EC-57A31A8830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9623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665430-C578-4A25-B78C-CAC9B31153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1545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383299-936A-4531-8586-A3ED91F3AC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4133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4DB6D7-D6C3-4529-B9A4-5D30888F95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7611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7EA36F-8B24-462D-B9E0-19E75CD1A3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4423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5F238C-61FF-4779-A91E-802C6A6B9F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6732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3984CA-E4D4-4372-BCC8-E576237ED1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6810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z="2400" smtClean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z="2400" smtClean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z="2400" smtClean="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z="2400" smtClean="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z="2400" smtClean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z="2400" smtClean="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z="2400" smtClean="0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4337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latin typeface="Tahoma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7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ahoma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7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721AF60-57BF-4127-8AAC-4CF06D3B6A3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21AF60-57BF-4127-8AAC-4CF06D3B6A3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4112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8915400" cy="1182688"/>
          </a:xfrm>
        </p:spPr>
        <p:txBody>
          <a:bodyPr/>
          <a:lstStyle/>
          <a:p>
            <a:pPr algn="ctr"/>
            <a:r>
              <a:rPr lang="en-US" altLang="en-US" sz="3200" dirty="0" smtClean="0">
                <a:solidFill>
                  <a:srgbClr val="0000CC"/>
                </a:solidFill>
              </a:rPr>
              <a:t>GLNE 010: Aims in 2007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981200"/>
            <a:ext cx="7772400" cy="47244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1. Estimate </a:t>
            </a:r>
            <a:r>
              <a:rPr lang="en-US" sz="2000" dirty="0"/>
              <a:t>the </a:t>
            </a:r>
            <a:r>
              <a:rPr lang="en-US" sz="2000" b="1" dirty="0">
                <a:solidFill>
                  <a:srgbClr val="FF0000"/>
                </a:solidFill>
              </a:rPr>
              <a:t>sensitivity and specificity </a:t>
            </a:r>
            <a:r>
              <a:rPr lang="en-US" sz="2000" dirty="0"/>
              <a:t>for </a:t>
            </a:r>
          </a:p>
          <a:p>
            <a:pPr marL="0" indent="0">
              <a:buNone/>
            </a:pPr>
            <a:r>
              <a:rPr lang="en-US" sz="2000" dirty="0" smtClean="0"/>
              <a:t>	a. colorectal adenocarcinoma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b. screen </a:t>
            </a:r>
            <a:r>
              <a:rPr lang="en-US" sz="2000" dirty="0"/>
              <a:t>relevant neoplasms (SRN) (colorectal adenocarcinoma, high grade dysplasia, and adenomas ≥1cm) </a:t>
            </a:r>
            <a:r>
              <a:rPr lang="en-US" sz="2000" dirty="0" smtClean="0"/>
              <a:t>for stool (</a:t>
            </a:r>
            <a:r>
              <a:rPr lang="en-US" sz="2000" dirty="0" err="1" smtClean="0"/>
              <a:t>vimentin</a:t>
            </a:r>
            <a:r>
              <a:rPr lang="en-US" sz="2000" dirty="0" smtClean="0"/>
              <a:t> methylation) and circulating (galectin-3 ligand, </a:t>
            </a:r>
            <a:r>
              <a:rPr lang="en-US" sz="2000" dirty="0" err="1" smtClean="0"/>
              <a:t>ctDNA</a:t>
            </a:r>
            <a:r>
              <a:rPr lang="en-US" sz="2000" dirty="0" smtClean="0"/>
              <a:t>, other future) biomarkers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2000" dirty="0" smtClean="0"/>
              <a:t>2. </a:t>
            </a:r>
            <a:r>
              <a:rPr lang="en-US" sz="2000" dirty="0"/>
              <a:t>D</a:t>
            </a:r>
            <a:r>
              <a:rPr lang="en-US" sz="2000" dirty="0" smtClean="0"/>
              <a:t>etermine whether </a:t>
            </a:r>
            <a:r>
              <a:rPr lang="en-US" sz="2000" b="1" dirty="0" smtClean="0">
                <a:solidFill>
                  <a:srgbClr val="FF0000"/>
                </a:solidFill>
              </a:rPr>
              <a:t>stool </a:t>
            </a:r>
            <a:r>
              <a:rPr lang="en-US" sz="2000" b="1" dirty="0" err="1" smtClean="0">
                <a:solidFill>
                  <a:srgbClr val="FF0000"/>
                </a:solidFill>
              </a:rPr>
              <a:t>vimentin</a:t>
            </a:r>
            <a:r>
              <a:rPr lang="en-US" sz="2000" b="1" dirty="0" smtClean="0">
                <a:solidFill>
                  <a:srgbClr val="FF0000"/>
                </a:solidFill>
              </a:rPr>
              <a:t> methylation sensitivity &gt;FIT </a:t>
            </a:r>
            <a:r>
              <a:rPr lang="en-US" sz="2000" dirty="0" smtClean="0"/>
              <a:t>same </a:t>
            </a:r>
            <a:r>
              <a:rPr lang="en-US" sz="2000" dirty="0"/>
              <a:t>specificity of stool </a:t>
            </a:r>
            <a:r>
              <a:rPr lang="en-US" sz="2000" dirty="0" err="1"/>
              <a:t>vimentin</a:t>
            </a:r>
            <a:r>
              <a:rPr lang="en-US" sz="2000" dirty="0"/>
              <a:t> methylation test.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93839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740979" y="381000"/>
            <a:ext cx="8382000" cy="1081088"/>
          </a:xfrm>
        </p:spPr>
        <p:txBody>
          <a:bodyPr/>
          <a:lstStyle/>
          <a:p>
            <a:pPr algn="ctr" eaLnBrk="1" hangingPunct="1"/>
            <a:r>
              <a:rPr lang="en-US" altLang="en-US" sz="2800" dirty="0" smtClean="0"/>
              <a:t>Issues with Stool DNA and Fecal Occult Blood Tests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2286000"/>
            <a:ext cx="83820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2400" dirty="0" smtClean="0"/>
              <a:t>FIT test x 1 only.  Serial testing may alter FIT performance.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400" dirty="0" smtClean="0"/>
              <a:t>High cost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400" dirty="0" smtClean="0"/>
              <a:t>Complex collection and shipping procedures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400" dirty="0" smtClean="0"/>
              <a:t>Universal FIT Screening Programs:  40% Refuse the Test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400" dirty="0" smtClean="0"/>
              <a:t>Exact test improved over FIT but insufficient for adenoma (non-invasive neoplasm)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400" dirty="0"/>
              <a:t>Exact did not collect blood!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altLang="en-US" sz="24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altLang="en-US" sz="2000" b="1" dirty="0">
              <a:solidFill>
                <a:srgbClr val="FF0000"/>
              </a:solidFill>
            </a:endParaRPr>
          </a:p>
          <a:p>
            <a:pPr marL="457200" lvl="1" indent="0" eaLnBrk="1" hangingPunct="1">
              <a:lnSpc>
                <a:spcPct val="90000"/>
              </a:lnSpc>
              <a:buNone/>
              <a:defRPr/>
            </a:pPr>
            <a:endParaRPr lang="en-US" altLang="en-US" sz="2000" dirty="0" smtClean="0"/>
          </a:p>
          <a:p>
            <a:pPr lvl="1" eaLnBrk="1" hangingPunct="1">
              <a:lnSpc>
                <a:spcPct val="90000"/>
              </a:lnSpc>
              <a:defRPr/>
            </a:pPr>
            <a:endParaRPr lang="en-US" altLang="en-US" sz="2000" dirty="0" smtClean="0"/>
          </a:p>
          <a:p>
            <a:pPr lvl="1" eaLnBrk="1" hangingPunct="1">
              <a:lnSpc>
                <a:spcPct val="90000"/>
              </a:lnSpc>
              <a:defRPr/>
            </a:pPr>
            <a:endParaRPr lang="en-US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73310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8382000" cy="1081088"/>
          </a:xfrm>
        </p:spPr>
        <p:txBody>
          <a:bodyPr/>
          <a:lstStyle/>
          <a:p>
            <a:pPr algn="ctr" eaLnBrk="1" hangingPunct="1"/>
            <a:r>
              <a:rPr lang="en-US" altLang="en-US" sz="2800" smtClean="0"/>
              <a:t>Key Challenges in Colon Cancer Early Detection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2286000"/>
            <a:ext cx="83820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2400" dirty="0" smtClean="0"/>
              <a:t>Enhancing Adherence to Current Screening Guidelines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000" dirty="0" smtClean="0"/>
              <a:t>40% of USA population non-adherent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000" dirty="0" smtClean="0"/>
              <a:t>Barriers: Cost, discomfort, cultural taboos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altLang="en-US" sz="2400" b="1" dirty="0" smtClean="0">
                <a:solidFill>
                  <a:srgbClr val="FF0000"/>
                </a:solidFill>
              </a:rPr>
              <a:t>Strategy: Circulating Markers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altLang="en-US" sz="2400" b="1" dirty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400" dirty="0" smtClean="0"/>
              <a:t>Tayloring </a:t>
            </a:r>
            <a:r>
              <a:rPr lang="en-US" altLang="en-US" sz="2400" dirty="0" err="1" smtClean="0"/>
              <a:t>Colonoscopic</a:t>
            </a:r>
            <a:r>
              <a:rPr lang="en-US" altLang="en-US" sz="2400" dirty="0" smtClean="0"/>
              <a:t> Screening to Individual Risk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000" dirty="0" smtClean="0"/>
              <a:t>Select high risk for endoscopic screening.  Rest no screening.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000" dirty="0" smtClean="0"/>
              <a:t>Specific demographic risk groups (genetic groups, African </a:t>
            </a:r>
            <a:r>
              <a:rPr lang="en-US" altLang="en-US" sz="2000" dirty="0" err="1" smtClean="0"/>
              <a:t>Amer</a:t>
            </a:r>
            <a:r>
              <a:rPr lang="en-US" altLang="en-US" sz="2000" dirty="0" smtClean="0"/>
              <a:t>)</a:t>
            </a:r>
            <a:endParaRPr lang="en-US" altLang="en-US" sz="2000" dirty="0"/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altLang="en-US" sz="2400" b="1" dirty="0" smtClean="0">
                <a:solidFill>
                  <a:srgbClr val="FF0000"/>
                </a:solidFill>
              </a:rPr>
              <a:t>Strategy: High sensitivity (99%) biomarker panels</a:t>
            </a:r>
          </a:p>
          <a:p>
            <a:pPr marL="457200" lvl="1" indent="0" eaLnBrk="1" hangingPunct="1">
              <a:lnSpc>
                <a:spcPct val="90000"/>
              </a:lnSpc>
              <a:buNone/>
              <a:defRPr/>
            </a:pPr>
            <a:endParaRPr lang="en-US" altLang="en-US" sz="2000" dirty="0" smtClean="0"/>
          </a:p>
          <a:p>
            <a:pPr lvl="1" eaLnBrk="1" hangingPunct="1">
              <a:lnSpc>
                <a:spcPct val="90000"/>
              </a:lnSpc>
              <a:defRPr/>
            </a:pPr>
            <a:endParaRPr lang="en-US" altLang="en-US" sz="2000" dirty="0" smtClean="0"/>
          </a:p>
          <a:p>
            <a:pPr lvl="1" eaLnBrk="1" hangingPunct="1">
              <a:lnSpc>
                <a:spcPct val="90000"/>
              </a:lnSpc>
              <a:defRPr/>
            </a:pPr>
            <a:endParaRPr lang="en-US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07996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8382000" cy="1081088"/>
          </a:xfrm>
        </p:spPr>
        <p:txBody>
          <a:bodyPr/>
          <a:lstStyle/>
          <a:p>
            <a:pPr algn="ctr" eaLnBrk="1" hangingPunct="1"/>
            <a:r>
              <a:rPr lang="en-US" altLang="en-US" sz="2800" smtClean="0"/>
              <a:t>Key Challenges in Colon Cancer Early Detection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2057400"/>
            <a:ext cx="83820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2400" dirty="0" smtClean="0"/>
              <a:t>Persistently Positive Biomarker Tests, </a:t>
            </a:r>
            <a:r>
              <a:rPr lang="en-US" altLang="en-US" sz="2400" dirty="0" err="1" smtClean="0"/>
              <a:t>Neg</a:t>
            </a:r>
            <a:r>
              <a:rPr lang="en-US" altLang="en-US" sz="2400" dirty="0" smtClean="0"/>
              <a:t> Endoscopy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/>
              <a:t>S</a:t>
            </a:r>
            <a:r>
              <a:rPr lang="en-US" sz="2000" dirty="0" smtClean="0"/>
              <a:t>tool </a:t>
            </a:r>
            <a:r>
              <a:rPr lang="en-US" sz="2000" dirty="0"/>
              <a:t>methylated DNA panels report 5% </a:t>
            </a:r>
            <a:r>
              <a:rPr lang="en-US" sz="2000" dirty="0" smtClean="0"/>
              <a:t>“false positives”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000" dirty="0" smtClean="0"/>
              <a:t>Potential Sources: Upper GI; flat adenomas, serrate lesions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000" dirty="0" smtClean="0"/>
              <a:t>Non-GI sources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altLang="en-US" sz="2400" b="1" dirty="0" smtClean="0">
                <a:solidFill>
                  <a:srgbClr val="FF0000"/>
                </a:solidFill>
              </a:rPr>
              <a:t>Strategy: Develop longitudinal subsets; specialized endoscopy (molecular probes); upper GI; more extensive screening (pancreas, extra GI source)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altLang="en-US" sz="2000" dirty="0" smtClean="0"/>
          </a:p>
          <a:p>
            <a:pPr lvl="1" eaLnBrk="1" hangingPunct="1">
              <a:lnSpc>
                <a:spcPct val="90000"/>
              </a:lnSpc>
              <a:defRPr/>
            </a:pPr>
            <a:endParaRPr lang="en-US" altLang="en-US" sz="2000" dirty="0" smtClean="0"/>
          </a:p>
          <a:p>
            <a:pPr lvl="1" eaLnBrk="1" hangingPunct="1">
              <a:lnSpc>
                <a:spcPct val="90000"/>
              </a:lnSpc>
              <a:defRPr/>
            </a:pPr>
            <a:endParaRPr lang="en-US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39048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8382000" cy="1081088"/>
          </a:xfrm>
        </p:spPr>
        <p:txBody>
          <a:bodyPr/>
          <a:lstStyle/>
          <a:p>
            <a:pPr algn="ctr" eaLnBrk="1" hangingPunct="1"/>
            <a:r>
              <a:rPr lang="en-US" altLang="en-US" sz="2800" dirty="0" smtClean="0"/>
              <a:t>Key Challenges We Can Address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2286000"/>
            <a:ext cx="83820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 smtClean="0"/>
              <a:t>Circulating Markers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400" dirty="0" smtClean="0"/>
              <a:t>Can we identify a panel that can equal FIT stool screening?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400" dirty="0" smtClean="0"/>
              <a:t>Must a circulating biomarker panel be equal to or beat FIT to be useful?</a:t>
            </a:r>
          </a:p>
          <a:p>
            <a:pPr marL="457200" lvl="1" indent="0" eaLnBrk="1" hangingPunct="1">
              <a:lnSpc>
                <a:spcPct val="90000"/>
              </a:lnSpc>
              <a:buNone/>
              <a:defRPr/>
            </a:pPr>
            <a:endParaRPr lang="en-US" altLang="en-US" sz="2400" dirty="0" smtClean="0"/>
          </a:p>
          <a:p>
            <a:pPr lvl="1" eaLnBrk="1" hangingPunct="1">
              <a:lnSpc>
                <a:spcPct val="90000"/>
              </a:lnSpc>
              <a:defRPr/>
            </a:pPr>
            <a:endParaRPr lang="en-US" altLang="en-US" sz="2400" dirty="0" smtClean="0"/>
          </a:p>
          <a:p>
            <a:pPr lvl="1" eaLnBrk="1" hangingPunct="1">
              <a:lnSpc>
                <a:spcPct val="90000"/>
              </a:lnSpc>
              <a:defRPr/>
            </a:pPr>
            <a:endParaRPr lang="en-US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76251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8382000" cy="1081088"/>
          </a:xfrm>
        </p:spPr>
        <p:txBody>
          <a:bodyPr/>
          <a:lstStyle/>
          <a:p>
            <a:pPr algn="ctr" eaLnBrk="1" hangingPunct="1"/>
            <a:r>
              <a:rPr lang="en-US" altLang="en-US" sz="2800" dirty="0" smtClean="0"/>
              <a:t>Sources of Circulating Markers</a:t>
            </a:r>
            <a:endParaRPr lang="en-US" altLang="en-US" sz="2800" dirty="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2286000"/>
            <a:ext cx="83820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 smtClean="0"/>
              <a:t>Glycoproteins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 smtClean="0"/>
              <a:t>Circulating </a:t>
            </a:r>
            <a:r>
              <a:rPr lang="en-US" altLang="en-US" sz="2800" dirty="0" smtClean="0"/>
              <a:t>Genetic Material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000" dirty="0" smtClean="0"/>
              <a:t>Methylated genes appear to have stronger signals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 smtClean="0"/>
              <a:t>Carcinogenesis Associated Genes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400" dirty="0" smtClean="0"/>
              <a:t>Rate limiting control of pivotal inflammation mediators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 smtClean="0"/>
              <a:t>Antibodies</a:t>
            </a:r>
            <a:endParaRPr lang="en-US" altLang="en-US" sz="2800" dirty="0" smtClean="0"/>
          </a:p>
          <a:p>
            <a:pPr lvl="1" eaLnBrk="1" hangingPunct="1">
              <a:lnSpc>
                <a:spcPct val="90000"/>
              </a:lnSpc>
              <a:defRPr/>
            </a:pPr>
            <a:endParaRPr lang="en-US" altLang="en-US" sz="2400" dirty="0" smtClean="0"/>
          </a:p>
          <a:p>
            <a:pPr lvl="1" eaLnBrk="1" hangingPunct="1">
              <a:lnSpc>
                <a:spcPct val="90000"/>
              </a:lnSpc>
              <a:defRPr/>
            </a:pPr>
            <a:endParaRPr lang="en-US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30555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8915400" cy="1487488"/>
          </a:xfrm>
        </p:spPr>
        <p:txBody>
          <a:bodyPr/>
          <a:lstStyle/>
          <a:p>
            <a:pPr algn="ctr"/>
            <a:r>
              <a:rPr lang="en-US" altLang="en-US" sz="3200" dirty="0" smtClean="0">
                <a:solidFill>
                  <a:srgbClr val="0000CC"/>
                </a:solidFill>
              </a:rPr>
              <a:t>A Strong Circulating Biomarker</a:t>
            </a:r>
            <a:br>
              <a:rPr lang="en-US" altLang="en-US" sz="3200" dirty="0" smtClean="0">
                <a:solidFill>
                  <a:srgbClr val="0000CC"/>
                </a:solidFill>
              </a:rPr>
            </a:br>
            <a:r>
              <a:rPr lang="en-US" altLang="en-US" sz="3200" dirty="0" smtClean="0">
                <a:solidFill>
                  <a:srgbClr val="0000CC"/>
                </a:solidFill>
              </a:rPr>
              <a:t>Galectin-3 </a:t>
            </a:r>
            <a:r>
              <a:rPr lang="en-US" altLang="en-US" sz="3200" dirty="0" smtClean="0">
                <a:solidFill>
                  <a:srgbClr val="0000CC"/>
                </a:solidFill>
              </a:rPr>
              <a:t>Ligand--Glycoprotein</a:t>
            </a:r>
            <a:endParaRPr lang="en-US" altLang="en-US" sz="3200" dirty="0" smtClean="0">
              <a:solidFill>
                <a:srgbClr val="0000CC"/>
              </a:solidFill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981200"/>
            <a:ext cx="7772400" cy="472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dirty="0" smtClean="0"/>
              <a:t>Beta-</a:t>
            </a:r>
            <a:r>
              <a:rPr lang="en-US" altLang="en-US" sz="2400" dirty="0" err="1" smtClean="0"/>
              <a:t>galactoside</a:t>
            </a:r>
            <a:r>
              <a:rPr lang="en-US" altLang="en-US" sz="2400" dirty="0" smtClean="0"/>
              <a:t>-binding protein implicated in tumor progression and metastasis.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altLang="en-US" sz="2400" dirty="0" smtClean="0"/>
          </a:p>
          <a:p>
            <a:pPr>
              <a:lnSpc>
                <a:spcPct val="90000"/>
              </a:lnSpc>
            </a:pPr>
            <a:r>
              <a:rPr lang="en-US" altLang="en-US" sz="2400" dirty="0" smtClean="0"/>
              <a:t>In colon cancer sera, a 40 </a:t>
            </a:r>
            <a:r>
              <a:rPr lang="en-US" altLang="en-US" sz="2400" dirty="0" err="1" smtClean="0"/>
              <a:t>kDa</a:t>
            </a:r>
            <a:r>
              <a:rPr lang="en-US" altLang="en-US" sz="2400" dirty="0" smtClean="0"/>
              <a:t> band distinct from mucin, CEA.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altLang="en-US" sz="2400" dirty="0" smtClean="0"/>
          </a:p>
          <a:p>
            <a:pPr>
              <a:lnSpc>
                <a:spcPct val="90000"/>
              </a:lnSpc>
            </a:pPr>
            <a:r>
              <a:rPr lang="en-US" altLang="en-US" sz="2400" dirty="0" smtClean="0"/>
              <a:t>This band was also detected by Lotus </a:t>
            </a:r>
            <a:r>
              <a:rPr lang="en-US" altLang="en-US" sz="2400" dirty="0" err="1" smtClean="0"/>
              <a:t>tetragonolobus</a:t>
            </a:r>
            <a:r>
              <a:rPr lang="en-US" altLang="en-US" sz="2400" dirty="0" smtClean="0"/>
              <a:t> lectin and </a:t>
            </a:r>
            <a:r>
              <a:rPr lang="en-US" altLang="en-US" sz="2400" i="1" dirty="0" err="1" smtClean="0">
                <a:solidFill>
                  <a:schemeClr val="folHlink"/>
                </a:solidFill>
              </a:rPr>
              <a:t>Erythrina</a:t>
            </a:r>
            <a:r>
              <a:rPr lang="en-US" altLang="en-US" sz="2400" i="1" dirty="0" smtClean="0">
                <a:solidFill>
                  <a:schemeClr val="folHlink"/>
                </a:solidFill>
              </a:rPr>
              <a:t> </a:t>
            </a:r>
            <a:r>
              <a:rPr lang="en-US" altLang="en-US" sz="2400" i="1" dirty="0" err="1" smtClean="0">
                <a:solidFill>
                  <a:schemeClr val="folHlink"/>
                </a:solidFill>
              </a:rPr>
              <a:t>cristagalli</a:t>
            </a:r>
            <a:r>
              <a:rPr lang="en-US" altLang="en-US" sz="2400" dirty="0" smtClean="0"/>
              <a:t>  lectin (ECL), indicating that it is a glycoprotein containing </a:t>
            </a:r>
            <a:r>
              <a:rPr lang="en-US" altLang="en-US" sz="2400" dirty="0" err="1" smtClean="0"/>
              <a:t>fucose</a:t>
            </a:r>
            <a:r>
              <a:rPr lang="en-US" altLang="en-US" sz="2400" dirty="0" smtClean="0"/>
              <a:t> and N-</a:t>
            </a:r>
            <a:r>
              <a:rPr lang="en-US" altLang="en-US" sz="2400" dirty="0" err="1" smtClean="0"/>
              <a:t>acetyllactosamine</a:t>
            </a:r>
            <a:r>
              <a:rPr lang="en-US" altLang="en-US" sz="2400" dirty="0" smtClean="0"/>
              <a:t>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altLang="en-US" sz="2400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1800" dirty="0" smtClean="0"/>
              <a:t>			</a:t>
            </a:r>
            <a:r>
              <a:rPr lang="en-US" altLang="en-US" sz="1800" b="1" dirty="0" smtClean="0">
                <a:solidFill>
                  <a:srgbClr val="FF0000"/>
                </a:solidFill>
              </a:rPr>
              <a:t>R. </a:t>
            </a:r>
            <a:r>
              <a:rPr lang="en-US" altLang="en-US" sz="1800" b="1" dirty="0" err="1" smtClean="0">
                <a:solidFill>
                  <a:srgbClr val="FF0000"/>
                </a:solidFill>
              </a:rPr>
              <a:t>Bresalier</a:t>
            </a:r>
            <a:r>
              <a:rPr lang="en-US" altLang="en-US" sz="1800" b="1" dirty="0" smtClean="0">
                <a:solidFill>
                  <a:srgbClr val="FF0000"/>
                </a:solidFill>
              </a:rPr>
              <a:t>, MD Anderson/GLNE CVC EDRN</a:t>
            </a:r>
          </a:p>
        </p:txBody>
      </p:sp>
    </p:spTree>
    <p:extLst>
      <p:ext uri="{BB962C8B-B14F-4D97-AF65-F5344CB8AC3E}">
        <p14:creationId xmlns:p14="http://schemas.microsoft.com/office/powerpoint/2010/main" val="384628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371600"/>
            <a:ext cx="3810000" cy="40005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3962400" cy="40005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304800"/>
            <a:ext cx="876300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>
                <a:solidFill>
                  <a:srgbClr val="0000CC"/>
                </a:solidFill>
                <a:latin typeface="+mn-lt"/>
              </a:rPr>
              <a:t>Modeling: Galectin3 Ligand , CYFRA21, CEA</a:t>
            </a:r>
          </a:p>
          <a:p>
            <a:pPr algn="ctr">
              <a:defRPr/>
            </a:pPr>
            <a:r>
              <a:rPr lang="en-US" sz="2800" dirty="0">
                <a:solidFill>
                  <a:srgbClr val="0000CC"/>
                </a:solidFill>
                <a:latin typeface="+mn-lt"/>
              </a:rPr>
              <a:t>Using 300 EDRN Samples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5410200"/>
            <a:ext cx="8382000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latin typeface="+mn-lt"/>
              </a:rPr>
              <a:t>Model 1</a:t>
            </a:r>
            <a:r>
              <a:rPr lang="en-US" sz="2400" dirty="0">
                <a:latin typeface="+mn-lt"/>
              </a:rPr>
              <a:t>- logistic regression based on forward selection: Galectin3 Ligand , CYFRA21, CEA are selected, their coefficients are determined using logistic regression model.</a:t>
            </a:r>
          </a:p>
          <a:p>
            <a:pPr>
              <a:defRPr/>
            </a:pPr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833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14313"/>
            <a:ext cx="8029575" cy="1462087"/>
          </a:xfrm>
        </p:spPr>
        <p:txBody>
          <a:bodyPr/>
          <a:lstStyle/>
          <a:p>
            <a:pPr algn="ctr"/>
            <a:r>
              <a:rPr lang="en-US" altLang="en-US" sz="3600" dirty="0" smtClean="0"/>
              <a:t>Circulating Methylated Genes from Clinical Genomics</a:t>
            </a:r>
            <a:br>
              <a:rPr lang="en-US" altLang="en-US" sz="3600" dirty="0" smtClean="0"/>
            </a:br>
            <a:r>
              <a:rPr lang="en-US" altLang="en-US" sz="2800" b="1" dirty="0" smtClean="0">
                <a:solidFill>
                  <a:srgbClr val="FF0000"/>
                </a:solidFill>
              </a:rPr>
              <a:t>IKZF1, BCAT1</a:t>
            </a:r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90800"/>
            <a:ext cx="5094860" cy="3303587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590800"/>
            <a:ext cx="3962400" cy="304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650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8458200" cy="1066800"/>
          </a:xfrm>
        </p:spPr>
        <p:txBody>
          <a:bodyPr/>
          <a:lstStyle/>
          <a:p>
            <a:pPr algn="ctr"/>
            <a:r>
              <a:rPr lang="en-US" altLang="en-US" sz="3200" dirty="0" smtClean="0"/>
              <a:t/>
            </a:r>
            <a:br>
              <a:rPr lang="en-US" altLang="en-US" sz="3200" dirty="0" smtClean="0"/>
            </a:br>
            <a:r>
              <a:rPr lang="en-US" altLang="en-US" sz="3200" dirty="0" smtClean="0"/>
              <a:t>Carcinogenesis Mechanism Based Gene</a:t>
            </a:r>
            <a:r>
              <a:rPr lang="en-US" altLang="en-US" sz="3200" dirty="0" smtClean="0"/>
              <a:t/>
            </a:r>
            <a:br>
              <a:rPr lang="en-US" altLang="en-US" sz="3200" dirty="0" smtClean="0"/>
            </a:br>
            <a:r>
              <a:rPr lang="en-US" altLang="en-US" sz="3200" dirty="0" smtClean="0"/>
              <a:t>Markowitz Laboratory</a:t>
            </a:r>
            <a:br>
              <a:rPr lang="en-US" altLang="en-US" sz="3200" dirty="0" smtClean="0"/>
            </a:br>
            <a:r>
              <a:rPr lang="en-US" altLang="en-US" sz="2400" b="1" dirty="0" smtClean="0">
                <a:solidFill>
                  <a:srgbClr val="FF0000"/>
                </a:solidFill>
              </a:rPr>
              <a:t>PGDH as Predictor of Adenoma Recurrence</a:t>
            </a:r>
          </a:p>
        </p:txBody>
      </p:sp>
      <p:pic>
        <p:nvPicPr>
          <p:cNvPr id="43011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088" y="1905000"/>
            <a:ext cx="6943725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8458200" cy="1066800"/>
          </a:xfrm>
        </p:spPr>
        <p:txBody>
          <a:bodyPr/>
          <a:lstStyle/>
          <a:p>
            <a:pPr algn="ctr"/>
            <a:r>
              <a:rPr lang="en-US" altLang="en-US" sz="3200" dirty="0" smtClean="0"/>
              <a:t/>
            </a:r>
            <a:br>
              <a:rPr lang="en-US" altLang="en-US" sz="3200" dirty="0" smtClean="0"/>
            </a:br>
            <a:r>
              <a:rPr lang="en-US" altLang="en-US" sz="3200" dirty="0" smtClean="0"/>
              <a:t>Autoantibodies</a:t>
            </a:r>
            <a:br>
              <a:rPr lang="en-US" altLang="en-US" sz="3200" dirty="0" smtClean="0"/>
            </a:br>
            <a:r>
              <a:rPr lang="en-US" altLang="en-US" sz="3200" dirty="0" smtClean="0"/>
              <a:t>Lampe Laboratory EDRN</a:t>
            </a:r>
            <a:endParaRPr lang="en-US" altLang="en-US" sz="2400" b="1" dirty="0" smtClean="0">
              <a:solidFill>
                <a:srgbClr val="FF000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9244225"/>
              </p:ext>
            </p:extLst>
          </p:nvPr>
        </p:nvGraphicFramePr>
        <p:xfrm>
          <a:off x="174625" y="2438400"/>
          <a:ext cx="8969375" cy="410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Document" r:id="rId3" imgW="8661400" imgH="3962400" progId="Word.Document.12">
                  <p:embed/>
                </p:oleObj>
              </mc:Choice>
              <mc:Fallback>
                <p:oleObj name="Document" r:id="rId3" imgW="8661400" imgH="3962400" progId="Word.Document.12">
                  <p:embed/>
                  <p:pic>
                    <p:nvPicPr>
                      <p:cNvPr id="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625" y="2438400"/>
                        <a:ext cx="8969375" cy="410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Oval 4"/>
          <p:cNvSpPr/>
          <p:nvPr/>
        </p:nvSpPr>
        <p:spPr bwMode="auto">
          <a:xfrm>
            <a:off x="3479803" y="3534435"/>
            <a:ext cx="434975" cy="649188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4556125" y="3534435"/>
            <a:ext cx="508000" cy="649188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6691313" y="3534435"/>
            <a:ext cx="436562" cy="649188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7747000" y="3534435"/>
            <a:ext cx="508000" cy="649188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40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8915400" cy="1182688"/>
          </a:xfrm>
        </p:spPr>
        <p:txBody>
          <a:bodyPr/>
          <a:lstStyle/>
          <a:p>
            <a:pPr algn="ctr"/>
            <a:r>
              <a:rPr lang="en-US" altLang="en-US" sz="3200" dirty="0" smtClean="0">
                <a:solidFill>
                  <a:srgbClr val="0000CC"/>
                </a:solidFill>
              </a:rPr>
              <a:t>GLNE 010: Aims in 2007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981200"/>
            <a:ext cx="7772400" cy="47244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3a. Estimate </a:t>
            </a:r>
            <a:r>
              <a:rPr lang="en-US" sz="2000" b="1" dirty="0" smtClean="0">
                <a:solidFill>
                  <a:srgbClr val="FF0000"/>
                </a:solidFill>
              </a:rPr>
              <a:t>sensitivity </a:t>
            </a:r>
            <a:r>
              <a:rPr lang="en-US" sz="2000" b="1" dirty="0">
                <a:solidFill>
                  <a:srgbClr val="FF0000"/>
                </a:solidFill>
              </a:rPr>
              <a:t>and specificity </a:t>
            </a:r>
            <a:r>
              <a:rPr lang="en-US" sz="2000" dirty="0"/>
              <a:t>of the above individual binary biomarkers </a:t>
            </a:r>
            <a:r>
              <a:rPr lang="en-US" sz="2000" b="1" dirty="0" smtClean="0">
                <a:solidFill>
                  <a:srgbClr val="FF0000"/>
                </a:solidFill>
              </a:rPr>
              <a:t>in </a:t>
            </a:r>
            <a:r>
              <a:rPr lang="en-US" sz="2000" b="1" dirty="0">
                <a:solidFill>
                  <a:srgbClr val="FF0000"/>
                </a:solidFill>
              </a:rPr>
              <a:t>combination </a:t>
            </a:r>
            <a:r>
              <a:rPr lang="en-US" sz="2000" dirty="0"/>
              <a:t>with </a:t>
            </a:r>
            <a:r>
              <a:rPr lang="en-US" sz="2000" dirty="0" smtClean="0"/>
              <a:t>FI. </a:t>
            </a:r>
          </a:p>
          <a:p>
            <a:pPr marL="0" indent="0">
              <a:buNone/>
            </a:pPr>
            <a:r>
              <a:rPr lang="en-US" sz="2000" dirty="0" smtClean="0"/>
              <a:t>3b. Determine </a:t>
            </a:r>
            <a:r>
              <a:rPr lang="en-US" sz="2000" dirty="0"/>
              <a:t>if </a:t>
            </a:r>
            <a:r>
              <a:rPr lang="en-US" sz="2000" b="1" dirty="0" smtClean="0">
                <a:solidFill>
                  <a:srgbClr val="FF0000"/>
                </a:solidFill>
              </a:rPr>
              <a:t>sensitivity </a:t>
            </a:r>
            <a:r>
              <a:rPr lang="en-US" sz="2000" b="1" dirty="0">
                <a:solidFill>
                  <a:srgbClr val="FF0000"/>
                </a:solidFill>
              </a:rPr>
              <a:t>of stool </a:t>
            </a:r>
            <a:r>
              <a:rPr lang="en-US" sz="2000" b="1" dirty="0" err="1">
                <a:solidFill>
                  <a:srgbClr val="FF0000"/>
                </a:solidFill>
              </a:rPr>
              <a:t>vimentin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methylation + FIT &gt; FIT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4. Establish an highly quality FDA GCP </a:t>
            </a:r>
            <a:r>
              <a:rPr lang="en-US" sz="2000" dirty="0" err="1" smtClean="0"/>
              <a:t>biosamples</a:t>
            </a:r>
            <a:r>
              <a:rPr lang="en-US" sz="2000" dirty="0" smtClean="0"/>
              <a:t> for future validation and discovery.  </a:t>
            </a:r>
          </a:p>
        </p:txBody>
      </p:sp>
    </p:spTree>
    <p:extLst>
      <p:ext uri="{BB962C8B-B14F-4D97-AF65-F5344CB8AC3E}">
        <p14:creationId xmlns:p14="http://schemas.microsoft.com/office/powerpoint/2010/main" val="11168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8382000" cy="1081088"/>
          </a:xfrm>
        </p:spPr>
        <p:txBody>
          <a:bodyPr/>
          <a:lstStyle/>
          <a:p>
            <a:pPr algn="ctr" eaLnBrk="1" hangingPunct="1"/>
            <a:r>
              <a:rPr lang="en-US" altLang="en-US" sz="2800" dirty="0" smtClean="0"/>
              <a:t>Antibodie</a:t>
            </a:r>
            <a:r>
              <a:rPr lang="en-US" altLang="en-US" sz="2800" dirty="0" smtClean="0"/>
              <a:t>s to </a:t>
            </a:r>
            <a:r>
              <a:rPr lang="en-US" altLang="en-US" sz="2800" dirty="0" smtClean="0"/>
              <a:t>Nucleosomes</a:t>
            </a:r>
            <a:r>
              <a:rPr lang="en-US" altLang="en-US" sz="2800" dirty="0" smtClean="0"/>
              <a:t/>
            </a:r>
            <a:br>
              <a:rPr lang="en-US" altLang="en-US" sz="2800" dirty="0" smtClean="0"/>
            </a:br>
            <a:r>
              <a:rPr lang="en-US" altLang="en-US" sz="2800" dirty="0" smtClean="0"/>
              <a:t>Volition, </a:t>
            </a:r>
            <a:r>
              <a:rPr lang="en-US" altLang="en-US" sz="2800" dirty="0" err="1" smtClean="0"/>
              <a:t>Inc</a:t>
            </a:r>
            <a:endParaRPr lang="en-US" altLang="en-US" sz="2800" dirty="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992630"/>
            <a:ext cx="46482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2400" dirty="0" smtClean="0"/>
              <a:t>Family of 39 Different Antibodies, 5 key families</a:t>
            </a:r>
            <a:endParaRPr lang="en-US" altLang="en-US" sz="2400" dirty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000" dirty="0" smtClean="0"/>
              <a:t>Specific DNA Modifications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000" dirty="0" smtClean="0"/>
              <a:t>Histone Variants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000" dirty="0" smtClean="0"/>
              <a:t>Histone Modifications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000" dirty="0" smtClean="0"/>
              <a:t>Nucleosome—Protein Adducts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000" dirty="0" smtClean="0"/>
              <a:t>Total Nucleosomes</a:t>
            </a:r>
            <a:endParaRPr lang="en-US" alt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2671" y="1828800"/>
            <a:ext cx="3832860" cy="4518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45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8382000" cy="1081088"/>
          </a:xfrm>
        </p:spPr>
        <p:txBody>
          <a:bodyPr/>
          <a:lstStyle/>
          <a:p>
            <a:pPr algn="ctr" eaLnBrk="1" hangingPunct="1"/>
            <a:r>
              <a:rPr lang="en-US" altLang="en-US" sz="2800" dirty="0" smtClean="0"/>
              <a:t>Panel of 4 Nucleosome Antibodies, Serum Assay</a:t>
            </a:r>
            <a:br>
              <a:rPr lang="en-US" altLang="en-US" sz="2800" dirty="0" smtClean="0"/>
            </a:br>
            <a:r>
              <a:rPr lang="en-US" altLang="en-US" sz="2800" dirty="0" smtClean="0"/>
              <a:t>Preliminary Validation by Volition, </a:t>
            </a:r>
            <a:r>
              <a:rPr lang="en-US" altLang="en-US" sz="2800" dirty="0" err="1" smtClean="0"/>
              <a:t>Inc</a:t>
            </a:r>
            <a:endParaRPr lang="en-US" altLang="en-US" sz="2800" dirty="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992630"/>
            <a:ext cx="86868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2400" dirty="0" smtClean="0"/>
              <a:t>4800 Symptomatic Patients Undergoing Colonoscopy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000" dirty="0" smtClean="0"/>
              <a:t>Sensitivity 81%, Specificity 78% for invasive Colorectal Neoplasms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400" dirty="0" smtClean="0"/>
              <a:t>Preliminary Screening Detection of Stage I Cancers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000" dirty="0" smtClean="0"/>
              <a:t>Sensitivity 74% at Specificity of 90%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400" dirty="0" smtClean="0"/>
              <a:t>High Risk Adenoma (≥1 cm, dysplasia)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000" dirty="0" smtClean="0"/>
              <a:t>Sensitivity 61% @ Specificity of 80%; 530 symptomatic patients</a:t>
            </a:r>
          </a:p>
        </p:txBody>
      </p:sp>
    </p:spTree>
    <p:extLst>
      <p:ext uri="{BB962C8B-B14F-4D97-AF65-F5344CB8AC3E}">
        <p14:creationId xmlns:p14="http://schemas.microsoft.com/office/powerpoint/2010/main" val="52248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8382000" cy="1081088"/>
          </a:xfrm>
        </p:spPr>
        <p:txBody>
          <a:bodyPr/>
          <a:lstStyle/>
          <a:p>
            <a:pPr algn="ctr" eaLnBrk="1" hangingPunct="1"/>
            <a:endParaRPr lang="en-US" altLang="en-US" sz="2800" dirty="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2286000"/>
            <a:ext cx="83820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2400" dirty="0"/>
              <a:t>Tayloring </a:t>
            </a:r>
            <a:r>
              <a:rPr lang="en-US" altLang="en-US" sz="2400" dirty="0" err="1"/>
              <a:t>Colonoscopic</a:t>
            </a:r>
            <a:r>
              <a:rPr lang="en-US" altLang="en-US" sz="2400" dirty="0"/>
              <a:t> Screening to Individual Risk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000" dirty="0"/>
              <a:t>Select high risk for endoscopic screening.  Rest no screening.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altLang="en-US" sz="2400" b="1" dirty="0" smtClean="0">
                <a:solidFill>
                  <a:srgbClr val="FF0000"/>
                </a:solidFill>
              </a:rPr>
              <a:t>Strategy</a:t>
            </a:r>
            <a:r>
              <a:rPr lang="en-US" altLang="en-US" sz="2400" b="1" dirty="0">
                <a:solidFill>
                  <a:srgbClr val="FF0000"/>
                </a:solidFill>
              </a:rPr>
              <a:t>: High sensitivity (99%) biomarker panels</a:t>
            </a:r>
          </a:p>
        </p:txBody>
      </p:sp>
    </p:spTree>
    <p:extLst>
      <p:ext uri="{BB962C8B-B14F-4D97-AF65-F5344CB8AC3E}">
        <p14:creationId xmlns:p14="http://schemas.microsoft.com/office/powerpoint/2010/main" val="363704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827690" y="533400"/>
            <a:ext cx="8382000" cy="1081088"/>
          </a:xfrm>
        </p:spPr>
        <p:txBody>
          <a:bodyPr/>
          <a:lstStyle/>
          <a:p>
            <a:pPr algn="ctr" eaLnBrk="1" hangingPunct="1"/>
            <a:r>
              <a:rPr lang="en-US" altLang="en-US" sz="2800" dirty="0" smtClean="0"/>
              <a:t>Will Microbiome Add the Necessary 7% Sensitivity?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86000"/>
            <a:ext cx="7415213" cy="415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944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8382000" cy="1081088"/>
          </a:xfrm>
        </p:spPr>
        <p:txBody>
          <a:bodyPr/>
          <a:lstStyle/>
          <a:p>
            <a:pPr algn="ctr" eaLnBrk="1" hangingPunct="1"/>
            <a:r>
              <a:rPr lang="en-US" altLang="en-US" sz="2800" dirty="0" smtClean="0"/>
              <a:t>Key Challenges We Can Address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2286000"/>
            <a:ext cx="83820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 smtClean="0"/>
              <a:t>Tayloring </a:t>
            </a:r>
            <a:r>
              <a:rPr lang="en-US" altLang="en-US" sz="2800" dirty="0" err="1" smtClean="0"/>
              <a:t>Colonoscopic</a:t>
            </a:r>
            <a:r>
              <a:rPr lang="en-US" altLang="en-US" sz="2800" dirty="0" smtClean="0"/>
              <a:t> Screening to Individual Risk (goal of 99% sensitive marker panel at specificity of &gt;70%)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400" dirty="0" smtClean="0"/>
              <a:t>If we combine circulating markers with FIT will be equal or surpass Exact Sciences panel?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400" dirty="0" smtClean="0"/>
              <a:t>Will </a:t>
            </a:r>
            <a:r>
              <a:rPr lang="en-US" altLang="en-US" sz="2400" dirty="0" err="1" smtClean="0"/>
              <a:t>vimentin</a:t>
            </a:r>
            <a:r>
              <a:rPr lang="en-US" altLang="en-US" sz="2400" dirty="0" smtClean="0"/>
              <a:t> beat the Exact panel?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400" dirty="0" smtClean="0"/>
              <a:t>Will digital sequencing analytical technology improve stool DNA sensitivity to get us to the 99% target?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400" dirty="0" smtClean="0"/>
              <a:t>Will the microbiome be  the component that pushes stool panes to the 99% target? 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altLang="en-US" sz="2400" dirty="0" smtClean="0"/>
          </a:p>
          <a:p>
            <a:pPr lvl="1" eaLnBrk="1" hangingPunct="1">
              <a:lnSpc>
                <a:spcPct val="90000"/>
              </a:lnSpc>
              <a:defRPr/>
            </a:pPr>
            <a:endParaRPr lang="en-US" altLang="en-US" sz="2000" dirty="0" smtClean="0"/>
          </a:p>
          <a:p>
            <a:pPr lvl="1" eaLnBrk="1" hangingPunct="1">
              <a:lnSpc>
                <a:spcPct val="90000"/>
              </a:lnSpc>
              <a:defRPr/>
            </a:pPr>
            <a:endParaRPr lang="en-US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99624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64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mtClean="0"/>
              <a:t>Managing Accrual to Ensure Successful Completion</a:t>
            </a:r>
            <a:endParaRPr lang="en-US" altLang="en-US" sz="2800" smtClean="0"/>
          </a:p>
        </p:txBody>
      </p:sp>
      <p:sp>
        <p:nvSpPr>
          <p:cNvPr id="26627" name="Content Placeholder 2"/>
          <p:cNvSpPr>
            <a:spLocks noGrp="1"/>
          </p:cNvSpPr>
          <p:nvPr>
            <p:ph sz="half" idx="1"/>
          </p:nvPr>
        </p:nvSpPr>
        <p:spPr>
          <a:xfrm>
            <a:off x="0" y="1981200"/>
            <a:ext cx="3810000" cy="4419600"/>
          </a:xfrm>
        </p:spPr>
        <p:txBody>
          <a:bodyPr/>
          <a:lstStyle/>
          <a:p>
            <a:pPr eaLnBrk="1" hangingPunct="1"/>
            <a:r>
              <a:rPr lang="en-US" altLang="en-US" sz="2000" smtClean="0">
                <a:solidFill>
                  <a:schemeClr val="bg2"/>
                </a:solidFill>
              </a:rPr>
              <a:t>Group A--Reopened</a:t>
            </a:r>
          </a:p>
          <a:p>
            <a:pPr lvl="1" eaLnBrk="1" hangingPunct="1"/>
            <a:r>
              <a:rPr lang="en-US" altLang="en-US" sz="1600" smtClean="0">
                <a:solidFill>
                  <a:schemeClr val="bg2"/>
                </a:solidFill>
              </a:rPr>
              <a:t>50-59 yr</a:t>
            </a:r>
          </a:p>
          <a:p>
            <a:pPr lvl="1" eaLnBrk="1" hangingPunct="1"/>
            <a:r>
              <a:rPr lang="en-US" altLang="en-US" sz="1600" smtClean="0">
                <a:solidFill>
                  <a:schemeClr val="bg2"/>
                </a:solidFill>
              </a:rPr>
              <a:t>First colonoscopy</a:t>
            </a:r>
          </a:p>
          <a:p>
            <a:pPr eaLnBrk="1" hangingPunct="1"/>
            <a:r>
              <a:rPr lang="en-US" altLang="en-US" sz="2000" smtClean="0">
                <a:solidFill>
                  <a:schemeClr val="bg2"/>
                </a:solidFill>
              </a:rPr>
              <a:t>Group B--Reopened</a:t>
            </a:r>
          </a:p>
          <a:p>
            <a:pPr lvl="1" eaLnBrk="1" hangingPunct="1"/>
            <a:r>
              <a:rPr lang="en-US" altLang="en-US" sz="1600" smtClean="0">
                <a:solidFill>
                  <a:schemeClr val="bg2"/>
                </a:solidFill>
              </a:rPr>
              <a:t>60-69 yr</a:t>
            </a:r>
          </a:p>
          <a:p>
            <a:pPr lvl="1" eaLnBrk="1" hangingPunct="1"/>
            <a:r>
              <a:rPr lang="en-US" altLang="en-US" sz="1600" smtClean="0">
                <a:solidFill>
                  <a:schemeClr val="bg2"/>
                </a:solidFill>
              </a:rPr>
              <a:t>Prior colon exam, none within 108 months</a:t>
            </a:r>
          </a:p>
          <a:p>
            <a:pPr eaLnBrk="1" hangingPunct="1"/>
            <a:r>
              <a:rPr lang="en-US" altLang="en-US" sz="2000" smtClean="0"/>
              <a:t>Group C</a:t>
            </a:r>
          </a:p>
          <a:p>
            <a:pPr lvl="1" eaLnBrk="1" hangingPunct="1"/>
            <a:r>
              <a:rPr lang="en-US" altLang="en-US" sz="1600" smtClean="0"/>
              <a:t>≥60 yr</a:t>
            </a:r>
          </a:p>
          <a:p>
            <a:pPr lvl="1" eaLnBrk="1" hangingPunct="1"/>
            <a:r>
              <a:rPr lang="en-US" altLang="en-US" sz="1600" smtClean="0"/>
              <a:t>No prior colon exam</a:t>
            </a:r>
          </a:p>
          <a:p>
            <a:pPr eaLnBrk="1" hangingPunct="1"/>
            <a:r>
              <a:rPr lang="en-US" altLang="en-US" sz="2000" smtClean="0"/>
              <a:t>Group D</a:t>
            </a:r>
          </a:p>
          <a:p>
            <a:pPr lvl="1" eaLnBrk="1" hangingPunct="1"/>
            <a:r>
              <a:rPr lang="en-US" altLang="en-US" sz="1600" smtClean="0"/>
              <a:t>≥70 yr</a:t>
            </a:r>
          </a:p>
          <a:p>
            <a:pPr lvl="1" eaLnBrk="1" hangingPunct="1"/>
            <a:r>
              <a:rPr lang="en-US" altLang="en-US" sz="1600" smtClean="0"/>
              <a:t>No prior OR prior colon exam within 108 months</a:t>
            </a:r>
          </a:p>
        </p:txBody>
      </p:sp>
      <p:sp>
        <p:nvSpPr>
          <p:cNvPr id="26628" name="Content Placeholder 3"/>
          <p:cNvSpPr>
            <a:spLocks noGrp="1"/>
          </p:cNvSpPr>
          <p:nvPr>
            <p:ph sz="half" idx="2"/>
          </p:nvPr>
        </p:nvSpPr>
        <p:spPr>
          <a:xfrm>
            <a:off x="3810000" y="2017713"/>
            <a:ext cx="5145088" cy="4535487"/>
          </a:xfrm>
        </p:spPr>
        <p:txBody>
          <a:bodyPr/>
          <a:lstStyle/>
          <a:p>
            <a:pPr eaLnBrk="1" hangingPunct="1"/>
            <a:r>
              <a:rPr lang="en-US" altLang="en-US" sz="2000" smtClean="0"/>
              <a:t>Group E</a:t>
            </a:r>
          </a:p>
          <a:p>
            <a:pPr lvl="1" eaLnBrk="1" hangingPunct="1"/>
            <a:r>
              <a:rPr lang="en-US" altLang="en-US" sz="1600" smtClean="0"/>
              <a:t>≥65 yr</a:t>
            </a:r>
          </a:p>
          <a:p>
            <a:pPr lvl="1" eaLnBrk="1" hangingPunct="1"/>
            <a:r>
              <a:rPr lang="en-US" altLang="en-US" sz="1600" smtClean="0"/>
              <a:t>Prior advanced adenomas (&gt;1 cm, sessile)</a:t>
            </a:r>
          </a:p>
          <a:p>
            <a:pPr lvl="1" eaLnBrk="1" hangingPunct="1"/>
            <a:r>
              <a:rPr lang="en-US" altLang="en-US" sz="1600" smtClean="0"/>
              <a:t>No colon exam within 36 months</a:t>
            </a:r>
          </a:p>
          <a:p>
            <a:pPr eaLnBrk="1" hangingPunct="1"/>
            <a:r>
              <a:rPr lang="en-US" altLang="en-US" sz="2000" smtClean="0"/>
              <a:t>Group F</a:t>
            </a:r>
          </a:p>
          <a:p>
            <a:pPr lvl="1" eaLnBrk="1" hangingPunct="1"/>
            <a:r>
              <a:rPr lang="en-US" altLang="en-US" sz="1600" smtClean="0"/>
              <a:t>50-64 yr</a:t>
            </a:r>
          </a:p>
          <a:p>
            <a:pPr lvl="1" eaLnBrk="1" hangingPunct="1"/>
            <a:r>
              <a:rPr lang="en-US" altLang="en-US" sz="1600" smtClean="0"/>
              <a:t>Prior 3-10 tubular adenomas, no colon exam within 60 months OR</a:t>
            </a:r>
          </a:p>
          <a:p>
            <a:pPr lvl="1" eaLnBrk="1" hangingPunct="1"/>
            <a:r>
              <a:rPr lang="en-US" altLang="en-US" sz="1600" smtClean="0"/>
              <a:t>Prior &gt;10 adenomas, no colon exam within 36 months OR</a:t>
            </a:r>
          </a:p>
          <a:p>
            <a:pPr lvl="1" eaLnBrk="1" hangingPunct="1"/>
            <a:r>
              <a:rPr lang="en-US" altLang="en-US" sz="1600" smtClean="0"/>
              <a:t>Prior advanced adenoma, no colon exam within 36 months OR</a:t>
            </a:r>
          </a:p>
          <a:p>
            <a:pPr lvl="1" eaLnBrk="1" hangingPunct="1"/>
            <a:r>
              <a:rPr lang="en-US" altLang="en-US" sz="1600" smtClean="0"/>
              <a:t>Prior adenoma with high grade dysplasia, no colon exam within 36 months OR</a:t>
            </a:r>
          </a:p>
          <a:p>
            <a:pPr lvl="1" eaLnBrk="1" hangingPunct="1"/>
            <a:r>
              <a:rPr lang="en-US" altLang="en-US" sz="1600" smtClean="0"/>
              <a:t>Sessile serrated polyps, no colon exam within 60 or 36 months depending upon size</a:t>
            </a:r>
          </a:p>
          <a:p>
            <a:pPr eaLnBrk="1" hangingPunct="1"/>
            <a:endParaRPr lang="en-US" altLang="en-US" smtClean="0"/>
          </a:p>
        </p:txBody>
      </p:sp>
      <p:sp>
        <p:nvSpPr>
          <p:cNvPr id="26629" name="TextBox 4"/>
          <p:cNvSpPr txBox="1">
            <a:spLocks noChangeArrowheads="1"/>
          </p:cNvSpPr>
          <p:nvPr/>
        </p:nvSpPr>
        <p:spPr bwMode="auto">
          <a:xfrm>
            <a:off x="3505200" y="44196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81000"/>
            <a:ext cx="7793038" cy="1371600"/>
          </a:xfrm>
        </p:spPr>
        <p:txBody>
          <a:bodyPr/>
          <a:lstStyle/>
          <a:p>
            <a:pPr algn="ctr" eaLnBrk="1" hangingPunct="1"/>
            <a:r>
              <a:rPr lang="en-US" altLang="en-US" smtClean="0"/>
              <a:t>Comparison to Equivalent Studies</a:t>
            </a:r>
            <a:endParaRPr lang="en-US" altLang="en-US" sz="2800" smtClean="0"/>
          </a:p>
        </p:txBody>
      </p:sp>
      <p:graphicFrame>
        <p:nvGraphicFramePr>
          <p:cNvPr id="7" name="Chart 6"/>
          <p:cNvGraphicFramePr>
            <a:graphicFrameLocks/>
          </p:cNvGraphicFramePr>
          <p:nvPr/>
        </p:nvGraphicFramePr>
        <p:xfrm>
          <a:off x="76200" y="193137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285"/>
          <a:stretch>
            <a:fillRect/>
          </a:stretch>
        </p:blipFill>
        <p:spPr bwMode="auto">
          <a:xfrm>
            <a:off x="673100" y="2209800"/>
            <a:ext cx="8072438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 typeface="Wingdings" panose="05000000000000000000" pitchFamily="2" charset="2"/>
              <a:buNone/>
            </a:pPr>
            <a:r>
              <a:rPr lang="en-US" altLang="en-US" smtClean="0"/>
              <a:t>WHAT HAPPENED???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81000"/>
            <a:ext cx="7793038" cy="1371600"/>
          </a:xfrm>
        </p:spPr>
        <p:txBody>
          <a:bodyPr/>
          <a:lstStyle/>
          <a:p>
            <a:pPr algn="ctr" eaLnBrk="1" hangingPunct="1"/>
            <a:r>
              <a:rPr lang="en-US" altLang="en-US" smtClean="0"/>
              <a:t>Age</a:t>
            </a:r>
          </a:p>
        </p:txBody>
      </p:sp>
      <p:pic>
        <p:nvPicPr>
          <p:cNvPr id="2867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362200"/>
            <a:ext cx="5999163" cy="359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00FF"/>
                </a:solidFill>
              </a:rPr>
              <a:t>Study Design “GLNE 010”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4495800" y="4267200"/>
            <a:ext cx="63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FIT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2667000" y="1981200"/>
            <a:ext cx="435292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Stool Collection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Blood Collection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Urine Collection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Data Elements</a:t>
            </a:r>
          </a:p>
        </p:txBody>
      </p:sp>
      <p:sp>
        <p:nvSpPr>
          <p:cNvPr id="20485" name="Line 5"/>
          <p:cNvSpPr>
            <a:spLocks noChangeShapeType="1"/>
          </p:cNvSpPr>
          <p:nvPr/>
        </p:nvSpPr>
        <p:spPr bwMode="auto">
          <a:xfrm>
            <a:off x="4800600" y="3657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3886200" y="5410200"/>
            <a:ext cx="18653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Colonoscopy</a:t>
            </a:r>
          </a:p>
        </p:txBody>
      </p:sp>
      <p:sp>
        <p:nvSpPr>
          <p:cNvPr id="20487" name="Line 7"/>
          <p:cNvSpPr>
            <a:spLocks noChangeShapeType="1"/>
          </p:cNvSpPr>
          <p:nvPr/>
        </p:nvSpPr>
        <p:spPr bwMode="auto">
          <a:xfrm>
            <a:off x="4800600" y="4800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8" name="Text Box 4"/>
          <p:cNvSpPr txBox="1">
            <a:spLocks noChangeArrowheads="1"/>
          </p:cNvSpPr>
          <p:nvPr/>
        </p:nvSpPr>
        <p:spPr bwMode="auto">
          <a:xfrm>
            <a:off x="5638800" y="4800600"/>
            <a:ext cx="31956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Preparation procedure</a:t>
            </a:r>
          </a:p>
        </p:txBody>
      </p:sp>
    </p:spTree>
    <p:extLst>
      <p:ext uri="{BB962C8B-B14F-4D97-AF65-F5344CB8AC3E}">
        <p14:creationId xmlns:p14="http://schemas.microsoft.com/office/powerpoint/2010/main" val="375423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793038" cy="1371600"/>
          </a:xfrm>
        </p:spPr>
        <p:txBody>
          <a:bodyPr/>
          <a:lstStyle/>
          <a:p>
            <a:pPr algn="ctr" eaLnBrk="1" hangingPunct="1"/>
            <a:r>
              <a:rPr lang="en-US" altLang="en-US" smtClean="0"/>
              <a:t>Community Vs Academic</a:t>
            </a:r>
            <a:endParaRPr lang="en-US" altLang="en-US" sz="2800" smtClean="0"/>
          </a:p>
        </p:txBody>
      </p:sp>
      <p:pic>
        <p:nvPicPr>
          <p:cNvPr id="29699" name="Picture 67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09800"/>
            <a:ext cx="638492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81000"/>
            <a:ext cx="7793038" cy="1371600"/>
          </a:xfrm>
        </p:spPr>
        <p:txBody>
          <a:bodyPr/>
          <a:lstStyle/>
          <a:p>
            <a:pPr algn="ctr" eaLnBrk="1" hangingPunct="1"/>
            <a:r>
              <a:rPr lang="en-US" altLang="en-US" smtClean="0"/>
              <a:t>Screen Vs Surveillance</a:t>
            </a:r>
            <a:endParaRPr lang="en-US" altLang="en-US" sz="2800" smtClean="0"/>
          </a:p>
        </p:txBody>
      </p:sp>
      <p:pic>
        <p:nvPicPr>
          <p:cNvPr id="30723" name="Picture 67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362200"/>
            <a:ext cx="6324600" cy="349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8229600" cy="6858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Registrations on Study</a:t>
            </a:r>
            <a:endParaRPr lang="en-US" sz="3200" dirty="0"/>
          </a:p>
        </p:txBody>
      </p:sp>
      <p:graphicFrame>
        <p:nvGraphicFramePr>
          <p:cNvPr id="7" name="Chart 6"/>
          <p:cNvGraphicFramePr>
            <a:graphicFrameLocks/>
          </p:cNvGraphicFramePr>
          <p:nvPr/>
        </p:nvGraphicFramePr>
        <p:xfrm>
          <a:off x="228600" y="914400"/>
          <a:ext cx="8534400" cy="594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4000" smtClean="0"/>
              <a:t>German Screening-Biomarker Trial  (BliTz—H Brenner)</a:t>
            </a: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4953000" y="2247900"/>
            <a:ext cx="4038600" cy="411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N = 7,950 </a:t>
            </a:r>
          </a:p>
          <a:p>
            <a:pPr>
              <a:defRPr/>
            </a:pPr>
            <a:r>
              <a:rPr lang="en-US" dirty="0" smtClean="0"/>
              <a:t>Study Duration: 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dirty="0"/>
              <a:t>	</a:t>
            </a:r>
            <a:r>
              <a:rPr lang="en-US" dirty="0" smtClean="0"/>
              <a:t>7 </a:t>
            </a:r>
            <a:r>
              <a:rPr lang="en-US" dirty="0" err="1" smtClean="0"/>
              <a:t>yrs</a:t>
            </a:r>
            <a:endParaRPr lang="en-US" dirty="0"/>
          </a:p>
        </p:txBody>
      </p:sp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09800"/>
            <a:ext cx="422275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3600" smtClean="0"/>
              <a:t>Colonoscopy Screening Rates</a:t>
            </a:r>
            <a:endParaRPr lang="en-US" altLang="en-US" sz="2800" smtClean="0">
              <a:solidFill>
                <a:schemeClr val="hlink"/>
              </a:solidFill>
            </a:endParaRPr>
          </a:p>
        </p:txBody>
      </p:sp>
      <p:sp>
        <p:nvSpPr>
          <p:cNvPr id="33795" name="Content Placeholder 1"/>
          <p:cNvSpPr>
            <a:spLocks noGrp="1"/>
          </p:cNvSpPr>
          <p:nvPr>
            <p:ph idx="1"/>
          </p:nvPr>
        </p:nvSpPr>
        <p:spPr>
          <a:xfrm>
            <a:off x="2133600" y="2286000"/>
            <a:ext cx="6858000" cy="4114800"/>
          </a:xfrm>
        </p:spPr>
        <p:txBody>
          <a:bodyPr/>
          <a:lstStyle/>
          <a:p>
            <a:r>
              <a:rPr lang="en-US" altLang="en-US" smtClean="0"/>
              <a:t>USA:  		61%</a:t>
            </a:r>
          </a:p>
          <a:p>
            <a:r>
              <a:rPr lang="en-US" altLang="en-US" smtClean="0"/>
              <a:t>Germany : 	16%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3600" smtClean="0"/>
              <a:t>Why Exact, PreSept, BliTz with Higher Event Rates</a:t>
            </a:r>
            <a:endParaRPr lang="en-US" altLang="en-US" sz="2800" smtClean="0">
              <a:solidFill>
                <a:schemeClr val="hlink"/>
              </a:solidFill>
            </a:endParaRPr>
          </a:p>
        </p:txBody>
      </p:sp>
      <p:sp>
        <p:nvSpPr>
          <p:cNvPr id="34819" name="Content Placeholder 1"/>
          <p:cNvSpPr>
            <a:spLocks noGrp="1"/>
          </p:cNvSpPr>
          <p:nvPr>
            <p:ph idx="1"/>
          </p:nvPr>
        </p:nvSpPr>
        <p:spPr>
          <a:xfrm>
            <a:off x="1143000" y="1828800"/>
            <a:ext cx="6858000" cy="4114800"/>
          </a:xfrm>
        </p:spPr>
        <p:txBody>
          <a:bodyPr/>
          <a:lstStyle/>
          <a:p>
            <a:r>
              <a:rPr lang="en-US" altLang="en-US" sz="2800" smtClean="0"/>
              <a:t>Exact </a:t>
            </a:r>
          </a:p>
          <a:p>
            <a:pPr lvl="1"/>
            <a:r>
              <a:rPr lang="en-US" altLang="en-US" sz="2400" smtClean="0"/>
              <a:t>Required 2/3</a:t>
            </a:r>
            <a:r>
              <a:rPr lang="en-US" altLang="en-US" sz="2400" baseline="30000" smtClean="0"/>
              <a:t>rd</a:t>
            </a:r>
            <a:r>
              <a:rPr lang="en-US" altLang="en-US" sz="2400" smtClean="0"/>
              <a:t> enrollments ≥65 yrs.</a:t>
            </a:r>
          </a:p>
          <a:p>
            <a:pPr lvl="1"/>
            <a:r>
              <a:rPr lang="en-US" altLang="en-US" sz="2400" smtClean="0"/>
              <a:t>More community sites.</a:t>
            </a:r>
          </a:p>
          <a:p>
            <a:r>
              <a:rPr lang="en-US" altLang="en-US" sz="2800" smtClean="0"/>
              <a:t>PreSept</a:t>
            </a:r>
          </a:p>
          <a:p>
            <a:pPr lvl="1"/>
            <a:r>
              <a:rPr lang="en-US" altLang="en-US" sz="2400" smtClean="0"/>
              <a:t>Enrolled first colonoscopy screens only.</a:t>
            </a:r>
          </a:p>
          <a:p>
            <a:pPr lvl="1"/>
            <a:r>
              <a:rPr lang="en-US" altLang="en-US" sz="2400" smtClean="0"/>
              <a:t>Half enrollment in Germany</a:t>
            </a:r>
          </a:p>
          <a:p>
            <a:pPr lvl="1"/>
            <a:r>
              <a:rPr lang="en-US" altLang="en-US" sz="2400" smtClean="0"/>
              <a:t>65% ≥ 60 yrs</a:t>
            </a:r>
          </a:p>
          <a:p>
            <a:r>
              <a:rPr lang="en-US" altLang="en-US" sz="2800" smtClean="0"/>
              <a:t>Blitz</a:t>
            </a:r>
          </a:p>
          <a:p>
            <a:pPr lvl="1"/>
            <a:r>
              <a:rPr lang="en-US" altLang="en-US" sz="2400" smtClean="0"/>
              <a:t>Same enrollment as GLNE 010</a:t>
            </a:r>
          </a:p>
          <a:p>
            <a:pPr lvl="1"/>
            <a:r>
              <a:rPr lang="en-US" altLang="en-US" sz="2400" smtClean="0"/>
              <a:t>Entirely in Germany (16% colonoscopy screening rate)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3600" smtClean="0"/>
              <a:t>Bias</a:t>
            </a:r>
            <a:endParaRPr lang="en-US" altLang="en-US" sz="2800" smtClean="0">
              <a:solidFill>
                <a:schemeClr val="hlink"/>
              </a:solidFill>
            </a:endParaRPr>
          </a:p>
        </p:txBody>
      </p:sp>
      <p:sp>
        <p:nvSpPr>
          <p:cNvPr id="35843" name="Content Placeholder 1"/>
          <p:cNvSpPr>
            <a:spLocks noGrp="1"/>
          </p:cNvSpPr>
          <p:nvPr>
            <p:ph idx="1"/>
          </p:nvPr>
        </p:nvSpPr>
        <p:spPr>
          <a:xfrm>
            <a:off x="838200" y="2057400"/>
            <a:ext cx="6858000" cy="4114800"/>
          </a:xfrm>
        </p:spPr>
        <p:txBody>
          <a:bodyPr/>
          <a:lstStyle/>
          <a:p>
            <a:r>
              <a:rPr lang="en-US" altLang="en-US" smtClean="0"/>
              <a:t>Screening population—have access to care, including minorities on trial.  Minority accrual 17%.</a:t>
            </a:r>
          </a:p>
          <a:p>
            <a:r>
              <a:rPr lang="en-US" altLang="en-US" smtClean="0"/>
              <a:t>Pathologist Bias?  Fewer academic pathologist make high grade dysplasia diagnosis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3600" smtClean="0"/>
              <a:t>Inferences</a:t>
            </a:r>
            <a:endParaRPr lang="en-US" altLang="en-US" sz="2800" smtClean="0">
              <a:solidFill>
                <a:schemeClr val="hlink"/>
              </a:solidFill>
            </a:endParaRPr>
          </a:p>
        </p:txBody>
      </p:sp>
      <p:sp>
        <p:nvSpPr>
          <p:cNvPr id="36867" name="Content Placeholder 1"/>
          <p:cNvSpPr>
            <a:spLocks noGrp="1"/>
          </p:cNvSpPr>
          <p:nvPr>
            <p:ph idx="1"/>
          </p:nvPr>
        </p:nvSpPr>
        <p:spPr>
          <a:xfrm>
            <a:off x="838200" y="2057400"/>
            <a:ext cx="6858000" cy="4114800"/>
          </a:xfrm>
        </p:spPr>
        <p:txBody>
          <a:bodyPr/>
          <a:lstStyle/>
          <a:p>
            <a:r>
              <a:rPr lang="en-US" altLang="en-US" sz="2800" smtClean="0"/>
              <a:t>Rapid changes in standard of care in USA from 2007 to now.</a:t>
            </a:r>
          </a:p>
          <a:p>
            <a:r>
              <a:rPr lang="en-US" altLang="en-US" sz="2800" smtClean="0"/>
              <a:t>Low screening adherence in Germany (16%) results in published cancer event rate of 0.7%. Same as in literature.</a:t>
            </a:r>
          </a:p>
          <a:p>
            <a:r>
              <a:rPr lang="en-US" altLang="en-US" sz="2800" smtClean="0"/>
              <a:t>“Downstaging” from invasive carcinoma to advanced adenomas.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3600" smtClean="0"/>
              <a:t>Plan</a:t>
            </a:r>
            <a:endParaRPr lang="en-US" altLang="en-US" sz="2800" smtClean="0">
              <a:solidFill>
                <a:schemeClr val="hlink"/>
              </a:solidFill>
            </a:endParaRPr>
          </a:p>
        </p:txBody>
      </p:sp>
      <p:sp>
        <p:nvSpPr>
          <p:cNvPr id="37891" name="Content Placeholder 1"/>
          <p:cNvSpPr>
            <a:spLocks noGrp="1"/>
          </p:cNvSpPr>
          <p:nvPr>
            <p:ph idx="1"/>
          </p:nvPr>
        </p:nvSpPr>
        <p:spPr>
          <a:xfrm>
            <a:off x="1066800" y="1828800"/>
            <a:ext cx="6858000" cy="4800600"/>
          </a:xfrm>
        </p:spPr>
        <p:txBody>
          <a:bodyPr/>
          <a:lstStyle/>
          <a:p>
            <a:r>
              <a:rPr lang="en-US" altLang="en-US" sz="2800" smtClean="0"/>
              <a:t>Cancer Endpoint Only</a:t>
            </a:r>
          </a:p>
          <a:p>
            <a:pPr lvl="1"/>
            <a:r>
              <a:rPr lang="en-US" altLang="en-US" sz="2400" smtClean="0"/>
              <a:t>Dysplastic adenomas as endpoints degrade biomarker performance. </a:t>
            </a:r>
          </a:p>
          <a:p>
            <a:pPr lvl="1"/>
            <a:r>
              <a:rPr lang="en-US" altLang="en-US" sz="2400" smtClean="0"/>
              <a:t>Reduces the likelihood of successful identification of early detection biomarkers for colorectal neoplastic disease.</a:t>
            </a:r>
          </a:p>
          <a:p>
            <a:pPr lvl="1"/>
            <a:r>
              <a:rPr lang="en-US" altLang="en-US" sz="2400" smtClean="0"/>
              <a:t>increases barriers for success to the very biomarkers that the EDRN exists to discover and validate.</a:t>
            </a:r>
          </a:p>
          <a:p>
            <a:pPr lvl="1"/>
            <a:r>
              <a:rPr lang="en-US" altLang="en-US" sz="2400" smtClean="0"/>
              <a:t>Degrades the usefulness of the repository samples generated by GLNE 010 for future validation trials. </a:t>
            </a:r>
          </a:p>
          <a:p>
            <a:endParaRPr lang="en-US" alt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3600" smtClean="0"/>
              <a:t>Plan</a:t>
            </a:r>
            <a:endParaRPr lang="en-US" altLang="en-US" sz="2800" smtClean="0">
              <a:solidFill>
                <a:schemeClr val="hlink"/>
              </a:solidFill>
            </a:endParaRPr>
          </a:p>
        </p:txBody>
      </p:sp>
      <p:sp>
        <p:nvSpPr>
          <p:cNvPr id="38915" name="Content Placeholder 1"/>
          <p:cNvSpPr>
            <a:spLocks noGrp="1"/>
          </p:cNvSpPr>
          <p:nvPr>
            <p:ph idx="1"/>
          </p:nvPr>
        </p:nvSpPr>
        <p:spPr>
          <a:xfrm>
            <a:off x="1066800" y="1828800"/>
            <a:ext cx="6858000" cy="4800600"/>
          </a:xfrm>
        </p:spPr>
        <p:txBody>
          <a:bodyPr/>
          <a:lstStyle/>
          <a:p>
            <a:r>
              <a:rPr lang="en-US" altLang="en-US" sz="2800" smtClean="0"/>
              <a:t>Substantial enrollment in Germany</a:t>
            </a:r>
          </a:p>
          <a:p>
            <a:r>
              <a:rPr lang="en-US" altLang="en-US" sz="2800" smtClean="0"/>
              <a:t>USA enrollment restricted to ≥60 yrs, first colonoscopy only</a:t>
            </a:r>
          </a:p>
          <a:p>
            <a:r>
              <a:rPr lang="en-US" altLang="en-US" sz="2800" smtClean="0"/>
              <a:t>Incremental industrial funding available (meets Executive Committee requirements)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838200"/>
            <a:ext cx="7793038" cy="838200"/>
          </a:xfrm>
        </p:spPr>
        <p:txBody>
          <a:bodyPr/>
          <a:lstStyle/>
          <a:p>
            <a:pPr algn="ctr" eaLnBrk="1" hangingPunct="1"/>
            <a:r>
              <a:rPr lang="en-US" altLang="en-US" sz="4000" dirty="0" smtClean="0"/>
              <a:t/>
            </a:r>
            <a:br>
              <a:rPr lang="en-US" altLang="en-US" sz="4000" dirty="0" smtClean="0"/>
            </a:br>
            <a:r>
              <a:rPr lang="en-US" altLang="en-US" sz="4000" dirty="0" smtClean="0">
                <a:solidFill>
                  <a:srgbClr val="0070C0"/>
                </a:solidFill>
              </a:rPr>
              <a:t>Registrations, Evaluable, </a:t>
            </a:r>
            <a:br>
              <a:rPr lang="en-US" altLang="en-US" sz="4000" dirty="0" smtClean="0">
                <a:solidFill>
                  <a:srgbClr val="0070C0"/>
                </a:solidFill>
              </a:rPr>
            </a:br>
            <a:r>
              <a:rPr lang="en-US" altLang="en-US" sz="4000" dirty="0" smtClean="0">
                <a:solidFill>
                  <a:srgbClr val="0070C0"/>
                </a:solidFill>
              </a:rPr>
              <a:t>Case Rates</a:t>
            </a:r>
          </a:p>
        </p:txBody>
      </p:sp>
      <p:sp>
        <p:nvSpPr>
          <p:cNvPr id="21507" name="Content Placeholder 1"/>
          <p:cNvSpPr>
            <a:spLocks noGrp="1"/>
          </p:cNvSpPr>
          <p:nvPr>
            <p:ph idx="1"/>
          </p:nvPr>
        </p:nvSpPr>
        <p:spPr>
          <a:xfrm>
            <a:off x="782638" y="1905000"/>
            <a:ext cx="7924800" cy="4953000"/>
          </a:xfrm>
        </p:spPr>
        <p:txBody>
          <a:bodyPr/>
          <a:lstStyle/>
          <a:p>
            <a:pPr marL="1311275" indent="-396875" eaLnBrk="1" hangingPunct="1">
              <a:lnSpc>
                <a:spcPct val="90000"/>
              </a:lnSpc>
            </a:pPr>
            <a:r>
              <a:rPr lang="en-US" altLang="en-US" sz="2400" dirty="0" smtClean="0"/>
              <a:t>Registrations: 5,154</a:t>
            </a:r>
          </a:p>
          <a:p>
            <a:pPr marL="1311275" indent="-396875" eaLnBrk="1" hangingPunct="1">
              <a:lnSpc>
                <a:spcPct val="90000"/>
              </a:lnSpc>
            </a:pPr>
            <a:r>
              <a:rPr lang="en-US" altLang="en-US" sz="2400" dirty="0" smtClean="0"/>
              <a:t>Evaluable Completions:  4,669 (88%)</a:t>
            </a:r>
          </a:p>
          <a:p>
            <a:pPr marL="1311275" indent="-396875" eaLnBrk="1" hangingPunct="1">
              <a:lnSpc>
                <a:spcPct val="90000"/>
              </a:lnSpc>
            </a:pPr>
            <a:r>
              <a:rPr lang="en-US" altLang="en-US" sz="2400" dirty="0" smtClean="0"/>
              <a:t>Number of Events to Date: 29</a:t>
            </a:r>
          </a:p>
          <a:p>
            <a:pPr marL="1711325" lvl="1" indent="-396875" eaLnBrk="1" hangingPunct="1">
              <a:lnSpc>
                <a:spcPct val="90000"/>
              </a:lnSpc>
            </a:pPr>
            <a:r>
              <a:rPr lang="en-US" altLang="en-US" sz="2400" dirty="0" smtClean="0"/>
              <a:t>Cancers: 10 (0.2%)</a:t>
            </a:r>
          </a:p>
          <a:p>
            <a:pPr marL="1711325" lvl="1" indent="-396875" eaLnBrk="1" hangingPunct="1">
              <a:lnSpc>
                <a:spcPct val="90000"/>
              </a:lnSpc>
            </a:pPr>
            <a:r>
              <a:rPr lang="en-US" altLang="en-US" sz="2400" dirty="0" smtClean="0"/>
              <a:t>High Grade Dysplasia: 19 (0.4%)</a:t>
            </a:r>
          </a:p>
          <a:p>
            <a:pPr marL="1311275" indent="-396875" eaLnBrk="1" hangingPunct="1">
              <a:lnSpc>
                <a:spcPct val="90000"/>
              </a:lnSpc>
            </a:pPr>
            <a:r>
              <a:rPr lang="en-US" altLang="en-US" sz="2400" dirty="0" smtClean="0"/>
              <a:t>Case Proportion: 0.6%</a:t>
            </a:r>
          </a:p>
          <a:p>
            <a:pPr marL="1311275" indent="-396875" eaLnBrk="1" hangingPunct="1">
              <a:lnSpc>
                <a:spcPct val="90000"/>
              </a:lnSpc>
            </a:pPr>
            <a:r>
              <a:rPr lang="en-US" altLang="en-US" sz="2400" dirty="0" smtClean="0"/>
              <a:t>Projected Case Proportion:  1.5%</a:t>
            </a:r>
          </a:p>
          <a:p>
            <a:pPr marL="1711325" lvl="1" indent="-396875" eaLnBrk="1" hangingPunct="1">
              <a:lnSpc>
                <a:spcPct val="90000"/>
              </a:lnSpc>
            </a:pPr>
            <a:r>
              <a:rPr lang="en-US" altLang="en-US" sz="2400" dirty="0" smtClean="0"/>
              <a:t>Large adenoma case proportion: 14%</a:t>
            </a:r>
            <a:endParaRPr lang="en-US" altLang="en-US" sz="2800" dirty="0" smtClean="0"/>
          </a:p>
          <a:p>
            <a:pPr marL="914400" indent="0" eaLnBrk="1" hangingPunct="1">
              <a:lnSpc>
                <a:spcPct val="90000"/>
              </a:lnSpc>
              <a:buNone/>
            </a:pPr>
            <a:r>
              <a:rPr lang="en-US" altLang="en-US" sz="2800" b="1" dirty="0" smtClean="0">
                <a:solidFill>
                  <a:srgbClr val="FF0000"/>
                </a:solidFill>
              </a:rPr>
              <a:t>This was complete in 2013</a:t>
            </a:r>
          </a:p>
          <a:p>
            <a:pPr marL="914400" indent="0" eaLnBrk="1" hangingPunct="1">
              <a:lnSpc>
                <a:spcPct val="90000"/>
              </a:lnSpc>
              <a:buNone/>
            </a:pPr>
            <a:r>
              <a:rPr lang="en-US" altLang="en-US" sz="2800" b="1" dirty="0" smtClean="0">
                <a:solidFill>
                  <a:srgbClr val="FF0000"/>
                </a:solidFill>
              </a:rPr>
              <a:t>We recruited 4,669 eligible in 18 months. </a:t>
            </a:r>
          </a:p>
        </p:txBody>
      </p:sp>
    </p:spTree>
    <p:extLst>
      <p:ext uri="{BB962C8B-B14F-4D97-AF65-F5344CB8AC3E}">
        <p14:creationId xmlns:p14="http://schemas.microsoft.com/office/powerpoint/2010/main" val="59187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4000" smtClean="0"/>
              <a:t>Analytical Validation</a:t>
            </a:r>
          </a:p>
        </p:txBody>
      </p:sp>
      <p:sp>
        <p:nvSpPr>
          <p:cNvPr id="23040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76400"/>
            <a:ext cx="8574088" cy="5029200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endParaRPr lang="en-US" sz="2400" dirty="0"/>
          </a:p>
          <a:p>
            <a:pPr eaLnBrk="1" hangingPunct="1">
              <a:defRPr/>
            </a:pPr>
            <a:r>
              <a:rPr lang="en-US" sz="2400" dirty="0" smtClean="0"/>
              <a:t>Galectin-3 Ligand Assay</a:t>
            </a:r>
          </a:p>
          <a:p>
            <a:pPr lvl="1" eaLnBrk="1" hangingPunct="1">
              <a:defRPr/>
            </a:pPr>
            <a:r>
              <a:rPr lang="en-US" sz="2000" dirty="0" err="1" smtClean="0"/>
              <a:t>Bresalier</a:t>
            </a:r>
            <a:r>
              <a:rPr lang="en-US" sz="2000" dirty="0" smtClean="0"/>
              <a:t> Laboratory—Invented Assay</a:t>
            </a:r>
          </a:p>
          <a:p>
            <a:pPr lvl="1" eaLnBrk="1" hangingPunct="1">
              <a:defRPr/>
            </a:pPr>
            <a:r>
              <a:rPr lang="en-US" sz="2000" dirty="0" smtClean="0"/>
              <a:t>BRL—UCLA—Converted to </a:t>
            </a:r>
            <a:r>
              <a:rPr lang="en-US" sz="2000" dirty="0" err="1" smtClean="0"/>
              <a:t>Luminex</a:t>
            </a:r>
            <a:r>
              <a:rPr lang="en-US" sz="2000" dirty="0" smtClean="0"/>
              <a:t> Assay</a:t>
            </a:r>
          </a:p>
          <a:p>
            <a:pPr lvl="1" eaLnBrk="1" hangingPunct="1">
              <a:defRPr/>
            </a:pPr>
            <a:r>
              <a:rPr lang="en-US" sz="2000" dirty="0" smtClean="0"/>
              <a:t>Going to run at UCLA</a:t>
            </a:r>
          </a:p>
          <a:p>
            <a:pPr eaLnBrk="1" hangingPunct="1">
              <a:defRPr/>
            </a:pPr>
            <a:r>
              <a:rPr lang="en-US" sz="2400" dirty="0" err="1" smtClean="0"/>
              <a:t>Vimentin</a:t>
            </a:r>
            <a:r>
              <a:rPr lang="en-US" sz="2400" dirty="0" smtClean="0"/>
              <a:t> Methylation</a:t>
            </a:r>
          </a:p>
          <a:p>
            <a:pPr lvl="1" eaLnBrk="1" hangingPunct="1">
              <a:defRPr/>
            </a:pPr>
            <a:r>
              <a:rPr lang="en-US" sz="2000" dirty="0" smtClean="0"/>
              <a:t>Markowitz Laboratory—Invented Assay</a:t>
            </a:r>
          </a:p>
          <a:p>
            <a:pPr lvl="1" eaLnBrk="1" hangingPunct="1">
              <a:defRPr/>
            </a:pPr>
            <a:r>
              <a:rPr lang="en-US" sz="2000" dirty="0" smtClean="0"/>
              <a:t>BRL—University of Maryland—Converted to </a:t>
            </a:r>
            <a:r>
              <a:rPr lang="en-US" sz="2000" dirty="0" err="1" smtClean="0"/>
              <a:t>qPCR</a:t>
            </a:r>
            <a:r>
              <a:rPr lang="en-US" sz="2000" dirty="0" smtClean="0"/>
              <a:t> </a:t>
            </a:r>
          </a:p>
          <a:p>
            <a:pPr lvl="2" eaLnBrk="1" hangingPunct="1">
              <a:defRPr/>
            </a:pPr>
            <a:r>
              <a:rPr lang="en-US" sz="1600" dirty="0" smtClean="0"/>
              <a:t>Now extracted from 88 subjects</a:t>
            </a:r>
            <a:endParaRPr lang="en-US" sz="1600" dirty="0"/>
          </a:p>
          <a:p>
            <a:pPr lvl="1" eaLnBrk="1" hangingPunct="1">
              <a:defRPr/>
            </a:pPr>
            <a:endParaRPr lang="en-US" sz="2000" dirty="0" smtClean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mtClean="0"/>
              <a:t>Team Projects: Aims</a:t>
            </a:r>
          </a:p>
        </p:txBody>
      </p:sp>
      <p:sp>
        <p:nvSpPr>
          <p:cNvPr id="40963" name="Content Placeholder 1"/>
          <p:cNvSpPr>
            <a:spLocks noGrp="1"/>
          </p:cNvSpPr>
          <p:nvPr>
            <p:ph idx="1"/>
          </p:nvPr>
        </p:nvSpPr>
        <p:spPr>
          <a:xfrm>
            <a:off x="685800" y="2017713"/>
            <a:ext cx="8269288" cy="4114800"/>
          </a:xfrm>
        </p:spPr>
        <p:txBody>
          <a:bodyPr/>
          <a:lstStyle/>
          <a:p>
            <a:r>
              <a:rPr lang="en-US" altLang="en-US" smtClean="0"/>
              <a:t>Identify biomarkers that predict the presence of advanced colorectal adenomas</a:t>
            </a:r>
          </a:p>
          <a:p>
            <a:pPr lvl="1"/>
            <a:r>
              <a:rPr lang="en-US" altLang="en-US" smtClean="0"/>
              <a:t>Discovery in blood, tissue, stool</a:t>
            </a:r>
          </a:p>
          <a:p>
            <a:pPr lvl="1"/>
            <a:r>
              <a:rPr lang="en-US" altLang="en-US" smtClean="0"/>
              <a:t>Promising markers go to validation in blinded reference sets from previous GLNE CVC samples</a:t>
            </a:r>
          </a:p>
          <a:p>
            <a:pPr lvl="1"/>
            <a:r>
              <a:rPr lang="en-US" altLang="en-US" smtClean="0"/>
              <a:t>Validated biomarkers to includ in GLNE 010 (cross-sectional colon validation study)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708025" y="533400"/>
            <a:ext cx="8458200" cy="1066800"/>
          </a:xfrm>
        </p:spPr>
        <p:txBody>
          <a:bodyPr/>
          <a:lstStyle/>
          <a:p>
            <a:pPr algn="ctr"/>
            <a:r>
              <a:rPr lang="en-US" altLang="en-US" sz="3200" smtClean="0"/>
              <a:t/>
            </a:r>
            <a:br>
              <a:rPr lang="en-US" altLang="en-US" sz="3200" smtClean="0"/>
            </a:br>
            <a:r>
              <a:rPr lang="en-US" altLang="en-US" sz="3200" smtClean="0"/>
              <a:t>Grady Laboratory</a:t>
            </a:r>
            <a:br>
              <a:rPr lang="en-US" altLang="en-US" sz="3200" smtClean="0"/>
            </a:br>
            <a:r>
              <a:rPr lang="en-US" altLang="en-US" sz="3200" smtClean="0"/>
              <a:t>Methylated NTRK3 in Stool DNA-based assay</a:t>
            </a:r>
          </a:p>
        </p:txBody>
      </p:sp>
      <p:graphicFrame>
        <p:nvGraphicFramePr>
          <p:cNvPr id="5" name="Table 3"/>
          <p:cNvGraphicFramePr>
            <a:graphicFrameLocks noGrp="1"/>
          </p:cNvGraphicFramePr>
          <p:nvPr/>
        </p:nvGraphicFramePr>
        <p:xfrm>
          <a:off x="990600" y="2362200"/>
          <a:ext cx="7543800" cy="3746501"/>
        </p:xfrm>
        <a:graphic>
          <a:graphicData uri="http://schemas.openxmlformats.org/drawingml/2006/table">
            <a:tbl>
              <a:tblPr/>
              <a:tblGrid>
                <a:gridCol w="30337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7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4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78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49312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 </a:t>
                      </a:r>
                      <a:r>
                        <a:rPr kumimoji="0" lang="en-US" altLang="zh-CN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NTRK3</a:t>
                      </a: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 promoter methylation in stool samples. (</a:t>
                      </a:r>
                      <a:r>
                        <a:rPr kumimoji="0" lang="en-US" altLang="zh-CN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MethyLight</a:t>
                      </a: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)</a:t>
                      </a:r>
                      <a:endParaRPr kumimoji="0" lang="en-US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L="10716" marR="10716" marT="951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38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Patients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L="10716" marR="10716" marT="951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n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L="10716" marR="10716" marT="951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Methylated *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L="10716" marR="10716" marT="9517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33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n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L="10716" marR="10716" marT="9517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%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L="10716" marR="10716" marT="9517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33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Adenocarcinoma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L="10716" marR="10716" marT="9517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F7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20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L="10716" marR="10716" marT="9517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F7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11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L="10716" marR="10716" marT="9517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F7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55.0%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L="10716" marR="10716" marT="9517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F7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33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Adenoma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L="10716" marR="10716" marT="9517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20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L="10716" marR="10716" marT="9517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9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L="10716" marR="10716" marT="9517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45.0%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L="10716" marR="10716" marT="9517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33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Normal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L="10716" marR="10716" marT="9517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F7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16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L="10716" marR="10716" marT="9517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F7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2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L="10716" marR="10716" marT="9517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F7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12.5%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L="10716" marR="10716" marT="9517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F7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0249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*Use the same cutoff as the tissue-based </a:t>
                      </a:r>
                      <a:r>
                        <a:rPr kumimoji="0" lang="en-US" altLang="zh-CN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MethyLight</a:t>
                      </a: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 assays.</a:t>
                      </a:r>
                      <a:endParaRPr kumimoji="0" lang="en-US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L="10716" marR="10716" marT="9517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14313"/>
            <a:ext cx="8458200" cy="1462087"/>
          </a:xfrm>
        </p:spPr>
        <p:txBody>
          <a:bodyPr/>
          <a:lstStyle/>
          <a:p>
            <a:pPr algn="ctr"/>
            <a:r>
              <a:rPr lang="en-US" altLang="en-US" sz="3600" smtClean="0"/>
              <a:t/>
            </a:r>
            <a:br>
              <a:rPr lang="en-US" altLang="en-US" sz="3600" smtClean="0"/>
            </a:br>
            <a:r>
              <a:rPr lang="en-US" altLang="en-US" sz="3600" smtClean="0"/>
              <a:t>Microbiome</a:t>
            </a:r>
          </a:p>
        </p:txBody>
      </p:sp>
      <p:pic>
        <p:nvPicPr>
          <p:cNvPr id="44035" name="Picture 4" descr="EDRN_31_28_27_colum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8" y="2590800"/>
            <a:ext cx="4495800" cy="322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5" descr="EDRN_31_28_27_column_tabl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124200"/>
            <a:ext cx="4125913" cy="142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7" name="TextBox 3"/>
          <p:cNvSpPr txBox="1">
            <a:spLocks noChangeArrowheads="1"/>
          </p:cNvSpPr>
          <p:nvPr/>
        </p:nvSpPr>
        <p:spPr bwMode="auto">
          <a:xfrm>
            <a:off x="762000" y="6477000"/>
            <a:ext cx="4991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Kostic et al, Cell Host and Microbiome, In press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838200"/>
            <a:ext cx="7793038" cy="838200"/>
          </a:xfrm>
        </p:spPr>
        <p:txBody>
          <a:bodyPr/>
          <a:lstStyle/>
          <a:p>
            <a:pPr algn="ctr" eaLnBrk="1" hangingPunct="1"/>
            <a:r>
              <a:rPr lang="en-US" altLang="en-US" sz="4000" dirty="0" smtClean="0"/>
              <a:t/>
            </a:r>
            <a:br>
              <a:rPr lang="en-US" altLang="en-US" sz="4000" dirty="0" smtClean="0"/>
            </a:br>
            <a:r>
              <a:rPr lang="en-US" altLang="en-US" sz="4000" dirty="0" smtClean="0">
                <a:solidFill>
                  <a:srgbClr val="0070C0"/>
                </a:solidFill>
              </a:rPr>
              <a:t>Project Activation </a:t>
            </a:r>
            <a:r>
              <a:rPr lang="en-US" altLang="en-US" sz="4000" dirty="0" smtClean="0">
                <a:solidFill>
                  <a:srgbClr val="0070C0"/>
                </a:solidFill>
              </a:rPr>
              <a:t>Steps 1</a:t>
            </a:r>
            <a:endParaRPr lang="en-US" altLang="en-US" sz="4000" dirty="0" smtClean="0">
              <a:solidFill>
                <a:srgbClr val="0070C0"/>
              </a:solidFill>
            </a:endParaRPr>
          </a:p>
        </p:txBody>
      </p:sp>
      <p:sp>
        <p:nvSpPr>
          <p:cNvPr id="21507" name="Content Placeholder 1"/>
          <p:cNvSpPr>
            <a:spLocks noGrp="1"/>
          </p:cNvSpPr>
          <p:nvPr>
            <p:ph idx="1"/>
          </p:nvPr>
        </p:nvSpPr>
        <p:spPr>
          <a:xfrm>
            <a:off x="533400" y="2286000"/>
            <a:ext cx="7924800" cy="4953000"/>
          </a:xfrm>
        </p:spPr>
        <p:txBody>
          <a:bodyPr/>
          <a:lstStyle/>
          <a:p>
            <a:pPr marL="914400" indent="0" eaLnBrk="1" hangingPunct="1">
              <a:lnSpc>
                <a:spcPct val="90000"/>
              </a:lnSpc>
              <a:buNone/>
            </a:pPr>
            <a:r>
              <a:rPr lang="en-US" altLang="en-US" sz="2400" dirty="0" smtClean="0"/>
              <a:t>1. Finalize </a:t>
            </a:r>
            <a:r>
              <a:rPr lang="en-US" altLang="en-US" sz="2400" dirty="0" smtClean="0"/>
              <a:t>protocol</a:t>
            </a:r>
          </a:p>
          <a:p>
            <a:pPr marL="1711325" lvl="1" indent="-396875" eaLnBrk="1" hangingPunct="1">
              <a:lnSpc>
                <a:spcPct val="90000"/>
              </a:lnSpc>
            </a:pPr>
            <a:r>
              <a:rPr lang="en-US" altLang="en-US" sz="2000" dirty="0" smtClean="0"/>
              <a:t>Required 7 months of internal EDRN </a:t>
            </a:r>
            <a:r>
              <a:rPr lang="en-US" altLang="en-US" sz="2000" dirty="0" smtClean="0"/>
              <a:t>review</a:t>
            </a:r>
          </a:p>
          <a:p>
            <a:pPr marL="914400" indent="0" eaLnBrk="1" hangingPunct="1">
              <a:lnSpc>
                <a:spcPct val="90000"/>
              </a:lnSpc>
              <a:buNone/>
            </a:pPr>
            <a:r>
              <a:rPr lang="en-US" altLang="en-US" sz="2400" dirty="0" smtClean="0"/>
              <a:t>2. Submit, negotiate Core Funds, Set aside funding</a:t>
            </a:r>
            <a:endParaRPr lang="en-US" altLang="en-US" sz="2400" dirty="0" smtClean="0"/>
          </a:p>
          <a:p>
            <a:pPr marL="914400" indent="0" eaLnBrk="1" hangingPunct="1">
              <a:lnSpc>
                <a:spcPct val="90000"/>
              </a:lnSpc>
              <a:buNone/>
            </a:pPr>
            <a:r>
              <a:rPr lang="en-US" altLang="en-US" sz="2400" dirty="0" smtClean="0"/>
              <a:t>3. IRB </a:t>
            </a:r>
            <a:r>
              <a:rPr lang="en-US" altLang="en-US" sz="2400" dirty="0" smtClean="0"/>
              <a:t>Review</a:t>
            </a:r>
          </a:p>
          <a:p>
            <a:pPr marL="1711325" lvl="1" indent="-396875" eaLnBrk="1" hangingPunct="1">
              <a:lnSpc>
                <a:spcPct val="90000"/>
              </a:lnSpc>
            </a:pPr>
            <a:r>
              <a:rPr lang="en-US" altLang="en-US" sz="2000" dirty="0" smtClean="0"/>
              <a:t>8 EDRN Institutions, 3 new institutions</a:t>
            </a:r>
          </a:p>
          <a:p>
            <a:pPr marL="1711325" lvl="1" indent="-396875" eaLnBrk="1" hangingPunct="1">
              <a:lnSpc>
                <a:spcPct val="90000"/>
              </a:lnSpc>
            </a:pPr>
            <a:r>
              <a:rPr lang="en-US" altLang="en-US" sz="2000" dirty="0" smtClean="0"/>
              <a:t>Alliance</a:t>
            </a:r>
          </a:p>
          <a:p>
            <a:pPr marL="914400" indent="0" eaLnBrk="1" hangingPunct="1">
              <a:lnSpc>
                <a:spcPct val="90000"/>
              </a:lnSpc>
              <a:buNone/>
            </a:pPr>
            <a:r>
              <a:rPr lang="en-US" altLang="en-US" sz="2400" dirty="0" smtClean="0"/>
              <a:t>4. CDAs, MTAs</a:t>
            </a:r>
          </a:p>
          <a:p>
            <a:pPr marL="1711325" lvl="1" indent="-396875" eaLnBrk="1" hangingPunct="1">
              <a:lnSpc>
                <a:spcPct val="90000"/>
              </a:lnSpc>
            </a:pPr>
            <a:r>
              <a:rPr lang="en-US" altLang="en-US" sz="2000" dirty="0" smtClean="0"/>
              <a:t>Negotiate, execute with three different companies</a:t>
            </a:r>
            <a:endParaRPr lang="en-US" altLang="en-US" sz="2000" dirty="0" smtClean="0"/>
          </a:p>
          <a:p>
            <a:pPr marL="1311275" indent="-396875" eaLnBrk="1" hangingPunct="1">
              <a:lnSpc>
                <a:spcPct val="90000"/>
              </a:lnSpc>
            </a:pPr>
            <a:endParaRPr lang="en-US" altLang="en-US" sz="2400" dirty="0" smtClean="0"/>
          </a:p>
          <a:p>
            <a:pPr marL="1711325" lvl="1" indent="-396875" eaLnBrk="1" hangingPunct="1">
              <a:lnSpc>
                <a:spcPct val="90000"/>
              </a:lnSpc>
            </a:pPr>
            <a:endParaRPr lang="en-US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01759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838200"/>
            <a:ext cx="7793038" cy="838200"/>
          </a:xfrm>
        </p:spPr>
        <p:txBody>
          <a:bodyPr/>
          <a:lstStyle/>
          <a:p>
            <a:pPr algn="ctr" eaLnBrk="1" hangingPunct="1"/>
            <a:r>
              <a:rPr lang="en-US" altLang="en-US" sz="4000" dirty="0" smtClean="0"/>
              <a:t/>
            </a:r>
            <a:br>
              <a:rPr lang="en-US" altLang="en-US" sz="4000" dirty="0" smtClean="0"/>
            </a:br>
            <a:r>
              <a:rPr lang="en-US" altLang="en-US" sz="4000" dirty="0" smtClean="0">
                <a:solidFill>
                  <a:srgbClr val="0070C0"/>
                </a:solidFill>
              </a:rPr>
              <a:t>Project Activation </a:t>
            </a:r>
            <a:r>
              <a:rPr lang="en-US" altLang="en-US" sz="4000" dirty="0" smtClean="0">
                <a:solidFill>
                  <a:srgbClr val="0070C0"/>
                </a:solidFill>
              </a:rPr>
              <a:t>Steps 2</a:t>
            </a:r>
            <a:endParaRPr lang="en-US" altLang="en-US" sz="4000" dirty="0" smtClean="0">
              <a:solidFill>
                <a:srgbClr val="0070C0"/>
              </a:solidFill>
            </a:endParaRPr>
          </a:p>
        </p:txBody>
      </p:sp>
      <p:sp>
        <p:nvSpPr>
          <p:cNvPr id="21507" name="Content Placeholder 1"/>
          <p:cNvSpPr>
            <a:spLocks noGrp="1"/>
          </p:cNvSpPr>
          <p:nvPr>
            <p:ph idx="1"/>
          </p:nvPr>
        </p:nvSpPr>
        <p:spPr>
          <a:xfrm>
            <a:off x="533400" y="2286000"/>
            <a:ext cx="7924800" cy="4953000"/>
          </a:xfrm>
        </p:spPr>
        <p:txBody>
          <a:bodyPr/>
          <a:lstStyle/>
          <a:p>
            <a:pPr marL="914400" indent="0" eaLnBrk="1" hangingPunct="1">
              <a:lnSpc>
                <a:spcPct val="90000"/>
              </a:lnSpc>
              <a:buNone/>
            </a:pPr>
            <a:r>
              <a:rPr lang="en-US" altLang="en-US" sz="2400" dirty="0" smtClean="0"/>
              <a:t>5. Subcontracts</a:t>
            </a:r>
            <a:endParaRPr lang="en-US" altLang="en-US" sz="2400" dirty="0"/>
          </a:p>
          <a:p>
            <a:pPr marL="1711325" lvl="1" indent="-396875" eaLnBrk="1" hangingPunct="1">
              <a:lnSpc>
                <a:spcPct val="90000"/>
              </a:lnSpc>
            </a:pPr>
            <a:r>
              <a:rPr lang="en-US" altLang="en-US" sz="2000" dirty="0"/>
              <a:t>Execute Subcontracts with Each Institution</a:t>
            </a:r>
          </a:p>
          <a:p>
            <a:pPr marL="1711325" lvl="1" indent="-396875" eaLnBrk="1" hangingPunct="1">
              <a:lnSpc>
                <a:spcPct val="90000"/>
              </a:lnSpc>
            </a:pPr>
            <a:r>
              <a:rPr lang="en-US" altLang="en-US" sz="2000" dirty="0"/>
              <a:t>3 Separate Funding pools—Overhead problems</a:t>
            </a:r>
          </a:p>
          <a:p>
            <a:pPr marL="914400" indent="0" eaLnBrk="1" hangingPunct="1">
              <a:lnSpc>
                <a:spcPct val="90000"/>
              </a:lnSpc>
              <a:buNone/>
            </a:pPr>
            <a:r>
              <a:rPr lang="en-US" altLang="en-US" sz="2400" dirty="0" smtClean="0"/>
              <a:t>6. Training</a:t>
            </a:r>
            <a:endParaRPr lang="en-US" altLang="en-US" sz="2400" dirty="0"/>
          </a:p>
          <a:p>
            <a:pPr marL="1711325" lvl="1" indent="-396875" eaLnBrk="1" hangingPunct="1">
              <a:lnSpc>
                <a:spcPct val="90000"/>
              </a:lnSpc>
            </a:pPr>
            <a:r>
              <a:rPr lang="en-US" altLang="en-US" sz="2000" dirty="0"/>
              <a:t>Site Visit</a:t>
            </a:r>
          </a:p>
          <a:p>
            <a:pPr marL="914400" indent="0" eaLnBrk="1" hangingPunct="1">
              <a:lnSpc>
                <a:spcPct val="90000"/>
              </a:lnSpc>
              <a:buNone/>
            </a:pPr>
            <a:r>
              <a:rPr lang="en-US" altLang="en-US" sz="2400" dirty="0" smtClean="0"/>
              <a:t>7. Procuring </a:t>
            </a:r>
            <a:r>
              <a:rPr lang="en-US" altLang="en-US" sz="2400" dirty="0"/>
              <a:t>Supplies</a:t>
            </a:r>
          </a:p>
          <a:p>
            <a:pPr marL="1711325" lvl="1" indent="-396875" eaLnBrk="1" hangingPunct="1">
              <a:lnSpc>
                <a:spcPct val="90000"/>
              </a:lnSpc>
            </a:pPr>
            <a:r>
              <a:rPr lang="en-US" altLang="en-US" sz="2000" dirty="0"/>
              <a:t>Manufacturing 1000s of kits for shipment</a:t>
            </a:r>
          </a:p>
          <a:p>
            <a:pPr marL="1311275" indent="-396875" eaLnBrk="1" hangingPunct="1">
              <a:lnSpc>
                <a:spcPct val="90000"/>
              </a:lnSpc>
            </a:pPr>
            <a:endParaRPr lang="en-US" altLang="en-US" sz="2400" dirty="0" smtClean="0"/>
          </a:p>
          <a:p>
            <a:pPr marL="1711325" lvl="1" indent="-396875" eaLnBrk="1" hangingPunct="1">
              <a:lnSpc>
                <a:spcPct val="90000"/>
              </a:lnSpc>
            </a:pPr>
            <a:endParaRPr lang="en-US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08007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rgbClr val="0000FF"/>
                </a:solidFill>
              </a:rPr>
              <a:t>GLNE 010 Current Status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308" y="2209800"/>
            <a:ext cx="9028692" cy="3524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12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8915400" cy="1182688"/>
          </a:xfrm>
        </p:spPr>
        <p:txBody>
          <a:bodyPr/>
          <a:lstStyle/>
          <a:p>
            <a:pPr algn="ctr"/>
            <a:r>
              <a:rPr lang="en-US" altLang="en-US" sz="3200" dirty="0" smtClean="0">
                <a:solidFill>
                  <a:srgbClr val="0000CC"/>
                </a:solidFill>
              </a:rPr>
              <a:t>GLNE 010: Aims in 2007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981200"/>
            <a:ext cx="7772400" cy="4724400"/>
          </a:xfrm>
        </p:spPr>
        <p:txBody>
          <a:bodyPr/>
          <a:lstStyle/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 algn="ctr">
              <a:buNone/>
            </a:pPr>
            <a:r>
              <a:rPr lang="en-US" sz="2800" dirty="0" smtClean="0"/>
              <a:t>It has been a decade!</a:t>
            </a:r>
          </a:p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r>
              <a:rPr lang="en-US" sz="2800" dirty="0" smtClean="0"/>
              <a:t>Science marches on!</a:t>
            </a:r>
          </a:p>
        </p:txBody>
      </p:sp>
    </p:spTree>
    <p:extLst>
      <p:ext uri="{BB962C8B-B14F-4D97-AF65-F5344CB8AC3E}">
        <p14:creationId xmlns:p14="http://schemas.microsoft.com/office/powerpoint/2010/main" val="204749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14313"/>
            <a:ext cx="8029575" cy="1462087"/>
          </a:xfrm>
        </p:spPr>
        <p:txBody>
          <a:bodyPr/>
          <a:lstStyle/>
          <a:p>
            <a:pPr algn="ctr"/>
            <a:r>
              <a:rPr lang="en-US" altLang="en-US" sz="3600" smtClean="0"/>
              <a:t>Exact Sciences Panel</a:t>
            </a:r>
            <a:endParaRPr lang="en-US" altLang="en-US" sz="2800" smtClean="0">
              <a:solidFill>
                <a:schemeClr val="hlink"/>
              </a:solidFill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354106" y="6458373"/>
            <a:ext cx="507047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13607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US" altLang="en-US" sz="1200" b="1" kern="0" dirty="0" err="1" smtClean="0">
                <a:cs typeface="Arial Unicode MS" pitchFamily="32" charset="0"/>
              </a:rPr>
              <a:t>Imperiale</a:t>
            </a:r>
            <a:r>
              <a:rPr lang="en-US" altLang="en-US" sz="1200" b="1" kern="0" dirty="0" smtClean="0">
                <a:cs typeface="Arial Unicode MS" pitchFamily="32" charset="0"/>
              </a:rPr>
              <a:t> TF et al. N </a:t>
            </a:r>
            <a:r>
              <a:rPr lang="en-US" altLang="en-US" sz="1200" b="1" kern="0" dirty="0" err="1" smtClean="0">
                <a:cs typeface="Arial Unicode MS" pitchFamily="32" charset="0"/>
              </a:rPr>
              <a:t>Engl</a:t>
            </a:r>
            <a:r>
              <a:rPr lang="en-US" altLang="en-US" sz="1200" b="1" kern="0" dirty="0" smtClean="0">
                <a:cs typeface="Arial Unicode MS" pitchFamily="32" charset="0"/>
              </a:rPr>
              <a:t> J Med 2014;370:1287-1297.</a:t>
            </a:r>
            <a:endParaRPr lang="en-US" altLang="en-US" sz="1200" b="1" kern="0" dirty="0">
              <a:cs typeface="Arial Unicode MS" pitchFamily="32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04799"/>
            <a:ext cx="6740525" cy="6169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381000"/>
            <a:ext cx="23622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3600" kern="0" dirty="0" smtClean="0"/>
              <a:t>Exact Panel</a:t>
            </a:r>
          </a:p>
          <a:p>
            <a:r>
              <a:rPr lang="en-US" altLang="en-US" sz="3600" kern="0" dirty="0" smtClean="0">
                <a:solidFill>
                  <a:schemeClr val="hlink"/>
                </a:solidFill>
              </a:rPr>
              <a:t>Sensitivity</a:t>
            </a:r>
          </a:p>
          <a:p>
            <a:r>
              <a:rPr lang="en-US" altLang="en-US" sz="3600" kern="0" dirty="0" smtClean="0">
                <a:solidFill>
                  <a:schemeClr val="hlink"/>
                </a:solidFill>
              </a:rPr>
              <a:t>By </a:t>
            </a:r>
          </a:p>
          <a:p>
            <a:r>
              <a:rPr lang="en-US" altLang="en-US" sz="3600" kern="0" dirty="0" smtClean="0">
                <a:solidFill>
                  <a:schemeClr val="hlink"/>
                </a:solidFill>
              </a:rPr>
              <a:t>Stage</a:t>
            </a:r>
          </a:p>
          <a:p>
            <a:r>
              <a:rPr lang="en-US" altLang="en-US" sz="3600" kern="0" dirty="0" smtClean="0">
                <a:solidFill>
                  <a:schemeClr val="hlink"/>
                </a:solidFill>
              </a:rPr>
              <a:t>Histology</a:t>
            </a:r>
          </a:p>
        </p:txBody>
      </p:sp>
    </p:spTree>
    <p:extLst>
      <p:ext uri="{BB962C8B-B14F-4D97-AF65-F5344CB8AC3E}">
        <p14:creationId xmlns:p14="http://schemas.microsoft.com/office/powerpoint/2010/main" val="58283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lends 3">
    <a:dk1>
      <a:srgbClr val="000000"/>
    </a:dk1>
    <a:lt1>
      <a:srgbClr val="FFFFFF"/>
    </a:lt1>
    <a:dk2>
      <a:srgbClr val="333399"/>
    </a:dk2>
    <a:lt2>
      <a:srgbClr val="1C1C1C"/>
    </a:lt2>
    <a:accent1>
      <a:srgbClr val="00E4A8"/>
    </a:accent1>
    <a:accent2>
      <a:srgbClr val="FFCF01"/>
    </a:accent2>
    <a:accent3>
      <a:srgbClr val="FFFFFF"/>
    </a:accent3>
    <a:accent4>
      <a:srgbClr val="000000"/>
    </a:accent4>
    <a:accent5>
      <a:srgbClr val="AAEFD1"/>
    </a:accent5>
    <a:accent6>
      <a:srgbClr val="E7BB01"/>
    </a:accent6>
    <a:hlink>
      <a:srgbClr val="FF0000"/>
    </a:hlink>
    <a:folHlink>
      <a:srgbClr val="3333CC"/>
    </a:folHlink>
  </a:clrScheme>
  <a:fontScheme name="Blends">
    <a:majorFont>
      <a:latin typeface="Tahoma"/>
      <a:ea typeface=""/>
      <a:cs typeface="Arial"/>
    </a:majorFont>
    <a:minorFont>
      <a:latin typeface="Tahoma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6365</TotalTime>
  <Words>1417</Words>
  <Application>Microsoft Office PowerPoint</Application>
  <PresentationFormat>On-screen Show (4:3)</PresentationFormat>
  <Paragraphs>277</Paragraphs>
  <Slides>44</Slides>
  <Notes>27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5" baseType="lpstr">
      <vt:lpstr>SimSun</vt:lpstr>
      <vt:lpstr>Arial</vt:lpstr>
      <vt:lpstr>Arial Unicode MS</vt:lpstr>
      <vt:lpstr>Calibri</vt:lpstr>
      <vt:lpstr>Calibri Light</vt:lpstr>
      <vt:lpstr>Tahoma</vt:lpstr>
      <vt:lpstr>Times New Roman</vt:lpstr>
      <vt:lpstr>Wingdings</vt:lpstr>
      <vt:lpstr>Blends</vt:lpstr>
      <vt:lpstr>Office Theme</vt:lpstr>
      <vt:lpstr>Document</vt:lpstr>
      <vt:lpstr>GLNE 010: Aims in 2007</vt:lpstr>
      <vt:lpstr>GLNE 010: Aims in 2007</vt:lpstr>
      <vt:lpstr>Study Design “GLNE 010”</vt:lpstr>
      <vt:lpstr> Registrations, Evaluable,  Case Rates</vt:lpstr>
      <vt:lpstr> Project Activation Steps 1</vt:lpstr>
      <vt:lpstr> Project Activation Steps 2</vt:lpstr>
      <vt:lpstr>GLNE 010 Current Status</vt:lpstr>
      <vt:lpstr>GLNE 010: Aims in 2007</vt:lpstr>
      <vt:lpstr>Exact Sciences Panel</vt:lpstr>
      <vt:lpstr>Issues with Stool DNA and Fecal Occult Blood Tests</vt:lpstr>
      <vt:lpstr>Key Challenges in Colon Cancer Early Detection</vt:lpstr>
      <vt:lpstr>Key Challenges in Colon Cancer Early Detection</vt:lpstr>
      <vt:lpstr>Key Challenges We Can Address</vt:lpstr>
      <vt:lpstr>Sources of Circulating Markers</vt:lpstr>
      <vt:lpstr>A Strong Circulating Biomarker Galectin-3 Ligand--Glycoprotein</vt:lpstr>
      <vt:lpstr>PowerPoint Presentation</vt:lpstr>
      <vt:lpstr>Circulating Methylated Genes from Clinical Genomics IKZF1, BCAT1</vt:lpstr>
      <vt:lpstr> Carcinogenesis Mechanism Based Gene Markowitz Laboratory PGDH as Predictor of Adenoma Recurrence</vt:lpstr>
      <vt:lpstr> Autoantibodies Lampe Laboratory EDRN</vt:lpstr>
      <vt:lpstr>Antibodies to Nucleosomes Volition, Inc</vt:lpstr>
      <vt:lpstr>Panel of 4 Nucleosome Antibodies, Serum Assay Preliminary Validation by Volition, Inc</vt:lpstr>
      <vt:lpstr>PowerPoint Presentation</vt:lpstr>
      <vt:lpstr>Will Microbiome Add the Necessary 7% Sensitivity?</vt:lpstr>
      <vt:lpstr>Key Challenges We Can Address</vt:lpstr>
      <vt:lpstr>PowerPoint Presentation</vt:lpstr>
      <vt:lpstr>Managing Accrual to Ensure Successful Completion</vt:lpstr>
      <vt:lpstr>Comparison to Equivalent Studies</vt:lpstr>
      <vt:lpstr>PowerPoint Presentation</vt:lpstr>
      <vt:lpstr>Age</vt:lpstr>
      <vt:lpstr>Community Vs Academic</vt:lpstr>
      <vt:lpstr>Screen Vs Surveillance</vt:lpstr>
      <vt:lpstr>Registrations on Study</vt:lpstr>
      <vt:lpstr>German Screening-Biomarker Trial  (BliTz—H Brenner)</vt:lpstr>
      <vt:lpstr>Colonoscopy Screening Rates</vt:lpstr>
      <vt:lpstr>Why Exact, PreSept, BliTz with Higher Event Rates</vt:lpstr>
      <vt:lpstr>Bias</vt:lpstr>
      <vt:lpstr>Inferences</vt:lpstr>
      <vt:lpstr>Plan</vt:lpstr>
      <vt:lpstr>Plan</vt:lpstr>
      <vt:lpstr>Analytical Validation</vt:lpstr>
      <vt:lpstr>Team Projects: Aims</vt:lpstr>
      <vt:lpstr> Grady Laboratory Methylated NTRK3 in Stool DNA-based assay</vt:lpstr>
      <vt:lpstr> Microbiome</vt:lpstr>
      <vt:lpstr>PowerPoint Presentation</vt:lpstr>
    </vt:vector>
  </TitlesOfParts>
  <Company>University of Michigan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 Collaborative Group</dc:title>
  <dc:creator>Dean E. Brenner</dc:creator>
  <cp:lastModifiedBy>Brenner, Dean</cp:lastModifiedBy>
  <cp:revision>102</cp:revision>
  <cp:lastPrinted>2002-02-01T15:12:59Z</cp:lastPrinted>
  <dcterms:created xsi:type="dcterms:W3CDTF">2000-09-25T11:53:34Z</dcterms:created>
  <dcterms:modified xsi:type="dcterms:W3CDTF">2017-09-12T13:54:58Z</dcterms:modified>
</cp:coreProperties>
</file>