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0" r:id="rId3"/>
    <p:sldId id="261" r:id="rId4"/>
    <p:sldId id="262" r:id="rId5"/>
    <p:sldId id="263" r:id="rId6"/>
    <p:sldId id="258" r:id="rId7"/>
    <p:sldId id="259"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3" d="100"/>
          <a:sy n="93" d="100"/>
        </p:scale>
        <p:origin x="-1320" y="-2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8C3402-5D40-A040-853A-86C311BF853B}" type="datetimeFigureOut">
              <a:rPr lang="en-US" smtClean="0"/>
              <a:t>9/14/2017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6A318-8A6A-7348-B589-0F17DBDA80DE}" type="slidenum">
              <a:rPr lang="en-US" smtClean="0"/>
              <a:t>‹#›</a:t>
            </a:fld>
            <a:endParaRPr lang="en-US"/>
          </a:p>
        </p:txBody>
      </p:sp>
    </p:spTree>
    <p:extLst>
      <p:ext uri="{BB962C8B-B14F-4D97-AF65-F5344CB8AC3E}">
        <p14:creationId xmlns:p14="http://schemas.microsoft.com/office/powerpoint/2010/main" val="165055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8C3402-5D40-A040-853A-86C311BF853B}" type="datetimeFigureOut">
              <a:rPr lang="en-US" smtClean="0"/>
              <a:t>9/14/2017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6A318-8A6A-7348-B589-0F17DBDA80DE}" type="slidenum">
              <a:rPr lang="en-US" smtClean="0"/>
              <a:t>‹#›</a:t>
            </a:fld>
            <a:endParaRPr lang="en-US"/>
          </a:p>
        </p:txBody>
      </p:sp>
    </p:spTree>
    <p:extLst>
      <p:ext uri="{BB962C8B-B14F-4D97-AF65-F5344CB8AC3E}">
        <p14:creationId xmlns:p14="http://schemas.microsoft.com/office/powerpoint/2010/main" val="3646941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8C3402-5D40-A040-853A-86C311BF853B}" type="datetimeFigureOut">
              <a:rPr lang="en-US" smtClean="0"/>
              <a:t>9/14/2017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6A318-8A6A-7348-B589-0F17DBDA80DE}" type="slidenum">
              <a:rPr lang="en-US" smtClean="0"/>
              <a:t>‹#›</a:t>
            </a:fld>
            <a:endParaRPr lang="en-US"/>
          </a:p>
        </p:txBody>
      </p:sp>
    </p:spTree>
    <p:extLst>
      <p:ext uri="{BB962C8B-B14F-4D97-AF65-F5344CB8AC3E}">
        <p14:creationId xmlns:p14="http://schemas.microsoft.com/office/powerpoint/2010/main" val="3061222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8C3402-5D40-A040-853A-86C311BF853B}" type="datetimeFigureOut">
              <a:rPr lang="en-US" smtClean="0"/>
              <a:t>9/14/2017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6A318-8A6A-7348-B589-0F17DBDA80DE}" type="slidenum">
              <a:rPr lang="en-US" smtClean="0"/>
              <a:t>‹#›</a:t>
            </a:fld>
            <a:endParaRPr lang="en-US"/>
          </a:p>
        </p:txBody>
      </p:sp>
    </p:spTree>
    <p:extLst>
      <p:ext uri="{BB962C8B-B14F-4D97-AF65-F5344CB8AC3E}">
        <p14:creationId xmlns:p14="http://schemas.microsoft.com/office/powerpoint/2010/main" val="4055203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8C3402-5D40-A040-853A-86C311BF853B}" type="datetimeFigureOut">
              <a:rPr lang="en-US" smtClean="0"/>
              <a:t>9/14/2017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6A318-8A6A-7348-B589-0F17DBDA80DE}" type="slidenum">
              <a:rPr lang="en-US" smtClean="0"/>
              <a:t>‹#›</a:t>
            </a:fld>
            <a:endParaRPr lang="en-US"/>
          </a:p>
        </p:txBody>
      </p:sp>
    </p:spTree>
    <p:extLst>
      <p:ext uri="{BB962C8B-B14F-4D97-AF65-F5344CB8AC3E}">
        <p14:creationId xmlns:p14="http://schemas.microsoft.com/office/powerpoint/2010/main" val="1327086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8C3402-5D40-A040-853A-86C311BF853B}" type="datetimeFigureOut">
              <a:rPr lang="en-US" smtClean="0"/>
              <a:t>9/14/2017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6A318-8A6A-7348-B589-0F17DBDA80DE}" type="slidenum">
              <a:rPr lang="en-US" smtClean="0"/>
              <a:t>‹#›</a:t>
            </a:fld>
            <a:endParaRPr lang="en-US"/>
          </a:p>
        </p:txBody>
      </p:sp>
    </p:spTree>
    <p:extLst>
      <p:ext uri="{BB962C8B-B14F-4D97-AF65-F5344CB8AC3E}">
        <p14:creationId xmlns:p14="http://schemas.microsoft.com/office/powerpoint/2010/main" val="2512293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1"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18C3402-5D40-A040-853A-86C311BF853B}" type="datetimeFigureOut">
              <a:rPr lang="en-US" smtClean="0"/>
              <a:t>9/14/2017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36A318-8A6A-7348-B589-0F17DBDA80DE}" type="slidenum">
              <a:rPr lang="en-US" smtClean="0"/>
              <a:t>‹#›</a:t>
            </a:fld>
            <a:endParaRPr lang="en-US"/>
          </a:p>
        </p:txBody>
      </p:sp>
    </p:spTree>
    <p:extLst>
      <p:ext uri="{BB962C8B-B14F-4D97-AF65-F5344CB8AC3E}">
        <p14:creationId xmlns:p14="http://schemas.microsoft.com/office/powerpoint/2010/main" val="2000540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8C3402-5D40-A040-853A-86C311BF853B}" type="datetimeFigureOut">
              <a:rPr lang="en-US" smtClean="0"/>
              <a:t>9/14/2017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36A318-8A6A-7348-B589-0F17DBDA80DE}" type="slidenum">
              <a:rPr lang="en-US" smtClean="0"/>
              <a:t>‹#›</a:t>
            </a:fld>
            <a:endParaRPr lang="en-US"/>
          </a:p>
        </p:txBody>
      </p:sp>
    </p:spTree>
    <p:extLst>
      <p:ext uri="{BB962C8B-B14F-4D97-AF65-F5344CB8AC3E}">
        <p14:creationId xmlns:p14="http://schemas.microsoft.com/office/powerpoint/2010/main" val="2351105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8C3402-5D40-A040-853A-86C311BF853B}" type="datetimeFigureOut">
              <a:rPr lang="en-US" smtClean="0"/>
              <a:t>9/14/2017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36A318-8A6A-7348-B589-0F17DBDA80DE}" type="slidenum">
              <a:rPr lang="en-US" smtClean="0"/>
              <a:t>‹#›</a:t>
            </a:fld>
            <a:endParaRPr lang="en-US"/>
          </a:p>
        </p:txBody>
      </p:sp>
    </p:spTree>
    <p:extLst>
      <p:ext uri="{BB962C8B-B14F-4D97-AF65-F5344CB8AC3E}">
        <p14:creationId xmlns:p14="http://schemas.microsoft.com/office/powerpoint/2010/main" val="3315788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6"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6"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8C3402-5D40-A040-853A-86C311BF853B}" type="datetimeFigureOut">
              <a:rPr lang="en-US" smtClean="0"/>
              <a:t>9/14/2017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6A318-8A6A-7348-B589-0F17DBDA80DE}" type="slidenum">
              <a:rPr lang="en-US" smtClean="0"/>
              <a:t>‹#›</a:t>
            </a:fld>
            <a:endParaRPr lang="en-US"/>
          </a:p>
        </p:txBody>
      </p:sp>
    </p:spTree>
    <p:extLst>
      <p:ext uri="{BB962C8B-B14F-4D97-AF65-F5344CB8AC3E}">
        <p14:creationId xmlns:p14="http://schemas.microsoft.com/office/powerpoint/2010/main" val="4268173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41"/>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8C3402-5D40-A040-853A-86C311BF853B}" type="datetimeFigureOut">
              <a:rPr lang="en-US" smtClean="0"/>
              <a:t>9/14/2017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6A318-8A6A-7348-B589-0F17DBDA80DE}" type="slidenum">
              <a:rPr lang="en-US" smtClean="0"/>
              <a:t>‹#›</a:t>
            </a:fld>
            <a:endParaRPr lang="en-US"/>
          </a:p>
        </p:txBody>
      </p:sp>
    </p:spTree>
    <p:extLst>
      <p:ext uri="{BB962C8B-B14F-4D97-AF65-F5344CB8AC3E}">
        <p14:creationId xmlns:p14="http://schemas.microsoft.com/office/powerpoint/2010/main" val="1200498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8C3402-5D40-A040-853A-86C311BF853B}" type="datetimeFigureOut">
              <a:rPr lang="en-US" smtClean="0"/>
              <a:t>9/14/2017</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36A318-8A6A-7348-B589-0F17DBDA80DE}" type="slidenum">
              <a:rPr lang="en-US" smtClean="0"/>
              <a:t>‹#›</a:t>
            </a:fld>
            <a:endParaRPr lang="en-US"/>
          </a:p>
        </p:txBody>
      </p:sp>
    </p:spTree>
    <p:extLst>
      <p:ext uri="{BB962C8B-B14F-4D97-AF65-F5344CB8AC3E}">
        <p14:creationId xmlns:p14="http://schemas.microsoft.com/office/powerpoint/2010/main" val="42446934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63474"/>
            <a:ext cx="7772400" cy="1470025"/>
          </a:xfrm>
        </p:spPr>
        <p:txBody>
          <a:bodyPr/>
          <a:lstStyle/>
          <a:p>
            <a:r>
              <a:rPr lang="en-US" dirty="0" smtClean="0">
                <a:latin typeface="Arial"/>
                <a:cs typeface="Arial"/>
              </a:rPr>
              <a:t>GI Collaborative Group</a:t>
            </a:r>
            <a:br>
              <a:rPr lang="en-US" dirty="0" smtClean="0">
                <a:latin typeface="Arial"/>
                <a:cs typeface="Arial"/>
              </a:rPr>
            </a:br>
            <a:r>
              <a:rPr lang="en-US" dirty="0" smtClean="0">
                <a:latin typeface="Arial"/>
                <a:cs typeface="Arial"/>
              </a:rPr>
              <a:t>Colorectal Cancer Projects</a:t>
            </a:r>
            <a:endParaRPr lang="en-US" dirty="0">
              <a:latin typeface="Arial"/>
              <a:cs typeface="Arial"/>
            </a:endParaRPr>
          </a:p>
        </p:txBody>
      </p:sp>
      <p:sp>
        <p:nvSpPr>
          <p:cNvPr id="3" name="Subtitle 2"/>
          <p:cNvSpPr>
            <a:spLocks noGrp="1"/>
          </p:cNvSpPr>
          <p:nvPr>
            <p:ph type="subTitle" idx="1"/>
          </p:nvPr>
        </p:nvSpPr>
        <p:spPr>
          <a:xfrm>
            <a:off x="1371600" y="2751804"/>
            <a:ext cx="6400800" cy="2887001"/>
          </a:xfrm>
        </p:spPr>
        <p:txBody>
          <a:bodyPr>
            <a:normAutofit fontScale="77500" lnSpcReduction="20000"/>
          </a:bodyPr>
          <a:lstStyle/>
          <a:p>
            <a:r>
              <a:rPr lang="en-US" dirty="0" smtClean="0">
                <a:solidFill>
                  <a:srgbClr val="0000FF"/>
                </a:solidFill>
                <a:latin typeface="Arial"/>
                <a:cs typeface="Arial"/>
              </a:rPr>
              <a:t>Ken </a:t>
            </a:r>
            <a:r>
              <a:rPr lang="en-US" dirty="0" err="1" smtClean="0">
                <a:solidFill>
                  <a:srgbClr val="0000FF"/>
                </a:solidFill>
                <a:latin typeface="Arial"/>
                <a:cs typeface="Arial"/>
              </a:rPr>
              <a:t>Kinzler</a:t>
            </a:r>
            <a:endParaRPr lang="en-US" dirty="0" smtClean="0">
              <a:solidFill>
                <a:srgbClr val="0000FF"/>
              </a:solidFill>
              <a:latin typeface="Arial"/>
              <a:cs typeface="Arial"/>
            </a:endParaRPr>
          </a:p>
          <a:p>
            <a:r>
              <a:rPr lang="en-US" dirty="0" smtClean="0">
                <a:solidFill>
                  <a:srgbClr val="0000FF"/>
                </a:solidFill>
                <a:latin typeface="Arial"/>
                <a:cs typeface="Arial"/>
              </a:rPr>
              <a:t>Rocky Schoen</a:t>
            </a:r>
          </a:p>
          <a:p>
            <a:r>
              <a:rPr lang="en-US" dirty="0" smtClean="0">
                <a:solidFill>
                  <a:srgbClr val="0000FF"/>
                </a:solidFill>
                <a:latin typeface="Arial"/>
                <a:cs typeface="Arial"/>
              </a:rPr>
              <a:t>Sandy Markowitz</a:t>
            </a:r>
          </a:p>
          <a:p>
            <a:r>
              <a:rPr lang="en-US" dirty="0" smtClean="0">
                <a:solidFill>
                  <a:srgbClr val="0000FF"/>
                </a:solidFill>
                <a:latin typeface="Arial"/>
                <a:cs typeface="Arial"/>
              </a:rPr>
              <a:t>Bill Grady</a:t>
            </a:r>
          </a:p>
          <a:p>
            <a:r>
              <a:rPr lang="en-US" dirty="0" smtClean="0">
                <a:solidFill>
                  <a:srgbClr val="0000FF"/>
                </a:solidFill>
                <a:latin typeface="Arial"/>
                <a:cs typeface="Arial"/>
              </a:rPr>
              <a:t>Kishore </a:t>
            </a:r>
            <a:r>
              <a:rPr lang="en-US" dirty="0" err="1" smtClean="0">
                <a:solidFill>
                  <a:srgbClr val="0000FF"/>
                </a:solidFill>
                <a:latin typeface="Arial"/>
                <a:cs typeface="Arial"/>
              </a:rPr>
              <a:t>Guda</a:t>
            </a:r>
            <a:endParaRPr lang="en-US" dirty="0" smtClean="0">
              <a:solidFill>
                <a:srgbClr val="0000FF"/>
              </a:solidFill>
              <a:latin typeface="Arial"/>
              <a:cs typeface="Arial"/>
            </a:endParaRPr>
          </a:p>
          <a:p>
            <a:r>
              <a:rPr lang="en-US" dirty="0" smtClean="0">
                <a:solidFill>
                  <a:srgbClr val="0000FF"/>
                </a:solidFill>
                <a:latin typeface="Arial"/>
                <a:cs typeface="Arial"/>
              </a:rPr>
              <a:t>Paul Lampe</a:t>
            </a:r>
          </a:p>
          <a:p>
            <a:r>
              <a:rPr lang="en-US" dirty="0" smtClean="0">
                <a:solidFill>
                  <a:srgbClr val="0000FF"/>
                </a:solidFill>
                <a:latin typeface="Arial"/>
                <a:cs typeface="Arial"/>
              </a:rPr>
              <a:t>Bob </a:t>
            </a:r>
            <a:r>
              <a:rPr lang="en-US" dirty="0" err="1" smtClean="0">
                <a:solidFill>
                  <a:srgbClr val="0000FF"/>
                </a:solidFill>
                <a:latin typeface="Arial"/>
                <a:cs typeface="Arial"/>
              </a:rPr>
              <a:t>Bresalier</a:t>
            </a:r>
            <a:endParaRPr lang="en-US" dirty="0">
              <a:solidFill>
                <a:srgbClr val="0000FF"/>
              </a:solidFill>
              <a:latin typeface="Arial"/>
              <a:cs typeface="Arial"/>
            </a:endParaRPr>
          </a:p>
        </p:txBody>
      </p:sp>
    </p:spTree>
    <p:extLst>
      <p:ext uri="{BB962C8B-B14F-4D97-AF65-F5344CB8AC3E}">
        <p14:creationId xmlns:p14="http://schemas.microsoft.com/office/powerpoint/2010/main" val="2474446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486815"/>
            <a:ext cx="8371992" cy="4924426"/>
          </a:xfrm>
          <a:prstGeom prst="rect">
            <a:avLst/>
          </a:prstGeom>
        </p:spPr>
        <p:txBody>
          <a:bodyPr wrap="square">
            <a:spAutoFit/>
          </a:bodyPr>
          <a:lstStyle/>
          <a:p>
            <a:r>
              <a:rPr lang="en-US" sz="2000" b="1" dirty="0" smtClean="0">
                <a:latin typeface="Arial"/>
                <a:cs typeface="Arial"/>
              </a:rPr>
              <a:t>Study 1 </a:t>
            </a:r>
            <a:r>
              <a:rPr lang="en-US" sz="2000" dirty="0" smtClean="0">
                <a:latin typeface="Arial"/>
                <a:cs typeface="Arial"/>
              </a:rPr>
              <a:t>- Determine whether 6 specified </a:t>
            </a:r>
            <a:r>
              <a:rPr lang="en-US" sz="2000" dirty="0">
                <a:latin typeface="Arial"/>
                <a:cs typeface="Arial"/>
              </a:rPr>
              <a:t>plasma proteomic biomarkers developed by the GI </a:t>
            </a:r>
            <a:r>
              <a:rPr lang="en-US" sz="2000" dirty="0" smtClean="0">
                <a:latin typeface="Arial"/>
                <a:cs typeface="Arial"/>
              </a:rPr>
              <a:t>collaborative and markers contributed by companies predict AA and/or CRC and compare the panel’s performance to FIT</a:t>
            </a:r>
            <a:r>
              <a:rPr lang="en-US" sz="2000" dirty="0">
                <a:latin typeface="Arial"/>
                <a:cs typeface="Arial"/>
              </a:rPr>
              <a:t>.</a:t>
            </a:r>
            <a:r>
              <a:rPr lang="en-US" sz="2000" dirty="0" smtClean="0">
                <a:latin typeface="Arial"/>
                <a:cs typeface="Arial"/>
              </a:rPr>
              <a:t> </a:t>
            </a:r>
          </a:p>
          <a:p>
            <a:endParaRPr lang="en-US" dirty="0" smtClean="0">
              <a:latin typeface="Arial"/>
              <a:cs typeface="Arial"/>
            </a:endParaRPr>
          </a:p>
          <a:p>
            <a:r>
              <a:rPr lang="en-US" b="1" dirty="0">
                <a:latin typeface="Arial"/>
                <a:cs typeface="Arial"/>
              </a:rPr>
              <a:t>Aim </a:t>
            </a:r>
            <a:r>
              <a:rPr lang="en-US" b="1" dirty="0" smtClean="0">
                <a:latin typeface="Arial"/>
                <a:cs typeface="Arial"/>
              </a:rPr>
              <a:t>1</a:t>
            </a:r>
            <a:r>
              <a:rPr lang="en-US" dirty="0" smtClean="0">
                <a:latin typeface="Arial"/>
                <a:cs typeface="Arial"/>
              </a:rPr>
              <a:t>. To </a:t>
            </a:r>
            <a:r>
              <a:rPr lang="en-US" dirty="0">
                <a:latin typeface="Arial"/>
                <a:cs typeface="Arial"/>
              </a:rPr>
              <a:t>define sensitivity and specificity of specified plasma biomarkers for the detection of </a:t>
            </a:r>
            <a:r>
              <a:rPr lang="en-US" dirty="0" smtClean="0">
                <a:latin typeface="Arial"/>
                <a:cs typeface="Arial"/>
              </a:rPr>
              <a:t>AA and</a:t>
            </a:r>
            <a:r>
              <a:rPr lang="en-US" dirty="0">
                <a:latin typeface="Arial"/>
                <a:cs typeface="Arial"/>
              </a:rPr>
              <a:t>/or </a:t>
            </a:r>
            <a:r>
              <a:rPr lang="en-US" dirty="0" smtClean="0">
                <a:latin typeface="Arial"/>
                <a:cs typeface="Arial"/>
              </a:rPr>
              <a:t>CRC with </a:t>
            </a:r>
            <a:r>
              <a:rPr lang="en-US" dirty="0">
                <a:latin typeface="Arial"/>
                <a:cs typeface="Arial"/>
              </a:rPr>
              <a:t>samples </a:t>
            </a:r>
            <a:r>
              <a:rPr lang="en-US" dirty="0" smtClean="0">
                <a:latin typeface="Arial"/>
                <a:cs typeface="Arial"/>
              </a:rPr>
              <a:t>that had </a:t>
            </a:r>
            <a:r>
              <a:rPr lang="en-US" dirty="0">
                <a:latin typeface="Arial"/>
                <a:cs typeface="Arial"/>
              </a:rPr>
              <a:t>positive and </a:t>
            </a:r>
            <a:r>
              <a:rPr lang="en-US" dirty="0" smtClean="0">
                <a:latin typeface="Arial"/>
                <a:cs typeface="Arial"/>
              </a:rPr>
              <a:t>negative </a:t>
            </a:r>
            <a:r>
              <a:rPr lang="en-US" dirty="0">
                <a:latin typeface="Arial"/>
                <a:cs typeface="Arial"/>
              </a:rPr>
              <a:t>FIT values</a:t>
            </a:r>
            <a:r>
              <a:rPr lang="en-US" dirty="0" smtClean="0">
                <a:latin typeface="Arial"/>
                <a:cs typeface="Arial"/>
              </a:rPr>
              <a:t>.</a:t>
            </a:r>
            <a:endParaRPr lang="en-US" b="1" dirty="0" smtClean="0">
              <a:latin typeface="Arial"/>
              <a:cs typeface="Arial"/>
            </a:endParaRPr>
          </a:p>
          <a:p>
            <a:r>
              <a:rPr lang="en-US" b="1" dirty="0" smtClean="0">
                <a:latin typeface="Arial"/>
                <a:cs typeface="Arial"/>
              </a:rPr>
              <a:t>Aim 2</a:t>
            </a:r>
            <a:r>
              <a:rPr lang="en-US" dirty="0" smtClean="0">
                <a:latin typeface="Arial"/>
                <a:cs typeface="Arial"/>
              </a:rPr>
              <a:t>. To </a:t>
            </a:r>
            <a:r>
              <a:rPr lang="en-US" dirty="0">
                <a:latin typeface="Arial"/>
                <a:cs typeface="Arial"/>
              </a:rPr>
              <a:t>develop a combination rule for the markers comparing it with FIT and testing whether it makes the 75% sensitivity </a:t>
            </a:r>
            <a:r>
              <a:rPr lang="en-US" dirty="0" smtClean="0">
                <a:latin typeface="Arial"/>
                <a:cs typeface="Arial"/>
              </a:rPr>
              <a:t>and </a:t>
            </a:r>
            <a:r>
              <a:rPr lang="en-US" dirty="0">
                <a:latin typeface="Arial"/>
                <a:cs typeface="Arial"/>
              </a:rPr>
              <a:t>≥70% specificity for CRCs </a:t>
            </a:r>
            <a:r>
              <a:rPr lang="en-US" dirty="0" smtClean="0">
                <a:latin typeface="Arial"/>
                <a:cs typeface="Arial"/>
              </a:rPr>
              <a:t>indicated </a:t>
            </a:r>
            <a:r>
              <a:rPr lang="en-US" dirty="0">
                <a:latin typeface="Arial"/>
                <a:cs typeface="Arial"/>
              </a:rPr>
              <a:t>for GLNE10 usage. We will use the minimum number of markers necessary and test combinations with and without FIT to determine the most viable panel. If the performance is not sufficient, we will add/subtract other markers from the GI collaborative group to enhance performance. </a:t>
            </a:r>
            <a:endParaRPr lang="en-US" dirty="0" smtClean="0">
              <a:latin typeface="Arial"/>
              <a:cs typeface="Arial"/>
            </a:endParaRPr>
          </a:p>
          <a:p>
            <a:endParaRPr lang="en-US" b="1" dirty="0" smtClean="0">
              <a:latin typeface="Arial"/>
              <a:cs typeface="Arial"/>
            </a:endParaRPr>
          </a:p>
          <a:p>
            <a:r>
              <a:rPr lang="en-US" b="1" dirty="0" smtClean="0">
                <a:latin typeface="Arial"/>
                <a:cs typeface="Arial"/>
              </a:rPr>
              <a:t>Future: </a:t>
            </a:r>
            <a:r>
              <a:rPr lang="en-US" dirty="0" smtClean="0">
                <a:latin typeface="Arial"/>
                <a:cs typeface="Arial"/>
              </a:rPr>
              <a:t>If successful. we </a:t>
            </a:r>
            <a:r>
              <a:rPr lang="en-US" dirty="0">
                <a:latin typeface="Arial"/>
                <a:cs typeface="Arial"/>
              </a:rPr>
              <a:t>will test the </a:t>
            </a:r>
            <a:r>
              <a:rPr lang="en-US" dirty="0" smtClean="0">
                <a:latin typeface="Arial"/>
                <a:cs typeface="Arial"/>
              </a:rPr>
              <a:t>fixed, combination rule </a:t>
            </a:r>
            <a:r>
              <a:rPr lang="en-US" dirty="0">
                <a:latin typeface="Arial"/>
                <a:cs typeface="Arial"/>
              </a:rPr>
              <a:t>using samples from </a:t>
            </a:r>
            <a:r>
              <a:rPr lang="en-US" dirty="0" smtClean="0">
                <a:latin typeface="Arial"/>
                <a:cs typeface="Arial"/>
              </a:rPr>
              <a:t>GLNE10</a:t>
            </a:r>
            <a:r>
              <a:rPr lang="en-US" dirty="0">
                <a:latin typeface="Arial"/>
                <a:cs typeface="Arial"/>
              </a:rPr>
              <a:t>. </a:t>
            </a:r>
            <a:endParaRPr lang="en-US" dirty="0" smtClean="0">
              <a:latin typeface="Arial"/>
              <a:cs typeface="Arial"/>
            </a:endParaRPr>
          </a:p>
        </p:txBody>
      </p:sp>
      <p:sp>
        <p:nvSpPr>
          <p:cNvPr id="3" name="Title 1"/>
          <p:cNvSpPr txBox="1">
            <a:spLocks/>
          </p:cNvSpPr>
          <p:nvPr/>
        </p:nvSpPr>
        <p:spPr>
          <a:xfrm>
            <a:off x="457200" y="144244"/>
            <a:ext cx="8229600" cy="1143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dirty="0" smtClean="0">
                <a:latin typeface="Arial"/>
                <a:cs typeface="Arial"/>
              </a:rPr>
              <a:t>PROJECT 1: Plasma Protein AA or CRC Detection Markers</a:t>
            </a:r>
            <a:endParaRPr lang="en-US" sz="3600" dirty="0">
              <a:latin typeface="Arial"/>
              <a:cs typeface="Arial"/>
            </a:endParaRPr>
          </a:p>
        </p:txBody>
      </p:sp>
    </p:spTree>
    <p:extLst>
      <p:ext uri="{BB962C8B-B14F-4D97-AF65-F5344CB8AC3E}">
        <p14:creationId xmlns:p14="http://schemas.microsoft.com/office/powerpoint/2010/main" val="685169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5264"/>
            <a:ext cx="8446847" cy="1143000"/>
          </a:xfrm>
        </p:spPr>
        <p:txBody>
          <a:bodyPr/>
          <a:lstStyle/>
          <a:p>
            <a:r>
              <a:rPr lang="en-US" dirty="0" smtClean="0">
                <a:latin typeface="Arial"/>
                <a:cs typeface="Arial"/>
              </a:rPr>
              <a:t>Samples</a:t>
            </a:r>
            <a:endParaRPr lang="en-US" dirty="0">
              <a:latin typeface="Arial"/>
              <a:cs typeface="Arial"/>
            </a:endParaRPr>
          </a:p>
        </p:txBody>
      </p:sp>
      <p:sp>
        <p:nvSpPr>
          <p:cNvPr id="4" name="TextBox 3"/>
          <p:cNvSpPr txBox="1"/>
          <p:nvPr/>
        </p:nvSpPr>
        <p:spPr>
          <a:xfrm>
            <a:off x="227884" y="1076114"/>
            <a:ext cx="8916116" cy="5447645"/>
          </a:xfrm>
          <a:prstGeom prst="rect">
            <a:avLst/>
          </a:prstGeom>
          <a:noFill/>
        </p:spPr>
        <p:txBody>
          <a:bodyPr wrap="square" rtlCol="0">
            <a:spAutoFit/>
          </a:bodyPr>
          <a:lstStyle/>
          <a:p>
            <a:r>
              <a:rPr lang="en-US" sz="2400" dirty="0" smtClean="0">
                <a:latin typeface="Arial"/>
                <a:cs typeface="Arial"/>
              </a:rPr>
              <a:t>Collected in Denmark from </a:t>
            </a:r>
            <a:r>
              <a:rPr lang="en-US" sz="2400" dirty="0">
                <a:latin typeface="Arial"/>
                <a:cs typeface="Arial"/>
              </a:rPr>
              <a:t>individuals </a:t>
            </a:r>
            <a:r>
              <a:rPr lang="en-US" sz="2400" dirty="0" smtClean="0">
                <a:latin typeface="Arial"/>
                <a:cs typeface="Arial"/>
              </a:rPr>
              <a:t>undergoing </a:t>
            </a:r>
            <a:r>
              <a:rPr lang="en-US" sz="2400" dirty="0">
                <a:latin typeface="Arial"/>
                <a:cs typeface="Arial"/>
              </a:rPr>
              <a:t>CRC </a:t>
            </a:r>
            <a:r>
              <a:rPr lang="en-US" sz="2400" dirty="0" smtClean="0">
                <a:latin typeface="Arial"/>
                <a:cs typeface="Arial"/>
              </a:rPr>
              <a:t>screening; </a:t>
            </a:r>
            <a:r>
              <a:rPr lang="en-US" sz="2400" dirty="0">
                <a:latin typeface="Arial"/>
                <a:cs typeface="Arial"/>
              </a:rPr>
              <a:t>age 50 - 74 years, </a:t>
            </a:r>
            <a:r>
              <a:rPr lang="en-US" sz="2400" dirty="0" smtClean="0">
                <a:latin typeface="Arial"/>
                <a:cs typeface="Arial"/>
              </a:rPr>
              <a:t>with either a </a:t>
            </a:r>
            <a:r>
              <a:rPr lang="en-US" sz="2400" dirty="0">
                <a:latin typeface="Arial"/>
                <a:cs typeface="Arial"/>
              </a:rPr>
              <a:t>positive </a:t>
            </a:r>
            <a:r>
              <a:rPr lang="en-US" sz="2400" dirty="0" smtClean="0">
                <a:latin typeface="Arial"/>
                <a:cs typeface="Arial"/>
              </a:rPr>
              <a:t>FIT* </a:t>
            </a:r>
            <a:r>
              <a:rPr lang="en-US" sz="2400" dirty="0">
                <a:latin typeface="Arial"/>
                <a:cs typeface="Arial"/>
              </a:rPr>
              <a:t>test (8,415 individuals) or a negative FIT test (5,112 individuals</a:t>
            </a:r>
            <a:r>
              <a:rPr lang="en-US" sz="2400" dirty="0" smtClean="0">
                <a:latin typeface="Arial"/>
                <a:cs typeface="Arial"/>
              </a:rPr>
              <a:t>).  </a:t>
            </a:r>
          </a:p>
          <a:p>
            <a:endParaRPr lang="en-US" sz="2400" dirty="0" smtClean="0">
              <a:latin typeface="Arial"/>
              <a:cs typeface="Arial"/>
            </a:endParaRPr>
          </a:p>
          <a:p>
            <a:r>
              <a:rPr lang="en-US" sz="2400" dirty="0" smtClean="0">
                <a:latin typeface="Arial"/>
                <a:cs typeface="Arial"/>
              </a:rPr>
              <a:t>100 </a:t>
            </a:r>
            <a:r>
              <a:rPr lang="en-US" sz="2400" dirty="0">
                <a:latin typeface="Arial"/>
                <a:cs typeface="Arial"/>
              </a:rPr>
              <a:t>FIT-negative with no CRC diagnosed within 2 years </a:t>
            </a:r>
            <a:r>
              <a:rPr lang="en-US" sz="2400" dirty="0" smtClean="0">
                <a:latin typeface="Arial"/>
                <a:cs typeface="Arial"/>
              </a:rPr>
              <a:t>post </a:t>
            </a:r>
            <a:r>
              <a:rPr lang="en-US" sz="2400" dirty="0">
                <a:latin typeface="Arial"/>
                <a:cs typeface="Arial"/>
              </a:rPr>
              <a:t>draw</a:t>
            </a:r>
          </a:p>
          <a:p>
            <a:r>
              <a:rPr lang="en-US" sz="2400" dirty="0">
                <a:latin typeface="Arial"/>
                <a:cs typeface="Arial"/>
              </a:rPr>
              <a:t>100 FIT</a:t>
            </a:r>
            <a:r>
              <a:rPr lang="en-US" sz="2400" dirty="0" smtClean="0">
                <a:latin typeface="Arial"/>
                <a:cs typeface="Arial"/>
              </a:rPr>
              <a:t>-positive </a:t>
            </a:r>
            <a:r>
              <a:rPr lang="en-US" sz="2400" dirty="0">
                <a:latin typeface="Arial"/>
                <a:cs typeface="Arial"/>
              </a:rPr>
              <a:t>no CRC by colonoscopy </a:t>
            </a:r>
          </a:p>
          <a:p>
            <a:r>
              <a:rPr lang="en-US" sz="2400" dirty="0">
                <a:latin typeface="Arial"/>
                <a:cs typeface="Arial"/>
              </a:rPr>
              <a:t>100 FIT-positive advanced adenoma</a:t>
            </a:r>
          </a:p>
          <a:p>
            <a:r>
              <a:rPr lang="en-US" sz="2400" dirty="0">
                <a:latin typeface="Arial"/>
                <a:cs typeface="Arial"/>
              </a:rPr>
              <a:t>100 FIT-positive CRC (25 stage I, 25 stage II, 25 stage III, 25 stage IV)</a:t>
            </a:r>
          </a:p>
          <a:p>
            <a:r>
              <a:rPr lang="en-US" sz="2400" dirty="0">
                <a:latin typeface="Arial"/>
                <a:cs typeface="Arial"/>
              </a:rPr>
              <a:t>100 FIT-negative CRC (25 stage I, 25 stage II, 25 stage III, 25 stage IV</a:t>
            </a:r>
            <a:r>
              <a:rPr lang="en-US" sz="2400" dirty="0" smtClean="0">
                <a:latin typeface="Arial"/>
                <a:cs typeface="Arial"/>
              </a:rPr>
              <a:t>)</a:t>
            </a:r>
          </a:p>
          <a:p>
            <a:endParaRPr lang="en-US" sz="2400" dirty="0">
              <a:latin typeface="Arial"/>
              <a:cs typeface="Arial"/>
            </a:endParaRPr>
          </a:p>
          <a:p>
            <a:r>
              <a:rPr lang="en-US" sz="2400" dirty="0" smtClean="0">
                <a:latin typeface="Arial"/>
                <a:cs typeface="Arial"/>
              </a:rPr>
              <a:t>*SENSA FIT</a:t>
            </a:r>
            <a:endParaRPr lang="en-US" sz="2400" dirty="0">
              <a:latin typeface="Arial"/>
              <a:cs typeface="Arial"/>
            </a:endParaRPr>
          </a:p>
        </p:txBody>
      </p:sp>
    </p:spTree>
    <p:extLst>
      <p:ext uri="{BB962C8B-B14F-4D97-AF65-F5344CB8AC3E}">
        <p14:creationId xmlns:p14="http://schemas.microsoft.com/office/powerpoint/2010/main" val="2202711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06338" y="1299819"/>
            <a:ext cx="7919971" cy="5262980"/>
          </a:xfrm>
          <a:prstGeom prst="rect">
            <a:avLst/>
          </a:prstGeom>
          <a:noFill/>
        </p:spPr>
        <p:txBody>
          <a:bodyPr wrap="square" rtlCol="0">
            <a:spAutoFit/>
          </a:bodyPr>
          <a:lstStyle/>
          <a:p>
            <a:pPr marL="457200" indent="-457200">
              <a:buFont typeface="Arial"/>
              <a:buChar char="•"/>
            </a:pPr>
            <a:r>
              <a:rPr lang="en-US" sz="2800" dirty="0" smtClean="0">
                <a:latin typeface="Arial"/>
                <a:cs typeface="Arial"/>
              </a:rPr>
              <a:t>Galectin</a:t>
            </a:r>
            <a:r>
              <a:rPr lang="en-US" sz="2800" dirty="0">
                <a:latin typeface="Arial"/>
                <a:cs typeface="Arial"/>
              </a:rPr>
              <a:t>-3 </a:t>
            </a:r>
            <a:r>
              <a:rPr lang="en-US" sz="2800" dirty="0" smtClean="0">
                <a:latin typeface="Arial"/>
                <a:cs typeface="Arial"/>
              </a:rPr>
              <a:t>ligand</a:t>
            </a:r>
            <a:endParaRPr lang="en-US" sz="2800" dirty="0">
              <a:latin typeface="Arial"/>
              <a:cs typeface="Arial"/>
            </a:endParaRPr>
          </a:p>
          <a:p>
            <a:pPr marL="457200" indent="-457200">
              <a:buFont typeface="Arial"/>
              <a:buChar char="•"/>
            </a:pPr>
            <a:r>
              <a:rPr lang="en-US" sz="2800" dirty="0" smtClean="0">
                <a:latin typeface="Arial"/>
                <a:cs typeface="Arial"/>
              </a:rPr>
              <a:t>BAG4</a:t>
            </a:r>
          </a:p>
          <a:p>
            <a:pPr marL="457200" indent="-457200">
              <a:buFont typeface="Arial"/>
              <a:buChar char="•"/>
            </a:pPr>
            <a:r>
              <a:rPr lang="en-US" sz="2800" dirty="0" smtClean="0">
                <a:latin typeface="Arial"/>
                <a:cs typeface="Arial"/>
              </a:rPr>
              <a:t>IL6ST</a:t>
            </a:r>
          </a:p>
          <a:p>
            <a:pPr marL="457200" indent="-457200">
              <a:buFont typeface="Arial"/>
              <a:buChar char="•"/>
            </a:pPr>
            <a:r>
              <a:rPr lang="en-US" sz="2800" dirty="0" smtClean="0">
                <a:latin typeface="Arial"/>
                <a:cs typeface="Arial"/>
              </a:rPr>
              <a:t>VWF</a:t>
            </a:r>
          </a:p>
          <a:p>
            <a:pPr marL="457200" indent="-457200">
              <a:buFont typeface="Arial"/>
              <a:buChar char="•"/>
            </a:pPr>
            <a:r>
              <a:rPr lang="en-US" sz="2800" dirty="0" smtClean="0">
                <a:latin typeface="Arial"/>
                <a:cs typeface="Arial"/>
              </a:rPr>
              <a:t>EGFR</a:t>
            </a:r>
          </a:p>
          <a:p>
            <a:pPr marL="457200" indent="-457200">
              <a:buFont typeface="Arial"/>
              <a:buChar char="•"/>
            </a:pPr>
            <a:r>
              <a:rPr lang="en-US" sz="2800" dirty="0" smtClean="0">
                <a:latin typeface="Arial"/>
                <a:cs typeface="Arial"/>
              </a:rPr>
              <a:t>CD44</a:t>
            </a:r>
          </a:p>
          <a:p>
            <a:pPr marL="457200" indent="-457200">
              <a:buFont typeface="Arial"/>
              <a:buChar char="•"/>
            </a:pPr>
            <a:r>
              <a:rPr lang="en-US" sz="2800" dirty="0">
                <a:latin typeface="Arial"/>
                <a:cs typeface="Arial"/>
              </a:rPr>
              <a:t>T</a:t>
            </a:r>
            <a:r>
              <a:rPr lang="en-US" sz="2800" dirty="0" smtClean="0">
                <a:latin typeface="Arial"/>
                <a:cs typeface="Arial"/>
              </a:rPr>
              <a:t>he </a:t>
            </a:r>
            <a:r>
              <a:rPr lang="en-US" sz="2800" dirty="0" err="1">
                <a:latin typeface="Arial"/>
                <a:cs typeface="Arial"/>
              </a:rPr>
              <a:t>sialyl</a:t>
            </a:r>
            <a:r>
              <a:rPr lang="en-US" sz="2800" dirty="0">
                <a:latin typeface="Arial"/>
                <a:cs typeface="Arial"/>
              </a:rPr>
              <a:t> Lewis-A and –X content for the latter two </a:t>
            </a:r>
            <a:r>
              <a:rPr lang="en-US" sz="2800" dirty="0" smtClean="0">
                <a:latin typeface="Arial"/>
                <a:cs typeface="Arial"/>
              </a:rPr>
              <a:t>proteins</a:t>
            </a:r>
          </a:p>
          <a:p>
            <a:pPr marL="457200" indent="-457200">
              <a:buFont typeface="Arial"/>
              <a:buChar char="•"/>
            </a:pPr>
            <a:r>
              <a:rPr lang="en-US" sz="2800" dirty="0" smtClean="0">
                <a:latin typeface="Arial"/>
                <a:cs typeface="Arial"/>
              </a:rPr>
              <a:t>Abbott assayed proteins</a:t>
            </a:r>
          </a:p>
          <a:p>
            <a:pPr marL="457200" indent="-457200">
              <a:buFont typeface="Arial"/>
              <a:buChar char="•"/>
            </a:pPr>
            <a:r>
              <a:rPr lang="en-US" sz="2800" dirty="0">
                <a:latin typeface="Arial"/>
                <a:cs typeface="Arial"/>
              </a:rPr>
              <a:t>Clinical Genomics </a:t>
            </a:r>
            <a:r>
              <a:rPr lang="en-US" sz="2800" dirty="0" smtClean="0">
                <a:latin typeface="Arial"/>
                <a:cs typeface="Arial"/>
              </a:rPr>
              <a:t>methylated genes</a:t>
            </a:r>
          </a:p>
          <a:p>
            <a:pPr marL="457200" indent="-457200">
              <a:buFont typeface="Arial"/>
              <a:buChar char="•"/>
            </a:pPr>
            <a:r>
              <a:rPr lang="en-US" sz="2800" dirty="0" smtClean="0">
                <a:latin typeface="Arial"/>
                <a:cs typeface="Arial"/>
              </a:rPr>
              <a:t>Volition America </a:t>
            </a:r>
            <a:r>
              <a:rPr lang="en-US" sz="2800" dirty="0" err="1" smtClean="0">
                <a:latin typeface="Arial"/>
                <a:cs typeface="Arial"/>
              </a:rPr>
              <a:t>Nu.Q</a:t>
            </a:r>
            <a:r>
              <a:rPr lang="en-US" sz="2800" dirty="0" smtClean="0">
                <a:latin typeface="Arial"/>
                <a:cs typeface="Arial"/>
              </a:rPr>
              <a:t> test</a:t>
            </a:r>
          </a:p>
          <a:p>
            <a:pPr marL="457200" indent="-457200">
              <a:buFont typeface="Arial"/>
              <a:buChar char="•"/>
            </a:pPr>
            <a:r>
              <a:rPr lang="en-US" sz="2800" dirty="0" smtClean="0">
                <a:latin typeface="Arial"/>
                <a:cs typeface="Arial"/>
              </a:rPr>
              <a:t> </a:t>
            </a:r>
            <a:endParaRPr lang="en-US" sz="2800" dirty="0">
              <a:latin typeface="Arial"/>
              <a:cs typeface="Arial"/>
            </a:endParaRPr>
          </a:p>
        </p:txBody>
      </p:sp>
      <p:sp>
        <p:nvSpPr>
          <p:cNvPr id="2" name="TextBox 1"/>
          <p:cNvSpPr txBox="1"/>
          <p:nvPr/>
        </p:nvSpPr>
        <p:spPr>
          <a:xfrm>
            <a:off x="2502479" y="274167"/>
            <a:ext cx="4752172" cy="646331"/>
          </a:xfrm>
          <a:prstGeom prst="rect">
            <a:avLst/>
          </a:prstGeom>
          <a:noFill/>
        </p:spPr>
        <p:txBody>
          <a:bodyPr wrap="none" rtlCol="0">
            <a:spAutoFit/>
          </a:bodyPr>
          <a:lstStyle/>
          <a:p>
            <a:r>
              <a:rPr lang="en-US" sz="3600" dirty="0" smtClean="0">
                <a:latin typeface="Arial"/>
                <a:cs typeface="Arial"/>
              </a:rPr>
              <a:t>Biomarker Candidates</a:t>
            </a:r>
            <a:endParaRPr lang="en-US" sz="3600" dirty="0">
              <a:latin typeface="Arial"/>
              <a:cs typeface="Arial"/>
            </a:endParaRPr>
          </a:p>
        </p:txBody>
      </p:sp>
    </p:spTree>
    <p:extLst>
      <p:ext uri="{BB962C8B-B14F-4D97-AF65-F5344CB8AC3E}">
        <p14:creationId xmlns:p14="http://schemas.microsoft.com/office/powerpoint/2010/main" val="3704465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000090"/>
                </a:solidFill>
                <a:latin typeface="Arial"/>
                <a:cs typeface="Arial"/>
              </a:rPr>
              <a:t>PROJECT 2: CRC Diagnostic and Recurrence Early Detection Markers</a:t>
            </a:r>
            <a:endParaRPr lang="en-US" sz="3600" dirty="0">
              <a:solidFill>
                <a:srgbClr val="000090"/>
              </a:solidFill>
              <a:latin typeface="Arial"/>
              <a:cs typeface="Arial"/>
            </a:endParaRPr>
          </a:p>
        </p:txBody>
      </p:sp>
      <p:sp>
        <p:nvSpPr>
          <p:cNvPr id="4" name="Content Placeholder 3"/>
          <p:cNvSpPr>
            <a:spLocks noGrp="1"/>
          </p:cNvSpPr>
          <p:nvPr>
            <p:ph idx="1"/>
          </p:nvPr>
        </p:nvSpPr>
        <p:spPr/>
        <p:txBody>
          <a:bodyPr>
            <a:normAutofit fontScale="62500" lnSpcReduction="20000"/>
          </a:bodyPr>
          <a:lstStyle/>
          <a:p>
            <a:r>
              <a:rPr lang="en-US" b="1" dirty="0" smtClean="0">
                <a:solidFill>
                  <a:srgbClr val="000090"/>
                </a:solidFill>
                <a:latin typeface="Arial"/>
                <a:cs typeface="Arial"/>
              </a:rPr>
              <a:t>GOAL:</a:t>
            </a:r>
          </a:p>
          <a:p>
            <a:r>
              <a:rPr lang="en-US" dirty="0" smtClean="0">
                <a:solidFill>
                  <a:srgbClr val="000090"/>
                </a:solidFill>
                <a:latin typeface="Arial"/>
                <a:cs typeface="Arial"/>
              </a:rPr>
              <a:t>To evaluate </a:t>
            </a:r>
            <a:r>
              <a:rPr lang="en-US" dirty="0">
                <a:solidFill>
                  <a:srgbClr val="000090"/>
                </a:solidFill>
                <a:latin typeface="Arial"/>
                <a:cs typeface="Arial"/>
              </a:rPr>
              <a:t>established panels of </a:t>
            </a:r>
            <a:r>
              <a:rPr lang="en-US" dirty="0" err="1">
                <a:solidFill>
                  <a:srgbClr val="000090"/>
                </a:solidFill>
                <a:latin typeface="Arial"/>
                <a:cs typeface="Arial"/>
              </a:rPr>
              <a:t>ctDNA</a:t>
            </a:r>
            <a:r>
              <a:rPr lang="en-US" dirty="0">
                <a:solidFill>
                  <a:srgbClr val="000090"/>
                </a:solidFill>
                <a:latin typeface="Arial"/>
                <a:cs typeface="Arial"/>
              </a:rPr>
              <a:t> and aberrantly methylated DNA markers in a common, plasma-based reference set, under a uniform, structured protocol of collection and processing. </a:t>
            </a:r>
            <a:endParaRPr lang="en-US" dirty="0" smtClean="0">
              <a:solidFill>
                <a:srgbClr val="000090"/>
              </a:solidFill>
              <a:latin typeface="Arial"/>
              <a:cs typeface="Arial"/>
            </a:endParaRPr>
          </a:p>
          <a:p>
            <a:endParaRPr lang="en-US" dirty="0">
              <a:solidFill>
                <a:srgbClr val="000090"/>
              </a:solidFill>
              <a:latin typeface="Arial"/>
              <a:cs typeface="Arial"/>
            </a:endParaRPr>
          </a:p>
          <a:p>
            <a:r>
              <a:rPr lang="en-US" b="1" dirty="0" smtClean="0">
                <a:solidFill>
                  <a:srgbClr val="000090"/>
                </a:solidFill>
                <a:latin typeface="Arial"/>
                <a:cs typeface="Arial"/>
              </a:rPr>
              <a:t>STUDY AIMS</a:t>
            </a:r>
            <a:endParaRPr lang="en-US" b="1" dirty="0">
              <a:solidFill>
                <a:srgbClr val="000090"/>
              </a:solidFill>
              <a:latin typeface="Arial"/>
              <a:cs typeface="Arial"/>
            </a:endParaRPr>
          </a:p>
          <a:p>
            <a:r>
              <a:rPr lang="en-US" b="1" dirty="0">
                <a:solidFill>
                  <a:srgbClr val="000090"/>
                </a:solidFill>
                <a:latin typeface="Arial"/>
                <a:cs typeface="Arial"/>
              </a:rPr>
              <a:t>Aim 1. </a:t>
            </a:r>
            <a:r>
              <a:rPr lang="en-US" dirty="0">
                <a:solidFill>
                  <a:srgbClr val="000090"/>
                </a:solidFill>
                <a:latin typeface="Arial"/>
                <a:cs typeface="Arial"/>
              </a:rPr>
              <a:t>Test the hypothesis that established panels of </a:t>
            </a:r>
            <a:r>
              <a:rPr lang="en-US" dirty="0" err="1">
                <a:solidFill>
                  <a:srgbClr val="000090"/>
                </a:solidFill>
                <a:latin typeface="Arial"/>
                <a:cs typeface="Arial"/>
              </a:rPr>
              <a:t>ctDNA</a:t>
            </a:r>
            <a:r>
              <a:rPr lang="en-US" dirty="0">
                <a:solidFill>
                  <a:srgbClr val="000090"/>
                </a:solidFill>
                <a:latin typeface="Arial"/>
                <a:cs typeface="Arial"/>
              </a:rPr>
              <a:t> and aberrantly methylated genes used together as a primary screening modality for detection of colorectal cancer will be more sensitive and specific than either panel of markers alone. We will test this hypothesis first in Stage III and IV CRC, then in Stage I and II CRC. </a:t>
            </a:r>
          </a:p>
          <a:p>
            <a:r>
              <a:rPr lang="en-US" dirty="0">
                <a:solidFill>
                  <a:srgbClr val="000090"/>
                </a:solidFill>
                <a:latin typeface="Arial"/>
                <a:cs typeface="Arial"/>
              </a:rPr>
              <a:t> </a:t>
            </a:r>
          </a:p>
          <a:p>
            <a:r>
              <a:rPr lang="en-US" b="1" dirty="0">
                <a:solidFill>
                  <a:srgbClr val="000090"/>
                </a:solidFill>
                <a:latin typeface="Arial"/>
                <a:cs typeface="Arial"/>
              </a:rPr>
              <a:t>Aim 2. </a:t>
            </a:r>
            <a:r>
              <a:rPr lang="en-US" dirty="0">
                <a:solidFill>
                  <a:srgbClr val="000090"/>
                </a:solidFill>
                <a:latin typeface="Arial"/>
                <a:cs typeface="Arial"/>
              </a:rPr>
              <a:t>Test the hypothesis that established panels of </a:t>
            </a:r>
            <a:r>
              <a:rPr lang="en-US" dirty="0" err="1">
                <a:solidFill>
                  <a:srgbClr val="000090"/>
                </a:solidFill>
                <a:latin typeface="Arial"/>
                <a:cs typeface="Arial"/>
              </a:rPr>
              <a:t>ctDNA</a:t>
            </a:r>
            <a:r>
              <a:rPr lang="en-US" dirty="0">
                <a:solidFill>
                  <a:srgbClr val="000090"/>
                </a:solidFill>
                <a:latin typeface="Arial"/>
                <a:cs typeface="Arial"/>
              </a:rPr>
              <a:t> levels and aberrantly methylated genes will be better for monitoring of CRC patients with regional metastatic disease (stage III) than either panel of markers alone.</a:t>
            </a:r>
          </a:p>
          <a:p>
            <a:endParaRPr lang="en-US" dirty="0">
              <a:solidFill>
                <a:srgbClr val="000090"/>
              </a:solidFill>
              <a:latin typeface="Arial"/>
              <a:cs typeface="Arial"/>
            </a:endParaRPr>
          </a:p>
        </p:txBody>
      </p:sp>
    </p:spTree>
    <p:extLst>
      <p:ext uri="{BB962C8B-B14F-4D97-AF65-F5344CB8AC3E}">
        <p14:creationId xmlns:p14="http://schemas.microsoft.com/office/powerpoint/2010/main" val="178560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000090"/>
                </a:solidFill>
                <a:latin typeface="Arial"/>
                <a:cs typeface="Arial"/>
              </a:rPr>
              <a:t>PROJECT 2: CRC Diagnostic and Recurrence Early Detection Markers</a:t>
            </a:r>
            <a:endParaRPr lang="en-US" sz="3600" dirty="0">
              <a:solidFill>
                <a:srgbClr val="000090"/>
              </a:solidFill>
              <a:latin typeface="Arial"/>
              <a:cs typeface="Arial"/>
            </a:endParaRPr>
          </a:p>
        </p:txBody>
      </p:sp>
      <p:sp>
        <p:nvSpPr>
          <p:cNvPr id="3" name="Content Placeholder 2"/>
          <p:cNvSpPr>
            <a:spLocks noGrp="1"/>
          </p:cNvSpPr>
          <p:nvPr>
            <p:ph idx="1"/>
          </p:nvPr>
        </p:nvSpPr>
        <p:spPr>
          <a:xfrm>
            <a:off x="457200" y="2071915"/>
            <a:ext cx="8229600" cy="4525963"/>
          </a:xfrm>
        </p:spPr>
        <p:txBody>
          <a:bodyPr>
            <a:normAutofit fontScale="70000" lnSpcReduction="20000"/>
          </a:bodyPr>
          <a:lstStyle/>
          <a:p>
            <a:r>
              <a:rPr lang="en-US" dirty="0">
                <a:solidFill>
                  <a:srgbClr val="000090"/>
                </a:solidFill>
                <a:latin typeface="Arial"/>
                <a:cs typeface="Arial"/>
              </a:rPr>
              <a:t>A. Samples: Plasma samples collected by UPMC (Rocky Schoen) and Case (S. Markowitz) in stage II-IV (R0) CRC </a:t>
            </a:r>
            <a:r>
              <a:rPr lang="en-US" dirty="0" smtClean="0">
                <a:solidFill>
                  <a:srgbClr val="000090"/>
                </a:solidFill>
                <a:latin typeface="Arial"/>
                <a:cs typeface="Arial"/>
              </a:rPr>
              <a:t>patients and screening colonoscopy control subjects </a:t>
            </a:r>
          </a:p>
          <a:p>
            <a:pPr lvl="1"/>
            <a:r>
              <a:rPr lang="en-US" dirty="0" smtClean="0">
                <a:solidFill>
                  <a:srgbClr val="000090"/>
                </a:solidFill>
                <a:latin typeface="Arial"/>
                <a:cs typeface="Arial"/>
              </a:rPr>
              <a:t>Study 1: Diagnostic test: Case vs. Control design</a:t>
            </a:r>
          </a:p>
          <a:p>
            <a:pPr lvl="1"/>
            <a:r>
              <a:rPr lang="en-US" dirty="0" smtClean="0">
                <a:solidFill>
                  <a:srgbClr val="000090"/>
                </a:solidFill>
                <a:latin typeface="Arial"/>
                <a:cs typeface="Arial"/>
              </a:rPr>
              <a:t>Study 2: Stage III CRC recurrence detection marker: </a:t>
            </a:r>
            <a:endParaRPr lang="en-US" dirty="0">
              <a:solidFill>
                <a:srgbClr val="000090"/>
              </a:solidFill>
              <a:latin typeface="Arial"/>
              <a:cs typeface="Arial"/>
            </a:endParaRPr>
          </a:p>
          <a:p>
            <a:r>
              <a:rPr lang="en-US" dirty="0">
                <a:solidFill>
                  <a:srgbClr val="000090"/>
                </a:solidFill>
                <a:latin typeface="Arial"/>
                <a:cs typeface="Arial"/>
              </a:rPr>
              <a:t> </a:t>
            </a:r>
          </a:p>
          <a:p>
            <a:r>
              <a:rPr lang="en-US" dirty="0">
                <a:solidFill>
                  <a:srgbClr val="000090"/>
                </a:solidFill>
                <a:latin typeface="Arial"/>
                <a:cs typeface="Arial"/>
              </a:rPr>
              <a:t>B. Markers:</a:t>
            </a:r>
          </a:p>
          <a:p>
            <a:r>
              <a:rPr lang="en-US" dirty="0">
                <a:solidFill>
                  <a:srgbClr val="000090"/>
                </a:solidFill>
                <a:latin typeface="Arial"/>
                <a:cs typeface="Arial"/>
              </a:rPr>
              <a:t>1) Circulating </a:t>
            </a:r>
            <a:r>
              <a:rPr lang="en-US" dirty="0" smtClean="0">
                <a:solidFill>
                  <a:srgbClr val="000090"/>
                </a:solidFill>
                <a:latin typeface="Arial"/>
                <a:cs typeface="Arial"/>
              </a:rPr>
              <a:t>mutant DNA  </a:t>
            </a:r>
            <a:r>
              <a:rPr lang="en-US" dirty="0">
                <a:solidFill>
                  <a:srgbClr val="000090"/>
                </a:solidFill>
                <a:latin typeface="Arial"/>
                <a:cs typeface="Arial"/>
              </a:rPr>
              <a:t>(</a:t>
            </a:r>
            <a:r>
              <a:rPr lang="en-US" dirty="0" err="1">
                <a:solidFill>
                  <a:srgbClr val="000090"/>
                </a:solidFill>
                <a:latin typeface="Arial"/>
                <a:cs typeface="Arial"/>
              </a:rPr>
              <a:t>Kinzler</a:t>
            </a:r>
            <a:r>
              <a:rPr lang="en-US" dirty="0">
                <a:solidFill>
                  <a:srgbClr val="000090"/>
                </a:solidFill>
                <a:latin typeface="Arial"/>
                <a:cs typeface="Arial"/>
              </a:rPr>
              <a:t>)</a:t>
            </a:r>
          </a:p>
          <a:p>
            <a:r>
              <a:rPr lang="en-US" dirty="0">
                <a:solidFill>
                  <a:srgbClr val="000090"/>
                </a:solidFill>
                <a:latin typeface="Arial"/>
                <a:cs typeface="Arial"/>
              </a:rPr>
              <a:t>2) Circulating methylated </a:t>
            </a:r>
            <a:r>
              <a:rPr lang="en-US" dirty="0" smtClean="0">
                <a:solidFill>
                  <a:srgbClr val="000090"/>
                </a:solidFill>
                <a:latin typeface="Arial"/>
                <a:cs typeface="Arial"/>
              </a:rPr>
              <a:t>genes:</a:t>
            </a:r>
          </a:p>
          <a:p>
            <a:pPr lvl="1"/>
            <a:r>
              <a:rPr lang="en-US" dirty="0" smtClean="0">
                <a:solidFill>
                  <a:srgbClr val="000090"/>
                </a:solidFill>
                <a:latin typeface="Arial"/>
                <a:cs typeface="Arial"/>
              </a:rPr>
              <a:t>Markowitz</a:t>
            </a:r>
            <a:r>
              <a:rPr lang="en-US" dirty="0">
                <a:solidFill>
                  <a:srgbClr val="000090"/>
                </a:solidFill>
                <a:latin typeface="Arial"/>
                <a:cs typeface="Arial"/>
              </a:rPr>
              <a:t>, </a:t>
            </a:r>
            <a:r>
              <a:rPr lang="en-US" dirty="0" smtClean="0">
                <a:solidFill>
                  <a:srgbClr val="000090"/>
                </a:solidFill>
                <a:latin typeface="Arial"/>
                <a:cs typeface="Arial"/>
              </a:rPr>
              <a:t>Grady (CWRU, FHCRC): </a:t>
            </a:r>
            <a:r>
              <a:rPr lang="en-US" dirty="0" err="1" smtClean="0">
                <a:solidFill>
                  <a:srgbClr val="000090"/>
                </a:solidFill>
                <a:latin typeface="Arial"/>
                <a:cs typeface="Arial"/>
              </a:rPr>
              <a:t>mVIM</a:t>
            </a:r>
            <a:r>
              <a:rPr lang="en-US" dirty="0" smtClean="0">
                <a:solidFill>
                  <a:srgbClr val="000090"/>
                </a:solidFill>
                <a:latin typeface="Arial"/>
                <a:cs typeface="Arial"/>
              </a:rPr>
              <a:t>, mITGA4</a:t>
            </a:r>
          </a:p>
          <a:p>
            <a:pPr lvl="1"/>
            <a:r>
              <a:rPr lang="en-US" dirty="0" smtClean="0">
                <a:solidFill>
                  <a:srgbClr val="000090"/>
                </a:solidFill>
                <a:latin typeface="Arial"/>
                <a:cs typeface="Arial"/>
              </a:rPr>
              <a:t>Claus Anderson (Arhus) </a:t>
            </a:r>
          </a:p>
          <a:p>
            <a:pPr lvl="1"/>
            <a:r>
              <a:rPr lang="en-US" dirty="0" smtClean="0">
                <a:solidFill>
                  <a:srgbClr val="000090"/>
                </a:solidFill>
                <a:latin typeface="Arial"/>
                <a:cs typeface="Arial"/>
              </a:rPr>
              <a:t>Larry </a:t>
            </a:r>
            <a:r>
              <a:rPr lang="en-US" dirty="0" err="1" smtClean="0">
                <a:solidFill>
                  <a:srgbClr val="000090"/>
                </a:solidFill>
                <a:latin typeface="Arial"/>
                <a:cs typeface="Arial"/>
              </a:rPr>
              <a:t>Lapointe</a:t>
            </a:r>
            <a:r>
              <a:rPr lang="en-US" dirty="0" smtClean="0">
                <a:solidFill>
                  <a:srgbClr val="000090"/>
                </a:solidFill>
                <a:latin typeface="Arial"/>
                <a:cs typeface="Arial"/>
              </a:rPr>
              <a:t> (Clinical Genomics]</a:t>
            </a:r>
            <a:endParaRPr lang="en-US" dirty="0">
              <a:solidFill>
                <a:srgbClr val="000090"/>
              </a:solidFill>
              <a:latin typeface="Arial"/>
              <a:cs typeface="Arial"/>
            </a:endParaRPr>
          </a:p>
          <a:p>
            <a:r>
              <a:rPr lang="en-US" dirty="0">
                <a:solidFill>
                  <a:srgbClr val="000090"/>
                </a:solidFill>
                <a:latin typeface="Arial"/>
                <a:cs typeface="Arial"/>
              </a:rPr>
              <a:t>3) Protein based markers (Lampe, </a:t>
            </a:r>
            <a:r>
              <a:rPr lang="en-US" dirty="0" err="1">
                <a:solidFill>
                  <a:srgbClr val="000090"/>
                </a:solidFill>
                <a:latin typeface="Arial"/>
                <a:cs typeface="Arial"/>
              </a:rPr>
              <a:t>Bresalier</a:t>
            </a:r>
            <a:r>
              <a:rPr lang="en-US" dirty="0">
                <a:solidFill>
                  <a:srgbClr val="000090"/>
                </a:solidFill>
                <a:latin typeface="Arial"/>
                <a:cs typeface="Arial"/>
              </a:rPr>
              <a:t>)</a:t>
            </a:r>
          </a:p>
          <a:p>
            <a:r>
              <a:rPr lang="en-US" dirty="0">
                <a:solidFill>
                  <a:srgbClr val="000090"/>
                </a:solidFill>
                <a:latin typeface="Arial"/>
                <a:cs typeface="Arial"/>
              </a:rPr>
              <a:t> </a:t>
            </a:r>
          </a:p>
        </p:txBody>
      </p:sp>
    </p:spTree>
    <p:extLst>
      <p:ext uri="{BB962C8B-B14F-4D97-AF65-F5344CB8AC3E}">
        <p14:creationId xmlns:p14="http://schemas.microsoft.com/office/powerpoint/2010/main" val="2084408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a:latin typeface="Arial"/>
                <a:cs typeface="Arial"/>
              </a:rPr>
              <a:t>PROJECT </a:t>
            </a:r>
            <a:r>
              <a:rPr lang="en-US" dirty="0" smtClean="0">
                <a:latin typeface="Arial"/>
                <a:cs typeface="Arial"/>
              </a:rPr>
              <a:t>1: </a:t>
            </a:r>
            <a:r>
              <a:rPr lang="en-US" dirty="0">
                <a:latin typeface="Arial"/>
                <a:cs typeface="Arial"/>
              </a:rPr>
              <a:t>Serum/Plasma Diagnostic markers</a:t>
            </a:r>
          </a:p>
          <a:p>
            <a:pPr lvl="1"/>
            <a:r>
              <a:rPr lang="en-US" dirty="0">
                <a:latin typeface="Arial"/>
                <a:cs typeface="Arial"/>
              </a:rPr>
              <a:t> Validation/Verification in Danish Cohort</a:t>
            </a:r>
          </a:p>
          <a:p>
            <a:pPr marL="0" indent="0">
              <a:buNone/>
            </a:pPr>
            <a:endParaRPr lang="en-US" dirty="0" smtClean="0">
              <a:latin typeface="Arial"/>
              <a:cs typeface="Arial"/>
            </a:endParaRPr>
          </a:p>
          <a:p>
            <a:r>
              <a:rPr lang="en-US" dirty="0" smtClean="0">
                <a:latin typeface="Arial"/>
                <a:cs typeface="Arial"/>
              </a:rPr>
              <a:t>PROJECT 2: Circulating DNA markers</a:t>
            </a:r>
          </a:p>
          <a:p>
            <a:pPr lvl="1"/>
            <a:r>
              <a:rPr lang="en-US" dirty="0" smtClean="0">
                <a:latin typeface="Arial"/>
                <a:cs typeface="Arial"/>
              </a:rPr>
              <a:t>Assess candidate methylated DNA markers</a:t>
            </a:r>
          </a:p>
          <a:p>
            <a:pPr lvl="2"/>
            <a:r>
              <a:rPr lang="en-US" dirty="0" smtClean="0">
                <a:latin typeface="Arial"/>
                <a:cs typeface="Arial"/>
              </a:rPr>
              <a:t>Clinical Genomics and </a:t>
            </a:r>
            <a:r>
              <a:rPr lang="en-US" dirty="0" err="1" smtClean="0">
                <a:latin typeface="Arial"/>
                <a:cs typeface="Arial"/>
              </a:rPr>
              <a:t>Arhaus</a:t>
            </a:r>
            <a:r>
              <a:rPr lang="en-US" dirty="0" smtClean="0">
                <a:latin typeface="Arial"/>
                <a:cs typeface="Arial"/>
              </a:rPr>
              <a:t> markers</a:t>
            </a:r>
          </a:p>
          <a:p>
            <a:pPr lvl="2"/>
            <a:r>
              <a:rPr lang="en-US" dirty="0" smtClean="0">
                <a:latin typeface="Arial"/>
                <a:cs typeface="Arial"/>
              </a:rPr>
              <a:t>Methylated VIM and ITGA4</a:t>
            </a:r>
          </a:p>
          <a:p>
            <a:pPr lvl="2"/>
            <a:r>
              <a:rPr lang="en-US" dirty="0" smtClean="0">
                <a:latin typeface="Arial"/>
                <a:cs typeface="Arial"/>
              </a:rPr>
              <a:t>Cross-lab validation </a:t>
            </a:r>
          </a:p>
          <a:p>
            <a:pPr lvl="1"/>
            <a:r>
              <a:rPr lang="en-US" dirty="0" smtClean="0">
                <a:latin typeface="Arial"/>
                <a:cs typeface="Arial"/>
              </a:rPr>
              <a:t>Obtain samples from cases and controls for diagnostic markers study</a:t>
            </a:r>
          </a:p>
          <a:p>
            <a:pPr lvl="1"/>
            <a:r>
              <a:rPr lang="en-US" dirty="0" smtClean="0">
                <a:latin typeface="Arial"/>
                <a:cs typeface="Arial"/>
              </a:rPr>
              <a:t>Accrue serial plasma samples from stage III CRC patients</a:t>
            </a:r>
            <a:endParaRPr lang="en-US" dirty="0">
              <a:latin typeface="Arial"/>
              <a:cs typeface="Arial"/>
            </a:endParaRPr>
          </a:p>
          <a:p>
            <a:endParaRPr lang="en-US" dirty="0">
              <a:latin typeface="Arial"/>
              <a:cs typeface="Arial"/>
            </a:endParaRPr>
          </a:p>
          <a:p>
            <a:endParaRPr lang="en-US" dirty="0">
              <a:latin typeface="Arial"/>
              <a:cs typeface="Arial"/>
            </a:endParaRPr>
          </a:p>
          <a:p>
            <a:endParaRPr lang="en-US" dirty="0">
              <a:latin typeface="Arial"/>
              <a:cs typeface="Arial"/>
            </a:endParaRPr>
          </a:p>
        </p:txBody>
      </p:sp>
      <p:sp>
        <p:nvSpPr>
          <p:cNvPr id="4" name="Title 1"/>
          <p:cNvSpPr>
            <a:spLocks noGrp="1"/>
          </p:cNvSpPr>
          <p:nvPr>
            <p:ph type="title"/>
          </p:nvPr>
        </p:nvSpPr>
        <p:spPr>
          <a:xfrm>
            <a:off x="457200" y="274639"/>
            <a:ext cx="8229600" cy="1143000"/>
          </a:xfrm>
        </p:spPr>
        <p:txBody>
          <a:bodyPr>
            <a:normAutofit/>
          </a:bodyPr>
          <a:lstStyle/>
          <a:p>
            <a:r>
              <a:rPr lang="en-US" sz="3600" dirty="0" smtClean="0">
                <a:latin typeface="Arial"/>
                <a:cs typeface="Arial"/>
              </a:rPr>
              <a:t>NEXT STEPS for PROJECTS 1 and 2</a:t>
            </a:r>
            <a:endParaRPr lang="en-US" sz="3600" dirty="0">
              <a:latin typeface="Arial"/>
              <a:cs typeface="Arial"/>
            </a:endParaRPr>
          </a:p>
        </p:txBody>
      </p:sp>
    </p:spTree>
    <p:extLst>
      <p:ext uri="{BB962C8B-B14F-4D97-AF65-F5344CB8AC3E}">
        <p14:creationId xmlns:p14="http://schemas.microsoft.com/office/powerpoint/2010/main" val="19226453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65</TotalTime>
  <Words>547</Words>
  <Application>Microsoft Office PowerPoint</Application>
  <PresentationFormat>On-screen Show (4:3)</PresentationFormat>
  <Paragraphs>70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GI Collaborative Group Colorectal Cancer Projects</vt:lpstr>
      <vt:lpstr>PowerPoint Presentation</vt:lpstr>
      <vt:lpstr>Samples</vt:lpstr>
      <vt:lpstr>PowerPoint Presentation</vt:lpstr>
      <vt:lpstr>PROJECT 2: CRC Diagnostic and Recurrence Early Detection Markers</vt:lpstr>
      <vt:lpstr>PROJECT 2: CRC Diagnostic and Recurrence Early Detection Markers</vt:lpstr>
      <vt:lpstr>NEXT STEPS for PROJECTS 1 and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Lampe</dc:creator>
  <cp:lastModifiedBy>compass</cp:lastModifiedBy>
  <cp:revision>12</cp:revision>
  <dcterms:created xsi:type="dcterms:W3CDTF">2016-10-20T18:52:25Z</dcterms:created>
  <dcterms:modified xsi:type="dcterms:W3CDTF">2017-09-14T14:59:19Z</dcterms:modified>
</cp:coreProperties>
</file>