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4" r:id="rId2"/>
    <p:sldId id="321" r:id="rId3"/>
    <p:sldId id="313" r:id="rId4"/>
    <p:sldId id="295" r:id="rId5"/>
    <p:sldId id="322" r:id="rId6"/>
    <p:sldId id="261" r:id="rId7"/>
    <p:sldId id="262" r:id="rId8"/>
    <p:sldId id="268" r:id="rId9"/>
    <p:sldId id="269" r:id="rId10"/>
    <p:sldId id="324" r:id="rId11"/>
    <p:sldId id="317" r:id="rId12"/>
    <p:sldId id="300" r:id="rId13"/>
    <p:sldId id="301" r:id="rId14"/>
    <p:sldId id="305" r:id="rId15"/>
    <p:sldId id="307" r:id="rId16"/>
    <p:sldId id="325" r:id="rId17"/>
    <p:sldId id="328" r:id="rId18"/>
    <p:sldId id="323" r:id="rId19"/>
    <p:sldId id="326" r:id="rId20"/>
    <p:sldId id="327" r:id="rId21"/>
    <p:sldId id="258" r:id="rId22"/>
    <p:sldId id="319" r:id="rId23"/>
    <p:sldId id="320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7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D3E88-8C46-4F2C-B915-6C04DDBEE685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D601-BB32-4347-8AEF-FF24348E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BDD8-CE48-437E-B067-91B0113F3E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61B1D-5634-4DD3-8E99-EEC3673C33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&gt;7000 RNA-</a:t>
            </a:r>
            <a:r>
              <a:rPr lang="en-US" dirty="0" err="1"/>
              <a:t>seq</a:t>
            </a:r>
            <a:r>
              <a:rPr lang="en-US" dirty="0"/>
              <a:t> libraries,</a:t>
            </a:r>
            <a:r>
              <a:rPr lang="en-US" baseline="0" dirty="0"/>
              <a:t> &gt;20 studies, 50,000 </a:t>
            </a:r>
            <a:r>
              <a:rPr lang="en-US" baseline="0" dirty="0" err="1"/>
              <a:t>lncRNAs</a:t>
            </a:r>
            <a:r>
              <a:rPr lang="en-US" baseline="0" dirty="0"/>
              <a:t>, 8000 lineage and/or cancer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44B1-342C-46CF-A58D-91C073A9954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1225 informative validation cohort patients, AUCs for PSA, PSA plus T2:ERG score, PSA plus PCA3 score, and Mi-Prostate Score (</a:t>
            </a:r>
            <a:r>
              <a:rPr lang="en-US" dirty="0" err="1"/>
              <a:t>MiPS</a:t>
            </a:r>
            <a:r>
              <a:rPr lang="en-US" dirty="0"/>
              <a:t>) were 0.585, 0.693, 0.726, and 0.751, respectively </a:t>
            </a:r>
          </a:p>
          <a:p>
            <a:r>
              <a:rPr lang="en-US" dirty="0"/>
              <a:t>all </a:t>
            </a:r>
            <a:r>
              <a:rPr lang="en-US" dirty="0" err="1"/>
              <a:t>MiPS</a:t>
            </a:r>
            <a:r>
              <a:rPr lang="en-US" dirty="0"/>
              <a:t> models showed significantly greater AUC than </a:t>
            </a:r>
            <a:r>
              <a:rPr lang="en-US" dirty="0" err="1"/>
              <a:t>singlebiomarker</a:t>
            </a:r>
            <a:r>
              <a:rPr lang="en-US" dirty="0"/>
              <a:t> (PSA or PCPT) or two-biomarker (PSA or PCPT plus T2:ERG or PCA3)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39D5D-F818-43BD-821D-8E24C0A1F0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60ADC-571A-4BDE-9B4B-F421762A685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33CB-A29D-4395-B331-38C475D4352F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CD45-904C-4C3C-9ABB-D2CA6A24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hyperlink" Target="http://www.prostatecancerfoundation.org/site/pp.asp?c=itIWK2OSG&amp;b=46403" TargetMode="Externa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274" y="4419600"/>
            <a:ext cx="5318125" cy="2177143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September 13, 2017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62600"/>
            <a:ext cx="199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62600"/>
            <a:ext cx="1776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6400" y="3429000"/>
            <a:ext cx="5715000" cy="2177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Scott A. Tomlins M.D., Ph.D.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Arul Chinnaiyan M.D., Ph.D.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Umich</a:t>
            </a:r>
            <a:r>
              <a:rPr lang="en-US" dirty="0" smtClean="0">
                <a:solidFill>
                  <a:prstClr val="black"/>
                </a:solidFill>
              </a:rPr>
              <a:t> BDL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20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Development of Prostate Cancer Early Detection and Prognostic Biomarkers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914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validate novel prostate cancer and aggressive prostate cancer specific transcriptomic biomarkers</a:t>
            </a:r>
          </a:p>
          <a:p>
            <a:r>
              <a:rPr lang="en-US" b="1" dirty="0" smtClean="0"/>
              <a:t>Determine the utility of prognostic transcriptomic tissue based biomarkers</a:t>
            </a:r>
          </a:p>
          <a:p>
            <a:r>
              <a:rPr lang="en-US" dirty="0" smtClean="0"/>
              <a:t>Determine the utility of diagnostic transcriptomic urinary based biomarkers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Multiplex </a:t>
            </a:r>
            <a:r>
              <a:rPr lang="en-US" b="1" dirty="0" err="1" smtClean="0"/>
              <a:t>RNAseq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74342" cy="14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5057"/>
            <a:ext cx="1845452" cy="142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066800" y="2319041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508934"/>
            <a:ext cx="13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Isolate RNA </a:t>
            </a:r>
          </a:p>
          <a:p>
            <a:pPr algn="ctr"/>
            <a:r>
              <a:rPr lang="en-US" b="1" dirty="0" smtClean="0"/>
              <a:t>(and DNA)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2133600"/>
            <a:ext cx="254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Ampliseq RNA</a:t>
            </a:r>
          </a:p>
          <a:p>
            <a:pPr algn="ctr"/>
            <a:r>
              <a:rPr lang="en-US" dirty="0" smtClean="0"/>
              <a:t>(RT, multiplex PCR,</a:t>
            </a:r>
          </a:p>
          <a:p>
            <a:pPr algn="ctr"/>
            <a:r>
              <a:rPr lang="en-US" dirty="0" smtClean="0"/>
              <a:t>Ligate adaptors/barcode)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56643" y="2319041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8137" y="2575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NGS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666" y="4570274"/>
            <a:ext cx="8607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Potential 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&lt;1-10ng FFPE or urine RNA vs. &gt;&gt;10ng </a:t>
            </a:r>
            <a:r>
              <a:rPr lang="en-US" sz="2400" dirty="0" err="1" smtClean="0"/>
              <a:t>qRT</a:t>
            </a:r>
            <a:r>
              <a:rPr lang="en-US" sz="2400" dirty="0" smtClean="0"/>
              <a:t>-PCR for many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Multiplexing is easier by sequencing than most </a:t>
            </a:r>
            <a:r>
              <a:rPr lang="en-US" sz="2400" dirty="0" err="1" smtClean="0"/>
              <a:t>qRT</a:t>
            </a:r>
            <a:r>
              <a:rPr lang="en-US" sz="2400" dirty="0" smtClean="0"/>
              <a:t>-PCR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Digital data (sequence information)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Combinatorial priming for gene fusions/splice variants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2" b="56627"/>
          <a:stretch/>
        </p:blipFill>
        <p:spPr bwMode="auto">
          <a:xfrm>
            <a:off x="171666" y="2971800"/>
            <a:ext cx="1045410" cy="11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666" y="4091216"/>
            <a:ext cx="1045410" cy="9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276600"/>
            <a:ext cx="66865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077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306 transcript targeted RNAseq assay</a:t>
            </a:r>
          </a:p>
          <a:p>
            <a:pPr algn="ctr"/>
            <a:r>
              <a:rPr lang="en-US" dirty="0"/>
              <a:t>Decipher</a:t>
            </a:r>
          </a:p>
          <a:p>
            <a:pPr algn="ctr"/>
            <a:r>
              <a:rPr lang="en-US" dirty="0" err="1" smtClean="0"/>
              <a:t>Oncotype</a:t>
            </a:r>
            <a:r>
              <a:rPr lang="en-US" dirty="0" smtClean="0"/>
              <a:t> DX</a:t>
            </a:r>
          </a:p>
          <a:p>
            <a:pPr algn="ctr"/>
            <a:r>
              <a:rPr lang="en-US" dirty="0" err="1" smtClean="0"/>
              <a:t>Prolaris</a:t>
            </a:r>
            <a:r>
              <a:rPr lang="en-US" dirty="0" smtClean="0"/>
              <a:t> (CCP)</a:t>
            </a:r>
          </a:p>
          <a:p>
            <a:pPr algn="ctr"/>
            <a:r>
              <a:rPr lang="en-US" dirty="0" smtClean="0"/>
              <a:t>Diagnostic genes</a:t>
            </a:r>
          </a:p>
          <a:p>
            <a:pPr algn="ctr"/>
            <a:r>
              <a:rPr lang="en-US" dirty="0" smtClean="0"/>
              <a:t>Subtyping genes (all ETS fusions)</a:t>
            </a:r>
          </a:p>
          <a:p>
            <a:pPr algn="ctr"/>
            <a:r>
              <a:rPr lang="en-US" dirty="0" smtClean="0"/>
              <a:t>AR splice variants</a:t>
            </a:r>
          </a:p>
          <a:p>
            <a:pPr algn="ctr"/>
            <a:r>
              <a:rPr lang="en-US" dirty="0" err="1" smtClean="0"/>
              <a:t>NePC</a:t>
            </a:r>
            <a:r>
              <a:rPr lang="en-US" dirty="0" smtClean="0"/>
              <a:t> genes</a:t>
            </a:r>
          </a:p>
          <a:p>
            <a:pPr algn="ctr"/>
            <a:r>
              <a:rPr lang="en-US" dirty="0" err="1" smtClean="0"/>
              <a:t>lncRNAs</a:t>
            </a:r>
            <a:endParaRPr lang="en-US" dirty="0" smtClean="0"/>
          </a:p>
          <a:p>
            <a:pPr algn="ctr"/>
            <a:r>
              <a:rPr lang="en-US" dirty="0" smtClean="0"/>
              <a:t>Expressed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4801" y="5493125"/>
            <a:ext cx="1219200" cy="135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" y="152400"/>
            <a:ext cx="10784893" cy="6693694"/>
            <a:chOff x="228600" y="152400"/>
            <a:chExt cx="10784893" cy="669369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t="10210" r="19370" b="11583"/>
            <a:stretch/>
          </p:blipFill>
          <p:spPr bwMode="auto">
            <a:xfrm>
              <a:off x="228600" y="1506071"/>
              <a:ext cx="8651292" cy="391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b="89722"/>
            <a:stretch/>
          </p:blipFill>
          <p:spPr bwMode="auto">
            <a:xfrm>
              <a:off x="228600" y="152400"/>
              <a:ext cx="10784892" cy="135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t="87941"/>
            <a:stretch/>
          </p:blipFill>
          <p:spPr bwMode="auto">
            <a:xfrm>
              <a:off x="228600" y="5257800"/>
              <a:ext cx="10784892" cy="158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974021" y="829234"/>
              <a:ext cx="2039472" cy="5756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2" t="90527"/>
            <a:stretch/>
          </p:blipFill>
          <p:spPr bwMode="auto">
            <a:xfrm>
              <a:off x="7569737" y="5715000"/>
              <a:ext cx="1498063" cy="71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1" t="10210" r="5860" b="11583"/>
          <a:stretch/>
        </p:blipFill>
        <p:spPr bwMode="auto">
          <a:xfrm>
            <a:off x="8610600" y="1506071"/>
            <a:ext cx="188259" cy="39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transcript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52550"/>
            <a:ext cx="8896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0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090612"/>
            <a:ext cx="8229600" cy="1143000"/>
          </a:xfrm>
        </p:spPr>
        <p:txBody>
          <a:bodyPr/>
          <a:lstStyle/>
          <a:p>
            <a:r>
              <a:rPr lang="en-US" dirty="0" smtClean="0"/>
              <a:t>Derived prognostic signatures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692"/>
            <a:ext cx="8991600" cy="35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1715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58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validate novel prostate cancer and aggressive prostate cancer specific transcriptomic biomarkers</a:t>
            </a:r>
          </a:p>
          <a:p>
            <a:r>
              <a:rPr lang="en-US" dirty="0" smtClean="0"/>
              <a:t>Determine the utility of prognostic transcriptomic tissue based biomarkers</a:t>
            </a:r>
          </a:p>
          <a:p>
            <a:r>
              <a:rPr lang="en-US" b="1" dirty="0" smtClean="0"/>
              <a:t>Determine the utility of diagnostic transcriptomic urinary based biomarkers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35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Serum PSA + urine T2:ERG, urine PCA3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76200" y="2324100"/>
            <a:ext cx="880735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7704" y="3505200"/>
            <a:ext cx="914400" cy="20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05304" y="4263141"/>
            <a:ext cx="916800" cy="1726200"/>
            <a:chOff x="5343600" y="3429000"/>
            <a:chExt cx="916800" cy="1726200"/>
          </a:xfrm>
        </p:grpSpPr>
        <p:sp>
          <p:nvSpPr>
            <p:cNvPr id="7" name="Rectangle 6"/>
            <p:cNvSpPr/>
            <p:nvPr/>
          </p:nvSpPr>
          <p:spPr>
            <a:xfrm>
              <a:off x="5346000" y="3429000"/>
              <a:ext cx="914400" cy="202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6000" y="4191000"/>
              <a:ext cx="914400" cy="20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3600" y="4953000"/>
              <a:ext cx="914400" cy="20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1447800"/>
            <a:ext cx="8661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of serum PSA, PCPT and </a:t>
            </a:r>
            <a:r>
              <a:rPr lang="en-US" sz="2000" b="1" dirty="0" err="1" smtClean="0"/>
              <a:t>MiPS</a:t>
            </a:r>
            <a:r>
              <a:rPr lang="en-US" sz="2000" b="1" dirty="0" smtClean="0"/>
              <a:t> based models for predicting </a:t>
            </a:r>
            <a:r>
              <a:rPr lang="en-US" sz="2000" b="1" dirty="0" err="1" smtClean="0"/>
              <a:t>PCa</a:t>
            </a:r>
            <a:r>
              <a:rPr lang="en-US" sz="2000" b="1" dirty="0" smtClean="0"/>
              <a:t> and </a:t>
            </a:r>
          </a:p>
          <a:p>
            <a:r>
              <a:rPr lang="en-US" sz="2000" b="1" dirty="0" smtClean="0"/>
              <a:t>High-Grade </a:t>
            </a:r>
            <a:r>
              <a:rPr lang="en-US" sz="2000" b="1" dirty="0" err="1" smtClean="0"/>
              <a:t>PCa</a:t>
            </a:r>
            <a:endParaRPr lang="en-US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5" t="29446" r="55381" b="66834"/>
          <a:stretch/>
        </p:blipFill>
        <p:spPr bwMode="auto">
          <a:xfrm>
            <a:off x="3483428" y="3703320"/>
            <a:ext cx="555172" cy="1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43600" y="6581001"/>
            <a:ext cx="3041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Tomlins et </a:t>
            </a:r>
            <a:r>
              <a:rPr lang="en-US" sz="1400" b="1" i="1" dirty="0"/>
              <a:t>al</a:t>
            </a:r>
            <a:r>
              <a:rPr lang="en-US" sz="1400" b="1" i="1" dirty="0" smtClean="0"/>
              <a:t>., European Urology, 2015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7139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Urine </a:t>
            </a:r>
            <a:r>
              <a:rPr lang="en-US" dirty="0" err="1" smtClean="0"/>
              <a:t>RNAseq</a:t>
            </a:r>
            <a:r>
              <a:rPr lang="en-US" dirty="0" smtClean="0"/>
              <a:t>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97" y="1905000"/>
            <a:ext cx="40966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954" y="4409182"/>
            <a:ext cx="438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60 Pre-specified fusions</a:t>
            </a:r>
          </a:p>
          <a:p>
            <a:r>
              <a:rPr lang="en-US" sz="3200" b="1" dirty="0" smtClean="0"/>
              <a:t>29 target genes/</a:t>
            </a:r>
            <a:r>
              <a:rPr lang="en-US" sz="3200" b="1" dirty="0" err="1" smtClean="0"/>
              <a:t>lncRNAS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5" y="5867400"/>
            <a:ext cx="845070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302" y="1447800"/>
            <a:ext cx="6264902" cy="2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209800" y="3924300"/>
            <a:ext cx="457200" cy="4191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Timeline/Implementation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828800"/>
            <a:ext cx="91440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205335"/>
            <a:ext cx="624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Identify and validate transcriptomic biomarkers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69232" y="3276600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276600"/>
            <a:ext cx="5422232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8854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Determine the prognostic utility of transcriptomic tissue biomarkers</a:t>
            </a:r>
          </a:p>
          <a:p>
            <a:r>
              <a:rPr lang="en-US" b="1" dirty="0" smtClean="0"/>
              <a:t>Evaluate added utility of biomarkers in area of clinical use (biopsy tissue)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9337" y="4876800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4876800"/>
            <a:ext cx="6300537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5204936"/>
            <a:ext cx="89844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Determine the diagnostic utility of transcriptomic urinary biomarkers</a:t>
            </a:r>
          </a:p>
          <a:p>
            <a:r>
              <a:rPr lang="en-US" b="1" dirty="0"/>
              <a:t>Evaluate </a:t>
            </a:r>
            <a:r>
              <a:rPr lang="en-US" b="1" dirty="0" smtClean="0"/>
              <a:t>added utility of biomarkers </a:t>
            </a:r>
            <a:r>
              <a:rPr lang="en-US" b="1" dirty="0"/>
              <a:t>in area of clinical use </a:t>
            </a:r>
            <a:r>
              <a:rPr lang="en-US" b="1" dirty="0" smtClean="0"/>
              <a:t>(post-DRE urine)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92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84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Arial" charset="0"/>
              </a:rPr>
              <a:t>I have the following financial relationships to disclose:</a:t>
            </a:r>
          </a:p>
          <a:p>
            <a:r>
              <a:rPr lang="en-US" sz="2400" dirty="0" smtClean="0">
                <a:latin typeface="Arial"/>
              </a:rPr>
              <a:t>The University of Michigan has been issued a patent on ETS gene fusions on which I am a co-inventor.  </a:t>
            </a:r>
          </a:p>
          <a:p>
            <a:pPr lvl="1"/>
            <a:r>
              <a:rPr lang="en-US" sz="2000" dirty="0" smtClean="0">
                <a:latin typeface="Arial"/>
              </a:rPr>
              <a:t>The diagnostic field of use has been licensed to </a:t>
            </a:r>
            <a:r>
              <a:rPr lang="en-US" sz="2000" dirty="0" err="1" smtClean="0">
                <a:latin typeface="Arial"/>
              </a:rPr>
              <a:t>Hologic</a:t>
            </a:r>
            <a:r>
              <a:rPr lang="en-US" sz="2000" dirty="0" smtClean="0">
                <a:latin typeface="Arial"/>
              </a:rPr>
              <a:t>/Gen-Probe, Inc., which has sublicensed rights to Roche/</a:t>
            </a:r>
            <a:r>
              <a:rPr lang="en-US" sz="2000" dirty="0" err="1" smtClean="0">
                <a:latin typeface="Arial"/>
              </a:rPr>
              <a:t>Ventana</a:t>
            </a:r>
            <a:r>
              <a:rPr lang="en-US" sz="2000" dirty="0" smtClean="0">
                <a:latin typeface="Arial"/>
              </a:rPr>
              <a:t> Medical Systems</a:t>
            </a:r>
          </a:p>
          <a:p>
            <a:r>
              <a:rPr lang="en-US" sz="2400" dirty="0" smtClean="0">
                <a:latin typeface="Arial"/>
              </a:rPr>
              <a:t>Consultant for and honoraria from Roche/Ventana </a:t>
            </a:r>
            <a:r>
              <a:rPr lang="en-US" sz="2400" dirty="0">
                <a:latin typeface="Arial"/>
              </a:rPr>
              <a:t>Medical </a:t>
            </a:r>
            <a:r>
              <a:rPr lang="en-US" sz="2400" dirty="0" smtClean="0">
                <a:latin typeface="Arial"/>
              </a:rPr>
              <a:t>Systems, </a:t>
            </a:r>
            <a:r>
              <a:rPr lang="en-US" sz="2400" dirty="0" err="1" smtClean="0">
                <a:latin typeface="Arial"/>
              </a:rPr>
              <a:t>Jansenn</a:t>
            </a:r>
            <a:r>
              <a:rPr lang="en-US" sz="2400" dirty="0" smtClean="0">
                <a:latin typeface="Arial"/>
              </a:rPr>
              <a:t>, AbbVie, </a:t>
            </a:r>
            <a:r>
              <a:rPr lang="en-US" sz="2400" dirty="0" err="1" smtClean="0">
                <a:latin typeface="Arial"/>
              </a:rPr>
              <a:t>Almac</a:t>
            </a:r>
            <a:r>
              <a:rPr lang="en-US" sz="2400" dirty="0" smtClean="0">
                <a:latin typeface="Arial"/>
              </a:rPr>
              <a:t> Diagnostics and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Medivation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Sponsored research agreement with and travel support from with Compendia Biosciences/Life Technologies/</a:t>
            </a:r>
            <a:r>
              <a:rPr lang="en-US" sz="2400" dirty="0" err="1" smtClean="0">
                <a:latin typeface="Arial"/>
              </a:rPr>
              <a:t>ThermoFisher</a:t>
            </a:r>
            <a:r>
              <a:rPr lang="en-US" sz="2400" dirty="0" smtClean="0">
                <a:latin typeface="Arial"/>
              </a:rPr>
              <a:t> Scientific</a:t>
            </a:r>
          </a:p>
          <a:p>
            <a:r>
              <a:rPr lang="en-US" sz="2400" dirty="0" smtClean="0">
                <a:latin typeface="Arial"/>
              </a:rPr>
              <a:t>Sponsored research agreement with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 and </a:t>
            </a:r>
            <a:r>
              <a:rPr lang="en-US" sz="2400" dirty="0" err="1" smtClean="0">
                <a:latin typeface="Arial"/>
              </a:rPr>
              <a:t>GenomeDX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Co-founder of, equity holder in and Laboratory Director for Strata Oncology</a:t>
            </a:r>
            <a:endParaRPr lang="en-US" sz="2400" dirty="0">
              <a:latin typeface="Arial"/>
            </a:endParaRPr>
          </a:p>
          <a:p>
            <a:endParaRPr lang="en-US" sz="2400" b="1" dirty="0" smtClean="0">
              <a:latin typeface="Arial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i="1" dirty="0">
              <a:solidFill>
                <a:srgbClr val="FFFF1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1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Disclosure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98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36003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828799"/>
            <a:ext cx="914400" cy="350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217003"/>
            <a:ext cx="7960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Identification of the most aggressive prostate cancer specific </a:t>
            </a:r>
          </a:p>
          <a:p>
            <a:r>
              <a:rPr lang="en-US" sz="2400" b="1" dirty="0" smtClean="0"/>
              <a:t>biomarkers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232" y="3429000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429000"/>
            <a:ext cx="5422232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817203"/>
            <a:ext cx="7718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Tissue biomarkers will show almost no clinical utility when </a:t>
            </a:r>
          </a:p>
          <a:p>
            <a:r>
              <a:rPr lang="en-US" sz="2400" b="1" dirty="0" smtClean="0"/>
              <a:t>applied to optimized </a:t>
            </a:r>
            <a:r>
              <a:rPr lang="en-US" sz="2400" b="1" dirty="0" err="1" smtClean="0"/>
              <a:t>clinicopathological</a:t>
            </a:r>
            <a:r>
              <a:rPr lang="en-US" sz="2400" b="1" dirty="0" smtClean="0"/>
              <a:t> models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9337" y="5224989"/>
            <a:ext cx="6705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5224989"/>
            <a:ext cx="6300537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816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Urine biomarkers will show incremental addition to optimized </a:t>
            </a:r>
          </a:p>
          <a:p>
            <a:r>
              <a:rPr lang="en-US" sz="2400" b="1" dirty="0" err="1" smtClean="0"/>
              <a:t>clinicopathological</a:t>
            </a:r>
            <a:r>
              <a:rPr lang="en-US" sz="2400" b="1" dirty="0" smtClean="0"/>
              <a:t> models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30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0"/>
            <a:ext cx="54292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28600" y="3760369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Pete Nelson </a:t>
            </a:r>
            <a:r>
              <a:rPr lang="en-US" sz="1600" b="1" dirty="0">
                <a:solidFill>
                  <a:srgbClr val="FFFF00"/>
                </a:solidFill>
              </a:rPr>
              <a:t>(FHCRC)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Jack Groskopf (Hologic)</a:t>
            </a:r>
            <a:br>
              <a:rPr lang="en-US" sz="1600" b="1" dirty="0" smtClean="0">
                <a:solidFill>
                  <a:srgbClr val="FFFF00"/>
                </a:solidFill>
              </a:rPr>
            </a:br>
            <a:r>
              <a:rPr lang="en-US" sz="1600" b="1" dirty="0" err="1" smtClean="0">
                <a:solidFill>
                  <a:srgbClr val="FFFF00"/>
                </a:solidFill>
              </a:rPr>
              <a:t>ThermoFisher</a:t>
            </a:r>
            <a:r>
              <a:rPr lang="en-US" sz="1600" b="1" dirty="0" smtClean="0">
                <a:solidFill>
                  <a:srgbClr val="FFFF00"/>
                </a:solidFill>
              </a:rPr>
              <a:t> Ampliseq R&amp;D Team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76400" y="2310825"/>
            <a:ext cx="342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lvl="1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3659" y="685800"/>
            <a:ext cx="480554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Chinnaiyan Lab (MCTP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50" y="-304800"/>
            <a:ext cx="91383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880" y="3319034"/>
            <a:ext cx="246792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Collaborators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294" y="699361"/>
            <a:ext cx="2180212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Tomlins Lab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96572" y="1181961"/>
            <a:ext cx="348543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FF00"/>
                </a:solidFill>
              </a:rPr>
              <a:t>Arul Chinnaiyan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err="1">
                <a:solidFill>
                  <a:srgbClr val="00FF00"/>
                </a:solidFill>
              </a:rPr>
              <a:t>Rajen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Modoy</a:t>
            </a:r>
            <a:endParaRPr lang="en-US" b="1" dirty="0">
              <a:solidFill>
                <a:srgbClr val="00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Dan Robinson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Yi </a:t>
            </a:r>
            <a:r>
              <a:rPr lang="en-US" b="1" dirty="0" err="1" smtClean="0">
                <a:solidFill>
                  <a:srgbClr val="FFFF00"/>
                </a:solidFill>
              </a:rPr>
              <a:t>Mi</a:t>
            </a:r>
            <a:r>
              <a:rPr lang="en-US" b="1" dirty="0" smtClean="0">
                <a:solidFill>
                  <a:srgbClr val="FFFF00"/>
                </a:solidFill>
              </a:rPr>
              <a:t> Wu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Robert Lonigro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Xuhong Cao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Sameek Roychowdhury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Pankaj Vats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Kevin Frank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Jonathan </a:t>
            </a:r>
            <a:r>
              <a:rPr lang="en-US" b="1" dirty="0" err="1" smtClean="0">
                <a:solidFill>
                  <a:srgbClr val="FFFF00"/>
                </a:solidFill>
              </a:rPr>
              <a:t>Dillman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Raja </a:t>
            </a:r>
            <a:r>
              <a:rPr lang="en-US" b="1" dirty="0" err="1" smtClean="0">
                <a:solidFill>
                  <a:srgbClr val="FFFF00"/>
                </a:solidFill>
              </a:rPr>
              <a:t>Rabah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L. Priya Kunju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Jessica Everett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Yu 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533400" y="118196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b="1" dirty="0">
                <a:solidFill>
                  <a:srgbClr val="00FF00"/>
                </a:solidFill>
              </a:rPr>
              <a:t>Daniel Hovelson</a:t>
            </a:r>
          </a:p>
          <a:p>
            <a:pPr marL="342900" indent="-342900" algn="ctr">
              <a:defRPr/>
            </a:pPr>
            <a:r>
              <a:rPr lang="en-US" b="1" dirty="0">
                <a:solidFill>
                  <a:srgbClr val="00FF00"/>
                </a:solidFill>
              </a:rPr>
              <a:t>Andi Cani</a:t>
            </a:r>
          </a:p>
          <a:p>
            <a:pPr marL="342900" indent="-342900" algn="ctr">
              <a:defRPr/>
            </a:pPr>
            <a:r>
              <a:rPr lang="en-US" b="1" dirty="0">
                <a:solidFill>
                  <a:srgbClr val="00FF00"/>
                </a:solidFill>
              </a:rPr>
              <a:t>Andrew McDaniel</a:t>
            </a:r>
          </a:p>
          <a:p>
            <a:pPr marL="342900" indent="-342900"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Albert Liu</a:t>
            </a:r>
          </a:p>
          <a:p>
            <a:pPr marL="342900" indent="-342900"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Lorena Lazo de la Vega</a:t>
            </a:r>
            <a:endParaRPr lang="en-US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Komal Kunder</a:t>
            </a:r>
          </a:p>
          <a:p>
            <a:pPr marL="342900" indent="-342900" algn="ctr">
              <a:defRPr/>
            </a:pPr>
            <a:r>
              <a:rPr lang="en-US" b="1" dirty="0" smtClean="0">
                <a:solidFill>
                  <a:srgbClr val="00FF00"/>
                </a:solidFill>
              </a:rPr>
              <a:t>Sumin Han</a:t>
            </a:r>
            <a:endParaRPr lang="en-US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endParaRPr lang="en-US" sz="3600" b="1" dirty="0" smtClean="0">
              <a:solidFill>
                <a:srgbClr val="66FF33"/>
              </a:solidFill>
            </a:endParaRPr>
          </a:p>
          <a:p>
            <a:pPr marL="342900" indent="-342900" algn="ctr">
              <a:defRPr/>
            </a:pPr>
            <a:endParaRPr lang="en-US" sz="3600" b="1" dirty="0">
              <a:solidFill>
                <a:srgbClr val="66FF33"/>
              </a:solidFill>
            </a:endParaRPr>
          </a:p>
        </p:txBody>
      </p:sp>
      <p:pic>
        <p:nvPicPr>
          <p:cNvPr id="19" name="Picture 5" descr="Prostate Cancer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721" y="5617214"/>
            <a:ext cx="1190957" cy="11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6477000" y="5964974"/>
            <a:ext cx="1396252" cy="818493"/>
            <a:chOff x="5652483" y="5676888"/>
            <a:chExt cx="1924953" cy="1128421"/>
          </a:xfrm>
        </p:grpSpPr>
        <p:sp>
          <p:nvSpPr>
            <p:cNvPr id="21" name="Rectangle 20"/>
            <p:cNvSpPr/>
            <p:nvPr/>
          </p:nvSpPr>
          <p:spPr>
            <a:xfrm>
              <a:off x="5652483" y="5676888"/>
              <a:ext cx="1924953" cy="1128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Stand Up To Cancer - standup2cancer.o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734696"/>
              <a:ext cx="1786236" cy="104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4" y="5964974"/>
            <a:ext cx="1943612" cy="7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55360"/>
            <a:ext cx="2767009" cy="40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7463"/>
            <a:ext cx="273843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Image result for movember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586740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51" y="5340767"/>
            <a:ext cx="1570217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134493"/>
            <a:ext cx="1363852" cy="66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21735"/>
            <a:ext cx="1651794" cy="5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1148195"/>
            <a:ext cx="4572000" cy="41919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Fengyun Su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Rui </a:t>
            </a:r>
            <a:r>
              <a:rPr lang="en-US" b="1" dirty="0">
                <a:solidFill>
                  <a:srgbClr val="FFFF00"/>
                </a:solidFill>
              </a:rPr>
              <a:t>Wang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Elena Stoffel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Jeffrey Innis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J. Scott Roberts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Moshe </a:t>
            </a:r>
            <a:r>
              <a:rPr lang="en-US" b="1" dirty="0" err="1">
                <a:solidFill>
                  <a:srgbClr val="FFFF00"/>
                </a:solidFill>
              </a:rPr>
              <a:t>Talpaz</a:t>
            </a:r>
            <a:endParaRPr lang="en-US" b="1" dirty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Jeff Innis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Javed Siddiqui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Rodney Dunn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Todd Morgan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John Wei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Javed Siddiqui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Muneesh Tewari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FF00"/>
                </a:solidFill>
              </a:rPr>
              <a:t>Maha Hussain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287" y="4583668"/>
            <a:ext cx="263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International SU2C </a:t>
            </a:r>
            <a:r>
              <a:rPr lang="en-US" b="1" dirty="0" smtClean="0">
                <a:solidFill>
                  <a:srgbClr val="FFFF00"/>
                </a:solidFill>
              </a:rPr>
              <a:t>Team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validate novel prostate cancer and aggressive prostate cancer specific transcriptomic biomarkers</a:t>
            </a:r>
          </a:p>
          <a:p>
            <a:r>
              <a:rPr lang="en-US" dirty="0" smtClean="0"/>
              <a:t>Determine the utility of prognostic transcriptomic tissue based biomarkers</a:t>
            </a:r>
          </a:p>
          <a:p>
            <a:r>
              <a:rPr lang="en-US" b="1" dirty="0" smtClean="0"/>
              <a:t>Determine the utility of diagnostic transcriptomic urinary based biomarkers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2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452"/>
            <a:ext cx="7474573" cy="66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Ensuring adequate RNA isolation from post-DRE urine collected in UTM</a:t>
            </a:r>
          </a:p>
          <a:p>
            <a:pPr lvl="1"/>
            <a:r>
              <a:rPr lang="en-US" dirty="0" smtClean="0"/>
              <a:t>Enable validation through EDRN and banked UM samples</a:t>
            </a:r>
          </a:p>
          <a:p>
            <a:r>
              <a:rPr lang="en-US" dirty="0" smtClean="0"/>
              <a:t>Updating panel for needed content</a:t>
            </a:r>
          </a:p>
          <a:p>
            <a:pPr lvl="1"/>
            <a:r>
              <a:rPr lang="en-US" dirty="0" smtClean="0"/>
              <a:t>Remove amplicons that take up too many reads</a:t>
            </a:r>
          </a:p>
          <a:p>
            <a:pPr lvl="1"/>
            <a:r>
              <a:rPr lang="en-US" dirty="0" smtClean="0"/>
              <a:t>Add PCA3</a:t>
            </a:r>
          </a:p>
          <a:p>
            <a:pPr lvl="1"/>
            <a:r>
              <a:rPr lang="en-US" dirty="0" smtClean="0"/>
              <a:t>Add additional </a:t>
            </a:r>
            <a:r>
              <a:rPr lang="en-US" dirty="0" err="1" smtClean="0"/>
              <a:t>lncRNAs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0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49" y="1143000"/>
            <a:ext cx="68770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5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71513"/>
            <a:ext cx="90868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63246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6324600"/>
            <a:ext cx="914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screening biomarker (PSA)</a:t>
            </a:r>
          </a:p>
          <a:p>
            <a:r>
              <a:rPr lang="en-US" dirty="0" smtClean="0"/>
              <a:t>Numerous clinical models and FDA/LDT tests shown to improve upon performance of serum PSA for predicting aggressive cancer on biopsy</a:t>
            </a:r>
          </a:p>
          <a:p>
            <a:r>
              <a:rPr lang="en-US" dirty="0" smtClean="0"/>
              <a:t>Prostate cancer is extremely common and usually multifocal</a:t>
            </a:r>
          </a:p>
          <a:p>
            <a:r>
              <a:rPr lang="en-US" dirty="0" smtClean="0"/>
              <a:t>Multiple LDT tissue tests available to improve prediction of </a:t>
            </a:r>
            <a:r>
              <a:rPr lang="en-US" dirty="0" err="1" smtClean="0"/>
              <a:t>undersampled</a:t>
            </a:r>
            <a:r>
              <a:rPr lang="en-US" dirty="0" smtClean="0"/>
              <a:t> aggressive cancer on biopsy</a:t>
            </a:r>
          </a:p>
          <a:p>
            <a:r>
              <a:rPr lang="en-US" dirty="0" smtClean="0"/>
              <a:t>Urology is extremely </a:t>
            </a:r>
            <a:r>
              <a:rPr lang="en-US" dirty="0" err="1" smtClean="0"/>
              <a:t>entrepreneural</a:t>
            </a:r>
            <a:r>
              <a:rPr lang="en-US" dirty="0" smtClean="0"/>
              <a:t>  testing specialty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validate novel prostate cancer and aggressive prostate cancer specific transcriptomic biomarkers</a:t>
            </a:r>
          </a:p>
          <a:p>
            <a:r>
              <a:rPr lang="en-US" dirty="0" smtClean="0"/>
              <a:t>Determine the utility of prognostic transcriptomic tissue based biomarkers</a:t>
            </a:r>
          </a:p>
          <a:p>
            <a:r>
              <a:rPr lang="en-US" dirty="0" smtClean="0"/>
              <a:t>Determine the utility of diagnostic transcriptomic urinary based biomarkers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 and validate novel prostate cancer and aggressive prostate cancer specific transcriptomic biomarkers</a:t>
            </a:r>
          </a:p>
          <a:p>
            <a:r>
              <a:rPr lang="en-US" dirty="0" smtClean="0"/>
              <a:t>Determine the utility of prognostic transcriptomic tissue based biomarkers</a:t>
            </a:r>
          </a:p>
          <a:p>
            <a:r>
              <a:rPr lang="en-US" dirty="0" smtClean="0"/>
              <a:t>Determine the utility of diagnostic transcriptomic urinary based biomarkers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landscape of </a:t>
            </a:r>
            <a:r>
              <a:rPr lang="en-US" sz="3200" b="1" dirty="0" err="1"/>
              <a:t>lncRNAs</a:t>
            </a:r>
            <a:r>
              <a:rPr lang="en-US" sz="3200" b="1" dirty="0"/>
              <a:t> in the transcriptome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4" y="1366829"/>
            <a:ext cx="3360318" cy="279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69588"/>
            <a:ext cx="4191000" cy="2306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36" y="5975627"/>
            <a:ext cx="2211206" cy="646311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Iyer, Niknafs et al</a:t>
            </a:r>
          </a:p>
          <a:p>
            <a:r>
              <a:rPr lang="en-US" i="1" dirty="0">
                <a:solidFill>
                  <a:prstClr val="black"/>
                </a:solidFill>
              </a:rPr>
              <a:t>Nature Genetics </a:t>
            </a:r>
            <a:r>
              <a:rPr lang="en-US" dirty="0">
                <a:solidFill>
                  <a:prstClr val="black"/>
                </a:solidFill>
              </a:rPr>
              <a:t>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10" y="3886201"/>
            <a:ext cx="4634975" cy="28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Cancer/Lineage Association of MiTranscriptome lncRNAs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63"/>
            <a:ext cx="9144000" cy="3911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36" y="5867545"/>
            <a:ext cx="2211206" cy="646311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Iyer, Niknafs et al</a:t>
            </a:r>
          </a:p>
          <a:p>
            <a:r>
              <a:rPr lang="en-US" i="1" dirty="0">
                <a:solidFill>
                  <a:prstClr val="black"/>
                </a:solidFill>
              </a:rPr>
              <a:t>Nature Genetics </a:t>
            </a:r>
            <a:r>
              <a:rPr lang="en-US" dirty="0">
                <a:solidFill>
                  <a:prstClr val="black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4011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229" y="76209"/>
            <a:ext cx="7361270" cy="954087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Nomination of ARlnc1 as a prostate lineage and </a:t>
            </a:r>
          </a:p>
          <a:p>
            <a:pPr algn="ctr"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cancer-specific </a:t>
            </a:r>
            <a:r>
              <a:rPr lang="en-US" sz="2800" b="1" kern="0" dirty="0" err="1">
                <a:solidFill>
                  <a:sysClr val="windowText" lastClr="000000"/>
                </a:solidFill>
              </a:rPr>
              <a:t>lncRNA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4238625"/>
            <a:ext cx="58769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6"/>
          <a:stretch/>
        </p:blipFill>
        <p:spPr>
          <a:xfrm>
            <a:off x="931424" y="1066814"/>
            <a:ext cx="7145776" cy="3428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77000"/>
            <a:ext cx="2544246" cy="3693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Zhang et al, unpublished </a:t>
            </a:r>
          </a:p>
        </p:txBody>
      </p:sp>
    </p:spTree>
    <p:extLst>
      <p:ext uri="{BB962C8B-B14F-4D97-AF65-F5344CB8AC3E}">
        <p14:creationId xmlns:p14="http://schemas.microsoft.com/office/powerpoint/2010/main" val="33584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5" y="21792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ARlnc1 (Androgen Receptor lncRNA1) </a:t>
            </a:r>
            <a:br>
              <a:rPr lang="en-US" sz="3200" dirty="0"/>
            </a:br>
            <a:r>
              <a:rPr lang="en-US" sz="3200" dirty="0"/>
              <a:t>is a prostate lineage and cancer specific </a:t>
            </a:r>
            <a:r>
              <a:rPr lang="en-US" sz="3200" dirty="0" err="1"/>
              <a:t>lncRNA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7" y="1579220"/>
            <a:ext cx="8587750" cy="296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66811" y="3755128"/>
            <a:ext cx="2429840" cy="3781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98095"/>
            <a:ext cx="457200" cy="43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6887" y="4219751"/>
            <a:ext cx="457200" cy="43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350495"/>
            <a:ext cx="457200" cy="43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1417639"/>
            <a:ext cx="457200" cy="43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8" y="6368537"/>
            <a:ext cx="2432420" cy="3693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Zhang et al unpublished</a:t>
            </a:r>
          </a:p>
        </p:txBody>
      </p:sp>
    </p:spTree>
    <p:extLst>
      <p:ext uri="{BB962C8B-B14F-4D97-AF65-F5344CB8AC3E}">
        <p14:creationId xmlns:p14="http://schemas.microsoft.com/office/powerpoint/2010/main" val="41552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845</Words>
  <Application>Microsoft Office PowerPoint</Application>
  <PresentationFormat>On-screen Show (4:3)</PresentationFormat>
  <Paragraphs>166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Development of Prostate Cancer Early Detection and Prognostic Biomarkers</vt:lpstr>
      <vt:lpstr>Disclosure Information</vt:lpstr>
      <vt:lpstr>Assess Science</vt:lpstr>
      <vt:lpstr>Project Overview</vt:lpstr>
      <vt:lpstr>Project Overview</vt:lpstr>
      <vt:lpstr>The landscape of lncRNAs in the transcriptome</vt:lpstr>
      <vt:lpstr>Cancer/Lineage Association of MiTranscriptome lncRNAs</vt:lpstr>
      <vt:lpstr>PowerPoint Presentation</vt:lpstr>
      <vt:lpstr>ARlnc1 (Androgen Receptor lncRNA1)  is a prostate lineage and cancer specific lncRNA</vt:lpstr>
      <vt:lpstr>Project Overview</vt:lpstr>
      <vt:lpstr>Multiplex RNAseq</vt:lpstr>
      <vt:lpstr>PowerPoint Presentation</vt:lpstr>
      <vt:lpstr>PowerPoint Presentation</vt:lpstr>
      <vt:lpstr>Expected transcript expression</vt:lpstr>
      <vt:lpstr>Derived prognostic signatures</vt:lpstr>
      <vt:lpstr>Project Overview</vt:lpstr>
      <vt:lpstr>Serum PSA + urine T2:ERG, urine PCA3</vt:lpstr>
      <vt:lpstr>Urine RNAseq panel</vt:lpstr>
      <vt:lpstr>Timeline/Implementation</vt:lpstr>
      <vt:lpstr>Outcome Expected</vt:lpstr>
      <vt:lpstr>Acknowledgements</vt:lpstr>
      <vt:lpstr>Outline</vt:lpstr>
      <vt:lpstr>PowerPoint Presentation</vt:lpstr>
      <vt:lpstr>Challenges</vt:lpstr>
      <vt:lpstr>Optimization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A. Tomlins</dc:creator>
  <cp:lastModifiedBy>Scott A. Tomlins</cp:lastModifiedBy>
  <cp:revision>23</cp:revision>
  <dcterms:created xsi:type="dcterms:W3CDTF">2017-09-12T15:11:28Z</dcterms:created>
  <dcterms:modified xsi:type="dcterms:W3CDTF">2017-09-13T21:15:40Z</dcterms:modified>
</cp:coreProperties>
</file>